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KHALID%20ALSAFI%201ST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1!PivotTable18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Count Of property Types in each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 1'!$B$3:$B$4</c:f>
              <c:strCache>
                <c:ptCount val="1"/>
                <c:pt idx="0">
                  <c:v>Apartment</c:v>
                </c:pt>
              </c:strCache>
            </c:strRef>
          </c:tx>
          <c:spPr>
            <a:solidFill>
              <a:schemeClr val="accent2">
                <a:shade val="42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1'!$B$5:$B$16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3</c:v>
                </c:pt>
                <c:pt idx="10">
                  <c:v>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CA-441D-8892-EC746BAE33BB}"/>
            </c:ext>
          </c:extLst>
        </c:ser>
        <c:ser>
          <c:idx val="1"/>
          <c:order val="1"/>
          <c:tx>
            <c:strRef>
              <c:f>'PT 1'!$C$3:$C$4</c:f>
              <c:strCache>
                <c:ptCount val="1"/>
                <c:pt idx="0">
                  <c:v>Bed &amp; Breakfast</c:v>
                </c:pt>
              </c:strCache>
            </c:strRef>
          </c:tx>
          <c:spPr>
            <a:solidFill>
              <a:schemeClr val="accent2">
                <a:shade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1'!$C$5:$C$16</c:f>
              <c:numCache>
                <c:formatCode>General</c:formatCode>
                <c:ptCount val="11"/>
                <c:pt idx="9">
                  <c:v>2</c:v>
                </c:pt>
                <c:pt idx="1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CA-441D-8892-EC746BAE33BB}"/>
            </c:ext>
          </c:extLst>
        </c:ser>
        <c:ser>
          <c:idx val="2"/>
          <c:order val="2"/>
          <c:tx>
            <c:strRef>
              <c:f>'PT 1'!$D$3:$D$4</c:f>
              <c:strCache>
                <c:ptCount val="1"/>
                <c:pt idx="0">
                  <c:v>Bungalow</c:v>
                </c:pt>
              </c:strCache>
            </c:strRef>
          </c:tx>
          <c:spPr>
            <a:solidFill>
              <a:schemeClr val="accent2">
                <a:shade val="68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1'!$D$5:$D$16</c:f>
              <c:numCache>
                <c:formatCode>General</c:formatCode>
                <c:ptCount val="11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CA-441D-8892-EC746BAE33BB}"/>
            </c:ext>
          </c:extLst>
        </c:ser>
        <c:ser>
          <c:idx val="3"/>
          <c:order val="3"/>
          <c:tx>
            <c:strRef>
              <c:f>'PT 1'!$E$3:$E$4</c:f>
              <c:strCache>
                <c:ptCount val="1"/>
                <c:pt idx="0">
                  <c:v>Cabin</c:v>
                </c:pt>
              </c:strCache>
            </c:strRef>
          </c:tx>
          <c:spPr>
            <a:solidFill>
              <a:schemeClr val="accent2">
                <a:shade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1'!$E$5:$E$16</c:f>
              <c:numCache>
                <c:formatCode>General</c:formatCode>
                <c:ptCount val="11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CA-441D-8892-EC746BAE33BB}"/>
            </c:ext>
          </c:extLst>
        </c:ser>
        <c:ser>
          <c:idx val="4"/>
          <c:order val="4"/>
          <c:tx>
            <c:strRef>
              <c:f>'PT 1'!$F$3:$F$4</c:f>
              <c:strCache>
                <c:ptCount val="1"/>
                <c:pt idx="0">
                  <c:v>Condominium</c:v>
                </c:pt>
              </c:strCache>
            </c:strRef>
          </c:tx>
          <c:spPr>
            <a:solidFill>
              <a:schemeClr val="accent2">
                <a:shade val="93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1'!$F$5:$F$16</c:f>
              <c:numCache>
                <c:formatCode>General</c:formatCode>
                <c:ptCount val="11"/>
                <c:pt idx="6">
                  <c:v>1</c:v>
                </c:pt>
                <c:pt idx="8">
                  <c:v>1</c:v>
                </c:pt>
                <c:pt idx="1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CA-441D-8892-EC746BAE33BB}"/>
            </c:ext>
          </c:extLst>
        </c:ser>
        <c:ser>
          <c:idx val="5"/>
          <c:order val="5"/>
          <c:tx>
            <c:strRef>
              <c:f>'PT 1'!$G$3:$G$4</c:f>
              <c:strCache>
                <c:ptCount val="1"/>
                <c:pt idx="0">
                  <c:v>Dorm</c:v>
                </c:pt>
              </c:strCache>
            </c:strRef>
          </c:tx>
          <c:spPr>
            <a:solidFill>
              <a:schemeClr val="accent2">
                <a:tint val="94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1'!$G$5:$G$16</c:f>
              <c:numCache>
                <c:formatCode>General</c:formatCode>
                <c:ptCount val="11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CA-441D-8892-EC746BAE33BB}"/>
            </c:ext>
          </c:extLst>
        </c:ser>
        <c:ser>
          <c:idx val="6"/>
          <c:order val="6"/>
          <c:tx>
            <c:strRef>
              <c:f>'PT 1'!$H$3:$H$4</c:f>
              <c:strCache>
                <c:ptCount val="1"/>
                <c:pt idx="0">
                  <c:v>House</c:v>
                </c:pt>
              </c:strCache>
            </c:strRef>
          </c:tx>
          <c:spPr>
            <a:solidFill>
              <a:schemeClr val="accent2">
                <a:tint val="81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1'!$H$5:$H$16</c:f>
              <c:numCache>
                <c:formatCode>General</c:formatCode>
                <c:ptCount val="11"/>
                <c:pt idx="2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CA-441D-8892-EC746BAE33BB}"/>
            </c:ext>
          </c:extLst>
        </c:ser>
        <c:ser>
          <c:idx val="7"/>
          <c:order val="7"/>
          <c:tx>
            <c:strRef>
              <c:f>'PT 1'!$I$3:$I$4</c:f>
              <c:strCache>
                <c:ptCount val="1"/>
                <c:pt idx="0">
                  <c:v>Loft</c:v>
                </c:pt>
              </c:strCache>
            </c:strRef>
          </c:tx>
          <c:spPr>
            <a:solidFill>
              <a:schemeClr val="accent2">
                <a:tint val="69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1'!$I$5:$I$16</c:f>
              <c:numCache>
                <c:formatCode>General</c:formatCode>
                <c:ptCount val="11"/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CA-441D-8892-EC746BAE33BB}"/>
            </c:ext>
          </c:extLst>
        </c:ser>
        <c:ser>
          <c:idx val="8"/>
          <c:order val="8"/>
          <c:tx>
            <c:strRef>
              <c:f>'PT 1'!$J$3:$J$4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tint val="56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1'!$J$5:$J$16</c:f>
              <c:numCache>
                <c:formatCode>General</c:formatCode>
                <c:ptCount val="11"/>
                <c:pt idx="1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CA-441D-8892-EC746BAE33BB}"/>
            </c:ext>
          </c:extLst>
        </c:ser>
        <c:ser>
          <c:idx val="9"/>
          <c:order val="9"/>
          <c:tx>
            <c:strRef>
              <c:f>'PT 1'!$K$3:$K$4</c:f>
              <c:strCache>
                <c:ptCount val="1"/>
                <c:pt idx="0">
                  <c:v>Townhouse</c:v>
                </c:pt>
              </c:strCache>
            </c:strRef>
          </c:tx>
          <c:spPr>
            <a:solidFill>
              <a:schemeClr val="accent2">
                <a:tint val="43000"/>
              </a:schemeClr>
            </a:solidFill>
            <a:ln>
              <a:noFill/>
            </a:ln>
            <a:effectLst/>
          </c:spPr>
          <c:invertIfNegative val="0"/>
          <c:cat>
            <c:strRef>
              <c:f>'PT 1'!$A$5:$A$16</c:f>
              <c:strCache>
                <c:ptCount val="11"/>
                <c:pt idx="0">
                  <c:v>Adams Morgan</c:v>
                </c:pt>
                <c:pt idx="1">
                  <c:v>Arlington</c:v>
                </c:pt>
                <c:pt idx="2">
                  <c:v>Capitol Heights</c:v>
                </c:pt>
                <c:pt idx="3">
                  <c:v>Capitol Hill, Washington</c:v>
                </c:pt>
                <c:pt idx="4">
                  <c:v>Columbia Heights, middle of DC!</c:v>
                </c:pt>
                <c:pt idx="5">
                  <c:v>Dupont Circle</c:v>
                </c:pt>
                <c:pt idx="6">
                  <c:v>Hyattsville</c:v>
                </c:pt>
                <c:pt idx="7">
                  <c:v>Mount Rainier</c:v>
                </c:pt>
                <c:pt idx="8">
                  <c:v>Silver Spring</c:v>
                </c:pt>
                <c:pt idx="9">
                  <c:v>Takoma Park</c:v>
                </c:pt>
                <c:pt idx="10">
                  <c:v>Washington</c:v>
                </c:pt>
              </c:strCache>
            </c:strRef>
          </c:cat>
          <c:val>
            <c:numRef>
              <c:f>'PT 1'!$K$5:$K$16</c:f>
              <c:numCache>
                <c:formatCode>General</c:formatCode>
                <c:ptCount val="11"/>
                <c:pt idx="1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CA-441D-8892-EC746BAE3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695096976"/>
        <c:axId val="695098256"/>
      </c:barChart>
      <c:catAx>
        <c:axId val="69509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98256"/>
        <c:crosses val="autoZero"/>
        <c:auto val="1"/>
        <c:lblAlgn val="ctr"/>
        <c:lblOffset val="100"/>
        <c:noMultiLvlLbl val="0"/>
      </c:catAx>
      <c:valAx>
        <c:axId val="69509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9697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2!PivotTable17</c:name>
    <c:fmtId val="13"/>
  </c:pivotSource>
  <c:chart>
    <c:title>
      <c:tx>
        <c:rich>
          <a:bodyPr rot="0" spcFirstLastPara="1" vertOverflow="ellipsis" vert="horz" wrap="square" anchor="b" anchorCtr="1"/>
          <a:lstStyle/>
          <a:p>
            <a:pPr algn="l"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Total listing of each property in Washington</a:t>
            </a:r>
          </a:p>
        </c:rich>
      </c:tx>
      <c:layout>
        <c:manualLayout>
          <c:xMode val="edge"/>
          <c:yMode val="edge"/>
          <c:x val="0.20876379569596923"/>
          <c:y val="2.9276499448169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 algn="l"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7332341670843505E-2"/>
          <c:y val="0.19820888305031473"/>
          <c:w val="0.90459784313408464"/>
          <c:h val="0.352748168505548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'PT 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'PT 2'!$A$4:$A$16</c:f>
              <c:multiLvlStrCache>
                <c:ptCount val="10"/>
                <c:lvl>
                  <c:pt idx="0">
                    <c:v>Apartment</c:v>
                  </c:pt>
                  <c:pt idx="1">
                    <c:v>Bed &amp; Breakfast</c:v>
                  </c:pt>
                  <c:pt idx="2">
                    <c:v>Bungalow</c:v>
                  </c:pt>
                  <c:pt idx="3">
                    <c:v>Cabin</c:v>
                  </c:pt>
                  <c:pt idx="4">
                    <c:v>Condominium</c:v>
                  </c:pt>
                  <c:pt idx="5">
                    <c:v>Dorm</c:v>
                  </c:pt>
                  <c:pt idx="6">
                    <c:v>House</c:v>
                  </c:pt>
                  <c:pt idx="7">
                    <c:v>Loft</c:v>
                  </c:pt>
                  <c:pt idx="8">
                    <c:v>Other</c:v>
                  </c:pt>
                  <c:pt idx="9">
                    <c:v>Townhouse</c:v>
                  </c:pt>
                </c:lvl>
                <c:lvl>
                  <c:pt idx="0">
                    <c:v>Washington</c:v>
                  </c:pt>
                </c:lvl>
              </c:multiLvlStrCache>
            </c:multiLvlStrRef>
          </c:cat>
          <c:val>
            <c:numRef>
              <c:f>'PT 2'!$B$4:$B$16</c:f>
              <c:numCache>
                <c:formatCode>General</c:formatCode>
                <c:ptCount val="10"/>
                <c:pt idx="0">
                  <c:v>28443</c:v>
                </c:pt>
                <c:pt idx="1">
                  <c:v>454</c:v>
                </c:pt>
                <c:pt idx="2">
                  <c:v>1</c:v>
                </c:pt>
                <c:pt idx="3">
                  <c:v>3</c:v>
                </c:pt>
                <c:pt idx="4">
                  <c:v>66</c:v>
                </c:pt>
                <c:pt idx="5">
                  <c:v>3</c:v>
                </c:pt>
                <c:pt idx="6">
                  <c:v>4070</c:v>
                </c:pt>
                <c:pt idx="7">
                  <c:v>50</c:v>
                </c:pt>
                <c:pt idx="8">
                  <c:v>161</c:v>
                </c:pt>
                <c:pt idx="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5-4B0C-B126-FB51C8B587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6280240"/>
        <c:axId val="396278640"/>
      </c:barChart>
      <c:catAx>
        <c:axId val="39628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126000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78640"/>
        <c:crosses val="autoZero"/>
        <c:auto val="1"/>
        <c:lblAlgn val="ctr"/>
        <c:lblOffset val="100"/>
        <c:noMultiLvlLbl val="0"/>
      </c:catAx>
      <c:valAx>
        <c:axId val="39627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802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3!PivotTable24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Number</a:t>
            </a:r>
            <a:r>
              <a:rPr lang="en-US" b="0" baseline="0" dirty="0"/>
              <a:t> of properties in Washington 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'PT 3'!$A$4:$A$8</c:f>
              <c:multiLvlStrCache>
                <c:ptCount val="2"/>
                <c:lvl>
                  <c:pt idx="0">
                    <c:v>Apartment</c:v>
                  </c:pt>
                  <c:pt idx="1">
                    <c:v>House</c:v>
                  </c:pt>
                </c:lvl>
                <c:lvl>
                  <c:pt idx="0">
                    <c:v>Washington</c:v>
                  </c:pt>
                </c:lvl>
              </c:multiLvlStrCache>
            </c:multiLvlStrRef>
          </c:cat>
          <c:val>
            <c:numRef>
              <c:f>'PT 3'!$B$4:$B$8</c:f>
              <c:numCache>
                <c:formatCode>General</c:formatCode>
                <c:ptCount val="2"/>
                <c:pt idx="0">
                  <c:v>1724</c:v>
                </c:pt>
                <c:pt idx="1">
                  <c:v>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2-403A-BF95-41EA85BA48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732778424"/>
        <c:axId val="732777144"/>
      </c:barChart>
      <c:catAx>
        <c:axId val="73277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777144"/>
        <c:crosses val="autoZero"/>
        <c:auto val="1"/>
        <c:lblAlgn val="ctr"/>
        <c:lblOffset val="100"/>
        <c:noMultiLvlLbl val="0"/>
      </c:catAx>
      <c:valAx>
        <c:axId val="73277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7784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4!PivotTable25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Average</a:t>
            </a:r>
            <a:r>
              <a:rPr lang="en-US" b="0" baseline="0" dirty="0"/>
              <a:t> review rating of properties in Washington</a:t>
            </a:r>
            <a:endParaRPr lang="en-US" b="0" dirty="0"/>
          </a:p>
        </c:rich>
      </c:tx>
      <c:layout>
        <c:manualLayout>
          <c:xMode val="edge"/>
          <c:yMode val="edge"/>
          <c:x val="0.14002050154408319"/>
          <c:y val="2.45649948822927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1644521334217193E-2"/>
          <c:y val="0.18678616043004859"/>
          <c:w val="0.81806528804022705"/>
          <c:h val="0.61217611360504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'PT 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93.33%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F1-4C70-AB6E-E87D357127E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93.57%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F1-4C70-AB6E-E87D357127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'PT 4'!$A$4:$A$8</c:f>
              <c:multiLvlStrCache>
                <c:ptCount val="2"/>
                <c:lvl>
                  <c:pt idx="0">
                    <c:v>Apartment</c:v>
                  </c:pt>
                  <c:pt idx="1">
                    <c:v>House</c:v>
                  </c:pt>
                </c:lvl>
                <c:lvl>
                  <c:pt idx="0">
                    <c:v>Washington</c:v>
                  </c:pt>
                </c:lvl>
              </c:multiLvlStrCache>
            </c:multiLvlStrRef>
          </c:cat>
          <c:val>
            <c:numRef>
              <c:f>'PT 4'!$B$4:$B$8</c:f>
              <c:numCache>
                <c:formatCode>0.00</c:formatCode>
                <c:ptCount val="2"/>
                <c:pt idx="0">
                  <c:v>93.327726218097453</c:v>
                </c:pt>
                <c:pt idx="1">
                  <c:v>93.566631689401888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1-4C70-AB6E-E87D357127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53122448"/>
        <c:axId val="653123408"/>
      </c:barChart>
      <c:catAx>
        <c:axId val="65312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123408"/>
        <c:crosses val="autoZero"/>
        <c:auto val="1"/>
        <c:lblAlgn val="ctr"/>
        <c:lblOffset val="100"/>
        <c:noMultiLvlLbl val="0"/>
      </c:catAx>
      <c:valAx>
        <c:axId val="6531234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122448"/>
        <c:crosses val="autoZero"/>
        <c:crossBetween val="between"/>
        <c:majorUnit val="1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5!PivotTable26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Total Listing</a:t>
            </a:r>
            <a:r>
              <a:rPr lang="en-US" b="0" baseline="0" dirty="0"/>
              <a:t> properties in Washington’s c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'PT 5'!$A$4:$A$13</c:f>
              <c:multiLvlStrCache>
                <c:ptCount val="7"/>
                <c:lvl>
                  <c:pt idx="0">
                    <c:v>Capitol Hill</c:v>
                  </c:pt>
                  <c:pt idx="1">
                    <c:v>Downtown/Penn Quarter</c:v>
                  </c:pt>
                  <c:pt idx="2">
                    <c:v>Foggy Bottom</c:v>
                  </c:pt>
                  <c:pt idx="3">
                    <c:v>Kalorama</c:v>
                  </c:pt>
                  <c:pt idx="4">
                    <c:v>Logan Circle</c:v>
                  </c:pt>
                  <c:pt idx="5">
                    <c:v>Mount Vernon Square</c:v>
                  </c:pt>
                  <c:pt idx="6">
                    <c:v>West End</c:v>
                  </c:pt>
                </c:lvl>
                <c:lvl>
                  <c:pt idx="0">
                    <c:v>Washington</c:v>
                  </c:pt>
                </c:lvl>
              </c:multiLvlStrCache>
            </c:multiLvlStrRef>
          </c:cat>
          <c:val>
            <c:numRef>
              <c:f>'PT 5'!$B$4:$B$13</c:f>
              <c:numCache>
                <c:formatCode>General</c:formatCode>
                <c:ptCount val="7"/>
                <c:pt idx="0">
                  <c:v>1601</c:v>
                </c:pt>
                <c:pt idx="1">
                  <c:v>4080</c:v>
                </c:pt>
                <c:pt idx="2">
                  <c:v>3634</c:v>
                </c:pt>
                <c:pt idx="3">
                  <c:v>1332</c:v>
                </c:pt>
                <c:pt idx="4">
                  <c:v>2628</c:v>
                </c:pt>
                <c:pt idx="5">
                  <c:v>1086</c:v>
                </c:pt>
                <c:pt idx="6">
                  <c:v>6967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B-43C4-861F-CD234A5FE3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57338832"/>
        <c:axId val="557339152"/>
      </c:barChart>
      <c:catAx>
        <c:axId val="5573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39152"/>
        <c:crosses val="autoZero"/>
        <c:auto val="1"/>
        <c:lblAlgn val="ctr"/>
        <c:lblOffset val="100"/>
        <c:noMultiLvlLbl val="0"/>
      </c:catAx>
      <c:valAx>
        <c:axId val="55733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3388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[KHALID ALSAFI 1ST PROJECT.xlsx]PT 6!PivotTable27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0" dirty="0"/>
              <a:t>Average</a:t>
            </a:r>
            <a:r>
              <a:rPr lang="en-US" b="0" baseline="0" dirty="0"/>
              <a:t> review rating of properties in Washington </a:t>
            </a:r>
            <a:r>
              <a:rPr lang="en-US" sz="2128" b="0" i="0" u="none" strike="noStrike" cap="none" normalizeH="0" baseline="0" dirty="0">
                <a:effectLst/>
              </a:rPr>
              <a:t>Neighborhood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 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'PT 6'!$A$4:$A$13</c:f>
              <c:multiLvlStrCache>
                <c:ptCount val="7"/>
                <c:lvl>
                  <c:pt idx="0">
                    <c:v>Capitol Hill</c:v>
                  </c:pt>
                  <c:pt idx="1">
                    <c:v>Downtown/Penn Quarter</c:v>
                  </c:pt>
                  <c:pt idx="2">
                    <c:v>Foggy Bottom</c:v>
                  </c:pt>
                  <c:pt idx="3">
                    <c:v>Kalorama</c:v>
                  </c:pt>
                  <c:pt idx="4">
                    <c:v>Logan Circle</c:v>
                  </c:pt>
                  <c:pt idx="5">
                    <c:v>Mount Vernon Square</c:v>
                  </c:pt>
                  <c:pt idx="6">
                    <c:v>West End</c:v>
                  </c:pt>
                </c:lvl>
                <c:lvl>
                  <c:pt idx="0">
                    <c:v>Washington</c:v>
                  </c:pt>
                </c:lvl>
              </c:multiLvlStrCache>
            </c:multiLvlStrRef>
          </c:cat>
          <c:val>
            <c:numRef>
              <c:f>'PT 6'!$B$4:$B$13</c:f>
              <c:numCache>
                <c:formatCode>0.00</c:formatCode>
                <c:ptCount val="7"/>
                <c:pt idx="0">
                  <c:v>94.596363636363634</c:v>
                </c:pt>
                <c:pt idx="1">
                  <c:v>91.871794871794876</c:v>
                </c:pt>
                <c:pt idx="2">
                  <c:v>93.106382978723403</c:v>
                </c:pt>
                <c:pt idx="3">
                  <c:v>92.393442622950815</c:v>
                </c:pt>
                <c:pt idx="4">
                  <c:v>94.013071895424844</c:v>
                </c:pt>
                <c:pt idx="5">
                  <c:v>94.203125</c:v>
                </c:pt>
                <c:pt idx="6">
                  <c:v>93.621621621621628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22-463F-A4B0-7C1F4507C9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32399992"/>
        <c:axId val="632396152"/>
      </c:barChart>
      <c:catAx>
        <c:axId val="632399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396152"/>
        <c:crosses val="autoZero"/>
        <c:auto val="1"/>
        <c:lblAlgn val="ctr"/>
        <c:lblOffset val="100"/>
        <c:noMultiLvlLbl val="0"/>
      </c:catAx>
      <c:valAx>
        <c:axId val="632396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399992"/>
        <c:crosses val="autoZero"/>
        <c:crossBetween val="between"/>
        <c:majorUnit val="2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12BF07B7-CECC-457D-90D0-4EC4A377A18A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B34-380B-4A39-909F-703E1010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sz="4900"/>
              <a:t>Airbnb Investment</a:t>
            </a:r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D96EA-BB55-405A-8168-11B486C8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178167"/>
            <a:ext cx="6801612" cy="1239894"/>
          </a:xfrm>
        </p:spPr>
        <p:txBody>
          <a:bodyPr>
            <a:normAutofit/>
          </a:bodyPr>
          <a:lstStyle/>
          <a:p>
            <a:r>
              <a:rPr lang="en-US" sz="1600"/>
              <a:t>Prepared By: Khalid Alsafi &amp; Ibrahim Alsaif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874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6678B1-652D-4E0E-B4E8-7D02A1FE8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496766"/>
              </p:ext>
            </p:extLst>
          </p:nvPr>
        </p:nvGraphicFramePr>
        <p:xfrm>
          <a:off x="2029619" y="2638425"/>
          <a:ext cx="8132762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4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BCF8-16FE-4C88-8BC1-0A42ECE4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844F-52F7-46A6-AD16-B78E7009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results shown in the analyzing process, we recommend to invest in Washington D.C. for these types of properties which are (</a:t>
            </a:r>
            <a:r>
              <a:rPr lang="en-US" b="1" dirty="0"/>
              <a:t>apartment</a:t>
            </a:r>
            <a:r>
              <a:rPr lang="en-US" dirty="0"/>
              <a:t> &amp; </a:t>
            </a:r>
            <a:r>
              <a:rPr lang="en-US" b="1" dirty="0"/>
              <a:t>houses</a:t>
            </a:r>
            <a:r>
              <a:rPr lang="en-US" dirty="0"/>
              <a:t>) in theses neighborhoods (</a:t>
            </a:r>
            <a:r>
              <a:rPr lang="en-US" b="1" dirty="0"/>
              <a:t>capitol hill</a:t>
            </a:r>
            <a:r>
              <a:rPr lang="en-US" dirty="0"/>
              <a:t>, </a:t>
            </a:r>
            <a:r>
              <a:rPr lang="en-US" b="1" dirty="0"/>
              <a:t>downtown/penn Quarter</a:t>
            </a:r>
            <a:r>
              <a:rPr lang="en-US" dirty="0"/>
              <a:t>, </a:t>
            </a:r>
            <a:r>
              <a:rPr lang="en-US" b="1" dirty="0"/>
              <a:t>foggy bottom</a:t>
            </a:r>
            <a:r>
              <a:rPr lang="en-US" dirty="0"/>
              <a:t>, </a:t>
            </a:r>
            <a:r>
              <a:rPr lang="en-US" b="1" dirty="0"/>
              <a:t>kalorama</a:t>
            </a:r>
            <a:r>
              <a:rPr lang="en-US" dirty="0"/>
              <a:t>, </a:t>
            </a:r>
            <a:r>
              <a:rPr lang="en-US" b="1" dirty="0"/>
              <a:t>logan circle</a:t>
            </a:r>
            <a:r>
              <a:rPr lang="en-US" dirty="0"/>
              <a:t>, </a:t>
            </a:r>
            <a:r>
              <a:rPr lang="en-US" b="1" dirty="0"/>
              <a:t>mount Vernon square </a:t>
            </a:r>
            <a:r>
              <a:rPr lang="en-US" dirty="0"/>
              <a:t>&amp; </a:t>
            </a:r>
            <a:r>
              <a:rPr lang="en-US" b="1" dirty="0"/>
              <a:t>west end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950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A8494-3C2A-41B3-AFC7-19D919410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3DBCBF-28B8-4967-8CFF-C76D30F9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C27A7-7533-4AE1-AD28-16A89DD5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7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2579-E696-485D-88EE-737F8A51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6BBE-3EBC-4E90-9DD3-ED4033E7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case.</a:t>
            </a:r>
          </a:p>
          <a:p>
            <a:r>
              <a:rPr lang="en-US" dirty="0"/>
              <a:t>Data cleaning process.</a:t>
            </a:r>
          </a:p>
          <a:p>
            <a:r>
              <a:rPr lang="en-US" dirty="0"/>
              <a:t>Analyzing process.</a:t>
            </a:r>
          </a:p>
          <a:p>
            <a:r>
              <a:rPr lang="en-US" dirty="0"/>
              <a:t>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45313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0801-B1F1-42F8-A606-EBB5A7E2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94AF-AEC7-4EA8-A9B1-A3C50535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PROMPTS: </a:t>
            </a:r>
            <a:r>
              <a:rPr lang="en-US" dirty="0"/>
              <a:t>Based on the given data set, Should our investor invest in an Airbnb hotel in Washington, D.C.? If so, in which neighborhood should they invest?</a:t>
            </a:r>
          </a:p>
          <a:p>
            <a:endParaRPr lang="en-US" dirty="0"/>
          </a:p>
          <a:p>
            <a:r>
              <a:rPr lang="en-US" b="1" dirty="0"/>
              <a:t>SUB-PROMPTS: </a:t>
            </a:r>
            <a:r>
              <a:rPr lang="en-US" dirty="0"/>
              <a:t>Which property types receive the most positive reviews?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0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4C0A-E5FD-4327-8D67-01720BA1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BC80-6D04-4E97-944D-1066F641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Checking for all possible duplicate in column A(id).</a:t>
            </a:r>
          </a:p>
          <a:p>
            <a:r>
              <a:rPr lang="en-GB" dirty="0"/>
              <a:t>Using find and replace tool on the city column to find Washington DC and replace it with Washington to filter them correctly.</a:t>
            </a:r>
          </a:p>
          <a:p>
            <a:r>
              <a:rPr lang="en-GB" dirty="0"/>
              <a:t>Delete all unnecessary columns  such as: pictures links and some dates.</a:t>
            </a:r>
          </a:p>
          <a:p>
            <a:r>
              <a:rPr lang="en-GB" dirty="0"/>
              <a:t>Delete listing that had no reviews(using filter tool).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4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673407-4913-488A-824D-F13068D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076920"/>
              </p:ext>
            </p:extLst>
          </p:nvPr>
        </p:nvGraphicFramePr>
        <p:xfrm>
          <a:off x="2230438" y="2638425"/>
          <a:ext cx="7731125" cy="374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70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1C92F3-2E06-4DEA-8DD4-2470318F4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56036"/>
              </p:ext>
            </p:extLst>
          </p:nvPr>
        </p:nvGraphicFramePr>
        <p:xfrm>
          <a:off x="2229739" y="2581275"/>
          <a:ext cx="7731125" cy="269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96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06D859-627C-479B-85F7-D7879C0D1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3149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6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0E0A5EA-A010-4D30-997E-048308A1A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0729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44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3C31-E0A4-4422-8F3E-50FE9450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Analyzing process: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FF4C0D-3A08-43AD-B19E-59B55E0B2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85247"/>
              </p:ext>
            </p:extLst>
          </p:nvPr>
        </p:nvGraphicFramePr>
        <p:xfrm>
          <a:off x="2043907" y="2638425"/>
          <a:ext cx="8104187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8675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258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 Airbnb Investment </vt:lpstr>
      <vt:lpstr>TABLE OF CONTET:</vt:lpstr>
      <vt:lpstr>The Case:</vt:lpstr>
      <vt:lpstr>Data cleaning process:</vt:lpstr>
      <vt:lpstr>Analyzing process:</vt:lpstr>
      <vt:lpstr>Analyzing process:</vt:lpstr>
      <vt:lpstr>Analyzing process:</vt:lpstr>
      <vt:lpstr>Analyzing process:</vt:lpstr>
      <vt:lpstr>Analyzing process:</vt:lpstr>
      <vt:lpstr>Analyzing process:</vt:lpstr>
      <vt:lpstr>Recommendations: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Investment</dc:title>
  <dc:creator>IBRAHIM ALSAFI</dc:creator>
  <cp:lastModifiedBy>IBRAHIM ALSAFI</cp:lastModifiedBy>
  <cp:revision>17</cp:revision>
  <dcterms:created xsi:type="dcterms:W3CDTF">2018-11-04T13:50:41Z</dcterms:created>
  <dcterms:modified xsi:type="dcterms:W3CDTF">2018-11-05T11:02:07Z</dcterms:modified>
</cp:coreProperties>
</file>