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sldIdLst>
    <p:sldId id="274" r:id="rId2"/>
    <p:sldId id="257" r:id="rId3"/>
    <p:sldId id="258" r:id="rId4"/>
    <p:sldId id="259" r:id="rId5"/>
    <p:sldId id="260" r:id="rId6"/>
    <p:sldId id="261" r:id="rId7"/>
    <p:sldId id="262" r:id="rId8"/>
    <p:sldId id="263" r:id="rId9"/>
    <p:sldId id="264" r:id="rId10"/>
    <p:sldId id="265" r:id="rId11"/>
    <p:sldId id="268" r:id="rId12"/>
    <p:sldId id="266" r:id="rId13"/>
    <p:sldId id="269" r:id="rId14"/>
    <p:sldId id="270" r:id="rId15"/>
    <p:sldId id="267" r:id="rId16"/>
    <p:sldId id="272"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31" autoAdjust="0"/>
    <p:restoredTop sz="94660"/>
  </p:normalViewPr>
  <p:slideViewPr>
    <p:cSldViewPr snapToGrid="0">
      <p:cViewPr varScale="1">
        <p:scale>
          <a:sx n="78" d="100"/>
          <a:sy n="78" d="100"/>
        </p:scale>
        <p:origin x="68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351CED-465B-40B5-ADCE-957C918F227B}" type="datetimeFigureOut">
              <a:rPr lang="en-US" smtClean="0"/>
              <a:t>5/18/2023</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4683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1522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79331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30509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02255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E351CED-465B-40B5-ADCE-957C918F227B}" type="datetimeFigureOut">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285911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E351CED-465B-40B5-ADCE-957C918F227B}" type="datetimeFigureOut">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4955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62202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61275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936051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8697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51CED-465B-40B5-ADCE-957C918F227B}"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55663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51CED-465B-40B5-ADCE-957C918F227B}" type="datetimeFigureOut">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74344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51CED-465B-40B5-ADCE-957C918F227B}" type="datetimeFigureOut">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045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51CED-465B-40B5-ADCE-957C918F227B}" type="datetimeFigureOut">
              <a:rPr lang="en-US" smtClean="0"/>
              <a:t>5/18/2023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2989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74752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06214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1E351CED-465B-40B5-ADCE-957C918F227B}" type="datetimeFigureOut">
              <a:rPr lang="en-US" smtClean="0"/>
              <a:t>5/18/2023</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88622802"/>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view-image.php?image=281394&amp;picture=plakat-podrozniczy-w-san-francisco" TargetMode="Externa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s://www.flickr.com/photos/digital_freak/177877268/" TargetMode="Externa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mevanoff24/data-exploration-predicting-salaries"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hip, water, outdoor&#10;&#10;Description automatically generated">
            <a:extLst>
              <a:ext uri="{FF2B5EF4-FFF2-40B4-BE49-F238E27FC236}">
                <a16:creationId xmlns:a16="http://schemas.microsoft.com/office/drawing/2014/main" id="{401E5196-1480-A328-6D0E-64A14E36E10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1626" r="-1" b="31952"/>
          <a:stretch/>
        </p:blipFill>
        <p:spPr>
          <a:xfrm>
            <a:off x="20" y="10"/>
            <a:ext cx="12191980" cy="6857990"/>
          </a:xfrm>
          <a:prstGeom prst="rect">
            <a:avLst/>
          </a:prstGeom>
        </p:spPr>
      </p:pic>
      <p:pic>
        <p:nvPicPr>
          <p:cNvPr id="7" name="Picture 6" descr="A picture containing outdoor, sky, building, land vehicle&#10;&#10;Description automatically generated">
            <a:extLst>
              <a:ext uri="{FF2B5EF4-FFF2-40B4-BE49-F238E27FC236}">
                <a16:creationId xmlns:a16="http://schemas.microsoft.com/office/drawing/2014/main" id="{54F40BCC-7F5A-B6C7-D780-4B88AE499EBE}"/>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21762" b="6136"/>
          <a:stretch/>
        </p:blipFill>
        <p:spPr>
          <a:xfrm>
            <a:off x="5063089" y="1"/>
            <a:ext cx="7128913" cy="6853457"/>
          </a:xfrm>
          <a:custGeom>
            <a:avLst/>
            <a:gdLst/>
            <a:ahLst/>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p:spPr>
      </p:pic>
      <p:sp>
        <p:nvSpPr>
          <p:cNvPr id="2" name="TextBox 1">
            <a:extLst>
              <a:ext uri="{FF2B5EF4-FFF2-40B4-BE49-F238E27FC236}">
                <a16:creationId xmlns:a16="http://schemas.microsoft.com/office/drawing/2014/main" id="{81478CE6-99C7-748E-573F-30B74DD769E6}"/>
              </a:ext>
            </a:extLst>
          </p:cNvPr>
          <p:cNvSpPr txBox="1"/>
          <p:nvPr/>
        </p:nvSpPr>
        <p:spPr>
          <a:xfrm>
            <a:off x="68826" y="4532672"/>
            <a:ext cx="5830530" cy="1631216"/>
          </a:xfrm>
          <a:prstGeom prst="rect">
            <a:avLst/>
          </a:prstGeom>
          <a:noFill/>
        </p:spPr>
        <p:txBody>
          <a:bodyPr wrap="square" rtlCol="0">
            <a:spAutoFit/>
          </a:bodyPr>
          <a:lstStyle/>
          <a:p>
            <a:r>
              <a:rPr lang="en-US" sz="5000" b="1" dirty="0">
                <a:solidFill>
                  <a:schemeClr val="bg1">
                    <a:lumMod val="95000"/>
                  </a:schemeClr>
                </a:solidFill>
              </a:rPr>
              <a:t>Analysis of San Francisco Salaries</a:t>
            </a:r>
          </a:p>
        </p:txBody>
      </p:sp>
    </p:spTree>
    <p:extLst>
      <p:ext uri="{BB962C8B-B14F-4D97-AF65-F5344CB8AC3E}">
        <p14:creationId xmlns:p14="http://schemas.microsoft.com/office/powerpoint/2010/main" val="2855367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DCAB-0B9A-9416-AC05-21B451792E88}"/>
              </a:ext>
            </a:extLst>
          </p:cNvPr>
          <p:cNvSpPr>
            <a:spLocks noGrp="1"/>
          </p:cNvSpPr>
          <p:nvPr>
            <p:ph type="title"/>
          </p:nvPr>
        </p:nvSpPr>
        <p:spPr/>
        <p:txBody>
          <a:bodyPr>
            <a:normAutofit fontScale="90000"/>
          </a:bodyPr>
          <a:lstStyle/>
          <a:p>
            <a:r>
              <a:rPr lang="en-US" b="1" dirty="0">
                <a:solidFill>
                  <a:schemeClr val="bg1">
                    <a:lumMod val="95000"/>
                  </a:schemeClr>
                </a:solidFill>
              </a:rPr>
              <a:t>Data complexity and size </a:t>
            </a:r>
            <a:br>
              <a:rPr lang="en-US" b="1" dirty="0">
                <a:solidFill>
                  <a:schemeClr val="bg1">
                    <a:lumMod val="95000"/>
                  </a:schemeClr>
                </a:solidFill>
              </a:rPr>
            </a:br>
            <a:r>
              <a:rPr lang="en-US" sz="2200" b="1" dirty="0">
                <a:solidFill>
                  <a:schemeClr val="bg1">
                    <a:lumMod val="95000"/>
                  </a:schemeClr>
                </a:solidFill>
              </a:rPr>
              <a:t>JobTitle categorization</a:t>
            </a:r>
          </a:p>
        </p:txBody>
      </p:sp>
      <p:pic>
        <p:nvPicPr>
          <p:cNvPr id="5" name="Content Placeholder 4" descr="A picture containing text, font, screenshot, document&#10;&#10;Description automatically generated">
            <a:extLst>
              <a:ext uri="{FF2B5EF4-FFF2-40B4-BE49-F238E27FC236}">
                <a16:creationId xmlns:a16="http://schemas.microsoft.com/office/drawing/2014/main" id="{F43624E6-9AB4-B7C7-CA18-B0B428C23C9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4953" y="3169264"/>
            <a:ext cx="9725284" cy="2715068"/>
          </a:xfrm>
        </p:spPr>
      </p:pic>
      <p:sp>
        <p:nvSpPr>
          <p:cNvPr id="6" name="TextBox 5">
            <a:extLst>
              <a:ext uri="{FF2B5EF4-FFF2-40B4-BE49-F238E27FC236}">
                <a16:creationId xmlns:a16="http://schemas.microsoft.com/office/drawing/2014/main" id="{75E72E56-7CB8-047B-37BD-F8EA73C06826}"/>
              </a:ext>
            </a:extLst>
          </p:cNvPr>
          <p:cNvSpPr txBox="1"/>
          <p:nvPr/>
        </p:nvSpPr>
        <p:spPr>
          <a:xfrm>
            <a:off x="1250066" y="2210696"/>
            <a:ext cx="7853432" cy="646331"/>
          </a:xfrm>
          <a:prstGeom prst="rect">
            <a:avLst/>
          </a:prstGeom>
          <a:noFill/>
        </p:spPr>
        <p:txBody>
          <a:bodyPr wrap="none" rtlCol="0">
            <a:spAutoFit/>
          </a:bodyPr>
          <a:lstStyle/>
          <a:p>
            <a:r>
              <a:rPr lang="en-US" dirty="0">
                <a:solidFill>
                  <a:schemeClr val="accent6">
                    <a:lumMod val="50000"/>
                  </a:schemeClr>
                </a:solidFill>
              </a:rPr>
              <a:t>Here we had to simplify the number of jobs we had, one way to</a:t>
            </a:r>
          </a:p>
          <a:p>
            <a:r>
              <a:rPr lang="en-US" dirty="0">
                <a:solidFill>
                  <a:schemeClr val="accent6">
                    <a:lumMod val="50000"/>
                  </a:schemeClr>
                </a:solidFill>
              </a:rPr>
              <a:t>does it was to generalize all similar jobs into one category as follows?</a:t>
            </a:r>
          </a:p>
        </p:txBody>
      </p:sp>
    </p:spTree>
    <p:extLst>
      <p:ext uri="{BB962C8B-B14F-4D97-AF65-F5344CB8AC3E}">
        <p14:creationId xmlns:p14="http://schemas.microsoft.com/office/powerpoint/2010/main" val="3413016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430A-313D-748D-7EF5-D26E34188B1D}"/>
              </a:ext>
            </a:extLst>
          </p:cNvPr>
          <p:cNvSpPr>
            <a:spLocks noGrp="1"/>
          </p:cNvSpPr>
          <p:nvPr>
            <p:ph type="title"/>
          </p:nvPr>
        </p:nvSpPr>
        <p:spPr/>
        <p:txBody>
          <a:bodyPr/>
          <a:lstStyle/>
          <a:p>
            <a:r>
              <a:rPr lang="en-US" b="1" dirty="0">
                <a:solidFill>
                  <a:schemeClr val="bg1">
                    <a:lumMod val="95000"/>
                  </a:schemeClr>
                </a:solidFill>
              </a:rPr>
              <a:t>Aggregating Salary Data</a:t>
            </a:r>
          </a:p>
        </p:txBody>
      </p:sp>
      <p:sp>
        <p:nvSpPr>
          <p:cNvPr id="3" name="Content Placeholder 2">
            <a:extLst>
              <a:ext uri="{FF2B5EF4-FFF2-40B4-BE49-F238E27FC236}">
                <a16:creationId xmlns:a16="http://schemas.microsoft.com/office/drawing/2014/main" id="{CC750F3D-C473-8A02-9F3B-D522A5A543AD}"/>
              </a:ext>
            </a:extLst>
          </p:cNvPr>
          <p:cNvSpPr>
            <a:spLocks noGrp="1"/>
          </p:cNvSpPr>
          <p:nvPr>
            <p:ph idx="1"/>
          </p:nvPr>
        </p:nvSpPr>
        <p:spPr>
          <a:xfrm>
            <a:off x="1154951" y="2259371"/>
            <a:ext cx="8761414" cy="945945"/>
          </a:xfrm>
        </p:spPr>
        <p:txBody>
          <a:bodyPr/>
          <a:lstStyle/>
          <a:p>
            <a:r>
              <a:rPr lang="en-US" dirty="0"/>
              <a:t>Once you have the '</a:t>
            </a:r>
            <a:r>
              <a:rPr lang="en-US" dirty="0" err="1"/>
              <a:t>GeneralJobTitle</a:t>
            </a:r>
            <a:r>
              <a:rPr lang="en-US" dirty="0"/>
              <a:t>' column, you can use it to calculate the average </a:t>
            </a:r>
            <a:r>
              <a:rPr lang="en-US" dirty="0" err="1"/>
              <a:t>TotalPay</a:t>
            </a:r>
            <a:r>
              <a:rPr lang="en-US" dirty="0"/>
              <a:t> for all employees.</a:t>
            </a:r>
          </a:p>
        </p:txBody>
      </p:sp>
      <p:pic>
        <p:nvPicPr>
          <p:cNvPr id="5" name="Picture 4" descr="A screenshot of a cell phone&#10;&#10;Description automatically generated with low confidence">
            <a:extLst>
              <a:ext uri="{FF2B5EF4-FFF2-40B4-BE49-F238E27FC236}">
                <a16:creationId xmlns:a16="http://schemas.microsoft.com/office/drawing/2014/main" id="{8F91B7C5-0D49-0D7A-7EE5-43994C299C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509" y="2959176"/>
            <a:ext cx="1756202" cy="3356792"/>
          </a:xfrm>
          <a:prstGeom prst="rect">
            <a:avLst/>
          </a:prstGeom>
        </p:spPr>
      </p:pic>
      <p:pic>
        <p:nvPicPr>
          <p:cNvPr id="7" name="Picture 6" descr="A picture containing diagram, rectangle, square, line&#10;&#10;Description automatically generated">
            <a:extLst>
              <a:ext uri="{FF2B5EF4-FFF2-40B4-BE49-F238E27FC236}">
                <a16:creationId xmlns:a16="http://schemas.microsoft.com/office/drawing/2014/main" id="{89647FCD-1C1F-8FA5-8812-2DB01E164E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1535" y="2959176"/>
            <a:ext cx="4729067" cy="3356792"/>
          </a:xfrm>
          <a:prstGeom prst="rect">
            <a:avLst/>
          </a:prstGeom>
        </p:spPr>
      </p:pic>
    </p:spTree>
    <p:extLst>
      <p:ext uri="{BB962C8B-B14F-4D97-AF65-F5344CB8AC3E}">
        <p14:creationId xmlns:p14="http://schemas.microsoft.com/office/powerpoint/2010/main" val="1703828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1985-F6A4-D519-90AF-943D12E6E70A}"/>
              </a:ext>
            </a:extLst>
          </p:cNvPr>
          <p:cNvSpPr>
            <a:spLocks noGrp="1"/>
          </p:cNvSpPr>
          <p:nvPr>
            <p:ph type="title"/>
          </p:nvPr>
        </p:nvSpPr>
        <p:spPr/>
        <p:txBody>
          <a:bodyPr/>
          <a:lstStyle/>
          <a:p>
            <a:r>
              <a:rPr lang="en-US" b="1" dirty="0">
                <a:solidFill>
                  <a:schemeClr val="bg1">
                    <a:lumMod val="95000"/>
                  </a:schemeClr>
                </a:solidFill>
              </a:rPr>
              <a:t>Interpretation and References</a:t>
            </a:r>
            <a:endParaRPr lang="en-US" dirty="0">
              <a:solidFill>
                <a:schemeClr val="bg1">
                  <a:lumMod val="95000"/>
                </a:schemeClr>
              </a:solidFill>
            </a:endParaRPr>
          </a:p>
        </p:txBody>
      </p:sp>
      <p:sp>
        <p:nvSpPr>
          <p:cNvPr id="3" name="Content Placeholder 2">
            <a:extLst>
              <a:ext uri="{FF2B5EF4-FFF2-40B4-BE49-F238E27FC236}">
                <a16:creationId xmlns:a16="http://schemas.microsoft.com/office/drawing/2014/main" id="{7C183987-CBE4-E101-98DB-F752CBCD77DC}"/>
              </a:ext>
            </a:extLst>
          </p:cNvPr>
          <p:cNvSpPr>
            <a:spLocks noGrp="1"/>
          </p:cNvSpPr>
          <p:nvPr>
            <p:ph idx="1"/>
          </p:nvPr>
        </p:nvSpPr>
        <p:spPr/>
        <p:txBody>
          <a:bodyPr/>
          <a:lstStyle/>
          <a:p>
            <a:r>
              <a:rPr lang="en-US" dirty="0"/>
              <a:t>We found the previous function on a website called Kaggle </a:t>
            </a:r>
            <a:r>
              <a:rPr lang="en-US" dirty="0">
                <a:hlinkClick r:id="rId3"/>
              </a:rPr>
              <a:t>https://www.kaggle.com/mevanoff24/data-exploration-predicting-salaries</a:t>
            </a:r>
            <a:endParaRPr lang="en-US" dirty="0"/>
          </a:p>
          <a:p>
            <a:pPr marL="0" indent="0">
              <a:buNone/>
            </a:pPr>
            <a:r>
              <a:rPr lang="en-US" dirty="0"/>
              <a:t>    It was helpful because we didn’t need to write it from scratch</a:t>
            </a:r>
          </a:p>
          <a:p>
            <a:pPr marL="0" indent="0">
              <a:buNone/>
            </a:pPr>
            <a:r>
              <a:rPr lang="en-US" dirty="0"/>
              <a:t>    using this categorization, we can start to visualize the data and get some</a:t>
            </a:r>
          </a:p>
          <a:p>
            <a:pPr marL="0" indent="0">
              <a:buNone/>
            </a:pPr>
            <a:r>
              <a:rPr lang="en-US" dirty="0"/>
              <a:t>    insights that can help us to study the relationships between our features, </a:t>
            </a:r>
          </a:p>
          <a:p>
            <a:pPr marL="0" indent="0">
              <a:buNone/>
            </a:pPr>
            <a:r>
              <a:rPr lang="en-US" dirty="0"/>
              <a:t>    therefore, we started to interpret the data.</a:t>
            </a:r>
          </a:p>
        </p:txBody>
      </p:sp>
    </p:spTree>
    <p:extLst>
      <p:ext uri="{BB962C8B-B14F-4D97-AF65-F5344CB8AC3E}">
        <p14:creationId xmlns:p14="http://schemas.microsoft.com/office/powerpoint/2010/main" val="4190054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7799-DEBF-BEF0-8EC7-B663C1AD006D}"/>
              </a:ext>
            </a:extLst>
          </p:cNvPr>
          <p:cNvSpPr>
            <a:spLocks noGrp="1"/>
          </p:cNvSpPr>
          <p:nvPr>
            <p:ph type="title"/>
          </p:nvPr>
        </p:nvSpPr>
        <p:spPr>
          <a:xfrm>
            <a:off x="1071716" y="658088"/>
            <a:ext cx="9527458" cy="953669"/>
          </a:xfrm>
        </p:spPr>
        <p:txBody>
          <a:bodyPr>
            <a:normAutofit fontScale="90000"/>
          </a:bodyPr>
          <a:lstStyle/>
          <a:p>
            <a:r>
              <a:rPr lang="en-US" b="1" dirty="0">
                <a:solidFill>
                  <a:schemeClr val="bg1">
                    <a:lumMod val="95000"/>
                  </a:schemeClr>
                </a:solidFill>
              </a:rPr>
              <a:t>Some visualizations to get insights into the data</a:t>
            </a:r>
          </a:p>
        </p:txBody>
      </p:sp>
      <p:pic>
        <p:nvPicPr>
          <p:cNvPr id="9" name="Content Placeholder 8" descr="A picture containing text, screenshot, plot, line&#10;&#10;Description automatically generated">
            <a:extLst>
              <a:ext uri="{FF2B5EF4-FFF2-40B4-BE49-F238E27FC236}">
                <a16:creationId xmlns:a16="http://schemas.microsoft.com/office/drawing/2014/main" id="{A376AAF4-BE2F-CD06-5406-6503325AD1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09490" y="1857916"/>
            <a:ext cx="8573020" cy="5000084"/>
          </a:xfrm>
        </p:spPr>
      </p:pic>
      <p:sp>
        <p:nvSpPr>
          <p:cNvPr id="10" name="TextBox 9">
            <a:extLst>
              <a:ext uri="{FF2B5EF4-FFF2-40B4-BE49-F238E27FC236}">
                <a16:creationId xmlns:a16="http://schemas.microsoft.com/office/drawing/2014/main" id="{A7BB22A5-58B1-20FB-128B-AFD6BF73EC69}"/>
              </a:ext>
            </a:extLst>
          </p:cNvPr>
          <p:cNvSpPr txBox="1"/>
          <p:nvPr/>
        </p:nvSpPr>
        <p:spPr>
          <a:xfrm>
            <a:off x="3089501" y="1533099"/>
            <a:ext cx="5491889" cy="369332"/>
          </a:xfrm>
          <a:prstGeom prst="rect">
            <a:avLst/>
          </a:prstGeom>
          <a:noFill/>
        </p:spPr>
        <p:txBody>
          <a:bodyPr wrap="square" rtlCol="0">
            <a:spAutoFit/>
          </a:bodyPr>
          <a:lstStyle/>
          <a:p>
            <a:r>
              <a:rPr lang="en-US" b="1" dirty="0"/>
              <a:t>Average total pay for all JobTitles for each year</a:t>
            </a:r>
          </a:p>
        </p:txBody>
      </p:sp>
    </p:spTree>
    <p:extLst>
      <p:ext uri="{BB962C8B-B14F-4D97-AF65-F5344CB8AC3E}">
        <p14:creationId xmlns:p14="http://schemas.microsoft.com/office/powerpoint/2010/main" val="2725234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tile tx="0" ty="0" sx="100000" sy="100000" flip="none" algn="tl"/>
        </a:blipFill>
        <a:effectLst/>
      </p:bgPr>
    </p:bg>
    <p:spTree>
      <p:nvGrpSpPr>
        <p:cNvPr id="1" name=""/>
        <p:cNvGrpSpPr/>
        <p:nvPr/>
      </p:nvGrpSpPr>
      <p:grpSpPr>
        <a:xfrm>
          <a:off x="0" y="0"/>
          <a:ext cx="0" cy="0"/>
          <a:chOff x="0" y="0"/>
          <a:chExt cx="0" cy="0"/>
        </a:xfrm>
      </p:grpSpPr>
      <p:pic>
        <p:nvPicPr>
          <p:cNvPr id="5" name="Content Placeholder 4" descr="A picture containing text, screenshot, menu, font&#10;&#10;Description automatically generated">
            <a:extLst>
              <a:ext uri="{FF2B5EF4-FFF2-40B4-BE49-F238E27FC236}">
                <a16:creationId xmlns:a16="http://schemas.microsoft.com/office/drawing/2014/main" id="{42553159-0353-A0FE-270F-99E09A76CD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6967" y="1890510"/>
            <a:ext cx="2797277" cy="4732834"/>
          </a:xfrm>
        </p:spPr>
      </p:pic>
      <p:pic>
        <p:nvPicPr>
          <p:cNvPr id="7" name="Picture 6" descr="A picture containing text, screenshot, diagram, plot&#10;&#10;Description automatically generated">
            <a:extLst>
              <a:ext uri="{FF2B5EF4-FFF2-40B4-BE49-F238E27FC236}">
                <a16:creationId xmlns:a16="http://schemas.microsoft.com/office/drawing/2014/main" id="{6E3C526C-FC08-B88D-BB3F-130B007F1BB3}"/>
              </a:ext>
            </a:extLst>
          </p:cNvPr>
          <p:cNvPicPr>
            <a:picLocks noChangeAspect="1"/>
          </p:cNvPicPr>
          <p:nvPr/>
        </p:nvPicPr>
        <p:blipFill rotWithShape="1">
          <a:blip r:embed="rId4">
            <a:extLst>
              <a:ext uri="{28A0092B-C50C-407E-A947-70E740481C1C}">
                <a14:useLocalDpi xmlns:a14="http://schemas.microsoft.com/office/drawing/2010/main" val="0"/>
              </a:ext>
            </a:extLst>
          </a:blip>
          <a:srcRect l="777" t="12904" r="3667" b="2873"/>
          <a:stretch/>
        </p:blipFill>
        <p:spPr>
          <a:xfrm>
            <a:off x="4209963" y="2150167"/>
            <a:ext cx="7676691" cy="4473177"/>
          </a:xfrm>
          <a:prstGeom prst="rect">
            <a:avLst/>
          </a:prstGeom>
        </p:spPr>
      </p:pic>
      <p:sp>
        <p:nvSpPr>
          <p:cNvPr id="6" name="Title 1">
            <a:extLst>
              <a:ext uri="{FF2B5EF4-FFF2-40B4-BE49-F238E27FC236}">
                <a16:creationId xmlns:a16="http://schemas.microsoft.com/office/drawing/2014/main" id="{82C4E146-7C38-1334-A786-3E31416C864D}"/>
              </a:ext>
            </a:extLst>
          </p:cNvPr>
          <p:cNvSpPr>
            <a:spLocks noGrp="1"/>
          </p:cNvSpPr>
          <p:nvPr>
            <p:ph type="title"/>
          </p:nvPr>
        </p:nvSpPr>
        <p:spPr>
          <a:xfrm>
            <a:off x="1056967" y="756828"/>
            <a:ext cx="9453717" cy="708025"/>
          </a:xfrm>
        </p:spPr>
        <p:txBody>
          <a:bodyPr>
            <a:normAutofit fontScale="90000"/>
          </a:bodyPr>
          <a:lstStyle/>
          <a:p>
            <a:r>
              <a:rPr lang="en-US" b="1" dirty="0">
                <a:solidFill>
                  <a:schemeClr val="bg1">
                    <a:lumMod val="95000"/>
                  </a:schemeClr>
                </a:solidFill>
              </a:rPr>
              <a:t>Some visualizations to get insights into the data</a:t>
            </a:r>
          </a:p>
        </p:txBody>
      </p:sp>
    </p:spTree>
    <p:extLst>
      <p:ext uri="{BB962C8B-B14F-4D97-AF65-F5344CB8AC3E}">
        <p14:creationId xmlns:p14="http://schemas.microsoft.com/office/powerpoint/2010/main" val="384000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2341B-4213-B295-2F00-8F1938D23F85}"/>
              </a:ext>
            </a:extLst>
          </p:cNvPr>
          <p:cNvSpPr>
            <a:spLocks noGrp="1"/>
          </p:cNvSpPr>
          <p:nvPr>
            <p:ph type="title"/>
          </p:nvPr>
        </p:nvSpPr>
        <p:spPr/>
        <p:txBody>
          <a:bodyPr>
            <a:normAutofit fontScale="90000"/>
          </a:bodyPr>
          <a:lstStyle/>
          <a:p>
            <a:r>
              <a:rPr lang="en-US" b="1" dirty="0">
                <a:solidFill>
                  <a:schemeClr val="bg1">
                    <a:lumMod val="95000"/>
                  </a:schemeClr>
                </a:solidFill>
              </a:rPr>
              <a:t>Statistical analysis and modeling</a:t>
            </a:r>
            <a:br>
              <a:rPr lang="en-US" b="1" dirty="0">
                <a:solidFill>
                  <a:schemeClr val="bg1">
                    <a:lumMod val="95000"/>
                  </a:schemeClr>
                </a:solidFill>
              </a:rPr>
            </a:br>
            <a:r>
              <a:rPr lang="en-US" sz="2000" b="1" dirty="0">
                <a:solidFill>
                  <a:schemeClr val="bg1">
                    <a:lumMod val="95000"/>
                  </a:schemeClr>
                </a:solidFill>
              </a:rPr>
              <a:t>Random Forest-Algorithm</a:t>
            </a:r>
          </a:p>
        </p:txBody>
      </p:sp>
      <p:pic>
        <p:nvPicPr>
          <p:cNvPr id="11" name="Content Placeholder 10" descr="A picture containing text, screenshot, diagram, colorfulness&#10;&#10;Description automatically generated">
            <a:extLst>
              <a:ext uri="{FF2B5EF4-FFF2-40B4-BE49-F238E27FC236}">
                <a16:creationId xmlns:a16="http://schemas.microsoft.com/office/drawing/2014/main" id="{AF6F2A2B-BD64-D522-A03D-BEDF748A72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21392" y="2982692"/>
            <a:ext cx="4782350" cy="3879515"/>
          </a:xfrm>
        </p:spPr>
      </p:pic>
      <p:sp>
        <p:nvSpPr>
          <p:cNvPr id="12" name="TextBox 11">
            <a:extLst>
              <a:ext uri="{FF2B5EF4-FFF2-40B4-BE49-F238E27FC236}">
                <a16:creationId xmlns:a16="http://schemas.microsoft.com/office/drawing/2014/main" id="{F3EDCC2B-D93C-D24D-24E7-4DEDF8342BDA}"/>
              </a:ext>
            </a:extLst>
          </p:cNvPr>
          <p:cNvSpPr txBox="1"/>
          <p:nvPr/>
        </p:nvSpPr>
        <p:spPr>
          <a:xfrm>
            <a:off x="826769" y="2207859"/>
            <a:ext cx="10538462" cy="646331"/>
          </a:xfrm>
          <a:prstGeom prst="rect">
            <a:avLst/>
          </a:prstGeom>
          <a:noFill/>
        </p:spPr>
        <p:txBody>
          <a:bodyPr wrap="none" rtlCol="0">
            <a:spAutoFit/>
          </a:bodyPr>
          <a:lstStyle/>
          <a:p>
            <a:r>
              <a:rPr lang="en-US" dirty="0"/>
              <a:t>We used a random forest algorithm to predict employee’s “Gender” based on the predictors</a:t>
            </a:r>
          </a:p>
          <a:p>
            <a:r>
              <a:rPr lang="en-US" dirty="0" err="1"/>
              <a:t>OverTimePay</a:t>
            </a:r>
            <a:r>
              <a:rPr lang="en-US" dirty="0"/>
              <a:t>, </a:t>
            </a:r>
            <a:r>
              <a:rPr lang="en-US" dirty="0" err="1"/>
              <a:t>OtherPay</a:t>
            </a:r>
            <a:r>
              <a:rPr lang="en-US" dirty="0"/>
              <a:t>, Benefits, </a:t>
            </a:r>
            <a:r>
              <a:rPr lang="en-US" dirty="0" err="1"/>
              <a:t>TotalPay</a:t>
            </a:r>
            <a:r>
              <a:rPr lang="en-US" dirty="0"/>
              <a:t>, </a:t>
            </a:r>
            <a:r>
              <a:rPr lang="en-US" dirty="0" err="1"/>
              <a:t>TotalPayBenefits</a:t>
            </a:r>
            <a:endParaRPr lang="en-US" dirty="0"/>
          </a:p>
        </p:txBody>
      </p:sp>
      <p:sp>
        <p:nvSpPr>
          <p:cNvPr id="13" name="TextBox 12">
            <a:extLst>
              <a:ext uri="{FF2B5EF4-FFF2-40B4-BE49-F238E27FC236}">
                <a16:creationId xmlns:a16="http://schemas.microsoft.com/office/drawing/2014/main" id="{BD017E3F-468C-1752-876E-5BF1A0C5811D}"/>
              </a:ext>
            </a:extLst>
          </p:cNvPr>
          <p:cNvSpPr txBox="1"/>
          <p:nvPr/>
        </p:nvSpPr>
        <p:spPr>
          <a:xfrm>
            <a:off x="826769" y="3250603"/>
            <a:ext cx="5729454" cy="923330"/>
          </a:xfrm>
          <a:prstGeom prst="rect">
            <a:avLst/>
          </a:prstGeom>
          <a:noFill/>
        </p:spPr>
        <p:txBody>
          <a:bodyPr wrap="none" rtlCol="0">
            <a:spAutoFit/>
          </a:bodyPr>
          <a:lstStyle/>
          <a:p>
            <a:r>
              <a:rPr lang="en-US" dirty="0"/>
              <a:t>And here is the confusion matrix for the model </a:t>
            </a:r>
          </a:p>
          <a:p>
            <a:r>
              <a:rPr lang="en-US" dirty="0"/>
              <a:t>We can easily identify the accuracy of the model</a:t>
            </a:r>
          </a:p>
          <a:p>
            <a:r>
              <a:rPr lang="en-US" dirty="0"/>
              <a:t>which is about 60 percent.</a:t>
            </a:r>
          </a:p>
        </p:txBody>
      </p:sp>
    </p:spTree>
    <p:extLst>
      <p:ext uri="{BB962C8B-B14F-4D97-AF65-F5344CB8AC3E}">
        <p14:creationId xmlns:p14="http://schemas.microsoft.com/office/powerpoint/2010/main" val="3492531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75F6-6A6E-4344-F3D8-43AEECF84797}"/>
              </a:ext>
            </a:extLst>
          </p:cNvPr>
          <p:cNvSpPr>
            <a:spLocks noGrp="1"/>
          </p:cNvSpPr>
          <p:nvPr>
            <p:ph type="title"/>
          </p:nvPr>
        </p:nvSpPr>
        <p:spPr/>
        <p:txBody>
          <a:bodyPr/>
          <a:lstStyle/>
          <a:p>
            <a:r>
              <a:rPr lang="en-US" sz="3200" b="1" dirty="0">
                <a:solidFill>
                  <a:schemeClr val="bg1">
                    <a:lumMod val="95000"/>
                  </a:schemeClr>
                </a:solidFill>
              </a:rPr>
              <a:t>Statistical analysis and modeling</a:t>
            </a:r>
            <a:br>
              <a:rPr lang="en-US" sz="3200" b="1" dirty="0">
                <a:solidFill>
                  <a:schemeClr val="bg1">
                    <a:lumMod val="95000"/>
                  </a:schemeClr>
                </a:solidFill>
              </a:rPr>
            </a:br>
            <a:r>
              <a:rPr lang="en-US" sz="2000" b="1" dirty="0">
                <a:solidFill>
                  <a:schemeClr val="bg1">
                    <a:lumMod val="95000"/>
                  </a:schemeClr>
                </a:solidFill>
              </a:rPr>
              <a:t>Logistic regression algorithm</a:t>
            </a:r>
            <a:endParaRPr lang="en-US" b="1" dirty="0">
              <a:solidFill>
                <a:schemeClr val="bg1">
                  <a:lumMod val="95000"/>
                </a:schemeClr>
              </a:solidFill>
            </a:endParaRPr>
          </a:p>
        </p:txBody>
      </p:sp>
      <p:sp>
        <p:nvSpPr>
          <p:cNvPr id="3" name="Content Placeholder 2">
            <a:extLst>
              <a:ext uri="{FF2B5EF4-FFF2-40B4-BE49-F238E27FC236}">
                <a16:creationId xmlns:a16="http://schemas.microsoft.com/office/drawing/2014/main" id="{64FAEE33-E1AC-EF8C-2CEB-7B0A04A572F0}"/>
              </a:ext>
            </a:extLst>
          </p:cNvPr>
          <p:cNvSpPr>
            <a:spLocks noGrp="1"/>
          </p:cNvSpPr>
          <p:nvPr>
            <p:ph idx="1"/>
          </p:nvPr>
        </p:nvSpPr>
        <p:spPr>
          <a:xfrm>
            <a:off x="1154953" y="2338029"/>
            <a:ext cx="8761412" cy="646331"/>
          </a:xfrm>
        </p:spPr>
        <p:txBody>
          <a:bodyPr/>
          <a:lstStyle/>
          <a:p>
            <a:r>
              <a:rPr lang="en-US" dirty="0"/>
              <a:t>Here we try to predict the employee’s gender based on all other features in the dataset </a:t>
            </a:r>
          </a:p>
          <a:p>
            <a:endParaRPr lang="en-US" dirty="0"/>
          </a:p>
        </p:txBody>
      </p:sp>
      <p:pic>
        <p:nvPicPr>
          <p:cNvPr id="5" name="Picture 4" descr="A picture containing text, screenshot, diagram, colorfulness&#10;&#10;Description automatically generated">
            <a:extLst>
              <a:ext uri="{FF2B5EF4-FFF2-40B4-BE49-F238E27FC236}">
                <a16:creationId xmlns:a16="http://schemas.microsoft.com/office/drawing/2014/main" id="{70C209E6-FEA4-0099-F9F8-E31C07945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277" y="2661194"/>
            <a:ext cx="5062515" cy="4196806"/>
          </a:xfrm>
          <a:prstGeom prst="rect">
            <a:avLst/>
          </a:prstGeom>
        </p:spPr>
      </p:pic>
      <p:sp>
        <p:nvSpPr>
          <p:cNvPr id="6" name="TextBox 5">
            <a:extLst>
              <a:ext uri="{FF2B5EF4-FFF2-40B4-BE49-F238E27FC236}">
                <a16:creationId xmlns:a16="http://schemas.microsoft.com/office/drawing/2014/main" id="{49D7E67C-571A-9173-228B-DE67D84C49A1}"/>
              </a:ext>
            </a:extLst>
          </p:cNvPr>
          <p:cNvSpPr txBox="1"/>
          <p:nvPr/>
        </p:nvSpPr>
        <p:spPr>
          <a:xfrm>
            <a:off x="1154953" y="3475703"/>
            <a:ext cx="5095663" cy="646331"/>
          </a:xfrm>
          <a:prstGeom prst="rect">
            <a:avLst/>
          </a:prstGeom>
          <a:noFill/>
        </p:spPr>
        <p:txBody>
          <a:bodyPr wrap="square" rtlCol="0">
            <a:spAutoFit/>
          </a:bodyPr>
          <a:lstStyle/>
          <a:p>
            <a:r>
              <a:rPr lang="en-US" dirty="0"/>
              <a:t>Same as before </a:t>
            </a:r>
          </a:p>
          <a:p>
            <a:r>
              <a:rPr lang="en-US" dirty="0"/>
              <a:t>the accuracy here seems to be 60 percent.</a:t>
            </a:r>
          </a:p>
        </p:txBody>
      </p:sp>
    </p:spTree>
    <p:extLst>
      <p:ext uri="{BB962C8B-B14F-4D97-AF65-F5344CB8AC3E}">
        <p14:creationId xmlns:p14="http://schemas.microsoft.com/office/powerpoint/2010/main" val="1351995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6A733EBD-820A-4FA2-9A24-E3259DA7E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F4E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9" descr="skyscrappers">
            <a:extLst>
              <a:ext uri="{FF2B5EF4-FFF2-40B4-BE49-F238E27FC236}">
                <a16:creationId xmlns:a16="http://schemas.microsoft.com/office/drawing/2014/main" id="{DFDB079E-833E-BBD0-0C59-B04BF4284402}"/>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t="30436" r="1" b="18477"/>
          <a:stretch/>
        </p:blipFill>
        <p:spPr>
          <a:xfrm>
            <a:off x="643467" y="643467"/>
            <a:ext cx="10905066" cy="5571066"/>
          </a:xfrm>
          <a:prstGeom prst="rect">
            <a:avLst/>
          </a:prstGeom>
          <a:solidFill>
            <a:srgbClr val="E7E6E6"/>
          </a:solidFill>
        </p:spPr>
      </p:pic>
      <p:sp>
        <p:nvSpPr>
          <p:cNvPr id="19" name="Rectangle 12">
            <a:extLst>
              <a:ext uri="{FF2B5EF4-FFF2-40B4-BE49-F238E27FC236}">
                <a16:creationId xmlns:a16="http://schemas.microsoft.com/office/drawing/2014/main" id="{6D4A187A-A5A0-48DF-94DB-432F7582D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19EB681E-EB8C-28F7-D377-C46291370181}"/>
              </a:ext>
            </a:extLst>
          </p:cNvPr>
          <p:cNvSpPr txBox="1"/>
          <p:nvPr/>
        </p:nvSpPr>
        <p:spPr>
          <a:xfrm>
            <a:off x="3342968" y="2259449"/>
            <a:ext cx="6695768" cy="1169551"/>
          </a:xfrm>
          <a:prstGeom prst="rect">
            <a:avLst/>
          </a:prstGeom>
          <a:noFill/>
        </p:spPr>
        <p:txBody>
          <a:bodyPr wrap="square">
            <a:spAutoFit/>
          </a:bodyPr>
          <a:lstStyle/>
          <a:p>
            <a:r>
              <a:rPr kumimoji="0" lang="en-US" sz="7000" b="1" i="0" u="none" strike="noStrike" kern="1200" cap="all" spc="0" normalizeH="0" baseline="0" noProof="0" dirty="0">
                <a:ln>
                  <a:noFill/>
                </a:ln>
                <a:solidFill>
                  <a:srgbClr val="B2606E"/>
                </a:solidFill>
                <a:effectLst/>
                <a:uLnTx/>
                <a:uFillTx/>
                <a:latin typeface="Corbel"/>
                <a:ea typeface="+mn-ea"/>
                <a:cs typeface="+mn-cs"/>
              </a:rPr>
              <a:t>Thank you!</a:t>
            </a:r>
            <a:r>
              <a:rPr kumimoji="0" lang="en-US" sz="6000" b="1" i="0" u="none" strike="noStrike" kern="1200" cap="all" spc="0" normalizeH="0" baseline="0" noProof="0" dirty="0">
                <a:ln>
                  <a:noFill/>
                </a:ln>
                <a:solidFill>
                  <a:srgbClr val="B2606E"/>
                </a:solidFill>
                <a:effectLst/>
                <a:uLnTx/>
                <a:uFillTx/>
                <a:latin typeface="Corbel"/>
                <a:ea typeface="+mn-ea"/>
                <a:cs typeface="+mn-cs"/>
              </a:rPr>
              <a:t>❤️</a:t>
            </a:r>
            <a:endParaRPr lang="en-US" dirty="0"/>
          </a:p>
        </p:txBody>
      </p:sp>
    </p:spTree>
    <p:extLst>
      <p:ext uri="{BB962C8B-B14F-4D97-AF65-F5344CB8AC3E}">
        <p14:creationId xmlns:p14="http://schemas.microsoft.com/office/powerpoint/2010/main" val="283153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9063-D880-6B01-46F2-ED55E540423A}"/>
              </a:ext>
            </a:extLst>
          </p:cNvPr>
          <p:cNvSpPr>
            <a:spLocks noGrp="1"/>
          </p:cNvSpPr>
          <p:nvPr>
            <p:ph type="title"/>
          </p:nvPr>
        </p:nvSpPr>
        <p:spPr/>
        <p:txBody>
          <a:bodyPr/>
          <a:lstStyle/>
          <a:p>
            <a:r>
              <a:rPr lang="en-US" b="1" dirty="0">
                <a:solidFill>
                  <a:schemeClr val="bg1">
                    <a:lumMod val="95000"/>
                  </a:schemeClr>
                </a:solidFill>
              </a:rPr>
              <a:t>Introduction</a:t>
            </a:r>
          </a:p>
        </p:txBody>
      </p:sp>
      <p:sp>
        <p:nvSpPr>
          <p:cNvPr id="3" name="Content Placeholder 2">
            <a:extLst>
              <a:ext uri="{FF2B5EF4-FFF2-40B4-BE49-F238E27FC236}">
                <a16:creationId xmlns:a16="http://schemas.microsoft.com/office/drawing/2014/main" id="{D0666697-9766-2CB9-9F91-2FABD359983F}"/>
              </a:ext>
            </a:extLst>
          </p:cNvPr>
          <p:cNvSpPr>
            <a:spLocks noGrp="1"/>
          </p:cNvSpPr>
          <p:nvPr>
            <p:ph idx="1"/>
          </p:nvPr>
        </p:nvSpPr>
        <p:spPr/>
        <p:txBody>
          <a:bodyPr>
            <a:normAutofit fontScale="92500" lnSpcReduction="20000"/>
          </a:bodyPr>
          <a:lstStyle/>
          <a:p>
            <a:r>
              <a:rPr lang="en-US" sz="2000" b="1" dirty="0">
                <a:solidFill>
                  <a:schemeClr val="tx1"/>
                </a:solidFill>
              </a:rPr>
              <a:t>The idea of analyzing the San Francisco Salaries dataset to understand income inequality and factors influencing promotions is compelling for several reasons. Here's why we choose this project:</a:t>
            </a:r>
          </a:p>
          <a:p>
            <a:endParaRPr lang="en-US" sz="2000" b="1" dirty="0">
              <a:solidFill>
                <a:schemeClr val="tx1"/>
              </a:solidFill>
            </a:endParaRPr>
          </a:p>
          <a:p>
            <a:pPr marL="342900" indent="-342900">
              <a:buFont typeface="+mj-lt"/>
              <a:buAutoNum type="arabicPeriod"/>
            </a:pPr>
            <a:r>
              <a:rPr lang="en-US" b="1" dirty="0"/>
              <a:t>Real-world relevance: </a:t>
            </a:r>
            <a:r>
              <a:rPr lang="en-US" dirty="0"/>
              <a:t>The project tackles a real-world issue of income inequality in a specific context (San Francisco City).</a:t>
            </a:r>
          </a:p>
          <a:p>
            <a:pPr marL="342900" indent="-342900">
              <a:buFont typeface="+mj-lt"/>
              <a:buAutoNum type="arabicPeriod"/>
            </a:pPr>
            <a:r>
              <a:rPr lang="en-US" sz="2100" dirty="0"/>
              <a:t>Data analysis skills: By working with the San Francisco Salaries dataset, we can develop and enhance our data analysis skills.</a:t>
            </a:r>
          </a:p>
          <a:p>
            <a:pPr marL="342900" indent="-342900">
              <a:buFont typeface="+mj-lt"/>
              <a:buAutoNum type="arabicPeriod"/>
            </a:pPr>
            <a:r>
              <a:rPr lang="en-US" b="1" dirty="0"/>
              <a:t>Machine learning applications: </a:t>
            </a:r>
            <a:r>
              <a:rPr lang="en-US" dirty="0"/>
              <a:t>Students can go beyond descriptive analysis and delve into predictive modeling. By building machine learning models, they can explore how different attributes (such as job title, experience, etc.)</a:t>
            </a:r>
          </a:p>
          <a:p>
            <a:pPr marL="342900" indent="-342900">
              <a:buFont typeface="+mj-lt"/>
              <a:buAutoNum type="arabicPeriod"/>
            </a:pPr>
            <a:r>
              <a:rPr lang="en-US" dirty="0"/>
              <a:t>Societal impact: Income inequality is a pressing concern in many societies.</a:t>
            </a:r>
          </a:p>
          <a:p>
            <a:endParaRPr lang="en-US" dirty="0"/>
          </a:p>
        </p:txBody>
      </p:sp>
    </p:spTree>
    <p:extLst>
      <p:ext uri="{BB962C8B-B14F-4D97-AF65-F5344CB8AC3E}">
        <p14:creationId xmlns:p14="http://schemas.microsoft.com/office/powerpoint/2010/main" val="106984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ED37-E94A-BBE0-F868-005FF263672D}"/>
              </a:ext>
            </a:extLst>
          </p:cNvPr>
          <p:cNvSpPr>
            <a:spLocks noGrp="1"/>
          </p:cNvSpPr>
          <p:nvPr>
            <p:ph type="title"/>
          </p:nvPr>
        </p:nvSpPr>
        <p:spPr/>
        <p:txBody>
          <a:bodyPr/>
          <a:lstStyle/>
          <a:p>
            <a:r>
              <a:rPr lang="en-US" b="1" dirty="0">
                <a:solidFill>
                  <a:schemeClr val="bg1">
                    <a:lumMod val="95000"/>
                  </a:schemeClr>
                </a:solidFill>
              </a:rPr>
              <a:t>OBJECTIVES</a:t>
            </a:r>
          </a:p>
        </p:txBody>
      </p:sp>
      <p:sp>
        <p:nvSpPr>
          <p:cNvPr id="3" name="Content Placeholder 2">
            <a:extLst>
              <a:ext uri="{FF2B5EF4-FFF2-40B4-BE49-F238E27FC236}">
                <a16:creationId xmlns:a16="http://schemas.microsoft.com/office/drawing/2014/main" id="{DBD31038-406F-AE99-1779-0F7342AD0C7D}"/>
              </a:ext>
            </a:extLst>
          </p:cNvPr>
          <p:cNvSpPr>
            <a:spLocks noGrp="1"/>
          </p:cNvSpPr>
          <p:nvPr>
            <p:ph idx="1"/>
          </p:nvPr>
        </p:nvSpPr>
        <p:spPr/>
        <p:txBody>
          <a:bodyPr>
            <a:normAutofit lnSpcReduction="10000"/>
          </a:bodyPr>
          <a:lstStyle/>
          <a:p>
            <a:r>
              <a:rPr lang="en-US" b="1" dirty="0"/>
              <a:t>Data quality and preprocessing</a:t>
            </a:r>
            <a:r>
              <a:rPr lang="en-US" dirty="0"/>
              <a:t>: The dataset may contain missing values, outliers, or inconsistencies that need to be addressed before analysis. Students may need to handle data cleaning, imputation, and normalization to ensure accurate and reliable results.</a:t>
            </a:r>
          </a:p>
          <a:p>
            <a:r>
              <a:rPr lang="en-US" b="1" dirty="0"/>
              <a:t>Data complexity and size</a:t>
            </a:r>
            <a:r>
              <a:rPr lang="en-US" dirty="0"/>
              <a:t>: The dataset could be large and complex, making it challenging to process and analyze. Students may need to optimize their code, use efficient algorithms, or consider working with a subset of the data to manage computational resources.</a:t>
            </a:r>
          </a:p>
          <a:p>
            <a:r>
              <a:rPr lang="en-US" b="1" dirty="0"/>
              <a:t>interpretation</a:t>
            </a:r>
            <a:r>
              <a:rPr lang="en-US" dirty="0"/>
              <a:t>: Understanding the meaning and context of the data variables may require domain knowledge </a:t>
            </a:r>
            <a:r>
              <a:rPr lang="en-US" dirty="0" err="1"/>
              <a:t>isco</a:t>
            </a:r>
            <a:r>
              <a:rPr lang="en-US" dirty="0"/>
              <a:t> city. Students may need to consult external resources or seek guidance to interpret the data correctly.</a:t>
            </a:r>
          </a:p>
        </p:txBody>
      </p:sp>
    </p:spTree>
    <p:extLst>
      <p:ext uri="{BB962C8B-B14F-4D97-AF65-F5344CB8AC3E}">
        <p14:creationId xmlns:p14="http://schemas.microsoft.com/office/powerpoint/2010/main" val="4098434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ED37-E94A-BBE0-F868-005FF263672D}"/>
              </a:ext>
            </a:extLst>
          </p:cNvPr>
          <p:cNvSpPr>
            <a:spLocks noGrp="1"/>
          </p:cNvSpPr>
          <p:nvPr>
            <p:ph type="title"/>
          </p:nvPr>
        </p:nvSpPr>
        <p:spPr/>
        <p:txBody>
          <a:bodyPr>
            <a:normAutofit/>
          </a:bodyPr>
          <a:lstStyle/>
          <a:p>
            <a:r>
              <a:rPr lang="en-US" b="1" dirty="0">
                <a:solidFill>
                  <a:schemeClr val="bg1">
                    <a:lumMod val="95000"/>
                  </a:schemeClr>
                </a:solidFill>
              </a:rPr>
              <a:t>OBJECTIVES</a:t>
            </a:r>
          </a:p>
        </p:txBody>
      </p:sp>
      <p:sp>
        <p:nvSpPr>
          <p:cNvPr id="3" name="Content Placeholder 2">
            <a:extLst>
              <a:ext uri="{FF2B5EF4-FFF2-40B4-BE49-F238E27FC236}">
                <a16:creationId xmlns:a16="http://schemas.microsoft.com/office/drawing/2014/main" id="{DBD31038-406F-AE99-1779-0F7342AD0C7D}"/>
              </a:ext>
            </a:extLst>
          </p:cNvPr>
          <p:cNvSpPr>
            <a:spLocks noGrp="1"/>
          </p:cNvSpPr>
          <p:nvPr>
            <p:ph idx="1"/>
          </p:nvPr>
        </p:nvSpPr>
        <p:spPr/>
        <p:txBody>
          <a:bodyPr>
            <a:normAutofit fontScale="92500" lnSpcReduction="10000"/>
          </a:bodyPr>
          <a:lstStyle/>
          <a:p>
            <a:r>
              <a:rPr lang="en-US" b="1" dirty="0"/>
              <a:t>Statistical analysis and modeling</a:t>
            </a:r>
            <a:r>
              <a:rPr lang="en-US" dirty="0"/>
              <a:t>: Analyzing income inequality and exploring factors influencing promotions may involve statistical techniques and machine learning models. Students may face challenges in selecting the appropriate methods, validating their models, and interpreting the results accurately.</a:t>
            </a:r>
          </a:p>
          <a:p>
            <a:r>
              <a:rPr lang="en-US" b="1" dirty="0"/>
              <a:t>Visualization and communication:</a:t>
            </a:r>
            <a:r>
              <a:rPr lang="en-US" dirty="0"/>
              <a:t> Presenting the findings effectively through visualizations and reports is crucial. Students may need to develop skills in data visualization tools, storytelling, and effectively communicating complex insights to a non-technical audience.</a:t>
            </a:r>
          </a:p>
          <a:p>
            <a:r>
              <a:rPr lang="en-US" b="1" dirty="0"/>
              <a:t>Ethical considerations: </a:t>
            </a:r>
            <a:r>
              <a:rPr lang="en-US" dirty="0"/>
              <a:t>Dealing with sensitive information like salaries raises ethical considerations. Students should ensure data privacy, handle the information responsibly, and consider the implications of their analysis on individuals and organizations.</a:t>
            </a:r>
          </a:p>
        </p:txBody>
      </p:sp>
    </p:spTree>
    <p:extLst>
      <p:ext uri="{BB962C8B-B14F-4D97-AF65-F5344CB8AC3E}">
        <p14:creationId xmlns:p14="http://schemas.microsoft.com/office/powerpoint/2010/main" val="2505742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971D2-A8AD-3057-E34B-3F6953A63D82}"/>
              </a:ext>
            </a:extLst>
          </p:cNvPr>
          <p:cNvSpPr>
            <a:spLocks noGrp="1"/>
          </p:cNvSpPr>
          <p:nvPr>
            <p:ph type="title"/>
          </p:nvPr>
        </p:nvSpPr>
        <p:spPr/>
        <p:txBody>
          <a:bodyPr/>
          <a:lstStyle/>
          <a:p>
            <a:r>
              <a:rPr lang="en-US" b="1" dirty="0">
                <a:solidFill>
                  <a:schemeClr val="bg1">
                    <a:lumMod val="95000"/>
                  </a:schemeClr>
                </a:solidFill>
              </a:rPr>
              <a:t>EXPLORATORY DATA ANALYSIS (EDA)</a:t>
            </a:r>
          </a:p>
        </p:txBody>
      </p:sp>
      <p:sp>
        <p:nvSpPr>
          <p:cNvPr id="3" name="Content Placeholder 2">
            <a:extLst>
              <a:ext uri="{FF2B5EF4-FFF2-40B4-BE49-F238E27FC236}">
                <a16:creationId xmlns:a16="http://schemas.microsoft.com/office/drawing/2014/main" id="{4F26FA50-F0F5-9E00-5496-9F5A81398CEC}"/>
              </a:ext>
            </a:extLst>
          </p:cNvPr>
          <p:cNvSpPr>
            <a:spLocks noGrp="1"/>
          </p:cNvSpPr>
          <p:nvPr>
            <p:ph idx="1"/>
          </p:nvPr>
        </p:nvSpPr>
        <p:spPr>
          <a:xfrm>
            <a:off x="1154955" y="2603500"/>
            <a:ext cx="9070594" cy="3280832"/>
          </a:xfrm>
        </p:spPr>
        <p:txBody>
          <a:bodyPr>
            <a:normAutofit/>
          </a:bodyPr>
          <a:lstStyle/>
          <a:p>
            <a:pPr marL="457200" lvl="0" indent="-355600" rtl="0">
              <a:spcBef>
                <a:spcPts val="0"/>
              </a:spcBef>
              <a:buSzPct val="100000"/>
              <a:buFont typeface="Cambria"/>
              <a:buChar char="●"/>
            </a:pPr>
            <a:r>
              <a:rPr lang="en-US" i="0" dirty="0">
                <a:latin typeface="Cambria"/>
                <a:ea typeface="Cambria"/>
                <a:cs typeface="Cambria"/>
                <a:sym typeface="Cambria"/>
              </a:rPr>
              <a:t>We had a dataset of 312.882 entries of people of different professions from the city of San Francisco.</a:t>
            </a:r>
          </a:p>
          <a:p>
            <a:pPr lvl="0" rtl="0">
              <a:spcBef>
                <a:spcPts val="0"/>
              </a:spcBef>
              <a:buNone/>
            </a:pPr>
            <a:endParaRPr lang="en-US" i="0" dirty="0">
              <a:latin typeface="Cambria"/>
              <a:ea typeface="Cambria"/>
              <a:cs typeface="Cambria"/>
              <a:sym typeface="Cambria"/>
            </a:endParaRPr>
          </a:p>
          <a:p>
            <a:pPr marL="457200" lvl="0" indent="-355600" rtl="0">
              <a:spcBef>
                <a:spcPts val="0"/>
              </a:spcBef>
              <a:buSzPct val="100000"/>
              <a:buFont typeface="Cambria"/>
              <a:buChar char="●"/>
            </a:pPr>
            <a:r>
              <a:rPr lang="en-US" i="0" dirty="0">
                <a:latin typeface="Cambria"/>
                <a:ea typeface="Cambria"/>
                <a:cs typeface="Cambria"/>
                <a:sym typeface="Cambria"/>
              </a:rPr>
              <a:t>The number of variables was 9 for each entry</a:t>
            </a:r>
          </a:p>
          <a:p>
            <a:pPr lvl="0" rtl="0">
              <a:spcBef>
                <a:spcPts val="0"/>
              </a:spcBef>
              <a:buNone/>
            </a:pPr>
            <a:endParaRPr lang="en-US" i="0" dirty="0">
              <a:latin typeface="Cambria"/>
              <a:ea typeface="Cambria"/>
              <a:cs typeface="Cambria"/>
              <a:sym typeface="Cambria"/>
            </a:endParaRPr>
          </a:p>
          <a:p>
            <a:pPr marL="457200" lvl="0" indent="-355600" rtl="0">
              <a:spcBef>
                <a:spcPts val="0"/>
              </a:spcBef>
              <a:buSzPct val="100000"/>
              <a:buFont typeface="Cambria"/>
              <a:buChar char="●"/>
            </a:pPr>
            <a:r>
              <a:rPr lang="en-US" i="0" dirty="0">
                <a:latin typeface="Cambria"/>
                <a:ea typeface="Cambria"/>
                <a:cs typeface="Cambria"/>
                <a:sym typeface="Cambria"/>
              </a:rPr>
              <a:t>There are some variables with character which we converted to numerical values.</a:t>
            </a:r>
          </a:p>
          <a:p>
            <a:pPr marL="101600" lvl="0" indent="0" rtl="0">
              <a:spcBef>
                <a:spcPts val="0"/>
              </a:spcBef>
              <a:buSzPct val="100000"/>
              <a:buNone/>
            </a:pPr>
            <a:r>
              <a:rPr lang="en-US" i="0" dirty="0">
                <a:latin typeface="Cambria"/>
                <a:ea typeface="Cambria"/>
                <a:cs typeface="Cambria"/>
                <a:sym typeface="Cambria"/>
              </a:rPr>
              <a:t>For example, we encoded both JobTitle and Gender, to be able to use them in our models</a:t>
            </a:r>
          </a:p>
          <a:p>
            <a:pPr lvl="0" rtl="0">
              <a:spcBef>
                <a:spcPts val="0"/>
              </a:spcBef>
              <a:buNone/>
            </a:pPr>
            <a:endParaRPr lang="en-US" i="0" dirty="0">
              <a:latin typeface="Cambria"/>
              <a:ea typeface="Cambria"/>
              <a:cs typeface="Cambria"/>
              <a:sym typeface="Cambria"/>
            </a:endParaRPr>
          </a:p>
          <a:p>
            <a:pPr marL="457200" lvl="0" indent="-355600" rtl="0">
              <a:spcBef>
                <a:spcPts val="0"/>
              </a:spcBef>
              <a:buSzPct val="100000"/>
              <a:buFont typeface="Cambria"/>
              <a:buChar char="●"/>
            </a:pPr>
            <a:r>
              <a:rPr lang="en-US" i="0" dirty="0">
                <a:latin typeface="Cambria"/>
                <a:ea typeface="Cambria"/>
                <a:cs typeface="Cambria"/>
                <a:sym typeface="Cambria"/>
              </a:rPr>
              <a:t>The data cleaning was performed to omit or modify the fields with “Not provided” status or “NA” fields.</a:t>
            </a:r>
          </a:p>
          <a:p>
            <a:pPr marL="457200" lvl="0" indent="-355600" rtl="0">
              <a:spcBef>
                <a:spcPts val="0"/>
              </a:spcBef>
              <a:buSzPct val="100000"/>
              <a:buFont typeface="Cambria"/>
              <a:buChar char="●"/>
            </a:pPr>
            <a:endParaRPr lang="en-US" i="0" dirty="0">
              <a:latin typeface="Cambria"/>
              <a:ea typeface="Cambria"/>
              <a:cs typeface="Cambria"/>
              <a:sym typeface="Cambria"/>
            </a:endParaRPr>
          </a:p>
          <a:p>
            <a:endParaRPr lang="en-US" dirty="0"/>
          </a:p>
        </p:txBody>
      </p:sp>
    </p:spTree>
    <p:extLst>
      <p:ext uri="{BB962C8B-B14F-4D97-AF65-F5344CB8AC3E}">
        <p14:creationId xmlns:p14="http://schemas.microsoft.com/office/powerpoint/2010/main" val="98111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A92A-21C0-C12E-6E89-872B890802B3}"/>
              </a:ext>
            </a:extLst>
          </p:cNvPr>
          <p:cNvSpPr>
            <a:spLocks noGrp="1"/>
          </p:cNvSpPr>
          <p:nvPr>
            <p:ph type="title"/>
          </p:nvPr>
        </p:nvSpPr>
        <p:spPr/>
        <p:txBody>
          <a:bodyPr/>
          <a:lstStyle/>
          <a:p>
            <a:r>
              <a:rPr lang="en-US" b="1" dirty="0">
                <a:solidFill>
                  <a:schemeClr val="bg1">
                    <a:lumMod val="95000"/>
                  </a:schemeClr>
                </a:solidFill>
              </a:rPr>
              <a:t>FEATURES WE WORKED ON</a:t>
            </a:r>
          </a:p>
        </p:txBody>
      </p:sp>
      <p:graphicFrame>
        <p:nvGraphicFramePr>
          <p:cNvPr id="4" name="Content Placeholder 3">
            <a:extLst>
              <a:ext uri="{FF2B5EF4-FFF2-40B4-BE49-F238E27FC236}">
                <a16:creationId xmlns:a16="http://schemas.microsoft.com/office/drawing/2014/main" id="{533C0BCA-790B-F3AE-9175-F24FB54CF694}"/>
              </a:ext>
            </a:extLst>
          </p:cNvPr>
          <p:cNvGraphicFramePr>
            <a:graphicFrameLocks noGrp="1"/>
          </p:cNvGraphicFramePr>
          <p:nvPr>
            <p:ph idx="1"/>
            <p:extLst>
              <p:ext uri="{D42A27DB-BD31-4B8C-83A1-F6EECF244321}">
                <p14:modId xmlns:p14="http://schemas.microsoft.com/office/powerpoint/2010/main" val="3460535586"/>
              </p:ext>
            </p:extLst>
          </p:nvPr>
        </p:nvGraphicFramePr>
        <p:xfrm>
          <a:off x="1070036" y="3429000"/>
          <a:ext cx="8883648" cy="365760"/>
        </p:xfrm>
        <a:graphic>
          <a:graphicData uri="http://schemas.openxmlformats.org/drawingml/2006/table">
            <a:tbl>
              <a:tblPr/>
              <a:tblGrid>
                <a:gridCol w="987072">
                  <a:extLst>
                    <a:ext uri="{9D8B030D-6E8A-4147-A177-3AD203B41FA5}">
                      <a16:colId xmlns:a16="http://schemas.microsoft.com/office/drawing/2014/main" val="4110450234"/>
                    </a:ext>
                  </a:extLst>
                </a:gridCol>
                <a:gridCol w="987072">
                  <a:extLst>
                    <a:ext uri="{9D8B030D-6E8A-4147-A177-3AD203B41FA5}">
                      <a16:colId xmlns:a16="http://schemas.microsoft.com/office/drawing/2014/main" val="237856770"/>
                    </a:ext>
                  </a:extLst>
                </a:gridCol>
                <a:gridCol w="987072">
                  <a:extLst>
                    <a:ext uri="{9D8B030D-6E8A-4147-A177-3AD203B41FA5}">
                      <a16:colId xmlns:a16="http://schemas.microsoft.com/office/drawing/2014/main" val="3583980893"/>
                    </a:ext>
                  </a:extLst>
                </a:gridCol>
                <a:gridCol w="987072">
                  <a:extLst>
                    <a:ext uri="{9D8B030D-6E8A-4147-A177-3AD203B41FA5}">
                      <a16:colId xmlns:a16="http://schemas.microsoft.com/office/drawing/2014/main" val="4213432512"/>
                    </a:ext>
                  </a:extLst>
                </a:gridCol>
                <a:gridCol w="987072">
                  <a:extLst>
                    <a:ext uri="{9D8B030D-6E8A-4147-A177-3AD203B41FA5}">
                      <a16:colId xmlns:a16="http://schemas.microsoft.com/office/drawing/2014/main" val="2105662132"/>
                    </a:ext>
                  </a:extLst>
                </a:gridCol>
                <a:gridCol w="987072">
                  <a:extLst>
                    <a:ext uri="{9D8B030D-6E8A-4147-A177-3AD203B41FA5}">
                      <a16:colId xmlns:a16="http://schemas.microsoft.com/office/drawing/2014/main" val="4013786953"/>
                    </a:ext>
                  </a:extLst>
                </a:gridCol>
                <a:gridCol w="987072">
                  <a:extLst>
                    <a:ext uri="{9D8B030D-6E8A-4147-A177-3AD203B41FA5}">
                      <a16:colId xmlns:a16="http://schemas.microsoft.com/office/drawing/2014/main" val="3298827953"/>
                    </a:ext>
                  </a:extLst>
                </a:gridCol>
                <a:gridCol w="987072">
                  <a:extLst>
                    <a:ext uri="{9D8B030D-6E8A-4147-A177-3AD203B41FA5}">
                      <a16:colId xmlns:a16="http://schemas.microsoft.com/office/drawing/2014/main" val="256933568"/>
                    </a:ext>
                  </a:extLst>
                </a:gridCol>
                <a:gridCol w="987072">
                  <a:extLst>
                    <a:ext uri="{9D8B030D-6E8A-4147-A177-3AD203B41FA5}">
                      <a16:colId xmlns:a16="http://schemas.microsoft.com/office/drawing/2014/main" val="2007768842"/>
                    </a:ext>
                  </a:extLst>
                </a:gridCol>
              </a:tblGrid>
              <a:tr h="0">
                <a:tc>
                  <a:txBody>
                    <a:bodyPr/>
                    <a:lstStyle/>
                    <a:p>
                      <a:pPr algn="r" fontAlgn="ctr"/>
                      <a:endParaRPr lang="en-US" b="1" dirty="0">
                        <a:effectLst/>
                      </a:endParaRPr>
                    </a:p>
                  </a:txBody>
                  <a:tcPr anchor="ctr">
                    <a:lnL>
                      <a:noFill/>
                    </a:lnL>
                    <a:lnR>
                      <a:noFill/>
                    </a:lnR>
                    <a:lnT>
                      <a:noFill/>
                    </a:lnT>
                    <a:lnB>
                      <a:noFill/>
                    </a:lnB>
                    <a:solidFill>
                      <a:srgbClr val="FFFFFF"/>
                    </a:solidFill>
                  </a:tcPr>
                </a:tc>
                <a:tc>
                  <a:txBody>
                    <a:bodyPr/>
                    <a:lstStyle/>
                    <a:p>
                      <a:pPr algn="r" fontAlgn="ctr"/>
                      <a:endParaRPr lang="en-US" b="1">
                        <a:effectLst/>
                      </a:endParaRPr>
                    </a:p>
                  </a:txBody>
                  <a:tcPr anchor="ctr">
                    <a:lnL>
                      <a:noFill/>
                    </a:lnL>
                    <a:lnR>
                      <a:noFill/>
                    </a:lnR>
                    <a:lnT>
                      <a:noFill/>
                    </a:lnT>
                    <a:lnB>
                      <a:noFill/>
                    </a:lnB>
                    <a:solidFill>
                      <a:srgbClr val="FFFFFF"/>
                    </a:solidFill>
                  </a:tcPr>
                </a:tc>
                <a:tc>
                  <a:txBody>
                    <a:bodyPr/>
                    <a:lstStyle/>
                    <a:p>
                      <a:pPr algn="r" fontAlgn="ctr"/>
                      <a:endParaRPr lang="en-US" b="1">
                        <a:effectLst/>
                      </a:endParaRPr>
                    </a:p>
                  </a:txBody>
                  <a:tcPr anchor="ctr">
                    <a:lnL>
                      <a:noFill/>
                    </a:lnL>
                    <a:lnR>
                      <a:noFill/>
                    </a:lnR>
                    <a:lnT>
                      <a:noFill/>
                    </a:lnT>
                    <a:lnB>
                      <a:noFill/>
                    </a:lnB>
                    <a:solidFill>
                      <a:srgbClr val="FFFFFF"/>
                    </a:solidFill>
                  </a:tcPr>
                </a:tc>
                <a:tc>
                  <a:txBody>
                    <a:bodyPr/>
                    <a:lstStyle/>
                    <a:p>
                      <a:pPr algn="r" fontAlgn="ctr"/>
                      <a:endParaRPr lang="en-US" b="1">
                        <a:effectLst/>
                      </a:endParaRPr>
                    </a:p>
                  </a:txBody>
                  <a:tcPr anchor="ctr">
                    <a:lnL>
                      <a:noFill/>
                    </a:lnL>
                    <a:lnR>
                      <a:noFill/>
                    </a:lnR>
                    <a:lnT>
                      <a:noFill/>
                    </a:lnT>
                    <a:lnB>
                      <a:noFill/>
                    </a:lnB>
                    <a:solidFill>
                      <a:srgbClr val="FFFFFF"/>
                    </a:solidFill>
                  </a:tcPr>
                </a:tc>
                <a:tc>
                  <a:txBody>
                    <a:bodyPr/>
                    <a:lstStyle/>
                    <a:p>
                      <a:pPr algn="r" fontAlgn="ctr"/>
                      <a:endParaRPr lang="en-US" b="1" dirty="0">
                        <a:effectLst/>
                      </a:endParaRPr>
                    </a:p>
                  </a:txBody>
                  <a:tcPr anchor="ctr">
                    <a:lnL>
                      <a:noFill/>
                    </a:lnL>
                    <a:lnR>
                      <a:noFill/>
                    </a:lnR>
                    <a:lnT>
                      <a:noFill/>
                    </a:lnT>
                    <a:lnB>
                      <a:noFill/>
                    </a:lnB>
                    <a:solidFill>
                      <a:srgbClr val="FFFFFF"/>
                    </a:solidFill>
                  </a:tcPr>
                </a:tc>
                <a:tc>
                  <a:txBody>
                    <a:bodyPr/>
                    <a:lstStyle/>
                    <a:p>
                      <a:pPr algn="r" fontAlgn="ctr"/>
                      <a:endParaRPr lang="en-US" b="1">
                        <a:effectLst/>
                      </a:endParaRPr>
                    </a:p>
                  </a:txBody>
                  <a:tcPr anchor="ctr">
                    <a:lnL>
                      <a:noFill/>
                    </a:lnL>
                    <a:lnR>
                      <a:noFill/>
                    </a:lnR>
                    <a:lnT>
                      <a:noFill/>
                    </a:lnT>
                    <a:lnB>
                      <a:noFill/>
                    </a:lnB>
                    <a:solidFill>
                      <a:srgbClr val="FFFFFF"/>
                    </a:solidFill>
                  </a:tcPr>
                </a:tc>
                <a:tc>
                  <a:txBody>
                    <a:bodyPr/>
                    <a:lstStyle/>
                    <a:p>
                      <a:pPr algn="r" fontAlgn="ctr"/>
                      <a:endParaRPr lang="en-US" b="1">
                        <a:effectLst/>
                      </a:endParaRPr>
                    </a:p>
                  </a:txBody>
                  <a:tcPr anchor="ctr">
                    <a:lnL>
                      <a:noFill/>
                    </a:lnL>
                    <a:lnR>
                      <a:noFill/>
                    </a:lnR>
                    <a:lnT>
                      <a:noFill/>
                    </a:lnT>
                    <a:lnB>
                      <a:noFill/>
                    </a:lnB>
                    <a:solidFill>
                      <a:srgbClr val="FFFFFF"/>
                    </a:solidFill>
                  </a:tcPr>
                </a:tc>
                <a:tc>
                  <a:txBody>
                    <a:bodyPr/>
                    <a:lstStyle/>
                    <a:p>
                      <a:pPr algn="r" fontAlgn="ctr"/>
                      <a:endParaRPr lang="en-US" b="1" dirty="0">
                        <a:effectLst/>
                      </a:endParaRPr>
                    </a:p>
                  </a:txBody>
                  <a:tcPr anchor="ctr">
                    <a:lnL>
                      <a:noFill/>
                    </a:lnL>
                    <a:lnR>
                      <a:noFill/>
                    </a:lnR>
                    <a:lnT>
                      <a:noFill/>
                    </a:lnT>
                    <a:lnB>
                      <a:noFill/>
                    </a:lnB>
                    <a:solidFill>
                      <a:srgbClr val="FFFFFF"/>
                    </a:solidFill>
                  </a:tcPr>
                </a:tc>
                <a:tc>
                  <a:txBody>
                    <a:bodyPr/>
                    <a:lstStyle/>
                    <a:p>
                      <a:pPr algn="r" fontAlgn="ctr"/>
                      <a:endParaRPr lang="en-US" b="1"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55308739"/>
                  </a:ext>
                </a:extLst>
              </a:tr>
            </a:tbl>
          </a:graphicData>
        </a:graphic>
      </p:graphicFrame>
      <p:pic>
        <p:nvPicPr>
          <p:cNvPr id="6" name="Picture 5" descr="A screenshot of a computer&#10;&#10;Description automatically generated with low confidence">
            <a:extLst>
              <a:ext uri="{FF2B5EF4-FFF2-40B4-BE49-F238E27FC236}">
                <a16:creationId xmlns:a16="http://schemas.microsoft.com/office/drawing/2014/main" id="{549F401F-CBCB-7A1D-EE5E-65D254F7B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75" y="2468880"/>
            <a:ext cx="11962450" cy="2906255"/>
          </a:xfrm>
          <a:prstGeom prst="rect">
            <a:avLst/>
          </a:prstGeom>
          <a:effectLst>
            <a:outerShdw blurRad="63500" dist="406400" dir="6000000" sx="3000" sy="3000" algn="ctr" rotWithShape="0">
              <a:srgbClr val="000000">
                <a:alpha val="43137"/>
              </a:srgbClr>
            </a:outerShdw>
          </a:effectLst>
        </p:spPr>
      </p:pic>
    </p:spTree>
    <p:extLst>
      <p:ext uri="{BB962C8B-B14F-4D97-AF65-F5344CB8AC3E}">
        <p14:creationId xmlns:p14="http://schemas.microsoft.com/office/powerpoint/2010/main" val="101485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574B-7AAB-8FCA-12CC-A3BA625D67A7}"/>
              </a:ext>
            </a:extLst>
          </p:cNvPr>
          <p:cNvSpPr>
            <a:spLocks noGrp="1"/>
          </p:cNvSpPr>
          <p:nvPr>
            <p:ph type="title"/>
          </p:nvPr>
        </p:nvSpPr>
        <p:spPr/>
        <p:txBody>
          <a:bodyPr/>
          <a:lstStyle/>
          <a:p>
            <a:r>
              <a:rPr lang="en-US" b="1" dirty="0">
                <a:solidFill>
                  <a:schemeClr val="bg1">
                    <a:lumMod val="95000"/>
                  </a:schemeClr>
                </a:solidFill>
              </a:rPr>
              <a:t>Data quality and preprocessing</a:t>
            </a:r>
          </a:p>
        </p:txBody>
      </p:sp>
      <p:sp>
        <p:nvSpPr>
          <p:cNvPr id="3" name="Content Placeholder 2">
            <a:extLst>
              <a:ext uri="{FF2B5EF4-FFF2-40B4-BE49-F238E27FC236}">
                <a16:creationId xmlns:a16="http://schemas.microsoft.com/office/drawing/2014/main" id="{A734478D-F2F9-A674-55B2-7176989AE709}"/>
              </a:ext>
            </a:extLst>
          </p:cNvPr>
          <p:cNvSpPr>
            <a:spLocks noGrp="1"/>
          </p:cNvSpPr>
          <p:nvPr>
            <p:ph idx="1"/>
          </p:nvPr>
        </p:nvSpPr>
        <p:spPr/>
        <p:txBody>
          <a:bodyPr/>
          <a:lstStyle/>
          <a:p>
            <a:r>
              <a:rPr lang="en-US" dirty="0"/>
              <a:t>We had some </a:t>
            </a:r>
            <a:r>
              <a:rPr lang="en-US" b="1" dirty="0"/>
              <a:t>missing values </a:t>
            </a:r>
            <a:r>
              <a:rPr lang="en-US" dirty="0"/>
              <a:t>like in the benefits column, the year 2011 was all missing from the data, we handled that by taking the average of all employees in all years and filling in that missing value with it.</a:t>
            </a:r>
          </a:p>
          <a:p>
            <a:endParaRPr lang="en-US" dirty="0"/>
          </a:p>
          <a:p>
            <a:r>
              <a:rPr lang="en-US" dirty="0"/>
              <a:t>We also removed all outliers from the data, so it doesn’t affect our models later on. </a:t>
            </a:r>
          </a:p>
          <a:p>
            <a:r>
              <a:rPr lang="en-US" dirty="0"/>
              <a:t>There were some negative values in some columns in the dataset which doesn’t make sense because no column in the table can be negative, so we removed all entries with negative values.  </a:t>
            </a:r>
          </a:p>
          <a:p>
            <a:endParaRPr lang="en-US" dirty="0"/>
          </a:p>
        </p:txBody>
      </p:sp>
    </p:spTree>
    <p:extLst>
      <p:ext uri="{BB962C8B-B14F-4D97-AF65-F5344CB8AC3E}">
        <p14:creationId xmlns:p14="http://schemas.microsoft.com/office/powerpoint/2010/main" val="67806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0BFF4-196A-A83D-4C59-968AC0346DD2}"/>
              </a:ext>
            </a:extLst>
          </p:cNvPr>
          <p:cNvSpPr>
            <a:spLocks noGrp="1"/>
          </p:cNvSpPr>
          <p:nvPr>
            <p:ph type="title"/>
          </p:nvPr>
        </p:nvSpPr>
        <p:spPr>
          <a:xfrm>
            <a:off x="603325" y="1043707"/>
            <a:ext cx="8886884" cy="953669"/>
          </a:xfrm>
        </p:spPr>
        <p:txBody>
          <a:bodyPr/>
          <a:lstStyle/>
          <a:p>
            <a:r>
              <a:rPr lang="en-US" b="1" dirty="0">
                <a:solidFill>
                  <a:schemeClr val="bg1">
                    <a:lumMod val="95000"/>
                  </a:schemeClr>
                </a:solidFill>
              </a:rPr>
              <a:t>Data before cleaning</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21D55FF0-8142-8882-0112-E206295827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9252" y="2357641"/>
            <a:ext cx="5050583" cy="2609850"/>
          </a:xfrm>
        </p:spPr>
      </p:pic>
      <p:pic>
        <p:nvPicPr>
          <p:cNvPr id="9" name="Picture 8" descr="A screenshot of a computer&#10;&#10;Description automatically generated with low confidence">
            <a:extLst>
              <a:ext uri="{FF2B5EF4-FFF2-40B4-BE49-F238E27FC236}">
                <a16:creationId xmlns:a16="http://schemas.microsoft.com/office/drawing/2014/main" id="{410EA490-DBFA-2E74-4943-110C01E27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9835" y="2607197"/>
            <a:ext cx="6337642" cy="2400635"/>
          </a:xfrm>
          <a:prstGeom prst="rect">
            <a:avLst/>
          </a:prstGeom>
        </p:spPr>
      </p:pic>
    </p:spTree>
    <p:extLst>
      <p:ext uri="{BB962C8B-B14F-4D97-AF65-F5344CB8AC3E}">
        <p14:creationId xmlns:p14="http://schemas.microsoft.com/office/powerpoint/2010/main" val="736257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A8B5-B318-9E10-CF1B-67B6FE41030E}"/>
              </a:ext>
            </a:extLst>
          </p:cNvPr>
          <p:cNvSpPr>
            <a:spLocks noGrp="1"/>
          </p:cNvSpPr>
          <p:nvPr>
            <p:ph type="title"/>
          </p:nvPr>
        </p:nvSpPr>
        <p:spPr/>
        <p:txBody>
          <a:bodyPr/>
          <a:lstStyle/>
          <a:p>
            <a:r>
              <a:rPr lang="en-US" b="1" dirty="0">
                <a:solidFill>
                  <a:schemeClr val="bg1">
                    <a:lumMod val="95000"/>
                  </a:schemeClr>
                </a:solidFill>
              </a:rPr>
              <a:t>Data after cleaning, clean hah </a:t>
            </a:r>
            <a:r>
              <a:rPr lang="en-US" b="1" dirty="0">
                <a:solidFill>
                  <a:schemeClr val="bg1">
                    <a:lumMod val="95000"/>
                  </a:schemeClr>
                </a:solidFill>
                <a:sym typeface="Wingdings" panose="05000000000000000000" pitchFamily="2" charset="2"/>
              </a:rPr>
              <a:t></a:t>
            </a:r>
            <a:r>
              <a:rPr lang="en-US" b="1" dirty="0">
                <a:solidFill>
                  <a:schemeClr val="bg1">
                    <a:lumMod val="95000"/>
                  </a:schemeClr>
                </a:solidFill>
              </a:rPr>
              <a:t> </a:t>
            </a:r>
          </a:p>
        </p:txBody>
      </p:sp>
      <p:pic>
        <p:nvPicPr>
          <p:cNvPr id="5" name="Content Placeholder 4" descr="A picture containing text, font, line, number&#10;&#10;Description automatically generated">
            <a:extLst>
              <a:ext uri="{FF2B5EF4-FFF2-40B4-BE49-F238E27FC236}">
                <a16:creationId xmlns:a16="http://schemas.microsoft.com/office/drawing/2014/main" id="{68EE25DA-2F1F-72B4-FD9A-A3CDCCA461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626" y="2477280"/>
            <a:ext cx="12064748" cy="2627089"/>
          </a:xfrm>
        </p:spPr>
      </p:pic>
    </p:spTree>
    <p:extLst>
      <p:ext uri="{BB962C8B-B14F-4D97-AF65-F5344CB8AC3E}">
        <p14:creationId xmlns:p14="http://schemas.microsoft.com/office/powerpoint/2010/main" val="2073774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111</TotalTime>
  <Words>832</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Cambria</vt:lpstr>
      <vt:lpstr>Century Gothic</vt:lpstr>
      <vt:lpstr>Corbel</vt:lpstr>
      <vt:lpstr>Wingdings 3</vt:lpstr>
      <vt:lpstr>Ion Boardroom</vt:lpstr>
      <vt:lpstr>PowerPoint Presentation</vt:lpstr>
      <vt:lpstr>Introduction</vt:lpstr>
      <vt:lpstr>OBJECTIVES</vt:lpstr>
      <vt:lpstr>OBJECTIVES</vt:lpstr>
      <vt:lpstr>EXPLORATORY DATA ANALYSIS (EDA)</vt:lpstr>
      <vt:lpstr>FEATURES WE WORKED ON</vt:lpstr>
      <vt:lpstr>Data quality and preprocessing</vt:lpstr>
      <vt:lpstr>Data before cleaning</vt:lpstr>
      <vt:lpstr>Data after cleaning, clean hah  </vt:lpstr>
      <vt:lpstr>Data complexity and size  JobTitle categorization</vt:lpstr>
      <vt:lpstr>Aggregating Salary Data</vt:lpstr>
      <vt:lpstr>Interpretation and References</vt:lpstr>
      <vt:lpstr>Some visualizations to get insights into the data</vt:lpstr>
      <vt:lpstr>Some visualizations to get insights into the data</vt:lpstr>
      <vt:lpstr>Statistical analysis and modeling Random Forest-Algorithm</vt:lpstr>
      <vt:lpstr>Statistical analysis and modeling Logistic regression algorithm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for Sf salaries</dc:title>
  <dc:creator>Abubakr Mohamed</dc:creator>
  <cp:lastModifiedBy>محمد يسري ابراهيم عبد الله ابراهيم</cp:lastModifiedBy>
  <cp:revision>7</cp:revision>
  <dcterms:created xsi:type="dcterms:W3CDTF">2023-05-17T04:08:37Z</dcterms:created>
  <dcterms:modified xsi:type="dcterms:W3CDTF">2023-05-18T12:05:30Z</dcterms:modified>
</cp:coreProperties>
</file>