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5" r:id="rId6"/>
    <p:sldId id="259" r:id="rId7"/>
    <p:sldId id="260" r:id="rId8"/>
    <p:sldId id="261" r:id="rId9"/>
    <p:sldId id="263"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7314F-73D8-4EFA-9A45-8D66423DC204}" type="datetimeFigureOut">
              <a:rPr lang="en-US" smtClean="0"/>
              <a:t>1/26/2023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174715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7314F-73D8-4EFA-9A45-8D66423DC20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89303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7314F-73D8-4EFA-9A45-8D66423DC20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3181554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7314F-73D8-4EFA-9A45-8D66423DC20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533279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7314F-73D8-4EFA-9A45-8D66423DC20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3569267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7314F-73D8-4EFA-9A45-8D66423DC20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2072853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7314F-73D8-4EFA-9A45-8D66423DC20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605567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7314F-73D8-4EFA-9A45-8D66423DC20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3720689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7314F-73D8-4EFA-9A45-8D66423DC20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274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7314F-73D8-4EFA-9A45-8D66423DC20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146090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7314F-73D8-4EFA-9A45-8D66423DC20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49251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7314F-73D8-4EFA-9A45-8D66423DC20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151274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7314F-73D8-4EFA-9A45-8D66423DC204}"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165679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7314F-73D8-4EFA-9A45-8D66423DC204}"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110851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7314F-73D8-4EFA-9A45-8D66423DC204}"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50620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7314F-73D8-4EFA-9A45-8D66423DC20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261765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7314F-73D8-4EFA-9A45-8D66423DC20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59532-03BB-4CFA-866C-91F30BC0D34F}" type="slidenum">
              <a:rPr lang="en-US" smtClean="0"/>
              <a:t>‹#›</a:t>
            </a:fld>
            <a:endParaRPr lang="en-US"/>
          </a:p>
        </p:txBody>
      </p:sp>
    </p:spTree>
    <p:extLst>
      <p:ext uri="{BB962C8B-B14F-4D97-AF65-F5344CB8AC3E}">
        <p14:creationId xmlns:p14="http://schemas.microsoft.com/office/powerpoint/2010/main" val="82000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17314F-73D8-4EFA-9A45-8D66423DC204}" type="datetimeFigureOut">
              <a:rPr lang="en-US" smtClean="0"/>
              <a:t>1/26/2023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C59532-03BB-4CFA-866C-91F30BC0D34F}" type="slidenum">
              <a:rPr lang="en-US" smtClean="0"/>
              <a:t>‹#›</a:t>
            </a:fld>
            <a:endParaRPr lang="en-US"/>
          </a:p>
        </p:txBody>
      </p:sp>
    </p:spTree>
    <p:extLst>
      <p:ext uri="{BB962C8B-B14F-4D97-AF65-F5344CB8AC3E}">
        <p14:creationId xmlns:p14="http://schemas.microsoft.com/office/powerpoint/2010/main" val="750721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awpixel.com/image/107004/thank-you-note-cup-coffee" TargetMode="External"/><Relationship Id="rId2" Type="http://schemas.openxmlformats.org/officeDocument/2006/relationships/image" Target="../media/image7.1"/><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ltk.org/api/nltk.sentiment.html" TargetMode="External"/><Relationship Id="rId2" Type="http://schemas.openxmlformats.org/officeDocument/2006/relationships/hyperlink" Target="https://www.analyticsvidhya.com/blog/2018/07/hands-on-sentiment-analysis-dataset-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02BF93-AC01-FC6B-DB9B-0E0200BF9D12}"/>
              </a:ext>
            </a:extLst>
          </p:cNvPr>
          <p:cNvSpPr txBox="1"/>
          <p:nvPr/>
        </p:nvSpPr>
        <p:spPr>
          <a:xfrm>
            <a:off x="1136927" y="322317"/>
            <a:ext cx="9780494"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latin typeface="Algerian" panose="04020705040A02060702" pitchFamily="82" charset="0"/>
              </a:rPr>
              <a:t>INTRODUCTION TO LANGUAGE TECHNOLOGIES</a:t>
            </a:r>
          </a:p>
        </p:txBody>
      </p:sp>
      <p:sp>
        <p:nvSpPr>
          <p:cNvPr id="6" name="TextBox 5">
            <a:extLst>
              <a:ext uri="{FF2B5EF4-FFF2-40B4-BE49-F238E27FC236}">
                <a16:creationId xmlns:a16="http://schemas.microsoft.com/office/drawing/2014/main" id="{31275B61-14D6-A981-B98D-9BBEA2033314}"/>
              </a:ext>
            </a:extLst>
          </p:cNvPr>
          <p:cNvSpPr txBox="1"/>
          <p:nvPr/>
        </p:nvSpPr>
        <p:spPr>
          <a:xfrm>
            <a:off x="1344128" y="1038193"/>
            <a:ext cx="9780494" cy="5139869"/>
          </a:xfrm>
          <a:prstGeom prst="rect">
            <a:avLst/>
          </a:prstGeom>
          <a:noFill/>
        </p:spPr>
        <p:txBody>
          <a:bodyPr wrap="square" rtlCol="0">
            <a:spAutoFit/>
          </a:bodyPr>
          <a:lstStyle/>
          <a:p>
            <a:r>
              <a:rPr lang="en-US" sz="3200" b="1" dirty="0">
                <a:solidFill>
                  <a:srgbClr val="FF0000"/>
                </a:solidFill>
                <a:latin typeface="Garamond" panose="02020404030301010803"/>
              </a:rPr>
              <a:t>Prepared by: </a:t>
            </a:r>
          </a:p>
          <a:p>
            <a:r>
              <a:rPr lang="en-US" sz="2800" b="1" dirty="0">
                <a:solidFill>
                  <a:prstClr val="black"/>
                </a:solidFill>
                <a:latin typeface="Garamond" panose="02020404030301010803"/>
              </a:rPr>
              <a:t>1-Mohamed Yousri Ibraheem Abdallah.</a:t>
            </a:r>
            <a:r>
              <a:rPr lang="ar-EG" sz="2800" b="1" dirty="0">
                <a:solidFill>
                  <a:prstClr val="black"/>
                </a:solidFill>
                <a:latin typeface="Garamond" panose="02020404030301010803"/>
                <a:cs typeface="Times New Roman" panose="02020603050405020304" pitchFamily="18" charset="0"/>
              </a:rPr>
              <a:t> </a:t>
            </a:r>
            <a:r>
              <a:rPr lang="en-US" sz="2800" b="1" dirty="0">
                <a:solidFill>
                  <a:prstClr val="black"/>
                </a:solidFill>
                <a:latin typeface="Garamond" panose="02020404030301010803"/>
              </a:rPr>
              <a:t>(ID: 20221509866)</a:t>
            </a:r>
          </a:p>
          <a:p>
            <a:r>
              <a:rPr lang="en-US" sz="2800" b="1" dirty="0">
                <a:solidFill>
                  <a:prstClr val="black"/>
                </a:solidFill>
                <a:latin typeface="Garamond" panose="02020404030301010803"/>
              </a:rPr>
              <a:t>2-Abdulrahman Salah Anwar Abdo. (ID: 20221458503)</a:t>
            </a:r>
          </a:p>
          <a:p>
            <a:r>
              <a:rPr lang="en-US" sz="2800" b="1" dirty="0">
                <a:solidFill>
                  <a:prstClr val="black"/>
                </a:solidFill>
                <a:latin typeface="Garamond" panose="02020404030301010803"/>
              </a:rPr>
              <a:t>3-Abu-Bakr Mohamed Mahmoud Ragab. (ID: 20221458962)</a:t>
            </a:r>
          </a:p>
          <a:p>
            <a:endParaRPr lang="en-US" sz="2400" b="1" dirty="0">
              <a:solidFill>
                <a:prstClr val="black"/>
              </a:solidFill>
              <a:latin typeface="Garamond" panose="02020404030301010803"/>
            </a:endParaRPr>
          </a:p>
          <a:p>
            <a:r>
              <a:rPr lang="en-US" sz="2800" b="1" dirty="0">
                <a:solidFill>
                  <a:prstClr val="black"/>
                </a:solidFill>
                <a:effectLst>
                  <a:outerShdw blurRad="38100" dist="38100" dir="2700000" algn="tl">
                    <a:srgbClr val="000000">
                      <a:alpha val="43137"/>
                    </a:srgbClr>
                  </a:outerShdw>
                </a:effectLst>
                <a:latin typeface="Garamond" panose="02020404030301010803"/>
              </a:rPr>
              <a:t>Topic Name</a:t>
            </a:r>
            <a:r>
              <a:rPr lang="en-US" sz="2800" b="1" dirty="0">
                <a:solidFill>
                  <a:prstClr val="black"/>
                </a:solidFill>
                <a:latin typeface="Garamond" panose="02020404030301010803"/>
              </a:rPr>
              <a:t>: SENTIMENT ANALYSIS</a:t>
            </a:r>
          </a:p>
          <a:p>
            <a:endParaRPr lang="en-US" sz="2000" dirty="0">
              <a:solidFill>
                <a:prstClr val="black"/>
              </a:solidFill>
              <a:latin typeface="Garamond" panose="02020404030301010803"/>
            </a:endParaRPr>
          </a:p>
          <a:p>
            <a:r>
              <a:rPr lang="en-US" sz="3200" b="1" dirty="0">
                <a:solidFill>
                  <a:prstClr val="black"/>
                </a:solidFill>
                <a:latin typeface="Garamond" panose="02020404030301010803"/>
              </a:rPr>
              <a:t>Supervised By: </a:t>
            </a:r>
          </a:p>
          <a:p>
            <a:r>
              <a:rPr lang="en-US" sz="3200" dirty="0">
                <a:solidFill>
                  <a:prstClr val="black"/>
                </a:solidFill>
                <a:latin typeface="Garamond" panose="02020404030301010803"/>
              </a:rPr>
              <a:t>Prof. of Computational Linguistics and Head of Phonetics and Linguistics Dept.</a:t>
            </a:r>
          </a:p>
          <a:p>
            <a:r>
              <a:rPr lang="en-US" sz="4400" b="1" dirty="0">
                <a:solidFill>
                  <a:prstClr val="black"/>
                </a:solidFill>
                <a:effectLst>
                  <a:outerShdw blurRad="38100" dist="38100" dir="2700000" algn="tl">
                    <a:srgbClr val="000000">
                      <a:alpha val="43137"/>
                    </a:srgbClr>
                  </a:outerShdw>
                </a:effectLst>
                <a:latin typeface="Garamond" panose="02020404030301010803"/>
              </a:rPr>
              <a:t>Dr. Sameh Alansary</a:t>
            </a:r>
          </a:p>
        </p:txBody>
      </p:sp>
      <p:sp>
        <p:nvSpPr>
          <p:cNvPr id="8" name="TextBox 7">
            <a:extLst>
              <a:ext uri="{FF2B5EF4-FFF2-40B4-BE49-F238E27FC236}">
                <a16:creationId xmlns:a16="http://schemas.microsoft.com/office/drawing/2014/main" id="{4DD3D7B3-45C0-C90B-B6E7-A1FA70836139}"/>
              </a:ext>
            </a:extLst>
          </p:cNvPr>
          <p:cNvSpPr txBox="1"/>
          <p:nvPr/>
        </p:nvSpPr>
        <p:spPr>
          <a:xfrm>
            <a:off x="7010978" y="5816720"/>
            <a:ext cx="4589931" cy="461665"/>
          </a:xfrm>
          <a:prstGeom prst="rect">
            <a:avLst/>
          </a:prstGeom>
          <a:noFill/>
        </p:spPr>
        <p:txBody>
          <a:bodyPr wrap="square">
            <a:spAutoFit/>
          </a:bodyPr>
          <a:lstStyle/>
          <a:p>
            <a:pPr algn="ctr">
              <a:defRPr/>
            </a:pPr>
            <a:r>
              <a:rPr lang="ar-EG" sz="2400" dirty="0">
                <a:solidFill>
                  <a:prstClr val="black"/>
                </a:solidFill>
                <a:latin typeface="Garamond" panose="02020404030301010803"/>
                <a:cs typeface="Times New Roman" panose="02020603050405020304" pitchFamily="18" charset="0"/>
              </a:rPr>
              <a:t>كلية الحاسبات و علوم البيانات</a:t>
            </a:r>
            <a:endParaRPr lang="en-US" sz="2400" dirty="0">
              <a:solidFill>
                <a:prstClr val="black"/>
              </a:solidFill>
              <a:latin typeface="Garamond" panose="02020404030301010803"/>
            </a:endParaRPr>
          </a:p>
        </p:txBody>
      </p:sp>
    </p:spTree>
    <p:extLst>
      <p:ext uri="{BB962C8B-B14F-4D97-AF65-F5344CB8AC3E}">
        <p14:creationId xmlns:p14="http://schemas.microsoft.com/office/powerpoint/2010/main" val="1750727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64A9-56C2-3F13-43CA-A3C2246DE20C}"/>
              </a:ext>
            </a:extLst>
          </p:cNvPr>
          <p:cNvSpPr>
            <a:spLocks noGrp="1"/>
          </p:cNvSpPr>
          <p:nvPr>
            <p:ph type="title"/>
          </p:nvPr>
        </p:nvSpPr>
        <p:spPr>
          <a:xfrm>
            <a:off x="1887434" y="191727"/>
            <a:ext cx="7227070" cy="722673"/>
          </a:xfrm>
        </p:spPr>
        <p:txBody>
          <a:bodyPr/>
          <a:lstStyle/>
          <a:p>
            <a:pPr algn="l"/>
            <a:r>
              <a:rPr lang="en-US" b="1" dirty="0">
                <a:solidFill>
                  <a:srgbClr val="0070C0"/>
                </a:solidFill>
              </a:rPr>
              <a:t>Example of the output:</a:t>
            </a:r>
          </a:p>
        </p:txBody>
      </p:sp>
      <p:pic>
        <p:nvPicPr>
          <p:cNvPr id="5" name="Content Placeholder 4" descr="Text&#10;&#10;Description automatically generated">
            <a:extLst>
              <a:ext uri="{FF2B5EF4-FFF2-40B4-BE49-F238E27FC236}">
                <a16:creationId xmlns:a16="http://schemas.microsoft.com/office/drawing/2014/main" id="{22C2D20F-93E5-015E-51D6-F70530E89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498" y="1120876"/>
            <a:ext cx="8927689" cy="5545397"/>
          </a:xfrm>
        </p:spPr>
      </p:pic>
    </p:spTree>
    <p:extLst>
      <p:ext uri="{BB962C8B-B14F-4D97-AF65-F5344CB8AC3E}">
        <p14:creationId xmlns:p14="http://schemas.microsoft.com/office/powerpoint/2010/main" val="70422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
            <a:extLst>
              <a:ext uri="{FF2B5EF4-FFF2-40B4-BE49-F238E27FC236}">
                <a16:creationId xmlns:a16="http://schemas.microsoft.com/office/drawing/2014/main" id="{9A053639-96CC-98A5-F352-475A654D64B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011E30D-8A06-FD09-B025-E9DA329C7A12}"/>
              </a:ext>
            </a:extLst>
          </p:cNvPr>
          <p:cNvPicPr>
            <a:picLocks noChangeAspect="1"/>
          </p:cNvPicPr>
          <p:nvPr/>
        </p:nvPicPr>
        <p:blipFill>
          <a:blip r:embed="rId4"/>
          <a:stretch>
            <a:fillRect/>
          </a:stretch>
        </p:blipFill>
        <p:spPr>
          <a:xfrm>
            <a:off x="265471" y="5473666"/>
            <a:ext cx="6174658" cy="1172940"/>
          </a:xfrm>
          <a:prstGeom prst="rect">
            <a:avLst/>
          </a:prstGeom>
        </p:spPr>
      </p:pic>
    </p:spTree>
    <p:extLst>
      <p:ext uri="{BB962C8B-B14F-4D97-AF65-F5344CB8AC3E}">
        <p14:creationId xmlns:p14="http://schemas.microsoft.com/office/powerpoint/2010/main" val="255033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936FFF-1F2D-68CE-EB35-163F63B4BF43}"/>
              </a:ext>
            </a:extLst>
          </p:cNvPr>
          <p:cNvSpPr txBox="1"/>
          <p:nvPr/>
        </p:nvSpPr>
        <p:spPr>
          <a:xfrm>
            <a:off x="1255058" y="348734"/>
            <a:ext cx="4043083" cy="769441"/>
          </a:xfrm>
          <a:prstGeom prst="rect">
            <a:avLst/>
          </a:prstGeom>
          <a:noFill/>
        </p:spPr>
        <p:txBody>
          <a:bodyPr wrap="square">
            <a:spAutoFit/>
          </a:bodyPr>
          <a:lstStyle/>
          <a:p>
            <a:pPr lvl="0"/>
            <a:r>
              <a:rPr lang="en-US" sz="4400" b="1" u="sng" dirty="0">
                <a:ln>
                  <a:solidFill>
                    <a:schemeClr val="accent1"/>
                  </a:solidFill>
                </a:ln>
                <a:effectLst>
                  <a:outerShdw blurRad="38100" dist="38100" dir="2700000" algn="tl">
                    <a:srgbClr val="000000">
                      <a:alpha val="43137"/>
                    </a:srgbClr>
                  </a:outerShdw>
                </a:effectLst>
              </a:rPr>
              <a:t>Team Members</a:t>
            </a:r>
          </a:p>
        </p:txBody>
      </p:sp>
      <p:pic>
        <p:nvPicPr>
          <p:cNvPr id="5" name="Picture 4" descr="A picture containing outdoor, person, ground, person&#10;&#10;Description automatically generated">
            <a:extLst>
              <a:ext uri="{FF2B5EF4-FFF2-40B4-BE49-F238E27FC236}">
                <a16:creationId xmlns:a16="http://schemas.microsoft.com/office/drawing/2014/main" id="{C9541ECF-5D8A-FA6D-6376-125DFAE9322E}"/>
              </a:ext>
            </a:extLst>
          </p:cNvPr>
          <p:cNvPicPr>
            <a:picLocks noChangeAspect="1"/>
          </p:cNvPicPr>
          <p:nvPr/>
        </p:nvPicPr>
        <p:blipFill rotWithShape="1">
          <a:blip r:embed="rId2">
            <a:extLst>
              <a:ext uri="{28A0092B-C50C-407E-A947-70E740481C1C}">
                <a14:useLocalDpi xmlns:a14="http://schemas.microsoft.com/office/drawing/2010/main" val="0"/>
              </a:ext>
            </a:extLst>
          </a:blip>
          <a:srcRect t="6489" b="21809"/>
          <a:stretch/>
        </p:blipFill>
        <p:spPr>
          <a:xfrm>
            <a:off x="9115264" y="1440516"/>
            <a:ext cx="2682289" cy="2560320"/>
          </a:xfrm>
          <a:prstGeom prst="ellipse">
            <a:avLst/>
          </a:prstGeom>
        </p:spPr>
      </p:pic>
      <p:pic>
        <p:nvPicPr>
          <p:cNvPr id="6" name="Picture 5" descr="A person sitting on stairs&#10;&#10;Description automatically generated with medium confidence">
            <a:extLst>
              <a:ext uri="{FF2B5EF4-FFF2-40B4-BE49-F238E27FC236}">
                <a16:creationId xmlns:a16="http://schemas.microsoft.com/office/drawing/2014/main" id="{81C44701-7751-C90D-6434-F463DA35BB94}"/>
              </a:ext>
            </a:extLst>
          </p:cNvPr>
          <p:cNvPicPr>
            <a:picLocks noChangeAspect="1"/>
          </p:cNvPicPr>
          <p:nvPr/>
        </p:nvPicPr>
        <p:blipFill rotWithShape="1">
          <a:blip r:embed="rId3">
            <a:extLst>
              <a:ext uri="{28A0092B-C50C-407E-A947-70E740481C1C}">
                <a14:useLocalDpi xmlns:a14="http://schemas.microsoft.com/office/drawing/2010/main" val="0"/>
              </a:ext>
            </a:extLst>
          </a:blip>
          <a:srcRect l="22595" t="42" r="16087" b="47874"/>
          <a:stretch/>
        </p:blipFill>
        <p:spPr>
          <a:xfrm>
            <a:off x="1038746" y="1484314"/>
            <a:ext cx="2426750" cy="2472724"/>
          </a:xfrm>
          <a:prstGeom prst="ellipse">
            <a:avLst/>
          </a:prstGeom>
        </p:spPr>
      </p:pic>
      <p:pic>
        <p:nvPicPr>
          <p:cNvPr id="7" name="Picture 6" descr="A person in a suit&#10;&#10;Description automatically generated with medium confidence">
            <a:extLst>
              <a:ext uri="{FF2B5EF4-FFF2-40B4-BE49-F238E27FC236}">
                <a16:creationId xmlns:a16="http://schemas.microsoft.com/office/drawing/2014/main" id="{D4E4E62A-9BE6-44A3-7B23-0EABF3094232}"/>
              </a:ext>
            </a:extLst>
          </p:cNvPr>
          <p:cNvPicPr>
            <a:picLocks noChangeAspect="1"/>
          </p:cNvPicPr>
          <p:nvPr/>
        </p:nvPicPr>
        <p:blipFill rotWithShape="1">
          <a:blip r:embed="rId4">
            <a:extLst>
              <a:ext uri="{28A0092B-C50C-407E-A947-70E740481C1C}">
                <a14:useLocalDpi xmlns:a14="http://schemas.microsoft.com/office/drawing/2010/main" val="0"/>
              </a:ext>
            </a:extLst>
          </a:blip>
          <a:srcRect l="8400" t="1496" r="2712" b="36844"/>
          <a:stretch/>
        </p:blipFill>
        <p:spPr>
          <a:xfrm>
            <a:off x="4906287" y="1440516"/>
            <a:ext cx="2768186" cy="2560320"/>
          </a:xfrm>
          <a:prstGeom prst="ellipse">
            <a:avLst/>
          </a:prstGeom>
        </p:spPr>
      </p:pic>
      <p:sp>
        <p:nvSpPr>
          <p:cNvPr id="8" name="TextBox 7">
            <a:extLst>
              <a:ext uri="{FF2B5EF4-FFF2-40B4-BE49-F238E27FC236}">
                <a16:creationId xmlns:a16="http://schemas.microsoft.com/office/drawing/2014/main" id="{10923ED8-62AC-7E6C-AA4C-A1743F380EDA}"/>
              </a:ext>
            </a:extLst>
          </p:cNvPr>
          <p:cNvSpPr txBox="1"/>
          <p:nvPr/>
        </p:nvSpPr>
        <p:spPr>
          <a:xfrm>
            <a:off x="8252012" y="4186518"/>
            <a:ext cx="3850341" cy="2246769"/>
          </a:xfrm>
          <a:prstGeom prst="rect">
            <a:avLst/>
          </a:prstGeom>
          <a:noFill/>
        </p:spPr>
        <p:txBody>
          <a:bodyPr wrap="square" rtlCol="0">
            <a:spAutoFit/>
          </a:bodyPr>
          <a:lstStyle/>
          <a:p>
            <a:pPr algn="r"/>
            <a:r>
              <a:rPr lang="ar-EG" sz="2000" b="1" dirty="0">
                <a:solidFill>
                  <a:srgbClr val="C00000"/>
                </a:solidFill>
              </a:rPr>
              <a:t>الاسم: </a:t>
            </a:r>
            <a:r>
              <a:rPr lang="ar-EG" sz="2000" b="1" dirty="0"/>
              <a:t>أبوبكر محمد محمود رجب.</a:t>
            </a:r>
          </a:p>
          <a:p>
            <a:pPr algn="r"/>
            <a:r>
              <a:rPr lang="ar-EG" sz="2000" b="1" dirty="0">
                <a:solidFill>
                  <a:srgbClr val="C00000"/>
                </a:solidFill>
              </a:rPr>
              <a:t>الرقم الجامعي: </a:t>
            </a:r>
            <a:r>
              <a:rPr lang="ar-EG" sz="2000" b="1" dirty="0"/>
              <a:t>20221458962</a:t>
            </a:r>
          </a:p>
          <a:p>
            <a:pPr algn="r"/>
            <a:r>
              <a:rPr lang="ar-EG" sz="2000" b="1" dirty="0">
                <a:solidFill>
                  <a:srgbClr val="C00000"/>
                </a:solidFill>
              </a:rPr>
              <a:t>الرقم القومي: </a:t>
            </a:r>
            <a:r>
              <a:rPr lang="ar-EG" sz="2000" b="1" dirty="0"/>
              <a:t>30309130202093</a:t>
            </a:r>
          </a:p>
          <a:p>
            <a:pPr algn="r"/>
            <a:r>
              <a:rPr lang="ar-EG" sz="2000" b="1" dirty="0">
                <a:solidFill>
                  <a:srgbClr val="C00000"/>
                </a:solidFill>
              </a:rPr>
              <a:t>الفرقة: </a:t>
            </a:r>
            <a:r>
              <a:rPr lang="ar-EG" sz="2000" b="1" dirty="0"/>
              <a:t>الثانية</a:t>
            </a:r>
            <a:endParaRPr lang="en-US" sz="2000" b="1" dirty="0"/>
          </a:p>
        </p:txBody>
      </p:sp>
      <p:sp>
        <p:nvSpPr>
          <p:cNvPr id="9" name="TextBox 8">
            <a:extLst>
              <a:ext uri="{FF2B5EF4-FFF2-40B4-BE49-F238E27FC236}">
                <a16:creationId xmlns:a16="http://schemas.microsoft.com/office/drawing/2014/main" id="{4AE38CE6-ACFE-5CC4-21F2-5977DA5B131A}"/>
              </a:ext>
            </a:extLst>
          </p:cNvPr>
          <p:cNvSpPr txBox="1"/>
          <p:nvPr/>
        </p:nvSpPr>
        <p:spPr>
          <a:xfrm>
            <a:off x="4172925" y="4186516"/>
            <a:ext cx="3850341" cy="2246769"/>
          </a:xfrm>
          <a:prstGeom prst="rect">
            <a:avLst/>
          </a:prstGeom>
          <a:noFill/>
        </p:spPr>
        <p:txBody>
          <a:bodyPr wrap="square">
            <a:spAutoFit/>
          </a:bodyPr>
          <a:lstStyle/>
          <a:p>
            <a:pPr algn="r"/>
            <a:r>
              <a:rPr lang="ar-EG" sz="2000" b="1" dirty="0">
                <a:solidFill>
                  <a:srgbClr val="C00000"/>
                </a:solidFill>
              </a:rPr>
              <a:t>الاسم: </a:t>
            </a:r>
            <a:r>
              <a:rPr lang="ar-EG" sz="2000" b="1" dirty="0"/>
              <a:t>محمد يسري إبراهيم عبدالله إبراهيم.</a:t>
            </a:r>
          </a:p>
          <a:p>
            <a:pPr algn="r"/>
            <a:r>
              <a:rPr lang="ar-EG" sz="2000" b="1" dirty="0">
                <a:solidFill>
                  <a:srgbClr val="C00000"/>
                </a:solidFill>
              </a:rPr>
              <a:t>الرقم الجامعي: </a:t>
            </a:r>
            <a:r>
              <a:rPr lang="ar-EG" sz="2000" b="1" dirty="0"/>
              <a:t>20221509866</a:t>
            </a:r>
          </a:p>
          <a:p>
            <a:pPr algn="r"/>
            <a:r>
              <a:rPr lang="ar-EG" sz="2000" b="1" dirty="0">
                <a:solidFill>
                  <a:srgbClr val="C00000"/>
                </a:solidFill>
              </a:rPr>
              <a:t>الرقم القومي: </a:t>
            </a:r>
            <a:r>
              <a:rPr lang="ar-EG" sz="2000" b="1" dirty="0"/>
              <a:t>30206150201294</a:t>
            </a:r>
          </a:p>
          <a:p>
            <a:pPr algn="r"/>
            <a:r>
              <a:rPr lang="ar-EG" sz="2000" b="1" dirty="0">
                <a:solidFill>
                  <a:srgbClr val="C00000"/>
                </a:solidFill>
              </a:rPr>
              <a:t>الفرقة: </a:t>
            </a:r>
            <a:r>
              <a:rPr lang="ar-EG" sz="2000" b="1" dirty="0"/>
              <a:t>الثانية</a:t>
            </a:r>
            <a:endParaRPr lang="en-US" sz="2000" b="1" dirty="0"/>
          </a:p>
        </p:txBody>
      </p:sp>
      <p:sp>
        <p:nvSpPr>
          <p:cNvPr id="10" name="TextBox 9">
            <a:extLst>
              <a:ext uri="{FF2B5EF4-FFF2-40B4-BE49-F238E27FC236}">
                <a16:creationId xmlns:a16="http://schemas.microsoft.com/office/drawing/2014/main" id="{B20FCE0D-A42F-4BEC-3E74-4068EEB9CB32}"/>
              </a:ext>
            </a:extLst>
          </p:cNvPr>
          <p:cNvSpPr txBox="1"/>
          <p:nvPr/>
        </p:nvSpPr>
        <p:spPr>
          <a:xfrm>
            <a:off x="-1" y="4186517"/>
            <a:ext cx="3845859" cy="2246769"/>
          </a:xfrm>
          <a:prstGeom prst="rect">
            <a:avLst/>
          </a:prstGeom>
          <a:noFill/>
        </p:spPr>
        <p:txBody>
          <a:bodyPr wrap="square">
            <a:spAutoFit/>
          </a:bodyPr>
          <a:lstStyle/>
          <a:p>
            <a:pPr algn="r"/>
            <a:r>
              <a:rPr lang="ar-EG" sz="2000" b="1" dirty="0">
                <a:solidFill>
                  <a:srgbClr val="C00000"/>
                </a:solidFill>
              </a:rPr>
              <a:t>الاسم: </a:t>
            </a:r>
            <a:r>
              <a:rPr lang="ar-EG" sz="2000" b="1" dirty="0"/>
              <a:t>عبدالرحمن صلاح أنورعبده.</a:t>
            </a:r>
          </a:p>
          <a:p>
            <a:pPr algn="r"/>
            <a:r>
              <a:rPr lang="ar-EG" sz="2000" b="1" dirty="0">
                <a:solidFill>
                  <a:srgbClr val="C00000"/>
                </a:solidFill>
              </a:rPr>
              <a:t>الرقم الجامعي: </a:t>
            </a:r>
            <a:r>
              <a:rPr lang="ar-EG" sz="2000" b="1" dirty="0"/>
              <a:t>20221458503</a:t>
            </a:r>
          </a:p>
          <a:p>
            <a:pPr algn="r"/>
            <a:r>
              <a:rPr lang="ar-EG" sz="2000" b="1" dirty="0">
                <a:solidFill>
                  <a:srgbClr val="C00000"/>
                </a:solidFill>
              </a:rPr>
              <a:t>الرقم القومي: </a:t>
            </a:r>
            <a:r>
              <a:rPr lang="ar-EG" sz="2000" b="1" dirty="0"/>
              <a:t>30306250201075 </a:t>
            </a:r>
          </a:p>
          <a:p>
            <a:pPr algn="r"/>
            <a:r>
              <a:rPr lang="ar-EG" sz="2000" b="1" dirty="0">
                <a:solidFill>
                  <a:srgbClr val="C00000"/>
                </a:solidFill>
              </a:rPr>
              <a:t>الفرقة: </a:t>
            </a:r>
            <a:r>
              <a:rPr lang="ar-EG" sz="2000" b="1" dirty="0"/>
              <a:t>الثانية</a:t>
            </a:r>
            <a:endParaRPr lang="en-US" sz="2000" b="1" dirty="0"/>
          </a:p>
        </p:txBody>
      </p:sp>
      <p:sp>
        <p:nvSpPr>
          <p:cNvPr id="11" name="TextBox 10">
            <a:extLst>
              <a:ext uri="{FF2B5EF4-FFF2-40B4-BE49-F238E27FC236}">
                <a16:creationId xmlns:a16="http://schemas.microsoft.com/office/drawing/2014/main" id="{82EA423F-B985-B393-139C-9069AEE8C3B9}"/>
              </a:ext>
            </a:extLst>
          </p:cNvPr>
          <p:cNvSpPr txBox="1"/>
          <p:nvPr/>
        </p:nvSpPr>
        <p:spPr>
          <a:xfrm>
            <a:off x="5674659" y="285846"/>
            <a:ext cx="6517341" cy="707886"/>
          </a:xfrm>
          <a:prstGeom prst="rect">
            <a:avLst/>
          </a:prstGeom>
          <a:noFill/>
        </p:spPr>
        <p:txBody>
          <a:bodyPr wrap="square" rtlCol="0">
            <a:spAutoFit/>
          </a:bodyPr>
          <a:lstStyle/>
          <a:p>
            <a:pPr algn="ctr"/>
            <a:r>
              <a:rPr lang="ar-EG" sz="4000" dirty="0">
                <a:solidFill>
                  <a:srgbClr val="002060"/>
                </a:solidFill>
              </a:rPr>
              <a:t>كلية الحاسبات و علوم البيانات</a:t>
            </a:r>
            <a:endParaRPr lang="en-US" sz="4000" dirty="0">
              <a:solidFill>
                <a:srgbClr val="002060"/>
              </a:solidFill>
            </a:endParaRPr>
          </a:p>
        </p:txBody>
      </p:sp>
    </p:spTree>
    <p:extLst>
      <p:ext uri="{BB962C8B-B14F-4D97-AF65-F5344CB8AC3E}">
        <p14:creationId xmlns:p14="http://schemas.microsoft.com/office/powerpoint/2010/main" val="85999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A1D2-560D-D27A-F9C1-7459588FA25E}"/>
              </a:ext>
            </a:extLst>
          </p:cNvPr>
          <p:cNvSpPr>
            <a:spLocks noGrp="1"/>
          </p:cNvSpPr>
          <p:nvPr>
            <p:ph type="title"/>
          </p:nvPr>
        </p:nvSpPr>
        <p:spPr>
          <a:xfrm>
            <a:off x="1484311" y="685800"/>
            <a:ext cx="10018713" cy="1241323"/>
          </a:xfrm>
        </p:spPr>
        <p:txBody>
          <a:bodyPr>
            <a:noAutofit/>
          </a:bodyPr>
          <a:lstStyle/>
          <a:p>
            <a:r>
              <a:rPr lang="en-US" b="1" dirty="0">
                <a:solidFill>
                  <a:srgbClr val="0070C0"/>
                </a:solidFill>
              </a:rPr>
              <a:t>Description of sentiment analysis in text processing:</a:t>
            </a:r>
          </a:p>
        </p:txBody>
      </p:sp>
      <p:sp>
        <p:nvSpPr>
          <p:cNvPr id="3" name="Content Placeholder 2">
            <a:extLst>
              <a:ext uri="{FF2B5EF4-FFF2-40B4-BE49-F238E27FC236}">
                <a16:creationId xmlns:a16="http://schemas.microsoft.com/office/drawing/2014/main" id="{F999C24C-5739-3EAA-B866-F4323085ED35}"/>
              </a:ext>
            </a:extLst>
          </p:cNvPr>
          <p:cNvSpPr>
            <a:spLocks noGrp="1"/>
          </p:cNvSpPr>
          <p:nvPr>
            <p:ph idx="1"/>
          </p:nvPr>
        </p:nvSpPr>
        <p:spPr>
          <a:xfrm>
            <a:off x="1484311" y="1927123"/>
            <a:ext cx="10018713" cy="4444180"/>
          </a:xfrm>
        </p:spPr>
        <p:txBody>
          <a:bodyPr>
            <a:normAutofit/>
          </a:bodyPr>
          <a:lstStyle/>
          <a:p>
            <a:r>
              <a:rPr lang="en-US" b="1" dirty="0"/>
              <a:t>Sentiment analysis is a natural language processing technique that is used to determine the sentiment or emotion expressed in a piece of text, such as a tweet or a product review. The text is typically analyzed for the presence of positive, negative, or neutral words and phrases, and a sentiment score is assigned based on the overall sentiment of the text. The sentiment score can be represented numerically on a scale of -1 to 1, with -1 indicating a strong negative sentiment, 0 indicating a neutral sentiment, and 1 indicating a strong positive sentiment. Sentiment analysis can be used to gather feedback on products, services, or political candidates, and can also be used to monitor social media for sentiment around a particular topic or brand.</a:t>
            </a:r>
          </a:p>
        </p:txBody>
      </p:sp>
    </p:spTree>
    <p:extLst>
      <p:ext uri="{BB962C8B-B14F-4D97-AF65-F5344CB8AC3E}">
        <p14:creationId xmlns:p14="http://schemas.microsoft.com/office/powerpoint/2010/main" val="270359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4C8A-AC2A-FFC8-BB45-F8950B9C331D}"/>
              </a:ext>
            </a:extLst>
          </p:cNvPr>
          <p:cNvSpPr>
            <a:spLocks noGrp="1"/>
          </p:cNvSpPr>
          <p:nvPr>
            <p:ph type="title"/>
          </p:nvPr>
        </p:nvSpPr>
        <p:spPr>
          <a:xfrm>
            <a:off x="1484310" y="393291"/>
            <a:ext cx="10018713" cy="1130710"/>
          </a:xfrm>
        </p:spPr>
        <p:txBody>
          <a:bodyPr/>
          <a:lstStyle/>
          <a:p>
            <a:r>
              <a:rPr lang="en-US" b="1" dirty="0">
                <a:solidFill>
                  <a:srgbClr val="0070C0"/>
                </a:solidFill>
              </a:rPr>
              <a:t>Definition of the problem:</a:t>
            </a:r>
          </a:p>
        </p:txBody>
      </p:sp>
      <p:sp>
        <p:nvSpPr>
          <p:cNvPr id="3" name="Content Placeholder 2">
            <a:extLst>
              <a:ext uri="{FF2B5EF4-FFF2-40B4-BE49-F238E27FC236}">
                <a16:creationId xmlns:a16="http://schemas.microsoft.com/office/drawing/2014/main" id="{D6AE6EE5-80C1-52EB-CE22-D61AD3D54EFF}"/>
              </a:ext>
            </a:extLst>
          </p:cNvPr>
          <p:cNvSpPr>
            <a:spLocks noGrp="1"/>
          </p:cNvSpPr>
          <p:nvPr>
            <p:ph idx="1"/>
          </p:nvPr>
        </p:nvSpPr>
        <p:spPr>
          <a:xfrm>
            <a:off x="1484310" y="1430594"/>
            <a:ext cx="10018713" cy="5314335"/>
          </a:xfrm>
        </p:spPr>
        <p:txBody>
          <a:bodyPr/>
          <a:lstStyle/>
          <a:p>
            <a:pPr marL="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Arial" panose="020B0604020202020204" pitchFamily="34" charset="0"/>
              </a:rPr>
              <a:t>Sentiment analysis is a natural language processing problem that determines the sentiment or emotional tone expressed in a piece of text. This can include determining if a statement is positive, negative, or neutral and identifying specific emotions such as happiness, anger, or sadness. The goal of sentiment analysis is to understand the writer's or speaker's attitudes, opinions, and emotions, and to gain insights into the overall sentiment toward a particular topic or brand. This problem is challenging due to the complexity and nuances of human language and the subjectivity of emotions. Additionally, sentiment analysis often involves dealing with noisy and unstructured data, such as social media posts, which can make it difficult to accurately identify sentiment.</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0766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C49E14-A5B7-94EA-132B-3D53B793D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Oval 5">
            <a:extLst>
              <a:ext uri="{FF2B5EF4-FFF2-40B4-BE49-F238E27FC236}">
                <a16:creationId xmlns:a16="http://schemas.microsoft.com/office/drawing/2014/main" id="{62E07056-16F7-C587-CA10-CCC9A9A33338}"/>
              </a:ext>
            </a:extLst>
          </p:cNvPr>
          <p:cNvSpPr/>
          <p:nvPr/>
        </p:nvSpPr>
        <p:spPr>
          <a:xfrm>
            <a:off x="373626" y="157316"/>
            <a:ext cx="3323303" cy="776749"/>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a:ln/>
                <a:solidFill>
                  <a:schemeClr val="accent3"/>
                </a:solidFill>
              </a:rPr>
              <a:t>Flow chart</a:t>
            </a:r>
          </a:p>
        </p:txBody>
      </p:sp>
    </p:spTree>
    <p:extLst>
      <p:ext uri="{BB962C8B-B14F-4D97-AF65-F5344CB8AC3E}">
        <p14:creationId xmlns:p14="http://schemas.microsoft.com/office/powerpoint/2010/main" val="390221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8D9A-B286-16BB-0901-A6F7D768A02F}"/>
              </a:ext>
            </a:extLst>
          </p:cNvPr>
          <p:cNvSpPr>
            <a:spLocks noGrp="1"/>
          </p:cNvSpPr>
          <p:nvPr>
            <p:ph type="title"/>
          </p:nvPr>
        </p:nvSpPr>
        <p:spPr>
          <a:xfrm>
            <a:off x="1484310" y="528485"/>
            <a:ext cx="10018713" cy="926689"/>
          </a:xfrm>
        </p:spPr>
        <p:txBody>
          <a:bodyPr>
            <a:normAutofit fontScale="90000"/>
          </a:bodyPr>
          <a:lstStyle/>
          <a:p>
            <a:r>
              <a:rPr lang="en-US" b="1" dirty="0">
                <a:solidFill>
                  <a:srgbClr val="0070C0"/>
                </a:solidFill>
              </a:rPr>
              <a:t>General steps involved in a sentiment analysis pipeline:</a:t>
            </a:r>
          </a:p>
        </p:txBody>
      </p:sp>
      <p:sp>
        <p:nvSpPr>
          <p:cNvPr id="3" name="Content Placeholder 2">
            <a:extLst>
              <a:ext uri="{FF2B5EF4-FFF2-40B4-BE49-F238E27FC236}">
                <a16:creationId xmlns:a16="http://schemas.microsoft.com/office/drawing/2014/main" id="{8D229ECB-5F22-376E-110B-E4F4B5F44EEE}"/>
              </a:ext>
            </a:extLst>
          </p:cNvPr>
          <p:cNvSpPr>
            <a:spLocks noGrp="1"/>
          </p:cNvSpPr>
          <p:nvPr>
            <p:ph idx="1"/>
          </p:nvPr>
        </p:nvSpPr>
        <p:spPr>
          <a:xfrm>
            <a:off x="1484310" y="1455175"/>
            <a:ext cx="10018713" cy="5402826"/>
          </a:xfrm>
        </p:spPr>
        <p:txBody>
          <a:bodyPr>
            <a:normAutofit fontScale="40000" lnSpcReduction="20000"/>
          </a:bodyPr>
          <a:lstStyle/>
          <a:p>
            <a:r>
              <a:rPr lang="en-US" sz="5500" dirty="0"/>
              <a:t>1. </a:t>
            </a:r>
            <a:r>
              <a:rPr lang="en-US" sz="5500" b="1" dirty="0"/>
              <a:t>Data collection: </a:t>
            </a:r>
            <a:r>
              <a:rPr lang="en-US" sz="5500" dirty="0"/>
              <a:t>Collecting a dataset of text data</a:t>
            </a:r>
          </a:p>
          <a:p>
            <a:r>
              <a:rPr lang="en-US" sz="5500" dirty="0"/>
              <a:t>2. </a:t>
            </a:r>
            <a:r>
              <a:rPr lang="en-US" sz="5500" b="1" dirty="0"/>
              <a:t>Data preprocessing: </a:t>
            </a:r>
            <a:r>
              <a:rPr lang="en-US" sz="5500" dirty="0"/>
              <a:t>Cleaning and preprocessing the collected data</a:t>
            </a:r>
          </a:p>
          <a:p>
            <a:r>
              <a:rPr lang="en-US" sz="5500" dirty="0"/>
              <a:t>3. </a:t>
            </a:r>
            <a:r>
              <a:rPr lang="en-US" sz="5500" b="1" dirty="0"/>
              <a:t>Feature extraction: </a:t>
            </a:r>
            <a:r>
              <a:rPr lang="en-US" sz="5500" dirty="0"/>
              <a:t>Extracting relevant features from the preprocessed data, such as the presence of certain words or phrases, which can be used to train a sentiment analysis model.</a:t>
            </a:r>
          </a:p>
          <a:p>
            <a:r>
              <a:rPr lang="en-US" sz="5500" dirty="0"/>
              <a:t>4. </a:t>
            </a:r>
            <a:r>
              <a:rPr lang="en-US" sz="5500" b="1" dirty="0"/>
              <a:t>Model training: </a:t>
            </a:r>
            <a:r>
              <a:rPr lang="en-US" sz="5500" dirty="0"/>
              <a:t>Training a machine learning model, such as a neural network or a support vector machine, on the extracted features to learn to predict the sentiment of the text.</a:t>
            </a:r>
          </a:p>
          <a:p>
            <a:r>
              <a:rPr lang="en-US" sz="5500" dirty="0"/>
              <a:t>5. </a:t>
            </a:r>
            <a:r>
              <a:rPr lang="en-US" sz="5500" b="1" dirty="0"/>
              <a:t>Model evaluation: </a:t>
            </a:r>
            <a:r>
              <a:rPr lang="en-US" sz="5500" dirty="0"/>
              <a:t>Evaluating the performance of the trained model using metrics such as accuracy, precision, recall, and F1-score.</a:t>
            </a:r>
          </a:p>
          <a:p>
            <a:r>
              <a:rPr lang="en-US" sz="5500" dirty="0"/>
              <a:t>6. </a:t>
            </a:r>
            <a:r>
              <a:rPr lang="en-US" sz="5500" b="1" dirty="0"/>
              <a:t>Model deployment: </a:t>
            </a:r>
            <a:r>
              <a:rPr lang="en-US" sz="5500" dirty="0"/>
              <a:t>Deploying the trained model in a production environment for real-time sentiment analysis.</a:t>
            </a:r>
          </a:p>
          <a:p>
            <a:r>
              <a:rPr lang="en-US" sz="5500" dirty="0"/>
              <a:t>7. </a:t>
            </a:r>
            <a:r>
              <a:rPr lang="en-US" sz="5500" b="1" dirty="0"/>
              <a:t>Results interpretation: </a:t>
            </a:r>
            <a:r>
              <a:rPr lang="en-US" sz="5500" dirty="0"/>
              <a:t>Interpreting the sentiment analysis results and drawing insights from the data.</a:t>
            </a:r>
          </a:p>
          <a:p>
            <a:endParaRPr lang="en-US" dirty="0"/>
          </a:p>
        </p:txBody>
      </p:sp>
    </p:spTree>
    <p:extLst>
      <p:ext uri="{BB962C8B-B14F-4D97-AF65-F5344CB8AC3E}">
        <p14:creationId xmlns:p14="http://schemas.microsoft.com/office/powerpoint/2010/main" val="218116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5F05-7017-D955-02C5-F9C0A9088B40}"/>
              </a:ext>
            </a:extLst>
          </p:cNvPr>
          <p:cNvSpPr>
            <a:spLocks noGrp="1"/>
          </p:cNvSpPr>
          <p:nvPr>
            <p:ph type="title"/>
          </p:nvPr>
        </p:nvSpPr>
        <p:spPr>
          <a:xfrm>
            <a:off x="1484311" y="294968"/>
            <a:ext cx="10018713" cy="1366685"/>
          </a:xfrm>
        </p:spPr>
        <p:txBody>
          <a:bodyPr>
            <a:normAutofit/>
          </a:bodyPr>
          <a:lstStyle/>
          <a:p>
            <a:r>
              <a:rPr lang="en-US" sz="3200" b="1" dirty="0">
                <a:solidFill>
                  <a:srgbClr val="0070C0"/>
                </a:solidFill>
              </a:rPr>
              <a:t>Challenges (problems) that can be encountered when performing sentiment analysis:</a:t>
            </a:r>
          </a:p>
        </p:txBody>
      </p:sp>
      <p:sp>
        <p:nvSpPr>
          <p:cNvPr id="3" name="Content Placeholder 2">
            <a:extLst>
              <a:ext uri="{FF2B5EF4-FFF2-40B4-BE49-F238E27FC236}">
                <a16:creationId xmlns:a16="http://schemas.microsoft.com/office/drawing/2014/main" id="{D00114F3-5239-455E-F54C-BDDD79417B9C}"/>
              </a:ext>
            </a:extLst>
          </p:cNvPr>
          <p:cNvSpPr>
            <a:spLocks noGrp="1"/>
          </p:cNvSpPr>
          <p:nvPr>
            <p:ph idx="1"/>
          </p:nvPr>
        </p:nvSpPr>
        <p:spPr>
          <a:xfrm>
            <a:off x="1484310" y="1661653"/>
            <a:ext cx="10018713" cy="5196347"/>
          </a:xfrm>
        </p:spPr>
        <p:txBody>
          <a:bodyPr>
            <a:normAutofit fontScale="85000" lnSpcReduction="20000"/>
          </a:bodyPr>
          <a:lstStyle/>
          <a:p>
            <a:r>
              <a:rPr lang="en-US" dirty="0"/>
              <a:t>1.</a:t>
            </a:r>
            <a:r>
              <a:rPr lang="en-US" b="1" dirty="0"/>
              <a:t>Language complexity: </a:t>
            </a:r>
            <a:r>
              <a:rPr lang="en-US" dirty="0"/>
              <a:t>Human language is complex and nuanced, which can make it difficult to accurately identify sentiment. </a:t>
            </a:r>
          </a:p>
          <a:p>
            <a:r>
              <a:rPr lang="en-US" dirty="0"/>
              <a:t>2.</a:t>
            </a:r>
            <a:r>
              <a:rPr lang="en-US" b="1" dirty="0"/>
              <a:t>Subjectivity: </a:t>
            </a:r>
            <a:r>
              <a:rPr lang="en-US" dirty="0"/>
              <a:t>Sentiment can be highly subjective, and different people may interpret the same text differently. </a:t>
            </a:r>
          </a:p>
          <a:p>
            <a:r>
              <a:rPr lang="en-US" dirty="0"/>
              <a:t>3.</a:t>
            </a:r>
            <a:r>
              <a:rPr lang="en-US" b="1" dirty="0"/>
              <a:t>Data quality:</a:t>
            </a:r>
            <a:r>
              <a:rPr lang="en-US" dirty="0"/>
              <a:t> Sentiment analysis often involves dealing with noisy and unstructured data, such as social media posts, which can make it difficult to accurately identify sentiment.</a:t>
            </a:r>
          </a:p>
          <a:p>
            <a:r>
              <a:rPr lang="en-US" dirty="0"/>
              <a:t>4. </a:t>
            </a:r>
            <a:r>
              <a:rPr lang="en-US" b="1" dirty="0"/>
              <a:t>Data bias: </a:t>
            </a:r>
            <a:r>
              <a:rPr lang="en-US" dirty="0"/>
              <a:t>Sentiment analysis models may suffer from bias if the dataset is not representative of the population or if the dataset is not balanced.</a:t>
            </a:r>
          </a:p>
          <a:p>
            <a:r>
              <a:rPr lang="en-US" dirty="0"/>
              <a:t>5. </a:t>
            </a:r>
            <a:r>
              <a:rPr lang="en-US" b="1" dirty="0"/>
              <a:t>Limited context: </a:t>
            </a:r>
            <a:r>
              <a:rPr lang="en-US" dirty="0"/>
              <a:t>Sentiment analysis models may not be able to consider the context of the text in order to understand the sentiment.</a:t>
            </a:r>
          </a:p>
          <a:p>
            <a:r>
              <a:rPr lang="en-US" dirty="0"/>
              <a:t>6.</a:t>
            </a:r>
            <a:r>
              <a:rPr lang="en-US" b="1" dirty="0"/>
              <a:t>Scalability:</a:t>
            </a:r>
            <a:r>
              <a:rPr lang="en-US" dirty="0"/>
              <a:t> Sentiment analysis models that are trained on a large dataset may not be able to scale to a real-time use case.</a:t>
            </a:r>
          </a:p>
          <a:p>
            <a:r>
              <a:rPr lang="en-US" dirty="0"/>
              <a:t>7. </a:t>
            </a:r>
            <a:r>
              <a:rPr lang="en-US" b="1" dirty="0"/>
              <a:t>Multi-language support: </a:t>
            </a:r>
            <a:r>
              <a:rPr lang="en-US" dirty="0"/>
              <a:t>Sentiment analysis models that are trained on one language may not be able to generalize to other languages.</a:t>
            </a:r>
          </a:p>
          <a:p>
            <a:r>
              <a:rPr lang="en-US" dirty="0"/>
              <a:t>8. </a:t>
            </a:r>
            <a:r>
              <a:rPr lang="en-US" b="1" dirty="0"/>
              <a:t>Privacy and security: </a:t>
            </a:r>
            <a:r>
              <a:rPr lang="en-US" dirty="0"/>
              <a:t>Sentiment analysis models may access sensitive data, therefore, it's important to implement proper security and privacy measures to protect the data.</a:t>
            </a:r>
          </a:p>
          <a:p>
            <a:endParaRPr lang="en-US" dirty="0"/>
          </a:p>
        </p:txBody>
      </p:sp>
    </p:spTree>
    <p:extLst>
      <p:ext uri="{BB962C8B-B14F-4D97-AF65-F5344CB8AC3E}">
        <p14:creationId xmlns:p14="http://schemas.microsoft.com/office/powerpoint/2010/main" val="265899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C568-B8E3-7B62-3DF4-2D92986DCB5E}"/>
              </a:ext>
            </a:extLst>
          </p:cNvPr>
          <p:cNvSpPr>
            <a:spLocks noGrp="1"/>
          </p:cNvSpPr>
          <p:nvPr>
            <p:ph type="title"/>
          </p:nvPr>
        </p:nvSpPr>
        <p:spPr/>
        <p:txBody>
          <a:bodyPr>
            <a:normAutofit/>
          </a:bodyPr>
          <a:lstStyle/>
          <a:p>
            <a:pPr algn="l"/>
            <a:r>
              <a:rPr lang="en-US" sz="4400" b="1" dirty="0">
                <a:solidFill>
                  <a:srgbClr val="0070C0"/>
                </a:solidFill>
              </a:rPr>
              <a:t>Solutions:</a:t>
            </a:r>
          </a:p>
        </p:txBody>
      </p:sp>
      <p:sp>
        <p:nvSpPr>
          <p:cNvPr id="3" name="Content Placeholder 2">
            <a:extLst>
              <a:ext uri="{FF2B5EF4-FFF2-40B4-BE49-F238E27FC236}">
                <a16:creationId xmlns:a16="http://schemas.microsoft.com/office/drawing/2014/main" id="{E8A1E150-2BB0-D0D8-DD6A-0B555B4C4843}"/>
              </a:ext>
            </a:extLst>
          </p:cNvPr>
          <p:cNvSpPr>
            <a:spLocks noGrp="1"/>
          </p:cNvSpPr>
          <p:nvPr>
            <p:ph idx="1"/>
          </p:nvPr>
        </p:nvSpPr>
        <p:spPr>
          <a:xfrm>
            <a:off x="1484310" y="2018070"/>
            <a:ext cx="10018713" cy="3124201"/>
          </a:xfrm>
        </p:spPr>
        <p:txBody>
          <a:bodyPr>
            <a:normAutofit/>
          </a:bodyPr>
          <a:lstStyle/>
          <a:p>
            <a:r>
              <a:rPr lang="en-US" sz="2800" b="1" dirty="0"/>
              <a:t>To overcome these challenges, it's important to use a combination of techniques such as data preprocessing, feature extraction, and advanced machine learning models, as well as to evaluate the performance of the model using appropriate metrics and to interpret the results with caution.</a:t>
            </a:r>
          </a:p>
        </p:txBody>
      </p:sp>
    </p:spTree>
    <p:extLst>
      <p:ext uri="{BB962C8B-B14F-4D97-AF65-F5344CB8AC3E}">
        <p14:creationId xmlns:p14="http://schemas.microsoft.com/office/powerpoint/2010/main" val="198518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2F85-288B-66B1-54D2-715B76779C71}"/>
              </a:ext>
            </a:extLst>
          </p:cNvPr>
          <p:cNvSpPr>
            <a:spLocks noGrp="1"/>
          </p:cNvSpPr>
          <p:nvPr>
            <p:ph type="title"/>
          </p:nvPr>
        </p:nvSpPr>
        <p:spPr>
          <a:xfrm>
            <a:off x="1484311" y="685801"/>
            <a:ext cx="10018713" cy="1221658"/>
          </a:xfrm>
        </p:spPr>
        <p:txBody>
          <a:bodyPr>
            <a:normAutofit/>
          </a:bodyPr>
          <a:lstStyle/>
          <a:p>
            <a:pPr algn="l"/>
            <a:r>
              <a:rPr lang="en-US" sz="4400" b="1" dirty="0">
                <a:solidFill>
                  <a:srgbClr val="0070C0"/>
                </a:solidFill>
              </a:rPr>
              <a:t>Resources used:</a:t>
            </a:r>
          </a:p>
        </p:txBody>
      </p:sp>
      <p:sp>
        <p:nvSpPr>
          <p:cNvPr id="3" name="Content Placeholder 2">
            <a:extLst>
              <a:ext uri="{FF2B5EF4-FFF2-40B4-BE49-F238E27FC236}">
                <a16:creationId xmlns:a16="http://schemas.microsoft.com/office/drawing/2014/main" id="{CDA2160A-9C4D-702E-DF87-A2BE0584BF79}"/>
              </a:ext>
            </a:extLst>
          </p:cNvPr>
          <p:cNvSpPr>
            <a:spLocks noGrp="1"/>
          </p:cNvSpPr>
          <p:nvPr>
            <p:ph idx="1"/>
          </p:nvPr>
        </p:nvSpPr>
        <p:spPr>
          <a:xfrm>
            <a:off x="1484310" y="2123769"/>
            <a:ext cx="10018713" cy="3883741"/>
          </a:xfrm>
        </p:spPr>
        <p:txBody>
          <a:bodyPr>
            <a:normAutofit fontScale="92500" lnSpcReduction="10000"/>
          </a:bodyPr>
          <a:lstStyle/>
          <a:p>
            <a:pPr marL="342900" marR="0" lvl="0" indent="-342900" rtl="0">
              <a:lnSpc>
                <a:spcPct val="107000"/>
              </a:lnSpc>
              <a:spcBef>
                <a:spcPts val="0"/>
              </a:spcBef>
              <a:spcAft>
                <a:spcPts val="800"/>
              </a:spcAft>
              <a:buFont typeface="+mj-lt"/>
              <a:buAutoNum type="arabicPeriod"/>
              <a:tabLst>
                <a:tab pos="457200" algn="l"/>
              </a:tabLst>
            </a:pPr>
            <a:r>
              <a:rPr lang="en-US" sz="2400" b="1" kern="100" dirty="0">
                <a:effectLst/>
                <a:latin typeface="Calibri" panose="020F0502020204030204" pitchFamily="34" charset="0"/>
                <a:ea typeface="Calibri" panose="020F0502020204030204" pitchFamily="34" charset="0"/>
                <a:cs typeface="Arial" panose="020B0604020202020204" pitchFamily="34" charset="0"/>
              </a:rPr>
              <a:t>A Comprehensive Guide to Sentiment Analysis: </a:t>
            </a:r>
            <a:r>
              <a:rPr lang="en-US" sz="2400"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https://www.analyticsvidhya.com/blog/2018/07/hands-on-sentiment-analysis-dataset-python/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2400" b="1" kern="100" dirty="0">
                <a:effectLst/>
                <a:latin typeface="Calibri" panose="020F0502020204030204" pitchFamily="34" charset="0"/>
                <a:ea typeface="Calibri" panose="020F0502020204030204" pitchFamily="34" charset="0"/>
                <a:cs typeface="Arial" panose="020B0604020202020204" pitchFamily="34" charset="0"/>
              </a:rPr>
              <a:t>Sentiment Analysis with NLTK:</a:t>
            </a:r>
          </a:p>
          <a:p>
            <a:pPr marL="0" marR="0" lvl="0" indent="0">
              <a:lnSpc>
                <a:spcPct val="107000"/>
              </a:lnSpc>
              <a:spcBef>
                <a:spcPts val="0"/>
              </a:spcBef>
              <a:spcAft>
                <a:spcPts val="800"/>
              </a:spcAft>
              <a:buNone/>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     </a:t>
            </a:r>
            <a:r>
              <a:rPr lang="en-US" sz="2400"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https://www.nltk.org/api/nltk.sentiment.html</a:t>
            </a:r>
            <a:endParaRPr lang="en-US" sz="2400"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None/>
              <a:tabLst>
                <a:tab pos="457200" algn="l"/>
              </a:tabLs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It's important to note that the resources used will depend on the specific application and available data. It's also important to evaluate different resources, such as datasets and pre-trained models, to find the best fit for the task at hand.</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217800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1158</TotalTime>
  <Words>942</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Corbel</vt:lpstr>
      <vt:lpstr>Garamond</vt:lpstr>
      <vt:lpstr>Parallax</vt:lpstr>
      <vt:lpstr>PowerPoint Presentation</vt:lpstr>
      <vt:lpstr>PowerPoint Presentation</vt:lpstr>
      <vt:lpstr>Description of sentiment analysis in text processing:</vt:lpstr>
      <vt:lpstr>Definition of the problem:</vt:lpstr>
      <vt:lpstr>PowerPoint Presentation</vt:lpstr>
      <vt:lpstr>General steps involved in a sentiment analysis pipeline:</vt:lpstr>
      <vt:lpstr>Challenges (problems) that can be encountered when performing sentiment analysis:</vt:lpstr>
      <vt:lpstr>Solutions:</vt:lpstr>
      <vt:lpstr>Resources used:</vt:lpstr>
      <vt:lpstr>Example of the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محمد يسري ابراهيم عبد الله ابراهيم</dc:creator>
  <cp:lastModifiedBy>محمد يسري ابراهيم عبد الله ابراهيم</cp:lastModifiedBy>
  <cp:revision>4</cp:revision>
  <dcterms:created xsi:type="dcterms:W3CDTF">2023-01-25T13:46:56Z</dcterms:created>
  <dcterms:modified xsi:type="dcterms:W3CDTF">2023-01-26T09:22:45Z</dcterms:modified>
</cp:coreProperties>
</file>