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varScale="1">
        <p:scale>
          <a:sx n="48" d="100"/>
          <a:sy n="48" d="100"/>
        </p:scale>
        <p:origin x="67"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5/25/2022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5/25/2022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5/25/2022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5/25/2022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5/25/2022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5/25/2022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5/25/2022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9D4D-E110-4937-B6D8-16C774974CF0}"/>
              </a:ext>
            </a:extLst>
          </p:cNvPr>
          <p:cNvSpPr>
            <a:spLocks noGrp="1"/>
          </p:cNvSpPr>
          <p:nvPr>
            <p:ph type="ctrTitle"/>
          </p:nvPr>
        </p:nvSpPr>
        <p:spPr/>
        <p:txBody>
          <a:bodyPr/>
          <a:lstStyle/>
          <a:p>
            <a:r>
              <a:rPr lang="en-US" dirty="0"/>
              <a:t>Neural Network</a:t>
            </a:r>
          </a:p>
        </p:txBody>
      </p:sp>
      <p:sp>
        <p:nvSpPr>
          <p:cNvPr id="3" name="Subtitle 2">
            <a:extLst>
              <a:ext uri="{FF2B5EF4-FFF2-40B4-BE49-F238E27FC236}">
                <a16:creationId xmlns:a16="http://schemas.microsoft.com/office/drawing/2014/main" id="{54294882-5FF3-4EAE-A6A2-5CFA4789A037}"/>
              </a:ext>
            </a:extLst>
          </p:cNvPr>
          <p:cNvSpPr>
            <a:spLocks noGrp="1"/>
          </p:cNvSpPr>
          <p:nvPr>
            <p:ph type="subTitle" idx="1"/>
          </p:nvPr>
        </p:nvSpPr>
        <p:spPr/>
        <p:txBody>
          <a:bodyPr/>
          <a:lstStyle/>
          <a:p>
            <a:r>
              <a:rPr lang="en-US" dirty="0"/>
              <a:t>Supervised by: </a:t>
            </a:r>
            <a:r>
              <a:rPr lang="en-US" dirty="0" err="1"/>
              <a:t>Shivan</a:t>
            </a:r>
            <a:r>
              <a:rPr lang="en-US" dirty="0"/>
              <a:t> </a:t>
            </a:r>
            <a:r>
              <a:rPr lang="en-US" dirty="0" err="1"/>
              <a:t>Shkwr</a:t>
            </a:r>
            <a:endParaRPr lang="en-US" dirty="0"/>
          </a:p>
        </p:txBody>
      </p:sp>
    </p:spTree>
    <p:extLst>
      <p:ext uri="{BB962C8B-B14F-4D97-AF65-F5344CB8AC3E}">
        <p14:creationId xmlns:p14="http://schemas.microsoft.com/office/powerpoint/2010/main" val="1025316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F76A-2E8D-4E75-B7BF-CD6616E1FBA1}"/>
              </a:ext>
            </a:extLst>
          </p:cNvPr>
          <p:cNvSpPr>
            <a:spLocks noGrp="1"/>
          </p:cNvSpPr>
          <p:nvPr>
            <p:ph type="title"/>
          </p:nvPr>
        </p:nvSpPr>
        <p:spPr/>
        <p:txBody>
          <a:bodyPr/>
          <a:lstStyle/>
          <a:p>
            <a:r>
              <a:rPr lang="en-US" dirty="0"/>
              <a:t>The Neural Network Structure</a:t>
            </a:r>
          </a:p>
        </p:txBody>
      </p:sp>
      <p:sp>
        <p:nvSpPr>
          <p:cNvPr id="3" name="Content Placeholder 2">
            <a:extLst>
              <a:ext uri="{FF2B5EF4-FFF2-40B4-BE49-F238E27FC236}">
                <a16:creationId xmlns:a16="http://schemas.microsoft.com/office/drawing/2014/main" id="{6FE0195A-812E-401B-BCA5-D32F27CDB9FD}"/>
              </a:ext>
            </a:extLst>
          </p:cNvPr>
          <p:cNvSpPr>
            <a:spLocks noGrp="1"/>
          </p:cNvSpPr>
          <p:nvPr>
            <p:ph idx="1"/>
          </p:nvPr>
        </p:nvSpPr>
        <p:spPr/>
        <p:txBody>
          <a:bodyPr>
            <a:normAutofit lnSpcReduction="10000"/>
          </a:bodyPr>
          <a:lstStyle/>
          <a:p>
            <a:r>
              <a:rPr lang="en-US" dirty="0"/>
              <a:t>Because the perceptron output is range from 0 to 1 (Sigmoid is used), so we did data preprocessing to change the types to numbers:</a:t>
            </a:r>
          </a:p>
          <a:p>
            <a:r>
              <a:rPr lang="en-US" dirty="0"/>
              <a:t>"Virginica":  0           	</a:t>
            </a:r>
          </a:p>
          <a:p>
            <a:r>
              <a:rPr lang="en-US" dirty="0"/>
              <a:t>"Versicolor": 1         	</a:t>
            </a:r>
          </a:p>
          <a:p>
            <a:r>
              <a:rPr lang="en-US" dirty="0"/>
              <a:t>"Setosa": 2</a:t>
            </a:r>
          </a:p>
          <a:p>
            <a:r>
              <a:rPr lang="en-US" dirty="0"/>
              <a:t>The output of the NN will be an array of 3 numbers, each is from 0 to 1. We round the numbers to have an array of zeros and one, then the index of that one the flower type predicted by the machine.</a:t>
            </a:r>
          </a:p>
          <a:p>
            <a:r>
              <a:rPr lang="en-US" dirty="0"/>
              <a:t>Ex: [0, 0, 1] =&gt; index of 1 is 2 and 2 is Setosa</a:t>
            </a:r>
          </a:p>
          <a:p>
            <a:endParaRPr lang="en-US" dirty="0"/>
          </a:p>
        </p:txBody>
      </p:sp>
    </p:spTree>
    <p:extLst>
      <p:ext uri="{BB962C8B-B14F-4D97-AF65-F5344CB8AC3E}">
        <p14:creationId xmlns:p14="http://schemas.microsoft.com/office/powerpoint/2010/main" val="3009736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4F281-BC95-4119-BA72-A7386DE18427}"/>
              </a:ext>
            </a:extLst>
          </p:cNvPr>
          <p:cNvSpPr>
            <a:spLocks noGrp="1"/>
          </p:cNvSpPr>
          <p:nvPr>
            <p:ph type="title"/>
          </p:nvPr>
        </p:nvSpPr>
        <p:spPr/>
        <p:txBody>
          <a:bodyPr/>
          <a:lstStyle/>
          <a:p>
            <a:r>
              <a:rPr lang="en-US" dirty="0"/>
              <a:t>Training the Neural Network</a:t>
            </a:r>
          </a:p>
        </p:txBody>
      </p:sp>
      <p:sp>
        <p:nvSpPr>
          <p:cNvPr id="3" name="Content Placeholder 2">
            <a:extLst>
              <a:ext uri="{FF2B5EF4-FFF2-40B4-BE49-F238E27FC236}">
                <a16:creationId xmlns:a16="http://schemas.microsoft.com/office/drawing/2014/main" id="{D10F6A4A-7373-4302-9BFC-C0F6E1967438}"/>
              </a:ext>
            </a:extLst>
          </p:cNvPr>
          <p:cNvSpPr>
            <a:spLocks noGrp="1"/>
          </p:cNvSpPr>
          <p:nvPr>
            <p:ph idx="1"/>
          </p:nvPr>
        </p:nvSpPr>
        <p:spPr/>
        <p:txBody>
          <a:bodyPr/>
          <a:lstStyle/>
          <a:p>
            <a:r>
              <a:rPr lang="en-US" dirty="0"/>
              <a:t>We separated the data randomly to training and testing sets. To get suitable results we train the neural network on that data set for 1000 epochs. Each epoch will train the NN of all rows in the training set (105 data).</a:t>
            </a:r>
          </a:p>
          <a:p>
            <a:r>
              <a:rPr lang="en-US" dirty="0"/>
              <a:t>After training the neural network on the data provided, the error reduced and we saved the weights in a model to be used later without training it again.</a:t>
            </a:r>
          </a:p>
          <a:p>
            <a:endParaRPr lang="en-US" dirty="0"/>
          </a:p>
        </p:txBody>
      </p:sp>
    </p:spTree>
    <p:extLst>
      <p:ext uri="{BB962C8B-B14F-4D97-AF65-F5344CB8AC3E}">
        <p14:creationId xmlns:p14="http://schemas.microsoft.com/office/powerpoint/2010/main" val="803212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962E-DD8A-4A81-B1D4-C18C4254140F}"/>
              </a:ext>
            </a:extLst>
          </p:cNvPr>
          <p:cNvSpPr>
            <a:spLocks noGrp="1"/>
          </p:cNvSpPr>
          <p:nvPr>
            <p:ph type="title"/>
          </p:nvPr>
        </p:nvSpPr>
        <p:spPr/>
        <p:txBody>
          <a:bodyPr/>
          <a:lstStyle/>
          <a:p>
            <a:r>
              <a:rPr lang="en-US" dirty="0"/>
              <a:t>Results </a:t>
            </a:r>
          </a:p>
        </p:txBody>
      </p:sp>
      <p:pic>
        <p:nvPicPr>
          <p:cNvPr id="5" name="Content Placeholder 4">
            <a:extLst>
              <a:ext uri="{FF2B5EF4-FFF2-40B4-BE49-F238E27FC236}">
                <a16:creationId xmlns:a16="http://schemas.microsoft.com/office/drawing/2014/main" id="{C2A810DA-D549-4F46-A0BA-FEE91FC28C33}"/>
              </a:ext>
            </a:extLst>
          </p:cNvPr>
          <p:cNvPicPr>
            <a:picLocks noGrp="1" noChangeAspect="1"/>
          </p:cNvPicPr>
          <p:nvPr>
            <p:ph idx="1"/>
          </p:nvPr>
        </p:nvPicPr>
        <p:blipFill>
          <a:blip r:embed="rId2"/>
          <a:stretch>
            <a:fillRect/>
          </a:stretch>
        </p:blipFill>
        <p:spPr>
          <a:xfrm>
            <a:off x="7924800" y="0"/>
            <a:ext cx="4267200" cy="6762380"/>
          </a:xfrm>
        </p:spPr>
      </p:pic>
      <p:sp>
        <p:nvSpPr>
          <p:cNvPr id="7" name="TextBox 6">
            <a:extLst>
              <a:ext uri="{FF2B5EF4-FFF2-40B4-BE49-F238E27FC236}">
                <a16:creationId xmlns:a16="http://schemas.microsoft.com/office/drawing/2014/main" id="{F6681EA1-0253-44F1-89D7-26CDCB3E55A6}"/>
              </a:ext>
            </a:extLst>
          </p:cNvPr>
          <p:cNvSpPr txBox="1"/>
          <p:nvPr/>
        </p:nvSpPr>
        <p:spPr>
          <a:xfrm>
            <a:off x="838200" y="1690688"/>
            <a:ext cx="4267200" cy="923330"/>
          </a:xfrm>
          <a:prstGeom prst="rect">
            <a:avLst/>
          </a:prstGeom>
          <a:noFill/>
        </p:spPr>
        <p:txBody>
          <a:bodyPr wrap="square">
            <a:spAutoFit/>
          </a:bodyPr>
          <a:lstStyle/>
          <a:p>
            <a:r>
              <a:rPr lang="en-US" dirty="0"/>
              <a:t>So, the prediction is right for this test data that the machine did not trained on it before ([6.7, 3, 5, 1.7], [1]), 1 is Versicolor</a:t>
            </a:r>
          </a:p>
        </p:txBody>
      </p:sp>
    </p:spTree>
    <p:extLst>
      <p:ext uri="{BB962C8B-B14F-4D97-AF65-F5344CB8AC3E}">
        <p14:creationId xmlns:p14="http://schemas.microsoft.com/office/powerpoint/2010/main" val="183679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DBC6D-ED97-4D39-9EBA-072467402D0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0F0D30D-5DD4-4771-866F-B8C6D2D15C66}"/>
              </a:ext>
            </a:extLst>
          </p:cNvPr>
          <p:cNvSpPr>
            <a:spLocks noGrp="1"/>
          </p:cNvSpPr>
          <p:nvPr>
            <p:ph idx="1"/>
          </p:nvPr>
        </p:nvSpPr>
        <p:spPr/>
        <p:txBody>
          <a:bodyPr/>
          <a:lstStyle/>
          <a:p>
            <a:r>
              <a:rPr lang="en-US" dirty="0"/>
              <a:t>Inspired by the actual biological neural network, the biological brain, something called an artificial neural network can be built as a  kind of computational system. So, what is the neuron in the code? How does it receive inputs? How does it generate outputs?</a:t>
            </a:r>
          </a:p>
          <a:p>
            <a:r>
              <a:rPr lang="en-US" dirty="0"/>
              <a:t>Our brain does this. It receives all these inputs from light in the room that travel through our retina and into the brain and the signals then produce outputs that allow us to catch something or read some words. How can that process be simulated in software? And what types of outcomes can we generate?</a:t>
            </a:r>
          </a:p>
        </p:txBody>
      </p:sp>
    </p:spTree>
    <p:extLst>
      <p:ext uri="{BB962C8B-B14F-4D97-AF65-F5344CB8AC3E}">
        <p14:creationId xmlns:p14="http://schemas.microsoft.com/office/powerpoint/2010/main" val="1072781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5111-FB20-460A-9EDA-68CEB3BA6EE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0AE080E-9A30-4133-98B6-56C2767DC0B5}"/>
              </a:ext>
            </a:extLst>
          </p:cNvPr>
          <p:cNvSpPr>
            <a:spLocks noGrp="1"/>
          </p:cNvSpPr>
          <p:nvPr>
            <p:ph idx="1"/>
          </p:nvPr>
        </p:nvSpPr>
        <p:spPr/>
        <p:txBody>
          <a:bodyPr/>
          <a:lstStyle/>
          <a:p>
            <a:r>
              <a:rPr lang="en-US" dirty="0"/>
              <a:t>So, we need to build and understand the perceptron and then we can start to connect the </a:t>
            </a:r>
            <a:r>
              <a:rPr lang="en-US" dirty="0" err="1"/>
              <a:t>perceptrons</a:t>
            </a:r>
            <a:r>
              <a:rPr lang="en-US" dirty="0"/>
              <a:t> together to create more sophisticated systems that can begin to generate outputs based on more complex inputs. This idea of  having some data that we want to make sense of. That data is an input to a machine learning algorithm. That algorithm is going to generate an output. So maybe the data is an image that a machine learning algorithm is going to guess is a cat or a dog? Or to be something else according to the type of the problem.</a:t>
            </a:r>
          </a:p>
        </p:txBody>
      </p:sp>
    </p:spTree>
    <p:extLst>
      <p:ext uri="{BB962C8B-B14F-4D97-AF65-F5344CB8AC3E}">
        <p14:creationId xmlns:p14="http://schemas.microsoft.com/office/powerpoint/2010/main" val="124584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F51E-2800-49EC-A631-3BD14085C7FA}"/>
              </a:ext>
            </a:extLst>
          </p:cNvPr>
          <p:cNvSpPr>
            <a:spLocks noGrp="1"/>
          </p:cNvSpPr>
          <p:nvPr>
            <p:ph type="title"/>
          </p:nvPr>
        </p:nvSpPr>
        <p:spPr/>
        <p:txBody>
          <a:bodyPr/>
          <a:lstStyle/>
          <a:p>
            <a:r>
              <a:rPr lang="en-US" dirty="0"/>
              <a:t>The Neuron</a:t>
            </a:r>
          </a:p>
        </p:txBody>
      </p:sp>
      <p:sp>
        <p:nvSpPr>
          <p:cNvPr id="3" name="Content Placeholder 2">
            <a:extLst>
              <a:ext uri="{FF2B5EF4-FFF2-40B4-BE49-F238E27FC236}">
                <a16:creationId xmlns:a16="http://schemas.microsoft.com/office/drawing/2014/main" id="{AAF8CE21-3BB0-4B93-B7F0-77AF9048DB86}"/>
              </a:ext>
            </a:extLst>
          </p:cNvPr>
          <p:cNvSpPr>
            <a:spLocks noGrp="1"/>
          </p:cNvSpPr>
          <p:nvPr>
            <p:ph idx="1"/>
          </p:nvPr>
        </p:nvSpPr>
        <p:spPr>
          <a:solidFill>
            <a:schemeClr val="tx1">
              <a:lumMod val="85000"/>
            </a:schemeClr>
          </a:solidFill>
        </p:spPr>
        <p:txBody>
          <a:bodyPr/>
          <a:lstStyle/>
          <a:p>
            <a:r>
              <a:rPr lang="en-US" dirty="0">
                <a:solidFill>
                  <a:schemeClr val="bg1"/>
                </a:solidFill>
              </a:rPr>
              <a:t>Simplest NN UML</a:t>
            </a:r>
          </a:p>
          <a:p>
            <a:endParaRPr lang="en-US" dirty="0"/>
          </a:p>
        </p:txBody>
      </p:sp>
      <p:pic>
        <p:nvPicPr>
          <p:cNvPr id="1026" name="Picture 2">
            <a:extLst>
              <a:ext uri="{FF2B5EF4-FFF2-40B4-BE49-F238E27FC236}">
                <a16:creationId xmlns:a16="http://schemas.microsoft.com/office/drawing/2014/main" id="{CC47F038-9E43-4E2C-8D08-BDD5FE0F3E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8808" y="1819561"/>
            <a:ext cx="3233192" cy="4357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861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D7784-12AD-4913-B972-D31C54D3211B}"/>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F5BBE35B-F159-425B-8A84-961DF1426EAD}"/>
              </a:ext>
            </a:extLst>
          </p:cNvPr>
          <p:cNvSpPr>
            <a:spLocks noGrp="1"/>
          </p:cNvSpPr>
          <p:nvPr>
            <p:ph idx="1"/>
          </p:nvPr>
        </p:nvSpPr>
        <p:spPr/>
        <p:txBody>
          <a:bodyPr/>
          <a:lstStyle/>
          <a:p>
            <a:r>
              <a:rPr lang="en-US" dirty="0"/>
              <a:t>The neural network that contains only one neuron is only useful for the linearly separable problems like (And - Or - XOR) gate. We need the multilayer neural network to be able to solve complex problems. So, we need to create the neural network class that will be using the neuron class inside its layers.</a:t>
            </a:r>
          </a:p>
        </p:txBody>
      </p:sp>
    </p:spTree>
    <p:extLst>
      <p:ext uri="{BB962C8B-B14F-4D97-AF65-F5344CB8AC3E}">
        <p14:creationId xmlns:p14="http://schemas.microsoft.com/office/powerpoint/2010/main" val="1601059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55D19-EC07-416F-8C01-68AFA1BC057D}"/>
              </a:ext>
            </a:extLst>
          </p:cNvPr>
          <p:cNvSpPr>
            <a:spLocks noGrp="1"/>
          </p:cNvSpPr>
          <p:nvPr>
            <p:ph type="title"/>
          </p:nvPr>
        </p:nvSpPr>
        <p:spPr/>
        <p:txBody>
          <a:bodyPr/>
          <a:lstStyle/>
          <a:p>
            <a:r>
              <a:rPr lang="en-US" dirty="0"/>
              <a:t>Complexity</a:t>
            </a:r>
          </a:p>
        </p:txBody>
      </p:sp>
      <p:pic>
        <p:nvPicPr>
          <p:cNvPr id="5" name="Content Placeholder 4">
            <a:extLst>
              <a:ext uri="{FF2B5EF4-FFF2-40B4-BE49-F238E27FC236}">
                <a16:creationId xmlns:a16="http://schemas.microsoft.com/office/drawing/2014/main" id="{CE4E359E-F94E-4042-BA38-4E1C470EC547}"/>
              </a:ext>
            </a:extLst>
          </p:cNvPr>
          <p:cNvPicPr>
            <a:picLocks noGrp="1" noChangeAspect="1"/>
          </p:cNvPicPr>
          <p:nvPr>
            <p:ph idx="1"/>
          </p:nvPr>
        </p:nvPicPr>
        <p:blipFill>
          <a:blip r:embed="rId2"/>
          <a:stretch>
            <a:fillRect/>
          </a:stretch>
        </p:blipFill>
        <p:spPr>
          <a:xfrm>
            <a:off x="6096000" y="1860349"/>
            <a:ext cx="5801784" cy="4351338"/>
          </a:xfrm>
        </p:spPr>
      </p:pic>
      <p:sp>
        <p:nvSpPr>
          <p:cNvPr id="9" name="TextBox 8">
            <a:extLst>
              <a:ext uri="{FF2B5EF4-FFF2-40B4-BE49-F238E27FC236}">
                <a16:creationId xmlns:a16="http://schemas.microsoft.com/office/drawing/2014/main" id="{32212C52-BE82-4CBE-9002-450AEFA95AC4}"/>
              </a:ext>
            </a:extLst>
          </p:cNvPr>
          <p:cNvSpPr txBox="1"/>
          <p:nvPr/>
        </p:nvSpPr>
        <p:spPr>
          <a:xfrm>
            <a:off x="838200" y="1860349"/>
            <a:ext cx="5257800" cy="1477328"/>
          </a:xfrm>
          <a:prstGeom prst="rect">
            <a:avLst/>
          </a:prstGeom>
          <a:noFill/>
        </p:spPr>
        <p:txBody>
          <a:bodyPr wrap="square">
            <a:spAutoFit/>
          </a:bodyPr>
          <a:lstStyle/>
          <a:p>
            <a:r>
              <a:rPr lang="en-US" dirty="0"/>
              <a:t>Here the XOR needs two lines to be solved, which means at least two neurons in the network.</a:t>
            </a:r>
          </a:p>
          <a:p>
            <a:r>
              <a:rPr lang="en-US" dirty="0"/>
              <a:t>The number of neurons in the hidden layer could be specified by trial and error according to the complexity of the problem.</a:t>
            </a:r>
          </a:p>
        </p:txBody>
      </p:sp>
    </p:spTree>
    <p:extLst>
      <p:ext uri="{BB962C8B-B14F-4D97-AF65-F5344CB8AC3E}">
        <p14:creationId xmlns:p14="http://schemas.microsoft.com/office/powerpoint/2010/main" val="3531939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99A8-B1EB-4B53-957B-D9554386F0A2}"/>
              </a:ext>
            </a:extLst>
          </p:cNvPr>
          <p:cNvSpPr>
            <a:spLocks noGrp="1"/>
          </p:cNvSpPr>
          <p:nvPr>
            <p:ph type="title"/>
          </p:nvPr>
        </p:nvSpPr>
        <p:spPr/>
        <p:txBody>
          <a:bodyPr/>
          <a:lstStyle/>
          <a:p>
            <a:r>
              <a:rPr lang="en-US" dirty="0"/>
              <a:t>Multilayer NN UML</a:t>
            </a:r>
          </a:p>
        </p:txBody>
      </p:sp>
      <p:pic>
        <p:nvPicPr>
          <p:cNvPr id="5" name="Content Placeholder 4">
            <a:extLst>
              <a:ext uri="{FF2B5EF4-FFF2-40B4-BE49-F238E27FC236}">
                <a16:creationId xmlns:a16="http://schemas.microsoft.com/office/drawing/2014/main" id="{8A99A95C-BEF7-45D1-AE68-194337F27E62}"/>
              </a:ext>
            </a:extLst>
          </p:cNvPr>
          <p:cNvPicPr>
            <a:picLocks noGrp="1" noChangeAspect="1"/>
          </p:cNvPicPr>
          <p:nvPr>
            <p:ph idx="1"/>
          </p:nvPr>
        </p:nvPicPr>
        <p:blipFill>
          <a:blip r:embed="rId2"/>
          <a:stretch>
            <a:fillRect/>
          </a:stretch>
        </p:blipFill>
        <p:spPr>
          <a:xfrm>
            <a:off x="1896060" y="1690688"/>
            <a:ext cx="8399880" cy="4359028"/>
          </a:xfrm>
        </p:spPr>
      </p:pic>
    </p:spTree>
    <p:extLst>
      <p:ext uri="{BB962C8B-B14F-4D97-AF65-F5344CB8AC3E}">
        <p14:creationId xmlns:p14="http://schemas.microsoft.com/office/powerpoint/2010/main" val="3053277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75162-772A-40D0-BE7B-54B727113046}"/>
              </a:ext>
            </a:extLst>
          </p:cNvPr>
          <p:cNvSpPr>
            <a:spLocks noGrp="1"/>
          </p:cNvSpPr>
          <p:nvPr>
            <p:ph type="title"/>
          </p:nvPr>
        </p:nvSpPr>
        <p:spPr/>
        <p:txBody>
          <a:bodyPr/>
          <a:lstStyle/>
          <a:p>
            <a:r>
              <a:rPr lang="en-US" dirty="0"/>
              <a:t>Iris Flower Type Prediction</a:t>
            </a:r>
          </a:p>
        </p:txBody>
      </p:sp>
      <p:sp>
        <p:nvSpPr>
          <p:cNvPr id="3" name="Content Placeholder 2">
            <a:extLst>
              <a:ext uri="{FF2B5EF4-FFF2-40B4-BE49-F238E27FC236}">
                <a16:creationId xmlns:a16="http://schemas.microsoft.com/office/drawing/2014/main" id="{E9E57A1E-62C0-4DB4-8B87-0C8B704EA1A4}"/>
              </a:ext>
            </a:extLst>
          </p:cNvPr>
          <p:cNvSpPr>
            <a:spLocks noGrp="1"/>
          </p:cNvSpPr>
          <p:nvPr>
            <p:ph idx="1"/>
          </p:nvPr>
        </p:nvSpPr>
        <p:spPr/>
        <p:txBody>
          <a:bodyPr/>
          <a:lstStyle/>
          <a:p>
            <a:r>
              <a:rPr lang="en-US" dirty="0"/>
              <a:t>We built the neural network and used a past data set that has information about the sepal and petal width and height of the iris flower. According to that, the type of iris flower will be Setosa, Virginica, or Versicolor.</a:t>
            </a:r>
          </a:p>
        </p:txBody>
      </p:sp>
      <p:pic>
        <p:nvPicPr>
          <p:cNvPr id="5" name="Picture 4">
            <a:extLst>
              <a:ext uri="{FF2B5EF4-FFF2-40B4-BE49-F238E27FC236}">
                <a16:creationId xmlns:a16="http://schemas.microsoft.com/office/drawing/2014/main" id="{776CDBF7-8009-4D60-8AE5-4FC596610DA5}"/>
              </a:ext>
            </a:extLst>
          </p:cNvPr>
          <p:cNvPicPr>
            <a:picLocks noChangeAspect="1"/>
          </p:cNvPicPr>
          <p:nvPr/>
        </p:nvPicPr>
        <p:blipFill>
          <a:blip r:embed="rId2"/>
          <a:stretch>
            <a:fillRect/>
          </a:stretch>
        </p:blipFill>
        <p:spPr>
          <a:xfrm>
            <a:off x="2983832" y="3621864"/>
            <a:ext cx="6224336" cy="2782278"/>
          </a:xfrm>
          <a:prstGeom prst="rect">
            <a:avLst/>
          </a:prstGeom>
        </p:spPr>
      </p:pic>
    </p:spTree>
    <p:extLst>
      <p:ext uri="{BB962C8B-B14F-4D97-AF65-F5344CB8AC3E}">
        <p14:creationId xmlns:p14="http://schemas.microsoft.com/office/powerpoint/2010/main" val="2140841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7B1BE-8A85-4DC9-BF7E-BB7F219028DC}"/>
              </a:ext>
            </a:extLst>
          </p:cNvPr>
          <p:cNvSpPr>
            <a:spLocks noGrp="1"/>
          </p:cNvSpPr>
          <p:nvPr>
            <p:ph type="title"/>
          </p:nvPr>
        </p:nvSpPr>
        <p:spPr/>
        <p:txBody>
          <a:bodyPr/>
          <a:lstStyle/>
          <a:p>
            <a:r>
              <a:rPr lang="en-US" dirty="0"/>
              <a:t>The Neural Network Structure</a:t>
            </a:r>
          </a:p>
        </p:txBody>
      </p:sp>
      <p:sp>
        <p:nvSpPr>
          <p:cNvPr id="3" name="Content Placeholder 2">
            <a:extLst>
              <a:ext uri="{FF2B5EF4-FFF2-40B4-BE49-F238E27FC236}">
                <a16:creationId xmlns:a16="http://schemas.microsoft.com/office/drawing/2014/main" id="{C8D080C9-57FD-4A99-A6B8-22974D2FA36F}"/>
              </a:ext>
            </a:extLst>
          </p:cNvPr>
          <p:cNvSpPr>
            <a:spLocks noGrp="1"/>
          </p:cNvSpPr>
          <p:nvPr>
            <p:ph idx="1"/>
          </p:nvPr>
        </p:nvSpPr>
        <p:spPr/>
        <p:txBody>
          <a:bodyPr/>
          <a:lstStyle/>
          <a:p>
            <a:r>
              <a:rPr lang="en-US" dirty="0"/>
              <a:t>Fully connects NN:</a:t>
            </a:r>
          </a:p>
          <a:p>
            <a:r>
              <a:rPr lang="en-US" dirty="0"/>
              <a:t>Input Layer of 4 inputs =&gt; </a:t>
            </a:r>
          </a:p>
          <a:p>
            <a:pPr lvl="1"/>
            <a:r>
              <a:rPr lang="en-US" dirty="0"/>
              <a:t>Sepal length	sepal width	petal length	petal width</a:t>
            </a:r>
          </a:p>
          <a:p>
            <a:r>
              <a:rPr lang="en-US" dirty="0"/>
              <a:t>Hidden Layer of 4 Perceptron based on trial and error</a:t>
            </a:r>
          </a:p>
          <a:p>
            <a:r>
              <a:rPr lang="en-US" dirty="0"/>
              <a:t>Output Layer of 3 Perceptron as we have three possible outputs =&gt; Setosa, Virginica, or Versicolor</a:t>
            </a:r>
          </a:p>
          <a:p>
            <a:endParaRPr lang="en-US" dirty="0"/>
          </a:p>
        </p:txBody>
      </p:sp>
    </p:spTree>
    <p:extLst>
      <p:ext uri="{BB962C8B-B14F-4D97-AF65-F5344CB8AC3E}">
        <p14:creationId xmlns:p14="http://schemas.microsoft.com/office/powerpoint/2010/main" val="1309728743"/>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23</TotalTime>
  <Words>666</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Corbel</vt:lpstr>
      <vt:lpstr>Depth</vt:lpstr>
      <vt:lpstr>Neural Network</vt:lpstr>
      <vt:lpstr>Introduction</vt:lpstr>
      <vt:lpstr>Introduction</vt:lpstr>
      <vt:lpstr>The Neuron</vt:lpstr>
      <vt:lpstr>Problem</vt:lpstr>
      <vt:lpstr>Complexity</vt:lpstr>
      <vt:lpstr>Multilayer NN UML</vt:lpstr>
      <vt:lpstr>Iris Flower Type Prediction</vt:lpstr>
      <vt:lpstr>The Neural Network Structure</vt:lpstr>
      <vt:lpstr>The Neural Network Structure</vt:lpstr>
      <vt:lpstr>Training the Neural Network</vt:lpstr>
      <vt:lpstr>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dc:title>
  <dc:creator>ZETTA</dc:creator>
  <cp:lastModifiedBy>ZETTA</cp:lastModifiedBy>
  <cp:revision>1</cp:revision>
  <dcterms:created xsi:type="dcterms:W3CDTF">2022-05-25T05:19:21Z</dcterms:created>
  <dcterms:modified xsi:type="dcterms:W3CDTF">2022-05-25T05:43:03Z</dcterms:modified>
</cp:coreProperties>
</file>