
<file path=[Content_Types].xml><?xml version="1.0" encoding="utf-8"?>
<Types xmlns="http://schemas.openxmlformats.org/package/2006/content-types">
  <Default Extension="bin" ContentType="image/unknown"/>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 id="2147483667" r:id="rId5"/>
  </p:sldMasterIdLst>
  <p:notesMasterIdLst>
    <p:notesMasterId r:id="rId16"/>
  </p:notesMasterIdLst>
  <p:sldIdLst>
    <p:sldId id="256" r:id="rId6"/>
    <p:sldId id="258" r:id="rId7"/>
    <p:sldId id="259" r:id="rId8"/>
    <p:sldId id="260" r:id="rId9"/>
    <p:sldId id="262" r:id="rId10"/>
    <p:sldId id="264" r:id="rId11"/>
    <p:sldId id="273" r:id="rId12"/>
    <p:sldId id="265" r:id="rId13"/>
    <p:sldId id="277" r:id="rId14"/>
    <p:sldId id="274"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
      <p:font typeface="Proxima Nova Semibold" panose="020B0604020202020204" charset="0"/>
      <p:regular r:id="rId21"/>
      <p:bold r:id="rId22"/>
      <p:boldItalic r:id="rId23"/>
    </p:embeddedFont>
    <p:embeddedFont>
      <p:font typeface="Roboto Black" panose="02000000000000000000" pitchFamily="2" charset="0"/>
      <p:bold r:id="rId24"/>
      <p:boldItalic r:id="rId25"/>
    </p:embeddedFont>
    <p:embeddedFont>
      <p:font typeface="Roboto Light" panose="02000000000000000000" pitchFamily="2" charset="0"/>
      <p:regular r:id="rId26"/>
      <p:bold r:id="rId27"/>
      <p:italic r:id="rId28"/>
      <p:boldItalic r:id="rId29"/>
    </p:embeddedFont>
    <p:embeddedFont>
      <p:font typeface="Roboto Mono Thin" panose="00000009000000000000" pitchFamily="49" charset="0"/>
      <p:regular r:id="rId30"/>
      <p:bold r:id="rId31"/>
      <p:italic r:id="rId32"/>
      <p:boldItalic r:id="rId33"/>
    </p:embeddedFont>
    <p:embeddedFont>
      <p:font typeface="Roboto Thin"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314A70-6B4B-4C30-8470-0434DA3623B8}">
  <a:tblStyle styleId="{5A314A70-6B4B-4C30-8470-0434DA3623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10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5.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6" r:id="rId6"/>
    <p:sldLayoutId id="2147483660"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9" name="Google Shape;99;p1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Direct and Physical Social Engineering</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Students:</a:t>
            </a:r>
          </a:p>
          <a:p>
            <a:pPr marL="171450" lvl="0" indent="-171450" algn="r" rtl="0">
              <a:spcBef>
                <a:spcPts val="0"/>
              </a:spcBef>
              <a:spcAft>
                <a:spcPts val="0"/>
              </a:spcAft>
              <a:buFontTx/>
              <a:buChar char="-"/>
            </a:pPr>
            <a:r>
              <a:rPr lang="en-US" dirty="0"/>
              <a:t>Abdulrahman Ahmed </a:t>
            </a:r>
            <a:r>
              <a:rPr lang="en-US" dirty="0" err="1"/>
              <a:t>Alnahari</a:t>
            </a:r>
            <a:r>
              <a:rPr lang="en-US" dirty="0"/>
              <a:t> </a:t>
            </a:r>
          </a:p>
          <a:p>
            <a:pPr marL="171450" lvl="0" indent="-171450" algn="r" rtl="0">
              <a:spcBef>
                <a:spcPts val="0"/>
              </a:spcBef>
              <a:spcAft>
                <a:spcPts val="0"/>
              </a:spcAft>
              <a:buFontTx/>
              <a:buChar char="-"/>
            </a:pPr>
            <a:r>
              <a:rPr lang="en-US" dirty="0"/>
              <a:t>Nawaf Mohammed </a:t>
            </a:r>
            <a:r>
              <a:rPr lang="en-US" dirty="0" err="1"/>
              <a:t>Altherwi</a:t>
            </a:r>
            <a:endParaRPr lang="en-US" dirty="0"/>
          </a:p>
          <a:p>
            <a:pPr marL="0" lvl="0" indent="0" algn="r" rtl="0">
              <a:spcBef>
                <a:spcPts val="0"/>
              </a:spcBef>
              <a:spcAft>
                <a:spcPts val="0"/>
              </a:spcAft>
            </a:pPr>
            <a:r>
              <a:rPr lang="en-US" dirty="0"/>
              <a:t>-Abdulrahman </a:t>
            </a:r>
            <a:r>
              <a:rPr lang="en-US" dirty="0" err="1"/>
              <a:t>Alolayan</a:t>
            </a:r>
            <a:endParaRPr dirty="0"/>
          </a:p>
        </p:txBody>
      </p:sp>
      <p:sp>
        <p:nvSpPr>
          <p:cNvPr id="111" name="Google Shape;111;p22"/>
          <p:cNvSpPr/>
          <p:nvPr/>
        </p:nvSpPr>
        <p:spPr>
          <a:xfrm>
            <a:off x="2796987" y="4508512"/>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4028627" y="1234946"/>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4117264" y="1362528"/>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4182963" y="1479815"/>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936942" y="1101990"/>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369579" y="1010713"/>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594990" y="2677838"/>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2213237" y="2745096"/>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589775" y="2573627"/>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2552478" y="1987142"/>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2552478" y="2118562"/>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2552478" y="2249983"/>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2552478" y="2514336"/>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2552478" y="2645756"/>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2552478" y="2908598"/>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2552478" y="3040018"/>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2552478" y="3302836"/>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616394" y="1987142"/>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616394" y="2118562"/>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616394" y="2382915"/>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667078" y="1721253"/>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1119137" y="1721253"/>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582753" y="414749"/>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3163727" y="119443"/>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943669" y="1438256"/>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897206" y="2493676"/>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1300971" y="4529148"/>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4468719" y="774938"/>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779264" y="4231898"/>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4137108" y="1733491"/>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886504" y="2991116"/>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4317911" y="2939815"/>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765177" y="3652779"/>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4461065" y="3010840"/>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917074" y="2821496"/>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798890" y="3501274"/>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4181427" y="2895688"/>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749653" y="3355481"/>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189811" y="4928905"/>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48768" y="4872109"/>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348970" y="4910405"/>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889281" y="1663185"/>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943669" y="608797"/>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3521301" y="608797"/>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64749" y="4086752"/>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159481" y="4184556"/>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159481" y="425790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159481" y="4331237"/>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4517621" y="2404319"/>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896935" y="173816"/>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2042105" y="252759"/>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69332" y="1466066"/>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4494682" y="286376"/>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727923" y="1455364"/>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1407941" y="1473697"/>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4004176" y="552265"/>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125864" y="3617626"/>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125864" y="1961179"/>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767321" y="4555878"/>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726867" y="4685763"/>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4247149" y="3400639"/>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4433566" y="3399103"/>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4337298" y="3487741"/>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4425936" y="3637494"/>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4208949" y="3350202"/>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4208949" y="3849898"/>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4331180" y="1903111"/>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4464136" y="1903111"/>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627638" y="1903111"/>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35715" y="501827"/>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142661" y="498780"/>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570539" y="4503929"/>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750862" y="4404590"/>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4360219" y="4106597"/>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803668" y="1070611"/>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grpSp>
        <p:nvGrpSpPr>
          <p:cNvPr id="1128" name="Google Shape;1128;p40"/>
          <p:cNvGrpSpPr/>
          <p:nvPr/>
        </p:nvGrpSpPr>
        <p:grpSpPr>
          <a:xfrm flipH="1">
            <a:off x="-2940909" y="414044"/>
            <a:ext cx="6388441" cy="4506806"/>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4" name="Title 3">
            <a:extLst>
              <a:ext uri="{FF2B5EF4-FFF2-40B4-BE49-F238E27FC236}">
                <a16:creationId xmlns:a16="http://schemas.microsoft.com/office/drawing/2014/main" id="{CC0753BB-6C95-7EE0-509D-DAD694938A6D}"/>
              </a:ext>
            </a:extLst>
          </p:cNvPr>
          <p:cNvSpPr>
            <a:spLocks noGrp="1" noChangeArrowheads="1"/>
          </p:cNvSpPr>
          <p:nvPr>
            <p:ph type="ctrTitle"/>
          </p:nvPr>
        </p:nvSpPr>
        <p:spPr bwMode="auto">
          <a:xfrm>
            <a:off x="37072" y="2249098"/>
            <a:ext cx="562232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Definition of Social Engineering</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 </a:t>
            </a:r>
            <a:b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b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Importance in Cybersecurity</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 </a:t>
            </a:r>
            <a:b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b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Forms of Social Engineering</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 </a:t>
            </a:r>
          </a:p>
        </p:txBody>
      </p:sp>
      <p:pic>
        <p:nvPicPr>
          <p:cNvPr id="6" name="Picture 5">
            <a:extLst>
              <a:ext uri="{FF2B5EF4-FFF2-40B4-BE49-F238E27FC236}">
                <a16:creationId xmlns:a16="http://schemas.microsoft.com/office/drawing/2014/main" id="{F7EC89F1-907D-3E4E-BA66-3CA9F40282CB}"/>
              </a:ext>
            </a:extLst>
          </p:cNvPr>
          <p:cNvPicPr>
            <a:picLocks noChangeAspect="1"/>
          </p:cNvPicPr>
          <p:nvPr/>
        </p:nvPicPr>
        <p:blipFill>
          <a:blip r:embed="rId3"/>
          <a:stretch>
            <a:fillRect/>
          </a:stretch>
        </p:blipFill>
        <p:spPr>
          <a:xfrm>
            <a:off x="4023252" y="1453978"/>
            <a:ext cx="5083676" cy="2409662"/>
          </a:xfrm>
          <a:prstGeom prst="rect">
            <a:avLst/>
          </a:prstGeom>
        </p:spPr>
      </p:pic>
      <p:sp>
        <p:nvSpPr>
          <p:cNvPr id="8" name="TextBox 7">
            <a:extLst>
              <a:ext uri="{FF2B5EF4-FFF2-40B4-BE49-F238E27FC236}">
                <a16:creationId xmlns:a16="http://schemas.microsoft.com/office/drawing/2014/main" id="{2E982518-1D81-E834-AD69-A89562515454}"/>
              </a:ext>
            </a:extLst>
          </p:cNvPr>
          <p:cNvSpPr txBox="1"/>
          <p:nvPr/>
        </p:nvSpPr>
        <p:spPr>
          <a:xfrm>
            <a:off x="37072" y="1082097"/>
            <a:ext cx="4572000" cy="707886"/>
          </a:xfrm>
          <a:prstGeom prst="rect">
            <a:avLst/>
          </a:prstGeom>
          <a:noFill/>
        </p:spPr>
        <p:txBody>
          <a:bodyPr wrap="square">
            <a:spAutoFit/>
          </a:bodyPr>
          <a:lstStyle/>
          <a:p>
            <a:r>
              <a:rPr lang="en-GB" sz="4000" dirty="0">
                <a:solidFill>
                  <a:schemeClr val="accent1">
                    <a:lumMod val="75000"/>
                  </a:schemeClr>
                </a:solidFill>
              </a:rPr>
              <a:t>Introduction:</a:t>
            </a:r>
            <a:endParaRPr lang="en-GB"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Direct Social Engineering</a:t>
            </a:r>
            <a:endParaRPr dirty="0"/>
          </a:p>
        </p:txBody>
      </p:sp>
      <p:sp>
        <p:nvSpPr>
          <p:cNvPr id="276" name="Google Shape;276;p25"/>
          <p:cNvSpPr txBox="1">
            <a:spLocks noGrp="1"/>
          </p:cNvSpPr>
          <p:nvPr>
            <p:ph type="subTitle" idx="1"/>
          </p:nvPr>
        </p:nvSpPr>
        <p:spPr>
          <a:xfrm>
            <a:off x="1622854" y="2450159"/>
            <a:ext cx="2842054" cy="6390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accent1">
                    <a:lumMod val="75000"/>
                  </a:schemeClr>
                </a:solidFill>
              </a:rPr>
              <a:t>It involves the manipulation of individuals to obtain confidential information or access</a:t>
            </a:r>
            <a:endParaRPr dirty="0">
              <a:solidFill>
                <a:schemeClr val="accent1">
                  <a:lumMod val="75000"/>
                </a:schemeClr>
              </a:solidFill>
            </a:endParaRPr>
          </a:p>
        </p:txBody>
      </p:sp>
      <p:sp>
        <p:nvSpPr>
          <p:cNvPr id="279" name="Google Shape;279;p25"/>
          <p:cNvSpPr txBox="1">
            <a:spLocks noGrp="1"/>
          </p:cNvSpPr>
          <p:nvPr>
            <p:ph type="ctrTitle"/>
          </p:nvPr>
        </p:nvSpPr>
        <p:spPr>
          <a:xfrm>
            <a:off x="1991013" y="2286436"/>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600" dirty="0"/>
              <a:t>Definition</a:t>
            </a:r>
            <a:endParaRPr sz="1600" dirty="0"/>
          </a:p>
        </p:txBody>
      </p:sp>
      <p:sp>
        <p:nvSpPr>
          <p:cNvPr id="281" name="Google Shape;281;p25"/>
          <p:cNvSpPr txBox="1">
            <a:spLocks noGrp="1"/>
          </p:cNvSpPr>
          <p:nvPr>
            <p:ph type="ctrTitle" idx="5"/>
          </p:nvPr>
        </p:nvSpPr>
        <p:spPr>
          <a:xfrm>
            <a:off x="5076987" y="2286436"/>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600" dirty="0"/>
              <a:t>Techniques</a:t>
            </a:r>
            <a:endParaRPr sz="16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Subtitle 1">
            <a:extLst>
              <a:ext uri="{FF2B5EF4-FFF2-40B4-BE49-F238E27FC236}">
                <a16:creationId xmlns:a16="http://schemas.microsoft.com/office/drawing/2014/main" id="{0821A256-93DE-162C-A335-7ACE1DFF1AB2}"/>
              </a:ext>
            </a:extLst>
          </p:cNvPr>
          <p:cNvSpPr>
            <a:spLocks noGrp="1" noChangeArrowheads="1"/>
          </p:cNvSpPr>
          <p:nvPr>
            <p:ph type="subTitle" idx="3"/>
          </p:nvPr>
        </p:nvSpPr>
        <p:spPr bwMode="auto">
          <a:xfrm>
            <a:off x="5504506" y="2381302"/>
            <a:ext cx="30710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a:ln>
                  <a:noFill/>
                </a:ln>
                <a:solidFill>
                  <a:schemeClr val="accent1">
                    <a:lumMod val="75000"/>
                  </a:schemeClr>
                </a:solidFill>
                <a:effectLst/>
                <a:latin typeface="Arial" panose="020B0604020202020204" pitchFamily="34" charset="0"/>
              </a:rPr>
              <a:t>Phishing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a:ln>
                  <a:noFill/>
                </a:ln>
                <a:solidFill>
                  <a:schemeClr val="accent1">
                    <a:lumMod val="75000"/>
                  </a:schemeClr>
                </a:solidFill>
                <a:effectLst/>
                <a:latin typeface="Arial" panose="020B0604020202020204" pitchFamily="34" charset="0"/>
              </a:rPr>
              <a:t>Pretexting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a:ln>
                  <a:noFill/>
                </a:ln>
                <a:solidFill>
                  <a:schemeClr val="accent1">
                    <a:lumMod val="75000"/>
                  </a:schemeClr>
                </a:solidFill>
                <a:effectLst/>
                <a:latin typeface="Arial" panose="020B0604020202020204" pitchFamily="34" charset="0"/>
              </a:rPr>
              <a:t>Vishing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a:ln>
                  <a:noFill/>
                </a:ln>
                <a:solidFill>
                  <a:schemeClr val="accent1">
                    <a:lumMod val="75000"/>
                  </a:schemeClr>
                </a:solidFill>
                <a:effectLst/>
                <a:latin typeface="Arial" panose="020B0604020202020204" pitchFamily="34" charset="0"/>
              </a:rPr>
              <a:t>Baiting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4299712"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Examples of Direct Social Engineering</a:t>
            </a:r>
            <a:endParaRPr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 name="Subtitle 1">
            <a:extLst>
              <a:ext uri="{FF2B5EF4-FFF2-40B4-BE49-F238E27FC236}">
                <a16:creationId xmlns:a16="http://schemas.microsoft.com/office/drawing/2014/main" id="{BC734843-2FF7-C1B7-CD37-94C36EF41C86}"/>
              </a:ext>
            </a:extLst>
          </p:cNvPr>
          <p:cNvSpPr>
            <a:spLocks noGrp="1" noChangeArrowheads="1"/>
          </p:cNvSpPr>
          <p:nvPr>
            <p:ph type="subTitle" idx="1"/>
          </p:nvPr>
        </p:nvSpPr>
        <p:spPr bwMode="auto">
          <a:xfrm>
            <a:off x="4901206" y="2328025"/>
            <a:ext cx="33484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2016 DNC Email Leak</a:t>
            </a:r>
            <a:endParaRPr kumimoji="0" lang="ar-SA"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Ubiquiti Networks Attack 2015 </a:t>
            </a:r>
          </a:p>
        </p:txBody>
      </p:sp>
      <p:pic>
        <p:nvPicPr>
          <p:cNvPr id="6" name="Picture 5">
            <a:extLst>
              <a:ext uri="{FF2B5EF4-FFF2-40B4-BE49-F238E27FC236}">
                <a16:creationId xmlns:a16="http://schemas.microsoft.com/office/drawing/2014/main" id="{BA7FA493-2D08-CAE0-62F2-3F35AD31E9E5}"/>
              </a:ext>
            </a:extLst>
          </p:cNvPr>
          <p:cNvPicPr>
            <a:picLocks noChangeAspect="1"/>
          </p:cNvPicPr>
          <p:nvPr/>
        </p:nvPicPr>
        <p:blipFill>
          <a:blip r:embed="rId3"/>
          <a:stretch>
            <a:fillRect/>
          </a:stretch>
        </p:blipFill>
        <p:spPr>
          <a:xfrm>
            <a:off x="0" y="1716559"/>
            <a:ext cx="4036541" cy="20687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0" y="3827049"/>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1" name="Google Shape;401;p28"/>
          <p:cNvSpPr/>
          <p:nvPr/>
        </p:nvSpPr>
        <p:spPr>
          <a:xfrm>
            <a:off x="-6579" y="313666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ar-SA" dirty="0">
              <a:solidFill>
                <a:srgbClr val="48FFD5"/>
              </a:solidFill>
            </a:endParaRPr>
          </a:p>
        </p:txBody>
      </p:sp>
      <p:sp>
        <p:nvSpPr>
          <p:cNvPr id="402" name="Google Shape;402;p28"/>
          <p:cNvSpPr/>
          <p:nvPr/>
        </p:nvSpPr>
        <p:spPr>
          <a:xfrm>
            <a:off x="-6579" y="2485340"/>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3" name="Google Shape;403;p28"/>
          <p:cNvSpPr txBox="1">
            <a:spLocks noGrp="1"/>
          </p:cNvSpPr>
          <p:nvPr>
            <p:ph type="ctrTitle" idx="4"/>
          </p:nvPr>
        </p:nvSpPr>
        <p:spPr>
          <a:xfrm>
            <a:off x="-6579" y="614939"/>
            <a:ext cx="5287033" cy="6000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t>Physical Social Engineering</a:t>
            </a:r>
            <a:endParaRPr sz="2000"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FE89A3E-6DFE-564D-F52A-00DEBD50801B}"/>
              </a:ext>
            </a:extLst>
          </p:cNvPr>
          <p:cNvSpPr txBox="1"/>
          <p:nvPr/>
        </p:nvSpPr>
        <p:spPr>
          <a:xfrm>
            <a:off x="-35010" y="1449123"/>
            <a:ext cx="4607010" cy="307777"/>
          </a:xfrm>
          <a:prstGeom prst="rect">
            <a:avLst/>
          </a:prstGeom>
          <a:noFill/>
        </p:spPr>
        <p:txBody>
          <a:bodyPr wrap="square">
            <a:spAutoFit/>
          </a:bodyPr>
          <a:lstStyle/>
          <a:p>
            <a:r>
              <a:rPr lang="en-GB" dirty="0">
                <a:solidFill>
                  <a:schemeClr val="bg1"/>
                </a:solidFill>
              </a:rPr>
              <a:t>Definition</a:t>
            </a:r>
          </a:p>
        </p:txBody>
      </p:sp>
      <p:sp>
        <p:nvSpPr>
          <p:cNvPr id="5" name="TextBox 4">
            <a:extLst>
              <a:ext uri="{FF2B5EF4-FFF2-40B4-BE49-F238E27FC236}">
                <a16:creationId xmlns:a16="http://schemas.microsoft.com/office/drawing/2014/main" id="{CDC06BD6-A0AE-36C0-CC89-5DA0BA2301F8}"/>
              </a:ext>
            </a:extLst>
          </p:cNvPr>
          <p:cNvSpPr txBox="1"/>
          <p:nvPr/>
        </p:nvSpPr>
        <p:spPr>
          <a:xfrm>
            <a:off x="-58752" y="1991045"/>
            <a:ext cx="4607010" cy="307777"/>
          </a:xfrm>
          <a:prstGeom prst="rect">
            <a:avLst/>
          </a:prstGeom>
          <a:noFill/>
        </p:spPr>
        <p:txBody>
          <a:bodyPr wrap="square">
            <a:spAutoFit/>
          </a:bodyPr>
          <a:lstStyle/>
          <a:p>
            <a:r>
              <a:rPr lang="en-GB" dirty="0">
                <a:solidFill>
                  <a:schemeClr val="bg1"/>
                </a:solidFill>
              </a:rPr>
              <a:t>Techniques</a:t>
            </a:r>
            <a:r>
              <a:rPr lang="ar-SA" dirty="0">
                <a:solidFill>
                  <a:schemeClr val="bg1"/>
                </a:solidFill>
              </a:rPr>
              <a:t>: </a:t>
            </a:r>
            <a:endParaRPr lang="en-GB" dirty="0">
              <a:solidFill>
                <a:schemeClr val="bg1"/>
              </a:solidFill>
            </a:endParaRPr>
          </a:p>
        </p:txBody>
      </p:sp>
      <p:sp>
        <p:nvSpPr>
          <p:cNvPr id="7" name="TextBox 6">
            <a:extLst>
              <a:ext uri="{FF2B5EF4-FFF2-40B4-BE49-F238E27FC236}">
                <a16:creationId xmlns:a16="http://schemas.microsoft.com/office/drawing/2014/main" id="{652C85DB-66C9-CCB4-1525-2266CDF6024A}"/>
              </a:ext>
            </a:extLst>
          </p:cNvPr>
          <p:cNvSpPr txBox="1"/>
          <p:nvPr/>
        </p:nvSpPr>
        <p:spPr>
          <a:xfrm>
            <a:off x="-76782" y="2502425"/>
            <a:ext cx="4611128" cy="307777"/>
          </a:xfrm>
          <a:prstGeom prst="rect">
            <a:avLst/>
          </a:prstGeom>
          <a:noFill/>
        </p:spPr>
        <p:txBody>
          <a:bodyPr wrap="square">
            <a:spAutoFit/>
          </a:bodyPr>
          <a:lstStyle/>
          <a:p>
            <a:r>
              <a:rPr lang="en-GB" dirty="0"/>
              <a:t>Tailgating</a:t>
            </a:r>
          </a:p>
        </p:txBody>
      </p:sp>
      <p:sp>
        <p:nvSpPr>
          <p:cNvPr id="9" name="TextBox 8">
            <a:extLst>
              <a:ext uri="{FF2B5EF4-FFF2-40B4-BE49-F238E27FC236}">
                <a16:creationId xmlns:a16="http://schemas.microsoft.com/office/drawing/2014/main" id="{5024D06C-C1A8-C859-A635-DD4B5E68BEC0}"/>
              </a:ext>
            </a:extLst>
          </p:cNvPr>
          <p:cNvSpPr txBox="1"/>
          <p:nvPr/>
        </p:nvSpPr>
        <p:spPr>
          <a:xfrm>
            <a:off x="-76782" y="3175721"/>
            <a:ext cx="4619366" cy="307777"/>
          </a:xfrm>
          <a:prstGeom prst="rect">
            <a:avLst/>
          </a:prstGeom>
          <a:noFill/>
        </p:spPr>
        <p:txBody>
          <a:bodyPr wrap="square">
            <a:spAutoFit/>
          </a:bodyPr>
          <a:lstStyle/>
          <a:p>
            <a:r>
              <a:rPr lang="en-GB" dirty="0"/>
              <a:t>Dumpster Diving</a:t>
            </a:r>
          </a:p>
        </p:txBody>
      </p:sp>
      <p:sp>
        <p:nvSpPr>
          <p:cNvPr id="11" name="TextBox 10">
            <a:extLst>
              <a:ext uri="{FF2B5EF4-FFF2-40B4-BE49-F238E27FC236}">
                <a16:creationId xmlns:a16="http://schemas.microsoft.com/office/drawing/2014/main" id="{E3E4B5F4-9B98-BDEA-B2D3-D9194CEF26D2}"/>
              </a:ext>
            </a:extLst>
          </p:cNvPr>
          <p:cNvSpPr txBox="1"/>
          <p:nvPr/>
        </p:nvSpPr>
        <p:spPr>
          <a:xfrm>
            <a:off x="-58752" y="3863660"/>
            <a:ext cx="4619366" cy="307777"/>
          </a:xfrm>
          <a:prstGeom prst="rect">
            <a:avLst/>
          </a:prstGeom>
          <a:noFill/>
        </p:spPr>
        <p:txBody>
          <a:bodyPr wrap="square">
            <a:spAutoFit/>
          </a:bodyPr>
          <a:lstStyle/>
          <a:p>
            <a:r>
              <a:rPr lang="en-GB" dirty="0"/>
              <a:t>Impersonation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Examples of Physical Social Engineering</a:t>
            </a:r>
            <a:endParaRPr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4" name="Rectangle 1">
            <a:extLst>
              <a:ext uri="{FF2B5EF4-FFF2-40B4-BE49-F238E27FC236}">
                <a16:creationId xmlns:a16="http://schemas.microsoft.com/office/drawing/2014/main" id="{1FEB07B8-36AB-AD71-A5BB-6CEC3117AF70}"/>
              </a:ext>
            </a:extLst>
          </p:cNvPr>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6" name="TextBox 15">
            <a:extLst>
              <a:ext uri="{FF2B5EF4-FFF2-40B4-BE49-F238E27FC236}">
                <a16:creationId xmlns:a16="http://schemas.microsoft.com/office/drawing/2014/main" id="{DAD1E65A-8E4E-F1B3-FEEA-7A86D7C86C1E}"/>
              </a:ext>
            </a:extLst>
          </p:cNvPr>
          <p:cNvSpPr txBox="1"/>
          <p:nvPr/>
        </p:nvSpPr>
        <p:spPr>
          <a:xfrm>
            <a:off x="59724" y="1875893"/>
            <a:ext cx="4642021"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75000"/>
                  </a:schemeClr>
                </a:solidFill>
                <a:effectLst/>
                <a:latin typeface="Arial" panose="020B0604020202020204" pitchFamily="34" charset="0"/>
              </a:rPr>
              <a:t>Researcher Gaining Access (2019)</a:t>
            </a:r>
            <a:endParaRPr kumimoji="0" lang="ar-SA" altLang="en-US" sz="20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ar-SA" altLang="en-US" sz="2000" dirty="0">
              <a:solidFill>
                <a:schemeClr val="accent1">
                  <a:lumMod val="75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ar-SA" altLang="en-US" sz="20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75000"/>
                  </a:schemeClr>
                </a:solidFill>
                <a:effectLst/>
                <a:latin typeface="Arial" panose="020B0604020202020204" pitchFamily="34" charset="0"/>
              </a:rPr>
              <a:t>Penetration Tester Breaching a Bank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Impacts and Risks</a:t>
            </a:r>
            <a:endParaRPr dirty="0"/>
          </a:p>
        </p:txBody>
      </p:sp>
      <p:sp>
        <p:nvSpPr>
          <p:cNvPr id="1118" name="Google Shape;1118;p39"/>
          <p:cNvSpPr txBox="1">
            <a:spLocks noGrp="1"/>
          </p:cNvSpPr>
          <p:nvPr>
            <p:ph type="ctrTitle" idx="4294967295"/>
          </p:nvPr>
        </p:nvSpPr>
        <p:spPr>
          <a:xfrm>
            <a:off x="78454" y="1558285"/>
            <a:ext cx="2076000" cy="10838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t>For Individuals</a:t>
            </a:r>
            <a:endParaRPr sz="1600" dirty="0">
              <a:solidFill>
                <a:srgbClr val="FFFFFF"/>
              </a:solidFill>
            </a:endParaRPr>
          </a:p>
        </p:txBody>
      </p:sp>
      <p:sp>
        <p:nvSpPr>
          <p:cNvPr id="1119" name="Google Shape;1119;p39"/>
          <p:cNvSpPr txBox="1">
            <a:spLocks noGrp="1"/>
          </p:cNvSpPr>
          <p:nvPr>
            <p:ph type="ctrTitle" idx="4294967295"/>
          </p:nvPr>
        </p:nvSpPr>
        <p:spPr>
          <a:xfrm>
            <a:off x="78454" y="2403221"/>
            <a:ext cx="2076000" cy="10838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For Organizations</a:t>
            </a:r>
            <a:endParaRPr sz="1400" dirty="0">
              <a:solidFill>
                <a:srgbClr val="FFFFFF"/>
              </a:solidFill>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Mitigation Strategies</a:t>
            </a:r>
            <a:endParaRPr dirty="0"/>
          </a:p>
        </p:txBody>
      </p:sp>
      <p:sp>
        <p:nvSpPr>
          <p:cNvPr id="610" name="Google Shape;610;p31"/>
          <p:cNvSpPr txBox="1">
            <a:spLocks noGrp="1"/>
          </p:cNvSpPr>
          <p:nvPr>
            <p:ph type="ctrTitle" idx="4294967295"/>
          </p:nvPr>
        </p:nvSpPr>
        <p:spPr>
          <a:xfrm>
            <a:off x="-49812" y="1722876"/>
            <a:ext cx="2336400" cy="5322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t>Mitigation Strategies:</a:t>
            </a:r>
            <a:endParaRPr sz="1600" dirty="0">
              <a:solidFill>
                <a:schemeClr val="accent1"/>
              </a:solidFill>
            </a:endParaRPr>
          </a:p>
        </p:txBody>
      </p:sp>
      <p:cxnSp>
        <p:nvCxnSpPr>
          <p:cNvPr id="614" name="Google Shape;614;p31"/>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Title 1">
            <a:extLst>
              <a:ext uri="{FF2B5EF4-FFF2-40B4-BE49-F238E27FC236}">
                <a16:creationId xmlns:a16="http://schemas.microsoft.com/office/drawing/2014/main" id="{85289DA1-F42C-E693-CF81-2AD6F645BE03}"/>
              </a:ext>
            </a:extLst>
          </p:cNvPr>
          <p:cNvSpPr>
            <a:spLocks noGrp="1" noChangeArrowheads="1"/>
          </p:cNvSpPr>
          <p:nvPr>
            <p:ph type="ctrTitle" idx="4294967295"/>
          </p:nvPr>
        </p:nvSpPr>
        <p:spPr bwMode="auto">
          <a:xfrm>
            <a:off x="-49812" y="2062125"/>
            <a:ext cx="2832827"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1">
                    <a:lumMod val="75000"/>
                  </a:schemeClr>
                </a:solidFill>
                <a:effectLst/>
                <a:latin typeface="Arial" panose="020B0604020202020204" pitchFamily="34" charset="0"/>
              </a:rPr>
              <a:t>Education and Training</a:t>
            </a:r>
            <a:br>
              <a:rPr kumimoji="0" lang="en-US" altLang="en-US" sz="1600" b="0" i="0" u="none" strike="noStrike" cap="none" normalizeH="0" baseline="0" dirty="0">
                <a:ln>
                  <a:noFill/>
                </a:ln>
                <a:solidFill>
                  <a:schemeClr val="accent1">
                    <a:lumMod val="75000"/>
                  </a:schemeClr>
                </a:solidFill>
                <a:effectLst/>
                <a:latin typeface="Arial" panose="020B0604020202020204" pitchFamily="34" charset="0"/>
              </a:rPr>
            </a:br>
            <a:endParaRPr kumimoji="0" lang="en-US" altLang="en-US" sz="16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1">
                    <a:lumMod val="75000"/>
                  </a:schemeClr>
                </a:solidFill>
                <a:effectLst/>
                <a:latin typeface="Arial" panose="020B0604020202020204" pitchFamily="34" charset="0"/>
              </a:rPr>
              <a:t>Technical Controls</a:t>
            </a:r>
            <a:br>
              <a:rPr kumimoji="0" lang="en-US" altLang="en-US" sz="1600" b="0" i="0" u="none" strike="noStrike" cap="none" normalizeH="0" baseline="0" dirty="0">
                <a:ln>
                  <a:noFill/>
                </a:ln>
                <a:solidFill>
                  <a:schemeClr val="accent1">
                    <a:lumMod val="75000"/>
                  </a:schemeClr>
                </a:solidFill>
                <a:effectLst/>
                <a:latin typeface="Arial" panose="020B0604020202020204" pitchFamily="34" charset="0"/>
              </a:rPr>
            </a:br>
            <a:endParaRPr kumimoji="0" lang="en-US" altLang="en-US" sz="16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1">
                    <a:lumMod val="75000"/>
                  </a:schemeClr>
                </a:solidFill>
                <a:effectLst/>
                <a:latin typeface="Arial" panose="020B0604020202020204" pitchFamily="34" charset="0"/>
              </a:rPr>
              <a:t>Physical Security Measures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2"/>
        <p:cNvGrpSpPr/>
        <p:nvPr/>
      </p:nvGrpSpPr>
      <p:grpSpPr>
        <a:xfrm>
          <a:off x="0" y="0"/>
          <a:ext cx="0" cy="0"/>
          <a:chOff x="0" y="0"/>
          <a:chExt cx="0" cy="0"/>
        </a:xfrm>
      </p:grpSpPr>
      <p:sp>
        <p:nvSpPr>
          <p:cNvPr id="1293" name="Google Shape;1293;p43"/>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r>
              <a:rPr lang="en-GB" sz="3200" dirty="0"/>
              <a:t>Conclusion </a:t>
            </a:r>
          </a:p>
        </p:txBody>
      </p:sp>
      <p:sp>
        <p:nvSpPr>
          <p:cNvPr id="6" name="Text Placeholder 5">
            <a:extLst>
              <a:ext uri="{FF2B5EF4-FFF2-40B4-BE49-F238E27FC236}">
                <a16:creationId xmlns:a16="http://schemas.microsoft.com/office/drawing/2014/main" id="{1C9473BE-9DE9-51C2-4691-37325940CDBA}"/>
              </a:ext>
            </a:extLst>
          </p:cNvPr>
          <p:cNvSpPr>
            <a:spLocks noGrp="1" noChangeArrowheads="1"/>
          </p:cNvSpPr>
          <p:nvPr>
            <p:ph type="body" idx="4294967295"/>
          </p:nvPr>
        </p:nvSpPr>
        <p:spPr bwMode="auto">
          <a:xfrm>
            <a:off x="990027" y="2082459"/>
            <a:ext cx="78002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kern="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Direct and physical social engineering pose substantial risks to both individuals and organizations by exploiting human vulnerabilities. By understanding the techniques and impacts of these attacks and implementing robust mitigation strategies</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229a018-5c19-4ff0-8d47-1194b3a86bc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E3264FE0232E4B90669B4AA1575ACD" ma:contentTypeVersion="17" ma:contentTypeDescription="Create a new document." ma:contentTypeScope="" ma:versionID="bdf985713ec23591dfd1c9d8a6b43ab8">
  <xsd:schema xmlns:xsd="http://www.w3.org/2001/XMLSchema" xmlns:xs="http://www.w3.org/2001/XMLSchema" xmlns:p="http://schemas.microsoft.com/office/2006/metadata/properties" xmlns:ns3="1229a018-5c19-4ff0-8d47-1194b3a86bc4" xmlns:ns4="03b040dd-377a-49f0-a554-41e16088aff5" targetNamespace="http://schemas.microsoft.com/office/2006/metadata/properties" ma:root="true" ma:fieldsID="a132a7e4e5b356331ae8400b0e494f30" ns3:_="" ns4:_="">
    <xsd:import namespace="1229a018-5c19-4ff0-8d47-1194b3a86bc4"/>
    <xsd:import namespace="03b040dd-377a-49f0-a554-41e16088aff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SystemTags" minOccurs="0"/>
                <xsd:element ref="ns3:MediaServiceDateTaken"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29a018-5c19-4ff0-8d47-1194b3a86b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DateTaken" ma:index="22" nillable="true" ma:displayName="MediaServiceDateTaken" ma:hidden="true" ma:indexed="true" ma:internalName="MediaServiceDateTake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3b040dd-377a-49f0-a554-41e16088aff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CE824D-3A58-4AA1-8A1E-60A84C117423}">
  <ds:schemaRefs>
    <ds:schemaRef ds:uri="http://www.w3.org/XML/1998/namespace"/>
    <ds:schemaRef ds:uri="http://purl.org/dc/dcmitype/"/>
    <ds:schemaRef ds:uri="http://schemas.openxmlformats.org/package/2006/metadata/core-properties"/>
    <ds:schemaRef ds:uri="1229a018-5c19-4ff0-8d47-1194b3a86bc4"/>
    <ds:schemaRef ds:uri="http://schemas.microsoft.com/office/2006/metadata/properties"/>
    <ds:schemaRef ds:uri="http://schemas.microsoft.com/office/2006/documentManagement/types"/>
    <ds:schemaRef ds:uri="03b040dd-377a-49f0-a554-41e16088aff5"/>
    <ds:schemaRef ds:uri="http://purl.org/dc/elements/1.1/"/>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5A0544A9-7DB5-43D0-B045-13AE87D4FB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29a018-5c19-4ff0-8d47-1194b3a86bc4"/>
    <ds:schemaRef ds:uri="03b040dd-377a-49f0-a554-41e16088af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85C32B-793C-4A6E-ADDF-F04DD6425A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149</Words>
  <Application>Microsoft Office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Proxima Nova Semibold</vt:lpstr>
      <vt:lpstr>Roboto Light</vt:lpstr>
      <vt:lpstr>Aptos</vt:lpstr>
      <vt:lpstr>Proxima Nova</vt:lpstr>
      <vt:lpstr>Roboto Mono Thin</vt:lpstr>
      <vt:lpstr>Roboto Black</vt:lpstr>
      <vt:lpstr>Roboto Thin</vt:lpstr>
      <vt:lpstr>WEB PROPOSAL</vt:lpstr>
      <vt:lpstr>SlidesGo Final Pages</vt:lpstr>
      <vt:lpstr>Direct and Physical Social Engineering</vt:lpstr>
      <vt:lpstr>Definition of Social Engineering   Importance in Cybersecurity   Forms of Social Engineering </vt:lpstr>
      <vt:lpstr>Direct Social Engineering</vt:lpstr>
      <vt:lpstr>Examples of Direct Social Engineering</vt:lpstr>
      <vt:lpstr>Physical Social Engineering</vt:lpstr>
      <vt:lpstr>Examples of Physical Social Engineering</vt:lpstr>
      <vt:lpstr>Impacts and Risks</vt:lpstr>
      <vt:lpstr>Mitigation Strategies</vt:lpstr>
      <vt:lpstr>Conclusion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and Physical Social Engineering</dc:title>
  <dc:creator>dahoomy7404 ......</dc:creator>
  <cp:lastModifiedBy>dahoomy7404 ......</cp:lastModifiedBy>
  <cp:revision>4</cp:revision>
  <dcterms:modified xsi:type="dcterms:W3CDTF">2024-10-25T17:37:28Z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0x0101003CE3264FE0232E4B90669B4AA1575ACD</vt:lpwstr>
  </property>
</Properties>
</file>