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strument Sans Medium" panose="020B0604020202020204" charset="0"/>
      <p:regular r:id="rId13"/>
    </p:embeddedFont>
    <p:embeddedFont>
      <p:font typeface="Instrument Sans Semi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076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dulrahmana-4/Oral-Cancer-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1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8536" y="525304"/>
            <a:ext cx="7806928" cy="17905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Deep Learning for Early Oral Cancer Detection via Mobile Imagery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668536" y="2602349"/>
            <a:ext cx="7806928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critical review and implementation of an IEEE 2020 paper.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668536" y="3122652"/>
            <a:ext cx="7806928" cy="916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Oral and lip cancers cause high mortality, making early detection of oral potentially malignant disorders (OPMDs) crucial. Low-resource settings face specialist shortages, so this project proposes using smartphone images and AI for screening.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68536" y="4253984"/>
            <a:ext cx="7806928" cy="916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objectives are to build deep learning models for classification (lesion vs. normal) and detection (localize lesions for referral) on mobile-captured oral images. We also aim to create  a clinician-annotated dataset for training these models.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68536" y="5456992"/>
            <a:ext cx="2387798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Presented by team 4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68536" y="6041946"/>
            <a:ext cx="7806928" cy="1664732"/>
          </a:xfrm>
          <a:prstGeom prst="roundRect">
            <a:avLst>
              <a:gd name="adj" fmla="val 4820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Shape 6"/>
          <p:cNvSpPr/>
          <p:nvPr/>
        </p:nvSpPr>
        <p:spPr>
          <a:xfrm>
            <a:off x="676156" y="6049566"/>
            <a:ext cx="7791688" cy="549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867251" y="6171724"/>
            <a:ext cx="3679865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Abdulrahman Ahmed Saeed</a:t>
            </a:r>
          </a:p>
        </p:txBody>
      </p:sp>
      <p:sp>
        <p:nvSpPr>
          <p:cNvPr id="11" name="Text 8"/>
          <p:cNvSpPr/>
          <p:nvPr/>
        </p:nvSpPr>
        <p:spPr>
          <a:xfrm>
            <a:off x="4936688" y="6171724"/>
            <a:ext cx="3340179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2100811</a:t>
            </a:r>
            <a:endParaRPr lang="en-US" sz="1500" dirty="0"/>
          </a:p>
        </p:txBody>
      </p:sp>
      <p:sp>
        <p:nvSpPr>
          <p:cNvPr id="12" name="Shape 9"/>
          <p:cNvSpPr/>
          <p:nvPr/>
        </p:nvSpPr>
        <p:spPr>
          <a:xfrm>
            <a:off x="676156" y="6599396"/>
            <a:ext cx="7791688" cy="54983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867251" y="6721554"/>
            <a:ext cx="3679865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Abdelrahman Ezz eldin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4936688" y="6721554"/>
            <a:ext cx="3340179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2101000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676156" y="7149227"/>
            <a:ext cx="7791688" cy="54983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6" name="Text 13"/>
          <p:cNvSpPr/>
          <p:nvPr/>
        </p:nvSpPr>
        <p:spPr>
          <a:xfrm>
            <a:off x="867251" y="7271385"/>
            <a:ext cx="3679865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Omar Ashraf </a:t>
            </a:r>
            <a:r>
              <a:rPr lang="en-US" sz="1500" dirty="0" err="1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Abdelsattar</a:t>
            </a:r>
            <a:endParaRPr lang="en-US" sz="1500" dirty="0"/>
          </a:p>
        </p:txBody>
      </p:sp>
      <p:sp>
        <p:nvSpPr>
          <p:cNvPr id="17" name="Text 14"/>
          <p:cNvSpPr/>
          <p:nvPr/>
        </p:nvSpPr>
        <p:spPr>
          <a:xfrm>
            <a:off x="4936688" y="7271385"/>
            <a:ext cx="3340179" cy="305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400"/>
              </a:lnSpc>
            </a:pPr>
            <a:r>
              <a:rPr lang="en-US" sz="15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2100354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80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5921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Deep learning accurately classifies oral lesion images, confirming the original paper’s findings. While we could not use high-capacity models like ResNet-101 due to hardware limitations, our custom CNN and Faster R-CNN implementation still yielded competitive—and in the case of object detection, superior—results. This suggests that: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603069"/>
            <a:ext cx="13042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However, models are limited by data size and their black-box nature. More data and explainability are crucial before clinical use. Model performance also depends on image quality and acquisition consistency. AI screening for oral cancer is promising; with improved data, annotation, and interpretability, such systems could aid early diagnosis in low-resource settings, offering a feasible trade-off between speed and accuracy for point-of-care use.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098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6012894"/>
            <a:ext cx="574059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Github Link for the implementation  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793790" y="6778347"/>
            <a:ext cx="69770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400" dirty="0">
                <a:hlinkClick r:id="rId3"/>
              </a:rPr>
              <a:t>Abdulrahmana-4/Oral-Cancer-Detection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436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Goals Achieved?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3925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435066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470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Strong Classification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2960846"/>
            <a:ext cx="289941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ResNet-101 achieved an F1 score of 87.07% for lesion detection and 78.30% for referral, confirming AI screening feasibility.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239256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5274" y="2435066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24704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Weaker Detection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2960846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Faster R-CNN's detection performance was lower (F1≈41%), indicating missed or poorly localized lesions.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2289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271492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Proof-of-Concept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797272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study demonstrates AI's ability to identify lesions in smartphone photos, but requires larger data and refinement for deployment.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7058"/>
            <a:ext cx="807267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Paper Deep Learning Methods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52813"/>
            <a:ext cx="352377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ResNet-101 (Classification)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101-layer CNN, pretrained on ImageNet, was fine-tuned to classify images as “suspicious” or “non-suspicious.” Transfer learning leveraged pretrained features for robust classification.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452813"/>
            <a:ext cx="34223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Faster R-CNN (Detection)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03395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This two-stage detector uses a Region Proposal Network (RPN) to suggest candidate lesion regions. A classification head (ResNet-101 + FPN backbone) then refines bounding boxes and predicts risk. Both networks utilize deep convolutional features for extraction and object detection.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4616" y="910947"/>
            <a:ext cx="5252323" cy="656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Other SOTA Methods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4616" y="1881783"/>
            <a:ext cx="7674769" cy="1896189"/>
          </a:xfrm>
          <a:prstGeom prst="roundRect">
            <a:avLst>
              <a:gd name="adj" fmla="val 465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952143" y="2099310"/>
            <a:ext cx="2640092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One-Stage Detectors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952143" y="2553176"/>
            <a:ext cx="7239714" cy="1007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Models like YOLOv5, SSD, and RetinaNet offer real-time detection with faster inference and lower latency, suitable for oral lesion detection with promising speed-performance trade-offs.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34616" y="3987879"/>
            <a:ext cx="7674769" cy="1560433"/>
          </a:xfrm>
          <a:prstGeom prst="roundRect">
            <a:avLst>
              <a:gd name="adj" fmla="val 565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952143" y="4205407"/>
            <a:ext cx="2721888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Segmentation Models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952143" y="4659273"/>
            <a:ext cx="7239714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Architectures such as Mask R-CNN or U-Net can segment lesions at a pixel level, providing more precise localization than traditional bounding boxes.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34616" y="5758220"/>
            <a:ext cx="7674769" cy="1560433"/>
          </a:xfrm>
          <a:prstGeom prst="roundRect">
            <a:avLst>
              <a:gd name="adj" fmla="val 565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52143" y="5975747"/>
            <a:ext cx="2662357" cy="328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Advanced Backbones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952143" y="6429613"/>
            <a:ext cx="7239714" cy="6715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EfficientNet, DenseNet, Vision Transformers (ViT/Swin), and attention-based CNNs can significantly improve model accuracy and efficiency.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05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2955" y="615196"/>
            <a:ext cx="5592961" cy="699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Our Implementation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955" y="1688902"/>
            <a:ext cx="559237" cy="55923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65910" y="1782604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 CNN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65910" y="2266355"/>
            <a:ext cx="6795135" cy="1073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lightweight CNN with 3-5 convolutional layers was built from scratch for lesion classification, enabling faster training and less memory usage on limited hardware.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955" y="3826550"/>
            <a:ext cx="559237" cy="55923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65910" y="3920252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Faster R-CNN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565910" y="4404003"/>
            <a:ext cx="6795135" cy="1073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Just like the paper we implemented Faster R-CNN however, we trained it using The kaggle dataset which we annotated manually using VGG.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955" y="5964198"/>
            <a:ext cx="559237" cy="55923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65910" y="6057900"/>
            <a:ext cx="2831187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Resource Constraints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565910" y="6541651"/>
            <a:ext cx="6795135" cy="1073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These choices were driven by limited compute resources, as either RESNET-101 or RESNET-50 models are so computationally heavy so we allowed implementation within our resource limits.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65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Dataset Comparison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2275"/>
            <a:ext cx="30260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Original (JBHI) 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43419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Comprised of ~2,155 images from 396 individuals in Tamil Nadu, India, with high-quality annotations by multiple clinicians using a composite label approach. It focuses specifically on OPMDs and cancerous lesions.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962275"/>
            <a:ext cx="44605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Kaggle Dataset (Implementation)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3543419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 public dataset of 1,238 oral images (1,198 after cleaning), labeled as “cancer” vs. “non-cancer,” sourced from various origins. This dataset is more heterogeneous and smaller than the JBHI dataset.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5425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original data had expert consensus and specific demographic context, while the Kaggle data is more diverse and smaller. Both datasets are still limited in size (&lt;3K images) and may lack global diversity, potentially impacting model generalizability across new populations.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2461" y="504944"/>
            <a:ext cx="4589621" cy="5736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Results Comparison</a:t>
            </a:r>
            <a:endParaRPr lang="en-US" sz="36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" y="1445657"/>
            <a:ext cx="10556200" cy="464058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4239339" y="6086237"/>
            <a:ext cx="183475" cy="183475"/>
          </a:xfrm>
          <a:prstGeom prst="roundRect">
            <a:avLst>
              <a:gd name="adj" fmla="val 9968"/>
            </a:avLst>
          </a:prstGeom>
          <a:solidFill>
            <a:srgbClr val="76767F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4483775" y="6086237"/>
            <a:ext cx="1360527" cy="183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Classification F1</a:t>
            </a:r>
            <a:endParaRPr lang="en-US" sz="1400" dirty="0"/>
          </a:p>
        </p:txBody>
      </p:sp>
      <p:sp>
        <p:nvSpPr>
          <p:cNvPr id="6" name="Shape 3"/>
          <p:cNvSpPr/>
          <p:nvPr/>
        </p:nvSpPr>
        <p:spPr>
          <a:xfrm>
            <a:off x="5996702" y="6086237"/>
            <a:ext cx="183475" cy="183475"/>
          </a:xfrm>
          <a:prstGeom prst="roundRect">
            <a:avLst>
              <a:gd name="adj" fmla="val 9968"/>
            </a:avLst>
          </a:prstGeom>
          <a:solidFill>
            <a:srgbClr val="B4B4B9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6241137" y="6086237"/>
            <a:ext cx="1061323" cy="1834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Detection F1</a:t>
            </a:r>
            <a:endParaRPr lang="en-US" sz="1400" dirty="0"/>
          </a:p>
        </p:txBody>
      </p:sp>
      <p:sp>
        <p:nvSpPr>
          <p:cNvPr id="8" name="Text 5"/>
          <p:cNvSpPr/>
          <p:nvPr/>
        </p:nvSpPr>
        <p:spPr>
          <a:xfrm>
            <a:off x="642461" y="6843474"/>
            <a:ext cx="13345478" cy="8811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paper's ResNet-101 achieved a high classification F1 of 87.07%, while Faster R-CNN's detection F1 was low at 41%. Our Custom CNN on Kaggle data yielded a classification F1 of approximately 82%, slightly lower due to less data. Our Faster R-CNN model achieved a detection IoU of ~0.77 and an F1 of ~71.79%, offering faster performance.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2785" y="886182"/>
            <a:ext cx="7761684" cy="5413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Criticism &amp; Improvement Suggestions</a:t>
            </a:r>
            <a:endParaRPr lang="en-US" sz="3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785" y="1687473"/>
            <a:ext cx="866299" cy="15525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218998" y="1860709"/>
            <a:ext cx="2165985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Limited Data</a:t>
            </a:r>
            <a:endParaRPr lang="en-US" sz="1700" dirty="0"/>
          </a:p>
        </p:txBody>
      </p:sp>
      <p:sp>
        <p:nvSpPr>
          <p:cNvPr id="6" name="Text 2"/>
          <p:cNvSpPr/>
          <p:nvPr/>
        </p:nvSpPr>
        <p:spPr>
          <a:xfrm>
            <a:off x="7218998" y="2235279"/>
            <a:ext cx="6805017" cy="831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small dataset (~2–3K images) leads to overfitting and poor generalization. Increasing data through multi-center collaboration or augmentation is crucial for robust models.</a:t>
            </a:r>
            <a:endParaRPr lang="en-US" sz="13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785" y="3240048"/>
            <a:ext cx="866299" cy="15525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218998" y="3413284"/>
            <a:ext cx="251055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Detection Shortcomings</a:t>
            </a:r>
            <a:endParaRPr lang="en-US" sz="1700" dirty="0"/>
          </a:p>
        </p:txBody>
      </p:sp>
      <p:sp>
        <p:nvSpPr>
          <p:cNvPr id="9" name="Text 4"/>
          <p:cNvSpPr/>
          <p:nvPr/>
        </p:nvSpPr>
        <p:spPr>
          <a:xfrm>
            <a:off x="7218998" y="3787854"/>
            <a:ext cx="6805017" cy="83153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Faster R-CNN's underperformance (F1≈41%) suggests evaluating alternative detectors like EfficientDet, RetinaNet, or Transformer-based DETR for better localization and IoU.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2785" y="4792623"/>
            <a:ext cx="866299" cy="127539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218998" y="4965859"/>
            <a:ext cx="2212062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Explainability Missing</a:t>
            </a:r>
            <a:endParaRPr lang="en-US" sz="1700" dirty="0"/>
          </a:p>
        </p:txBody>
      </p:sp>
      <p:sp>
        <p:nvSpPr>
          <p:cNvPr id="12" name="Text 6"/>
          <p:cNvSpPr/>
          <p:nvPr/>
        </p:nvSpPr>
        <p:spPr>
          <a:xfrm>
            <a:off x="7218998" y="5340429"/>
            <a:ext cx="6805017" cy="554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Lack of model explainability (e.g., heatmaps) hinders clinical trust. Incorporating tools like Grad-CAM or LIME can highlight lesion features informing predictions.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2785" y="6068020"/>
            <a:ext cx="866299" cy="127539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218998" y="6241256"/>
            <a:ext cx="2165985" cy="2706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Lack of Ablation</a:t>
            </a:r>
            <a:endParaRPr lang="en-US" sz="1700" dirty="0"/>
          </a:p>
        </p:txBody>
      </p:sp>
      <p:sp>
        <p:nvSpPr>
          <p:cNvPr id="15" name="Text 8"/>
          <p:cNvSpPr/>
          <p:nvPr/>
        </p:nvSpPr>
        <p:spPr>
          <a:xfrm>
            <a:off x="7218998" y="6615827"/>
            <a:ext cx="6805017" cy="554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The paper omitted ablation studies on different choices (backbones, preprocessing). Future work should include these and external dataset validation for robustness.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1635" y="608290"/>
            <a:ext cx="6190059" cy="626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Implementation Summary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303770" y="1635562"/>
            <a:ext cx="22860" cy="5985748"/>
          </a:xfrm>
          <a:prstGeom prst="roundRect">
            <a:avLst>
              <a:gd name="adj" fmla="val 368326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6511171" y="1849636"/>
            <a:ext cx="601385" cy="22860"/>
          </a:xfrm>
          <a:prstGeom prst="roundRect">
            <a:avLst>
              <a:gd name="adj" fmla="val 368326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7089696" y="1635562"/>
            <a:ext cx="451009" cy="451009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4884" y="1673126"/>
            <a:ext cx="300633" cy="37588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807023" y="1704380"/>
            <a:ext cx="250590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Design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701635" y="2137886"/>
            <a:ext cx="5611297" cy="96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Custom CNN: 4 conv layers, pooling, ReLU, dropout, sigmoid output. Faster R-CNN:outperformed the paper due to lighter dataset.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7517844" y="3052405"/>
            <a:ext cx="601385" cy="22860"/>
          </a:xfrm>
          <a:prstGeom prst="roundRect">
            <a:avLst>
              <a:gd name="adj" fmla="val 368326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7089696" y="2838331"/>
            <a:ext cx="451009" cy="451009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884" y="2875895"/>
            <a:ext cx="300633" cy="37588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17468" y="2907149"/>
            <a:ext cx="250590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Hyperparameters</a:t>
            </a:r>
            <a:endParaRPr lang="en-US" sz="1950" dirty="0"/>
          </a:p>
        </p:txBody>
      </p:sp>
      <p:sp>
        <p:nvSpPr>
          <p:cNvPr id="13" name="Text 9"/>
          <p:cNvSpPr/>
          <p:nvPr/>
        </p:nvSpPr>
        <p:spPr>
          <a:xfrm>
            <a:off x="8317468" y="3340656"/>
            <a:ext cx="5611297" cy="96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Adam optimizer (lr=1e-4) for classification with binary cross-entropy loss. Batch size=180, trained for 100 epochs. Faster R-CNN used default loss and data augmentation.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6511171" y="4089083"/>
            <a:ext cx="601385" cy="22860"/>
          </a:xfrm>
          <a:prstGeom prst="roundRect">
            <a:avLst>
              <a:gd name="adj" fmla="val 368326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Shape 11"/>
          <p:cNvSpPr/>
          <p:nvPr/>
        </p:nvSpPr>
        <p:spPr>
          <a:xfrm>
            <a:off x="7089696" y="3875008"/>
            <a:ext cx="451009" cy="451009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884" y="3912572"/>
            <a:ext cx="300633" cy="37588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807023" y="3943826"/>
            <a:ext cx="250590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Dataset</a:t>
            </a:r>
            <a:endParaRPr lang="en-US" sz="1950" dirty="0"/>
          </a:p>
        </p:txBody>
      </p:sp>
      <p:sp>
        <p:nvSpPr>
          <p:cNvPr id="18" name="Text 13"/>
          <p:cNvSpPr/>
          <p:nvPr/>
        </p:nvSpPr>
        <p:spPr>
          <a:xfrm>
            <a:off x="701635" y="4377333"/>
            <a:ext cx="5611297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1,198 images total, split 80% training, 10% testing and 10% validation. Training data augmented (rotations, flips) to reduce overfitting.</a:t>
            </a:r>
            <a:endParaRPr lang="en-US" sz="1550" dirty="0"/>
          </a:p>
        </p:txBody>
      </p:sp>
      <p:sp>
        <p:nvSpPr>
          <p:cNvPr id="19" name="Shape 14"/>
          <p:cNvSpPr/>
          <p:nvPr/>
        </p:nvSpPr>
        <p:spPr>
          <a:xfrm>
            <a:off x="7517844" y="5125879"/>
            <a:ext cx="601385" cy="22860"/>
          </a:xfrm>
          <a:prstGeom prst="roundRect">
            <a:avLst>
              <a:gd name="adj" fmla="val 368326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Shape 15"/>
          <p:cNvSpPr/>
          <p:nvPr/>
        </p:nvSpPr>
        <p:spPr>
          <a:xfrm>
            <a:off x="7089696" y="4911804"/>
            <a:ext cx="451009" cy="451009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884" y="4949369"/>
            <a:ext cx="300633" cy="375880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17468" y="4980623"/>
            <a:ext cx="250590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Annotation</a:t>
            </a:r>
            <a:endParaRPr lang="en-US" sz="1950" dirty="0"/>
          </a:p>
        </p:txBody>
      </p:sp>
      <p:sp>
        <p:nvSpPr>
          <p:cNvPr id="23" name="Text 17"/>
          <p:cNvSpPr/>
          <p:nvPr/>
        </p:nvSpPr>
        <p:spPr>
          <a:xfrm>
            <a:off x="8317468" y="5414129"/>
            <a:ext cx="5611297" cy="96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Lesion bounding boxes manually annotated on approximately 600 images using VIA (VGG Image Annotator), crucial for  R-CNN training quality.</a:t>
            </a:r>
            <a:endParaRPr lang="en-US" sz="1550" dirty="0"/>
          </a:p>
        </p:txBody>
      </p:sp>
      <p:sp>
        <p:nvSpPr>
          <p:cNvPr id="24" name="Shape 18"/>
          <p:cNvSpPr/>
          <p:nvPr/>
        </p:nvSpPr>
        <p:spPr>
          <a:xfrm>
            <a:off x="6511171" y="6162675"/>
            <a:ext cx="601385" cy="22860"/>
          </a:xfrm>
          <a:prstGeom prst="roundRect">
            <a:avLst>
              <a:gd name="adj" fmla="val 368326"/>
            </a:avLst>
          </a:prstGeom>
          <a:solidFill>
            <a:srgbClr val="56565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19"/>
          <p:cNvSpPr/>
          <p:nvPr/>
        </p:nvSpPr>
        <p:spPr>
          <a:xfrm>
            <a:off x="7089696" y="5948601"/>
            <a:ext cx="451009" cy="451009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4884" y="5986165"/>
            <a:ext cx="300633" cy="375880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3807023" y="6017419"/>
            <a:ext cx="250590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45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Compute</a:t>
            </a:r>
            <a:endParaRPr lang="en-US" sz="1950" dirty="0"/>
          </a:p>
        </p:txBody>
      </p:sp>
      <p:sp>
        <p:nvSpPr>
          <p:cNvPr id="28" name="Text 21"/>
          <p:cNvSpPr/>
          <p:nvPr/>
        </p:nvSpPr>
        <p:spPr>
          <a:xfrm>
            <a:off x="701635" y="6450925"/>
            <a:ext cx="5611297" cy="9622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Training on a single GPU (~6GB VRAM) influenced batch size and model complexity. Inference speed on CPU/GPU was measured for mobile deployment feasibility.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1061</Words>
  <Application>Microsoft Office PowerPoint</Application>
  <PresentationFormat>Custom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Instrument Sans Medium</vt:lpstr>
      <vt:lpstr>Instrument Sans Semi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Abdulrahman Ahmed saeed abdelmaged 2100811</cp:lastModifiedBy>
  <cp:revision>3</cp:revision>
  <dcterms:created xsi:type="dcterms:W3CDTF">2025-05-25T13:45:49Z</dcterms:created>
  <dcterms:modified xsi:type="dcterms:W3CDTF">2025-08-10T23:42:06Z</dcterms:modified>
</cp:coreProperties>
</file>