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56" r:id="rId2"/>
    <p:sldId id="257"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877033"/>
            <a:ext cx="1299300" cy="5772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grpSp>
        <p:nvGrpSpPr>
          <p:cNvPr id="11" name="Google Shape;11;p2"/>
          <p:cNvGrpSpPr/>
          <p:nvPr/>
        </p:nvGrpSpPr>
        <p:grpSpPr>
          <a:xfrm>
            <a:off x="0" y="-9451"/>
            <a:ext cx="8661398" cy="6867451"/>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grpSp>
      <p:grpSp>
        <p:nvGrpSpPr>
          <p:cNvPr id="14" name="Google Shape;14;p2"/>
          <p:cNvGrpSpPr/>
          <p:nvPr/>
        </p:nvGrpSpPr>
        <p:grpSpPr>
          <a:xfrm rot="10800000" flipH="1">
            <a:off x="1" y="1454351"/>
            <a:ext cx="8847502" cy="3949300"/>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grpSp>
      <p:grpSp>
        <p:nvGrpSpPr>
          <p:cNvPr id="17" name="Google Shape;17;p2"/>
          <p:cNvGrpSpPr/>
          <p:nvPr/>
        </p:nvGrpSpPr>
        <p:grpSpPr>
          <a:xfrm>
            <a:off x="3677237" y="5704465"/>
            <a:ext cx="5480829" cy="577328"/>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22" name="Google Shape;22;p2"/>
          <p:cNvSpPr txBox="1">
            <a:spLocks noGrp="1"/>
          </p:cNvSpPr>
          <p:nvPr>
            <p:ph type="ctrTitle"/>
          </p:nvPr>
        </p:nvSpPr>
        <p:spPr>
          <a:xfrm>
            <a:off x="685800" y="1454333"/>
            <a:ext cx="5367900" cy="3949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r>
              <a:rPr lang="en-US"/>
              <a:t>Click to edit Master title style</a:t>
            </a:r>
            <a:endParaRPr/>
          </a:p>
        </p:txBody>
      </p:sp>
    </p:spTree>
    <p:extLst>
      <p:ext uri="{BB962C8B-B14F-4D97-AF65-F5344CB8AC3E}">
        <p14:creationId xmlns:p14="http://schemas.microsoft.com/office/powerpoint/2010/main" val="750026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23"/>
        <p:cNvGrpSpPr/>
        <p:nvPr/>
      </p:nvGrpSpPr>
      <p:grpSpPr>
        <a:xfrm>
          <a:off x="0" y="0"/>
          <a:ext cx="0" cy="0"/>
          <a:chOff x="0" y="0"/>
          <a:chExt cx="0" cy="0"/>
        </a:xfrm>
      </p:grpSpPr>
      <p:sp>
        <p:nvSpPr>
          <p:cNvPr id="24" name="Google Shape;24;p3"/>
          <p:cNvSpPr/>
          <p:nvPr/>
        </p:nvSpPr>
        <p:spPr>
          <a:xfrm>
            <a:off x="5697214" y="3514025"/>
            <a:ext cx="889200" cy="3952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grpSp>
        <p:nvGrpSpPr>
          <p:cNvPr id="25" name="Google Shape;25;p3"/>
          <p:cNvGrpSpPr/>
          <p:nvPr/>
        </p:nvGrpSpPr>
        <p:grpSpPr>
          <a:xfrm>
            <a:off x="0" y="-9451"/>
            <a:ext cx="8661398" cy="6867451"/>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grpSp>
      <p:grpSp>
        <p:nvGrpSpPr>
          <p:cNvPr id="28" name="Google Shape;28;p3"/>
          <p:cNvGrpSpPr/>
          <p:nvPr/>
        </p:nvGrpSpPr>
        <p:grpSpPr>
          <a:xfrm rot="10800000" flipH="1">
            <a:off x="-2" y="3899768"/>
            <a:ext cx="6589087" cy="2703024"/>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grpSp>
      <p:grpSp>
        <p:nvGrpSpPr>
          <p:cNvPr id="31" name="Google Shape;31;p3"/>
          <p:cNvGrpSpPr/>
          <p:nvPr/>
        </p:nvGrpSpPr>
        <p:grpSpPr>
          <a:xfrm>
            <a:off x="6946842" y="5963632"/>
            <a:ext cx="2202830" cy="894393"/>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39" name="Google Shape;39;p3"/>
          <p:cNvSpPr txBox="1">
            <a:spLocks noGrp="1"/>
          </p:cNvSpPr>
          <p:nvPr>
            <p:ph type="ctrTitle"/>
          </p:nvPr>
        </p:nvSpPr>
        <p:spPr>
          <a:xfrm>
            <a:off x="463525" y="3828197"/>
            <a:ext cx="40944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rPr lang="en-US"/>
              <a:t>Click to edit Master title style</a:t>
            </a:r>
            <a:endParaRPr/>
          </a:p>
        </p:txBody>
      </p:sp>
      <p:sp>
        <p:nvSpPr>
          <p:cNvPr id="40" name="Google Shape;40;p3"/>
          <p:cNvSpPr txBox="1">
            <a:spLocks noGrp="1"/>
          </p:cNvSpPr>
          <p:nvPr>
            <p:ph type="subTitle" idx="1"/>
          </p:nvPr>
        </p:nvSpPr>
        <p:spPr>
          <a:xfrm>
            <a:off x="463525" y="5300599"/>
            <a:ext cx="40944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a:r>
              <a:rPr lang="en-US"/>
              <a:t>Click to edit Master subtitle style</a:t>
            </a:r>
            <a:endParaRPr/>
          </a:p>
        </p:txBody>
      </p:sp>
      <p:sp>
        <p:nvSpPr>
          <p:cNvPr id="41" name="Google Shape;41;p3"/>
          <p:cNvSpPr txBox="1">
            <a:spLocks noGrp="1"/>
          </p:cNvSpPr>
          <p:nvPr>
            <p:ph type="sldNum" idx="12"/>
          </p:nvPr>
        </p:nvSpPr>
        <p:spPr>
          <a:xfrm>
            <a:off x="7618000" y="6182000"/>
            <a:ext cx="14874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75573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2"/>
        <p:cNvGrpSpPr/>
        <p:nvPr/>
      </p:nvGrpSpPr>
      <p:grpSpPr>
        <a:xfrm>
          <a:off x="0" y="0"/>
          <a:ext cx="0" cy="0"/>
          <a:chOff x="0" y="0"/>
          <a:chExt cx="0" cy="0"/>
        </a:xfrm>
      </p:grpSpPr>
      <p:grpSp>
        <p:nvGrpSpPr>
          <p:cNvPr id="43" name="Google Shape;43;p4"/>
          <p:cNvGrpSpPr/>
          <p:nvPr/>
        </p:nvGrpSpPr>
        <p:grpSpPr>
          <a:xfrm>
            <a:off x="6946842" y="5963632"/>
            <a:ext cx="2202830" cy="894393"/>
            <a:chOff x="5575242" y="4472723"/>
            <a:chExt cx="2202830" cy="670795"/>
          </a:xfrm>
        </p:grpSpPr>
        <p:sp>
          <p:nvSpPr>
            <p:cNvPr id="44" name="Google Shape;44;p4"/>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45" name="Google Shape;45;p4"/>
            <p:cNvGrpSpPr/>
            <p:nvPr/>
          </p:nvGrpSpPr>
          <p:grpSpPr>
            <a:xfrm flipH="1">
              <a:off x="5734850" y="4472723"/>
              <a:ext cx="2040837" cy="670795"/>
              <a:chOff x="1297954" y="330075"/>
              <a:chExt cx="5169293" cy="1699506"/>
            </a:xfrm>
          </p:grpSpPr>
          <p:sp>
            <p:nvSpPr>
              <p:cNvPr id="46" name="Google Shape;46;p4"/>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 name="Google Shape;47;p4"/>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48" name="Google Shape;48;p4"/>
            <p:cNvGrpSpPr/>
            <p:nvPr/>
          </p:nvGrpSpPr>
          <p:grpSpPr>
            <a:xfrm flipH="1">
              <a:off x="5578209" y="4646738"/>
              <a:ext cx="2199863" cy="304563"/>
              <a:chOff x="-5827153" y="330075"/>
              <a:chExt cx="12276019" cy="1699569"/>
            </a:xfrm>
          </p:grpSpPr>
          <p:sp>
            <p:nvSpPr>
              <p:cNvPr id="49" name="Google Shape;49;p4"/>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 name="Google Shape;50;p4"/>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51" name="Google Shape;51;p4"/>
          <p:cNvSpPr/>
          <p:nvPr/>
        </p:nvSpPr>
        <p:spPr>
          <a:xfrm>
            <a:off x="7544483" y="877033"/>
            <a:ext cx="1299300" cy="5772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grpSp>
        <p:nvGrpSpPr>
          <p:cNvPr id="52" name="Google Shape;52;p4"/>
          <p:cNvGrpSpPr/>
          <p:nvPr/>
        </p:nvGrpSpPr>
        <p:grpSpPr>
          <a:xfrm>
            <a:off x="0" y="-9451"/>
            <a:ext cx="8661398" cy="6867451"/>
            <a:chOff x="0" y="-7088"/>
            <a:chExt cx="8661398" cy="5150588"/>
          </a:xfrm>
        </p:grpSpPr>
        <p:sp>
          <p:nvSpPr>
            <p:cNvPr id="53" name="Google Shape;53;p4"/>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 name="Google Shape;54;p4"/>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grpSp>
      <p:grpSp>
        <p:nvGrpSpPr>
          <p:cNvPr id="55" name="Google Shape;55;p4"/>
          <p:cNvGrpSpPr/>
          <p:nvPr/>
        </p:nvGrpSpPr>
        <p:grpSpPr>
          <a:xfrm rot="10800000" flipH="1">
            <a:off x="1" y="1454351"/>
            <a:ext cx="8847502" cy="3949300"/>
            <a:chOff x="-8178042" y="-4493254"/>
            <a:chExt cx="19483598" cy="6522736"/>
          </a:xfrm>
        </p:grpSpPr>
        <p:sp>
          <p:nvSpPr>
            <p:cNvPr id="56" name="Google Shape;56;p4"/>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sp>
          <p:nvSpPr>
            <p:cNvPr id="57" name="Google Shape;57;p4"/>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grpSp>
      <p:sp>
        <p:nvSpPr>
          <p:cNvPr id="58" name="Google Shape;58;p4"/>
          <p:cNvSpPr txBox="1">
            <a:spLocks noGrp="1"/>
          </p:cNvSpPr>
          <p:nvPr>
            <p:ph type="body" idx="1"/>
          </p:nvPr>
        </p:nvSpPr>
        <p:spPr>
          <a:xfrm>
            <a:off x="829775" y="1602667"/>
            <a:ext cx="5090700" cy="36600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pPr lvl="0"/>
            <a:r>
              <a:rPr lang="en-US"/>
              <a:t>Click to edit Master text styles</a:t>
            </a:r>
          </a:p>
        </p:txBody>
      </p:sp>
      <p:sp>
        <p:nvSpPr>
          <p:cNvPr id="59" name="Google Shape;59;p4"/>
          <p:cNvSpPr txBox="1"/>
          <p:nvPr/>
        </p:nvSpPr>
        <p:spPr>
          <a:xfrm>
            <a:off x="286600" y="1352767"/>
            <a:ext cx="676500" cy="87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chemeClr val="accent5"/>
                </a:solidFill>
              </a:rPr>
              <a:t>“</a:t>
            </a:r>
            <a:endParaRPr sz="7200" b="1">
              <a:solidFill>
                <a:schemeClr val="accent5"/>
              </a:solidFill>
            </a:endParaRPr>
          </a:p>
        </p:txBody>
      </p:sp>
      <p:sp>
        <p:nvSpPr>
          <p:cNvPr id="60" name="Google Shape;60;p4"/>
          <p:cNvSpPr txBox="1">
            <a:spLocks noGrp="1"/>
          </p:cNvSpPr>
          <p:nvPr>
            <p:ph type="sldNum" idx="12"/>
          </p:nvPr>
        </p:nvSpPr>
        <p:spPr>
          <a:xfrm>
            <a:off x="7618000" y="6182000"/>
            <a:ext cx="1487400" cy="420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033601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61"/>
        <p:cNvGrpSpPr/>
        <p:nvPr/>
      </p:nvGrpSpPr>
      <p:grpSpPr>
        <a:xfrm>
          <a:off x="0" y="0"/>
          <a:ext cx="0" cy="0"/>
          <a:chOff x="0" y="0"/>
          <a:chExt cx="0" cy="0"/>
        </a:xfrm>
      </p:grpSpPr>
      <p:grpSp>
        <p:nvGrpSpPr>
          <p:cNvPr id="62" name="Google Shape;62;p5"/>
          <p:cNvGrpSpPr/>
          <p:nvPr/>
        </p:nvGrpSpPr>
        <p:grpSpPr>
          <a:xfrm>
            <a:off x="6946842" y="5963632"/>
            <a:ext cx="2202830" cy="894393"/>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0" name="Google Shape;70;p5"/>
          <p:cNvGrpSpPr/>
          <p:nvPr/>
        </p:nvGrpSpPr>
        <p:grpSpPr>
          <a:xfrm>
            <a:off x="-4" y="54"/>
            <a:ext cx="7072430" cy="1769753"/>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grpSp>
      </p:grpSp>
      <p:sp>
        <p:nvSpPr>
          <p:cNvPr id="78" name="Google Shape;78;p5"/>
          <p:cNvSpPr txBox="1">
            <a:spLocks noGrp="1"/>
          </p:cNvSpPr>
          <p:nvPr>
            <p:ph type="title"/>
          </p:nvPr>
        </p:nvSpPr>
        <p:spPr>
          <a:xfrm>
            <a:off x="814275" y="523433"/>
            <a:ext cx="5492400" cy="1021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79" name="Google Shape;79;p5"/>
          <p:cNvSpPr txBox="1">
            <a:spLocks noGrp="1"/>
          </p:cNvSpPr>
          <p:nvPr>
            <p:ph type="body" idx="1"/>
          </p:nvPr>
        </p:nvSpPr>
        <p:spPr>
          <a:xfrm>
            <a:off x="814275" y="1769800"/>
            <a:ext cx="6132600" cy="41940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pPr lvl="0"/>
            <a:r>
              <a:rPr lang="en-US"/>
              <a:t>Click to edit Master text styles</a:t>
            </a:r>
          </a:p>
        </p:txBody>
      </p:sp>
      <p:sp>
        <p:nvSpPr>
          <p:cNvPr id="80" name="Google Shape;80;p5"/>
          <p:cNvSpPr txBox="1">
            <a:spLocks noGrp="1"/>
          </p:cNvSpPr>
          <p:nvPr>
            <p:ph type="sldNum" idx="12"/>
          </p:nvPr>
        </p:nvSpPr>
        <p:spPr>
          <a:xfrm>
            <a:off x="7618000" y="6182000"/>
            <a:ext cx="14874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6F15528-21DE-4FAA-801E-634DDDAF4B2B}" type="slidenum">
              <a:rPr lang="en-US" smtClean="0"/>
              <a:pPr/>
              <a:t>‹#›</a:t>
            </a:fld>
            <a:endParaRPr lang="en-US"/>
          </a:p>
        </p:txBody>
      </p:sp>
    </p:spTree>
    <p:extLst>
      <p:ext uri="{BB962C8B-B14F-4D97-AF65-F5344CB8AC3E}">
        <p14:creationId xmlns:p14="http://schemas.microsoft.com/office/powerpoint/2010/main" val="2083144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1"/>
        <p:cNvGrpSpPr/>
        <p:nvPr/>
      </p:nvGrpSpPr>
      <p:grpSpPr>
        <a:xfrm>
          <a:off x="0" y="0"/>
          <a:ext cx="0" cy="0"/>
          <a:chOff x="0" y="0"/>
          <a:chExt cx="0" cy="0"/>
        </a:xfrm>
      </p:grpSpPr>
      <p:grpSp>
        <p:nvGrpSpPr>
          <p:cNvPr id="82" name="Google Shape;82;p6"/>
          <p:cNvGrpSpPr/>
          <p:nvPr/>
        </p:nvGrpSpPr>
        <p:grpSpPr>
          <a:xfrm>
            <a:off x="-4" y="54"/>
            <a:ext cx="7072430" cy="1769753"/>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grpSp>
      </p:grpSp>
      <p:grpSp>
        <p:nvGrpSpPr>
          <p:cNvPr id="90" name="Google Shape;90;p6"/>
          <p:cNvGrpSpPr/>
          <p:nvPr/>
        </p:nvGrpSpPr>
        <p:grpSpPr>
          <a:xfrm>
            <a:off x="6946842" y="5963632"/>
            <a:ext cx="2202830" cy="894393"/>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98" name="Google Shape;98;p6"/>
          <p:cNvSpPr txBox="1">
            <a:spLocks noGrp="1"/>
          </p:cNvSpPr>
          <p:nvPr>
            <p:ph type="title"/>
          </p:nvPr>
        </p:nvSpPr>
        <p:spPr>
          <a:xfrm>
            <a:off x="814275" y="523433"/>
            <a:ext cx="5258400" cy="1021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99" name="Google Shape;99;p6"/>
          <p:cNvSpPr txBox="1">
            <a:spLocks noGrp="1"/>
          </p:cNvSpPr>
          <p:nvPr>
            <p:ph type="body" idx="1"/>
          </p:nvPr>
        </p:nvSpPr>
        <p:spPr>
          <a:xfrm>
            <a:off x="814275" y="2050651"/>
            <a:ext cx="3378300" cy="36324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pPr lvl="0"/>
            <a:r>
              <a:rPr lang="en-US"/>
              <a:t>Click to edit Master text styles</a:t>
            </a:r>
          </a:p>
        </p:txBody>
      </p:sp>
      <p:sp>
        <p:nvSpPr>
          <p:cNvPr id="100" name="Google Shape;100;p6"/>
          <p:cNvSpPr txBox="1">
            <a:spLocks noGrp="1"/>
          </p:cNvSpPr>
          <p:nvPr>
            <p:ph type="body" idx="2"/>
          </p:nvPr>
        </p:nvSpPr>
        <p:spPr>
          <a:xfrm>
            <a:off x="4396123" y="2050651"/>
            <a:ext cx="3378300" cy="36324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pPr lvl="0"/>
            <a:r>
              <a:rPr lang="en-US"/>
              <a:t>Click to edit Master text styles</a:t>
            </a:r>
          </a:p>
        </p:txBody>
      </p:sp>
      <p:sp>
        <p:nvSpPr>
          <p:cNvPr id="101" name="Google Shape;101;p6"/>
          <p:cNvSpPr txBox="1">
            <a:spLocks noGrp="1"/>
          </p:cNvSpPr>
          <p:nvPr>
            <p:ph type="sldNum" idx="12"/>
          </p:nvPr>
        </p:nvSpPr>
        <p:spPr>
          <a:xfrm>
            <a:off x="7618000" y="6182000"/>
            <a:ext cx="14874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6F15528-21DE-4FAA-801E-634DDDAF4B2B}" type="slidenum">
              <a:rPr lang="en-US" smtClean="0"/>
              <a:pPr/>
              <a:t>‹#›</a:t>
            </a:fld>
            <a:endParaRPr lang="en-US"/>
          </a:p>
        </p:txBody>
      </p:sp>
    </p:spTree>
    <p:extLst>
      <p:ext uri="{BB962C8B-B14F-4D97-AF65-F5344CB8AC3E}">
        <p14:creationId xmlns:p14="http://schemas.microsoft.com/office/powerpoint/2010/main" val="2378578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102"/>
        <p:cNvGrpSpPr/>
        <p:nvPr/>
      </p:nvGrpSpPr>
      <p:grpSpPr>
        <a:xfrm>
          <a:off x="0" y="0"/>
          <a:ext cx="0" cy="0"/>
          <a:chOff x="0" y="0"/>
          <a:chExt cx="0" cy="0"/>
        </a:xfrm>
      </p:grpSpPr>
      <p:grpSp>
        <p:nvGrpSpPr>
          <p:cNvPr id="103" name="Google Shape;103;p7"/>
          <p:cNvGrpSpPr/>
          <p:nvPr/>
        </p:nvGrpSpPr>
        <p:grpSpPr>
          <a:xfrm>
            <a:off x="-4" y="54"/>
            <a:ext cx="7072430" cy="1769753"/>
            <a:chOff x="-4" y="40"/>
            <a:chExt cx="7072430" cy="1327315"/>
          </a:xfrm>
        </p:grpSpPr>
        <p:sp>
          <p:nvSpPr>
            <p:cNvPr id="104" name="Google Shape;104;p7"/>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grpSp>
          <p:nvGrpSpPr>
            <p:cNvPr id="105" name="Google Shape;105;p7"/>
            <p:cNvGrpSpPr/>
            <p:nvPr/>
          </p:nvGrpSpPr>
          <p:grpSpPr>
            <a:xfrm rot="10800000" flipH="1">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grpSp>
        <p:grpSp>
          <p:nvGrpSpPr>
            <p:cNvPr id="108" name="Google Shape;108;p7"/>
            <p:cNvGrpSpPr/>
            <p:nvPr/>
          </p:nvGrpSpPr>
          <p:grpSpPr>
            <a:xfrm rot="10800000" flipH="1">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grpSp>
      </p:grpSp>
      <p:grpSp>
        <p:nvGrpSpPr>
          <p:cNvPr id="111" name="Google Shape;111;p7"/>
          <p:cNvGrpSpPr/>
          <p:nvPr/>
        </p:nvGrpSpPr>
        <p:grpSpPr>
          <a:xfrm>
            <a:off x="6946842" y="5963632"/>
            <a:ext cx="2202830" cy="894393"/>
            <a:chOff x="5575242" y="4472723"/>
            <a:chExt cx="2202830" cy="670795"/>
          </a:xfrm>
        </p:grpSpPr>
        <p:sp>
          <p:nvSpPr>
            <p:cNvPr id="112" name="Google Shape;112;p7"/>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 name="Google Shape;115;p7"/>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 name="Google Shape;118;p7"/>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19" name="Google Shape;119;p7"/>
          <p:cNvSpPr txBox="1">
            <a:spLocks noGrp="1"/>
          </p:cNvSpPr>
          <p:nvPr>
            <p:ph type="title"/>
          </p:nvPr>
        </p:nvSpPr>
        <p:spPr>
          <a:xfrm>
            <a:off x="814275" y="523433"/>
            <a:ext cx="5258400" cy="1021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en-US"/>
              <a:t>Click to edit Master title style</a:t>
            </a:r>
            <a:endParaRPr/>
          </a:p>
        </p:txBody>
      </p:sp>
      <p:sp>
        <p:nvSpPr>
          <p:cNvPr id="120" name="Google Shape;120;p7"/>
          <p:cNvSpPr txBox="1">
            <a:spLocks noGrp="1"/>
          </p:cNvSpPr>
          <p:nvPr>
            <p:ph type="body" idx="1"/>
          </p:nvPr>
        </p:nvSpPr>
        <p:spPr>
          <a:xfrm>
            <a:off x="870450" y="2060101"/>
            <a:ext cx="2247900" cy="3613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pPr lvl="0"/>
            <a:r>
              <a:rPr lang="en-US"/>
              <a:t>Click to edit Master text styles</a:t>
            </a:r>
          </a:p>
        </p:txBody>
      </p:sp>
      <p:sp>
        <p:nvSpPr>
          <p:cNvPr id="121" name="Google Shape;121;p7"/>
          <p:cNvSpPr txBox="1">
            <a:spLocks noGrp="1"/>
          </p:cNvSpPr>
          <p:nvPr>
            <p:ph type="body" idx="2"/>
          </p:nvPr>
        </p:nvSpPr>
        <p:spPr>
          <a:xfrm>
            <a:off x="3233637" y="2060101"/>
            <a:ext cx="2247900" cy="3613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pPr lvl="0"/>
            <a:r>
              <a:rPr lang="en-US"/>
              <a:t>Click to edit Master text styles</a:t>
            </a:r>
          </a:p>
        </p:txBody>
      </p:sp>
      <p:sp>
        <p:nvSpPr>
          <p:cNvPr id="122" name="Google Shape;122;p7"/>
          <p:cNvSpPr txBox="1">
            <a:spLocks noGrp="1"/>
          </p:cNvSpPr>
          <p:nvPr>
            <p:ph type="body" idx="3"/>
          </p:nvPr>
        </p:nvSpPr>
        <p:spPr>
          <a:xfrm>
            <a:off x="5540650" y="2060101"/>
            <a:ext cx="2247900" cy="3613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pPr lvl="0"/>
            <a:r>
              <a:rPr lang="en-US"/>
              <a:t>Click to edit Master text styles</a:t>
            </a:r>
          </a:p>
        </p:txBody>
      </p:sp>
      <p:sp>
        <p:nvSpPr>
          <p:cNvPr id="123" name="Google Shape;123;p7"/>
          <p:cNvSpPr txBox="1">
            <a:spLocks noGrp="1"/>
          </p:cNvSpPr>
          <p:nvPr>
            <p:ph type="sldNum" idx="12"/>
          </p:nvPr>
        </p:nvSpPr>
        <p:spPr>
          <a:xfrm>
            <a:off x="7618000" y="6182000"/>
            <a:ext cx="14874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6F15528-21DE-4FAA-801E-634DDDAF4B2B}" type="slidenum">
              <a:rPr lang="en-US" smtClean="0"/>
              <a:pPr/>
              <a:t>‹#›</a:t>
            </a:fld>
            <a:endParaRPr lang="en-US"/>
          </a:p>
        </p:txBody>
      </p:sp>
    </p:spTree>
    <p:extLst>
      <p:ext uri="{BB962C8B-B14F-4D97-AF65-F5344CB8AC3E}">
        <p14:creationId xmlns:p14="http://schemas.microsoft.com/office/powerpoint/2010/main" val="2922723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24"/>
        <p:cNvGrpSpPr/>
        <p:nvPr/>
      </p:nvGrpSpPr>
      <p:grpSpPr>
        <a:xfrm>
          <a:off x="0" y="0"/>
          <a:ext cx="0" cy="0"/>
          <a:chOff x="0" y="0"/>
          <a:chExt cx="0" cy="0"/>
        </a:xfrm>
      </p:grpSpPr>
      <p:grpSp>
        <p:nvGrpSpPr>
          <p:cNvPr id="125" name="Google Shape;125;p8"/>
          <p:cNvGrpSpPr/>
          <p:nvPr/>
        </p:nvGrpSpPr>
        <p:grpSpPr>
          <a:xfrm>
            <a:off x="-4" y="54"/>
            <a:ext cx="7072430" cy="1769753"/>
            <a:chOff x="-4" y="40"/>
            <a:chExt cx="7072430" cy="1327315"/>
          </a:xfrm>
        </p:grpSpPr>
        <p:sp>
          <p:nvSpPr>
            <p:cNvPr id="126" name="Google Shape;126;p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grpSp>
      </p:grpSp>
      <p:grpSp>
        <p:nvGrpSpPr>
          <p:cNvPr id="133" name="Google Shape;133;p8"/>
          <p:cNvGrpSpPr/>
          <p:nvPr/>
        </p:nvGrpSpPr>
        <p:grpSpPr>
          <a:xfrm>
            <a:off x="6946842" y="5963632"/>
            <a:ext cx="2202830" cy="894393"/>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 name="Google Shape;137;p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 name="Google Shape;140;p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41" name="Google Shape;141;p8"/>
          <p:cNvSpPr txBox="1">
            <a:spLocks noGrp="1"/>
          </p:cNvSpPr>
          <p:nvPr>
            <p:ph type="title"/>
          </p:nvPr>
        </p:nvSpPr>
        <p:spPr>
          <a:xfrm>
            <a:off x="814275" y="523433"/>
            <a:ext cx="5258400" cy="1021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142" name="Google Shape;142;p8"/>
          <p:cNvSpPr txBox="1">
            <a:spLocks noGrp="1"/>
          </p:cNvSpPr>
          <p:nvPr>
            <p:ph type="sldNum" idx="12"/>
          </p:nvPr>
        </p:nvSpPr>
        <p:spPr>
          <a:xfrm>
            <a:off x="7618000" y="6182000"/>
            <a:ext cx="14874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6F15528-21DE-4FAA-801E-634DDDAF4B2B}" type="slidenum">
              <a:rPr lang="en-US" smtClean="0"/>
              <a:pPr/>
              <a:t>‹#›</a:t>
            </a:fld>
            <a:endParaRPr lang="en-US"/>
          </a:p>
        </p:txBody>
      </p:sp>
    </p:spTree>
    <p:extLst>
      <p:ext uri="{BB962C8B-B14F-4D97-AF65-F5344CB8AC3E}">
        <p14:creationId xmlns:p14="http://schemas.microsoft.com/office/powerpoint/2010/main" val="1260239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43"/>
        <p:cNvGrpSpPr/>
        <p:nvPr/>
      </p:nvGrpSpPr>
      <p:grpSpPr>
        <a:xfrm>
          <a:off x="0" y="0"/>
          <a:ext cx="0" cy="0"/>
          <a:chOff x="0" y="0"/>
          <a:chExt cx="0" cy="0"/>
        </a:xfrm>
      </p:grpSpPr>
      <p:grpSp>
        <p:nvGrpSpPr>
          <p:cNvPr id="144" name="Google Shape;144;p9"/>
          <p:cNvGrpSpPr/>
          <p:nvPr/>
        </p:nvGrpSpPr>
        <p:grpSpPr>
          <a:xfrm>
            <a:off x="2466139" y="5963632"/>
            <a:ext cx="6686825" cy="894393"/>
            <a:chOff x="5589288" y="4472723"/>
            <a:chExt cx="6686825" cy="670795"/>
          </a:xfrm>
        </p:grpSpPr>
        <p:sp>
          <p:nvSpPr>
            <p:cNvPr id="145" name="Google Shape;145;p9"/>
            <p:cNvSpPr/>
            <p:nvPr/>
          </p:nvSpPr>
          <p:spPr>
            <a:xfrm rot="10800000">
              <a:off x="5589288"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8" name="Google Shape;148;p9"/>
              <p:cNvSpPr/>
              <p:nvPr/>
            </p:nvSpPr>
            <p:spPr>
              <a:xfrm>
                <a:off x="4732169"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1" name="Google Shape;151;p9"/>
              <p:cNvSpPr/>
              <p:nvPr/>
            </p:nvSpPr>
            <p:spPr>
              <a:xfrm>
                <a:off x="4670984"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52" name="Google Shape;152;p9"/>
          <p:cNvSpPr txBox="1">
            <a:spLocks noGrp="1"/>
          </p:cNvSpPr>
          <p:nvPr>
            <p:ph type="body" idx="1"/>
          </p:nvPr>
        </p:nvSpPr>
        <p:spPr>
          <a:xfrm>
            <a:off x="2682800" y="6182000"/>
            <a:ext cx="6004200" cy="4208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SzPts val="1300"/>
              <a:buNone/>
              <a:defRPr sz="1300"/>
            </a:lvl1pPr>
          </a:lstStyle>
          <a:p>
            <a:pPr lvl="0"/>
            <a:r>
              <a:rPr lang="en-US"/>
              <a:t>Click to edit Master text styles</a:t>
            </a:r>
          </a:p>
        </p:txBody>
      </p:sp>
      <p:sp>
        <p:nvSpPr>
          <p:cNvPr id="153" name="Google Shape;153;p9"/>
          <p:cNvSpPr txBox="1">
            <a:spLocks noGrp="1"/>
          </p:cNvSpPr>
          <p:nvPr>
            <p:ph type="sldNum" idx="12"/>
          </p:nvPr>
        </p:nvSpPr>
        <p:spPr>
          <a:xfrm>
            <a:off x="7618000" y="6182000"/>
            <a:ext cx="14874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6F15528-21DE-4FAA-801E-634DDDAF4B2B}" type="slidenum">
              <a:rPr lang="en-US" smtClean="0"/>
              <a:pPr/>
              <a:t>‹#›</a:t>
            </a:fld>
            <a:endParaRPr lang="en-US"/>
          </a:p>
        </p:txBody>
      </p:sp>
      <p:grpSp>
        <p:nvGrpSpPr>
          <p:cNvPr id="154" name="Google Shape;154;p9"/>
          <p:cNvGrpSpPr/>
          <p:nvPr/>
        </p:nvGrpSpPr>
        <p:grpSpPr>
          <a:xfrm rot="10800000">
            <a:off x="-8" y="-2"/>
            <a:ext cx="2202830" cy="894393"/>
            <a:chOff x="5575242" y="4472723"/>
            <a:chExt cx="2202830" cy="670795"/>
          </a:xfrm>
        </p:grpSpPr>
        <p:sp>
          <p:nvSpPr>
            <p:cNvPr id="155" name="Google Shape;155;p9"/>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8" name="Google Shape;158;p9"/>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1" name="Google Shape;161;p9"/>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434282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894393"/>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71" name="Google Shape;171;p10"/>
          <p:cNvGrpSpPr/>
          <p:nvPr/>
        </p:nvGrpSpPr>
        <p:grpSpPr>
          <a:xfrm>
            <a:off x="6946842" y="5963632"/>
            <a:ext cx="2202830" cy="894393"/>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79" name="Google Shape;179;p10"/>
          <p:cNvSpPr txBox="1">
            <a:spLocks noGrp="1"/>
          </p:cNvSpPr>
          <p:nvPr>
            <p:ph type="sldNum" idx="12"/>
          </p:nvPr>
        </p:nvSpPr>
        <p:spPr>
          <a:xfrm>
            <a:off x="7618000" y="6182000"/>
            <a:ext cx="14874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6F15528-21DE-4FAA-801E-634DDDAF4B2B}" type="slidenum">
              <a:rPr lang="en-US" smtClean="0"/>
              <a:pPr/>
              <a:t>‹#›</a:t>
            </a:fld>
            <a:endParaRPr lang="en-US"/>
          </a:p>
        </p:txBody>
      </p:sp>
    </p:spTree>
    <p:extLst>
      <p:ext uri="{BB962C8B-B14F-4D97-AF65-F5344CB8AC3E}">
        <p14:creationId xmlns:p14="http://schemas.microsoft.com/office/powerpoint/2010/main" val="2103206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523433"/>
            <a:ext cx="5258400" cy="1021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769800"/>
            <a:ext cx="6132600" cy="41940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6182000"/>
            <a:ext cx="1487400" cy="4208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fld id="{B6F15528-21DE-4FAA-801E-634DDDAF4B2B}" type="slidenum">
              <a:rPr lang="en-US" smtClean="0"/>
              <a:pPr/>
              <a:t>‹#›</a:t>
            </a:fld>
            <a:endParaRPr lang="en-US"/>
          </a:p>
        </p:txBody>
      </p:sp>
    </p:spTree>
    <p:extLst>
      <p:ext uri="{BB962C8B-B14F-4D97-AF65-F5344CB8AC3E}">
        <p14:creationId xmlns:p14="http://schemas.microsoft.com/office/powerpoint/2010/main" val="1336875584"/>
      </p:ext>
    </p:extLst>
  </p:cSld>
  <p:clrMap bg1="lt1" tx1="dk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wrap="square" anchor="b">
            <a:normAutofit/>
          </a:bodyPr>
          <a:lstStyle/>
          <a:p>
            <a:r>
              <a:rPr lang="en-US" err="1"/>
              <a:t>Sesson</a:t>
            </a:r>
            <a:r>
              <a:rPr lang="en-US"/>
              <a:t> 3</a:t>
            </a:r>
            <a:endParaRPr lang="en-GB"/>
          </a:p>
        </p:txBody>
      </p:sp>
      <p:sp>
        <p:nvSpPr>
          <p:cNvPr id="3" name="Subtitle 2"/>
          <p:cNvSpPr>
            <a:spLocks noGrp="1"/>
          </p:cNvSpPr>
          <p:nvPr>
            <p:ph type="subTitle" idx="1"/>
          </p:nvPr>
        </p:nvSpPr>
        <p:spPr/>
        <p:txBody>
          <a:bodyPr wrap="square" anchor="t">
            <a:normAutofit/>
          </a:bodyPr>
          <a:lstStyle/>
          <a:p>
            <a:pPr>
              <a:lnSpc>
                <a:spcPct val="90000"/>
              </a:lnSpc>
              <a:spcAft>
                <a:spcPts val="600"/>
              </a:spcAft>
            </a:pPr>
            <a:r>
              <a:rPr lang="en-US" sz="1700" dirty="0"/>
              <a:t>Data visualization using Matplotlib and Seaborn</a:t>
            </a:r>
            <a:endParaRPr lang="en-GB" sz="1700" dirty="0"/>
          </a:p>
        </p:txBody>
      </p:sp>
    </p:spTree>
    <p:extLst>
      <p:ext uri="{BB962C8B-B14F-4D97-AF65-F5344CB8AC3E}">
        <p14:creationId xmlns:p14="http://schemas.microsoft.com/office/powerpoint/2010/main" val="1862487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458F643-20C3-4417-08FB-46538298B53D}"/>
              </a:ext>
            </a:extLst>
          </p:cNvPr>
          <p:cNvSpPr>
            <a:spLocks noGrp="1"/>
          </p:cNvSpPr>
          <p:nvPr>
            <p:ph type="title"/>
          </p:nvPr>
        </p:nvSpPr>
        <p:spPr>
          <a:xfrm>
            <a:off x="609600" y="757963"/>
            <a:ext cx="5258400" cy="689837"/>
          </a:xfrm>
        </p:spPr>
        <p:txBody>
          <a:bodyPr wrap="square" anchor="t">
            <a:normAutofit/>
          </a:bodyPr>
          <a:lstStyle/>
          <a:p>
            <a:r>
              <a:rPr lang="en-US" dirty="0" err="1"/>
              <a:t>Categotrical</a:t>
            </a:r>
            <a:r>
              <a:rPr lang="en-US" dirty="0"/>
              <a:t> Plots</a:t>
            </a:r>
            <a:endParaRPr lang="en-GB" dirty="0"/>
          </a:p>
        </p:txBody>
      </p:sp>
      <p:sp>
        <p:nvSpPr>
          <p:cNvPr id="12" name="Content Placeholder 2">
            <a:extLst>
              <a:ext uri="{FF2B5EF4-FFF2-40B4-BE49-F238E27FC236}">
                <a16:creationId xmlns:a16="http://schemas.microsoft.com/office/drawing/2014/main" id="{32356CC6-1D85-28A3-0E3E-A125FD7BBBD7}"/>
              </a:ext>
            </a:extLst>
          </p:cNvPr>
          <p:cNvSpPr txBox="1">
            <a:spLocks/>
          </p:cNvSpPr>
          <p:nvPr/>
        </p:nvSpPr>
        <p:spPr>
          <a:xfrm>
            <a:off x="762000" y="1906037"/>
            <a:ext cx="6132600" cy="419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eaLnBrk="1" hangingPunct="1">
              <a:lnSpc>
                <a:spcPct val="100000"/>
              </a:lnSpc>
              <a:spcBef>
                <a:spcPts val="6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1pPr>
            <a:lvl2pPr marL="914400" marR="0" lvl="1"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2pPr>
            <a:lvl3pPr marL="1371600" marR="0" lvl="2"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3pPr>
            <a:lvl4pPr marL="1828800" marR="0" lvl="3"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4pPr>
            <a:lvl5pPr marL="2286000" marR="0" lvl="4"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5pPr>
            <a:lvl6pPr marL="2743200" marR="0" lvl="5"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6pPr>
            <a:lvl7pPr marL="3200400" marR="0" lvl="6"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7pPr>
            <a:lvl8pPr marL="3657600" marR="0" lvl="7"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8pPr>
            <a:lvl9pPr marL="4114800" marR="0" lvl="8" indent="-355600" algn="l" rtl="0" eaLnBrk="1" hangingPunct="1">
              <a:lnSpc>
                <a:spcPct val="100000"/>
              </a:lnSpc>
              <a:spcBef>
                <a:spcPts val="1000"/>
              </a:spcBef>
              <a:spcAft>
                <a:spcPts val="100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9pPr>
          </a:lstStyle>
          <a:p>
            <a:r>
              <a:rPr lang="en-US" dirty="0"/>
              <a:t>Categorical Plots:</a:t>
            </a:r>
            <a:endParaRPr lang="en-GB" dirty="0"/>
          </a:p>
          <a:p>
            <a:pPr marL="0" indent="0">
              <a:buFont typeface="Roboto Condensed Light"/>
              <a:buNone/>
            </a:pPr>
            <a:r>
              <a:rPr lang="en-US" dirty="0"/>
              <a:t>	Categorical Distribution Plots:</a:t>
            </a:r>
          </a:p>
          <a:p>
            <a:pPr marL="0" indent="0">
              <a:buFont typeface="Roboto Condensed Light"/>
              <a:buNone/>
            </a:pPr>
            <a:r>
              <a:rPr lang="en-US" dirty="0"/>
              <a:t>		</a:t>
            </a:r>
            <a:r>
              <a:rPr lang="en-US" dirty="0">
                <a:solidFill>
                  <a:schemeClr val="tx1"/>
                </a:solidFill>
              </a:rPr>
              <a:t>boxplot</a:t>
            </a:r>
          </a:p>
          <a:p>
            <a:pPr marL="0" indent="0">
              <a:buFont typeface="Roboto Condensed Light"/>
              <a:buNone/>
            </a:pPr>
            <a:r>
              <a:rPr lang="en-US" dirty="0"/>
              <a:t>		</a:t>
            </a:r>
            <a:r>
              <a:rPr lang="en-US" dirty="0" err="1"/>
              <a:t>violinplot</a:t>
            </a:r>
            <a:endParaRPr lang="en-US" dirty="0"/>
          </a:p>
          <a:p>
            <a:pPr marL="0" indent="0">
              <a:buFont typeface="Roboto Condensed Light"/>
              <a:buNone/>
            </a:pPr>
            <a:r>
              <a:rPr lang="en-US" dirty="0"/>
              <a:t>	categorical Scatter Plots:</a:t>
            </a:r>
          </a:p>
          <a:p>
            <a:pPr marL="0" indent="0">
              <a:buFont typeface="Roboto Condensed Light"/>
              <a:buNone/>
            </a:pPr>
            <a:r>
              <a:rPr lang="en-US" dirty="0"/>
              <a:t>		</a:t>
            </a:r>
            <a:r>
              <a:rPr lang="en-US" dirty="0" err="1"/>
              <a:t>swarmplot</a:t>
            </a:r>
            <a:endParaRPr lang="en-US" dirty="0"/>
          </a:p>
          <a:p>
            <a:pPr marL="0" indent="0">
              <a:buFont typeface="Roboto Condensed Light"/>
              <a:buNone/>
            </a:pPr>
            <a:r>
              <a:rPr lang="en-US" dirty="0"/>
              <a:t>	Categorical Estimate Plots:</a:t>
            </a:r>
          </a:p>
          <a:p>
            <a:pPr marL="0" indent="0">
              <a:buFont typeface="Roboto Condensed Light"/>
              <a:buNone/>
            </a:pPr>
            <a:r>
              <a:rPr lang="en-US" dirty="0"/>
              <a:t>		</a:t>
            </a:r>
            <a:r>
              <a:rPr lang="en-US" dirty="0" err="1"/>
              <a:t>countplot</a:t>
            </a:r>
            <a:endParaRPr lang="en-US" dirty="0"/>
          </a:p>
        </p:txBody>
      </p:sp>
    </p:spTree>
    <p:extLst>
      <p:ext uri="{BB962C8B-B14F-4D97-AF65-F5344CB8AC3E}">
        <p14:creationId xmlns:p14="http://schemas.microsoft.com/office/powerpoint/2010/main" val="4138515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458F643-20C3-4417-08FB-46538298B53D}"/>
              </a:ext>
            </a:extLst>
          </p:cNvPr>
          <p:cNvSpPr>
            <a:spLocks noGrp="1"/>
          </p:cNvSpPr>
          <p:nvPr>
            <p:ph type="title"/>
          </p:nvPr>
        </p:nvSpPr>
        <p:spPr>
          <a:xfrm>
            <a:off x="609600" y="757963"/>
            <a:ext cx="5258400" cy="689837"/>
          </a:xfrm>
        </p:spPr>
        <p:txBody>
          <a:bodyPr wrap="square" anchor="t">
            <a:normAutofit/>
          </a:bodyPr>
          <a:lstStyle/>
          <a:p>
            <a:r>
              <a:rPr lang="en-US" dirty="0" err="1"/>
              <a:t>Categotrical</a:t>
            </a:r>
            <a:r>
              <a:rPr lang="en-US" dirty="0"/>
              <a:t> Plots</a:t>
            </a:r>
            <a:endParaRPr lang="en-GB" dirty="0"/>
          </a:p>
        </p:txBody>
      </p:sp>
      <p:sp>
        <p:nvSpPr>
          <p:cNvPr id="12" name="Content Placeholder 2">
            <a:extLst>
              <a:ext uri="{FF2B5EF4-FFF2-40B4-BE49-F238E27FC236}">
                <a16:creationId xmlns:a16="http://schemas.microsoft.com/office/drawing/2014/main" id="{32356CC6-1D85-28A3-0E3E-A125FD7BBBD7}"/>
              </a:ext>
            </a:extLst>
          </p:cNvPr>
          <p:cNvSpPr txBox="1">
            <a:spLocks/>
          </p:cNvSpPr>
          <p:nvPr/>
        </p:nvSpPr>
        <p:spPr>
          <a:xfrm>
            <a:off x="-4689" y="1829318"/>
            <a:ext cx="4343400" cy="31993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eaLnBrk="1" hangingPunct="1">
              <a:lnSpc>
                <a:spcPct val="100000"/>
              </a:lnSpc>
              <a:spcBef>
                <a:spcPts val="6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1pPr>
            <a:lvl2pPr marL="914400" marR="0" lvl="1"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2pPr>
            <a:lvl3pPr marL="1371600" marR="0" lvl="2"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3pPr>
            <a:lvl4pPr marL="1828800" marR="0" lvl="3"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4pPr>
            <a:lvl5pPr marL="2286000" marR="0" lvl="4"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5pPr>
            <a:lvl6pPr marL="2743200" marR="0" lvl="5"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6pPr>
            <a:lvl7pPr marL="3200400" marR="0" lvl="6"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7pPr>
            <a:lvl8pPr marL="3657600" marR="0" lvl="7"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8pPr>
            <a:lvl9pPr marL="4114800" marR="0" lvl="8" indent="-355600" algn="l" rtl="0" eaLnBrk="1" hangingPunct="1">
              <a:lnSpc>
                <a:spcPct val="100000"/>
              </a:lnSpc>
              <a:spcBef>
                <a:spcPts val="1000"/>
              </a:spcBef>
              <a:spcAft>
                <a:spcPts val="100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9pPr>
          </a:lstStyle>
          <a:p>
            <a:r>
              <a:rPr lang="en-US" dirty="0"/>
              <a:t>Categorical Plots:</a:t>
            </a:r>
            <a:endParaRPr lang="en-GB" dirty="0"/>
          </a:p>
          <a:p>
            <a:pPr marL="0" indent="0">
              <a:buFont typeface="Roboto Condensed Light"/>
              <a:buNone/>
            </a:pPr>
            <a:r>
              <a:rPr lang="en-US" dirty="0"/>
              <a:t>	Categorical Distribution Plots:</a:t>
            </a:r>
          </a:p>
          <a:p>
            <a:pPr marL="0" indent="0">
              <a:buFont typeface="Roboto Condensed Light"/>
              <a:buNone/>
            </a:pPr>
            <a:r>
              <a:rPr lang="en-US" dirty="0">
                <a:solidFill>
                  <a:schemeClr val="accent6">
                    <a:lumMod val="75000"/>
                  </a:schemeClr>
                </a:solidFill>
              </a:rPr>
              <a:t>		boxplot</a:t>
            </a:r>
          </a:p>
          <a:p>
            <a:pPr marL="0" indent="0">
              <a:buFont typeface="Roboto Condensed Light"/>
              <a:buNone/>
            </a:pPr>
            <a:r>
              <a:rPr lang="en-US" dirty="0"/>
              <a:t>		</a:t>
            </a:r>
            <a:r>
              <a:rPr lang="en-US" dirty="0" err="1"/>
              <a:t>violinplot</a:t>
            </a:r>
            <a:endParaRPr lang="en-US" dirty="0"/>
          </a:p>
          <a:p>
            <a:pPr marL="0" indent="0">
              <a:buFont typeface="Roboto Condensed Light"/>
              <a:buNone/>
            </a:pPr>
            <a:r>
              <a:rPr lang="en-US" dirty="0"/>
              <a:t>	categorical Scatter Plots:</a:t>
            </a:r>
          </a:p>
          <a:p>
            <a:pPr marL="0" indent="0">
              <a:buFont typeface="Roboto Condensed Light"/>
              <a:buNone/>
            </a:pPr>
            <a:r>
              <a:rPr lang="en-US" dirty="0"/>
              <a:t>		</a:t>
            </a:r>
            <a:r>
              <a:rPr lang="en-US" dirty="0" err="1"/>
              <a:t>swarmplot</a:t>
            </a:r>
            <a:endParaRPr lang="en-US" dirty="0"/>
          </a:p>
          <a:p>
            <a:pPr marL="0" indent="0">
              <a:buFont typeface="Roboto Condensed Light"/>
              <a:buNone/>
            </a:pPr>
            <a:r>
              <a:rPr lang="en-US" dirty="0"/>
              <a:t>	Categorical Estimate Plots:</a:t>
            </a:r>
          </a:p>
          <a:p>
            <a:pPr marL="0" indent="0">
              <a:buFont typeface="Roboto Condensed Light"/>
              <a:buNone/>
            </a:pPr>
            <a:r>
              <a:rPr lang="en-US" dirty="0"/>
              <a:t>		</a:t>
            </a:r>
            <a:r>
              <a:rPr lang="en-US" dirty="0" err="1"/>
              <a:t>countplot</a:t>
            </a:r>
            <a:endParaRPr lang="en-US" dirty="0"/>
          </a:p>
        </p:txBody>
      </p:sp>
      <p:pic>
        <p:nvPicPr>
          <p:cNvPr id="4" name="Picture 3">
            <a:extLst>
              <a:ext uri="{FF2B5EF4-FFF2-40B4-BE49-F238E27FC236}">
                <a16:creationId xmlns:a16="http://schemas.microsoft.com/office/drawing/2014/main" id="{E5AE0623-F1DA-8326-053A-333626137C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1449" y="2286000"/>
            <a:ext cx="3628724" cy="3050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62F5BE81-0ED7-3D7D-EE94-D519E0389B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5659020"/>
            <a:ext cx="4257822" cy="552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6485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458F643-20C3-4417-08FB-46538298B53D}"/>
              </a:ext>
            </a:extLst>
          </p:cNvPr>
          <p:cNvSpPr>
            <a:spLocks noGrp="1"/>
          </p:cNvSpPr>
          <p:nvPr>
            <p:ph type="title"/>
          </p:nvPr>
        </p:nvSpPr>
        <p:spPr>
          <a:xfrm>
            <a:off x="609600" y="757963"/>
            <a:ext cx="5258400" cy="689837"/>
          </a:xfrm>
        </p:spPr>
        <p:txBody>
          <a:bodyPr wrap="square" anchor="t">
            <a:normAutofit/>
          </a:bodyPr>
          <a:lstStyle/>
          <a:p>
            <a:r>
              <a:rPr lang="en-US" dirty="0" err="1"/>
              <a:t>Categotrical</a:t>
            </a:r>
            <a:r>
              <a:rPr lang="en-US" dirty="0"/>
              <a:t> Plots</a:t>
            </a:r>
            <a:endParaRPr lang="en-GB" dirty="0"/>
          </a:p>
        </p:txBody>
      </p:sp>
      <p:sp>
        <p:nvSpPr>
          <p:cNvPr id="12" name="Content Placeholder 2">
            <a:extLst>
              <a:ext uri="{FF2B5EF4-FFF2-40B4-BE49-F238E27FC236}">
                <a16:creationId xmlns:a16="http://schemas.microsoft.com/office/drawing/2014/main" id="{32356CC6-1D85-28A3-0E3E-A125FD7BBBD7}"/>
              </a:ext>
            </a:extLst>
          </p:cNvPr>
          <p:cNvSpPr txBox="1">
            <a:spLocks/>
          </p:cNvSpPr>
          <p:nvPr/>
        </p:nvSpPr>
        <p:spPr>
          <a:xfrm>
            <a:off x="-4689" y="1829318"/>
            <a:ext cx="4343400" cy="31993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eaLnBrk="1" hangingPunct="1">
              <a:lnSpc>
                <a:spcPct val="100000"/>
              </a:lnSpc>
              <a:spcBef>
                <a:spcPts val="6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1pPr>
            <a:lvl2pPr marL="914400" marR="0" lvl="1"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2pPr>
            <a:lvl3pPr marL="1371600" marR="0" lvl="2"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3pPr>
            <a:lvl4pPr marL="1828800" marR="0" lvl="3"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4pPr>
            <a:lvl5pPr marL="2286000" marR="0" lvl="4"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5pPr>
            <a:lvl6pPr marL="2743200" marR="0" lvl="5"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6pPr>
            <a:lvl7pPr marL="3200400" marR="0" lvl="6"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7pPr>
            <a:lvl8pPr marL="3657600" marR="0" lvl="7"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8pPr>
            <a:lvl9pPr marL="4114800" marR="0" lvl="8" indent="-355600" algn="l" rtl="0" eaLnBrk="1" hangingPunct="1">
              <a:lnSpc>
                <a:spcPct val="100000"/>
              </a:lnSpc>
              <a:spcBef>
                <a:spcPts val="1000"/>
              </a:spcBef>
              <a:spcAft>
                <a:spcPts val="100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9pPr>
          </a:lstStyle>
          <a:p>
            <a:r>
              <a:rPr lang="en-US" dirty="0"/>
              <a:t>Categorical Plots:</a:t>
            </a:r>
            <a:endParaRPr lang="en-GB" dirty="0"/>
          </a:p>
          <a:p>
            <a:pPr marL="0" indent="0">
              <a:buFont typeface="Roboto Condensed Light"/>
              <a:buNone/>
            </a:pPr>
            <a:r>
              <a:rPr lang="en-US" dirty="0"/>
              <a:t>	Categorical Distribution Plots:</a:t>
            </a:r>
          </a:p>
          <a:p>
            <a:pPr marL="0" indent="0">
              <a:buFont typeface="Roboto Condensed Light"/>
              <a:buNone/>
            </a:pPr>
            <a:r>
              <a:rPr lang="en-US" dirty="0">
                <a:solidFill>
                  <a:schemeClr val="accent6">
                    <a:lumMod val="75000"/>
                  </a:schemeClr>
                </a:solidFill>
              </a:rPr>
              <a:t>		boxplot</a:t>
            </a:r>
          </a:p>
          <a:p>
            <a:pPr marL="0" indent="0">
              <a:buFont typeface="Roboto Condensed Light"/>
              <a:buNone/>
            </a:pPr>
            <a:r>
              <a:rPr lang="en-US" dirty="0"/>
              <a:t>		</a:t>
            </a:r>
            <a:r>
              <a:rPr lang="en-US" dirty="0" err="1"/>
              <a:t>violinplot</a:t>
            </a:r>
            <a:endParaRPr lang="en-US" dirty="0"/>
          </a:p>
          <a:p>
            <a:pPr marL="0" indent="0">
              <a:buFont typeface="Roboto Condensed Light"/>
              <a:buNone/>
            </a:pPr>
            <a:r>
              <a:rPr lang="en-US" dirty="0"/>
              <a:t>	categorical Scatter Plots:</a:t>
            </a:r>
          </a:p>
          <a:p>
            <a:pPr marL="0" indent="0">
              <a:buFont typeface="Roboto Condensed Light"/>
              <a:buNone/>
            </a:pPr>
            <a:r>
              <a:rPr lang="en-US" dirty="0"/>
              <a:t>		</a:t>
            </a:r>
            <a:r>
              <a:rPr lang="en-US" dirty="0" err="1"/>
              <a:t>swarmplot</a:t>
            </a:r>
            <a:endParaRPr lang="en-US" dirty="0"/>
          </a:p>
          <a:p>
            <a:pPr marL="0" indent="0">
              <a:buFont typeface="Roboto Condensed Light"/>
              <a:buNone/>
            </a:pPr>
            <a:r>
              <a:rPr lang="en-US" dirty="0"/>
              <a:t>	Categorical Estimate Plots:</a:t>
            </a:r>
          </a:p>
          <a:p>
            <a:pPr marL="0" indent="0">
              <a:buFont typeface="Roboto Condensed Light"/>
              <a:buNone/>
            </a:pPr>
            <a:r>
              <a:rPr lang="en-US" dirty="0"/>
              <a:t>		</a:t>
            </a:r>
            <a:r>
              <a:rPr lang="en-US" dirty="0" err="1"/>
              <a:t>countplot</a:t>
            </a:r>
            <a:endParaRPr lang="en-US" dirty="0"/>
          </a:p>
        </p:txBody>
      </p:sp>
      <p:pic>
        <p:nvPicPr>
          <p:cNvPr id="6" name="Picture 3">
            <a:extLst>
              <a:ext uri="{FF2B5EF4-FFF2-40B4-BE49-F238E27FC236}">
                <a16:creationId xmlns:a16="http://schemas.microsoft.com/office/drawing/2014/main" id="{2107CC41-832F-1E5C-DBB8-A02FF53342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078139"/>
            <a:ext cx="3810000" cy="2895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a:extLst>
              <a:ext uri="{FF2B5EF4-FFF2-40B4-BE49-F238E27FC236}">
                <a16:creationId xmlns:a16="http://schemas.microsoft.com/office/drawing/2014/main" id="{36004896-B623-3B39-1764-A48E79BFD1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24" y="5626603"/>
            <a:ext cx="4981576" cy="627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5843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458F643-20C3-4417-08FB-46538298B53D}"/>
              </a:ext>
            </a:extLst>
          </p:cNvPr>
          <p:cNvSpPr>
            <a:spLocks noGrp="1"/>
          </p:cNvSpPr>
          <p:nvPr>
            <p:ph type="title"/>
          </p:nvPr>
        </p:nvSpPr>
        <p:spPr>
          <a:xfrm>
            <a:off x="609600" y="757963"/>
            <a:ext cx="5258400" cy="689837"/>
          </a:xfrm>
        </p:spPr>
        <p:txBody>
          <a:bodyPr wrap="square" anchor="t">
            <a:normAutofit/>
          </a:bodyPr>
          <a:lstStyle/>
          <a:p>
            <a:r>
              <a:rPr lang="en-US" dirty="0" err="1"/>
              <a:t>Categotrical</a:t>
            </a:r>
            <a:r>
              <a:rPr lang="en-US" dirty="0"/>
              <a:t> Plots</a:t>
            </a:r>
            <a:endParaRPr lang="en-GB" dirty="0"/>
          </a:p>
        </p:txBody>
      </p:sp>
      <p:sp>
        <p:nvSpPr>
          <p:cNvPr id="12" name="Content Placeholder 2">
            <a:extLst>
              <a:ext uri="{FF2B5EF4-FFF2-40B4-BE49-F238E27FC236}">
                <a16:creationId xmlns:a16="http://schemas.microsoft.com/office/drawing/2014/main" id="{32356CC6-1D85-28A3-0E3E-A125FD7BBBD7}"/>
              </a:ext>
            </a:extLst>
          </p:cNvPr>
          <p:cNvSpPr txBox="1">
            <a:spLocks/>
          </p:cNvSpPr>
          <p:nvPr/>
        </p:nvSpPr>
        <p:spPr>
          <a:xfrm>
            <a:off x="609600" y="2012674"/>
            <a:ext cx="4343400" cy="46167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eaLnBrk="1" hangingPunct="1">
              <a:lnSpc>
                <a:spcPct val="100000"/>
              </a:lnSpc>
              <a:spcBef>
                <a:spcPts val="6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1pPr>
            <a:lvl2pPr marL="914400" marR="0" lvl="1"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2pPr>
            <a:lvl3pPr marL="1371600" marR="0" lvl="2"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3pPr>
            <a:lvl4pPr marL="1828800" marR="0" lvl="3"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4pPr>
            <a:lvl5pPr marL="2286000" marR="0" lvl="4"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5pPr>
            <a:lvl6pPr marL="2743200" marR="0" lvl="5"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6pPr>
            <a:lvl7pPr marL="3200400" marR="0" lvl="6"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7pPr>
            <a:lvl8pPr marL="3657600" marR="0" lvl="7"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8pPr>
            <a:lvl9pPr marL="4114800" marR="0" lvl="8" indent="-355600" algn="l" rtl="0" eaLnBrk="1" hangingPunct="1">
              <a:lnSpc>
                <a:spcPct val="100000"/>
              </a:lnSpc>
              <a:spcBef>
                <a:spcPts val="1000"/>
              </a:spcBef>
              <a:spcAft>
                <a:spcPts val="100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9pPr>
          </a:lstStyle>
          <a:p>
            <a:pPr marL="0" indent="0">
              <a:buNone/>
            </a:pPr>
            <a:r>
              <a:rPr lang="en-US" dirty="0"/>
              <a:t>What is boxplot?</a:t>
            </a:r>
          </a:p>
          <a:p>
            <a:pPr marL="0" indent="0">
              <a:buNone/>
            </a:pPr>
            <a:r>
              <a:rPr lang="en-GB" b="1" dirty="0"/>
              <a:t> </a:t>
            </a:r>
            <a:r>
              <a:rPr lang="en-GB" dirty="0"/>
              <a:t>A boxplot is a standardized way of displaying the distribution of data based on a five number summary (“minimum”, first quartile (Q1), median, third quartile (Q3), and “maximum”).</a:t>
            </a:r>
          </a:p>
          <a:p>
            <a:pPr marL="0" indent="0">
              <a:buNone/>
            </a:pPr>
            <a:endParaRPr lang="en-GB" dirty="0"/>
          </a:p>
          <a:p>
            <a:pPr marL="0" indent="0">
              <a:buNone/>
            </a:pPr>
            <a:r>
              <a:rPr lang="en-GB" dirty="0"/>
              <a:t>It can tell you about your outliers and what their values are. It can also tell you if your data is symmetrical, how tightly your data is grouped, and if and how your data is skewed.</a:t>
            </a:r>
            <a:endParaRPr lang="en-US" dirty="0"/>
          </a:p>
        </p:txBody>
      </p:sp>
      <p:pic>
        <p:nvPicPr>
          <p:cNvPr id="8" name="Picture 2" descr="D:\Beta\Data_analysis\imgs\box.png">
            <a:extLst>
              <a:ext uri="{FF2B5EF4-FFF2-40B4-BE49-F238E27FC236}">
                <a16:creationId xmlns:a16="http://schemas.microsoft.com/office/drawing/2014/main" id="{C26848A6-7F5E-DFDD-1EB1-6118500767E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8200" y="2362200"/>
            <a:ext cx="4295776" cy="2500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121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458F643-20C3-4417-08FB-46538298B53D}"/>
              </a:ext>
            </a:extLst>
          </p:cNvPr>
          <p:cNvSpPr>
            <a:spLocks noGrp="1"/>
          </p:cNvSpPr>
          <p:nvPr>
            <p:ph type="title"/>
          </p:nvPr>
        </p:nvSpPr>
        <p:spPr>
          <a:xfrm>
            <a:off x="609600" y="757963"/>
            <a:ext cx="5258400" cy="689837"/>
          </a:xfrm>
        </p:spPr>
        <p:txBody>
          <a:bodyPr wrap="square" anchor="t">
            <a:normAutofit/>
          </a:bodyPr>
          <a:lstStyle/>
          <a:p>
            <a:r>
              <a:rPr lang="en-US" dirty="0" err="1"/>
              <a:t>Categotrical</a:t>
            </a:r>
            <a:r>
              <a:rPr lang="en-US" dirty="0"/>
              <a:t> Plots</a:t>
            </a:r>
            <a:endParaRPr lang="en-GB" dirty="0"/>
          </a:p>
        </p:txBody>
      </p:sp>
      <p:sp>
        <p:nvSpPr>
          <p:cNvPr id="12" name="Content Placeholder 2">
            <a:extLst>
              <a:ext uri="{FF2B5EF4-FFF2-40B4-BE49-F238E27FC236}">
                <a16:creationId xmlns:a16="http://schemas.microsoft.com/office/drawing/2014/main" id="{32356CC6-1D85-28A3-0E3E-A125FD7BBBD7}"/>
              </a:ext>
            </a:extLst>
          </p:cNvPr>
          <p:cNvSpPr txBox="1">
            <a:spLocks/>
          </p:cNvSpPr>
          <p:nvPr/>
        </p:nvSpPr>
        <p:spPr>
          <a:xfrm>
            <a:off x="609600" y="2012674"/>
            <a:ext cx="4343400" cy="46167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eaLnBrk="1" hangingPunct="1">
              <a:lnSpc>
                <a:spcPct val="100000"/>
              </a:lnSpc>
              <a:spcBef>
                <a:spcPts val="6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1pPr>
            <a:lvl2pPr marL="914400" marR="0" lvl="1"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2pPr>
            <a:lvl3pPr marL="1371600" marR="0" lvl="2"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3pPr>
            <a:lvl4pPr marL="1828800" marR="0" lvl="3"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4pPr>
            <a:lvl5pPr marL="2286000" marR="0" lvl="4"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5pPr>
            <a:lvl6pPr marL="2743200" marR="0" lvl="5"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6pPr>
            <a:lvl7pPr marL="3200400" marR="0" lvl="6"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7pPr>
            <a:lvl8pPr marL="3657600" marR="0" lvl="7"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8pPr>
            <a:lvl9pPr marL="4114800" marR="0" lvl="8" indent="-355600" algn="l" rtl="0" eaLnBrk="1" hangingPunct="1">
              <a:lnSpc>
                <a:spcPct val="100000"/>
              </a:lnSpc>
              <a:spcBef>
                <a:spcPts val="1000"/>
              </a:spcBef>
              <a:spcAft>
                <a:spcPts val="100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9pPr>
          </a:lstStyle>
          <a:p>
            <a:pPr marL="0" indent="0">
              <a:buNone/>
            </a:pPr>
            <a:r>
              <a:rPr lang="en-US" dirty="0"/>
              <a:t>Same mode, mean and median</a:t>
            </a:r>
          </a:p>
          <a:p>
            <a:pPr marL="0" indent="0">
              <a:buNone/>
            </a:pPr>
            <a:r>
              <a:rPr lang="en-US" dirty="0"/>
              <a:t>But different distribution</a:t>
            </a:r>
          </a:p>
        </p:txBody>
      </p:sp>
      <p:pic>
        <p:nvPicPr>
          <p:cNvPr id="5" name="Picture 2" descr="D:\Beta\Data_analysis\imgs\dstribution.png">
            <a:extLst>
              <a:ext uri="{FF2B5EF4-FFF2-40B4-BE49-F238E27FC236}">
                <a16:creationId xmlns:a16="http://schemas.microsoft.com/office/drawing/2014/main" id="{8E3A7798-F27B-E5AC-F945-6D9B226A196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3298599"/>
            <a:ext cx="4724400" cy="2801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825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458F643-20C3-4417-08FB-46538298B53D}"/>
              </a:ext>
            </a:extLst>
          </p:cNvPr>
          <p:cNvSpPr>
            <a:spLocks noGrp="1"/>
          </p:cNvSpPr>
          <p:nvPr>
            <p:ph type="title"/>
          </p:nvPr>
        </p:nvSpPr>
        <p:spPr>
          <a:xfrm>
            <a:off x="609600" y="757963"/>
            <a:ext cx="5258400" cy="689837"/>
          </a:xfrm>
        </p:spPr>
        <p:txBody>
          <a:bodyPr wrap="square" anchor="t">
            <a:normAutofit/>
          </a:bodyPr>
          <a:lstStyle/>
          <a:p>
            <a:r>
              <a:rPr lang="en-US" dirty="0" err="1"/>
              <a:t>Categotrical</a:t>
            </a:r>
            <a:r>
              <a:rPr lang="en-US" dirty="0"/>
              <a:t> Plots</a:t>
            </a:r>
            <a:endParaRPr lang="en-GB" dirty="0"/>
          </a:p>
        </p:txBody>
      </p:sp>
      <p:pic>
        <p:nvPicPr>
          <p:cNvPr id="6" name="Picture 2">
            <a:extLst>
              <a:ext uri="{FF2B5EF4-FFF2-40B4-BE49-F238E27FC236}">
                <a16:creationId xmlns:a16="http://schemas.microsoft.com/office/drawing/2014/main" id="{601E193F-A921-BF01-39C9-3A158AFEDBB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05000" y="2133600"/>
            <a:ext cx="4239929"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7456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458F643-20C3-4417-08FB-46538298B53D}"/>
              </a:ext>
            </a:extLst>
          </p:cNvPr>
          <p:cNvSpPr>
            <a:spLocks noGrp="1"/>
          </p:cNvSpPr>
          <p:nvPr>
            <p:ph type="title"/>
          </p:nvPr>
        </p:nvSpPr>
        <p:spPr>
          <a:xfrm>
            <a:off x="609600" y="757963"/>
            <a:ext cx="5258400" cy="689837"/>
          </a:xfrm>
        </p:spPr>
        <p:txBody>
          <a:bodyPr wrap="square" anchor="t">
            <a:normAutofit/>
          </a:bodyPr>
          <a:lstStyle/>
          <a:p>
            <a:r>
              <a:rPr lang="en-US" dirty="0" err="1"/>
              <a:t>Categotrical</a:t>
            </a:r>
            <a:r>
              <a:rPr lang="en-US" dirty="0"/>
              <a:t> Plots</a:t>
            </a:r>
            <a:endParaRPr lang="en-GB" dirty="0"/>
          </a:p>
        </p:txBody>
      </p:sp>
      <p:sp>
        <p:nvSpPr>
          <p:cNvPr id="12" name="Content Placeholder 2">
            <a:extLst>
              <a:ext uri="{FF2B5EF4-FFF2-40B4-BE49-F238E27FC236}">
                <a16:creationId xmlns:a16="http://schemas.microsoft.com/office/drawing/2014/main" id="{32356CC6-1D85-28A3-0E3E-A125FD7BBBD7}"/>
              </a:ext>
            </a:extLst>
          </p:cNvPr>
          <p:cNvSpPr txBox="1">
            <a:spLocks/>
          </p:cNvSpPr>
          <p:nvPr/>
        </p:nvSpPr>
        <p:spPr>
          <a:xfrm>
            <a:off x="-4689" y="1829318"/>
            <a:ext cx="4343400" cy="31993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eaLnBrk="1" hangingPunct="1">
              <a:lnSpc>
                <a:spcPct val="100000"/>
              </a:lnSpc>
              <a:spcBef>
                <a:spcPts val="6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1pPr>
            <a:lvl2pPr marL="914400" marR="0" lvl="1"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2pPr>
            <a:lvl3pPr marL="1371600" marR="0" lvl="2"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3pPr>
            <a:lvl4pPr marL="1828800" marR="0" lvl="3"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4pPr>
            <a:lvl5pPr marL="2286000" marR="0" lvl="4"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5pPr>
            <a:lvl6pPr marL="2743200" marR="0" lvl="5"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6pPr>
            <a:lvl7pPr marL="3200400" marR="0" lvl="6"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7pPr>
            <a:lvl8pPr marL="3657600" marR="0" lvl="7"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8pPr>
            <a:lvl9pPr marL="4114800" marR="0" lvl="8" indent="-355600" algn="l" rtl="0" eaLnBrk="1" hangingPunct="1">
              <a:lnSpc>
                <a:spcPct val="100000"/>
              </a:lnSpc>
              <a:spcBef>
                <a:spcPts val="1000"/>
              </a:spcBef>
              <a:spcAft>
                <a:spcPts val="100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9pPr>
          </a:lstStyle>
          <a:p>
            <a:r>
              <a:rPr lang="en-US" dirty="0"/>
              <a:t>Categorical Plots:</a:t>
            </a:r>
            <a:endParaRPr lang="en-GB" dirty="0"/>
          </a:p>
          <a:p>
            <a:pPr marL="0" indent="0">
              <a:buFont typeface="Roboto Condensed Light"/>
              <a:buNone/>
            </a:pPr>
            <a:r>
              <a:rPr lang="en-US" dirty="0"/>
              <a:t>	Categorical Distribution Plots:</a:t>
            </a:r>
          </a:p>
          <a:p>
            <a:pPr marL="0" indent="0">
              <a:buFont typeface="Roboto Condensed Light"/>
              <a:buNone/>
            </a:pPr>
            <a:r>
              <a:rPr lang="en-US" dirty="0">
                <a:solidFill>
                  <a:schemeClr val="tx1"/>
                </a:solidFill>
              </a:rPr>
              <a:t>		boxplot</a:t>
            </a:r>
          </a:p>
          <a:p>
            <a:pPr marL="0" indent="0">
              <a:buFont typeface="Roboto Condensed Light"/>
              <a:buNone/>
            </a:pPr>
            <a:r>
              <a:rPr lang="en-US" dirty="0">
                <a:solidFill>
                  <a:schemeClr val="accent6">
                    <a:lumMod val="75000"/>
                  </a:schemeClr>
                </a:solidFill>
              </a:rPr>
              <a:t>		</a:t>
            </a:r>
            <a:r>
              <a:rPr lang="en-US" dirty="0" err="1">
                <a:solidFill>
                  <a:schemeClr val="accent6">
                    <a:lumMod val="75000"/>
                  </a:schemeClr>
                </a:solidFill>
              </a:rPr>
              <a:t>violinplot</a:t>
            </a:r>
            <a:endParaRPr lang="en-US" dirty="0">
              <a:solidFill>
                <a:schemeClr val="accent6">
                  <a:lumMod val="75000"/>
                </a:schemeClr>
              </a:solidFill>
            </a:endParaRPr>
          </a:p>
          <a:p>
            <a:pPr marL="0" indent="0">
              <a:buFont typeface="Roboto Condensed Light"/>
              <a:buNone/>
            </a:pPr>
            <a:r>
              <a:rPr lang="en-US" dirty="0"/>
              <a:t>	categorical Scatter Plots:</a:t>
            </a:r>
          </a:p>
          <a:p>
            <a:pPr marL="0" indent="0">
              <a:buFont typeface="Roboto Condensed Light"/>
              <a:buNone/>
            </a:pPr>
            <a:r>
              <a:rPr lang="en-US" dirty="0"/>
              <a:t>		</a:t>
            </a:r>
            <a:r>
              <a:rPr lang="en-US" dirty="0" err="1"/>
              <a:t>swarmplot</a:t>
            </a:r>
            <a:endParaRPr lang="en-US" dirty="0"/>
          </a:p>
          <a:p>
            <a:pPr marL="0" indent="0">
              <a:buFont typeface="Roboto Condensed Light"/>
              <a:buNone/>
            </a:pPr>
            <a:r>
              <a:rPr lang="en-US" dirty="0"/>
              <a:t>	Categorical Estimate Plots:</a:t>
            </a:r>
          </a:p>
          <a:p>
            <a:pPr marL="0" indent="0">
              <a:buFont typeface="Roboto Condensed Light"/>
              <a:buNone/>
            </a:pPr>
            <a:r>
              <a:rPr lang="en-US" dirty="0"/>
              <a:t>		</a:t>
            </a:r>
            <a:r>
              <a:rPr lang="en-US" dirty="0" err="1"/>
              <a:t>countplot</a:t>
            </a:r>
            <a:endParaRPr lang="en-US" dirty="0"/>
          </a:p>
        </p:txBody>
      </p:sp>
      <p:pic>
        <p:nvPicPr>
          <p:cNvPr id="8" name="Picture 2">
            <a:extLst>
              <a:ext uri="{FF2B5EF4-FFF2-40B4-BE49-F238E27FC236}">
                <a16:creationId xmlns:a16="http://schemas.microsoft.com/office/drawing/2014/main" id="{890B83E5-493D-90E7-3762-5725B95F32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2608" y="2060962"/>
            <a:ext cx="3582596"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a:extLst>
              <a:ext uri="{FF2B5EF4-FFF2-40B4-BE49-F238E27FC236}">
                <a16:creationId xmlns:a16="http://schemas.microsoft.com/office/drawing/2014/main" id="{EE5746F4-A295-445B-70B2-AE90EEF8CA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252" y="5431301"/>
            <a:ext cx="6456130" cy="694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9640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458F643-20C3-4417-08FB-46538298B53D}"/>
              </a:ext>
            </a:extLst>
          </p:cNvPr>
          <p:cNvSpPr>
            <a:spLocks noGrp="1"/>
          </p:cNvSpPr>
          <p:nvPr>
            <p:ph type="title"/>
          </p:nvPr>
        </p:nvSpPr>
        <p:spPr>
          <a:xfrm>
            <a:off x="609600" y="757963"/>
            <a:ext cx="5258400" cy="689837"/>
          </a:xfrm>
        </p:spPr>
        <p:txBody>
          <a:bodyPr wrap="square" anchor="t">
            <a:normAutofit/>
          </a:bodyPr>
          <a:lstStyle/>
          <a:p>
            <a:r>
              <a:rPr lang="en-US" dirty="0" err="1"/>
              <a:t>Categotrical</a:t>
            </a:r>
            <a:r>
              <a:rPr lang="en-US" dirty="0"/>
              <a:t> Plots</a:t>
            </a:r>
            <a:endParaRPr lang="en-GB" dirty="0"/>
          </a:p>
        </p:txBody>
      </p:sp>
      <p:sp>
        <p:nvSpPr>
          <p:cNvPr id="12" name="Content Placeholder 2">
            <a:extLst>
              <a:ext uri="{FF2B5EF4-FFF2-40B4-BE49-F238E27FC236}">
                <a16:creationId xmlns:a16="http://schemas.microsoft.com/office/drawing/2014/main" id="{32356CC6-1D85-28A3-0E3E-A125FD7BBBD7}"/>
              </a:ext>
            </a:extLst>
          </p:cNvPr>
          <p:cNvSpPr txBox="1">
            <a:spLocks/>
          </p:cNvSpPr>
          <p:nvPr/>
        </p:nvSpPr>
        <p:spPr>
          <a:xfrm>
            <a:off x="-4689" y="1829318"/>
            <a:ext cx="4343400" cy="31993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eaLnBrk="1" hangingPunct="1">
              <a:lnSpc>
                <a:spcPct val="100000"/>
              </a:lnSpc>
              <a:spcBef>
                <a:spcPts val="6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1pPr>
            <a:lvl2pPr marL="914400" marR="0" lvl="1"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2pPr>
            <a:lvl3pPr marL="1371600" marR="0" lvl="2"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3pPr>
            <a:lvl4pPr marL="1828800" marR="0" lvl="3"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4pPr>
            <a:lvl5pPr marL="2286000" marR="0" lvl="4"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5pPr>
            <a:lvl6pPr marL="2743200" marR="0" lvl="5"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6pPr>
            <a:lvl7pPr marL="3200400" marR="0" lvl="6"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7pPr>
            <a:lvl8pPr marL="3657600" marR="0" lvl="7"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8pPr>
            <a:lvl9pPr marL="4114800" marR="0" lvl="8" indent="-355600" algn="l" rtl="0" eaLnBrk="1" hangingPunct="1">
              <a:lnSpc>
                <a:spcPct val="100000"/>
              </a:lnSpc>
              <a:spcBef>
                <a:spcPts val="1000"/>
              </a:spcBef>
              <a:spcAft>
                <a:spcPts val="100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9pPr>
          </a:lstStyle>
          <a:p>
            <a:r>
              <a:rPr lang="en-US" dirty="0"/>
              <a:t>Categorical Plots:</a:t>
            </a:r>
            <a:endParaRPr lang="en-GB" dirty="0"/>
          </a:p>
          <a:p>
            <a:pPr marL="0" indent="0">
              <a:buFont typeface="Roboto Condensed Light"/>
              <a:buNone/>
            </a:pPr>
            <a:r>
              <a:rPr lang="en-US" dirty="0"/>
              <a:t>	Categorical Distribution Plots:</a:t>
            </a:r>
          </a:p>
          <a:p>
            <a:pPr marL="0" indent="0">
              <a:buFont typeface="Roboto Condensed Light"/>
              <a:buNone/>
            </a:pPr>
            <a:r>
              <a:rPr lang="en-US" dirty="0">
                <a:solidFill>
                  <a:schemeClr val="tx1"/>
                </a:solidFill>
              </a:rPr>
              <a:t>		boxplot</a:t>
            </a:r>
          </a:p>
          <a:p>
            <a:pPr marL="0" indent="0">
              <a:buFont typeface="Roboto Condensed Light"/>
              <a:buNone/>
            </a:pPr>
            <a:r>
              <a:rPr lang="en-US" dirty="0">
                <a:solidFill>
                  <a:schemeClr val="accent6">
                    <a:lumMod val="75000"/>
                  </a:schemeClr>
                </a:solidFill>
              </a:rPr>
              <a:t>		</a:t>
            </a:r>
            <a:r>
              <a:rPr lang="en-US" dirty="0" err="1">
                <a:solidFill>
                  <a:schemeClr val="accent6">
                    <a:lumMod val="75000"/>
                  </a:schemeClr>
                </a:solidFill>
              </a:rPr>
              <a:t>violinplot</a:t>
            </a:r>
            <a:endParaRPr lang="en-US" dirty="0">
              <a:solidFill>
                <a:schemeClr val="accent6">
                  <a:lumMod val="75000"/>
                </a:schemeClr>
              </a:solidFill>
            </a:endParaRPr>
          </a:p>
          <a:p>
            <a:pPr marL="0" indent="0">
              <a:buFont typeface="Roboto Condensed Light"/>
              <a:buNone/>
            </a:pPr>
            <a:r>
              <a:rPr lang="en-US" dirty="0"/>
              <a:t>	categorical Scatter Plots:</a:t>
            </a:r>
          </a:p>
          <a:p>
            <a:pPr marL="0" indent="0">
              <a:buFont typeface="Roboto Condensed Light"/>
              <a:buNone/>
            </a:pPr>
            <a:r>
              <a:rPr lang="en-US" dirty="0"/>
              <a:t>		</a:t>
            </a:r>
            <a:r>
              <a:rPr lang="en-US" dirty="0" err="1"/>
              <a:t>swarmplot</a:t>
            </a:r>
            <a:endParaRPr lang="en-US" dirty="0"/>
          </a:p>
          <a:p>
            <a:pPr marL="0" indent="0">
              <a:buFont typeface="Roboto Condensed Light"/>
              <a:buNone/>
            </a:pPr>
            <a:r>
              <a:rPr lang="en-US" dirty="0"/>
              <a:t>	Categorical Estimate Plots:</a:t>
            </a:r>
          </a:p>
          <a:p>
            <a:pPr marL="0" indent="0">
              <a:buFont typeface="Roboto Condensed Light"/>
              <a:buNone/>
            </a:pPr>
            <a:r>
              <a:rPr lang="en-US" dirty="0"/>
              <a:t>		</a:t>
            </a:r>
            <a:r>
              <a:rPr lang="en-US" dirty="0" err="1"/>
              <a:t>countplot</a:t>
            </a:r>
            <a:endParaRPr lang="en-US" dirty="0"/>
          </a:p>
        </p:txBody>
      </p:sp>
      <p:pic>
        <p:nvPicPr>
          <p:cNvPr id="6" name="Picture 3">
            <a:extLst>
              <a:ext uri="{FF2B5EF4-FFF2-40B4-BE49-F238E27FC236}">
                <a16:creationId xmlns:a16="http://schemas.microsoft.com/office/drawing/2014/main" id="{CA604260-8C87-2A93-A9B9-7CADD336B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2029591"/>
            <a:ext cx="420263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a:extLst>
              <a:ext uri="{FF2B5EF4-FFF2-40B4-BE49-F238E27FC236}">
                <a16:creationId xmlns:a16="http://schemas.microsoft.com/office/drawing/2014/main" id="{14458575-1D79-BC90-EDEE-F4169FB728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5434580"/>
            <a:ext cx="6618180" cy="754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053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458F643-20C3-4417-08FB-46538298B53D}"/>
              </a:ext>
            </a:extLst>
          </p:cNvPr>
          <p:cNvSpPr>
            <a:spLocks noGrp="1"/>
          </p:cNvSpPr>
          <p:nvPr>
            <p:ph type="title"/>
          </p:nvPr>
        </p:nvSpPr>
        <p:spPr>
          <a:xfrm>
            <a:off x="609600" y="757963"/>
            <a:ext cx="5258400" cy="689837"/>
          </a:xfrm>
        </p:spPr>
        <p:txBody>
          <a:bodyPr wrap="square" anchor="t">
            <a:normAutofit/>
          </a:bodyPr>
          <a:lstStyle/>
          <a:p>
            <a:r>
              <a:rPr lang="en-US" dirty="0" err="1"/>
              <a:t>Categotrical</a:t>
            </a:r>
            <a:r>
              <a:rPr lang="en-US" dirty="0"/>
              <a:t> Plots</a:t>
            </a:r>
            <a:endParaRPr lang="en-GB" dirty="0"/>
          </a:p>
        </p:txBody>
      </p:sp>
      <p:sp>
        <p:nvSpPr>
          <p:cNvPr id="12" name="Content Placeholder 2">
            <a:extLst>
              <a:ext uri="{FF2B5EF4-FFF2-40B4-BE49-F238E27FC236}">
                <a16:creationId xmlns:a16="http://schemas.microsoft.com/office/drawing/2014/main" id="{32356CC6-1D85-28A3-0E3E-A125FD7BBBD7}"/>
              </a:ext>
            </a:extLst>
          </p:cNvPr>
          <p:cNvSpPr txBox="1">
            <a:spLocks/>
          </p:cNvSpPr>
          <p:nvPr/>
        </p:nvSpPr>
        <p:spPr>
          <a:xfrm>
            <a:off x="-4689" y="1829318"/>
            <a:ext cx="4343400" cy="31993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eaLnBrk="1" hangingPunct="1">
              <a:lnSpc>
                <a:spcPct val="100000"/>
              </a:lnSpc>
              <a:spcBef>
                <a:spcPts val="6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1pPr>
            <a:lvl2pPr marL="914400" marR="0" lvl="1"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2pPr>
            <a:lvl3pPr marL="1371600" marR="0" lvl="2"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3pPr>
            <a:lvl4pPr marL="1828800" marR="0" lvl="3"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4pPr>
            <a:lvl5pPr marL="2286000" marR="0" lvl="4"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5pPr>
            <a:lvl6pPr marL="2743200" marR="0" lvl="5"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6pPr>
            <a:lvl7pPr marL="3200400" marR="0" lvl="6"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7pPr>
            <a:lvl8pPr marL="3657600" marR="0" lvl="7"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8pPr>
            <a:lvl9pPr marL="4114800" marR="0" lvl="8" indent="-355600" algn="l" rtl="0" eaLnBrk="1" hangingPunct="1">
              <a:lnSpc>
                <a:spcPct val="100000"/>
              </a:lnSpc>
              <a:spcBef>
                <a:spcPts val="1000"/>
              </a:spcBef>
              <a:spcAft>
                <a:spcPts val="100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9pPr>
          </a:lstStyle>
          <a:p>
            <a:r>
              <a:rPr lang="en-US" dirty="0"/>
              <a:t>Categorical Plots:</a:t>
            </a:r>
            <a:endParaRPr lang="en-GB" dirty="0"/>
          </a:p>
          <a:p>
            <a:pPr marL="0" indent="0">
              <a:buFont typeface="Roboto Condensed Light"/>
              <a:buNone/>
            </a:pPr>
            <a:r>
              <a:rPr lang="en-US" dirty="0"/>
              <a:t>	Categorical Distribution Plots:</a:t>
            </a:r>
          </a:p>
          <a:p>
            <a:pPr marL="0" indent="0">
              <a:buFont typeface="Roboto Condensed Light"/>
              <a:buNone/>
            </a:pPr>
            <a:r>
              <a:rPr lang="en-US" dirty="0">
                <a:solidFill>
                  <a:schemeClr val="tx1"/>
                </a:solidFill>
              </a:rPr>
              <a:t>		boxplot</a:t>
            </a:r>
          </a:p>
          <a:p>
            <a:pPr marL="0" indent="0">
              <a:buFont typeface="Roboto Condensed Light"/>
              <a:buNone/>
            </a:pPr>
            <a:r>
              <a:rPr lang="en-US" dirty="0">
                <a:solidFill>
                  <a:schemeClr val="accent6">
                    <a:lumMod val="75000"/>
                  </a:schemeClr>
                </a:solidFill>
              </a:rPr>
              <a:t>		</a:t>
            </a:r>
            <a:r>
              <a:rPr lang="en-US" dirty="0" err="1">
                <a:solidFill>
                  <a:schemeClr val="tx1"/>
                </a:solidFill>
              </a:rPr>
              <a:t>violinplot</a:t>
            </a:r>
            <a:endParaRPr lang="en-US" dirty="0">
              <a:solidFill>
                <a:schemeClr val="tx1"/>
              </a:solidFill>
            </a:endParaRPr>
          </a:p>
          <a:p>
            <a:pPr marL="0" indent="0">
              <a:buFont typeface="Roboto Condensed Light"/>
              <a:buNone/>
            </a:pPr>
            <a:r>
              <a:rPr lang="en-US" dirty="0"/>
              <a:t>	categorical Scatter Plots:</a:t>
            </a:r>
          </a:p>
          <a:p>
            <a:pPr marL="0" indent="0">
              <a:buFont typeface="Roboto Condensed Light"/>
              <a:buNone/>
            </a:pPr>
            <a:r>
              <a:rPr lang="en-US" dirty="0"/>
              <a:t>		</a:t>
            </a:r>
            <a:r>
              <a:rPr lang="en-US" dirty="0" err="1">
                <a:solidFill>
                  <a:schemeClr val="accent6">
                    <a:lumMod val="75000"/>
                  </a:schemeClr>
                </a:solidFill>
              </a:rPr>
              <a:t>swarmplot</a:t>
            </a:r>
            <a:endParaRPr lang="en-US" dirty="0">
              <a:solidFill>
                <a:schemeClr val="accent6">
                  <a:lumMod val="75000"/>
                </a:schemeClr>
              </a:solidFill>
            </a:endParaRPr>
          </a:p>
          <a:p>
            <a:pPr marL="0" indent="0">
              <a:buFont typeface="Roboto Condensed Light"/>
              <a:buNone/>
            </a:pPr>
            <a:r>
              <a:rPr lang="en-US" dirty="0"/>
              <a:t>	Categorical Estimate Plots:</a:t>
            </a:r>
          </a:p>
          <a:p>
            <a:pPr marL="0" indent="0">
              <a:buFont typeface="Roboto Condensed Light"/>
              <a:buNone/>
            </a:pPr>
            <a:r>
              <a:rPr lang="en-US" dirty="0"/>
              <a:t>		</a:t>
            </a:r>
            <a:r>
              <a:rPr lang="en-US" dirty="0" err="1"/>
              <a:t>countplot</a:t>
            </a:r>
            <a:endParaRPr lang="en-US" dirty="0"/>
          </a:p>
        </p:txBody>
      </p:sp>
      <p:pic>
        <p:nvPicPr>
          <p:cNvPr id="8" name="Picture 3">
            <a:extLst>
              <a:ext uri="{FF2B5EF4-FFF2-40B4-BE49-F238E27FC236}">
                <a16:creationId xmlns:a16="http://schemas.microsoft.com/office/drawing/2014/main" id="{225FE89D-FD14-74E9-52C5-AEFBFB594A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2369" y="2019367"/>
            <a:ext cx="4053362"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a:extLst>
              <a:ext uri="{FF2B5EF4-FFF2-40B4-BE49-F238E27FC236}">
                <a16:creationId xmlns:a16="http://schemas.microsoft.com/office/drawing/2014/main" id="{C6438BBF-F247-D2C1-CD72-2D0E10579D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5410199"/>
            <a:ext cx="667356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4805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458F643-20C3-4417-08FB-46538298B53D}"/>
              </a:ext>
            </a:extLst>
          </p:cNvPr>
          <p:cNvSpPr>
            <a:spLocks noGrp="1"/>
          </p:cNvSpPr>
          <p:nvPr>
            <p:ph type="title"/>
          </p:nvPr>
        </p:nvSpPr>
        <p:spPr>
          <a:xfrm>
            <a:off x="609600" y="757963"/>
            <a:ext cx="5258400" cy="689837"/>
          </a:xfrm>
        </p:spPr>
        <p:txBody>
          <a:bodyPr wrap="square" anchor="t">
            <a:normAutofit/>
          </a:bodyPr>
          <a:lstStyle/>
          <a:p>
            <a:r>
              <a:rPr lang="en-US" dirty="0" err="1"/>
              <a:t>Categotrical</a:t>
            </a:r>
            <a:r>
              <a:rPr lang="en-US" dirty="0"/>
              <a:t> Plots</a:t>
            </a:r>
            <a:endParaRPr lang="en-GB" dirty="0"/>
          </a:p>
        </p:txBody>
      </p:sp>
      <p:sp>
        <p:nvSpPr>
          <p:cNvPr id="12" name="Content Placeholder 2">
            <a:extLst>
              <a:ext uri="{FF2B5EF4-FFF2-40B4-BE49-F238E27FC236}">
                <a16:creationId xmlns:a16="http://schemas.microsoft.com/office/drawing/2014/main" id="{32356CC6-1D85-28A3-0E3E-A125FD7BBBD7}"/>
              </a:ext>
            </a:extLst>
          </p:cNvPr>
          <p:cNvSpPr txBox="1">
            <a:spLocks/>
          </p:cNvSpPr>
          <p:nvPr/>
        </p:nvSpPr>
        <p:spPr>
          <a:xfrm>
            <a:off x="-4689" y="1829318"/>
            <a:ext cx="4343400" cy="31993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eaLnBrk="1" hangingPunct="1">
              <a:lnSpc>
                <a:spcPct val="100000"/>
              </a:lnSpc>
              <a:spcBef>
                <a:spcPts val="6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1pPr>
            <a:lvl2pPr marL="914400" marR="0" lvl="1"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2pPr>
            <a:lvl3pPr marL="1371600" marR="0" lvl="2"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3pPr>
            <a:lvl4pPr marL="1828800" marR="0" lvl="3"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4pPr>
            <a:lvl5pPr marL="2286000" marR="0" lvl="4"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5pPr>
            <a:lvl6pPr marL="2743200" marR="0" lvl="5"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6pPr>
            <a:lvl7pPr marL="3200400" marR="0" lvl="6"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7pPr>
            <a:lvl8pPr marL="3657600" marR="0" lvl="7"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8pPr>
            <a:lvl9pPr marL="4114800" marR="0" lvl="8" indent="-355600" algn="l" rtl="0" eaLnBrk="1" hangingPunct="1">
              <a:lnSpc>
                <a:spcPct val="100000"/>
              </a:lnSpc>
              <a:spcBef>
                <a:spcPts val="1000"/>
              </a:spcBef>
              <a:spcAft>
                <a:spcPts val="100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9pPr>
          </a:lstStyle>
          <a:p>
            <a:r>
              <a:rPr lang="en-US" dirty="0"/>
              <a:t>Categorical Plots:</a:t>
            </a:r>
            <a:endParaRPr lang="en-GB" dirty="0"/>
          </a:p>
          <a:p>
            <a:pPr marL="0" indent="0">
              <a:buFont typeface="Roboto Condensed Light"/>
              <a:buNone/>
            </a:pPr>
            <a:r>
              <a:rPr lang="en-US" dirty="0"/>
              <a:t>	Categorical Distribution Plots:</a:t>
            </a:r>
          </a:p>
          <a:p>
            <a:pPr marL="0" indent="0">
              <a:buFont typeface="Roboto Condensed Light"/>
              <a:buNone/>
            </a:pPr>
            <a:r>
              <a:rPr lang="en-US" dirty="0">
                <a:solidFill>
                  <a:schemeClr val="tx1"/>
                </a:solidFill>
              </a:rPr>
              <a:t>		boxplot</a:t>
            </a:r>
          </a:p>
          <a:p>
            <a:pPr marL="0" indent="0">
              <a:buFont typeface="Roboto Condensed Light"/>
              <a:buNone/>
            </a:pPr>
            <a:r>
              <a:rPr lang="en-US" dirty="0">
                <a:solidFill>
                  <a:schemeClr val="accent6">
                    <a:lumMod val="75000"/>
                  </a:schemeClr>
                </a:solidFill>
              </a:rPr>
              <a:t>		</a:t>
            </a:r>
            <a:r>
              <a:rPr lang="en-US" dirty="0" err="1">
                <a:solidFill>
                  <a:schemeClr val="tx1"/>
                </a:solidFill>
              </a:rPr>
              <a:t>violinplot</a:t>
            </a:r>
            <a:endParaRPr lang="en-US" dirty="0">
              <a:solidFill>
                <a:schemeClr val="tx1"/>
              </a:solidFill>
            </a:endParaRPr>
          </a:p>
          <a:p>
            <a:pPr marL="0" indent="0">
              <a:buFont typeface="Roboto Condensed Light"/>
              <a:buNone/>
            </a:pPr>
            <a:r>
              <a:rPr lang="en-US" dirty="0"/>
              <a:t>	categorical Scatter Plots:</a:t>
            </a:r>
          </a:p>
          <a:p>
            <a:pPr marL="0" indent="0">
              <a:buFont typeface="Roboto Condensed Light"/>
              <a:buNone/>
            </a:pPr>
            <a:r>
              <a:rPr lang="en-US" dirty="0">
                <a:solidFill>
                  <a:schemeClr val="tx1"/>
                </a:solidFill>
              </a:rPr>
              <a:t>		</a:t>
            </a:r>
            <a:r>
              <a:rPr lang="en-US" dirty="0" err="1">
                <a:solidFill>
                  <a:schemeClr val="tx1"/>
                </a:solidFill>
              </a:rPr>
              <a:t>swarmplot</a:t>
            </a:r>
            <a:endParaRPr lang="en-US" dirty="0">
              <a:solidFill>
                <a:schemeClr val="tx1"/>
              </a:solidFill>
            </a:endParaRPr>
          </a:p>
          <a:p>
            <a:pPr marL="0" indent="0">
              <a:buFont typeface="Roboto Condensed Light"/>
              <a:buNone/>
            </a:pPr>
            <a:r>
              <a:rPr lang="en-US" dirty="0"/>
              <a:t>	Categorical Estimate Plots:</a:t>
            </a:r>
          </a:p>
          <a:p>
            <a:pPr marL="0" indent="0">
              <a:buFont typeface="Roboto Condensed Light"/>
              <a:buNone/>
            </a:pPr>
            <a:r>
              <a:rPr lang="en-US" dirty="0">
                <a:solidFill>
                  <a:schemeClr val="accent6">
                    <a:lumMod val="75000"/>
                  </a:schemeClr>
                </a:solidFill>
              </a:rPr>
              <a:t>		</a:t>
            </a:r>
            <a:r>
              <a:rPr lang="en-US" dirty="0" err="1">
                <a:solidFill>
                  <a:schemeClr val="accent6">
                    <a:lumMod val="75000"/>
                  </a:schemeClr>
                </a:solidFill>
              </a:rPr>
              <a:t>countplot</a:t>
            </a:r>
            <a:endParaRPr lang="en-US" dirty="0">
              <a:solidFill>
                <a:schemeClr val="accent6">
                  <a:lumMod val="75000"/>
                </a:schemeClr>
              </a:solidFill>
            </a:endParaRPr>
          </a:p>
        </p:txBody>
      </p:sp>
      <p:pic>
        <p:nvPicPr>
          <p:cNvPr id="7" name="Picture 3">
            <a:extLst>
              <a:ext uri="{FF2B5EF4-FFF2-40B4-BE49-F238E27FC236}">
                <a16:creationId xmlns:a16="http://schemas.microsoft.com/office/drawing/2014/main" id="{CA5139FA-12CD-AD96-4AD7-C421992962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9870" y="1828800"/>
            <a:ext cx="3964130" cy="3020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a:extLst>
              <a:ext uri="{FF2B5EF4-FFF2-40B4-BE49-F238E27FC236}">
                <a16:creationId xmlns:a16="http://schemas.microsoft.com/office/drawing/2014/main" id="{A3680F94-1347-6836-3607-EA5FDD0314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5476369"/>
            <a:ext cx="5638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7030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3966"/>
            <a:ext cx="5258400" cy="1021600"/>
          </a:xfrm>
        </p:spPr>
        <p:txBody>
          <a:bodyPr wrap="square" anchor="t">
            <a:normAutofit/>
          </a:bodyPr>
          <a:lstStyle/>
          <a:p>
            <a:r>
              <a:rPr lang="en-US" dirty="0"/>
              <a:t>Agenda</a:t>
            </a:r>
            <a:endParaRPr lang="en-GB" dirty="0"/>
          </a:p>
        </p:txBody>
      </p:sp>
      <p:sp>
        <p:nvSpPr>
          <p:cNvPr id="3" name="Content Placeholder 2"/>
          <p:cNvSpPr>
            <a:spLocks noGrp="1"/>
          </p:cNvSpPr>
          <p:nvPr>
            <p:ph type="body" idx="1"/>
          </p:nvPr>
        </p:nvSpPr>
        <p:spPr>
          <a:xfrm>
            <a:off x="468923" y="1905000"/>
            <a:ext cx="4824434" cy="4343400"/>
          </a:xfrm>
        </p:spPr>
        <p:txBody>
          <a:bodyPr wrap="square" anchor="t">
            <a:normAutofit/>
          </a:bodyPr>
          <a:lstStyle/>
          <a:p>
            <a:pPr>
              <a:lnSpc>
                <a:spcPct val="105000"/>
              </a:lnSpc>
              <a:spcAft>
                <a:spcPts val="600"/>
              </a:spcAft>
            </a:pPr>
            <a:r>
              <a:rPr lang="en-GB" dirty="0"/>
              <a:t>What Is Data Visualization</a:t>
            </a:r>
          </a:p>
          <a:p>
            <a:pPr>
              <a:lnSpc>
                <a:spcPct val="105000"/>
              </a:lnSpc>
              <a:spcAft>
                <a:spcPts val="600"/>
              </a:spcAft>
            </a:pPr>
            <a:r>
              <a:rPr lang="en-GB" dirty="0"/>
              <a:t>Matplotlib &amp; Seaborn</a:t>
            </a:r>
          </a:p>
          <a:p>
            <a:pPr>
              <a:lnSpc>
                <a:spcPct val="105000"/>
              </a:lnSpc>
              <a:spcAft>
                <a:spcPts val="600"/>
              </a:spcAft>
            </a:pPr>
            <a:r>
              <a:rPr lang="en-GB" dirty="0"/>
              <a:t>Distribution Plots</a:t>
            </a:r>
          </a:p>
          <a:p>
            <a:pPr>
              <a:lnSpc>
                <a:spcPct val="105000"/>
              </a:lnSpc>
              <a:spcAft>
                <a:spcPts val="600"/>
              </a:spcAft>
            </a:pPr>
            <a:r>
              <a:rPr lang="en-GB" dirty="0"/>
              <a:t>Categorical Plots</a:t>
            </a:r>
          </a:p>
          <a:p>
            <a:pPr>
              <a:lnSpc>
                <a:spcPct val="105000"/>
              </a:lnSpc>
              <a:spcAft>
                <a:spcPts val="600"/>
              </a:spcAft>
            </a:pPr>
            <a:r>
              <a:rPr lang="en-GB" dirty="0"/>
              <a:t>Matrix Plots</a:t>
            </a:r>
          </a:p>
        </p:txBody>
      </p:sp>
    </p:spTree>
    <p:extLst>
      <p:ext uri="{BB962C8B-B14F-4D97-AF65-F5344CB8AC3E}">
        <p14:creationId xmlns:p14="http://schemas.microsoft.com/office/powerpoint/2010/main" val="4037041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458F643-20C3-4417-08FB-46538298B53D}"/>
              </a:ext>
            </a:extLst>
          </p:cNvPr>
          <p:cNvSpPr>
            <a:spLocks noGrp="1"/>
          </p:cNvSpPr>
          <p:nvPr>
            <p:ph type="title"/>
          </p:nvPr>
        </p:nvSpPr>
        <p:spPr>
          <a:xfrm>
            <a:off x="609600" y="757963"/>
            <a:ext cx="5258400" cy="689837"/>
          </a:xfrm>
        </p:spPr>
        <p:txBody>
          <a:bodyPr wrap="square" anchor="t">
            <a:normAutofit/>
          </a:bodyPr>
          <a:lstStyle/>
          <a:p>
            <a:r>
              <a:rPr lang="en-US" dirty="0"/>
              <a:t>Matrix Plots</a:t>
            </a:r>
            <a:endParaRPr lang="en-GB" dirty="0"/>
          </a:p>
        </p:txBody>
      </p:sp>
      <p:sp>
        <p:nvSpPr>
          <p:cNvPr id="12" name="Content Placeholder 2">
            <a:extLst>
              <a:ext uri="{FF2B5EF4-FFF2-40B4-BE49-F238E27FC236}">
                <a16:creationId xmlns:a16="http://schemas.microsoft.com/office/drawing/2014/main" id="{32356CC6-1D85-28A3-0E3E-A125FD7BBBD7}"/>
              </a:ext>
            </a:extLst>
          </p:cNvPr>
          <p:cNvSpPr txBox="1">
            <a:spLocks/>
          </p:cNvSpPr>
          <p:nvPr/>
        </p:nvSpPr>
        <p:spPr>
          <a:xfrm>
            <a:off x="-4689" y="1829318"/>
            <a:ext cx="4343400" cy="31993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eaLnBrk="1" hangingPunct="1">
              <a:lnSpc>
                <a:spcPct val="100000"/>
              </a:lnSpc>
              <a:spcBef>
                <a:spcPts val="6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1pPr>
            <a:lvl2pPr marL="914400" marR="0" lvl="1"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2pPr>
            <a:lvl3pPr marL="1371600" marR="0" lvl="2"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3pPr>
            <a:lvl4pPr marL="1828800" marR="0" lvl="3"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4pPr>
            <a:lvl5pPr marL="2286000" marR="0" lvl="4"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5pPr>
            <a:lvl6pPr marL="2743200" marR="0" lvl="5"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6pPr>
            <a:lvl7pPr marL="3200400" marR="0" lvl="6"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7pPr>
            <a:lvl8pPr marL="3657600" marR="0" lvl="7"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8pPr>
            <a:lvl9pPr marL="4114800" marR="0" lvl="8" indent="-355600" algn="l" rtl="0" eaLnBrk="1" hangingPunct="1">
              <a:lnSpc>
                <a:spcPct val="100000"/>
              </a:lnSpc>
              <a:spcBef>
                <a:spcPts val="1000"/>
              </a:spcBef>
              <a:spcAft>
                <a:spcPts val="100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9pPr>
          </a:lstStyle>
          <a:p>
            <a:r>
              <a:rPr lang="en-US" dirty="0"/>
              <a:t>Matrix Plots:</a:t>
            </a:r>
          </a:p>
          <a:p>
            <a:pPr lvl="1"/>
            <a:r>
              <a:rPr lang="en-US" dirty="0">
                <a:solidFill>
                  <a:schemeClr val="accent6">
                    <a:lumMod val="75000"/>
                  </a:schemeClr>
                </a:solidFill>
              </a:rPr>
              <a:t>Heat map</a:t>
            </a:r>
          </a:p>
        </p:txBody>
      </p:sp>
      <p:pic>
        <p:nvPicPr>
          <p:cNvPr id="6" name="Picture 3">
            <a:extLst>
              <a:ext uri="{FF2B5EF4-FFF2-40B4-BE49-F238E27FC236}">
                <a16:creationId xmlns:a16="http://schemas.microsoft.com/office/drawing/2014/main" id="{40C62AC5-AFDD-7F37-E31C-683358B000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895488"/>
            <a:ext cx="4075394" cy="316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a:extLst>
              <a:ext uri="{FF2B5EF4-FFF2-40B4-BE49-F238E27FC236}">
                <a16:creationId xmlns:a16="http://schemas.microsoft.com/office/drawing/2014/main" id="{D6D263BC-5BE2-10D9-691B-F9377CDE57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5512926"/>
            <a:ext cx="5446168" cy="74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6421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31000"/>
            <a:ext cx="5258400" cy="1021600"/>
          </a:xfrm>
        </p:spPr>
        <p:txBody>
          <a:bodyPr wrap="square" anchor="t">
            <a:normAutofit/>
          </a:bodyPr>
          <a:lstStyle/>
          <a:p>
            <a:r>
              <a:rPr lang="en-US" dirty="0"/>
              <a:t>What is Data Visualization</a:t>
            </a:r>
            <a:endParaRPr lang="en-GB" dirty="0"/>
          </a:p>
        </p:txBody>
      </p:sp>
      <p:sp>
        <p:nvSpPr>
          <p:cNvPr id="3" name="Content Placeholder 2"/>
          <p:cNvSpPr>
            <a:spLocks noGrp="1"/>
          </p:cNvSpPr>
          <p:nvPr>
            <p:ph type="body" idx="1"/>
          </p:nvPr>
        </p:nvSpPr>
        <p:spPr>
          <a:xfrm>
            <a:off x="128566" y="1752600"/>
            <a:ext cx="4824434" cy="5105400"/>
          </a:xfrm>
        </p:spPr>
        <p:txBody>
          <a:bodyPr wrap="square" anchor="t">
            <a:normAutofit lnSpcReduction="10000"/>
          </a:bodyPr>
          <a:lstStyle/>
          <a:p>
            <a:pPr>
              <a:lnSpc>
                <a:spcPct val="105000"/>
              </a:lnSpc>
              <a:spcAft>
                <a:spcPts val="600"/>
              </a:spcAft>
            </a:pPr>
            <a:r>
              <a:rPr lang="en-GB" dirty="0"/>
              <a:t>Data visualization is the graphical representation of information and data. By using visual elements like charts, graphs, and maps, data visualization tools provide an accessible way to see and understand trends, outliers, and patterns in data.</a:t>
            </a:r>
          </a:p>
          <a:p>
            <a:pPr>
              <a:lnSpc>
                <a:spcPct val="105000"/>
              </a:lnSpc>
              <a:spcAft>
                <a:spcPts val="600"/>
              </a:spcAft>
            </a:pPr>
            <a:r>
              <a:rPr lang="en-GB" dirty="0"/>
              <a:t>Our eyes are drawn to </a:t>
            </a:r>
            <a:r>
              <a:rPr lang="en-GB" dirty="0" err="1"/>
              <a:t>colors</a:t>
            </a:r>
            <a:r>
              <a:rPr lang="en-GB" dirty="0"/>
              <a:t> and patterns. We can quickly identify red from blue, square from circle. Our culture is visual, including everything from art and advertisements to TV and movies.</a:t>
            </a:r>
          </a:p>
          <a:p>
            <a:pPr>
              <a:lnSpc>
                <a:spcPct val="105000"/>
              </a:lnSpc>
              <a:spcAft>
                <a:spcPts val="600"/>
              </a:spcAft>
            </a:pPr>
            <a:r>
              <a:rPr lang="en-GB" dirty="0"/>
              <a:t>Data visualization is another form of visual art that grabs our interest and keeps our eyes on the message</a:t>
            </a:r>
          </a:p>
        </p:txBody>
      </p:sp>
      <p:pic>
        <p:nvPicPr>
          <p:cNvPr id="7" name="Picture 2" descr="D:\Beta\Data_analysis\imgs\viz.jpg">
            <a:extLst>
              <a:ext uri="{FF2B5EF4-FFF2-40B4-BE49-F238E27FC236}">
                <a16:creationId xmlns:a16="http://schemas.microsoft.com/office/drawing/2014/main" id="{2DE3660F-6900-71EB-9F01-8C6B9E52F2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3256" y="2743200"/>
            <a:ext cx="3413322" cy="177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881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7963"/>
            <a:ext cx="5258400" cy="689837"/>
          </a:xfrm>
        </p:spPr>
        <p:txBody>
          <a:bodyPr wrap="square" anchor="t">
            <a:normAutofit/>
          </a:bodyPr>
          <a:lstStyle/>
          <a:p>
            <a:r>
              <a:rPr lang="en-US" dirty="0"/>
              <a:t>Matplotlib &amp; Seaborn</a:t>
            </a:r>
            <a:endParaRPr lang="en-GB" dirty="0"/>
          </a:p>
        </p:txBody>
      </p:sp>
      <p:sp>
        <p:nvSpPr>
          <p:cNvPr id="3" name="Content Placeholder 2"/>
          <p:cNvSpPr>
            <a:spLocks noGrp="1"/>
          </p:cNvSpPr>
          <p:nvPr>
            <p:ph type="body" idx="1"/>
          </p:nvPr>
        </p:nvSpPr>
        <p:spPr>
          <a:xfrm>
            <a:off x="609600" y="2209800"/>
            <a:ext cx="4824434" cy="4191000"/>
          </a:xfrm>
        </p:spPr>
        <p:txBody>
          <a:bodyPr wrap="square" anchor="t">
            <a:normAutofit/>
          </a:bodyPr>
          <a:lstStyle/>
          <a:p>
            <a:r>
              <a:rPr lang="en-GB" dirty="0"/>
              <a:t>Seaborn and Matplotlib are two of Python's most powerful visualization libraries. Seaborn is built on top of matplotlib so it’s more like a wrapper, Seaborn uses fewer syntax and has stunning default themes and Matplotlib is more easily customizable through accessing the classes.</a:t>
            </a:r>
          </a:p>
        </p:txBody>
      </p:sp>
    </p:spTree>
    <p:extLst>
      <p:ext uri="{BB962C8B-B14F-4D97-AF65-F5344CB8AC3E}">
        <p14:creationId xmlns:p14="http://schemas.microsoft.com/office/powerpoint/2010/main" val="668854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7963"/>
            <a:ext cx="5258400" cy="689837"/>
          </a:xfrm>
        </p:spPr>
        <p:txBody>
          <a:bodyPr wrap="square" anchor="t">
            <a:normAutofit/>
          </a:bodyPr>
          <a:lstStyle/>
          <a:p>
            <a:r>
              <a:rPr lang="en-US" dirty="0"/>
              <a:t>Matplotlib &amp; Seaborn</a:t>
            </a:r>
            <a:endParaRPr lang="en-GB" dirty="0"/>
          </a:p>
        </p:txBody>
      </p:sp>
      <p:sp>
        <p:nvSpPr>
          <p:cNvPr id="3" name="Content Placeholder 2"/>
          <p:cNvSpPr>
            <a:spLocks noGrp="1"/>
          </p:cNvSpPr>
          <p:nvPr>
            <p:ph type="body" idx="1"/>
          </p:nvPr>
        </p:nvSpPr>
        <p:spPr>
          <a:xfrm>
            <a:off x="609600" y="2209800"/>
            <a:ext cx="4824434" cy="1066800"/>
          </a:xfrm>
        </p:spPr>
        <p:txBody>
          <a:bodyPr wrap="square" anchor="t">
            <a:normAutofit/>
          </a:bodyPr>
          <a:lstStyle/>
          <a:p>
            <a:r>
              <a:rPr lang="en-GB" dirty="0"/>
              <a:t>Install and use</a:t>
            </a:r>
          </a:p>
        </p:txBody>
      </p:sp>
      <p:pic>
        <p:nvPicPr>
          <p:cNvPr id="4" name="Picture 2">
            <a:extLst>
              <a:ext uri="{FF2B5EF4-FFF2-40B4-BE49-F238E27FC236}">
                <a16:creationId xmlns:a16="http://schemas.microsoft.com/office/drawing/2014/main" id="{682867F9-099F-2F79-657F-F1702730BF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161" y="3323559"/>
            <a:ext cx="314684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748EEF37-6E2C-F1A2-FDE4-96C4F3130D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161" y="4626125"/>
            <a:ext cx="3112558" cy="52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a:extLst>
              <a:ext uri="{FF2B5EF4-FFF2-40B4-BE49-F238E27FC236}">
                <a16:creationId xmlns:a16="http://schemas.microsoft.com/office/drawing/2014/main" id="{5A388AB3-B1BE-0EA6-6830-2FA7E35EC8F5}"/>
              </a:ext>
            </a:extLst>
          </p:cNvPr>
          <p:cNvSpPr txBox="1">
            <a:spLocks/>
          </p:cNvSpPr>
          <p:nvPr/>
        </p:nvSpPr>
        <p:spPr>
          <a:xfrm>
            <a:off x="2287192" y="3233357"/>
            <a:ext cx="1676400" cy="6096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55600" algn="l" rtl="0" eaLnBrk="1" hangingPunct="1">
              <a:lnSpc>
                <a:spcPct val="100000"/>
              </a:lnSpc>
              <a:spcBef>
                <a:spcPts val="6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1pPr>
            <a:lvl2pPr marL="914400" marR="0" lvl="1"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2pPr>
            <a:lvl3pPr marL="1371600" marR="0" lvl="2"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3pPr>
            <a:lvl4pPr marL="1828800" marR="0" lvl="3"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4pPr>
            <a:lvl5pPr marL="2286000" marR="0" lvl="4"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5pPr>
            <a:lvl6pPr marL="2743200" marR="0" lvl="5"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6pPr>
            <a:lvl7pPr marL="3200400" marR="0" lvl="6"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7pPr>
            <a:lvl8pPr marL="3657600" marR="0" lvl="7"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8pPr>
            <a:lvl9pPr marL="4114800" marR="0" lvl="8" indent="-355600" algn="l" rtl="0" eaLnBrk="1" hangingPunct="1">
              <a:lnSpc>
                <a:spcPct val="100000"/>
              </a:lnSpc>
              <a:spcBef>
                <a:spcPts val="1000"/>
              </a:spcBef>
              <a:spcAft>
                <a:spcPts val="100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9pPr>
          </a:lstStyle>
          <a:p>
            <a:pPr marL="101600" indent="0">
              <a:buNone/>
            </a:pPr>
            <a:r>
              <a:rPr lang="en-GB" dirty="0"/>
              <a:t>Install</a:t>
            </a:r>
          </a:p>
        </p:txBody>
      </p:sp>
      <p:sp>
        <p:nvSpPr>
          <p:cNvPr id="7" name="Content Placeholder 2">
            <a:extLst>
              <a:ext uri="{FF2B5EF4-FFF2-40B4-BE49-F238E27FC236}">
                <a16:creationId xmlns:a16="http://schemas.microsoft.com/office/drawing/2014/main" id="{8A80A68B-DFB4-4991-2B5E-117F675B47D8}"/>
              </a:ext>
            </a:extLst>
          </p:cNvPr>
          <p:cNvSpPr txBox="1">
            <a:spLocks/>
          </p:cNvSpPr>
          <p:nvPr/>
        </p:nvSpPr>
        <p:spPr>
          <a:xfrm>
            <a:off x="2287192" y="4534619"/>
            <a:ext cx="1191825" cy="71504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55600" algn="l" rtl="0" eaLnBrk="1" hangingPunct="1">
              <a:lnSpc>
                <a:spcPct val="100000"/>
              </a:lnSpc>
              <a:spcBef>
                <a:spcPts val="6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1pPr>
            <a:lvl2pPr marL="914400" marR="0" lvl="1"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2pPr>
            <a:lvl3pPr marL="1371600" marR="0" lvl="2"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3pPr>
            <a:lvl4pPr marL="1828800" marR="0" lvl="3"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4pPr>
            <a:lvl5pPr marL="2286000" marR="0" lvl="4"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5pPr>
            <a:lvl6pPr marL="2743200" marR="0" lvl="5"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6pPr>
            <a:lvl7pPr marL="3200400" marR="0" lvl="6"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7pPr>
            <a:lvl8pPr marL="3657600" marR="0" lvl="7"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8pPr>
            <a:lvl9pPr marL="4114800" marR="0" lvl="8" indent="-355600" algn="l" rtl="0" eaLnBrk="1" hangingPunct="1">
              <a:lnSpc>
                <a:spcPct val="100000"/>
              </a:lnSpc>
              <a:spcBef>
                <a:spcPts val="1000"/>
              </a:spcBef>
              <a:spcAft>
                <a:spcPts val="100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9pPr>
          </a:lstStyle>
          <a:p>
            <a:pPr marL="101600" indent="0">
              <a:buNone/>
            </a:pPr>
            <a:r>
              <a:rPr lang="en-GB" dirty="0"/>
              <a:t>Use</a:t>
            </a:r>
          </a:p>
        </p:txBody>
      </p:sp>
    </p:spTree>
    <p:extLst>
      <p:ext uri="{BB962C8B-B14F-4D97-AF65-F5344CB8AC3E}">
        <p14:creationId xmlns:p14="http://schemas.microsoft.com/office/powerpoint/2010/main" val="3223623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7963"/>
            <a:ext cx="5258400" cy="689837"/>
          </a:xfrm>
        </p:spPr>
        <p:txBody>
          <a:bodyPr wrap="square" anchor="t">
            <a:normAutofit/>
          </a:bodyPr>
          <a:lstStyle/>
          <a:p>
            <a:r>
              <a:rPr lang="en-US" dirty="0"/>
              <a:t>Distribution Plots</a:t>
            </a:r>
            <a:endParaRPr lang="en-GB" dirty="0"/>
          </a:p>
        </p:txBody>
      </p:sp>
      <p:sp>
        <p:nvSpPr>
          <p:cNvPr id="3" name="Content Placeholder 2"/>
          <p:cNvSpPr>
            <a:spLocks noGrp="1"/>
          </p:cNvSpPr>
          <p:nvPr>
            <p:ph type="body" idx="1"/>
          </p:nvPr>
        </p:nvSpPr>
        <p:spPr>
          <a:xfrm>
            <a:off x="609600" y="2285999"/>
            <a:ext cx="5486400" cy="3814037"/>
          </a:xfrm>
        </p:spPr>
        <p:txBody>
          <a:bodyPr wrap="square" anchor="t">
            <a:normAutofit/>
          </a:bodyPr>
          <a:lstStyle/>
          <a:p>
            <a:r>
              <a:rPr lang="en-US" dirty="0" err="1"/>
              <a:t>Distributon</a:t>
            </a:r>
            <a:r>
              <a:rPr lang="en-US" dirty="0"/>
              <a:t> Plots:</a:t>
            </a:r>
          </a:p>
          <a:p>
            <a:pPr marL="0" indent="0">
              <a:buNone/>
            </a:pPr>
            <a:r>
              <a:rPr lang="en-US" dirty="0"/>
              <a:t>	Univariant Plots:</a:t>
            </a:r>
          </a:p>
          <a:p>
            <a:pPr marL="0" indent="0">
              <a:buNone/>
            </a:pPr>
            <a:r>
              <a:rPr lang="en-US" dirty="0"/>
              <a:t>		1) </a:t>
            </a:r>
            <a:r>
              <a:rPr lang="en-US" dirty="0" err="1"/>
              <a:t>distplot</a:t>
            </a:r>
            <a:endParaRPr lang="en-US" dirty="0"/>
          </a:p>
          <a:p>
            <a:pPr marL="0" indent="0">
              <a:buNone/>
            </a:pPr>
            <a:r>
              <a:rPr lang="en-US" dirty="0"/>
              <a:t>		2) </a:t>
            </a:r>
            <a:r>
              <a:rPr lang="en-US" dirty="0" err="1"/>
              <a:t>kdeplot</a:t>
            </a:r>
            <a:endParaRPr lang="en-US" dirty="0"/>
          </a:p>
          <a:p>
            <a:pPr marL="0" indent="0">
              <a:buNone/>
            </a:pPr>
            <a:endParaRPr lang="en-US" dirty="0"/>
          </a:p>
          <a:p>
            <a:pPr marL="0" indent="0">
              <a:buNone/>
            </a:pPr>
            <a:r>
              <a:rPr lang="en-US" dirty="0"/>
              <a:t>	Bivariant Plots:</a:t>
            </a:r>
          </a:p>
          <a:p>
            <a:pPr marL="0" indent="0">
              <a:buNone/>
            </a:pPr>
            <a:r>
              <a:rPr lang="en-US" dirty="0"/>
              <a:t>		1)</a:t>
            </a:r>
            <a:r>
              <a:rPr lang="en-US" dirty="0" err="1"/>
              <a:t>pairplot</a:t>
            </a:r>
            <a:endParaRPr lang="en-US" dirty="0"/>
          </a:p>
        </p:txBody>
      </p:sp>
    </p:spTree>
    <p:extLst>
      <p:ext uri="{BB962C8B-B14F-4D97-AF65-F5344CB8AC3E}">
        <p14:creationId xmlns:p14="http://schemas.microsoft.com/office/powerpoint/2010/main" val="2573529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228600" y="2133600"/>
            <a:ext cx="3200400" cy="2739164"/>
          </a:xfrm>
        </p:spPr>
        <p:txBody>
          <a:bodyPr wrap="square" anchor="t">
            <a:normAutofit lnSpcReduction="10000"/>
          </a:bodyPr>
          <a:lstStyle/>
          <a:p>
            <a:r>
              <a:rPr lang="en-US" dirty="0" err="1"/>
              <a:t>Distributon</a:t>
            </a:r>
            <a:r>
              <a:rPr lang="en-US" dirty="0"/>
              <a:t> Plots:</a:t>
            </a:r>
          </a:p>
          <a:p>
            <a:pPr marL="0" indent="0">
              <a:buNone/>
            </a:pPr>
            <a:r>
              <a:rPr lang="en-US" dirty="0"/>
              <a:t>	Univariant Plots:</a:t>
            </a:r>
          </a:p>
          <a:p>
            <a:pPr marL="0" indent="0">
              <a:buNone/>
            </a:pPr>
            <a:r>
              <a:rPr lang="en-US" dirty="0">
                <a:solidFill>
                  <a:schemeClr val="accent6">
                    <a:lumMod val="75000"/>
                  </a:schemeClr>
                </a:solidFill>
              </a:rPr>
              <a:t>		1) </a:t>
            </a:r>
            <a:r>
              <a:rPr lang="en-US" dirty="0" err="1">
                <a:solidFill>
                  <a:schemeClr val="accent6">
                    <a:lumMod val="75000"/>
                  </a:schemeClr>
                </a:solidFill>
              </a:rPr>
              <a:t>distplot</a:t>
            </a:r>
            <a:endParaRPr lang="en-US" dirty="0">
              <a:solidFill>
                <a:schemeClr val="accent6">
                  <a:lumMod val="75000"/>
                </a:schemeClr>
              </a:solidFill>
            </a:endParaRPr>
          </a:p>
          <a:p>
            <a:pPr marL="0" indent="0">
              <a:buNone/>
            </a:pPr>
            <a:r>
              <a:rPr lang="en-US" dirty="0"/>
              <a:t>		2) </a:t>
            </a:r>
            <a:r>
              <a:rPr lang="en-US" dirty="0" err="1"/>
              <a:t>kdeplot</a:t>
            </a:r>
            <a:endParaRPr lang="en-US" dirty="0"/>
          </a:p>
          <a:p>
            <a:pPr marL="0" indent="0">
              <a:buNone/>
            </a:pPr>
            <a:endParaRPr lang="en-US" dirty="0"/>
          </a:p>
          <a:p>
            <a:pPr marL="0" indent="0">
              <a:buNone/>
            </a:pPr>
            <a:r>
              <a:rPr lang="en-US" dirty="0"/>
              <a:t>	Bivariant Plots:</a:t>
            </a:r>
          </a:p>
          <a:p>
            <a:pPr marL="0" indent="0">
              <a:buNone/>
            </a:pPr>
            <a:r>
              <a:rPr lang="en-US" dirty="0"/>
              <a:t>		1)</a:t>
            </a:r>
            <a:r>
              <a:rPr lang="en-US" dirty="0" err="1"/>
              <a:t>pairplot</a:t>
            </a:r>
            <a:endParaRPr lang="en-US" dirty="0"/>
          </a:p>
        </p:txBody>
      </p:sp>
      <p:pic>
        <p:nvPicPr>
          <p:cNvPr id="4" name="Picture 3">
            <a:extLst>
              <a:ext uri="{FF2B5EF4-FFF2-40B4-BE49-F238E27FC236}">
                <a16:creationId xmlns:a16="http://schemas.microsoft.com/office/drawing/2014/main" id="{93BE1C66-9718-346C-330C-3C606D0B4F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1" y="2133600"/>
            <a:ext cx="3476624" cy="34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a:extLst>
              <a:ext uri="{FF2B5EF4-FFF2-40B4-BE49-F238E27FC236}">
                <a16:creationId xmlns:a16="http://schemas.microsoft.com/office/drawing/2014/main" id="{610BBA78-A600-98FD-0EFE-C71BF55FF1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5856197"/>
            <a:ext cx="6537371" cy="46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a:extLst>
              <a:ext uri="{FF2B5EF4-FFF2-40B4-BE49-F238E27FC236}">
                <a16:creationId xmlns:a16="http://schemas.microsoft.com/office/drawing/2014/main" id="{FA4AE006-0EB1-2525-1DBC-CE8824AC1AC7}"/>
              </a:ext>
            </a:extLst>
          </p:cNvPr>
          <p:cNvSpPr txBox="1">
            <a:spLocks/>
          </p:cNvSpPr>
          <p:nvPr/>
        </p:nvSpPr>
        <p:spPr>
          <a:xfrm>
            <a:off x="609600" y="757963"/>
            <a:ext cx="5258400" cy="68983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eaLnBrk="1" hangingPunct="1">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eaLnBrk="1" hangingPunct="1">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eaLnBrk="1" hangingPunct="1">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eaLnBrk="1" hangingPunct="1">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eaLnBrk="1" hangingPunct="1">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eaLnBrk="1" hangingPunct="1">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eaLnBrk="1" hangingPunct="1">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eaLnBrk="1" hangingPunct="1">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r>
              <a:rPr lang="en-US"/>
              <a:t>Distribution Plots</a:t>
            </a:r>
            <a:endParaRPr lang="en-GB" dirty="0"/>
          </a:p>
        </p:txBody>
      </p:sp>
    </p:spTree>
    <p:extLst>
      <p:ext uri="{BB962C8B-B14F-4D97-AF65-F5344CB8AC3E}">
        <p14:creationId xmlns:p14="http://schemas.microsoft.com/office/powerpoint/2010/main" val="389463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228600" y="2133600"/>
            <a:ext cx="3200400" cy="2739164"/>
          </a:xfrm>
        </p:spPr>
        <p:txBody>
          <a:bodyPr wrap="square" anchor="t">
            <a:normAutofit lnSpcReduction="10000"/>
          </a:bodyPr>
          <a:lstStyle/>
          <a:p>
            <a:r>
              <a:rPr lang="en-US" dirty="0" err="1"/>
              <a:t>Distributon</a:t>
            </a:r>
            <a:r>
              <a:rPr lang="en-US" dirty="0"/>
              <a:t> Plots:</a:t>
            </a:r>
          </a:p>
          <a:p>
            <a:pPr marL="0" indent="0">
              <a:buNone/>
            </a:pPr>
            <a:r>
              <a:rPr lang="en-US" dirty="0"/>
              <a:t>	Univariant Plots:</a:t>
            </a:r>
          </a:p>
          <a:p>
            <a:pPr marL="0" indent="0">
              <a:buNone/>
            </a:pPr>
            <a:r>
              <a:rPr lang="en-US" dirty="0">
                <a:solidFill>
                  <a:schemeClr val="tx1"/>
                </a:solidFill>
              </a:rPr>
              <a:t>		1) </a:t>
            </a:r>
            <a:r>
              <a:rPr lang="en-US" dirty="0" err="1">
                <a:solidFill>
                  <a:schemeClr val="tx1"/>
                </a:solidFill>
              </a:rPr>
              <a:t>distplot</a:t>
            </a:r>
            <a:endParaRPr lang="en-US" dirty="0">
              <a:solidFill>
                <a:schemeClr val="tx1"/>
              </a:solidFill>
            </a:endParaRPr>
          </a:p>
          <a:p>
            <a:pPr marL="0" indent="0">
              <a:buNone/>
            </a:pPr>
            <a:r>
              <a:rPr lang="en-US" dirty="0"/>
              <a:t>		2) </a:t>
            </a:r>
            <a:r>
              <a:rPr lang="en-US" dirty="0" err="1">
                <a:solidFill>
                  <a:schemeClr val="accent6">
                    <a:lumMod val="75000"/>
                  </a:schemeClr>
                </a:solidFill>
              </a:rPr>
              <a:t>kdeplot</a:t>
            </a:r>
            <a:endParaRPr lang="en-US" dirty="0">
              <a:solidFill>
                <a:schemeClr val="accent6">
                  <a:lumMod val="75000"/>
                </a:schemeClr>
              </a:solidFill>
            </a:endParaRPr>
          </a:p>
          <a:p>
            <a:pPr marL="0" indent="0">
              <a:buNone/>
            </a:pPr>
            <a:endParaRPr lang="en-US" dirty="0"/>
          </a:p>
          <a:p>
            <a:pPr marL="0" indent="0">
              <a:buNone/>
            </a:pPr>
            <a:r>
              <a:rPr lang="en-US" dirty="0"/>
              <a:t>	Bivariant Plots:</a:t>
            </a:r>
          </a:p>
          <a:p>
            <a:pPr marL="0" indent="0">
              <a:buNone/>
            </a:pPr>
            <a:r>
              <a:rPr lang="en-US" dirty="0"/>
              <a:t>		1)</a:t>
            </a:r>
            <a:r>
              <a:rPr lang="en-US" dirty="0" err="1"/>
              <a:t>pairplot</a:t>
            </a:r>
            <a:endParaRPr lang="en-US" dirty="0"/>
          </a:p>
        </p:txBody>
      </p:sp>
      <p:pic>
        <p:nvPicPr>
          <p:cNvPr id="6" name="Picture 3">
            <a:extLst>
              <a:ext uri="{FF2B5EF4-FFF2-40B4-BE49-F238E27FC236}">
                <a16:creationId xmlns:a16="http://schemas.microsoft.com/office/drawing/2014/main" id="{E660EE7A-455D-15BE-21E1-98E32B4C7B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2105249"/>
            <a:ext cx="4077564" cy="304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a:extLst>
              <a:ext uri="{FF2B5EF4-FFF2-40B4-BE49-F238E27FC236}">
                <a16:creationId xmlns:a16="http://schemas.microsoft.com/office/drawing/2014/main" id="{1905C71E-C1E3-7484-AB4E-77158187E7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5791200"/>
            <a:ext cx="5346738" cy="617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itle 1">
            <a:extLst>
              <a:ext uri="{FF2B5EF4-FFF2-40B4-BE49-F238E27FC236}">
                <a16:creationId xmlns:a16="http://schemas.microsoft.com/office/drawing/2014/main" id="{543FACF3-4DC4-34B2-C814-CF5245BB6C94}"/>
              </a:ext>
            </a:extLst>
          </p:cNvPr>
          <p:cNvSpPr>
            <a:spLocks noGrp="1"/>
          </p:cNvSpPr>
          <p:nvPr>
            <p:ph type="title"/>
          </p:nvPr>
        </p:nvSpPr>
        <p:spPr>
          <a:xfrm>
            <a:off x="609600" y="757963"/>
            <a:ext cx="5258400" cy="689837"/>
          </a:xfrm>
        </p:spPr>
        <p:txBody>
          <a:bodyPr wrap="square" anchor="t">
            <a:normAutofit/>
          </a:bodyPr>
          <a:lstStyle/>
          <a:p>
            <a:r>
              <a:rPr lang="en-US" dirty="0"/>
              <a:t>Distribution Plots</a:t>
            </a:r>
            <a:endParaRPr lang="en-GB" dirty="0"/>
          </a:p>
        </p:txBody>
      </p:sp>
    </p:spTree>
    <p:extLst>
      <p:ext uri="{BB962C8B-B14F-4D97-AF65-F5344CB8AC3E}">
        <p14:creationId xmlns:p14="http://schemas.microsoft.com/office/powerpoint/2010/main" val="4115953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228600" y="2133600"/>
            <a:ext cx="3200400" cy="2739164"/>
          </a:xfrm>
        </p:spPr>
        <p:txBody>
          <a:bodyPr wrap="square" anchor="t">
            <a:normAutofit lnSpcReduction="10000"/>
          </a:bodyPr>
          <a:lstStyle/>
          <a:p>
            <a:r>
              <a:rPr lang="en-US" dirty="0" err="1"/>
              <a:t>Distributon</a:t>
            </a:r>
            <a:r>
              <a:rPr lang="en-US" dirty="0"/>
              <a:t> Plots:</a:t>
            </a:r>
          </a:p>
          <a:p>
            <a:pPr marL="0" indent="0">
              <a:buNone/>
            </a:pPr>
            <a:r>
              <a:rPr lang="en-US" dirty="0"/>
              <a:t>	Univariant Plots:</a:t>
            </a:r>
          </a:p>
          <a:p>
            <a:pPr marL="0" indent="0">
              <a:buNone/>
            </a:pPr>
            <a:r>
              <a:rPr lang="en-US" dirty="0">
                <a:solidFill>
                  <a:schemeClr val="tx1"/>
                </a:solidFill>
              </a:rPr>
              <a:t>		1) </a:t>
            </a:r>
            <a:r>
              <a:rPr lang="en-US" dirty="0" err="1">
                <a:solidFill>
                  <a:schemeClr val="tx1"/>
                </a:solidFill>
              </a:rPr>
              <a:t>distplot</a:t>
            </a:r>
            <a:endParaRPr lang="en-US" dirty="0">
              <a:solidFill>
                <a:schemeClr val="tx1"/>
              </a:solidFill>
            </a:endParaRPr>
          </a:p>
          <a:p>
            <a:pPr marL="0" indent="0">
              <a:buNone/>
            </a:pPr>
            <a:r>
              <a:rPr lang="en-US" dirty="0">
                <a:solidFill>
                  <a:schemeClr val="tx1"/>
                </a:solidFill>
              </a:rPr>
              <a:t>		2) </a:t>
            </a:r>
            <a:r>
              <a:rPr lang="en-US" dirty="0" err="1">
                <a:solidFill>
                  <a:schemeClr val="tx1"/>
                </a:solidFill>
              </a:rPr>
              <a:t>kdeplot</a:t>
            </a:r>
            <a:endParaRPr lang="en-US" dirty="0">
              <a:solidFill>
                <a:schemeClr val="tx1"/>
              </a:solidFill>
            </a:endParaRPr>
          </a:p>
          <a:p>
            <a:pPr marL="0" indent="0">
              <a:buNone/>
            </a:pPr>
            <a:endParaRPr lang="en-US" dirty="0"/>
          </a:p>
          <a:p>
            <a:pPr marL="0" indent="0">
              <a:buNone/>
            </a:pPr>
            <a:r>
              <a:rPr lang="en-US" dirty="0"/>
              <a:t>	Bivariant Plots:</a:t>
            </a:r>
          </a:p>
          <a:p>
            <a:pPr marL="0" indent="0">
              <a:buNone/>
            </a:pPr>
            <a:r>
              <a:rPr lang="en-US" dirty="0">
                <a:solidFill>
                  <a:schemeClr val="accent6">
                    <a:lumMod val="75000"/>
                  </a:schemeClr>
                </a:solidFill>
              </a:rPr>
              <a:t>		1)</a:t>
            </a:r>
            <a:r>
              <a:rPr lang="en-US" dirty="0" err="1">
                <a:solidFill>
                  <a:schemeClr val="accent6">
                    <a:lumMod val="75000"/>
                  </a:schemeClr>
                </a:solidFill>
              </a:rPr>
              <a:t>pairplot</a:t>
            </a:r>
            <a:endParaRPr lang="en-US" dirty="0">
              <a:solidFill>
                <a:schemeClr val="accent6">
                  <a:lumMod val="75000"/>
                </a:schemeClr>
              </a:solidFill>
            </a:endParaRPr>
          </a:p>
        </p:txBody>
      </p:sp>
      <p:pic>
        <p:nvPicPr>
          <p:cNvPr id="8" name="Picture 2">
            <a:extLst>
              <a:ext uri="{FF2B5EF4-FFF2-40B4-BE49-F238E27FC236}">
                <a16:creationId xmlns:a16="http://schemas.microsoft.com/office/drawing/2014/main" id="{36C8F329-CA70-EAC0-5E54-2A9B1AF563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3836" y="1853418"/>
            <a:ext cx="3588328" cy="3532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a:extLst>
              <a:ext uri="{FF2B5EF4-FFF2-40B4-BE49-F238E27FC236}">
                <a16:creationId xmlns:a16="http://schemas.microsoft.com/office/drawing/2014/main" id="{B0CB15C6-6222-D199-821E-792F386168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6526" y="5624213"/>
            <a:ext cx="4282534" cy="674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itle 1">
            <a:extLst>
              <a:ext uri="{FF2B5EF4-FFF2-40B4-BE49-F238E27FC236}">
                <a16:creationId xmlns:a16="http://schemas.microsoft.com/office/drawing/2014/main" id="{E458F643-20C3-4417-08FB-46538298B53D}"/>
              </a:ext>
            </a:extLst>
          </p:cNvPr>
          <p:cNvSpPr>
            <a:spLocks noGrp="1"/>
          </p:cNvSpPr>
          <p:nvPr>
            <p:ph type="title"/>
          </p:nvPr>
        </p:nvSpPr>
        <p:spPr>
          <a:xfrm>
            <a:off x="609600" y="757963"/>
            <a:ext cx="5258400" cy="689837"/>
          </a:xfrm>
        </p:spPr>
        <p:txBody>
          <a:bodyPr wrap="square" anchor="t">
            <a:normAutofit/>
          </a:bodyPr>
          <a:lstStyle/>
          <a:p>
            <a:r>
              <a:rPr lang="en-US" dirty="0"/>
              <a:t>Distribution Plots</a:t>
            </a:r>
            <a:endParaRPr lang="en-GB" dirty="0"/>
          </a:p>
        </p:txBody>
      </p:sp>
    </p:spTree>
    <p:extLst>
      <p:ext uri="{BB962C8B-B14F-4D97-AF65-F5344CB8AC3E}">
        <p14:creationId xmlns:p14="http://schemas.microsoft.com/office/powerpoint/2010/main" val="545670544"/>
      </p:ext>
    </p:extLst>
  </p:cSld>
  <p:clrMapOvr>
    <a:masterClrMapping/>
  </p:clrMapOvr>
</p:sld>
</file>

<file path=ppt/theme/theme1.xml><?xml version="1.0" encoding="utf-8"?>
<a:theme xmlns:a="http://schemas.openxmlformats.org/drawingml/2006/main" name="Theme2">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724D5FF9-B36B-49C5-81DE-33B66ABE3655}" vid="{4F394E24-3488-4AA9-A26E-DFAE1B382DF2}"/>
    </a:ext>
  </a:extLst>
</a:theme>
</file>

<file path=docProps/app.xml><?xml version="1.0" encoding="utf-8"?>
<Properties xmlns="http://schemas.openxmlformats.org/officeDocument/2006/extended-properties" xmlns:vt="http://schemas.openxmlformats.org/officeDocument/2006/docPropsVTypes">
  <Template>Theme2</Template>
  <TotalTime>1578</TotalTime>
  <Words>622</Words>
  <Application>Microsoft Office PowerPoint</Application>
  <PresentationFormat>On-screen Show (4:3)</PresentationFormat>
  <Paragraphs>125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Arvo</vt:lpstr>
      <vt:lpstr>Roboto Condensed</vt:lpstr>
      <vt:lpstr>Roboto Condensed Light</vt:lpstr>
      <vt:lpstr>Theme2</vt:lpstr>
      <vt:lpstr>Sesson 3</vt:lpstr>
      <vt:lpstr>Agenda</vt:lpstr>
      <vt:lpstr>What is Data Visualization</vt:lpstr>
      <vt:lpstr>Matplotlib &amp; Seaborn</vt:lpstr>
      <vt:lpstr>Matplotlib &amp; Seaborn</vt:lpstr>
      <vt:lpstr>Distribution Plots</vt:lpstr>
      <vt:lpstr>PowerPoint Presentation</vt:lpstr>
      <vt:lpstr>Distribution Plots</vt:lpstr>
      <vt:lpstr>Distribution Plots</vt:lpstr>
      <vt:lpstr>Categotrical Plots</vt:lpstr>
      <vt:lpstr>Categotrical Plots</vt:lpstr>
      <vt:lpstr>Categotrical Plots</vt:lpstr>
      <vt:lpstr>Categotrical Plots</vt:lpstr>
      <vt:lpstr>Categotrical Plots</vt:lpstr>
      <vt:lpstr>Categotrical Plots</vt:lpstr>
      <vt:lpstr>Categotrical Plots</vt:lpstr>
      <vt:lpstr>Categotrical Plots</vt:lpstr>
      <vt:lpstr>Categotrical Plots</vt:lpstr>
      <vt:lpstr>Categotrical Plots</vt:lpstr>
      <vt:lpstr>Matrix Plots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Sesson 3</dc:title>
  <dc:creator>Abdullah</dc:creator>
  <cp:lastModifiedBy>Abdullah Nasser Mohamed El-Azab</cp:lastModifiedBy>
  <cp:revision>13</cp:revision>
  <dcterms:created xsi:type="dcterms:W3CDTF">2006-08-16T00:00:00Z</dcterms:created>
  <dcterms:modified xsi:type="dcterms:W3CDTF">2022-08-08T07:55:05Z</dcterms:modified>
</cp:coreProperties>
</file>