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8" r:id="rId4"/>
    <p:sldId id="279" r:id="rId5"/>
    <p:sldId id="280" r:id="rId6"/>
    <p:sldId id="281" r:id="rId7"/>
    <p:sldId id="282" r:id="rId8"/>
    <p:sldId id="285" r:id="rId9"/>
    <p:sldId id="286" r:id="rId10"/>
    <p:sldId id="284" r:id="rId11"/>
    <p:sldId id="287" r:id="rId12"/>
    <p:sldId id="289" r:id="rId13"/>
    <p:sldId id="290" r:id="rId14"/>
    <p:sldId id="291" r:id="rId15"/>
    <p:sldId id="288"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877033"/>
            <a:ext cx="1299300" cy="5772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11" name="Google Shape;11;p2"/>
          <p:cNvGrpSpPr/>
          <p:nvPr/>
        </p:nvGrpSpPr>
        <p:grpSpPr>
          <a:xfrm>
            <a:off x="0" y="-9451"/>
            <a:ext cx="8661398"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4" name="Google Shape;14;p2"/>
          <p:cNvGrpSpPr/>
          <p:nvPr/>
        </p:nvGrpSpPr>
        <p:grpSpPr>
          <a:xfrm rot="10800000" flipH="1">
            <a:off x="1" y="1454351"/>
            <a:ext cx="8847502"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7" name="Google Shape;17;p2"/>
          <p:cNvGrpSpPr/>
          <p:nvPr/>
        </p:nvGrpSpPr>
        <p:grpSpPr>
          <a:xfrm>
            <a:off x="3677237" y="5704465"/>
            <a:ext cx="5480829"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22" name="Google Shape;22;p2"/>
          <p:cNvSpPr txBox="1">
            <a:spLocks noGrp="1"/>
          </p:cNvSpPr>
          <p:nvPr>
            <p:ph type="ctrTitle"/>
          </p:nvPr>
        </p:nvSpPr>
        <p:spPr>
          <a:xfrm>
            <a:off x="685800" y="1454333"/>
            <a:ext cx="53679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39584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65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5697214" y="3514025"/>
            <a:ext cx="889200" cy="3952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25" name="Google Shape;25;p3"/>
          <p:cNvGrpSpPr/>
          <p:nvPr/>
        </p:nvGrpSpPr>
        <p:grpSpPr>
          <a:xfrm>
            <a:off x="0" y="-9451"/>
            <a:ext cx="8661398" cy="6867451"/>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28" name="Google Shape;28;p3"/>
          <p:cNvGrpSpPr/>
          <p:nvPr/>
        </p:nvGrpSpPr>
        <p:grpSpPr>
          <a:xfrm rot="10800000" flipH="1">
            <a:off x="-2" y="3899768"/>
            <a:ext cx="6589087" cy="2703024"/>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31" name="Google Shape;31;p3"/>
          <p:cNvGrpSpPr/>
          <p:nvPr/>
        </p:nvGrpSpPr>
        <p:grpSpPr>
          <a:xfrm>
            <a:off x="6946842" y="5963632"/>
            <a:ext cx="2202830"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39" name="Google Shape;39;p3"/>
          <p:cNvSpPr txBox="1">
            <a:spLocks noGrp="1"/>
          </p:cNvSpPr>
          <p:nvPr>
            <p:ph type="ctrTitle"/>
          </p:nvPr>
        </p:nvSpPr>
        <p:spPr>
          <a:xfrm>
            <a:off x="463525" y="3828197"/>
            <a:ext cx="4094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
        <p:nvSpPr>
          <p:cNvPr id="40" name="Google Shape;40;p3"/>
          <p:cNvSpPr txBox="1">
            <a:spLocks noGrp="1"/>
          </p:cNvSpPr>
          <p:nvPr>
            <p:ph type="subTitle" idx="1"/>
          </p:nvPr>
        </p:nvSpPr>
        <p:spPr>
          <a:xfrm>
            <a:off x="463525" y="5300599"/>
            <a:ext cx="40944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r>
              <a:rPr lang="en-US"/>
              <a:t>Click to edit Master subtitle style</a:t>
            </a:r>
            <a:endParaRPr/>
          </a:p>
        </p:txBody>
      </p:sp>
      <p:sp>
        <p:nvSpPr>
          <p:cNvPr id="41" name="Google Shape;41;p3"/>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388762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5963632"/>
            <a:ext cx="2202830" cy="894393"/>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1" name="Google Shape;51;p4"/>
          <p:cNvSpPr/>
          <p:nvPr/>
        </p:nvSpPr>
        <p:spPr>
          <a:xfrm>
            <a:off x="7544483" y="877033"/>
            <a:ext cx="1299300" cy="5772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52" name="Google Shape;52;p4"/>
          <p:cNvGrpSpPr/>
          <p:nvPr/>
        </p:nvGrpSpPr>
        <p:grpSpPr>
          <a:xfrm>
            <a:off x="0" y="-9451"/>
            <a:ext cx="8661398" cy="6867451"/>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55" name="Google Shape;55;p4"/>
          <p:cNvGrpSpPr/>
          <p:nvPr/>
        </p:nvGrpSpPr>
        <p:grpSpPr>
          <a:xfrm rot="10800000" flipH="1">
            <a:off x="1" y="1454351"/>
            <a:ext cx="8847502" cy="3949300"/>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sp>
        <p:nvSpPr>
          <p:cNvPr id="58" name="Google Shape;58;p4"/>
          <p:cNvSpPr txBox="1">
            <a:spLocks noGrp="1"/>
          </p:cNvSpPr>
          <p:nvPr>
            <p:ph type="body" idx="1"/>
          </p:nvPr>
        </p:nvSpPr>
        <p:spPr>
          <a:xfrm>
            <a:off x="829775" y="1602667"/>
            <a:ext cx="5090700" cy="3660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pPr lvl="0"/>
            <a:r>
              <a:rPr lang="en-US"/>
              <a:t>Click to edit Master text styles</a:t>
            </a:r>
          </a:p>
        </p:txBody>
      </p:sp>
      <p:sp>
        <p:nvSpPr>
          <p:cNvPr id="59" name="Google Shape;59;p4"/>
          <p:cNvSpPr txBox="1"/>
          <p:nvPr/>
        </p:nvSpPr>
        <p:spPr>
          <a:xfrm>
            <a:off x="286600" y="1352767"/>
            <a:ext cx="6765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44730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946842" y="5963632"/>
            <a:ext cx="2202830"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0" name="Google Shape;70;p5"/>
          <p:cNvGrpSpPr/>
          <p:nvPr/>
        </p:nvGrpSpPr>
        <p:grpSpPr>
          <a:xfrm>
            <a:off x="-4" y="54"/>
            <a:ext cx="7072430"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sp>
        <p:nvSpPr>
          <p:cNvPr id="78" name="Google Shape;78;p5"/>
          <p:cNvSpPr txBox="1">
            <a:spLocks noGrp="1"/>
          </p:cNvSpPr>
          <p:nvPr>
            <p:ph type="title"/>
          </p:nvPr>
        </p:nvSpPr>
        <p:spPr>
          <a:xfrm>
            <a:off x="814275" y="523433"/>
            <a:ext cx="54924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79" name="Google Shape;79;p5"/>
          <p:cNvSpPr txBox="1">
            <a:spLocks noGrp="1"/>
          </p:cNvSpPr>
          <p:nvPr>
            <p:ph type="body" idx="1"/>
          </p:nvPr>
        </p:nvSpPr>
        <p:spPr>
          <a:xfrm>
            <a:off x="814275" y="1769800"/>
            <a:ext cx="6132600" cy="41940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pPr lvl="0"/>
            <a:r>
              <a:rPr lang="en-US"/>
              <a:t>Click to edit Master text styles</a:t>
            </a:r>
          </a:p>
        </p:txBody>
      </p:sp>
      <p:sp>
        <p:nvSpPr>
          <p:cNvPr id="80" name="Google Shape;80;p5"/>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185659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54"/>
            <a:ext cx="7072430"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grpSp>
        <p:nvGrpSpPr>
          <p:cNvPr id="90" name="Google Shape;90;p6"/>
          <p:cNvGrpSpPr/>
          <p:nvPr/>
        </p:nvGrpSpPr>
        <p:grpSpPr>
          <a:xfrm>
            <a:off x="6946842" y="5963632"/>
            <a:ext cx="2202830"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98" name="Google Shape;98;p6"/>
          <p:cNvSpPr txBox="1">
            <a:spLocks noGrp="1"/>
          </p:cNvSpPr>
          <p:nvPr>
            <p:ph type="title"/>
          </p:nvPr>
        </p:nvSpPr>
        <p:spPr>
          <a:xfrm>
            <a:off x="814275" y="523433"/>
            <a:ext cx="52584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99" name="Google Shape;99;p6"/>
          <p:cNvSpPr txBox="1">
            <a:spLocks noGrp="1"/>
          </p:cNvSpPr>
          <p:nvPr>
            <p:ph type="body" idx="1"/>
          </p:nvPr>
        </p:nvSpPr>
        <p:spPr>
          <a:xfrm>
            <a:off x="814275" y="2050651"/>
            <a:ext cx="3378300" cy="3632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pPr lvl="0"/>
            <a:r>
              <a:rPr lang="en-US"/>
              <a:t>Click to edit Master text styles</a:t>
            </a:r>
          </a:p>
        </p:txBody>
      </p:sp>
      <p:sp>
        <p:nvSpPr>
          <p:cNvPr id="100" name="Google Shape;100;p6"/>
          <p:cNvSpPr txBox="1">
            <a:spLocks noGrp="1"/>
          </p:cNvSpPr>
          <p:nvPr>
            <p:ph type="body" idx="2"/>
          </p:nvPr>
        </p:nvSpPr>
        <p:spPr>
          <a:xfrm>
            <a:off x="4396123" y="2050651"/>
            <a:ext cx="3378300" cy="3632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pPr lvl="0"/>
            <a:r>
              <a:rPr lang="en-US"/>
              <a:t>Click to edit Master text styles</a:t>
            </a:r>
          </a:p>
        </p:txBody>
      </p:sp>
      <p:sp>
        <p:nvSpPr>
          <p:cNvPr id="101" name="Google Shape;101;p6"/>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164611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4" y="54"/>
            <a:ext cx="7072430"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grpSp>
        <p:nvGrpSpPr>
          <p:cNvPr id="111" name="Google Shape;111;p7"/>
          <p:cNvGrpSpPr/>
          <p:nvPr/>
        </p:nvGrpSpPr>
        <p:grpSpPr>
          <a:xfrm>
            <a:off x="6946842" y="5963632"/>
            <a:ext cx="2202830"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9" name="Google Shape;119;p7"/>
          <p:cNvSpPr txBox="1">
            <a:spLocks noGrp="1"/>
          </p:cNvSpPr>
          <p:nvPr>
            <p:ph type="title"/>
          </p:nvPr>
        </p:nvSpPr>
        <p:spPr>
          <a:xfrm>
            <a:off x="814275" y="523433"/>
            <a:ext cx="52584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120" name="Google Shape;120;p7"/>
          <p:cNvSpPr txBox="1">
            <a:spLocks noGrp="1"/>
          </p:cNvSpPr>
          <p:nvPr>
            <p:ph type="body" idx="1"/>
          </p:nvPr>
        </p:nvSpPr>
        <p:spPr>
          <a:xfrm>
            <a:off x="870450" y="2060101"/>
            <a:ext cx="2247900" cy="361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Click to edit Master text styles</a:t>
            </a:r>
          </a:p>
        </p:txBody>
      </p:sp>
      <p:sp>
        <p:nvSpPr>
          <p:cNvPr id="121" name="Google Shape;121;p7"/>
          <p:cNvSpPr txBox="1">
            <a:spLocks noGrp="1"/>
          </p:cNvSpPr>
          <p:nvPr>
            <p:ph type="body" idx="2"/>
          </p:nvPr>
        </p:nvSpPr>
        <p:spPr>
          <a:xfrm>
            <a:off x="3233637" y="2060101"/>
            <a:ext cx="2247900" cy="361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Click to edit Master text styles</a:t>
            </a:r>
          </a:p>
        </p:txBody>
      </p:sp>
      <p:sp>
        <p:nvSpPr>
          <p:cNvPr id="122" name="Google Shape;122;p7"/>
          <p:cNvSpPr txBox="1">
            <a:spLocks noGrp="1"/>
          </p:cNvSpPr>
          <p:nvPr>
            <p:ph type="body" idx="3"/>
          </p:nvPr>
        </p:nvSpPr>
        <p:spPr>
          <a:xfrm>
            <a:off x="5540650" y="2060101"/>
            <a:ext cx="2247900" cy="361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Click to edit Master text styles</a:t>
            </a:r>
          </a:p>
        </p:txBody>
      </p:sp>
      <p:sp>
        <p:nvSpPr>
          <p:cNvPr id="123" name="Google Shape;123;p7"/>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348046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4" y="54"/>
            <a:ext cx="7072430"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Arvo"/>
                  <a:ea typeface="Arvo"/>
                  <a:cs typeface="Arvo"/>
                  <a:sym typeface="Arvo"/>
                </a:endParaRPr>
              </a:p>
            </p:txBody>
          </p:sp>
        </p:grpSp>
      </p:grpSp>
      <p:grpSp>
        <p:nvGrpSpPr>
          <p:cNvPr id="133" name="Google Shape;133;p8"/>
          <p:cNvGrpSpPr/>
          <p:nvPr/>
        </p:nvGrpSpPr>
        <p:grpSpPr>
          <a:xfrm>
            <a:off x="6946842" y="5963632"/>
            <a:ext cx="2202830"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41" name="Google Shape;141;p8"/>
          <p:cNvSpPr txBox="1">
            <a:spLocks noGrp="1"/>
          </p:cNvSpPr>
          <p:nvPr>
            <p:ph type="title"/>
          </p:nvPr>
        </p:nvSpPr>
        <p:spPr>
          <a:xfrm>
            <a:off x="814275" y="523433"/>
            <a:ext cx="52584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142" name="Google Shape;142;p8"/>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393130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2466139" y="5963632"/>
            <a:ext cx="6686825"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52" name="Google Shape;152;p9"/>
          <p:cNvSpPr txBox="1">
            <a:spLocks noGrp="1"/>
          </p:cNvSpPr>
          <p:nvPr>
            <p:ph type="body" idx="1"/>
          </p:nvPr>
        </p:nvSpPr>
        <p:spPr>
          <a:xfrm>
            <a:off x="2682800" y="6182000"/>
            <a:ext cx="6004200" cy="4208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pPr lvl="0"/>
            <a:r>
              <a:rPr lang="en-US"/>
              <a:t>Click to edit Master text styles</a:t>
            </a:r>
          </a:p>
        </p:txBody>
      </p:sp>
      <p:sp>
        <p:nvSpPr>
          <p:cNvPr id="153" name="Google Shape;153;p9"/>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grpSp>
        <p:nvGrpSpPr>
          <p:cNvPr id="154" name="Google Shape;154;p9"/>
          <p:cNvGrpSpPr/>
          <p:nvPr/>
        </p:nvGrpSpPr>
        <p:grpSpPr>
          <a:xfrm rot="10800000">
            <a:off x="-8" y="-2"/>
            <a:ext cx="2202830"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33777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894393"/>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71" name="Google Shape;171;p10"/>
          <p:cNvGrpSpPr/>
          <p:nvPr/>
        </p:nvGrpSpPr>
        <p:grpSpPr>
          <a:xfrm>
            <a:off x="6946842" y="5963632"/>
            <a:ext cx="2202830" cy="894393"/>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79" name="Google Shape;179;p10"/>
          <p:cNvSpPr txBox="1">
            <a:spLocks noGrp="1"/>
          </p:cNvSpPr>
          <p:nvPr>
            <p:ph type="sldNum" idx="12"/>
          </p:nvPr>
        </p:nvSpPr>
        <p:spPr>
          <a:xfrm>
            <a:off x="7618000" y="6182000"/>
            <a:ext cx="14874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388557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523433"/>
            <a:ext cx="52584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769800"/>
            <a:ext cx="61326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6182000"/>
            <a:ext cx="1487400" cy="4208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fld id="{B6F15528-21DE-4FAA-801E-634DDDAF4B2B}" type="slidenum">
              <a:rPr lang="en-US" smtClean="0"/>
              <a:pPr/>
              <a:t>‹#›</a:t>
            </a:fld>
            <a:endParaRPr lang="en-US"/>
          </a:p>
        </p:txBody>
      </p:sp>
    </p:spTree>
    <p:extLst>
      <p:ext uri="{BB962C8B-B14F-4D97-AF65-F5344CB8AC3E}">
        <p14:creationId xmlns:p14="http://schemas.microsoft.com/office/powerpoint/2010/main" val="1745940051"/>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3"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analyticsindiamag.com/data-scientists-spend-45-of-their-time-in-data-wrangling/"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525" y="3828197"/>
            <a:ext cx="4094400" cy="1546400"/>
          </a:xfrm>
        </p:spPr>
        <p:txBody>
          <a:bodyPr wrap="square" anchor="b">
            <a:normAutofit/>
          </a:bodyPr>
          <a:lstStyle/>
          <a:p>
            <a:r>
              <a:rPr lang="en-US" dirty="0"/>
              <a:t>Session 3 	</a:t>
            </a:r>
            <a:endParaRPr lang="en-GB" dirty="0"/>
          </a:p>
        </p:txBody>
      </p:sp>
      <p:sp>
        <p:nvSpPr>
          <p:cNvPr id="3" name="Subtitle 2"/>
          <p:cNvSpPr>
            <a:spLocks noGrp="1"/>
          </p:cNvSpPr>
          <p:nvPr>
            <p:ph type="subTitle" idx="1"/>
          </p:nvPr>
        </p:nvSpPr>
        <p:spPr>
          <a:xfrm>
            <a:off x="463525" y="5300599"/>
            <a:ext cx="4094400" cy="1046400"/>
          </a:xfrm>
        </p:spPr>
        <p:txBody>
          <a:bodyPr wrap="square" anchor="t">
            <a:normAutofit/>
          </a:bodyPr>
          <a:lstStyle/>
          <a:p>
            <a:pPr>
              <a:spcAft>
                <a:spcPts val="600"/>
              </a:spcAft>
            </a:pPr>
            <a:r>
              <a:rPr lang="en-US" dirty="0"/>
              <a:t>Data Preprocessing </a:t>
            </a:r>
            <a:endParaRPr lang="en-GB"/>
          </a:p>
        </p:txBody>
      </p:sp>
    </p:spTree>
    <p:extLst>
      <p:ext uri="{BB962C8B-B14F-4D97-AF65-F5344CB8AC3E}">
        <p14:creationId xmlns:p14="http://schemas.microsoft.com/office/powerpoint/2010/main" val="372457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Transformation: Missing Data</a:t>
            </a:r>
            <a:endParaRPr lang="en-GB" dirty="0"/>
          </a:p>
        </p:txBody>
      </p:sp>
      <p:sp>
        <p:nvSpPr>
          <p:cNvPr id="3" name="Content Placeholder 2"/>
          <p:cNvSpPr>
            <a:spLocks noGrp="1"/>
          </p:cNvSpPr>
          <p:nvPr>
            <p:ph type="body" idx="1"/>
          </p:nvPr>
        </p:nvSpPr>
        <p:spPr>
          <a:xfrm>
            <a:off x="533401" y="1981200"/>
            <a:ext cx="5258400" cy="2057400"/>
          </a:xfrm>
        </p:spPr>
        <p:txBody>
          <a:bodyPr wrap="square" anchor="t">
            <a:noAutofit/>
          </a:bodyPr>
          <a:lstStyle/>
          <a:p>
            <a:pPr marL="342900" indent="-342900"/>
            <a:r>
              <a:rPr lang="en-US" dirty="0"/>
              <a:t>Missing Data:</a:t>
            </a:r>
          </a:p>
          <a:p>
            <a:pPr marL="800100" lvl="1" indent="-342900"/>
            <a:r>
              <a:rPr lang="en-US" dirty="0"/>
              <a:t>Drop missing data</a:t>
            </a:r>
          </a:p>
          <a:p>
            <a:pPr marL="800100" lvl="1" indent="-342900"/>
            <a:r>
              <a:rPr lang="en-US" dirty="0">
                <a:solidFill>
                  <a:schemeClr val="accent6">
                    <a:lumMod val="75000"/>
                  </a:schemeClr>
                </a:solidFill>
              </a:rPr>
              <a:t>Fill missing data</a:t>
            </a:r>
          </a:p>
        </p:txBody>
      </p:sp>
      <p:pic>
        <p:nvPicPr>
          <p:cNvPr id="5" name="Picture 2">
            <a:extLst>
              <a:ext uri="{FF2B5EF4-FFF2-40B4-BE49-F238E27FC236}">
                <a16:creationId xmlns:a16="http://schemas.microsoft.com/office/drawing/2014/main" id="{D3F26A5B-9C13-3B18-F995-2C092E9AC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800" y="4733925"/>
            <a:ext cx="623146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a:extLst>
              <a:ext uri="{FF2B5EF4-FFF2-40B4-BE49-F238E27FC236}">
                <a16:creationId xmlns:a16="http://schemas.microsoft.com/office/drawing/2014/main" id="{6CAAC76D-4F65-EF02-C2FA-49CC3F758674}"/>
              </a:ext>
            </a:extLst>
          </p:cNvPr>
          <p:cNvSpPr txBox="1">
            <a:spLocks/>
          </p:cNvSpPr>
          <p:nvPr/>
        </p:nvSpPr>
        <p:spPr>
          <a:xfrm>
            <a:off x="228600" y="3981450"/>
            <a:ext cx="5258400" cy="20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buNone/>
            </a:pPr>
            <a:r>
              <a:rPr lang="en-US" dirty="0">
                <a:solidFill>
                  <a:schemeClr val="tx1"/>
                </a:solidFill>
              </a:rPr>
              <a:t>Fill missing spaces with mean</a:t>
            </a:r>
          </a:p>
        </p:txBody>
      </p:sp>
    </p:spTree>
    <p:extLst>
      <p:ext uri="{BB962C8B-B14F-4D97-AF65-F5344CB8AC3E}">
        <p14:creationId xmlns:p14="http://schemas.microsoft.com/office/powerpoint/2010/main" val="50825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Transformation: Common mistakes</a:t>
            </a:r>
            <a:endParaRPr lang="en-GB" dirty="0"/>
          </a:p>
        </p:txBody>
      </p:sp>
      <p:sp>
        <p:nvSpPr>
          <p:cNvPr id="3" name="Content Placeholder 2"/>
          <p:cNvSpPr>
            <a:spLocks noGrp="1"/>
          </p:cNvSpPr>
          <p:nvPr>
            <p:ph type="body" idx="1"/>
          </p:nvPr>
        </p:nvSpPr>
        <p:spPr>
          <a:xfrm>
            <a:off x="533401" y="1981200"/>
            <a:ext cx="5258400" cy="2057400"/>
          </a:xfrm>
        </p:spPr>
        <p:txBody>
          <a:bodyPr wrap="square" anchor="t">
            <a:noAutofit/>
          </a:bodyPr>
          <a:lstStyle/>
          <a:p>
            <a:pPr marL="342900" indent="-342900"/>
            <a:r>
              <a:rPr lang="en-US" sz="2000" dirty="0"/>
              <a:t>Height column has 0</a:t>
            </a:r>
          </a:p>
          <a:p>
            <a:pPr marL="342900" indent="-342900"/>
            <a:r>
              <a:rPr lang="en-US" sz="2000" dirty="0"/>
              <a:t>Weight is negative</a:t>
            </a:r>
          </a:p>
        </p:txBody>
      </p:sp>
      <p:pic>
        <p:nvPicPr>
          <p:cNvPr id="7" name="Picture 6">
            <a:extLst>
              <a:ext uri="{FF2B5EF4-FFF2-40B4-BE49-F238E27FC236}">
                <a16:creationId xmlns:a16="http://schemas.microsoft.com/office/drawing/2014/main" id="{020CA074-857A-1672-5D18-0C5869F98B48}"/>
              </a:ext>
            </a:extLst>
          </p:cNvPr>
          <p:cNvPicPr>
            <a:picLocks noChangeAspect="1"/>
          </p:cNvPicPr>
          <p:nvPr/>
        </p:nvPicPr>
        <p:blipFill>
          <a:blip r:embed="rId2"/>
          <a:stretch>
            <a:fillRect/>
          </a:stretch>
        </p:blipFill>
        <p:spPr>
          <a:xfrm>
            <a:off x="3733800" y="3810000"/>
            <a:ext cx="3627784" cy="762002"/>
          </a:xfrm>
          <a:prstGeom prst="rect">
            <a:avLst/>
          </a:prstGeom>
        </p:spPr>
      </p:pic>
      <p:sp>
        <p:nvSpPr>
          <p:cNvPr id="8" name="Content Placeholder 2">
            <a:extLst>
              <a:ext uri="{FF2B5EF4-FFF2-40B4-BE49-F238E27FC236}">
                <a16:creationId xmlns:a16="http://schemas.microsoft.com/office/drawing/2014/main" id="{F4137A74-9C13-6B77-E3F2-07C47F440A75}"/>
              </a:ext>
            </a:extLst>
          </p:cNvPr>
          <p:cNvSpPr txBox="1">
            <a:spLocks/>
          </p:cNvSpPr>
          <p:nvPr/>
        </p:nvSpPr>
        <p:spPr>
          <a:xfrm>
            <a:off x="546296" y="3777175"/>
            <a:ext cx="3035104" cy="697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buNone/>
            </a:pPr>
            <a:r>
              <a:rPr lang="en-US" dirty="0"/>
              <a:t>Just drop any illogical data</a:t>
            </a:r>
          </a:p>
        </p:txBody>
      </p:sp>
    </p:spTree>
    <p:extLst>
      <p:ext uri="{BB962C8B-B14F-4D97-AF65-F5344CB8AC3E}">
        <p14:creationId xmlns:p14="http://schemas.microsoft.com/office/powerpoint/2010/main" val="377669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Working With Categorical Data</a:t>
            </a:r>
            <a:endParaRPr lang="en-GB" dirty="0"/>
          </a:p>
        </p:txBody>
      </p:sp>
      <p:sp>
        <p:nvSpPr>
          <p:cNvPr id="3" name="Content Placeholder 2"/>
          <p:cNvSpPr>
            <a:spLocks noGrp="1"/>
          </p:cNvSpPr>
          <p:nvPr>
            <p:ph type="body" idx="1"/>
          </p:nvPr>
        </p:nvSpPr>
        <p:spPr>
          <a:xfrm>
            <a:off x="533401" y="1981200"/>
            <a:ext cx="5258400" cy="4267200"/>
          </a:xfrm>
        </p:spPr>
        <p:txBody>
          <a:bodyPr wrap="square" anchor="t">
            <a:noAutofit/>
          </a:bodyPr>
          <a:lstStyle/>
          <a:p>
            <a:pPr marL="342900" indent="-342900"/>
            <a:r>
              <a:rPr lang="en-US" sz="2000" dirty="0">
                <a:solidFill>
                  <a:schemeClr val="tx1"/>
                </a:solidFill>
              </a:rPr>
              <a:t>One hot encoding:</a:t>
            </a:r>
          </a:p>
          <a:p>
            <a:pPr marL="800100" lvl="1" indent="-342900"/>
            <a:r>
              <a:rPr lang="en-GB" b="0" i="0" dirty="0">
                <a:solidFill>
                  <a:schemeClr val="tx1"/>
                </a:solidFill>
                <a:effectLst/>
                <a:latin typeface="Roboto Condensed Light" panose="02000000000000000000" pitchFamily="2" charset="0"/>
                <a:ea typeface="Roboto Condensed Light" panose="02000000000000000000" pitchFamily="2" charset="0"/>
              </a:rPr>
              <a:t>One Hot Encoding is a common way of </a:t>
            </a:r>
            <a:r>
              <a:rPr lang="en-GB" b="0" i="0" dirty="0" err="1">
                <a:solidFill>
                  <a:schemeClr val="tx1"/>
                </a:solidFill>
                <a:effectLst/>
                <a:latin typeface="Roboto Condensed Light" panose="02000000000000000000" pitchFamily="2" charset="0"/>
                <a:ea typeface="Roboto Condensed Light" panose="02000000000000000000" pitchFamily="2" charset="0"/>
              </a:rPr>
              <a:t>preprocessing</a:t>
            </a:r>
            <a:r>
              <a:rPr lang="en-GB" b="0" i="0" dirty="0">
                <a:solidFill>
                  <a:schemeClr val="tx1"/>
                </a:solidFill>
                <a:effectLst/>
                <a:latin typeface="Roboto Condensed Light" panose="02000000000000000000" pitchFamily="2" charset="0"/>
                <a:ea typeface="Roboto Condensed Light" panose="02000000000000000000" pitchFamily="2" charset="0"/>
              </a:rPr>
              <a:t> categorical features for machine learning models.</a:t>
            </a:r>
            <a:endParaRPr lang="en-US" b="0" i="0" dirty="0">
              <a:solidFill>
                <a:schemeClr val="tx1"/>
              </a:solidFill>
              <a:effectLst/>
              <a:latin typeface="Roboto Condensed Light" panose="02000000000000000000" pitchFamily="2" charset="0"/>
              <a:ea typeface="Roboto Condensed Light" panose="02000000000000000000" pitchFamily="2" charset="0"/>
            </a:endParaRPr>
          </a:p>
          <a:p>
            <a:pPr marL="800100" lvl="1" indent="-342900"/>
            <a:r>
              <a:rPr lang="en-GB" b="0" i="0" dirty="0">
                <a:solidFill>
                  <a:schemeClr val="tx1"/>
                </a:solidFill>
                <a:effectLst/>
                <a:latin typeface="Roboto Condensed Light" panose="02000000000000000000" pitchFamily="2" charset="0"/>
                <a:ea typeface="Roboto Condensed Light" panose="02000000000000000000" pitchFamily="2" charset="0"/>
              </a:rPr>
              <a:t> a machine can only understand numbers and cannot understand the text</a:t>
            </a:r>
          </a:p>
          <a:p>
            <a:pPr marL="800100" lvl="1" indent="-342900"/>
            <a:r>
              <a:rPr lang="en-GB" b="0" i="0" dirty="0">
                <a:solidFill>
                  <a:schemeClr val="tx1"/>
                </a:solidFill>
                <a:effectLst/>
                <a:latin typeface="Roboto Condensed Light" panose="02000000000000000000" pitchFamily="2" charset="0"/>
                <a:ea typeface="Roboto Condensed Light" panose="02000000000000000000" pitchFamily="2" charset="0"/>
              </a:rPr>
              <a:t>One hot encoding can be defined as the essential process of converting the categorical data variables to be provided to machine and deep learning algorithms which in turn improve predictions as well as classification accuracy of a model.</a:t>
            </a: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66044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Working With Categorical Data</a:t>
            </a:r>
            <a:endParaRPr lang="en-GB" dirty="0"/>
          </a:p>
        </p:txBody>
      </p:sp>
      <p:sp>
        <p:nvSpPr>
          <p:cNvPr id="3" name="Content Placeholder 2"/>
          <p:cNvSpPr>
            <a:spLocks noGrp="1"/>
          </p:cNvSpPr>
          <p:nvPr>
            <p:ph type="body" idx="1"/>
          </p:nvPr>
        </p:nvSpPr>
        <p:spPr>
          <a:xfrm>
            <a:off x="533401" y="1981200"/>
            <a:ext cx="5258400" cy="4267200"/>
          </a:xfrm>
        </p:spPr>
        <p:txBody>
          <a:bodyPr wrap="square" anchor="t">
            <a:noAutofit/>
          </a:bodyPr>
          <a:lstStyle/>
          <a:p>
            <a:pPr marL="342900" indent="-342900"/>
            <a:r>
              <a:rPr lang="en-US" sz="2000" dirty="0">
                <a:solidFill>
                  <a:schemeClr val="tx1"/>
                </a:solidFill>
              </a:rPr>
              <a:t>One hot encoding:</a:t>
            </a:r>
          </a:p>
          <a:p>
            <a:pPr marL="800100" lvl="1" indent="-342900"/>
            <a:r>
              <a:rPr lang="en-GB" b="0" i="0" dirty="0">
                <a:solidFill>
                  <a:schemeClr val="tx1"/>
                </a:solidFill>
                <a:effectLst/>
                <a:latin typeface="Roboto Condensed Light" panose="02000000000000000000" pitchFamily="2" charset="0"/>
                <a:ea typeface="Roboto Condensed Light" panose="02000000000000000000" pitchFamily="2" charset="0"/>
              </a:rPr>
              <a:t>This type of encoding creates a new binary feature for each possible category and assigns a value of 1 to the feature of each sample that corresponds to its original category. </a:t>
            </a:r>
            <a:endParaRPr lang="en-US"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28467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Dealing With Outliers</a:t>
            </a:r>
            <a:endParaRPr lang="en-GB" dirty="0"/>
          </a:p>
        </p:txBody>
      </p:sp>
      <p:sp>
        <p:nvSpPr>
          <p:cNvPr id="3" name="Content Placeholder 2"/>
          <p:cNvSpPr>
            <a:spLocks noGrp="1"/>
          </p:cNvSpPr>
          <p:nvPr>
            <p:ph type="body" idx="1"/>
          </p:nvPr>
        </p:nvSpPr>
        <p:spPr>
          <a:xfrm>
            <a:off x="533401" y="1981200"/>
            <a:ext cx="5258400" cy="2057400"/>
          </a:xfrm>
        </p:spPr>
        <p:txBody>
          <a:bodyPr wrap="square" anchor="t">
            <a:noAutofit/>
          </a:bodyPr>
          <a:lstStyle/>
          <a:p>
            <a:pPr marL="342900" indent="-342900"/>
            <a:r>
              <a:rPr lang="en-US" sz="2000" dirty="0"/>
              <a:t>One hot encoding using </a:t>
            </a:r>
            <a:r>
              <a:rPr lang="en-US" sz="2000" dirty="0" err="1"/>
              <a:t>get_dummies</a:t>
            </a:r>
            <a:endParaRPr lang="en-US" sz="2000" dirty="0"/>
          </a:p>
        </p:txBody>
      </p:sp>
    </p:spTree>
    <p:extLst>
      <p:ext uri="{BB962C8B-B14F-4D97-AF65-F5344CB8AC3E}">
        <p14:creationId xmlns:p14="http://schemas.microsoft.com/office/powerpoint/2010/main" val="262432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Working With Categorical Data</a:t>
            </a:r>
            <a:endParaRPr lang="en-GB" dirty="0"/>
          </a:p>
        </p:txBody>
      </p:sp>
      <p:sp>
        <p:nvSpPr>
          <p:cNvPr id="3" name="Content Placeholder 2"/>
          <p:cNvSpPr>
            <a:spLocks noGrp="1"/>
          </p:cNvSpPr>
          <p:nvPr>
            <p:ph type="body" idx="1"/>
          </p:nvPr>
        </p:nvSpPr>
        <p:spPr>
          <a:xfrm>
            <a:off x="533401" y="1981200"/>
            <a:ext cx="5258400" cy="2057400"/>
          </a:xfrm>
        </p:spPr>
        <p:txBody>
          <a:bodyPr wrap="square" anchor="t">
            <a:noAutofit/>
          </a:bodyPr>
          <a:lstStyle/>
          <a:p>
            <a:pPr marL="342900" indent="-342900"/>
            <a:r>
              <a:rPr lang="en-US" sz="2000" dirty="0"/>
              <a:t>One hot encoding using </a:t>
            </a:r>
            <a:r>
              <a:rPr lang="en-US" sz="2000" dirty="0" err="1"/>
              <a:t>get_dummies</a:t>
            </a:r>
            <a:endParaRPr lang="en-US" sz="2000" dirty="0"/>
          </a:p>
        </p:txBody>
      </p:sp>
      <p:pic>
        <p:nvPicPr>
          <p:cNvPr id="6" name="Picture 2" descr="D:\Beta\Data_analysis\imgs\dumm.jpg">
            <a:extLst>
              <a:ext uri="{FF2B5EF4-FFF2-40B4-BE49-F238E27FC236}">
                <a16:creationId xmlns:a16="http://schemas.microsoft.com/office/drawing/2014/main" id="{931338BF-1758-C2CA-E150-58C2EF774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193" y="3603229"/>
            <a:ext cx="3748182" cy="17430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a:extLst>
              <a:ext uri="{FF2B5EF4-FFF2-40B4-BE49-F238E27FC236}">
                <a16:creationId xmlns:a16="http://schemas.microsoft.com/office/drawing/2014/main" id="{AFAEEDEF-19A8-E223-AAFF-307F1F10F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69080"/>
            <a:ext cx="4571530" cy="46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17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Dealing With Outliers</a:t>
            </a:r>
            <a:endParaRPr lang="en-GB" dirty="0"/>
          </a:p>
        </p:txBody>
      </p:sp>
      <p:sp>
        <p:nvSpPr>
          <p:cNvPr id="3" name="Content Placeholder 2"/>
          <p:cNvSpPr>
            <a:spLocks noGrp="1"/>
          </p:cNvSpPr>
          <p:nvPr>
            <p:ph type="body" idx="1"/>
          </p:nvPr>
        </p:nvSpPr>
        <p:spPr>
          <a:xfrm>
            <a:off x="533400" y="1828800"/>
            <a:ext cx="5258400" cy="4876800"/>
          </a:xfrm>
        </p:spPr>
        <p:txBody>
          <a:bodyPr wrap="square" anchor="t">
            <a:noAutofit/>
          </a:bodyPr>
          <a:lstStyle/>
          <a:p>
            <a:pPr marL="0" indent="0">
              <a:buNone/>
            </a:pPr>
            <a:r>
              <a:rPr lang="en-GB" sz="2000" dirty="0"/>
              <a:t>An outlier is a data point in a data set that is distant from all other observations. A data point that lies outside the overall distribution of the dataset.</a:t>
            </a:r>
          </a:p>
          <a:p>
            <a:pPr marL="0" indent="0">
              <a:buNone/>
            </a:pPr>
            <a:endParaRPr lang="en-US" sz="2000" dirty="0"/>
          </a:p>
          <a:p>
            <a:pPr marL="0" indent="0">
              <a:buNone/>
            </a:pPr>
            <a:r>
              <a:rPr lang="en-US" sz="2000" dirty="0"/>
              <a:t>Impact of outliers:</a:t>
            </a:r>
          </a:p>
          <a:p>
            <a:r>
              <a:rPr lang="en-GB" sz="2000" dirty="0"/>
              <a:t>skew the data,</a:t>
            </a:r>
          </a:p>
          <a:p>
            <a:r>
              <a:rPr lang="en-GB" sz="2000" dirty="0"/>
              <a:t>significant impact on mean</a:t>
            </a:r>
          </a:p>
          <a:p>
            <a:r>
              <a:rPr lang="en-GB" sz="2000" dirty="0"/>
              <a:t>significant impact on standard deviation.</a:t>
            </a:r>
          </a:p>
          <a:p>
            <a:endParaRPr lang="en-US" sz="2000" dirty="0"/>
          </a:p>
          <a:p>
            <a:pPr marL="0" indent="0">
              <a:buNone/>
            </a:pPr>
            <a:r>
              <a:rPr lang="en-US" sz="2000" dirty="0"/>
              <a:t>How to identify outliers:</a:t>
            </a:r>
          </a:p>
          <a:p>
            <a:r>
              <a:rPr lang="en-GB" sz="2000" dirty="0"/>
              <a:t>using scatter plots</a:t>
            </a:r>
          </a:p>
          <a:p>
            <a:r>
              <a:rPr lang="en-GB" sz="2000" dirty="0"/>
              <a:t>using Z score</a:t>
            </a:r>
          </a:p>
          <a:p>
            <a:r>
              <a:rPr lang="en-GB" sz="2000" dirty="0"/>
              <a:t>using the IQR interquartile range</a:t>
            </a:r>
          </a:p>
          <a:p>
            <a:endParaRPr lang="en-GB" sz="2000" dirty="0"/>
          </a:p>
          <a:p>
            <a:pPr marL="0" indent="0">
              <a:buNone/>
            </a:pPr>
            <a:endParaRPr lang="en-US" sz="2000" dirty="0"/>
          </a:p>
        </p:txBody>
      </p:sp>
    </p:spTree>
    <p:extLst>
      <p:ext uri="{BB962C8B-B14F-4D97-AF65-F5344CB8AC3E}">
        <p14:creationId xmlns:p14="http://schemas.microsoft.com/office/powerpoint/2010/main" val="142543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Dealing With Outliers</a:t>
            </a:r>
            <a:endParaRPr lang="en-GB" dirty="0"/>
          </a:p>
        </p:txBody>
      </p:sp>
      <p:pic>
        <p:nvPicPr>
          <p:cNvPr id="6" name="Picture 2" descr="D:\Beta\Data_analysis\imgs\out1.png">
            <a:extLst>
              <a:ext uri="{FF2B5EF4-FFF2-40B4-BE49-F238E27FC236}">
                <a16:creationId xmlns:a16="http://schemas.microsoft.com/office/drawing/2014/main" id="{0657F842-4C31-F3A7-2213-48A5B4FB7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0"/>
            <a:ext cx="346927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Beta\Data_analysis\imgs\box.png">
            <a:extLst>
              <a:ext uri="{FF2B5EF4-FFF2-40B4-BE49-F238E27FC236}">
                <a16:creationId xmlns:a16="http://schemas.microsoft.com/office/drawing/2014/main" id="{43C64EFF-36FC-B1F2-5AAB-189E9D2ABF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0202" y="2887889"/>
            <a:ext cx="4298042" cy="214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66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Training, Testing &amp; Validation</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533400" y="1981200"/>
            <a:ext cx="5867400" cy="2743200"/>
          </a:xfrm>
        </p:spPr>
        <p:txBody>
          <a:bodyPr wrap="square" anchor="t">
            <a:noAutofit/>
          </a:bodyPr>
          <a:lstStyle/>
          <a:p>
            <a:pPr marL="342900" indent="-342900"/>
            <a:r>
              <a:rPr lang="en-GB" b="0" i="0" dirty="0">
                <a:solidFill>
                  <a:srgbClr val="292929"/>
                </a:solidFill>
                <a:effectLst/>
                <a:latin typeface="charter"/>
              </a:rPr>
              <a:t>Train-Valid-Test split is a technique to evaluate the performance of your machine learning model — classification or regression alike. You take a given dataset and divide it into three subsets.</a:t>
            </a:r>
            <a:endParaRPr lang="en-US" sz="2000" dirty="0"/>
          </a:p>
        </p:txBody>
      </p:sp>
    </p:spTree>
    <p:extLst>
      <p:ext uri="{BB962C8B-B14F-4D97-AF65-F5344CB8AC3E}">
        <p14:creationId xmlns:p14="http://schemas.microsoft.com/office/powerpoint/2010/main" val="45368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Training, Testing &amp; Validation</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533400" y="1981200"/>
            <a:ext cx="5867400" cy="27432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Train Dataset</a:t>
            </a:r>
          </a:p>
          <a:p>
            <a:pPr lvl="1"/>
            <a:r>
              <a:rPr lang="en-GB" i="0" dirty="0">
                <a:solidFill>
                  <a:srgbClr val="292929"/>
                </a:solidFill>
                <a:effectLst/>
                <a:latin typeface="Roboto Condensed Light" panose="02000000000000000000" pitchFamily="2" charset="0"/>
                <a:ea typeface="Roboto Condensed Light" panose="02000000000000000000" pitchFamily="2" charset="0"/>
              </a:rPr>
              <a:t>Set of data used for learning (by the model), that is, to fit the parameters to the machine learning model</a:t>
            </a:r>
          </a:p>
        </p:txBody>
      </p:sp>
    </p:spTree>
    <p:extLst>
      <p:ext uri="{BB962C8B-B14F-4D97-AF65-F5344CB8AC3E}">
        <p14:creationId xmlns:p14="http://schemas.microsoft.com/office/powerpoint/2010/main" val="38644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Agenda</a:t>
            </a:r>
            <a:endParaRPr lang="en-GB" dirty="0"/>
          </a:p>
        </p:txBody>
      </p:sp>
      <p:sp>
        <p:nvSpPr>
          <p:cNvPr id="3" name="Content Placeholder 2"/>
          <p:cNvSpPr>
            <a:spLocks noGrp="1"/>
          </p:cNvSpPr>
          <p:nvPr>
            <p:ph type="body" idx="1"/>
          </p:nvPr>
        </p:nvSpPr>
        <p:spPr>
          <a:xfrm>
            <a:off x="814274" y="1828800"/>
            <a:ext cx="5258399" cy="4724399"/>
          </a:xfrm>
        </p:spPr>
        <p:txBody>
          <a:bodyPr wrap="square" anchor="t">
            <a:normAutofit fontScale="92500" lnSpcReduction="10000"/>
          </a:bodyPr>
          <a:lstStyle/>
          <a:p>
            <a:pPr marL="342900" indent="-342900">
              <a:lnSpc>
                <a:spcPct val="90000"/>
              </a:lnSpc>
            </a:pPr>
            <a:r>
              <a:rPr lang="en-US" dirty="0"/>
              <a:t>Data Preprocessing</a:t>
            </a:r>
          </a:p>
          <a:p>
            <a:pPr marL="342900" indent="-342900">
              <a:lnSpc>
                <a:spcPct val="90000"/>
              </a:lnSpc>
            </a:pPr>
            <a:r>
              <a:rPr lang="en-US" dirty="0"/>
              <a:t>Feature engineering</a:t>
            </a:r>
          </a:p>
          <a:p>
            <a:pPr marL="617220" lvl="1" indent="-342900">
              <a:lnSpc>
                <a:spcPct val="90000"/>
              </a:lnSpc>
            </a:pPr>
            <a:r>
              <a:rPr lang="en-US" dirty="0"/>
              <a:t>Date and Time features</a:t>
            </a:r>
          </a:p>
          <a:p>
            <a:pPr marL="617220" lvl="1" indent="-342900">
              <a:lnSpc>
                <a:spcPct val="90000"/>
              </a:lnSpc>
            </a:pPr>
            <a:r>
              <a:rPr lang="en-US" dirty="0"/>
              <a:t>String operations</a:t>
            </a:r>
          </a:p>
          <a:p>
            <a:pPr marL="342900" indent="-342900">
              <a:lnSpc>
                <a:spcPct val="90000"/>
              </a:lnSpc>
            </a:pPr>
            <a:r>
              <a:rPr lang="en-US" dirty="0" err="1"/>
              <a:t>Fearture</a:t>
            </a:r>
            <a:r>
              <a:rPr lang="en-US" dirty="0"/>
              <a:t> transformation</a:t>
            </a:r>
          </a:p>
          <a:p>
            <a:pPr marL="800100" lvl="1" indent="-342900">
              <a:lnSpc>
                <a:spcPct val="90000"/>
              </a:lnSpc>
            </a:pPr>
            <a:r>
              <a:rPr lang="en-US" dirty="0"/>
              <a:t>What is data cleaning</a:t>
            </a:r>
          </a:p>
          <a:p>
            <a:pPr marL="800100" lvl="1" indent="-342900">
              <a:lnSpc>
                <a:spcPct val="90000"/>
              </a:lnSpc>
            </a:pPr>
            <a:r>
              <a:rPr lang="en-US" dirty="0"/>
              <a:t>Working with missing data</a:t>
            </a:r>
          </a:p>
          <a:p>
            <a:pPr marL="800100" lvl="1" indent="-342900">
              <a:lnSpc>
                <a:spcPct val="90000"/>
              </a:lnSpc>
            </a:pPr>
            <a:r>
              <a:rPr lang="en-US" dirty="0"/>
              <a:t>Common mistakes</a:t>
            </a:r>
          </a:p>
          <a:p>
            <a:pPr marL="800100" lvl="1" indent="-342900">
              <a:lnSpc>
                <a:spcPct val="90000"/>
              </a:lnSpc>
            </a:pPr>
            <a:r>
              <a:rPr lang="en-US" dirty="0"/>
              <a:t>Working with categorical data</a:t>
            </a:r>
          </a:p>
          <a:p>
            <a:pPr marL="800100" lvl="1" indent="-342900">
              <a:lnSpc>
                <a:spcPct val="90000"/>
              </a:lnSpc>
            </a:pPr>
            <a:r>
              <a:rPr lang="en-US" dirty="0"/>
              <a:t>Dealing with outliers</a:t>
            </a:r>
          </a:p>
          <a:p>
            <a:pPr marL="800100" lvl="1" indent="-342900">
              <a:lnSpc>
                <a:spcPct val="90000"/>
              </a:lnSpc>
            </a:pPr>
            <a:r>
              <a:rPr lang="en-US" dirty="0"/>
              <a:t>Feature scaling</a:t>
            </a:r>
          </a:p>
          <a:p>
            <a:pPr marL="800100" lvl="1" indent="-342900">
              <a:lnSpc>
                <a:spcPct val="90000"/>
              </a:lnSpc>
            </a:pPr>
            <a:r>
              <a:rPr lang="en-US" dirty="0"/>
              <a:t>Dealing with imbalanced classes</a:t>
            </a:r>
          </a:p>
          <a:p>
            <a:pPr marL="800100" lvl="1" indent="-342900">
              <a:lnSpc>
                <a:spcPct val="90000"/>
              </a:lnSpc>
            </a:pPr>
            <a:r>
              <a:rPr lang="en-US" dirty="0"/>
              <a:t>Splitting data into training and testing</a:t>
            </a:r>
          </a:p>
        </p:txBody>
      </p:sp>
    </p:spTree>
    <p:extLst>
      <p:ext uri="{BB962C8B-B14F-4D97-AF65-F5344CB8AC3E}">
        <p14:creationId xmlns:p14="http://schemas.microsoft.com/office/powerpoint/2010/main" val="524027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Training, Testing &amp; Validation</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533400" y="1981200"/>
            <a:ext cx="5867400" cy="27432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Valid Dataset</a:t>
            </a:r>
          </a:p>
          <a:p>
            <a:pPr lvl="1"/>
            <a:r>
              <a:rPr lang="en-GB" i="0" dirty="0">
                <a:solidFill>
                  <a:srgbClr val="292929"/>
                </a:solidFill>
                <a:effectLst/>
                <a:latin typeface="Roboto Condensed Light" panose="02000000000000000000" pitchFamily="2" charset="0"/>
                <a:ea typeface="Roboto Condensed Light" panose="02000000000000000000" pitchFamily="2" charset="0"/>
              </a:rPr>
              <a:t>Set of data used to provide an unbiased evaluation of a model fitted on the training dataset while tuning model hyperparameters.</a:t>
            </a:r>
          </a:p>
          <a:p>
            <a:pPr lvl="1"/>
            <a:r>
              <a:rPr lang="en-GB" i="0" dirty="0">
                <a:solidFill>
                  <a:srgbClr val="292929"/>
                </a:solidFill>
                <a:effectLst/>
                <a:latin typeface="Roboto Condensed Light" panose="02000000000000000000" pitchFamily="2" charset="0"/>
                <a:ea typeface="Roboto Condensed Light" panose="02000000000000000000" pitchFamily="2" charset="0"/>
              </a:rPr>
              <a:t>Also play a role in other forms of model preparation, such as feature selection, threshold cut-off selection.</a:t>
            </a:r>
          </a:p>
        </p:txBody>
      </p:sp>
    </p:spTree>
    <p:extLst>
      <p:ext uri="{BB962C8B-B14F-4D97-AF65-F5344CB8AC3E}">
        <p14:creationId xmlns:p14="http://schemas.microsoft.com/office/powerpoint/2010/main" val="121686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Training, Testing &amp; Validation</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533400" y="1981200"/>
            <a:ext cx="5867400" cy="27432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Test Dataset</a:t>
            </a:r>
          </a:p>
          <a:p>
            <a:pPr lvl="1"/>
            <a:r>
              <a:rPr lang="en-GB" b="0" i="0" dirty="0">
                <a:solidFill>
                  <a:srgbClr val="292929"/>
                </a:solidFill>
                <a:effectLst/>
                <a:latin typeface="Roboto Condensed Light" panose="02000000000000000000" pitchFamily="2" charset="0"/>
                <a:ea typeface="Roboto Condensed Light" panose="02000000000000000000" pitchFamily="2" charset="0"/>
              </a:rPr>
              <a:t>Set of data used to provide an unbiased evaluation of a final model fitted on the training dataset.</a:t>
            </a:r>
          </a:p>
        </p:txBody>
      </p:sp>
    </p:spTree>
    <p:extLst>
      <p:ext uri="{BB962C8B-B14F-4D97-AF65-F5344CB8AC3E}">
        <p14:creationId xmlns:p14="http://schemas.microsoft.com/office/powerpoint/2010/main" val="138457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Training, Testing &amp; Validation</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533400" y="1981200"/>
            <a:ext cx="5867400" cy="27432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The usual split is 60%, 20%, 20%</a:t>
            </a:r>
            <a:endParaRPr lang="en-GB" b="0" i="0" dirty="0">
              <a:solidFill>
                <a:srgbClr val="292929"/>
              </a:solidFill>
              <a:effectLst/>
              <a:latin typeface="Roboto Condensed Light" panose="02000000000000000000" pitchFamily="2" charset="0"/>
              <a:ea typeface="Roboto Condensed Light" panose="02000000000000000000" pitchFamily="2" charset="0"/>
            </a:endParaRPr>
          </a:p>
        </p:txBody>
      </p:sp>
      <p:pic>
        <p:nvPicPr>
          <p:cNvPr id="4" name="Picture 3">
            <a:extLst>
              <a:ext uri="{FF2B5EF4-FFF2-40B4-BE49-F238E27FC236}">
                <a16:creationId xmlns:a16="http://schemas.microsoft.com/office/drawing/2014/main" id="{14B8DDB5-CF80-78D3-3387-BE63620F4EB3}"/>
              </a:ext>
            </a:extLst>
          </p:cNvPr>
          <p:cNvPicPr>
            <a:picLocks noChangeAspect="1"/>
          </p:cNvPicPr>
          <p:nvPr/>
        </p:nvPicPr>
        <p:blipFill>
          <a:blip r:embed="rId2"/>
          <a:stretch>
            <a:fillRect/>
          </a:stretch>
        </p:blipFill>
        <p:spPr>
          <a:xfrm>
            <a:off x="1524000" y="3341077"/>
            <a:ext cx="5420481" cy="2210108"/>
          </a:xfrm>
          <a:prstGeom prst="rect">
            <a:avLst/>
          </a:prstGeom>
        </p:spPr>
      </p:pic>
    </p:spTree>
    <p:extLst>
      <p:ext uri="{BB962C8B-B14F-4D97-AF65-F5344CB8AC3E}">
        <p14:creationId xmlns:p14="http://schemas.microsoft.com/office/powerpoint/2010/main" val="3960347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Training, Testing &amp; Validation</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533400" y="1981200"/>
            <a:ext cx="5867400" cy="27432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How to split data in python</a:t>
            </a:r>
            <a:endParaRPr lang="en-GB" b="0" i="0" dirty="0">
              <a:solidFill>
                <a:srgbClr val="292929"/>
              </a:solidFill>
              <a:effectLst/>
              <a:latin typeface="Roboto Condensed Light" panose="02000000000000000000" pitchFamily="2" charset="0"/>
              <a:ea typeface="Roboto Condensed Light" panose="02000000000000000000" pitchFamily="2" charset="0"/>
            </a:endParaRPr>
          </a:p>
        </p:txBody>
      </p:sp>
      <p:pic>
        <p:nvPicPr>
          <p:cNvPr id="6" name="Picture 5">
            <a:extLst>
              <a:ext uri="{FF2B5EF4-FFF2-40B4-BE49-F238E27FC236}">
                <a16:creationId xmlns:a16="http://schemas.microsoft.com/office/drawing/2014/main" id="{EB40731A-F4C7-D00B-C96B-E9EE6EB5DC96}"/>
              </a:ext>
            </a:extLst>
          </p:cNvPr>
          <p:cNvPicPr>
            <a:picLocks noChangeAspect="1"/>
          </p:cNvPicPr>
          <p:nvPr/>
        </p:nvPicPr>
        <p:blipFill>
          <a:blip r:embed="rId2"/>
          <a:stretch>
            <a:fillRect/>
          </a:stretch>
        </p:blipFill>
        <p:spPr>
          <a:xfrm>
            <a:off x="816619" y="3733800"/>
            <a:ext cx="7219022" cy="651574"/>
          </a:xfrm>
          <a:prstGeom prst="rect">
            <a:avLst/>
          </a:prstGeom>
        </p:spPr>
      </p:pic>
    </p:spTree>
    <p:extLst>
      <p:ext uri="{BB962C8B-B14F-4D97-AF65-F5344CB8AC3E}">
        <p14:creationId xmlns:p14="http://schemas.microsoft.com/office/powerpoint/2010/main" val="4108240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Feature scaling</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814274" y="1981200"/>
            <a:ext cx="5586526" cy="14478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Say we have the following 2 features in our data</a:t>
            </a:r>
            <a:endParaRPr lang="en-GB" b="0" i="0" dirty="0">
              <a:solidFill>
                <a:srgbClr val="292929"/>
              </a:solidFill>
              <a:effectLst/>
              <a:latin typeface="Roboto Condensed Light" panose="02000000000000000000" pitchFamily="2" charset="0"/>
              <a:ea typeface="Roboto Condensed Light" panose="02000000000000000000" pitchFamily="2" charset="0"/>
            </a:endParaRPr>
          </a:p>
        </p:txBody>
      </p:sp>
      <p:cxnSp>
        <p:nvCxnSpPr>
          <p:cNvPr id="4" name="Straight Connector 3">
            <a:extLst>
              <a:ext uri="{FF2B5EF4-FFF2-40B4-BE49-F238E27FC236}">
                <a16:creationId xmlns:a16="http://schemas.microsoft.com/office/drawing/2014/main" id="{3FFE202F-C0F0-916F-5246-9757F28923AF}"/>
              </a:ext>
            </a:extLst>
          </p:cNvPr>
          <p:cNvCxnSpPr>
            <a:cxnSpLocks/>
          </p:cNvCxnSpPr>
          <p:nvPr/>
        </p:nvCxnSpPr>
        <p:spPr>
          <a:xfrm>
            <a:off x="1932443" y="3657600"/>
            <a:ext cx="4191000"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39B9B97-027B-EBF6-CFA8-3BFC4D773104}"/>
              </a:ext>
            </a:extLst>
          </p:cNvPr>
          <p:cNvSpPr txBox="1"/>
          <p:nvPr/>
        </p:nvSpPr>
        <p:spPr>
          <a:xfrm>
            <a:off x="1627643" y="3657600"/>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8" name="TextBox 7">
            <a:extLst>
              <a:ext uri="{FF2B5EF4-FFF2-40B4-BE49-F238E27FC236}">
                <a16:creationId xmlns:a16="http://schemas.microsoft.com/office/drawing/2014/main" id="{191922D9-3DFA-C0C5-3B70-06FE34E187B1}"/>
              </a:ext>
            </a:extLst>
          </p:cNvPr>
          <p:cNvSpPr txBox="1"/>
          <p:nvPr/>
        </p:nvSpPr>
        <p:spPr>
          <a:xfrm>
            <a:off x="6199643" y="3736145"/>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100000</a:t>
            </a:r>
          </a:p>
        </p:txBody>
      </p:sp>
      <p:sp>
        <p:nvSpPr>
          <p:cNvPr id="9" name="TextBox 8">
            <a:extLst>
              <a:ext uri="{FF2B5EF4-FFF2-40B4-BE49-F238E27FC236}">
                <a16:creationId xmlns:a16="http://schemas.microsoft.com/office/drawing/2014/main" id="{3017230A-FA4E-7246-C483-4C5448C200B5}"/>
              </a:ext>
            </a:extLst>
          </p:cNvPr>
          <p:cNvSpPr txBox="1"/>
          <p:nvPr/>
        </p:nvSpPr>
        <p:spPr>
          <a:xfrm>
            <a:off x="3389758" y="3057436"/>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Kms driven</a:t>
            </a:r>
          </a:p>
        </p:txBody>
      </p:sp>
      <p:cxnSp>
        <p:nvCxnSpPr>
          <p:cNvPr id="10" name="Straight Connector 9">
            <a:extLst>
              <a:ext uri="{FF2B5EF4-FFF2-40B4-BE49-F238E27FC236}">
                <a16:creationId xmlns:a16="http://schemas.microsoft.com/office/drawing/2014/main" id="{5DDF5FFC-0FCA-1B1A-3506-C3C4089B08E7}"/>
              </a:ext>
            </a:extLst>
          </p:cNvPr>
          <p:cNvCxnSpPr/>
          <p:nvPr/>
        </p:nvCxnSpPr>
        <p:spPr>
          <a:xfrm>
            <a:off x="1947683" y="5105674"/>
            <a:ext cx="4191000"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AEA332E2-1070-AC83-C82E-24D793D25518}"/>
              </a:ext>
            </a:extLst>
          </p:cNvPr>
          <p:cNvSpPr txBox="1"/>
          <p:nvPr/>
        </p:nvSpPr>
        <p:spPr>
          <a:xfrm>
            <a:off x="1642883" y="5105674"/>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12" name="TextBox 11">
            <a:extLst>
              <a:ext uri="{FF2B5EF4-FFF2-40B4-BE49-F238E27FC236}">
                <a16:creationId xmlns:a16="http://schemas.microsoft.com/office/drawing/2014/main" id="{89E653BB-FD51-575F-B0A0-719FB5D1533E}"/>
              </a:ext>
            </a:extLst>
          </p:cNvPr>
          <p:cNvSpPr txBox="1"/>
          <p:nvPr/>
        </p:nvSpPr>
        <p:spPr>
          <a:xfrm>
            <a:off x="6214883" y="5184219"/>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100</a:t>
            </a:r>
          </a:p>
        </p:txBody>
      </p:sp>
      <p:sp>
        <p:nvSpPr>
          <p:cNvPr id="13" name="TextBox 12">
            <a:extLst>
              <a:ext uri="{FF2B5EF4-FFF2-40B4-BE49-F238E27FC236}">
                <a16:creationId xmlns:a16="http://schemas.microsoft.com/office/drawing/2014/main" id="{1C9B5F0B-8849-A14A-68BF-2AA7446D2C09}"/>
              </a:ext>
            </a:extLst>
          </p:cNvPr>
          <p:cNvSpPr txBox="1"/>
          <p:nvPr/>
        </p:nvSpPr>
        <p:spPr>
          <a:xfrm>
            <a:off x="3404998" y="4505510"/>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Age</a:t>
            </a:r>
          </a:p>
        </p:txBody>
      </p:sp>
    </p:spTree>
    <p:extLst>
      <p:ext uri="{BB962C8B-B14F-4D97-AF65-F5344CB8AC3E}">
        <p14:creationId xmlns:p14="http://schemas.microsoft.com/office/powerpoint/2010/main" val="188133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Feature scaling</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814274" y="1981200"/>
            <a:ext cx="5815126" cy="40386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As seen multiple features can have multiple scales. Thus confusing the model and reducing its accuracy.</a:t>
            </a:r>
          </a:p>
          <a:p>
            <a:pPr algn="l"/>
            <a:endParaRPr lang="en-GB" b="0" dirty="0">
              <a:solidFill>
                <a:srgbClr val="292929"/>
              </a:solidFill>
              <a:latin typeface="Roboto Condensed Light" panose="02000000000000000000" pitchFamily="2" charset="0"/>
              <a:ea typeface="Roboto Condensed Light" panose="02000000000000000000" pitchFamily="2" charset="0"/>
            </a:endParaRPr>
          </a:p>
          <a:p>
            <a:pPr algn="l"/>
            <a:r>
              <a:rPr lang="en-GB" i="0" dirty="0">
                <a:solidFill>
                  <a:srgbClr val="292929"/>
                </a:solidFill>
                <a:effectLst/>
                <a:latin typeface="Roboto Condensed Light" panose="02000000000000000000" pitchFamily="2" charset="0"/>
                <a:ea typeface="Roboto Condensed Light" panose="02000000000000000000" pitchFamily="2" charset="0"/>
              </a:rPr>
              <a:t>The solution is to perform feature scaling or standardization to all numerical features in data.</a:t>
            </a:r>
            <a:endParaRPr lang="en-GB" b="0" i="0" dirty="0">
              <a:solidFill>
                <a:srgbClr val="292929"/>
              </a:solidFill>
              <a:effectLst/>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82754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Feature scaling</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814274" y="1981200"/>
            <a:ext cx="5815126" cy="4038600"/>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How do we standardize data?</a:t>
            </a:r>
            <a:endParaRPr lang="en-GB" b="0" i="0" dirty="0">
              <a:solidFill>
                <a:srgbClr val="292929"/>
              </a:solidFill>
              <a:effectLst/>
              <a:latin typeface="Roboto Condensed Light" panose="02000000000000000000" pitchFamily="2" charset="0"/>
              <a:ea typeface="Roboto Condensed Light" panose="02000000000000000000" pitchFamily="2" charset="0"/>
            </a:endParaRPr>
          </a:p>
        </p:txBody>
      </p:sp>
      <p:cxnSp>
        <p:nvCxnSpPr>
          <p:cNvPr id="11" name="Straight Connector 10">
            <a:extLst>
              <a:ext uri="{FF2B5EF4-FFF2-40B4-BE49-F238E27FC236}">
                <a16:creationId xmlns:a16="http://schemas.microsoft.com/office/drawing/2014/main" id="{8B1343FA-C518-DFE5-EE25-460591FBB497}"/>
              </a:ext>
            </a:extLst>
          </p:cNvPr>
          <p:cNvCxnSpPr>
            <a:cxnSpLocks/>
          </p:cNvCxnSpPr>
          <p:nvPr/>
        </p:nvCxnSpPr>
        <p:spPr>
          <a:xfrm>
            <a:off x="1626337" y="3657600"/>
            <a:ext cx="4191000" cy="0"/>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9D155FEC-2452-5420-3147-4326FDA0D677}"/>
              </a:ext>
            </a:extLst>
          </p:cNvPr>
          <p:cNvSpPr txBox="1"/>
          <p:nvPr/>
        </p:nvSpPr>
        <p:spPr>
          <a:xfrm>
            <a:off x="1321537" y="3657600"/>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13" name="TextBox 12">
            <a:extLst>
              <a:ext uri="{FF2B5EF4-FFF2-40B4-BE49-F238E27FC236}">
                <a16:creationId xmlns:a16="http://schemas.microsoft.com/office/drawing/2014/main" id="{231AF551-ADDA-BCB0-E8B2-554D25EFC746}"/>
              </a:ext>
            </a:extLst>
          </p:cNvPr>
          <p:cNvSpPr txBox="1"/>
          <p:nvPr/>
        </p:nvSpPr>
        <p:spPr>
          <a:xfrm>
            <a:off x="5893537" y="3736145"/>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1</a:t>
            </a:r>
          </a:p>
        </p:txBody>
      </p:sp>
      <p:sp>
        <p:nvSpPr>
          <p:cNvPr id="14" name="TextBox 13">
            <a:extLst>
              <a:ext uri="{FF2B5EF4-FFF2-40B4-BE49-F238E27FC236}">
                <a16:creationId xmlns:a16="http://schemas.microsoft.com/office/drawing/2014/main" id="{7DE259D9-5AD9-B08E-2679-0CEA1A329AE7}"/>
              </a:ext>
            </a:extLst>
          </p:cNvPr>
          <p:cNvSpPr txBox="1"/>
          <p:nvPr/>
        </p:nvSpPr>
        <p:spPr>
          <a:xfrm>
            <a:off x="3083652" y="3057436"/>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Kms driven</a:t>
            </a:r>
          </a:p>
        </p:txBody>
      </p:sp>
      <p:cxnSp>
        <p:nvCxnSpPr>
          <p:cNvPr id="15" name="Straight Connector 14">
            <a:extLst>
              <a:ext uri="{FF2B5EF4-FFF2-40B4-BE49-F238E27FC236}">
                <a16:creationId xmlns:a16="http://schemas.microsoft.com/office/drawing/2014/main" id="{D6C8F584-63A9-D0BD-9B5D-DFAE4058B791}"/>
              </a:ext>
            </a:extLst>
          </p:cNvPr>
          <p:cNvCxnSpPr/>
          <p:nvPr/>
        </p:nvCxnSpPr>
        <p:spPr>
          <a:xfrm>
            <a:off x="1641577" y="5105674"/>
            <a:ext cx="4191000"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E19D2B07-2696-C5D6-1E8C-62A713F122F6}"/>
              </a:ext>
            </a:extLst>
          </p:cNvPr>
          <p:cNvSpPr txBox="1"/>
          <p:nvPr/>
        </p:nvSpPr>
        <p:spPr>
          <a:xfrm>
            <a:off x="1336777" y="5105674"/>
            <a:ext cx="6096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0</a:t>
            </a:r>
          </a:p>
        </p:txBody>
      </p:sp>
      <p:sp>
        <p:nvSpPr>
          <p:cNvPr id="17" name="TextBox 16">
            <a:extLst>
              <a:ext uri="{FF2B5EF4-FFF2-40B4-BE49-F238E27FC236}">
                <a16:creationId xmlns:a16="http://schemas.microsoft.com/office/drawing/2014/main" id="{6E2ABBD4-6B33-98CC-ADC7-F70EABFEFDD7}"/>
              </a:ext>
            </a:extLst>
          </p:cNvPr>
          <p:cNvSpPr txBox="1"/>
          <p:nvPr/>
        </p:nvSpPr>
        <p:spPr>
          <a:xfrm>
            <a:off x="5908777" y="5184219"/>
            <a:ext cx="1295400"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1</a:t>
            </a:r>
          </a:p>
        </p:txBody>
      </p:sp>
      <p:sp>
        <p:nvSpPr>
          <p:cNvPr id="18" name="TextBox 17">
            <a:extLst>
              <a:ext uri="{FF2B5EF4-FFF2-40B4-BE49-F238E27FC236}">
                <a16:creationId xmlns:a16="http://schemas.microsoft.com/office/drawing/2014/main" id="{9967C50D-EA22-37D1-FC50-5CFF313FA9D1}"/>
              </a:ext>
            </a:extLst>
          </p:cNvPr>
          <p:cNvSpPr txBox="1"/>
          <p:nvPr/>
        </p:nvSpPr>
        <p:spPr>
          <a:xfrm>
            <a:off x="3098892" y="4505510"/>
            <a:ext cx="1855672" cy="400110"/>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Age</a:t>
            </a:r>
          </a:p>
        </p:txBody>
      </p:sp>
    </p:spTree>
    <p:extLst>
      <p:ext uri="{BB962C8B-B14F-4D97-AF65-F5344CB8AC3E}">
        <p14:creationId xmlns:p14="http://schemas.microsoft.com/office/powerpoint/2010/main" val="2751105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523433"/>
            <a:ext cx="6547309" cy="1021600"/>
          </a:xfrm>
        </p:spPr>
        <p:txBody>
          <a:bodyPr wrap="square" anchor="ctr">
            <a:normAutofit/>
          </a:bodyPr>
          <a:lstStyle/>
          <a:p>
            <a:r>
              <a:rPr lang="en-US" dirty="0"/>
              <a:t>Feature Transformation: Feature scaling</a:t>
            </a:r>
            <a:endParaRPr lang="en-GB" dirty="0"/>
          </a:p>
        </p:txBody>
      </p:sp>
      <p:sp>
        <p:nvSpPr>
          <p:cNvPr id="5" name="Content Placeholder 2">
            <a:extLst>
              <a:ext uri="{FF2B5EF4-FFF2-40B4-BE49-F238E27FC236}">
                <a16:creationId xmlns:a16="http://schemas.microsoft.com/office/drawing/2014/main" id="{2D93E3DB-1D3F-9A0D-52B5-60B13AF730B0}"/>
              </a:ext>
            </a:extLst>
          </p:cNvPr>
          <p:cNvSpPr>
            <a:spLocks noGrp="1"/>
          </p:cNvSpPr>
          <p:nvPr>
            <p:ph type="body" idx="1"/>
          </p:nvPr>
        </p:nvSpPr>
        <p:spPr>
          <a:xfrm>
            <a:off x="814274" y="1981200"/>
            <a:ext cx="5815126" cy="1076235"/>
          </a:xfrm>
        </p:spPr>
        <p:txBody>
          <a:bodyPr wrap="square" anchor="t">
            <a:noAutofit/>
          </a:bodyPr>
          <a:lstStyle/>
          <a:p>
            <a:pPr algn="l"/>
            <a:r>
              <a:rPr lang="en-GB" i="0" dirty="0">
                <a:solidFill>
                  <a:srgbClr val="292929"/>
                </a:solidFill>
                <a:effectLst/>
                <a:latin typeface="Roboto Condensed Light" panose="02000000000000000000" pitchFamily="2" charset="0"/>
                <a:ea typeface="Roboto Condensed Light" panose="02000000000000000000" pitchFamily="2" charset="0"/>
              </a:rPr>
              <a:t>How do we standardize data?</a:t>
            </a:r>
            <a:endParaRPr lang="en-GB" b="0" i="0" dirty="0">
              <a:solidFill>
                <a:srgbClr val="292929"/>
              </a:solidFill>
              <a:effectLst/>
              <a:latin typeface="Roboto Condensed Light" panose="02000000000000000000" pitchFamily="2" charset="0"/>
              <a:ea typeface="Roboto Condensed Light" panose="02000000000000000000" pitchFamily="2" charset="0"/>
            </a:endParaRPr>
          </a:p>
        </p:txBody>
      </p:sp>
      <p:pic>
        <p:nvPicPr>
          <p:cNvPr id="19" name="Picture 2">
            <a:extLst>
              <a:ext uri="{FF2B5EF4-FFF2-40B4-BE49-F238E27FC236}">
                <a16:creationId xmlns:a16="http://schemas.microsoft.com/office/drawing/2014/main" id="{B7A1D121-4991-1CB5-210C-CA995042E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01" y="3352800"/>
            <a:ext cx="446299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62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Data Preprocessing</a:t>
            </a:r>
            <a:endParaRPr lang="en-GB" dirty="0"/>
          </a:p>
        </p:txBody>
      </p:sp>
      <p:sp>
        <p:nvSpPr>
          <p:cNvPr id="3" name="Content Placeholder 2"/>
          <p:cNvSpPr>
            <a:spLocks noGrp="1"/>
          </p:cNvSpPr>
          <p:nvPr>
            <p:ph type="body" idx="1"/>
          </p:nvPr>
        </p:nvSpPr>
        <p:spPr>
          <a:xfrm>
            <a:off x="814275" y="1981200"/>
            <a:ext cx="5258399" cy="4353367"/>
          </a:xfrm>
        </p:spPr>
        <p:txBody>
          <a:bodyPr wrap="square" anchor="t">
            <a:normAutofit/>
          </a:bodyPr>
          <a:lstStyle/>
          <a:p>
            <a:r>
              <a:rPr lang="en-GB" dirty="0"/>
              <a:t> Data </a:t>
            </a:r>
            <a:r>
              <a:rPr lang="en-GB" dirty="0" err="1"/>
              <a:t>preprocessing</a:t>
            </a:r>
            <a:r>
              <a:rPr lang="en-GB" dirty="0"/>
              <a:t> is the process of transforming raw data into an understandable format.</a:t>
            </a:r>
          </a:p>
          <a:p>
            <a:endParaRPr lang="en-US" dirty="0"/>
          </a:p>
          <a:p>
            <a:r>
              <a:rPr lang="en-GB" dirty="0"/>
              <a:t>Data gathering methods are often loosely controlled, resulting in out-of-range values, useless features, outliers, missing values, etc. </a:t>
            </a:r>
          </a:p>
          <a:p>
            <a:endParaRPr lang="en-US" dirty="0"/>
          </a:p>
          <a:p>
            <a:r>
              <a:rPr lang="en-GB" dirty="0"/>
              <a:t>Garbage data produce misleading results. Thus, data </a:t>
            </a:r>
            <a:r>
              <a:rPr lang="en-GB" dirty="0" err="1"/>
              <a:t>preprocessing</a:t>
            </a:r>
            <a:r>
              <a:rPr lang="en-GB" dirty="0"/>
              <a:t> is the most important phase of a machine learning project</a:t>
            </a:r>
          </a:p>
          <a:p>
            <a:pPr marL="342900" indent="-342900">
              <a:lnSpc>
                <a:spcPct val="90000"/>
              </a:lnSpc>
            </a:pPr>
            <a:endParaRPr lang="en-US" dirty="0"/>
          </a:p>
        </p:txBody>
      </p:sp>
    </p:spTree>
    <p:extLst>
      <p:ext uri="{BB962C8B-B14F-4D97-AF65-F5344CB8AC3E}">
        <p14:creationId xmlns:p14="http://schemas.microsoft.com/office/powerpoint/2010/main" val="2922703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Engineering</a:t>
            </a:r>
            <a:endParaRPr lang="en-GB" dirty="0"/>
          </a:p>
        </p:txBody>
      </p:sp>
      <p:sp>
        <p:nvSpPr>
          <p:cNvPr id="3" name="Content Placeholder 2"/>
          <p:cNvSpPr>
            <a:spLocks noGrp="1"/>
          </p:cNvSpPr>
          <p:nvPr>
            <p:ph type="body" idx="1"/>
          </p:nvPr>
        </p:nvSpPr>
        <p:spPr>
          <a:xfrm>
            <a:off x="814275" y="1981200"/>
            <a:ext cx="5258399" cy="4353367"/>
          </a:xfrm>
        </p:spPr>
        <p:txBody>
          <a:bodyPr wrap="square" anchor="t">
            <a:normAutofit/>
          </a:bodyPr>
          <a:lstStyle/>
          <a:p>
            <a:r>
              <a:rPr lang="en-GB" dirty="0"/>
              <a:t>Date columns usually provide valuable information about the problem, they are neglected as input for machine learning algorithms. This mainly is because they are saved in string format, making it hard to understand by machine learning algorithms</a:t>
            </a:r>
          </a:p>
        </p:txBody>
      </p:sp>
      <p:pic>
        <p:nvPicPr>
          <p:cNvPr id="6" name="Picture 5">
            <a:extLst>
              <a:ext uri="{FF2B5EF4-FFF2-40B4-BE49-F238E27FC236}">
                <a16:creationId xmlns:a16="http://schemas.microsoft.com/office/drawing/2014/main" id="{F4CEB7A8-9A87-A666-233A-7E24DC8912A3}"/>
              </a:ext>
            </a:extLst>
          </p:cNvPr>
          <p:cNvPicPr>
            <a:picLocks noChangeAspect="1"/>
          </p:cNvPicPr>
          <p:nvPr/>
        </p:nvPicPr>
        <p:blipFill>
          <a:blip r:embed="rId2"/>
          <a:stretch>
            <a:fillRect/>
          </a:stretch>
        </p:blipFill>
        <p:spPr>
          <a:xfrm>
            <a:off x="194929" y="4224805"/>
            <a:ext cx="3557850" cy="914400"/>
          </a:xfrm>
          <a:prstGeom prst="rect">
            <a:avLst/>
          </a:prstGeom>
        </p:spPr>
      </p:pic>
      <p:pic>
        <p:nvPicPr>
          <p:cNvPr id="8" name="Picture 7">
            <a:extLst>
              <a:ext uri="{FF2B5EF4-FFF2-40B4-BE49-F238E27FC236}">
                <a16:creationId xmlns:a16="http://schemas.microsoft.com/office/drawing/2014/main" id="{72E83B2F-0A18-3AC4-D6C3-BE667B15B4BD}"/>
              </a:ext>
            </a:extLst>
          </p:cNvPr>
          <p:cNvPicPr>
            <a:picLocks noChangeAspect="1"/>
          </p:cNvPicPr>
          <p:nvPr/>
        </p:nvPicPr>
        <p:blipFill>
          <a:blip r:embed="rId3"/>
          <a:stretch>
            <a:fillRect/>
          </a:stretch>
        </p:blipFill>
        <p:spPr>
          <a:xfrm>
            <a:off x="4065735" y="4270074"/>
            <a:ext cx="2915057" cy="1676634"/>
          </a:xfrm>
          <a:prstGeom prst="rect">
            <a:avLst/>
          </a:prstGeom>
        </p:spPr>
      </p:pic>
      <p:sp>
        <p:nvSpPr>
          <p:cNvPr id="9" name="Oval 8">
            <a:extLst>
              <a:ext uri="{FF2B5EF4-FFF2-40B4-BE49-F238E27FC236}">
                <a16:creationId xmlns:a16="http://schemas.microsoft.com/office/drawing/2014/main" id="{D26E4EC5-4348-84B2-4A42-12C2E469BE83}"/>
              </a:ext>
            </a:extLst>
          </p:cNvPr>
          <p:cNvSpPr/>
          <p:nvPr/>
        </p:nvSpPr>
        <p:spPr>
          <a:xfrm>
            <a:off x="6109958" y="5373654"/>
            <a:ext cx="785326" cy="30480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6416A5D-B6F8-4413-9F53-BD6849D7A058}"/>
              </a:ext>
            </a:extLst>
          </p:cNvPr>
          <p:cNvCxnSpPr>
            <a:cxnSpLocks/>
          </p:cNvCxnSpPr>
          <p:nvPr/>
        </p:nvCxnSpPr>
        <p:spPr>
          <a:xfrm flipH="1">
            <a:off x="6845240" y="4948705"/>
            <a:ext cx="271103" cy="38100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EC0E422-42B8-3A79-9FEF-846072D68F60}"/>
              </a:ext>
            </a:extLst>
          </p:cNvPr>
          <p:cNvSpPr txBox="1"/>
          <p:nvPr/>
        </p:nvSpPr>
        <p:spPr>
          <a:xfrm>
            <a:off x="7035906" y="3907658"/>
            <a:ext cx="1706008" cy="1015663"/>
          </a:xfrm>
          <a:prstGeom prst="rect">
            <a:avLst/>
          </a:prstGeom>
          <a:noFill/>
        </p:spPr>
        <p:txBody>
          <a:bodyPr wrap="square" rtlCol="0">
            <a:spAutoFit/>
          </a:bodyPr>
          <a:lstStyle/>
          <a:p>
            <a:r>
              <a:rPr lang="en-US" sz="2000" dirty="0">
                <a:latin typeface="Roboto Condensed Light" panose="02000000000000000000" pitchFamily="2" charset="0"/>
                <a:ea typeface="Roboto Condensed Light" panose="02000000000000000000" pitchFamily="2" charset="0"/>
              </a:rPr>
              <a:t>Column type is string not date time</a:t>
            </a:r>
          </a:p>
        </p:txBody>
      </p:sp>
    </p:spTree>
    <p:extLst>
      <p:ext uri="{BB962C8B-B14F-4D97-AF65-F5344CB8AC3E}">
        <p14:creationId xmlns:p14="http://schemas.microsoft.com/office/powerpoint/2010/main" val="29587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Engineering</a:t>
            </a:r>
            <a:endParaRPr lang="en-GB" dirty="0"/>
          </a:p>
        </p:txBody>
      </p:sp>
      <p:sp>
        <p:nvSpPr>
          <p:cNvPr id="3" name="Content Placeholder 2"/>
          <p:cNvSpPr>
            <a:spLocks noGrp="1"/>
          </p:cNvSpPr>
          <p:nvPr>
            <p:ph type="body" idx="1"/>
          </p:nvPr>
        </p:nvSpPr>
        <p:spPr>
          <a:xfrm>
            <a:off x="814275" y="1981200"/>
            <a:ext cx="5258399" cy="4353367"/>
          </a:xfrm>
        </p:spPr>
        <p:txBody>
          <a:bodyPr wrap="square" anchor="t">
            <a:normAutofit/>
          </a:bodyPr>
          <a:lstStyle/>
          <a:p>
            <a:r>
              <a:rPr lang="en-GB" dirty="0"/>
              <a:t>How to change string column to date time?</a:t>
            </a:r>
          </a:p>
        </p:txBody>
      </p:sp>
      <p:pic>
        <p:nvPicPr>
          <p:cNvPr id="4" name="Picture 3">
            <a:extLst>
              <a:ext uri="{FF2B5EF4-FFF2-40B4-BE49-F238E27FC236}">
                <a16:creationId xmlns:a16="http://schemas.microsoft.com/office/drawing/2014/main" id="{ECEA0EAF-CF0B-A810-A7EC-EF9E7C88A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929283"/>
            <a:ext cx="464572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92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Engineering</a:t>
            </a:r>
            <a:endParaRPr lang="en-GB" dirty="0"/>
          </a:p>
        </p:txBody>
      </p:sp>
      <p:sp>
        <p:nvSpPr>
          <p:cNvPr id="3" name="Content Placeholder 2"/>
          <p:cNvSpPr>
            <a:spLocks noGrp="1"/>
          </p:cNvSpPr>
          <p:nvPr>
            <p:ph type="body" idx="1"/>
          </p:nvPr>
        </p:nvSpPr>
        <p:spPr>
          <a:xfrm>
            <a:off x="814275" y="1981200"/>
            <a:ext cx="5258399" cy="4353367"/>
          </a:xfrm>
        </p:spPr>
        <p:txBody>
          <a:bodyPr wrap="square" anchor="t">
            <a:normAutofit/>
          </a:bodyPr>
          <a:lstStyle/>
          <a:p>
            <a:r>
              <a:rPr lang="en-GB" dirty="0"/>
              <a:t>Now that the column type is date time, I can do all the following operations</a:t>
            </a:r>
          </a:p>
        </p:txBody>
      </p:sp>
      <p:pic>
        <p:nvPicPr>
          <p:cNvPr id="5" name="Picture 2">
            <a:extLst>
              <a:ext uri="{FF2B5EF4-FFF2-40B4-BE49-F238E27FC236}">
                <a16:creationId xmlns:a16="http://schemas.microsoft.com/office/drawing/2014/main" id="{1586593B-11CE-8D06-2CC6-52F667000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146" y="3581400"/>
            <a:ext cx="4293708" cy="182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58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Transformation</a:t>
            </a:r>
            <a:endParaRPr lang="en-GB" dirty="0"/>
          </a:p>
        </p:txBody>
      </p:sp>
      <p:sp>
        <p:nvSpPr>
          <p:cNvPr id="3" name="Content Placeholder 2"/>
          <p:cNvSpPr>
            <a:spLocks noGrp="1"/>
          </p:cNvSpPr>
          <p:nvPr>
            <p:ph type="body" idx="1"/>
          </p:nvPr>
        </p:nvSpPr>
        <p:spPr>
          <a:xfrm>
            <a:off x="533400" y="1676400"/>
            <a:ext cx="7110525" cy="5029200"/>
          </a:xfrm>
        </p:spPr>
        <p:txBody>
          <a:bodyPr wrap="square" anchor="t">
            <a:noAutofit/>
          </a:bodyPr>
          <a:lstStyle/>
          <a:p>
            <a:pPr marL="0" indent="0">
              <a:buNone/>
            </a:pPr>
            <a:r>
              <a:rPr lang="en-GB" sz="1900" dirty="0"/>
              <a:t>Data cleaning is the process of preparing data for analysis by removing or modifying data that is incorrect, incomplete, irrelevant, duplicated, or improperly formatted.</a:t>
            </a:r>
          </a:p>
          <a:p>
            <a:pPr marL="0" indent="0">
              <a:buNone/>
            </a:pPr>
            <a:endParaRPr lang="en-US" sz="1900" dirty="0"/>
          </a:p>
          <a:p>
            <a:pPr marL="0" indent="0">
              <a:buNone/>
            </a:pPr>
            <a:r>
              <a:rPr lang="en-GB" sz="1900" dirty="0"/>
              <a:t>It’s said that the majority of a data scientist's time is spent on cleaning, rather than machine learning. In fact, </a:t>
            </a:r>
            <a:r>
              <a:rPr lang="en-GB" sz="1900" u="sng" dirty="0">
                <a:hlinkClick r:id="rId2"/>
              </a:rPr>
              <a:t>45% of data scientist's time </a:t>
            </a:r>
            <a:r>
              <a:rPr lang="en-GB" sz="1900" dirty="0"/>
              <a:t>is spent on preparing data. </a:t>
            </a:r>
          </a:p>
          <a:p>
            <a:pPr marL="0" indent="0">
              <a:buNone/>
            </a:pPr>
            <a:endParaRPr lang="en-GB" sz="1900" dirty="0"/>
          </a:p>
          <a:p>
            <a:pPr marL="0" indent="0">
              <a:buNone/>
            </a:pPr>
            <a:r>
              <a:rPr lang="en-GB" sz="1900" dirty="0"/>
              <a:t>Data cleaning is a lot of muscle work. There’s a reason data cleaning is the most important step if you want to create a data-culture, let alone make airtight predictions. It involves:</a:t>
            </a:r>
          </a:p>
          <a:p>
            <a:r>
              <a:rPr lang="en-GB" sz="1900" dirty="0"/>
              <a:t>Fixing spelling and syntax errors</a:t>
            </a:r>
          </a:p>
          <a:p>
            <a:r>
              <a:rPr lang="en-GB" sz="1900" dirty="0"/>
              <a:t>Standardizing data sets</a:t>
            </a:r>
          </a:p>
          <a:p>
            <a:r>
              <a:rPr lang="en-GB" sz="1900" dirty="0"/>
              <a:t>Correcting mistakes such as empty fields</a:t>
            </a:r>
          </a:p>
          <a:p>
            <a:r>
              <a:rPr lang="en-GB" sz="1900" dirty="0"/>
              <a:t>Identifying duplicate data points</a:t>
            </a:r>
          </a:p>
          <a:p>
            <a:pPr marL="0" indent="0">
              <a:buNone/>
            </a:pPr>
            <a:endParaRPr lang="en-US" sz="1900" dirty="0"/>
          </a:p>
        </p:txBody>
      </p:sp>
    </p:spTree>
    <p:extLst>
      <p:ext uri="{BB962C8B-B14F-4D97-AF65-F5344CB8AC3E}">
        <p14:creationId xmlns:p14="http://schemas.microsoft.com/office/powerpoint/2010/main" val="162250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Transformation: Missing Data</a:t>
            </a:r>
            <a:endParaRPr lang="en-GB" dirty="0"/>
          </a:p>
        </p:txBody>
      </p:sp>
      <p:sp>
        <p:nvSpPr>
          <p:cNvPr id="3" name="Content Placeholder 2"/>
          <p:cNvSpPr>
            <a:spLocks noGrp="1"/>
          </p:cNvSpPr>
          <p:nvPr>
            <p:ph type="body" idx="1"/>
          </p:nvPr>
        </p:nvSpPr>
        <p:spPr>
          <a:xfrm>
            <a:off x="533401" y="1981200"/>
            <a:ext cx="5258400" cy="2057400"/>
          </a:xfrm>
        </p:spPr>
        <p:txBody>
          <a:bodyPr wrap="square" anchor="t">
            <a:noAutofit/>
          </a:bodyPr>
          <a:lstStyle/>
          <a:p>
            <a:pPr marL="342900" indent="-342900"/>
            <a:r>
              <a:rPr lang="en-US" dirty="0"/>
              <a:t>Missing Data:</a:t>
            </a:r>
          </a:p>
          <a:p>
            <a:pPr marL="800100" lvl="1" indent="-342900"/>
            <a:r>
              <a:rPr lang="en-US" dirty="0">
                <a:solidFill>
                  <a:schemeClr val="accent6">
                    <a:lumMod val="75000"/>
                  </a:schemeClr>
                </a:solidFill>
              </a:rPr>
              <a:t>Drop missing data</a:t>
            </a:r>
          </a:p>
          <a:p>
            <a:pPr marL="800100" lvl="1" indent="-342900"/>
            <a:r>
              <a:rPr lang="en-US" dirty="0"/>
              <a:t>Fill missing data</a:t>
            </a:r>
          </a:p>
        </p:txBody>
      </p:sp>
      <p:pic>
        <p:nvPicPr>
          <p:cNvPr id="4" name="Picture 2">
            <a:extLst>
              <a:ext uri="{FF2B5EF4-FFF2-40B4-BE49-F238E27FC236}">
                <a16:creationId xmlns:a16="http://schemas.microsoft.com/office/drawing/2014/main" id="{2AA3CBF9-6781-DE86-944B-4D3D9849C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048124"/>
            <a:ext cx="2057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id="{AE7A3368-F11F-661B-6675-442575F6D709}"/>
              </a:ext>
            </a:extLst>
          </p:cNvPr>
          <p:cNvSpPr txBox="1">
            <a:spLocks/>
          </p:cNvSpPr>
          <p:nvPr/>
        </p:nvSpPr>
        <p:spPr>
          <a:xfrm>
            <a:off x="522850" y="3886200"/>
            <a:ext cx="52584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buNone/>
            </a:pPr>
            <a:r>
              <a:rPr lang="en-US" dirty="0"/>
              <a:t>Check if there actually is some missing data</a:t>
            </a:r>
          </a:p>
        </p:txBody>
      </p:sp>
    </p:spTree>
    <p:extLst>
      <p:ext uri="{BB962C8B-B14F-4D97-AF65-F5344CB8AC3E}">
        <p14:creationId xmlns:p14="http://schemas.microsoft.com/office/powerpoint/2010/main" val="54817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523433"/>
            <a:ext cx="5258400" cy="1021600"/>
          </a:xfrm>
        </p:spPr>
        <p:txBody>
          <a:bodyPr wrap="square" anchor="ctr">
            <a:normAutofit/>
          </a:bodyPr>
          <a:lstStyle/>
          <a:p>
            <a:r>
              <a:rPr lang="en-US" dirty="0"/>
              <a:t>Feature Transformation: Missing Data</a:t>
            </a:r>
            <a:endParaRPr lang="en-GB" dirty="0"/>
          </a:p>
        </p:txBody>
      </p:sp>
      <p:sp>
        <p:nvSpPr>
          <p:cNvPr id="3" name="Content Placeholder 2"/>
          <p:cNvSpPr>
            <a:spLocks noGrp="1"/>
          </p:cNvSpPr>
          <p:nvPr>
            <p:ph type="body" idx="1"/>
          </p:nvPr>
        </p:nvSpPr>
        <p:spPr>
          <a:xfrm>
            <a:off x="533401" y="1981200"/>
            <a:ext cx="5258400" cy="2057400"/>
          </a:xfrm>
        </p:spPr>
        <p:txBody>
          <a:bodyPr wrap="square" anchor="t">
            <a:noAutofit/>
          </a:bodyPr>
          <a:lstStyle/>
          <a:p>
            <a:pPr marL="342900" indent="-342900"/>
            <a:r>
              <a:rPr lang="en-US" dirty="0"/>
              <a:t>Missing Data:</a:t>
            </a:r>
          </a:p>
          <a:p>
            <a:pPr marL="800100" lvl="1" indent="-342900"/>
            <a:r>
              <a:rPr lang="en-US" dirty="0">
                <a:solidFill>
                  <a:schemeClr val="accent6">
                    <a:lumMod val="75000"/>
                  </a:schemeClr>
                </a:solidFill>
              </a:rPr>
              <a:t>Drop missing data</a:t>
            </a:r>
          </a:p>
          <a:p>
            <a:pPr marL="800100" lvl="1" indent="-342900"/>
            <a:r>
              <a:rPr lang="en-US" dirty="0"/>
              <a:t>Fill missing data</a:t>
            </a:r>
          </a:p>
        </p:txBody>
      </p:sp>
      <p:sp>
        <p:nvSpPr>
          <p:cNvPr id="5" name="Content Placeholder 2">
            <a:extLst>
              <a:ext uri="{FF2B5EF4-FFF2-40B4-BE49-F238E27FC236}">
                <a16:creationId xmlns:a16="http://schemas.microsoft.com/office/drawing/2014/main" id="{AE7A3368-F11F-661B-6675-442575F6D709}"/>
              </a:ext>
            </a:extLst>
          </p:cNvPr>
          <p:cNvSpPr txBox="1">
            <a:spLocks/>
          </p:cNvSpPr>
          <p:nvPr/>
        </p:nvSpPr>
        <p:spPr>
          <a:xfrm>
            <a:off x="2514600" y="3890961"/>
            <a:ext cx="2601350" cy="83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eaLnBrk="1" hangingPunct="1">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eaLnBrk="1" hangingPunct="1">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buNone/>
            </a:pPr>
            <a:r>
              <a:rPr lang="en-US" dirty="0"/>
              <a:t>Drop said columns</a:t>
            </a:r>
          </a:p>
        </p:txBody>
      </p:sp>
      <p:pic>
        <p:nvPicPr>
          <p:cNvPr id="6" name="Picture 2">
            <a:extLst>
              <a:ext uri="{FF2B5EF4-FFF2-40B4-BE49-F238E27FC236}">
                <a16:creationId xmlns:a16="http://schemas.microsoft.com/office/drawing/2014/main" id="{C595BEA7-D385-DF43-1679-FC99D2DD7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963" y="4065192"/>
            <a:ext cx="1971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756101"/>
      </p:ext>
    </p:extLst>
  </p:cSld>
  <p:clrMapOvr>
    <a:masterClrMapping/>
  </p:clrMapOvr>
</p:sld>
</file>

<file path=ppt/theme/theme1.xml><?xml version="1.0" encoding="utf-8"?>
<a:theme xmlns:a="http://schemas.openxmlformats.org/drawingml/2006/main" name="Theme2">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724D5FF9-B36B-49C5-81DE-33B66ABE3655}" vid="{4F394E24-3488-4AA9-A26E-DFAE1B382DF2}"/>
    </a:ext>
  </a:extLst>
</a:theme>
</file>

<file path=docProps/app.xml><?xml version="1.0" encoding="utf-8"?>
<Properties xmlns="http://schemas.openxmlformats.org/officeDocument/2006/extended-properties" xmlns:vt="http://schemas.openxmlformats.org/officeDocument/2006/docPropsVTypes">
  <Template>Theme2</Template>
  <TotalTime>808</TotalTime>
  <Words>881</Words>
  <Application>Microsoft Office PowerPoint</Application>
  <PresentationFormat>On-screen Show (4:3)</PresentationFormat>
  <Paragraphs>121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Arvo</vt:lpstr>
      <vt:lpstr>charter</vt:lpstr>
      <vt:lpstr>Roboto Condensed</vt:lpstr>
      <vt:lpstr>Roboto Condensed Light</vt:lpstr>
      <vt:lpstr>Theme2</vt:lpstr>
      <vt:lpstr>Session 3  </vt:lpstr>
      <vt:lpstr>Agenda</vt:lpstr>
      <vt:lpstr>Data Preprocessing</vt:lpstr>
      <vt:lpstr>Feature Engineering</vt:lpstr>
      <vt:lpstr>Feature Engineering</vt:lpstr>
      <vt:lpstr>Feature Engineering</vt:lpstr>
      <vt:lpstr>Feature Transformation</vt:lpstr>
      <vt:lpstr>Feature Transformation: Missing Data</vt:lpstr>
      <vt:lpstr>Feature Transformation: Missing Data</vt:lpstr>
      <vt:lpstr>Feature Transformation: Missing Data</vt:lpstr>
      <vt:lpstr>Feature Transformation: Common mistakes</vt:lpstr>
      <vt:lpstr>Feature Transformation: Working With Categorical Data</vt:lpstr>
      <vt:lpstr>Feature Transformation: Working With Categorical Data</vt:lpstr>
      <vt:lpstr>Feature Transformation: Dealing With Outliers</vt:lpstr>
      <vt:lpstr>Feature Transformation: Working With Categorical Data</vt:lpstr>
      <vt:lpstr>Feature Transformation: Dealing With Outliers</vt:lpstr>
      <vt:lpstr>Feature Transformation: Dealing With Outliers</vt:lpstr>
      <vt:lpstr>Feature Transformation: Training, Testing &amp; Validation</vt:lpstr>
      <vt:lpstr>Feature Transformation: Training, Testing &amp; Validation</vt:lpstr>
      <vt:lpstr>Feature Transformation: Training, Testing &amp; Validation</vt:lpstr>
      <vt:lpstr>Feature Transformation: Training, Testing &amp; Validation</vt:lpstr>
      <vt:lpstr>Feature Transformation: Training, Testing &amp; Validation</vt:lpstr>
      <vt:lpstr>Feature Transformation: Training, Testing &amp; Validation</vt:lpstr>
      <vt:lpstr>Feature Transformation: Feature scaling</vt:lpstr>
      <vt:lpstr>Feature Transformation: Feature scaling</vt:lpstr>
      <vt:lpstr>Feature Transformation: Feature scaling</vt:lpstr>
      <vt:lpstr>Feature Transformation: Feature scaling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  </dc:title>
  <dc:creator>Abdullah</dc:creator>
  <cp:lastModifiedBy>Abdullah Nasser Mohamed El-Azab</cp:lastModifiedBy>
  <cp:revision>10</cp:revision>
  <dcterms:created xsi:type="dcterms:W3CDTF">2006-08-16T00:00:00Z</dcterms:created>
  <dcterms:modified xsi:type="dcterms:W3CDTF">2022-07-07T15:49:00Z</dcterms:modified>
</cp:coreProperties>
</file>