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E8144FD-767C-402F-9DF5-0133FFB5E6FE}">
          <p14:sldIdLst>
            <p14:sldId id="256"/>
            <p14:sldId id="259"/>
            <p14:sldId id="263"/>
            <p14:sldId id="264"/>
            <p14:sldId id="265"/>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2" autoAdjust="0"/>
    <p:restoredTop sz="94660"/>
  </p:normalViewPr>
  <p:slideViewPr>
    <p:cSldViewPr snapToGrid="0" showGuides="1">
      <p:cViewPr varScale="1">
        <p:scale>
          <a:sx n="69" d="100"/>
          <a:sy n="69" d="100"/>
        </p:scale>
        <p:origin x="690" y="78"/>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BAFEC70-0E09-442E-B40C-9A9019BD1057}" type="datetimeFigureOut">
              <a:rPr lang="en-GB" smtClean="0"/>
              <a:t>2025-05-31</a:t>
            </a:fld>
            <a:endParaRPr lang="en-GB"/>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1049103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FEC70-0E09-442E-B40C-9A9019BD1057}" type="datetimeFigureOut">
              <a:rPr lang="en-GB" smtClean="0"/>
              <a:t>2025-05-31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281263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AFEC70-0E09-442E-B40C-9A9019BD1057}" type="datetimeFigureOut">
              <a:rPr lang="en-GB" smtClean="0"/>
              <a:t>2025-05-31</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2028188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BAFEC70-0E09-442E-B40C-9A9019BD1057}" type="datetimeFigureOut">
              <a:rPr lang="en-GB" smtClean="0"/>
              <a:t>2025-05-31</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43615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FEC70-0E09-442E-B40C-9A9019BD1057}" type="datetimeFigureOut">
              <a:rPr lang="en-GB" smtClean="0"/>
              <a:t>2025-05-31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584143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AFEC70-0E09-442E-B40C-9A9019BD1057}" type="datetimeFigureOut">
              <a:rPr lang="en-GB" smtClean="0"/>
              <a:t>2025-05-31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3510090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BAFEC70-0E09-442E-B40C-9A9019BD1057}" type="datetimeFigureOut">
              <a:rPr lang="en-GB" smtClean="0"/>
              <a:t>2025-05-31</a:t>
            </a:fld>
            <a:endParaRPr lang="en-GB"/>
          </a:p>
        </p:txBody>
      </p:sp>
      <p:sp>
        <p:nvSpPr>
          <p:cNvPr id="8" name="Footer Placeholder 7"/>
          <p:cNvSpPr>
            <a:spLocks noGrp="1"/>
          </p:cNvSpPr>
          <p:nvPr>
            <p:ph type="ftr" sz="quarter" idx="11"/>
          </p:nvPr>
        </p:nvSpPr>
        <p:spPr>
          <a:xfrm>
            <a:off x="561111" y="6391838"/>
            <a:ext cx="3644282" cy="304801"/>
          </a:xfrm>
        </p:spPr>
        <p:txBody>
          <a:bodyPr/>
          <a:lstStyle/>
          <a:p>
            <a:endParaRPr lang="en-GB"/>
          </a:p>
        </p:txBody>
      </p:sp>
      <p:sp>
        <p:nvSpPr>
          <p:cNvPr id="9" name="Slide Number Placeholder 8"/>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3961488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BAFEC70-0E09-442E-B40C-9A9019BD1057}" type="datetimeFigureOut">
              <a:rPr lang="en-GB" smtClean="0"/>
              <a:t>2025-05-31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2023100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BAFEC70-0E09-442E-B40C-9A9019BD1057}" type="datetimeFigureOut">
              <a:rPr lang="en-GB" smtClean="0"/>
              <a:t>2025-05-31</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321849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AFEC70-0E09-442E-B40C-9A9019BD1057}" type="datetimeFigureOut">
              <a:rPr lang="en-GB" smtClean="0"/>
              <a:t>2025-05-31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1240537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AFEC70-0E09-442E-B40C-9A9019BD1057}" type="datetimeFigureOut">
              <a:rPr lang="en-GB" smtClean="0"/>
              <a:t>2025-05-31</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242708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AFEC70-0E09-442E-B40C-9A9019BD1057}" type="datetimeFigureOut">
              <a:rPr lang="en-GB" smtClean="0"/>
              <a:t>2025-05-31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242723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AFEC70-0E09-442E-B40C-9A9019BD1057}" type="datetimeFigureOut">
              <a:rPr lang="en-GB" smtClean="0"/>
              <a:t>2025-05-31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171906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AFEC70-0E09-442E-B40C-9A9019BD1057}" type="datetimeFigureOut">
              <a:rPr lang="en-GB" smtClean="0"/>
              <a:t>2025-05-31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191482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FEC70-0E09-442E-B40C-9A9019BD1057}" type="datetimeFigureOut">
              <a:rPr lang="en-GB" smtClean="0"/>
              <a:t>2025-05-31</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138727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FEC70-0E09-442E-B40C-9A9019BD1057}" type="datetimeFigureOut">
              <a:rPr lang="en-GB" smtClean="0"/>
              <a:t>2025-05-31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419064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AFEC70-0E09-442E-B40C-9A9019BD1057}" type="datetimeFigureOut">
              <a:rPr lang="en-GB" smtClean="0"/>
              <a:t>2025-05-31</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8C0AF-5B6C-4CF9-ABBC-0A1B0F880E52}" type="slidenum">
              <a:rPr lang="en-GB" smtClean="0"/>
              <a:t>‹#›</a:t>
            </a:fld>
            <a:endParaRPr lang="en-GB"/>
          </a:p>
        </p:txBody>
      </p:sp>
    </p:spTree>
    <p:extLst>
      <p:ext uri="{BB962C8B-B14F-4D97-AF65-F5344CB8AC3E}">
        <p14:creationId xmlns:p14="http://schemas.microsoft.com/office/powerpoint/2010/main" val="260371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BAFEC70-0E09-442E-B40C-9A9019BD1057}" type="datetimeFigureOut">
              <a:rPr lang="en-GB" smtClean="0"/>
              <a:t>2025-05-31</a:t>
            </a:fld>
            <a:endParaRPr lang="en-GB"/>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GB"/>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18C0AF-5B6C-4CF9-ABBC-0A1B0F880E52}" type="slidenum">
              <a:rPr lang="en-GB" smtClean="0"/>
              <a:t>‹#›</a:t>
            </a:fld>
            <a:endParaRPr lang="en-GB"/>
          </a:p>
        </p:txBody>
      </p:sp>
    </p:spTree>
    <p:extLst>
      <p:ext uri="{BB962C8B-B14F-4D97-AF65-F5344CB8AC3E}">
        <p14:creationId xmlns:p14="http://schemas.microsoft.com/office/powerpoint/2010/main" val="31661272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5935F-4BC8-4C4B-ADCE-A8F9275A08B3}"/>
              </a:ext>
            </a:extLst>
          </p:cNvPr>
          <p:cNvSpPr>
            <a:spLocks noGrp="1"/>
          </p:cNvSpPr>
          <p:nvPr>
            <p:ph type="ctrTitle"/>
          </p:nvPr>
        </p:nvSpPr>
        <p:spPr>
          <a:xfrm>
            <a:off x="3058776" y="2618982"/>
            <a:ext cx="6445443" cy="1835477"/>
          </a:xfrm>
        </p:spPr>
        <p:txBody>
          <a:bodyPr/>
          <a:lstStyle/>
          <a:p>
            <a:pPr algn="ctr"/>
            <a:r>
              <a:rPr lang="en-IN" sz="3200" b="0" dirty="0">
                <a:effectLst/>
                <a:latin typeface="Calibri" panose="020F0502020204030204" pitchFamily="34" charset="0"/>
                <a:ea typeface="Calibri" panose="020F0502020204030204" pitchFamily="34" charset="0"/>
              </a:rPr>
              <a:t>Income Distribution and Lifestyle Analysis using SQL </a:t>
            </a:r>
            <a:endParaRPr lang="en-GB" sz="4800" dirty="0"/>
          </a:p>
        </p:txBody>
      </p:sp>
      <p:sp>
        <p:nvSpPr>
          <p:cNvPr id="3" name="Subtitle 2">
            <a:extLst>
              <a:ext uri="{FF2B5EF4-FFF2-40B4-BE49-F238E27FC236}">
                <a16:creationId xmlns:a16="http://schemas.microsoft.com/office/drawing/2014/main" id="{15516769-38D6-436E-AE17-C0B5C9E71463}"/>
              </a:ext>
            </a:extLst>
          </p:cNvPr>
          <p:cNvSpPr>
            <a:spLocks noGrp="1"/>
          </p:cNvSpPr>
          <p:nvPr>
            <p:ph type="subTitle" idx="1"/>
          </p:nvPr>
        </p:nvSpPr>
        <p:spPr>
          <a:xfrm>
            <a:off x="1154955" y="4777380"/>
            <a:ext cx="9540754" cy="1069238"/>
          </a:xfrm>
        </p:spPr>
        <p:txBody>
          <a:bodyPr>
            <a:normAutofit/>
          </a:bodyPr>
          <a:lstStyle/>
          <a:p>
            <a:pPr algn="ctr"/>
            <a:endParaRPr lang="en-US" sz="2400" b="1" dirty="0">
              <a:solidFill>
                <a:srgbClr val="FF0000"/>
              </a:solidFill>
            </a:endParaRPr>
          </a:p>
          <a:p>
            <a:pPr algn="ctr"/>
            <a:r>
              <a:rPr lang="en-US" sz="2400" b="1" dirty="0">
                <a:solidFill>
                  <a:srgbClr val="FF0000"/>
                </a:solidFill>
              </a:rPr>
              <a:t>      Batch Name</a:t>
            </a:r>
            <a:r>
              <a:rPr lang="en-US" sz="2400" dirty="0">
                <a:solidFill>
                  <a:srgbClr val="FF0000"/>
                </a:solidFill>
                <a:latin typeface="Arial" panose="020B0604020202020204" pitchFamily="34" charset="0"/>
              </a:rPr>
              <a:t>:</a:t>
            </a:r>
            <a:r>
              <a:rPr lang="en-US" sz="2400" b="0" i="0" dirty="0">
                <a:solidFill>
                  <a:srgbClr val="FF0000"/>
                </a:solidFill>
                <a:effectLst/>
                <a:latin typeface="Arial" panose="020B0604020202020204" pitchFamily="34" charset="0"/>
              </a:rPr>
              <a:t> SVT/DAINT/2025/06/B09</a:t>
            </a:r>
            <a:endParaRPr lang="en-GB" sz="2400" b="1" dirty="0">
              <a:solidFill>
                <a:srgbClr val="FF0000"/>
              </a:solidFill>
            </a:endParaRPr>
          </a:p>
        </p:txBody>
      </p:sp>
      <p:sp>
        <p:nvSpPr>
          <p:cNvPr id="4" name="TextBox 3">
            <a:extLst>
              <a:ext uri="{FF2B5EF4-FFF2-40B4-BE49-F238E27FC236}">
                <a16:creationId xmlns:a16="http://schemas.microsoft.com/office/drawing/2014/main" id="{F8C93615-460B-45FA-83B1-83DDF4DB3799}"/>
              </a:ext>
            </a:extLst>
          </p:cNvPr>
          <p:cNvSpPr txBox="1"/>
          <p:nvPr/>
        </p:nvSpPr>
        <p:spPr>
          <a:xfrm>
            <a:off x="1407006" y="1711287"/>
            <a:ext cx="8402011" cy="584775"/>
          </a:xfrm>
          <a:prstGeom prst="rect">
            <a:avLst/>
          </a:prstGeom>
          <a:noFill/>
        </p:spPr>
        <p:txBody>
          <a:bodyPr wrap="square" rtlCol="0">
            <a:spAutoFit/>
          </a:bodyPr>
          <a:lstStyle/>
          <a:p>
            <a:pPr algn="just"/>
            <a:r>
              <a:rPr lang="en-GB" sz="3200" dirty="0">
                <a:solidFill>
                  <a:schemeClr val="bg1"/>
                </a:solidFill>
              </a:rPr>
              <a:t>            Internship Program: </a:t>
            </a:r>
            <a:r>
              <a:rPr lang="en-GB" sz="3200" dirty="0" err="1">
                <a:solidFill>
                  <a:schemeClr val="bg1"/>
                </a:solidFill>
              </a:rPr>
              <a:t>Soulvibe.Tech</a:t>
            </a:r>
            <a:endParaRPr lang="en-GB" sz="3200" dirty="0">
              <a:solidFill>
                <a:schemeClr val="bg1"/>
              </a:solidFill>
            </a:endParaRPr>
          </a:p>
        </p:txBody>
      </p:sp>
    </p:spTree>
    <p:extLst>
      <p:ext uri="{BB962C8B-B14F-4D97-AF65-F5344CB8AC3E}">
        <p14:creationId xmlns:p14="http://schemas.microsoft.com/office/powerpoint/2010/main" val="2928382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5D309A-661F-4870-A38B-8A6683B4D913}"/>
              </a:ext>
            </a:extLst>
          </p:cNvPr>
          <p:cNvSpPr txBox="1"/>
          <p:nvPr/>
        </p:nvSpPr>
        <p:spPr>
          <a:xfrm>
            <a:off x="983673" y="342915"/>
            <a:ext cx="9199417" cy="375552"/>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rPr>
              <a:t>8  the minimum, maximum, and average </a:t>
            </a:r>
            <a:r>
              <a:rPr lang="en-IN" sz="1800" dirty="0" err="1">
                <a:effectLst/>
                <a:latin typeface="Calibri" panose="020F0502020204030204" pitchFamily="34" charset="0"/>
                <a:ea typeface="Calibri" panose="020F0502020204030204" pitchFamily="34" charset="0"/>
              </a:rPr>
              <a:t>Work_Experience</a:t>
            </a:r>
            <a:r>
              <a:rPr lang="en-IN" sz="1800" dirty="0">
                <a:effectLst/>
                <a:latin typeface="Calibri" panose="020F0502020204030204" pitchFamily="34" charset="0"/>
                <a:ea typeface="Calibri" panose="020F0502020204030204" pitchFamily="34" charset="0"/>
              </a:rPr>
              <a:t> for each </a:t>
            </a:r>
            <a:r>
              <a:rPr lang="en-IN" sz="1800" dirty="0" err="1">
                <a:effectLst/>
                <a:latin typeface="Calibri" panose="020F0502020204030204" pitchFamily="34" charset="0"/>
                <a:ea typeface="Calibri" panose="020F0502020204030204" pitchFamily="34" charset="0"/>
              </a:rPr>
              <a:t>Marital_Status</a:t>
            </a:r>
            <a:r>
              <a:rPr lang="en-IN" sz="1800" dirty="0">
                <a:effectLst/>
                <a:latin typeface="Calibri" panose="020F0502020204030204" pitchFamily="34" charset="0"/>
                <a:ea typeface="Calibri" panose="020F0502020204030204" pitchFamily="34" charset="0"/>
              </a:rPr>
              <a:t>.</a:t>
            </a:r>
            <a:endParaRPr lang="en-GB" sz="16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86A0711A-4C57-4E5D-A3CE-D4AC17327A3C}"/>
              </a:ext>
            </a:extLst>
          </p:cNvPr>
          <p:cNvPicPr>
            <a:picLocks noChangeAspect="1"/>
          </p:cNvPicPr>
          <p:nvPr/>
        </p:nvPicPr>
        <p:blipFill rotWithShape="1">
          <a:blip r:embed="rId2">
            <a:extLst>
              <a:ext uri="{28A0092B-C50C-407E-A947-70E740481C1C}">
                <a14:useLocalDpi xmlns:a14="http://schemas.microsoft.com/office/drawing/2010/main" val="0"/>
              </a:ext>
            </a:extLst>
          </a:blip>
          <a:srcRect l="12954" t="2050" r="40568" b="25793"/>
          <a:stretch/>
        </p:blipFill>
        <p:spPr>
          <a:xfrm>
            <a:off x="2119745" y="718467"/>
            <a:ext cx="6927273" cy="6046544"/>
          </a:xfrm>
          <a:prstGeom prst="rect">
            <a:avLst/>
          </a:prstGeom>
        </p:spPr>
      </p:pic>
    </p:spTree>
    <p:extLst>
      <p:ext uri="{BB962C8B-B14F-4D97-AF65-F5344CB8AC3E}">
        <p14:creationId xmlns:p14="http://schemas.microsoft.com/office/powerpoint/2010/main" val="291684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E37668-DC9D-422C-B070-E8184B777D53}"/>
              </a:ext>
            </a:extLst>
          </p:cNvPr>
          <p:cNvSpPr txBox="1"/>
          <p:nvPr/>
        </p:nvSpPr>
        <p:spPr>
          <a:xfrm>
            <a:off x="2452254" y="341853"/>
            <a:ext cx="6941127" cy="369332"/>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rPr>
              <a:t>9 Q</a:t>
            </a:r>
            <a:r>
              <a:rPr lang="en-IN" sz="1800" dirty="0">
                <a:effectLst/>
                <a:latin typeface="Calibri" panose="020F0502020204030204" pitchFamily="34" charset="0"/>
                <a:ea typeface="Calibri" panose="020F0502020204030204" pitchFamily="34" charset="0"/>
              </a:rPr>
              <a:t>uery to rank individuals by Income within each </a:t>
            </a:r>
            <a:r>
              <a:rPr lang="en-IN" sz="1800" dirty="0" err="1">
                <a:effectLst/>
                <a:latin typeface="Calibri" panose="020F0502020204030204" pitchFamily="34" charset="0"/>
                <a:ea typeface="Calibri" panose="020F0502020204030204" pitchFamily="34" charset="0"/>
              </a:rPr>
              <a:t>Education_Level</a:t>
            </a:r>
            <a:r>
              <a:rPr lang="en-IN" sz="1800" dirty="0">
                <a:effectLst/>
                <a:latin typeface="Calibri" panose="020F0502020204030204" pitchFamily="34" charset="0"/>
                <a:ea typeface="Calibri" panose="020F0502020204030204" pitchFamily="34" charset="0"/>
              </a:rPr>
              <a:t>.</a:t>
            </a:r>
            <a:endParaRPr lang="en-GB" dirty="0"/>
          </a:p>
        </p:txBody>
      </p:sp>
      <p:pic>
        <p:nvPicPr>
          <p:cNvPr id="5" name="Picture 4">
            <a:extLst>
              <a:ext uri="{FF2B5EF4-FFF2-40B4-BE49-F238E27FC236}">
                <a16:creationId xmlns:a16="http://schemas.microsoft.com/office/drawing/2014/main" id="{43E4173E-FBA2-4BDE-A86A-90CEC0E98F49}"/>
              </a:ext>
            </a:extLst>
          </p:cNvPr>
          <p:cNvPicPr>
            <a:picLocks noChangeAspect="1"/>
          </p:cNvPicPr>
          <p:nvPr/>
        </p:nvPicPr>
        <p:blipFill rotWithShape="1">
          <a:blip r:embed="rId2">
            <a:extLst>
              <a:ext uri="{28A0092B-C50C-407E-A947-70E740481C1C}">
                <a14:useLocalDpi xmlns:a14="http://schemas.microsoft.com/office/drawing/2010/main" val="0"/>
              </a:ext>
            </a:extLst>
          </a:blip>
          <a:srcRect l="12841" t="8869" b="7252"/>
          <a:stretch/>
        </p:blipFill>
        <p:spPr>
          <a:xfrm>
            <a:off x="1025237" y="766511"/>
            <a:ext cx="10626436" cy="5749636"/>
          </a:xfrm>
          <a:prstGeom prst="rect">
            <a:avLst/>
          </a:prstGeom>
        </p:spPr>
      </p:pic>
    </p:spTree>
    <p:extLst>
      <p:ext uri="{BB962C8B-B14F-4D97-AF65-F5344CB8AC3E}">
        <p14:creationId xmlns:p14="http://schemas.microsoft.com/office/powerpoint/2010/main" val="225552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634457-7D8B-433B-988B-7FAAD62B30D3}"/>
              </a:ext>
            </a:extLst>
          </p:cNvPr>
          <p:cNvSpPr txBox="1"/>
          <p:nvPr/>
        </p:nvSpPr>
        <p:spPr>
          <a:xfrm>
            <a:off x="2452254" y="315206"/>
            <a:ext cx="7038109" cy="375552"/>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rPr>
              <a:t>10 Find the top 3 Occupation types with the highest average income.</a:t>
            </a:r>
            <a:endParaRPr lang="en-GB" sz="16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FAC691D3-5620-4D88-865A-CBE61254206E}"/>
              </a:ext>
            </a:extLst>
          </p:cNvPr>
          <p:cNvPicPr>
            <a:picLocks noChangeAspect="1"/>
          </p:cNvPicPr>
          <p:nvPr/>
        </p:nvPicPr>
        <p:blipFill rotWithShape="1">
          <a:blip r:embed="rId2">
            <a:extLst>
              <a:ext uri="{28A0092B-C50C-407E-A947-70E740481C1C}">
                <a14:useLocalDpi xmlns:a14="http://schemas.microsoft.com/office/drawing/2010/main" val="0"/>
              </a:ext>
            </a:extLst>
          </a:blip>
          <a:srcRect l="13931" t="13939" r="41796" b="19201"/>
          <a:stretch/>
        </p:blipFill>
        <p:spPr>
          <a:xfrm>
            <a:off x="2604655" y="983671"/>
            <a:ext cx="6428509" cy="5670635"/>
          </a:xfrm>
          <a:prstGeom prst="rect">
            <a:avLst/>
          </a:prstGeom>
        </p:spPr>
      </p:pic>
    </p:spTree>
    <p:extLst>
      <p:ext uri="{BB962C8B-B14F-4D97-AF65-F5344CB8AC3E}">
        <p14:creationId xmlns:p14="http://schemas.microsoft.com/office/powerpoint/2010/main" val="240566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C05D43-1BE1-4259-82D7-53BEE006B316}"/>
              </a:ext>
            </a:extLst>
          </p:cNvPr>
          <p:cNvSpPr txBox="1"/>
          <p:nvPr/>
        </p:nvSpPr>
        <p:spPr>
          <a:xfrm>
            <a:off x="1995054" y="453752"/>
            <a:ext cx="7689273" cy="375552"/>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rPr>
              <a:t>11 Use a window function to calculate the cumulative income for each Gender.</a:t>
            </a:r>
            <a:endParaRPr lang="en-GB" sz="16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459F54DF-8286-44D9-9754-F44DE3AA2161}"/>
              </a:ext>
            </a:extLst>
          </p:cNvPr>
          <p:cNvPicPr>
            <a:picLocks noChangeAspect="1"/>
          </p:cNvPicPr>
          <p:nvPr/>
        </p:nvPicPr>
        <p:blipFill rotWithShape="1">
          <a:blip r:embed="rId2">
            <a:extLst>
              <a:ext uri="{28A0092B-C50C-407E-A947-70E740481C1C}">
                <a14:useLocalDpi xmlns:a14="http://schemas.microsoft.com/office/drawing/2010/main" val="0"/>
              </a:ext>
            </a:extLst>
          </a:blip>
          <a:srcRect l="11948" t="12074" r="29033" b="4220"/>
          <a:stretch/>
        </p:blipFill>
        <p:spPr>
          <a:xfrm>
            <a:off x="1995054" y="829304"/>
            <a:ext cx="6885710" cy="5772597"/>
          </a:xfrm>
          <a:prstGeom prst="rect">
            <a:avLst/>
          </a:prstGeom>
        </p:spPr>
      </p:pic>
    </p:spTree>
    <p:extLst>
      <p:ext uri="{BB962C8B-B14F-4D97-AF65-F5344CB8AC3E}">
        <p14:creationId xmlns:p14="http://schemas.microsoft.com/office/powerpoint/2010/main" val="1432255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13D7E6-A11D-469B-B9A2-92C66A4F4D63}"/>
              </a:ext>
            </a:extLst>
          </p:cNvPr>
          <p:cNvSpPr txBox="1"/>
          <p:nvPr/>
        </p:nvSpPr>
        <p:spPr>
          <a:xfrm>
            <a:off x="1302327" y="189453"/>
            <a:ext cx="8991600" cy="369332"/>
          </a:xfrm>
          <a:prstGeom prst="rect">
            <a:avLst/>
          </a:prstGeom>
          <a:noFill/>
        </p:spPr>
        <p:txBody>
          <a:bodyPr wrap="square">
            <a:spAutoFit/>
          </a:bodyPr>
          <a:lstStyle/>
          <a:p>
            <a:r>
              <a:rPr lang="en-GB" dirty="0"/>
              <a:t>12.	List the people whose income is above the median income for the dataset.</a:t>
            </a:r>
          </a:p>
        </p:txBody>
      </p:sp>
      <p:pic>
        <p:nvPicPr>
          <p:cNvPr id="5" name="Picture 4">
            <a:extLst>
              <a:ext uri="{FF2B5EF4-FFF2-40B4-BE49-F238E27FC236}">
                <a16:creationId xmlns:a16="http://schemas.microsoft.com/office/drawing/2014/main" id="{49F5C138-A6D2-4BFD-B80C-1B0750E6F6E6}"/>
              </a:ext>
            </a:extLst>
          </p:cNvPr>
          <p:cNvPicPr>
            <a:picLocks noChangeAspect="1"/>
          </p:cNvPicPr>
          <p:nvPr/>
        </p:nvPicPr>
        <p:blipFill rotWithShape="1">
          <a:blip r:embed="rId2">
            <a:extLst>
              <a:ext uri="{28A0092B-C50C-407E-A947-70E740481C1C}">
                <a14:useLocalDpi xmlns:a14="http://schemas.microsoft.com/office/drawing/2010/main" val="0"/>
              </a:ext>
            </a:extLst>
          </a:blip>
          <a:srcRect l="13409" t="6444" b="7858"/>
          <a:stretch/>
        </p:blipFill>
        <p:spPr>
          <a:xfrm>
            <a:off x="983672" y="665016"/>
            <a:ext cx="10557164" cy="5874329"/>
          </a:xfrm>
          <a:prstGeom prst="rect">
            <a:avLst/>
          </a:prstGeom>
        </p:spPr>
      </p:pic>
    </p:spTree>
    <p:extLst>
      <p:ext uri="{BB962C8B-B14F-4D97-AF65-F5344CB8AC3E}">
        <p14:creationId xmlns:p14="http://schemas.microsoft.com/office/powerpoint/2010/main" val="22220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9B092-A5BD-4F67-9092-B29D6B719DB4}"/>
              </a:ext>
            </a:extLst>
          </p:cNvPr>
          <p:cNvSpPr>
            <a:spLocks noGrp="1"/>
          </p:cNvSpPr>
          <p:nvPr>
            <p:ph type="title"/>
          </p:nvPr>
        </p:nvSpPr>
        <p:spPr/>
        <p:txBody>
          <a:bodyPr/>
          <a:lstStyle/>
          <a:p>
            <a:pPr algn="ctr"/>
            <a:r>
              <a:rPr lang="en-US" dirty="0"/>
              <a:t>conclusion </a:t>
            </a:r>
            <a:endParaRPr lang="en-GB" dirty="0"/>
          </a:p>
        </p:txBody>
      </p:sp>
      <p:sp>
        <p:nvSpPr>
          <p:cNvPr id="7" name="TextBox 6">
            <a:extLst>
              <a:ext uri="{FF2B5EF4-FFF2-40B4-BE49-F238E27FC236}">
                <a16:creationId xmlns:a16="http://schemas.microsoft.com/office/drawing/2014/main" id="{A7871AF5-64BC-47F6-B1C0-43FC9DAAB551}"/>
              </a:ext>
            </a:extLst>
          </p:cNvPr>
          <p:cNvSpPr txBox="1"/>
          <p:nvPr/>
        </p:nvSpPr>
        <p:spPr>
          <a:xfrm>
            <a:off x="568036" y="2323650"/>
            <a:ext cx="10917382" cy="4524315"/>
          </a:xfrm>
          <a:prstGeom prst="rect">
            <a:avLst/>
          </a:prstGeom>
          <a:noFill/>
        </p:spPr>
        <p:txBody>
          <a:bodyPr wrap="square">
            <a:spAutoFit/>
          </a:bodyPr>
          <a:lstStyle/>
          <a:p>
            <a:r>
              <a:rPr lang="en-GB" dirty="0"/>
              <a:t>Through this project, I successfully leveraged SQL to analyse and uncover insights from a demographic and income dataset. By writing and executing 12 structured queries, I was able to:</a:t>
            </a:r>
          </a:p>
          <a:p>
            <a:endParaRPr lang="en-GB" dirty="0"/>
          </a:p>
          <a:p>
            <a:pPr marL="285750" indent="-285750">
              <a:buFont typeface="Wingdings" panose="05000000000000000000" pitchFamily="2" charset="2"/>
              <a:buChar char="§"/>
            </a:pPr>
            <a:r>
              <a:rPr lang="en-GB" dirty="0"/>
              <a:t> Identify income disparities across education levels and occupations</a:t>
            </a:r>
          </a:p>
          <a:p>
            <a:pPr marL="285750" indent="-285750">
              <a:buFont typeface="Wingdings" panose="05000000000000000000" pitchFamily="2" charset="2"/>
              <a:buChar char="§"/>
            </a:pPr>
            <a:r>
              <a:rPr lang="en-GB" dirty="0"/>
              <a:t> Explore household and lifestyle trends based on housing, dependents, and transportation</a:t>
            </a:r>
          </a:p>
          <a:p>
            <a:pPr marL="285750" indent="-285750">
              <a:buFont typeface="Wingdings" panose="05000000000000000000" pitchFamily="2" charset="2"/>
              <a:buChar char="§"/>
            </a:pPr>
            <a:r>
              <a:rPr lang="en-GB" dirty="0"/>
              <a:t> Rank individuals and track cumulative income patterns using advanced SQL functions</a:t>
            </a:r>
          </a:p>
          <a:p>
            <a:pPr marL="285750" indent="-285750">
              <a:buFont typeface="Wingdings" panose="05000000000000000000" pitchFamily="2" charset="2"/>
              <a:buChar char="§"/>
            </a:pPr>
            <a:r>
              <a:rPr lang="en-GB" dirty="0"/>
              <a:t> Highlight gender and employment distribution, and surface key outliers like top earners</a:t>
            </a:r>
          </a:p>
          <a:p>
            <a:pPr marL="285750" indent="-285750">
              <a:buFont typeface="Wingdings" panose="05000000000000000000" pitchFamily="2" charset="2"/>
              <a:buChar char="§"/>
            </a:pPr>
            <a:r>
              <a:rPr lang="en-GB" dirty="0"/>
              <a:t> Apply statistical functions such as median and percentile to derive deeper insights</a:t>
            </a:r>
          </a:p>
          <a:p>
            <a:pPr marL="285750" indent="-285750">
              <a:buFont typeface="Wingdings" panose="05000000000000000000" pitchFamily="2" charset="2"/>
              <a:buChar char="§"/>
            </a:pPr>
            <a:endParaRPr lang="en-GB" dirty="0"/>
          </a:p>
          <a:p>
            <a:r>
              <a:rPr lang="en-US" dirty="0"/>
              <a:t>    </a:t>
            </a:r>
            <a:r>
              <a:rPr lang="en-US" b="1" dirty="0"/>
              <a:t>Key Takeaways</a:t>
            </a:r>
          </a:p>
          <a:p>
            <a:pPr marL="285750" indent="-285750">
              <a:buFont typeface="Wingdings" panose="05000000000000000000" pitchFamily="2" charset="2"/>
              <a:buChar char="§"/>
            </a:pPr>
            <a:r>
              <a:rPr lang="en-US" dirty="0"/>
              <a:t>SQL is a powerful tool  for extracting, summarizing, and analyzing structured data efficiently</a:t>
            </a:r>
          </a:p>
          <a:p>
            <a:pPr marL="285750" indent="-285750">
              <a:buFont typeface="Wingdings" panose="05000000000000000000" pitchFamily="2" charset="2"/>
              <a:buChar char="§"/>
            </a:pPr>
            <a:r>
              <a:rPr lang="en-US" dirty="0"/>
              <a:t>Demographic and income data reveals critical patterns useful for decision-making in areas like financial inclusion</a:t>
            </a:r>
          </a:p>
          <a:p>
            <a:pPr marL="285750" indent="-285750">
              <a:buFont typeface="Wingdings" panose="05000000000000000000" pitchFamily="2" charset="2"/>
              <a:buChar char="§"/>
            </a:pPr>
            <a:r>
              <a:rPr lang="en-US" dirty="0"/>
              <a:t>Explored how variables like education, gender, occupation, and marital status impact income and lifestyle trends</a:t>
            </a:r>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230056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962E0D-BCB9-40A9-BB22-B28D0E8664F7}"/>
              </a:ext>
            </a:extLst>
          </p:cNvPr>
          <p:cNvSpPr/>
          <p:nvPr/>
        </p:nvSpPr>
        <p:spPr>
          <a:xfrm>
            <a:off x="2660073" y="2590799"/>
            <a:ext cx="6206836" cy="21058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solidFill>
                  <a:schemeClr val="accent1"/>
                </a:solidFill>
              </a:rPr>
              <a:t>Thank you</a:t>
            </a:r>
            <a:endParaRPr lang="en-GB" sz="4400" dirty="0">
              <a:solidFill>
                <a:schemeClr val="accent1"/>
              </a:solidFill>
            </a:endParaRPr>
          </a:p>
        </p:txBody>
      </p:sp>
    </p:spTree>
    <p:extLst>
      <p:ext uri="{BB962C8B-B14F-4D97-AF65-F5344CB8AC3E}">
        <p14:creationId xmlns:p14="http://schemas.microsoft.com/office/powerpoint/2010/main" val="72868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7F1C-86A1-40D1-B88E-9F11553C12A3}"/>
              </a:ext>
            </a:extLst>
          </p:cNvPr>
          <p:cNvSpPr>
            <a:spLocks noGrp="1"/>
          </p:cNvSpPr>
          <p:nvPr>
            <p:ph type="title"/>
          </p:nvPr>
        </p:nvSpPr>
        <p:spPr>
          <a:xfrm>
            <a:off x="1736219" y="856945"/>
            <a:ext cx="8719562" cy="1195973"/>
          </a:xfrm>
        </p:spPr>
        <p:txBody>
          <a:bodyPr/>
          <a:lstStyle/>
          <a:p>
            <a:pPr algn="ctr"/>
            <a:r>
              <a:rPr lang="en-GB" dirty="0"/>
              <a:t>Introduction </a:t>
            </a:r>
          </a:p>
        </p:txBody>
      </p:sp>
      <p:sp>
        <p:nvSpPr>
          <p:cNvPr id="3" name="Content Placeholder 2">
            <a:extLst>
              <a:ext uri="{FF2B5EF4-FFF2-40B4-BE49-F238E27FC236}">
                <a16:creationId xmlns:a16="http://schemas.microsoft.com/office/drawing/2014/main" id="{CEA37B17-9428-46DE-B69F-1AA2896DECC9}"/>
              </a:ext>
            </a:extLst>
          </p:cNvPr>
          <p:cNvSpPr>
            <a:spLocks noGrp="1"/>
          </p:cNvSpPr>
          <p:nvPr>
            <p:ph idx="1"/>
          </p:nvPr>
        </p:nvSpPr>
        <p:spPr>
          <a:xfrm>
            <a:off x="1311129" y="2302300"/>
            <a:ext cx="10146579" cy="3599736"/>
          </a:xfrm>
        </p:spPr>
        <p:txBody>
          <a:bodyPr>
            <a:normAutofit/>
          </a:bodyPr>
          <a:lstStyle/>
          <a:p>
            <a:pPr marL="0" indent="0" algn="just">
              <a:buNone/>
            </a:pPr>
            <a:endParaRPr lang="en-GB" sz="1800" dirty="0">
              <a:effectLst/>
              <a:latin typeface="Times New Roman" panose="02020603050405020304" pitchFamily="18" charset="0"/>
              <a:ea typeface="Times New Roman" panose="02020603050405020304" pitchFamily="18" charset="0"/>
            </a:endParaRPr>
          </a:p>
          <a:p>
            <a:pPr marL="0" indent="0" algn="just">
              <a:buNone/>
            </a:pPr>
            <a:r>
              <a:rPr lang="en-GB" sz="1800" dirty="0">
                <a:effectLst/>
                <a:latin typeface="Times New Roman" panose="02020603050405020304" pitchFamily="18" charset="0"/>
                <a:ea typeface="Times New Roman" panose="02020603050405020304" pitchFamily="18" charset="0"/>
              </a:rPr>
              <a:t>In this task, I was asked to analyse a demographic and income dataset using SQL. The objective was to derive meaningful socioeconomic insights by writing queries that filter, group, rank, and summarize the data. This analysis helps in understanding patterns in income distribution, lifestyle characteristics, and demographic behaviour across various categories such as education, employment status, marital status, and housing.</a:t>
            </a:r>
            <a:r>
              <a:rPr lang="en-IN" sz="1800" dirty="0">
                <a:effectLst/>
                <a:latin typeface="Calibri" panose="020F0502020204030204" pitchFamily="34" charset="0"/>
                <a:ea typeface="Calibri" panose="020F0502020204030204" pitchFamily="34" charset="0"/>
              </a:rPr>
              <a:t> Using PostgreSQL, I explored income trends, ranked individuals within groups, applied window functions, and calculated aggregates to answer specific analytical questions. The insights gained support informed decision-making for programs targeting financial inclusion and social development.</a:t>
            </a:r>
            <a:endParaRPr lang="en-GB" sz="1800" dirty="0">
              <a:effectLst/>
              <a:latin typeface="Times New Roman" panose="02020603050405020304" pitchFamily="18" charset="0"/>
              <a:ea typeface="Times New Roman" panose="02020603050405020304" pitchFamily="18" charset="0"/>
            </a:endParaRPr>
          </a:p>
          <a:p>
            <a:pPr algn="just"/>
            <a:endParaRPr lang="en-GB" sz="1800" dirty="0">
              <a:effectLst/>
              <a:latin typeface="Times New Roman" panose="02020603050405020304" pitchFamily="18" charset="0"/>
              <a:ea typeface="Times New Roman" panose="02020603050405020304" pitchFamily="18" charset="0"/>
            </a:endParaRPr>
          </a:p>
          <a:p>
            <a:pPr algn="just"/>
            <a:endParaRPr lang="en-GB" sz="1800" dirty="0">
              <a:latin typeface="Times New Roman" panose="02020603050405020304" pitchFamily="18" charset="0"/>
              <a:ea typeface="Times New Roman" panose="02020603050405020304" pitchFamily="18" charset="0"/>
            </a:endParaRPr>
          </a:p>
          <a:p>
            <a:pPr algn="just"/>
            <a:endParaRPr lang="en-GB" sz="1800" dirty="0">
              <a:effectLst/>
              <a:latin typeface="Times New Roman" panose="02020603050405020304" pitchFamily="18" charset="0"/>
              <a:ea typeface="Times New Roman" panose="02020603050405020304" pitchFamily="18" charset="0"/>
            </a:endParaRPr>
          </a:p>
          <a:p>
            <a:pPr algn="just"/>
            <a:endParaRPr lang="en-GB" dirty="0"/>
          </a:p>
        </p:txBody>
      </p:sp>
    </p:spTree>
    <p:extLst>
      <p:ext uri="{BB962C8B-B14F-4D97-AF65-F5344CB8AC3E}">
        <p14:creationId xmlns:p14="http://schemas.microsoft.com/office/powerpoint/2010/main" val="169756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2C3039-C0E8-4BE7-8C26-EA4FBC8EF92F}"/>
              </a:ext>
            </a:extLst>
          </p:cNvPr>
          <p:cNvPicPr>
            <a:picLocks noChangeAspect="1"/>
          </p:cNvPicPr>
          <p:nvPr/>
        </p:nvPicPr>
        <p:blipFill rotWithShape="1">
          <a:blip r:embed="rId2">
            <a:extLst>
              <a:ext uri="{28A0092B-C50C-407E-A947-70E740481C1C}">
                <a14:useLocalDpi xmlns:a14="http://schemas.microsoft.com/office/drawing/2010/main" val="0"/>
              </a:ext>
            </a:extLst>
          </a:blip>
          <a:srcRect l="27273" t="23017" r="24658" b="19986"/>
          <a:stretch/>
        </p:blipFill>
        <p:spPr>
          <a:xfrm>
            <a:off x="544588" y="597776"/>
            <a:ext cx="10469776" cy="6168814"/>
          </a:xfrm>
          <a:prstGeom prst="rect">
            <a:avLst/>
          </a:prstGeom>
        </p:spPr>
      </p:pic>
      <p:sp>
        <p:nvSpPr>
          <p:cNvPr id="3" name="TextBox 2">
            <a:extLst>
              <a:ext uri="{FF2B5EF4-FFF2-40B4-BE49-F238E27FC236}">
                <a16:creationId xmlns:a16="http://schemas.microsoft.com/office/drawing/2014/main" id="{B2379420-2C84-4410-82C6-67D52D7A1A02}"/>
              </a:ext>
            </a:extLst>
          </p:cNvPr>
          <p:cNvSpPr txBox="1"/>
          <p:nvPr/>
        </p:nvSpPr>
        <p:spPr>
          <a:xfrm>
            <a:off x="3228109" y="175552"/>
            <a:ext cx="6096000" cy="369332"/>
          </a:xfrm>
          <a:prstGeom prst="rect">
            <a:avLst/>
          </a:prstGeom>
          <a:noFill/>
        </p:spPr>
        <p:txBody>
          <a:bodyPr wrap="square">
            <a:spAutoFit/>
          </a:bodyPr>
          <a:lstStyle/>
          <a:p>
            <a:pPr algn="just"/>
            <a:r>
              <a:rPr lang="en-GB" dirty="0"/>
              <a:t>1. Average Income by Education Level (Full-time)</a:t>
            </a:r>
          </a:p>
        </p:txBody>
      </p:sp>
    </p:spTree>
    <p:extLst>
      <p:ext uri="{BB962C8B-B14F-4D97-AF65-F5344CB8AC3E}">
        <p14:creationId xmlns:p14="http://schemas.microsoft.com/office/powerpoint/2010/main" val="89537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C4810A-FD8C-4650-9447-00791A965604}"/>
              </a:ext>
            </a:extLst>
          </p:cNvPr>
          <p:cNvPicPr>
            <a:picLocks noChangeAspect="1"/>
          </p:cNvPicPr>
          <p:nvPr/>
        </p:nvPicPr>
        <p:blipFill rotWithShape="1">
          <a:blip r:embed="rId2">
            <a:extLst>
              <a:ext uri="{28A0092B-C50C-407E-A947-70E740481C1C}">
                <a14:useLocalDpi xmlns:a14="http://schemas.microsoft.com/office/drawing/2010/main" val="0"/>
              </a:ext>
            </a:extLst>
          </a:blip>
          <a:srcRect l="13368" r="-1837" b="16360"/>
          <a:stretch/>
        </p:blipFill>
        <p:spPr>
          <a:xfrm>
            <a:off x="332509" y="534592"/>
            <a:ext cx="11229109" cy="6133110"/>
          </a:xfrm>
          <a:prstGeom prst="rect">
            <a:avLst/>
          </a:prstGeom>
        </p:spPr>
      </p:pic>
      <p:sp>
        <p:nvSpPr>
          <p:cNvPr id="3" name="TextBox 2">
            <a:extLst>
              <a:ext uri="{FF2B5EF4-FFF2-40B4-BE49-F238E27FC236}">
                <a16:creationId xmlns:a16="http://schemas.microsoft.com/office/drawing/2014/main" id="{0C115660-3FA0-4982-9EE0-0610BFA6AE9E}"/>
              </a:ext>
            </a:extLst>
          </p:cNvPr>
          <p:cNvSpPr txBox="1"/>
          <p:nvPr/>
        </p:nvSpPr>
        <p:spPr>
          <a:xfrm>
            <a:off x="3158836" y="143286"/>
            <a:ext cx="6331528" cy="369332"/>
          </a:xfrm>
          <a:prstGeom prst="rect">
            <a:avLst/>
          </a:prstGeom>
          <a:noFill/>
        </p:spPr>
        <p:txBody>
          <a:bodyPr wrap="square">
            <a:spAutoFit/>
          </a:bodyPr>
          <a:lstStyle/>
          <a:p>
            <a:pPr algn="just"/>
            <a:r>
              <a:rPr lang="en-US" dirty="0"/>
              <a:t>2. Top 5 Highest Earning Individuals</a:t>
            </a:r>
            <a:endParaRPr lang="en-GB" dirty="0"/>
          </a:p>
        </p:txBody>
      </p:sp>
    </p:spTree>
    <p:extLst>
      <p:ext uri="{BB962C8B-B14F-4D97-AF65-F5344CB8AC3E}">
        <p14:creationId xmlns:p14="http://schemas.microsoft.com/office/powerpoint/2010/main" val="25916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474CCD-F961-40DD-B5FF-240A8BEBAE77}"/>
              </a:ext>
            </a:extLst>
          </p:cNvPr>
          <p:cNvPicPr>
            <a:picLocks noChangeAspect="1"/>
          </p:cNvPicPr>
          <p:nvPr/>
        </p:nvPicPr>
        <p:blipFill rotWithShape="1">
          <a:blip r:embed="rId2">
            <a:extLst>
              <a:ext uri="{28A0092B-C50C-407E-A947-70E740481C1C}">
                <a14:useLocalDpi xmlns:a14="http://schemas.microsoft.com/office/drawing/2010/main" val="0"/>
              </a:ext>
            </a:extLst>
          </a:blip>
          <a:srcRect l="14892" t="13206" r="30562" b="17943"/>
          <a:stretch/>
        </p:blipFill>
        <p:spPr>
          <a:xfrm>
            <a:off x="1302328" y="598252"/>
            <a:ext cx="8548254" cy="6066410"/>
          </a:xfrm>
          <a:prstGeom prst="rect">
            <a:avLst/>
          </a:prstGeom>
        </p:spPr>
      </p:pic>
      <p:sp>
        <p:nvSpPr>
          <p:cNvPr id="3" name="TextBox 2">
            <a:extLst>
              <a:ext uri="{FF2B5EF4-FFF2-40B4-BE49-F238E27FC236}">
                <a16:creationId xmlns:a16="http://schemas.microsoft.com/office/drawing/2014/main" id="{0230B6D0-C74E-4C96-980C-DAF18BA3C383}"/>
              </a:ext>
            </a:extLst>
          </p:cNvPr>
          <p:cNvSpPr txBox="1"/>
          <p:nvPr/>
        </p:nvSpPr>
        <p:spPr>
          <a:xfrm>
            <a:off x="762000" y="104225"/>
            <a:ext cx="9531928" cy="369332"/>
          </a:xfrm>
          <a:prstGeom prst="rect">
            <a:avLst/>
          </a:prstGeom>
          <a:noFill/>
        </p:spPr>
        <p:txBody>
          <a:bodyPr wrap="square">
            <a:spAutoFit/>
          </a:bodyPr>
          <a:lstStyle/>
          <a:p>
            <a:pPr algn="just"/>
            <a:r>
              <a:rPr lang="en-US" dirty="0"/>
              <a:t>3. </a:t>
            </a:r>
            <a:r>
              <a:rPr lang="en-IN" sz="1800" dirty="0">
                <a:effectLst/>
                <a:latin typeface="Calibri" panose="020F0502020204030204" pitchFamily="34" charset="0"/>
                <a:ea typeface="Calibri" panose="020F0502020204030204" pitchFamily="34" charset="0"/>
              </a:rPr>
              <a:t>Count how many people in each Occupation have more than 2 dependents and own a house</a:t>
            </a:r>
            <a:endParaRPr lang="en-GB" dirty="0"/>
          </a:p>
        </p:txBody>
      </p:sp>
    </p:spTree>
    <p:extLst>
      <p:ext uri="{BB962C8B-B14F-4D97-AF65-F5344CB8AC3E}">
        <p14:creationId xmlns:p14="http://schemas.microsoft.com/office/powerpoint/2010/main" val="425277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7990F-300E-4BC1-A717-4E478432BB10}"/>
              </a:ext>
            </a:extLst>
          </p:cNvPr>
          <p:cNvSpPr txBox="1"/>
          <p:nvPr/>
        </p:nvSpPr>
        <p:spPr>
          <a:xfrm>
            <a:off x="1496292" y="384478"/>
            <a:ext cx="8672944" cy="375552"/>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rPr>
              <a:t>4  all individuals living in Urban locations with an income above the average income.</a:t>
            </a:r>
            <a:endParaRPr lang="en-GB" sz="16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4C3B210A-85E1-4D1C-8C8A-69A2023EDAA6}"/>
              </a:ext>
            </a:extLst>
          </p:cNvPr>
          <p:cNvPicPr>
            <a:picLocks noChangeAspect="1"/>
          </p:cNvPicPr>
          <p:nvPr/>
        </p:nvPicPr>
        <p:blipFill rotWithShape="1">
          <a:blip r:embed="rId2">
            <a:extLst>
              <a:ext uri="{28A0092B-C50C-407E-A947-70E740481C1C}">
                <a14:useLocalDpi xmlns:a14="http://schemas.microsoft.com/office/drawing/2010/main" val="0"/>
              </a:ext>
            </a:extLst>
          </a:blip>
          <a:srcRect l="12273" t="16714" b="3802"/>
          <a:stretch/>
        </p:blipFill>
        <p:spPr>
          <a:xfrm>
            <a:off x="484910" y="928255"/>
            <a:ext cx="10695708" cy="5448285"/>
          </a:xfrm>
          <a:prstGeom prst="rect">
            <a:avLst/>
          </a:prstGeom>
        </p:spPr>
      </p:pic>
    </p:spTree>
    <p:extLst>
      <p:ext uri="{BB962C8B-B14F-4D97-AF65-F5344CB8AC3E}">
        <p14:creationId xmlns:p14="http://schemas.microsoft.com/office/powerpoint/2010/main" val="12332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90BFE8-0390-4DB2-914A-50516D51FF24}"/>
              </a:ext>
            </a:extLst>
          </p:cNvPr>
          <p:cNvSpPr txBox="1"/>
          <p:nvPr/>
        </p:nvSpPr>
        <p:spPr>
          <a:xfrm>
            <a:off x="1094509" y="245934"/>
            <a:ext cx="7467600" cy="375552"/>
          </a:xfrm>
          <a:prstGeom prst="rect">
            <a:avLst/>
          </a:prstGeom>
          <a:noFill/>
        </p:spPr>
        <p:txBody>
          <a:bodyPr wrap="square">
            <a:spAutoFit/>
          </a:bodyPr>
          <a:lstStyle/>
          <a:p>
            <a:pPr lvl="1" algn="ctr">
              <a:lnSpc>
                <a:spcPct val="107000"/>
              </a:lnSpc>
              <a:spcAft>
                <a:spcPts val="800"/>
              </a:spcAft>
            </a:pPr>
            <a:r>
              <a:rPr lang="en-IN" dirty="0">
                <a:effectLst/>
                <a:latin typeface="Calibri" panose="020F0502020204030204" pitchFamily="34" charset="0"/>
                <a:ea typeface="Calibri" panose="020F0502020204030204" pitchFamily="34" charset="0"/>
              </a:rPr>
              <a:t>5 Identify how many males and females are in each </a:t>
            </a:r>
            <a:r>
              <a:rPr lang="en-IN" dirty="0" err="1">
                <a:effectLst/>
                <a:latin typeface="Calibri" panose="020F0502020204030204" pitchFamily="34" charset="0"/>
                <a:ea typeface="Calibri" panose="020F0502020204030204" pitchFamily="34" charset="0"/>
              </a:rPr>
              <a:t>Employment_Status</a:t>
            </a:r>
            <a:r>
              <a:rPr lang="en-IN" dirty="0">
                <a:effectLst/>
                <a:latin typeface="Calibri" panose="020F0502020204030204" pitchFamily="34" charset="0"/>
                <a:ea typeface="Calibri" panose="020F0502020204030204" pitchFamily="34" charset="0"/>
              </a:rPr>
              <a:t>.</a:t>
            </a:r>
            <a:endParaRPr lang="en-GB" sz="16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8EE7EE38-E5D7-4D0F-B9D6-C7232E333417}"/>
              </a:ext>
            </a:extLst>
          </p:cNvPr>
          <p:cNvPicPr>
            <a:picLocks noChangeAspect="1"/>
          </p:cNvPicPr>
          <p:nvPr/>
        </p:nvPicPr>
        <p:blipFill rotWithShape="1">
          <a:blip r:embed="rId2">
            <a:extLst>
              <a:ext uri="{28A0092B-C50C-407E-A947-70E740481C1C}">
                <a14:useLocalDpi xmlns:a14="http://schemas.microsoft.com/office/drawing/2010/main" val="0"/>
              </a:ext>
            </a:extLst>
          </a:blip>
          <a:srcRect l="12728" t="10486" r="19887" b="18595"/>
          <a:stretch/>
        </p:blipFill>
        <p:spPr>
          <a:xfrm>
            <a:off x="914400" y="791654"/>
            <a:ext cx="9836729" cy="5820412"/>
          </a:xfrm>
          <a:prstGeom prst="rect">
            <a:avLst/>
          </a:prstGeom>
        </p:spPr>
      </p:pic>
    </p:spTree>
    <p:extLst>
      <p:ext uri="{BB962C8B-B14F-4D97-AF65-F5344CB8AC3E}">
        <p14:creationId xmlns:p14="http://schemas.microsoft.com/office/powerpoint/2010/main" val="402743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F3B354-6D28-4A5C-A77B-AE14DC6E2140}"/>
              </a:ext>
            </a:extLst>
          </p:cNvPr>
          <p:cNvSpPr txBox="1"/>
          <p:nvPr/>
        </p:nvSpPr>
        <p:spPr>
          <a:xfrm>
            <a:off x="1953491" y="218224"/>
            <a:ext cx="7190509" cy="375552"/>
          </a:xfrm>
          <a:prstGeom prst="rect">
            <a:avLst/>
          </a:prstGeom>
          <a:noFill/>
        </p:spPr>
        <p:txBody>
          <a:bodyPr wrap="square">
            <a:spAutoFit/>
          </a:bodyPr>
          <a:lstStyle/>
          <a:p>
            <a:pPr marL="342900" lvl="0" indent="-342900">
              <a:lnSpc>
                <a:spcPct val="107000"/>
              </a:lnSpc>
              <a:spcAft>
                <a:spcPts val="800"/>
              </a:spcAft>
              <a:buFont typeface="+mj-lt"/>
              <a:buAutoNum type="arabicPeriod" startAt="6"/>
            </a:pPr>
            <a:r>
              <a:rPr lang="en-IN" sz="1800" dirty="0">
                <a:effectLst/>
                <a:latin typeface="Calibri" panose="020F0502020204030204" pitchFamily="34" charset="0"/>
                <a:ea typeface="Calibri" panose="020F0502020204030204" pitchFamily="34" charset="0"/>
              </a:rPr>
              <a:t>What is the total and average income by Location and Occupation?</a:t>
            </a:r>
            <a:endParaRPr lang="en-GB" sz="16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A86044D0-8050-4A70-A957-02DD3CC3EA6B}"/>
              </a:ext>
            </a:extLst>
          </p:cNvPr>
          <p:cNvPicPr>
            <a:picLocks noChangeAspect="1"/>
          </p:cNvPicPr>
          <p:nvPr/>
        </p:nvPicPr>
        <p:blipFill rotWithShape="1">
          <a:blip r:embed="rId2">
            <a:extLst>
              <a:ext uri="{28A0092B-C50C-407E-A947-70E740481C1C}">
                <a14:useLocalDpi xmlns:a14="http://schemas.microsoft.com/office/drawing/2010/main" val="0"/>
              </a:ext>
            </a:extLst>
          </a:blip>
          <a:srcRect l="14133" t="12507" r="28181" b="3159"/>
          <a:stretch/>
        </p:blipFill>
        <p:spPr>
          <a:xfrm>
            <a:off x="1953491" y="593776"/>
            <a:ext cx="7190509" cy="5910215"/>
          </a:xfrm>
          <a:prstGeom prst="rect">
            <a:avLst/>
          </a:prstGeom>
        </p:spPr>
      </p:pic>
    </p:spTree>
    <p:extLst>
      <p:ext uri="{BB962C8B-B14F-4D97-AF65-F5344CB8AC3E}">
        <p14:creationId xmlns:p14="http://schemas.microsoft.com/office/powerpoint/2010/main" val="235904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107192-466C-4694-A2C4-DF0F1AE14CC5}"/>
              </a:ext>
            </a:extLst>
          </p:cNvPr>
          <p:cNvSpPr txBox="1"/>
          <p:nvPr/>
        </p:nvSpPr>
        <p:spPr>
          <a:xfrm>
            <a:off x="1842655" y="218224"/>
            <a:ext cx="7204363" cy="375552"/>
          </a:xfrm>
          <a:prstGeom prst="rect">
            <a:avLst/>
          </a:prstGeom>
          <a:noFill/>
        </p:spPr>
        <p:txBody>
          <a:bodyPr wrap="square">
            <a:spAutoFit/>
          </a:bodyPr>
          <a:lstStyle/>
          <a:p>
            <a:pPr lvl="0">
              <a:lnSpc>
                <a:spcPct val="107000"/>
              </a:lnSpc>
              <a:spcAft>
                <a:spcPts val="800"/>
              </a:spcAft>
            </a:pPr>
            <a:r>
              <a:rPr lang="en-IN" sz="1800" dirty="0">
                <a:effectLst/>
                <a:latin typeface="Calibri" panose="020F0502020204030204" pitchFamily="34" charset="0"/>
                <a:ea typeface="Calibri" panose="020F0502020204030204" pitchFamily="34" charset="0"/>
              </a:rPr>
              <a:t>7 Find the average </a:t>
            </a:r>
            <a:r>
              <a:rPr lang="en-IN" sz="1800" dirty="0" err="1">
                <a:effectLst/>
                <a:latin typeface="Calibri" panose="020F0502020204030204" pitchFamily="34" charset="0"/>
                <a:ea typeface="Calibri" panose="020F0502020204030204" pitchFamily="34" charset="0"/>
              </a:rPr>
              <a:t>Household_Size</a:t>
            </a:r>
            <a:r>
              <a:rPr lang="en-IN" sz="1800" dirty="0">
                <a:effectLst/>
                <a:latin typeface="Calibri" panose="020F0502020204030204" pitchFamily="34" charset="0"/>
                <a:ea typeface="Calibri" panose="020F0502020204030204" pitchFamily="34" charset="0"/>
              </a:rPr>
              <a:t> grouped by </a:t>
            </a:r>
            <a:r>
              <a:rPr lang="en-IN" sz="1800" dirty="0" err="1">
                <a:effectLst/>
                <a:latin typeface="Calibri" panose="020F0502020204030204" pitchFamily="34" charset="0"/>
                <a:ea typeface="Calibri" panose="020F0502020204030204" pitchFamily="34" charset="0"/>
              </a:rPr>
              <a:t>Type_of_Housing</a:t>
            </a:r>
            <a:r>
              <a:rPr lang="en-IN" sz="1800" dirty="0">
                <a:effectLst/>
                <a:latin typeface="Calibri" panose="020F0502020204030204" pitchFamily="34" charset="0"/>
                <a:ea typeface="Calibri" panose="020F0502020204030204" pitchFamily="34" charset="0"/>
              </a:rPr>
              <a:t>.</a:t>
            </a:r>
            <a:endParaRPr lang="en-GB" sz="1600" dirty="0">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0986C5CC-A732-4BB6-997B-B89CDF786457}"/>
              </a:ext>
            </a:extLst>
          </p:cNvPr>
          <p:cNvPicPr>
            <a:picLocks noChangeAspect="1"/>
          </p:cNvPicPr>
          <p:nvPr/>
        </p:nvPicPr>
        <p:blipFill rotWithShape="1">
          <a:blip r:embed="rId2">
            <a:extLst>
              <a:ext uri="{28A0092B-C50C-407E-A947-70E740481C1C}">
                <a14:useLocalDpi xmlns:a14="http://schemas.microsoft.com/office/drawing/2010/main" val="0"/>
              </a:ext>
            </a:extLst>
          </a:blip>
          <a:srcRect l="13740" t="-29564" r="24712" b="28348"/>
          <a:stretch/>
        </p:blipFill>
        <p:spPr>
          <a:xfrm>
            <a:off x="1600199" y="-1309387"/>
            <a:ext cx="8049491" cy="7471958"/>
          </a:xfrm>
          <a:prstGeom prst="rect">
            <a:avLst/>
          </a:prstGeom>
        </p:spPr>
      </p:pic>
    </p:spTree>
    <p:extLst>
      <p:ext uri="{BB962C8B-B14F-4D97-AF65-F5344CB8AC3E}">
        <p14:creationId xmlns:p14="http://schemas.microsoft.com/office/powerpoint/2010/main" val="2058210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660</TotalTime>
  <Words>453</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 Boardroom</vt:lpstr>
      <vt:lpstr>Income Distribution and Lifestyle Analysis using SQL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Order Analysis Using SQ</dc:title>
  <dc:creator>Abdulrasheed Aminu</dc:creator>
  <cp:lastModifiedBy>Abdulrasheed Aminu</cp:lastModifiedBy>
  <cp:revision>22</cp:revision>
  <dcterms:created xsi:type="dcterms:W3CDTF">2025-05-28T01:43:01Z</dcterms:created>
  <dcterms:modified xsi:type="dcterms:W3CDTF">2025-05-31T02:52:42Z</dcterms:modified>
</cp:coreProperties>
</file>