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8" r:id="rId4"/>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6" r:id="rId21"/>
    <p:sldId id="277" r:id="rId22"/>
    <p:sldId id="278" r:id="rId23"/>
    <p:sldId id="279" r:id="rId24"/>
    <p:sldId id="283" r:id="rId25"/>
    <p:sldId id="284" r:id="rId26"/>
    <p:sldId id="288" r:id="rId27"/>
    <p:sldId id="289" r:id="rId28"/>
    <p:sldId id="295" r:id="rId29"/>
    <p:sldId id="298" r:id="rId30"/>
    <p:sldId id="299" r:id="rId31"/>
    <p:sldId id="300" r:id="rId32"/>
    <p:sldId id="301" r:id="rId33"/>
    <p:sldId id="302" r:id="rId34"/>
    <p:sldId id="303" r:id="rId35"/>
    <p:sldId id="304" r:id="rId36"/>
    <p:sldId id="306" r:id="rId37"/>
    <p:sldId id="307" r:id="rId38"/>
    <p:sldId id="308" r:id="rId39"/>
    <p:sldId id="309" r:id="rId40"/>
    <p:sldId id="311" r:id="rId41"/>
    <p:sldId id="312" r:id="rId42"/>
    <p:sldId id="313" r:id="rId43"/>
    <p:sldId id="318" r:id="rId44"/>
    <p:sldId id="315" r:id="rId45"/>
    <p:sldId id="316" r:id="rId46"/>
    <p:sldId id="317" r:id="rId47"/>
    <p:sldId id="319"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76" y="-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notesMaster" Target="notesMasters/notesMaster1.xml"/><Relationship Id="rId49" Type="http://schemas.openxmlformats.org/officeDocument/2006/relationships/presProps" Target="presProps.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B5FDC1-63BA-4608-BC18-B04C356C2136}"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19DBB5-09BE-4FA7-ABD5-255C34486477}"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ln>
        </p:spPr>
      </p:sp>
      <p:sp>
        <p:nvSpPr>
          <p:cNvPr id="34819" name="Notes Placeholder 2"/>
          <p:cNvSpPr>
            <a:spLocks noGrp="1"/>
          </p:cNvSpPr>
          <p:nvPr>
            <p:ph type="body" idx="1"/>
          </p:nvPr>
        </p:nvSpPr>
        <p:spPr bwMode="auto">
          <a:noFill/>
        </p:spPr>
        <p:txBody>
          <a:bodyPr wrap="square" numCol="1" anchor="t" anchorCtr="0" compatLnSpc="1"/>
          <a:lstStyle/>
          <a:p>
            <a:pPr>
              <a:spcBef>
                <a:spcPct val="0"/>
              </a:spcBef>
            </a:pPr>
            <a:r>
              <a:rPr lang="en-US" smtClean="0"/>
              <a:t>This is the shortest and most comprehensive definition I have found.  Dr. John Hodgkin’s is two column's long!  This one covers everything very concisely.</a:t>
            </a:r>
            <a:endParaRPr lang="en-US" smtClean="0"/>
          </a:p>
        </p:txBody>
      </p:sp>
      <p:sp>
        <p:nvSpPr>
          <p:cNvPr id="3482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5BFB4EA-EF6E-4ECD-8ACB-58DBA420057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ln>
        </p:spPr>
      </p:sp>
      <p:sp>
        <p:nvSpPr>
          <p:cNvPr id="32771" name="Notes Placeholder 2"/>
          <p:cNvSpPr>
            <a:spLocks noGrp="1"/>
          </p:cNvSpPr>
          <p:nvPr>
            <p:ph type="body" idx="1"/>
          </p:nvPr>
        </p:nvSpPr>
        <p:spPr bwMode="auto">
          <a:noFill/>
        </p:spPr>
        <p:txBody>
          <a:bodyPr wrap="square" numCol="1" anchor="t" anchorCtr="0" compatLnSpc="1"/>
          <a:lstStyle/>
          <a:p>
            <a:pPr>
              <a:spcBef>
                <a:spcPct val="0"/>
              </a:spcBef>
            </a:pPr>
            <a:r>
              <a:rPr lang="en-US" dirty="0" smtClean="0"/>
              <a:t>To understand how and why Pulmonary Rehabilitation is an optimal treatment for Chronic Lung disease you must understand the consequences of respiratory disease on the body as a whole. </a:t>
            </a:r>
            <a:endParaRPr lang="en-US" dirty="0" smtClean="0"/>
          </a:p>
        </p:txBody>
      </p:sp>
      <p:sp>
        <p:nvSpPr>
          <p:cNvPr id="32772"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2F37BCC0-6CDE-4D77-8EB9-E7ADD641D648}"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ln>
        </p:spPr>
      </p:sp>
      <p:sp>
        <p:nvSpPr>
          <p:cNvPr id="33795" name="Notes Placeholder 2"/>
          <p:cNvSpPr>
            <a:spLocks noGrp="1"/>
          </p:cNvSpPr>
          <p:nvPr>
            <p:ph type="body" idx="1"/>
          </p:nvPr>
        </p:nvSpPr>
        <p:spPr bwMode="auto">
          <a:noFill/>
        </p:spPr>
        <p:txBody>
          <a:bodyPr wrap="square" numCol="1" anchor="t" anchorCtr="0" compatLnSpc="1"/>
          <a:lstStyle/>
          <a:p>
            <a:pPr>
              <a:spcBef>
                <a:spcPct val="0"/>
              </a:spcBef>
            </a:pPr>
            <a:r>
              <a:rPr lang="en-US" dirty="0" smtClean="0"/>
              <a:t>Pulmonary Rehabilitation tries to address these morbidities and their consequences through education and exercise.  Patients are encouraged to become more actively involved in their own health care, more independent in ADLs and less dependent on health professionals and expensive medical resources.  Rather than focusing solely on reversing disease processes, PR attempts to reduce symptoms and reduce</a:t>
            </a:r>
            <a:endParaRPr lang="en-US" dirty="0" smtClean="0"/>
          </a:p>
          <a:p>
            <a:pPr>
              <a:spcBef>
                <a:spcPct val="0"/>
              </a:spcBef>
            </a:pPr>
            <a:r>
              <a:rPr lang="en-US" dirty="0" smtClean="0"/>
              <a:t> the disability from the disease.</a:t>
            </a:r>
            <a:endParaRPr lang="en-US" dirty="0" smtClean="0"/>
          </a:p>
        </p:txBody>
      </p:sp>
      <p:sp>
        <p:nvSpPr>
          <p:cNvPr id="33796"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F0342FB3-458B-4F37-857B-DEE397606898}"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ln>
        </p:spPr>
      </p:sp>
      <p:sp>
        <p:nvSpPr>
          <p:cNvPr id="49155" name="Notes Placeholder 2"/>
          <p:cNvSpPr>
            <a:spLocks noGrp="1"/>
          </p:cNvSpPr>
          <p:nvPr>
            <p:ph type="body" idx="1"/>
          </p:nvPr>
        </p:nvSpPr>
        <p:spPr bwMode="auto">
          <a:noFill/>
        </p:spPr>
        <p:txBody>
          <a:bodyPr wrap="square" numCol="1" anchor="t" anchorCtr="0" compatLnSpc="1"/>
          <a:lstStyle/>
          <a:p>
            <a:pPr>
              <a:spcBef>
                <a:spcPct val="0"/>
              </a:spcBef>
            </a:pPr>
            <a:r>
              <a:rPr lang="en-US" smtClean="0"/>
              <a:t>Morbid depression in  COPD patients ranges from 20-69</a:t>
            </a: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endParaRPr lang="en-US" smtClean="0"/>
          </a:p>
          <a:p>
            <a:pPr>
              <a:spcBef>
                <a:spcPct val="0"/>
              </a:spcBef>
            </a:pPr>
            <a:r>
              <a:rPr lang="en-US" smtClean="0"/>
              <a:t>Morbid depression in Copd ranges from 20-60%</a:t>
            </a:r>
            <a:endParaRPr lang="en-US" smtClean="0"/>
          </a:p>
          <a:p>
            <a:pPr>
              <a:spcBef>
                <a:spcPct val="0"/>
              </a:spcBef>
            </a:pPr>
            <a:endParaRPr lang="en-US" smtClean="0"/>
          </a:p>
        </p:txBody>
      </p:sp>
      <p:sp>
        <p:nvSpPr>
          <p:cNvPr id="49156"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CAE7BAD9-678D-40ED-8031-080D56BC4D0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ln>
        </p:spPr>
      </p:sp>
      <p:sp>
        <p:nvSpPr>
          <p:cNvPr id="50179" name="Notes Placeholder 2"/>
          <p:cNvSpPr>
            <a:spLocks noGrp="1"/>
          </p:cNvSpPr>
          <p:nvPr>
            <p:ph type="body" idx="1"/>
          </p:nvPr>
        </p:nvSpPr>
        <p:spPr bwMode="auto">
          <a:noFill/>
        </p:spPr>
        <p:txBody>
          <a:bodyPr wrap="square" numCol="1" anchor="t" anchorCtr="0" compatLnSpc="1"/>
          <a:lstStyle/>
          <a:p>
            <a:pPr>
              <a:spcBef>
                <a:spcPct val="0"/>
              </a:spcBef>
            </a:pPr>
            <a:r>
              <a:rPr lang="en-US" smtClean="0"/>
              <a:t>See  benefits of PLB.</a:t>
            </a:r>
            <a:endParaRPr lang="en-US" smtClean="0"/>
          </a:p>
        </p:txBody>
      </p:sp>
      <p:sp>
        <p:nvSpPr>
          <p:cNvPr id="50180"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647D7010-DEBE-4B6F-B93E-28161A22CAA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p:spPr>
      </p:sp>
      <p:sp>
        <p:nvSpPr>
          <p:cNvPr id="51203" name="Notes Placeholder 2"/>
          <p:cNvSpPr>
            <a:spLocks noGrp="1"/>
          </p:cNvSpPr>
          <p:nvPr>
            <p:ph type="body" idx="1"/>
          </p:nvPr>
        </p:nvSpPr>
        <p:spPr bwMode="auto">
          <a:noFill/>
        </p:spPr>
        <p:txBody>
          <a:bodyPr wrap="square" numCol="1" anchor="t" anchorCtr="0" compatLnSpc="1"/>
          <a:lstStyle/>
          <a:p>
            <a:pPr>
              <a:spcBef>
                <a:spcPct val="0"/>
              </a:spcBef>
            </a:pPr>
            <a:endParaRPr lang="en-US" smtClean="0"/>
          </a:p>
        </p:txBody>
      </p:sp>
      <p:sp>
        <p:nvSpPr>
          <p:cNvPr id="51204" name="Slide Number Placeholder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86D7046C-7A13-4DBF-9862-400C796B47A6}"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31B016E-18BB-4BFD-AB04-F9599D398319}" type="slidenum">
              <a:rPr lang="en-GB"/>
            </a:fld>
            <a:endParaRPr lang="en-GB"/>
          </a:p>
        </p:txBody>
      </p:sp>
      <p:sp>
        <p:nvSpPr>
          <p:cNvPr id="80898" name="Rectangle 2"/>
          <p:cNvSpPr>
            <a:spLocks noGrp="1" noRot="1" noChangeAspect="1" noChangeArrowheads="1" noTextEdit="1"/>
          </p:cNvSpPr>
          <p:nvPr>
            <p:ph type="sldImg"/>
          </p:nvPr>
        </p:nvSpPr>
        <p:spPr/>
      </p:sp>
      <p:sp>
        <p:nvSpPr>
          <p:cNvPr id="808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FA7CCD0-3328-4623-9034-7809E15D6D6B}" type="slidenum">
              <a:rPr lang="en-GB"/>
            </a:fld>
            <a:endParaRPr lang="en-GB"/>
          </a:p>
        </p:txBody>
      </p:sp>
      <p:sp>
        <p:nvSpPr>
          <p:cNvPr id="86018" name="Rectangle 2"/>
          <p:cNvSpPr>
            <a:spLocks noGrp="1" noRot="1" noChangeAspect="1" noChangeArrowheads="1" noTextEdit="1"/>
          </p:cNvSpPr>
          <p:nvPr>
            <p:ph type="sldImg"/>
          </p:nvPr>
        </p:nvSpPr>
        <p:spPr/>
      </p:sp>
      <p:sp>
        <p:nvSpPr>
          <p:cNvPr id="86019"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lstStyle>
          <a:p>
            <a:fld id="{646FA2E0-494C-4B48-AE1B-BB9386B96781}" type="datetimeFigureOut">
              <a:rPr lang="en-US" smtClean="0"/>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lstStyle>
          <a:p>
            <a:fld id="{19217CAA-DF99-477A-BD1D-2C9E38649388}"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6FA2E0-494C-4B48-AE1B-BB9386B967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7CAA-DF99-477A-BD1D-2C9E3864938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6FA2E0-494C-4B48-AE1B-BB9386B967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7CAA-DF99-477A-BD1D-2C9E38649388}"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85800" y="609600"/>
            <a:ext cx="7772400" cy="54864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A04E8595-0566-40D7-81DE-BF9D31C35276}"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F936AA78-C509-429C-83ED-44C887C2EFB8}"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646FA2E0-494C-4B48-AE1B-BB9386B967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7CAA-DF99-477A-BD1D-2C9E38649388}" type="slidenum">
              <a:rPr lang="en-US" smtClean="0"/>
            </a:fld>
            <a:endParaRPr lang="en-US"/>
          </a:p>
        </p:txBody>
      </p:sp>
      <p:sp>
        <p:nvSpPr>
          <p:cNvPr id="7" name="Title 6"/>
          <p:cNvSpPr>
            <a:spLocks noGrp="1"/>
          </p:cNvSpPr>
          <p:nvPr>
            <p:ph type="title"/>
          </p:nvPr>
        </p:nvSpPr>
        <p:spPr/>
        <p:txBody>
          <a:bodyPr rtlCol="0"/>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p:txBody>
          <a:bodyPr/>
          <a:lstStyle/>
          <a:p>
            <a:fld id="{646FA2E0-494C-4B48-AE1B-BB9386B9678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217CAA-DF99-477A-BD1D-2C9E38649388}" type="slidenum">
              <a:rPr lang="en-US" smtClean="0"/>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646FA2E0-494C-4B48-AE1B-BB9386B9678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7CAA-DF99-477A-BD1D-2C9E38649388}" type="slidenum">
              <a:rPr lang="en-US" smtClean="0"/>
            </a:fld>
            <a:endParaRPr lang="en-US"/>
          </a:p>
        </p:txBody>
      </p:sp>
      <p:sp>
        <p:nvSpPr>
          <p:cNvPr id="8" name="Title 7"/>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endParaRPr kumimoji="0" lang="en-US" smtClean="0"/>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646FA2E0-494C-4B48-AE1B-BB9386B9678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217CAA-DF99-477A-BD1D-2C9E3864938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646FA2E0-494C-4B48-AE1B-BB9386B9678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217CAA-DF99-477A-BD1D-2C9E38649388}" type="slidenum">
              <a:rPr lang="en-US" smtClean="0"/>
            </a:fld>
            <a:endParaRPr lang="en-US"/>
          </a:p>
        </p:txBody>
      </p:sp>
      <p:sp>
        <p:nvSpPr>
          <p:cNvPr id="6" name="Title 5"/>
          <p:cNvSpPr>
            <a:spLocks noGrp="1"/>
          </p:cNvSpPr>
          <p:nvPr>
            <p:ph type="title"/>
          </p:nvPr>
        </p:nvSpPr>
        <p:spPr/>
        <p:txBody>
          <a:bodyPr rtlCol="0"/>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6FA2E0-494C-4B48-AE1B-BB9386B9678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217CAA-DF99-477A-BD1D-2C9E3864938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646FA2E0-494C-4B48-AE1B-BB9386B9678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217CAA-DF99-477A-BD1D-2C9E3864938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415" indent="0" algn="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lstStyle>
          <a:p>
            <a:fld id="{646FA2E0-494C-4B48-AE1B-BB9386B96781}" type="datetimeFigureOut">
              <a:rPr lang="en-US" smtClean="0"/>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lstStyle>
          <a:p>
            <a:fld id="{19217CAA-DF99-477A-BD1D-2C9E38649388}" type="slidenum">
              <a:rPr lang="en-US" smtClean="0"/>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kumimoji="0" lang="en-US" smtClean="0"/>
              <a:t>Click to edit Master title style</a:t>
            </a:r>
            <a:endParaRPr kumimoji="0" lang="en-US"/>
          </a:p>
        </p:txBody>
      </p:sp>
      <p:sp>
        <p:nvSpPr>
          <p:cNvPr id="8" name="Freeform 7"/>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lstStyle>
          <a:p>
            <a:fld id="{646FA2E0-494C-4B48-AE1B-BB9386B96781}" type="datetimeFigureOut">
              <a:rPr lang="en-US" smtClean="0"/>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lstStyle>
          <a:p>
            <a:fld id="{19217CAA-DF99-477A-BD1D-2C9E3864938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p:titleStyle>
    <p:bodyStyle>
      <a:lvl1pPr marL="365760" indent="-255905" algn="l" rtl="0" eaLnBrk="1" latinLnBrk="0" hangingPunct="1">
        <a:spcBef>
          <a:spcPts val="400"/>
        </a:spcBef>
        <a:spcAft>
          <a:spcPts val="0"/>
        </a:spcAft>
        <a:buClr>
          <a:schemeClr val="accent1"/>
        </a:buClr>
        <a:buSzPct val="68000"/>
        <a:buFont typeface="Wingdings 3" panose="05040102010807070707"/>
        <a:buChar char=""/>
        <a:defRPr kumimoji="0" sz="2700" kern="1200">
          <a:solidFill>
            <a:schemeClr val="tx1"/>
          </a:solidFill>
          <a:latin typeface="+mn-lt"/>
          <a:ea typeface="+mn-ea"/>
          <a:cs typeface="+mn-cs"/>
        </a:defRPr>
      </a:lvl1pPr>
      <a:lvl2pPr marL="621665" indent="-228600" algn="l" rtl="0" eaLnBrk="1" latinLnBrk="0" hangingPunct="1">
        <a:spcBef>
          <a:spcPts val="325"/>
        </a:spcBef>
        <a:buClr>
          <a:schemeClr val="accent1"/>
        </a:buClr>
        <a:buFont typeface="Verdana" panose="020B0604030504040204"/>
        <a:buChar char="◦"/>
        <a:defRPr kumimoji="0" sz="2300" kern="1200">
          <a:solidFill>
            <a:schemeClr val="tx1"/>
          </a:solidFill>
          <a:latin typeface="+mn-lt"/>
          <a:ea typeface="+mn-ea"/>
          <a:cs typeface="+mn-cs"/>
        </a:defRPr>
      </a:lvl2pPr>
      <a:lvl3pPr marL="859790" indent="-228600" algn="l" rtl="0" eaLnBrk="1" latinLnBrk="0" hangingPunct="1">
        <a:spcBef>
          <a:spcPts val="350"/>
        </a:spcBef>
        <a:buClr>
          <a:schemeClr val="accent2"/>
        </a:buClr>
        <a:buSzPct val="100000"/>
        <a:buFont typeface="Wingdings 2" panose="05020102010507070707"/>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panose="05020102010507070707"/>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panose="05020102010507070707"/>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panose="05020102010507070707"/>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panose="05020102010507070707"/>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panose="05020102010507070707"/>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7.w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2.jpe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4.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6.jpeg"/><Relationship Id="rId1" Type="http://schemas.openxmlformats.org/officeDocument/2006/relationships/image" Target="../media/image15.jpe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7.jpe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76200"/>
            <a:ext cx="8610600" cy="3524251"/>
          </a:xfrm>
        </p:spPr>
        <p:txBody>
          <a:bodyPr>
            <a:noAutofit/>
          </a:bodyPr>
          <a:lstStyle/>
          <a:p>
            <a:endParaRPr lang="en-US" sz="7200" b="1" dirty="0"/>
          </a:p>
        </p:txBody>
      </p:sp>
      <p:pic>
        <p:nvPicPr>
          <p:cNvPr id="2050" name="Picture 2" descr="C:\Users\a\Desktop\pulom.rehab.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3962400"/>
          </a:xfrm>
          <a:prstGeom prst="rect">
            <a:avLst/>
          </a:prstGeom>
          <a:noFill/>
          <a:extLst>
            <a:ext uri="{909E8E84-426E-40DD-AFC4-6F175D3DCCD1}">
              <a14:hiddenFill xmlns:a14="http://schemas.microsoft.com/office/drawing/2010/main">
                <a:solidFill>
                  <a:srgbClr val="FFFFFF"/>
                </a:solidFill>
              </a14:hiddenFill>
            </a:ext>
          </a:extLst>
        </p:spPr>
      </p:pic>
      <p:sp>
        <p:nvSpPr>
          <p:cNvPr id="4" name="Subtitle 3"/>
          <p:cNvSpPr/>
          <p:nvPr>
            <p:ph type="subTitle" idx="1"/>
          </p:nvPr>
        </p:nvSpPr>
        <p:spPr/>
        <p:txBody>
          <a:bodyPr/>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0F667FBE-6469-4EF4-AE94-ACE5A84DC3DC}" type="slidenum">
              <a:rPr lang="en-GB"/>
            </a:fld>
            <a:endParaRPr lang="en-GB"/>
          </a:p>
        </p:txBody>
      </p:sp>
      <p:sp>
        <p:nvSpPr>
          <p:cNvPr id="2" name="Title 1"/>
          <p:cNvSpPr>
            <a:spLocks noGrp="1"/>
          </p:cNvSpPr>
          <p:nvPr>
            <p:ph type="title" idx="4294967295"/>
          </p:nvPr>
        </p:nvSpPr>
        <p:spPr>
          <a:xfrm>
            <a:off x="0" y="76200"/>
            <a:ext cx="8991600" cy="1341438"/>
          </a:xfrm>
        </p:spPr>
        <p:txBody>
          <a:bodyPr lIns="91440" tIns="45720" rIns="91440" bIns="45720">
            <a:normAutofit/>
          </a:bodyPr>
          <a:lstStyle/>
          <a:p>
            <a:pPr eaLnBrk="1" hangingPunct="1">
              <a:defRPr/>
            </a:pPr>
            <a:r>
              <a:rPr lang="en-US" sz="3600" dirty="0" smtClean="0"/>
              <a:t>Structure of a Pulmonary </a:t>
            </a:r>
            <a:br>
              <a:rPr lang="en-US" sz="3600" dirty="0" smtClean="0"/>
            </a:br>
            <a:r>
              <a:rPr lang="en-US" sz="3600" dirty="0" smtClean="0"/>
              <a:t>Rehab Program (cont.)</a:t>
            </a:r>
            <a:endParaRPr lang="en-US" sz="3600" dirty="0" smtClean="0"/>
          </a:p>
        </p:txBody>
      </p:sp>
      <p:sp>
        <p:nvSpPr>
          <p:cNvPr id="8195" name="Content Placeholder 2"/>
          <p:cNvSpPr>
            <a:spLocks noGrp="1"/>
          </p:cNvSpPr>
          <p:nvPr>
            <p:ph idx="4294967295"/>
          </p:nvPr>
        </p:nvSpPr>
        <p:spPr>
          <a:xfrm>
            <a:off x="0" y="1295400"/>
            <a:ext cx="8991600" cy="5486400"/>
          </a:xfrm>
        </p:spPr>
        <p:txBody>
          <a:bodyPr>
            <a:normAutofit/>
          </a:bodyPr>
          <a:lstStyle/>
          <a:p>
            <a:pPr eaLnBrk="1" hangingPunct="1">
              <a:buFont typeface="Wingdings 2" panose="05020102010507070707" pitchFamily="18" charset="2"/>
              <a:buNone/>
              <a:defRPr/>
            </a:pPr>
            <a:r>
              <a:rPr lang="en-US" sz="2400" b="1" dirty="0" smtClean="0"/>
              <a:t>Patient evaluation</a:t>
            </a:r>
            <a:endParaRPr lang="en-US" sz="2400" b="1" dirty="0" smtClean="0"/>
          </a:p>
          <a:p>
            <a:pPr eaLnBrk="1" hangingPunct="1">
              <a:defRPr/>
            </a:pPr>
            <a:r>
              <a:rPr lang="en-US" sz="2400" dirty="0" smtClean="0"/>
              <a:t>Patient evaluation begins with a </a:t>
            </a:r>
            <a:r>
              <a:rPr lang="en-US" sz="2400" dirty="0" smtClean="0">
                <a:solidFill>
                  <a:srgbClr val="FF0000"/>
                </a:solidFill>
              </a:rPr>
              <a:t>complete patient history</a:t>
            </a:r>
            <a:r>
              <a:rPr lang="en-US" sz="2400" dirty="0" smtClean="0"/>
              <a:t>.</a:t>
            </a:r>
            <a:endParaRPr lang="en-US" sz="2400" dirty="0" smtClean="0"/>
          </a:p>
          <a:p>
            <a:pPr eaLnBrk="1" hangingPunct="1">
              <a:defRPr/>
            </a:pPr>
            <a:endParaRPr lang="en-US" sz="2400" dirty="0" smtClean="0"/>
          </a:p>
          <a:p>
            <a:pPr eaLnBrk="1" hangingPunct="1">
              <a:defRPr/>
            </a:pPr>
            <a:r>
              <a:rPr lang="en-US" sz="2400" dirty="0" smtClean="0"/>
              <a:t>Next, a complete </a:t>
            </a:r>
            <a:r>
              <a:rPr lang="en-US" sz="2400" dirty="0" smtClean="0">
                <a:solidFill>
                  <a:srgbClr val="FF0000"/>
                </a:solidFill>
              </a:rPr>
              <a:t>physical examination </a:t>
            </a:r>
            <a:r>
              <a:rPr lang="en-US" sz="2400" dirty="0" smtClean="0"/>
              <a:t>is done.</a:t>
            </a:r>
            <a:endParaRPr lang="en-US" sz="2400" dirty="0" smtClean="0"/>
          </a:p>
          <a:p>
            <a:pPr eaLnBrk="1" hangingPunct="1">
              <a:defRPr/>
            </a:pPr>
            <a:endParaRPr lang="en-US" sz="2400" dirty="0" smtClean="0"/>
          </a:p>
          <a:p>
            <a:pPr eaLnBrk="1" hangingPunct="1">
              <a:defRPr/>
            </a:pPr>
            <a:r>
              <a:rPr lang="en-US" sz="2400" dirty="0" smtClean="0"/>
              <a:t>A </a:t>
            </a:r>
            <a:r>
              <a:rPr lang="en-US" sz="2400" dirty="0" smtClean="0">
                <a:solidFill>
                  <a:srgbClr val="FF0000"/>
                </a:solidFill>
              </a:rPr>
              <a:t>chest radiograph, CBC, and ECG </a:t>
            </a:r>
            <a:r>
              <a:rPr lang="en-US" sz="2400" dirty="0" smtClean="0"/>
              <a:t>may be needed.</a:t>
            </a:r>
            <a:endParaRPr lang="en-US" sz="2400" dirty="0" smtClean="0"/>
          </a:p>
          <a:p>
            <a:pPr eaLnBrk="1" hangingPunct="1">
              <a:defRPr/>
            </a:pPr>
            <a:endParaRPr lang="en-US" sz="2400" dirty="0" smtClean="0"/>
          </a:p>
          <a:p>
            <a:pPr eaLnBrk="1" hangingPunct="1">
              <a:defRPr/>
            </a:pPr>
            <a:r>
              <a:rPr lang="en-US" sz="2400" dirty="0" smtClean="0">
                <a:solidFill>
                  <a:srgbClr val="FF0000"/>
                </a:solidFill>
              </a:rPr>
              <a:t>Pulmonary function testing and exercise evaluation </a:t>
            </a:r>
            <a:r>
              <a:rPr lang="en-US" sz="2400" dirty="0" smtClean="0"/>
              <a:t>are often needed.</a:t>
            </a:r>
            <a:endParaRPr lang="en-US" sz="24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31A61DA-36AB-493C-A9EB-054BC04D8F45}" type="slidenum">
              <a:rPr lang="en-GB"/>
            </a:fld>
            <a:endParaRPr lang="en-GB"/>
          </a:p>
        </p:txBody>
      </p:sp>
      <p:sp>
        <p:nvSpPr>
          <p:cNvPr id="2" name="Title 1"/>
          <p:cNvSpPr>
            <a:spLocks noGrp="1"/>
          </p:cNvSpPr>
          <p:nvPr>
            <p:ph type="title" idx="4294967295"/>
          </p:nvPr>
        </p:nvSpPr>
        <p:spPr>
          <a:xfrm>
            <a:off x="18448" y="304800"/>
            <a:ext cx="8229600" cy="1143000"/>
          </a:xfrm>
        </p:spPr>
        <p:txBody>
          <a:bodyPr lIns="91440" tIns="45720" rIns="91440" bIns="45720">
            <a:normAutofit fontScale="90000"/>
          </a:bodyPr>
          <a:lstStyle/>
          <a:p>
            <a:pPr eaLnBrk="1" hangingPunct="1">
              <a:defRPr/>
            </a:pPr>
            <a:r>
              <a:rPr lang="en-US" sz="3600" dirty="0" smtClean="0"/>
              <a:t>Structure of a Pulmonary </a:t>
            </a:r>
            <a:br>
              <a:rPr lang="en-US" sz="3600" dirty="0" smtClean="0"/>
            </a:br>
            <a:r>
              <a:rPr lang="en-US" sz="3600" dirty="0" smtClean="0"/>
              <a:t>Rehab Program (cont.)</a:t>
            </a:r>
            <a:endParaRPr lang="en-US" sz="3600" dirty="0" smtClean="0"/>
          </a:p>
        </p:txBody>
      </p:sp>
      <p:sp>
        <p:nvSpPr>
          <p:cNvPr id="10243" name="Content Placeholder 2"/>
          <p:cNvSpPr>
            <a:spLocks noGrp="1"/>
          </p:cNvSpPr>
          <p:nvPr>
            <p:ph idx="4294967295"/>
          </p:nvPr>
        </p:nvSpPr>
        <p:spPr>
          <a:xfrm>
            <a:off x="0" y="1641475"/>
            <a:ext cx="7772400" cy="973138"/>
          </a:xfrm>
        </p:spPr>
        <p:txBody>
          <a:bodyPr/>
          <a:lstStyle/>
          <a:p>
            <a:pPr eaLnBrk="1" hangingPunct="1">
              <a:buFont typeface="Wingdings 2" panose="05020102010507070707" pitchFamily="18" charset="2"/>
              <a:buNone/>
              <a:defRPr/>
            </a:pPr>
            <a:r>
              <a:rPr lang="en-US" sz="2400" smtClean="0"/>
              <a:t>Patient selection</a:t>
            </a:r>
            <a:endParaRPr lang="en-US" sz="2400" smtClean="0"/>
          </a:p>
        </p:txBody>
      </p:sp>
      <p:pic>
        <p:nvPicPr>
          <p:cNvPr id="13317" name="Picture 5" descr="Box 50-4"/>
          <p:cNvPicPr>
            <a:picLocks noChangeAspect="1" noChangeArrowheads="1"/>
          </p:cNvPicPr>
          <p:nvPr/>
        </p:nvPicPr>
        <p:blipFill>
          <a:blip r:embed="rId1" cstate="print"/>
          <a:srcRect/>
          <a:stretch>
            <a:fillRect/>
          </a:stretch>
        </p:blipFill>
        <p:spPr bwMode="auto">
          <a:xfrm>
            <a:off x="0" y="1524000"/>
            <a:ext cx="9144000" cy="5334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BBBED067-AF21-459A-A26A-A4A4A1447A7D}"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11267" name="Content Placeholder 2"/>
          <p:cNvSpPr>
            <a:spLocks noGrp="1"/>
          </p:cNvSpPr>
          <p:nvPr>
            <p:ph idx="4294967295"/>
          </p:nvPr>
        </p:nvSpPr>
        <p:spPr>
          <a:xfrm>
            <a:off x="0" y="1600200"/>
            <a:ext cx="8991600" cy="5257800"/>
          </a:xfrm>
        </p:spPr>
        <p:txBody>
          <a:bodyPr>
            <a:normAutofit/>
          </a:bodyPr>
          <a:lstStyle/>
          <a:p>
            <a:pPr eaLnBrk="1" hangingPunct="1">
              <a:buFont typeface="Wingdings 2" panose="05020102010507070707" pitchFamily="18" charset="2"/>
              <a:buNone/>
              <a:defRPr/>
            </a:pPr>
            <a:r>
              <a:rPr lang="en-US" sz="2800" b="1" dirty="0" smtClean="0"/>
              <a:t>Program design</a:t>
            </a:r>
            <a:endParaRPr lang="en-US" sz="2800" b="1" dirty="0" smtClean="0"/>
          </a:p>
          <a:p>
            <a:pPr eaLnBrk="1" hangingPunct="1">
              <a:defRPr/>
            </a:pPr>
            <a:r>
              <a:rPr lang="en-US" sz="2800" dirty="0" smtClean="0">
                <a:solidFill>
                  <a:srgbClr val="FF0000"/>
                </a:solidFill>
              </a:rPr>
              <a:t>Open-ended</a:t>
            </a:r>
            <a:r>
              <a:rPr lang="en-US" sz="2800" dirty="0" smtClean="0"/>
              <a:t> designs allow the patient to enter the program and progress through it until he or she achieves certain goals.</a:t>
            </a:r>
            <a:endParaRPr lang="en-US" sz="2800" dirty="0" smtClean="0"/>
          </a:p>
          <a:p>
            <a:pPr eaLnBrk="1" hangingPunct="1">
              <a:defRPr/>
            </a:pPr>
            <a:endParaRPr lang="en-US" sz="2800" dirty="0" smtClean="0"/>
          </a:p>
          <a:p>
            <a:pPr eaLnBrk="1" hangingPunct="1">
              <a:defRPr/>
            </a:pPr>
            <a:r>
              <a:rPr lang="en-US" sz="2800" dirty="0" smtClean="0">
                <a:solidFill>
                  <a:srgbClr val="FF0000"/>
                </a:solidFill>
              </a:rPr>
              <a:t>Closed designs </a:t>
            </a:r>
            <a:r>
              <a:rPr lang="en-US" sz="2800" dirty="0" smtClean="0"/>
              <a:t>use a set time period to cover the program content.</a:t>
            </a:r>
            <a:endParaRPr lang="en-US" sz="2800" dirty="0" smtClean="0"/>
          </a:p>
          <a:p>
            <a:pPr eaLnBrk="1" hangingPunct="1">
              <a:buFont typeface="Wingdings 2" panose="05020102010507070707" pitchFamily="18" charset="2"/>
              <a:buNone/>
              <a:defRPr/>
            </a:pPr>
            <a:endParaRPr lang="en-US" sz="2800" dirty="0" smtClean="0"/>
          </a:p>
          <a:p>
            <a:pPr eaLnBrk="1" hangingPunct="1">
              <a:defRPr/>
            </a:pPr>
            <a:r>
              <a:rPr lang="en-US" sz="2800" dirty="0" smtClean="0"/>
              <a:t>Classes meet 1 to 3 times per week for 6 to 16 weeks.</a:t>
            </a:r>
            <a:endParaRPr lang="en-US" sz="2800"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9FA17C8-7A5E-416D-9386-93C9FA27D4DD}"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13315" name="Content Placeholder 2"/>
          <p:cNvSpPr>
            <a:spLocks noGrp="1"/>
          </p:cNvSpPr>
          <p:nvPr>
            <p:ph idx="4294967295"/>
          </p:nvPr>
        </p:nvSpPr>
        <p:spPr>
          <a:xfrm>
            <a:off x="0" y="1641475"/>
            <a:ext cx="7772400" cy="592138"/>
          </a:xfrm>
        </p:spPr>
        <p:txBody>
          <a:bodyPr/>
          <a:lstStyle/>
          <a:p>
            <a:pPr eaLnBrk="1" hangingPunct="1">
              <a:buFont typeface="Wingdings 2" panose="05020102010507070707" pitchFamily="18" charset="2"/>
              <a:buNone/>
              <a:defRPr/>
            </a:pPr>
            <a:r>
              <a:rPr lang="en-US" sz="2400" b="1" dirty="0" smtClean="0"/>
              <a:t>Content – </a:t>
            </a:r>
            <a:r>
              <a:rPr lang="en-US" sz="2400" dirty="0" smtClean="0"/>
              <a:t>not just physical rehab, education too!</a:t>
            </a:r>
            <a:endParaRPr lang="en-US" sz="2400" dirty="0" smtClean="0"/>
          </a:p>
        </p:txBody>
      </p:sp>
      <p:pic>
        <p:nvPicPr>
          <p:cNvPr id="16389" name="Picture 5" descr="Table 50-2"/>
          <p:cNvPicPr>
            <a:picLocks noChangeAspect="1" noChangeArrowheads="1"/>
          </p:cNvPicPr>
          <p:nvPr/>
        </p:nvPicPr>
        <p:blipFill>
          <a:blip r:embed="rId1" cstate="print"/>
          <a:srcRect/>
          <a:stretch>
            <a:fillRect/>
          </a:stretch>
        </p:blipFill>
        <p:spPr bwMode="auto">
          <a:xfrm>
            <a:off x="0" y="2057400"/>
            <a:ext cx="9144000" cy="480059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87129EB5-D844-44D0-9A19-AF6923B06CD8}"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14339" name="Content Placeholder 2"/>
          <p:cNvSpPr>
            <a:spLocks noGrp="1"/>
          </p:cNvSpPr>
          <p:nvPr>
            <p:ph idx="4294967295"/>
          </p:nvPr>
        </p:nvSpPr>
        <p:spPr>
          <a:xfrm>
            <a:off x="0" y="1600200"/>
            <a:ext cx="8991600" cy="5105400"/>
          </a:xfrm>
        </p:spPr>
        <p:txBody>
          <a:bodyPr/>
          <a:lstStyle/>
          <a:p>
            <a:pPr eaLnBrk="1" hangingPunct="1">
              <a:buFont typeface="Wingdings 2" panose="05020102010507070707" pitchFamily="18" charset="2"/>
              <a:buNone/>
              <a:defRPr/>
            </a:pPr>
            <a:r>
              <a:rPr lang="en-US" sz="3200" b="1" dirty="0" smtClean="0"/>
              <a:t>Physical reconditioning</a:t>
            </a:r>
            <a:endParaRPr lang="en-US" sz="3200" b="1" dirty="0" smtClean="0"/>
          </a:p>
          <a:p>
            <a:pPr eaLnBrk="1" hangingPunct="1">
              <a:defRPr/>
            </a:pPr>
            <a:r>
              <a:rPr lang="en-US" sz="3200" dirty="0" smtClean="0"/>
              <a:t>Consists of an exercise prescription with target heart rate based on the initial evaluation.</a:t>
            </a:r>
            <a:endParaRPr lang="en-US" sz="3200" dirty="0" smtClean="0"/>
          </a:p>
          <a:p>
            <a:pPr eaLnBrk="1" hangingPunct="1">
              <a:defRPr/>
            </a:pPr>
            <a:endParaRPr lang="en-US" sz="3200" dirty="0" smtClean="0"/>
          </a:p>
          <a:p>
            <a:pPr eaLnBrk="1" hangingPunct="1">
              <a:defRPr/>
            </a:pPr>
            <a:r>
              <a:rPr lang="en-US" sz="3200" dirty="0" smtClean="0"/>
              <a:t>For most patients, an initial target heart rate is </a:t>
            </a:r>
            <a:r>
              <a:rPr lang="en-US" sz="3200" dirty="0" smtClean="0">
                <a:solidFill>
                  <a:srgbClr val="FF0000"/>
                </a:solidFill>
              </a:rPr>
              <a:t>20 beats/min above resting rate</a:t>
            </a:r>
            <a:r>
              <a:rPr lang="en-US" sz="2000" dirty="0" smtClean="0">
                <a:solidFill>
                  <a:srgbClr val="FF0000"/>
                </a:solidFill>
              </a:rPr>
              <a:t>.</a:t>
            </a:r>
            <a:endParaRPr lang="en-US" sz="2000" dirty="0" smtClean="0">
              <a:solidFill>
                <a:srgbClr val="FF0000"/>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AF584CB4-6FDB-467E-A80D-FF7B7F00E16B}"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15363" name="Content Placeholder 2"/>
          <p:cNvSpPr>
            <a:spLocks noGrp="1"/>
          </p:cNvSpPr>
          <p:nvPr>
            <p:ph idx="4294967295"/>
          </p:nvPr>
        </p:nvSpPr>
        <p:spPr>
          <a:xfrm>
            <a:off x="0" y="1600200"/>
            <a:ext cx="9067800" cy="5181600"/>
          </a:xfrm>
        </p:spPr>
        <p:txBody>
          <a:bodyPr>
            <a:normAutofit/>
          </a:bodyPr>
          <a:lstStyle/>
          <a:p>
            <a:pPr eaLnBrk="1" hangingPunct="1">
              <a:buFont typeface="Wingdings 2" panose="05020102010507070707" pitchFamily="18" charset="2"/>
              <a:buNone/>
              <a:defRPr/>
            </a:pPr>
            <a:r>
              <a:rPr lang="en-US" sz="3200" b="1" dirty="0" smtClean="0"/>
              <a:t>Physical reconditioning </a:t>
            </a:r>
            <a:r>
              <a:rPr lang="en-US" sz="3200" dirty="0" smtClean="0"/>
              <a:t>(cont.)</a:t>
            </a:r>
            <a:endParaRPr lang="en-US" sz="3200" dirty="0" smtClean="0"/>
          </a:p>
          <a:p>
            <a:pPr eaLnBrk="1" hangingPunct="1">
              <a:defRPr/>
            </a:pPr>
            <a:r>
              <a:rPr lang="en-US" sz="3200" dirty="0" smtClean="0"/>
              <a:t>The exercise prescription includes the following:</a:t>
            </a:r>
            <a:endParaRPr lang="en-US" sz="3200" dirty="0" smtClean="0"/>
          </a:p>
          <a:p>
            <a:pPr lvl="1" eaLnBrk="1" hangingPunct="1">
              <a:defRPr/>
            </a:pPr>
            <a:r>
              <a:rPr lang="en-US" sz="3200" dirty="0" smtClean="0"/>
              <a:t>Lower extremity aerobic exercises</a:t>
            </a:r>
            <a:endParaRPr lang="en-US" sz="3200" dirty="0" smtClean="0"/>
          </a:p>
          <a:p>
            <a:pPr lvl="1" eaLnBrk="1" hangingPunct="1">
              <a:defRPr/>
            </a:pPr>
            <a:r>
              <a:rPr lang="en-US" sz="3200" dirty="0" smtClean="0"/>
              <a:t>Timed walking (6- or 12-minute walk)</a:t>
            </a:r>
            <a:endParaRPr lang="en-US" sz="3200" dirty="0" smtClean="0"/>
          </a:p>
          <a:p>
            <a:pPr lvl="1" eaLnBrk="1" hangingPunct="1">
              <a:defRPr/>
            </a:pPr>
            <a:r>
              <a:rPr lang="en-US" sz="3200" dirty="0" smtClean="0"/>
              <a:t>Upper extremity aerobic exercises</a:t>
            </a:r>
            <a:endParaRPr lang="en-US" sz="3200" dirty="0" smtClean="0"/>
          </a:p>
          <a:p>
            <a:pPr lvl="1" eaLnBrk="1" hangingPunct="1">
              <a:defRPr/>
            </a:pPr>
            <a:r>
              <a:rPr lang="en-US" sz="3200" dirty="0" err="1" smtClean="0"/>
              <a:t>Ventilatory</a:t>
            </a:r>
            <a:r>
              <a:rPr lang="en-US" sz="3200" dirty="0" smtClean="0"/>
              <a:t> muscle training using progressive resistance </a:t>
            </a:r>
            <a:endParaRPr lang="en-US" sz="3200" dirty="0" smtClean="0"/>
          </a:p>
          <a:p>
            <a:pPr lvl="1" eaLnBrk="1" hangingPunct="1">
              <a:defRPr/>
            </a:pPr>
            <a:endParaRPr lang="en-US" sz="3200"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7921A45F-DD3D-4B2A-891D-0E850E40F50A}"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3" name="Content Placeholder 2"/>
          <p:cNvSpPr>
            <a:spLocks noGrp="1"/>
          </p:cNvSpPr>
          <p:nvPr>
            <p:ph idx="4294967295"/>
          </p:nvPr>
        </p:nvSpPr>
        <p:spPr>
          <a:xfrm>
            <a:off x="0" y="1600200"/>
            <a:ext cx="9067800" cy="5257800"/>
          </a:xfrm>
        </p:spPr>
        <p:txBody>
          <a:bodyPr>
            <a:normAutofit/>
          </a:bodyPr>
          <a:lstStyle/>
          <a:p>
            <a:pPr eaLnBrk="1" hangingPunct="1">
              <a:buFont typeface="Wingdings 2" panose="05020102010507070707" pitchFamily="18" charset="2"/>
              <a:buNone/>
              <a:defRPr/>
            </a:pPr>
            <a:r>
              <a:rPr lang="en-US" sz="2800" b="1" dirty="0" smtClean="0"/>
              <a:t>Educational component</a:t>
            </a:r>
            <a:endParaRPr lang="en-US" sz="2800" b="1" dirty="0" smtClean="0"/>
          </a:p>
          <a:p>
            <a:pPr eaLnBrk="1" hangingPunct="1">
              <a:buFont typeface="Calibri" panose="020F0502020204030204" charset="0"/>
              <a:buAutoNum type="arabicPeriod"/>
              <a:defRPr/>
            </a:pPr>
            <a:r>
              <a:rPr lang="en-US" sz="2800" dirty="0" smtClean="0"/>
              <a:t>Respiratory structure, function, and </a:t>
            </a:r>
            <a:r>
              <a:rPr lang="en-US" sz="2800" dirty="0" smtClean="0"/>
              <a:t>pathology</a:t>
            </a:r>
            <a:endParaRPr lang="en-US" sz="2800" dirty="0" smtClean="0"/>
          </a:p>
          <a:p>
            <a:pPr eaLnBrk="1" hangingPunct="1">
              <a:buFont typeface="Calibri" panose="020F0502020204030204" charset="0"/>
              <a:buAutoNum type="arabicPeriod"/>
              <a:defRPr/>
            </a:pPr>
            <a:r>
              <a:rPr lang="en-US" sz="2800" dirty="0" smtClean="0"/>
              <a:t>Breathing </a:t>
            </a:r>
            <a:r>
              <a:rPr lang="en-US" sz="2800" dirty="0" smtClean="0"/>
              <a:t>control </a:t>
            </a:r>
            <a:r>
              <a:rPr lang="en-US" sz="2800" dirty="0" smtClean="0"/>
              <a:t>methods</a:t>
            </a:r>
            <a:endParaRPr lang="en-US" sz="2800" dirty="0" smtClean="0"/>
          </a:p>
          <a:p>
            <a:pPr eaLnBrk="1" hangingPunct="1">
              <a:buFont typeface="Calibri" panose="020F0502020204030204" charset="0"/>
              <a:buAutoNum type="arabicPeriod"/>
              <a:defRPr/>
            </a:pPr>
            <a:r>
              <a:rPr lang="en-US" sz="2800" dirty="0" smtClean="0"/>
              <a:t>Methods </a:t>
            </a:r>
            <a:r>
              <a:rPr lang="en-US" sz="2800" dirty="0" smtClean="0"/>
              <a:t>of relaxation and stress </a:t>
            </a:r>
            <a:r>
              <a:rPr lang="en-US" sz="2800" dirty="0" smtClean="0"/>
              <a:t>management</a:t>
            </a:r>
            <a:endParaRPr lang="en-US" sz="2800" dirty="0" smtClean="0"/>
          </a:p>
          <a:p>
            <a:pPr eaLnBrk="1" hangingPunct="1">
              <a:buFont typeface="Calibri" panose="020F0502020204030204" charset="0"/>
              <a:buAutoNum type="arabicPeriod"/>
              <a:defRPr/>
            </a:pPr>
            <a:r>
              <a:rPr lang="en-US" sz="2800" dirty="0" smtClean="0"/>
              <a:t>Exercise </a:t>
            </a:r>
            <a:r>
              <a:rPr lang="en-US" sz="2800" dirty="0" smtClean="0"/>
              <a:t>techniques and personal routines</a:t>
            </a:r>
            <a:endParaRPr lang="en-US" sz="2800" dirty="0" smtClean="0"/>
          </a:p>
        </p:txBody>
      </p:sp>
      <p:pic>
        <p:nvPicPr>
          <p:cNvPr id="3074" name="Picture 2" descr="C:\Users\a\Desktop\educate.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43400" y="3962400"/>
            <a:ext cx="4800600" cy="2895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A8048B27-73BE-4059-87C8-9E175CB4139A}"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3" name="Content Placeholder 2"/>
          <p:cNvSpPr>
            <a:spLocks noGrp="1"/>
          </p:cNvSpPr>
          <p:nvPr>
            <p:ph idx="4294967295"/>
          </p:nvPr>
        </p:nvSpPr>
        <p:spPr>
          <a:xfrm>
            <a:off x="0" y="1600200"/>
            <a:ext cx="8229600" cy="4525963"/>
          </a:xfrm>
        </p:spPr>
        <p:txBody>
          <a:bodyPr>
            <a:normAutofit/>
          </a:bodyPr>
          <a:lstStyle/>
          <a:p>
            <a:pPr eaLnBrk="1" hangingPunct="1">
              <a:buFont typeface="Wingdings 2" panose="05020102010507070707" pitchFamily="18" charset="2"/>
              <a:buNone/>
              <a:defRPr/>
            </a:pPr>
            <a:r>
              <a:rPr lang="en-US" sz="3200" b="1" dirty="0" smtClean="0"/>
              <a:t>Educational component </a:t>
            </a:r>
            <a:r>
              <a:rPr lang="en-US" sz="2400" dirty="0" smtClean="0"/>
              <a:t>(cont.)</a:t>
            </a:r>
            <a:endParaRPr lang="en-US" sz="2400" dirty="0" smtClean="0"/>
          </a:p>
          <a:p>
            <a:pPr eaLnBrk="1" hangingPunct="1">
              <a:defRPr/>
            </a:pPr>
            <a:r>
              <a:rPr lang="en-US" sz="2400" dirty="0" smtClean="0"/>
              <a:t>Bronchial hygiene </a:t>
            </a:r>
            <a:r>
              <a:rPr lang="en-US" sz="2400" dirty="0" smtClean="0"/>
              <a:t>techniques</a:t>
            </a:r>
            <a:endParaRPr lang="en-US" sz="2400" dirty="0" smtClean="0"/>
          </a:p>
          <a:p>
            <a:pPr eaLnBrk="1" hangingPunct="1">
              <a:defRPr/>
            </a:pPr>
            <a:r>
              <a:rPr lang="en-US" sz="2400" dirty="0" smtClean="0"/>
              <a:t>Home </a:t>
            </a:r>
            <a:r>
              <a:rPr lang="en-US" sz="2400" dirty="0" smtClean="0"/>
              <a:t>O</a:t>
            </a:r>
            <a:r>
              <a:rPr lang="en-US" sz="2400" baseline="-25000" dirty="0" smtClean="0"/>
              <a:t>2</a:t>
            </a:r>
            <a:r>
              <a:rPr lang="en-US" sz="2400" dirty="0" smtClean="0"/>
              <a:t> and aerosol </a:t>
            </a:r>
            <a:r>
              <a:rPr lang="en-US" sz="2400" dirty="0" smtClean="0"/>
              <a:t>therapy</a:t>
            </a:r>
            <a:endParaRPr lang="en-US" sz="2400" dirty="0" smtClean="0"/>
          </a:p>
          <a:p>
            <a:pPr eaLnBrk="1" hangingPunct="1">
              <a:defRPr/>
            </a:pPr>
            <a:r>
              <a:rPr lang="en-US" sz="2400" dirty="0" smtClean="0"/>
              <a:t>Medications</a:t>
            </a:r>
            <a:endParaRPr lang="en-US" sz="2400" dirty="0"/>
          </a:p>
          <a:p>
            <a:pPr eaLnBrk="1" hangingPunct="1">
              <a:defRPr/>
            </a:pPr>
            <a:r>
              <a:rPr lang="en-US" sz="2400" dirty="0" smtClean="0"/>
              <a:t>Dietary guidelines</a:t>
            </a:r>
            <a:endParaRPr lang="en-US" sz="2400" dirty="0" smtClean="0"/>
          </a:p>
          <a:p>
            <a:pPr eaLnBrk="1" hangingPunct="1">
              <a:defRPr/>
            </a:pPr>
            <a:r>
              <a:rPr lang="en-US" sz="2400" dirty="0" smtClean="0"/>
              <a:t>Recreation </a:t>
            </a:r>
            <a:r>
              <a:rPr lang="en-US" sz="2400" dirty="0" smtClean="0"/>
              <a:t>and vocational </a:t>
            </a:r>
            <a:r>
              <a:rPr lang="en-US" sz="2400" dirty="0" smtClean="0"/>
              <a:t>counseling</a:t>
            </a:r>
            <a:endParaRPr lang="en-US" sz="2400" dirty="0" smtClean="0"/>
          </a:p>
          <a:p>
            <a:r>
              <a:rPr lang="en-US" sz="2400" dirty="0"/>
              <a:t>Encourages active participation in health </a:t>
            </a:r>
            <a:r>
              <a:rPr lang="en-US" sz="2400" dirty="0" smtClean="0"/>
              <a:t>care</a:t>
            </a:r>
            <a:endParaRPr lang="en-US" sz="2400" dirty="0" smtClean="0"/>
          </a:p>
          <a:p>
            <a:r>
              <a:rPr lang="en-US" sz="2400" dirty="0" smtClean="0"/>
              <a:t>Better </a:t>
            </a:r>
            <a:r>
              <a:rPr lang="en-US" sz="2400" dirty="0"/>
              <a:t>understanding of </a:t>
            </a:r>
            <a:r>
              <a:rPr lang="en-US" sz="2400" dirty="0" smtClean="0"/>
              <a:t>disease</a:t>
            </a:r>
            <a:endParaRPr lang="en-US" sz="2400" dirty="0" smtClean="0"/>
          </a:p>
          <a:p>
            <a:r>
              <a:rPr lang="en-US" sz="2400" dirty="0" smtClean="0"/>
              <a:t>Improved </a:t>
            </a:r>
            <a:r>
              <a:rPr lang="en-US" sz="2400" dirty="0"/>
              <a:t>compliance</a:t>
            </a:r>
            <a:endParaRPr lang="en-US" sz="2400" dirty="0"/>
          </a:p>
          <a:p>
            <a:pPr eaLnBrk="1" hangingPunct="1">
              <a:defRPr/>
            </a:pPr>
            <a:endParaRPr lang="en-US" sz="2400" dirty="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28074" y="1143000"/>
            <a:ext cx="8991600" cy="5562600"/>
          </a:xfrm>
        </p:spPr>
        <p:txBody>
          <a:bodyPr>
            <a:normAutofit/>
          </a:bodyPr>
          <a:lstStyle/>
          <a:p>
            <a:r>
              <a:rPr lang="en-US" sz="3200" dirty="0" smtClean="0"/>
              <a:t>Anxiety, depression, difficulties coping with chronic disease.</a:t>
            </a:r>
            <a:endParaRPr lang="en-US" sz="3200" dirty="0" smtClean="0"/>
          </a:p>
          <a:p>
            <a:endParaRPr lang="en-US" sz="3200" dirty="0" smtClean="0"/>
          </a:p>
          <a:p>
            <a:r>
              <a:rPr lang="en-US" sz="3200" dirty="0" smtClean="0"/>
              <a:t>Aided by regular patient education session or support groups.</a:t>
            </a:r>
            <a:endParaRPr lang="en-US" sz="3200" dirty="0" smtClean="0"/>
          </a:p>
          <a:p>
            <a:pPr>
              <a:buFont typeface="Wingdings 2" panose="05020102010507070707" pitchFamily="18" charset="2"/>
              <a:buNone/>
            </a:pPr>
            <a:endParaRPr lang="en-US" sz="3200" dirty="0" smtClean="0"/>
          </a:p>
          <a:p>
            <a:r>
              <a:rPr lang="en-US" sz="3200" dirty="0" smtClean="0"/>
              <a:t>Instruction in progressive muscle relaxation, stress reduction, panic control.</a:t>
            </a:r>
            <a:endParaRPr lang="en-US" sz="3200" dirty="0" smtClean="0"/>
          </a:p>
        </p:txBody>
      </p:sp>
      <p:sp>
        <p:nvSpPr>
          <p:cNvPr id="2" name="Title 1"/>
          <p:cNvSpPr>
            <a:spLocks noGrp="1"/>
          </p:cNvSpPr>
          <p:nvPr>
            <p:ph type="title"/>
          </p:nvPr>
        </p:nvSpPr>
        <p:spPr>
          <a:xfrm>
            <a:off x="838200" y="304800"/>
            <a:ext cx="7772400" cy="1676400"/>
          </a:xfrm>
        </p:spPr>
        <p:txBody>
          <a:bodyPr>
            <a:normAutofit fontScale="90000"/>
          </a:bodyPr>
          <a:lstStyle/>
          <a:p>
            <a:pPr fontAlgn="auto">
              <a:spcAft>
                <a:spcPts val="0"/>
              </a:spcAft>
              <a:defRPr/>
            </a:pPr>
            <a:r>
              <a:rPr lang="en-US" dirty="0" smtClean="0"/>
              <a:t>     </a:t>
            </a:r>
            <a:r>
              <a:rPr lang="en-US" sz="4400" dirty="0" smtClean="0"/>
              <a:t>Psycho-social  Intervention</a:t>
            </a:r>
            <a:br>
              <a:rPr lang="en-US" dirty="0" smtClean="0"/>
            </a:b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Content Placeholder 2"/>
          <p:cNvSpPr>
            <a:spLocks noGrp="1"/>
          </p:cNvSpPr>
          <p:nvPr>
            <p:ph idx="1"/>
          </p:nvPr>
        </p:nvSpPr>
        <p:spPr>
          <a:xfrm>
            <a:off x="152400" y="1295400"/>
            <a:ext cx="8991600" cy="4995672"/>
          </a:xfrm>
        </p:spPr>
        <p:txBody>
          <a:bodyPr>
            <a:normAutofit/>
          </a:bodyPr>
          <a:lstStyle/>
          <a:p>
            <a:r>
              <a:rPr lang="en-US" dirty="0" smtClean="0">
                <a:solidFill>
                  <a:srgbClr val="FF0000"/>
                </a:solidFill>
              </a:rPr>
              <a:t>Pursed Lip Breathing </a:t>
            </a:r>
            <a:r>
              <a:rPr lang="en-US" dirty="0" smtClean="0"/>
              <a:t>– shifts breathing pattern and inhibits dynamic airway collapse.</a:t>
            </a:r>
            <a:endParaRPr lang="en-US" dirty="0" smtClean="0"/>
          </a:p>
          <a:p>
            <a:r>
              <a:rPr lang="en-US" dirty="0" smtClean="0">
                <a:solidFill>
                  <a:srgbClr val="FF0000"/>
                </a:solidFill>
              </a:rPr>
              <a:t>Posture techniques </a:t>
            </a:r>
            <a:r>
              <a:rPr lang="en-US" dirty="0" smtClean="0"/>
              <a:t>– forward leaning reduces respiratory effort, elevating depressed diaphragm by shifting abdominal contents.</a:t>
            </a:r>
            <a:endParaRPr lang="en-US" dirty="0" smtClean="0"/>
          </a:p>
          <a:p>
            <a:r>
              <a:rPr lang="en-US" dirty="0" smtClean="0">
                <a:solidFill>
                  <a:srgbClr val="FF0000"/>
                </a:solidFill>
              </a:rPr>
              <a:t>Diaphragmatic Breathing </a:t>
            </a:r>
            <a:r>
              <a:rPr lang="en-US" dirty="0" smtClean="0"/>
              <a:t>– Some patients with extreme air trapping and hyperinflation have increased WOB with this technique.</a:t>
            </a:r>
            <a:endParaRPr lang="en-US" dirty="0" smtClean="0"/>
          </a:p>
          <a:p>
            <a:r>
              <a:rPr lang="en-US" dirty="0" smtClean="0">
                <a:solidFill>
                  <a:srgbClr val="FF0000"/>
                </a:solidFill>
              </a:rPr>
              <a:t>Postural Draining </a:t>
            </a:r>
            <a:r>
              <a:rPr lang="en-US" dirty="0" smtClean="0"/>
              <a:t>– valuable in patients who produce more than 30cc/24 hours/ Coughing techniques.</a:t>
            </a:r>
            <a:endParaRPr lang="en-US" dirty="0" smtClean="0"/>
          </a:p>
        </p:txBody>
      </p:sp>
      <p:sp>
        <p:nvSpPr>
          <p:cNvPr id="24578" name="Title 1"/>
          <p:cNvSpPr>
            <a:spLocks noGrp="1"/>
          </p:cNvSpPr>
          <p:nvPr>
            <p:ph type="title"/>
          </p:nvPr>
        </p:nvSpPr>
        <p:spPr>
          <a:xfrm>
            <a:off x="152400" y="76200"/>
            <a:ext cx="8763000" cy="1143000"/>
          </a:xfrm>
        </p:spPr>
        <p:txBody>
          <a:bodyPr/>
          <a:lstStyle/>
          <a:p>
            <a:r>
              <a:rPr lang="en-US" dirty="0" smtClean="0"/>
              <a:t>        Chest Physical  Therapy</a:t>
            </a:r>
            <a:endParaRPr 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Content Placeholder 2"/>
          <p:cNvSpPr>
            <a:spLocks noGrp="1"/>
          </p:cNvSpPr>
          <p:nvPr>
            <p:ph idx="1"/>
          </p:nvPr>
        </p:nvSpPr>
        <p:spPr>
          <a:xfrm>
            <a:off x="381000" y="1676400"/>
            <a:ext cx="8229600" cy="5029200"/>
          </a:xfrm>
        </p:spPr>
        <p:txBody>
          <a:bodyPr>
            <a:normAutofit/>
          </a:bodyPr>
          <a:lstStyle/>
          <a:p>
            <a:r>
              <a:rPr lang="en-US" sz="3200" dirty="0" smtClean="0"/>
              <a:t>“A multidisciplinary continuum of services directed to persons with pulmonary diseases and their families, usually by an interdisciplinary team of specialists, with the goal of achieving and maintaining the individual’s maximum level of independence and functioning in the community</a:t>
            </a:r>
            <a:r>
              <a:rPr lang="en-US" dirty="0" smtClean="0"/>
              <a:t>”.</a:t>
            </a:r>
            <a:endParaRPr lang="en-US" dirty="0" smtClean="0"/>
          </a:p>
          <a:p>
            <a:endParaRPr lang="en-US" dirty="0" smtClean="0"/>
          </a:p>
          <a:p>
            <a:pPr>
              <a:buFont typeface="Wingdings 2" panose="05020102010507070707" pitchFamily="18" charset="2"/>
              <a:buNone/>
            </a:pPr>
            <a:endParaRPr lang="en-US" dirty="0" smtClean="0"/>
          </a:p>
          <a:p>
            <a:pPr>
              <a:buFont typeface="Wingdings 2" panose="05020102010507070707" pitchFamily="18" charset="2"/>
              <a:buNone/>
            </a:pPr>
            <a:endParaRPr lang="en-US" dirty="0" smtClean="0"/>
          </a:p>
        </p:txBody>
      </p:sp>
      <p:sp>
        <p:nvSpPr>
          <p:cNvPr id="2" name="Title 1"/>
          <p:cNvSpPr>
            <a:spLocks noGrp="1"/>
          </p:cNvSpPr>
          <p:nvPr>
            <p:ph type="title"/>
          </p:nvPr>
        </p:nvSpPr>
        <p:spPr/>
        <p:txBody>
          <a:bodyPr>
            <a:noAutofit/>
          </a:bodyPr>
          <a:lstStyle/>
          <a:p>
            <a:pPr fontAlgn="auto">
              <a:spcAft>
                <a:spcPts val="0"/>
              </a:spcAft>
              <a:defRPr/>
            </a:pPr>
            <a:r>
              <a:rPr lang="en-US" sz="4800" dirty="0" smtClean="0"/>
              <a:t>Definition of Pulmonary Rehabilitation</a:t>
            </a:r>
            <a:endParaRPr lang="en-US" sz="48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a:xfrm>
            <a:off x="0" y="1295400"/>
            <a:ext cx="8610600" cy="5562600"/>
          </a:xfrm>
        </p:spPr>
        <p:txBody>
          <a:bodyPr>
            <a:normAutofit/>
          </a:bodyPr>
          <a:lstStyle/>
          <a:p>
            <a:r>
              <a:rPr lang="en-US" sz="3600" dirty="0" smtClean="0"/>
              <a:t>Diet history, BMI</a:t>
            </a:r>
            <a:endParaRPr lang="en-US" sz="3600" dirty="0" smtClean="0"/>
          </a:p>
          <a:p>
            <a:pPr>
              <a:buFont typeface="Wingdings 2" panose="05020102010507070707" pitchFamily="18" charset="2"/>
              <a:buNone/>
            </a:pPr>
            <a:endParaRPr lang="en-US" sz="3600" dirty="0" smtClean="0"/>
          </a:p>
          <a:p>
            <a:r>
              <a:rPr lang="en-US" sz="3600" dirty="0" smtClean="0"/>
              <a:t>Over or Under weight.</a:t>
            </a:r>
            <a:endParaRPr lang="en-US" sz="3600" dirty="0" smtClean="0"/>
          </a:p>
          <a:p>
            <a:pPr>
              <a:buFont typeface="Wingdings 2" panose="05020102010507070707" pitchFamily="18" charset="2"/>
              <a:buNone/>
            </a:pPr>
            <a:endParaRPr lang="en-US" sz="3600" dirty="0" smtClean="0"/>
          </a:p>
          <a:p>
            <a:r>
              <a:rPr lang="en-US" sz="3600" dirty="0" smtClean="0"/>
              <a:t>Classes in weight management and/or nutritional counseling to improve weight management</a:t>
            </a:r>
            <a:endParaRPr lang="en-US" sz="3600" dirty="0" smtClean="0"/>
          </a:p>
        </p:txBody>
      </p:sp>
      <p:sp>
        <p:nvSpPr>
          <p:cNvPr id="25602" name="Title 1"/>
          <p:cNvSpPr>
            <a:spLocks noGrp="1"/>
          </p:cNvSpPr>
          <p:nvPr>
            <p:ph type="title"/>
          </p:nvPr>
        </p:nvSpPr>
        <p:spPr/>
        <p:txBody>
          <a:bodyPr/>
          <a:lstStyle/>
          <a:p>
            <a:r>
              <a:rPr lang="en-US" smtClean="0"/>
              <a:t>        Nutritional Assessment   </a:t>
            </a:r>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76200" y="1219200"/>
            <a:ext cx="8915400" cy="5449888"/>
          </a:xfrm>
        </p:spPr>
        <p:txBody>
          <a:bodyPr>
            <a:normAutofit/>
          </a:bodyPr>
          <a:lstStyle/>
          <a:p>
            <a:r>
              <a:rPr lang="en-GB" sz="3200" dirty="0"/>
              <a:t>Diet and Nutrition should be an important part of </a:t>
            </a:r>
            <a:r>
              <a:rPr lang="en-GB" sz="3200" dirty="0" smtClean="0"/>
              <a:t>treatment.</a:t>
            </a:r>
            <a:endParaRPr lang="en-GB" sz="3200" dirty="0"/>
          </a:p>
          <a:p>
            <a:r>
              <a:rPr lang="en-GB" sz="3200" dirty="0"/>
              <a:t>Breathing requires more energy with </a:t>
            </a:r>
            <a:r>
              <a:rPr lang="en-GB" sz="3200" dirty="0" smtClean="0"/>
              <a:t>COPD.</a:t>
            </a:r>
            <a:endParaRPr lang="en-GB" sz="3200" dirty="0"/>
          </a:p>
          <a:p>
            <a:r>
              <a:rPr lang="en-GB" sz="3200" dirty="0"/>
              <a:t>Muscles involved may require 10x more calories than those without </a:t>
            </a:r>
            <a:r>
              <a:rPr lang="en-GB" sz="3200" dirty="0" smtClean="0"/>
              <a:t>COPD.</a:t>
            </a:r>
            <a:endParaRPr lang="en-GB" sz="3200" dirty="0"/>
          </a:p>
          <a:p>
            <a:r>
              <a:rPr lang="en-GB" sz="3200" dirty="0"/>
              <a:t>Good nutrition will help reduce hospitalisation from chest </a:t>
            </a:r>
            <a:r>
              <a:rPr lang="en-GB" sz="3200" dirty="0" smtClean="0"/>
              <a:t>infection.</a:t>
            </a:r>
            <a:endParaRPr lang="en-GB" sz="3200" dirty="0"/>
          </a:p>
        </p:txBody>
      </p:sp>
      <p:sp>
        <p:nvSpPr>
          <p:cNvPr id="97282" name="Rectangle 2"/>
          <p:cNvSpPr>
            <a:spLocks noGrp="1" noChangeArrowheads="1"/>
          </p:cNvSpPr>
          <p:nvPr>
            <p:ph type="title"/>
          </p:nvPr>
        </p:nvSpPr>
        <p:spPr/>
        <p:txBody>
          <a:bodyPr/>
          <a:lstStyle/>
          <a:p>
            <a:r>
              <a:rPr lang="en-GB"/>
              <a:t>Facts About COPD &amp; Diet</a:t>
            </a:r>
            <a:endParaRPr lang="en-GB"/>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457200"/>
            <a:ext cx="8229600" cy="5276850"/>
          </a:xfrm>
        </p:spPr>
        <p:txBody>
          <a:bodyPr/>
          <a:lstStyle/>
          <a:p>
            <a:pPr algn="ctr"/>
            <a:r>
              <a:rPr lang="en-GB" b="1" dirty="0"/>
              <a:t>Dietary Advice if you are </a:t>
            </a:r>
            <a:r>
              <a:rPr lang="en-GB" b="1" dirty="0" smtClean="0"/>
              <a:t>underweight</a:t>
            </a:r>
            <a:endParaRPr lang="en-GB" b="1"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152400" y="1219200"/>
            <a:ext cx="8763000" cy="5486400"/>
          </a:xfrm>
        </p:spPr>
        <p:txBody>
          <a:bodyPr>
            <a:normAutofit/>
          </a:bodyPr>
          <a:lstStyle/>
          <a:p>
            <a:pPr>
              <a:buFont typeface="Wingdings" panose="05000000000000000000" pitchFamily="2" charset="2"/>
              <a:buNone/>
            </a:pPr>
            <a:r>
              <a:rPr lang="en-GB" sz="2800" dirty="0"/>
              <a:t>				Weight loss</a:t>
            </a:r>
            <a:endParaRPr lang="en-GB" sz="2800" dirty="0"/>
          </a:p>
          <a:p>
            <a:pPr>
              <a:buFont typeface="Wingdings" panose="05000000000000000000" pitchFamily="2" charset="2"/>
              <a:buNone/>
            </a:pPr>
            <a:endParaRPr lang="en-GB" sz="2800" dirty="0"/>
          </a:p>
          <a:p>
            <a:pPr>
              <a:buFont typeface="Wingdings" panose="05000000000000000000" pitchFamily="2" charset="2"/>
              <a:buNone/>
            </a:pPr>
            <a:r>
              <a:rPr lang="en-GB" sz="2800" dirty="0"/>
              <a:t>						Loss of respiratory 					</a:t>
            </a:r>
            <a:r>
              <a:rPr lang="en-GB" sz="2800" dirty="0" smtClean="0"/>
              <a:t>             muscle </a:t>
            </a:r>
            <a:r>
              <a:rPr lang="en-GB" sz="2800" dirty="0"/>
              <a:t>strength</a:t>
            </a:r>
            <a:endParaRPr lang="en-GB" sz="2800" dirty="0"/>
          </a:p>
          <a:p>
            <a:pPr>
              <a:buFont typeface="Wingdings" panose="05000000000000000000" pitchFamily="2" charset="2"/>
              <a:buNone/>
            </a:pPr>
            <a:r>
              <a:rPr lang="en-GB" sz="2800" dirty="0"/>
              <a:t>More energy required </a:t>
            </a:r>
            <a:endParaRPr lang="en-GB" sz="2800" dirty="0"/>
          </a:p>
          <a:p>
            <a:pPr>
              <a:buFont typeface="Wingdings" panose="05000000000000000000" pitchFamily="2" charset="2"/>
              <a:buNone/>
            </a:pPr>
            <a:r>
              <a:rPr lang="en-GB" sz="2800" dirty="0"/>
              <a:t>	to breathe							</a:t>
            </a:r>
            <a:endParaRPr lang="en-GB" sz="2800" dirty="0"/>
          </a:p>
          <a:p>
            <a:pPr>
              <a:buFont typeface="Wingdings" panose="05000000000000000000" pitchFamily="2" charset="2"/>
              <a:buNone/>
            </a:pPr>
            <a:r>
              <a:rPr lang="en-GB" sz="2800" dirty="0"/>
              <a:t>				Increased difficulty 					breathing and increased 					risk of infection</a:t>
            </a:r>
            <a:endParaRPr lang="en-GB" sz="2800" dirty="0"/>
          </a:p>
          <a:p>
            <a:pPr>
              <a:buFont typeface="Wingdings" panose="05000000000000000000" pitchFamily="2" charset="2"/>
              <a:buNone/>
            </a:pPr>
            <a:endParaRPr lang="en-GB" sz="2800" dirty="0"/>
          </a:p>
          <a:p>
            <a:pPr>
              <a:buFont typeface="Wingdings" panose="05000000000000000000" pitchFamily="2" charset="2"/>
              <a:buNone/>
            </a:pPr>
            <a:endParaRPr lang="en-GB" sz="2800" dirty="0"/>
          </a:p>
        </p:txBody>
      </p:sp>
      <p:sp>
        <p:nvSpPr>
          <p:cNvPr id="4098" name="Rectangle 2"/>
          <p:cNvSpPr>
            <a:spLocks noGrp="1" noChangeArrowheads="1"/>
          </p:cNvSpPr>
          <p:nvPr>
            <p:ph type="title"/>
          </p:nvPr>
        </p:nvSpPr>
        <p:spPr/>
        <p:txBody>
          <a:bodyPr/>
          <a:lstStyle/>
          <a:p>
            <a:r>
              <a:rPr lang="en-GB" sz="5400"/>
              <a:t>Underweight</a:t>
            </a:r>
            <a:endParaRPr lang="en-GB"/>
          </a:p>
        </p:txBody>
      </p:sp>
      <p:sp>
        <p:nvSpPr>
          <p:cNvPr id="4112" name="AutoShape 16"/>
          <p:cNvSpPr>
            <a:spLocks noChangeArrowheads="1"/>
          </p:cNvSpPr>
          <p:nvPr/>
        </p:nvSpPr>
        <p:spPr bwMode="auto">
          <a:xfrm>
            <a:off x="859972" y="1371598"/>
            <a:ext cx="914400" cy="1247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a:effectLst/>
        </p:spPr>
        <p:txBody>
          <a:bodyPr wrap="none" anchor="ctr"/>
          <a:lstStyle/>
          <a:p>
            <a:pPr algn="r"/>
            <a:endParaRPr lang="en-US" sz="2400">
              <a:latin typeface="Times New Roman" panose="02020603050405020304" pitchFamily="18" charset="0"/>
            </a:endParaRPr>
          </a:p>
        </p:txBody>
      </p:sp>
      <p:sp>
        <p:nvSpPr>
          <p:cNvPr id="4122" name="AutoShape 26"/>
          <p:cNvSpPr>
            <a:spLocks noChangeArrowheads="1"/>
          </p:cNvSpPr>
          <p:nvPr/>
        </p:nvSpPr>
        <p:spPr bwMode="auto">
          <a:xfrm rot="5302724">
            <a:off x="6194153" y="1173581"/>
            <a:ext cx="890587" cy="12477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a:effectLst/>
        </p:spPr>
        <p:txBody>
          <a:bodyPr wrap="none" anchor="ctr"/>
          <a:lstStyle/>
          <a:p>
            <a:endParaRPr lang="en-US"/>
          </a:p>
        </p:txBody>
      </p:sp>
      <p:sp>
        <p:nvSpPr>
          <p:cNvPr id="4123" name="AutoShape 27"/>
          <p:cNvSpPr>
            <a:spLocks noChangeArrowheads="1"/>
          </p:cNvSpPr>
          <p:nvPr/>
        </p:nvSpPr>
        <p:spPr bwMode="auto">
          <a:xfrm rot="10728743">
            <a:off x="6653081" y="3642494"/>
            <a:ext cx="814387" cy="13239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a:effectLst/>
        </p:spPr>
        <p:txBody>
          <a:bodyPr wrap="none" anchor="ctr"/>
          <a:lstStyle/>
          <a:p>
            <a:endParaRPr lang="en-US"/>
          </a:p>
        </p:txBody>
      </p:sp>
      <p:sp>
        <p:nvSpPr>
          <p:cNvPr id="4124" name="AutoShape 28"/>
          <p:cNvSpPr>
            <a:spLocks noChangeArrowheads="1"/>
          </p:cNvSpPr>
          <p:nvPr/>
        </p:nvSpPr>
        <p:spPr bwMode="auto">
          <a:xfrm rot="16264222">
            <a:off x="909978" y="3854478"/>
            <a:ext cx="814388" cy="1400175"/>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accent1"/>
          </a:solidFill>
          <a:ln w="9525">
            <a:solidFill>
              <a:schemeClr val="tx1"/>
            </a:solidFill>
            <a:miter lim="800000"/>
          </a:ln>
          <a:effectLst/>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457200" y="457200"/>
            <a:ext cx="8229600" cy="5276850"/>
          </a:xfrm>
        </p:spPr>
        <p:txBody>
          <a:bodyPr/>
          <a:lstStyle/>
          <a:p>
            <a:pPr algn="ctr"/>
            <a:r>
              <a:rPr lang="en-GB" b="1"/>
              <a:t>Dietary Advice if you are Overweight</a:t>
            </a:r>
            <a:endParaRPr lang="en-GB" b="1"/>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152400" y="1481328"/>
            <a:ext cx="8534400" cy="5224272"/>
          </a:xfrm>
        </p:spPr>
        <p:txBody>
          <a:bodyPr>
            <a:normAutofit/>
          </a:bodyPr>
          <a:lstStyle/>
          <a:p>
            <a:r>
              <a:rPr lang="en-GB" sz="2400" dirty="0"/>
              <a:t>Consequence of :</a:t>
            </a:r>
            <a:endParaRPr lang="en-GB" sz="2400" dirty="0"/>
          </a:p>
          <a:p>
            <a:pPr lvl="1"/>
            <a:r>
              <a:rPr lang="en-GB" sz="2400" dirty="0"/>
              <a:t>high energy intake from food</a:t>
            </a:r>
            <a:endParaRPr lang="en-GB" sz="2400" dirty="0"/>
          </a:p>
          <a:p>
            <a:pPr lvl="1"/>
            <a:r>
              <a:rPr lang="en-GB" sz="2400" dirty="0"/>
              <a:t>reduced exercise tolerance</a:t>
            </a:r>
            <a:endParaRPr lang="en-GB" sz="2400" dirty="0"/>
          </a:p>
          <a:p>
            <a:pPr lvl="1"/>
            <a:r>
              <a:rPr lang="en-GB" sz="2400" dirty="0"/>
              <a:t>steroid use</a:t>
            </a:r>
            <a:endParaRPr lang="en-GB" sz="2400" dirty="0"/>
          </a:p>
          <a:p>
            <a:r>
              <a:rPr lang="en-GB" sz="2400" dirty="0"/>
              <a:t>Extra weight increases workload of heart and lungs to supply oxygen around </a:t>
            </a:r>
            <a:r>
              <a:rPr lang="en-GB" sz="2400" dirty="0" smtClean="0"/>
              <a:t>body.</a:t>
            </a:r>
            <a:endParaRPr lang="en-GB" sz="2400" dirty="0"/>
          </a:p>
          <a:p>
            <a:r>
              <a:rPr lang="en-GB" sz="2400" dirty="0"/>
              <a:t>Excess fat in abdominal area makes it difficult for the lungs to expand </a:t>
            </a:r>
            <a:r>
              <a:rPr lang="en-GB" sz="2400" dirty="0" smtClean="0"/>
              <a:t>fully. </a:t>
            </a:r>
            <a:endParaRPr lang="en-GB" sz="2400" dirty="0"/>
          </a:p>
        </p:txBody>
      </p:sp>
      <p:sp>
        <p:nvSpPr>
          <p:cNvPr id="10242" name="Rectangle 2"/>
          <p:cNvSpPr>
            <a:spLocks noGrp="1" noChangeArrowheads="1"/>
          </p:cNvSpPr>
          <p:nvPr>
            <p:ph type="title"/>
          </p:nvPr>
        </p:nvSpPr>
        <p:spPr/>
        <p:txBody>
          <a:bodyPr/>
          <a:lstStyle/>
          <a:p>
            <a:r>
              <a:rPr lang="en-GB" sz="5400"/>
              <a:t>Overweight</a:t>
            </a:r>
            <a:endParaRPr lang="en-GB"/>
          </a:p>
        </p:txBody>
      </p:sp>
      <p:pic>
        <p:nvPicPr>
          <p:cNvPr id="10244" name="Picture 4" descr="BD05203_"/>
          <p:cNvPicPr>
            <a:picLocks noChangeAspect="1" noChangeArrowheads="1"/>
          </p:cNvPicPr>
          <p:nvPr/>
        </p:nvPicPr>
        <p:blipFill>
          <a:blip r:embed="rId1" cstate="print"/>
          <a:srcRect/>
          <a:stretch>
            <a:fillRect/>
          </a:stretch>
        </p:blipFill>
        <p:spPr bwMode="auto">
          <a:xfrm>
            <a:off x="5364163" y="620713"/>
            <a:ext cx="2732087" cy="20828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457200" y="1700213"/>
            <a:ext cx="8229600" cy="4968875"/>
          </a:xfrm>
        </p:spPr>
        <p:txBody>
          <a:bodyPr/>
          <a:lstStyle/>
          <a:p>
            <a:pPr>
              <a:lnSpc>
                <a:spcPct val="80000"/>
              </a:lnSpc>
            </a:pPr>
            <a:r>
              <a:rPr lang="en-GB" sz="2800" dirty="0"/>
              <a:t>Think of the benefits of weight loss</a:t>
            </a:r>
            <a:endParaRPr lang="en-GB" sz="2800" dirty="0"/>
          </a:p>
          <a:p>
            <a:pPr>
              <a:lnSpc>
                <a:spcPct val="80000"/>
              </a:lnSpc>
            </a:pPr>
            <a:r>
              <a:rPr lang="en-GB" sz="2800" dirty="0"/>
              <a:t>Make healthier changes to your diet</a:t>
            </a:r>
            <a:endParaRPr lang="en-US" sz="2800" dirty="0"/>
          </a:p>
          <a:p>
            <a:pPr>
              <a:lnSpc>
                <a:spcPct val="80000"/>
              </a:lnSpc>
            </a:pPr>
            <a:r>
              <a:rPr lang="en-GB" sz="2800" dirty="0"/>
              <a:t>Fill up on fruit and </a:t>
            </a:r>
            <a:r>
              <a:rPr lang="en-GB" sz="2800" dirty="0" smtClean="0"/>
              <a:t>vegetables</a:t>
            </a:r>
            <a:endParaRPr lang="en-GB" sz="2800" dirty="0"/>
          </a:p>
          <a:p>
            <a:pPr>
              <a:lnSpc>
                <a:spcPct val="80000"/>
              </a:lnSpc>
            </a:pPr>
            <a:r>
              <a:rPr lang="en-US" sz="2800" dirty="0"/>
              <a:t>Have regular </a:t>
            </a:r>
            <a:r>
              <a:rPr lang="en-US" sz="2800" dirty="0" smtClean="0"/>
              <a:t>meals</a:t>
            </a:r>
            <a:endParaRPr lang="en-GB" sz="2400" dirty="0"/>
          </a:p>
          <a:p>
            <a:pPr lvl="1">
              <a:lnSpc>
                <a:spcPct val="80000"/>
              </a:lnSpc>
            </a:pPr>
            <a:endParaRPr lang="en-GB" sz="2400" dirty="0"/>
          </a:p>
          <a:p>
            <a:pPr>
              <a:lnSpc>
                <a:spcPct val="80000"/>
              </a:lnSpc>
            </a:pPr>
            <a:r>
              <a:rPr lang="en-GB" sz="2800" dirty="0"/>
              <a:t>Set realistic, achievable target lose (1-2lbs/week).</a:t>
            </a:r>
            <a:endParaRPr lang="en-US" sz="2800" dirty="0"/>
          </a:p>
          <a:p>
            <a:pPr>
              <a:lnSpc>
                <a:spcPct val="80000"/>
              </a:lnSpc>
            </a:pPr>
            <a:r>
              <a:rPr lang="en-GB" sz="2800" dirty="0"/>
              <a:t>Do not crash diet. Consider keeping a food diary</a:t>
            </a:r>
            <a:endParaRPr lang="en-GB" sz="2800" dirty="0"/>
          </a:p>
          <a:p>
            <a:pPr>
              <a:lnSpc>
                <a:spcPct val="80000"/>
              </a:lnSpc>
              <a:buFont typeface="Wingdings" panose="05000000000000000000" pitchFamily="2" charset="2"/>
              <a:buNone/>
            </a:pPr>
            <a:endParaRPr lang="en-GB" sz="2800" dirty="0"/>
          </a:p>
        </p:txBody>
      </p:sp>
      <p:sp>
        <p:nvSpPr>
          <p:cNvPr id="110594" name="Rectangle 2"/>
          <p:cNvSpPr>
            <a:spLocks noGrp="1" noChangeArrowheads="1"/>
          </p:cNvSpPr>
          <p:nvPr>
            <p:ph type="title"/>
          </p:nvPr>
        </p:nvSpPr>
        <p:spPr/>
        <p:txBody>
          <a:bodyPr>
            <a:normAutofit fontScale="90000"/>
          </a:bodyPr>
          <a:lstStyle/>
          <a:p>
            <a:r>
              <a:rPr lang="en-GB" sz="4000" b="1"/>
              <a:t>Hints for weight control</a:t>
            </a:r>
            <a:br>
              <a:rPr lang="en-GB" sz="4000"/>
            </a:br>
            <a:endParaRPr lang="en-GB" sz="400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6F4E6926-E988-4ED9-A4F1-5D337039D716}"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pic>
        <p:nvPicPr>
          <p:cNvPr id="24580" name="Picture 5" descr="050007"/>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D9E5BD79-F3DA-48B2-89BE-068BB814AC9B}"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22531" name="Content Placeholder 2"/>
          <p:cNvSpPr>
            <a:spLocks noGrp="1"/>
          </p:cNvSpPr>
          <p:nvPr>
            <p:ph idx="4294967295"/>
          </p:nvPr>
        </p:nvSpPr>
        <p:spPr>
          <a:xfrm>
            <a:off x="0" y="1600200"/>
            <a:ext cx="8991600" cy="4525963"/>
          </a:xfrm>
        </p:spPr>
        <p:txBody>
          <a:bodyPr/>
          <a:lstStyle/>
          <a:p>
            <a:pPr eaLnBrk="1" hangingPunct="1">
              <a:buFont typeface="Wingdings 2" panose="05020102010507070707" pitchFamily="18" charset="2"/>
              <a:buNone/>
              <a:defRPr/>
            </a:pPr>
            <a:r>
              <a:rPr lang="en-US" sz="2800" b="1" dirty="0" smtClean="0"/>
              <a:t>Facilities</a:t>
            </a:r>
            <a:endParaRPr lang="en-US" sz="2800" b="1" dirty="0" smtClean="0"/>
          </a:p>
          <a:p>
            <a:pPr eaLnBrk="1" hangingPunct="1">
              <a:defRPr/>
            </a:pPr>
            <a:r>
              <a:rPr lang="en-US" sz="2800" dirty="0" smtClean="0"/>
              <a:t>The facility must be easy to reach, be accessible to public transportation, and have available parking.</a:t>
            </a:r>
            <a:endParaRPr lang="en-US" sz="2800" dirty="0" smtClean="0"/>
          </a:p>
          <a:p>
            <a:pPr eaLnBrk="1" hangingPunct="1">
              <a:defRPr/>
            </a:pPr>
            <a:endParaRPr lang="en-US" sz="2800" dirty="0" smtClean="0"/>
          </a:p>
          <a:p>
            <a:pPr eaLnBrk="1" hangingPunct="1">
              <a:defRPr/>
            </a:pPr>
            <a:r>
              <a:rPr lang="en-US" sz="2800" dirty="0" smtClean="0"/>
              <a:t>Rooms should be spacious and comfortable with adequate lighting and ventilation.</a:t>
            </a:r>
            <a:endParaRPr lang="en-US" sz="2800" dirty="0" smtClean="0"/>
          </a:p>
          <a:p>
            <a:pPr eaLnBrk="1" hangingPunct="1">
              <a:defRPr/>
            </a:pPr>
            <a:endParaRPr lang="en-US" sz="2800" dirty="0" smtClean="0"/>
          </a:p>
          <a:p>
            <a:pPr eaLnBrk="1" hangingPunct="1">
              <a:defRPr/>
            </a:pPr>
            <a:r>
              <a:rPr lang="en-US" sz="2800" dirty="0" smtClean="0"/>
              <a:t>A room for counseling is helpful.</a:t>
            </a:r>
            <a:endParaRPr lang="en-US" sz="2800" dirty="0" smtClean="0"/>
          </a:p>
          <a:p>
            <a:pPr eaLnBrk="1" hangingPunct="1">
              <a:defRPr/>
            </a:pPr>
            <a:endParaRPr lang="en-US" sz="2000" dirty="0" smtClean="0"/>
          </a:p>
          <a:p>
            <a:pPr eaLnBrk="1" hangingPunct="1">
              <a:buNone/>
              <a:defRPr/>
            </a:pPr>
            <a:endParaRPr lang="en-US" sz="20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015CB82-428D-4319-9570-A13C4694F96A}"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23555" name="Content Placeholder 2"/>
          <p:cNvSpPr>
            <a:spLocks noGrp="1"/>
          </p:cNvSpPr>
          <p:nvPr>
            <p:ph idx="4294967295"/>
          </p:nvPr>
        </p:nvSpPr>
        <p:spPr>
          <a:xfrm>
            <a:off x="0" y="1371600"/>
            <a:ext cx="8991600" cy="4754563"/>
          </a:xfrm>
        </p:spPr>
        <p:txBody>
          <a:bodyPr/>
          <a:lstStyle/>
          <a:p>
            <a:pPr eaLnBrk="1" hangingPunct="1">
              <a:buFont typeface="Wingdings 2" panose="05020102010507070707" pitchFamily="18" charset="2"/>
              <a:buNone/>
              <a:defRPr/>
            </a:pPr>
            <a:r>
              <a:rPr lang="en-US" sz="3200" b="1" dirty="0" smtClean="0"/>
              <a:t>Scheduling</a:t>
            </a:r>
            <a:endParaRPr lang="en-US" sz="3200" b="1" dirty="0" smtClean="0"/>
          </a:p>
          <a:p>
            <a:pPr eaLnBrk="1" hangingPunct="1">
              <a:defRPr/>
            </a:pPr>
            <a:r>
              <a:rPr lang="en-US" sz="2800" dirty="0" smtClean="0"/>
              <a:t>Class times need to be scheduled at a time </a:t>
            </a:r>
            <a:r>
              <a:rPr lang="en-US" sz="2800" dirty="0" smtClean="0">
                <a:solidFill>
                  <a:srgbClr val="FF0000"/>
                </a:solidFill>
              </a:rPr>
              <a:t>most convenient for the patients.</a:t>
            </a:r>
            <a:endParaRPr lang="en-US" sz="2800" dirty="0" smtClean="0">
              <a:solidFill>
                <a:srgbClr val="FF0000"/>
              </a:solidFill>
            </a:endParaRPr>
          </a:p>
          <a:p>
            <a:pPr eaLnBrk="1" hangingPunct="1">
              <a:defRPr/>
            </a:pPr>
            <a:endParaRPr lang="en-US" sz="2800" dirty="0" smtClean="0"/>
          </a:p>
          <a:p>
            <a:pPr eaLnBrk="1" hangingPunct="1">
              <a:defRPr/>
            </a:pPr>
            <a:r>
              <a:rPr lang="en-US" sz="2800" dirty="0" smtClean="0"/>
              <a:t>Traffic patterns, bus schedules, and availability of rides are important factors to consider.</a:t>
            </a:r>
            <a:endParaRPr lang="en-US" sz="2800" dirty="0" smtClean="0"/>
          </a:p>
          <a:p>
            <a:pPr eaLnBrk="1" hangingPunct="1">
              <a:defRPr/>
            </a:pPr>
            <a:endParaRPr lang="en-US" sz="2800" dirty="0" smtClean="0"/>
          </a:p>
          <a:p>
            <a:pPr eaLnBrk="1" hangingPunct="1">
              <a:buFont typeface="Wingdings 2" panose="05020102010507070707" pitchFamily="18" charset="2"/>
              <a:buNone/>
              <a:defRPr/>
            </a:pPr>
            <a:r>
              <a:rPr lang="en-US" sz="2800" dirty="0" smtClean="0"/>
              <a:t>Class size</a:t>
            </a:r>
            <a:endParaRPr lang="en-US" sz="2800" dirty="0" smtClean="0"/>
          </a:p>
          <a:p>
            <a:pPr eaLnBrk="1" hangingPunct="1">
              <a:defRPr/>
            </a:pPr>
            <a:r>
              <a:rPr lang="en-US" sz="2800" dirty="0" smtClean="0"/>
              <a:t>The ideal class size is 3 to 15 patients.</a:t>
            </a:r>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Content Placeholder 2"/>
          <p:cNvSpPr>
            <a:spLocks noGrp="1"/>
          </p:cNvSpPr>
          <p:nvPr>
            <p:ph idx="1"/>
          </p:nvPr>
        </p:nvSpPr>
        <p:spPr>
          <a:xfrm>
            <a:off x="304800" y="1828800"/>
            <a:ext cx="8382000" cy="4724400"/>
          </a:xfrm>
        </p:spPr>
        <p:txBody>
          <a:bodyPr/>
          <a:lstStyle/>
          <a:p>
            <a:pPr>
              <a:buFont typeface="Arial" panose="020B0604020202020204" pitchFamily="34" charset="0"/>
              <a:buChar char="•"/>
            </a:pPr>
            <a:r>
              <a:rPr lang="en-US" sz="3600" dirty="0" smtClean="0"/>
              <a:t>Peripheral Muscle dysfunction</a:t>
            </a:r>
            <a:endParaRPr lang="en-US" sz="3600" dirty="0" smtClean="0"/>
          </a:p>
          <a:p>
            <a:pPr>
              <a:buFont typeface="Arial" panose="020B0604020202020204" pitchFamily="34" charset="0"/>
              <a:buChar char="•"/>
            </a:pPr>
            <a:r>
              <a:rPr lang="en-US" sz="3600" dirty="0" smtClean="0"/>
              <a:t>Respiratory muscle dysfunction</a:t>
            </a:r>
            <a:endParaRPr lang="en-US" sz="3600" dirty="0" smtClean="0"/>
          </a:p>
          <a:p>
            <a:pPr>
              <a:buFont typeface="Arial" panose="020B0604020202020204" pitchFamily="34" charset="0"/>
              <a:buChar char="•"/>
            </a:pPr>
            <a:r>
              <a:rPr lang="en-US" sz="3600" dirty="0" smtClean="0"/>
              <a:t>Nutritional abnormalities</a:t>
            </a:r>
            <a:endParaRPr lang="en-US" sz="3600" dirty="0" smtClean="0"/>
          </a:p>
          <a:p>
            <a:pPr>
              <a:buFont typeface="Arial" panose="020B0604020202020204" pitchFamily="34" charset="0"/>
              <a:buChar char="•"/>
            </a:pPr>
            <a:r>
              <a:rPr lang="en-US" sz="3600" dirty="0" smtClean="0"/>
              <a:t>Cardiac impairment</a:t>
            </a:r>
            <a:endParaRPr lang="en-US" sz="3600" dirty="0" smtClean="0"/>
          </a:p>
          <a:p>
            <a:pPr>
              <a:buFont typeface="Arial" panose="020B0604020202020204" pitchFamily="34" charset="0"/>
              <a:buChar char="•"/>
            </a:pPr>
            <a:r>
              <a:rPr lang="en-US" sz="3600" dirty="0" smtClean="0"/>
              <a:t>Skeletal disease</a:t>
            </a:r>
            <a:endParaRPr lang="en-US" sz="3600" dirty="0" smtClean="0"/>
          </a:p>
          <a:p>
            <a:pPr>
              <a:buFont typeface="Arial" panose="020B0604020202020204" pitchFamily="34" charset="0"/>
              <a:buChar char="•"/>
            </a:pPr>
            <a:r>
              <a:rPr lang="en-US" sz="3600" dirty="0" smtClean="0"/>
              <a:t>Sensory defects</a:t>
            </a:r>
            <a:endParaRPr lang="en-US" sz="3600" dirty="0" smtClean="0"/>
          </a:p>
          <a:p>
            <a:pPr>
              <a:buFont typeface="Arial" panose="020B0604020202020204" pitchFamily="34" charset="0"/>
              <a:buChar char="•"/>
            </a:pPr>
            <a:r>
              <a:rPr lang="en-US" sz="3600" dirty="0" smtClean="0"/>
              <a:t>Psychosocial dysfunction</a:t>
            </a:r>
            <a:endParaRPr lang="en-US" sz="3600" dirty="0" smtClean="0"/>
          </a:p>
          <a:p>
            <a:pPr>
              <a:buFont typeface="Arial" panose="020B0604020202020204" pitchFamily="34" charset="0"/>
              <a:buChar char="•"/>
            </a:pPr>
            <a:endParaRPr lang="en-US" dirty="0" smtClean="0"/>
          </a:p>
        </p:txBody>
      </p:sp>
      <p:sp>
        <p:nvSpPr>
          <p:cNvPr id="2" name="Title 1"/>
          <p:cNvSpPr>
            <a:spLocks noGrp="1"/>
          </p:cNvSpPr>
          <p:nvPr>
            <p:ph type="title"/>
          </p:nvPr>
        </p:nvSpPr>
        <p:spPr>
          <a:xfrm>
            <a:off x="228600" y="350838"/>
            <a:ext cx="8763000" cy="1477962"/>
          </a:xfrm>
        </p:spPr>
        <p:txBody>
          <a:bodyPr>
            <a:normAutofit/>
          </a:bodyPr>
          <a:lstStyle/>
          <a:p>
            <a:pPr fontAlgn="auto">
              <a:spcAft>
                <a:spcPts val="0"/>
              </a:spcAft>
              <a:defRPr/>
            </a:pPr>
            <a:r>
              <a:rPr lang="en-US" dirty="0" smtClean="0"/>
              <a:t>Consequences of Respiratory Disease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12C47C6D-7E8F-4730-8827-C4536F38670C}" type="slidenum">
              <a:rPr lang="en-GB"/>
            </a:fld>
            <a:endParaRPr lang="en-GB"/>
          </a:p>
        </p:txBody>
      </p:sp>
      <p:sp>
        <p:nvSpPr>
          <p:cNvPr id="2" name="Title 1"/>
          <p:cNvSpPr>
            <a:spLocks noGrp="1"/>
          </p:cNvSpPr>
          <p:nvPr>
            <p:ph type="title" idx="4294967295"/>
          </p:nvPr>
        </p:nvSpPr>
        <p:spPr>
          <a:xfrm>
            <a:off x="0" y="274638"/>
            <a:ext cx="8915400" cy="1143000"/>
          </a:xfrm>
        </p:spPr>
        <p:txBody>
          <a:bodyPr lIns="91440" tIns="45720" rIns="91440" bIns="45720">
            <a:normAutofit fontScale="90000"/>
          </a:bodyPr>
          <a:lstStyle/>
          <a:p>
            <a:pPr eaLnBrk="1" hangingPunct="1">
              <a:defRPr/>
            </a:pPr>
            <a:r>
              <a:rPr lang="en-US" sz="3600" dirty="0" smtClean="0"/>
              <a:t>Structure of a Pulmonary </a:t>
            </a:r>
            <a:br>
              <a:rPr lang="en-US" sz="3600" dirty="0" smtClean="0"/>
            </a:br>
            <a:r>
              <a:rPr lang="en-US" sz="3600" dirty="0" smtClean="0"/>
              <a:t>Rehab Program (cont.)</a:t>
            </a:r>
            <a:endParaRPr lang="en-US" sz="3600" dirty="0" smtClean="0"/>
          </a:p>
        </p:txBody>
      </p:sp>
      <p:sp>
        <p:nvSpPr>
          <p:cNvPr id="25603" name="Content Placeholder 2"/>
          <p:cNvSpPr>
            <a:spLocks noGrp="1"/>
          </p:cNvSpPr>
          <p:nvPr>
            <p:ph idx="4294967295"/>
          </p:nvPr>
        </p:nvSpPr>
        <p:spPr>
          <a:xfrm>
            <a:off x="0" y="1600200"/>
            <a:ext cx="8991600" cy="5181600"/>
          </a:xfrm>
        </p:spPr>
        <p:txBody>
          <a:bodyPr>
            <a:normAutofit lnSpcReduction="10000"/>
          </a:bodyPr>
          <a:lstStyle/>
          <a:p>
            <a:pPr eaLnBrk="1" hangingPunct="1">
              <a:buFont typeface="Wingdings 2" panose="05020102010507070707" pitchFamily="18" charset="2"/>
              <a:buNone/>
              <a:defRPr/>
            </a:pPr>
            <a:endParaRPr lang="en-US" sz="3200" b="1" dirty="0" smtClean="0"/>
          </a:p>
          <a:p>
            <a:pPr eaLnBrk="1" hangingPunct="1">
              <a:buFont typeface="Wingdings 2" panose="05020102010507070707" pitchFamily="18" charset="2"/>
              <a:buNone/>
              <a:defRPr/>
            </a:pPr>
            <a:r>
              <a:rPr lang="en-US" sz="3200" b="1" dirty="0" smtClean="0"/>
              <a:t>Equipment</a:t>
            </a:r>
            <a:r>
              <a:rPr lang="en-US" sz="2400" dirty="0" smtClean="0"/>
              <a:t> </a:t>
            </a:r>
            <a:r>
              <a:rPr lang="en-US" sz="2400" dirty="0" smtClean="0"/>
              <a:t>(cont.)</a:t>
            </a:r>
            <a:endParaRPr lang="en-US" sz="2400" dirty="0" smtClean="0"/>
          </a:p>
          <a:p>
            <a:pPr lvl="1" eaLnBrk="1" hangingPunct="1">
              <a:defRPr/>
            </a:pPr>
            <a:endParaRPr lang="en-US" sz="3200" dirty="0" smtClean="0"/>
          </a:p>
          <a:p>
            <a:pPr lvl="1" eaLnBrk="1" hangingPunct="1">
              <a:defRPr/>
            </a:pPr>
            <a:endParaRPr lang="en-US" sz="3200" dirty="0"/>
          </a:p>
          <a:p>
            <a:pPr lvl="1" eaLnBrk="1" hangingPunct="1">
              <a:defRPr/>
            </a:pPr>
            <a:r>
              <a:rPr lang="en-US" sz="3200" dirty="0" smtClean="0"/>
              <a:t>Stationary </a:t>
            </a:r>
            <a:r>
              <a:rPr lang="en-US" sz="3200" dirty="0" smtClean="0"/>
              <a:t>bicycles, treadmills, rowing machines</a:t>
            </a:r>
            <a:endParaRPr lang="en-US" sz="3200" dirty="0" smtClean="0"/>
          </a:p>
          <a:p>
            <a:pPr lvl="1" eaLnBrk="1" hangingPunct="1">
              <a:defRPr/>
            </a:pPr>
            <a:r>
              <a:rPr lang="en-US" sz="3200" dirty="0" smtClean="0"/>
              <a:t>Pulse oximeter</a:t>
            </a:r>
            <a:endParaRPr lang="en-US" sz="3200" dirty="0" smtClean="0"/>
          </a:p>
          <a:p>
            <a:pPr lvl="1" eaLnBrk="1" hangingPunct="1">
              <a:defRPr/>
            </a:pPr>
            <a:r>
              <a:rPr lang="en-US" sz="3200" dirty="0" smtClean="0"/>
              <a:t>Inspiratory &amp; Expiratory resistance </a:t>
            </a:r>
            <a:r>
              <a:rPr lang="en-US" sz="3200" dirty="0" err="1" smtClean="0"/>
              <a:t>devices,Emergency</a:t>
            </a:r>
            <a:r>
              <a:rPr lang="en-US" sz="3200" dirty="0" smtClean="0"/>
              <a:t> </a:t>
            </a:r>
            <a:r>
              <a:rPr lang="en-US" sz="3200" dirty="0" smtClean="0"/>
              <a:t>O</a:t>
            </a:r>
            <a:r>
              <a:rPr lang="en-US" sz="3200" baseline="-25000" dirty="0" smtClean="0"/>
              <a:t>2</a:t>
            </a:r>
            <a:r>
              <a:rPr lang="en-US" sz="3200" dirty="0" smtClean="0"/>
              <a:t> should be in the room.</a:t>
            </a:r>
            <a:endParaRPr lang="en-US" sz="3200" dirty="0" smtClean="0"/>
          </a:p>
        </p:txBody>
      </p:sp>
      <p:pic>
        <p:nvPicPr>
          <p:cNvPr id="4098" name="Picture 2" descr="C:\Users\a\Desktop\tools.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410200" y="1"/>
            <a:ext cx="3733800" cy="3429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CD8101AF-B875-4258-949B-4DD74D8AC85F}"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pic>
        <p:nvPicPr>
          <p:cNvPr id="29700" name="Picture 6" descr="Box 50-5"/>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F1168C5D-EEE2-425A-A046-DEAE239E8360}" type="slidenum">
              <a:rPr lang="en-GB"/>
            </a:fld>
            <a:endParaRPr lang="en-GB"/>
          </a:p>
        </p:txBody>
      </p:sp>
      <p:sp>
        <p:nvSpPr>
          <p:cNvPr id="2" name="Title 1"/>
          <p:cNvSpPr>
            <a:spLocks noGrp="1"/>
          </p:cNvSpPr>
          <p:nvPr>
            <p:ph type="title" idx="4294967295"/>
          </p:nvPr>
        </p:nvSpPr>
        <p:spPr>
          <a:xfrm>
            <a:off x="1371600" y="304800"/>
            <a:ext cx="7772400" cy="1219200"/>
          </a:xfrm>
        </p:spPr>
        <p:txBody>
          <a:bodyPr lIns="91440" tIns="45720" rIns="91440" bIns="45720">
            <a:normAutofit/>
          </a:bodyPr>
          <a:lstStyle/>
          <a:p>
            <a:pPr eaLnBrk="1" hangingPunct="1">
              <a:defRPr/>
            </a:pPr>
            <a:r>
              <a:rPr lang="en-US" sz="3600" dirty="0" smtClean="0"/>
              <a:t>Structure of a Pulmonary </a:t>
            </a:r>
            <a:br>
              <a:rPr lang="en-US" sz="3600" dirty="0" smtClean="0"/>
            </a:br>
            <a:r>
              <a:rPr lang="en-US" sz="3600" dirty="0" smtClean="0"/>
              <a:t>Rehab Program (cont.)</a:t>
            </a:r>
            <a:endParaRPr lang="en-US" sz="3600" dirty="0" smtClean="0"/>
          </a:p>
        </p:txBody>
      </p:sp>
      <p:sp>
        <p:nvSpPr>
          <p:cNvPr id="27651" name="Content Placeholder 2"/>
          <p:cNvSpPr>
            <a:spLocks noGrp="1"/>
          </p:cNvSpPr>
          <p:nvPr>
            <p:ph idx="4294967295"/>
          </p:nvPr>
        </p:nvSpPr>
        <p:spPr>
          <a:xfrm>
            <a:off x="0" y="304800"/>
            <a:ext cx="7772400" cy="668338"/>
          </a:xfrm>
        </p:spPr>
        <p:txBody>
          <a:bodyPr>
            <a:normAutofit fontScale="62500" lnSpcReduction="20000"/>
          </a:bodyPr>
          <a:lstStyle/>
          <a:p>
            <a:pPr eaLnBrk="1" hangingPunct="1">
              <a:buFont typeface="Wingdings 2" panose="05020102010507070707" pitchFamily="18" charset="2"/>
              <a:buNone/>
              <a:defRPr/>
            </a:pPr>
            <a:r>
              <a:rPr lang="en-US" sz="3200" b="1" dirty="0" smtClean="0"/>
              <a:t>Program </a:t>
            </a:r>
            <a:endParaRPr lang="en-US" sz="3200" b="1" dirty="0" smtClean="0"/>
          </a:p>
          <a:p>
            <a:pPr eaLnBrk="1" hangingPunct="1">
              <a:buFont typeface="Wingdings 2" panose="05020102010507070707" pitchFamily="18" charset="2"/>
              <a:buNone/>
              <a:defRPr/>
            </a:pPr>
            <a:r>
              <a:rPr lang="en-US" sz="3200" b="1" dirty="0" smtClean="0"/>
              <a:t>Results</a:t>
            </a:r>
            <a:endParaRPr lang="en-US" sz="3200" b="1" dirty="0" smtClean="0"/>
          </a:p>
        </p:txBody>
      </p:sp>
      <p:pic>
        <p:nvPicPr>
          <p:cNvPr id="30725" name="Picture 5" descr="Box 50-7"/>
          <p:cNvPicPr>
            <a:picLocks noChangeAspect="1" noChangeArrowheads="1"/>
          </p:cNvPicPr>
          <p:nvPr/>
        </p:nvPicPr>
        <p:blipFill>
          <a:blip r:embed="rId1"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464A8D8A-A63A-44CA-AA1F-E6AC9376061E}" type="slidenum">
              <a:rPr lang="en-GB"/>
            </a:fld>
            <a:endParaRPr lang="en-GB"/>
          </a:p>
        </p:txBody>
      </p:sp>
      <p:sp>
        <p:nvSpPr>
          <p:cNvPr id="2" name="Title 1"/>
          <p:cNvSpPr>
            <a:spLocks noGrp="1"/>
          </p:cNvSpPr>
          <p:nvPr>
            <p:ph type="title" idx="4294967295"/>
          </p:nvPr>
        </p:nvSpPr>
        <p:spPr>
          <a:xfrm>
            <a:off x="0" y="274638"/>
            <a:ext cx="8229600" cy="1143000"/>
          </a:xfrm>
        </p:spPr>
        <p:txBody>
          <a:bodyPr lIns="91440" tIns="45720" rIns="91440" bIns="45720">
            <a:normAutofit fontScale="90000"/>
          </a:bodyPr>
          <a:lstStyle/>
          <a:p>
            <a:pPr eaLnBrk="1" hangingPunct="1">
              <a:defRPr/>
            </a:pPr>
            <a:r>
              <a:rPr lang="en-US" sz="3600" smtClean="0"/>
              <a:t>Structure of a Pulmonary </a:t>
            </a:r>
            <a:br>
              <a:rPr lang="en-US" sz="3600" smtClean="0"/>
            </a:br>
            <a:r>
              <a:rPr lang="en-US" sz="3600" smtClean="0"/>
              <a:t>Rehab Program (cont.)</a:t>
            </a:r>
            <a:endParaRPr lang="en-US" sz="3600" smtClean="0"/>
          </a:p>
        </p:txBody>
      </p:sp>
      <p:sp>
        <p:nvSpPr>
          <p:cNvPr id="28675" name="Content Placeholder 2"/>
          <p:cNvSpPr>
            <a:spLocks noGrp="1"/>
          </p:cNvSpPr>
          <p:nvPr>
            <p:ph idx="4294967295"/>
          </p:nvPr>
        </p:nvSpPr>
        <p:spPr>
          <a:xfrm>
            <a:off x="0" y="1600200"/>
            <a:ext cx="8991600" cy="4525963"/>
          </a:xfrm>
        </p:spPr>
        <p:txBody>
          <a:bodyPr/>
          <a:lstStyle/>
          <a:p>
            <a:pPr eaLnBrk="1" hangingPunct="1">
              <a:buFont typeface="Wingdings 2" panose="05020102010507070707" pitchFamily="18" charset="2"/>
              <a:buNone/>
              <a:defRPr/>
            </a:pPr>
            <a:r>
              <a:rPr lang="en-US" sz="3200" b="1" dirty="0" smtClean="0"/>
              <a:t>Potential hazards</a:t>
            </a:r>
            <a:endParaRPr lang="en-US" sz="3200" b="1" dirty="0" smtClean="0"/>
          </a:p>
          <a:p>
            <a:pPr eaLnBrk="1" hangingPunct="1">
              <a:defRPr/>
            </a:pPr>
            <a:r>
              <a:rPr lang="en-US" sz="3200" dirty="0" smtClean="0"/>
              <a:t>Cardiovascular abnormalities</a:t>
            </a:r>
            <a:endParaRPr lang="en-US" sz="3200" dirty="0" smtClean="0"/>
          </a:p>
          <a:p>
            <a:pPr eaLnBrk="1" hangingPunct="1">
              <a:defRPr/>
            </a:pPr>
            <a:r>
              <a:rPr lang="en-US" sz="3200" dirty="0" smtClean="0"/>
              <a:t>Muscular abnormalities</a:t>
            </a:r>
            <a:endParaRPr lang="en-US" sz="3200" dirty="0" smtClean="0"/>
          </a:p>
          <a:p>
            <a:pPr eaLnBrk="1" hangingPunct="1">
              <a:defRPr/>
            </a:pPr>
            <a:r>
              <a:rPr lang="en-US" sz="3200" dirty="0" smtClean="0"/>
              <a:t>Miscellaneous</a:t>
            </a:r>
            <a:endParaRPr lang="en-US" sz="3200" dirty="0" smtClean="0"/>
          </a:p>
          <a:p>
            <a:pPr lvl="1" eaLnBrk="1" hangingPunct="1">
              <a:defRPr/>
            </a:pPr>
            <a:r>
              <a:rPr lang="en-US" sz="3200" dirty="0" smtClean="0"/>
              <a:t>Exercise-induced asthma</a:t>
            </a:r>
            <a:endParaRPr lang="en-US" sz="3200" dirty="0" smtClean="0"/>
          </a:p>
          <a:p>
            <a:pPr lvl="1" eaLnBrk="1" hangingPunct="1">
              <a:defRPr/>
            </a:pPr>
            <a:r>
              <a:rPr lang="en-US" sz="3200" dirty="0" smtClean="0"/>
              <a:t>Hypoglycemia</a:t>
            </a:r>
            <a:endParaRPr lang="en-US" sz="3200" dirty="0" smtClean="0"/>
          </a:p>
          <a:p>
            <a:pPr lvl="1" eaLnBrk="1" hangingPunct="1">
              <a:defRPr/>
            </a:pPr>
            <a:r>
              <a:rPr lang="en-US" sz="3200" dirty="0" smtClean="0"/>
              <a:t>Dehydration </a:t>
            </a:r>
            <a:endParaRPr lang="en-US" sz="3200"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839200" cy="5638800"/>
          </a:xfrm>
        </p:spPr>
        <p:txBody>
          <a:bodyPr>
            <a:normAutofit/>
          </a:bodyPr>
          <a:lstStyle/>
          <a:p>
            <a:pPr marL="0" indent="0">
              <a:buFontTx/>
              <a:buNone/>
              <a:defRPr/>
            </a:pPr>
            <a:r>
              <a:rPr lang="en-US" sz="2400" b="1" dirty="0">
                <a:solidFill>
                  <a:srgbClr val="FF0000"/>
                </a:solidFill>
              </a:rPr>
              <a:t>Postural drainage (bronchial drainage), </a:t>
            </a:r>
            <a:r>
              <a:rPr lang="en-US" sz="2400" b="1" dirty="0" smtClean="0">
                <a:solidFill>
                  <a:srgbClr val="FF0000"/>
                </a:solidFill>
              </a:rPr>
              <a:t>an intervention for </a:t>
            </a:r>
            <a:r>
              <a:rPr lang="en-US" sz="2400" b="1" dirty="0">
                <a:solidFill>
                  <a:srgbClr val="FF0000"/>
                </a:solidFill>
              </a:rPr>
              <a:t>airway clearance, is </a:t>
            </a:r>
            <a:r>
              <a:rPr lang="en-US" sz="2400" b="1" dirty="0" smtClean="0">
                <a:solidFill>
                  <a:srgbClr val="FF0000"/>
                </a:solidFill>
              </a:rPr>
              <a:t>a means </a:t>
            </a:r>
            <a:r>
              <a:rPr lang="en-US" sz="2400" b="1" dirty="0">
                <a:solidFill>
                  <a:srgbClr val="FF0000"/>
                </a:solidFill>
              </a:rPr>
              <a:t>of mobilizing </a:t>
            </a:r>
            <a:r>
              <a:rPr lang="en-US" sz="2400" b="1" dirty="0" smtClean="0">
                <a:solidFill>
                  <a:srgbClr val="FF0000"/>
                </a:solidFill>
              </a:rPr>
              <a:t>secretions in </a:t>
            </a:r>
            <a:r>
              <a:rPr lang="en-US" sz="2400" b="1" dirty="0">
                <a:solidFill>
                  <a:srgbClr val="FF0000"/>
                </a:solidFill>
              </a:rPr>
              <a:t>one or </a:t>
            </a:r>
            <a:r>
              <a:rPr lang="en-US" sz="2400" b="1" dirty="0" smtClean="0">
                <a:solidFill>
                  <a:srgbClr val="FF0000"/>
                </a:solidFill>
              </a:rPr>
              <a:t>more lung </a:t>
            </a:r>
            <a:r>
              <a:rPr lang="en-US" sz="2400" b="1" dirty="0">
                <a:solidFill>
                  <a:srgbClr val="FF0000"/>
                </a:solidFill>
              </a:rPr>
              <a:t>segments to the central </a:t>
            </a:r>
            <a:r>
              <a:rPr lang="en-US" sz="2400" b="1" dirty="0" smtClean="0">
                <a:solidFill>
                  <a:srgbClr val="FF0000"/>
                </a:solidFill>
              </a:rPr>
              <a:t>airways by placing </a:t>
            </a:r>
            <a:r>
              <a:rPr lang="en-US" sz="2400" b="1" dirty="0">
                <a:solidFill>
                  <a:srgbClr val="FF0000"/>
                </a:solidFill>
              </a:rPr>
              <a:t>the patient in various positions </a:t>
            </a:r>
            <a:r>
              <a:rPr lang="en-US" sz="2400" b="1" dirty="0" smtClean="0">
                <a:solidFill>
                  <a:srgbClr val="FF0000"/>
                </a:solidFill>
              </a:rPr>
              <a:t>so gravity assists in </a:t>
            </a:r>
            <a:r>
              <a:rPr lang="en-US" sz="2400" b="1" dirty="0">
                <a:solidFill>
                  <a:srgbClr val="FF0000"/>
                </a:solidFill>
              </a:rPr>
              <a:t>the drainage process</a:t>
            </a:r>
            <a:r>
              <a:rPr lang="en-US" sz="2400" b="1" dirty="0" smtClean="0">
                <a:solidFill>
                  <a:srgbClr val="FF0000"/>
                </a:solidFill>
              </a:rPr>
              <a:t>.</a:t>
            </a:r>
            <a:endParaRPr lang="en-US" sz="2400" b="1" dirty="0" smtClean="0">
              <a:solidFill>
                <a:srgbClr val="FF0000"/>
              </a:solidFill>
            </a:endParaRPr>
          </a:p>
          <a:p>
            <a:pPr marL="0" indent="0">
              <a:buFontTx/>
              <a:buNone/>
              <a:defRPr/>
            </a:pPr>
            <a:endParaRPr lang="en-US" sz="2400" b="1" dirty="0" smtClean="0"/>
          </a:p>
          <a:p>
            <a:pPr>
              <a:defRPr/>
            </a:pPr>
            <a:r>
              <a:rPr lang="en-US" sz="2400" dirty="0" smtClean="0"/>
              <a:t>When </a:t>
            </a:r>
            <a:r>
              <a:rPr lang="en-US" sz="2400" dirty="0"/>
              <a:t>secretions </a:t>
            </a:r>
            <a:r>
              <a:rPr lang="en-US" sz="2400" dirty="0" smtClean="0"/>
              <a:t>are moved </a:t>
            </a:r>
            <a:r>
              <a:rPr lang="en-US" sz="2400" dirty="0"/>
              <a:t>from </a:t>
            </a:r>
            <a:r>
              <a:rPr lang="en-US" sz="2400" dirty="0" smtClean="0"/>
              <a:t>the smaller </a:t>
            </a:r>
            <a:r>
              <a:rPr lang="en-US" sz="2400" dirty="0"/>
              <a:t>to the larger airways, they are </a:t>
            </a:r>
            <a:r>
              <a:rPr lang="en-US" sz="2400" dirty="0" smtClean="0"/>
              <a:t>then cleared </a:t>
            </a:r>
            <a:r>
              <a:rPr lang="en-US" sz="2400" dirty="0"/>
              <a:t>by coughing or endotracheal suctioning. </a:t>
            </a:r>
            <a:endParaRPr lang="en-US" sz="2400" dirty="0" smtClean="0"/>
          </a:p>
          <a:p>
            <a:pPr>
              <a:defRPr/>
            </a:pPr>
            <a:r>
              <a:rPr lang="en-US" sz="2400" dirty="0" smtClean="0"/>
              <a:t>Postural</a:t>
            </a:r>
            <a:r>
              <a:rPr lang="en-US" sz="2400" dirty="0"/>
              <a:t> </a:t>
            </a:r>
            <a:r>
              <a:rPr lang="en-US" sz="2400" dirty="0" smtClean="0"/>
              <a:t>drainage </a:t>
            </a:r>
            <a:r>
              <a:rPr lang="en-US" sz="2400" dirty="0"/>
              <a:t>therapy also includes the use of manual </a:t>
            </a:r>
            <a:r>
              <a:rPr lang="en-US" sz="2400" dirty="0" smtClean="0"/>
              <a:t>techniques, such </a:t>
            </a:r>
            <a:r>
              <a:rPr lang="en-US" sz="2400" dirty="0"/>
              <a:t>as percussion, shaking, and vibration, </a:t>
            </a:r>
            <a:r>
              <a:rPr lang="en-US" sz="2400" dirty="0" smtClean="0"/>
              <a:t>coupled with </a:t>
            </a:r>
            <a:r>
              <a:rPr lang="en-US" sz="2400" dirty="0"/>
              <a:t>voluntary coughing.</a:t>
            </a:r>
            <a:endParaRPr lang="en-US" sz="2400" dirty="0"/>
          </a:p>
        </p:txBody>
      </p:sp>
      <p:sp>
        <p:nvSpPr>
          <p:cNvPr id="3074" name="Title 1"/>
          <p:cNvSpPr>
            <a:spLocks noGrp="1"/>
          </p:cNvSpPr>
          <p:nvPr>
            <p:ph type="title"/>
          </p:nvPr>
        </p:nvSpPr>
        <p:spPr/>
        <p:txBody>
          <a:bodyPr/>
          <a:lstStyle/>
          <a:p>
            <a:r>
              <a:rPr lang="en-US" altLang="en-US" dirty="0" smtClean="0"/>
              <a:t>Postural Drainage</a:t>
            </a:r>
            <a:endParaRPr lang="en-US" altLang="en-US"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Content Placeholder 2"/>
          <p:cNvSpPr>
            <a:spLocks noGrp="1"/>
          </p:cNvSpPr>
          <p:nvPr>
            <p:ph idx="1"/>
          </p:nvPr>
        </p:nvSpPr>
        <p:spPr>
          <a:xfrm>
            <a:off x="152400" y="914400"/>
            <a:ext cx="8915400" cy="5715000"/>
          </a:xfrm>
        </p:spPr>
        <p:txBody>
          <a:bodyPr>
            <a:normAutofit lnSpcReduction="10000"/>
          </a:bodyPr>
          <a:lstStyle/>
          <a:p>
            <a:pPr marL="0" indent="0">
              <a:buFontTx/>
              <a:buNone/>
            </a:pPr>
            <a:endParaRPr lang="en-US" altLang="en-US" sz="2000" b="1" u="sng" dirty="0" smtClean="0"/>
          </a:p>
          <a:p>
            <a:pPr marL="0" indent="0">
              <a:buFontTx/>
              <a:buNone/>
            </a:pPr>
            <a:r>
              <a:rPr lang="en-US" altLang="en-US" sz="2000" b="1" u="sng" dirty="0" smtClean="0">
                <a:solidFill>
                  <a:srgbClr val="FF0000"/>
                </a:solidFill>
              </a:rPr>
              <a:t>Prevent Accumulation of Secretions in Patients at Risk for Pulmonary Complications</a:t>
            </a:r>
            <a:endParaRPr lang="en-US" altLang="en-US" sz="2000" b="1" u="sng" dirty="0" smtClean="0">
              <a:solidFill>
                <a:srgbClr val="FF0000"/>
              </a:solidFill>
            </a:endParaRPr>
          </a:p>
          <a:p>
            <a:pPr marL="0" indent="0">
              <a:buFontTx/>
              <a:buNone/>
            </a:pPr>
            <a:r>
              <a:rPr lang="en-US" altLang="en-US" sz="2000" dirty="0" smtClean="0"/>
              <a:t>• Patients with pulmonary diseases that are associated with increased production or viscosity of mucus, such as chronic bronchitis and cystic fibrosis.</a:t>
            </a:r>
            <a:endParaRPr lang="en-US" altLang="en-US" sz="2000" dirty="0" smtClean="0"/>
          </a:p>
          <a:p>
            <a:pPr marL="0" indent="0">
              <a:buFontTx/>
              <a:buNone/>
            </a:pPr>
            <a:r>
              <a:rPr lang="en-US" altLang="en-US" sz="2000" dirty="0" smtClean="0"/>
              <a:t>• Patients who are on prolonged bed rest.</a:t>
            </a:r>
            <a:endParaRPr lang="en-US" altLang="en-US" sz="2000" dirty="0" smtClean="0"/>
          </a:p>
          <a:p>
            <a:pPr marL="0" indent="0">
              <a:buFontTx/>
              <a:buNone/>
            </a:pPr>
            <a:r>
              <a:rPr lang="en-US" altLang="en-US" sz="2000" dirty="0" smtClean="0"/>
              <a:t>• Patients who have received general anesthesia and who may have painful incisions that restrict deep breathing and coughing postoperatively.</a:t>
            </a:r>
            <a:endParaRPr lang="en-US" altLang="en-US" sz="2000" dirty="0" smtClean="0"/>
          </a:p>
          <a:p>
            <a:pPr marL="0" indent="0">
              <a:buFontTx/>
              <a:buNone/>
            </a:pPr>
            <a:r>
              <a:rPr lang="en-US" altLang="en-US" sz="2000" dirty="0" smtClean="0"/>
              <a:t>• Any patient who is on a ventilator if he or she is stable enough to tolerate the treatment.</a:t>
            </a:r>
            <a:endParaRPr lang="en-US" altLang="en-US" sz="2000" dirty="0" smtClean="0"/>
          </a:p>
          <a:p>
            <a:pPr marL="0" indent="0">
              <a:buFontTx/>
              <a:buNone/>
            </a:pPr>
            <a:r>
              <a:rPr lang="en-US" altLang="en-US" sz="2000" b="1" u="sng" dirty="0" smtClean="0">
                <a:solidFill>
                  <a:srgbClr val="FF0000"/>
                </a:solidFill>
              </a:rPr>
              <a:t>Remove Accumulated Secretions from the Lungs</a:t>
            </a:r>
            <a:endParaRPr lang="en-US" altLang="en-US" sz="2000" b="1" u="sng" dirty="0" smtClean="0">
              <a:solidFill>
                <a:srgbClr val="FF0000"/>
              </a:solidFill>
            </a:endParaRPr>
          </a:p>
          <a:p>
            <a:pPr marL="0" indent="0">
              <a:buFontTx/>
              <a:buNone/>
            </a:pPr>
            <a:r>
              <a:rPr lang="en-US" altLang="en-US" sz="2000" dirty="0" smtClean="0"/>
              <a:t>• Patients with acute or chronic lung disease, such as pneumonia, atelectasis, acute lung infections, COPD.</a:t>
            </a:r>
            <a:endParaRPr lang="en-US" altLang="en-US" sz="2000" dirty="0" smtClean="0"/>
          </a:p>
          <a:p>
            <a:pPr marL="0" indent="0">
              <a:buFontTx/>
              <a:buNone/>
            </a:pPr>
            <a:r>
              <a:rPr lang="en-US" altLang="en-US" sz="2000" dirty="0" smtClean="0"/>
              <a:t>• Patients who are generally very weak or are elderly.</a:t>
            </a:r>
            <a:endParaRPr lang="en-US" altLang="en-US" sz="2000" dirty="0" smtClean="0"/>
          </a:p>
          <a:p>
            <a:pPr marL="0" indent="0">
              <a:buFontTx/>
              <a:buNone/>
            </a:pPr>
            <a:r>
              <a:rPr lang="en-US" altLang="en-US" sz="2000" dirty="0" smtClean="0"/>
              <a:t>• Patients with artificial airways.</a:t>
            </a:r>
            <a:endParaRPr lang="en-US" altLang="en-US" sz="2000" dirty="0" smtClean="0"/>
          </a:p>
        </p:txBody>
      </p:sp>
      <p:sp>
        <p:nvSpPr>
          <p:cNvPr id="4098" name="Title 1"/>
          <p:cNvSpPr>
            <a:spLocks noGrp="1"/>
          </p:cNvSpPr>
          <p:nvPr>
            <p:ph type="title"/>
          </p:nvPr>
        </p:nvSpPr>
        <p:spPr>
          <a:xfrm>
            <a:off x="685800" y="152400"/>
            <a:ext cx="7772400" cy="1143000"/>
          </a:xfrm>
        </p:spPr>
        <p:txBody>
          <a:bodyPr/>
          <a:lstStyle/>
          <a:p>
            <a:r>
              <a:rPr lang="en-US" altLang="en-US" smtClean="0"/>
              <a:t>GOALS</a:t>
            </a:r>
            <a:endParaRPr lang="en-US" altLang="en-US" smtClean="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3"/>
          <p:cNvSpPr>
            <a:spLocks noGrp="1" noChangeArrowheads="1"/>
          </p:cNvSpPr>
          <p:nvPr>
            <p:ph idx="1"/>
          </p:nvPr>
        </p:nvSpPr>
        <p:spPr>
          <a:xfrm>
            <a:off x="152400" y="1371600"/>
            <a:ext cx="8839200" cy="4648200"/>
          </a:xfrm>
        </p:spPr>
        <p:txBody>
          <a:bodyPr>
            <a:normAutofit/>
          </a:bodyPr>
          <a:lstStyle/>
          <a:p>
            <a:pPr eaLnBrk="1" hangingPunct="1"/>
            <a:r>
              <a:rPr lang="en-US" altLang="en-US" sz="3600" dirty="0" smtClean="0"/>
              <a:t>Difficulty with </a:t>
            </a:r>
            <a:r>
              <a:rPr lang="en-US" altLang="en-US" sz="3600" b="1" dirty="0" smtClean="0">
                <a:solidFill>
                  <a:srgbClr val="FF0000"/>
                </a:solidFill>
              </a:rPr>
              <a:t>secretion</a:t>
            </a:r>
            <a:r>
              <a:rPr lang="en-US" altLang="en-US" sz="3600" dirty="0" smtClean="0">
                <a:solidFill>
                  <a:srgbClr val="FF0000"/>
                </a:solidFill>
              </a:rPr>
              <a:t> clearance </a:t>
            </a:r>
            <a:endParaRPr lang="en-US" altLang="en-US" sz="3600" dirty="0" smtClean="0">
              <a:solidFill>
                <a:srgbClr val="FF0000"/>
              </a:solidFill>
            </a:endParaRPr>
          </a:p>
          <a:p>
            <a:pPr eaLnBrk="1" hangingPunct="1"/>
            <a:r>
              <a:rPr lang="en-US" altLang="en-US" sz="3600" dirty="0" smtClean="0"/>
              <a:t>Adult having difficulty expectorating sputum volume greater than approximately</a:t>
            </a:r>
            <a:r>
              <a:rPr lang="en-US" altLang="en-US" sz="3600" dirty="0" smtClean="0">
                <a:solidFill>
                  <a:srgbClr val="FF0000"/>
                </a:solidFill>
              </a:rPr>
              <a:t> </a:t>
            </a:r>
            <a:r>
              <a:rPr lang="en-US" altLang="en-US" sz="3600" b="1" dirty="0" smtClean="0">
                <a:solidFill>
                  <a:srgbClr val="FF0000"/>
                </a:solidFill>
              </a:rPr>
              <a:t>25 ml/day</a:t>
            </a:r>
            <a:r>
              <a:rPr lang="en-US" altLang="en-US" sz="3600" dirty="0" smtClean="0">
                <a:solidFill>
                  <a:srgbClr val="FF0000"/>
                </a:solidFill>
              </a:rPr>
              <a:t> </a:t>
            </a:r>
            <a:endParaRPr lang="en-US" altLang="en-US" sz="3600" dirty="0" smtClean="0">
              <a:solidFill>
                <a:srgbClr val="FF0000"/>
              </a:solidFill>
            </a:endParaRPr>
          </a:p>
          <a:p>
            <a:pPr eaLnBrk="1" hangingPunct="1"/>
            <a:r>
              <a:rPr lang="en-US" altLang="en-US" sz="3600" b="1" dirty="0" smtClean="0">
                <a:solidFill>
                  <a:srgbClr val="FF0000"/>
                </a:solidFill>
              </a:rPr>
              <a:t>Atelectasis</a:t>
            </a:r>
            <a:r>
              <a:rPr lang="en-US" altLang="en-US" sz="3600" dirty="0" smtClean="0"/>
              <a:t> caused by mucus plugging </a:t>
            </a:r>
            <a:endParaRPr lang="en-US" altLang="en-US" sz="3600" dirty="0" smtClean="0"/>
          </a:p>
          <a:p>
            <a:pPr eaLnBrk="1" hangingPunct="1"/>
            <a:r>
              <a:rPr lang="en-US" altLang="en-US" sz="3600" dirty="0" smtClean="0"/>
              <a:t>Presence of a </a:t>
            </a:r>
            <a:r>
              <a:rPr lang="en-US" altLang="en-US" sz="3600" b="1" dirty="0" smtClean="0">
                <a:solidFill>
                  <a:srgbClr val="FF0000"/>
                </a:solidFill>
              </a:rPr>
              <a:t>foreign body</a:t>
            </a:r>
            <a:r>
              <a:rPr lang="en-US" altLang="en-US" sz="3600" dirty="0" smtClean="0"/>
              <a:t> in the airway </a:t>
            </a:r>
            <a:endParaRPr lang="en-US" altLang="en-US" sz="3600" dirty="0" smtClean="0"/>
          </a:p>
        </p:txBody>
      </p:sp>
      <p:sp>
        <p:nvSpPr>
          <p:cNvPr id="55298" name="Rectangle 2"/>
          <p:cNvSpPr>
            <a:spLocks noGrp="1" noChangeArrowheads="1"/>
          </p:cNvSpPr>
          <p:nvPr>
            <p:ph type="title"/>
          </p:nvPr>
        </p:nvSpPr>
        <p:spPr>
          <a:xfrm>
            <a:off x="381000" y="228600"/>
            <a:ext cx="8305800" cy="1600200"/>
          </a:xfrm>
        </p:spPr>
        <p:txBody>
          <a:bodyPr/>
          <a:lstStyle/>
          <a:p>
            <a:pPr eaLnBrk="1" hangingPunct="1"/>
            <a:r>
              <a:rPr lang="en-US" altLang="en-US" dirty="0" smtClean="0"/>
              <a:t>Postural Drainage: Indications</a:t>
            </a:r>
            <a:endParaRPr lang="en-US" altLang="en-US" dirty="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4" presetClass="entr" presetSubtype="0" fill="hold" grpId="0" nodeType="afterEffect">
                                  <p:stCondLst>
                                    <p:cond delay="0"/>
                                  </p:stCondLst>
                                  <p:childTnLst>
                                    <p:set>
                                      <p:cBhvr>
                                        <p:cTn id="6" dur="1" fill="hold">
                                          <p:stCondLst>
                                            <p:cond delay="0"/>
                                          </p:stCondLst>
                                        </p:cTn>
                                        <p:tgtEl>
                                          <p:spTgt spid="55298"/>
                                        </p:tgtEl>
                                        <p:attrNameLst>
                                          <p:attrName>style.visibility</p:attrName>
                                        </p:attrNameLst>
                                      </p:cBhvr>
                                      <p:to>
                                        <p:strVal val="visible"/>
                                      </p:to>
                                    </p:set>
                                    <p:anim to="" calcmode="lin" valueType="num">
                                      <p:cBhvr>
                                        <p:cTn id="7" dur="1" fill="hold"/>
                                        <p:tgtEl>
                                          <p:spTgt spid="55298"/>
                                        </p:tgtEl>
                                      </p:cBhvr>
                                    </p:anim>
                                  </p:childTnLst>
                                </p:cTn>
                              </p:par>
                            </p:childTnLst>
                          </p:cTn>
                        </p:par>
                        <p:par>
                          <p:cTn id="8" fill="hold">
                            <p:stCondLst>
                              <p:cond delay="0"/>
                            </p:stCondLst>
                            <p:childTnLst>
                              <p:par>
                                <p:cTn id="9" presetID="24" presetClass="entr" presetSubtype="0" fill="hold" grpId="0" nodeType="afterEffect">
                                  <p:stCondLst>
                                    <p:cond delay="0"/>
                                  </p:stCondLst>
                                  <p:childTnLst>
                                    <p:set>
                                      <p:cBhvr>
                                        <p:cTn id="10" dur="1" fill="hold">
                                          <p:stCondLst>
                                            <p:cond delay="0"/>
                                          </p:stCondLst>
                                        </p:cTn>
                                        <p:tgtEl>
                                          <p:spTgt spid="55299">
                                            <p:txEl>
                                              <p:pRg st="0" end="0"/>
                                            </p:txEl>
                                          </p:spTgt>
                                        </p:tgtEl>
                                        <p:attrNameLst>
                                          <p:attrName>style.visibility</p:attrName>
                                        </p:attrNameLst>
                                      </p:cBhvr>
                                      <p:to>
                                        <p:strVal val="visible"/>
                                      </p:to>
                                    </p:set>
                                    <p:anim to="" calcmode="lin" valueType="num">
                                      <p:cBhvr>
                                        <p:cTn id="11" dur="1" fill="hold"/>
                                        <p:tgtEl>
                                          <p:spTgt spid="55299">
                                            <p:txEl>
                                              <p:pRg st="0" end="0"/>
                                            </p:txEl>
                                          </p:spTgt>
                                        </p:tgtEl>
                                      </p:cBhvr>
                                    </p:anim>
                                  </p:childTnLst>
                                </p:cTn>
                              </p:par>
                            </p:childTnLst>
                          </p:cTn>
                        </p:par>
                        <p:par>
                          <p:cTn id="12" fill="hold">
                            <p:stCondLst>
                              <p:cond delay="0"/>
                            </p:stCondLst>
                            <p:childTnLst>
                              <p:par>
                                <p:cTn id="13" presetID="24" presetClass="entr" presetSubtype="0" fill="hold" grpId="0" nodeType="afterEffect">
                                  <p:stCondLst>
                                    <p:cond delay="0"/>
                                  </p:stCondLst>
                                  <p:childTnLst>
                                    <p:set>
                                      <p:cBhvr>
                                        <p:cTn id="14" dur="1" fill="hold">
                                          <p:stCondLst>
                                            <p:cond delay="0"/>
                                          </p:stCondLst>
                                        </p:cTn>
                                        <p:tgtEl>
                                          <p:spTgt spid="55299">
                                            <p:txEl>
                                              <p:pRg st="1" end="1"/>
                                            </p:txEl>
                                          </p:spTgt>
                                        </p:tgtEl>
                                        <p:attrNameLst>
                                          <p:attrName>style.visibility</p:attrName>
                                        </p:attrNameLst>
                                      </p:cBhvr>
                                      <p:to>
                                        <p:strVal val="visible"/>
                                      </p:to>
                                    </p:set>
                                    <p:anim to="" calcmode="lin" valueType="num">
                                      <p:cBhvr>
                                        <p:cTn id="15" dur="1" fill="hold"/>
                                        <p:tgtEl>
                                          <p:spTgt spid="55299">
                                            <p:txEl>
                                              <p:pRg st="1" end="1"/>
                                            </p:txEl>
                                          </p:spTgt>
                                        </p:tgtEl>
                                      </p:cBhvr>
                                    </p:anim>
                                  </p:childTnLst>
                                </p:cTn>
                              </p:par>
                            </p:childTnLst>
                          </p:cTn>
                        </p:par>
                        <p:par>
                          <p:cTn id="16" fill="hold">
                            <p:stCondLst>
                              <p:cond delay="0"/>
                            </p:stCondLst>
                            <p:childTnLst>
                              <p:par>
                                <p:cTn id="17" presetID="24" presetClass="entr" presetSubtype="0" fill="hold" grpId="0" nodeType="afterEffect">
                                  <p:stCondLst>
                                    <p:cond delay="0"/>
                                  </p:stCondLst>
                                  <p:childTnLst>
                                    <p:set>
                                      <p:cBhvr>
                                        <p:cTn id="18" dur="1" fill="hold">
                                          <p:stCondLst>
                                            <p:cond delay="0"/>
                                          </p:stCondLst>
                                        </p:cTn>
                                        <p:tgtEl>
                                          <p:spTgt spid="55299">
                                            <p:txEl>
                                              <p:pRg st="2" end="2"/>
                                            </p:txEl>
                                          </p:spTgt>
                                        </p:tgtEl>
                                        <p:attrNameLst>
                                          <p:attrName>style.visibility</p:attrName>
                                        </p:attrNameLst>
                                      </p:cBhvr>
                                      <p:to>
                                        <p:strVal val="visible"/>
                                      </p:to>
                                    </p:set>
                                    <p:anim to="" calcmode="lin" valueType="num">
                                      <p:cBhvr>
                                        <p:cTn id="19" dur="1" fill="hold"/>
                                        <p:tgtEl>
                                          <p:spTgt spid="55299">
                                            <p:txEl>
                                              <p:pRg st="2" end="2"/>
                                            </p:txEl>
                                          </p:spTgt>
                                        </p:tgtEl>
                                      </p:cBhvr>
                                    </p:anim>
                                  </p:childTnLst>
                                </p:cTn>
                              </p:par>
                            </p:childTnLst>
                          </p:cTn>
                        </p:par>
                        <p:par>
                          <p:cTn id="20" fill="hold">
                            <p:stCondLst>
                              <p:cond delay="0"/>
                            </p:stCondLst>
                            <p:childTnLst>
                              <p:par>
                                <p:cTn id="21" presetID="24" presetClass="entr" presetSubtype="0" fill="hold" grpId="0" nodeType="afterEffect">
                                  <p:stCondLst>
                                    <p:cond delay="0"/>
                                  </p:stCondLst>
                                  <p:childTnLst>
                                    <p:set>
                                      <p:cBhvr>
                                        <p:cTn id="22" dur="1" fill="hold">
                                          <p:stCondLst>
                                            <p:cond delay="0"/>
                                          </p:stCondLst>
                                        </p:cTn>
                                        <p:tgtEl>
                                          <p:spTgt spid="55299">
                                            <p:txEl>
                                              <p:pRg st="3" end="3"/>
                                            </p:txEl>
                                          </p:spTgt>
                                        </p:tgtEl>
                                        <p:attrNameLst>
                                          <p:attrName>style.visibility</p:attrName>
                                        </p:attrNameLst>
                                      </p:cBhvr>
                                      <p:to>
                                        <p:strVal val="visible"/>
                                      </p:to>
                                    </p:set>
                                    <p:anim to="" calcmode="lin" valueType="num">
                                      <p:cBhvr>
                                        <p:cTn id="23" dur="1" fill="hold"/>
                                        <p:tgtEl>
                                          <p:spTgt spid="55299">
                                            <p:txEl>
                                              <p:pRg st="3" end="3"/>
                                            </p:txEl>
                                          </p:spTgt>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build="p"/>
      <p:bldP spid="5529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228600" y="1219200"/>
            <a:ext cx="8763000" cy="5105400"/>
          </a:xfrm>
        </p:spPr>
        <p:txBody>
          <a:bodyPr>
            <a:normAutofit lnSpcReduction="10000"/>
          </a:bodyPr>
          <a:lstStyle/>
          <a:p>
            <a:pPr marL="0" indent="0">
              <a:buFontTx/>
              <a:buNone/>
              <a:defRPr/>
            </a:pPr>
            <a:r>
              <a:rPr lang="en-US" sz="2000" dirty="0"/>
              <a:t>• Severe hemoptysis</a:t>
            </a:r>
            <a:endParaRPr lang="en-US" sz="2000" dirty="0"/>
          </a:p>
          <a:p>
            <a:pPr marL="0" indent="0">
              <a:buFontTx/>
              <a:buNone/>
              <a:defRPr/>
            </a:pPr>
            <a:r>
              <a:rPr lang="en-US" sz="2000" dirty="0"/>
              <a:t>• Untreated acute conditions</a:t>
            </a:r>
            <a:endParaRPr lang="en-US" sz="2000" dirty="0"/>
          </a:p>
          <a:p>
            <a:pPr>
              <a:buFont typeface="Wingdings" panose="05000000000000000000" pitchFamily="2" charset="2"/>
              <a:buChar char="ü"/>
              <a:defRPr/>
            </a:pPr>
            <a:r>
              <a:rPr lang="en-US" sz="2000" dirty="0" smtClean="0"/>
              <a:t> </a:t>
            </a:r>
            <a:r>
              <a:rPr lang="en-US" sz="2000" dirty="0"/>
              <a:t>Severe pulmonary edema</a:t>
            </a:r>
            <a:endParaRPr lang="en-US" sz="2000" dirty="0"/>
          </a:p>
          <a:p>
            <a:pPr>
              <a:buFont typeface="Wingdings" panose="05000000000000000000" pitchFamily="2" charset="2"/>
              <a:buChar char="ü"/>
              <a:defRPr/>
            </a:pPr>
            <a:r>
              <a:rPr lang="en-US" sz="2000" dirty="0" smtClean="0"/>
              <a:t> </a:t>
            </a:r>
            <a:r>
              <a:rPr lang="en-US" sz="2000" dirty="0"/>
              <a:t>Congestive heart failure</a:t>
            </a:r>
            <a:endParaRPr lang="en-US" sz="2000" dirty="0"/>
          </a:p>
          <a:p>
            <a:pPr>
              <a:buFont typeface="Wingdings" panose="05000000000000000000" pitchFamily="2" charset="2"/>
              <a:buChar char="ü"/>
              <a:defRPr/>
            </a:pPr>
            <a:r>
              <a:rPr lang="en-US" sz="2000" dirty="0" smtClean="0"/>
              <a:t> </a:t>
            </a:r>
            <a:r>
              <a:rPr lang="en-US" sz="2000" dirty="0"/>
              <a:t>Large pleural effusion</a:t>
            </a:r>
            <a:endParaRPr lang="en-US" sz="2000" dirty="0"/>
          </a:p>
          <a:p>
            <a:pPr>
              <a:buFont typeface="Wingdings" panose="05000000000000000000" pitchFamily="2" charset="2"/>
              <a:buChar char="ü"/>
              <a:defRPr/>
            </a:pPr>
            <a:r>
              <a:rPr lang="en-US" sz="2000" dirty="0" smtClean="0"/>
              <a:t> </a:t>
            </a:r>
            <a:r>
              <a:rPr lang="en-US" sz="2000" dirty="0"/>
              <a:t>Pulmonary embolism</a:t>
            </a:r>
            <a:endParaRPr lang="en-US" sz="2000" dirty="0"/>
          </a:p>
          <a:p>
            <a:pPr>
              <a:buFont typeface="Wingdings" panose="05000000000000000000" pitchFamily="2" charset="2"/>
              <a:buChar char="ü"/>
              <a:defRPr/>
            </a:pPr>
            <a:r>
              <a:rPr lang="en-US" sz="2000" dirty="0" smtClean="0"/>
              <a:t>Pneumothorax</a:t>
            </a:r>
            <a:endParaRPr lang="en-US" sz="2000" dirty="0"/>
          </a:p>
          <a:p>
            <a:pPr marL="0" indent="0">
              <a:buFontTx/>
              <a:buNone/>
              <a:defRPr/>
            </a:pPr>
            <a:r>
              <a:rPr lang="en-US" sz="2000" dirty="0"/>
              <a:t>• Cardiovascular instability</a:t>
            </a:r>
            <a:endParaRPr lang="en-US" sz="2000" dirty="0"/>
          </a:p>
          <a:p>
            <a:pPr>
              <a:buFont typeface="Wingdings" panose="05000000000000000000" pitchFamily="2" charset="2"/>
              <a:buChar char="ü"/>
              <a:defRPr/>
            </a:pPr>
            <a:r>
              <a:rPr lang="en-US" sz="2000" dirty="0" smtClean="0"/>
              <a:t> </a:t>
            </a:r>
            <a:r>
              <a:rPr lang="en-US" sz="2000" dirty="0"/>
              <a:t>Cardiac arrhythmia</a:t>
            </a:r>
            <a:endParaRPr lang="en-US" sz="2000" dirty="0"/>
          </a:p>
          <a:p>
            <a:pPr>
              <a:buFont typeface="Wingdings" panose="05000000000000000000" pitchFamily="2" charset="2"/>
              <a:buChar char="ü"/>
              <a:defRPr/>
            </a:pPr>
            <a:r>
              <a:rPr lang="en-US" sz="2000" dirty="0" smtClean="0"/>
              <a:t> </a:t>
            </a:r>
            <a:r>
              <a:rPr lang="en-US" sz="2000" dirty="0"/>
              <a:t>Severe hypertension or hypotension</a:t>
            </a:r>
            <a:endParaRPr lang="en-US" sz="2000" dirty="0"/>
          </a:p>
          <a:p>
            <a:pPr>
              <a:buFont typeface="Wingdings" panose="05000000000000000000" pitchFamily="2" charset="2"/>
              <a:buChar char="ü"/>
              <a:defRPr/>
            </a:pPr>
            <a:r>
              <a:rPr lang="en-US" sz="2000" dirty="0" smtClean="0"/>
              <a:t> </a:t>
            </a:r>
            <a:r>
              <a:rPr lang="en-US" sz="2000" dirty="0"/>
              <a:t>Recent myocardial infarction</a:t>
            </a:r>
            <a:endParaRPr lang="en-US" sz="2000" dirty="0"/>
          </a:p>
          <a:p>
            <a:pPr>
              <a:buFont typeface="Wingdings" panose="05000000000000000000" pitchFamily="2" charset="2"/>
              <a:buChar char="ü"/>
              <a:defRPr/>
            </a:pPr>
            <a:r>
              <a:rPr lang="en-US" sz="2000" dirty="0" smtClean="0"/>
              <a:t> </a:t>
            </a:r>
            <a:r>
              <a:rPr lang="en-US" sz="2000" dirty="0"/>
              <a:t>Unstable angina</a:t>
            </a:r>
            <a:endParaRPr lang="en-US" sz="2000" dirty="0"/>
          </a:p>
          <a:p>
            <a:pPr marL="0" indent="0">
              <a:buFontTx/>
              <a:buNone/>
              <a:defRPr/>
            </a:pPr>
            <a:r>
              <a:rPr lang="en-US" sz="2000" dirty="0"/>
              <a:t>• Recent neurosurgery</a:t>
            </a:r>
            <a:endParaRPr lang="en-US" sz="2000" dirty="0"/>
          </a:p>
          <a:p>
            <a:pPr>
              <a:buFont typeface="Wingdings" panose="05000000000000000000" pitchFamily="2" charset="2"/>
              <a:buChar char="ü"/>
              <a:defRPr/>
            </a:pPr>
            <a:r>
              <a:rPr lang="en-US" sz="2000" dirty="0" smtClean="0"/>
              <a:t>Head-down </a:t>
            </a:r>
            <a:r>
              <a:rPr lang="en-US" sz="2000" dirty="0"/>
              <a:t>positioning may cause increased </a:t>
            </a:r>
            <a:r>
              <a:rPr lang="en-US" sz="2000" dirty="0" smtClean="0"/>
              <a:t>intracranial pressure</a:t>
            </a:r>
            <a:r>
              <a:rPr lang="en-US" sz="2000" dirty="0"/>
              <a:t>; if PD is required, modified positions </a:t>
            </a:r>
            <a:r>
              <a:rPr lang="en-US" sz="2000" dirty="0" smtClean="0"/>
              <a:t>can be </a:t>
            </a:r>
            <a:r>
              <a:rPr lang="en-US" sz="2000" dirty="0"/>
              <a:t>used</a:t>
            </a:r>
            <a:endParaRPr lang="en-US" sz="2000" i="1" dirty="0" smtClean="0">
              <a:ea typeface="+mn-ea"/>
              <a:cs typeface="+mn-cs"/>
            </a:endParaRPr>
          </a:p>
        </p:txBody>
      </p:sp>
      <p:sp>
        <p:nvSpPr>
          <p:cNvPr id="13314" name="Rectangle 2"/>
          <p:cNvSpPr>
            <a:spLocks noGrp="1" noChangeArrowheads="1"/>
          </p:cNvSpPr>
          <p:nvPr>
            <p:ph type="title"/>
          </p:nvPr>
        </p:nvSpPr>
        <p:spPr>
          <a:xfrm>
            <a:off x="990600" y="228600"/>
            <a:ext cx="7772400" cy="1143000"/>
          </a:xfrm>
        </p:spPr>
        <p:txBody>
          <a:bodyPr>
            <a:normAutofit fontScale="90000"/>
          </a:bodyPr>
          <a:lstStyle/>
          <a:p>
            <a:pPr eaLnBrk="1" hangingPunct="1">
              <a:defRPr/>
            </a:pPr>
            <a:r>
              <a:rPr lang="en-US" dirty="0" smtClean="0">
                <a:ea typeface="+mj-ea"/>
                <a:cs typeface="+mj-cs"/>
              </a:rPr>
              <a:t> Relative Contraindications to PD</a:t>
            </a:r>
            <a:endParaRPr lang="en-US" dirty="0" smtClean="0">
              <a:ea typeface="+mj-ea"/>
              <a:cs typeface="+mj-cs"/>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3" descr="PosturalDrainage1.jpg                                          003CA8B2Macintosh HD                   C340C795:"/>
          <p:cNvPicPr>
            <a:picLocks noGrp="1" noChangeAspect="1" noChangeArrowheads="1"/>
          </p:cNvPicPr>
          <p:nvPr>
            <p:ph/>
          </p:nvPr>
        </p:nvPicPr>
        <p:blipFill>
          <a:blip r:embed="rId1" cstate="print">
            <a:extLst>
              <a:ext uri="{28A0092B-C50C-407E-A947-70E740481C1C}">
                <a14:useLocalDpi xmlns:a14="http://schemas.microsoft.com/office/drawing/2010/main" val="0"/>
              </a:ext>
            </a:extLst>
          </a:blip>
          <a:stretch>
            <a:fillRect/>
          </a:stretch>
        </p:blipFill>
        <p:spPr>
          <a:xfrm>
            <a:off x="0" y="36897"/>
            <a:ext cx="9144000" cy="6858000"/>
          </a:xfrm>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3" descr="PosturalDrainage2.jpg                                          003CA8B2Macintosh HD                   C340C795:"/>
          <p:cNvPicPr>
            <a:picLocks noGrp="1" noChangeAspect="1" noChangeArrowheads="1"/>
          </p:cNvPicPr>
          <p:nvPr>
            <p:ph/>
          </p:nvPr>
        </p:nvPicPr>
        <p:blipFill>
          <a:blip r:embed="rId1" cstate="print">
            <a:extLst>
              <a:ext uri="{28A0092B-C50C-407E-A947-70E740481C1C}">
                <a14:useLocalDpi xmlns:a14="http://schemas.microsoft.com/office/drawing/2010/main" val="0"/>
              </a:ext>
            </a:extLst>
          </a:blip>
          <a:srcRect/>
          <a:stretch>
            <a:fillRect/>
          </a:stretch>
        </p:blipFill>
        <p:spPr>
          <a:xfrm>
            <a:off x="0" y="0"/>
            <a:ext cx="9144000" cy="6858000"/>
          </a:xfr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1000" y="1219200"/>
            <a:ext cx="8229600" cy="5334000"/>
          </a:xfrm>
        </p:spPr>
        <p:txBody>
          <a:bodyPr>
            <a:normAutofit/>
          </a:bodyPr>
          <a:lstStyle/>
          <a:p>
            <a:pPr>
              <a:buFont typeface="Arial" panose="020B0604020202020204" pitchFamily="34" charset="0"/>
              <a:buChar char="•"/>
            </a:pPr>
            <a:r>
              <a:rPr lang="en-US" sz="3200" dirty="0" err="1" smtClean="0"/>
              <a:t>Deconditioning</a:t>
            </a:r>
            <a:endParaRPr lang="en-US" sz="3200" dirty="0" smtClean="0"/>
          </a:p>
          <a:p>
            <a:pPr>
              <a:buFont typeface="Arial" panose="020B0604020202020204" pitchFamily="34" charset="0"/>
              <a:buChar char="•"/>
            </a:pPr>
            <a:r>
              <a:rPr lang="en-US" sz="3200" dirty="0" smtClean="0"/>
              <a:t>Malnutrition</a:t>
            </a:r>
            <a:endParaRPr lang="en-US" sz="3200" dirty="0" smtClean="0"/>
          </a:p>
          <a:p>
            <a:pPr>
              <a:buFont typeface="Arial" panose="020B0604020202020204" pitchFamily="34" charset="0"/>
              <a:buChar char="•"/>
            </a:pPr>
            <a:r>
              <a:rPr lang="en-US" sz="3200" dirty="0" smtClean="0"/>
              <a:t>Effects of hypoxemia</a:t>
            </a:r>
            <a:endParaRPr lang="en-US" sz="3200" dirty="0" smtClean="0"/>
          </a:p>
          <a:p>
            <a:pPr>
              <a:buFont typeface="Arial" panose="020B0604020202020204" pitchFamily="34" charset="0"/>
              <a:buChar char="•"/>
            </a:pPr>
            <a:r>
              <a:rPr lang="en-US" sz="3200" dirty="0" smtClean="0"/>
              <a:t>Steroid </a:t>
            </a:r>
            <a:r>
              <a:rPr lang="en-US" sz="3200" dirty="0" err="1" smtClean="0"/>
              <a:t>myopathy</a:t>
            </a:r>
            <a:r>
              <a:rPr lang="en-US" sz="3200" dirty="0" smtClean="0"/>
              <a:t> or ICU neuropathy</a:t>
            </a:r>
            <a:endParaRPr lang="en-US" sz="3200" dirty="0" smtClean="0"/>
          </a:p>
          <a:p>
            <a:pPr>
              <a:buFont typeface="Arial" panose="020B0604020202020204" pitchFamily="34" charset="0"/>
              <a:buChar char="•"/>
            </a:pPr>
            <a:r>
              <a:rPr lang="en-US" sz="3200" dirty="0" smtClean="0"/>
              <a:t>Hyperinflation</a:t>
            </a:r>
            <a:endParaRPr lang="en-US" sz="3200" dirty="0" smtClean="0"/>
          </a:p>
          <a:p>
            <a:pPr>
              <a:buFont typeface="Arial" panose="020B0604020202020204" pitchFamily="34" charset="0"/>
              <a:buChar char="•"/>
            </a:pPr>
            <a:r>
              <a:rPr lang="en-US" sz="3200" dirty="0" smtClean="0"/>
              <a:t>Diaphragmatic fatigue</a:t>
            </a:r>
            <a:endParaRPr lang="en-US" sz="3200" dirty="0" smtClean="0"/>
          </a:p>
          <a:p>
            <a:pPr>
              <a:buFont typeface="Arial" panose="020B0604020202020204" pitchFamily="34" charset="0"/>
              <a:buChar char="•"/>
            </a:pPr>
            <a:r>
              <a:rPr lang="en-US" sz="3200" dirty="0" smtClean="0"/>
              <a:t>Psychosocial dysfunction from anxiety, guilt, dependency and sleep disturbances.</a:t>
            </a:r>
            <a:endParaRPr lang="en-US" sz="3200" dirty="0" smtClean="0"/>
          </a:p>
        </p:txBody>
      </p:sp>
      <p:sp>
        <p:nvSpPr>
          <p:cNvPr id="8194" name="Title 1"/>
          <p:cNvSpPr>
            <a:spLocks noGrp="1"/>
          </p:cNvSpPr>
          <p:nvPr>
            <p:ph type="title"/>
          </p:nvPr>
        </p:nvSpPr>
        <p:spPr>
          <a:xfrm>
            <a:off x="152400" y="274638"/>
            <a:ext cx="8839200" cy="1143000"/>
          </a:xfrm>
        </p:spPr>
        <p:txBody>
          <a:bodyPr>
            <a:normAutofit/>
          </a:bodyPr>
          <a:lstStyle/>
          <a:p>
            <a:r>
              <a:rPr lang="en-US" sz="4000" dirty="0" smtClean="0"/>
              <a:t>Mechanisms for these morbidities</a:t>
            </a:r>
            <a:endParaRPr lang="en-US" sz="4000" dirty="0" smtClean="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838200" y="0"/>
            <a:ext cx="7772400" cy="990600"/>
          </a:xfrm>
        </p:spPr>
        <p:txBody>
          <a:bodyPr/>
          <a:lstStyle/>
          <a:p>
            <a:pPr eaLnBrk="1" hangingPunct="1">
              <a:defRPr/>
            </a:pPr>
            <a:r>
              <a:rPr lang="en-US" dirty="0" smtClean="0">
                <a:ea typeface="+mj-ea"/>
                <a:cs typeface="+mj-cs"/>
              </a:rPr>
              <a:t>Percussion</a:t>
            </a:r>
            <a:endParaRPr lang="en-US" dirty="0" smtClean="0">
              <a:ea typeface="+mj-ea"/>
              <a:cs typeface="+mj-cs"/>
            </a:endParaRPr>
          </a:p>
        </p:txBody>
      </p:sp>
      <p:sp>
        <p:nvSpPr>
          <p:cNvPr id="10243" name="Rectangle 3"/>
          <p:cNvSpPr>
            <a:spLocks noGrp="1" noChangeArrowheads="1"/>
          </p:cNvSpPr>
          <p:nvPr>
            <p:ph type="body" sz="half" idx="1"/>
          </p:nvPr>
        </p:nvSpPr>
        <p:spPr>
          <a:xfrm>
            <a:off x="76200" y="838200"/>
            <a:ext cx="6019800" cy="5181600"/>
          </a:xfrm>
        </p:spPr>
        <p:txBody>
          <a:bodyPr>
            <a:normAutofit fontScale="92500" lnSpcReduction="10000"/>
          </a:bodyPr>
          <a:lstStyle/>
          <a:p>
            <a:r>
              <a:rPr lang="en-US" altLang="en-US" sz="2000" dirty="0" smtClean="0"/>
              <a:t>Percussion is used to augment mobilization of secretions by mechanically dislodging viscous or adherent mucus from the airways. Percussion is </a:t>
            </a:r>
            <a:r>
              <a:rPr lang="en-US" altLang="en-US" sz="2000" dirty="0" smtClean="0">
                <a:solidFill>
                  <a:srgbClr val="FF0000"/>
                </a:solidFill>
              </a:rPr>
              <a:t>performed with cupped hands</a:t>
            </a:r>
            <a:r>
              <a:rPr lang="en-US" altLang="en-US" sz="2000" dirty="0" smtClean="0"/>
              <a:t> over the lung segment being drained.</a:t>
            </a:r>
            <a:endParaRPr lang="en-US" altLang="en-US" sz="2000" dirty="0" smtClean="0"/>
          </a:p>
          <a:p>
            <a:r>
              <a:rPr lang="en-US" altLang="en-US" sz="2000" dirty="0" smtClean="0"/>
              <a:t>The therapist’s cupped hands strike the patient’s chest wall in an </a:t>
            </a:r>
            <a:r>
              <a:rPr lang="en-US" altLang="en-US" sz="2000" dirty="0" smtClean="0">
                <a:solidFill>
                  <a:srgbClr val="FF0000"/>
                </a:solidFill>
              </a:rPr>
              <a:t>alternating, rhythmic manner</a:t>
            </a:r>
            <a:endParaRPr lang="en-US" altLang="en-US" sz="2000" dirty="0" smtClean="0">
              <a:solidFill>
                <a:srgbClr val="FF0000"/>
              </a:solidFill>
            </a:endParaRPr>
          </a:p>
          <a:p>
            <a:r>
              <a:rPr lang="en-US" altLang="en-US" sz="2000" dirty="0" smtClean="0"/>
              <a:t>The therapist should try to keep shoulders, elbows, and wrists loose and mobile during the maneuver.</a:t>
            </a:r>
            <a:endParaRPr lang="en-US" altLang="en-US" sz="2000" dirty="0" smtClean="0"/>
          </a:p>
          <a:p>
            <a:r>
              <a:rPr lang="en-US" altLang="en-US" sz="2000" dirty="0" smtClean="0">
                <a:solidFill>
                  <a:srgbClr val="FF0000"/>
                </a:solidFill>
              </a:rPr>
              <a:t>Mechanical percussion </a:t>
            </a:r>
            <a:r>
              <a:rPr lang="en-US" altLang="en-US" sz="2000" dirty="0" smtClean="0"/>
              <a:t>is an alternative to manual percussion techniques.</a:t>
            </a:r>
            <a:endParaRPr lang="en-US" altLang="en-US" sz="2000" dirty="0" smtClean="0"/>
          </a:p>
          <a:p>
            <a:r>
              <a:rPr lang="en-US" altLang="en-US" sz="2000" dirty="0" smtClean="0"/>
              <a:t>Percussion is continued for several minutes or until the patient needs to alter position to cough. This procedure should not be painful or uncomfortable.</a:t>
            </a:r>
            <a:endParaRPr lang="en-US" altLang="en-US" sz="2000" dirty="0" smtClean="0"/>
          </a:p>
          <a:p>
            <a:pPr eaLnBrk="1" hangingPunct="1"/>
            <a:r>
              <a:rPr lang="en-US" altLang="en-US" sz="2000" dirty="0" smtClean="0"/>
              <a:t>Perform </a:t>
            </a:r>
            <a:r>
              <a:rPr lang="en-US" altLang="en-US" sz="2000" dirty="0" smtClean="0">
                <a:solidFill>
                  <a:srgbClr val="FF0000"/>
                </a:solidFill>
              </a:rPr>
              <a:t>2-5 minutes </a:t>
            </a:r>
            <a:r>
              <a:rPr lang="en-US" altLang="en-US" sz="2000" dirty="0" smtClean="0"/>
              <a:t>per lung segment</a:t>
            </a:r>
            <a:endParaRPr lang="en-US" altLang="en-US" sz="2000" dirty="0" smtClean="0"/>
          </a:p>
        </p:txBody>
      </p:sp>
      <p:pic>
        <p:nvPicPr>
          <p:cNvPr id="10244" name="Picture 5" descr="Cupped_hand.jpg                                                003CA8B2Macintosh HD                   C340C795:"/>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6172200" y="1447800"/>
            <a:ext cx="2895600" cy="2590800"/>
          </a:xfrm>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altLang="en-US" sz="2800" dirty="0"/>
              <a:t>Osteoporotic bone</a:t>
            </a:r>
            <a:endParaRPr lang="en-US" altLang="en-US" sz="2800" dirty="0"/>
          </a:p>
          <a:p>
            <a:r>
              <a:rPr lang="en-US" altLang="en-US" sz="2800" dirty="0"/>
              <a:t>Over tumor area</a:t>
            </a:r>
            <a:endParaRPr lang="en-US" altLang="en-US" sz="2800" dirty="0"/>
          </a:p>
          <a:p>
            <a:r>
              <a:rPr lang="en-US" altLang="en-US" sz="2800" dirty="0"/>
              <a:t>If a patient has a pulmonary embolus</a:t>
            </a:r>
            <a:endParaRPr lang="en-US" altLang="en-US" sz="2800" dirty="0"/>
          </a:p>
          <a:p>
            <a:r>
              <a:rPr lang="en-US" altLang="en-US" sz="2800" dirty="0"/>
              <a:t>If the patient has a condition in which hemorrhage could easily occur, such as in the presence of a low platelet count, or if the patient is receiving anticoagulation therapy</a:t>
            </a:r>
            <a:endParaRPr lang="en-US" altLang="en-US" sz="2800" dirty="0"/>
          </a:p>
          <a:p>
            <a:r>
              <a:rPr lang="en-US" altLang="en-US" sz="2800" dirty="0"/>
              <a:t>If the patient has unstable angina</a:t>
            </a:r>
            <a:endParaRPr lang="en-US" altLang="en-US" sz="2800" dirty="0"/>
          </a:p>
          <a:p>
            <a:r>
              <a:rPr lang="en-US" altLang="en-US" sz="2800" dirty="0"/>
              <a:t>If the patient has chest wall pain, for example after thoracic surgery or trauma</a:t>
            </a:r>
            <a:endParaRPr lang="en-US" altLang="en-US" sz="2800" dirty="0"/>
          </a:p>
          <a:p>
            <a:endParaRPr lang="en-US" dirty="0"/>
          </a:p>
        </p:txBody>
      </p:sp>
      <p:sp>
        <p:nvSpPr>
          <p:cNvPr id="3" name="Title 2"/>
          <p:cNvSpPr>
            <a:spLocks noGrp="1"/>
          </p:cNvSpPr>
          <p:nvPr>
            <p:ph type="title"/>
          </p:nvPr>
        </p:nvSpPr>
        <p:spPr/>
        <p:txBody>
          <a:bodyPr>
            <a:normAutofit fontScale="90000"/>
          </a:bodyPr>
          <a:lstStyle/>
          <a:p>
            <a:r>
              <a:rPr lang="en-US" altLang="en-US" sz="4400" dirty="0"/>
              <a:t>Relative Contraindications to Percussion</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81000" y="76200"/>
            <a:ext cx="8077200" cy="1295400"/>
          </a:xfrm>
        </p:spPr>
        <p:txBody>
          <a:bodyPr/>
          <a:lstStyle/>
          <a:p>
            <a:pPr eaLnBrk="1" hangingPunct="1">
              <a:defRPr/>
            </a:pPr>
            <a:r>
              <a:rPr lang="en-US" dirty="0" smtClean="0">
                <a:ea typeface="+mj-ea"/>
                <a:cs typeface="+mj-cs"/>
              </a:rPr>
              <a:t>Vibration</a:t>
            </a:r>
            <a:endParaRPr lang="en-US" dirty="0" smtClean="0">
              <a:ea typeface="+mj-ea"/>
              <a:cs typeface="+mj-cs"/>
            </a:endParaRPr>
          </a:p>
        </p:txBody>
      </p:sp>
      <p:sp>
        <p:nvSpPr>
          <p:cNvPr id="12291" name="Rectangle 3"/>
          <p:cNvSpPr>
            <a:spLocks noGrp="1" noChangeArrowheads="1"/>
          </p:cNvSpPr>
          <p:nvPr>
            <p:ph type="body" sz="half" idx="1"/>
          </p:nvPr>
        </p:nvSpPr>
        <p:spPr>
          <a:xfrm>
            <a:off x="76200" y="990600"/>
            <a:ext cx="5791200" cy="5715000"/>
          </a:xfrm>
        </p:spPr>
        <p:txBody>
          <a:bodyPr>
            <a:normAutofit/>
          </a:bodyPr>
          <a:lstStyle/>
          <a:p>
            <a:r>
              <a:rPr lang="en-US" altLang="en-US" sz="2000" dirty="0" smtClean="0"/>
              <a:t>Vibration, another manual technique, often is used in conjunction with percussion to help move secretions to larger airways. </a:t>
            </a:r>
            <a:endParaRPr lang="en-US" altLang="en-US" sz="2000" dirty="0" smtClean="0"/>
          </a:p>
          <a:p>
            <a:r>
              <a:rPr lang="en-US" altLang="en-US" sz="2000" dirty="0" smtClean="0"/>
              <a:t>It is applied </a:t>
            </a:r>
            <a:r>
              <a:rPr lang="en-US" altLang="en-US" sz="2000" i="1" dirty="0" smtClean="0">
                <a:solidFill>
                  <a:srgbClr val="FF0000"/>
                </a:solidFill>
              </a:rPr>
              <a:t>only during the expiratory phase</a:t>
            </a:r>
            <a:r>
              <a:rPr lang="en-US" altLang="en-US" sz="2000" i="1" dirty="0" smtClean="0"/>
              <a:t> </a:t>
            </a:r>
            <a:r>
              <a:rPr lang="en-US" altLang="en-US" sz="2000" dirty="0" smtClean="0"/>
              <a:t>as the patient is deep-breathing.</a:t>
            </a:r>
            <a:endParaRPr lang="en-US" altLang="en-US" sz="2000" dirty="0" smtClean="0"/>
          </a:p>
          <a:p>
            <a:r>
              <a:rPr lang="en-US" altLang="en-US" sz="2000" dirty="0" smtClean="0"/>
              <a:t>Vibration is applied by placing both hands directly on the skin and over the chest wall (or one hand on top of the other) and gently compressing and rapidly vibrating the chest wall as the patient breathes out. Pressure is applied in the same direction as the chest is moving.</a:t>
            </a:r>
            <a:endParaRPr lang="en-US" altLang="en-US" sz="2000" dirty="0" smtClean="0"/>
          </a:p>
          <a:p>
            <a:r>
              <a:rPr lang="en-US" altLang="en-US" sz="2000" dirty="0" smtClean="0"/>
              <a:t> The vibrating action is achieved by the therapist </a:t>
            </a:r>
            <a:r>
              <a:rPr lang="en-US" altLang="en-US" sz="2000" dirty="0" err="1" smtClean="0"/>
              <a:t>isometrically</a:t>
            </a:r>
            <a:r>
              <a:rPr lang="en-US" altLang="en-US" sz="2000" dirty="0" smtClean="0"/>
              <a:t> contracting (tensing) the muscles of the upper extremities from shoulders to hands.</a:t>
            </a:r>
            <a:endParaRPr lang="en-US" altLang="en-US" sz="2000" dirty="0" smtClean="0"/>
          </a:p>
        </p:txBody>
      </p:sp>
      <p:pic>
        <p:nvPicPr>
          <p:cNvPr id="12292" name="Picture 5" descr="&#10;Flat_Hand.jpg                                                  003CA8B2Macintosh HD                   C340C795:"/>
          <p:cNvPicPr>
            <a:picLocks noGrp="1" noChangeAspect="1" noChangeArrowheads="1"/>
          </p:cNvPicPr>
          <p:nvPr>
            <p:ph sz="half" idx="2"/>
          </p:nvPr>
        </p:nvPicPr>
        <p:blipFill>
          <a:blip r:embed="rId1">
            <a:extLst>
              <a:ext uri="{28A0092B-C50C-407E-A947-70E740481C1C}">
                <a14:useLocalDpi xmlns:a14="http://schemas.microsoft.com/office/drawing/2010/main" val="0"/>
              </a:ext>
            </a:extLst>
          </a:blip>
          <a:srcRect/>
          <a:stretch>
            <a:fillRect/>
          </a:stretch>
        </p:blipFill>
        <p:spPr>
          <a:xfrm>
            <a:off x="5876925" y="838200"/>
            <a:ext cx="3048000" cy="2514600"/>
          </a:xfrm>
        </p:spPr>
      </p:pic>
      <p:pic>
        <p:nvPicPr>
          <p:cNvPr id="12293" name="Picture 4" descr="chest_massage_61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581400"/>
            <a:ext cx="3067050"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685800" y="228600"/>
            <a:ext cx="7772400" cy="1143000"/>
          </a:xfrm>
        </p:spPr>
        <p:txBody>
          <a:bodyPr/>
          <a:lstStyle/>
          <a:p>
            <a:pPr eaLnBrk="1" hangingPunct="1">
              <a:defRPr/>
            </a:pPr>
            <a:r>
              <a:rPr lang="en-US" dirty="0" smtClean="0">
                <a:ea typeface="+mj-ea"/>
                <a:cs typeface="+mj-cs"/>
              </a:rPr>
              <a:t>Shaking</a:t>
            </a:r>
            <a:endParaRPr lang="en-US" dirty="0" smtClean="0">
              <a:ea typeface="+mj-ea"/>
              <a:cs typeface="+mj-cs"/>
            </a:endParaRPr>
          </a:p>
        </p:txBody>
      </p:sp>
      <p:sp>
        <p:nvSpPr>
          <p:cNvPr id="13315" name="Rectangle 3"/>
          <p:cNvSpPr>
            <a:spLocks noGrp="1" noChangeArrowheads="1"/>
          </p:cNvSpPr>
          <p:nvPr>
            <p:ph type="body" sz="half" idx="1"/>
          </p:nvPr>
        </p:nvSpPr>
        <p:spPr>
          <a:xfrm>
            <a:off x="152400" y="1066800"/>
            <a:ext cx="5715000" cy="5257800"/>
          </a:xfrm>
        </p:spPr>
        <p:txBody>
          <a:bodyPr>
            <a:normAutofit lnSpcReduction="10000"/>
          </a:bodyPr>
          <a:lstStyle/>
          <a:p>
            <a:r>
              <a:rPr lang="en-US" altLang="en-US" sz="2400" dirty="0" smtClean="0"/>
              <a:t>Shaking is a more vigorous form of vibration applied during exhalation using an intermittent bouncing maneuver coupled with wide movements of the therapist’s hands. </a:t>
            </a:r>
            <a:endParaRPr lang="en-US" altLang="en-US" sz="2400" dirty="0" smtClean="0"/>
          </a:p>
          <a:p>
            <a:r>
              <a:rPr lang="en-US" altLang="en-US" sz="2400" dirty="0" smtClean="0"/>
              <a:t>The therapist’s thumbs are locked together, the open hands are placed directly on the patient’s skin, and fingers are wrapped around the chest wall.</a:t>
            </a:r>
            <a:endParaRPr lang="en-US" altLang="en-US" sz="2400" dirty="0" smtClean="0"/>
          </a:p>
          <a:p>
            <a:r>
              <a:rPr lang="en-US" altLang="en-US" sz="2400" dirty="0" smtClean="0"/>
              <a:t> The therapist simultaneously compresses and shakes the chest wall.</a:t>
            </a:r>
            <a:endParaRPr lang="en-US" altLang="en-US" sz="2400" dirty="0" smtClean="0"/>
          </a:p>
        </p:txBody>
      </p:sp>
      <p:pic>
        <p:nvPicPr>
          <p:cNvPr id="13316" name="Picture 9" descr="shaking money.jpg                                              003CA8B2Macintosh HD                   C340C795:"/>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5943600" y="1371600"/>
            <a:ext cx="3070225" cy="4114800"/>
          </a:xfrm>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5"/>
          <p:cNvSpPr>
            <a:spLocks noGrp="1"/>
          </p:cNvSpPr>
          <p:nvPr>
            <p:ph idx="1"/>
          </p:nvPr>
        </p:nvSpPr>
        <p:spPr>
          <a:xfrm>
            <a:off x="76200" y="1066800"/>
            <a:ext cx="9067800" cy="5257800"/>
          </a:xfrm>
        </p:spPr>
        <p:txBody>
          <a:bodyPr>
            <a:normAutofit fontScale="92500" lnSpcReduction="10000"/>
          </a:bodyPr>
          <a:lstStyle/>
          <a:p>
            <a:r>
              <a:rPr lang="en-US" altLang="en-US" sz="2400" dirty="0"/>
              <a:t>The positions in which postural drainage is undertaken are modified consistent with the patient’s medical or surgical problems.</a:t>
            </a:r>
            <a:endParaRPr lang="en-US" altLang="en-US" sz="2400" dirty="0"/>
          </a:p>
          <a:p>
            <a:r>
              <a:rPr lang="en-US" altLang="en-US" sz="2400" dirty="0" smtClean="0"/>
              <a:t>Some </a:t>
            </a:r>
            <a:r>
              <a:rPr lang="en-US" altLang="en-US" sz="2400" dirty="0" smtClean="0"/>
              <a:t>patients who require postural drainage cannot assume or cannot tolerate the positions optimal for postural drainage.</a:t>
            </a:r>
            <a:endParaRPr lang="en-US" altLang="en-US" sz="2400" dirty="0" smtClean="0"/>
          </a:p>
          <a:p>
            <a:r>
              <a:rPr lang="en-US" altLang="en-US" sz="2400" dirty="0" smtClean="0"/>
              <a:t> For example, a patient with congestive heart failure may exhibit indications of orthopnea (shortness of breath while lying flat). </a:t>
            </a:r>
            <a:endParaRPr lang="en-US" altLang="en-US" sz="2400" dirty="0" smtClean="0"/>
          </a:p>
          <a:p>
            <a:r>
              <a:rPr lang="en-US" altLang="en-US" sz="2400" dirty="0" smtClean="0"/>
              <a:t>After neurosurgery a patient may not be allowed to assume a head-down </a:t>
            </a:r>
            <a:r>
              <a:rPr lang="en-US" altLang="en-US" sz="2400" dirty="0" smtClean="0"/>
              <a:t>position </a:t>
            </a:r>
            <a:r>
              <a:rPr lang="en-US" altLang="en-US" sz="2400" dirty="0" smtClean="0"/>
              <a:t>because this position causes increased intracranial pressure. </a:t>
            </a:r>
            <a:endParaRPr lang="en-US" altLang="en-US" sz="2400" dirty="0" smtClean="0"/>
          </a:p>
          <a:p>
            <a:r>
              <a:rPr lang="en-US" altLang="en-US" sz="2400" dirty="0" smtClean="0"/>
              <a:t>After thoracic surgery a patient may have chest tubes and monitoring wires that limit positioning. Under these circumstances and others, positioning during postural drainage must be modified.</a:t>
            </a:r>
            <a:endParaRPr lang="en-US" altLang="en-US" sz="2400" dirty="0" smtClean="0"/>
          </a:p>
          <a:p>
            <a:r>
              <a:rPr lang="en-US" altLang="en-US" sz="2400" dirty="0" smtClean="0"/>
              <a:t> </a:t>
            </a:r>
            <a:endParaRPr lang="en-US" altLang="en-US" sz="2400" dirty="0" smtClean="0"/>
          </a:p>
        </p:txBody>
      </p:sp>
      <p:sp>
        <p:nvSpPr>
          <p:cNvPr id="14338" name="Title 4"/>
          <p:cNvSpPr>
            <a:spLocks noGrp="1"/>
          </p:cNvSpPr>
          <p:nvPr>
            <p:ph type="title"/>
          </p:nvPr>
        </p:nvSpPr>
        <p:spPr>
          <a:xfrm>
            <a:off x="914400" y="152400"/>
            <a:ext cx="7772400" cy="1295400"/>
          </a:xfrm>
        </p:spPr>
        <p:txBody>
          <a:bodyPr/>
          <a:lstStyle/>
          <a:p>
            <a:r>
              <a:rPr lang="en-US" altLang="en-US" b="1" smtClean="0"/>
              <a:t>Modified Postural Drainage</a:t>
            </a:r>
            <a:endParaRPr lang="en-US" altLang="en-US"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a\Desktop\funny wheezing.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839200" cy="5486400"/>
          </a:xfrm>
        </p:spPr>
        <p:txBody>
          <a:bodyPr>
            <a:normAutofit/>
          </a:bodyPr>
          <a:lstStyle/>
          <a:p>
            <a:r>
              <a:rPr lang="en-US" sz="2800" dirty="0" smtClean="0"/>
              <a:t>Aims </a:t>
            </a:r>
            <a:r>
              <a:rPr lang="en-US" sz="2800" dirty="0"/>
              <a:t>to reduce symptoms</a:t>
            </a:r>
            <a:r>
              <a:rPr lang="en-US" sz="2800" dirty="0" smtClean="0"/>
              <a:t>, </a:t>
            </a:r>
            <a:r>
              <a:rPr lang="en-US" sz="2800" dirty="0"/>
              <a:t>decrease disability</a:t>
            </a:r>
            <a:r>
              <a:rPr lang="en-US" sz="2800" dirty="0" smtClean="0"/>
              <a:t>, </a:t>
            </a:r>
            <a:r>
              <a:rPr lang="en-US" sz="2800" dirty="0"/>
              <a:t>increase participation in physical and social activities and improve overall quality of life. </a:t>
            </a:r>
            <a:endParaRPr lang="en-US" sz="2800" dirty="0" smtClean="0"/>
          </a:p>
          <a:p>
            <a:r>
              <a:rPr lang="en-US" sz="2800" dirty="0" smtClean="0"/>
              <a:t>These </a:t>
            </a:r>
            <a:r>
              <a:rPr lang="en-US" sz="2800" dirty="0"/>
              <a:t>goals are achieved through patient and family education, exercise training, psychosocial intervention and assessment of outcomes. </a:t>
            </a:r>
            <a:endParaRPr lang="en-US" sz="2800" dirty="0" smtClean="0"/>
          </a:p>
          <a:p>
            <a:r>
              <a:rPr lang="en-US" sz="2800" dirty="0" smtClean="0"/>
              <a:t>The </a:t>
            </a:r>
            <a:r>
              <a:rPr lang="en-US" sz="2800" dirty="0"/>
              <a:t>interventions are geared </a:t>
            </a:r>
            <a:r>
              <a:rPr lang="en-US" sz="2800" dirty="0" smtClean="0"/>
              <a:t>towards </a:t>
            </a:r>
            <a:r>
              <a:rPr lang="en-US" sz="2800" dirty="0"/>
              <a:t>the individual problems of each patient and administered by the multidisciplinary team</a:t>
            </a:r>
            <a:r>
              <a:rPr lang="en-US" dirty="0"/>
              <a:t>.</a:t>
            </a:r>
            <a:endParaRPr lang="en-US" dirty="0"/>
          </a:p>
        </p:txBody>
      </p:sp>
      <p:sp>
        <p:nvSpPr>
          <p:cNvPr id="2" name="Title 1"/>
          <p:cNvSpPr>
            <a:spLocks noGrp="1"/>
          </p:cNvSpPr>
          <p:nvPr>
            <p:ph type="title"/>
          </p:nvPr>
        </p:nvSpPr>
        <p:spPr/>
        <p:txBody>
          <a:bodyPr>
            <a:normAutofit fontScale="90000"/>
          </a:bodyPr>
          <a:lstStyle/>
          <a:p>
            <a:r>
              <a:rPr lang="en-US" dirty="0" smtClean="0"/>
              <a:t>GOALS </a:t>
            </a:r>
            <a:r>
              <a:rPr lang="en-US" dirty="0"/>
              <a:t>of Pulmonary Rehabilitation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1"/>
          <p:cNvSpPr>
            <a:spLocks noGrp="1"/>
          </p:cNvSpPr>
          <p:nvPr>
            <p:ph type="sldNum" sz="quarter" idx="12"/>
          </p:nvPr>
        </p:nvSpPr>
        <p:spPr>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defRPr/>
            </a:pPr>
            <a:fld id="{32F8FDCC-F65B-4DD6-B8BD-E266386C6159}" type="slidenum">
              <a:rPr lang="en-GB"/>
            </a:fld>
            <a:endParaRPr lang="en-GB"/>
          </a:p>
        </p:txBody>
      </p:sp>
      <p:sp>
        <p:nvSpPr>
          <p:cNvPr id="2" name="Title 1"/>
          <p:cNvSpPr>
            <a:spLocks noGrp="1"/>
          </p:cNvSpPr>
          <p:nvPr>
            <p:ph type="title" idx="4294967295"/>
          </p:nvPr>
        </p:nvSpPr>
        <p:spPr>
          <a:xfrm>
            <a:off x="152400" y="76200"/>
            <a:ext cx="8686800" cy="1341438"/>
          </a:xfrm>
        </p:spPr>
        <p:txBody>
          <a:bodyPr lIns="91440" tIns="45720" rIns="91440" bIns="45720">
            <a:normAutofit/>
          </a:bodyPr>
          <a:lstStyle/>
          <a:p>
            <a:pPr eaLnBrk="1" hangingPunct="1">
              <a:defRPr/>
            </a:pPr>
            <a:r>
              <a:rPr lang="en-US" sz="3600" dirty="0" smtClean="0"/>
              <a:t>Structure of a Pulmonary </a:t>
            </a:r>
            <a:br>
              <a:rPr lang="en-US" sz="3600" dirty="0" smtClean="0"/>
            </a:br>
            <a:r>
              <a:rPr lang="en-US" sz="3600" dirty="0" smtClean="0"/>
              <a:t>Rehab Program</a:t>
            </a:r>
            <a:endParaRPr lang="en-US" sz="3600" dirty="0" smtClean="0"/>
          </a:p>
        </p:txBody>
      </p:sp>
      <p:sp>
        <p:nvSpPr>
          <p:cNvPr id="7171" name="Content Placeholder 2"/>
          <p:cNvSpPr>
            <a:spLocks noGrp="1"/>
          </p:cNvSpPr>
          <p:nvPr>
            <p:ph idx="4294967295"/>
          </p:nvPr>
        </p:nvSpPr>
        <p:spPr>
          <a:xfrm>
            <a:off x="0" y="1641475"/>
            <a:ext cx="7772400" cy="744538"/>
          </a:xfrm>
        </p:spPr>
        <p:txBody>
          <a:bodyPr/>
          <a:lstStyle/>
          <a:p>
            <a:pPr eaLnBrk="1" hangingPunct="1">
              <a:buFont typeface="Wingdings 2" panose="05020102010507070707" pitchFamily="18" charset="2"/>
              <a:buNone/>
              <a:defRPr/>
            </a:pPr>
            <a:r>
              <a:rPr lang="en-US" sz="2400" smtClean="0"/>
              <a:t>Program goals and objectives</a:t>
            </a:r>
            <a:endParaRPr lang="en-US" sz="2400" smtClean="0"/>
          </a:p>
          <a:p>
            <a:pPr eaLnBrk="1" hangingPunct="1">
              <a:buFont typeface="Wingdings 2" panose="05020102010507070707" pitchFamily="18" charset="2"/>
              <a:buNone/>
              <a:defRPr/>
            </a:pPr>
            <a:endParaRPr lang="en-US" sz="2400" smtClean="0">
              <a:solidFill>
                <a:srgbClr val="FF0000"/>
              </a:solidFill>
            </a:endParaRPr>
          </a:p>
        </p:txBody>
      </p:sp>
      <p:pic>
        <p:nvPicPr>
          <p:cNvPr id="10245" name="Picture 5" descr="Box 50-2"/>
          <p:cNvPicPr>
            <a:picLocks noChangeAspect="1" noChangeArrowheads="1"/>
          </p:cNvPicPr>
          <p:nvPr/>
        </p:nvPicPr>
        <p:blipFill>
          <a:blip r:embed="rId1" cstate="print"/>
          <a:srcRect/>
          <a:stretch>
            <a:fillRect/>
          </a:stretch>
        </p:blipFill>
        <p:spPr bwMode="auto">
          <a:xfrm>
            <a:off x="0" y="2057400"/>
            <a:ext cx="9144000" cy="4800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481328"/>
            <a:ext cx="8915400" cy="5224272"/>
          </a:xfrm>
        </p:spPr>
        <p:txBody>
          <a:bodyPr/>
          <a:lstStyle/>
          <a:p>
            <a:r>
              <a:rPr lang="en-US" sz="3200" dirty="0" smtClean="0"/>
              <a:t>Patients </a:t>
            </a:r>
            <a:r>
              <a:rPr lang="en-US" sz="3200" dirty="0"/>
              <a:t>with severe orthopedic or neurological </a:t>
            </a:r>
            <a:r>
              <a:rPr lang="en-US" sz="3200" dirty="0" smtClean="0"/>
              <a:t>disorders limiting </a:t>
            </a:r>
            <a:r>
              <a:rPr lang="en-US" sz="3200" dirty="0"/>
              <a:t>their </a:t>
            </a:r>
            <a:r>
              <a:rPr lang="en-US" sz="3200" dirty="0" smtClean="0"/>
              <a:t>mobility.</a:t>
            </a:r>
            <a:endParaRPr lang="en-US" sz="3200" dirty="0" smtClean="0"/>
          </a:p>
          <a:p>
            <a:r>
              <a:rPr lang="en-US" sz="3200" dirty="0" smtClean="0"/>
              <a:t>Severe </a:t>
            </a:r>
            <a:r>
              <a:rPr lang="en-US" sz="3200" dirty="0"/>
              <a:t>pulmonary arterial </a:t>
            </a:r>
            <a:r>
              <a:rPr lang="en-US" sz="3200" dirty="0" smtClean="0"/>
              <a:t>hypertension.</a:t>
            </a:r>
            <a:endParaRPr lang="en-US" sz="3200" dirty="0" smtClean="0"/>
          </a:p>
          <a:p>
            <a:r>
              <a:rPr lang="en-US" sz="3200" dirty="0" smtClean="0"/>
              <a:t>Exercise </a:t>
            </a:r>
            <a:r>
              <a:rPr lang="en-US" sz="3200" dirty="0"/>
              <a:t>induced </a:t>
            </a:r>
            <a:r>
              <a:rPr lang="en-US" sz="3200" dirty="0" smtClean="0"/>
              <a:t>syncope.</a:t>
            </a:r>
            <a:endParaRPr lang="en-US" sz="3200" dirty="0" smtClean="0"/>
          </a:p>
          <a:p>
            <a:r>
              <a:rPr lang="en-US" sz="3200" dirty="0" smtClean="0"/>
              <a:t>Unstable </a:t>
            </a:r>
            <a:r>
              <a:rPr lang="en-US" sz="3200" dirty="0"/>
              <a:t>angina or recent </a:t>
            </a:r>
            <a:r>
              <a:rPr lang="en-US" sz="3200" dirty="0" smtClean="0"/>
              <a:t>MI.</a:t>
            </a:r>
            <a:endParaRPr lang="en-US" sz="3200" dirty="0" smtClean="0"/>
          </a:p>
          <a:p>
            <a:r>
              <a:rPr lang="en-US" sz="3200" dirty="0" smtClean="0"/>
              <a:t>Refractory fatigue.</a:t>
            </a:r>
            <a:endParaRPr lang="en-US" sz="3200" dirty="0" smtClean="0"/>
          </a:p>
          <a:p>
            <a:r>
              <a:rPr lang="en-US" sz="3200" dirty="0" smtClean="0"/>
              <a:t>Inability </a:t>
            </a:r>
            <a:r>
              <a:rPr lang="en-US" sz="3200" dirty="0"/>
              <a:t>to learn, psychiatric instability and disruptive </a:t>
            </a:r>
            <a:r>
              <a:rPr lang="en-US" sz="3200" dirty="0" smtClean="0"/>
              <a:t>behavior</a:t>
            </a:r>
            <a:r>
              <a:rPr lang="en-US" dirty="0" smtClean="0"/>
              <a:t>.</a:t>
            </a:r>
            <a:endParaRPr lang="en-US" dirty="0"/>
          </a:p>
        </p:txBody>
      </p:sp>
      <p:sp>
        <p:nvSpPr>
          <p:cNvPr id="2" name="Title 1"/>
          <p:cNvSpPr>
            <a:spLocks noGrp="1"/>
          </p:cNvSpPr>
          <p:nvPr>
            <p:ph type="title"/>
          </p:nvPr>
        </p:nvSpPr>
        <p:spPr>
          <a:xfrm>
            <a:off x="152400" y="76200"/>
            <a:ext cx="8534400" cy="1341438"/>
          </a:xfrm>
        </p:spPr>
        <p:txBody>
          <a:bodyPr>
            <a:normAutofit/>
          </a:bodyPr>
          <a:lstStyle/>
          <a:p>
            <a:r>
              <a:rPr lang="en-US" sz="6000" dirty="0"/>
              <a:t>Exclusion criteria</a:t>
            </a:r>
            <a:endParaRPr lang="en-US" sz="6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534400" cy="5486400"/>
          </a:xfrm>
        </p:spPr>
        <p:txBody>
          <a:bodyPr>
            <a:normAutofit/>
          </a:bodyPr>
          <a:lstStyle/>
          <a:p>
            <a:r>
              <a:rPr lang="en-US" sz="3200" dirty="0" smtClean="0"/>
              <a:t>Improved </a:t>
            </a:r>
            <a:r>
              <a:rPr lang="en-US" sz="3200" dirty="0"/>
              <a:t>Exercise </a:t>
            </a:r>
            <a:r>
              <a:rPr lang="en-US" sz="3200" dirty="0" smtClean="0"/>
              <a:t>Capacity</a:t>
            </a:r>
            <a:endParaRPr lang="en-US" sz="3200" dirty="0" smtClean="0"/>
          </a:p>
          <a:p>
            <a:r>
              <a:rPr lang="en-US" sz="3200" dirty="0" smtClean="0"/>
              <a:t>Reduced </a:t>
            </a:r>
            <a:r>
              <a:rPr lang="en-US" sz="3200" dirty="0"/>
              <a:t>perceived intensity of </a:t>
            </a:r>
            <a:r>
              <a:rPr lang="en-US" sz="3200" dirty="0" smtClean="0"/>
              <a:t>dyspnea</a:t>
            </a:r>
            <a:endParaRPr lang="en-US" sz="3200" dirty="0" smtClean="0"/>
          </a:p>
          <a:p>
            <a:r>
              <a:rPr lang="en-US" sz="3200" dirty="0" smtClean="0"/>
              <a:t>Improve </a:t>
            </a:r>
            <a:r>
              <a:rPr lang="en-US" sz="3200" dirty="0"/>
              <a:t>health-related </a:t>
            </a:r>
            <a:r>
              <a:rPr lang="en-US" sz="3200" dirty="0" smtClean="0"/>
              <a:t>QOL</a:t>
            </a:r>
            <a:endParaRPr lang="en-US" sz="3200" dirty="0" smtClean="0"/>
          </a:p>
          <a:p>
            <a:r>
              <a:rPr lang="en-US" sz="3200" dirty="0" smtClean="0"/>
              <a:t>Reduced </a:t>
            </a:r>
            <a:r>
              <a:rPr lang="en-US" sz="3200" dirty="0"/>
              <a:t>hospitalization and </a:t>
            </a:r>
            <a:r>
              <a:rPr lang="en-US" sz="3200" dirty="0" smtClean="0"/>
              <a:t>LOS</a:t>
            </a:r>
            <a:endParaRPr lang="en-US" sz="3200" dirty="0" smtClean="0"/>
          </a:p>
          <a:p>
            <a:r>
              <a:rPr lang="en-US" sz="3200" dirty="0" smtClean="0"/>
              <a:t>Reduced </a:t>
            </a:r>
            <a:r>
              <a:rPr lang="en-US" sz="3200" dirty="0"/>
              <a:t>anxiety and depression from </a:t>
            </a:r>
            <a:r>
              <a:rPr lang="en-US" sz="3200" dirty="0" smtClean="0"/>
              <a:t>COPD</a:t>
            </a:r>
            <a:endParaRPr lang="en-US" sz="3200" dirty="0" smtClean="0"/>
          </a:p>
          <a:p>
            <a:r>
              <a:rPr lang="en-US" sz="3200" dirty="0" smtClean="0"/>
              <a:t>Improved </a:t>
            </a:r>
            <a:r>
              <a:rPr lang="en-US" sz="3200" dirty="0"/>
              <a:t>upper limb </a:t>
            </a:r>
            <a:r>
              <a:rPr lang="en-US" sz="3200" dirty="0" smtClean="0"/>
              <a:t>function</a:t>
            </a:r>
            <a:endParaRPr lang="en-US" sz="3200" dirty="0" smtClean="0"/>
          </a:p>
          <a:p>
            <a:r>
              <a:rPr lang="en-US" sz="3200" dirty="0" smtClean="0"/>
              <a:t>Benefits </a:t>
            </a:r>
            <a:r>
              <a:rPr lang="en-US" sz="3200" dirty="0"/>
              <a:t>extend well beyond immediate period of training</a:t>
            </a:r>
            <a:endParaRPr lang="en-US" sz="3200" dirty="0"/>
          </a:p>
        </p:txBody>
      </p:sp>
      <p:sp>
        <p:nvSpPr>
          <p:cNvPr id="2" name="Title 1"/>
          <p:cNvSpPr>
            <a:spLocks noGrp="1"/>
          </p:cNvSpPr>
          <p:nvPr>
            <p:ph type="title"/>
          </p:nvPr>
        </p:nvSpPr>
        <p:spPr>
          <a:xfrm>
            <a:off x="152400" y="274638"/>
            <a:ext cx="8839200" cy="1143000"/>
          </a:xfrm>
        </p:spPr>
        <p:txBody>
          <a:bodyPr>
            <a:normAutofit fontScale="90000"/>
          </a:bodyPr>
          <a:lstStyle/>
          <a:p>
            <a:r>
              <a:rPr lang="en-US" dirty="0"/>
              <a:t>Benefits of Pulmonary Rehabilitation</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200"/>
            <a:ext cx="8534400" cy="5486400"/>
          </a:xfrm>
        </p:spPr>
        <p:txBody>
          <a:bodyPr>
            <a:normAutofit/>
          </a:bodyPr>
          <a:lstStyle/>
          <a:p>
            <a:r>
              <a:rPr lang="en-US" dirty="0" smtClean="0"/>
              <a:t>Obstructive Diseases </a:t>
            </a:r>
            <a:endParaRPr lang="en-US" dirty="0" smtClean="0"/>
          </a:p>
          <a:p>
            <a:r>
              <a:rPr lang="en-US" dirty="0" smtClean="0"/>
              <a:t>Restrictive </a:t>
            </a:r>
            <a:r>
              <a:rPr lang="en-US" dirty="0"/>
              <a:t>Diseases </a:t>
            </a:r>
            <a:r>
              <a:rPr lang="en-US" dirty="0" smtClean="0"/>
              <a:t> </a:t>
            </a:r>
            <a:endParaRPr lang="en-US" dirty="0" smtClean="0"/>
          </a:p>
          <a:p>
            <a:pPr>
              <a:buFont typeface="Wingdings" panose="05000000000000000000" pitchFamily="2" charset="2"/>
              <a:buChar char="Ø"/>
            </a:pPr>
            <a:r>
              <a:rPr lang="en-US" dirty="0" smtClean="0"/>
              <a:t>Interstitial </a:t>
            </a:r>
            <a:endParaRPr lang="en-US" dirty="0" smtClean="0"/>
          </a:p>
          <a:p>
            <a:pPr>
              <a:buFont typeface="Wingdings" panose="05000000000000000000" pitchFamily="2" charset="2"/>
              <a:buChar char="Ø"/>
            </a:pPr>
            <a:r>
              <a:rPr lang="en-US" dirty="0" smtClean="0"/>
              <a:t> </a:t>
            </a:r>
            <a:r>
              <a:rPr lang="en-US" dirty="0"/>
              <a:t>Chest Wall </a:t>
            </a:r>
            <a:r>
              <a:rPr lang="en-US" dirty="0" smtClean="0"/>
              <a:t> </a:t>
            </a:r>
            <a:endParaRPr lang="en-US" dirty="0" smtClean="0"/>
          </a:p>
          <a:p>
            <a:pPr>
              <a:buFont typeface="Wingdings" panose="05000000000000000000" pitchFamily="2" charset="2"/>
              <a:buChar char="Ø"/>
            </a:pPr>
            <a:r>
              <a:rPr lang="en-US" dirty="0" smtClean="0"/>
              <a:t>Neuromuscular</a:t>
            </a:r>
            <a:endParaRPr lang="en-US" dirty="0" smtClean="0"/>
          </a:p>
          <a:p>
            <a:r>
              <a:rPr lang="en-US" dirty="0" smtClean="0"/>
              <a:t> </a:t>
            </a:r>
            <a:r>
              <a:rPr lang="en-US" dirty="0"/>
              <a:t>COPD patients at all stages of disease appear to benefit from exercise training programs improving with respect to both exercise tolerance and symptoms of dyspnea and </a:t>
            </a:r>
            <a:r>
              <a:rPr lang="en-US" dirty="0" smtClean="0"/>
              <a:t>fatigue.</a:t>
            </a:r>
            <a:endParaRPr lang="en-US" dirty="0"/>
          </a:p>
        </p:txBody>
      </p:sp>
      <p:sp>
        <p:nvSpPr>
          <p:cNvPr id="2" name="Title 1"/>
          <p:cNvSpPr>
            <a:spLocks noGrp="1"/>
          </p:cNvSpPr>
          <p:nvPr>
            <p:ph type="title"/>
          </p:nvPr>
        </p:nvSpPr>
        <p:spPr>
          <a:xfrm>
            <a:off x="152400" y="274638"/>
            <a:ext cx="8839200" cy="1143000"/>
          </a:xfrm>
        </p:spPr>
        <p:txBody>
          <a:bodyPr>
            <a:normAutofit/>
          </a:bodyPr>
          <a:lstStyle/>
          <a:p>
            <a:r>
              <a:rPr lang="en-US" sz="5400" dirty="0"/>
              <a:t>Patient Selection</a:t>
            </a:r>
            <a:endParaRPr lang="en-US" sz="54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0</TotalTime>
  <Words>11665</Words>
  <Application>WPS Presentation</Application>
  <PresentationFormat>On-screen Show (4:3)</PresentationFormat>
  <Paragraphs>363</Paragraphs>
  <Slides>45</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45</vt:i4>
      </vt:variant>
    </vt:vector>
  </HeadingPairs>
  <TitlesOfParts>
    <vt:vector size="58" baseType="lpstr">
      <vt:lpstr>Arial</vt:lpstr>
      <vt:lpstr>SimSun</vt:lpstr>
      <vt:lpstr>Wingdings</vt:lpstr>
      <vt:lpstr>Wingdings 3</vt:lpstr>
      <vt:lpstr>Verdana</vt:lpstr>
      <vt:lpstr>Wingdings 2</vt:lpstr>
      <vt:lpstr>Wingdings 2</vt:lpstr>
      <vt:lpstr>Lucida Sans Unicode</vt:lpstr>
      <vt:lpstr>Microsoft YaHei</vt:lpstr>
      <vt:lpstr>Arial Unicode MS</vt:lpstr>
      <vt:lpstr>Calibri</vt:lpstr>
      <vt:lpstr>Times New Roman</vt:lpstr>
      <vt:lpstr>Concourse</vt:lpstr>
      <vt:lpstr>PowerPoint 演示文稿</vt:lpstr>
      <vt:lpstr>Definition of Pulmonary Rehabilitation</vt:lpstr>
      <vt:lpstr>Consequences of Respiratory Disease</vt:lpstr>
      <vt:lpstr>Mechanisms for these morbidities</vt:lpstr>
      <vt:lpstr>GOALS of Pulmonary Rehabilitation </vt:lpstr>
      <vt:lpstr>Structure of a Pulmonary  Rehab Program</vt:lpstr>
      <vt:lpstr>Exclusion criteria</vt:lpstr>
      <vt:lpstr>Benefits of Pulmonary Rehabilitation</vt:lpstr>
      <vt:lpstr>Patient Selection</vt:lpstr>
      <vt:lpstr>Structure of a Pulmonary  Rehab Program (cont.)</vt:lpstr>
      <vt:lpstr>Structure of a Pulmonary  Rehab Program (cont.)</vt:lpstr>
      <vt:lpstr>Structure of a Pulmonary  Rehab Program (cont.)</vt:lpstr>
      <vt:lpstr>Structure of a Pulmonary  Rehab Program (cont.)</vt:lpstr>
      <vt:lpstr>Structure of a Pulmonary  Rehab Program (cont.)</vt:lpstr>
      <vt:lpstr>Structure of a Pulmonary  Rehab Program (cont.)</vt:lpstr>
      <vt:lpstr>Structure of a Pulmonary  Rehab Program (cont.)</vt:lpstr>
      <vt:lpstr>Structure of a Pulmonary  Rehab Program (cont.)</vt:lpstr>
      <vt:lpstr>     Psycho-social  Intervention </vt:lpstr>
      <vt:lpstr>        Chest Physical  Therapy</vt:lpstr>
      <vt:lpstr>        Nutritional Assessment   </vt:lpstr>
      <vt:lpstr>Facts About COPD &amp; Diet</vt:lpstr>
      <vt:lpstr>Dietary Advice if you are underweight</vt:lpstr>
      <vt:lpstr>Underweight</vt:lpstr>
      <vt:lpstr>Dietary Advice if you are Overweight</vt:lpstr>
      <vt:lpstr>Overweight</vt:lpstr>
      <vt:lpstr>Hints for weight control </vt:lpstr>
      <vt:lpstr>Structure of a Pulmonary  Rehab Program (cont.)</vt:lpstr>
      <vt:lpstr>Structure of a Pulmonary  Rehab Program (cont.)</vt:lpstr>
      <vt:lpstr>Structure of a Pulmonary  Rehab Program (cont.)</vt:lpstr>
      <vt:lpstr>Structure of a Pulmonary  Rehab Program (cont.)</vt:lpstr>
      <vt:lpstr>Structure of a Pulmonary  Rehab Program (cont.)</vt:lpstr>
      <vt:lpstr>Structure of a Pulmonary  Rehab Program (cont.)</vt:lpstr>
      <vt:lpstr>Structure of a Pulmonary  Rehab Program (cont.)</vt:lpstr>
      <vt:lpstr>Postural Drainage</vt:lpstr>
      <vt:lpstr>GOALS</vt:lpstr>
      <vt:lpstr>Postural Drainage: Indications</vt:lpstr>
      <vt:lpstr> Relative Contraindications to PD</vt:lpstr>
      <vt:lpstr>PowerPoint 演示文稿</vt:lpstr>
      <vt:lpstr>PowerPoint 演示文稿</vt:lpstr>
      <vt:lpstr>Percussion</vt:lpstr>
      <vt:lpstr>Relative Contraindications to Percussion</vt:lpstr>
      <vt:lpstr>Vibration</vt:lpstr>
      <vt:lpstr>Shaking</vt:lpstr>
      <vt:lpstr>Modified Postural Drainage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Dr Humera Ayub</cp:lastModifiedBy>
  <cp:revision>15</cp:revision>
  <dcterms:created xsi:type="dcterms:W3CDTF">2018-09-24T04:30:00Z</dcterms:created>
  <dcterms:modified xsi:type="dcterms:W3CDTF">2024-10-16T06:02:30Z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04BCE47D727F470DBD4F7CE6FE669FDC_13</vt:lpwstr>
  </property>
  <property fmtid="{D5CDD505-2E9C-101B-9397-08002B2CF9AE}" pid="3" name="KSOProductBuildVer">
    <vt:lpwstr>1033-12.2.0.18283</vt:lpwstr>
  </property>
</Properties>
</file>