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sldIdLst>
    <p:sldId id="281" r:id="rId3"/>
    <p:sldId id="280" r:id="rId4"/>
    <p:sldId id="257" r:id="rId5"/>
    <p:sldId id="279" r:id="rId6"/>
    <p:sldId id="282" r:id="rId7"/>
    <p:sldId id="259" r:id="rId8"/>
    <p:sldId id="268" r:id="rId9"/>
    <p:sldId id="260" r:id="rId10"/>
    <p:sldId id="261" r:id="rId11"/>
    <p:sldId id="263" r:id="rId12"/>
    <p:sldId id="262" r:id="rId13"/>
    <p:sldId id="269" r:id="rId14"/>
    <p:sldId id="270" r:id="rId15"/>
    <p:sldId id="265" r:id="rId16"/>
    <p:sldId id="283" r:id="rId17"/>
    <p:sldId id="271" r:id="rId18"/>
    <p:sldId id="272" r:id="rId19"/>
    <p:sldId id="273" r:id="rId20"/>
    <p:sldId id="264" r:id="rId21"/>
    <p:sldId id="274" r:id="rId22"/>
    <p:sldId id="285" r:id="rId23"/>
    <p:sldId id="275" r:id="rId24"/>
    <p:sldId id="267" r:id="rId25"/>
    <p:sldId id="286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4" autoAdjust="0"/>
    <p:restoredTop sz="94660"/>
  </p:normalViewPr>
  <p:slideViewPr>
    <p:cSldViewPr>
      <p:cViewPr varScale="1">
        <p:scale>
          <a:sx n="59" d="100"/>
          <a:sy n="59" d="100"/>
        </p:scale>
        <p:origin x="14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9FEF822C-9F1B-48C9-97E7-EC196BF2E735}" type="slidenum">
              <a:rPr lang="en-US" smtClean="0">
                <a:solidFill>
                  <a:prstClr val="white"/>
                </a:solidFill>
              </a:rPr>
              <a:pPr/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41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38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9165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373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4623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548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7159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230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517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13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083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0701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616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86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5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79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 dirty="0">
              <a:solidFill>
                <a:srgbClr val="4380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47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62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655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49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93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831FAD6-58A8-4B69-ABDB-7808E590B023}" type="datetimeFigureOut">
              <a:rPr lang="en-US" smtClean="0">
                <a:solidFill>
                  <a:srgbClr val="438086"/>
                </a:solidFill>
              </a:rPr>
              <a:pPr/>
              <a:t>2/22/2024</a:t>
            </a:fld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>
              <a:solidFill>
                <a:srgbClr val="438086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9FEF822C-9F1B-48C9-97E7-EC196BF2E73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28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6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hyperlink" Target="emergancy%20room.doc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Organization and Administration </a:t>
            </a:r>
            <a:br>
              <a:rPr/>
            </a:br>
            <a:r>
              <a:t>of Emergency Care</a:t>
            </a:r>
            <a:br>
              <a:rPr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 MUHAMMAD SAAD HASSAN</a:t>
            </a:r>
          </a:p>
          <a:p>
            <a:r>
              <a:rPr lang="en-US" dirty="0"/>
              <a:t>DPT,MS-OMPT,COCT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cont…..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/>
          <a:lstStyle/>
          <a:p>
            <a:r>
              <a:rPr lang="en-US" dirty="0"/>
              <a:t>For this reason, all members of the emergency team should be trained and certified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1191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br>
              <a:rPr lang="en-US" dirty="0"/>
            </a:br>
            <a:r>
              <a:rPr lang="en-US" dirty="0"/>
              <a:t>Initial patient assessment and care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1-</a:t>
            </a:r>
            <a:r>
              <a:rPr lang="en-US" b="1" dirty="0"/>
              <a:t>CHECK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The scene </a:t>
            </a:r>
            <a:r>
              <a:rPr lang="en-US" dirty="0"/>
              <a:t>to make sure it is safe to aid the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The scene </a:t>
            </a:r>
            <a:r>
              <a:rPr lang="en-US" dirty="0"/>
              <a:t>to find evidence on what happened to the 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The victim </a:t>
            </a:r>
            <a:r>
              <a:rPr lang="en-US" dirty="0"/>
              <a:t>for airway, breathing, circulation, </a:t>
            </a:r>
            <a:r>
              <a:rPr lang="en-US" b="1" dirty="0"/>
              <a:t>fractures, </a:t>
            </a:r>
            <a:r>
              <a:rPr lang="en-US" dirty="0"/>
              <a:t>and bleeding</a:t>
            </a:r>
          </a:p>
          <a:p>
            <a:pPr>
              <a:buNone/>
            </a:pPr>
            <a:r>
              <a:rPr lang="en-US" b="1" dirty="0"/>
              <a:t>2-CALL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The </a:t>
            </a:r>
            <a:r>
              <a:rPr lang="en-US" b="1" dirty="0"/>
              <a:t>local emergency </a:t>
            </a:r>
            <a:r>
              <a:rPr lang="en-US" dirty="0"/>
              <a:t>management service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Give </a:t>
            </a:r>
            <a:r>
              <a:rPr lang="en-US" b="1" dirty="0"/>
              <a:t>proper directions </a:t>
            </a:r>
            <a:r>
              <a:rPr lang="en-US" dirty="0"/>
              <a:t>to the injury site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Meet ambulance </a:t>
            </a:r>
            <a:r>
              <a:rPr lang="en-US" dirty="0"/>
              <a:t>at scene and direct to injured person</a:t>
            </a:r>
          </a:p>
          <a:p>
            <a:pPr>
              <a:buNone/>
            </a:pPr>
            <a:r>
              <a:rPr lang="en-US" b="1" dirty="0"/>
              <a:t>3-CARE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 Calm </a:t>
            </a:r>
            <a:r>
              <a:rPr lang="en-US" dirty="0"/>
              <a:t>and reassure the injured person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Reassess</a:t>
            </a:r>
            <a:r>
              <a:rPr lang="en-US" dirty="0"/>
              <a:t> and monitor all vital signs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Control</a:t>
            </a:r>
            <a:r>
              <a:rPr lang="en-US" dirty="0"/>
              <a:t> any bleeding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Immobilize</a:t>
            </a:r>
            <a:r>
              <a:rPr lang="en-US" dirty="0"/>
              <a:t> any injured body part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Provide</a:t>
            </a:r>
            <a:r>
              <a:rPr lang="en-US" dirty="0"/>
              <a:t> CPR/AED and appropriate first aid</a:t>
            </a:r>
          </a:p>
        </p:txBody>
      </p:sp>
    </p:spTree>
    <p:extLst>
      <p:ext uri="{BB962C8B-B14F-4D97-AF65-F5344CB8AC3E}">
        <p14:creationId xmlns:p14="http://schemas.microsoft.com/office/powerpoint/2010/main" val="428210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05400"/>
          </a:xfrm>
        </p:spPr>
        <p:txBody>
          <a:bodyPr>
            <a:normAutofit fontScale="32500" lnSpcReduction="20000"/>
          </a:bodyPr>
          <a:lstStyle/>
          <a:p>
            <a:pPr>
              <a:buFont typeface="Courier New" pitchFamily="49" charset="0"/>
              <a:buChar char="o"/>
            </a:pPr>
            <a:r>
              <a:rPr lang="en-US" sz="9600" dirty="0"/>
              <a:t>An </a:t>
            </a:r>
            <a:r>
              <a:rPr lang="en-US" sz="9600" b="1" dirty="0"/>
              <a:t>emergency communication system</a:t>
            </a:r>
            <a:r>
              <a:rPr lang="en-US" sz="9600" dirty="0"/>
              <a:t> (</a:t>
            </a:r>
            <a:r>
              <a:rPr lang="en-US" sz="9600" b="1" dirty="0"/>
              <a:t>ECS</a:t>
            </a:r>
            <a:r>
              <a:rPr lang="en-US" sz="9600" dirty="0"/>
              <a:t>) is any </a:t>
            </a:r>
            <a:r>
              <a:rPr lang="en-US" sz="11200" dirty="0"/>
              <a:t>system</a:t>
            </a:r>
            <a:r>
              <a:rPr lang="en-US" sz="11200" u="sng" dirty="0"/>
              <a:t> </a:t>
            </a:r>
            <a:r>
              <a:rPr lang="en-US" sz="9600" dirty="0"/>
              <a:t>typically, computer-based) that is organized for the primary purpose of supporting one-way and two-way communication of emergency messages between both individuals and groups of individuals. </a:t>
            </a:r>
          </a:p>
          <a:p>
            <a:pPr>
              <a:buFont typeface="Courier New" pitchFamily="49" charset="0"/>
              <a:buChar char="o"/>
            </a:pPr>
            <a:r>
              <a:rPr lang="en-US" sz="9600" dirty="0"/>
              <a:t>Communication is the key to quick and effective delivery of emergency care in any  trauma situation. </a:t>
            </a:r>
          </a:p>
          <a:p>
            <a:pPr>
              <a:buFont typeface="Courier New" pitchFamily="49" charset="0"/>
              <a:buChar char="o"/>
            </a:pPr>
            <a:r>
              <a:rPr lang="en-US" sz="9600" dirty="0"/>
              <a:t>Communication prior to an event is a good way to establish a positive  working relationship between all groups of professionals.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emergency medical transportation is not available on site during a particular event, then direct communication with the emergency medical system at the time of injury or illness is necessary.</a:t>
            </a:r>
          </a:p>
          <a:p>
            <a:pPr>
              <a:buFont typeface="Courier New" pitchFamily="49" charset="0"/>
              <a:buChar char="o"/>
            </a:pPr>
            <a:endParaRPr lang="en-US" dirty="0"/>
          </a:p>
          <a:p>
            <a:r>
              <a:rPr lang="en-US" dirty="0"/>
              <a:t>A backup communications plan should be ready if there is failure of the primary communication system. </a:t>
            </a:r>
          </a:p>
          <a:p>
            <a:r>
              <a:rPr lang="en-US" dirty="0"/>
              <a:t>Currently the most common method of communication is a cellular telephone. 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7924800" cy="1752600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/>
            </a:br>
            <a:br>
              <a:rPr lang="en-US"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br>
              <a:rPr b="1" dirty="0"/>
            </a:br>
            <a:r>
              <a:rPr lang="en-US" b="1" dirty="0"/>
              <a:t>Emergency equipment and supplies ????</a:t>
            </a:r>
            <a:br>
              <a:rPr lang="en-US" b="1" dirty="0"/>
            </a:br>
            <a:br>
              <a:rPr lang="en-GB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7924800" cy="4191000"/>
          </a:xfrm>
        </p:spPr>
        <p:txBody>
          <a:bodyPr>
            <a:normAutofit/>
          </a:bodyPr>
          <a:lstStyle/>
          <a:p>
            <a:r>
              <a:rPr lang="en-US" sz="3200" dirty="0"/>
              <a:t>All appropriate emergency equipment and supplies must be on hand at all practices and events.</a:t>
            </a:r>
          </a:p>
          <a:p>
            <a:r>
              <a:rPr lang="en-US" sz="3200" dirty="0"/>
              <a:t>All assigned emergency team members should be aware of the location and function of all emergency equipment and supplies. </a:t>
            </a:r>
          </a:p>
        </p:txBody>
      </p:sp>
    </p:spTree>
    <p:extLst>
      <p:ext uri="{BB962C8B-B14F-4D97-AF65-F5344CB8AC3E}">
        <p14:creationId xmlns:p14="http://schemas.microsoft.com/office/powerpoint/2010/main" val="686918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33400"/>
            <a:ext cx="8229600" cy="1066800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Emergency equipment and supplies</a:t>
            </a:r>
            <a:b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4191000" cy="51054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b="1" dirty="0"/>
              <a:t>Equipment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AED unit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Immobilization splints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Stretcher/spine board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Airway bag—valve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mask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/>
              <a:t> </a:t>
            </a:r>
            <a:r>
              <a:rPr lang="en-US" sz="2400" b="1" dirty="0"/>
              <a:t>Supplies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First aid kit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Sterile bandages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Tape and elastic wraps</a:t>
            </a:r>
          </a:p>
          <a:p>
            <a:pPr>
              <a:buFont typeface="Wingdings" pitchFamily="2" charset="2"/>
              <a:buChar char="§"/>
            </a:pPr>
            <a:r>
              <a:rPr lang="en-US" sz="2400" dirty="0"/>
              <a:t>Blood borne pathogen kits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4495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9772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Venue Locations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EAP should be specific to venue locations and any unique features that might be found as part of that facility</a:t>
            </a:r>
          </a:p>
          <a:p>
            <a:r>
              <a:rPr lang="en-US" dirty="0"/>
              <a:t>The EAP for each venue should include information concerning the accessibility to emergency personnel, communications systems, emergency equipment, and emergency vehicle transportation.</a:t>
            </a:r>
          </a:p>
          <a:p>
            <a:r>
              <a:rPr lang="en-US" dirty="0"/>
              <a:t>Emergency Procedures; Includes all venue drawings, maps, and directions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Emergency Transportation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EAP should include a policy for transportation of the sick and injured for all athletic events. By definition, an emergency dictates that transport should be via EMS vehicles (ambulance). </a:t>
            </a:r>
          </a:p>
          <a:p>
            <a:r>
              <a:rPr lang="en-US" dirty="0"/>
              <a:t>The policy on transportation should explain in detail when and where an ambulance will be during the events.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Emergency Care 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EAP should include information regarding the transportation directions to an emergency medical facility from all venues</a:t>
            </a:r>
            <a:r>
              <a:rPr lang="en-US" dirty="0"/>
              <a:t>. </a:t>
            </a:r>
          </a:p>
          <a:p>
            <a:r>
              <a:rPr lang="en-US" dirty="0"/>
              <a:t>When selecting an appropriate emergency care facility, consider the proximity of the emergency facility to the venues and the level of care available at the facility.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There should be </a:t>
            </a:r>
            <a:r>
              <a:rPr lang="en-US" dirty="0">
                <a:solidFill>
                  <a:srgbClr val="FFFF00"/>
                </a:solidFill>
              </a:rPr>
              <a:t>prior notification </a:t>
            </a:r>
            <a:r>
              <a:rPr lang="en-US" dirty="0"/>
              <a:t>to the local emergency services that are used by the  organization in advance. 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It is also recommended that the EAP be reviewed and </a:t>
            </a:r>
            <a:r>
              <a:rPr lang="en-US" dirty="0">
                <a:solidFill>
                  <a:srgbClr val="FFFF00"/>
                </a:solidFill>
              </a:rPr>
              <a:t>practiced</a:t>
            </a:r>
            <a:r>
              <a:rPr lang="en-US" dirty="0"/>
              <a:t> with both the emergency care facility administrators and medical staff in regard to important information concerning the care.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Image result for AE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33400"/>
            <a:ext cx="2819400" cy="2217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731547"/>
            <a:ext cx="2628900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972221"/>
            <a:ext cx="19050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24200"/>
            <a:ext cx="1905000" cy="136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5341" y="3124200"/>
            <a:ext cx="282892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933825"/>
            <a:ext cx="2895600" cy="241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61776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305800" cy="1981200"/>
          </a:xfrm>
        </p:spPr>
        <p:txBody>
          <a:bodyPr/>
          <a:lstStyle/>
          <a:p>
            <a:r>
              <a:rPr b="1" dirty="0"/>
              <a:t>Emergency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609600" y="3657600"/>
            <a:ext cx="8305800" cy="2243796"/>
          </a:xfrm>
        </p:spPr>
        <p:txBody>
          <a:bodyPr/>
          <a:lstStyle/>
          <a:p>
            <a:r>
              <a:rPr lang="en-US" dirty="0"/>
              <a:t>“An unforeseen combination of circumstances or the resulting state that requires an immediate action.”</a:t>
            </a:r>
          </a:p>
          <a:p>
            <a:r>
              <a:rPr lang="en-US" dirty="0"/>
              <a:t> (www.merriamwebster.com)</a:t>
            </a:r>
          </a:p>
          <a:p>
            <a:r>
              <a:rPr lang="en-US" dirty="0"/>
              <a:t>An emergency is any sudden or serious condition that requires medical attention within a minute to several hours.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Legal Need and </a:t>
            </a:r>
            <a:r>
              <a:rPr lang="en-US" dirty="0"/>
              <a:t>DOCUMENTATION 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spcBef>
                <a:spcPct val="50000"/>
              </a:spcBef>
              <a:buNone/>
            </a:pPr>
            <a:endParaRPr lang="en-US" b="1" dirty="0">
              <a:solidFill>
                <a:schemeClr val="hlink"/>
              </a:solidFill>
            </a:endParaRPr>
          </a:p>
          <a:p>
            <a:pPr algn="ctr">
              <a:spcBef>
                <a:spcPct val="50000"/>
              </a:spcBef>
              <a:buNone/>
            </a:pPr>
            <a:r>
              <a:rPr lang="en-US" b="1" dirty="0">
                <a:solidFill>
                  <a:schemeClr val="tx2">
                    <a:lumMod val="90000"/>
                  </a:schemeClr>
                </a:solidFill>
              </a:rPr>
              <a:t>Remember:</a:t>
            </a:r>
          </a:p>
          <a:p>
            <a:pPr algn="ctr">
              <a:spcBef>
                <a:spcPct val="50000"/>
              </a:spcBef>
              <a:buNone/>
            </a:pPr>
            <a:r>
              <a:rPr lang="en-US" dirty="0">
                <a:solidFill>
                  <a:schemeClr val="tx2">
                    <a:lumMod val="90000"/>
                  </a:schemeClr>
                </a:solidFill>
              </a:rPr>
              <a:t>If it was not documented, it never happened!</a:t>
            </a:r>
          </a:p>
          <a:p>
            <a:pPr algn="ctr">
              <a:spcBef>
                <a:spcPct val="50000"/>
              </a:spcBef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pPr algn="ctr">
              <a:spcBef>
                <a:spcPct val="50000"/>
              </a:spcBef>
              <a:buNone/>
            </a:pPr>
            <a:endParaRPr lang="en-US" dirty="0">
              <a:solidFill>
                <a:schemeClr val="tx2">
                  <a:lumMod val="90000"/>
                </a:schemeClr>
              </a:solidFill>
            </a:endParaRPr>
          </a:p>
          <a:p>
            <a:endParaRPr lang="en-US" dirty="0"/>
          </a:p>
        </p:txBody>
      </p:sp>
      <p:pic>
        <p:nvPicPr>
          <p:cNvPr id="4" name="Picture 5" descr="Go to fullsize image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228600"/>
            <a:ext cx="2036763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Individual Injury Evaluation Form, </a:t>
            </a:r>
            <a:r>
              <a:rPr lang="en-US" dirty="0"/>
              <a:t>used for the documentation of the person’s injuries or problems.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Description of the person or group responsible for documenting the events of the emergency situation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Follow-up documentation on the evaluation of response to emergency situation.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Documentation on personnel training and regular rehearsal of the emergency action plan.</a:t>
            </a:r>
          </a:p>
          <a:p>
            <a:pPr>
              <a:buFont typeface="Wingdings" pitchFamily="2" charset="2"/>
              <a:buChar char="§"/>
            </a:pPr>
            <a:r>
              <a:rPr lang="en-US" dirty="0"/>
              <a:t>Documentation of purchase, inventory, and maintenance of all emergency equipment and supplies.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86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/>
              <a:t>Guidelines for Documentation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720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Document accurately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Record the facts, not opinions.  Never falsify records to cover up a negligent act.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Document completely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You will find it difficult to prove that you provided a service, if you do not documented it.  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Note the Time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Be specific about the time something happens.  This is especially important when you are writing an incident report or documenting in a communication book.  Also, document information as soon as possible; you are more likely to remember important details this way! 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Document objectively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Record exactly what you see, hear, and do.  Remember to document data you witness yourself, or data from a reliable source.  When you include information reported by someone else, cite your source.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Forms &amp; Ink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Be sure to use the correct form for the situation at hand.  Be sure to use blue or black ink.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Signature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Be sure to sign all reports and forms.</a:t>
            </a:r>
          </a:p>
          <a:p>
            <a:pPr>
              <a:buFont typeface="Wingdings" pitchFamily="2" charset="2"/>
              <a:buChar char="§"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Mistakes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: Do not use white-out; if you make a mistake, cross out the word and initial it.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 l="10423" r="13066"/>
          <a:stretch>
            <a:fillRect/>
          </a:stretch>
        </p:blipFill>
        <p:spPr bwMode="auto">
          <a:xfrm>
            <a:off x="0" y="0"/>
            <a:ext cx="9144000" cy="6857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928485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seven\Downloads\images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533400"/>
            <a:ext cx="8610600" cy="601979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2362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Image result for 1122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Image result for 1122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65" y="457200"/>
            <a:ext cx="3356584" cy="2514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392" y="516382"/>
            <a:ext cx="3161763" cy="24550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9" name="Picture 9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595"/>
          <a:stretch/>
        </p:blipFill>
        <p:spPr bwMode="auto">
          <a:xfrm>
            <a:off x="1692222" y="3733484"/>
            <a:ext cx="4251377" cy="2777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492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0015364"/>
              </p:ext>
            </p:extLst>
          </p:nvPr>
        </p:nvGraphicFramePr>
        <p:xfrm>
          <a:off x="228600" y="0"/>
          <a:ext cx="8839200" cy="6888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784">
                <a:tc>
                  <a:txBody>
                    <a:bodyPr/>
                    <a:lstStyle/>
                    <a:p>
                      <a:r>
                        <a:rPr lang="en-US" sz="2000" b="1" dirty="0"/>
                        <a:t>Emergency care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Urgent care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8139">
                <a:tc>
                  <a:txBody>
                    <a:bodyPr/>
                    <a:lstStyle/>
                    <a:p>
                      <a:r>
                        <a:rPr lang="en-US" sz="1800" dirty="0"/>
                        <a:t>If a medical condition is life- or limb-threatening, or involves severe wounds or amputations,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injuries or illnesses requiring immediate </a:t>
                      </a:r>
                      <a:r>
                        <a:rPr lang="en-US" sz="1800" b="1" dirty="0"/>
                        <a:t>care</a:t>
                      </a:r>
                      <a:r>
                        <a:rPr lang="en-US" sz="1800" dirty="0"/>
                        <a:t>, but not serious enough to require an ER visit.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846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If you’re dealing with severe bleeding, trauma, or signs of stroke, proceed to an emergency room as soon as possible. 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urgent care center is also good for general medical examinations, little stitches, and x-rays</a:t>
                      </a:r>
                      <a:r>
                        <a:rPr lang="en-US" sz="1800" baseline="0" dirty="0"/>
                        <a:t> &amp; </a:t>
                      </a:r>
                      <a:r>
                        <a:rPr lang="en-US" sz="1800" dirty="0"/>
                        <a:t>other minor conditions that need medical attention within 24 hours.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91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sudden loss of breath</a:t>
                      </a:r>
                    </a:p>
                    <a:p>
                      <a:r>
                        <a:rPr lang="en-US" sz="1800" dirty="0"/>
                        <a:t>Allergic reactions to food, animal or bug bites</a:t>
                      </a:r>
                    </a:p>
                    <a:p>
                      <a:r>
                        <a:rPr lang="en-US" sz="1800" dirty="0"/>
                        <a:t>Broken bones</a:t>
                      </a:r>
                    </a:p>
                    <a:p>
                      <a:r>
                        <a:rPr lang="en-US" sz="1800" dirty="0"/>
                        <a:t>Chest pain</a:t>
                      </a:r>
                    </a:p>
                    <a:p>
                      <a:r>
                        <a:rPr lang="en-US" sz="1800" dirty="0"/>
                        <a:t>Constant vomiting</a:t>
                      </a:r>
                    </a:p>
                    <a:p>
                      <a:r>
                        <a:rPr lang="en-US" sz="1800" dirty="0"/>
                        <a:t>Continuous bleeding</a:t>
                      </a:r>
                    </a:p>
                    <a:p>
                      <a:r>
                        <a:rPr lang="en-US" sz="1800" dirty="0"/>
                        <a:t>Deep wounds</a:t>
                      </a:r>
                    </a:p>
                    <a:p>
                      <a:r>
                        <a:rPr lang="en-US" sz="1800" dirty="0"/>
                        <a:t>Weakness or pain in a leg or arm</a:t>
                      </a:r>
                    </a:p>
                    <a:p>
                      <a:r>
                        <a:rPr lang="en-US" sz="1800" dirty="0"/>
                        <a:t>Head injuries</a:t>
                      </a:r>
                    </a:p>
                    <a:p>
                      <a:r>
                        <a:rPr lang="en-US" sz="1800" dirty="0"/>
                        <a:t>Unconsciousness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Flu and cold.</a:t>
                      </a:r>
                    </a:p>
                    <a:p>
                      <a:r>
                        <a:rPr lang="en-US" sz="1800" dirty="0"/>
                        <a:t>Coughs and sore throat.</a:t>
                      </a:r>
                    </a:p>
                    <a:p>
                      <a:r>
                        <a:rPr lang="en-US" sz="1800" dirty="0"/>
                        <a:t>High fevers.</a:t>
                      </a:r>
                    </a:p>
                    <a:p>
                      <a:r>
                        <a:rPr lang="en-US" sz="1800" dirty="0"/>
                        <a:t>Vomiting, diarrhea, stomach pain.</a:t>
                      </a:r>
                    </a:p>
                    <a:p>
                      <a:r>
                        <a:rPr lang="en-US" sz="1800" dirty="0"/>
                        <a:t>Cuts and severe scrapes.</a:t>
                      </a:r>
                    </a:p>
                    <a:p>
                      <a:r>
                        <a:rPr lang="en-US" sz="1800" dirty="0"/>
                        <a:t>Minor injuries and burns.</a:t>
                      </a:r>
                    </a:p>
                    <a:p>
                      <a:r>
                        <a:rPr lang="en-US" sz="1800" dirty="0"/>
                        <a:t>Severe ear infection</a:t>
                      </a:r>
                    </a:p>
                    <a:p>
                      <a:r>
                        <a:rPr lang="en-US" sz="1800" dirty="0"/>
                        <a:t>Severe sore throat</a:t>
                      </a:r>
                    </a:p>
                    <a:p>
                      <a:r>
                        <a:rPr lang="en-US" sz="1800" dirty="0"/>
                        <a:t>Insect bite or sudden rash</a:t>
                      </a:r>
                    </a:p>
                    <a:p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8229600" cy="1066800"/>
          </a:xfrm>
        </p:spPr>
        <p:txBody>
          <a:bodyPr>
            <a:normAutofit fontScale="90000"/>
          </a:bodyPr>
          <a:lstStyle/>
          <a:p>
            <a:pPr lvl="0" algn="ctr"/>
            <a:br>
              <a:rPr lang="en-US" b="1" dirty="0"/>
            </a:br>
            <a:r>
              <a:rPr lang="en-US" b="1" dirty="0">
                <a:latin typeface="Times New Roman" pitchFamily="18" charset="0"/>
                <a:cs typeface="Times New Roman" pitchFamily="18" charset="0"/>
              </a:rPr>
              <a:t>Organization and Administration of Emergency </a:t>
            </a:r>
            <a:r>
              <a:rPr lang="en-US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Care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lvl="0" indent="-514350">
              <a:buFont typeface="+mj-lt"/>
              <a:buAutoNum type="arabicPeriod"/>
            </a:pPr>
            <a:r>
              <a:rPr lang="en-US" dirty="0"/>
              <a:t>Develop and implement emergency action plan 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Emergency team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Initial patient assessment and care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Emergency communication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Emergency equipment and supplies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Venue location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Emergency transportation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Emergency care facilities</a:t>
            </a:r>
          </a:p>
          <a:p>
            <a:pPr marL="624078" lvl="0" indent="-514350">
              <a:buFont typeface="+mj-lt"/>
              <a:buAutoNum type="arabicPeriod"/>
            </a:pPr>
            <a:r>
              <a:rPr lang="en-US" dirty="0"/>
              <a:t>Legal need and documentation</a:t>
            </a:r>
          </a:p>
          <a:p>
            <a:pPr marL="624078" indent="-514350">
              <a:buFont typeface="+mj-lt"/>
              <a:buAutoNum type="arabicPeriod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8597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304800" y="1295400"/>
            <a:ext cx="8220456" cy="49530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An </a:t>
            </a:r>
            <a:r>
              <a:rPr lang="en-US" sz="2800" b="1" dirty="0"/>
              <a:t>Emergency Action Plan</a:t>
            </a:r>
            <a:r>
              <a:rPr lang="en-US" sz="2800" dirty="0"/>
              <a:t> is simply what employees should do in the event of an </a:t>
            </a:r>
            <a:r>
              <a:rPr lang="en-US" sz="2800" b="1" dirty="0"/>
              <a:t>emergency</a:t>
            </a:r>
            <a:r>
              <a:rPr lang="en-US" sz="2800" dirty="0"/>
              <a:t>.</a:t>
            </a:r>
          </a:p>
          <a:p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EAP should be developed by organizational or institutional personnel in </a:t>
            </a:r>
            <a:r>
              <a:rPr lang="en-US" sz="2800" b="1" i="1" dirty="0">
                <a:latin typeface="Times New Roman" pitchFamily="18" charset="0"/>
                <a:cs typeface="Times New Roman" pitchFamily="18" charset="0"/>
              </a:rPr>
              <a:t>consultation with local emergency medical services.</a:t>
            </a:r>
          </a:p>
          <a:p>
            <a:pPr>
              <a:buFont typeface="Wingdings" pitchFamily="2" charset="2"/>
              <a:buChar char="v"/>
            </a:pPr>
            <a:r>
              <a:rPr lang="en-US" sz="2800" b="1" u="sng" dirty="0">
                <a:latin typeface="Times New Roman" pitchFamily="18" charset="0"/>
                <a:cs typeface="Times New Roman" pitchFamily="18" charset="0"/>
              </a:rPr>
              <a:t>Components of Emergency Care </a:t>
            </a:r>
            <a:r>
              <a:rPr lang="en-US" sz="2800" b="1" u="sng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Preparation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Development </a:t>
            </a:r>
            <a:r>
              <a:rPr lang="en-US" sz="28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an EAP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Proper coverage of  events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Maintenance and upkeep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emergency equipment and supplies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Selection of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appropriate employees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as part of  the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Continuing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education of the rehab team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emergency medical care</a:t>
            </a:r>
            <a:endParaRPr lang="en-US" sz="2800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b="1" i="1" dirty="0">
              <a:latin typeface="Times New Roman" pitchFamily="18" charset="0"/>
              <a:cs typeface="Times New Roman" pitchFamily="18" charset="0"/>
            </a:endParaRPr>
          </a:p>
          <a:p>
            <a:endParaRPr lang="en-US" sz="28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09600" y="1524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Emergency Action Plan</a:t>
            </a:r>
          </a:p>
        </p:txBody>
      </p:sp>
    </p:spTree>
    <p:extLst>
      <p:ext uri="{BB962C8B-B14F-4D97-AF65-F5344CB8AC3E}">
        <p14:creationId xmlns:p14="http://schemas.microsoft.com/office/powerpoint/2010/main" val="815688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/>
          <p:cNvSpPr/>
          <p:nvPr/>
        </p:nvSpPr>
        <p:spPr>
          <a:xfrm>
            <a:off x="3505200" y="2362200"/>
            <a:ext cx="1981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Emergency</a:t>
            </a:r>
          </a:p>
          <a:p>
            <a:pPr algn="ctr"/>
            <a:r>
              <a:rPr lang="en-US" b="1" dirty="0"/>
              <a:t>action</a:t>
            </a:r>
          </a:p>
          <a:p>
            <a:pPr algn="ctr"/>
            <a:r>
              <a:rPr lang="en-US" b="1" dirty="0"/>
              <a:t>plan</a:t>
            </a:r>
          </a:p>
        </p:txBody>
      </p:sp>
      <p:sp>
        <p:nvSpPr>
          <p:cNvPr id="9" name="Oval 8"/>
          <p:cNvSpPr/>
          <p:nvPr/>
        </p:nvSpPr>
        <p:spPr>
          <a:xfrm>
            <a:off x="1219200" y="990600"/>
            <a:ext cx="1981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Documentation</a:t>
            </a:r>
          </a:p>
        </p:txBody>
      </p:sp>
      <p:sp>
        <p:nvSpPr>
          <p:cNvPr id="10" name="Oval 9"/>
          <p:cNvSpPr/>
          <p:nvPr/>
        </p:nvSpPr>
        <p:spPr>
          <a:xfrm>
            <a:off x="3810000" y="152400"/>
            <a:ext cx="16002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Emergency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team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EMPLOY/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TEAM</a:t>
            </a:r>
          </a:p>
        </p:txBody>
      </p:sp>
      <p:sp>
        <p:nvSpPr>
          <p:cNvPr id="11" name="Oval 10"/>
          <p:cNvSpPr/>
          <p:nvPr/>
        </p:nvSpPr>
        <p:spPr>
          <a:xfrm>
            <a:off x="6019800" y="990600"/>
            <a:ext cx="19812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Communication</a:t>
            </a:r>
          </a:p>
        </p:txBody>
      </p:sp>
      <p:sp>
        <p:nvSpPr>
          <p:cNvPr id="12" name="Oval 11"/>
          <p:cNvSpPr/>
          <p:nvPr/>
        </p:nvSpPr>
        <p:spPr>
          <a:xfrm>
            <a:off x="990600" y="3048000"/>
            <a:ext cx="1524000" cy="1219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Emergency</a:t>
            </a:r>
          </a:p>
          <a:p>
            <a:pPr algn="ctr"/>
            <a:r>
              <a:rPr lang="en-US" sz="1400" dirty="0"/>
              <a:t>care</a:t>
            </a:r>
          </a:p>
          <a:p>
            <a:pPr algn="ctr"/>
            <a:r>
              <a:rPr lang="en-US" sz="1400" dirty="0"/>
              <a:t>facilities</a:t>
            </a:r>
          </a:p>
        </p:txBody>
      </p:sp>
      <p:sp>
        <p:nvSpPr>
          <p:cNvPr id="13" name="Oval 12"/>
          <p:cNvSpPr/>
          <p:nvPr/>
        </p:nvSpPr>
        <p:spPr>
          <a:xfrm>
            <a:off x="2743200" y="5105400"/>
            <a:ext cx="1295400" cy="1295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Venue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location</a:t>
            </a:r>
          </a:p>
        </p:txBody>
      </p:sp>
      <p:sp>
        <p:nvSpPr>
          <p:cNvPr id="14" name="Oval 13"/>
          <p:cNvSpPr/>
          <p:nvPr/>
        </p:nvSpPr>
        <p:spPr>
          <a:xfrm>
            <a:off x="6705600" y="2971800"/>
            <a:ext cx="1371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Equipment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and</a:t>
            </a:r>
          </a:p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supplies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5105400" y="4953000"/>
            <a:ext cx="1752600" cy="1447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Transportation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rot="5400000">
            <a:off x="4001294" y="1866106"/>
            <a:ext cx="990600" cy="1588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rot="16200000" flipH="1">
            <a:off x="3048000" y="1981200"/>
            <a:ext cx="685800" cy="6858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</p:cNvCxnSpPr>
          <p:nvPr/>
        </p:nvCxnSpPr>
        <p:spPr>
          <a:xfrm flipV="1">
            <a:off x="2514600" y="3429000"/>
            <a:ext cx="990600" cy="2286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rot="5400000">
            <a:off x="5181600" y="1828800"/>
            <a:ext cx="990600" cy="8382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4" idx="2"/>
          </p:cNvCxnSpPr>
          <p:nvPr/>
        </p:nvCxnSpPr>
        <p:spPr>
          <a:xfrm rot="10800000">
            <a:off x="5334000" y="3619500"/>
            <a:ext cx="1371600" cy="762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3238500" y="4305300"/>
            <a:ext cx="1143000" cy="4572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rot="16200000" flipH="1">
            <a:off x="4610100" y="4229100"/>
            <a:ext cx="1143000" cy="609600"/>
          </a:xfrm>
          <a:prstGeom prst="straightConnector1">
            <a:avLst/>
          </a:prstGeom>
          <a:ln w="38100">
            <a:solidFill>
              <a:schemeClr val="bg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219200"/>
          </a:xfrm>
        </p:spPr>
        <p:txBody>
          <a:bodyPr/>
          <a:lstStyle/>
          <a:p>
            <a:pPr algn="ctr"/>
            <a:r>
              <a:rPr lang="en-US" b="1" dirty="0"/>
              <a:t>Medical Emergency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029200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900" b="1" dirty="0"/>
              <a:t>House Medical Doctor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b="1" dirty="0"/>
              <a:t>Nursing Supervisor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b="1" dirty="0"/>
              <a:t>Registered Nurse responsible for patient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900" b="1" dirty="0"/>
              <a:t>Physical Therapist</a:t>
            </a:r>
          </a:p>
          <a:p>
            <a:pPr marL="514350" indent="-514350"/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14350" indent="-514350"/>
            <a:r>
              <a:rPr lang="en-US" sz="3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Michael </a:t>
            </a:r>
            <a:r>
              <a:rPr lang="en-US" sz="3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Brickens</a:t>
            </a:r>
            <a:r>
              <a:rPr lang="en-US" sz="3800" dirty="0"/>
              <a:t>, PT is one of the physical therapists who work in EMTC and he is involved in both evaluating patients as well as treating them. </a:t>
            </a:r>
          </a:p>
          <a:p>
            <a:pPr marL="0" indent="0">
              <a:buNone/>
            </a:pPr>
            <a:r>
              <a:rPr lang="en-US" sz="3800" dirty="0"/>
              <a:t>     “My responsibilities include providing PT Consultations to individuals that have come to the Emergency Medicine Trauma Center (EMTC) with complaints of musculoskeletal injuries ranging from acute to chronic sprains/strains, segmental dysfunctions to acute fracture/dislocations.” </a:t>
            </a:r>
          </a:p>
          <a:p>
            <a:pPr marL="0" indent="0">
              <a:buNone/>
            </a:pPr>
            <a:endParaRPr lang="en-US" sz="3200" b="1" dirty="0"/>
          </a:p>
          <a:p>
            <a:pPr marL="514350" indent="-514350">
              <a:buNone/>
            </a:pPr>
            <a:br>
              <a:rPr lang="en-US" sz="3200" dirty="0"/>
            </a:br>
            <a:endParaRPr lang="en-US" sz="3200" dirty="0"/>
          </a:p>
          <a:p>
            <a:pPr marL="514350" indent="-51435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180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algn="ctr"/>
            <a:r>
              <a:rPr lang="en-US" b="1" dirty="0"/>
              <a:t>Medical Emergency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member of the emergency team can act as a </a:t>
            </a:r>
            <a:r>
              <a:rPr lang="en-US" b="1" dirty="0"/>
              <a:t>first responder.</a:t>
            </a:r>
          </a:p>
          <a:p>
            <a:r>
              <a:rPr lang="en-US" dirty="0"/>
              <a:t> A first responder is defined as a person who has been trained to provide emergency care before EMS arrives on the scene.</a:t>
            </a:r>
          </a:p>
          <a:p>
            <a:r>
              <a:rPr lang="en-US" dirty="0"/>
              <a:t>ARE U CERTIFIED ????? in </a:t>
            </a:r>
            <a:r>
              <a:rPr lang="en-US" u="sng" dirty="0"/>
              <a:t>first aid, cardiopulmonary resuscitation (CPR), automatic external defibrillation (AED), and prevention of disease transmission </a:t>
            </a:r>
            <a:r>
              <a:rPr lang="en-US" dirty="0"/>
              <a:t>(Blood borne Pathogens).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853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6912822</TotalTime>
  <Words>1387</Words>
  <Application>Microsoft Office PowerPoint</Application>
  <PresentationFormat>On-screen Show (4:3)</PresentationFormat>
  <Paragraphs>153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Georgia</vt:lpstr>
      <vt:lpstr>Times New Roman</vt:lpstr>
      <vt:lpstr>Trebuchet MS</vt:lpstr>
      <vt:lpstr>Wingdings</vt:lpstr>
      <vt:lpstr>Wingdings 2</vt:lpstr>
      <vt:lpstr>Urban</vt:lpstr>
      <vt:lpstr>Office Theme</vt:lpstr>
      <vt:lpstr>Organization and Administration  of Emergency Care </vt:lpstr>
      <vt:lpstr>Emergency</vt:lpstr>
      <vt:lpstr>PowerPoint Presentation</vt:lpstr>
      <vt:lpstr>PowerPoint Presentation</vt:lpstr>
      <vt:lpstr> Organization and Administration of Emergency Care </vt:lpstr>
      <vt:lpstr>PowerPoint Presentation</vt:lpstr>
      <vt:lpstr>PowerPoint Presentation</vt:lpstr>
      <vt:lpstr>Medical Emergency Team</vt:lpstr>
      <vt:lpstr>Medical Emergency Team</vt:lpstr>
      <vt:lpstr>cont…..</vt:lpstr>
      <vt:lpstr> Initial patient assessment and care </vt:lpstr>
      <vt:lpstr>Emergency communication</vt:lpstr>
      <vt:lpstr>PowerPoint Presentation</vt:lpstr>
      <vt:lpstr>                              Emergency equipment and supplies ????  </vt:lpstr>
      <vt:lpstr> Emergency equipment and supplies </vt:lpstr>
      <vt:lpstr>Venue Locations</vt:lpstr>
      <vt:lpstr>Emergency Transportation  </vt:lpstr>
      <vt:lpstr>Emergency Care Facilities</vt:lpstr>
      <vt:lpstr>PowerPoint Presentation</vt:lpstr>
      <vt:lpstr>Legal Need and DOCUMENTATION ??</vt:lpstr>
      <vt:lpstr>PowerPoint Presentation</vt:lpstr>
      <vt:lpstr>Guidelines for Documentation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Iqbal</dc:creator>
  <cp:lastModifiedBy>MUSA LAPTOP</cp:lastModifiedBy>
  <cp:revision>49</cp:revision>
  <dcterms:created xsi:type="dcterms:W3CDTF">2006-08-16T00:00:00Z</dcterms:created>
  <dcterms:modified xsi:type="dcterms:W3CDTF">2024-02-22T09:20:17Z</dcterms:modified>
</cp:coreProperties>
</file>