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69" r:id="rId2"/>
    <p:sldId id="261" r:id="rId3"/>
    <p:sldId id="274" r:id="rId4"/>
    <p:sldId id="275" r:id="rId5"/>
    <p:sldId id="259" r:id="rId6"/>
    <p:sldId id="262" r:id="rId7"/>
    <p:sldId id="270" r:id="rId8"/>
    <p:sldId id="271" r:id="rId9"/>
    <p:sldId id="272" r:id="rId10"/>
    <p:sldId id="263" r:id="rId11"/>
    <p:sldId id="264" r:id="rId12"/>
    <p:sldId id="265" r:id="rId13"/>
    <p:sldId id="267" r:id="rId14"/>
    <p:sldId id="268" r:id="rId15"/>
  </p:sldIdLst>
  <p:sldSz cx="9144000" cy="5143500" type="screen16x9"/>
  <p:notesSz cx="6858000" cy="9144000"/>
  <p:embeddedFontLst>
    <p:embeddedFont>
      <p:font typeface="Raleway" charset="0"/>
      <p:regular r:id="rId17"/>
      <p:bold r:id="rId18"/>
      <p:italic r:id="rId19"/>
      <p:boldItalic r:id="rId20"/>
    </p:embeddedFont>
    <p:embeddedFont>
      <p:font typeface="Arial Unicode MS" pitchFamily="34" charset="-128"/>
      <p:regular r:id="rId21"/>
    </p:embeddedFont>
    <p:embeddedFont>
      <p:font typeface="Lato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925" autoAdjust="0"/>
  </p:normalViewPr>
  <p:slideViewPr>
    <p:cSldViewPr snapToGrid="0">
      <p:cViewPr varScale="1">
        <p:scale>
          <a:sx n="97" d="100"/>
          <a:sy n="97" d="100"/>
        </p:scale>
        <p:origin x="-60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282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365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009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313da38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313da382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795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313da38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313da382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415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313da38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313da382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2749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313da38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313da382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7898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313da38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313da382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5959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313da38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313da382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accuracy of TSP model reaches 74% after 10 epochs and then suffer over-fitting. In the other hand, with the Batch Normalization and Drop out Layer VGG-like model able to avoid over-fitting and have a higher accuracy in both accuracy per class and overall accuracy. In term of accuracy per class, both model have a low accuracy at cat images, and higher classification performance on frog and automobile images.</a:t>
            </a:r>
          </a:p>
        </p:txBody>
      </p:sp>
    </p:spTree>
    <p:extLst>
      <p:ext uri="{BB962C8B-B14F-4D97-AF65-F5344CB8AC3E}">
        <p14:creationId xmlns:p14="http://schemas.microsoft.com/office/powerpoint/2010/main" xmlns="" val="946004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313da38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313da382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1800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4199118" y="1761611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60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6273" y="1970599"/>
            <a:ext cx="7688100" cy="1221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CNN : VGG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32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MN911</a:t>
            </a:r>
            <a:endParaRPr sz="3200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32323FC8-9EC5-4F6C-8CF1-EA2629447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007" y="3172900"/>
            <a:ext cx="5139559" cy="978686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Dat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Thanh</a:t>
            </a:r>
            <a:r>
              <a:rPr lang="en-US" dirty="0">
                <a:solidFill>
                  <a:srgbClr val="000000"/>
                </a:solidFill>
              </a:rPr>
              <a:t> Nguyen</a:t>
            </a:r>
            <a:endParaRPr lang="en-US" dirty="0"/>
          </a:p>
          <a:p>
            <a:pPr marL="0" indent="0" algn="ctr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Moussaoui </a:t>
            </a:r>
            <a:r>
              <a:rPr lang="en-US" dirty="0" smtClean="0">
                <a:solidFill>
                  <a:srgbClr val="000000"/>
                </a:solidFill>
              </a:rPr>
              <a:t>Abdelmajid</a:t>
            </a:r>
          </a:p>
          <a:p>
            <a:pPr marL="0" indent="0" algn="ctr">
              <a:lnSpc>
                <a:spcPct val="150000"/>
              </a:lnSpc>
            </a:pPr>
            <a:r>
              <a:rPr lang="fr-FR" dirty="0" smtClean="0">
                <a:solidFill>
                  <a:srgbClr val="000000"/>
                </a:solidFill>
              </a:rPr>
              <a:t>Abdul </a:t>
            </a:r>
            <a:r>
              <a:rPr lang="fr-FR" dirty="0" err="1" smtClean="0">
                <a:solidFill>
                  <a:srgbClr val="000000"/>
                </a:solidFill>
              </a:rPr>
              <a:t>Rehman</a:t>
            </a:r>
            <a:endParaRPr lang="en-US" dirty="0"/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xmlns="" id="{A3F64613-C1E6-4C2C-99A1-83FCFEB3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41" y="475625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16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21525" y="970800"/>
            <a:ext cx="3703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>
          <a:xfrm>
            <a:off x="729450" y="1599907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training the model, we present sample from different categories and these are the some of the results we have got:</a:t>
            </a:r>
          </a:p>
          <a:p>
            <a:pPr marL="14605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68035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5. Test</a:t>
            </a:r>
            <a:endParaRPr dirty="0"/>
          </a:p>
        </p:txBody>
      </p:sp>
      <p:pic>
        <p:nvPicPr>
          <p:cNvPr id="1026" name="Picture 2" descr="airp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4457" y="2898251"/>
            <a:ext cx="1816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WhatsApp Image 2020-03-09 at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5807" y="2783951"/>
            <a:ext cx="40100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107279" y="2223732"/>
            <a:ext cx="6495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Airplane example,</a:t>
            </a:r>
          </a:p>
          <a:p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Probability = 0.94</a:t>
            </a:r>
          </a:p>
          <a:p>
            <a:r>
              <a:rPr lang="en-US" dirty="0" smtClean="0"/>
              <a:t>                                                                                                         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21525" y="970800"/>
            <a:ext cx="3703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68035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5</a:t>
            </a:r>
            <a:r>
              <a:rPr lang="fr" dirty="0" smtClean="0"/>
              <a:t>. Test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1107279" y="1693244"/>
            <a:ext cx="6495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Dog example</a:t>
            </a:r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,</a:t>
            </a:r>
          </a:p>
          <a:p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Probability = </a:t>
            </a:r>
            <a: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0.77</a:t>
            </a:r>
            <a:endParaRPr lang="en-US" sz="1300" dirty="0">
              <a:solidFill>
                <a:srgbClr val="0070C0"/>
              </a:solidFill>
              <a:latin typeface="Calibri" panose="020F0502020204030204" pitchFamily="34" charset="0"/>
              <a:ea typeface="Lato"/>
              <a:cs typeface="Calibri" panose="020F0502020204030204" pitchFamily="34" charset="0"/>
              <a:sym typeface="Lato"/>
            </a:endParaRPr>
          </a:p>
          <a:p>
            <a:r>
              <a:rPr lang="en-US" dirty="0" smtClean="0"/>
              <a:t>                                                                                                         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WhatsApp Image 2020-03-09 at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078" y="2546733"/>
            <a:ext cx="4010025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3541" y="2664208"/>
            <a:ext cx="15906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66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21525" y="970800"/>
            <a:ext cx="3703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68035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5</a:t>
            </a:r>
            <a:r>
              <a:rPr lang="fr" dirty="0" smtClean="0"/>
              <a:t>. Test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1107279" y="1693244"/>
            <a:ext cx="6495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Ship example</a:t>
            </a:r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,</a:t>
            </a:r>
          </a:p>
          <a:p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Probability = </a:t>
            </a:r>
            <a: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0.91</a:t>
            </a:r>
            <a:endParaRPr lang="en-US" sz="1300" dirty="0">
              <a:solidFill>
                <a:srgbClr val="0070C0"/>
              </a:solidFill>
              <a:latin typeface="Calibri" panose="020F0502020204030204" pitchFamily="34" charset="0"/>
              <a:ea typeface="Lato"/>
              <a:cs typeface="Calibri" panose="020F0502020204030204" pitchFamily="34" charset="0"/>
              <a:sym typeface="Lato"/>
            </a:endParaRPr>
          </a:p>
          <a:p>
            <a:r>
              <a:rPr lang="en-US" dirty="0" smtClean="0"/>
              <a:t>                                                                                                         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WhatsApp Image 2020-03-09 at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7279" y="2478550"/>
            <a:ext cx="3981754" cy="15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sh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0229" y="2554751"/>
            <a:ext cx="1700691" cy="12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581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21525" y="970800"/>
            <a:ext cx="3703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68035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/>
            <a:r>
              <a:rPr lang="en-US" dirty="0" smtClean="0"/>
              <a:t>6. Comparison </a:t>
            </a:r>
            <a:r>
              <a:rPr lang="en-US" dirty="0"/>
              <a:t>with the TSP</a:t>
            </a:r>
          </a:p>
        </p:txBody>
      </p:sp>
      <p:pic>
        <p:nvPicPr>
          <p:cNvPr id="2050" name="Picture 2" descr="WhatsApp Image 2020-03-10 at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8933" y="1501945"/>
            <a:ext cx="2428875" cy="1747837"/>
          </a:xfrm>
          <a:prstGeom prst="rect">
            <a:avLst/>
          </a:prstGeom>
          <a:noFill/>
        </p:spPr>
      </p:pic>
      <p:pic>
        <p:nvPicPr>
          <p:cNvPr id="7" name="Picture 6" descr="A close up of a map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175115" y="1443685"/>
            <a:ext cx="2473865" cy="1834536"/>
          </a:xfrm>
          <a:prstGeom prst="rect">
            <a:avLst/>
          </a:prstGeom>
        </p:spPr>
      </p:pic>
      <p:pic>
        <p:nvPicPr>
          <p:cNvPr id="9" name="Image 5" descr="C:\Users\M\Downloads\WhatsApp Image 2020-03-09 at 16.43.42.jpeg"/>
          <p:cNvPicPr/>
          <p:nvPr/>
        </p:nvPicPr>
        <p:blipFill>
          <a:blip r:embed="rId5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47002" y="3375498"/>
            <a:ext cx="3228975" cy="153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ell phone&#10;&#10;Description automatically generated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173249" y="3385225"/>
            <a:ext cx="3116580" cy="14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08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21525" y="970800"/>
            <a:ext cx="3703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68035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/>
            <a:r>
              <a:rPr lang="en-US" dirty="0" smtClean="0"/>
              <a:t>7. Conclusion</a:t>
            </a:r>
            <a:endParaRPr lang="en-US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729450" y="1609319"/>
            <a:ext cx="7688700" cy="22611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 conclusion, By using the presented architecture in model, </a:t>
            </a:r>
            <a:r>
              <a:rPr lang="en-US" dirty="0" smtClean="0"/>
              <a:t>we </a:t>
            </a:r>
            <a:r>
              <a:rPr lang="en-US" dirty="0" smtClean="0"/>
              <a:t>observed a serious impact on accuracy.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we’re </a:t>
            </a:r>
            <a:r>
              <a:rPr lang="en-US" dirty="0" smtClean="0"/>
              <a:t>able to improve the </a:t>
            </a:r>
            <a:r>
              <a:rPr lang="en-US" dirty="0" smtClean="0"/>
              <a:t>accuracy  up to </a:t>
            </a:r>
            <a:r>
              <a:rPr lang="en-US" dirty="0" smtClean="0"/>
              <a:t>14%.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14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9450" y="601956"/>
            <a:ext cx="7688700" cy="535200"/>
          </a:xfrm>
        </p:spPr>
        <p:txBody>
          <a:bodyPr/>
          <a:lstStyle/>
          <a:p>
            <a:r>
              <a:rPr lang="fr-FR" dirty="0" err="1" smtClean="0"/>
              <a:t>Outlines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9450" y="1362181"/>
            <a:ext cx="7688700" cy="2261100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 smtClean="0"/>
              <a:t>Database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 smtClean="0"/>
              <a:t>Model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 smtClean="0"/>
              <a:t>Training and results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 smtClean="0"/>
              <a:t>Tests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 smtClean="0"/>
              <a:t>Comparison with the TSP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73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 smtClean="0"/>
              <a:t>1.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CIFAR-10 database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VGG </a:t>
            </a:r>
            <a:r>
              <a:rPr lang="en-US" dirty="0" smtClean="0"/>
              <a:t>architecture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Train CNN </a:t>
            </a:r>
            <a:r>
              <a:rPr lang="en-US" dirty="0" smtClean="0"/>
              <a:t>model for the classification of </a:t>
            </a:r>
            <a:r>
              <a:rPr lang="en-US" dirty="0" smtClean="0"/>
              <a:t>based </a:t>
            </a:r>
            <a:r>
              <a:rPr lang="en-US" dirty="0" smtClean="0"/>
              <a:t>on VGG </a:t>
            </a:r>
            <a:r>
              <a:rPr lang="en-US" dirty="0" smtClean="0"/>
              <a:t>architecture</a:t>
            </a:r>
          </a:p>
          <a:p>
            <a:endParaRPr lang="en-US" dirty="0" smtClean="0"/>
          </a:p>
          <a:p>
            <a:r>
              <a:rPr lang="en-US" dirty="0" smtClean="0"/>
              <a:t>Effect </a:t>
            </a:r>
            <a:r>
              <a:rPr lang="en-US" dirty="0" smtClean="0"/>
              <a:t>of </a:t>
            </a:r>
            <a:r>
              <a:rPr lang="en-US" dirty="0" smtClean="0"/>
              <a:t>additional layers in the model on </a:t>
            </a:r>
            <a:r>
              <a:rPr lang="en-US" dirty="0" smtClean="0"/>
              <a:t>its </a:t>
            </a:r>
            <a:r>
              <a:rPr lang="en-US" dirty="0" smtClean="0"/>
              <a:t>accuracy </a:t>
            </a:r>
          </a:p>
          <a:p>
            <a:endParaRPr lang="en-US" dirty="0" smtClean="0"/>
          </a:p>
          <a:p>
            <a:r>
              <a:rPr lang="en-US" dirty="0" smtClean="0"/>
              <a:t>Testing results and comparison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 smtClean="0"/>
              <a:t>2. Database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CIFAR-10 is consist </a:t>
            </a:r>
            <a:r>
              <a:rPr lang="en-US" dirty="0" smtClean="0"/>
              <a:t>of: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60,000 </a:t>
            </a:r>
            <a:r>
              <a:rPr lang="en-US" dirty="0" smtClean="0"/>
              <a:t>32×32 pixel color images of objects </a:t>
            </a:r>
            <a:endParaRPr lang="en-US" dirty="0" smtClean="0"/>
          </a:p>
          <a:p>
            <a:r>
              <a:rPr lang="en-US" dirty="0" smtClean="0"/>
              <a:t>10 classes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We have divided the dataset into two categories;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 smtClean="0"/>
              <a:t>0,000 </a:t>
            </a:r>
            <a:r>
              <a:rPr lang="en-US" dirty="0" smtClean="0"/>
              <a:t>images in the training dataset </a:t>
            </a:r>
            <a:endParaRPr lang="en-US" dirty="0" smtClean="0"/>
          </a:p>
          <a:p>
            <a:r>
              <a:rPr lang="en-US" dirty="0" smtClean="0"/>
              <a:t>10,000 </a:t>
            </a:r>
            <a:r>
              <a:rPr lang="en-US" dirty="0" smtClean="0"/>
              <a:t>in the test dataset and these images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03F59BBC-7FE6-4726-9364-C708A9D1EE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31147" y="1099225"/>
          <a:ext cx="1643975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53">
                  <a:extLst>
                    <a:ext uri="{9D8B030D-6E8A-4147-A177-3AD203B41FA5}">
                      <a16:colId xmlns="" xmlns:a16="http://schemas.microsoft.com/office/drawing/2014/main" val="4288382468"/>
                    </a:ext>
                  </a:extLst>
                </a:gridCol>
                <a:gridCol w="1027622">
                  <a:extLst>
                    <a:ext uri="{9D8B030D-6E8A-4147-A177-3AD203B41FA5}">
                      <a16:colId xmlns="" xmlns:a16="http://schemas.microsoft.com/office/drawing/2014/main" val="326007248"/>
                    </a:ext>
                  </a:extLst>
                </a:gridCol>
              </a:tblGrid>
              <a:tr h="278649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labels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Class</a:t>
                      </a:r>
                      <a:r>
                        <a:rPr lang="en-US" sz="1200" baseline="0" dirty="0" smtClean="0">
                          <a:effectLst/>
                        </a:rPr>
                        <a:t> name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246143666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Airplane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216314451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Automobile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4053177764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Bird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1638267676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3 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Cat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2015572784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Deer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1424701706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effectLst/>
                        </a:rPr>
                        <a:t>Dog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1894547653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6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Frog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</a:tr>
              <a:tr h="30550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Horse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</a:tr>
              <a:tr h="30550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8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Ship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</a:tr>
              <a:tr h="30550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9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truck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68035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3</a:t>
            </a:r>
            <a:r>
              <a:rPr lang="fr" dirty="0" smtClean="0"/>
              <a:t>. Model</a:t>
            </a:r>
            <a:endParaRPr dirty="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21525" y="970800"/>
            <a:ext cx="3703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>
          <a:xfrm>
            <a:off x="729450" y="1599908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 Geometry Group (VGG-19)  composed of 19 layers :</a:t>
            </a:r>
          </a:p>
          <a:p>
            <a:pPr marL="14605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16 Convolutional Layers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 Fully Connected Layers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 total number of parameters of ,,,,,,</a:t>
            </a:r>
          </a:p>
          <a:p>
            <a:pPr marL="14605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 was designed to classify over 1000 classes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77;p27"/>
          <p:cNvSpPr txBox="1">
            <a:spLocks/>
          </p:cNvSpPr>
          <p:nvPr/>
        </p:nvSpPr>
        <p:spPr>
          <a:xfrm>
            <a:off x="847602" y="124425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1600" dirty="0" smtClean="0">
                <a:solidFill>
                  <a:srgbClr val="0070C0"/>
                </a:solidFill>
              </a:rPr>
              <a:t>VGG-19 architecture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1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21525" y="970800"/>
            <a:ext cx="3703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>
          <a:xfrm>
            <a:off x="729450" y="1599907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modification made on the VGG-19 :</a:t>
            </a:r>
          </a:p>
          <a:p>
            <a:pPr marL="14605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Dropout layers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Bach normalization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Augmentation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Lower the complexity of the network</a:t>
            </a:r>
          </a:p>
          <a:p>
            <a:pPr marL="14605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Set the size of the output layer to 10.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77;p27"/>
          <p:cNvSpPr txBox="1">
            <a:spLocks/>
          </p:cNvSpPr>
          <p:nvPr/>
        </p:nvSpPr>
        <p:spPr>
          <a:xfrm>
            <a:off x="847602" y="124425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1600" dirty="0" smtClean="0">
                <a:solidFill>
                  <a:srgbClr val="0070C0"/>
                </a:solidFill>
              </a:rPr>
              <a:t>VGG-</a:t>
            </a:r>
            <a:r>
              <a:rPr lang="fr-FR" sz="1600" dirty="0" err="1" smtClean="0">
                <a:solidFill>
                  <a:srgbClr val="0070C0"/>
                </a:solidFill>
              </a:rPr>
              <a:t>Like</a:t>
            </a:r>
            <a:r>
              <a:rPr lang="fr-FR" sz="1600" dirty="0" smtClean="0">
                <a:solidFill>
                  <a:srgbClr val="0070C0"/>
                </a:solidFill>
              </a:rPr>
              <a:t> architecture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68035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3</a:t>
            </a:r>
            <a:r>
              <a:rPr lang="fr" dirty="0" smtClean="0"/>
              <a:t>.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735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834345-6F18-44DB-8E05-0E0BC170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4102"/>
            <a:ext cx="7688700" cy="535200"/>
          </a:xfrm>
        </p:spPr>
        <p:txBody>
          <a:bodyPr/>
          <a:lstStyle/>
          <a:p>
            <a:r>
              <a:rPr lang="en-US" dirty="0" smtClean="0"/>
              <a:t>4. Training and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5DFF10-44C8-45A3-8C69-A9FDA5384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Image Generator Batch by batch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/>
                <a:cs typeface="Times New Roman"/>
              </a:rPr>
              <a:t>ADAM Optimizer</a:t>
            </a:r>
            <a:endParaRPr lang="en-US" dirty="0"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/>
                <a:cs typeface="Times New Roman"/>
              </a:rPr>
              <a:t>Checkpoint every 10 epochs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3545F65-C16C-4FBB-9F27-FE72267E7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7</a:t>
            </a:fld>
            <a:endParaRPr lang="fr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03F59BBC-7FE6-4726-9364-C708A9D1EE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24371" y="1430097"/>
          <a:ext cx="2686050" cy="221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002">
                  <a:extLst>
                    <a:ext uri="{9D8B030D-6E8A-4147-A177-3AD203B41FA5}">
                      <a16:colId xmlns="" xmlns:a16="http://schemas.microsoft.com/office/drawing/2014/main" val="4288382468"/>
                    </a:ext>
                  </a:extLst>
                </a:gridCol>
                <a:gridCol w="1311048">
                  <a:extLst>
                    <a:ext uri="{9D8B030D-6E8A-4147-A177-3AD203B41FA5}">
                      <a16:colId xmlns="" xmlns:a16="http://schemas.microsoft.com/office/drawing/2014/main" val="326007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Parameters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2461436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Batch Size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64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216314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Number of steps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781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405317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Epochs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400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1638267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Check point 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Per 10 epochs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201557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Learning rate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10e-3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142470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Momentum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0.9</a:t>
                      </a:r>
                      <a:endParaRPr lang="en-US" dirty="0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18945476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9C7203-E0A4-463D-AD85-2D89C833CDEC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907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32C83F-5FAC-4989-B2B5-E301FB36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3699520"/>
            <a:ext cx="7688700" cy="10719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Accuracy and loss of model over 400 epochs</a:t>
            </a:r>
          </a:p>
          <a:p>
            <a:pPr>
              <a:lnSpc>
                <a:spcPct val="150000"/>
              </a:lnSpc>
            </a:pPr>
            <a:r>
              <a:rPr lang="en-US" dirty="0"/>
              <a:t>Significant improvements from epoch 1-100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A161B7-B7CB-4C31-B788-D3E318772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8</a:t>
            </a:fld>
            <a:endParaRPr lang="fr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EF110F9C-3F2D-4495-8043-E103BC83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71" y="1304536"/>
            <a:ext cx="3321669" cy="2393843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9FEA83B7-824C-456D-BF68-1AA76BE3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394" y="1347534"/>
            <a:ext cx="3238035" cy="2314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FA834345-6F18-44DB-8E05-0E0BC170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13006"/>
            <a:ext cx="7688700" cy="535200"/>
          </a:xfrm>
        </p:spPr>
        <p:txBody>
          <a:bodyPr/>
          <a:lstStyle/>
          <a:p>
            <a:r>
              <a:rPr lang="en-US" dirty="0" smtClean="0"/>
              <a:t>4. Training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5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3D8150-3588-406C-B2A0-405BF77E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00FE26-6A45-4C66-ADCA-C12201ED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3154817"/>
            <a:ext cx="7688700" cy="1678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Confusion matrix and accuracy per class</a:t>
            </a:r>
          </a:p>
          <a:p>
            <a:pPr>
              <a:lnSpc>
                <a:spcPct val="150000"/>
              </a:lnSpc>
            </a:pPr>
            <a:r>
              <a:rPr lang="en-US" dirty="0"/>
              <a:t>Mis classified: cat as a dog</a:t>
            </a:r>
          </a:p>
          <a:p>
            <a:pPr>
              <a:lnSpc>
                <a:spcPct val="150000"/>
              </a:lnSpc>
            </a:pPr>
            <a:r>
              <a:rPr lang="en-US" dirty="0"/>
              <a:t>Highest accuracy: frog and automobile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9116FE7-79CB-43B3-ADA6-502C6A317F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9</a:t>
            </a:fld>
            <a:endParaRPr lang="fr"/>
          </a:p>
        </p:txBody>
      </p:sp>
      <p:pic>
        <p:nvPicPr>
          <p:cNvPr id="5" name="Picture 5" descr="A close up of a piece of paper&#10;&#10;Description generated with very high confidence">
            <a:extLst>
              <a:ext uri="{FF2B5EF4-FFF2-40B4-BE49-F238E27FC236}">
                <a16:creationId xmlns="" xmlns:a16="http://schemas.microsoft.com/office/drawing/2014/main" id="{C8CCB6FF-D219-4C0E-AAE1-D1BF915F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66" y="1506555"/>
            <a:ext cx="3238035" cy="1506748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DC4D0C3-BFF0-481D-8D31-D0FD6724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62" y="1400177"/>
            <a:ext cx="4039528" cy="16149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FA834345-6F18-44DB-8E05-0E0BC170D511}"/>
              </a:ext>
            </a:extLst>
          </p:cNvPr>
          <p:cNvSpPr txBox="1">
            <a:spLocks/>
          </p:cNvSpPr>
          <p:nvPr/>
        </p:nvSpPr>
        <p:spPr>
          <a:xfrm>
            <a:off x="729450" y="61300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4. Training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72839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422</Words>
  <Application>Microsoft Office PowerPoint</Application>
  <PresentationFormat>On-screen Show (16:9)</PresentationFormat>
  <Paragraphs>131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Raleway</vt:lpstr>
      <vt:lpstr>Arial Unicode MS</vt:lpstr>
      <vt:lpstr>Lato</vt:lpstr>
      <vt:lpstr>Calibri</vt:lpstr>
      <vt:lpstr>Times New Roman</vt:lpstr>
      <vt:lpstr>Streamline</vt:lpstr>
      <vt:lpstr>CNN : VGG Architecture MN911</vt:lpstr>
      <vt:lpstr>Outlines</vt:lpstr>
      <vt:lpstr>1. Introduction</vt:lpstr>
      <vt:lpstr>2. Database </vt:lpstr>
      <vt:lpstr>3. Model</vt:lpstr>
      <vt:lpstr>3. Model</vt:lpstr>
      <vt:lpstr>4. Training and results</vt:lpstr>
      <vt:lpstr>4. Training and results</vt:lpstr>
      <vt:lpstr>Results</vt:lpstr>
      <vt:lpstr>5. Test</vt:lpstr>
      <vt:lpstr>5. Test</vt:lpstr>
      <vt:lpstr>5. Test</vt:lpstr>
      <vt:lpstr>6. Comparison with the TSP</vt:lpstr>
      <vt:lpstr>7.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Lossy Compression</dc:title>
  <cp:lastModifiedBy>ABDUL REHMAN</cp:lastModifiedBy>
  <cp:revision>40</cp:revision>
  <dcterms:modified xsi:type="dcterms:W3CDTF">2020-03-11T09:37:55Z</dcterms:modified>
</cp:coreProperties>
</file>