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7" r:id="rId8"/>
    <p:sldId id="268" r:id="rId9"/>
    <p:sldId id="273" r:id="rId10"/>
    <p:sldId id="274" r:id="rId11"/>
    <p:sldId id="275" r:id="rId12"/>
    <p:sldId id="270" r:id="rId13"/>
    <p:sldId id="278" r:id="rId14"/>
    <p:sldId id="277" r:id="rId15"/>
    <p:sldId id="266" r:id="rId16"/>
    <p:sldId id="276" r:id="rId17"/>
    <p:sldId id="269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 Thanh Nguyen" initials="DN" lastIdx="1" clrIdx="0">
    <p:extLst>
      <p:ext uri="{19B8F6BF-5375-455C-9EA6-DF929625EA0E}">
        <p15:presenceInfo xmlns:p15="http://schemas.microsoft.com/office/powerpoint/2012/main" xmlns="" userId="0f3feb6ca24658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4452C"/>
    <a:srgbClr val="FF7575"/>
    <a:srgbClr val="FF1111"/>
    <a:srgbClr val="C011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B13C-22E8-4CC0-81CE-EC429602DB2C}" v="377" dt="2020-03-11T16:17:53.733"/>
    <p1510:client id="{2D83067B-10BC-4AF5-A120-3AECA0F53053}" v="18" dt="2020-03-11T20:07:03.986"/>
    <p1510:client id="{52AD77D8-0F91-429F-8B73-FDB57467C8EF}" v="237" dt="2020-03-11T16:29:01.368"/>
    <p1510:client id="{6311350D-A9E9-4BF6-BE61-8E741549653B}" v="442" dt="2020-03-11T11:57:17.954"/>
    <p1510:client id="{E1C45625-13F3-418A-9119-3F51A6482054}" v="14" dt="2020-03-11T20:17:12.655"/>
    <p1510:client id="{E663C0BB-D27E-4F68-8304-13A5CEA17EB9}" v="1" dt="2020-03-11T20:55:25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7:31:13.589" idx="1">
    <p:pos x="10" y="10"/>
    <p:text>on and off: add black and white randomly on image, density=0.01*numberof pixel
</p:text>
    <p:extLst>
      <p:ext uri="{C676402C-5697-4E1C-873F-D02D1690AC5C}">
        <p15:threadingInfo xmlns:p15="http://schemas.microsoft.com/office/powerpoint/2012/main" xmlns="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5535-06D5-4301-95BE-1358C70AA193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CB36-553E-403E-9B99-33D3E40E8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9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 the examined window into cells (e.g. 3x3 pixels for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cell).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 2- For each pixel in a cell, compare the pixel to each of its 8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 (on its left-top, left-middle, left-bottom, right-top,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etc.). Follow the pixels along a circle, i.e. clockwise or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counter-clockwise.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 3- Where the center pixel's value is greater than the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neighbor's value, write "1". Otherwise, write "0". This gives an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8-digit binary number (which is usually converted to decimal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convenience).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 4- Compute the histogram, over the cell, of the frequency of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"number" occurring (i.e., each combination of which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pixels are smaller and which are greater than the center).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 5- Optionally normalize the histogram.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 6- Concatenate (normalized) histograms of all cells. This gives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feature vector for the window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CB36-553E-403E-9B99-33D3E40E8F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78017-4EE4-421F-997A-0F666A72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CB5A9C-76A0-4470-BF81-76BA03DF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143999" cy="1655762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F73D2C-B1DD-4922-83A8-CB5194FB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8" y="6356350"/>
            <a:ext cx="5029200" cy="365125"/>
          </a:xfr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M2 MULTIMEDIA SECURITY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6FEBDD0-0B66-48B4-9EEF-27675702A3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9277" y="136525"/>
            <a:ext cx="1193445" cy="1798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192C96-C73C-4EC7-9215-7A1FC1D8C1C4}"/>
              </a:ext>
            </a:extLst>
          </p:cNvPr>
          <p:cNvSpPr txBox="1"/>
          <p:nvPr userDrawn="1"/>
        </p:nvSpPr>
        <p:spPr>
          <a:xfrm>
            <a:off x="4222122" y="5474027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Garamond" panose="02020404030301010803" pitchFamily="18" charset="0"/>
              </a:rPr>
              <a:t>12 March, 2020</a:t>
            </a:r>
          </a:p>
        </p:txBody>
      </p:sp>
    </p:spTree>
    <p:extLst>
      <p:ext uri="{BB962C8B-B14F-4D97-AF65-F5344CB8AC3E}">
        <p14:creationId xmlns:p14="http://schemas.microsoft.com/office/powerpoint/2010/main" xmlns="" val="91072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68882-3F9A-46E3-B726-0AD45BB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8EC8CB-1A22-4EC0-A94F-EBF65FDC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18CCB-C4F8-4FEB-829C-B43CE9EE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16FB-F51C-4ACD-8F82-C2A7DC9DEFBF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573999-E630-4CEB-869D-F2EFCE29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852A2-4E4B-4398-8551-49012CE3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7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F0FC4A-1E9B-474A-B989-EB3D2A3C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845349-07EE-4162-BDDE-48445B83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1185E7-1331-4ABC-8853-181041EB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6133-F223-4041-B38D-941B684F5C1B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0173D4-7871-4290-BD89-447E6AD1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Mathematics of Information and Source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42BB11-4853-467A-900B-8F8FE7E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8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898BE-2E8C-448F-BB5B-89F63A68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113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BC8C7F-7A52-46B8-96C9-D07BB302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19DD1C-2160-49CE-8376-5A891F5C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r">
              <a:defRPr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9EF285-D534-4B36-B7FA-1492730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73780E-B68F-4181-B044-D053550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6590" y="845343"/>
            <a:ext cx="1411310" cy="365125"/>
          </a:xfrm>
        </p:spPr>
        <p:txBody>
          <a:bodyPr/>
          <a:lstStyle>
            <a:lvl1pPr>
              <a:defRPr sz="4800" b="1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2AD851-A5C9-4AB6-B7AE-F0C8674EA491}"/>
              </a:ext>
            </a:extLst>
          </p:cNvPr>
          <p:cNvSpPr txBox="1"/>
          <p:nvPr userDrawn="1"/>
        </p:nvSpPr>
        <p:spPr>
          <a:xfrm>
            <a:off x="11505476" y="1904530"/>
            <a:ext cx="492443" cy="481694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M2 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xmlns="" val="35535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49B91-6A6A-42FF-A3EB-AB9A054A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89C1D1-48C9-4CF3-8748-40984BC0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04156E-F1C7-498B-9E58-66CAD91F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4232-B81B-4FCF-9022-1805CD56966F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40D17-EED5-4B36-B69C-CA081BD1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C9FDEC-AC6D-4B42-8ABE-9BE067F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3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D404F-DCD9-430F-8396-2CC1714D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FB7F0-11FD-4C77-881E-76C3294DD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6597B9-78E5-4C05-ACE7-604ACC34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E24708-1C05-4235-B914-EEAD6267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650F-4FBD-457D-8307-32A2D2D7EEE3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898723-4072-42C3-9405-F5AC363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CFEA3C-3D87-4780-AFB6-E36CA4CF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70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71785-7461-47AF-A726-1B8BB3B4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E584D3-E27A-4ED9-9F4C-0DB5EF61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D00E76-43FD-4F2C-98C1-5093648F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22BB4E-7CB0-4C46-8055-ECADAB4E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6772FD-0824-48D5-8BED-599612F9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774930-6B35-4712-BA52-B280F43A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F974-0C77-494A-9524-8ED9D1F051CD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C63D0E-4253-4C54-AB9A-7ACDEB6F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273F7F-8FE2-4B50-8611-3171A7F4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11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3F9FE-BA61-49D1-A7BB-331BFB31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D42B8B-1375-4A51-9245-60DA6522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6120-0BC1-4B34-BF7D-C54FD781DBA0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AB6D1C-8A5D-480A-823E-25E7B53C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ACBF9-CE0D-47E6-B792-2A2F7C7E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5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76C3B3-4113-4EB7-8482-AA05B109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FCAB-7DF9-4E0C-93F3-96ED562C83F9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7C3B3D-ADE2-4947-A31E-D9EB2E8D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1C7B06-8496-4753-B324-42AC0A2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9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19CB3-6C89-4758-B505-4DF3143C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D2E43C-25A5-492D-A0B1-0654D1F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C01F8C-6EF1-4DF2-B5B0-B71019E3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F160BB-D9E7-43C6-87B1-409FC5E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37AF-65BD-4BE0-B613-2320467989F6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558848-6216-4CB5-9A31-AA54994D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A3089A-0B4A-488A-9CA4-9F12CE0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CD319-E602-412C-A4C3-EDC21866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97A7DA-6160-42AD-BD19-A395C69F0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0745A5-FA6B-47C6-A399-2285985D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B411C4-08EC-421D-974F-B39CF2A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7808-CDE1-4C86-828B-CBF1B32C45AF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3F7DE6-29BB-4B74-B7BB-D2194A31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DF1721-EC5B-43DB-B42A-065982FB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2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BFC8D7-A566-4C6F-ADA9-5BC3DB55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05B458-3352-422B-91D8-67DD6B5F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E519C5-2B2F-415B-9BED-DD718715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F811-39B3-4102-B076-2CF695BBFEDE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A2F6AC-9436-4311-8FBD-DE0A0C6CD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95F695-D68C-4FCB-8F98-43FBCDF8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1669-F817-4AC4-AA22-D3D90CA2C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5E3A45-4BF3-460B-9240-4DF1341D5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24" y="4079875"/>
            <a:ext cx="4572001" cy="1655762"/>
          </a:xfrm>
        </p:spPr>
        <p:txBody>
          <a:bodyPr/>
          <a:lstStyle/>
          <a:p>
            <a:r>
              <a:rPr lang="en-US"/>
              <a:t>Advisor:</a:t>
            </a:r>
          </a:p>
          <a:p>
            <a:r>
              <a:rPr lang="en-US"/>
              <a:t>Students: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DE4211-C32A-4E29-94BD-5EBC853E8D52}"/>
              </a:ext>
            </a:extLst>
          </p:cNvPr>
          <p:cNvSpPr txBox="1"/>
          <p:nvPr/>
        </p:nvSpPr>
        <p:spPr>
          <a:xfrm>
            <a:off x="5207725" y="4079875"/>
            <a:ext cx="457199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Verdana"/>
                <a:ea typeface="Verdana"/>
                <a:cs typeface="Verdana"/>
              </a:rPr>
              <a:t>Professor Mihai </a:t>
            </a:r>
            <a:r>
              <a:rPr lang="en-US" sz="2400" err="1">
                <a:latin typeface="Verdana"/>
                <a:ea typeface="Verdana"/>
                <a:cs typeface="Verdana"/>
              </a:rPr>
              <a:t>Mitrea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err="1">
                <a:latin typeface="Verdana"/>
                <a:ea typeface="Verdana"/>
                <a:cs typeface="Verdana"/>
              </a:rPr>
              <a:t>Dat</a:t>
            </a:r>
            <a:r>
              <a:rPr lang="en-US" sz="2400">
                <a:latin typeface="Verdana"/>
                <a:ea typeface="Verdana"/>
                <a:cs typeface="Verdana"/>
              </a:rPr>
              <a:t> Thanh Nguyen</a:t>
            </a:r>
          </a:p>
          <a:p>
            <a:r>
              <a:rPr lang="en-US" sz="2400">
                <a:latin typeface="Verdana"/>
                <a:ea typeface="Verdana"/>
                <a:cs typeface="Verdana"/>
              </a:rPr>
              <a:t>Abdul Rehman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1C983652-499E-42B0-AB7A-EE71516C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6842"/>
            <a:ext cx="9144000" cy="23876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MULTIMEDIA SECURITY</a:t>
            </a:r>
            <a:r>
              <a:rPr lang="en-US" sz="3600">
                <a:cs typeface="Verdana"/>
              </a:rPr>
              <a:t/>
            </a:r>
            <a:br>
              <a:rPr lang="en-US" sz="3600">
                <a:cs typeface="Verdana"/>
              </a:rPr>
            </a:br>
            <a:r>
              <a:rPr lang="en-US">
                <a:solidFill>
                  <a:srgbClr val="C00000"/>
                </a:solidFill>
                <a:latin typeface="Verdana"/>
                <a:ea typeface="Verdana"/>
              </a:rPr>
              <a:t>Semi-fragile Watermarking</a:t>
            </a:r>
            <a:endParaRPr lang="en-US">
              <a:solidFill>
                <a:srgbClr val="C0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15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69630-8EB0-40F1-8B8E-6C033AB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CDA9CC4-DBDB-40D6-9A44-A75846F1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84" y="1838130"/>
            <a:ext cx="5343525" cy="40100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48ACE8-48B2-4A00-AF15-35DA6A7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0ED85-1CF5-48E2-A54D-6A492543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567E2A-36DA-4BA7-8FAE-D4098CE2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9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xmlns="" id="{3A50AFCA-EB20-437B-80E3-725C071C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2" y="2090716"/>
            <a:ext cx="5359879" cy="34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454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2B9B8BD-B54D-406C-BF13-2930E3FC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AC1C8A-9D90-4FD2-9927-92C0F8943270}"/>
              </a:ext>
            </a:extLst>
          </p:cNvPr>
          <p:cNvSpPr txBox="1"/>
          <p:nvPr/>
        </p:nvSpPr>
        <p:spPr>
          <a:xfrm>
            <a:off x="764006" y="1285374"/>
            <a:ext cx="98819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</a:t>
            </a:r>
            <a:r>
              <a:rPr lang="en-US">
                <a:ea typeface="+mn-lt"/>
                <a:cs typeface="+mn-lt"/>
              </a:rPr>
              <a:t> with dataset: 279 images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12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325B970E-F37D-4872-9299-CD58A22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69" y="1753403"/>
            <a:ext cx="5089357" cy="3682063"/>
          </a:xfrm>
          <a:prstGeom prst="rect">
            <a:avLst/>
          </a:prstGeom>
        </p:spPr>
      </p:pic>
      <p:pic>
        <p:nvPicPr>
          <p:cNvPr id="15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57F79D-B66F-4C4E-8624-60C2D962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63" y="1753403"/>
            <a:ext cx="5089358" cy="3682064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A261EF2-BAA9-3240-8146-5EB9A6E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M2 MULTIMEDIA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99015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0187AB-E7D9-446C-AD7E-8B79EC016383}"/>
              </a:ext>
            </a:extLst>
          </p:cNvPr>
          <p:cNvSpPr txBox="1"/>
          <p:nvPr/>
        </p:nvSpPr>
        <p:spPr>
          <a:xfrm>
            <a:off x="3964894" y="5987175"/>
            <a:ext cx="516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cs typeface="Times New Roman"/>
              </a:rPr>
              <a:t>Top 2 image having best and worst EBR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C7C3B0F-F2CC-4567-A6E2-5E9EC1B892A5}"/>
              </a:ext>
            </a:extLst>
          </p:cNvPr>
          <p:cNvCxnSpPr/>
          <p:nvPr/>
        </p:nvCxnSpPr>
        <p:spPr>
          <a:xfrm>
            <a:off x="5953662" y="1690688"/>
            <a:ext cx="0" cy="4325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43208F-CBD6-466C-BD0D-F895ADBFD412}"/>
              </a:ext>
            </a:extLst>
          </p:cNvPr>
          <p:cNvSpPr txBox="1"/>
          <p:nvPr/>
        </p:nvSpPr>
        <p:spPr>
          <a:xfrm>
            <a:off x="403058" y="1275347"/>
            <a:ext cx="4638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 with dataset: 279 images</a:t>
            </a: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3E1DF6EF-8382-4DB2-97E0-FFD3DD76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02" t="610" r="11460" b="9415"/>
          <a:stretch/>
        </p:blipFill>
        <p:spPr>
          <a:xfrm>
            <a:off x="1476375" y="1998273"/>
            <a:ext cx="4014241" cy="3539459"/>
          </a:xfrm>
        </p:spPr>
      </p:pic>
      <p:pic>
        <p:nvPicPr>
          <p:cNvPr id="12" name="Picture 1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xmlns="" id="{A78ADEF3-6125-43F2-B81A-67278B8E5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2" r="11034" b="8228"/>
          <a:stretch/>
        </p:blipFill>
        <p:spPr>
          <a:xfrm>
            <a:off x="6549189" y="1933877"/>
            <a:ext cx="4014960" cy="3632561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D092B6F4-FC32-B449-A26E-7CAD1BFA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M2 MULTIMEDIA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184457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AC1C8A-9D90-4FD2-9927-92C0F8943270}"/>
              </a:ext>
            </a:extLst>
          </p:cNvPr>
          <p:cNvSpPr txBox="1"/>
          <p:nvPr/>
        </p:nvSpPr>
        <p:spPr>
          <a:xfrm>
            <a:off x="764006" y="1285374"/>
            <a:ext cx="98819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</a:t>
            </a:r>
            <a:r>
              <a:rPr lang="en-US">
                <a:ea typeface="+mn-lt"/>
                <a:cs typeface="+mn-lt"/>
              </a:rPr>
              <a:t> with dataset: 279 images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F663DB96-1A35-4AB5-8B2A-20D73D14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6" y="2039353"/>
            <a:ext cx="4959015" cy="371174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76B323FE-7A42-4D83-8160-441AE2C8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42" y="2039352"/>
            <a:ext cx="4778542" cy="3591426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70E673D-8E81-944C-8B4C-E31FD2D6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8150" y="5410200"/>
            <a:ext cx="990600" cy="32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Contrast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24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0187AB-E7D9-446C-AD7E-8B79EC016383}"/>
              </a:ext>
            </a:extLst>
          </p:cNvPr>
          <p:cNvSpPr txBox="1"/>
          <p:nvPr/>
        </p:nvSpPr>
        <p:spPr>
          <a:xfrm>
            <a:off x="3979997" y="5801146"/>
            <a:ext cx="516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cs typeface="Times New Roman"/>
              </a:rPr>
              <a:t>Top 2 image having best and worst EBR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C7C3B0F-F2CC-4567-A6E2-5E9EC1B892A5}"/>
              </a:ext>
            </a:extLst>
          </p:cNvPr>
          <p:cNvCxnSpPr/>
          <p:nvPr/>
        </p:nvCxnSpPr>
        <p:spPr>
          <a:xfrm>
            <a:off x="5906770" y="1312914"/>
            <a:ext cx="0" cy="4325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43208F-CBD6-466C-BD0D-F895ADBFD412}"/>
              </a:ext>
            </a:extLst>
          </p:cNvPr>
          <p:cNvSpPr txBox="1"/>
          <p:nvPr/>
        </p:nvSpPr>
        <p:spPr>
          <a:xfrm>
            <a:off x="403058" y="1275347"/>
            <a:ext cx="4638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 with dataset: 279 images</a:t>
            </a:r>
          </a:p>
        </p:txBody>
      </p:sp>
      <p:pic>
        <p:nvPicPr>
          <p:cNvPr id="9" name="Picture 10" descr="A picture containing black&#10;&#10;Description generated with very high confidence">
            <a:extLst>
              <a:ext uri="{FF2B5EF4-FFF2-40B4-BE49-F238E27FC236}">
                <a16:creationId xmlns:a16="http://schemas.microsoft.com/office/drawing/2014/main" xmlns="" id="{F77294ED-23B6-499F-B531-781A8716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42" r="12015" b="12723"/>
          <a:stretch/>
        </p:blipFill>
        <p:spPr>
          <a:xfrm>
            <a:off x="1035218" y="1853907"/>
            <a:ext cx="4345044" cy="3784261"/>
          </a:xfrm>
        </p:spPr>
      </p:pic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FEEFD12-D29B-4972-81F1-356F7835D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12139" b="12997"/>
          <a:stretch/>
        </p:blipFill>
        <p:spPr>
          <a:xfrm>
            <a:off x="6268452" y="1853666"/>
            <a:ext cx="4476146" cy="3843471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46CA2594-1FB7-C448-B5D0-A5226920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M2 MULTIMEDIA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06441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64C98-B218-4C79-8DA8-B813E397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5.References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154B0F-AF3A-458B-A7D0-29239584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Verdana"/>
                <a:ea typeface="Verdana"/>
                <a:cs typeface="Verdana"/>
              </a:rPr>
              <a:t>Wenyin</a:t>
            </a:r>
            <a:r>
              <a:rPr lang="en-US">
                <a:latin typeface="Verdana"/>
                <a:ea typeface="Verdana"/>
                <a:cs typeface="Verdana"/>
              </a:rPr>
              <a:t>, Zhang, and Frank Y. Shih. "Semi-fragile spatial watermarking based on local binary pattern operators." </a:t>
            </a:r>
            <a:r>
              <a:rPr lang="en-US" i="1">
                <a:latin typeface="Verdana"/>
                <a:ea typeface="Verdana"/>
                <a:cs typeface="Verdana"/>
              </a:rPr>
              <a:t>Optics Communications</a:t>
            </a:r>
            <a:r>
              <a:rPr lang="en-US">
                <a:latin typeface="Verdana"/>
                <a:ea typeface="Verdana"/>
                <a:cs typeface="Verdana"/>
              </a:rPr>
              <a:t> 284.16-17 (2011): 3904-3912.</a:t>
            </a:r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A144D4-D305-4CE7-A93D-8FB0C327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B0C681-CB34-4433-BDD9-9EA1FF3E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BA0EA80E-17D0-044F-9961-5F00EA99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/>
              <a:t>M2 MULTIMEDIA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64997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Verdana"/>
              </a:rPr>
              <a:t>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C6DEAC-1594-4E3D-BB2F-BDEC4A6E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MATHEMATICS OF INFORMATION AND SOURCE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0187AB-E7D9-446C-AD7E-8B79EC016383}"/>
              </a:ext>
            </a:extLst>
          </p:cNvPr>
          <p:cNvSpPr txBox="1"/>
          <p:nvPr/>
        </p:nvSpPr>
        <p:spPr>
          <a:xfrm>
            <a:off x="3723831" y="6033184"/>
            <a:ext cx="516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cs typeface="Times New Roman"/>
              </a:rPr>
              <a:t>Top 2 image having best and worst EBR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DF0E1F3-4EB3-48DC-AC67-8618B30C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367" y="1924660"/>
            <a:ext cx="5314950" cy="4048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3CA5A06-81F9-4163-BEAB-A914D058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8" y="1964766"/>
            <a:ext cx="5229225" cy="38195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C7C3B0F-F2CC-4567-A6E2-5E9EC1B892A5}"/>
              </a:ext>
            </a:extLst>
          </p:cNvPr>
          <p:cNvCxnSpPr/>
          <p:nvPr/>
        </p:nvCxnSpPr>
        <p:spPr>
          <a:xfrm>
            <a:off x="5766093" y="1727562"/>
            <a:ext cx="0" cy="43252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43208F-CBD6-466C-BD0D-F895ADBFD412}"/>
              </a:ext>
            </a:extLst>
          </p:cNvPr>
          <p:cNvSpPr txBox="1"/>
          <p:nvPr/>
        </p:nvSpPr>
        <p:spPr>
          <a:xfrm>
            <a:off x="403058" y="1275347"/>
            <a:ext cx="4638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 with dataset: 279 images</a:t>
            </a:r>
          </a:p>
        </p:txBody>
      </p:sp>
    </p:spTree>
    <p:extLst>
      <p:ext uri="{BB962C8B-B14F-4D97-AF65-F5344CB8AC3E}">
        <p14:creationId xmlns:p14="http://schemas.microsoft.com/office/powerpoint/2010/main" xmlns="" val="8216445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00885-D8AC-477D-9CFC-975E33F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Verdana"/>
              </a:rPr>
              <a:t>Algorithm evaluation</a:t>
            </a: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AEDDD-22F8-4761-8BF0-0125FA1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C6DEAC-1594-4E3D-BB2F-BDEC4A6E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MATHEMATICS OF INFORMATION AND SOURCE 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5C754-40F3-4716-AF8B-154FC1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EAE5A5-F5E9-4B75-88AD-CF7667F94F27}"/>
              </a:ext>
            </a:extLst>
          </p:cNvPr>
          <p:cNvSpPr txBox="1"/>
          <p:nvPr/>
        </p:nvSpPr>
        <p:spPr>
          <a:xfrm>
            <a:off x="3973213" y="5915463"/>
            <a:ext cx="516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Times New Roman"/>
                <a:cs typeface="Times New Roman"/>
              </a:rPr>
              <a:t>Top 2 image having best and worst EBR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5552B87D-D9A1-4310-868B-B763EC39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69" y="1800380"/>
            <a:ext cx="5349386" cy="39041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67D2664-377D-446D-9BC5-81864A6D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8426"/>
            <a:ext cx="5295900" cy="3886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FE844E1-6D76-4B53-BB01-93F771634A8B}"/>
              </a:ext>
            </a:extLst>
          </p:cNvPr>
          <p:cNvCxnSpPr>
            <a:cxnSpLocks/>
          </p:cNvCxnSpPr>
          <p:nvPr/>
        </p:nvCxnSpPr>
        <p:spPr>
          <a:xfrm>
            <a:off x="6025420" y="1719721"/>
            <a:ext cx="0" cy="4135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AC1C8A-9D90-4FD2-9927-92C0F8943270}"/>
              </a:ext>
            </a:extLst>
          </p:cNvPr>
          <p:cNvSpPr txBox="1"/>
          <p:nvPr/>
        </p:nvSpPr>
        <p:spPr>
          <a:xfrm>
            <a:off x="764006" y="1285374"/>
            <a:ext cx="4397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Testing</a:t>
            </a:r>
            <a:r>
              <a:rPr lang="en-US">
                <a:ea typeface="+mn-lt"/>
                <a:cs typeface="+mn-lt"/>
              </a:rPr>
              <a:t> with dataset: 279 images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3730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M2 MULTIMEDIA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0"/>
            <a:ext cx="1175385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M2 MULTIMEDIA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457200"/>
            <a:ext cx="107442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7E047-69EB-4108-92A8-1D3E033B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Contents  </a:t>
            </a:r>
            <a:endParaRPr lang="en-US">
              <a:latin typeface="Verdana"/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18097-D2DA-42ED-8466-81507DC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1.Introduction 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2.Local Binary Patterns </a:t>
            </a:r>
            <a:endParaRPr lang="en-US"/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3.Watermark algorithm </a:t>
            </a:r>
            <a:endParaRPr lang="en-US"/>
          </a:p>
          <a:p>
            <a:pPr marL="0" indent="0">
              <a:buNone/>
            </a:pPr>
            <a:endParaRPr lang="en-US">
              <a:cs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  <a:endParaRPr lang="en-US"/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5.References </a:t>
            </a:r>
            <a:endParaRPr lang="en-US">
              <a:latin typeface="Verdana"/>
              <a:ea typeface="Verdana"/>
            </a:endParaRP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6F615C-F3D1-4E87-8E49-1E54857C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3F278-C5AF-496A-9CAD-C25EA1C8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B190F-5665-4949-AF4E-BF6F1E2F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350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M2 MULTIMEDIA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66700"/>
            <a:ext cx="12192000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989EA-2DE4-413E-8173-D6D4C756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1.Introduction</a:t>
            </a:r>
            <a:endParaRPr lang="en-US">
              <a:latin typeface="Verdana"/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8C181-2FBE-4084-833D-4F5487E7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5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>
                <a:latin typeface="Verdana"/>
                <a:ea typeface="Verdana"/>
                <a:cs typeface="Verdana"/>
              </a:rPr>
              <a:t>What is semi-fragile watermarking: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 sz="1800">
                <a:latin typeface="Verdana"/>
                <a:ea typeface="Verdana"/>
                <a:cs typeface="Verdana"/>
              </a:rPr>
              <a:t>Ability to resist unintentional manipulations caused by common image processing operations like adding noise, changing brightness, JPEG compression</a:t>
            </a:r>
            <a:endParaRPr lang="en-US" sz="1800">
              <a:cs typeface="Verdana"/>
            </a:endParaRP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 sz="1800">
                <a:latin typeface="Verdana"/>
                <a:ea typeface="Verdana"/>
                <a:cs typeface="Verdana"/>
              </a:rPr>
              <a:t>Fragile against intentional, malicious manipulations </a:t>
            </a:r>
            <a:r>
              <a:rPr lang="en-US" sz="1800">
                <a:cs typeface="Verdana"/>
              </a:rPr>
              <a:t/>
            </a:r>
            <a:br>
              <a:rPr lang="en-US" sz="1800">
                <a:cs typeface="Verdana"/>
              </a:rPr>
            </a:br>
            <a:r>
              <a:rPr lang="en-US" sz="1800">
                <a:latin typeface="Verdana"/>
                <a:ea typeface="Verdana"/>
                <a:cs typeface="Verdana"/>
              </a:rPr>
              <a:t> </a:t>
            </a:r>
            <a:endParaRPr lang="en-US" sz="1800">
              <a:cs typeface="Verdana"/>
            </a:endParaRPr>
          </a:p>
          <a:p>
            <a:endParaRPr lang="en-US" sz="2200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8C9945-242B-4B06-8215-E414FC77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E1D7BC-C28F-4854-BC7A-014CE909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3749F-99A6-4425-99C3-F1C60B26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3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093534-B0A5-4868-A92C-BDE9C0C4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2.Local Binary Pattern</a:t>
            </a:r>
            <a:endParaRPr lang="en-US" dirty="0">
              <a:latin typeface="Verdana"/>
              <a:ea typeface="V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799FA2-3A2C-419E-9FC9-73FDD679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Verdana"/>
                <a:ea typeface="Verdana"/>
                <a:cs typeface="Verdana"/>
              </a:rPr>
              <a:t>LBP indicating local contrast in neighborhood</a:t>
            </a:r>
            <a:r>
              <a:rPr lang="en-US">
                <a:cs typeface="Verdana"/>
              </a:rPr>
              <a:t/>
            </a:r>
            <a:br>
              <a:rPr lang="en-US">
                <a:cs typeface="Verdana"/>
              </a:rPr>
            </a:br>
            <a:r>
              <a:rPr lang="en-US">
                <a:latin typeface="Verdana"/>
                <a:ea typeface="Verdana"/>
                <a:cs typeface="Verdana"/>
              </a:rPr>
              <a:t>                               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          </a:t>
            </a:r>
            <a:endParaRPr lang="en-US">
              <a:cs typeface="Verdana" panose="020B0604030504040204" pitchFamily="34" charset="0"/>
            </a:endParaRPr>
          </a:p>
          <a:p>
            <a:r>
              <a:rPr lang="en-US" sz="1800">
                <a:latin typeface="Verdana"/>
                <a:ea typeface="Verdana"/>
                <a:cs typeface="Verdana"/>
              </a:rPr>
              <a:t>G</a:t>
            </a:r>
            <a:r>
              <a:rPr lang="en-US" sz="1800" baseline="-25000">
                <a:latin typeface="Verdana"/>
                <a:ea typeface="Verdana"/>
                <a:cs typeface="Verdana"/>
              </a:rPr>
              <a:t>c</a:t>
            </a:r>
            <a:r>
              <a:rPr lang="en-US" sz="1800">
                <a:latin typeface="Verdana"/>
                <a:ea typeface="Verdana"/>
                <a:cs typeface="Verdana"/>
              </a:rPr>
              <a:t> = gray level of center pixel c in P neighborhood</a:t>
            </a:r>
          </a:p>
          <a:p>
            <a:r>
              <a:rPr lang="en-US" sz="1800">
                <a:latin typeface="Verdana"/>
                <a:ea typeface="Verdana"/>
                <a:cs typeface="Verdana"/>
              </a:rPr>
              <a:t>G</a:t>
            </a:r>
            <a:r>
              <a:rPr lang="en-US" sz="1800" baseline="-25000">
                <a:latin typeface="Verdana"/>
                <a:ea typeface="Verdana"/>
                <a:cs typeface="Verdana"/>
              </a:rPr>
              <a:t>p</a:t>
            </a:r>
            <a:r>
              <a:rPr lang="en-US" sz="1800">
                <a:latin typeface="Verdana"/>
                <a:ea typeface="Verdana"/>
                <a:cs typeface="Verdana"/>
              </a:rPr>
              <a:t> = Gray level of neighboring pixels p</a:t>
            </a:r>
          </a:p>
          <a:p>
            <a:pPr>
              <a:buFont typeface="Arial"/>
            </a:pPr>
            <a:r>
              <a:rPr lang="en-US" sz="1800">
                <a:latin typeface="Verdana"/>
                <a:ea typeface="Verdana"/>
                <a:cs typeface="Verdana"/>
              </a:rPr>
              <a:t>S(x) is referred as sign function</a:t>
            </a:r>
            <a:endParaRPr lang="en-US" sz="1800">
              <a:latin typeface="Verdana"/>
              <a:ea typeface="Verdana"/>
              <a:cs typeface="Verdana" panose="020B0604030504040204" pitchFamily="34" charset="0"/>
            </a:endParaRPr>
          </a:p>
          <a:p>
            <a:r>
              <a:rPr lang="en-US" sz="1800">
                <a:latin typeface="Verdana"/>
                <a:ea typeface="Verdana"/>
                <a:cs typeface="Verdana"/>
              </a:rPr>
              <a:t>Binary Threshold function: </a:t>
            </a:r>
            <a:endParaRPr lang="en-US" sz="1800">
              <a:latin typeface="Verdana"/>
              <a:ea typeface="Verdana"/>
            </a:endParaRP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164B72-D3E8-4E51-9070-B118C50D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7E3C9A-CBBA-44CC-BBDA-FC27A9D3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6C063F-CFC0-4A69-AEBC-4D5BEA3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9" descr="A close up of a watch&#10;&#10;Description generated with very high confidence">
            <a:extLst>
              <a:ext uri="{FF2B5EF4-FFF2-40B4-BE49-F238E27FC236}">
                <a16:creationId xmlns:a16="http://schemas.microsoft.com/office/drawing/2014/main" xmlns="" id="{641FA768-BCB4-4A87-AB73-36BF86FE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5" y="2530138"/>
            <a:ext cx="3102633" cy="96383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3FC9BB8A-006C-4341-8514-E2B5B5E6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438" y="5100264"/>
            <a:ext cx="2743200" cy="309322"/>
          </a:xfrm>
          <a:prstGeom prst="rect">
            <a:avLst/>
          </a:prstGeom>
        </p:spPr>
      </p:pic>
      <p:pic>
        <p:nvPicPr>
          <p:cNvPr id="13" name="Picture 13" descr="A close up of a clock&#10;&#10;Description generated with high confidence">
            <a:extLst>
              <a:ext uri="{FF2B5EF4-FFF2-40B4-BE49-F238E27FC236}">
                <a16:creationId xmlns:a16="http://schemas.microsoft.com/office/drawing/2014/main" xmlns="" id="{60C63E20-4684-4583-BB9B-D452B8431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92" y="3709359"/>
            <a:ext cx="1485182" cy="15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74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19C4D-0DC6-4D98-A452-DB999DF4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ea typeface="Verdana"/>
                <a:cs typeface="Verdana"/>
              </a:rPr>
              <a:t>2.Local Binary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0B90D-6CD5-4087-A9A6-04957E48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Verdana"/>
                <a:ea typeface="Verdana"/>
                <a:cs typeface="Verdana"/>
              </a:rPr>
              <a:t>Definition on a(P,R) local region</a:t>
            </a:r>
            <a:endParaRPr lang="en-US" sz="1800">
              <a:latin typeface="Verdana"/>
              <a:ea typeface="Verdana"/>
              <a:cs typeface="Verdana" panose="020B0604030504040204" pitchFamily="34" charset="0"/>
            </a:endParaRPr>
          </a:p>
          <a:p>
            <a:r>
              <a:rPr lang="en-US" sz="1800">
                <a:latin typeface="Verdana"/>
                <a:ea typeface="Verdana"/>
                <a:cs typeface="Verdana"/>
              </a:rPr>
              <a:t>Here a(P,R) = a(8,1) local region is given</a:t>
            </a:r>
          </a:p>
          <a:p>
            <a:r>
              <a:rPr lang="en-US" sz="1800">
                <a:latin typeface="Verdana"/>
                <a:ea typeface="Verdana"/>
                <a:cs typeface="Verdana"/>
              </a:rPr>
              <a:t>The equation are as under:</a:t>
            </a:r>
            <a:r>
              <a:rPr lang="en-US">
                <a:latin typeface="Verdana"/>
                <a:ea typeface="Verdana"/>
                <a:cs typeface="Verdana"/>
              </a:rPr>
              <a:t> </a:t>
            </a:r>
            <a:endParaRPr lang="en-US"/>
          </a:p>
          <a:p>
            <a:endParaRPr lang="en-US"/>
          </a:p>
          <a:p>
            <a:endParaRPr lang="en-US">
              <a:latin typeface="Verdana"/>
              <a:ea typeface="Verdana"/>
              <a:cs typeface="Verdana"/>
            </a:endParaRPr>
          </a:p>
          <a:p>
            <a:endParaRPr lang="en-US">
              <a:latin typeface="Verdana"/>
              <a:ea typeface="Verdana"/>
              <a:cs typeface="Verdana"/>
            </a:endParaRPr>
          </a:p>
          <a:p>
            <a:r>
              <a:rPr lang="en-US" sz="1800">
                <a:latin typeface="Verdana"/>
                <a:ea typeface="Verdana"/>
                <a:cs typeface="Verdana"/>
              </a:rPr>
              <a:t>Here Boolean function is applied on binary sign vector part Sp.</a:t>
            </a:r>
            <a:r>
              <a:rPr lang="en-US">
                <a:latin typeface="Verdana"/>
                <a:ea typeface="Verdana"/>
                <a:cs typeface="Verdana"/>
              </a:rPr>
              <a:t> </a:t>
            </a:r>
            <a:endParaRPr lang="en-US">
              <a:latin typeface="Verdana"/>
              <a:ea typeface="Verdana"/>
            </a:endParaRP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577C55-A8AA-44DA-A329-64929C3D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BB1CF2-E233-4F3B-AF45-F98BB97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C166B1-F0C8-40A0-9B43-0C68A297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7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xmlns="" id="{02AB4C5F-345C-47BC-A7FA-AD1F31F5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5" y="3082428"/>
            <a:ext cx="4324709" cy="13257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73DDC4DF-B195-4F1F-ABDA-38122A96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8" y="5236953"/>
            <a:ext cx="2562225" cy="381000"/>
          </a:xfrm>
          <a:prstGeom prst="rect">
            <a:avLst/>
          </a:prstGeom>
        </p:spPr>
      </p:pic>
      <p:pic>
        <p:nvPicPr>
          <p:cNvPr id="11" name="Picture 11" descr="A close up of a screen&#10;&#10;Description generated with very high confidence">
            <a:extLst>
              <a:ext uri="{FF2B5EF4-FFF2-40B4-BE49-F238E27FC236}">
                <a16:creationId xmlns:a16="http://schemas.microsoft.com/office/drawing/2014/main" xmlns="" id="{8FE359B0-698C-4F1B-81E4-3841ED9D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3" y="2765343"/>
            <a:ext cx="4554747" cy="18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5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32E43-05CC-48CB-8B51-60DA9FCC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3.Watermark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2AD8B-2BE4-419D-808B-2588DB4F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62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latin typeface="Verdana"/>
                <a:ea typeface="Verdana"/>
                <a:cs typeface="Verdana"/>
              </a:rPr>
              <a:t>The original image is divided into (P, R) non-overlapping local region blocks. </a:t>
            </a:r>
            <a:endParaRPr lang="en-US">
              <a:cs typeface="Verdana" panose="020B0604030504040204" pitchFamily="34" charset="0"/>
            </a:endParaRPr>
          </a:p>
          <a:p>
            <a:r>
              <a:rPr lang="en-US">
                <a:latin typeface="Verdana"/>
                <a:ea typeface="Verdana"/>
                <a:cs typeface="Verdana"/>
              </a:rPr>
              <a:t>The LBP pattern is used to calculate mp and sp ,as well as f(sp). </a:t>
            </a:r>
            <a:endParaRPr lang="en-US"/>
          </a:p>
          <a:p>
            <a:r>
              <a:rPr lang="en-US">
                <a:latin typeface="Verdana"/>
                <a:ea typeface="Verdana"/>
                <a:cs typeface="Verdana"/>
              </a:rPr>
              <a:t>Let ,</a:t>
            </a:r>
            <a:endParaRPr lang="en-US">
              <a:latin typeface="Verdana"/>
              <a:ea typeface="Verdana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w       be one of bits in the watermarks 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β       be the watermarking intensity factor.</a:t>
            </a:r>
            <a:endParaRPr lang="en-US">
              <a:latin typeface="Verdana"/>
              <a:ea typeface="Verdana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Then,  if  ( f(s</a:t>
            </a:r>
            <a:r>
              <a:rPr lang="en-US" baseline="-25000">
                <a:latin typeface="Verdana"/>
                <a:ea typeface="Verdana"/>
                <a:cs typeface="Verdana"/>
              </a:rPr>
              <a:t>p</a:t>
            </a:r>
            <a:r>
              <a:rPr lang="en-US">
                <a:latin typeface="Verdana"/>
                <a:ea typeface="Verdana"/>
                <a:cs typeface="Verdana"/>
              </a:rPr>
              <a:t>)==w ) 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                 we do nothing to the neighbor pixels 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          else {m</a:t>
            </a:r>
            <a:r>
              <a:rPr lang="en-US" baseline="-25000">
                <a:latin typeface="Verdana"/>
                <a:ea typeface="Verdana"/>
                <a:cs typeface="Verdana"/>
              </a:rPr>
              <a:t>i</a:t>
            </a:r>
            <a:r>
              <a:rPr lang="en-US">
                <a:latin typeface="Verdana"/>
                <a:ea typeface="Verdana"/>
                <a:cs typeface="Verdana"/>
              </a:rPr>
              <a:t> =min(m</a:t>
            </a:r>
            <a:r>
              <a:rPr lang="en-US" baseline="-25000">
                <a:latin typeface="Verdana"/>
                <a:ea typeface="Verdana"/>
                <a:cs typeface="Verdana"/>
              </a:rPr>
              <a:t>p</a:t>
            </a:r>
            <a:r>
              <a:rPr lang="en-US">
                <a:latin typeface="Verdana"/>
                <a:ea typeface="Verdana"/>
                <a:cs typeface="Verdana"/>
              </a:rPr>
              <a:t>)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cs typeface="Verdana"/>
              </a:rPr>
              <a:t>                       if (s</a:t>
            </a:r>
            <a:r>
              <a:rPr lang="en-US" baseline="-25000">
                <a:cs typeface="Verdana"/>
              </a:rPr>
              <a:t>p</a:t>
            </a:r>
            <a:r>
              <a:rPr lang="en-US">
                <a:cs typeface="Verdana"/>
              </a:rPr>
              <a:t>==1)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cs typeface="Verdana"/>
              </a:rPr>
              <a:t>                               g</a:t>
            </a:r>
            <a:r>
              <a:rPr lang="en-US" baseline="-25000">
                <a:cs typeface="Verdana"/>
              </a:rPr>
              <a:t>i</a:t>
            </a:r>
            <a:r>
              <a:rPr lang="en-US">
                <a:cs typeface="Verdana"/>
              </a:rPr>
              <a:t>=(g</a:t>
            </a:r>
            <a:r>
              <a:rPr lang="en-US" i="1" baseline="-25000">
                <a:cs typeface="Verdana"/>
              </a:rPr>
              <a:t>i </a:t>
            </a:r>
            <a:r>
              <a:rPr lang="en-US">
                <a:cs typeface="Verdana"/>
              </a:rPr>
              <a:t>- m</a:t>
            </a:r>
            <a:r>
              <a:rPr lang="en-US" baseline="-25000">
                <a:cs typeface="Verdana"/>
              </a:rPr>
              <a:t>i</a:t>
            </a:r>
            <a:r>
              <a:rPr lang="en-US">
                <a:cs typeface="Verdana"/>
              </a:rPr>
              <a:t>)*(1- β)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cs typeface="Verdana"/>
              </a:rPr>
              <a:t>                       if(s</a:t>
            </a:r>
            <a:r>
              <a:rPr lang="en-US" baseline="-25000">
                <a:cs typeface="Verdana"/>
              </a:rPr>
              <a:t>p</a:t>
            </a:r>
            <a:r>
              <a:rPr lang="en-US">
                <a:cs typeface="Verdana"/>
              </a:rPr>
              <a:t>==0)</a:t>
            </a:r>
            <a:endParaRPr lang="en-US"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                        g</a:t>
            </a:r>
            <a:r>
              <a:rPr lang="en-US" baseline="-25000">
                <a:latin typeface="Verdana"/>
                <a:ea typeface="Verdana"/>
                <a:cs typeface="Verdana"/>
              </a:rPr>
              <a:t>i</a:t>
            </a:r>
            <a:r>
              <a:rPr lang="en-US">
                <a:latin typeface="Verdana"/>
                <a:ea typeface="Verdana"/>
                <a:cs typeface="Verdana"/>
              </a:rPr>
              <a:t>=(g</a:t>
            </a:r>
            <a:r>
              <a:rPr lang="en-US" i="1" baseline="-25000">
                <a:latin typeface="Verdana"/>
                <a:ea typeface="Verdana"/>
                <a:cs typeface="Verdana"/>
              </a:rPr>
              <a:t>i + </a:t>
            </a:r>
            <a:r>
              <a:rPr lang="en-US">
                <a:latin typeface="Verdana"/>
                <a:ea typeface="Verdana"/>
                <a:cs typeface="Verdana"/>
              </a:rPr>
              <a:t>m</a:t>
            </a:r>
            <a:r>
              <a:rPr lang="en-US" baseline="-25000">
                <a:latin typeface="Verdana"/>
                <a:ea typeface="Verdana"/>
                <a:cs typeface="Verdana"/>
              </a:rPr>
              <a:t>i</a:t>
            </a:r>
            <a:r>
              <a:rPr lang="en-US">
                <a:latin typeface="Verdana"/>
                <a:ea typeface="Verdana"/>
                <a:cs typeface="Verdana"/>
              </a:rPr>
              <a:t>)*(1+β)</a:t>
            </a:r>
            <a:endParaRPr lang="en-US">
              <a:latin typeface="Verdana"/>
              <a:ea typeface="Verdana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>
                <a:latin typeface="Verdana"/>
                <a:ea typeface="Verdana"/>
                <a:cs typeface="Verdana"/>
              </a:rPr>
              <a:t>                  end</a:t>
            </a:r>
            <a:endParaRPr lang="en-US">
              <a:cs typeface="Verdana"/>
            </a:endParaRPr>
          </a:p>
          <a:p>
            <a:endParaRPr lang="en-US"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27983-2DE9-4BC8-A8A7-5ABE9C3C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482B4D-2AE3-4E38-B9A9-85C08219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0F8637-04DB-4D04-96CD-01C8732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xmlns="" id="{8581A1DC-6D3C-4CC3-B796-A4C63F8EA064}"/>
              </a:ext>
            </a:extLst>
          </p:cNvPr>
          <p:cNvSpPr/>
          <p:nvPr/>
        </p:nvSpPr>
        <p:spPr>
          <a:xfrm rot="5460000">
            <a:off x="2033065" y="2736061"/>
            <a:ext cx="100643" cy="4313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EADA6450-26D7-4A76-824C-D89E94924D89}"/>
              </a:ext>
            </a:extLst>
          </p:cNvPr>
          <p:cNvSpPr/>
          <p:nvPr/>
        </p:nvSpPr>
        <p:spPr>
          <a:xfrm rot="5460000">
            <a:off x="2033065" y="3095494"/>
            <a:ext cx="100643" cy="4313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34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385A0-56F0-49C0-A691-E7F69DC6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  <a:endParaRPr lang="en-US"/>
          </a:p>
        </p:txBody>
      </p:sp>
      <p:pic>
        <p:nvPicPr>
          <p:cNvPr id="7" name="Picture 7" descr="A person wearing a black hat&#10;&#10;Description generated with very high confidence">
            <a:extLst>
              <a:ext uri="{FF2B5EF4-FFF2-40B4-BE49-F238E27FC236}">
                <a16:creationId xmlns:a16="http://schemas.microsoft.com/office/drawing/2014/main" xmlns="" id="{1ECCBB6C-4C13-490E-BE00-837EC61DF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4111" y="1658357"/>
            <a:ext cx="1851607" cy="18423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E12D7E-AD48-4F87-AE09-6D490DB6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80EE7-9779-45D5-9509-8F0E308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61750-35E8-4166-AED3-34B19F71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1" descr="A person wearing a black hat&#10;&#10;Description generated with very high confidence">
            <a:extLst>
              <a:ext uri="{FF2B5EF4-FFF2-40B4-BE49-F238E27FC236}">
                <a16:creationId xmlns:a16="http://schemas.microsoft.com/office/drawing/2014/main" xmlns="" id="{E561E593-C0FE-4CD3-9184-F48480F6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19" y="1632260"/>
            <a:ext cx="2463258" cy="1920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7E7AB71-90D7-4FF7-B0C8-590B42199105}"/>
              </a:ext>
            </a:extLst>
          </p:cNvPr>
          <p:cNvSpPr txBox="1"/>
          <p:nvPr/>
        </p:nvSpPr>
        <p:spPr>
          <a:xfrm>
            <a:off x="1010812" y="4179616"/>
            <a:ext cx="94896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9 levels of noises ( </a:t>
            </a:r>
            <a:r>
              <a:rPr lang="en-US">
                <a:ea typeface="+mn-lt"/>
                <a:cs typeface="+mn-lt"/>
              </a:rPr>
              <a:t>"On and Off" pixels, density </a:t>
            </a:r>
            <a:r>
              <a:rPr lang="en-US">
                <a:latin typeface="Times New Roman"/>
                <a:cs typeface="Times New Roman"/>
              </a:rPr>
              <a:t>from 0.01 to 0.09) is added to watermarked image</a:t>
            </a:r>
            <a:endParaRPr lang="en-US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Quality levels from 50 to 100 for JPEG compression.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Changing contrast level: [-100:100]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Apply tamper on Lena's hat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3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7D997772-A605-466A-8114-E2CD0C3D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92" y="2733135"/>
            <a:ext cx="845390" cy="8022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14BDE334-ACF6-484A-9D9B-33807FEBF301}"/>
              </a:ext>
            </a:extLst>
          </p:cNvPr>
          <p:cNvSpPr/>
          <p:nvPr/>
        </p:nvSpPr>
        <p:spPr>
          <a:xfrm>
            <a:off x="5319249" y="2439061"/>
            <a:ext cx="977660" cy="4888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12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78C34-A9CA-4717-9781-D082831E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5C5029-D175-4437-9774-13649F2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CE442-81D1-46F3-AA94-984847CB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79586-AC8A-4655-975E-3FD7BCF3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299800C-56D0-434A-876F-AA07C7E33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108561"/>
            <a:ext cx="5334000" cy="4000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4131D8-2D4D-4850-89CA-DC355220C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21154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7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B7ED2-1ACE-4493-9F62-B5D0C519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4.Algorithm evaluation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67682DA-5B2C-4CA1-B3E4-B9BFF40A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405" y="2207726"/>
            <a:ext cx="5429250" cy="4000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001BB-66B4-4E99-88A0-569296F4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F7-1FFF-4F93-B563-313B1EFC900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A9FC1-D83E-478C-9A3B-A4D8F8FF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M2 MULTIMEDIA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8A540-7040-4D0C-BE4E-5C2A3AB2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1669-F817-4AC4-AA22-D3D90CA2C09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11CAFD-F622-4E4E-9947-70975724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220772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16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336</Words>
  <Application>Microsoft Office PowerPoint</Application>
  <PresentationFormat>Custom</PresentationFormat>
  <Paragraphs>137</Paragraphs>
  <Slides>20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MULTIMEDIA SECURITY Semi-fragile Watermarking</vt:lpstr>
      <vt:lpstr>Contents  </vt:lpstr>
      <vt:lpstr>1.Introduction</vt:lpstr>
      <vt:lpstr>2.Local Binary Pattern</vt:lpstr>
      <vt:lpstr>2.Local Binary Pattern</vt:lpstr>
      <vt:lpstr>3.Watermark algorithm</vt:lpstr>
      <vt:lpstr>4.Algorithm evaluation</vt:lpstr>
      <vt:lpstr>4.Algorithm evaluation</vt:lpstr>
      <vt:lpstr>4.Algorithm evaluation</vt:lpstr>
      <vt:lpstr>4.Algorithm Evaluation</vt:lpstr>
      <vt:lpstr>4.Algorithm evaluation </vt:lpstr>
      <vt:lpstr>4.Algorithm evaluation </vt:lpstr>
      <vt:lpstr>4.Algorithm evaluation </vt:lpstr>
      <vt:lpstr>4.Algorithm evaluation </vt:lpstr>
      <vt:lpstr>5.References</vt:lpstr>
      <vt:lpstr>Algorithm evaluation </vt:lpstr>
      <vt:lpstr>Algorithm evaluation 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Nguyễn Thành</dc:creator>
  <cp:lastModifiedBy>ABDUL REHMAN</cp:lastModifiedBy>
  <cp:revision>8</cp:revision>
  <dcterms:created xsi:type="dcterms:W3CDTF">2019-12-08T19:45:48Z</dcterms:created>
  <dcterms:modified xsi:type="dcterms:W3CDTF">2020-03-12T08:52:50Z</dcterms:modified>
</cp:coreProperties>
</file>