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8" r:id="rId2"/>
    <p:sldId id="667" r:id="rId3"/>
    <p:sldId id="651" r:id="rId4"/>
    <p:sldId id="670" r:id="rId5"/>
    <p:sldId id="671" r:id="rId6"/>
    <p:sldId id="669" r:id="rId7"/>
    <p:sldId id="672" r:id="rId8"/>
    <p:sldId id="673" r:id="rId9"/>
    <p:sldId id="674" r:id="rId10"/>
    <p:sldId id="676" r:id="rId11"/>
    <p:sldId id="677" r:id="rId12"/>
    <p:sldId id="34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CFD5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70DEA-1B59-40E0-8D8D-B2F09BDE3AE4}" v="63" dt="2023-10-22T10:55:4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88602" autoAdjust="0"/>
  </p:normalViewPr>
  <p:slideViewPr>
    <p:cSldViewPr snapToGrid="0">
      <p:cViewPr varScale="1">
        <p:scale>
          <a:sx n="89" d="100"/>
          <a:sy n="89" d="100"/>
        </p:scale>
        <p:origin x="3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E098F5-BD6E-2BBB-999E-8BF39C9D9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B89A74B1-412D-0957-067A-F03AD4B20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B60F6D81-EEAB-40A5-A0F2-272A6049C30B}" type="datetimeFigureOut">
              <a:rPr lang="ar-EG" smtClean="0"/>
              <a:t>06/11/1445</a:t>
            </a:fld>
            <a:endParaRPr lang="ar-EG"/>
          </a:p>
        </p:txBody>
      </p:sp>
      <p:sp>
        <p:nvSpPr>
          <p:cNvPr id="4" name="Footer Placeholder 3">
            <a:extLst>
              <a:ext uri="{FF2B5EF4-FFF2-40B4-BE49-F238E27FC236}">
                <a16:creationId xmlns:a16="http://schemas.microsoft.com/office/drawing/2014/main" id="{28856CB3-47CF-005B-B4F9-A866C7F9C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DA15629A-C89D-2606-DDF4-41F9F541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042071FB-747D-4B12-AABC-28990A650984}" type="slidenum">
              <a:rPr lang="ar-EG" smtClean="0"/>
              <a:t>‹#›</a:t>
            </a:fld>
            <a:endParaRPr lang="ar-EG"/>
          </a:p>
        </p:txBody>
      </p:sp>
    </p:spTree>
    <p:extLst>
      <p:ext uri="{BB962C8B-B14F-4D97-AF65-F5344CB8AC3E}">
        <p14:creationId xmlns:p14="http://schemas.microsoft.com/office/powerpoint/2010/main" val="1880204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EE54353-5AE0-48E5-9C06-07285A3BBC87}" type="datetimeFigureOut">
              <a:rPr lang="ar-SA" smtClean="0"/>
              <a:t>06/11/1445</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32839A8-F697-4966-B4B3-9FF34FF3D45D}" type="slidenum">
              <a:rPr lang="ar-SA" smtClean="0"/>
              <a:t>‹#›</a:t>
            </a:fld>
            <a:endParaRPr lang="ar-SA"/>
          </a:p>
        </p:txBody>
      </p:sp>
    </p:spTree>
    <p:extLst>
      <p:ext uri="{BB962C8B-B14F-4D97-AF65-F5344CB8AC3E}">
        <p14:creationId xmlns:p14="http://schemas.microsoft.com/office/powerpoint/2010/main" val="476419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232839A8-F697-4966-B4B3-9FF34FF3D45D}" type="slidenum">
              <a:rPr lang="ar-SA" smtClean="0"/>
              <a:t>1</a:t>
            </a:fld>
            <a:endParaRPr lang="ar-SA"/>
          </a:p>
        </p:txBody>
      </p:sp>
    </p:spTree>
    <p:extLst>
      <p:ext uri="{BB962C8B-B14F-4D97-AF65-F5344CB8AC3E}">
        <p14:creationId xmlns:p14="http://schemas.microsoft.com/office/powerpoint/2010/main" val="181249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39A8-F697-4966-B4B3-9FF34FF3D45D}" type="slidenum">
              <a:rPr lang="ar-SA" smtClean="0"/>
              <a:t>12</a:t>
            </a:fld>
            <a:endParaRPr lang="ar-SA"/>
          </a:p>
        </p:txBody>
      </p:sp>
    </p:spTree>
    <p:extLst>
      <p:ext uri="{BB962C8B-B14F-4D97-AF65-F5344CB8AC3E}">
        <p14:creationId xmlns:p14="http://schemas.microsoft.com/office/powerpoint/2010/main" val="34775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5/13/2024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3" y="0"/>
            <a:ext cx="12196053" cy="6858000"/>
          </a:xfrm>
          <a:prstGeom prst="rect">
            <a:avLst/>
          </a:prstGeom>
        </p:spPr>
      </p:pic>
      <p:sp>
        <p:nvSpPr>
          <p:cNvPr id="7" name="TextBox 6">
            <a:extLst>
              <a:ext uri="{FF2B5EF4-FFF2-40B4-BE49-F238E27FC236}">
                <a16:creationId xmlns:a16="http://schemas.microsoft.com/office/drawing/2014/main" id="{0C9508AE-A83F-C436-9057-B95068DBA19C}"/>
              </a:ext>
            </a:extLst>
          </p:cNvPr>
          <p:cNvSpPr txBox="1"/>
          <p:nvPr/>
        </p:nvSpPr>
        <p:spPr>
          <a:xfrm>
            <a:off x="2144636" y="3675208"/>
            <a:ext cx="7898673" cy="1846659"/>
          </a:xfrm>
          <a:prstGeom prst="rect">
            <a:avLst/>
          </a:prstGeom>
          <a:noFill/>
        </p:spPr>
        <p:txBody>
          <a:bodyPr wrap="square" rtlCol="1">
            <a:spAutoFit/>
          </a:bodyPr>
          <a:lstStyle/>
          <a:p>
            <a:pPr lvl="0" algn="ctr"/>
            <a:r>
              <a:rPr lang="en-US" altLang="en-US" sz="6000" b="1" dirty="0">
                <a:solidFill>
                  <a:srgbClr val="70AD47">
                    <a:lumMod val="75000"/>
                  </a:srgbClr>
                </a:solidFill>
              </a:rPr>
              <a:t>LEX/FLEX</a:t>
            </a:r>
          </a:p>
          <a:p>
            <a:pPr algn="ctr"/>
            <a:r>
              <a:rPr lang="en-US" altLang="en-US" sz="5400" b="1" dirty="0">
                <a:solidFill>
                  <a:schemeClr val="accent1">
                    <a:lumMod val="50000"/>
                  </a:schemeClr>
                </a:solidFill>
                <a:cs typeface="+mj-cs"/>
              </a:rPr>
              <a:t>Scanner Generator in C</a:t>
            </a:r>
            <a:endParaRPr lang="ar-EG" sz="5400" b="1" dirty="0">
              <a:solidFill>
                <a:schemeClr val="accent1">
                  <a:lumMod val="50000"/>
                </a:schemeClr>
              </a:solidFill>
              <a:cs typeface="+mj-cs"/>
            </a:endParaRPr>
          </a:p>
        </p:txBody>
      </p:sp>
    </p:spTree>
    <p:custDataLst>
      <p:tags r:id="rId1"/>
    </p:custDataLst>
    <p:extLst>
      <p:ext uri="{BB962C8B-B14F-4D97-AF65-F5344CB8AC3E}">
        <p14:creationId xmlns:p14="http://schemas.microsoft.com/office/powerpoint/2010/main" val="4104937534"/>
      </p:ext>
    </p:extLst>
  </p:cSld>
  <p:clrMapOvr>
    <a:masterClrMapping/>
  </p:clrMapOvr>
  <mc:AlternateContent xmlns:mc="http://schemas.openxmlformats.org/markup-compatibility/2006" xmlns:p14="http://schemas.microsoft.com/office/powerpoint/2010/main">
    <mc:Choice Requires="p14">
      <p:transition spd="slow" p14:dur="2000" advTm="23184"/>
    </mc:Choice>
    <mc:Fallback xmlns="">
      <p:transition spd="slow" advTm="23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Conclusion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5078313"/>
          </a:xfrm>
          <a:prstGeom prst="rect">
            <a:avLst/>
          </a:prstGeom>
          <a:noFill/>
        </p:spPr>
        <p:txBody>
          <a:bodyPr wrap="square" rtlCol="1">
            <a:spAutoFit/>
          </a:bodyPr>
          <a:lstStyle/>
          <a:p>
            <a:pPr lvl="0">
              <a:defRPr/>
            </a:pPr>
            <a:r>
              <a:rPr lang="en-US" sz="3600" b="1" dirty="0"/>
              <a:t>compilers and lexical analyzers are essential for software development, translating high-level code into machine-readable instructions. Compilers meticulously process code through various stages, ensuring efficient execution across platforms. Meanwhile, lexical analyzers break down source code into tokens, facilitating this process. Together, they enable programmers to express complex logic, driving innovation in the digital sphere.</a:t>
            </a:r>
            <a:endParaRPr lang="en-GB" sz="3600" b="1" dirty="0">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8445528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854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References</a:t>
            </a:r>
          </a:p>
        </p:txBody>
      </p:sp>
      <p:sp>
        <p:nvSpPr>
          <p:cNvPr id="4" name="TextBox 3">
            <a:extLst>
              <a:ext uri="{FF2B5EF4-FFF2-40B4-BE49-F238E27FC236}">
                <a16:creationId xmlns:a16="http://schemas.microsoft.com/office/drawing/2014/main" id="{904912D6-F2F9-BCB8-7229-B10BB52CF648}"/>
              </a:ext>
            </a:extLst>
          </p:cNvPr>
          <p:cNvSpPr txBox="1"/>
          <p:nvPr/>
        </p:nvSpPr>
        <p:spPr>
          <a:xfrm>
            <a:off x="178802" y="1185514"/>
            <a:ext cx="10790007" cy="1384995"/>
          </a:xfrm>
          <a:prstGeom prst="rect">
            <a:avLst/>
          </a:prstGeom>
          <a:noFill/>
        </p:spPr>
        <p:txBody>
          <a:bodyPr wrap="square" rtlCol="1">
            <a:spAutoFit/>
          </a:bodyPr>
          <a:lstStyle/>
          <a:p>
            <a:pPr lvl="0">
              <a:defRPr/>
            </a:pPr>
            <a:r>
              <a:rPr lang="en-US" sz="2800" dirty="0"/>
              <a:t>•	The book</a:t>
            </a:r>
          </a:p>
          <a:p>
            <a:pPr lvl="0">
              <a:defRPr/>
            </a:pPr>
            <a:r>
              <a:rPr lang="en-US" sz="2800" dirty="0"/>
              <a:t>•	Compiler Constructions (Kenneth c. Louden)</a:t>
            </a:r>
          </a:p>
          <a:p>
            <a:pPr lvl="0">
              <a:defRPr/>
            </a:pPr>
            <a:r>
              <a:rPr lang="en-US" sz="2800" dirty="0"/>
              <a:t>•	Compilers Principles &amp; techniques and Tools</a:t>
            </a:r>
          </a:p>
        </p:txBody>
      </p:sp>
    </p:spTree>
    <p:custDataLst>
      <p:tags r:id="rId1"/>
    </p:custDataLst>
    <p:extLst>
      <p:ext uri="{BB962C8B-B14F-4D97-AF65-F5344CB8AC3E}">
        <p14:creationId xmlns:p14="http://schemas.microsoft.com/office/powerpoint/2010/main" val="360453932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4="http://schemas.microsoft.com/office/powerpoint/2010/main">
    <mc:Choice Requires="p14">
      <p:transition spd="slow" p14:dur="2000" advTm="55725"/>
    </mc:Choice>
    <mc:Fallback xmlns="">
      <p:transition spd="slow" advTm="55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Project Title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42823" y="1018325"/>
            <a:ext cx="13077646" cy="5447645"/>
          </a:xfrm>
          <a:prstGeom prst="rect">
            <a:avLst/>
          </a:prstGeom>
          <a:noFill/>
        </p:spPr>
        <p:txBody>
          <a:bodyPr wrap="square" rtlCol="1">
            <a:spAutoFit/>
          </a:bodyPr>
          <a:lstStyle/>
          <a:p>
            <a:pPr lvl="0" algn="ctr">
              <a:defRPr/>
            </a:pPr>
            <a:r>
              <a:rPr lang="en-GB" sz="3600" b="1" u="sng" dirty="0">
                <a:solidFill>
                  <a:srgbClr val="70AD47">
                    <a:lumMod val="50000"/>
                  </a:srgbClr>
                </a:solidFill>
              </a:rPr>
              <a:t>Presented By</a:t>
            </a:r>
            <a:endParaRPr lang="ar-EG" sz="3600" b="1" u="sng" dirty="0">
              <a:solidFill>
                <a:srgbClr val="70AD47">
                  <a:lumMod val="50000"/>
                </a:srgbClr>
              </a:solidFill>
            </a:endParaRPr>
          </a:p>
          <a:p>
            <a:pPr lvl="0" algn="r" rtl="1">
              <a:defRPr/>
            </a:pPr>
            <a:endParaRPr lang="ar-EG" sz="2000" dirty="0">
              <a:solidFill>
                <a:srgbClr val="70AD47">
                  <a:lumMod val="50000"/>
                </a:srgbClr>
              </a:solidFill>
            </a:endParaRPr>
          </a:p>
          <a:p>
            <a:pPr algn="ctr"/>
            <a:r>
              <a:rPr lang="en-US"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Mahmoud Kolib   200018343	</a:t>
            </a:r>
            <a:endPar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r>
              <a:rPr lang="en-GB" sz="32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Amgad</a:t>
            </a: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Nabil   200013199</a:t>
            </a:r>
          </a:p>
          <a:p>
            <a:pPr algn="ct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Omar Mohamed 200013278</a:t>
            </a:r>
          </a:p>
          <a:p>
            <a:pPr algn="ctr"/>
            <a:r>
              <a:rPr lang="en-GB" sz="32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Abdelrhman</a:t>
            </a: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Hossam  200013242</a:t>
            </a:r>
          </a:p>
          <a:p>
            <a:pPr algn="ct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Elsayed </a:t>
            </a:r>
            <a:r>
              <a:rPr lang="en-GB" sz="32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Elgarhy</a:t>
            </a: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200019526</a:t>
            </a:r>
          </a:p>
          <a:p>
            <a:pPr algn="ctr">
              <a:defRPr/>
            </a:pPr>
            <a:r>
              <a:rPr lang="en-GB" sz="3600" b="1" u="sng" dirty="0">
                <a:solidFill>
                  <a:srgbClr val="70AD47">
                    <a:lumMod val="50000"/>
                  </a:srgbClr>
                </a:solidFill>
              </a:rPr>
              <a:t>Under Supervision</a:t>
            </a:r>
          </a:p>
          <a:p>
            <a:pPr algn="ctr">
              <a:defRPr/>
            </a:pP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DR Nehal A. Mohamed</a:t>
            </a:r>
          </a:p>
          <a:p>
            <a:pPr algn="ctr">
              <a:defRPr/>
            </a:pP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T.A </a:t>
            </a:r>
            <a:r>
              <a:rPr lang="en-GB" sz="32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Toka</a:t>
            </a: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32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Abdelhamed</a:t>
            </a:r>
            <a:endPar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defRPr/>
            </a:pPr>
            <a:endPar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289009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effectLst/>
                <a:uLnTx/>
                <a:uFillTx/>
                <a:latin typeface="Calibri Light" panose="020F0302020204030204"/>
                <a:ea typeface="+mn-ea"/>
                <a:cs typeface="Times New Roman" panose="02020603050405020304" pitchFamily="18" charset="0"/>
              </a:rPr>
              <a:t>Outline</a:t>
            </a:r>
            <a:endParaRPr kumimoji="0" lang="en-US" sz="4000" b="1" i="0" u="none" strike="noStrike" kern="1200" cap="none" spc="0" normalizeH="0" baseline="0" noProof="0" dirty="0">
              <a:ln>
                <a:noFill/>
              </a:ln>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539430"/>
          </a:xfrm>
          <a:prstGeom prst="rect">
            <a:avLst/>
          </a:prstGeom>
          <a:noFill/>
        </p:spPr>
        <p:txBody>
          <a:bodyPr wrap="square" rtlCol="1">
            <a:spAutoFit/>
          </a:bodyPr>
          <a:lstStyle/>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latin typeface="Calibri" panose="020F0502020204030204" pitchFamily="34" charset="0"/>
                <a:ea typeface="Calibri" panose="020F0502020204030204" pitchFamily="34" charset="0"/>
                <a:cs typeface="Times New Roman" panose="02020603050405020304" pitchFamily="18" charset="0"/>
              </a:rPr>
              <a:t>Introduction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latin typeface="Calibri" panose="020F0502020204030204" pitchFamily="34" charset="0"/>
                <a:ea typeface="Calibri" panose="020F0502020204030204" pitchFamily="34" charset="0"/>
                <a:cs typeface="Times New Roman" panose="02020603050405020304" pitchFamily="18" charset="0"/>
              </a:rPr>
              <a:t>Phases of Compiler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latin typeface="Calibri" panose="020F0502020204030204" pitchFamily="34" charset="0"/>
                <a:ea typeface="Calibri" panose="020F0502020204030204" pitchFamily="34" charset="0"/>
                <a:cs typeface="Times New Roman" panose="02020603050405020304" pitchFamily="18" charset="0"/>
              </a:rPr>
              <a:t>Lexical Analyzer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latin typeface="Calibri" panose="020F0502020204030204" pitchFamily="34" charset="0"/>
                <a:ea typeface="Calibri" panose="020F0502020204030204" pitchFamily="34" charset="0"/>
                <a:cs typeface="Times New Roman" panose="02020603050405020304" pitchFamily="18" charset="0"/>
              </a:rPr>
              <a:t>Software Tools</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latin typeface="Calibri" panose="020F0502020204030204" pitchFamily="34" charset="0"/>
                <a:ea typeface="Calibri" panose="020F0502020204030204" pitchFamily="34" charset="0"/>
                <a:cs typeface="Times New Roman" panose="02020603050405020304" pitchFamily="18" charset="0"/>
              </a:rPr>
              <a:t>Inputs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latin typeface="Calibri" panose="020F0502020204030204" pitchFamily="34" charset="0"/>
                <a:ea typeface="Calibri" panose="020F0502020204030204" pitchFamily="34" charset="0"/>
                <a:cs typeface="Times New Roman" panose="02020603050405020304" pitchFamily="18" charset="0"/>
              </a:rPr>
              <a:t>Outputs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latin typeface="Calibri" panose="020F0502020204030204" pitchFamily="34" charset="0"/>
                <a:ea typeface="Calibri" panose="020F0502020204030204" pitchFamily="34" charset="0"/>
                <a:cs typeface="Times New Roman" panose="02020603050405020304" pitchFamily="18" charset="0"/>
              </a:rPr>
              <a:t>Conclusion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latin typeface="Calibri" panose="020F0502020204030204" pitchFamily="34" charset="0"/>
                <a:ea typeface="Calibri" panose="020F0502020204030204" pitchFamily="34" charset="0"/>
                <a:cs typeface="Times New Roman" panose="02020603050405020304" pitchFamily="18" charset="0"/>
              </a:rPr>
              <a:t>References</a:t>
            </a:r>
          </a:p>
        </p:txBody>
      </p:sp>
    </p:spTree>
    <p:custDataLst>
      <p:tags r:id="rId1"/>
    </p:custDataLst>
    <p:extLst>
      <p:ext uri="{BB962C8B-B14F-4D97-AF65-F5344CB8AC3E}">
        <p14:creationId xmlns:p14="http://schemas.microsoft.com/office/powerpoint/2010/main" val="393504115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Introduction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1569660"/>
          </a:xfrm>
          <a:prstGeom prst="rect">
            <a:avLst/>
          </a:prstGeom>
          <a:noFill/>
        </p:spPr>
        <p:txBody>
          <a:bodyPr wrap="square" rtlCol="1">
            <a:spAutoFit/>
          </a:bodyPr>
          <a:lstStyle/>
          <a:p>
            <a:pPr lvl="0">
              <a:defRPr/>
            </a:pPr>
            <a:r>
              <a:rPr lang="en-GB" sz="2400" dirty="0"/>
              <a:t>A compiler is a software that converts the source code to the object code. In other words, we can say that it converts the high-level language to machine/binary language. Moreover, it is necessary to perform this step to make the program executable. This is because the computer understands only binary language</a:t>
            </a:r>
            <a:endParaRPr lang="en-GB"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DF7229F-DDA3-8099-905B-F5DFB5770B96}"/>
              </a:ext>
            </a:extLst>
          </p:cNvPr>
          <p:cNvSpPr txBox="1"/>
          <p:nvPr/>
        </p:nvSpPr>
        <p:spPr>
          <a:xfrm>
            <a:off x="428978" y="3125839"/>
            <a:ext cx="10402408" cy="1569660"/>
          </a:xfrm>
          <a:prstGeom prst="rect">
            <a:avLst/>
          </a:prstGeom>
          <a:noFill/>
        </p:spPr>
        <p:txBody>
          <a:bodyPr wrap="square" rtlCol="0">
            <a:spAutoFit/>
          </a:bodyPr>
          <a:lstStyle/>
          <a:p>
            <a:r>
              <a:rPr lang="en-GB" sz="2400" dirty="0"/>
              <a:t>A compiler is similar to an interpreter. However, a compiler is faster than an interpreter and translates the entire file at once. An interpreter reads the source program line by line and, therefore, is a slower process. </a:t>
            </a:r>
            <a:r>
              <a:rPr lang="en-GB" sz="2400" dirty="0" err="1"/>
              <a:t>TurboC</a:t>
            </a:r>
            <a:r>
              <a:rPr lang="en-GB" sz="2400" dirty="0"/>
              <a:t>++ and Keil are two specific examples of commonly used compilers</a:t>
            </a:r>
          </a:p>
        </p:txBody>
      </p:sp>
    </p:spTree>
    <p:custDataLst>
      <p:tags r:id="rId1"/>
    </p:custDataLst>
    <p:extLst>
      <p:ext uri="{BB962C8B-B14F-4D97-AF65-F5344CB8AC3E}">
        <p14:creationId xmlns:p14="http://schemas.microsoft.com/office/powerpoint/2010/main" val="244951871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Phases of Compiler</a:t>
            </a:r>
          </a:p>
        </p:txBody>
      </p:sp>
      <p:sp>
        <p:nvSpPr>
          <p:cNvPr id="6" name="Rectangle 5"/>
          <p:cNvSpPr/>
          <p:nvPr/>
        </p:nvSpPr>
        <p:spPr>
          <a:xfrm>
            <a:off x="178802" y="1279933"/>
            <a:ext cx="6096000" cy="4247317"/>
          </a:xfrm>
          <a:prstGeom prst="rect">
            <a:avLst/>
          </a:prstGeom>
        </p:spPr>
        <p:txBody>
          <a:bodyPr>
            <a:spAutoFit/>
          </a:bodyPr>
          <a:lstStyle/>
          <a:p>
            <a:pPr marL="342900" indent="-342900">
              <a:buFont typeface="+mj-lt"/>
              <a:buAutoNum type="arabicPeriod"/>
            </a:pPr>
            <a:r>
              <a:rPr lang="en-US" b="1" dirty="0"/>
              <a:t>Lexical Analysis (Scanning): This phase involves breaking the source code into tokens. </a:t>
            </a:r>
          </a:p>
          <a:p>
            <a:pPr marL="342900" indent="-342900">
              <a:buFont typeface="+mj-lt"/>
              <a:buAutoNum type="arabicPeriod"/>
            </a:pPr>
            <a:r>
              <a:rPr lang="en-US" b="1" dirty="0"/>
              <a:t>Syntax Analysis (Parsing): This phase involves analyzing the structure of the source code based on the rules of the programming language's grammar.</a:t>
            </a:r>
          </a:p>
          <a:p>
            <a:pPr marL="342900" indent="-342900">
              <a:buFont typeface="+mj-lt"/>
              <a:buAutoNum type="arabicPeriod"/>
            </a:pPr>
            <a:r>
              <a:rPr lang="en-US" b="1" dirty="0"/>
              <a:t>Semantic Analysis: This phase checks the source code for semantic correctness.</a:t>
            </a:r>
          </a:p>
          <a:p>
            <a:pPr marL="342900" indent="-342900">
              <a:buFont typeface="+mj-lt"/>
              <a:buAutoNum type="arabicPeriod"/>
            </a:pPr>
            <a:r>
              <a:rPr lang="en-US" b="1" dirty="0"/>
              <a:t>Intermediate Code Generation: In this phase, the compiler translates the source code into an intermediate representation.</a:t>
            </a:r>
          </a:p>
          <a:p>
            <a:pPr marL="342900" indent="-342900">
              <a:buFont typeface="+mj-lt"/>
              <a:buAutoNum type="arabicPeriod"/>
            </a:pPr>
            <a:r>
              <a:rPr lang="en-US" b="1" dirty="0"/>
              <a:t>Code Optimization: This phase involves improving the intermediate code to make it more efficient.</a:t>
            </a:r>
          </a:p>
          <a:p>
            <a:pPr marL="342900" indent="-342900">
              <a:buFont typeface="+mj-lt"/>
              <a:buAutoNum type="arabicPeriod"/>
            </a:pPr>
            <a:r>
              <a:rPr lang="en-US" b="1" dirty="0"/>
              <a:t>Code Generation: This phase translates the optimized intermediate code into the target machine language or bytecode.</a:t>
            </a:r>
          </a:p>
        </p:txBody>
      </p:sp>
    </p:spTree>
    <p:custDataLst>
      <p:tags r:id="rId1"/>
    </p:custDataLst>
    <p:extLst>
      <p:ext uri="{BB962C8B-B14F-4D97-AF65-F5344CB8AC3E}">
        <p14:creationId xmlns:p14="http://schemas.microsoft.com/office/powerpoint/2010/main" val="71242162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94" y="-10984"/>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Lexical Analyzer</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2246769"/>
          </a:xfrm>
          <a:prstGeom prst="rect">
            <a:avLst/>
          </a:prstGeom>
          <a:noFill/>
        </p:spPr>
        <p:txBody>
          <a:bodyPr wrap="square" rtlCol="1">
            <a:spAutoFit/>
          </a:bodyPr>
          <a:lstStyle/>
          <a:p>
            <a:pPr lvl="0">
              <a:defRPr/>
            </a:pPr>
            <a:r>
              <a:rPr lang="en-GB" sz="2800" dirty="0"/>
              <a:t>The lexical </a:t>
            </a:r>
            <a:r>
              <a:rPr lang="en-GB" sz="2800" dirty="0" err="1"/>
              <a:t>analyzer</a:t>
            </a:r>
            <a:r>
              <a:rPr lang="en-GB" sz="2800" dirty="0"/>
              <a:t> (generated automatically by a tool like lex, or hand-crafted) reads in a stream of characters, identifies the lexemes in the stream, and categorizes them into tokens. This is termed tokenizing. If the </a:t>
            </a:r>
            <a:r>
              <a:rPr lang="en-GB" sz="2800" dirty="0" err="1"/>
              <a:t>lexer</a:t>
            </a:r>
            <a:r>
              <a:rPr lang="en-GB" sz="2800" dirty="0"/>
              <a:t> finds an invalid token, it will report an error. Following tokenizing is parsing</a:t>
            </a:r>
            <a:endParaRPr lang="en-GB" sz="2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0629700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351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Software Tools</a:t>
            </a:r>
          </a:p>
        </p:txBody>
      </p:sp>
      <p:sp>
        <p:nvSpPr>
          <p:cNvPr id="6" name="Rectangle 5"/>
          <p:cNvSpPr/>
          <p:nvPr/>
        </p:nvSpPr>
        <p:spPr>
          <a:xfrm>
            <a:off x="178802" y="1279933"/>
            <a:ext cx="10683162" cy="4524315"/>
          </a:xfrm>
          <a:prstGeom prst="rect">
            <a:avLst/>
          </a:prstGeom>
        </p:spPr>
        <p:txBody>
          <a:bodyPr wrap="square">
            <a:spAutoFit/>
          </a:bodyPr>
          <a:lstStyle/>
          <a:p>
            <a:r>
              <a:rPr lang="en-US" sz="3600" b="1" dirty="0"/>
              <a:t>TINY compiler </a:t>
            </a:r>
            <a:r>
              <a:rPr lang="en-US" sz="3600" dirty="0"/>
              <a:t>is a simple programming language designed for educational purposes.</a:t>
            </a:r>
          </a:p>
          <a:p>
            <a:r>
              <a:rPr lang="en-US" sz="3600" b="1" dirty="0"/>
              <a:t>Flex Software </a:t>
            </a:r>
            <a:r>
              <a:rPr lang="en-US" sz="3600" dirty="0"/>
              <a:t>is a powerful tool for generating lexical analyzers (scanners) for programming languages. </a:t>
            </a:r>
          </a:p>
          <a:p>
            <a:r>
              <a:rPr lang="en-US" sz="3600" b="1" dirty="0"/>
              <a:t>C-Minus Language: </a:t>
            </a:r>
            <a:r>
              <a:rPr lang="en-US" sz="3600" dirty="0"/>
              <a:t>is a simple subset of the C programming language, designed for educational purposes.</a:t>
            </a:r>
          </a:p>
          <a:p>
            <a:r>
              <a:rPr lang="en-US" sz="3600" b="1" dirty="0"/>
              <a:t>VSCODE : </a:t>
            </a:r>
            <a:r>
              <a:rPr lang="en-US" sz="3600" dirty="0"/>
              <a:t>the editor used for the project</a:t>
            </a:r>
          </a:p>
        </p:txBody>
      </p:sp>
    </p:spTree>
    <p:custDataLst>
      <p:tags r:id="rId1"/>
    </p:custDataLst>
    <p:extLst>
      <p:ext uri="{BB962C8B-B14F-4D97-AF65-F5344CB8AC3E}">
        <p14:creationId xmlns:p14="http://schemas.microsoft.com/office/powerpoint/2010/main" val="411244659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763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Inputs of Scanner</a:t>
            </a:r>
          </a:p>
        </p:txBody>
      </p:sp>
      <p:pic>
        <p:nvPicPr>
          <p:cNvPr id="4" name="Picture 3">
            <a:extLst>
              <a:ext uri="{FF2B5EF4-FFF2-40B4-BE49-F238E27FC236}">
                <a16:creationId xmlns:a16="http://schemas.microsoft.com/office/drawing/2014/main" id="{F27522A0-B973-38C6-B0DB-525D8AD8A6F4}"/>
              </a:ext>
            </a:extLst>
          </p:cNvPr>
          <p:cNvPicPr>
            <a:picLocks noChangeAspect="1"/>
          </p:cNvPicPr>
          <p:nvPr/>
        </p:nvPicPr>
        <p:blipFill>
          <a:blip r:embed="rId4"/>
          <a:stretch>
            <a:fillRect/>
          </a:stretch>
        </p:blipFill>
        <p:spPr>
          <a:xfrm>
            <a:off x="1256479" y="1233181"/>
            <a:ext cx="7669126" cy="4769141"/>
          </a:xfrm>
          <a:prstGeom prst="rect">
            <a:avLst/>
          </a:prstGeom>
        </p:spPr>
      </p:pic>
    </p:spTree>
    <p:custDataLst>
      <p:tags r:id="rId1"/>
    </p:custDataLst>
    <p:extLst>
      <p:ext uri="{BB962C8B-B14F-4D97-AF65-F5344CB8AC3E}">
        <p14:creationId xmlns:p14="http://schemas.microsoft.com/office/powerpoint/2010/main" val="3375058704"/>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806"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pic>
        <p:nvPicPr>
          <p:cNvPr id="4" name="Picture 3">
            <a:extLst>
              <a:ext uri="{FF2B5EF4-FFF2-40B4-BE49-F238E27FC236}">
                <a16:creationId xmlns:a16="http://schemas.microsoft.com/office/drawing/2014/main" id="{1CB6D4C7-BA16-1C2F-5F57-9F261CBA5D92}"/>
              </a:ext>
            </a:extLst>
          </p:cNvPr>
          <p:cNvPicPr>
            <a:picLocks noChangeAspect="1"/>
          </p:cNvPicPr>
          <p:nvPr/>
        </p:nvPicPr>
        <p:blipFill>
          <a:blip r:embed="rId4"/>
          <a:stretch>
            <a:fillRect/>
          </a:stretch>
        </p:blipFill>
        <p:spPr>
          <a:xfrm>
            <a:off x="0" y="1161317"/>
            <a:ext cx="3502628" cy="5193343"/>
          </a:xfrm>
          <a:prstGeom prst="rect">
            <a:avLst/>
          </a:prstGeom>
        </p:spPr>
      </p:pic>
      <p:pic>
        <p:nvPicPr>
          <p:cNvPr id="6" name="Picture 5">
            <a:extLst>
              <a:ext uri="{FF2B5EF4-FFF2-40B4-BE49-F238E27FC236}">
                <a16:creationId xmlns:a16="http://schemas.microsoft.com/office/drawing/2014/main" id="{FB09111D-0879-650D-646C-DF4C120D81A4}"/>
              </a:ext>
            </a:extLst>
          </p:cNvPr>
          <p:cNvPicPr>
            <a:picLocks noChangeAspect="1"/>
          </p:cNvPicPr>
          <p:nvPr/>
        </p:nvPicPr>
        <p:blipFill>
          <a:blip r:embed="rId5"/>
          <a:stretch>
            <a:fillRect/>
          </a:stretch>
        </p:blipFill>
        <p:spPr>
          <a:xfrm>
            <a:off x="4051883" y="1047177"/>
            <a:ext cx="3620220" cy="5438829"/>
          </a:xfrm>
          <a:prstGeom prst="rect">
            <a:avLst/>
          </a:prstGeom>
        </p:spPr>
      </p:pic>
    </p:spTree>
    <p:custDataLst>
      <p:tags r:id="rId1"/>
    </p:custDataLst>
    <p:extLst>
      <p:ext uri="{BB962C8B-B14F-4D97-AF65-F5344CB8AC3E}">
        <p14:creationId xmlns:p14="http://schemas.microsoft.com/office/powerpoint/2010/main" val="2868194612"/>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10.xml><?xml version="1.0" encoding="utf-8"?>
<p:tagLst xmlns:a="http://schemas.openxmlformats.org/drawingml/2006/main" xmlns:r="http://schemas.openxmlformats.org/officeDocument/2006/relationships" xmlns:p="http://schemas.openxmlformats.org/presentationml/2006/main">
  <p:tag name="TIMING" val="|2.1|3.6|14.6"/>
</p:tagLst>
</file>

<file path=ppt/tags/tag11.xml><?xml version="1.0" encoding="utf-8"?>
<p:tagLst xmlns:a="http://schemas.openxmlformats.org/drawingml/2006/main" xmlns:r="http://schemas.openxmlformats.org/officeDocument/2006/relationships" xmlns:p="http://schemas.openxmlformats.org/presentationml/2006/main">
  <p:tag name="TIMING" val="|2.1|3.6|14.6"/>
</p:tagLst>
</file>

<file path=ppt/tags/tag2.xml><?xml version="1.0" encoding="utf-8"?>
<p:tagLst xmlns:a="http://schemas.openxmlformats.org/drawingml/2006/main" xmlns:r="http://schemas.openxmlformats.org/officeDocument/2006/relationships" xmlns:p="http://schemas.openxmlformats.org/presentationml/2006/main">
  <p:tag name="TIMING" val="|2.1|3.6|14.6"/>
</p:tagLst>
</file>

<file path=ppt/tags/tag3.xml><?xml version="1.0" encoding="utf-8"?>
<p:tagLst xmlns:a="http://schemas.openxmlformats.org/drawingml/2006/main" xmlns:r="http://schemas.openxmlformats.org/officeDocument/2006/relationships" xmlns:p="http://schemas.openxmlformats.org/presentationml/2006/main">
  <p:tag name="TIMING" val="|2.1|3.6|14.6"/>
</p:tagLst>
</file>

<file path=ppt/tags/tag4.xml><?xml version="1.0" encoding="utf-8"?>
<p:tagLst xmlns:a="http://schemas.openxmlformats.org/drawingml/2006/main" xmlns:r="http://schemas.openxmlformats.org/officeDocument/2006/relationships" xmlns:p="http://schemas.openxmlformats.org/presentationml/2006/main">
  <p:tag name="TIMING" val="|2.1|3.6|14.6"/>
</p:tagLst>
</file>

<file path=ppt/tags/tag5.xml><?xml version="1.0" encoding="utf-8"?>
<p:tagLst xmlns:a="http://schemas.openxmlformats.org/drawingml/2006/main" xmlns:r="http://schemas.openxmlformats.org/officeDocument/2006/relationships" xmlns:p="http://schemas.openxmlformats.org/presentationml/2006/main">
  <p:tag name="TIMING" val="|2.1|3.6|14.6"/>
</p:tagLst>
</file>

<file path=ppt/tags/tag6.xml><?xml version="1.0" encoding="utf-8"?>
<p:tagLst xmlns:a="http://schemas.openxmlformats.org/drawingml/2006/main" xmlns:r="http://schemas.openxmlformats.org/officeDocument/2006/relationships" xmlns:p="http://schemas.openxmlformats.org/presentationml/2006/main">
  <p:tag name="TIMING" val="|2.1|3.6|14.6"/>
</p:tagLst>
</file>

<file path=ppt/tags/tag7.xml><?xml version="1.0" encoding="utf-8"?>
<p:tagLst xmlns:a="http://schemas.openxmlformats.org/drawingml/2006/main" xmlns:r="http://schemas.openxmlformats.org/officeDocument/2006/relationships" xmlns:p="http://schemas.openxmlformats.org/presentationml/2006/main">
  <p:tag name="TIMING" val="|2.1|3.6|14.6"/>
</p:tagLst>
</file>

<file path=ppt/tags/tag8.xml><?xml version="1.0" encoding="utf-8"?>
<p:tagLst xmlns:a="http://schemas.openxmlformats.org/drawingml/2006/main" xmlns:r="http://schemas.openxmlformats.org/officeDocument/2006/relationships" xmlns:p="http://schemas.openxmlformats.org/presentationml/2006/main">
  <p:tag name="TIMING" val="|2.1|3.6|14.6"/>
</p:tagLst>
</file>

<file path=ppt/tags/tag9.xml><?xml version="1.0" encoding="utf-8"?>
<p:tagLst xmlns:a="http://schemas.openxmlformats.org/drawingml/2006/main" xmlns:r="http://schemas.openxmlformats.org/officeDocument/2006/relationships" xmlns:p="http://schemas.openxmlformats.org/presentationml/2006/main">
  <p:tag name="TIMING" val="|2.1|3.6|1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491</Words>
  <Application>Microsoft Office PowerPoint</Application>
  <PresentationFormat>Widescreen</PresentationFormat>
  <Paragraphs>49</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200013242-Abdulrahman Hossam Mohammed Ibrahim</cp:lastModifiedBy>
  <cp:revision>584</cp:revision>
  <dcterms:created xsi:type="dcterms:W3CDTF">2019-11-03T13:54:28Z</dcterms:created>
  <dcterms:modified xsi:type="dcterms:W3CDTF">2024-05-13T16:53:52Z</dcterms:modified>
</cp:coreProperties>
</file>