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s/slide4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42.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7" r:id="rId2"/>
    <p:sldId id="258" r:id="rId3"/>
    <p:sldId id="259" r:id="rId4"/>
    <p:sldId id="265" r:id="rId5"/>
    <p:sldId id="266" r:id="rId6"/>
    <p:sldId id="267" r:id="rId7"/>
    <p:sldId id="269" r:id="rId8"/>
    <p:sldId id="270" r:id="rId9"/>
    <p:sldId id="271" r:id="rId10"/>
    <p:sldId id="335" r:id="rId11"/>
    <p:sldId id="282" r:id="rId12"/>
    <p:sldId id="283" r:id="rId13"/>
    <p:sldId id="336" r:id="rId14"/>
    <p:sldId id="289" r:id="rId15"/>
    <p:sldId id="290" r:id="rId16"/>
    <p:sldId id="471" r:id="rId17"/>
    <p:sldId id="293" r:id="rId18"/>
    <p:sldId id="294" r:id="rId19"/>
    <p:sldId id="469" r:id="rId20"/>
    <p:sldId id="429" r:id="rId21"/>
    <p:sldId id="337" r:id="rId22"/>
    <p:sldId id="308" r:id="rId23"/>
    <p:sldId id="354" r:id="rId24"/>
    <p:sldId id="355" r:id="rId25"/>
    <p:sldId id="432" r:id="rId26"/>
    <p:sldId id="312" r:id="rId27"/>
    <p:sldId id="356" r:id="rId28"/>
    <p:sldId id="433" r:id="rId29"/>
    <p:sldId id="357" r:id="rId30"/>
    <p:sldId id="359" r:id="rId31"/>
    <p:sldId id="360" r:id="rId32"/>
    <p:sldId id="361" r:id="rId33"/>
    <p:sldId id="362" r:id="rId34"/>
    <p:sldId id="363" r:id="rId35"/>
    <p:sldId id="364" r:id="rId36"/>
    <p:sldId id="368" r:id="rId37"/>
    <p:sldId id="369" r:id="rId38"/>
    <p:sldId id="370" r:id="rId39"/>
    <p:sldId id="371" r:id="rId40"/>
    <p:sldId id="372" r:id="rId41"/>
    <p:sldId id="373" r:id="rId42"/>
    <p:sldId id="374" r:id="rId43"/>
    <p:sldId id="375" r:id="rId44"/>
    <p:sldId id="376" r:id="rId45"/>
    <p:sldId id="377" r:id="rId46"/>
    <p:sldId id="378" r:id="rId47"/>
    <p:sldId id="435" r:id="rId48"/>
    <p:sldId id="436" r:id="rId49"/>
    <p:sldId id="380" r:id="rId50"/>
    <p:sldId id="381" r:id="rId51"/>
    <p:sldId id="382" r:id="rId52"/>
    <p:sldId id="383" r:id="rId53"/>
    <p:sldId id="384" r:id="rId54"/>
    <p:sldId id="385" r:id="rId55"/>
    <p:sldId id="386" r:id="rId56"/>
    <p:sldId id="430" r:id="rId57"/>
    <p:sldId id="390" r:id="rId58"/>
    <p:sldId id="391" r:id="rId59"/>
    <p:sldId id="392" r:id="rId60"/>
    <p:sldId id="393" r:id="rId61"/>
    <p:sldId id="394" r:id="rId62"/>
    <p:sldId id="395" r:id="rId63"/>
    <p:sldId id="396" r:id="rId64"/>
    <p:sldId id="397" r:id="rId65"/>
    <p:sldId id="404" r:id="rId66"/>
    <p:sldId id="405" r:id="rId67"/>
    <p:sldId id="406" r:id="rId68"/>
    <p:sldId id="407" r:id="rId69"/>
    <p:sldId id="409" r:id="rId70"/>
    <p:sldId id="410" r:id="rId71"/>
    <p:sldId id="411" r:id="rId72"/>
    <p:sldId id="412" r:id="rId73"/>
    <p:sldId id="415" r:id="rId74"/>
    <p:sldId id="416" r:id="rId75"/>
    <p:sldId id="417" r:id="rId76"/>
    <p:sldId id="418" r:id="rId77"/>
    <p:sldId id="419" r:id="rId78"/>
    <p:sldId id="425" r:id="rId79"/>
    <p:sldId id="472" r:id="rId80"/>
    <p:sldId id="473" r:id="rId81"/>
    <p:sldId id="474" r:id="rId82"/>
    <p:sldId id="475" r:id="rId83"/>
    <p:sldId id="476"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44" autoAdjust="0"/>
  </p:normalViewPr>
  <p:slideViewPr>
    <p:cSldViewPr>
      <p:cViewPr varScale="1">
        <p:scale>
          <a:sx n="52" d="100"/>
          <a:sy n="52" d="100"/>
        </p:scale>
        <p:origin x="-166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A177E-F2EE-46E8-B7EF-B8A4FF98CB97}" type="datetimeFigureOut">
              <a:rPr lang="en-US" smtClean="0"/>
              <a:pPr/>
              <a:t>12/31/2012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1FDDE-E513-430C-A9CD-B77C082FF598}" type="slidenum">
              <a:rPr lang="en-US" smtClean="0"/>
              <a:pPr/>
              <a:t>‹#›</a:t>
            </a:fld>
            <a:endParaRPr lang="en-US"/>
          </a:p>
        </p:txBody>
      </p:sp>
    </p:spTree>
    <p:extLst>
      <p:ext uri="{BB962C8B-B14F-4D97-AF65-F5344CB8AC3E}">
        <p14:creationId xmlns:p14="http://schemas.microsoft.com/office/powerpoint/2010/main" val="152483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Header Placeholder 3"/>
          <p:cNvSpPr>
            <a:spLocks noGrp="1"/>
          </p:cNvSpPr>
          <p:nvPr>
            <p:ph type="hdr" sz="quarter"/>
          </p:nvPr>
        </p:nvSpPr>
        <p:spPr>
          <a:noFill/>
        </p:spPr>
        <p:txBody>
          <a:bodyPr/>
          <a:lstStyle/>
          <a:p>
            <a:r>
              <a:rPr lang="en-US" smtClean="0">
                <a:latin typeface="Arial" pitchFamily="34" charset="0"/>
              </a:rPr>
              <a:t>Module 1: Creating Databases and Database Files</a:t>
            </a:r>
          </a:p>
        </p:txBody>
      </p:sp>
      <p:sp>
        <p:nvSpPr>
          <p:cNvPr id="30724" name="Date Placeholder 4"/>
          <p:cNvSpPr>
            <a:spLocks noGrp="1"/>
          </p:cNvSpPr>
          <p:nvPr>
            <p:ph type="dt" sz="quarter" idx="1"/>
          </p:nvPr>
        </p:nvSpPr>
        <p:spPr>
          <a:noFill/>
        </p:spPr>
        <p:txBody>
          <a:bodyPr/>
          <a:lstStyle/>
          <a:p>
            <a:r>
              <a:rPr lang="en-US" smtClean="0">
                <a:latin typeface="Arial" pitchFamily="34" charset="0"/>
              </a:rPr>
              <a:t>Course 6232A</a:t>
            </a:r>
          </a:p>
        </p:txBody>
      </p:sp>
      <p:sp>
        <p:nvSpPr>
          <p:cNvPr id="30725" name="Slide Number Placeholder 5"/>
          <p:cNvSpPr>
            <a:spLocks noGrp="1"/>
          </p:cNvSpPr>
          <p:nvPr>
            <p:ph type="sldNum" sz="quarter" idx="5"/>
          </p:nvPr>
        </p:nvSpPr>
        <p:spPr>
          <a:noFill/>
        </p:spPr>
        <p:txBody>
          <a:bodyPr/>
          <a:lstStyle/>
          <a:p>
            <a:fld id="{2DDFFDFD-CC2C-493A-8505-6DCBD17AF349}" type="slidenum">
              <a:rPr lang="en-US" smtClean="0">
                <a:latin typeface="Arial" pitchFamily="34" charset="0"/>
              </a:rPr>
              <a:pPr/>
              <a:t>1</a:t>
            </a:fld>
            <a:endParaRPr lang="en-US" smtClean="0">
              <a:latin typeface="Arial" pitchFamily="34" charset="0"/>
            </a:endParaRPr>
          </a:p>
        </p:txBody>
      </p:sp>
      <p:sp>
        <p:nvSpPr>
          <p:cNvPr id="30726"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eaLnBrk="1" hangingPunct="1">
              <a:lnSpc>
                <a:spcPct val="80000"/>
              </a:lnSpc>
              <a:spcBef>
                <a:spcPct val="0"/>
              </a:spcBef>
              <a:spcAft>
                <a:spcPct val="60000"/>
              </a:spcAft>
              <a:buClrTx/>
              <a:buFontTx/>
              <a:buNone/>
            </a:pPr>
            <a:r>
              <a:rPr lang="en-US" sz="1000" dirty="0">
                <a:latin typeface="Arial" pitchFamily="34" charset="0"/>
              </a:rPr>
              <a:t>Presentation: </a:t>
            </a:r>
            <a:r>
              <a:rPr lang="en-US" sz="1000" dirty="0">
                <a:solidFill>
                  <a:srgbClr val="FF0000"/>
                </a:solidFill>
                <a:latin typeface="Arial" pitchFamily="34" charset="0"/>
              </a:rPr>
              <a:t>60 </a:t>
            </a:r>
            <a:r>
              <a:rPr lang="en-US" sz="1000" dirty="0">
                <a:latin typeface="Arial" pitchFamily="34" charset="0"/>
              </a:rPr>
              <a:t>minutes</a:t>
            </a:r>
          </a:p>
          <a:p>
            <a:pPr eaLnBrk="1" hangingPunct="1">
              <a:lnSpc>
                <a:spcPct val="80000"/>
              </a:lnSpc>
              <a:spcBef>
                <a:spcPct val="0"/>
              </a:spcBef>
              <a:spcAft>
                <a:spcPct val="60000"/>
              </a:spcAft>
              <a:buClrTx/>
              <a:buFontTx/>
              <a:buNone/>
            </a:pPr>
            <a:r>
              <a:rPr lang="en-US" sz="1000" dirty="0">
                <a:latin typeface="Arial" pitchFamily="34" charset="0"/>
              </a:rPr>
              <a:t>Lab:  </a:t>
            </a:r>
            <a:r>
              <a:rPr lang="en-US" sz="1000" dirty="0">
                <a:solidFill>
                  <a:srgbClr val="FF0000"/>
                </a:solidFill>
                <a:latin typeface="Arial" pitchFamily="34" charset="0"/>
              </a:rPr>
              <a:t>45</a:t>
            </a:r>
            <a:r>
              <a:rPr lang="en-US" sz="1000" dirty="0">
                <a:latin typeface="Arial" pitchFamily="34" charset="0"/>
              </a:rPr>
              <a:t> minutes</a:t>
            </a:r>
            <a:endParaRPr lang="en-US" altLang="ko-KR" sz="1000" dirty="0">
              <a:latin typeface="Arial" pitchFamily="34" charset="0"/>
              <a:ea typeface="굴림" pitchFamily="34" charset="-127"/>
            </a:endParaRPr>
          </a:p>
        </p:txBody>
      </p:sp>
      <p:sp>
        <p:nvSpPr>
          <p:cNvPr id="30727" name="Rectangle 5"/>
          <p:cNvSpPr>
            <a:spLocks noChangeArrowheads="1"/>
          </p:cNvSpPr>
          <p:nvPr/>
        </p:nvSpPr>
        <p:spPr bwMode="auto">
          <a:xfrm>
            <a:off x="540440" y="2246964"/>
            <a:ext cx="5733636" cy="5035758"/>
          </a:xfrm>
          <a:prstGeom prst="rect">
            <a:avLst/>
          </a:prstGeom>
          <a:noFill/>
          <a:ln w="9525" algn="ctr">
            <a:noFill/>
            <a:miter lim="800000"/>
            <a:headEnd/>
            <a:tailEnd/>
          </a:ln>
        </p:spPr>
        <p:txBody>
          <a:bodyPr lIns="179460" tIns="44865" rIns="179460" bIns="44865"/>
          <a:lstStyle/>
          <a:p>
            <a:pPr eaLnBrk="1" hangingPunct="1">
              <a:lnSpc>
                <a:spcPct val="100000"/>
              </a:lnSpc>
              <a:spcBef>
                <a:spcPct val="0"/>
              </a:spcBef>
              <a:buClrTx/>
              <a:buFontTx/>
              <a:buNone/>
            </a:pPr>
            <a:r>
              <a:rPr lang="en-US" sz="1000" dirty="0">
                <a:latin typeface="Arial" pitchFamily="34" charset="0"/>
              </a:rPr>
              <a:t>This module helps students to ….</a:t>
            </a:r>
          </a:p>
          <a:p>
            <a:pPr eaLnBrk="1" hangingPunct="1">
              <a:lnSpc>
                <a:spcPct val="100000"/>
              </a:lnSpc>
              <a:spcBef>
                <a:spcPct val="0"/>
              </a:spcBef>
              <a:buClrTx/>
              <a:buFontTx/>
              <a:buNone/>
            </a:pPr>
            <a:endParaRPr lang="en-US" sz="1000" dirty="0">
              <a:latin typeface="Arial" pitchFamily="34" charset="0"/>
            </a:endParaRPr>
          </a:p>
          <a:p>
            <a:pPr eaLnBrk="1" hangingPunct="1">
              <a:lnSpc>
                <a:spcPct val="100000"/>
              </a:lnSpc>
              <a:spcBef>
                <a:spcPct val="0"/>
              </a:spcBef>
              <a:buClrTx/>
              <a:buFontTx/>
              <a:buNone/>
            </a:pPr>
            <a:r>
              <a:rPr lang="en-US" sz="1000" dirty="0">
                <a:latin typeface="Arial" pitchFamily="34" charset="0"/>
              </a:rPr>
              <a:t>After completing this module, students will be able to:</a:t>
            </a:r>
          </a:p>
          <a:p>
            <a:pPr>
              <a:lnSpc>
                <a:spcPct val="100000"/>
              </a:lnSpc>
              <a:spcBef>
                <a:spcPct val="0"/>
              </a:spcBef>
              <a:buClrTx/>
            </a:pPr>
            <a:r>
              <a:rPr lang="en-US" sz="1000" dirty="0">
                <a:latin typeface="Arial" pitchFamily="34" charset="0"/>
              </a:rPr>
              <a:t>Create new databases with options and </a:t>
            </a:r>
            <a:r>
              <a:rPr lang="en-US" sz="1000" dirty="0" err="1">
                <a:latin typeface="Arial" pitchFamily="34" charset="0"/>
              </a:rPr>
              <a:t>filegroups</a:t>
            </a:r>
            <a:r>
              <a:rPr lang="en-US" sz="1000" dirty="0">
                <a:latin typeface="Arial" pitchFamily="34" charset="0"/>
              </a:rPr>
              <a:t> </a:t>
            </a:r>
          </a:p>
          <a:p>
            <a:pPr>
              <a:lnSpc>
                <a:spcPct val="100000"/>
              </a:lnSpc>
              <a:spcBef>
                <a:spcPct val="0"/>
              </a:spcBef>
              <a:buClrTx/>
            </a:pPr>
            <a:r>
              <a:rPr lang="en-US" sz="1000" dirty="0">
                <a:latin typeface="Arial" pitchFamily="34" charset="0"/>
              </a:rPr>
              <a:t>Create schema</a:t>
            </a:r>
          </a:p>
          <a:p>
            <a:pPr>
              <a:lnSpc>
                <a:spcPct val="100000"/>
              </a:lnSpc>
              <a:spcBef>
                <a:spcPct val="0"/>
              </a:spcBef>
              <a:buClrTx/>
            </a:pPr>
            <a:r>
              <a:rPr lang="en-US" sz="1000" dirty="0">
                <a:latin typeface="Arial" pitchFamily="34" charset="0"/>
              </a:rPr>
              <a:t>Create database snapshots</a:t>
            </a: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r>
              <a:rPr lang="en-US" sz="1000" dirty="0">
                <a:latin typeface="Arial" pitchFamily="34" charset="0"/>
              </a:rPr>
              <a:t>Required materials</a:t>
            </a:r>
          </a:p>
          <a:p>
            <a:pPr>
              <a:lnSpc>
                <a:spcPct val="100000"/>
              </a:lnSpc>
              <a:spcBef>
                <a:spcPct val="0"/>
              </a:spcBef>
              <a:buClrTx/>
              <a:buFontTx/>
              <a:buNone/>
            </a:pPr>
            <a:r>
              <a:rPr lang="en-US" sz="1000" dirty="0">
                <a:latin typeface="Arial" pitchFamily="34" charset="0"/>
              </a:rPr>
              <a:t>To teach this module, you need the Microsoft Office PowerPoint® file 6232A_01.ppt.</a:t>
            </a: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r>
              <a:rPr lang="en-US" sz="1000" dirty="0">
                <a:latin typeface="Arial" pitchFamily="34" charset="0"/>
              </a:rPr>
              <a:t>Preparation tasks</a:t>
            </a:r>
          </a:p>
          <a:p>
            <a:pPr>
              <a:lnSpc>
                <a:spcPct val="100000"/>
              </a:lnSpc>
              <a:spcBef>
                <a:spcPct val="0"/>
              </a:spcBef>
              <a:buClrTx/>
              <a:buFontTx/>
              <a:buNone/>
            </a:pPr>
            <a:r>
              <a:rPr lang="en-US" sz="1000" dirty="0">
                <a:latin typeface="Arial" pitchFamily="34" charset="0"/>
              </a:rPr>
              <a:t>To prepare for this module:</a:t>
            </a:r>
          </a:p>
          <a:p>
            <a:pPr>
              <a:lnSpc>
                <a:spcPct val="100000"/>
              </a:lnSpc>
              <a:spcBef>
                <a:spcPct val="0"/>
              </a:spcBef>
              <a:buClrTx/>
            </a:pPr>
            <a:r>
              <a:rPr lang="en-US" sz="1000" dirty="0">
                <a:latin typeface="Arial" pitchFamily="34" charset="0"/>
              </a:rPr>
              <a:t>  Read all of the materials for this module.</a:t>
            </a:r>
          </a:p>
          <a:p>
            <a:pPr>
              <a:lnSpc>
                <a:spcPct val="100000"/>
              </a:lnSpc>
              <a:spcBef>
                <a:spcPct val="0"/>
              </a:spcBef>
              <a:buClrTx/>
            </a:pPr>
            <a:r>
              <a:rPr lang="en-US" sz="1000" dirty="0">
                <a:latin typeface="Arial" pitchFamily="34" charset="0"/>
              </a:rPr>
              <a:t>  Practice performing the demonstrations and the lab exercises.</a:t>
            </a:r>
          </a:p>
          <a:p>
            <a:pPr>
              <a:lnSpc>
                <a:spcPct val="100000"/>
              </a:lnSpc>
              <a:spcBef>
                <a:spcPct val="0"/>
              </a:spcBef>
              <a:buClrTx/>
            </a:pPr>
            <a:r>
              <a:rPr lang="en-US" altLang="ko-KR" sz="1000" dirty="0">
                <a:latin typeface="Arial" pitchFamily="34" charset="0"/>
                <a:ea typeface="굴림" pitchFamily="34" charset="-127"/>
              </a:rPr>
              <a:t>  Work through the Module Review and Takeaways section and determine how you will use this   </a:t>
            </a:r>
          </a:p>
          <a:p>
            <a:pPr>
              <a:lnSpc>
                <a:spcPct val="100000"/>
              </a:lnSpc>
              <a:spcBef>
                <a:spcPct val="0"/>
              </a:spcBef>
              <a:buClrTx/>
              <a:buFontTx/>
              <a:buNone/>
            </a:pPr>
            <a:r>
              <a:rPr lang="en-US" altLang="ko-KR" sz="1000" dirty="0">
                <a:latin typeface="Arial" pitchFamily="34" charset="0"/>
                <a:ea typeface="굴림" pitchFamily="34" charset="-127"/>
              </a:rPr>
              <a:t>   section to reinforce student learning and promote knowledge transfer to on-the-job performance. </a:t>
            </a:r>
          </a:p>
          <a:p>
            <a:pPr>
              <a:lnSpc>
                <a:spcPct val="100000"/>
              </a:lnSpc>
              <a:spcBef>
                <a:spcPct val="0"/>
              </a:spcBef>
              <a:buClrTx/>
              <a:buFontTx/>
              <a:buNone/>
            </a:pPr>
            <a:endParaRPr lang="en-GB" altLang="zh-CN" sz="1000" dirty="0">
              <a:latin typeface="Arial" pitchFamily="34" charset="0"/>
            </a:endParaRPr>
          </a:p>
          <a:p>
            <a:pPr>
              <a:lnSpc>
                <a:spcPct val="100000"/>
              </a:lnSpc>
              <a:spcBef>
                <a:spcPct val="0"/>
              </a:spcBef>
              <a:buClrTx/>
              <a:buFontTx/>
              <a:buNone/>
            </a:pPr>
            <a:endParaRPr lang="en-GB" altLang="zh-CN" sz="1000" dirty="0">
              <a:latin typeface="Arial" pitchFamily="34" charset="0"/>
            </a:endParaRPr>
          </a:p>
          <a:p>
            <a:pPr>
              <a:lnSpc>
                <a:spcPct val="100000"/>
              </a:lnSpc>
              <a:spcBef>
                <a:spcPct val="0"/>
              </a:spcBef>
              <a:buClrTx/>
              <a:buFontTx/>
              <a:buNone/>
            </a:pPr>
            <a:r>
              <a:rPr lang="en-GB" altLang="zh-CN" sz="1000" dirty="0">
                <a:latin typeface="Arial" pitchFamily="34" charset="0"/>
              </a:rPr>
              <a:t>Make sure that students are aware that there are additional information and resources for the module on the Course Companion CD.</a:t>
            </a:r>
          </a:p>
          <a:p>
            <a:pPr>
              <a:lnSpc>
                <a:spcPct val="100000"/>
              </a:lnSpc>
              <a:spcBef>
                <a:spcPct val="0"/>
              </a:spcBef>
              <a:buClrTx/>
              <a:buFontTx/>
              <a:buNone/>
            </a:pPr>
            <a:endParaRPr lang="en-US" altLang="ko-KR" sz="1000" dirty="0">
              <a:latin typeface="Arial" pitchFamily="34" charset="0"/>
              <a:ea typeface="굴림" pitchFamily="34" charset="-127"/>
            </a:endParaRPr>
          </a:p>
        </p:txBody>
      </p:sp>
      <p:sp>
        <p:nvSpPr>
          <p:cNvPr id="793606" name="Line 6"/>
          <p:cNvSpPr>
            <a:spLocks noChangeShapeType="1"/>
          </p:cNvSpPr>
          <p:nvPr/>
        </p:nvSpPr>
        <p:spPr bwMode="auto">
          <a:xfrm flipV="1">
            <a:off x="717481" y="3713189"/>
            <a:ext cx="5367130" cy="9369"/>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a:lnSpc>
                <a:spcPct val="100000"/>
              </a:lnSpc>
              <a:spcBef>
                <a:spcPct val="0"/>
              </a:spcBef>
              <a:buClrTx/>
              <a:buFontTx/>
              <a:buNone/>
              <a:defRPr/>
            </a:pPr>
            <a:endParaRPr lang="en-US"/>
          </a:p>
        </p:txBody>
      </p:sp>
      <p:sp>
        <p:nvSpPr>
          <p:cNvPr id="793607" name="Line 7"/>
          <p:cNvSpPr>
            <a:spLocks noChangeShapeType="1"/>
          </p:cNvSpPr>
          <p:nvPr/>
        </p:nvSpPr>
        <p:spPr bwMode="auto">
          <a:xfrm>
            <a:off x="717481" y="4378377"/>
            <a:ext cx="5357813" cy="0"/>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a:lnSpc>
                <a:spcPct val="100000"/>
              </a:lnSpc>
              <a:spcBef>
                <a:spcPct val="0"/>
              </a:spcBef>
              <a:buClrTx/>
              <a:buFontTx/>
              <a:buNone/>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xfrm>
            <a:off x="307492" y="2282878"/>
            <a:ext cx="6149837" cy="8097811"/>
          </a:xfrm>
          <a:noFill/>
          <a:ln/>
        </p:spPr>
        <p:txBody>
          <a:bodyPr/>
          <a:lstStyle/>
          <a:p>
            <a:pPr eaLnBrk="1" hangingPunct="1"/>
            <a:r>
              <a:rPr lang="en-US" altLang="ko-KR" b="1" dirty="0" smtClean="0">
                <a:latin typeface="Arial" pitchFamily="34" charset="0"/>
                <a:ea typeface="굴림" pitchFamily="34" charset="-127"/>
              </a:rPr>
              <a:t>Review Questions</a:t>
            </a:r>
          </a:p>
          <a:p>
            <a:pPr eaLnBrk="1" hangingPunct="1"/>
            <a:r>
              <a:rPr lang="en-US" altLang="ko-KR" dirty="0" smtClean="0">
                <a:latin typeface="Arial" pitchFamily="34" charset="0"/>
                <a:ea typeface="굴림" pitchFamily="34" charset="-127"/>
              </a:rPr>
              <a:t>Point the students to the appropriate section in the course so that they are able to answer the questions presented in this section.</a:t>
            </a:r>
          </a:p>
          <a:p>
            <a:pPr eaLnBrk="1" hangingPunct="1"/>
            <a:r>
              <a:rPr lang="en-US" altLang="ko-KR" dirty="0" smtClean="0">
                <a:latin typeface="Arial" pitchFamily="34" charset="0"/>
                <a:ea typeface="굴림" pitchFamily="34" charset="-127"/>
              </a:rPr>
              <a:t>Question: When are objects assigned to the default </a:t>
            </a:r>
            <a:r>
              <a:rPr lang="en-US" altLang="ko-KR" dirty="0" err="1" smtClean="0">
                <a:latin typeface="Arial" pitchFamily="34" charset="0"/>
                <a:ea typeface="굴림" pitchFamily="34" charset="-127"/>
              </a:rPr>
              <a:t>filegroup</a:t>
            </a:r>
            <a:r>
              <a:rPr lang="en-US" altLang="ko-KR" dirty="0" smtClean="0">
                <a:latin typeface="Arial" pitchFamily="34" charset="0"/>
                <a:ea typeface="굴림" pitchFamily="34" charset="-127"/>
              </a:rPr>
              <a:t>? </a:t>
            </a:r>
          </a:p>
          <a:p>
            <a:pPr eaLnBrk="1" hangingPunct="1"/>
            <a:r>
              <a:rPr lang="en-US" altLang="ko-KR" dirty="0" smtClean="0">
                <a:latin typeface="Arial" pitchFamily="34" charset="0"/>
                <a:ea typeface="굴림" pitchFamily="34" charset="-127"/>
              </a:rPr>
              <a:t>	Answer: When objects are created in the database without specifying which </a:t>
            </a:r>
            <a:r>
              <a:rPr lang="en-US" altLang="ko-KR" dirty="0" err="1" smtClean="0">
                <a:latin typeface="Arial" pitchFamily="34" charset="0"/>
                <a:ea typeface="굴림" pitchFamily="34" charset="-127"/>
              </a:rPr>
              <a:t>filegroup</a:t>
            </a:r>
            <a:r>
              <a:rPr lang="en-US" altLang="ko-KR" dirty="0" smtClean="0">
                <a:latin typeface="Arial" pitchFamily="34" charset="0"/>
                <a:ea typeface="굴림" pitchFamily="34" charset="-127"/>
              </a:rPr>
              <a:t> they belong to, they are assigned to the default </a:t>
            </a:r>
            <a:r>
              <a:rPr lang="en-US" altLang="ko-KR" dirty="0" err="1" smtClean="0">
                <a:latin typeface="Arial" pitchFamily="34" charset="0"/>
                <a:ea typeface="굴림" pitchFamily="34" charset="-127"/>
              </a:rPr>
              <a:t>filegroup</a:t>
            </a:r>
            <a:r>
              <a:rPr lang="en-US" altLang="ko-KR" dirty="0" smtClean="0">
                <a:latin typeface="Arial" pitchFamily="34" charset="0"/>
                <a:ea typeface="굴림" pitchFamily="34" charset="-127"/>
              </a:rPr>
              <a:t>.</a:t>
            </a:r>
          </a:p>
          <a:p>
            <a:pPr eaLnBrk="1" hangingPunct="1"/>
            <a:r>
              <a:rPr lang="en-US" altLang="ko-KR" dirty="0" smtClean="0">
                <a:latin typeface="Arial" pitchFamily="34" charset="0"/>
                <a:ea typeface="굴림" pitchFamily="34" charset="-127"/>
              </a:rPr>
              <a:t>Question: What is a database schema and how can schemas be used?</a:t>
            </a:r>
          </a:p>
          <a:p>
            <a:pPr eaLnBrk="1" hangingPunct="1"/>
            <a:r>
              <a:rPr lang="en-US" altLang="ko-KR" dirty="0" smtClean="0">
                <a:latin typeface="Arial" pitchFamily="34" charset="0"/>
                <a:ea typeface="굴림" pitchFamily="34" charset="-127"/>
              </a:rPr>
              <a:t>	Answer: A database schema is a distinct namespace that is separate from a database user. You can think of a schema as a container of objects. Schemas can be created and altered in a database, and users can be granted access to a schema. A schema can be owned by any user, and schema ownership is transferable. </a:t>
            </a:r>
          </a:p>
          <a:p>
            <a:pPr eaLnBrk="1" hangingPunct="1"/>
            <a:r>
              <a:rPr lang="en-US" altLang="ko-KR" dirty="0" smtClean="0">
                <a:latin typeface="Arial" pitchFamily="34" charset="0"/>
                <a:ea typeface="굴림" pitchFamily="34" charset="-127"/>
              </a:rPr>
              <a:t>Question: How would you recover an accidently dropped table and all of the corresponding data from a database snapshot without recovering the entire database? </a:t>
            </a:r>
          </a:p>
          <a:p>
            <a:pPr eaLnBrk="1" hangingPunct="1"/>
            <a:r>
              <a:rPr lang="en-US" altLang="ko-KR" dirty="0" smtClean="0">
                <a:latin typeface="Arial" pitchFamily="34" charset="0"/>
                <a:ea typeface="굴림" pitchFamily="34" charset="-127"/>
              </a:rPr>
              <a:t>	Answer: Generate script to create table from snapshot using object explorer, then use a join operation to insert data selected from the appropriate database snapshot table.</a:t>
            </a:r>
          </a:p>
          <a:p>
            <a:r>
              <a:rPr lang="en-US" altLang="ko-KR" b="1" dirty="0" smtClean="0">
                <a:latin typeface="Arial" pitchFamily="34" charset="0"/>
                <a:ea typeface="굴림" pitchFamily="34" charset="-127"/>
              </a:rPr>
              <a:t>Best Practices related to creating databases</a:t>
            </a:r>
          </a:p>
          <a:p>
            <a:r>
              <a:rPr lang="en-US" altLang="ko-KR" dirty="0" smtClean="0">
                <a:latin typeface="Arial" pitchFamily="34" charset="0"/>
                <a:ea typeface="굴림" pitchFamily="34" charset="-127"/>
              </a:rPr>
              <a:t>Supplement or modify the following best practices for your own work situations:</a:t>
            </a:r>
          </a:p>
          <a:p>
            <a:pPr>
              <a:buFontTx/>
              <a:buChar char="•"/>
            </a:pPr>
            <a:r>
              <a:rPr lang="en-US" altLang="ko-KR" dirty="0" smtClean="0">
                <a:latin typeface="Arial" pitchFamily="34" charset="0"/>
                <a:ea typeface="굴림" pitchFamily="34" charset="-127"/>
              </a:rPr>
              <a:t>When you design a database you must first decide the tables that it needs. Before you create a table and its objects, you should outline your plans about the following table characteristics:</a:t>
            </a:r>
          </a:p>
          <a:p>
            <a:pPr>
              <a:buFontTx/>
              <a:buChar char="•"/>
            </a:pPr>
            <a:r>
              <a:rPr lang="en-US" altLang="ko-KR" dirty="0" smtClean="0">
                <a:latin typeface="Arial" pitchFamily="34" charset="0"/>
                <a:ea typeface="굴림" pitchFamily="34" charset="-127"/>
              </a:rPr>
              <a:t>The types of data the table will contain.</a:t>
            </a:r>
          </a:p>
          <a:p>
            <a:pPr>
              <a:buFontTx/>
              <a:buChar char="•"/>
            </a:pPr>
            <a:r>
              <a:rPr lang="en-US" altLang="ko-KR" dirty="0" smtClean="0">
                <a:latin typeface="Arial" pitchFamily="34" charset="0"/>
                <a:ea typeface="굴림" pitchFamily="34" charset="-127"/>
              </a:rPr>
              <a:t>The number of columns in the table and, for each column, the data type and length, if it is required.</a:t>
            </a:r>
          </a:p>
          <a:p>
            <a:pPr>
              <a:buFontTx/>
              <a:buChar char="•"/>
            </a:pPr>
            <a:r>
              <a:rPr lang="en-US" altLang="ko-KR" dirty="0" smtClean="0">
                <a:latin typeface="Arial" pitchFamily="34" charset="0"/>
                <a:ea typeface="굴림" pitchFamily="34" charset="-127"/>
              </a:rPr>
              <a:t>Which columns will accept null values.</a:t>
            </a:r>
          </a:p>
          <a:p>
            <a:pPr>
              <a:buFontTx/>
              <a:buChar char="•"/>
            </a:pPr>
            <a:r>
              <a:rPr lang="en-US" altLang="ko-KR" dirty="0" smtClean="0">
                <a:latin typeface="Arial" pitchFamily="34" charset="0"/>
                <a:ea typeface="굴림" pitchFamily="34" charset="-127"/>
              </a:rPr>
              <a:t>Whether and where to use constraints or defaults and rules.</a:t>
            </a:r>
          </a:p>
          <a:p>
            <a:pPr>
              <a:buFontTx/>
              <a:buChar char="•"/>
            </a:pPr>
            <a:r>
              <a:rPr lang="en-US" altLang="ko-KR" dirty="0" smtClean="0">
                <a:latin typeface="Arial" pitchFamily="34" charset="0"/>
                <a:ea typeface="굴림" pitchFamily="34" charset="-127"/>
              </a:rPr>
              <a:t>The types of indexes that will be needed, where required, and which columns are primary keys and which are foreign keys.</a:t>
            </a:r>
          </a:p>
          <a:p>
            <a:pPr>
              <a:buFontTx/>
              <a:buChar char="•"/>
            </a:pPr>
            <a:r>
              <a:rPr lang="en-US" altLang="ko-KR" dirty="0" smtClean="0">
                <a:latin typeface="Arial" pitchFamily="34" charset="0"/>
                <a:ea typeface="굴림" pitchFamily="34" charset="-127"/>
              </a:rPr>
              <a:t>The most efficient way to create a database is to define everything that you need at the same time. This includes the tables you require, the type of data that goes into each table, and the users that can access those tables.</a:t>
            </a:r>
          </a:p>
          <a:p>
            <a:pPr>
              <a:buFontTx/>
              <a:buChar char="•"/>
            </a:pPr>
            <a:r>
              <a:rPr lang="en-US" altLang="ko-KR" dirty="0" smtClean="0">
                <a:latin typeface="Arial" pitchFamily="34" charset="0"/>
                <a:ea typeface="굴림" pitchFamily="34" charset="-127"/>
              </a:rPr>
              <a:t>You should not create any user objects, such as tables, views, stored procedures, or triggers, in the master database. The master database contains system-level information used by the instance of SQL Server, such as logon information and configuration option settings.</a:t>
            </a:r>
          </a:p>
          <a:p>
            <a:pPr>
              <a:buFontTx/>
              <a:buChar char="•"/>
            </a:pPr>
            <a:endParaRPr lang="en-US" altLang="ko-KR" dirty="0" smtClean="0">
              <a:latin typeface="Arial" pitchFamily="34" charset="0"/>
              <a:ea typeface="굴림" pitchFamily="34" charset="-127"/>
            </a:endParaRPr>
          </a:p>
          <a:p>
            <a:r>
              <a:rPr lang="en-US" b="1" dirty="0" smtClean="0">
                <a:latin typeface="Arial" pitchFamily="34" charset="0"/>
              </a:rPr>
              <a:t>Best Practices related to database snapshots</a:t>
            </a:r>
          </a:p>
          <a:p>
            <a:r>
              <a:rPr lang="en-US" dirty="0" smtClean="0">
                <a:latin typeface="Arial" pitchFamily="34" charset="0"/>
              </a:rPr>
              <a:t>Supplement or modify the following best practices for your own work situations:</a:t>
            </a:r>
          </a:p>
          <a:p>
            <a:pPr>
              <a:buFontTx/>
              <a:buChar char="•"/>
            </a:pPr>
            <a:r>
              <a:rPr lang="en-US" dirty="0" smtClean="0">
                <a:latin typeface="Arial" pitchFamily="34" charset="0"/>
              </a:rPr>
              <a:t>Taking regular backups and testing your restore plan are essential to protect a database. If you must restore the source database to the point in time at which you created a database snapshot, implement a backup policy that enables you to do that.</a:t>
            </a:r>
          </a:p>
          <a:p>
            <a:pPr>
              <a:buFontTx/>
              <a:buChar char="•"/>
            </a:pPr>
            <a:r>
              <a:rPr lang="en-US" dirty="0" smtClean="0">
                <a:latin typeface="Arial" pitchFamily="34" charset="0"/>
              </a:rPr>
              <a:t>Using database snapshots for reverting a database is not a substitute for your backup and restore strategy. </a:t>
            </a:r>
          </a:p>
          <a:p>
            <a:pPr>
              <a:buFontTx/>
              <a:buChar char="•"/>
            </a:pPr>
            <a:r>
              <a:rPr lang="en-US" dirty="0" smtClean="0">
                <a:latin typeface="Arial" pitchFamily="34" charset="0"/>
              </a:rPr>
              <a:t>Reverting does not work on an offline or corrupted database.</a:t>
            </a:r>
          </a:p>
          <a:p>
            <a:r>
              <a:rPr lang="en-US" b="1" dirty="0" smtClean="0">
                <a:latin typeface="Arial" pitchFamily="34" charset="0"/>
              </a:rPr>
              <a:t>Best practices related to compression</a:t>
            </a:r>
          </a:p>
          <a:p>
            <a:r>
              <a:rPr lang="en-US" dirty="0" smtClean="0">
                <a:latin typeface="Arial" pitchFamily="34" charset="0"/>
              </a:rPr>
              <a:t>Supplement or modify the following best practices for your own work situations:</a:t>
            </a:r>
          </a:p>
          <a:p>
            <a:r>
              <a:rPr lang="en-US" dirty="0" smtClean="0">
                <a:latin typeface="Arial" pitchFamily="34" charset="0"/>
              </a:rPr>
              <a:t>If CPU is the dominant cost in your workload but you want to save some disk space, you may want to enable PAGE compression on partitions that are not accessed frequently while not compressing the current partition(s) that are accessed and manipulated more frequently.</a:t>
            </a:r>
          </a:p>
          <a:p>
            <a:r>
              <a:rPr lang="en-US" dirty="0" smtClean="0">
                <a:latin typeface="Arial" pitchFamily="34" charset="0"/>
              </a:rPr>
              <a:t>If I/O cost is dominant for your workload, or you need to reduce disk space costs, compressing all data using PAGE compression may be the best choice.</a:t>
            </a:r>
          </a:p>
          <a:p>
            <a:pPr>
              <a:buFontTx/>
              <a:buChar char="•"/>
            </a:pPr>
            <a:endParaRPr lang="en-US" altLang="ko-KR" dirty="0" smtClean="0">
              <a:latin typeface="Arial" pitchFamily="34" charset="0"/>
              <a:ea typeface="굴림" pitchFamily="34" charset="-127"/>
            </a:endParaRPr>
          </a:p>
          <a:p>
            <a:r>
              <a:rPr lang="en-US" b="1" dirty="0" smtClean="0">
                <a:latin typeface="Arial" pitchFamily="34" charset="0"/>
              </a:rPr>
              <a:t>What is the file and </a:t>
            </a:r>
            <a:r>
              <a:rPr lang="en-US" b="1" dirty="0" err="1" smtClean="0">
                <a:latin typeface="Arial" pitchFamily="34" charset="0"/>
              </a:rPr>
              <a:t>filegroup</a:t>
            </a:r>
            <a:r>
              <a:rPr lang="en-US" b="1" dirty="0" smtClean="0">
                <a:latin typeface="Arial" pitchFamily="34" charset="0"/>
              </a:rPr>
              <a:t> fill strategy used by the SQL Server Database Engine? </a:t>
            </a:r>
            <a:r>
              <a:rPr lang="en-US" dirty="0" smtClean="0">
                <a:latin typeface="Arial" pitchFamily="34" charset="0"/>
              </a:rPr>
              <a:t>The Database Engine automatically expands one file at a time in a round-robin manner to allow for more data, provided that the database is set to grow automatically. For example, a </a:t>
            </a:r>
            <a:r>
              <a:rPr lang="en-US" dirty="0" err="1" smtClean="0">
                <a:latin typeface="Arial" pitchFamily="34" charset="0"/>
              </a:rPr>
              <a:t>filegroup</a:t>
            </a:r>
            <a:r>
              <a:rPr lang="en-US" dirty="0" smtClean="0">
                <a:latin typeface="Arial" pitchFamily="34" charset="0"/>
              </a:rPr>
              <a:t> is made up of two files, both set to automatically grow. When space in all the files in the </a:t>
            </a:r>
            <a:r>
              <a:rPr lang="en-US" dirty="0" err="1" smtClean="0">
                <a:latin typeface="Arial" pitchFamily="34" charset="0"/>
              </a:rPr>
              <a:t>filegroup</a:t>
            </a:r>
            <a:r>
              <a:rPr lang="en-US" dirty="0" smtClean="0">
                <a:latin typeface="Arial" pitchFamily="34" charset="0"/>
              </a:rPr>
              <a:t> is exhausted, only the first file is expanded. When the first file is full and no more data can be written to the </a:t>
            </a:r>
            <a:r>
              <a:rPr lang="en-US" dirty="0" err="1" smtClean="0">
                <a:latin typeface="Arial" pitchFamily="34" charset="0"/>
              </a:rPr>
              <a:t>filegroup</a:t>
            </a:r>
            <a:r>
              <a:rPr lang="en-US" dirty="0" smtClean="0">
                <a:latin typeface="Arial" pitchFamily="34" charset="0"/>
              </a:rPr>
              <a:t>, the second file is expanded. When the second file is full and no more data can be written to the </a:t>
            </a:r>
            <a:r>
              <a:rPr lang="en-US" dirty="0" err="1" smtClean="0">
                <a:latin typeface="Arial" pitchFamily="34" charset="0"/>
              </a:rPr>
              <a:t>filegroup</a:t>
            </a:r>
            <a:r>
              <a:rPr lang="en-US" dirty="0" smtClean="0">
                <a:latin typeface="Arial" pitchFamily="34" charset="0"/>
              </a:rPr>
              <a:t>, the first file is expanded, and so on.</a:t>
            </a:r>
          </a:p>
          <a:p>
            <a:endParaRPr lang="en-US" b="1" dirty="0" smtClean="0">
              <a:latin typeface="Arial" pitchFamily="34" charset="0"/>
            </a:endParaRPr>
          </a:p>
          <a:p>
            <a:r>
              <a:rPr lang="en-US" b="1" dirty="0" smtClean="0">
                <a:latin typeface="Arial" pitchFamily="34" charset="0"/>
              </a:rPr>
              <a:t>How can using </a:t>
            </a:r>
            <a:r>
              <a:rPr lang="en-US" b="1" dirty="0" err="1" smtClean="0">
                <a:latin typeface="Arial" pitchFamily="34" charset="0"/>
              </a:rPr>
              <a:t>filegroups</a:t>
            </a:r>
            <a:r>
              <a:rPr lang="en-US" b="1" dirty="0" smtClean="0">
                <a:latin typeface="Arial" pitchFamily="34" charset="0"/>
              </a:rPr>
              <a:t> improve database performance?</a:t>
            </a:r>
            <a:r>
              <a:rPr lang="en-US" dirty="0" smtClean="0">
                <a:latin typeface="Arial" pitchFamily="34" charset="0"/>
              </a:rPr>
              <a:t> Using files and </a:t>
            </a:r>
            <a:r>
              <a:rPr lang="en-US" dirty="0" err="1" smtClean="0">
                <a:latin typeface="Arial" pitchFamily="34" charset="0"/>
              </a:rPr>
              <a:t>filegroups</a:t>
            </a:r>
            <a:r>
              <a:rPr lang="en-US" dirty="0" smtClean="0">
                <a:latin typeface="Arial" pitchFamily="34" charset="0"/>
              </a:rPr>
              <a:t> improves database performance, because it lets a database be created across multiple disks, multiple disk controllers, or RAID (redundant array of independent disks) systems. </a:t>
            </a:r>
          </a:p>
          <a:p>
            <a:endParaRPr lang="en-US" dirty="0" smtClean="0">
              <a:latin typeface="Arial" pitchFamily="34" charset="0"/>
            </a:endParaRPr>
          </a:p>
          <a:p>
            <a:pPr>
              <a:lnSpc>
                <a:spcPct val="90000"/>
              </a:lnSpc>
            </a:pPr>
            <a:r>
              <a:rPr lang="en-US" b="1" dirty="0" smtClean="0">
                <a:latin typeface="Arial" pitchFamily="34" charset="0"/>
              </a:rPr>
              <a:t>What various options are available when creating a database?</a:t>
            </a:r>
            <a:r>
              <a:rPr lang="en-US" dirty="0" smtClean="0">
                <a:latin typeface="Arial" pitchFamily="34" charset="0"/>
              </a:rPr>
              <a:t> You can change the owner name, enable full-text search, change the default values of the primary data and transaction log files, change the collation, change the recovery model, add </a:t>
            </a:r>
            <a:r>
              <a:rPr lang="en-US" dirty="0" err="1" smtClean="0">
                <a:latin typeface="Arial" pitchFamily="34" charset="0"/>
              </a:rPr>
              <a:t>filegroups</a:t>
            </a:r>
            <a:r>
              <a:rPr lang="en-US" dirty="0" smtClean="0">
                <a:latin typeface="Arial" pitchFamily="34" charset="0"/>
              </a:rPr>
              <a:t>, and add extended properties all using the Object Explorer New Database Wizard.</a:t>
            </a:r>
          </a:p>
          <a:p>
            <a:pPr>
              <a:lnSpc>
                <a:spcPct val="90000"/>
              </a:lnSpc>
            </a:pPr>
            <a:r>
              <a:rPr lang="en-US" b="1" dirty="0" smtClean="0">
                <a:latin typeface="Arial" pitchFamily="34" charset="0"/>
              </a:rPr>
              <a:t>How can we generate scripts in SQL Server Management Studio?</a:t>
            </a:r>
            <a:r>
              <a:rPr lang="en-US" dirty="0" smtClean="0">
                <a:latin typeface="Arial" pitchFamily="34" charset="0"/>
              </a:rPr>
              <a:t> Use Object Explorer to quickly create scripts of an entire database, or a single database object using the default options. You can create the script in a Query Editor window, to a file, or to the clipboard. To script an object, expand Object Explorer and locate the object. Right-click the object and then click </a:t>
            </a:r>
            <a:r>
              <a:rPr lang="en-US" b="1" dirty="0" smtClean="0">
                <a:latin typeface="Arial" pitchFamily="34" charset="0"/>
              </a:rPr>
              <a:t>Script &lt;object type&gt; as</a:t>
            </a:r>
            <a:r>
              <a:rPr lang="en-US" dirty="0" smtClean="0">
                <a:latin typeface="Arial" pitchFamily="34" charset="0"/>
              </a:rPr>
              <a:t>.</a:t>
            </a:r>
          </a:p>
          <a:p>
            <a:endParaRPr lang="en-US" dirty="0" smtClean="0">
              <a:latin typeface="Arial" pitchFamily="34" charset="0"/>
            </a:endParaRPr>
          </a:p>
          <a:p>
            <a:pPr marL="186938" indent="-186938"/>
            <a:endParaRPr lang="en-US" dirty="0" smtClean="0">
              <a:latin typeface="Arial" pitchFamily="34" charset="0"/>
            </a:endParaRPr>
          </a:p>
        </p:txBody>
      </p:sp>
      <p:sp>
        <p:nvSpPr>
          <p:cNvPr id="47108" name="Slide Number Placeholder 5"/>
          <p:cNvSpPr>
            <a:spLocks noGrp="1"/>
          </p:cNvSpPr>
          <p:nvPr>
            <p:ph type="sldNum" sz="quarter" idx="5"/>
          </p:nvPr>
        </p:nvSpPr>
        <p:spPr>
          <a:noFill/>
        </p:spPr>
        <p:txBody>
          <a:bodyPr/>
          <a:lstStyle/>
          <a:p>
            <a:fld id="{09CEA084-E8CF-4E0E-8DFA-8F5985B02C45}" type="slidenum">
              <a:rPr lang="en-US" smtClean="0">
                <a:latin typeface="Arial" pitchFamily="34" charset="0"/>
              </a:rPr>
              <a:pPr/>
              <a:t>10</a:t>
            </a:fld>
            <a:endParaRPr lang="en-US" smtClean="0">
              <a:latin typeface="Arial" pitchFamily="34" charset="0"/>
            </a:endParaRPr>
          </a:p>
        </p:txBody>
      </p:sp>
      <p:sp>
        <p:nvSpPr>
          <p:cNvPr id="47109"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7110"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Slide Number Placeholder 5"/>
          <p:cNvSpPr>
            <a:spLocks noGrp="1"/>
          </p:cNvSpPr>
          <p:nvPr>
            <p:ph type="sldNum" sz="quarter" idx="5"/>
          </p:nvPr>
        </p:nvSpPr>
        <p:spPr>
          <a:noFill/>
        </p:spPr>
        <p:txBody>
          <a:bodyPr/>
          <a:lstStyle/>
          <a:p>
            <a:fld id="{5821A8DA-1A2E-4782-93BB-CE79614DA657}" type="slidenum">
              <a:rPr lang="en-US" smtClean="0">
                <a:latin typeface="Arial" pitchFamily="34" charset="0"/>
              </a:rPr>
              <a:pPr/>
              <a:t>11</a:t>
            </a:fld>
            <a:endParaRPr lang="en-US" smtClean="0">
              <a:latin typeface="Arial" pitchFamily="34" charset="0"/>
            </a:endParaRPr>
          </a:p>
        </p:txBody>
      </p:sp>
      <p:sp>
        <p:nvSpPr>
          <p:cNvPr id="31748"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1749"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
        <p:nvSpPr>
          <p:cNvPr id="31750"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algn="l" eaLnBrk="1" hangingPunct="1">
              <a:lnSpc>
                <a:spcPct val="80000"/>
              </a:lnSpc>
              <a:spcAft>
                <a:spcPct val="60000"/>
              </a:spcAft>
            </a:pPr>
            <a:r>
              <a:rPr lang="en-US" sz="1000" dirty="0">
                <a:latin typeface="Arial" pitchFamily="34" charset="0"/>
              </a:rPr>
              <a:t>Presentation: </a:t>
            </a:r>
            <a:r>
              <a:rPr lang="en-US" sz="1000" dirty="0">
                <a:solidFill>
                  <a:srgbClr val="FF0000"/>
                </a:solidFill>
                <a:latin typeface="Arial" pitchFamily="34" charset="0"/>
              </a:rPr>
              <a:t>60 </a:t>
            </a:r>
            <a:r>
              <a:rPr lang="en-US" sz="1000" dirty="0">
                <a:latin typeface="Arial" pitchFamily="34" charset="0"/>
              </a:rPr>
              <a:t>minutes</a:t>
            </a:r>
          </a:p>
          <a:p>
            <a:pPr algn="l" eaLnBrk="1" hangingPunct="1">
              <a:lnSpc>
                <a:spcPct val="80000"/>
              </a:lnSpc>
              <a:spcAft>
                <a:spcPct val="60000"/>
              </a:spcAft>
            </a:pPr>
            <a:r>
              <a:rPr lang="en-US" sz="1000" dirty="0">
                <a:latin typeface="Arial" pitchFamily="34" charset="0"/>
              </a:rPr>
              <a:t>Lab:  </a:t>
            </a:r>
            <a:r>
              <a:rPr lang="en-US" sz="1000" dirty="0">
                <a:solidFill>
                  <a:srgbClr val="FF0000"/>
                </a:solidFill>
                <a:latin typeface="Arial" pitchFamily="34" charset="0"/>
              </a:rPr>
              <a:t>60</a:t>
            </a:r>
            <a:r>
              <a:rPr lang="en-US" sz="1000" dirty="0">
                <a:latin typeface="Arial" pitchFamily="34" charset="0"/>
              </a:rPr>
              <a:t> minutes</a:t>
            </a:r>
            <a:endParaRPr lang="en-US" altLang="ko-KR" sz="1000" dirty="0">
              <a:latin typeface="Arial" pitchFamily="34" charset="0"/>
              <a:ea typeface="굴림" pitchFamily="34" charset="-127"/>
            </a:endParaRPr>
          </a:p>
        </p:txBody>
      </p:sp>
      <p:sp>
        <p:nvSpPr>
          <p:cNvPr id="31751" name="Rectangle 5"/>
          <p:cNvSpPr>
            <a:spLocks noChangeArrowheads="1"/>
          </p:cNvSpPr>
          <p:nvPr/>
        </p:nvSpPr>
        <p:spPr bwMode="auto">
          <a:xfrm>
            <a:off x="540440" y="2246964"/>
            <a:ext cx="5733636" cy="5035758"/>
          </a:xfrm>
          <a:prstGeom prst="rect">
            <a:avLst/>
          </a:prstGeom>
          <a:noFill/>
          <a:ln w="9525" algn="ctr">
            <a:noFill/>
            <a:miter lim="800000"/>
            <a:headEnd/>
            <a:tailEnd/>
          </a:ln>
        </p:spPr>
        <p:txBody>
          <a:bodyPr lIns="179460" tIns="44865" rIns="179460" bIns="44865"/>
          <a:lstStyle/>
          <a:p>
            <a:pPr algn="l" eaLnBrk="1" hangingPunct="1"/>
            <a:r>
              <a:rPr lang="en-US" sz="1000" dirty="0">
                <a:latin typeface="Arial" pitchFamily="34" charset="0"/>
              </a:rPr>
              <a:t>This module helps students to ….</a:t>
            </a:r>
          </a:p>
          <a:p>
            <a:pPr algn="l" eaLnBrk="1" hangingPunct="1"/>
            <a:endParaRPr lang="en-US" sz="1000" dirty="0">
              <a:latin typeface="Arial" pitchFamily="34" charset="0"/>
            </a:endParaRPr>
          </a:p>
          <a:p>
            <a:pPr algn="l" eaLnBrk="1" hangingPunct="1"/>
            <a:r>
              <a:rPr lang="en-US" sz="1000" dirty="0">
                <a:latin typeface="Arial" pitchFamily="34" charset="0"/>
              </a:rPr>
              <a:t>After completing this module, students will be able to:</a:t>
            </a:r>
          </a:p>
          <a:p>
            <a:pPr algn="l">
              <a:buFontTx/>
              <a:buChar char="•"/>
            </a:pPr>
            <a:r>
              <a:rPr lang="en-US" sz="1000" dirty="0">
                <a:latin typeface="Arial" pitchFamily="34" charset="0"/>
              </a:rPr>
              <a:t>Create new data types </a:t>
            </a:r>
          </a:p>
          <a:p>
            <a:pPr algn="l">
              <a:buFontTx/>
              <a:buChar char="•"/>
            </a:pPr>
            <a:r>
              <a:rPr lang="en-US" sz="1000" dirty="0">
                <a:latin typeface="Arial" pitchFamily="34" charset="0"/>
              </a:rPr>
              <a:t>Create new tables</a:t>
            </a:r>
          </a:p>
          <a:p>
            <a:pPr algn="l">
              <a:buFontTx/>
              <a:buChar char="•"/>
            </a:pPr>
            <a:r>
              <a:rPr lang="en-US" sz="1000" dirty="0">
                <a:latin typeface="Arial" pitchFamily="34" charset="0"/>
              </a:rPr>
              <a:t>Create partitioned tables</a:t>
            </a:r>
          </a:p>
          <a:p>
            <a:pPr algn="l"/>
            <a:endParaRPr lang="en-US" sz="1000" dirty="0">
              <a:latin typeface="Arial" pitchFamily="34" charset="0"/>
            </a:endParaRPr>
          </a:p>
          <a:p>
            <a:pPr algn="l"/>
            <a:r>
              <a:rPr lang="en-US" sz="1000" dirty="0">
                <a:latin typeface="Arial" pitchFamily="34" charset="0"/>
              </a:rPr>
              <a:t>Required materials</a:t>
            </a:r>
          </a:p>
          <a:p>
            <a:pPr algn="l"/>
            <a:r>
              <a:rPr lang="en-US" sz="1000" dirty="0">
                <a:latin typeface="Arial" pitchFamily="34" charset="0"/>
              </a:rPr>
              <a:t>To teach this module, you need the Microsoft Office PowerPoint® file 6232A_02.ppt.</a:t>
            </a:r>
          </a:p>
          <a:p>
            <a:pPr algn="l"/>
            <a:endParaRPr lang="en-US" sz="1000" dirty="0">
              <a:latin typeface="Arial" pitchFamily="34" charset="0"/>
            </a:endParaRPr>
          </a:p>
          <a:p>
            <a:pPr algn="l"/>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algn="l"/>
            <a:endParaRPr lang="en-US" sz="1000" dirty="0">
              <a:latin typeface="Arial" pitchFamily="34" charset="0"/>
            </a:endParaRPr>
          </a:p>
          <a:p>
            <a:pPr algn="l"/>
            <a:endParaRPr lang="en-US" sz="1000" dirty="0">
              <a:latin typeface="Arial" pitchFamily="34" charset="0"/>
            </a:endParaRPr>
          </a:p>
          <a:p>
            <a:pPr algn="l"/>
            <a:r>
              <a:rPr lang="en-US" sz="1000" dirty="0">
                <a:latin typeface="Arial" pitchFamily="34" charset="0"/>
              </a:rPr>
              <a:t>Preparation tasks</a:t>
            </a:r>
          </a:p>
          <a:p>
            <a:pPr algn="l"/>
            <a:r>
              <a:rPr lang="en-US" sz="1000" dirty="0">
                <a:latin typeface="Arial" pitchFamily="34" charset="0"/>
              </a:rPr>
              <a:t>To prepare for this module:</a:t>
            </a:r>
          </a:p>
          <a:p>
            <a:pPr algn="l">
              <a:buFontTx/>
              <a:buChar char="•"/>
            </a:pPr>
            <a:r>
              <a:rPr lang="en-US" sz="1000" dirty="0">
                <a:latin typeface="Arial" pitchFamily="34" charset="0"/>
              </a:rPr>
              <a:t>  Read all of the materials for this module.</a:t>
            </a:r>
          </a:p>
          <a:p>
            <a:pPr algn="l">
              <a:buFontTx/>
              <a:buChar char="•"/>
            </a:pPr>
            <a:r>
              <a:rPr lang="en-US" sz="1000" dirty="0">
                <a:latin typeface="Arial" pitchFamily="34" charset="0"/>
              </a:rPr>
              <a:t>  Practice performing the demonstrations and the lab exercises.</a:t>
            </a:r>
          </a:p>
          <a:p>
            <a:pPr algn="l">
              <a:buFontTx/>
              <a:buChar char="•"/>
            </a:pPr>
            <a:r>
              <a:rPr lang="en-US" altLang="ko-KR" sz="1000" dirty="0">
                <a:latin typeface="Arial" pitchFamily="34" charset="0"/>
                <a:ea typeface="굴림" pitchFamily="34" charset="-127"/>
              </a:rPr>
              <a:t>  Work through the Module Review and Takeaways section and determine how you will use this   </a:t>
            </a:r>
          </a:p>
          <a:p>
            <a:pPr algn="l"/>
            <a:r>
              <a:rPr lang="en-US" altLang="ko-KR" sz="1000" dirty="0">
                <a:latin typeface="Arial" pitchFamily="34" charset="0"/>
                <a:ea typeface="굴림" pitchFamily="34" charset="-127"/>
              </a:rPr>
              <a:t>   section to reinforce student learning and promote knowledge transfer to on-the-job performance. </a:t>
            </a:r>
          </a:p>
          <a:p>
            <a:pPr algn="l"/>
            <a:endParaRPr lang="en-GB" altLang="zh-CN" sz="1000" dirty="0">
              <a:latin typeface="Arial" pitchFamily="34" charset="0"/>
            </a:endParaRPr>
          </a:p>
          <a:p>
            <a:pPr algn="l"/>
            <a:endParaRPr lang="en-GB" altLang="zh-CN" sz="1000" dirty="0">
              <a:latin typeface="Arial" pitchFamily="34" charset="0"/>
            </a:endParaRPr>
          </a:p>
          <a:p>
            <a:pPr algn="l"/>
            <a:r>
              <a:rPr lang="en-GB" altLang="zh-CN" sz="1000" dirty="0">
                <a:latin typeface="Arial" pitchFamily="34" charset="0"/>
              </a:rPr>
              <a:t>Make sure that students are aware that there are additional information and resources for the module on the Course Companion CD.</a:t>
            </a:r>
          </a:p>
          <a:p>
            <a:pPr algn="l"/>
            <a:endParaRPr lang="en-US" altLang="ko-KR" sz="1000" dirty="0">
              <a:latin typeface="Arial" pitchFamily="34" charset="0"/>
              <a:ea typeface="굴림" pitchFamily="34" charset="-127"/>
            </a:endParaRPr>
          </a:p>
        </p:txBody>
      </p:sp>
      <p:sp>
        <p:nvSpPr>
          <p:cNvPr id="793606" name="Line 6"/>
          <p:cNvSpPr>
            <a:spLocks noChangeShapeType="1"/>
          </p:cNvSpPr>
          <p:nvPr/>
        </p:nvSpPr>
        <p:spPr bwMode="auto">
          <a:xfrm flipV="1">
            <a:off x="736117" y="3713189"/>
            <a:ext cx="5367130" cy="9369"/>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defRPr/>
            </a:pPr>
            <a:endParaRPr lang="en-US"/>
          </a:p>
        </p:txBody>
      </p:sp>
      <p:sp>
        <p:nvSpPr>
          <p:cNvPr id="793607" name="Line 7"/>
          <p:cNvSpPr>
            <a:spLocks noChangeShapeType="1"/>
          </p:cNvSpPr>
          <p:nvPr/>
        </p:nvSpPr>
        <p:spPr bwMode="auto">
          <a:xfrm>
            <a:off x="717481" y="4378377"/>
            <a:ext cx="5357813" cy="0"/>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32772"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2773"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B119514-A459-424B-8502-089BCE061FC3}" type="slidenum">
              <a:rPr lang="en-US" smtClean="0"/>
              <a:pPr/>
              <a:t>13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54082" y="2340652"/>
            <a:ext cx="6149837" cy="6556635"/>
          </a:xfrm>
          <a:noFill/>
          <a:ln/>
        </p:spPr>
        <p:txBody>
          <a:bodyPr>
            <a:normAutofit lnSpcReduction="10000"/>
          </a:bodyPr>
          <a:lstStyle/>
          <a:p>
            <a:pPr eaLnBrk="1" hangingPunct="1"/>
            <a:r>
              <a:rPr lang="en-US" dirty="0" smtClean="0"/>
              <a:t>When two expressions that have different data types, collations, precision, scale, or length are combined by an operator, the characteristics of result are determined by the following:</a:t>
            </a:r>
          </a:p>
          <a:p>
            <a:pPr lvl="1" eaLnBrk="1" hangingPunct="1"/>
            <a:r>
              <a:rPr lang="en-US" dirty="0" smtClean="0"/>
              <a:t> The data type of the result is determined by applying the rules of data type precedence to the data types of the input expressions. </a:t>
            </a:r>
          </a:p>
          <a:p>
            <a:pPr lvl="1" eaLnBrk="1" hangingPunct="1"/>
            <a:r>
              <a:rPr lang="en-US" dirty="0" smtClean="0"/>
              <a:t> The collation of the result is determined by the rules of collation precedence when the result data type is char, varchar, text, nchar, nvarchar, or ntext. </a:t>
            </a:r>
          </a:p>
          <a:p>
            <a:pPr lvl="1" eaLnBrk="1" hangingPunct="1"/>
            <a:r>
              <a:rPr lang="en-US" dirty="0" smtClean="0"/>
              <a:t> The precision, scale, and length of the result depend on the precision, scale, and length of the input expressions. </a:t>
            </a:r>
          </a:p>
          <a:p>
            <a:pPr lvl="1" eaLnBrk="1" hangingPunct="1"/>
            <a:endParaRPr lang="en-US" dirty="0" smtClean="0"/>
          </a:p>
          <a:p>
            <a:pPr lvl="1" eaLnBrk="1" hangingPunct="1"/>
            <a:endParaRPr lang="en-US" dirty="0" smtClean="0"/>
          </a:p>
          <a:p>
            <a:pPr eaLnBrk="1" hangingPunct="1"/>
            <a:r>
              <a:rPr lang="en-US" b="1" dirty="0" smtClean="0"/>
              <a:t>Data types in SQL Server are organized into the following categories:</a:t>
            </a:r>
          </a:p>
          <a:p>
            <a:pPr eaLnBrk="1" hangingPunct="1"/>
            <a:endParaRPr lang="en-US" b="1" dirty="0" smtClean="0"/>
          </a:p>
          <a:p>
            <a:pPr eaLnBrk="1" hangingPunct="1"/>
            <a:r>
              <a:rPr lang="en-US" b="1" dirty="0" smtClean="0"/>
              <a:t>Exact </a:t>
            </a:r>
            <a:r>
              <a:rPr lang="en-US" b="1" dirty="0" err="1" smtClean="0"/>
              <a:t>numerics</a:t>
            </a:r>
            <a:endParaRPr lang="en-US" b="1" dirty="0" smtClean="0"/>
          </a:p>
          <a:p>
            <a:pPr eaLnBrk="1" hangingPunct="1"/>
            <a:r>
              <a:rPr lang="en-US" dirty="0" smtClean="0"/>
              <a:t> </a:t>
            </a:r>
            <a:r>
              <a:rPr lang="en-US" dirty="0" err="1" smtClean="0"/>
              <a:t>bigint</a:t>
            </a:r>
            <a:r>
              <a:rPr lang="en-US" dirty="0" smtClean="0"/>
              <a:t>, numeric, bit, </a:t>
            </a:r>
            <a:r>
              <a:rPr lang="en-US" dirty="0" err="1" smtClean="0"/>
              <a:t>smallint</a:t>
            </a:r>
            <a:r>
              <a:rPr lang="en-US" dirty="0" smtClean="0"/>
              <a:t>, decimal, </a:t>
            </a:r>
            <a:r>
              <a:rPr lang="en-US" dirty="0" err="1" smtClean="0"/>
              <a:t>smallmoney</a:t>
            </a:r>
            <a:r>
              <a:rPr lang="en-US" dirty="0" smtClean="0"/>
              <a:t>, </a:t>
            </a:r>
            <a:r>
              <a:rPr lang="en-US" dirty="0" err="1" smtClean="0"/>
              <a:t>int</a:t>
            </a:r>
            <a:r>
              <a:rPr lang="en-US" dirty="0" smtClean="0"/>
              <a:t>, </a:t>
            </a:r>
            <a:r>
              <a:rPr lang="en-US" dirty="0" err="1" smtClean="0"/>
              <a:t>tinyint</a:t>
            </a:r>
            <a:r>
              <a:rPr lang="en-US" dirty="0" smtClean="0"/>
              <a:t>, money</a:t>
            </a:r>
          </a:p>
          <a:p>
            <a:pPr eaLnBrk="1" hangingPunct="1"/>
            <a:endParaRPr lang="en-US" dirty="0" smtClean="0"/>
          </a:p>
          <a:p>
            <a:pPr eaLnBrk="1" hangingPunct="1"/>
            <a:r>
              <a:rPr lang="en-US" b="1" dirty="0" smtClean="0"/>
              <a:t>Unicode character strings</a:t>
            </a:r>
          </a:p>
          <a:p>
            <a:pPr eaLnBrk="1" hangingPunct="1"/>
            <a:r>
              <a:rPr lang="en-US" dirty="0" smtClean="0"/>
              <a:t> </a:t>
            </a:r>
            <a:r>
              <a:rPr lang="en-US" dirty="0" err="1" smtClean="0"/>
              <a:t>nchar</a:t>
            </a:r>
            <a:r>
              <a:rPr lang="en-US" dirty="0" smtClean="0"/>
              <a:t>, </a:t>
            </a:r>
            <a:r>
              <a:rPr lang="en-US" dirty="0" err="1" smtClean="0"/>
              <a:t>nvarchar</a:t>
            </a:r>
            <a:r>
              <a:rPr lang="en-US" dirty="0" smtClean="0"/>
              <a:t>, </a:t>
            </a:r>
            <a:r>
              <a:rPr lang="en-US" dirty="0" err="1" smtClean="0"/>
              <a:t>ntext</a:t>
            </a:r>
            <a:endParaRPr lang="en-US" dirty="0" smtClean="0"/>
          </a:p>
          <a:p>
            <a:pPr eaLnBrk="1" hangingPunct="1"/>
            <a:endParaRPr lang="en-US" dirty="0" smtClean="0"/>
          </a:p>
          <a:p>
            <a:pPr eaLnBrk="1" hangingPunct="1"/>
            <a:r>
              <a:rPr lang="en-US" b="1" dirty="0" smtClean="0"/>
              <a:t>Approximate </a:t>
            </a:r>
            <a:r>
              <a:rPr lang="en-US" b="1" dirty="0" err="1" smtClean="0"/>
              <a:t>numerics</a:t>
            </a:r>
            <a:endParaRPr lang="en-US" b="1" dirty="0" smtClean="0"/>
          </a:p>
          <a:p>
            <a:pPr eaLnBrk="1" hangingPunct="1"/>
            <a:r>
              <a:rPr lang="en-US" dirty="0" smtClean="0"/>
              <a:t> float, real </a:t>
            </a:r>
          </a:p>
          <a:p>
            <a:pPr eaLnBrk="1" hangingPunct="1"/>
            <a:endParaRPr lang="en-US" dirty="0" smtClean="0"/>
          </a:p>
          <a:p>
            <a:pPr eaLnBrk="1" hangingPunct="1"/>
            <a:r>
              <a:rPr lang="en-US" b="1" dirty="0" smtClean="0"/>
              <a:t>Binary strings</a:t>
            </a:r>
          </a:p>
          <a:p>
            <a:pPr eaLnBrk="1" hangingPunct="1"/>
            <a:r>
              <a:rPr lang="en-US" b="1" dirty="0" smtClean="0"/>
              <a:t> </a:t>
            </a:r>
            <a:r>
              <a:rPr lang="en-US" dirty="0" smtClean="0"/>
              <a:t>binary, </a:t>
            </a:r>
            <a:r>
              <a:rPr lang="en-US" dirty="0" err="1" smtClean="0"/>
              <a:t>varbinary</a:t>
            </a:r>
            <a:r>
              <a:rPr lang="en-US" dirty="0" smtClean="0"/>
              <a:t>, image</a:t>
            </a:r>
          </a:p>
          <a:p>
            <a:pPr eaLnBrk="1" hangingPunct="1"/>
            <a:endParaRPr lang="en-US" dirty="0" smtClean="0"/>
          </a:p>
          <a:p>
            <a:pPr eaLnBrk="1" hangingPunct="1"/>
            <a:r>
              <a:rPr lang="en-US" dirty="0" smtClean="0"/>
              <a:t> </a:t>
            </a:r>
            <a:r>
              <a:rPr lang="en-US" b="1" dirty="0" smtClean="0"/>
              <a:t>Date and time</a:t>
            </a:r>
          </a:p>
          <a:p>
            <a:pPr eaLnBrk="1" hangingPunct="1"/>
            <a:r>
              <a:rPr lang="en-US" b="1" dirty="0" smtClean="0"/>
              <a:t> </a:t>
            </a:r>
            <a:r>
              <a:rPr lang="en-US" dirty="0" smtClean="0"/>
              <a:t>date, </a:t>
            </a:r>
            <a:r>
              <a:rPr lang="en-US" dirty="0" err="1" smtClean="0"/>
              <a:t>datetimeoffset</a:t>
            </a:r>
            <a:r>
              <a:rPr lang="en-US" dirty="0" smtClean="0"/>
              <a:t>, datetime2, </a:t>
            </a:r>
            <a:r>
              <a:rPr lang="en-US" dirty="0" err="1" smtClean="0"/>
              <a:t>smalldatetime</a:t>
            </a:r>
            <a:r>
              <a:rPr lang="en-US" dirty="0" smtClean="0"/>
              <a:t>, </a:t>
            </a:r>
            <a:r>
              <a:rPr lang="en-US" dirty="0" err="1" smtClean="0"/>
              <a:t>datetime</a:t>
            </a:r>
            <a:r>
              <a:rPr lang="en-US" dirty="0" smtClean="0"/>
              <a:t>, time </a:t>
            </a:r>
          </a:p>
          <a:p>
            <a:pPr eaLnBrk="1" hangingPunct="1"/>
            <a:endParaRPr lang="en-US" dirty="0" smtClean="0"/>
          </a:p>
          <a:p>
            <a:pPr eaLnBrk="1" hangingPunct="1"/>
            <a:r>
              <a:rPr lang="en-US" b="1" dirty="0" smtClean="0"/>
              <a:t>Other data types</a:t>
            </a:r>
          </a:p>
          <a:p>
            <a:pPr eaLnBrk="1" hangingPunct="1"/>
            <a:r>
              <a:rPr lang="en-US" dirty="0" smtClean="0"/>
              <a:t> cursor, timestamp, </a:t>
            </a:r>
            <a:r>
              <a:rPr lang="en-US" dirty="0" err="1" smtClean="0"/>
              <a:t>hierarchyid</a:t>
            </a:r>
            <a:r>
              <a:rPr lang="en-US" dirty="0" smtClean="0"/>
              <a:t>, </a:t>
            </a:r>
            <a:r>
              <a:rPr lang="en-US" dirty="0" err="1" smtClean="0"/>
              <a:t>uniqueidentifier</a:t>
            </a:r>
            <a:r>
              <a:rPr lang="en-US" dirty="0" smtClean="0"/>
              <a:t>, </a:t>
            </a:r>
            <a:r>
              <a:rPr lang="en-US" dirty="0" err="1" smtClean="0"/>
              <a:t>sql_variant</a:t>
            </a:r>
            <a:r>
              <a:rPr lang="en-US" dirty="0" smtClean="0"/>
              <a:t>, xml, table</a:t>
            </a:r>
          </a:p>
          <a:p>
            <a:pPr eaLnBrk="1" hangingPunct="1"/>
            <a:endParaRPr lang="en-US" dirty="0" smtClean="0"/>
          </a:p>
          <a:p>
            <a:pPr eaLnBrk="1" hangingPunct="1"/>
            <a:r>
              <a:rPr lang="en-US" b="1" dirty="0" smtClean="0"/>
              <a:t>Character strings</a:t>
            </a:r>
          </a:p>
          <a:p>
            <a:pPr eaLnBrk="1" hangingPunct="1"/>
            <a:r>
              <a:rPr lang="en-US" dirty="0" smtClean="0"/>
              <a:t> char, </a:t>
            </a:r>
            <a:r>
              <a:rPr lang="en-US" dirty="0" err="1" smtClean="0"/>
              <a:t>varchar</a:t>
            </a:r>
            <a:r>
              <a:rPr lang="en-US" dirty="0" smtClean="0"/>
              <a:t>, text</a:t>
            </a:r>
          </a:p>
          <a:p>
            <a:pPr eaLnBrk="1" hangingPunct="1"/>
            <a:endParaRPr lang="en-US" b="1" dirty="0" smtClean="0"/>
          </a:p>
          <a:p>
            <a:pPr eaLnBrk="1" hangingPunct="1"/>
            <a:r>
              <a:rPr lang="en-US" b="1" dirty="0" smtClean="0"/>
              <a:t>In SQL Server, based on their storage characteristics, some data types are designated as belonging to the following groups:</a:t>
            </a:r>
          </a:p>
          <a:p>
            <a:pPr eaLnBrk="1" hangingPunct="1">
              <a:buFontTx/>
              <a:buChar char="•"/>
            </a:pPr>
            <a:r>
              <a:rPr lang="en-US" dirty="0" smtClean="0"/>
              <a:t> Large value data types: </a:t>
            </a:r>
            <a:r>
              <a:rPr lang="en-US" dirty="0" err="1" smtClean="0"/>
              <a:t>varchar</a:t>
            </a:r>
            <a:r>
              <a:rPr lang="en-US" dirty="0" smtClean="0"/>
              <a:t>(max), </a:t>
            </a:r>
            <a:r>
              <a:rPr lang="en-US" dirty="0" err="1" smtClean="0"/>
              <a:t>nvarchar</a:t>
            </a:r>
            <a:r>
              <a:rPr lang="en-US" dirty="0" smtClean="0"/>
              <a:t>(max), and </a:t>
            </a:r>
            <a:r>
              <a:rPr lang="en-US" dirty="0" err="1" smtClean="0"/>
              <a:t>varbinary</a:t>
            </a:r>
            <a:r>
              <a:rPr lang="en-US" dirty="0" smtClean="0"/>
              <a:t>(max)</a:t>
            </a:r>
          </a:p>
          <a:p>
            <a:pPr eaLnBrk="1" hangingPunct="1">
              <a:buFontTx/>
              <a:buChar char="•"/>
            </a:pPr>
            <a:r>
              <a:rPr lang="en-US" dirty="0" smtClean="0"/>
              <a:t> Large object data types: text, </a:t>
            </a:r>
            <a:r>
              <a:rPr lang="en-US" dirty="0" err="1" smtClean="0"/>
              <a:t>ntext</a:t>
            </a:r>
            <a:r>
              <a:rPr lang="en-US" dirty="0" smtClean="0"/>
              <a:t>, image, </a:t>
            </a:r>
            <a:r>
              <a:rPr lang="en-US" dirty="0" err="1" smtClean="0"/>
              <a:t>varchar</a:t>
            </a:r>
            <a:r>
              <a:rPr lang="en-US" dirty="0" smtClean="0"/>
              <a:t>(max), </a:t>
            </a:r>
            <a:r>
              <a:rPr lang="en-US" dirty="0" err="1" smtClean="0"/>
              <a:t>nvarchar</a:t>
            </a:r>
            <a:r>
              <a:rPr lang="en-US" dirty="0" smtClean="0"/>
              <a:t>(max), </a:t>
            </a:r>
            <a:r>
              <a:rPr lang="en-US" dirty="0" err="1" smtClean="0"/>
              <a:t>varbinary</a:t>
            </a:r>
            <a:r>
              <a:rPr lang="en-US" dirty="0" smtClean="0"/>
              <a:t>(max), and xml</a:t>
            </a:r>
          </a:p>
        </p:txBody>
      </p:sp>
      <p:sp>
        <p:nvSpPr>
          <p:cNvPr id="6144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2008</a:t>
            </a:r>
          </a:p>
        </p:txBody>
      </p:sp>
      <p:sp>
        <p:nvSpPr>
          <p:cNvPr id="6144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38916"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8917"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Describe the data row which consists of a row header and a data portion. It is important to understand the elements of the data portion of each row to accurately estimate the size of a table.</a:t>
            </a:r>
          </a:p>
          <a:p>
            <a:endParaRPr lang="en-US" dirty="0" smtClean="0">
              <a:latin typeface="Arial" pitchFamily="34" charset="0"/>
            </a:endParaRPr>
          </a:p>
          <a:p>
            <a:r>
              <a:rPr lang="en-US" b="1" dirty="0" smtClean="0">
                <a:latin typeface="Arial" pitchFamily="34" charset="0"/>
              </a:rPr>
              <a:t>The Row Header</a:t>
            </a:r>
            <a:br>
              <a:rPr lang="en-US" b="1" dirty="0" smtClean="0">
                <a:latin typeface="Arial" pitchFamily="34" charset="0"/>
              </a:rPr>
            </a:br>
            <a:r>
              <a:rPr lang="en-US" dirty="0" smtClean="0">
                <a:latin typeface="Arial" pitchFamily="34" charset="0"/>
              </a:rPr>
              <a:t>The 4-byte row header contains information about the columns in the data row, such as a pointer to the location of the end of the fixed-data portion of the row and whether variable-length columns exist in the row.</a:t>
            </a:r>
          </a:p>
          <a:p>
            <a:r>
              <a:rPr lang="en-US" b="1" dirty="0" smtClean="0">
                <a:latin typeface="Arial" pitchFamily="34" charset="0"/>
              </a:rPr>
              <a:t>The Data Portion</a:t>
            </a:r>
            <a:br>
              <a:rPr lang="en-US" b="1" dirty="0" smtClean="0">
                <a:latin typeface="Arial" pitchFamily="34" charset="0"/>
              </a:rPr>
            </a:br>
            <a:r>
              <a:rPr lang="en-US" dirty="0" smtClean="0">
                <a:latin typeface="Arial" pitchFamily="34" charset="0"/>
              </a:rPr>
              <a:t>The data portion of a row can contain the following elements:</a:t>
            </a:r>
          </a:p>
          <a:p>
            <a:pPr>
              <a:buFontTx/>
              <a:buChar char="•"/>
            </a:pPr>
            <a:r>
              <a:rPr lang="en-US" b="1" dirty="0" smtClean="0">
                <a:latin typeface="Arial" pitchFamily="34" charset="0"/>
              </a:rPr>
              <a:t>Fixed-length data</a:t>
            </a:r>
            <a:r>
              <a:rPr lang="en-US" dirty="0" smtClean="0">
                <a:latin typeface="Arial" pitchFamily="34" charset="0"/>
              </a:rPr>
              <a:t>. Fixed-length data is entered into the page before variable-length data. An empty fixed-length data row takes up as much space as a populated fixed-length data row. A table with only fixed-length columns always stores the same number of rows on a page.</a:t>
            </a:r>
          </a:p>
          <a:p>
            <a:pPr>
              <a:buFontTx/>
              <a:buChar char="•"/>
            </a:pPr>
            <a:r>
              <a:rPr lang="en-US" b="1" dirty="0" smtClean="0">
                <a:latin typeface="Arial" pitchFamily="34" charset="0"/>
              </a:rPr>
              <a:t>Null block</a:t>
            </a:r>
            <a:r>
              <a:rPr lang="en-US" dirty="0" smtClean="0">
                <a:latin typeface="Arial" pitchFamily="34" charset="0"/>
              </a:rPr>
              <a:t>. A null block is a variable-length set of bytes. It consists of two bytes that store the number of columns followed by a null bitmap indicating whether each individual column is null. The size of a null bitmap is equal to one bit per column, rounded up to the nearest byte. One to eight columns require a one-byte bitmap. Nine to 16 columns require a two-byte bitmap.</a:t>
            </a:r>
          </a:p>
          <a:p>
            <a:pPr>
              <a:buFontTx/>
              <a:buChar char="•"/>
            </a:pPr>
            <a:r>
              <a:rPr lang="en-US" b="1" dirty="0" smtClean="0">
                <a:latin typeface="Arial" pitchFamily="34" charset="0"/>
              </a:rPr>
              <a:t>Variable block</a:t>
            </a:r>
            <a:r>
              <a:rPr lang="en-US" dirty="0" smtClean="0">
                <a:latin typeface="Arial" pitchFamily="34" charset="0"/>
              </a:rPr>
              <a:t>. A variable block consists of two bytes that describe how many variable-length columns are present. An additional two bytes per column point to the end of each variable-length column. The variable block is omitted if there are no variable-length columns.</a:t>
            </a:r>
          </a:p>
          <a:p>
            <a:pPr>
              <a:buFontTx/>
              <a:buChar char="•"/>
            </a:pPr>
            <a:r>
              <a:rPr lang="en-US" b="1" dirty="0" smtClean="0">
                <a:latin typeface="Arial" pitchFamily="34" charset="0"/>
              </a:rPr>
              <a:t>Variable-length data</a:t>
            </a:r>
            <a:r>
              <a:rPr lang="en-US" dirty="0" smtClean="0">
                <a:latin typeface="Arial" pitchFamily="34" charset="0"/>
              </a:rPr>
              <a:t>. Variable-length data is entered into the page after the variable block. An empty variable-length data row takes up no space. A table with variable-length columns can have a few long rows or many short rows.</a:t>
            </a:r>
          </a:p>
        </p:txBody>
      </p:sp>
      <p:sp>
        <p:nvSpPr>
          <p:cNvPr id="39940" name="Slide Number Placeholder 5"/>
          <p:cNvSpPr>
            <a:spLocks noGrp="1"/>
          </p:cNvSpPr>
          <p:nvPr>
            <p:ph type="sldNum" sz="quarter" idx="5"/>
          </p:nvPr>
        </p:nvSpPr>
        <p:spPr>
          <a:noFill/>
        </p:spPr>
        <p:txBody>
          <a:bodyPr/>
          <a:lstStyle/>
          <a:p>
            <a:fld id="{30E5B5FF-59C3-46B9-A7B2-47FED19539A6}" type="slidenum">
              <a:rPr lang="en-US" smtClean="0">
                <a:latin typeface="Arial" pitchFamily="34" charset="0"/>
              </a:rPr>
              <a:pPr/>
              <a:t>15</a:t>
            </a:fld>
            <a:endParaRPr lang="en-US" smtClean="0">
              <a:latin typeface="Arial" pitchFamily="34" charset="0"/>
            </a:endParaRPr>
          </a:p>
        </p:txBody>
      </p:sp>
      <p:sp>
        <p:nvSpPr>
          <p:cNvPr id="3994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994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Example:</a:t>
            </a:r>
          </a:p>
          <a:p>
            <a:r>
              <a:rPr lang="en-US" sz="1200" kern="1200" dirty="0" smtClean="0">
                <a:solidFill>
                  <a:schemeClr val="tx1"/>
                </a:solidFill>
                <a:latin typeface="+mn-lt"/>
                <a:ea typeface="+mn-ea"/>
                <a:cs typeface="+mn-cs"/>
              </a:rPr>
              <a:t>Create table employee </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emp_no</a:t>
            </a:r>
            <a:r>
              <a:rPr lang="en-US" sz="1200" kern="1200" dirty="0" smtClean="0">
                <a:solidFill>
                  <a:schemeClr val="tx1"/>
                </a:solidFill>
                <a:latin typeface="+mn-lt"/>
                <a:ea typeface="+mn-ea"/>
                <a:cs typeface="+mn-cs"/>
              </a:rPr>
              <a:t> INTEGER NOT NULL,</a:t>
            </a:r>
          </a:p>
          <a:p>
            <a:r>
              <a:rPr lang="en-US" sz="1200" kern="1200" dirty="0" err="1" smtClean="0">
                <a:solidFill>
                  <a:schemeClr val="tx1"/>
                </a:solidFill>
                <a:latin typeface="+mn-lt"/>
                <a:ea typeface="+mn-ea"/>
                <a:cs typeface="+mn-cs"/>
              </a:rPr>
              <a:t>emp_fname</a:t>
            </a:r>
            <a:r>
              <a:rPr lang="en-US" sz="1200" kern="1200" dirty="0" smtClean="0">
                <a:solidFill>
                  <a:schemeClr val="tx1"/>
                </a:solidFill>
                <a:latin typeface="+mn-lt"/>
                <a:ea typeface="+mn-ea"/>
                <a:cs typeface="+mn-cs"/>
              </a:rPr>
              <a:t> CHAR(20) NOT NULL,</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ALTER TABLE employee</a:t>
            </a:r>
          </a:p>
          <a:p>
            <a:r>
              <a:rPr lang="en-US" sz="1200" kern="1200" dirty="0" smtClean="0">
                <a:solidFill>
                  <a:schemeClr val="tx1"/>
                </a:solidFill>
                <a:latin typeface="+mn-lt"/>
                <a:ea typeface="+mn-ea"/>
                <a:cs typeface="+mn-cs"/>
              </a:rPr>
              <a:t> add </a:t>
            </a:r>
            <a:r>
              <a:rPr lang="en-US" sz="1200" kern="1200" dirty="0" err="1" smtClean="0">
                <a:solidFill>
                  <a:schemeClr val="tx1"/>
                </a:solidFill>
                <a:latin typeface="+mn-lt"/>
                <a:ea typeface="+mn-ea"/>
                <a:cs typeface="+mn-cs"/>
              </a:rPr>
              <a:t>TelephoneNumbe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dirty="0" smtClean="0"/>
              <a:t>ALTER TABLE </a:t>
            </a:r>
            <a:r>
              <a:rPr lang="en-US" dirty="0" err="1" smtClean="0"/>
              <a:t>supplierMODIFY</a:t>
            </a:r>
            <a:r>
              <a:rPr lang="en-US" dirty="0" smtClean="0"/>
              <a:t> (supplier_namevarchar2(100)not null,cityvarchar2(75)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ALTER TABLE employee</a:t>
            </a:r>
          </a:p>
          <a:p>
            <a:r>
              <a:rPr lang="en-US" sz="1200" kern="1200" dirty="0" smtClean="0">
                <a:solidFill>
                  <a:schemeClr val="tx1"/>
                </a:solidFill>
                <a:latin typeface="+mn-lt"/>
                <a:ea typeface="+mn-ea"/>
                <a:cs typeface="+mn-cs"/>
              </a:rPr>
              <a:t> drop column </a:t>
            </a:r>
            <a:r>
              <a:rPr lang="en-US" sz="1200" kern="1200" dirty="0" err="1" smtClean="0">
                <a:solidFill>
                  <a:schemeClr val="tx1"/>
                </a:solidFill>
                <a:latin typeface="+mn-lt"/>
                <a:ea typeface="+mn-ea"/>
                <a:cs typeface="+mn-cs"/>
              </a:rPr>
              <a:t>TelephoneNumbe</a:t>
            </a:r>
            <a:endParaRPr lang="en-US" sz="1200" kern="1200" dirty="0" smtClean="0">
              <a:solidFill>
                <a:schemeClr val="tx1"/>
              </a:solidFill>
              <a:latin typeface="+mn-lt"/>
              <a:ea typeface="+mn-ea"/>
              <a:cs typeface="+mn-cs"/>
            </a:endParaRPr>
          </a:p>
          <a:p>
            <a:endParaRPr lang="en-US" dirty="0" smtClean="0"/>
          </a:p>
          <a:p>
            <a:r>
              <a:rPr lang="en-US" dirty="0" smtClean="0"/>
              <a:t>Drop table employee</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Use this slide to identify the many considerations for creating tables. Column names must be unique to a specific table. However, you can use the same column name in different tables within the same database. You must specify a data type for each column. You can have:</a:t>
            </a:r>
          </a:p>
          <a:p>
            <a:pPr>
              <a:buFontTx/>
              <a:buChar char="•"/>
            </a:pPr>
            <a:r>
              <a:rPr lang="en-US" dirty="0" smtClean="0">
                <a:latin typeface="Arial" pitchFamily="34" charset="0"/>
              </a:rPr>
              <a:t>More than 2 billion objects per database, including tables</a:t>
            </a:r>
          </a:p>
          <a:p>
            <a:pPr>
              <a:buFontTx/>
              <a:buChar char="•"/>
            </a:pPr>
            <a:r>
              <a:rPr lang="en-US" dirty="0" smtClean="0">
                <a:latin typeface="Arial" pitchFamily="34" charset="0"/>
              </a:rPr>
              <a:t>Up to 1,024 columns per table</a:t>
            </a:r>
          </a:p>
          <a:p>
            <a:pPr>
              <a:buFontTx/>
              <a:buChar char="•"/>
            </a:pPr>
            <a:r>
              <a:rPr lang="en-US" dirty="0" smtClean="0">
                <a:latin typeface="Arial" pitchFamily="34" charset="0"/>
              </a:rPr>
              <a:t>Up to 8,060 bytes per row. (This approximate maximum length does not apply to columns defined by using the </a:t>
            </a:r>
            <a:r>
              <a:rPr lang="en-US" b="1" dirty="0" smtClean="0">
                <a:latin typeface="Arial" pitchFamily="34" charset="0"/>
              </a:rPr>
              <a:t>max</a:t>
            </a:r>
            <a:r>
              <a:rPr lang="en-US" dirty="0" smtClean="0">
                <a:latin typeface="Arial" pitchFamily="34" charset="0"/>
              </a:rPr>
              <a:t> </a:t>
            </a:r>
            <a:r>
              <a:rPr lang="en-US" dirty="0" err="1" smtClean="0">
                <a:latin typeface="Arial" pitchFamily="34" charset="0"/>
              </a:rPr>
              <a:t>specifier</a:t>
            </a:r>
            <a:r>
              <a:rPr lang="en-US" dirty="0" smtClean="0">
                <a:latin typeface="Arial" pitchFamily="34" charset="0"/>
              </a:rPr>
              <a:t>)</a:t>
            </a:r>
          </a:p>
          <a:p>
            <a:r>
              <a:rPr lang="en-US" b="1" dirty="0" smtClean="0">
                <a:latin typeface="Arial" pitchFamily="34" charset="0"/>
              </a:rPr>
              <a:t>Column Collation</a:t>
            </a:r>
            <a:br>
              <a:rPr lang="en-US" b="1" dirty="0" smtClean="0">
                <a:latin typeface="Arial" pitchFamily="34" charset="0"/>
              </a:rPr>
            </a:br>
            <a:r>
              <a:rPr lang="en-US" dirty="0" smtClean="0">
                <a:latin typeface="Arial" pitchFamily="34" charset="0"/>
              </a:rPr>
              <a:t>SQL Server supports storing data entities with different collations in the same database. Separate SQL Server collations can be specified at the column level so that each column in a table can be assigned a different collation.</a:t>
            </a:r>
          </a:p>
          <a:p>
            <a:r>
              <a:rPr lang="en-US" b="1" dirty="0" err="1" smtClean="0">
                <a:latin typeface="Arial" pitchFamily="34" charset="0"/>
              </a:rPr>
              <a:t>Nullability</a:t>
            </a:r>
            <a:r>
              <a:rPr lang="en-US" b="1" dirty="0" smtClean="0">
                <a:latin typeface="Arial" pitchFamily="34" charset="0"/>
              </a:rPr>
              <a:t/>
            </a:r>
            <a:br>
              <a:rPr lang="en-US" b="1" dirty="0" smtClean="0">
                <a:latin typeface="Arial" pitchFamily="34" charset="0"/>
              </a:rPr>
            </a:br>
            <a:r>
              <a:rPr lang="en-US" dirty="0" smtClean="0">
                <a:latin typeface="Arial" pitchFamily="34" charset="0"/>
              </a:rPr>
              <a:t>You can specify in the table definition whether to allow null values in each column. If you do not specify NULL or NOT NULL, SQL Server provides the NULL or NOT NULL characteristic, based on the session-level or database-level default. However, these defaults can change, so do not rely on them. </a:t>
            </a:r>
          </a:p>
          <a:p>
            <a:r>
              <a:rPr lang="en-US" b="1" dirty="0" smtClean="0">
                <a:latin typeface="Arial" pitchFamily="34" charset="0"/>
              </a:rPr>
              <a:t>Special Column Types</a:t>
            </a:r>
            <a:br>
              <a:rPr lang="en-US" b="1" dirty="0" smtClean="0">
                <a:latin typeface="Arial" pitchFamily="34" charset="0"/>
              </a:rPr>
            </a:br>
            <a:r>
              <a:rPr lang="en-US" b="1" dirty="0" smtClean="0">
                <a:latin typeface="Arial" pitchFamily="34" charset="0"/>
              </a:rPr>
              <a:t>Computed columns</a:t>
            </a:r>
            <a:r>
              <a:rPr lang="en-US" dirty="0" smtClean="0">
                <a:latin typeface="Arial" pitchFamily="34" charset="0"/>
              </a:rPr>
              <a:t>: computed from an expression that can use other columns in the same table; the expression can be a </a:t>
            </a:r>
            <a:r>
              <a:rPr lang="en-US" dirty="0" err="1" smtClean="0">
                <a:latin typeface="Arial" pitchFamily="34" charset="0"/>
              </a:rPr>
              <a:t>noncomputed</a:t>
            </a:r>
            <a:r>
              <a:rPr lang="en-US" dirty="0" smtClean="0">
                <a:latin typeface="Arial" pitchFamily="34" charset="0"/>
              </a:rPr>
              <a:t> column name, constant, function, and any combination of these connected by one or more operators.</a:t>
            </a:r>
            <a:endParaRPr lang="en-US" b="1" dirty="0" smtClean="0">
              <a:latin typeface="Arial" pitchFamily="34" charset="0"/>
            </a:endParaRPr>
          </a:p>
          <a:p>
            <a:pPr>
              <a:buFontTx/>
              <a:buChar char="•"/>
            </a:pPr>
            <a:r>
              <a:rPr lang="en-US" b="1" dirty="0" smtClean="0">
                <a:latin typeface="Arial" pitchFamily="34" charset="0"/>
              </a:rPr>
              <a:t>Identity Property</a:t>
            </a:r>
            <a:r>
              <a:rPr lang="en-US" dirty="0" smtClean="0">
                <a:latin typeface="Arial" pitchFamily="34" charset="0"/>
              </a:rPr>
              <a:t>: exposes the SQL Server row identity property of a column. Describe that SQL Server allows the row identity property on a single column within a table. Identity, like a primary key, identifies a row uniquely. SQL Server implements row identification using a numeric value. Note that the Identity Property will be removed in a future version of SQL Server. </a:t>
            </a:r>
            <a:endParaRPr lang="en-US" b="1" dirty="0" smtClean="0">
              <a:latin typeface="Arial" pitchFamily="34" charset="0"/>
            </a:endParaRPr>
          </a:p>
          <a:p>
            <a:pPr>
              <a:buFontTx/>
              <a:buChar char="•"/>
            </a:pPr>
            <a:r>
              <a:rPr lang="en-US" b="1" dirty="0" smtClean="0">
                <a:latin typeface="Arial" pitchFamily="34" charset="0"/>
              </a:rPr>
              <a:t>timestamp columns</a:t>
            </a:r>
            <a:r>
              <a:rPr lang="en-US" dirty="0" smtClean="0">
                <a:latin typeface="Arial" pitchFamily="34" charset="0"/>
              </a:rPr>
              <a:t>: </a:t>
            </a:r>
            <a:r>
              <a:rPr lang="en-US" b="1" dirty="0" smtClean="0">
                <a:latin typeface="Arial" pitchFamily="34" charset="0"/>
              </a:rPr>
              <a:t>timestamp</a:t>
            </a:r>
            <a:r>
              <a:rPr lang="en-US" dirty="0" smtClean="0">
                <a:latin typeface="Arial" pitchFamily="34" charset="0"/>
              </a:rPr>
              <a:t> is the synonym for the </a:t>
            </a:r>
            <a:r>
              <a:rPr lang="en-US" b="1" dirty="0" err="1" smtClean="0">
                <a:latin typeface="Arial" pitchFamily="34" charset="0"/>
              </a:rPr>
              <a:t>rowversion</a:t>
            </a:r>
            <a:r>
              <a:rPr lang="en-US" dirty="0" smtClean="0">
                <a:latin typeface="Arial" pitchFamily="34" charset="0"/>
              </a:rPr>
              <a:t> data type which is generally used as a mechanism for version-stamping table rows and is subject to the behavior of data type synonyms. In DDL statements, use </a:t>
            </a:r>
            <a:r>
              <a:rPr lang="en-US" b="1" dirty="0" err="1" smtClean="0">
                <a:latin typeface="Arial" pitchFamily="34" charset="0"/>
              </a:rPr>
              <a:t>rowversion</a:t>
            </a:r>
            <a:r>
              <a:rPr lang="en-US" dirty="0" smtClean="0">
                <a:latin typeface="Arial" pitchFamily="34" charset="0"/>
              </a:rPr>
              <a:t> instead of </a:t>
            </a:r>
            <a:r>
              <a:rPr lang="en-US" b="1" dirty="0" smtClean="0">
                <a:latin typeface="Arial" pitchFamily="34" charset="0"/>
              </a:rPr>
              <a:t>timestamp</a:t>
            </a:r>
            <a:r>
              <a:rPr lang="en-US" dirty="0" smtClean="0">
                <a:latin typeface="Arial" pitchFamily="34" charset="0"/>
              </a:rPr>
              <a:t> wherever possible. Note that the </a:t>
            </a:r>
            <a:r>
              <a:rPr lang="en-US" b="1" dirty="0" smtClean="0">
                <a:latin typeface="Arial" pitchFamily="34" charset="0"/>
              </a:rPr>
              <a:t>timestamp</a:t>
            </a:r>
            <a:r>
              <a:rPr lang="en-US" dirty="0" smtClean="0">
                <a:latin typeface="Arial" pitchFamily="34" charset="0"/>
              </a:rPr>
              <a:t> syntax is deprecated and will be removed in a future version of Microsoft SQL Server.</a:t>
            </a:r>
          </a:p>
          <a:p>
            <a:pPr>
              <a:buFontTx/>
              <a:buChar char="•"/>
            </a:pPr>
            <a:r>
              <a:rPr lang="en-US" b="1" dirty="0" err="1" smtClean="0">
                <a:latin typeface="Arial" pitchFamily="34" charset="0"/>
              </a:rPr>
              <a:t>uniqueidentifier</a:t>
            </a:r>
            <a:r>
              <a:rPr lang="en-US" b="1" dirty="0" smtClean="0">
                <a:latin typeface="Arial" pitchFamily="34" charset="0"/>
              </a:rPr>
              <a:t> columns</a:t>
            </a:r>
            <a:r>
              <a:rPr lang="en-US" dirty="0" smtClean="0">
                <a:latin typeface="Arial" pitchFamily="34" charset="0"/>
              </a:rPr>
              <a:t>: are 16-byte Globally Unique Identifier (GUID). Merge replication and transactional replication with updating subscriptions use </a:t>
            </a:r>
            <a:r>
              <a:rPr lang="en-US" b="1" dirty="0" err="1" smtClean="0">
                <a:latin typeface="Arial" pitchFamily="34" charset="0"/>
              </a:rPr>
              <a:t>uniqueidentifier</a:t>
            </a:r>
            <a:r>
              <a:rPr lang="en-US" dirty="0" smtClean="0">
                <a:latin typeface="Arial" pitchFamily="34" charset="0"/>
              </a:rPr>
              <a:t> columns to guarantee that rows are uniquely identified across multiple copies of the table </a:t>
            </a:r>
            <a:endParaRPr lang="en-US" b="1" dirty="0" smtClean="0">
              <a:latin typeface="Arial" pitchFamily="34" charset="0"/>
            </a:endParaRPr>
          </a:p>
          <a:p>
            <a:endParaRPr lang="en-US" dirty="0" smtClean="0">
              <a:latin typeface="Arial" pitchFamily="34" charset="0"/>
            </a:endParaRPr>
          </a:p>
        </p:txBody>
      </p:sp>
      <p:sp>
        <p:nvSpPr>
          <p:cNvPr id="43012" name="Slide Number Placeholder 5"/>
          <p:cNvSpPr>
            <a:spLocks noGrp="1"/>
          </p:cNvSpPr>
          <p:nvPr>
            <p:ph type="sldNum" sz="quarter" idx="5"/>
          </p:nvPr>
        </p:nvSpPr>
        <p:spPr>
          <a:noFill/>
        </p:spPr>
        <p:txBody>
          <a:bodyPr/>
          <a:lstStyle/>
          <a:p>
            <a:fld id="{A2D7E2D7-0198-46A6-93B0-5C0F1C4C5CF7}" type="slidenum">
              <a:rPr lang="en-US" smtClean="0">
                <a:latin typeface="Arial" pitchFamily="34" charset="0"/>
              </a:rPr>
              <a:pPr/>
              <a:t>17</a:t>
            </a:fld>
            <a:endParaRPr lang="en-US" smtClean="0">
              <a:latin typeface="Arial" pitchFamily="34" charset="0"/>
            </a:endParaRPr>
          </a:p>
        </p:txBody>
      </p:sp>
      <p:sp>
        <p:nvSpPr>
          <p:cNvPr id="4301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301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xfrm>
            <a:off x="307492" y="2282878"/>
            <a:ext cx="6149837" cy="8097811"/>
          </a:xfrm>
          <a:noFill/>
          <a:ln/>
        </p:spPr>
        <p:txBody>
          <a:bodyPr/>
          <a:lstStyle/>
          <a:p>
            <a:r>
              <a:rPr lang="en-US" dirty="0" smtClean="0">
                <a:latin typeface="Arial" pitchFamily="34" charset="0"/>
              </a:rPr>
              <a:t>Use this slide to discuss how Transact-SQL scripts can be used to maintain a backup script, create or update database development code, create a test or development environment, or to train newly hired employees.</a:t>
            </a:r>
          </a:p>
          <a:p>
            <a:endParaRPr lang="en-US" dirty="0" smtClean="0">
              <a:latin typeface="Arial" pitchFamily="34" charset="0"/>
            </a:endParaRPr>
          </a:p>
          <a:p>
            <a:r>
              <a:rPr lang="en-US" b="1" dirty="0" smtClean="0">
                <a:latin typeface="Arial" pitchFamily="34" charset="0"/>
              </a:rPr>
              <a:t>Object Explorer</a:t>
            </a:r>
            <a:br>
              <a:rPr lang="en-US" b="1" dirty="0" smtClean="0">
                <a:latin typeface="Arial" pitchFamily="34" charset="0"/>
              </a:rPr>
            </a:br>
            <a:r>
              <a:rPr lang="en-US" dirty="0" smtClean="0">
                <a:latin typeface="Arial" pitchFamily="34" charset="0"/>
              </a:rPr>
              <a:t>Use Object Explorer to generate scripts for a database, or a single database object using the default options. </a:t>
            </a:r>
          </a:p>
          <a:p>
            <a:r>
              <a:rPr lang="en-US" b="1" dirty="0" smtClean="0">
                <a:latin typeface="Arial" pitchFamily="34" charset="0"/>
              </a:rPr>
              <a:t>Generate Scripts Wizard</a:t>
            </a:r>
            <a:br>
              <a:rPr lang="en-US" b="1" dirty="0" smtClean="0">
                <a:latin typeface="Arial" pitchFamily="34" charset="0"/>
              </a:rPr>
            </a:br>
            <a:r>
              <a:rPr lang="en-US" dirty="0" smtClean="0">
                <a:latin typeface="Arial" pitchFamily="34" charset="0"/>
              </a:rPr>
              <a:t>The Generate Scripts Wizard enables you to generate scripts for multiple objects at once and also enables you to specify various options, such as whether to include permissions, collation, or constraints.</a:t>
            </a:r>
          </a:p>
          <a:p>
            <a:r>
              <a:rPr lang="en-US" dirty="0" smtClean="0">
                <a:latin typeface="Arial" pitchFamily="34" charset="0"/>
              </a:rPr>
              <a:t> </a:t>
            </a:r>
          </a:p>
          <a:p>
            <a:pPr>
              <a:buFont typeface="+mj-lt"/>
              <a:buNone/>
            </a:pPr>
            <a:r>
              <a:rPr lang="en-US" dirty="0" smtClean="0">
                <a:latin typeface="Arial" pitchFamily="34" charset="0"/>
              </a:rPr>
              <a:t>Consider giving a brief demonstration of the tools on this slide using the AdventureWorks2008DW database.</a:t>
            </a:r>
          </a:p>
          <a:p>
            <a:pPr>
              <a:buFont typeface="+mj-lt"/>
              <a:buNone/>
            </a:pPr>
            <a:endParaRPr lang="en-US" dirty="0" smtClean="0">
              <a:latin typeface="Arial" pitchFamily="34" charset="0"/>
            </a:endParaRPr>
          </a:p>
          <a:p>
            <a:endParaRPr lang="en-US" dirty="0" smtClean="0">
              <a:latin typeface="Arial" pitchFamily="34" charset="0"/>
            </a:endParaRPr>
          </a:p>
        </p:txBody>
      </p:sp>
      <p:sp>
        <p:nvSpPr>
          <p:cNvPr id="44036" name="Slide Number Placeholder 5"/>
          <p:cNvSpPr>
            <a:spLocks noGrp="1"/>
          </p:cNvSpPr>
          <p:nvPr>
            <p:ph type="sldNum" sz="quarter" idx="5"/>
          </p:nvPr>
        </p:nvSpPr>
        <p:spPr>
          <a:noFill/>
        </p:spPr>
        <p:txBody>
          <a:bodyPr/>
          <a:lstStyle/>
          <a:p>
            <a:fld id="{650AC484-E6EC-4CA9-BCC0-7B8AD674E824}" type="slidenum">
              <a:rPr lang="en-US" smtClean="0">
                <a:latin typeface="Arial" pitchFamily="34" charset="0"/>
              </a:rPr>
              <a:pPr/>
              <a:t>18</a:t>
            </a:fld>
            <a:endParaRPr lang="en-US" smtClean="0">
              <a:latin typeface="Arial" pitchFamily="34" charset="0"/>
            </a:endParaRPr>
          </a:p>
        </p:txBody>
      </p:sp>
      <p:sp>
        <p:nvSpPr>
          <p:cNvPr id="4403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403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--Pros:</a:t>
            </a:r>
          </a:p>
          <a:p>
            <a:r>
              <a:rPr lang="en-US" sz="1200" dirty="0" smtClean="0"/>
              <a:t>--• Storing NULL in a sparse column takes up no space at all</a:t>
            </a:r>
          </a:p>
          <a:p>
            <a:r>
              <a:rPr lang="en-US" sz="1200" dirty="0" smtClean="0"/>
              <a:t>--• Up to 30,000 columns</a:t>
            </a:r>
          </a:p>
          <a:p>
            <a:r>
              <a:rPr lang="en-US" sz="1200" dirty="0" smtClean="0"/>
              <a:t>--• To any external application the column will behave the same</a:t>
            </a:r>
          </a:p>
          <a:p>
            <a:r>
              <a:rPr lang="en-US" sz="1200" dirty="0" smtClean="0"/>
              <a:t>--• Sparse columns fit well with filtered indexes to index on non-NULL values</a:t>
            </a:r>
          </a:p>
          <a:p>
            <a:endParaRPr lang="en-US" sz="1200" dirty="0" smtClean="0"/>
          </a:p>
          <a:p>
            <a:r>
              <a:rPr lang="en-US" sz="1200" dirty="0" smtClean="0"/>
              <a:t>--Cons:</a:t>
            </a:r>
          </a:p>
          <a:p>
            <a:r>
              <a:rPr lang="en-US" sz="1200" dirty="0" smtClean="0"/>
              <a:t>--• If a sparse column has data it takes 4 more bytes than a normal column</a:t>
            </a:r>
          </a:p>
          <a:p>
            <a:r>
              <a:rPr lang="en-US" sz="1200" dirty="0" smtClean="0"/>
              <a:t>--• Not all data types can be sparse: TEXT, NTEXT, IMAGE, TIMESTAMP, user-defined data types, GEOMETRY, GEOGRAPHY, and VARBINARY(MAX) with the FILESTREAM attribute</a:t>
            </a:r>
          </a:p>
          <a:p>
            <a:r>
              <a:rPr lang="en-US" sz="1200" dirty="0" smtClean="0"/>
              <a:t>--• Computed columns cannot be sparse</a:t>
            </a:r>
          </a:p>
          <a:p>
            <a:r>
              <a:rPr lang="en-US" sz="1200" dirty="0" smtClean="0"/>
              <a:t>--• Cannot have default values</a:t>
            </a:r>
          </a:p>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Slide Number Placeholder 5"/>
          <p:cNvSpPr>
            <a:spLocks noGrp="1"/>
          </p:cNvSpPr>
          <p:nvPr>
            <p:ph type="sldNum" sz="quarter" idx="5"/>
          </p:nvPr>
        </p:nvSpPr>
        <p:spPr>
          <a:noFill/>
        </p:spPr>
        <p:txBody>
          <a:bodyPr/>
          <a:lstStyle/>
          <a:p>
            <a:fld id="{324A2AD5-12D5-4AAF-BA4F-B6BABCC39D7D}" type="slidenum">
              <a:rPr lang="en-US" smtClean="0">
                <a:latin typeface="Arial" pitchFamily="34" charset="0"/>
              </a:rPr>
              <a:pPr/>
              <a:t>2</a:t>
            </a:fld>
            <a:endParaRPr lang="en-US" smtClean="0">
              <a:latin typeface="Arial" pitchFamily="34" charset="0"/>
            </a:endParaRPr>
          </a:p>
        </p:txBody>
      </p:sp>
      <p:sp>
        <p:nvSpPr>
          <p:cNvPr id="31748" name="Notes Placeholder 2"/>
          <p:cNvSpPr>
            <a:spLocks noGrp="1"/>
          </p:cNvSpPr>
          <p:nvPr>
            <p:ph type="body" idx="1"/>
          </p:nvPr>
        </p:nvSpPr>
        <p:spPr>
          <a:xfrm>
            <a:off x="307492" y="2248525"/>
            <a:ext cx="6149837" cy="6580057"/>
          </a:xfrm>
          <a:noFill/>
          <a:ln/>
        </p:spPr>
        <p:txBody>
          <a:bodyPr/>
          <a:lstStyle/>
          <a:p>
            <a:endParaRPr lang="en-US" smtClean="0">
              <a:latin typeface="Arial" pitchFamily="34" charset="0"/>
            </a:endParaRPr>
          </a:p>
          <a:p>
            <a:endParaRPr lang="en-US" smtClean="0">
              <a:latin typeface="Arial" pitchFamily="34" charset="0"/>
            </a:endParaRPr>
          </a:p>
        </p:txBody>
      </p:sp>
      <p:sp>
        <p:nvSpPr>
          <p:cNvPr id="31749"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31750"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SQL Server 2005 introduces the concept of a synonym: </a:t>
            </a:r>
          </a:p>
          <a:p>
            <a:r>
              <a:rPr lang="en-US" sz="1200" kern="1200" dirty="0" smtClean="0">
                <a:solidFill>
                  <a:schemeClr val="tx1"/>
                </a:solidFill>
                <a:latin typeface="+mn-lt"/>
                <a:ea typeface="+mn-ea"/>
                <a:cs typeface="+mn-cs"/>
              </a:rPr>
              <a:t>a single-part name that can replace a two-, three-, or </a:t>
            </a:r>
          </a:p>
          <a:p>
            <a:r>
              <a:rPr lang="en-US" sz="1200" kern="1200" dirty="0" smtClean="0">
                <a:solidFill>
                  <a:schemeClr val="tx1"/>
                </a:solidFill>
                <a:latin typeface="+mn-lt"/>
                <a:ea typeface="+mn-ea"/>
                <a:cs typeface="+mn-cs"/>
              </a:rPr>
              <a:t>four-part name in many SQL statements. Using synonyms </a:t>
            </a:r>
          </a:p>
          <a:p>
            <a:r>
              <a:rPr lang="en-US" sz="1200" kern="1200" dirty="0" smtClean="0">
                <a:solidFill>
                  <a:schemeClr val="tx1"/>
                </a:solidFill>
                <a:latin typeface="+mn-lt"/>
                <a:ea typeface="+mn-ea"/>
                <a:cs typeface="+mn-cs"/>
              </a:rPr>
              <a:t>lets you cut down on typing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 synonym </a:t>
            </a:r>
            <a:r>
              <a:rPr lang="en-US" sz="1200" kern="1200" dirty="0" err="1" smtClean="0">
                <a:solidFill>
                  <a:schemeClr val="tx1"/>
                </a:solidFill>
                <a:latin typeface="+mn-lt"/>
                <a:ea typeface="+mn-ea"/>
                <a:cs typeface="+mn-cs"/>
              </a:rPr>
              <a:t>mySyn</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a:t>
            </a:r>
            <a:r>
              <a:rPr lang="en-US" sz="1200" kern="1200" dirty="0" err="1" smtClean="0">
                <a:solidFill>
                  <a:schemeClr val="tx1"/>
                </a:solidFill>
                <a:latin typeface="+mn-lt"/>
                <a:ea typeface="+mn-ea"/>
                <a:cs typeface="+mn-cs"/>
              </a:rPr>
              <a:t>HumanResources.Employee</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xfrm>
            <a:off x="307492" y="2282878"/>
            <a:ext cx="6149837" cy="8097811"/>
          </a:xfrm>
          <a:noFill/>
          <a:ln/>
        </p:spPr>
        <p:txBody>
          <a:bodyPr/>
          <a:lstStyle/>
          <a:p>
            <a:r>
              <a:rPr lang="en-US" b="1" dirty="0" smtClean="0">
                <a:latin typeface="Arial" pitchFamily="34" charset="0"/>
              </a:rPr>
              <a:t>What options of a table can be changed after the table has been created? </a:t>
            </a:r>
            <a:r>
              <a:rPr lang="en-US" dirty="0" smtClean="0">
                <a:latin typeface="Arial" pitchFamily="34" charset="0"/>
              </a:rPr>
              <a:t>After a table is created, you can change many of the options that were defined for the table when it was originally created. These can include the following: </a:t>
            </a:r>
          </a:p>
          <a:p>
            <a:pPr>
              <a:buFontTx/>
              <a:buChar char="•"/>
            </a:pPr>
            <a:r>
              <a:rPr lang="en-US" dirty="0" smtClean="0">
                <a:latin typeface="Arial" pitchFamily="34" charset="0"/>
              </a:rPr>
              <a:t>Columns can be added, modified, or deleted. For example, the column name, length, data type, precision, scale, and </a:t>
            </a:r>
            <a:r>
              <a:rPr lang="en-US" dirty="0" err="1" smtClean="0">
                <a:latin typeface="Arial" pitchFamily="34" charset="0"/>
              </a:rPr>
              <a:t>nullability</a:t>
            </a:r>
            <a:r>
              <a:rPr lang="en-US" dirty="0" smtClean="0">
                <a:latin typeface="Arial" pitchFamily="34" charset="0"/>
              </a:rPr>
              <a:t> can all be changed, although some restrictions exist.</a:t>
            </a:r>
          </a:p>
          <a:p>
            <a:pPr>
              <a:buFontTx/>
              <a:buChar char="•"/>
            </a:pPr>
            <a:r>
              <a:rPr lang="en-US" dirty="0" smtClean="0">
                <a:latin typeface="Arial" pitchFamily="34" charset="0"/>
              </a:rPr>
              <a:t>If the table is a partitioned table, it can be repartitioned, or individual partitions can be added or removed. </a:t>
            </a:r>
          </a:p>
          <a:p>
            <a:pPr>
              <a:buFontTx/>
              <a:buChar char="•"/>
            </a:pPr>
            <a:r>
              <a:rPr lang="en-US" dirty="0" smtClean="0">
                <a:latin typeface="Arial" pitchFamily="34" charset="0"/>
              </a:rPr>
              <a:t>PRIMARY KEY and FOREIGN KEY constraints can be added or deleted.</a:t>
            </a:r>
          </a:p>
          <a:p>
            <a:pPr>
              <a:buFontTx/>
              <a:buChar char="•"/>
            </a:pPr>
            <a:r>
              <a:rPr lang="en-US" dirty="0" smtClean="0">
                <a:latin typeface="Arial" pitchFamily="34" charset="0"/>
              </a:rPr>
              <a:t>UNIQUE and CHECK constraints and DEFAULT definitions, and objects, can be added or deleted.</a:t>
            </a:r>
          </a:p>
          <a:p>
            <a:pPr>
              <a:buFontTx/>
              <a:buChar char="•"/>
            </a:pPr>
            <a:r>
              <a:rPr lang="en-US" dirty="0" smtClean="0">
                <a:latin typeface="Arial" pitchFamily="34" charset="0"/>
              </a:rPr>
              <a:t>An identifier column can be added or deleted by using the IDENTITY or ROWGUIDCOL property. The ROWGUIDCOL property can also be added to or removed from an existing column, although only one column in a table can have the ROWGUIDCOL property at a time.</a:t>
            </a:r>
          </a:p>
          <a:p>
            <a:pPr>
              <a:buFontTx/>
              <a:buChar char="•"/>
            </a:pPr>
            <a:r>
              <a:rPr lang="en-US" dirty="0" smtClean="0">
                <a:latin typeface="Arial" pitchFamily="34" charset="0"/>
              </a:rPr>
              <a:t>A table and selected columns within the table can be registered for full-text indexing.</a:t>
            </a:r>
          </a:p>
          <a:p>
            <a:pPr>
              <a:buFontTx/>
              <a:buChar char="•"/>
            </a:pPr>
            <a:endParaRPr lang="en-US" dirty="0" smtClean="0">
              <a:latin typeface="Arial" pitchFamily="34" charset="0"/>
            </a:endParaRPr>
          </a:p>
          <a:p>
            <a:r>
              <a:rPr lang="en-US" dirty="0" smtClean="0">
                <a:latin typeface="Arial" pitchFamily="34" charset="0"/>
              </a:rPr>
              <a:t>Question: Where are user-created data types stored in the database?</a:t>
            </a:r>
          </a:p>
          <a:p>
            <a:r>
              <a:rPr lang="en-US" dirty="0" smtClean="0">
                <a:latin typeface="Arial" pitchFamily="34" charset="0"/>
              </a:rPr>
              <a:t>	Answer: Under </a:t>
            </a:r>
            <a:r>
              <a:rPr lang="en-US" b="1" dirty="0" smtClean="0">
                <a:latin typeface="Arial" pitchFamily="34" charset="0"/>
              </a:rPr>
              <a:t>Programmability | Types | User-Defined Data Types</a:t>
            </a:r>
          </a:p>
          <a:p>
            <a:r>
              <a:rPr lang="en-US" dirty="0" smtClean="0">
                <a:latin typeface="Arial" pitchFamily="34" charset="0"/>
              </a:rPr>
              <a:t>Question: How can we show sample data formatting to test how a data type will appear before converting it into a new data type?</a:t>
            </a:r>
          </a:p>
          <a:p>
            <a:r>
              <a:rPr lang="en-US" dirty="0" smtClean="0">
                <a:latin typeface="Arial" pitchFamily="34" charset="0"/>
              </a:rPr>
              <a:t>	Answer: Using the CAST function together with sample data and the data types to be used in the conversion.</a:t>
            </a:r>
          </a:p>
          <a:p>
            <a:r>
              <a:rPr lang="en-US" dirty="0" smtClean="0">
                <a:latin typeface="Arial" pitchFamily="34" charset="0"/>
              </a:rPr>
              <a:t>Question: What are the two CREATE PARTITION statements required when creating a partitioned table?</a:t>
            </a:r>
          </a:p>
          <a:p>
            <a:r>
              <a:rPr lang="en-US" dirty="0" smtClean="0">
                <a:latin typeface="Arial" pitchFamily="34" charset="0"/>
              </a:rPr>
              <a:t>	Answer: CREATE PARTITION FUNCTION and CREATE PARTITION SCHEME</a:t>
            </a:r>
          </a:p>
          <a:p>
            <a:pPr>
              <a:buFontTx/>
              <a:buNone/>
            </a:pPr>
            <a:endParaRPr lang="en-US" dirty="0" smtClean="0">
              <a:latin typeface="Arial" pitchFamily="34" charset="0"/>
            </a:endParaRPr>
          </a:p>
          <a:p>
            <a:pPr>
              <a:buFontTx/>
              <a:buNone/>
            </a:pPr>
            <a:endParaRPr lang="en-US" dirty="0" smtClean="0">
              <a:latin typeface="Arial" pitchFamily="34" charset="0"/>
            </a:endParaRPr>
          </a:p>
          <a:p>
            <a:pPr eaLnBrk="1" hangingPunct="1">
              <a:lnSpc>
                <a:spcPct val="90000"/>
              </a:lnSpc>
            </a:pPr>
            <a:r>
              <a:rPr lang="en-US" altLang="ko-KR" b="1" dirty="0" smtClean="0">
                <a:latin typeface="Arial" pitchFamily="34" charset="0"/>
                <a:ea typeface="굴림" pitchFamily="34" charset="-127"/>
              </a:rPr>
              <a:t>Review Questions</a:t>
            </a:r>
          </a:p>
          <a:p>
            <a:pPr eaLnBrk="1" hangingPunct="1">
              <a:lnSpc>
                <a:spcPct val="90000"/>
              </a:lnSpc>
            </a:pPr>
            <a:r>
              <a:rPr lang="en-US" altLang="ko-KR" dirty="0" smtClean="0">
                <a:latin typeface="Arial" pitchFamily="34" charset="0"/>
                <a:ea typeface="굴림" pitchFamily="34" charset="-127"/>
              </a:rPr>
              <a:t>Point the students to the appropriate section in the course so that they are able to answer the questions presented in this section.</a:t>
            </a:r>
          </a:p>
          <a:p>
            <a:pPr eaLnBrk="1" hangingPunct="1">
              <a:lnSpc>
                <a:spcPct val="90000"/>
              </a:lnSpc>
            </a:pPr>
            <a:r>
              <a:rPr lang="en-US" altLang="ko-KR" dirty="0" smtClean="0">
                <a:latin typeface="Arial" pitchFamily="34" charset="0"/>
                <a:ea typeface="굴림" pitchFamily="34" charset="-127"/>
              </a:rPr>
              <a:t>Question: What are the two types of temporary tables and how do they differ from each other? </a:t>
            </a:r>
          </a:p>
          <a:p>
            <a:pPr eaLnBrk="1" hangingPunct="1">
              <a:lnSpc>
                <a:spcPct val="90000"/>
              </a:lnSpc>
            </a:pPr>
            <a:r>
              <a:rPr lang="en-US" altLang="ko-KR" dirty="0" smtClean="0">
                <a:latin typeface="Arial" pitchFamily="34" charset="0"/>
                <a:ea typeface="굴림" pitchFamily="34" charset="-127"/>
              </a:rPr>
              <a:t>	Answer: There are two types of temporary tables: local and global. They differ from each other in their names, their visibility, and their availability. </a:t>
            </a:r>
          </a:p>
          <a:p>
            <a:pPr eaLnBrk="1" hangingPunct="1">
              <a:lnSpc>
                <a:spcPct val="90000"/>
              </a:lnSpc>
            </a:pPr>
            <a:r>
              <a:rPr lang="en-US" altLang="ko-KR" dirty="0" smtClean="0">
                <a:latin typeface="Arial" pitchFamily="34" charset="0"/>
                <a:ea typeface="굴림" pitchFamily="34" charset="-127"/>
              </a:rPr>
              <a:t>Question: How can you decide whether to implement partitioning? </a:t>
            </a:r>
          </a:p>
          <a:p>
            <a:pPr>
              <a:lnSpc>
                <a:spcPct val="90000"/>
              </a:lnSpc>
            </a:pPr>
            <a:r>
              <a:rPr lang="en-US" altLang="ko-KR" dirty="0" smtClean="0">
                <a:latin typeface="Arial" pitchFamily="34" charset="0"/>
                <a:ea typeface="굴림" pitchFamily="34" charset="-127"/>
              </a:rPr>
              <a:t>	Answer: Deciding whether to implement partitioning depends primarily on how large your table is or how large it will become, how it is being used, and how well it is performing against user queries and maintenance operations. Generally, a large table might be appropriate for partitioning if both of the following are true:</a:t>
            </a:r>
            <a:r>
              <a:rPr lang="en-US" altLang="ko-KR" b="1" dirty="0" smtClean="0">
                <a:latin typeface="Arial" pitchFamily="34" charset="0"/>
                <a:ea typeface="굴림" pitchFamily="34" charset="-127"/>
              </a:rPr>
              <a:t> t</a:t>
            </a:r>
            <a:r>
              <a:rPr lang="en-US" altLang="ko-KR" dirty="0" smtClean="0">
                <a:latin typeface="Arial" pitchFamily="34" charset="0"/>
                <a:ea typeface="굴림" pitchFamily="34" charset="-127"/>
              </a:rPr>
              <a:t>he table contains (or is expected to contain) lots of data that are used in different ways, queries or updates against the table are not performing as intended, or maintenance costs exceed predefined maintenance periods. </a:t>
            </a:r>
            <a:br>
              <a:rPr lang="en-US" altLang="ko-KR" dirty="0" smtClean="0">
                <a:latin typeface="Arial" pitchFamily="34" charset="0"/>
                <a:ea typeface="굴림" pitchFamily="34" charset="-127"/>
              </a:rPr>
            </a:br>
            <a:r>
              <a:rPr lang="en-US" altLang="ko-KR" dirty="0" smtClean="0">
                <a:latin typeface="Arial" pitchFamily="34" charset="0"/>
                <a:ea typeface="굴림" pitchFamily="34" charset="-127"/>
              </a:rPr>
              <a:t>Question: What must be defined when creating a partition scheme? </a:t>
            </a:r>
          </a:p>
          <a:p>
            <a:pPr eaLnBrk="1" hangingPunct="1">
              <a:lnSpc>
                <a:spcPct val="90000"/>
              </a:lnSpc>
            </a:pPr>
            <a:r>
              <a:rPr lang="en-US" altLang="ko-KR" dirty="0" smtClean="0">
                <a:latin typeface="Arial" pitchFamily="34" charset="0"/>
                <a:ea typeface="굴림" pitchFamily="34" charset="-127"/>
              </a:rPr>
              <a:t>	Answer: When you create a partition scheme, you define the </a:t>
            </a:r>
            <a:r>
              <a:rPr lang="en-US" altLang="ko-KR" dirty="0" err="1" smtClean="0">
                <a:latin typeface="Arial" pitchFamily="34" charset="0"/>
                <a:ea typeface="굴림" pitchFamily="34" charset="-127"/>
              </a:rPr>
              <a:t>filegroups</a:t>
            </a:r>
            <a:r>
              <a:rPr lang="en-US" altLang="ko-KR" dirty="0" smtClean="0">
                <a:latin typeface="Arial" pitchFamily="34" charset="0"/>
                <a:ea typeface="굴림" pitchFamily="34" charset="-127"/>
              </a:rPr>
              <a:t> where the table partitions are mapped, based on the parameters of the partition function. You must specify enough </a:t>
            </a:r>
            <a:r>
              <a:rPr lang="en-US" altLang="ko-KR" dirty="0" err="1" smtClean="0">
                <a:latin typeface="Arial" pitchFamily="34" charset="0"/>
                <a:ea typeface="굴림" pitchFamily="34" charset="-127"/>
              </a:rPr>
              <a:t>filegroups</a:t>
            </a:r>
            <a:r>
              <a:rPr lang="en-US" altLang="ko-KR" dirty="0" smtClean="0">
                <a:latin typeface="Arial" pitchFamily="34" charset="0"/>
                <a:ea typeface="굴림" pitchFamily="34" charset="-127"/>
              </a:rPr>
              <a:t>, and place </a:t>
            </a:r>
            <a:r>
              <a:rPr lang="en-US" altLang="ko-KR" dirty="0" err="1" smtClean="0">
                <a:latin typeface="Arial" pitchFamily="34" charset="0"/>
                <a:ea typeface="굴림" pitchFamily="34" charset="-127"/>
              </a:rPr>
              <a:t>datafiles</a:t>
            </a:r>
            <a:r>
              <a:rPr lang="en-US" altLang="ko-KR" dirty="0" smtClean="0">
                <a:latin typeface="Arial" pitchFamily="34" charset="0"/>
                <a:ea typeface="굴림" pitchFamily="34" charset="-127"/>
              </a:rPr>
              <a:t> in those </a:t>
            </a:r>
            <a:r>
              <a:rPr lang="en-US" altLang="ko-KR" dirty="0" err="1" smtClean="0">
                <a:latin typeface="Arial" pitchFamily="34" charset="0"/>
                <a:ea typeface="굴림" pitchFamily="34" charset="-127"/>
              </a:rPr>
              <a:t>filegroups</a:t>
            </a:r>
            <a:r>
              <a:rPr lang="en-US" altLang="ko-KR" dirty="0" smtClean="0">
                <a:latin typeface="Arial" pitchFamily="34" charset="0"/>
                <a:ea typeface="굴림" pitchFamily="34" charset="-127"/>
              </a:rPr>
              <a:t>, to hold the number of partitions. </a:t>
            </a:r>
          </a:p>
          <a:p>
            <a:pPr eaLnBrk="1" hangingPunct="1">
              <a:lnSpc>
                <a:spcPct val="90000"/>
              </a:lnSpc>
            </a:pPr>
            <a:endParaRPr lang="en-US" altLang="ko-KR" b="1" dirty="0" smtClean="0">
              <a:latin typeface="Arial" pitchFamily="34" charset="0"/>
              <a:ea typeface="굴림" pitchFamily="34" charset="-127"/>
            </a:endParaRPr>
          </a:p>
          <a:p>
            <a:pPr eaLnBrk="1" hangingPunct="1">
              <a:lnSpc>
                <a:spcPct val="90000"/>
              </a:lnSpc>
            </a:pPr>
            <a:r>
              <a:rPr lang="en-US" altLang="ko-KR" b="1" dirty="0" smtClean="0">
                <a:latin typeface="Arial" pitchFamily="34" charset="0"/>
                <a:ea typeface="굴림" pitchFamily="34" charset="-127"/>
              </a:rPr>
              <a:t>Best Practices related to creating and modifying tables</a:t>
            </a:r>
          </a:p>
          <a:p>
            <a:pPr eaLnBrk="1" hangingPunct="1">
              <a:lnSpc>
                <a:spcPct val="90000"/>
              </a:lnSpc>
            </a:pPr>
            <a:r>
              <a:rPr lang="en-US" altLang="ko-KR" dirty="0" smtClean="0">
                <a:latin typeface="Arial" pitchFamily="34" charset="0"/>
                <a:ea typeface="굴림" pitchFamily="34" charset="-127"/>
              </a:rPr>
              <a:t>Help the students understand the best practices presented in this section. Ask students to consider these best practices in the context of their own business situations.</a:t>
            </a:r>
          </a:p>
          <a:p>
            <a:pPr>
              <a:lnSpc>
                <a:spcPct val="90000"/>
              </a:lnSpc>
              <a:buFontTx/>
              <a:buChar char="•"/>
            </a:pPr>
            <a:r>
              <a:rPr lang="en-US" dirty="0" smtClean="0">
                <a:latin typeface="Arial" pitchFamily="34" charset="0"/>
              </a:rPr>
              <a:t>Table and column names must follow the rules for identifiers; they must be unique within a specific table, but you can use the same column name in different tables in the same database.</a:t>
            </a:r>
          </a:p>
          <a:p>
            <a:pPr>
              <a:lnSpc>
                <a:spcPct val="90000"/>
              </a:lnSpc>
              <a:buFontTx/>
              <a:buChar char="•"/>
            </a:pPr>
            <a:r>
              <a:rPr lang="en-US" dirty="0" smtClean="0">
                <a:latin typeface="Arial" pitchFamily="34" charset="0"/>
              </a:rPr>
              <a:t>The name or schema of a table can be changed but, when you do this, you must be sure to also change the name of the table in any triggers, stored procedures, Transact-SQL scripts, or other programming code that uses the old name or schema of the table. </a:t>
            </a:r>
          </a:p>
          <a:p>
            <a:pPr>
              <a:lnSpc>
                <a:spcPct val="90000"/>
              </a:lnSpc>
            </a:pPr>
            <a:endParaRPr lang="en-US" b="1" dirty="0" smtClean="0">
              <a:latin typeface="Arial" pitchFamily="34" charset="0"/>
            </a:endParaRPr>
          </a:p>
          <a:p>
            <a:pPr>
              <a:lnSpc>
                <a:spcPct val="90000"/>
              </a:lnSpc>
            </a:pPr>
            <a:r>
              <a:rPr lang="en-US" b="1" dirty="0" smtClean="0">
                <a:latin typeface="Arial" pitchFamily="34" charset="0"/>
              </a:rPr>
              <a:t>Best Practices related to partitioning</a:t>
            </a:r>
          </a:p>
          <a:p>
            <a:pPr>
              <a:lnSpc>
                <a:spcPct val="90000"/>
              </a:lnSpc>
            </a:pPr>
            <a:r>
              <a:rPr lang="en-US" dirty="0" smtClean="0">
                <a:latin typeface="Arial" pitchFamily="34" charset="0"/>
              </a:rPr>
              <a:t>Supplement or modify the following best practices for your own work situations:</a:t>
            </a:r>
          </a:p>
          <a:p>
            <a:pPr>
              <a:lnSpc>
                <a:spcPct val="90000"/>
              </a:lnSpc>
            </a:pPr>
            <a:r>
              <a:rPr lang="en-US" dirty="0" smtClean="0">
                <a:latin typeface="Arial" pitchFamily="34" charset="0"/>
              </a:rPr>
              <a:t>A table is appropriate for partitioning if both of the following are true: </a:t>
            </a:r>
          </a:p>
          <a:p>
            <a:pPr>
              <a:lnSpc>
                <a:spcPct val="90000"/>
              </a:lnSpc>
              <a:buFontTx/>
              <a:buChar char="•"/>
            </a:pPr>
            <a:r>
              <a:rPr lang="en-US" dirty="0" smtClean="0">
                <a:latin typeface="Arial" pitchFamily="34" charset="0"/>
              </a:rPr>
              <a:t>The table contains, or is expected to contain, lots of data that are used in different ways. </a:t>
            </a:r>
          </a:p>
          <a:p>
            <a:pPr>
              <a:lnSpc>
                <a:spcPct val="90000"/>
              </a:lnSpc>
              <a:buFontTx/>
              <a:buChar char="•"/>
            </a:pPr>
            <a:r>
              <a:rPr lang="en-US" dirty="0" smtClean="0">
                <a:latin typeface="Arial" pitchFamily="34" charset="0"/>
              </a:rPr>
              <a:t>Queries or updates against the table are not performing as intended, or maintenance costs exceed predefined maintenance periods. </a:t>
            </a:r>
          </a:p>
          <a:p>
            <a:pPr>
              <a:lnSpc>
                <a:spcPct val="90000"/>
              </a:lnSpc>
              <a:buFontTx/>
              <a:buChar char="•"/>
            </a:pPr>
            <a:r>
              <a:rPr lang="en-US" dirty="0" smtClean="0">
                <a:latin typeface="Arial" pitchFamily="34" charset="0"/>
              </a:rPr>
              <a:t>If you frequently run queries that involve an </a:t>
            </a:r>
            <a:r>
              <a:rPr lang="en-US" dirty="0" err="1" smtClean="0">
                <a:latin typeface="Arial" pitchFamily="34" charset="0"/>
              </a:rPr>
              <a:t>equi</a:t>
            </a:r>
            <a:r>
              <a:rPr lang="en-US" dirty="0" smtClean="0">
                <a:latin typeface="Arial" pitchFamily="34" charset="0"/>
              </a:rPr>
              <a:t>-join between two or more partitioned tables, their partitioning columns should be the same as the columns on which the tables are joined.</a:t>
            </a:r>
          </a:p>
          <a:p>
            <a:pPr>
              <a:lnSpc>
                <a:spcPct val="90000"/>
              </a:lnSpc>
              <a:buFontTx/>
              <a:buChar char="•"/>
            </a:pPr>
            <a:r>
              <a:rPr lang="en-US" dirty="0" smtClean="0">
                <a:latin typeface="Arial" pitchFamily="34" charset="0"/>
              </a:rPr>
              <a:t>Stripe the data files of your partitions across more than one disk by setting up a RAID. In this way, although SQL Server still sorts data by partition, it can access all the drives of each partition at the same time. This configuration can be designed regardless of whether all partitions are in one </a:t>
            </a:r>
            <a:r>
              <a:rPr lang="en-US" dirty="0" err="1" smtClean="0">
                <a:latin typeface="Arial" pitchFamily="34" charset="0"/>
              </a:rPr>
              <a:t>filegroup</a:t>
            </a:r>
            <a:r>
              <a:rPr lang="en-US" dirty="0" smtClean="0">
                <a:latin typeface="Arial" pitchFamily="34" charset="0"/>
              </a:rPr>
              <a:t> or multiple </a:t>
            </a:r>
            <a:r>
              <a:rPr lang="en-US" dirty="0" err="1" smtClean="0">
                <a:latin typeface="Arial" pitchFamily="34" charset="0"/>
              </a:rPr>
              <a:t>filegroups</a:t>
            </a:r>
            <a:r>
              <a:rPr lang="en-US" dirty="0" smtClean="0">
                <a:latin typeface="Arial" pitchFamily="34" charset="0"/>
              </a:rPr>
              <a:t>.</a:t>
            </a:r>
          </a:p>
          <a:p>
            <a:pPr>
              <a:buFontTx/>
              <a:buNone/>
            </a:pPr>
            <a:r>
              <a:rPr lang="en-US" dirty="0" smtClean="0">
                <a:latin typeface="Arial" pitchFamily="34" charset="0"/>
              </a:rPr>
              <a:t/>
            </a:r>
            <a:br>
              <a:rPr lang="en-US" dirty="0" smtClean="0">
                <a:latin typeface="Arial" pitchFamily="34" charset="0"/>
              </a:rPr>
            </a:br>
            <a:endParaRPr lang="en-US" b="1" dirty="0" smtClean="0">
              <a:latin typeface="Arial" pitchFamily="34" charset="0"/>
            </a:endParaRPr>
          </a:p>
          <a:p>
            <a:pPr marL="186938" indent="-186938"/>
            <a:endParaRPr lang="en-US" dirty="0" smtClean="0">
              <a:latin typeface="Arial" pitchFamily="34" charset="0"/>
            </a:endParaRPr>
          </a:p>
        </p:txBody>
      </p:sp>
      <p:sp>
        <p:nvSpPr>
          <p:cNvPr id="45060" name="Slide Number Placeholder 5"/>
          <p:cNvSpPr>
            <a:spLocks noGrp="1"/>
          </p:cNvSpPr>
          <p:nvPr>
            <p:ph type="sldNum" sz="quarter" idx="5"/>
          </p:nvPr>
        </p:nvSpPr>
        <p:spPr>
          <a:noFill/>
        </p:spPr>
        <p:txBody>
          <a:bodyPr/>
          <a:lstStyle/>
          <a:p>
            <a:fld id="{D4B474F7-5012-4AB2-B6AB-5AB234228605}" type="slidenum">
              <a:rPr lang="en-US" smtClean="0">
                <a:latin typeface="Arial" pitchFamily="34" charset="0"/>
              </a:rPr>
              <a:pPr/>
              <a:t>21</a:t>
            </a:fld>
            <a:endParaRPr lang="en-US" smtClean="0">
              <a:latin typeface="Arial" pitchFamily="34" charset="0"/>
            </a:endParaRPr>
          </a:p>
        </p:txBody>
      </p:sp>
      <p:sp>
        <p:nvSpPr>
          <p:cNvPr id="4506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506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xfrm>
            <a:off x="307492" y="2012742"/>
            <a:ext cx="6149837" cy="6789295"/>
          </a:xfrm>
          <a:noFill/>
          <a:ln/>
        </p:spPr>
        <p:txBody>
          <a:bodyPr/>
          <a:lstStyle/>
          <a:p>
            <a:r>
              <a:rPr lang="en-US" dirty="0" smtClean="0">
                <a:latin typeface="Arial" pitchFamily="34" charset="0"/>
              </a:rPr>
              <a:t>This module introduces indexes, and describes how to implement data integrity in Microsoft</a:t>
            </a:r>
            <a:r>
              <a:rPr lang="en-US" baseline="30000" dirty="0" smtClean="0">
                <a:latin typeface="Arial" pitchFamily="34" charset="0"/>
              </a:rPr>
              <a:t>®</a:t>
            </a:r>
            <a:r>
              <a:rPr lang="en-US" dirty="0" smtClean="0">
                <a:latin typeface="Arial" pitchFamily="34" charset="0"/>
              </a:rPr>
              <a:t>  SQL Server</a:t>
            </a:r>
            <a:r>
              <a:rPr lang="en-US" baseline="30000" dirty="0" smtClean="0">
                <a:latin typeface="Arial" pitchFamily="34" charset="0"/>
              </a:rPr>
              <a:t>®</a:t>
            </a:r>
            <a:r>
              <a:rPr lang="en-US" dirty="0" smtClean="0">
                <a:latin typeface="Arial" pitchFamily="34" charset="0"/>
              </a:rPr>
              <a:t>  2008 by using constraints and triggers.</a:t>
            </a:r>
          </a:p>
          <a:p>
            <a:endParaRPr lang="en-US" dirty="0" smtClean="0">
              <a:latin typeface="Arial" pitchFamily="34" charset="0"/>
            </a:endParaRPr>
          </a:p>
          <a:p>
            <a:r>
              <a:rPr lang="en-US" dirty="0" smtClean="0">
                <a:latin typeface="Arial" pitchFamily="34" charset="0"/>
              </a:rPr>
              <a:t>After completing this module, students will be able to:</a:t>
            </a:r>
          </a:p>
          <a:p>
            <a:r>
              <a:rPr lang="en-US" dirty="0" smtClean="0">
                <a:latin typeface="Arial" pitchFamily="34" charset="0"/>
              </a:rPr>
              <a:t>  Describe the options for enforcing data integrity in SQL Server 2008.</a:t>
            </a:r>
          </a:p>
          <a:p>
            <a:r>
              <a:rPr lang="en-US" dirty="0" smtClean="0">
                <a:latin typeface="Arial" pitchFamily="34" charset="0"/>
              </a:rPr>
              <a:t>  Implement data integrity by using constraints.</a:t>
            </a:r>
          </a:p>
          <a:p>
            <a:r>
              <a:rPr lang="en-US" dirty="0" smtClean="0">
                <a:latin typeface="Arial" pitchFamily="34" charset="0"/>
              </a:rPr>
              <a:t>  Implement data integrity by using triggers.</a:t>
            </a:r>
          </a:p>
          <a:p>
            <a:endParaRPr lang="en-US" dirty="0" smtClean="0">
              <a:latin typeface="Arial" pitchFamily="34" charset="0"/>
            </a:endParaRPr>
          </a:p>
          <a:p>
            <a:r>
              <a:rPr lang="en-US" b="1" dirty="0" smtClean="0">
                <a:latin typeface="Arial" pitchFamily="34" charset="0"/>
              </a:rPr>
              <a:t>Required materials</a:t>
            </a:r>
          </a:p>
          <a:p>
            <a:r>
              <a:rPr lang="en-US" dirty="0" smtClean="0">
                <a:latin typeface="Arial" pitchFamily="34" charset="0"/>
              </a:rPr>
              <a:t>To teach this module, you need the Microsoft Office PowerPoint® file 6232A_04.ppt.</a:t>
            </a:r>
          </a:p>
          <a:p>
            <a:endParaRPr lang="en-US" dirty="0" smtClean="0">
              <a:latin typeface="Arial" pitchFamily="34" charset="0"/>
            </a:endParaRPr>
          </a:p>
          <a:p>
            <a:r>
              <a:rPr lang="en-US" b="1" dirty="0" smtClean="0">
                <a:latin typeface="Arial" pitchFamily="34" charset="0"/>
              </a:rPr>
              <a:t>Important</a:t>
            </a:r>
            <a:r>
              <a:rPr lang="en-US" dirty="0" smtClean="0">
                <a:latin typeface="Arial" pitchFamily="34" charset="0"/>
              </a:rPr>
              <a:t> It is recommended that you use PowerPoint 2002 or a later version to display the slides for this course. If you use PowerPoint Viewer or an earlier version of PowerPoint, all the features of the slides might not be displayed correctly.</a:t>
            </a:r>
          </a:p>
          <a:p>
            <a:endParaRPr lang="en-US" dirty="0" smtClean="0">
              <a:latin typeface="Arial" pitchFamily="34" charset="0"/>
            </a:endParaRPr>
          </a:p>
          <a:p>
            <a:endParaRPr lang="en-US" b="1" dirty="0" smtClean="0">
              <a:latin typeface="Arial" pitchFamily="34" charset="0"/>
            </a:endParaRPr>
          </a:p>
          <a:p>
            <a:r>
              <a:rPr lang="en-US" b="1" dirty="0" smtClean="0">
                <a:latin typeface="Arial" pitchFamily="34" charset="0"/>
              </a:rPr>
              <a:t>Preparation tasks</a:t>
            </a:r>
          </a:p>
          <a:p>
            <a:r>
              <a:rPr lang="en-US" dirty="0" smtClean="0">
                <a:latin typeface="Arial" pitchFamily="34" charset="0"/>
              </a:rPr>
              <a:t>To prepare for this module:</a:t>
            </a:r>
          </a:p>
          <a:p>
            <a:r>
              <a:rPr lang="en-US" dirty="0" smtClean="0">
                <a:latin typeface="Arial" pitchFamily="34" charset="0"/>
              </a:rPr>
              <a:t>  Read all of the materials for this module.</a:t>
            </a:r>
          </a:p>
          <a:p>
            <a:r>
              <a:rPr lang="en-US" dirty="0" smtClean="0">
                <a:latin typeface="Arial" pitchFamily="34" charset="0"/>
              </a:rPr>
              <a:t>  Practice performing the demonstrations and the lab exercises.</a:t>
            </a:r>
          </a:p>
          <a:p>
            <a:r>
              <a:rPr lang="en-US" altLang="ko-KR" dirty="0" smtClean="0">
                <a:latin typeface="Arial" pitchFamily="34" charset="0"/>
                <a:ea typeface="굴림" pitchFamily="34" charset="-127"/>
              </a:rPr>
              <a:t>  Work through the Module Review and Takeaways section and determine how you will use this   </a:t>
            </a:r>
          </a:p>
          <a:p>
            <a:r>
              <a:rPr lang="en-US" altLang="ko-KR" dirty="0" smtClean="0">
                <a:latin typeface="Arial" pitchFamily="34" charset="0"/>
                <a:ea typeface="굴림" pitchFamily="34" charset="-127"/>
              </a:rPr>
              <a:t>   section to reinforce student learning and promote knowledge transfer to on-the-job performance. </a:t>
            </a:r>
          </a:p>
          <a:p>
            <a:endParaRPr lang="en-GB" altLang="zh-CN" dirty="0" smtClean="0">
              <a:latin typeface="Arial" pitchFamily="34" charset="0"/>
            </a:endParaRPr>
          </a:p>
          <a:p>
            <a:r>
              <a:rPr lang="en-GB" altLang="zh-CN" dirty="0" smtClean="0">
                <a:latin typeface="Arial" pitchFamily="34" charset="0"/>
              </a:rPr>
              <a:t>Make sure that students are aware that there are additional information and resources for the module on the Course Companion CD.</a:t>
            </a:r>
          </a:p>
          <a:p>
            <a:pPr eaLnBrk="1" hangingPunct="1"/>
            <a:endParaRPr lang="en-US" dirty="0" smtClean="0">
              <a:latin typeface="Arial" pitchFamily="34" charset="0"/>
            </a:endParaRPr>
          </a:p>
          <a:p>
            <a:pPr eaLnBrk="1" hangingPunct="1"/>
            <a:endParaRPr lang="en-US" dirty="0" smtClean="0">
              <a:latin typeface="Arial" pitchFamily="34" charset="0"/>
            </a:endParaRPr>
          </a:p>
        </p:txBody>
      </p:sp>
      <p:sp>
        <p:nvSpPr>
          <p:cNvPr id="29700" name="Slide Number Placeholder 5"/>
          <p:cNvSpPr>
            <a:spLocks noGrp="1"/>
          </p:cNvSpPr>
          <p:nvPr>
            <p:ph type="sldNum" sz="quarter" idx="5"/>
          </p:nvPr>
        </p:nvSpPr>
        <p:spPr>
          <a:noFill/>
        </p:spPr>
        <p:txBody>
          <a:bodyPr/>
          <a:lstStyle/>
          <a:p>
            <a:fld id="{9813131D-F1DD-471E-95D3-A726AAFA0974}" type="slidenum">
              <a:rPr lang="en-US" smtClean="0">
                <a:latin typeface="Arial" pitchFamily="34" charset="0"/>
              </a:rPr>
              <a:pPr/>
              <a:t>22</a:t>
            </a:fld>
            <a:endParaRPr lang="en-US" smtClean="0">
              <a:latin typeface="Arial" pitchFamily="34" charset="0"/>
            </a:endParaRPr>
          </a:p>
        </p:txBody>
      </p:sp>
      <p:sp>
        <p:nvSpPr>
          <p:cNvPr id="2970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2970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normAutofit fontScale="85000" lnSpcReduction="20000"/>
          </a:bodyPr>
          <a:lstStyle/>
          <a:p>
            <a:r>
              <a:rPr lang="en-US" dirty="0" smtClean="0">
                <a:latin typeface="Arial" pitchFamily="34" charset="0"/>
              </a:rPr>
              <a:t>Enforcing data integrity ensures the quality of the data in the database. </a:t>
            </a:r>
          </a:p>
          <a:p>
            <a:endParaRPr lang="en-US" dirty="0" smtClean="0">
              <a:latin typeface="Arial" pitchFamily="34" charset="0"/>
            </a:endParaRPr>
          </a:p>
          <a:p>
            <a:r>
              <a:rPr lang="en-US" dirty="0" smtClean="0">
                <a:latin typeface="Arial" pitchFamily="34" charset="0"/>
              </a:rPr>
              <a:t>The various types of data integrity developers must plan for are domain integrity, entity integrity, and referential integrity.</a:t>
            </a:r>
          </a:p>
          <a:p>
            <a:r>
              <a:rPr lang="en-US" dirty="0" smtClean="0">
                <a:latin typeface="Arial" pitchFamily="34" charset="0"/>
              </a:rPr>
              <a:t>Entity integrity states that every table must have a primary key and that the column or columns chosen to be the primary key should be unique and not null. For example, if an employee table uses the employee identification number as the primary key, then there cannot be a row containing an employee without an employee identification number, nor can there be more than one employee with the same number.</a:t>
            </a:r>
          </a:p>
          <a:p>
            <a:endParaRPr lang="en-US" dirty="0" smtClean="0">
              <a:latin typeface="Arial" pitchFamily="34" charset="0"/>
            </a:endParaRPr>
          </a:p>
          <a:p>
            <a:r>
              <a:rPr lang="en-US" dirty="0" smtClean="0">
                <a:latin typeface="Arial" pitchFamily="34" charset="0"/>
              </a:rPr>
              <a:t>Referential integrity states that any foreign key value must exist or be null. For example, if you have a table of employee contact details which refers to the employee table via the employee identification number, there cannot be a row in the contact table that uses an employee identification number that does not also exist in the employee table.</a:t>
            </a:r>
          </a:p>
          <a:p>
            <a:endParaRPr lang="en-US" dirty="0" smtClean="0">
              <a:latin typeface="Arial" pitchFamily="34" charset="0"/>
            </a:endParaRPr>
          </a:p>
          <a:p>
            <a:r>
              <a:rPr lang="en-US" dirty="0" smtClean="0">
                <a:latin typeface="Arial" pitchFamily="34" charset="0"/>
              </a:rPr>
              <a:t>Domain integrity specifies that all columns in relational database must be declared upon a defined domain. For example, you would not have a phone number in the employee identification column, or a negative number in the age column.</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Mention that XML schemas and XML data integrity will be covered in a later module.</a:t>
            </a:r>
          </a:p>
        </p:txBody>
      </p:sp>
      <p:sp>
        <p:nvSpPr>
          <p:cNvPr id="32772" name="Slide Number Placeholder 5"/>
          <p:cNvSpPr>
            <a:spLocks noGrp="1"/>
          </p:cNvSpPr>
          <p:nvPr>
            <p:ph type="sldNum" sz="quarter" idx="5"/>
          </p:nvPr>
        </p:nvSpPr>
        <p:spPr>
          <a:noFill/>
        </p:spPr>
        <p:txBody>
          <a:bodyPr/>
          <a:lstStyle/>
          <a:p>
            <a:fld id="{DF3F95CA-7E04-4AD7-904E-87D33D272927}" type="slidenum">
              <a:rPr lang="en-US" smtClean="0">
                <a:latin typeface="Arial" pitchFamily="34" charset="0"/>
              </a:rPr>
              <a:pPr/>
              <a:t>25</a:t>
            </a:fld>
            <a:endParaRPr lang="en-US" smtClean="0">
              <a:latin typeface="Arial" pitchFamily="34" charset="0"/>
            </a:endParaRPr>
          </a:p>
        </p:txBody>
      </p:sp>
      <p:sp>
        <p:nvSpPr>
          <p:cNvPr id="3277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277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normAutofit fontScale="92500" lnSpcReduction="10000"/>
          </a:bodyPr>
          <a:lstStyle/>
          <a:p>
            <a:pPr eaLnBrk="1" hangingPunct="1"/>
            <a:endParaRPr lang="en-US" dirty="0" smtClean="0">
              <a:latin typeface="Arial" pitchFamily="34" charset="0"/>
            </a:endParaRPr>
          </a:p>
        </p:txBody>
      </p:sp>
      <p:sp>
        <p:nvSpPr>
          <p:cNvPr id="33796" name="Slide Number Placeholder 5"/>
          <p:cNvSpPr>
            <a:spLocks noGrp="1"/>
          </p:cNvSpPr>
          <p:nvPr>
            <p:ph type="sldNum" sz="quarter" idx="5"/>
          </p:nvPr>
        </p:nvSpPr>
        <p:spPr>
          <a:noFill/>
        </p:spPr>
        <p:txBody>
          <a:bodyPr/>
          <a:lstStyle/>
          <a:p>
            <a:fld id="{90B78AF6-4DBE-4C39-807F-2455ECC5E6E2}" type="slidenum">
              <a:rPr lang="en-US" smtClean="0">
                <a:latin typeface="Arial" pitchFamily="34" charset="0"/>
              </a:rPr>
              <a:pPr/>
              <a:t>26</a:t>
            </a:fld>
            <a:endParaRPr lang="en-US" smtClean="0">
              <a:latin typeface="Arial" pitchFamily="34" charset="0"/>
            </a:endParaRPr>
          </a:p>
        </p:txBody>
      </p:sp>
      <p:sp>
        <p:nvSpPr>
          <p:cNvPr id="3379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379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normAutofit lnSpcReduction="10000"/>
          </a:bodyPr>
          <a:lstStyle/>
          <a:p>
            <a:pPr eaLnBrk="1" hangingPunct="1"/>
            <a:endParaRPr lang="en-US" b="1" dirty="0" smtClean="0">
              <a:latin typeface="Arial" pitchFamily="34" charset="0"/>
            </a:endParaRPr>
          </a:p>
        </p:txBody>
      </p:sp>
      <p:sp>
        <p:nvSpPr>
          <p:cNvPr id="35844" name="Slide Number Placeholder 5"/>
          <p:cNvSpPr>
            <a:spLocks noGrp="1"/>
          </p:cNvSpPr>
          <p:nvPr>
            <p:ph type="sldNum" sz="quarter" idx="5"/>
          </p:nvPr>
        </p:nvSpPr>
        <p:spPr>
          <a:noFill/>
        </p:spPr>
        <p:txBody>
          <a:bodyPr/>
          <a:lstStyle/>
          <a:p>
            <a:fld id="{6F297C0E-D601-47F7-9C37-0C7145D90EFE}" type="slidenum">
              <a:rPr lang="en-US" smtClean="0">
                <a:latin typeface="Arial" pitchFamily="34" charset="0"/>
              </a:rPr>
              <a:pPr/>
              <a:t>28</a:t>
            </a:fld>
            <a:endParaRPr lang="en-US" smtClean="0">
              <a:latin typeface="Arial" pitchFamily="34" charset="0"/>
            </a:endParaRPr>
          </a:p>
        </p:txBody>
      </p:sp>
      <p:sp>
        <p:nvSpPr>
          <p:cNvPr id="35845"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5846"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normAutofit lnSpcReduction="10000"/>
          </a:bodyPr>
          <a:lstStyle/>
          <a:p>
            <a:r>
              <a:rPr lang="en-US" i="1" dirty="0" smtClean="0">
                <a:latin typeface="Arial" pitchFamily="34" charset="0"/>
              </a:rPr>
              <a:t>Use this slide to explain what a key constraint is and discuss the relationship between a primary key and a foreign key.</a:t>
            </a:r>
          </a:p>
          <a:p>
            <a:endParaRPr lang="en-US" dirty="0" smtClean="0">
              <a:latin typeface="Arial" pitchFamily="34" charset="0"/>
            </a:endParaRPr>
          </a:p>
          <a:p>
            <a:r>
              <a:rPr lang="en-US" dirty="0" smtClean="0">
                <a:latin typeface="Arial" pitchFamily="34" charset="0"/>
              </a:rPr>
              <a:t>A PRIMARY KEY constraint defines one or more columns in a table that constitute a primary key. The primary key uniquely identifies a row in a table and enforces entity integrity of the table. Mention also that a multi-column key, is also known as a composite primary key.</a:t>
            </a:r>
          </a:p>
          <a:p>
            <a:endParaRPr lang="en-US" dirty="0" smtClean="0">
              <a:latin typeface="Arial" pitchFamily="34" charset="0"/>
            </a:endParaRPr>
          </a:p>
          <a:p>
            <a:r>
              <a:rPr lang="en-US" dirty="0" smtClean="0">
                <a:latin typeface="Arial" pitchFamily="34" charset="0"/>
              </a:rPr>
              <a:t>A FOREIGN KEY is a column or combination of columns that is used to establish and enforce a link between the data in two tables. Emphasize the point that indexes are not automatically created on foreign keys, and that this may be a performance issue that needs addressing.</a:t>
            </a:r>
          </a:p>
          <a:p>
            <a:endParaRPr lang="en-US" dirty="0" smtClean="0">
              <a:latin typeface="Arial" pitchFamily="34" charset="0"/>
            </a:endParaRPr>
          </a:p>
          <a:p>
            <a:r>
              <a:rPr lang="en-US" dirty="0" smtClean="0">
                <a:latin typeface="Arial" pitchFamily="34" charset="0"/>
              </a:rPr>
              <a:t>You may find it helpful to show students an example of a primary key constraint in a database diagram in SQL Server Management Studio. The primary/foreign key relationship is best understood with the help of an example. For example, you might look at the </a:t>
            </a:r>
            <a:r>
              <a:rPr lang="en-US" dirty="0" err="1" smtClean="0">
                <a:latin typeface="Arial" pitchFamily="34" charset="0"/>
              </a:rPr>
              <a:t>Person.BusinessEntity</a:t>
            </a:r>
            <a:r>
              <a:rPr lang="en-US" dirty="0" smtClean="0">
                <a:latin typeface="Arial" pitchFamily="34" charset="0"/>
              </a:rPr>
              <a:t> table in the AdventureWorks2008 database.</a:t>
            </a:r>
          </a:p>
          <a:p>
            <a:endParaRPr lang="en-US" dirty="0" smtClean="0">
              <a:latin typeface="Arial" pitchFamily="34" charset="0"/>
            </a:endParaRPr>
          </a:p>
          <a:p>
            <a:r>
              <a:rPr lang="en-US" b="1" dirty="0" smtClean="0">
                <a:latin typeface="Arial" pitchFamily="34" charset="0"/>
              </a:rPr>
              <a:t>Question: </a:t>
            </a:r>
            <a:r>
              <a:rPr lang="en-US" dirty="0" smtClean="0">
                <a:latin typeface="Arial" pitchFamily="34" charset="0"/>
              </a:rPr>
              <a:t>Is a foreign key always unique? Why or why not? </a:t>
            </a:r>
          </a:p>
          <a:p>
            <a:r>
              <a:rPr lang="en-US" b="1" dirty="0" smtClean="0">
                <a:latin typeface="Arial" pitchFamily="34" charset="0"/>
              </a:rPr>
              <a:t>Answer: </a:t>
            </a:r>
            <a:r>
              <a:rPr lang="en-US" dirty="0" smtClean="0">
                <a:latin typeface="Arial" pitchFamily="34" charset="0"/>
              </a:rPr>
              <a:t>No, a foreign key is not always unique. For example, a table may contain a primary key such as a </a:t>
            </a:r>
            <a:r>
              <a:rPr lang="en-US" dirty="0" err="1" smtClean="0">
                <a:latin typeface="Arial" pitchFamily="34" charset="0"/>
              </a:rPr>
              <a:t>SalesPerson</a:t>
            </a:r>
            <a:r>
              <a:rPr lang="en-US" dirty="0" smtClean="0">
                <a:latin typeface="Arial" pitchFamily="34" charset="0"/>
              </a:rPr>
              <a:t> ID. The foreign key may be the </a:t>
            </a:r>
            <a:r>
              <a:rPr lang="en-US" dirty="0" err="1" smtClean="0">
                <a:latin typeface="Arial" pitchFamily="34" charset="0"/>
              </a:rPr>
              <a:t>SalesPerson</a:t>
            </a:r>
            <a:r>
              <a:rPr lang="en-US" dirty="0" smtClean="0">
                <a:latin typeface="Arial" pitchFamily="34" charset="0"/>
              </a:rPr>
              <a:t> ID in another table which lists the sales made. There may be multiple sales records for each </a:t>
            </a:r>
            <a:r>
              <a:rPr lang="en-US" dirty="0" err="1" smtClean="0">
                <a:latin typeface="Arial" pitchFamily="34" charset="0"/>
              </a:rPr>
              <a:t>SalesPerson</a:t>
            </a:r>
            <a:r>
              <a:rPr lang="en-US" dirty="0" smtClean="0">
                <a:latin typeface="Arial" pitchFamily="34" charset="0"/>
              </a:rPr>
              <a:t> ID.</a:t>
            </a:r>
            <a:endParaRPr lang="en-US" b="1" dirty="0" smtClean="0">
              <a:latin typeface="Arial" pitchFamily="34" charset="0"/>
            </a:endParaRPr>
          </a:p>
          <a:p>
            <a:pPr eaLnBrk="1" hangingPunct="1"/>
            <a:endParaRPr lang="en-US" dirty="0" smtClean="0">
              <a:latin typeface="Arial" pitchFamily="34" charset="0"/>
            </a:endParaRPr>
          </a:p>
          <a:p>
            <a:pPr eaLnBrk="1" hangingPunct="1"/>
            <a:endParaRPr lang="en-US" dirty="0" smtClean="0">
              <a:latin typeface="Arial" pitchFamily="34" charset="0"/>
            </a:endParaRPr>
          </a:p>
        </p:txBody>
      </p:sp>
      <p:sp>
        <p:nvSpPr>
          <p:cNvPr id="36868" name="Slide Number Placeholder 5"/>
          <p:cNvSpPr>
            <a:spLocks noGrp="1"/>
          </p:cNvSpPr>
          <p:nvPr>
            <p:ph type="sldNum" sz="quarter" idx="5"/>
          </p:nvPr>
        </p:nvSpPr>
        <p:spPr>
          <a:noFill/>
        </p:spPr>
        <p:txBody>
          <a:bodyPr/>
          <a:lstStyle/>
          <a:p>
            <a:fld id="{DA15608C-F950-40FD-98D4-CA21D3404854}" type="slidenum">
              <a:rPr lang="en-US" smtClean="0">
                <a:latin typeface="Arial" pitchFamily="34" charset="0"/>
              </a:rPr>
              <a:pPr/>
              <a:t>47</a:t>
            </a:fld>
            <a:endParaRPr lang="en-US" smtClean="0">
              <a:latin typeface="Arial" pitchFamily="34" charset="0"/>
            </a:endParaRPr>
          </a:p>
        </p:txBody>
      </p:sp>
      <p:sp>
        <p:nvSpPr>
          <p:cNvPr id="3686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687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normAutofit fontScale="92500" lnSpcReduction="10000"/>
          </a:bodyPr>
          <a:lstStyle/>
          <a:p>
            <a:r>
              <a:rPr lang="en-US" i="1" dirty="0" smtClean="0">
                <a:latin typeface="Arial" pitchFamily="34" charset="0"/>
              </a:rPr>
              <a:t>This slide discusses the other constraint types and gives examples of using each.</a:t>
            </a:r>
          </a:p>
          <a:p>
            <a:endParaRPr lang="en-US" dirty="0" smtClean="0">
              <a:latin typeface="Arial" pitchFamily="34" charset="0"/>
            </a:endParaRPr>
          </a:p>
          <a:p>
            <a:r>
              <a:rPr lang="en-US" dirty="0" smtClean="0">
                <a:latin typeface="Arial" pitchFamily="34" charset="0"/>
              </a:rPr>
              <a:t>A DEFAULT constraint enters a value in a column when one is not specified in an INSERT statement. DEFAULT constraints enforce domain integrity.</a:t>
            </a:r>
          </a:p>
          <a:p>
            <a:endParaRPr lang="en-US" dirty="0" smtClean="0">
              <a:latin typeface="Arial" pitchFamily="34" charset="0"/>
            </a:endParaRPr>
          </a:p>
          <a:p>
            <a:r>
              <a:rPr lang="en-US" dirty="0" smtClean="0">
                <a:latin typeface="Arial" pitchFamily="34" charset="0"/>
              </a:rPr>
              <a:t>A CHECK constraint restricts the data values that users can enter into a particular column during INSERT and UPDATE statements.</a:t>
            </a:r>
          </a:p>
          <a:p>
            <a:endParaRPr lang="en-US" dirty="0" smtClean="0">
              <a:latin typeface="Arial" pitchFamily="34" charset="0"/>
            </a:endParaRPr>
          </a:p>
          <a:p>
            <a:r>
              <a:rPr lang="en-US" dirty="0" smtClean="0">
                <a:latin typeface="Arial" pitchFamily="34" charset="0"/>
              </a:rPr>
              <a:t>A UNIQUE constraint specifies that two rows in a column cannot have the same value.</a:t>
            </a:r>
          </a:p>
          <a:p>
            <a:endParaRPr lang="en-US" dirty="0" smtClean="0">
              <a:latin typeface="Arial" pitchFamily="34" charset="0"/>
            </a:endParaRPr>
          </a:p>
          <a:p>
            <a:r>
              <a:rPr lang="en-US" b="1" dirty="0" smtClean="0">
                <a:latin typeface="Arial" pitchFamily="34" charset="0"/>
              </a:rPr>
              <a:t>Discussion:</a:t>
            </a:r>
            <a:r>
              <a:rPr lang="en-US" dirty="0" smtClean="0">
                <a:latin typeface="Arial" pitchFamily="34" charset="0"/>
              </a:rPr>
              <a:t> Ask students for examples of integrity requirements that could be implemented using CHECK constraints.</a:t>
            </a:r>
          </a:p>
          <a:p>
            <a:r>
              <a:rPr lang="en-US" dirty="0" smtClean="0">
                <a:latin typeface="Arial" pitchFamily="34" charset="0"/>
              </a:rPr>
              <a:t>Highlight the difference between PRIMARY KEY constraints and UNIQUE constraints. Ask students for examples of when to use UNIQUE constraints.</a:t>
            </a:r>
          </a:p>
          <a:p>
            <a:pPr eaLnBrk="1" hangingPunct="1"/>
            <a:r>
              <a:rPr lang="en-US" b="1" dirty="0" smtClean="0">
                <a:latin typeface="Arial" pitchFamily="34" charset="0"/>
              </a:rPr>
              <a:t>Question</a:t>
            </a:r>
            <a:r>
              <a:rPr lang="en-US" dirty="0" smtClean="0">
                <a:latin typeface="Arial" pitchFamily="34" charset="0"/>
              </a:rPr>
              <a:t>: How would you create constraints for different columns to ensure that a person's calculated age is never a negative value? </a:t>
            </a:r>
          </a:p>
          <a:p>
            <a:pPr eaLnBrk="1" hangingPunct="1"/>
            <a:r>
              <a:rPr lang="en-US" b="1" dirty="0" smtClean="0">
                <a:latin typeface="Arial" pitchFamily="34" charset="0"/>
              </a:rPr>
              <a:t>Answer: </a:t>
            </a:r>
            <a:r>
              <a:rPr lang="en-US" dirty="0" smtClean="0">
                <a:latin typeface="Arial" pitchFamily="34" charset="0"/>
              </a:rPr>
              <a:t>You could make sure that the CHECK constraint is enabled for the date of birth column and that it is never allowed to be null or after today’s date. You could also default any transactional dates (such as issue date, hire date, or other) to today’s date in case no value is specified and use a check constraint to ensure that they never precede the date of birth.</a:t>
            </a:r>
            <a:endParaRPr lang="en-US" b="1" dirty="0" smtClean="0">
              <a:latin typeface="Arial" pitchFamily="34" charset="0"/>
            </a:endParaRPr>
          </a:p>
          <a:p>
            <a:pPr eaLnBrk="1" hangingPunct="1"/>
            <a:endParaRPr lang="en-US" u="sng" dirty="0" smtClean="0">
              <a:latin typeface="Arial" pitchFamily="34" charset="0"/>
            </a:endParaRPr>
          </a:p>
        </p:txBody>
      </p:sp>
      <p:sp>
        <p:nvSpPr>
          <p:cNvPr id="37892" name="Slide Number Placeholder 5"/>
          <p:cNvSpPr>
            <a:spLocks noGrp="1"/>
          </p:cNvSpPr>
          <p:nvPr>
            <p:ph type="sldNum" sz="quarter" idx="5"/>
          </p:nvPr>
        </p:nvSpPr>
        <p:spPr>
          <a:noFill/>
        </p:spPr>
        <p:txBody>
          <a:bodyPr/>
          <a:lstStyle/>
          <a:p>
            <a:fld id="{30861263-A7C9-4F5E-8363-095CECACF436}" type="slidenum">
              <a:rPr lang="en-US" smtClean="0">
                <a:latin typeface="Arial" pitchFamily="34" charset="0"/>
              </a:rPr>
              <a:pPr/>
              <a:t>48</a:t>
            </a:fld>
            <a:endParaRPr lang="en-US" smtClean="0">
              <a:latin typeface="Arial" pitchFamily="34" charset="0"/>
            </a:endParaRPr>
          </a:p>
        </p:txBody>
      </p:sp>
      <p:sp>
        <p:nvSpPr>
          <p:cNvPr id="3789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789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normAutofit fontScale="92500" lnSpcReduction="20000"/>
          </a:bodyPr>
          <a:lstStyle/>
          <a:p>
            <a:r>
              <a:rPr lang="en-US" i="1" dirty="0" smtClean="0">
                <a:latin typeface="Arial" pitchFamily="34" charset="0"/>
              </a:rPr>
              <a:t>Use this slide to explain what the cascade clause is and how it impacts primary keys and unique restraints.</a:t>
            </a:r>
          </a:p>
          <a:p>
            <a:endParaRPr lang="en-US" dirty="0" smtClean="0">
              <a:latin typeface="Arial" pitchFamily="34" charset="0"/>
            </a:endParaRPr>
          </a:p>
          <a:p>
            <a:r>
              <a:rPr lang="en-US" dirty="0" smtClean="0">
                <a:latin typeface="Arial" pitchFamily="34" charset="0"/>
              </a:rPr>
              <a:t>The FOREIGN KEY constraint includes a CASCADE option that enables any change to a column value that defines a UNIQUE or PRIMARY KEY constraint to propagate the change to any foreign key values that reference it.</a:t>
            </a:r>
          </a:p>
          <a:p>
            <a:endParaRPr lang="en-US" dirty="0" smtClean="0">
              <a:latin typeface="Arial" pitchFamily="34" charset="0"/>
            </a:endParaRPr>
          </a:p>
          <a:p>
            <a:r>
              <a:rPr lang="en-US" dirty="0" smtClean="0">
                <a:latin typeface="Arial" pitchFamily="34" charset="0"/>
              </a:rPr>
              <a:t>Cascading referential integrity is the automatic cascading of updates and deletes from a primary table, or a PARENT table, to one or more secondary tables or child tables, that have defined referential integrity constraints on the primary table.</a:t>
            </a:r>
          </a:p>
          <a:p>
            <a:r>
              <a:rPr lang="en-US" dirty="0" smtClean="0">
                <a:latin typeface="Arial" pitchFamily="34" charset="0"/>
              </a:rPr>
              <a:t>For example, you may have an Employee table, which is the child table, and a  DEPARTMENT which is the parent. If you define a cascading referential integrity constraint between these two, when you make a change to the row in the parent Department table, the cascading referential integrity constraint takes the responsibility of updating the related records in the child table, namely the Employee table, with the data that just changed in the parent.</a:t>
            </a:r>
          </a:p>
          <a:p>
            <a:r>
              <a:rPr lang="en-US" dirty="0" smtClean="0">
                <a:latin typeface="Arial" pitchFamily="34" charset="0"/>
              </a:rPr>
              <a:t>Consider that cascading deletes may be deemed inappropriate if data archiving is required.</a:t>
            </a:r>
          </a:p>
          <a:p>
            <a:r>
              <a:rPr lang="en-US" b="1" dirty="0" smtClean="0">
                <a:latin typeface="Arial" pitchFamily="34" charset="0"/>
              </a:rPr>
              <a:t>Discussion:</a:t>
            </a:r>
            <a:r>
              <a:rPr lang="en-US" dirty="0" smtClean="0">
                <a:latin typeface="Arial" pitchFamily="34" charset="0"/>
              </a:rPr>
              <a:t> Cascading referential integrity is an important aspect of enforcing data integrity in relational databases. You should ensure that students have a good understanding of this concept. Consider using a whiteboard or tablet to illustrate.</a:t>
            </a:r>
          </a:p>
          <a:p>
            <a:r>
              <a:rPr lang="en-US" b="1" dirty="0" smtClean="0">
                <a:latin typeface="Arial" pitchFamily="34" charset="0"/>
              </a:rPr>
              <a:t>Question</a:t>
            </a:r>
            <a:r>
              <a:rPr lang="en-US" dirty="0" smtClean="0">
                <a:latin typeface="Arial" pitchFamily="34" charset="0"/>
              </a:rPr>
              <a:t>: Think of a scenario involving data for a human resources department. What types of cascading options would be appropriate for updating or deleting records.</a:t>
            </a:r>
          </a:p>
          <a:p>
            <a:r>
              <a:rPr lang="en-US" b="1" dirty="0" smtClean="0">
                <a:latin typeface="Arial" pitchFamily="34" charset="0"/>
              </a:rPr>
              <a:t>Answer</a:t>
            </a:r>
            <a:r>
              <a:rPr lang="en-US" dirty="0" smtClean="0">
                <a:latin typeface="Arial" pitchFamily="34" charset="0"/>
              </a:rPr>
              <a:t>: Prompt the students to come up with scenarios and how they will affect the tables. You can suggest an employee retiring, or an employee getting married and changing the family name as examples.</a:t>
            </a:r>
          </a:p>
          <a:p>
            <a:pPr eaLnBrk="1" hangingPunct="1"/>
            <a:endParaRPr lang="en-US" dirty="0" smtClean="0">
              <a:latin typeface="Arial" pitchFamily="34" charset="0"/>
            </a:endParaRPr>
          </a:p>
        </p:txBody>
      </p:sp>
      <p:sp>
        <p:nvSpPr>
          <p:cNvPr id="38916" name="Slide Number Placeholder 5"/>
          <p:cNvSpPr>
            <a:spLocks noGrp="1"/>
          </p:cNvSpPr>
          <p:nvPr>
            <p:ph type="sldNum" sz="quarter" idx="5"/>
          </p:nvPr>
        </p:nvSpPr>
        <p:spPr>
          <a:noFill/>
        </p:spPr>
        <p:txBody>
          <a:bodyPr/>
          <a:lstStyle/>
          <a:p>
            <a:fld id="{9392FEA4-15D9-4238-A6F7-E8ED969ADA50}" type="slidenum">
              <a:rPr lang="en-US" smtClean="0">
                <a:latin typeface="Arial" pitchFamily="34" charset="0"/>
              </a:rPr>
              <a:pPr/>
              <a:t>56</a:t>
            </a:fld>
            <a:endParaRPr lang="en-US" smtClean="0">
              <a:latin typeface="Arial" pitchFamily="34" charset="0"/>
            </a:endParaRPr>
          </a:p>
        </p:txBody>
      </p:sp>
      <p:sp>
        <p:nvSpPr>
          <p:cNvPr id="3891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891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Sp_addtype</a:t>
            </a:r>
            <a:r>
              <a:rPr lang="en-US" dirty="0" smtClean="0"/>
              <a:t>  </a:t>
            </a:r>
            <a:r>
              <a:rPr lang="en-US" dirty="0" err="1" smtClean="0"/>
              <a:t>newtype</a:t>
            </a:r>
            <a:r>
              <a:rPr lang="en-US" dirty="0" smtClean="0"/>
              <a:t>, ’</a:t>
            </a:r>
            <a:r>
              <a:rPr lang="en-US" dirty="0" err="1" smtClean="0"/>
              <a:t>varchar</a:t>
            </a:r>
            <a:r>
              <a:rPr lang="en-US" dirty="0" smtClean="0"/>
              <a:t>(50)’ , ’Not NULL’</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73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Slide Number Placeholder 5"/>
          <p:cNvSpPr>
            <a:spLocks noGrp="1"/>
          </p:cNvSpPr>
          <p:nvPr>
            <p:ph type="sldNum" sz="quarter" idx="5"/>
          </p:nvPr>
        </p:nvSpPr>
        <p:spPr>
          <a:noFill/>
        </p:spPr>
        <p:txBody>
          <a:bodyPr/>
          <a:lstStyle/>
          <a:p>
            <a:fld id="{0F390FA9-0CE4-45DB-B96E-91213A34F8B1}" type="slidenum">
              <a:rPr lang="en-US" smtClean="0">
                <a:latin typeface="Arial" pitchFamily="34" charset="0"/>
              </a:rPr>
              <a:pPr/>
              <a:t>3</a:t>
            </a:fld>
            <a:endParaRPr lang="en-US" smtClean="0">
              <a:latin typeface="Arial" pitchFamily="34" charset="0"/>
            </a:endParaRPr>
          </a:p>
        </p:txBody>
      </p:sp>
      <p:sp>
        <p:nvSpPr>
          <p:cNvPr id="32772" name="Notes Placeholder 2"/>
          <p:cNvSpPr>
            <a:spLocks noGrp="1"/>
          </p:cNvSpPr>
          <p:nvPr>
            <p:ph type="body" idx="1"/>
          </p:nvPr>
        </p:nvSpPr>
        <p:spPr>
          <a:xfrm>
            <a:off x="307492" y="2248525"/>
            <a:ext cx="6149837" cy="6580057"/>
          </a:xfrm>
          <a:noFill/>
          <a:ln/>
        </p:spPr>
        <p:txBody>
          <a:bodyPr/>
          <a:lstStyle/>
          <a:p>
            <a:r>
              <a:rPr lang="en-US" sz="1200" kern="1200" dirty="0" smtClean="0">
                <a:solidFill>
                  <a:schemeClr val="tx1"/>
                </a:solidFill>
                <a:latin typeface="+mn-lt"/>
                <a:ea typeface="+mn-ea"/>
                <a:cs typeface="+mn-cs"/>
              </a:rPr>
              <a:t>--Database creation</a:t>
            </a:r>
          </a:p>
          <a:p>
            <a:r>
              <a:rPr lang="en-US" sz="1200" kern="1200" dirty="0" smtClean="0">
                <a:solidFill>
                  <a:schemeClr val="tx1"/>
                </a:solidFill>
                <a:latin typeface="+mn-lt"/>
                <a:ea typeface="+mn-ea"/>
                <a:cs typeface="+mn-cs"/>
              </a:rPr>
              <a:t>CREATE DATABASE sample;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--creates a database with explicit specifications for</a:t>
            </a:r>
          </a:p>
          <a:p>
            <a:r>
              <a:rPr lang="en-US" sz="1200" kern="1200" dirty="0" smtClean="0">
                <a:solidFill>
                  <a:schemeClr val="tx1"/>
                </a:solidFill>
                <a:latin typeface="+mn-lt"/>
                <a:ea typeface="+mn-ea"/>
                <a:cs typeface="+mn-cs"/>
              </a:rPr>
              <a:t>--database and transaction log files.</a:t>
            </a:r>
          </a:p>
          <a:p>
            <a:r>
              <a:rPr lang="en-US" sz="1200" kern="1200" dirty="0" smtClean="0">
                <a:solidFill>
                  <a:schemeClr val="tx1"/>
                </a:solidFill>
                <a:latin typeface="+mn-lt"/>
                <a:ea typeface="+mn-ea"/>
                <a:cs typeface="+mn-cs"/>
              </a:rPr>
              <a:t>--Because the PRIMARY option is omitted</a:t>
            </a:r>
          </a:p>
          <a:p>
            <a:r>
              <a:rPr lang="en-US" sz="1200" kern="1200" dirty="0" smtClean="0">
                <a:solidFill>
                  <a:schemeClr val="tx1"/>
                </a:solidFill>
                <a:latin typeface="+mn-lt"/>
                <a:ea typeface="+mn-ea"/>
                <a:cs typeface="+mn-cs"/>
              </a:rPr>
              <a:t>--the first file is assumed as the primary file</a:t>
            </a:r>
          </a:p>
          <a:p>
            <a:r>
              <a:rPr lang="en-US" sz="1200" kern="1200" dirty="0" smtClean="0">
                <a:solidFill>
                  <a:schemeClr val="tx1"/>
                </a:solidFill>
                <a:latin typeface="+mn-lt"/>
                <a:ea typeface="+mn-ea"/>
                <a:cs typeface="+mn-cs"/>
              </a:rPr>
              <a:t>--If the MAXSIZE option is not specified</a:t>
            </a:r>
          </a:p>
          <a:p>
            <a:r>
              <a:rPr lang="en-US" sz="1200" kern="1200" dirty="0" smtClean="0">
                <a:solidFill>
                  <a:schemeClr val="tx1"/>
                </a:solidFill>
                <a:latin typeface="+mn-lt"/>
                <a:ea typeface="+mn-ea"/>
                <a:cs typeface="+mn-cs"/>
              </a:rPr>
              <a:t>--or is set to UNLIMITED, the file will grow until the disk is full</a:t>
            </a:r>
          </a:p>
          <a:p>
            <a:r>
              <a:rPr lang="en-US" sz="1200" kern="1200" dirty="0" smtClean="0">
                <a:solidFill>
                  <a:schemeClr val="tx1"/>
                </a:solidFill>
                <a:latin typeface="+mn-lt"/>
                <a:ea typeface="+mn-ea"/>
                <a:cs typeface="+mn-cs"/>
              </a:rPr>
              <a:t>--if ON exists all files of db must be specified</a:t>
            </a:r>
          </a:p>
          <a:p>
            <a:r>
              <a:rPr lang="en-US" sz="1200" kern="1200" dirty="0" smtClean="0">
                <a:solidFill>
                  <a:schemeClr val="tx1"/>
                </a:solidFill>
                <a:latin typeface="+mn-lt"/>
                <a:ea typeface="+mn-ea"/>
                <a:cs typeface="+mn-cs"/>
              </a:rPr>
              <a:t>CREATE DATABASE projects</a:t>
            </a:r>
          </a:p>
          <a:p>
            <a:r>
              <a:rPr lang="en-US" sz="1200" kern="1200" dirty="0" smtClean="0">
                <a:solidFill>
                  <a:schemeClr val="tx1"/>
                </a:solidFill>
                <a:latin typeface="+mn-lt"/>
                <a:ea typeface="+mn-ea"/>
                <a:cs typeface="+mn-cs"/>
              </a:rPr>
              <a:t>ON (NAME=</a:t>
            </a:r>
            <a:r>
              <a:rPr lang="en-US" sz="1200" kern="1200" dirty="0" err="1" smtClean="0">
                <a:solidFill>
                  <a:schemeClr val="tx1"/>
                </a:solidFill>
                <a:latin typeface="+mn-lt"/>
                <a:ea typeface="+mn-ea"/>
                <a:cs typeface="+mn-cs"/>
              </a:rPr>
              <a:t>projects_dat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FILENAME = 'd:\db\pro.mdf'</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master;</a:t>
            </a:r>
          </a:p>
          <a:p>
            <a:r>
              <a:rPr lang="en-US" sz="1200" kern="1200" dirty="0" smtClean="0">
                <a:solidFill>
                  <a:schemeClr val="tx1"/>
                </a:solidFill>
                <a:latin typeface="+mn-lt"/>
                <a:ea typeface="+mn-ea"/>
                <a:cs typeface="+mn-cs"/>
              </a:rPr>
              <a:t>CREATE DATABASE projects</a:t>
            </a:r>
          </a:p>
          <a:p>
            <a:r>
              <a:rPr lang="en-US" sz="1200" kern="1200" dirty="0" smtClean="0">
                <a:solidFill>
                  <a:schemeClr val="tx1"/>
                </a:solidFill>
                <a:latin typeface="+mn-lt"/>
                <a:ea typeface="+mn-ea"/>
                <a:cs typeface="+mn-cs"/>
              </a:rPr>
              <a:t>ON (NAME=</a:t>
            </a:r>
            <a:r>
              <a:rPr lang="en-US" sz="1200" kern="1200" dirty="0" err="1" smtClean="0">
                <a:solidFill>
                  <a:schemeClr val="tx1"/>
                </a:solidFill>
                <a:latin typeface="+mn-lt"/>
                <a:ea typeface="+mn-ea"/>
                <a:cs typeface="+mn-cs"/>
              </a:rPr>
              <a:t>projects_dat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FILENAME = 'd:\db\projects2.mdf',</a:t>
            </a:r>
          </a:p>
          <a:p>
            <a:r>
              <a:rPr lang="en-US" sz="1200" kern="1200" dirty="0" smtClean="0">
                <a:solidFill>
                  <a:schemeClr val="tx1"/>
                </a:solidFill>
                <a:latin typeface="+mn-lt"/>
                <a:ea typeface="+mn-ea"/>
                <a:cs typeface="+mn-cs"/>
              </a:rPr>
              <a:t>SIZE = 10,</a:t>
            </a:r>
          </a:p>
          <a:p>
            <a:r>
              <a:rPr lang="en-US" sz="1200" kern="1200" dirty="0" smtClean="0">
                <a:solidFill>
                  <a:schemeClr val="tx1"/>
                </a:solidFill>
                <a:latin typeface="+mn-lt"/>
                <a:ea typeface="+mn-ea"/>
                <a:cs typeface="+mn-cs"/>
              </a:rPr>
              <a:t>MAXSIZE = 100,</a:t>
            </a:r>
          </a:p>
          <a:p>
            <a:r>
              <a:rPr lang="en-US" sz="1200" kern="1200" dirty="0" smtClean="0">
                <a:solidFill>
                  <a:schemeClr val="tx1"/>
                </a:solidFill>
                <a:latin typeface="+mn-lt"/>
                <a:ea typeface="+mn-ea"/>
                <a:cs typeface="+mn-cs"/>
              </a:rPr>
              <a:t>FILEGROWTH = 5)</a:t>
            </a:r>
          </a:p>
          <a:p>
            <a:r>
              <a:rPr lang="en-US" sz="1200" kern="1200" dirty="0" smtClean="0">
                <a:solidFill>
                  <a:schemeClr val="tx1"/>
                </a:solidFill>
                <a:latin typeface="+mn-lt"/>
                <a:ea typeface="+mn-ea"/>
                <a:cs typeface="+mn-cs"/>
              </a:rPr>
              <a:t>LOG ON</a:t>
            </a:r>
          </a:p>
          <a:p>
            <a:r>
              <a:rPr lang="en-US" sz="1200" kern="1200" dirty="0" smtClean="0">
                <a:solidFill>
                  <a:schemeClr val="tx1"/>
                </a:solidFill>
                <a:latin typeface="+mn-lt"/>
                <a:ea typeface="+mn-ea"/>
                <a:cs typeface="+mn-cs"/>
              </a:rPr>
              <a:t>(NAME=</a:t>
            </a:r>
            <a:r>
              <a:rPr lang="en-US" sz="1200" kern="1200" dirty="0" err="1" smtClean="0">
                <a:solidFill>
                  <a:schemeClr val="tx1"/>
                </a:solidFill>
                <a:latin typeface="+mn-lt"/>
                <a:ea typeface="+mn-ea"/>
                <a:cs typeface="+mn-cs"/>
              </a:rPr>
              <a:t>projects_log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FILENAME = 'd:\db\projects2.ldf',</a:t>
            </a:r>
          </a:p>
          <a:p>
            <a:r>
              <a:rPr lang="en-US" sz="1200" kern="1200" dirty="0" smtClean="0">
                <a:solidFill>
                  <a:schemeClr val="tx1"/>
                </a:solidFill>
                <a:latin typeface="+mn-lt"/>
                <a:ea typeface="+mn-ea"/>
                <a:cs typeface="+mn-cs"/>
              </a:rPr>
              <a:t>SIZE = 40,</a:t>
            </a:r>
          </a:p>
          <a:p>
            <a:r>
              <a:rPr lang="en-US" sz="1200" kern="1200" dirty="0" smtClean="0">
                <a:solidFill>
                  <a:schemeClr val="tx1"/>
                </a:solidFill>
                <a:latin typeface="+mn-lt"/>
                <a:ea typeface="+mn-ea"/>
                <a:cs typeface="+mn-cs"/>
              </a:rPr>
              <a:t>MAXSIZE = 100,</a:t>
            </a:r>
          </a:p>
          <a:p>
            <a:r>
              <a:rPr lang="en-US" sz="1200" kern="1200" dirty="0" smtClean="0">
                <a:solidFill>
                  <a:schemeClr val="tx1"/>
                </a:solidFill>
                <a:latin typeface="+mn-lt"/>
                <a:ea typeface="+mn-ea"/>
                <a:cs typeface="+mn-cs"/>
              </a:rPr>
              <a:t>FILEGROWTH = 10);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drop database projects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MetaData</a:t>
            </a:r>
            <a:r>
              <a:rPr lang="en-US" sz="1200" kern="1200" dirty="0" smtClean="0">
                <a:solidFill>
                  <a:schemeClr val="tx1"/>
                </a:solidFill>
                <a:latin typeface="+mn-lt"/>
                <a:ea typeface="+mn-ea"/>
                <a:cs typeface="+mn-cs"/>
              </a:rPr>
              <a:t> Fn (scalar fn.) **/</a:t>
            </a:r>
          </a:p>
          <a:p>
            <a:r>
              <a:rPr lang="en-US" sz="1200" kern="1200" dirty="0" smtClean="0">
                <a:solidFill>
                  <a:schemeClr val="tx1"/>
                </a:solidFill>
                <a:latin typeface="+mn-lt"/>
                <a:ea typeface="+mn-ea"/>
                <a:cs typeface="+mn-cs"/>
              </a:rPr>
              <a:t>select DB_ID()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DB_NAME() AS 'database'    </a:t>
            </a:r>
          </a:p>
          <a:p>
            <a:r>
              <a:rPr lang="en-US" sz="1200" kern="1200" dirty="0" smtClean="0">
                <a:solidFill>
                  <a:schemeClr val="tx1"/>
                </a:solidFill>
                <a:latin typeface="+mn-lt"/>
                <a:ea typeface="+mn-ea"/>
                <a:cs typeface="+mn-cs"/>
              </a:rPr>
              <a:t>--select name of the current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sys.sp_databases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--retrieve info about DB</a:t>
            </a:r>
          </a:p>
          <a:p>
            <a:r>
              <a:rPr lang="en-US" sz="1200" kern="1200" dirty="0" smtClean="0">
                <a:solidFill>
                  <a:schemeClr val="tx1"/>
                </a:solidFill>
                <a:latin typeface="+mn-lt"/>
                <a:ea typeface="+mn-ea"/>
                <a:cs typeface="+mn-cs"/>
              </a:rPr>
              <a:t>--Returns one row for each file of a database</a:t>
            </a:r>
          </a:p>
          <a:p>
            <a:r>
              <a:rPr lang="en-US" sz="1200" kern="1200" dirty="0" smtClean="0">
                <a:solidFill>
                  <a:schemeClr val="tx1"/>
                </a:solidFill>
                <a:latin typeface="+mn-lt"/>
                <a:ea typeface="+mn-ea"/>
                <a:cs typeface="+mn-cs"/>
              </a:rPr>
              <a:t>--ay 7aga sys. 3bara 3an views</a:t>
            </a: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sys.database_files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use master</a:t>
            </a: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sys.databases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--Returns one row for each column of an object that contains columns</a:t>
            </a:r>
          </a:p>
          <a:p>
            <a:r>
              <a:rPr lang="en-US" sz="1200" kern="1200" dirty="0" smtClean="0">
                <a:solidFill>
                  <a:schemeClr val="tx1"/>
                </a:solidFill>
                <a:latin typeface="+mn-lt"/>
                <a:ea typeface="+mn-ea"/>
                <a:cs typeface="+mn-cs"/>
              </a:rPr>
              <a:t>--(for example, a table or a view)a row of each column in that table</a:t>
            </a:r>
          </a:p>
          <a:p>
            <a:r>
              <a:rPr lang="en-US" sz="1200" kern="1200" dirty="0" smtClean="0">
                <a:solidFill>
                  <a:schemeClr val="tx1"/>
                </a:solidFill>
                <a:latin typeface="+mn-lt"/>
                <a:ea typeface="+mn-ea"/>
                <a:cs typeface="+mn-cs"/>
              </a:rPr>
              <a:t>--columns of the same table will have the same </a:t>
            </a:r>
            <a:r>
              <a:rPr lang="en-US" sz="1200" kern="1200" dirty="0" err="1" smtClean="0">
                <a:solidFill>
                  <a:schemeClr val="tx1"/>
                </a:solidFill>
                <a:latin typeface="+mn-lt"/>
                <a:ea typeface="+mn-ea"/>
                <a:cs typeface="+mn-cs"/>
              </a:rPr>
              <a:t>obj_id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sys.columns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sys.tables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sys.schemas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--To check the value of a specific db property</a:t>
            </a:r>
          </a:p>
          <a:p>
            <a:r>
              <a:rPr lang="en-US" sz="1200" kern="1200" dirty="0" smtClean="0">
                <a:solidFill>
                  <a:schemeClr val="tx1"/>
                </a:solidFill>
                <a:latin typeface="+mn-lt"/>
                <a:ea typeface="+mn-ea"/>
                <a:cs typeface="+mn-cs"/>
              </a:rPr>
              <a:t>SELECT DATABASEPROPERTY</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toto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IsAutoShrink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--Retrieve Info about all objects</a:t>
            </a:r>
          </a:p>
          <a:p>
            <a:r>
              <a:rPr lang="en-US" sz="1200" kern="1200" dirty="0" err="1" smtClean="0">
                <a:solidFill>
                  <a:schemeClr val="tx1"/>
                </a:solidFill>
                <a:latin typeface="+mn-lt"/>
                <a:ea typeface="+mn-ea"/>
                <a:cs typeface="+mn-cs"/>
              </a:rPr>
              <a:t>sp_help</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--Retrieving Info about all </a:t>
            </a:r>
            <a:r>
              <a:rPr lang="en-US" sz="1200" kern="1200" dirty="0" err="1" smtClean="0">
                <a:solidFill>
                  <a:schemeClr val="tx1"/>
                </a:solidFill>
                <a:latin typeface="+mn-lt"/>
                <a:ea typeface="+mn-ea"/>
                <a:cs typeface="+mn-cs"/>
              </a:rPr>
              <a:t>dbs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sp_helpdb</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--Retrieving Info about a specific db</a:t>
            </a:r>
          </a:p>
          <a:p>
            <a:r>
              <a:rPr lang="en-US" sz="1200" kern="1200" dirty="0" err="1" smtClean="0">
                <a:solidFill>
                  <a:schemeClr val="tx1"/>
                </a:solidFill>
                <a:latin typeface="+mn-lt"/>
                <a:ea typeface="+mn-ea"/>
                <a:cs typeface="+mn-cs"/>
              </a:rPr>
              <a:t>sp_helpdb</a:t>
            </a:r>
            <a:r>
              <a:rPr lang="en-US" sz="1200" kern="1200" dirty="0" smtClean="0">
                <a:solidFill>
                  <a:schemeClr val="tx1"/>
                </a:solidFill>
                <a:latin typeface="+mn-lt"/>
                <a:ea typeface="+mn-ea"/>
                <a:cs typeface="+mn-cs"/>
              </a:rPr>
              <a:t> iti2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retrieve info. about a specific </a:t>
            </a:r>
            <a:r>
              <a:rPr lang="en-US" sz="1200" kern="1200" dirty="0" err="1" smtClean="0">
                <a:solidFill>
                  <a:schemeClr val="tx1"/>
                </a:solidFill>
                <a:latin typeface="+mn-lt"/>
                <a:ea typeface="+mn-ea"/>
                <a:cs typeface="+mn-cs"/>
              </a:rPr>
              <a:t>DataType</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sp_help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Type_name:nvarchar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Storage_type:nvarchar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Length: 8000					</a:t>
            </a:r>
            <a:r>
              <a:rPr lang="en-US" sz="1200" kern="1200" dirty="0" err="1" smtClean="0">
                <a:solidFill>
                  <a:schemeClr val="tx1"/>
                </a:solidFill>
                <a:latin typeface="+mn-lt"/>
                <a:ea typeface="+mn-ea"/>
                <a:cs typeface="+mn-cs"/>
              </a:rPr>
              <a:t>Prec</a:t>
            </a:r>
            <a:r>
              <a:rPr lang="en-US" sz="1200" kern="1200" dirty="0" smtClean="0">
                <a:solidFill>
                  <a:schemeClr val="tx1"/>
                </a:solidFill>
                <a:latin typeface="+mn-lt"/>
                <a:ea typeface="+mn-ea"/>
                <a:cs typeface="+mn-cs"/>
              </a:rPr>
              <a:t> :4000</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Scale:NULL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Nullable</a:t>
            </a:r>
            <a:r>
              <a:rPr lang="en-US" sz="1200" kern="1200" dirty="0" smtClean="0">
                <a:solidFill>
                  <a:schemeClr val="tx1"/>
                </a:solidFill>
                <a:latin typeface="+mn-lt"/>
                <a:ea typeface="+mn-ea"/>
                <a:cs typeface="+mn-cs"/>
              </a:rPr>
              <a:t>:  yes</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Default_name:none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Rule_name</a:t>
            </a:r>
            <a:r>
              <a:rPr lang="en-US" sz="1200" kern="1200" dirty="0" smtClean="0">
                <a:solidFill>
                  <a:schemeClr val="tx1"/>
                </a:solidFill>
                <a:latin typeface="+mn-lt"/>
                <a:ea typeface="+mn-ea"/>
                <a:cs typeface="+mn-cs"/>
              </a:rPr>
              <a:t>:  none</a:t>
            </a:r>
          </a:p>
          <a:p>
            <a:r>
              <a:rPr lang="en-US" sz="1200" kern="1200" dirty="0" smtClean="0">
                <a:solidFill>
                  <a:schemeClr val="tx1"/>
                </a:solidFill>
                <a:latin typeface="+mn-lt"/>
                <a:ea typeface="+mn-ea"/>
                <a:cs typeface="+mn-cs"/>
              </a:rPr>
              <a:t>    Collation:SQL_Latin1_General_CP1_Cl_AS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--Retrieving Info about the db size, unallocated space</a:t>
            </a:r>
          </a:p>
          <a:p>
            <a:r>
              <a:rPr lang="en-US" sz="1200" kern="1200" dirty="0" smtClean="0">
                <a:solidFill>
                  <a:schemeClr val="tx1"/>
                </a:solidFill>
                <a:latin typeface="+mn-lt"/>
                <a:ea typeface="+mn-ea"/>
                <a:cs typeface="+mn-cs"/>
              </a:rPr>
              <a:t>--data size, index size, free "unused" space</a:t>
            </a:r>
          </a:p>
          <a:p>
            <a:r>
              <a:rPr lang="en-US" sz="1200" kern="1200" dirty="0" err="1" smtClean="0">
                <a:solidFill>
                  <a:schemeClr val="tx1"/>
                </a:solidFill>
                <a:latin typeface="+mn-lt"/>
                <a:ea typeface="+mn-ea"/>
                <a:cs typeface="+mn-cs"/>
              </a:rPr>
              <a:t>sp_spaceused</a:t>
            </a:r>
            <a:r>
              <a:rPr lang="en-US" sz="1200" kern="1200" dirty="0" smtClean="0">
                <a:solidFill>
                  <a:schemeClr val="tx1"/>
                </a:solidFill>
                <a:latin typeface="+mn-lt"/>
                <a:ea typeface="+mn-ea"/>
                <a:cs typeface="+mn-cs"/>
              </a:rPr>
              <a:t> </a:t>
            </a:r>
          </a:p>
          <a:p>
            <a:endParaRPr lang="en-US" dirty="0" smtClean="0">
              <a:latin typeface="Arial" pitchFamily="34" charset="0"/>
            </a:endParaRPr>
          </a:p>
          <a:p>
            <a:endParaRPr lang="en-US" dirty="0" smtClean="0">
              <a:latin typeface="Arial" pitchFamily="34" charset="0"/>
            </a:endParaRPr>
          </a:p>
        </p:txBody>
      </p:sp>
      <p:sp>
        <p:nvSpPr>
          <p:cNvPr id="32773"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32774"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9: Using Advanced Techniques</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A17A4137-77AF-44F2-A25C-46B15CC31BCB}" type="slidenum">
              <a:rPr lang="en-US" smtClean="0"/>
              <a:pPr/>
              <a:t>79</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Note:</a:t>
            </a:r>
          </a:p>
          <a:p>
            <a:pPr eaLnBrk="1" hangingPunct="1"/>
            <a:r>
              <a:rPr lang="en-US" dirty="0" smtClean="0"/>
              <a:t>To see Execution</a:t>
            </a:r>
            <a:r>
              <a:rPr lang="en-US" baseline="0" dirty="0" smtClean="0"/>
              <a:t> Plan click the “Display Estimated Execution Plan” Icon</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05: Working with Subqueries</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EB1D7383-9597-4AF7-B5D0-6F5316D9805A}" type="slidenum">
              <a:rPr lang="en-US" smtClean="0"/>
              <a:pPr/>
              <a:t>80</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148591"/>
            <a:ext cx="6149837" cy="8097811"/>
          </a:xfrm>
          <a:noFill/>
          <a:ln/>
        </p:spPr>
        <p:txBody>
          <a:bodyPr/>
          <a:lstStyle/>
          <a:p>
            <a:pPr eaLnBrk="1" hangingPunct="1"/>
            <a:r>
              <a:rPr lang="en-US" dirty="0" smtClean="0"/>
              <a:t>describe how correlated </a:t>
            </a:r>
            <a:r>
              <a:rPr lang="en-US" dirty="0" err="1" smtClean="0"/>
              <a:t>subqueries</a:t>
            </a:r>
            <a:r>
              <a:rPr lang="en-US" dirty="0" smtClean="0"/>
              <a:t> work.</a:t>
            </a:r>
          </a:p>
          <a:p>
            <a:pPr eaLnBrk="1" hangingPunct="1"/>
            <a:endParaRPr lang="en-US" dirty="0" smtClean="0"/>
          </a:p>
          <a:p>
            <a:pPr eaLnBrk="1" hangingPunct="1"/>
            <a:r>
              <a:rPr lang="en-US" dirty="0" smtClean="0"/>
              <a:t>Many queries can be evaluated by executing the </a:t>
            </a:r>
            <a:r>
              <a:rPr lang="en-US" dirty="0" err="1" smtClean="0"/>
              <a:t>subquery</a:t>
            </a:r>
            <a:r>
              <a:rPr lang="en-US" dirty="0" smtClean="0"/>
              <a:t> once and substituting the resulting value or values into the WHERE clause of the outer query. In queries that include a correlated </a:t>
            </a:r>
            <a:r>
              <a:rPr lang="en-US" dirty="0" err="1" smtClean="0"/>
              <a:t>subquery</a:t>
            </a:r>
            <a:r>
              <a:rPr lang="en-US" dirty="0" smtClean="0"/>
              <a:t> (also known as a repeating </a:t>
            </a:r>
            <a:r>
              <a:rPr lang="en-US" dirty="0" err="1" smtClean="0"/>
              <a:t>subquery</a:t>
            </a:r>
            <a:r>
              <a:rPr lang="en-US" dirty="0" smtClean="0"/>
              <a:t>), the </a:t>
            </a:r>
            <a:r>
              <a:rPr lang="en-US" dirty="0" err="1" smtClean="0"/>
              <a:t>subquery</a:t>
            </a:r>
            <a:r>
              <a:rPr lang="en-US" dirty="0" smtClean="0"/>
              <a:t> depends on the outer query for its values. This means that the </a:t>
            </a:r>
            <a:r>
              <a:rPr lang="en-US" dirty="0" err="1" smtClean="0"/>
              <a:t>subquery</a:t>
            </a:r>
            <a:r>
              <a:rPr lang="en-US" dirty="0" smtClean="0"/>
              <a:t> is executed repeatedly, once for each row that might be selected by the outer query. </a:t>
            </a:r>
          </a:p>
          <a:p>
            <a:pPr eaLnBrk="1" hangingPunct="1"/>
            <a:r>
              <a:rPr lang="en-US" b="1" dirty="0" smtClean="0"/>
              <a:t>Delivery note</a:t>
            </a:r>
            <a:r>
              <a:rPr lang="en-US" dirty="0" smtClean="0"/>
              <a:t>: if students do not understand the definition, explain that a correlated </a:t>
            </a:r>
            <a:r>
              <a:rPr lang="en-US" dirty="0" err="1" smtClean="0"/>
              <a:t>subquery</a:t>
            </a:r>
            <a:r>
              <a:rPr lang="en-US" dirty="0" smtClean="0"/>
              <a:t> is a </a:t>
            </a:r>
            <a:r>
              <a:rPr lang="en-US" dirty="0" err="1" smtClean="0"/>
              <a:t>subquery</a:t>
            </a:r>
            <a:r>
              <a:rPr lang="en-US" dirty="0" smtClean="0"/>
              <a:t> that contains a reference to a column or columns in the outer query, and that correlated </a:t>
            </a:r>
            <a:r>
              <a:rPr lang="en-US" dirty="0" err="1" smtClean="0"/>
              <a:t>subqueries</a:t>
            </a:r>
            <a:r>
              <a:rPr lang="en-US" dirty="0" smtClean="0"/>
              <a:t> are also called repeating </a:t>
            </a:r>
            <a:r>
              <a:rPr lang="en-US" dirty="0" err="1" smtClean="0"/>
              <a:t>subqueries</a:t>
            </a:r>
            <a:r>
              <a:rPr lang="en-US" dirty="0" smtClean="0"/>
              <a:t> because they are executed multiple times during processing - one time for each row in the outer query. </a:t>
            </a:r>
          </a:p>
          <a:p>
            <a:pPr eaLnBrk="1" hangingPunct="1"/>
            <a:r>
              <a:rPr lang="en-US" dirty="0" smtClean="0"/>
              <a:t>Correlated </a:t>
            </a:r>
            <a:r>
              <a:rPr lang="en-US" dirty="0" err="1" smtClean="0"/>
              <a:t>subqueries</a:t>
            </a:r>
            <a:r>
              <a:rPr lang="en-US" dirty="0" smtClean="0"/>
              <a:t> can also include table-valued functions in the FROM clause by referencing columns from a table in the outer query as an argument of the table-valued function. In this case, for each row of the outer query, the table-valued function is evaluated according to the </a:t>
            </a:r>
            <a:r>
              <a:rPr lang="en-US" dirty="0" err="1" smtClean="0"/>
              <a:t>subquery</a:t>
            </a:r>
            <a:r>
              <a:rPr lang="en-US" dirty="0" smtClean="0"/>
              <a:t>. </a:t>
            </a:r>
          </a:p>
          <a:p>
            <a:pPr eaLnBrk="1" hangingPunct="1"/>
            <a:endParaRPr lang="en-US" dirty="0" smtClean="0"/>
          </a:p>
          <a:p>
            <a:pPr eaLnBrk="1" hangingPunct="1"/>
            <a:r>
              <a:rPr lang="en-US" b="1" dirty="0" smtClean="0"/>
              <a:t>References</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Module 05: Working with Subqueries</a:t>
            </a:r>
          </a:p>
        </p:txBody>
      </p:sp>
      <p:sp>
        <p:nvSpPr>
          <p:cNvPr id="44035" name="Rectangle 3"/>
          <p:cNvSpPr>
            <a:spLocks noGrp="1" noChangeArrowheads="1"/>
          </p:cNvSpPr>
          <p:nvPr>
            <p:ph type="dt" sz="quarter" idx="1"/>
          </p:nvPr>
        </p:nvSpPr>
        <p:spPr>
          <a:noFill/>
        </p:spPr>
        <p:txBody>
          <a:bodyPr/>
          <a:lstStyle/>
          <a:p>
            <a:r>
              <a:rPr lang="en-US" smtClean="0"/>
              <a:t>Course 2778A</a:t>
            </a:r>
          </a:p>
        </p:txBody>
      </p:sp>
      <p:sp>
        <p:nvSpPr>
          <p:cNvPr id="44036" name="Rectangle 7"/>
          <p:cNvSpPr>
            <a:spLocks noGrp="1" noChangeArrowheads="1"/>
          </p:cNvSpPr>
          <p:nvPr>
            <p:ph type="sldNum" sz="quarter" idx="5"/>
          </p:nvPr>
        </p:nvSpPr>
        <p:spPr>
          <a:noFill/>
        </p:spPr>
        <p:txBody>
          <a:bodyPr/>
          <a:lstStyle/>
          <a:p>
            <a:fld id="{4F14D22E-9E37-4224-B799-4530E2035DCF}" type="slidenum">
              <a:rPr lang="en-US" smtClean="0"/>
              <a:pPr/>
              <a:t>81</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b="1" dirty="0" smtClean="0"/>
              <a:t>Code box 1 (top-left, beneath “Outer Query”)</a:t>
            </a:r>
            <a:br>
              <a:rPr lang="en-US" b="1" dirty="0" smtClean="0"/>
            </a:br>
            <a:r>
              <a:rPr lang="en-US" dirty="0" smtClean="0"/>
              <a:t>A </a:t>
            </a:r>
            <a:r>
              <a:rPr lang="en-US" dirty="0" err="1" smtClean="0"/>
              <a:t>subquery</a:t>
            </a:r>
            <a:r>
              <a:rPr lang="en-US" dirty="0" smtClean="0"/>
              <a:t> depends on the outer query for its values. Because of this, building a correlated </a:t>
            </a:r>
            <a:r>
              <a:rPr lang="en-US" dirty="0" err="1" smtClean="0"/>
              <a:t>subquery</a:t>
            </a:r>
            <a:r>
              <a:rPr lang="en-US" dirty="0" smtClean="0"/>
              <a:t> involves creating both an outer and inner query. Here we have an outer query that retrieves each employee's first and last name.</a:t>
            </a:r>
          </a:p>
          <a:p>
            <a:pPr eaLnBrk="1" hangingPunct="1"/>
            <a:r>
              <a:rPr lang="en-US" b="1" dirty="0" smtClean="0"/>
              <a:t>Code box 2 (top-right, beneath “Inner Query”)</a:t>
            </a:r>
            <a:br>
              <a:rPr lang="en-US" b="1" dirty="0" smtClean="0"/>
            </a:br>
            <a:r>
              <a:rPr lang="en-US" dirty="0" smtClean="0"/>
              <a:t>This is an inner query that retrieves each bonus amount for all salespeople. Adding it to the outer query will create the correlated </a:t>
            </a:r>
            <a:r>
              <a:rPr lang="en-US" dirty="0" err="1" smtClean="0"/>
              <a:t>subquery</a:t>
            </a:r>
            <a:r>
              <a:rPr lang="en-US" dirty="0" smtClean="0"/>
              <a:t> that appears in the next step. Note that this inner query does need to be rewritten in order for it to “make sense” in the correlated </a:t>
            </a:r>
            <a:r>
              <a:rPr lang="en-US" dirty="0" err="1" smtClean="0"/>
              <a:t>subquery</a:t>
            </a:r>
            <a:r>
              <a:rPr lang="en-US" dirty="0" smtClean="0"/>
              <a:t>.</a:t>
            </a:r>
          </a:p>
          <a:p>
            <a:pPr eaLnBrk="1" hangingPunct="1"/>
            <a:r>
              <a:rPr lang="en-US" b="1" dirty="0" smtClean="0"/>
              <a:t>Code box 3 (bottom, beneath “Correlated </a:t>
            </a:r>
            <a:r>
              <a:rPr lang="en-US" b="1" dirty="0" err="1" smtClean="0"/>
              <a:t>Subquery</a:t>
            </a:r>
            <a:r>
              <a:rPr lang="en-US" b="1" dirty="0" smtClean="0"/>
              <a:t>”)</a:t>
            </a:r>
            <a:br>
              <a:rPr lang="en-US" b="1" dirty="0" smtClean="0"/>
            </a:br>
            <a:r>
              <a:rPr lang="en-US" dirty="0" smtClean="0"/>
              <a:t>Here we’ve combined the two queries into a correlated </a:t>
            </a:r>
            <a:r>
              <a:rPr lang="en-US" dirty="0" err="1" smtClean="0"/>
              <a:t>subquery</a:t>
            </a:r>
            <a:r>
              <a:rPr lang="en-US" dirty="0" smtClean="0"/>
              <a:t>. This query retrieves one instance of each employee's first and last name for which the bonus in the </a:t>
            </a:r>
            <a:r>
              <a:rPr lang="en-US" dirty="0" err="1" smtClean="0"/>
              <a:t>SalesPerson</a:t>
            </a:r>
            <a:r>
              <a:rPr lang="en-US" dirty="0" smtClean="0"/>
              <a:t> table is 5000 and for which the employee identification numbers (</a:t>
            </a:r>
            <a:r>
              <a:rPr lang="en-US" dirty="0" err="1" smtClean="0"/>
              <a:t>BusinessEntityID</a:t>
            </a:r>
            <a:r>
              <a:rPr lang="en-US" dirty="0" smtClean="0"/>
              <a:t>) match in the Employee and </a:t>
            </a:r>
            <a:r>
              <a:rPr lang="en-US" dirty="0" err="1" smtClean="0"/>
              <a:t>SalesPerson</a:t>
            </a:r>
            <a:r>
              <a:rPr lang="en-US" dirty="0" smtClean="0"/>
              <a:t> tables. SQL Server considers each row of the Employee table for inclusion in the results by substituting the value in each row into the inner query. See how the inner query shown had to be rewritten to fit the JOIN of the outer query.</a:t>
            </a:r>
          </a:p>
          <a:p>
            <a:pPr eaLnBrk="1" hangingPunct="1"/>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05: Working with Subqueries</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76E5291C-4EFD-46F6-B9D6-74278D72A58F}" type="slidenum">
              <a:rPr lang="en-US" smtClean="0"/>
              <a:pPr/>
              <a:t>82</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how to write repeating queries by using correlated </a:t>
            </a:r>
            <a:r>
              <a:rPr lang="en-US" dirty="0" err="1" smtClean="0"/>
              <a:t>subqueries</a:t>
            </a:r>
            <a:r>
              <a:rPr lang="en-US" dirty="0" smtClean="0"/>
              <a:t>.</a:t>
            </a:r>
          </a:p>
          <a:p>
            <a:pPr eaLnBrk="1" hangingPunct="1"/>
            <a:endParaRPr lang="en-US" dirty="0" smtClean="0"/>
          </a:p>
          <a:p>
            <a:pPr eaLnBrk="1" hangingPunct="1"/>
            <a:r>
              <a:rPr lang="en-US" dirty="0" smtClean="0"/>
              <a:t>A correlated </a:t>
            </a:r>
            <a:r>
              <a:rPr lang="en-US" dirty="0" err="1" smtClean="0"/>
              <a:t>subquery</a:t>
            </a:r>
            <a:r>
              <a:rPr lang="en-US" dirty="0" smtClean="0"/>
              <a:t> is also known as a repeating </a:t>
            </a:r>
            <a:r>
              <a:rPr lang="en-US" dirty="0" err="1" smtClean="0"/>
              <a:t>subquery</a:t>
            </a:r>
            <a:r>
              <a:rPr lang="en-US" dirty="0" smtClean="0"/>
              <a:t>, where the </a:t>
            </a:r>
            <a:r>
              <a:rPr lang="en-US" dirty="0" err="1" smtClean="0"/>
              <a:t>subquery</a:t>
            </a:r>
            <a:r>
              <a:rPr lang="en-US" dirty="0" smtClean="0"/>
              <a:t> depends on the outer query for its values. This means that the </a:t>
            </a:r>
            <a:r>
              <a:rPr lang="en-US" dirty="0" err="1" smtClean="0"/>
              <a:t>subquery</a:t>
            </a:r>
            <a:r>
              <a:rPr lang="en-US" dirty="0" smtClean="0"/>
              <a:t> is executed repeatedly, once for each row that might be selected by the outer query.</a:t>
            </a:r>
          </a:p>
          <a:p>
            <a:pPr eaLnBrk="1" hangingPunct="1"/>
            <a:endParaRPr lang="en-US" dirty="0" smtClean="0"/>
          </a:p>
          <a:p>
            <a:pPr eaLnBrk="1" hangingPunct="1"/>
            <a:r>
              <a:rPr lang="en-US" dirty="0" smtClean="0"/>
              <a:t>This is a query that depends on the outer query for its values. The query is executed repeatedly, one time for each row that may be selected by the outer query. This query retrieves one instance of the first and last name of each employee for which the bonus in the </a:t>
            </a:r>
            <a:r>
              <a:rPr lang="en-US" dirty="0" err="1" smtClean="0"/>
              <a:t>SalesPerson</a:t>
            </a:r>
            <a:r>
              <a:rPr lang="en-US" dirty="0" smtClean="0"/>
              <a:t> table is 5000.00 and for which the employee identification numbers match in the Employee and </a:t>
            </a:r>
            <a:r>
              <a:rPr lang="en-US" dirty="0" err="1" smtClean="0"/>
              <a:t>SalesPerson</a:t>
            </a:r>
            <a:r>
              <a:rPr lang="en-US" dirty="0" smtClean="0"/>
              <a:t> tables.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05: Working with Subqueries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97634F0E-3036-4960-9EA3-745FD8A53408}" type="slidenum">
              <a:rPr lang="en-US" smtClean="0"/>
              <a:pPr/>
              <a:t>83</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the EXISTS clause with correlated </a:t>
            </a:r>
            <a:r>
              <a:rPr lang="en-US" dirty="0" err="1" smtClean="0"/>
              <a:t>subqueries</a:t>
            </a:r>
            <a:r>
              <a:rPr lang="en-US" dirty="0" smtClean="0"/>
              <a:t>.</a:t>
            </a:r>
          </a:p>
          <a:p>
            <a:pPr eaLnBrk="1" hangingPunct="1"/>
            <a:endParaRPr lang="en-US" dirty="0" smtClean="0"/>
          </a:p>
          <a:p>
            <a:pPr eaLnBrk="1" hangingPunct="1"/>
            <a:r>
              <a:rPr lang="en-US" dirty="0" smtClean="0"/>
              <a:t>When a </a:t>
            </a:r>
            <a:r>
              <a:rPr lang="en-US" dirty="0" err="1" smtClean="0"/>
              <a:t>subquery</a:t>
            </a:r>
            <a:r>
              <a:rPr lang="en-US" dirty="0" smtClean="0"/>
              <a:t> is introduced with the keyword EXISTS, the </a:t>
            </a:r>
            <a:r>
              <a:rPr lang="en-US" dirty="0" err="1" smtClean="0"/>
              <a:t>subquery</a:t>
            </a:r>
            <a:r>
              <a:rPr lang="en-US" dirty="0" smtClean="0"/>
              <a:t> functions as an existence test. The WHERE clause of the outer query tests whether the rows that are returned by the </a:t>
            </a:r>
            <a:r>
              <a:rPr lang="en-US" dirty="0" err="1" smtClean="0"/>
              <a:t>subquery</a:t>
            </a:r>
            <a:r>
              <a:rPr lang="en-US" dirty="0" smtClean="0"/>
              <a:t> exist. The </a:t>
            </a:r>
            <a:r>
              <a:rPr lang="en-US" dirty="0" err="1" smtClean="0"/>
              <a:t>subquery</a:t>
            </a:r>
            <a:r>
              <a:rPr lang="en-US" dirty="0" smtClean="0"/>
              <a:t> does not actually produce any data; it returns a value of TRUE or FALSE.</a:t>
            </a:r>
          </a:p>
          <a:p>
            <a:pPr eaLnBrk="1" hangingPunct="1"/>
            <a:r>
              <a:rPr lang="en-US" dirty="0" smtClean="0"/>
              <a:t>This query finds the names of all products that are in the Wheels subcategory.</a:t>
            </a:r>
          </a:p>
          <a:p>
            <a:pPr eaLnBrk="1" hangingPunct="1"/>
            <a:r>
              <a:rPr lang="en-US" dirty="0" smtClean="0"/>
              <a:t>To understand the results of this query, consider the name of each product in turn. Does this value cause the </a:t>
            </a:r>
            <a:r>
              <a:rPr lang="en-US" dirty="0" err="1" smtClean="0"/>
              <a:t>subquery</a:t>
            </a:r>
            <a:r>
              <a:rPr lang="en-US" dirty="0" smtClean="0"/>
              <a:t> to return at least one row? In other words, does the query cause the existence test to evaluate to TRUE?</a:t>
            </a:r>
          </a:p>
          <a:p>
            <a:pPr eaLnBrk="1" hangingPunct="1"/>
            <a:r>
              <a:rPr lang="en-US" dirty="0" smtClean="0"/>
              <a:t>The EXISTS keyword is important because frequently there is no alternative, </a:t>
            </a:r>
            <a:r>
              <a:rPr lang="en-US" dirty="0" err="1" smtClean="0"/>
              <a:t>nonsubquery</a:t>
            </a:r>
            <a:r>
              <a:rPr lang="en-US" dirty="0" smtClean="0"/>
              <a:t> formulation. Although some queries that are created with EXISTS cannot be expressed any other way, many queries can use IN or a comparison operator modified by ANY or ALL to achieve similar results. </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307492" y="2246964"/>
            <a:ext cx="6149837" cy="8097811"/>
          </a:xfrm>
          <a:noFill/>
          <a:ln/>
        </p:spPr>
        <p:txBody>
          <a:bodyPr/>
          <a:lstStyle/>
          <a:p>
            <a:r>
              <a:rPr lang="en-US" sz="1200" dirty="0" smtClean="0"/>
              <a:t>					</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--You can query the </a:t>
            </a:r>
            <a:r>
              <a:rPr lang="en-US" sz="1200" kern="1200" dirty="0" err="1" smtClean="0">
                <a:solidFill>
                  <a:schemeClr val="tx1"/>
                </a:solidFill>
                <a:latin typeface="+mn-lt"/>
                <a:ea typeface="+mn-ea"/>
                <a:cs typeface="+mn-cs"/>
              </a:rPr>
              <a:t>sys.filegroups</a:t>
            </a:r>
            <a:r>
              <a:rPr lang="en-US" sz="1200" kern="1200" dirty="0" smtClean="0">
                <a:solidFill>
                  <a:schemeClr val="tx1"/>
                </a:solidFill>
                <a:latin typeface="+mn-lt"/>
                <a:ea typeface="+mn-ea"/>
                <a:cs typeface="+mn-cs"/>
              </a:rPr>
              <a:t> catalog view </a:t>
            </a:r>
          </a:p>
          <a:p>
            <a:r>
              <a:rPr lang="en-US" sz="1200" kern="1200" dirty="0" smtClean="0">
                <a:solidFill>
                  <a:schemeClr val="tx1"/>
                </a:solidFill>
                <a:latin typeface="+mn-lt"/>
                <a:ea typeface="+mn-ea"/>
                <a:cs typeface="+mn-cs"/>
              </a:rPr>
              <a:t>--to view the files in the newly created database:</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MyNewDB</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fg.name as </a:t>
            </a:r>
            <a:r>
              <a:rPr lang="en-US" sz="1200" kern="1200" dirty="0" err="1" smtClean="0">
                <a:solidFill>
                  <a:schemeClr val="tx1"/>
                </a:solidFill>
                <a:latin typeface="+mn-lt"/>
                <a:ea typeface="+mn-ea"/>
                <a:cs typeface="+mn-cs"/>
              </a:rPr>
              <a:t>file_group</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df.name as </a:t>
            </a:r>
            <a:r>
              <a:rPr lang="en-US" sz="1200" kern="1200" dirty="0" err="1" smtClean="0">
                <a:solidFill>
                  <a:schemeClr val="tx1"/>
                </a:solidFill>
                <a:latin typeface="+mn-lt"/>
                <a:ea typeface="+mn-ea"/>
                <a:cs typeface="+mn-cs"/>
              </a:rPr>
              <a:t>file_logical_name</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df.physical_name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physical_file_name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sys.filegroups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join </a:t>
            </a:r>
            <a:r>
              <a:rPr lang="en-US" sz="1200" kern="1200" dirty="0" err="1" smtClean="0">
                <a:solidFill>
                  <a:schemeClr val="tx1"/>
                </a:solidFill>
                <a:latin typeface="+mn-lt"/>
                <a:ea typeface="+mn-ea"/>
                <a:cs typeface="+mn-cs"/>
              </a:rPr>
              <a:t>sys.database_files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df</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fg.data_space_id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df.data_space_id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--getting the schemas from specified db</a:t>
            </a:r>
          </a:p>
          <a:p>
            <a:r>
              <a:rPr lang="en-US" sz="1200" kern="1200" dirty="0" smtClean="0">
                <a:solidFill>
                  <a:schemeClr val="tx1"/>
                </a:solidFill>
                <a:latin typeface="+mn-lt"/>
                <a:ea typeface="+mn-ea"/>
                <a:cs typeface="+mn-cs"/>
              </a:rPr>
              <a:t>SELECT name,</a:t>
            </a:r>
          </a:p>
          <a:p>
            <a:r>
              <a:rPr lang="en-US" sz="1200" kern="1200" dirty="0" smtClean="0">
                <a:solidFill>
                  <a:schemeClr val="tx1"/>
                </a:solidFill>
                <a:latin typeface="+mn-lt"/>
                <a:ea typeface="+mn-ea"/>
                <a:cs typeface="+mn-cs"/>
              </a:rPr>
              <a:t>SCHEMA_NAME(</a:t>
            </a:r>
            <a:r>
              <a:rPr lang="en-US" sz="1200" kern="1200" dirty="0" err="1" smtClean="0">
                <a:solidFill>
                  <a:schemeClr val="tx1"/>
                </a:solidFill>
                <a:latin typeface="+mn-lt"/>
                <a:ea typeface="+mn-ea"/>
                <a:cs typeface="+mn-cs"/>
              </a:rPr>
              <a:t>schema_id</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schemaName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USER_NAME(</a:t>
            </a:r>
            <a:r>
              <a:rPr lang="en-US" sz="1200" kern="1200" dirty="0" err="1" smtClean="0">
                <a:solidFill>
                  <a:schemeClr val="tx1"/>
                </a:solidFill>
                <a:latin typeface="+mn-lt"/>
                <a:ea typeface="+mn-ea"/>
                <a:cs typeface="+mn-cs"/>
              </a:rPr>
              <a:t>principal_id</a:t>
            </a:r>
            <a:r>
              <a:rPr lang="en-US" sz="1200" kern="1200" dirty="0" smtClean="0">
                <a:solidFill>
                  <a:schemeClr val="tx1"/>
                </a:solidFill>
                <a:latin typeface="+mn-lt"/>
                <a:ea typeface="+mn-ea"/>
                <a:cs typeface="+mn-cs"/>
              </a:rPr>
              <a:t>) as principal</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AdventureWorks.sys.schemas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--To retrieve data about tables in a specific schema</a:t>
            </a:r>
          </a:p>
          <a:p>
            <a:r>
              <a:rPr lang="en-US" sz="1200" kern="1200" dirty="0" smtClean="0">
                <a:solidFill>
                  <a:schemeClr val="tx1"/>
                </a:solidFill>
                <a:latin typeface="+mn-lt"/>
                <a:ea typeface="+mn-ea"/>
                <a:cs typeface="+mn-cs"/>
              </a:rPr>
              <a:t>SELECT TABLE_NAME</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AdventureWorks.INFORMATION_SCHEMA.TABLES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TABLE_SCHEMA = 'Purchasing'</a:t>
            </a:r>
          </a:p>
          <a:p>
            <a:r>
              <a:rPr lang="en-US" sz="1200" kern="1200" dirty="0" smtClean="0">
                <a:solidFill>
                  <a:schemeClr val="tx1"/>
                </a:solidFill>
                <a:latin typeface="+mn-lt"/>
                <a:ea typeface="+mn-ea"/>
                <a:cs typeface="+mn-cs"/>
              </a:rPr>
              <a:t>ORDER BY TABLE_NAME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--Retrieving </a:t>
            </a:r>
            <a:r>
              <a:rPr lang="en-US" sz="1200" kern="1200" dirty="0" err="1" smtClean="0">
                <a:solidFill>
                  <a:schemeClr val="tx1"/>
                </a:solidFill>
                <a:latin typeface="+mn-lt"/>
                <a:ea typeface="+mn-ea"/>
                <a:cs typeface="+mn-cs"/>
              </a:rPr>
              <a:t>MetaDate</a:t>
            </a:r>
            <a:r>
              <a:rPr lang="en-US" sz="1200" kern="1200" dirty="0" smtClean="0">
                <a:solidFill>
                  <a:schemeClr val="tx1"/>
                </a:solidFill>
                <a:latin typeface="+mn-lt"/>
                <a:ea typeface="+mn-ea"/>
                <a:cs typeface="+mn-cs"/>
              </a:rPr>
              <a:t> about a DB file "data file"</a:t>
            </a: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sys.database_files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name='</a:t>
            </a:r>
            <a:r>
              <a:rPr lang="en-US" sz="1200" kern="1200" dirty="0" err="1" smtClean="0">
                <a:solidFill>
                  <a:schemeClr val="tx1"/>
                </a:solidFill>
                <a:latin typeface="+mn-lt"/>
                <a:ea typeface="+mn-ea"/>
                <a:cs typeface="+mn-cs"/>
              </a:rPr>
              <a:t>AdventureWorks_Data</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file_id</a:t>
            </a:r>
            <a:r>
              <a:rPr lang="en-US" sz="1200" kern="1200" dirty="0" smtClean="0">
                <a:solidFill>
                  <a:schemeClr val="tx1"/>
                </a:solidFill>
                <a:latin typeface="+mn-lt"/>
                <a:ea typeface="+mn-ea"/>
                <a:cs typeface="+mn-cs"/>
              </a:rPr>
              <a:t>( N'iti2')  --Returns the file ID for the given</a:t>
            </a:r>
          </a:p>
          <a:p>
            <a:r>
              <a:rPr lang="en-US" sz="1200" kern="1200" dirty="0" smtClean="0">
                <a:solidFill>
                  <a:schemeClr val="tx1"/>
                </a:solidFill>
                <a:latin typeface="+mn-lt"/>
                <a:ea typeface="+mn-ea"/>
                <a:cs typeface="+mn-cs"/>
              </a:rPr>
              <a:t>							   --logical file name in the current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FILE_NAME(1)			   --Returns the logical file name</a:t>
            </a:r>
          </a:p>
          <a:p>
            <a:r>
              <a:rPr lang="en-US" sz="1200" kern="1200" dirty="0" smtClean="0">
                <a:solidFill>
                  <a:schemeClr val="tx1"/>
                </a:solidFill>
                <a:latin typeface="+mn-lt"/>
                <a:ea typeface="+mn-ea"/>
                <a:cs typeface="+mn-cs"/>
              </a:rPr>
              <a:t>							   --for the given file 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FILEGROUP_ID('primary') --Returns the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ID for</a:t>
            </a:r>
          </a:p>
          <a:p>
            <a:r>
              <a:rPr lang="en-US" sz="1200" kern="1200" dirty="0" smtClean="0">
                <a:solidFill>
                  <a:schemeClr val="tx1"/>
                </a:solidFill>
                <a:latin typeface="+mn-lt"/>
                <a:ea typeface="+mn-ea"/>
                <a:cs typeface="+mn-cs"/>
              </a:rPr>
              <a:t>							   -- a specified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name.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FILEGROUP_NAME(1)	   --Returns the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name</a:t>
            </a:r>
          </a:p>
          <a:p>
            <a:r>
              <a:rPr lang="en-US" sz="1200" kern="1200" dirty="0" smtClean="0">
                <a:solidFill>
                  <a:schemeClr val="tx1"/>
                </a:solidFill>
                <a:latin typeface="+mn-lt"/>
                <a:ea typeface="+mn-ea"/>
                <a:cs typeface="+mn-cs"/>
              </a:rPr>
              <a:t>							   --for the specified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ID.</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mtClean="0">
              <a:latin typeface="Arial" pitchFamily="34" charset="0"/>
            </a:endParaRPr>
          </a:p>
        </p:txBody>
      </p:sp>
      <p:sp>
        <p:nvSpPr>
          <p:cNvPr id="39940"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39941"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8" name="Notes Placeholder 2"/>
          <p:cNvSpPr>
            <a:spLocks noGrp="1"/>
          </p:cNvSpPr>
          <p:nvPr>
            <p:ph type="body" idx="1"/>
          </p:nvPr>
        </p:nvSpPr>
        <p:spPr>
          <a:xfrm>
            <a:off x="307492" y="2246964"/>
            <a:ext cx="6149837" cy="8097811"/>
          </a:xfrm>
          <a:noFill/>
          <a:ln/>
        </p:spPr>
        <p:txBody>
          <a:bodyPr/>
          <a:lstStyle/>
          <a:p>
            <a:r>
              <a:rPr lang="en-US" sz="1200" kern="1200" dirty="0" smtClean="0">
                <a:solidFill>
                  <a:schemeClr val="tx1"/>
                </a:solidFill>
                <a:latin typeface="+mn-lt"/>
                <a:ea typeface="+mn-ea"/>
                <a:cs typeface="+mn-cs"/>
              </a:rPr>
              <a:t>Example to describe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filling sequence</a:t>
            </a:r>
          </a:p>
          <a:p>
            <a:pPr lvl="1"/>
            <a:r>
              <a:rPr lang="en-US" sz="1200" kern="1200" dirty="0" smtClean="0">
                <a:solidFill>
                  <a:schemeClr val="tx1"/>
                </a:solidFill>
                <a:latin typeface="+mn-lt"/>
                <a:ea typeface="+mn-ea"/>
                <a:cs typeface="+mn-cs"/>
              </a:rPr>
              <a:t>declare @x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while @x&lt;1000000</a:t>
            </a:r>
          </a:p>
          <a:p>
            <a:pPr lvl="1"/>
            <a:r>
              <a:rPr lang="en-US" sz="1200" kern="1200" dirty="0" smtClean="0">
                <a:solidFill>
                  <a:schemeClr val="tx1"/>
                </a:solidFill>
                <a:latin typeface="+mn-lt"/>
                <a:ea typeface="+mn-ea"/>
                <a:cs typeface="+mn-cs"/>
              </a:rPr>
              <a:t>begin</a:t>
            </a:r>
          </a:p>
          <a:p>
            <a:pPr lvl="1"/>
            <a:r>
              <a:rPr lang="en-US" sz="1200" kern="1200" dirty="0" smtClean="0">
                <a:solidFill>
                  <a:schemeClr val="tx1"/>
                </a:solidFill>
                <a:latin typeface="+mn-lt"/>
                <a:ea typeface="+mn-ea"/>
                <a:cs typeface="+mn-cs"/>
              </a:rPr>
              <a:t>insert into tb1 values(@</a:t>
            </a:r>
            <a:r>
              <a:rPr lang="en-US" sz="1200" kern="1200" dirty="0" err="1" smtClean="0">
                <a:solidFill>
                  <a:schemeClr val="tx1"/>
                </a:solidFill>
                <a:latin typeface="+mn-lt"/>
                <a:ea typeface="+mn-ea"/>
                <a:cs typeface="+mn-cs"/>
              </a:rPr>
              <a:t>x,'hhhhhhhhhhh</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set @x=@x+1</a:t>
            </a:r>
          </a:p>
          <a:p>
            <a:pPr lvl="1"/>
            <a:r>
              <a:rPr lang="en-US" sz="1200" kern="1200" dirty="0" smtClean="0">
                <a:solidFill>
                  <a:schemeClr val="tx1"/>
                </a:solidFill>
                <a:latin typeface="+mn-lt"/>
                <a:ea typeface="+mn-ea"/>
                <a:cs typeface="+mn-cs"/>
              </a:rPr>
              <a:t>end </a:t>
            </a:r>
          </a:p>
          <a:p>
            <a:r>
              <a:rPr lang="en-US" dirty="0" smtClean="0">
                <a:latin typeface="Arial" pitchFamily="34" charset="0"/>
              </a:rPr>
              <a:t>And how this filling changed by using </a:t>
            </a:r>
            <a:r>
              <a:rPr lang="en-US" dirty="0" err="1" smtClean="0">
                <a:latin typeface="Arial" pitchFamily="34" charset="0"/>
              </a:rPr>
              <a:t>filegroups</a:t>
            </a:r>
            <a:endParaRPr lang="en-US"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pitchFamily="34" charset="0"/>
              </a:rPr>
              <a:t>What is the file and </a:t>
            </a:r>
            <a:r>
              <a:rPr lang="en-US" b="1" dirty="0" err="1" smtClean="0">
                <a:latin typeface="Arial" pitchFamily="34" charset="0"/>
              </a:rPr>
              <a:t>filegroup</a:t>
            </a:r>
            <a:r>
              <a:rPr lang="en-US" b="1" dirty="0" smtClean="0">
                <a:latin typeface="Arial" pitchFamily="34" charset="0"/>
              </a:rPr>
              <a:t> fill strategy used by the SQL Server Database Engine? </a:t>
            </a:r>
            <a:r>
              <a:rPr lang="en-US" dirty="0" smtClean="0">
                <a:latin typeface="Arial" pitchFamily="34" charset="0"/>
              </a:rPr>
              <a:t>The Database Engine automatically expands one file at a time in a round-robin manner to allow for more data, provided that the database is set to grow automatically. For example, a </a:t>
            </a:r>
            <a:r>
              <a:rPr lang="en-US" dirty="0" err="1" smtClean="0">
                <a:latin typeface="Arial" pitchFamily="34" charset="0"/>
              </a:rPr>
              <a:t>filegroup</a:t>
            </a:r>
            <a:r>
              <a:rPr lang="en-US" dirty="0" smtClean="0">
                <a:latin typeface="Arial" pitchFamily="34" charset="0"/>
              </a:rPr>
              <a:t> is made up of two files, both set to automatically grow. When space in all the files in the </a:t>
            </a:r>
            <a:r>
              <a:rPr lang="en-US" dirty="0" err="1" smtClean="0">
                <a:latin typeface="Arial" pitchFamily="34" charset="0"/>
              </a:rPr>
              <a:t>filegroup</a:t>
            </a:r>
            <a:r>
              <a:rPr lang="en-US" dirty="0" smtClean="0">
                <a:latin typeface="Arial" pitchFamily="34" charset="0"/>
              </a:rPr>
              <a:t> is exhausted, only the first file is expanded. When the first file is full and no more data can be written to the </a:t>
            </a:r>
            <a:r>
              <a:rPr lang="en-US" dirty="0" err="1" smtClean="0">
                <a:latin typeface="Arial" pitchFamily="34" charset="0"/>
              </a:rPr>
              <a:t>filegroup</a:t>
            </a:r>
            <a:r>
              <a:rPr lang="en-US" dirty="0" smtClean="0">
                <a:latin typeface="Arial" pitchFamily="34" charset="0"/>
              </a:rPr>
              <a:t>, the second file is expanded. When the second file is full and no more data can be written to the </a:t>
            </a:r>
            <a:r>
              <a:rPr lang="en-US" dirty="0" err="1" smtClean="0">
                <a:latin typeface="Arial" pitchFamily="34" charset="0"/>
              </a:rPr>
              <a:t>filegroup</a:t>
            </a:r>
            <a:r>
              <a:rPr lang="en-US" dirty="0" smtClean="0">
                <a:latin typeface="Arial" pitchFamily="34" charset="0"/>
              </a:rPr>
              <a:t>, the first file is expanded, and so on.</a:t>
            </a:r>
          </a:p>
          <a:p>
            <a:endParaRPr lang="en-US" dirty="0" smtClean="0">
              <a:latin typeface="Arial" pitchFamily="34" charset="0"/>
            </a:endParaRPr>
          </a:p>
          <a:p>
            <a:endParaRPr lang="en-US" dirty="0" smtClean="0">
              <a:latin typeface="Arial" pitchFamily="34" charset="0"/>
            </a:endParaRPr>
          </a:p>
          <a:p>
            <a:r>
              <a:rPr lang="en-US" dirty="0" err="1" smtClean="0">
                <a:latin typeface="Arial" pitchFamily="34" charset="0"/>
              </a:rPr>
              <a:t>Filegroups</a:t>
            </a:r>
            <a:r>
              <a:rPr lang="en-US" dirty="0" smtClean="0">
                <a:latin typeface="Arial" pitchFamily="34" charset="0"/>
              </a:rPr>
              <a:t> are named collections of files and are used to simplify data placement and administrative tasks such as backup and restore operations.  Every database has a primary </a:t>
            </a:r>
            <a:r>
              <a:rPr lang="en-US" dirty="0" err="1" smtClean="0">
                <a:latin typeface="Arial" pitchFamily="34" charset="0"/>
              </a:rPr>
              <a:t>filegroup</a:t>
            </a:r>
            <a:r>
              <a:rPr lang="en-US" dirty="0" smtClean="0">
                <a:latin typeface="Arial" pitchFamily="34" charset="0"/>
              </a:rPr>
              <a:t>. This </a:t>
            </a:r>
            <a:r>
              <a:rPr lang="en-US" dirty="0" err="1" smtClean="0">
                <a:latin typeface="Arial" pitchFamily="34" charset="0"/>
              </a:rPr>
              <a:t>filegroup</a:t>
            </a:r>
            <a:r>
              <a:rPr lang="en-US" dirty="0" smtClean="0">
                <a:latin typeface="Arial" pitchFamily="34" charset="0"/>
              </a:rPr>
              <a:t> contains the primary data file and any secondary files that are not put into other </a:t>
            </a:r>
            <a:r>
              <a:rPr lang="en-US" dirty="0" err="1" smtClean="0">
                <a:latin typeface="Arial" pitchFamily="34" charset="0"/>
              </a:rPr>
              <a:t>filegroups</a:t>
            </a:r>
            <a:r>
              <a:rPr lang="en-US" dirty="0" smtClean="0">
                <a:latin typeface="Arial" pitchFamily="34" charset="0"/>
              </a:rPr>
              <a:t>. User-defined </a:t>
            </a:r>
            <a:r>
              <a:rPr lang="en-US" dirty="0" err="1" smtClean="0">
                <a:latin typeface="Arial" pitchFamily="34" charset="0"/>
              </a:rPr>
              <a:t>filegroups</a:t>
            </a:r>
            <a:r>
              <a:rPr lang="en-US" dirty="0" smtClean="0">
                <a:latin typeface="Arial" pitchFamily="34" charset="0"/>
              </a:rPr>
              <a:t> can be created to group data files together for administrative, data allocation, and placement purposes. Note that </a:t>
            </a:r>
            <a:r>
              <a:rPr lang="en-US" dirty="0" err="1" smtClean="0">
                <a:latin typeface="Arial" pitchFamily="34" charset="0"/>
              </a:rPr>
              <a:t>filegroups</a:t>
            </a:r>
            <a:r>
              <a:rPr lang="en-US" dirty="0" smtClean="0">
                <a:latin typeface="Arial" pitchFamily="34" charset="0"/>
              </a:rPr>
              <a:t> are just a logical name associated with data files. The </a:t>
            </a:r>
            <a:r>
              <a:rPr lang="en-US" dirty="0" err="1" smtClean="0">
                <a:latin typeface="Arial" pitchFamily="34" charset="0"/>
              </a:rPr>
              <a:t>filegroup</a:t>
            </a:r>
            <a:r>
              <a:rPr lang="en-US" dirty="0" smtClean="0">
                <a:latin typeface="Arial" pitchFamily="34" charset="0"/>
              </a:rPr>
              <a:t> does not in itself determine the physical placement of data – that process is done by adding files to the </a:t>
            </a:r>
            <a:r>
              <a:rPr lang="en-US" dirty="0" err="1" smtClean="0">
                <a:latin typeface="Arial" pitchFamily="34" charset="0"/>
              </a:rPr>
              <a:t>filegroup</a:t>
            </a:r>
            <a:r>
              <a:rPr lang="en-US" dirty="0" smtClean="0">
                <a:latin typeface="Arial" pitchFamily="34" charset="0"/>
              </a:rPr>
              <a:t>. Also note that </a:t>
            </a:r>
            <a:r>
              <a:rPr lang="en-US" b="1" dirty="0" smtClean="0">
                <a:latin typeface="Arial" pitchFamily="34" charset="0"/>
              </a:rPr>
              <a:t>transaction logs have nothing to do with </a:t>
            </a:r>
            <a:r>
              <a:rPr lang="en-US" b="1" dirty="0" err="1" smtClean="0">
                <a:latin typeface="Arial" pitchFamily="34" charset="0"/>
              </a:rPr>
              <a:t>filegroups</a:t>
            </a:r>
            <a:r>
              <a:rPr lang="en-US" b="1" dirty="0" smtClean="0">
                <a:latin typeface="Arial" pitchFamily="34" charset="0"/>
              </a:rPr>
              <a:t>.</a:t>
            </a:r>
          </a:p>
          <a:p>
            <a:endParaRPr lang="en-US" dirty="0" smtClean="0">
              <a:latin typeface="Arial" pitchFamily="34" charset="0"/>
            </a:endParaRPr>
          </a:p>
          <a:p>
            <a:r>
              <a:rPr lang="en-US" dirty="0" smtClean="0">
                <a:latin typeface="Arial" pitchFamily="34" charset="0"/>
              </a:rPr>
              <a:t>Describe the two types of </a:t>
            </a:r>
            <a:r>
              <a:rPr lang="en-US" dirty="0" err="1" smtClean="0">
                <a:latin typeface="Arial" pitchFamily="34" charset="0"/>
              </a:rPr>
              <a:t>filegroups</a:t>
            </a:r>
            <a:r>
              <a:rPr lang="en-US" dirty="0" smtClean="0">
                <a:latin typeface="Arial" pitchFamily="34" charset="0"/>
              </a:rPr>
              <a:t>: primary and secondary.</a:t>
            </a:r>
          </a:p>
          <a:p>
            <a:endParaRPr lang="en-US" dirty="0" smtClean="0">
              <a:latin typeface="Arial" pitchFamily="34" charset="0"/>
            </a:endParaRPr>
          </a:p>
          <a:p>
            <a:r>
              <a:rPr lang="en-US" dirty="0" smtClean="0">
                <a:latin typeface="Arial" pitchFamily="34" charset="0"/>
              </a:rPr>
              <a:t>Describe the file and </a:t>
            </a:r>
            <a:r>
              <a:rPr lang="en-US" dirty="0" err="1" smtClean="0">
                <a:latin typeface="Arial" pitchFamily="34" charset="0"/>
              </a:rPr>
              <a:t>filegroup</a:t>
            </a:r>
            <a:r>
              <a:rPr lang="en-US" dirty="0" smtClean="0">
                <a:latin typeface="Arial" pitchFamily="34" charset="0"/>
              </a:rPr>
              <a:t> fill strategy. For example, if file </a:t>
            </a:r>
            <a:r>
              <a:rPr lang="en-US" b="1" dirty="0" smtClean="0">
                <a:latin typeface="Arial" pitchFamily="34" charset="0"/>
              </a:rPr>
              <a:t>f1</a:t>
            </a:r>
            <a:r>
              <a:rPr lang="en-US" dirty="0" smtClean="0">
                <a:latin typeface="Arial" pitchFamily="34" charset="0"/>
              </a:rPr>
              <a:t> has 100 MB free and file </a:t>
            </a:r>
            <a:r>
              <a:rPr lang="en-US" b="1" dirty="0" smtClean="0">
                <a:latin typeface="Arial" pitchFamily="34" charset="0"/>
              </a:rPr>
              <a:t>f2</a:t>
            </a:r>
            <a:r>
              <a:rPr lang="en-US" dirty="0" smtClean="0">
                <a:latin typeface="Arial" pitchFamily="34" charset="0"/>
              </a:rPr>
              <a:t> has 200 MB free, one extent is allocated from file </a:t>
            </a:r>
            <a:r>
              <a:rPr lang="en-US" b="1" dirty="0" smtClean="0">
                <a:latin typeface="Arial" pitchFamily="34" charset="0"/>
              </a:rPr>
              <a:t>f1</a:t>
            </a:r>
            <a:r>
              <a:rPr lang="en-US" dirty="0" smtClean="0">
                <a:latin typeface="Arial" pitchFamily="34" charset="0"/>
              </a:rPr>
              <a:t>, two extents from file </a:t>
            </a:r>
            <a:r>
              <a:rPr lang="en-US" b="1" dirty="0" smtClean="0">
                <a:latin typeface="Arial" pitchFamily="34" charset="0"/>
              </a:rPr>
              <a:t>f2</a:t>
            </a:r>
            <a:r>
              <a:rPr lang="en-US" dirty="0" smtClean="0">
                <a:latin typeface="Arial" pitchFamily="34" charset="0"/>
              </a:rPr>
              <a:t>, and so on. In this way, both files become full at about the same time, and simple striping is achieved.</a:t>
            </a:r>
          </a:p>
          <a:p>
            <a:r>
              <a:rPr lang="en-US" dirty="0" smtClean="0">
                <a:latin typeface="Arial" pitchFamily="34" charset="0"/>
              </a:rPr>
              <a:t> </a:t>
            </a:r>
          </a:p>
          <a:p>
            <a:r>
              <a:rPr lang="en-US" dirty="0" smtClean="0">
                <a:latin typeface="Arial" pitchFamily="34" charset="0"/>
              </a:rPr>
              <a:t>Describe how the files in the default </a:t>
            </a:r>
            <a:r>
              <a:rPr lang="en-US" dirty="0" err="1" smtClean="0">
                <a:latin typeface="Arial" pitchFamily="34" charset="0"/>
              </a:rPr>
              <a:t>filegroup</a:t>
            </a:r>
            <a:r>
              <a:rPr lang="en-US" dirty="0" smtClean="0">
                <a:latin typeface="Arial" pitchFamily="34" charset="0"/>
              </a:rPr>
              <a:t> must be large enough to hold any new objects not allocated to other </a:t>
            </a:r>
            <a:r>
              <a:rPr lang="en-US" dirty="0" err="1" smtClean="0">
                <a:latin typeface="Arial" pitchFamily="34" charset="0"/>
              </a:rPr>
              <a:t>filegroups</a:t>
            </a:r>
            <a:r>
              <a:rPr lang="en-US" dirty="0" smtClean="0">
                <a:latin typeface="Arial" pitchFamily="34" charset="0"/>
              </a:rPr>
              <a:t>. Note that it is a best practice to change the default </a:t>
            </a:r>
            <a:r>
              <a:rPr lang="en-US" dirty="0" err="1" smtClean="0">
                <a:latin typeface="Arial" pitchFamily="34" charset="0"/>
              </a:rPr>
              <a:t>filegroup</a:t>
            </a:r>
            <a:r>
              <a:rPr lang="en-US" dirty="0" smtClean="0">
                <a:latin typeface="Arial" pitchFamily="34" charset="0"/>
              </a:rPr>
              <a:t> to a new user-defined </a:t>
            </a:r>
            <a:r>
              <a:rPr lang="en-US" dirty="0" err="1" smtClean="0">
                <a:latin typeface="Arial" pitchFamily="34" charset="0"/>
              </a:rPr>
              <a:t>filegroup</a:t>
            </a:r>
            <a:r>
              <a:rPr lang="en-US" dirty="0" smtClean="0">
                <a:latin typeface="Arial" pitchFamily="34" charset="0"/>
              </a:rPr>
              <a:t>.</a:t>
            </a:r>
          </a:p>
          <a:p>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90000"/>
              </a:lnSpc>
            </a:pPr>
            <a:r>
              <a:rPr lang="en-US" dirty="0" smtClean="0">
                <a:latin typeface="Arial" pitchFamily="34" charset="0"/>
              </a:rPr>
              <a:t>Discuss how files, </a:t>
            </a:r>
            <a:r>
              <a:rPr lang="en-US" dirty="0" err="1" smtClean="0">
                <a:latin typeface="Arial" pitchFamily="34" charset="0"/>
              </a:rPr>
              <a:t>filegroups</a:t>
            </a:r>
            <a:r>
              <a:rPr lang="en-US" dirty="0" smtClean="0">
                <a:latin typeface="Arial" pitchFamily="34" charset="0"/>
              </a:rPr>
              <a:t>, and partitioning can be used to improve database performance and how files and </a:t>
            </a:r>
            <a:r>
              <a:rPr lang="en-US" dirty="0" err="1" smtClean="0">
                <a:latin typeface="Arial" pitchFamily="34" charset="0"/>
              </a:rPr>
              <a:t>filegroups</a:t>
            </a:r>
            <a:r>
              <a:rPr lang="en-US" dirty="0" smtClean="0">
                <a:latin typeface="Arial" pitchFamily="34" charset="0"/>
              </a:rPr>
              <a:t> enable data placement.</a:t>
            </a:r>
          </a:p>
          <a:p>
            <a:pPr>
              <a:lnSpc>
                <a:spcPct val="90000"/>
              </a:lnSpc>
            </a:pPr>
            <a:endParaRPr lang="en-US" dirty="0" smtClean="0">
              <a:latin typeface="Arial" pitchFamily="34" charset="0"/>
            </a:endParaRPr>
          </a:p>
          <a:p>
            <a:pPr>
              <a:lnSpc>
                <a:spcPct val="90000"/>
              </a:lnSpc>
            </a:pPr>
            <a:r>
              <a:rPr lang="en-US" dirty="0" smtClean="0">
                <a:latin typeface="Arial" pitchFamily="34" charset="0"/>
              </a:rPr>
              <a:t>Discuss how databases made up of multiple </a:t>
            </a:r>
            <a:r>
              <a:rPr lang="en-US" dirty="0" err="1" smtClean="0">
                <a:latin typeface="Arial" pitchFamily="34" charset="0"/>
              </a:rPr>
              <a:t>filegroups</a:t>
            </a:r>
            <a:r>
              <a:rPr lang="en-US" dirty="0" smtClean="0">
                <a:latin typeface="Arial" pitchFamily="34" charset="0"/>
              </a:rPr>
              <a:t> can be restored in stages by the process known as piecemeal restore. Introduce the concepts of piecemeal restore. When introducing the concept of a piecemeal restore make sure that students understand that the initial process is OFFLINE (referred to as the partial restore sequence); if you restore the PRIMARY </a:t>
            </a:r>
            <a:r>
              <a:rPr lang="en-US" dirty="0" err="1" smtClean="0">
                <a:latin typeface="Arial" pitchFamily="34" charset="0"/>
              </a:rPr>
              <a:t>Filegroup</a:t>
            </a:r>
            <a:r>
              <a:rPr lang="en-US" dirty="0" smtClean="0">
                <a:latin typeface="Arial" pitchFamily="34" charset="0"/>
              </a:rPr>
              <a:t>, this is an offline operation. Restoring additional user-defined </a:t>
            </a:r>
            <a:r>
              <a:rPr lang="en-US" dirty="0" err="1" smtClean="0">
                <a:latin typeface="Arial" pitchFamily="34" charset="0"/>
              </a:rPr>
              <a:t>filegroups</a:t>
            </a:r>
            <a:r>
              <a:rPr lang="en-US" dirty="0" smtClean="0">
                <a:latin typeface="Arial" pitchFamily="34" charset="0"/>
              </a:rPr>
              <a:t> is then an ONLINE operation, and access to the currently restoring </a:t>
            </a:r>
            <a:r>
              <a:rPr lang="en-US" dirty="0" err="1" smtClean="0">
                <a:latin typeface="Arial" pitchFamily="34" charset="0"/>
              </a:rPr>
              <a:t>filegroup</a:t>
            </a:r>
            <a:r>
              <a:rPr lang="en-US" dirty="0" smtClean="0">
                <a:latin typeface="Arial" pitchFamily="34" charset="0"/>
              </a:rPr>
              <a:t> may lead to deferred transactions. This type of restore strategy requires careful planning. Online piecemeal restore is available under all editions of SQL Server.</a:t>
            </a:r>
          </a:p>
          <a:p>
            <a:pPr>
              <a:lnSpc>
                <a:spcPct val="90000"/>
              </a:lnSpc>
            </a:pPr>
            <a:endParaRPr lang="en-US" dirty="0" smtClean="0">
              <a:latin typeface="Arial" pitchFamily="34" charset="0"/>
            </a:endParaRPr>
          </a:p>
          <a:p>
            <a:pPr>
              <a:lnSpc>
                <a:spcPct val="90000"/>
              </a:lnSpc>
            </a:pPr>
            <a:r>
              <a:rPr lang="en-US" dirty="0" smtClean="0">
                <a:latin typeface="Arial" pitchFamily="34" charset="0"/>
              </a:rPr>
              <a:t>Introduce the concepts of read-only </a:t>
            </a:r>
            <a:r>
              <a:rPr lang="en-US" dirty="0" err="1" smtClean="0">
                <a:latin typeface="Arial" pitchFamily="34" charset="0"/>
              </a:rPr>
              <a:t>filegroups</a:t>
            </a:r>
            <a:r>
              <a:rPr lang="en-US" dirty="0" smtClean="0">
                <a:latin typeface="Arial" pitchFamily="34" charset="0"/>
              </a:rPr>
              <a:t> and compression. Discuss administrative considerations of </a:t>
            </a:r>
            <a:r>
              <a:rPr lang="en-US" dirty="0" err="1" smtClean="0">
                <a:latin typeface="Arial" pitchFamily="34" charset="0"/>
              </a:rPr>
              <a:t>filegroup</a:t>
            </a:r>
            <a:r>
              <a:rPr lang="en-US" dirty="0" smtClean="0">
                <a:latin typeface="Arial" pitchFamily="34" charset="0"/>
              </a:rPr>
              <a:t> compression. Note that for tables that must not be modified, such as historical data, put them on </a:t>
            </a:r>
            <a:r>
              <a:rPr lang="en-US" dirty="0" err="1" smtClean="0">
                <a:latin typeface="Arial" pitchFamily="34" charset="0"/>
              </a:rPr>
              <a:t>filegroups</a:t>
            </a:r>
            <a:r>
              <a:rPr lang="en-US" dirty="0" smtClean="0">
                <a:latin typeface="Arial" pitchFamily="34" charset="0"/>
              </a:rPr>
              <a:t> and then mark the </a:t>
            </a:r>
            <a:r>
              <a:rPr lang="en-US" dirty="0" err="1" smtClean="0">
                <a:latin typeface="Arial" pitchFamily="34" charset="0"/>
              </a:rPr>
              <a:t>filegroup</a:t>
            </a:r>
            <a:r>
              <a:rPr lang="en-US" dirty="0" smtClean="0">
                <a:latin typeface="Arial" pitchFamily="34" charset="0"/>
              </a:rPr>
              <a:t> as read-only. This prevents accidental updates. </a:t>
            </a:r>
          </a:p>
          <a:p>
            <a:pPr>
              <a:lnSpc>
                <a:spcPct val="90000"/>
              </a:lnSpc>
            </a:pPr>
            <a:endParaRPr lang="en-US" b="1" dirty="0" smtClean="0">
              <a:latin typeface="Arial" pitchFamily="34" charset="0"/>
            </a:endParaRPr>
          </a:p>
        </p:txBody>
      </p:sp>
      <p:sp>
        <p:nvSpPr>
          <p:cNvPr id="41988" name="Slide Number Placeholder 5"/>
          <p:cNvSpPr>
            <a:spLocks noGrp="1"/>
          </p:cNvSpPr>
          <p:nvPr>
            <p:ph type="sldNum" sz="quarter" idx="5"/>
          </p:nvPr>
        </p:nvSpPr>
        <p:spPr>
          <a:noFill/>
        </p:spPr>
        <p:txBody>
          <a:bodyPr/>
          <a:lstStyle/>
          <a:p>
            <a:fld id="{B09691D6-7A42-4A95-890E-2A97D5EC6908}" type="slidenum">
              <a:rPr lang="en-US" smtClean="0">
                <a:latin typeface="Arial" pitchFamily="34" charset="0"/>
              </a:rPr>
              <a:pPr/>
              <a:t>6</a:t>
            </a:fld>
            <a:endParaRPr lang="en-US" smtClean="0">
              <a:latin typeface="Arial" pitchFamily="34" charset="0"/>
            </a:endParaRPr>
          </a:p>
        </p:txBody>
      </p:sp>
      <p:sp>
        <p:nvSpPr>
          <p:cNvPr id="41989"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1990"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44036"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4037"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6"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Use this slide to introduce the concept of schemas and describe how a schema is a container that holds several </a:t>
            </a:r>
            <a:r>
              <a:rPr lang="en-US" dirty="0" err="1" smtClean="0">
                <a:latin typeface="Arial" pitchFamily="34" charset="0"/>
              </a:rPr>
              <a:t>securables</a:t>
            </a:r>
            <a:r>
              <a:rPr lang="en-US" dirty="0" smtClean="0">
                <a:latin typeface="Arial" pitchFamily="34" charset="0"/>
              </a:rPr>
              <a:t>. It is inside a database, which is inside a server. These entities fit together like nested boxes. The server is the outermost box, and the schema is the innermost box. Also note that it holds </a:t>
            </a:r>
            <a:r>
              <a:rPr lang="en-US" dirty="0" err="1" smtClean="0">
                <a:latin typeface="Arial" pitchFamily="34" charset="0"/>
              </a:rPr>
              <a:t>securables</a:t>
            </a:r>
            <a:r>
              <a:rPr lang="en-US" dirty="0" smtClean="0">
                <a:latin typeface="Arial" pitchFamily="34" charset="0"/>
              </a:rPr>
              <a:t> but it cannot hold another box such as a server or a second schema.</a:t>
            </a:r>
          </a:p>
          <a:p>
            <a:r>
              <a:rPr lang="en-US" dirty="0" err="1" smtClean="0">
                <a:latin typeface="Arial" pitchFamily="34" charset="0"/>
              </a:rPr>
              <a:t>Securables</a:t>
            </a:r>
            <a:r>
              <a:rPr lang="en-US" dirty="0" smtClean="0">
                <a:latin typeface="Arial" pitchFamily="34" charset="0"/>
              </a:rPr>
              <a:t> by class:</a:t>
            </a:r>
          </a:p>
          <a:p>
            <a:r>
              <a:rPr lang="en-US" dirty="0" smtClean="0">
                <a:latin typeface="Arial" pitchFamily="34" charset="0"/>
              </a:rPr>
              <a:t>Class: TYPE</a:t>
            </a:r>
          </a:p>
          <a:p>
            <a:pPr marL="729057" lvl="1" indent="-280406"/>
            <a:r>
              <a:rPr lang="en-US" dirty="0" smtClean="0">
                <a:latin typeface="Arial" pitchFamily="34" charset="0"/>
              </a:rPr>
              <a:t>Securable: Type</a:t>
            </a:r>
          </a:p>
          <a:p>
            <a:r>
              <a:rPr lang="en-US" dirty="0" smtClean="0">
                <a:latin typeface="Arial" pitchFamily="34" charset="0"/>
              </a:rPr>
              <a:t>Class: XML Schema Collection</a:t>
            </a:r>
          </a:p>
          <a:p>
            <a:pPr marL="729057" lvl="1" indent="-280406"/>
            <a:r>
              <a:rPr lang="en-US" dirty="0" smtClean="0">
                <a:latin typeface="Arial" pitchFamily="34" charset="0"/>
              </a:rPr>
              <a:t>Securable: XML Schema Collection</a:t>
            </a:r>
          </a:p>
          <a:p>
            <a:r>
              <a:rPr lang="en-US" dirty="0" smtClean="0">
                <a:latin typeface="Arial" pitchFamily="34" charset="0"/>
              </a:rPr>
              <a:t>Class: Object</a:t>
            </a:r>
          </a:p>
          <a:p>
            <a:pPr marL="729057" lvl="1" indent="-280406"/>
            <a:r>
              <a:rPr lang="en-US" dirty="0" err="1" smtClean="0">
                <a:latin typeface="Arial" pitchFamily="34" charset="0"/>
              </a:rPr>
              <a:t>Securables</a:t>
            </a:r>
            <a:r>
              <a:rPr lang="en-US" dirty="0" smtClean="0">
                <a:latin typeface="Arial" pitchFamily="34" charset="0"/>
              </a:rPr>
              <a:t>: Table, View, Procedure, Function, Aggregate, Constraint, Synonym, Queue, Statistic</a:t>
            </a:r>
          </a:p>
          <a:p>
            <a:r>
              <a:rPr lang="en-US" dirty="0" smtClean="0">
                <a:latin typeface="Arial" pitchFamily="34" charset="0"/>
              </a:rPr>
              <a:t>Every securable in a specific schema must have a unique name. The fully-specified name of a securable contained by a schema includes the name of the schema that contains it. Thus, a schema is also a namespace. </a:t>
            </a:r>
          </a:p>
          <a:p>
            <a:endParaRPr lang="en-US" dirty="0" smtClean="0">
              <a:latin typeface="Arial" pitchFamily="34" charset="0"/>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--schema creation</a:t>
            </a:r>
          </a:p>
          <a:p>
            <a:r>
              <a:rPr lang="en-US" sz="1200" kern="1200" dirty="0" smtClean="0">
                <a:solidFill>
                  <a:schemeClr val="tx1"/>
                </a:solidFill>
                <a:latin typeface="+mn-lt"/>
                <a:ea typeface="+mn-ea"/>
                <a:cs typeface="+mn-cs"/>
              </a:rPr>
              <a:t>	create schema Projects</a:t>
            </a:r>
          </a:p>
          <a:p>
            <a:r>
              <a:rPr lang="en-US" sz="1200" kern="1200" dirty="0" smtClean="0">
                <a:solidFill>
                  <a:schemeClr val="tx1"/>
                </a:solidFill>
                <a:latin typeface="+mn-lt"/>
                <a:ea typeface="+mn-ea"/>
                <a:cs typeface="+mn-cs"/>
              </a:rPr>
              <a:t>	</a:t>
            </a:r>
            <a:r>
              <a:rPr lang="de-DE" sz="1200" kern="1200" dirty="0" smtClean="0">
                <a:solidFill>
                  <a:schemeClr val="tx1"/>
                </a:solidFill>
                <a:latin typeface="+mn-lt"/>
                <a:ea typeface="+mn-ea"/>
                <a:cs typeface="+mn-cs"/>
              </a:rPr>
              <a:t>alter schema Projects transfer dbo.t1</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b="1" dirty="0" smtClean="0">
                <a:latin typeface="Arial" pitchFamily="34" charset="0"/>
              </a:rPr>
              <a:t>How are schemas in SQL Server 2008 different from those in SQL Server 2005 and SQL Server 2000? </a:t>
            </a:r>
            <a:r>
              <a:rPr lang="en-US" dirty="0" smtClean="0">
                <a:latin typeface="Arial" pitchFamily="34" charset="0"/>
              </a:rPr>
              <a:t>In SQL Server 2005 and earlier versions, databases could contain an entity called a "schema", but that entity was effectively a database user. In SQL Server 2008 a schema is both a container and a namespace.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xfrm>
            <a:off x="307492" y="2246964"/>
            <a:ext cx="6149837" cy="8097811"/>
          </a:xfrm>
          <a:noFill/>
          <a:ln/>
        </p:spPr>
        <p:txBody>
          <a:bodyPr/>
          <a:lstStyle/>
          <a:p>
            <a:r>
              <a:rPr lang="en-US" b="1" dirty="0" smtClean="0">
                <a:latin typeface="Arial" pitchFamily="34" charset="0"/>
              </a:rPr>
              <a:t>How Name Resolution Works</a:t>
            </a:r>
          </a:p>
          <a:p>
            <a:r>
              <a:rPr lang="en-US" dirty="0" smtClean="0">
                <a:latin typeface="Arial" pitchFamily="34" charset="0"/>
              </a:rPr>
              <a:t>SQL Server uses the following process to resolve an unqualified object name:</a:t>
            </a:r>
          </a:p>
          <a:p>
            <a:r>
              <a:rPr lang="en-US" dirty="0" smtClean="0">
                <a:latin typeface="Arial" pitchFamily="34" charset="0"/>
              </a:rPr>
              <a:t>If the user has a default schema, SQL Server attempts to find the object in the default schema. </a:t>
            </a:r>
          </a:p>
          <a:p>
            <a:r>
              <a:rPr lang="en-US" dirty="0" smtClean="0">
                <a:latin typeface="Arial" pitchFamily="34" charset="0"/>
              </a:rPr>
              <a:t>If the object is not found in the user’s default schema, or if the user has no default schema, SQL Server attempts to find the object in the </a:t>
            </a:r>
            <a:r>
              <a:rPr lang="en-US" b="1" dirty="0" err="1" smtClean="0">
                <a:latin typeface="Arial" pitchFamily="34" charset="0"/>
              </a:rPr>
              <a:t>dbo</a:t>
            </a:r>
            <a:r>
              <a:rPr lang="en-US" dirty="0" smtClean="0">
                <a:latin typeface="Arial" pitchFamily="34" charset="0"/>
              </a:rPr>
              <a:t> schema.</a:t>
            </a:r>
          </a:p>
          <a:p>
            <a:r>
              <a:rPr lang="en-US" dirty="0" smtClean="0">
                <a:latin typeface="Arial" pitchFamily="34" charset="0"/>
              </a:rPr>
              <a:t> </a:t>
            </a:r>
          </a:p>
          <a:p>
            <a:r>
              <a:rPr lang="en-US" dirty="0" smtClean="0">
                <a:latin typeface="Arial" pitchFamily="34" charset="0"/>
              </a:rPr>
              <a:t>For example, a user with the default schema </a:t>
            </a:r>
            <a:r>
              <a:rPr lang="en-US" b="1" dirty="0" smtClean="0">
                <a:latin typeface="Arial" pitchFamily="34" charset="0"/>
              </a:rPr>
              <a:t>Person</a:t>
            </a:r>
            <a:r>
              <a:rPr lang="en-US" dirty="0" smtClean="0">
                <a:latin typeface="Arial" pitchFamily="34" charset="0"/>
              </a:rPr>
              <a:t> executes the following Transact-SQL statement.</a:t>
            </a:r>
          </a:p>
          <a:p>
            <a:pPr lvl="1"/>
            <a:r>
              <a:rPr lang="en-US" dirty="0" smtClean="0">
                <a:latin typeface="Arial" pitchFamily="34" charset="0"/>
              </a:rPr>
              <a:t>SELECT * FROM Contact</a:t>
            </a:r>
          </a:p>
          <a:p>
            <a:r>
              <a:rPr lang="en-US" dirty="0" smtClean="0">
                <a:latin typeface="Arial" pitchFamily="34" charset="0"/>
              </a:rPr>
              <a:t>SQL Server will first attempt to resolve the object name to </a:t>
            </a:r>
            <a:r>
              <a:rPr lang="en-US" b="1" dirty="0" err="1" smtClean="0">
                <a:latin typeface="Arial" pitchFamily="34" charset="0"/>
              </a:rPr>
              <a:t>Person.Contact</a:t>
            </a:r>
            <a:r>
              <a:rPr lang="en-US" dirty="0" smtClean="0">
                <a:latin typeface="Arial" pitchFamily="34" charset="0"/>
              </a:rPr>
              <a:t>. If the </a:t>
            </a:r>
            <a:r>
              <a:rPr lang="en-US" b="1" dirty="0" smtClean="0">
                <a:latin typeface="Arial" pitchFamily="34" charset="0"/>
              </a:rPr>
              <a:t>Person</a:t>
            </a:r>
            <a:r>
              <a:rPr lang="en-US" dirty="0" smtClean="0">
                <a:latin typeface="Arial" pitchFamily="34" charset="0"/>
              </a:rPr>
              <a:t> schema does not contain an object named </a:t>
            </a:r>
            <a:r>
              <a:rPr lang="en-US" b="1" dirty="0" smtClean="0">
                <a:latin typeface="Arial" pitchFamily="34" charset="0"/>
              </a:rPr>
              <a:t>Contact</a:t>
            </a:r>
            <a:r>
              <a:rPr lang="en-US" dirty="0" smtClean="0">
                <a:latin typeface="Arial" pitchFamily="34" charset="0"/>
              </a:rPr>
              <a:t>, SQL Server will attempt to resolve the object name to </a:t>
            </a:r>
            <a:r>
              <a:rPr lang="en-US" b="1" dirty="0" err="1" smtClean="0">
                <a:latin typeface="Arial" pitchFamily="34" charset="0"/>
              </a:rPr>
              <a:t>dbo.Contact</a:t>
            </a:r>
            <a:r>
              <a:rPr lang="en-US" dirty="0" smtClean="0">
                <a:latin typeface="Arial" pitchFamily="34" charset="0"/>
              </a:rPr>
              <a:t>.</a:t>
            </a:r>
          </a:p>
          <a:p>
            <a:r>
              <a:rPr lang="en-US" dirty="0" smtClean="0">
                <a:latin typeface="Arial" pitchFamily="34" charset="0"/>
              </a:rPr>
              <a:t>If a user with no defined default schema executes the same statement, SQL Server will immediately resolve the object name to </a:t>
            </a:r>
            <a:r>
              <a:rPr lang="en-US" b="1" dirty="0" err="1" smtClean="0">
                <a:latin typeface="Arial" pitchFamily="34" charset="0"/>
              </a:rPr>
              <a:t>dbo.Contact</a:t>
            </a:r>
            <a:r>
              <a:rPr lang="en-US" dirty="0" smtClean="0">
                <a:latin typeface="Arial" pitchFamily="34" charset="0"/>
              </a:rPr>
              <a:t>.</a:t>
            </a:r>
          </a:p>
          <a:p>
            <a:endParaRPr lang="en-US" dirty="0" smtClean="0">
              <a:latin typeface="Arial" pitchFamily="34" charset="0"/>
            </a:endParaRPr>
          </a:p>
        </p:txBody>
      </p:sp>
      <p:sp>
        <p:nvSpPr>
          <p:cNvPr id="46084" name="Slide Number Placeholder 5"/>
          <p:cNvSpPr>
            <a:spLocks noGrp="1"/>
          </p:cNvSpPr>
          <p:nvPr>
            <p:ph type="sldNum" sz="quarter" idx="5"/>
          </p:nvPr>
        </p:nvSpPr>
        <p:spPr>
          <a:noFill/>
        </p:spPr>
        <p:txBody>
          <a:bodyPr/>
          <a:lstStyle/>
          <a:p>
            <a:fld id="{CD1A519D-9F3E-49DF-A94B-29C68B7C4313}" type="slidenum">
              <a:rPr lang="en-US" smtClean="0">
                <a:latin typeface="Arial" pitchFamily="34" charset="0"/>
              </a:rPr>
              <a:pPr/>
              <a:t>9</a:t>
            </a:fld>
            <a:endParaRPr lang="en-US" smtClean="0">
              <a:latin typeface="Arial" pitchFamily="34" charset="0"/>
            </a:endParaRPr>
          </a:p>
        </p:txBody>
      </p:sp>
      <p:sp>
        <p:nvSpPr>
          <p:cNvPr id="46085"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6086"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12/31/2012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12/31/2012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endParaRPr lang="en-US" noProof="0" smtClean="0"/>
          </a:p>
        </p:txBody>
      </p:sp>
    </p:spTree>
    <p:extLst>
      <p:ext uri="{BB962C8B-B14F-4D97-AF65-F5344CB8AC3E}">
        <p14:creationId xmlns:p14="http://schemas.microsoft.com/office/powerpoint/2010/main" val="186453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12/31/2012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12/31/2012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12/31/2012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12/31/2012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New%20Datatype.doc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Microsoft_Word_97_-_2003_Document1.doc"/></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Microsoft_Word_97_-_2003_Document2.doc"/></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Microsoft_Word_97_-_2003_Document3.doc"/></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371600" y="2743200"/>
            <a:ext cx="6705600" cy="685800"/>
          </a:xfrm>
        </p:spPr>
        <p:txBody>
          <a:bodyPr>
            <a:noAutofit/>
          </a:bodyPr>
          <a:lstStyle/>
          <a:p>
            <a:pPr algn="ctr" eaLnBrk="1" hangingPunct="1"/>
            <a:r>
              <a:rPr lang="en-US" sz="4400" dirty="0" smtClean="0"/>
              <a:t>Creating Databases and Database Files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dirty="0" smtClean="0"/>
              <a:t>Questions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524000" y="2286000"/>
            <a:ext cx="6705600" cy="685800"/>
          </a:xfrm>
        </p:spPr>
        <p:txBody>
          <a:bodyPr>
            <a:noAutofit/>
          </a:bodyPr>
          <a:lstStyle/>
          <a:p>
            <a:pPr algn="ctr" eaLnBrk="1" hangingPunct="1"/>
            <a:r>
              <a:rPr lang="en-US" sz="4400" dirty="0" smtClean="0"/>
              <a:t>Creating Data Types and Tables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dirty="0" smtClean="0"/>
              <a:t>Creating Data Types and Tables</a:t>
            </a:r>
          </a:p>
        </p:txBody>
      </p:sp>
      <p:sp>
        <p:nvSpPr>
          <p:cNvPr id="4099" name="Rectangle 3"/>
          <p:cNvSpPr>
            <a:spLocks noGrp="1" noChangeArrowheads="1"/>
          </p:cNvSpPr>
          <p:nvPr>
            <p:ph type="body" idx="1"/>
          </p:nvPr>
        </p:nvSpPr>
        <p:spPr/>
        <p:txBody>
          <a:bodyPr/>
          <a:lstStyle/>
          <a:p>
            <a:pPr eaLnBrk="1" hangingPunct="1"/>
            <a:r>
              <a:rPr lang="en-US" smtClean="0"/>
              <a:t>Create new data types</a:t>
            </a:r>
          </a:p>
          <a:p>
            <a:pPr eaLnBrk="1" hangingPunct="1"/>
            <a:r>
              <a:rPr lang="en-US" smtClean="0"/>
              <a:t>Create new tables</a:t>
            </a:r>
          </a:p>
          <a:p>
            <a:pPr eaLnBrk="1" hangingPunct="1"/>
            <a:r>
              <a:rPr lang="en-US" smtClean="0"/>
              <a:t>Create partitioned tables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844803"/>
          <p:cNvSpPr>
            <a:spLocks noChangeArrowheads="1"/>
          </p:cNvSpPr>
          <p:nvPr/>
        </p:nvSpPr>
        <p:spPr bwMode="auto">
          <a:xfrm>
            <a:off x="163831" y="1676400"/>
            <a:ext cx="8788998" cy="1752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52997" name="Rounded Rectangle 844803"/>
          <p:cNvSpPr>
            <a:spLocks noChangeArrowheads="1"/>
          </p:cNvSpPr>
          <p:nvPr/>
        </p:nvSpPr>
        <p:spPr bwMode="auto">
          <a:xfrm>
            <a:off x="193639" y="3581399"/>
            <a:ext cx="8778239" cy="274320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smtClean="0">
                <a:solidFill>
                  <a:schemeClr val="tx1"/>
                </a:solidFill>
                <a:cs typeface="Arial" charset="0"/>
              </a:rPr>
              <a:t> Data types are organized into the following categories:</a:t>
            </a:r>
          </a:p>
          <a:p>
            <a:pPr eaLnBrk="0" hangingPunct="0">
              <a:defRPr/>
            </a:pPr>
            <a:endParaRPr lang="en-US" sz="2000" dirty="0">
              <a:solidFill>
                <a:schemeClr val="tx1"/>
              </a:solidFill>
              <a:cs typeface="Arial" charset="0"/>
            </a:endParaRPr>
          </a:p>
        </p:txBody>
      </p:sp>
      <p:sp>
        <p:nvSpPr>
          <p:cNvPr id="1844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Overview of Data Types</a:t>
            </a:r>
          </a:p>
        </p:txBody>
      </p:sp>
      <p:sp>
        <p:nvSpPr>
          <p:cNvPr id="852998" name="Rounded Rectangle 844804"/>
          <p:cNvSpPr>
            <a:spLocks noChangeArrowheads="1"/>
          </p:cNvSpPr>
          <p:nvPr/>
        </p:nvSpPr>
        <p:spPr bwMode="auto">
          <a:xfrm>
            <a:off x="533400" y="4724400"/>
            <a:ext cx="3892439"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Approximate numerics</a:t>
            </a:r>
            <a:endParaRPr lang="en-US" dirty="0">
              <a:solidFill>
                <a:schemeClr val="tx1"/>
              </a:solidFill>
              <a:cs typeface="Arial" charset="0"/>
            </a:endParaRPr>
          </a:p>
        </p:txBody>
      </p:sp>
      <p:sp>
        <p:nvSpPr>
          <p:cNvPr id="852999" name="Rounded Rectangle 844806"/>
          <p:cNvSpPr>
            <a:spLocks noChangeArrowheads="1"/>
          </p:cNvSpPr>
          <p:nvPr/>
        </p:nvSpPr>
        <p:spPr bwMode="auto">
          <a:xfrm>
            <a:off x="568214" y="5257800"/>
            <a:ext cx="3851386" cy="4571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Date and time</a:t>
            </a:r>
            <a:endParaRPr lang="en-US" dirty="0">
              <a:solidFill>
                <a:schemeClr val="tx1"/>
              </a:solidFill>
              <a:cs typeface="Arial" charset="0"/>
            </a:endParaRPr>
          </a:p>
        </p:txBody>
      </p:sp>
      <p:sp>
        <p:nvSpPr>
          <p:cNvPr id="853000" name="Rounded Rectangle 844806"/>
          <p:cNvSpPr>
            <a:spLocks noChangeArrowheads="1"/>
          </p:cNvSpPr>
          <p:nvPr/>
        </p:nvSpPr>
        <p:spPr bwMode="auto">
          <a:xfrm>
            <a:off x="539639" y="4191000"/>
            <a:ext cx="3889375"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Exact numerics</a:t>
            </a:r>
            <a:endParaRPr lang="en-US" dirty="0">
              <a:solidFill>
                <a:schemeClr val="tx1"/>
              </a:solidFill>
              <a:cs typeface="Arial" charset="0"/>
            </a:endParaRPr>
          </a:p>
        </p:txBody>
      </p:sp>
      <p:sp>
        <p:nvSpPr>
          <p:cNvPr id="853001" name="Rounded Rectangle 844806"/>
          <p:cNvSpPr>
            <a:spLocks noChangeArrowheads="1"/>
          </p:cNvSpPr>
          <p:nvPr/>
        </p:nvSpPr>
        <p:spPr bwMode="auto">
          <a:xfrm>
            <a:off x="4717013" y="4191000"/>
            <a:ext cx="3889375" cy="4571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Unicode character strings</a:t>
            </a:r>
            <a:endParaRPr lang="en-US" dirty="0">
              <a:solidFill>
                <a:schemeClr val="tx1"/>
              </a:solidFill>
              <a:cs typeface="Arial" charset="0"/>
            </a:endParaRPr>
          </a:p>
        </p:txBody>
      </p:sp>
      <p:sp>
        <p:nvSpPr>
          <p:cNvPr id="853002" name="Rounded Rectangle 844806"/>
          <p:cNvSpPr>
            <a:spLocks noChangeArrowheads="1"/>
          </p:cNvSpPr>
          <p:nvPr/>
        </p:nvSpPr>
        <p:spPr bwMode="auto">
          <a:xfrm>
            <a:off x="4697656" y="4724400"/>
            <a:ext cx="388778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Binary strings</a:t>
            </a:r>
            <a:endParaRPr lang="en-US" dirty="0">
              <a:solidFill>
                <a:schemeClr val="tx1"/>
              </a:solidFill>
              <a:cs typeface="Arial" charset="0"/>
            </a:endParaRPr>
          </a:p>
        </p:txBody>
      </p:sp>
      <p:sp>
        <p:nvSpPr>
          <p:cNvPr id="853003" name="Rounded Rectangle 844806"/>
          <p:cNvSpPr>
            <a:spLocks noChangeArrowheads="1"/>
          </p:cNvSpPr>
          <p:nvPr/>
        </p:nvSpPr>
        <p:spPr bwMode="auto">
          <a:xfrm>
            <a:off x="4705594" y="5257800"/>
            <a:ext cx="3892550" cy="4571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Other data types</a:t>
            </a:r>
            <a:endParaRPr lang="en-US" dirty="0">
              <a:solidFill>
                <a:schemeClr val="tx1"/>
              </a:solidFill>
              <a:cs typeface="Arial" charset="0"/>
            </a:endParaRPr>
          </a:p>
        </p:txBody>
      </p:sp>
      <p:sp>
        <p:nvSpPr>
          <p:cNvPr id="853006" name="Rounded Rectangle 844806"/>
          <p:cNvSpPr>
            <a:spLocks noChangeArrowheads="1"/>
          </p:cNvSpPr>
          <p:nvPr/>
        </p:nvSpPr>
        <p:spPr bwMode="auto">
          <a:xfrm>
            <a:off x="557101" y="5791199"/>
            <a:ext cx="3889375" cy="381001"/>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Character strings</a:t>
            </a:r>
            <a:endParaRPr lang="en-US" dirty="0">
              <a:solidFill>
                <a:schemeClr val="tx1"/>
              </a:solidFill>
              <a:cs typeface="Arial" charset="0"/>
            </a:endParaRPr>
          </a:p>
        </p:txBody>
      </p:sp>
      <p:sp>
        <p:nvSpPr>
          <p:cNvPr id="18" name="Rounded Rectangle 849924"/>
          <p:cNvSpPr>
            <a:spLocks noChangeArrowheads="1"/>
          </p:cNvSpPr>
          <p:nvPr/>
        </p:nvSpPr>
        <p:spPr bwMode="auto">
          <a:xfrm>
            <a:off x="365759" y="1793794"/>
            <a:ext cx="8358692"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square" lIns="182880" tIns="91440" bIns="91440" anchor="ctr">
            <a:spAutoFit/>
          </a:bodyPr>
          <a:lstStyle/>
          <a:p>
            <a:pPr eaLnBrk="0" hangingPunct="0">
              <a:lnSpc>
                <a:spcPct val="122000"/>
              </a:lnSpc>
              <a:spcBef>
                <a:spcPct val="40000"/>
              </a:spcBef>
              <a:buClr>
                <a:srgbClr val="006699"/>
              </a:buClr>
              <a:defRPr/>
            </a:pPr>
            <a:r>
              <a:rPr lang="en-US" dirty="0">
                <a:solidFill>
                  <a:schemeClr val="tx1"/>
                </a:solidFill>
                <a:cs typeface="Arial" charset="0"/>
              </a:rPr>
              <a:t>Each column, variable, expression, parameter has a data type</a:t>
            </a:r>
          </a:p>
        </p:txBody>
      </p:sp>
      <p:sp>
        <p:nvSpPr>
          <p:cNvPr id="19" name="Rounded Rectangle 849926"/>
          <p:cNvSpPr>
            <a:spLocks noChangeArrowheads="1"/>
          </p:cNvSpPr>
          <p:nvPr/>
        </p:nvSpPr>
        <p:spPr bwMode="auto">
          <a:xfrm>
            <a:off x="369332" y="2461075"/>
            <a:ext cx="8358692" cy="87713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square" lIns="182880" tIns="91440" bIns="91440" anchor="ctr">
            <a:spAutoFit/>
          </a:bodyPr>
          <a:lstStyle/>
          <a:p>
            <a:pPr eaLnBrk="0" hangingPunct="0">
              <a:lnSpc>
                <a:spcPct val="122000"/>
              </a:lnSpc>
              <a:spcBef>
                <a:spcPct val="40000"/>
              </a:spcBef>
              <a:buClr>
                <a:srgbClr val="006699"/>
              </a:buClr>
              <a:defRPr/>
            </a:pPr>
            <a:r>
              <a:rPr lang="en-US" dirty="0">
                <a:solidFill>
                  <a:schemeClr val="tx1"/>
                </a:solidFill>
                <a:cs typeface="Arial" charset="0"/>
              </a:rPr>
              <a:t>A data type specifies the type of data the object can hold: integers, characters, monetary data, date and time, binary</a:t>
            </a:r>
          </a:p>
        </p:txBody>
      </p:sp>
      <p:sp>
        <p:nvSpPr>
          <p:cNvPr id="22" name="TextBox 21"/>
          <p:cNvSpPr txBox="1"/>
          <p:nvPr/>
        </p:nvSpPr>
        <p:spPr>
          <a:xfrm>
            <a:off x="2057400" y="6324600"/>
            <a:ext cx="5105400" cy="523220"/>
          </a:xfrm>
          <a:prstGeom prst="rect">
            <a:avLst/>
          </a:prstGeom>
          <a:noFill/>
        </p:spPr>
        <p:txBody>
          <a:bodyPr wrap="square" rtlCol="0">
            <a:spAutoFit/>
          </a:bodyPr>
          <a:lstStyle/>
          <a:p>
            <a:r>
              <a:rPr lang="en-US" sz="2800" dirty="0" smtClean="0">
                <a:hlinkClick r:id="rId3" action="ppaction://hlinkfile"/>
              </a:rPr>
              <a:t>New Data types in SQL2008</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1000"/>
                                        <p:tgtEl>
                                          <p:spTgt spid="18"/>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10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52997"/>
                                        </p:tgtEl>
                                        <p:attrNameLst>
                                          <p:attrName>style.visibility</p:attrName>
                                        </p:attrNameLst>
                                      </p:cBhvr>
                                      <p:to>
                                        <p:strVal val="visible"/>
                                      </p:to>
                                    </p:set>
                                    <p:animEffect transition="in" filter="fade">
                                      <p:cBhvr>
                                        <p:cTn id="20" dur="1000"/>
                                        <p:tgtEl>
                                          <p:spTgt spid="85299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853000"/>
                                        </p:tgtEl>
                                        <p:attrNameLst>
                                          <p:attrName>style.visibility</p:attrName>
                                        </p:attrNameLst>
                                      </p:cBhvr>
                                      <p:to>
                                        <p:strVal val="visible"/>
                                      </p:to>
                                    </p:set>
                                    <p:animEffect transition="in" filter="wipe(left)">
                                      <p:cBhvr>
                                        <p:cTn id="24" dur="1000"/>
                                        <p:tgtEl>
                                          <p:spTgt spid="85300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53001"/>
                                        </p:tgtEl>
                                        <p:attrNameLst>
                                          <p:attrName>style.visibility</p:attrName>
                                        </p:attrNameLst>
                                      </p:cBhvr>
                                      <p:to>
                                        <p:strVal val="visible"/>
                                      </p:to>
                                    </p:set>
                                    <p:animEffect transition="in" filter="wipe(left)">
                                      <p:cBhvr>
                                        <p:cTn id="29" dur="1000"/>
                                        <p:tgtEl>
                                          <p:spTgt spid="85300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52998"/>
                                        </p:tgtEl>
                                        <p:attrNameLst>
                                          <p:attrName>style.visibility</p:attrName>
                                        </p:attrNameLst>
                                      </p:cBhvr>
                                      <p:to>
                                        <p:strVal val="visible"/>
                                      </p:to>
                                    </p:set>
                                    <p:animEffect transition="in" filter="wipe(left)">
                                      <p:cBhvr>
                                        <p:cTn id="34" dur="1000"/>
                                        <p:tgtEl>
                                          <p:spTgt spid="85299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53002"/>
                                        </p:tgtEl>
                                        <p:attrNameLst>
                                          <p:attrName>style.visibility</p:attrName>
                                        </p:attrNameLst>
                                      </p:cBhvr>
                                      <p:to>
                                        <p:strVal val="visible"/>
                                      </p:to>
                                    </p:set>
                                    <p:animEffect transition="in" filter="wipe(left)">
                                      <p:cBhvr>
                                        <p:cTn id="39" dur="1000"/>
                                        <p:tgtEl>
                                          <p:spTgt spid="85300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52999"/>
                                        </p:tgtEl>
                                        <p:attrNameLst>
                                          <p:attrName>style.visibility</p:attrName>
                                        </p:attrNameLst>
                                      </p:cBhvr>
                                      <p:to>
                                        <p:strVal val="visible"/>
                                      </p:to>
                                    </p:set>
                                    <p:animEffect transition="in" filter="wipe(left)">
                                      <p:cBhvr>
                                        <p:cTn id="44" dur="1000"/>
                                        <p:tgtEl>
                                          <p:spTgt spid="85299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53003"/>
                                        </p:tgtEl>
                                        <p:attrNameLst>
                                          <p:attrName>style.visibility</p:attrName>
                                        </p:attrNameLst>
                                      </p:cBhvr>
                                      <p:to>
                                        <p:strVal val="visible"/>
                                      </p:to>
                                    </p:set>
                                    <p:animEffect transition="in" filter="wipe(left)">
                                      <p:cBhvr>
                                        <p:cTn id="49" dur="1000"/>
                                        <p:tgtEl>
                                          <p:spTgt spid="85300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53006"/>
                                        </p:tgtEl>
                                        <p:attrNameLst>
                                          <p:attrName>style.visibility</p:attrName>
                                        </p:attrNameLst>
                                      </p:cBhvr>
                                      <p:to>
                                        <p:strVal val="visible"/>
                                      </p:to>
                                    </p:set>
                                    <p:animEffect transition="in" filter="wipe(left)">
                                      <p:cBhvr>
                                        <p:cTn id="54" dur="1000"/>
                                        <p:tgtEl>
                                          <p:spTgt spid="85300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fade">
                                      <p:cBhvr>
                                        <p:cTn id="59" dur="2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Creating Tables</a:t>
            </a:r>
          </a:p>
        </p:txBody>
      </p:sp>
      <p:sp>
        <p:nvSpPr>
          <p:cNvPr id="10243" name="Rectangle 3"/>
          <p:cNvSpPr>
            <a:spLocks noGrp="1" noChangeArrowheads="1"/>
          </p:cNvSpPr>
          <p:nvPr>
            <p:ph type="body" idx="1"/>
          </p:nvPr>
        </p:nvSpPr>
        <p:spPr/>
        <p:txBody>
          <a:bodyPr/>
          <a:lstStyle/>
          <a:p>
            <a:pPr eaLnBrk="1" hangingPunct="1"/>
            <a:r>
              <a:rPr lang="en-US" smtClean="0"/>
              <a:t>How SQL Server Organizes Data in Rows</a:t>
            </a:r>
          </a:p>
          <a:p>
            <a:pPr eaLnBrk="1" hangingPunct="1"/>
            <a:r>
              <a:rPr lang="en-US" smtClean="0"/>
              <a:t>How SQL Server Organizes Large Data Values</a:t>
            </a:r>
          </a:p>
          <a:p>
            <a:pPr eaLnBrk="1" hangingPunct="1"/>
            <a:r>
              <a:rPr lang="en-US" smtClean="0"/>
              <a:t>Types of Tables</a:t>
            </a:r>
          </a:p>
          <a:p>
            <a:pPr eaLnBrk="1" hangingPunct="1"/>
            <a:r>
              <a:rPr lang="en-US" smtClean="0"/>
              <a:t>Considerations for Creating Tables</a:t>
            </a:r>
          </a:p>
          <a:p>
            <a:pPr eaLnBrk="1" hangingPunct="1"/>
            <a:r>
              <a:rPr lang="en-US" smtClean="0"/>
              <a:t>Generating Transact-SQL Scripts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mtClean="0"/>
              <a:t>How SQL Server Organizes Data in Rows</a:t>
            </a:r>
          </a:p>
        </p:txBody>
      </p:sp>
      <p:sp>
        <p:nvSpPr>
          <p:cNvPr id="11267" name="Freeform 7"/>
          <p:cNvSpPr>
            <a:spLocks/>
          </p:cNvSpPr>
          <p:nvPr/>
        </p:nvSpPr>
        <p:spPr bwMode="auto">
          <a:xfrm flipH="1">
            <a:off x="4856163" y="2703512"/>
            <a:ext cx="3511550" cy="1363663"/>
          </a:xfrm>
          <a:custGeom>
            <a:avLst/>
            <a:gdLst>
              <a:gd name="T0" fmla="*/ 1344 w 1344"/>
              <a:gd name="T1" fmla="*/ 0 h 746"/>
              <a:gd name="T2" fmla="*/ 0 w 1344"/>
              <a:gd name="T3" fmla="*/ 746 h 746"/>
              <a:gd name="T4" fmla="*/ 1344 w 1344"/>
              <a:gd name="T5" fmla="*/ 746 h 746"/>
              <a:gd name="T6" fmla="*/ 1344 w 1344"/>
              <a:gd name="T7" fmla="*/ 0 h 746"/>
              <a:gd name="T8" fmla="*/ 0 60000 65536"/>
              <a:gd name="T9" fmla="*/ 0 60000 65536"/>
              <a:gd name="T10" fmla="*/ 0 60000 65536"/>
              <a:gd name="T11" fmla="*/ 0 60000 65536"/>
              <a:gd name="T12" fmla="*/ 0 w 1344"/>
              <a:gd name="T13" fmla="*/ 0 h 746"/>
              <a:gd name="T14" fmla="*/ 1344 w 1344"/>
              <a:gd name="T15" fmla="*/ 746 h 746"/>
            </a:gdLst>
            <a:ahLst/>
            <a:cxnLst>
              <a:cxn ang="T8">
                <a:pos x="T0" y="T1"/>
              </a:cxn>
              <a:cxn ang="T9">
                <a:pos x="T2" y="T3"/>
              </a:cxn>
              <a:cxn ang="T10">
                <a:pos x="T4" y="T5"/>
              </a:cxn>
              <a:cxn ang="T11">
                <a:pos x="T6" y="T7"/>
              </a:cxn>
            </a:cxnLst>
            <a:rect l="T12" t="T13" r="T14" b="T15"/>
            <a:pathLst>
              <a:path w="1344" h="746">
                <a:moveTo>
                  <a:pt x="1344" y="0"/>
                </a:moveTo>
                <a:lnTo>
                  <a:pt x="0" y="746"/>
                </a:lnTo>
                <a:lnTo>
                  <a:pt x="1344" y="746"/>
                </a:lnTo>
                <a:lnTo>
                  <a:pt x="1344" y="0"/>
                </a:lnTo>
                <a:close/>
              </a:path>
            </a:pathLst>
          </a:custGeom>
          <a:gradFill rotWithShape="1">
            <a:gsLst>
              <a:gs pos="0">
                <a:srgbClr val="DFE8F2">
                  <a:alpha val="50000"/>
                </a:srgbClr>
              </a:gs>
              <a:gs pos="100000">
                <a:srgbClr val="BBCDE3"/>
              </a:gs>
            </a:gsLst>
            <a:lin ang="5400000" scaled="1"/>
          </a:gradFill>
          <a:ln w="9525">
            <a:noFill/>
            <a:round/>
            <a:headEnd/>
            <a:tailEnd/>
          </a:ln>
        </p:spPr>
        <p:txBody>
          <a:bodyPr anchor="ctr"/>
          <a:lstStyle/>
          <a:p>
            <a:endParaRPr lang="en-AU"/>
          </a:p>
        </p:txBody>
      </p:sp>
      <p:sp>
        <p:nvSpPr>
          <p:cNvPr id="11268" name="Freeform 8"/>
          <p:cNvSpPr>
            <a:spLocks/>
          </p:cNvSpPr>
          <p:nvPr/>
        </p:nvSpPr>
        <p:spPr bwMode="auto">
          <a:xfrm>
            <a:off x="838200" y="2703512"/>
            <a:ext cx="3770313" cy="1363663"/>
          </a:xfrm>
          <a:custGeom>
            <a:avLst/>
            <a:gdLst>
              <a:gd name="T0" fmla="*/ 1344 w 1344"/>
              <a:gd name="T1" fmla="*/ 0 h 746"/>
              <a:gd name="T2" fmla="*/ 0 w 1344"/>
              <a:gd name="T3" fmla="*/ 746 h 746"/>
              <a:gd name="T4" fmla="*/ 1344 w 1344"/>
              <a:gd name="T5" fmla="*/ 746 h 746"/>
              <a:gd name="T6" fmla="*/ 1344 w 1344"/>
              <a:gd name="T7" fmla="*/ 0 h 746"/>
              <a:gd name="T8" fmla="*/ 0 60000 65536"/>
              <a:gd name="T9" fmla="*/ 0 60000 65536"/>
              <a:gd name="T10" fmla="*/ 0 60000 65536"/>
              <a:gd name="T11" fmla="*/ 0 60000 65536"/>
              <a:gd name="T12" fmla="*/ 0 w 1344"/>
              <a:gd name="T13" fmla="*/ 0 h 746"/>
              <a:gd name="T14" fmla="*/ 1344 w 1344"/>
              <a:gd name="T15" fmla="*/ 746 h 746"/>
            </a:gdLst>
            <a:ahLst/>
            <a:cxnLst>
              <a:cxn ang="T8">
                <a:pos x="T0" y="T1"/>
              </a:cxn>
              <a:cxn ang="T9">
                <a:pos x="T2" y="T3"/>
              </a:cxn>
              <a:cxn ang="T10">
                <a:pos x="T4" y="T5"/>
              </a:cxn>
              <a:cxn ang="T11">
                <a:pos x="T6" y="T7"/>
              </a:cxn>
            </a:cxnLst>
            <a:rect l="T12" t="T13" r="T14" b="T15"/>
            <a:pathLst>
              <a:path w="1344" h="746">
                <a:moveTo>
                  <a:pt x="1344" y="0"/>
                </a:moveTo>
                <a:lnTo>
                  <a:pt x="0" y="746"/>
                </a:lnTo>
                <a:lnTo>
                  <a:pt x="1344" y="746"/>
                </a:lnTo>
                <a:lnTo>
                  <a:pt x="1344" y="0"/>
                </a:lnTo>
                <a:close/>
              </a:path>
            </a:pathLst>
          </a:custGeom>
          <a:gradFill rotWithShape="1">
            <a:gsLst>
              <a:gs pos="0">
                <a:srgbClr val="DFE8F2">
                  <a:alpha val="50000"/>
                </a:srgbClr>
              </a:gs>
              <a:gs pos="100000">
                <a:srgbClr val="BBCDE3"/>
              </a:gs>
            </a:gsLst>
            <a:lin ang="5400000" scaled="1"/>
          </a:gradFill>
          <a:ln w="9525">
            <a:noFill/>
            <a:round/>
            <a:headEnd/>
            <a:tailEnd/>
          </a:ln>
        </p:spPr>
        <p:txBody>
          <a:bodyPr anchor="ctr"/>
          <a:lstStyle/>
          <a:p>
            <a:endParaRPr lang="en-AU"/>
          </a:p>
        </p:txBody>
      </p:sp>
      <p:sp>
        <p:nvSpPr>
          <p:cNvPr id="11273" name="AutoShape 9"/>
          <p:cNvSpPr>
            <a:spLocks noChangeArrowheads="1"/>
          </p:cNvSpPr>
          <p:nvPr/>
        </p:nvSpPr>
        <p:spPr bwMode="auto">
          <a:xfrm>
            <a:off x="4856163" y="4040187"/>
            <a:ext cx="3511550" cy="2132013"/>
          </a:xfrm>
          <a:prstGeom prst="roundRect">
            <a:avLst>
              <a:gd name="adj" fmla="val 3648"/>
            </a:avLst>
          </a:prstGeom>
          <a:solidFill>
            <a:srgbClr val="BBCDE3"/>
          </a:solidFill>
          <a:ln w="9525" algn="ctr">
            <a:solidFill>
              <a:srgbClr val="777777"/>
            </a:solidFill>
            <a:round/>
            <a:headEnd/>
            <a:tailEnd/>
          </a:ln>
          <a:effectLst>
            <a:outerShdw dist="35921" dir="2700000" algn="ctr" rotWithShape="0">
              <a:srgbClr val="333333">
                <a:alpha val="50000"/>
              </a:srgbClr>
            </a:outerShdw>
          </a:effectLst>
        </p:spPr>
        <p:txBody>
          <a:bodyPr anchor="ctr"/>
          <a:lstStyle/>
          <a:p>
            <a:pPr>
              <a:defRPr/>
            </a:pPr>
            <a:endParaRPr lang="en-AU"/>
          </a:p>
        </p:txBody>
      </p:sp>
      <p:sp>
        <p:nvSpPr>
          <p:cNvPr id="11274" name="AutoShape 10"/>
          <p:cNvSpPr>
            <a:spLocks noChangeArrowheads="1"/>
          </p:cNvSpPr>
          <p:nvPr/>
        </p:nvSpPr>
        <p:spPr bwMode="auto">
          <a:xfrm>
            <a:off x="835025" y="4040187"/>
            <a:ext cx="3773488" cy="2132013"/>
          </a:xfrm>
          <a:prstGeom prst="roundRect">
            <a:avLst>
              <a:gd name="adj" fmla="val 3722"/>
            </a:avLst>
          </a:prstGeom>
          <a:solidFill>
            <a:srgbClr val="BBCDE3"/>
          </a:solidFill>
          <a:ln w="9525" algn="ctr">
            <a:solidFill>
              <a:srgbClr val="777777"/>
            </a:solidFill>
            <a:round/>
            <a:headEnd/>
            <a:tailEnd/>
          </a:ln>
          <a:effectLst>
            <a:outerShdw dist="35921" dir="2700000" algn="ctr" rotWithShape="0">
              <a:srgbClr val="333333">
                <a:alpha val="50000"/>
              </a:srgbClr>
            </a:outerShdw>
          </a:effectLst>
        </p:spPr>
        <p:txBody>
          <a:bodyPr anchor="ctr"/>
          <a:lstStyle/>
          <a:p>
            <a:pPr>
              <a:defRPr/>
            </a:pPr>
            <a:endParaRPr lang="en-AU"/>
          </a:p>
        </p:txBody>
      </p:sp>
      <p:sp>
        <p:nvSpPr>
          <p:cNvPr id="11271" name="AutoShape 11"/>
          <p:cNvSpPr>
            <a:spLocks noChangeArrowheads="1"/>
          </p:cNvSpPr>
          <p:nvPr/>
        </p:nvSpPr>
        <p:spPr bwMode="auto">
          <a:xfrm>
            <a:off x="865188" y="2139950"/>
            <a:ext cx="1349375" cy="685800"/>
          </a:xfrm>
          <a:prstGeom prst="roundRect">
            <a:avLst>
              <a:gd name="adj" fmla="val 16667"/>
            </a:avLst>
          </a:prstGeom>
          <a:solidFill>
            <a:srgbClr val="DFD2EE"/>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Header</a:t>
            </a:r>
          </a:p>
        </p:txBody>
      </p:sp>
      <p:sp>
        <p:nvSpPr>
          <p:cNvPr id="11272" name="AutoShape 12"/>
          <p:cNvSpPr>
            <a:spLocks noChangeArrowheads="1"/>
          </p:cNvSpPr>
          <p:nvPr/>
        </p:nvSpPr>
        <p:spPr bwMode="auto">
          <a:xfrm>
            <a:off x="2214563" y="2139950"/>
            <a:ext cx="1749425" cy="685800"/>
          </a:xfrm>
          <a:prstGeom prst="roundRect">
            <a:avLst>
              <a:gd name="adj" fmla="val 16667"/>
            </a:avLst>
          </a:prstGeom>
          <a:solidFill>
            <a:srgbClr val="EBDAB5"/>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Fixed Data</a:t>
            </a:r>
          </a:p>
        </p:txBody>
      </p:sp>
      <p:sp>
        <p:nvSpPr>
          <p:cNvPr id="2" name="AutoShape 13"/>
          <p:cNvSpPr>
            <a:spLocks noChangeArrowheads="1"/>
          </p:cNvSpPr>
          <p:nvPr/>
        </p:nvSpPr>
        <p:spPr bwMode="auto">
          <a:xfrm>
            <a:off x="3957638" y="2139950"/>
            <a:ext cx="762000" cy="685800"/>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NB</a:t>
            </a:r>
          </a:p>
        </p:txBody>
      </p:sp>
      <p:sp>
        <p:nvSpPr>
          <p:cNvPr id="3" name="AutoShape 14"/>
          <p:cNvSpPr>
            <a:spLocks noChangeArrowheads="1"/>
          </p:cNvSpPr>
          <p:nvPr/>
        </p:nvSpPr>
        <p:spPr bwMode="auto">
          <a:xfrm>
            <a:off x="4722813" y="2139950"/>
            <a:ext cx="760412" cy="685800"/>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VB</a:t>
            </a:r>
          </a:p>
        </p:txBody>
      </p:sp>
      <p:sp>
        <p:nvSpPr>
          <p:cNvPr id="11275" name="AutoShape 15"/>
          <p:cNvSpPr>
            <a:spLocks noChangeArrowheads="1"/>
          </p:cNvSpPr>
          <p:nvPr/>
        </p:nvSpPr>
        <p:spPr bwMode="auto">
          <a:xfrm>
            <a:off x="5486400" y="2139950"/>
            <a:ext cx="2319338" cy="685800"/>
          </a:xfrm>
          <a:prstGeom prst="roundRect">
            <a:avLst>
              <a:gd name="adj" fmla="val 16667"/>
            </a:avLst>
          </a:prstGeom>
          <a:solidFill>
            <a:srgbClr val="F2E7CE"/>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Variable Data</a:t>
            </a:r>
          </a:p>
        </p:txBody>
      </p:sp>
      <p:sp>
        <p:nvSpPr>
          <p:cNvPr id="11276" name="Text Box 16"/>
          <p:cNvSpPr txBox="1">
            <a:spLocks noChangeArrowheads="1"/>
          </p:cNvSpPr>
          <p:nvPr/>
        </p:nvSpPr>
        <p:spPr bwMode="auto">
          <a:xfrm>
            <a:off x="3681413" y="3313112"/>
            <a:ext cx="695325" cy="58737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Null</a:t>
            </a:r>
            <a:br>
              <a:rPr lang="en-US">
                <a:latin typeface="Arial Narrow" pitchFamily="34" charset="0"/>
              </a:rPr>
            </a:br>
            <a:r>
              <a:rPr lang="en-US">
                <a:latin typeface="Arial Narrow" pitchFamily="34" charset="0"/>
              </a:rPr>
              <a:t>Block</a:t>
            </a:r>
          </a:p>
        </p:txBody>
      </p:sp>
      <p:sp>
        <p:nvSpPr>
          <p:cNvPr id="11277" name="Text Box 17"/>
          <p:cNvSpPr txBox="1">
            <a:spLocks noChangeArrowheads="1"/>
          </p:cNvSpPr>
          <p:nvPr/>
        </p:nvSpPr>
        <p:spPr bwMode="auto">
          <a:xfrm>
            <a:off x="4975225" y="3313112"/>
            <a:ext cx="915988" cy="58737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Variable</a:t>
            </a:r>
            <a:br>
              <a:rPr lang="en-US">
                <a:latin typeface="Arial Narrow" pitchFamily="34" charset="0"/>
              </a:rPr>
            </a:br>
            <a:r>
              <a:rPr lang="en-US">
                <a:latin typeface="Arial Narrow" pitchFamily="34" charset="0"/>
              </a:rPr>
              <a:t>Block</a:t>
            </a:r>
          </a:p>
        </p:txBody>
      </p:sp>
      <p:sp>
        <p:nvSpPr>
          <p:cNvPr id="11278" name="Text Box 18"/>
          <p:cNvSpPr txBox="1">
            <a:spLocks noChangeArrowheads="1"/>
          </p:cNvSpPr>
          <p:nvPr/>
        </p:nvSpPr>
        <p:spPr bwMode="auto">
          <a:xfrm>
            <a:off x="1112838" y="3035300"/>
            <a:ext cx="852487" cy="33972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4 Bytes</a:t>
            </a:r>
          </a:p>
        </p:txBody>
      </p:sp>
      <p:sp>
        <p:nvSpPr>
          <p:cNvPr id="11279" name="Text Box 19"/>
          <p:cNvSpPr txBox="1">
            <a:spLocks noChangeArrowheads="1"/>
          </p:cNvSpPr>
          <p:nvPr/>
        </p:nvSpPr>
        <p:spPr bwMode="auto">
          <a:xfrm>
            <a:off x="4713288" y="1608137"/>
            <a:ext cx="590550" cy="33972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Data</a:t>
            </a:r>
          </a:p>
        </p:txBody>
      </p:sp>
      <p:sp>
        <p:nvSpPr>
          <p:cNvPr id="11280" name="Freeform 20"/>
          <p:cNvSpPr>
            <a:spLocks/>
          </p:cNvSpPr>
          <p:nvPr/>
        </p:nvSpPr>
        <p:spPr bwMode="auto">
          <a:xfrm>
            <a:off x="865188" y="2851150"/>
            <a:ext cx="1347787" cy="198437"/>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81" name="Freeform 21"/>
          <p:cNvSpPr>
            <a:spLocks/>
          </p:cNvSpPr>
          <p:nvPr/>
        </p:nvSpPr>
        <p:spPr bwMode="auto">
          <a:xfrm>
            <a:off x="2212975" y="1914525"/>
            <a:ext cx="5592763" cy="209550"/>
          </a:xfrm>
          <a:custGeom>
            <a:avLst/>
            <a:gdLst>
              <a:gd name="T0" fmla="*/ 0 w 3600"/>
              <a:gd name="T1" fmla="*/ 192 h 192"/>
              <a:gd name="T2" fmla="*/ 0 w 3600"/>
              <a:gd name="T3" fmla="*/ 0 h 192"/>
              <a:gd name="T4" fmla="*/ 3600 w 3600"/>
              <a:gd name="T5" fmla="*/ 0 h 192"/>
              <a:gd name="T6" fmla="*/ 3600 w 3600"/>
              <a:gd name="T7" fmla="*/ 192 h 192"/>
              <a:gd name="T8" fmla="*/ 0 60000 65536"/>
              <a:gd name="T9" fmla="*/ 0 60000 65536"/>
              <a:gd name="T10" fmla="*/ 0 60000 65536"/>
              <a:gd name="T11" fmla="*/ 0 60000 65536"/>
              <a:gd name="T12" fmla="*/ 0 w 3600"/>
              <a:gd name="T13" fmla="*/ 0 h 192"/>
              <a:gd name="T14" fmla="*/ 3600 w 3600"/>
              <a:gd name="T15" fmla="*/ 192 h 192"/>
            </a:gdLst>
            <a:ahLst/>
            <a:cxnLst>
              <a:cxn ang="T8">
                <a:pos x="T0" y="T1"/>
              </a:cxn>
              <a:cxn ang="T9">
                <a:pos x="T2" y="T3"/>
              </a:cxn>
              <a:cxn ang="T10">
                <a:pos x="T4" y="T5"/>
              </a:cxn>
              <a:cxn ang="T11">
                <a:pos x="T6" y="T7"/>
              </a:cxn>
            </a:cxnLst>
            <a:rect l="T12" t="T13" r="T14" b="T15"/>
            <a:pathLst>
              <a:path w="3600" h="192">
                <a:moveTo>
                  <a:pt x="0" y="192"/>
                </a:moveTo>
                <a:lnTo>
                  <a:pt x="0" y="0"/>
                </a:lnTo>
                <a:lnTo>
                  <a:pt x="3600" y="0"/>
                </a:lnTo>
                <a:lnTo>
                  <a:pt x="3600" y="192"/>
                </a:lnTo>
              </a:path>
            </a:pathLst>
          </a:custGeom>
          <a:noFill/>
          <a:ln w="38100">
            <a:solidFill>
              <a:srgbClr val="CC0000"/>
            </a:solidFill>
            <a:round/>
            <a:headEnd/>
            <a:tailEnd/>
          </a:ln>
        </p:spPr>
        <p:txBody>
          <a:bodyPr/>
          <a:lstStyle/>
          <a:p>
            <a:endParaRPr lang="en-AU"/>
          </a:p>
        </p:txBody>
      </p:sp>
      <p:sp>
        <p:nvSpPr>
          <p:cNvPr id="11282" name="AutoShape 22"/>
          <p:cNvSpPr>
            <a:spLocks noChangeArrowheads="1"/>
          </p:cNvSpPr>
          <p:nvPr/>
        </p:nvSpPr>
        <p:spPr bwMode="auto">
          <a:xfrm>
            <a:off x="1631950" y="4116387"/>
            <a:ext cx="968375" cy="369888"/>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2 Bytes</a:t>
            </a:r>
          </a:p>
        </p:txBody>
      </p:sp>
      <p:sp>
        <p:nvSpPr>
          <p:cNvPr id="11283" name="AutoShape 23"/>
          <p:cNvSpPr>
            <a:spLocks noChangeArrowheads="1"/>
          </p:cNvSpPr>
          <p:nvPr/>
        </p:nvSpPr>
        <p:spPr bwMode="auto">
          <a:xfrm>
            <a:off x="2601913" y="4116387"/>
            <a:ext cx="968375" cy="369888"/>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10111001</a:t>
            </a:r>
          </a:p>
        </p:txBody>
      </p:sp>
      <p:sp>
        <p:nvSpPr>
          <p:cNvPr id="11284" name="AutoShape 24"/>
          <p:cNvSpPr>
            <a:spLocks noChangeArrowheads="1"/>
          </p:cNvSpPr>
          <p:nvPr/>
        </p:nvSpPr>
        <p:spPr bwMode="auto">
          <a:xfrm>
            <a:off x="3567113" y="4116387"/>
            <a:ext cx="968375" cy="369888"/>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a:t>
            </a:r>
          </a:p>
        </p:txBody>
      </p:sp>
      <p:sp>
        <p:nvSpPr>
          <p:cNvPr id="11285" name="Text Box 25"/>
          <p:cNvSpPr txBox="1">
            <a:spLocks noChangeArrowheads="1"/>
          </p:cNvSpPr>
          <p:nvPr/>
        </p:nvSpPr>
        <p:spPr bwMode="auto">
          <a:xfrm>
            <a:off x="827088" y="4819650"/>
            <a:ext cx="1157287" cy="533400"/>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Number of columns</a:t>
            </a:r>
            <a:endParaRPr lang="en-US" sz="1600">
              <a:latin typeface="Arial Narrow" pitchFamily="34" charset="0"/>
            </a:endParaRPr>
          </a:p>
        </p:txBody>
      </p:sp>
      <p:sp>
        <p:nvSpPr>
          <p:cNvPr id="11286" name="Text Box 26"/>
          <p:cNvSpPr txBox="1">
            <a:spLocks noChangeArrowheads="1"/>
          </p:cNvSpPr>
          <p:nvPr/>
        </p:nvSpPr>
        <p:spPr bwMode="auto">
          <a:xfrm>
            <a:off x="1608138" y="5408612"/>
            <a:ext cx="1781175" cy="754063"/>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Nullability bit per column (first 8 columns)</a:t>
            </a:r>
            <a:endParaRPr lang="en-US" sz="1600">
              <a:latin typeface="Arial Narrow" pitchFamily="34" charset="0"/>
            </a:endParaRPr>
          </a:p>
        </p:txBody>
      </p:sp>
      <p:sp>
        <p:nvSpPr>
          <p:cNvPr id="11287" name="Text Box 27"/>
          <p:cNvSpPr txBox="1">
            <a:spLocks noChangeArrowheads="1"/>
          </p:cNvSpPr>
          <p:nvPr/>
        </p:nvSpPr>
        <p:spPr bwMode="auto">
          <a:xfrm>
            <a:off x="3432175" y="4819650"/>
            <a:ext cx="1236663" cy="754062"/>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More column bits as required</a:t>
            </a:r>
            <a:endParaRPr lang="en-US" sz="1600">
              <a:latin typeface="Arial Narrow" pitchFamily="34" charset="0"/>
            </a:endParaRPr>
          </a:p>
        </p:txBody>
      </p:sp>
      <p:sp>
        <p:nvSpPr>
          <p:cNvPr id="11288" name="Freeform 28"/>
          <p:cNvSpPr>
            <a:spLocks/>
          </p:cNvSpPr>
          <p:nvPr/>
        </p:nvSpPr>
        <p:spPr bwMode="auto">
          <a:xfrm>
            <a:off x="1687513" y="4527550"/>
            <a:ext cx="877887"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89" name="Freeform 29"/>
          <p:cNvSpPr>
            <a:spLocks/>
          </p:cNvSpPr>
          <p:nvPr/>
        </p:nvSpPr>
        <p:spPr bwMode="auto">
          <a:xfrm>
            <a:off x="2657475" y="4527550"/>
            <a:ext cx="877888"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0" name="Freeform 30"/>
          <p:cNvSpPr>
            <a:spLocks/>
          </p:cNvSpPr>
          <p:nvPr/>
        </p:nvSpPr>
        <p:spPr bwMode="auto">
          <a:xfrm>
            <a:off x="3611563" y="4527550"/>
            <a:ext cx="877887"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1" name="AutoShape 31"/>
          <p:cNvSpPr>
            <a:spLocks noChangeArrowheads="1"/>
          </p:cNvSpPr>
          <p:nvPr/>
        </p:nvSpPr>
        <p:spPr bwMode="auto">
          <a:xfrm>
            <a:off x="4919663" y="4113212"/>
            <a:ext cx="968375" cy="369888"/>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2 Bytes</a:t>
            </a:r>
          </a:p>
        </p:txBody>
      </p:sp>
      <p:sp>
        <p:nvSpPr>
          <p:cNvPr id="11292" name="AutoShape 32"/>
          <p:cNvSpPr>
            <a:spLocks noChangeArrowheads="1"/>
          </p:cNvSpPr>
          <p:nvPr/>
        </p:nvSpPr>
        <p:spPr bwMode="auto">
          <a:xfrm>
            <a:off x="5888038" y="4113212"/>
            <a:ext cx="968375" cy="369888"/>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2 Bytes</a:t>
            </a:r>
          </a:p>
        </p:txBody>
      </p:sp>
      <p:sp>
        <p:nvSpPr>
          <p:cNvPr id="11293" name="AutoShape 33"/>
          <p:cNvSpPr>
            <a:spLocks noChangeArrowheads="1"/>
          </p:cNvSpPr>
          <p:nvPr/>
        </p:nvSpPr>
        <p:spPr bwMode="auto">
          <a:xfrm>
            <a:off x="6854825" y="4113212"/>
            <a:ext cx="968375" cy="369888"/>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GB" sz="1600">
                <a:latin typeface="Arial Narrow" pitchFamily="34" charset="0"/>
              </a:rPr>
              <a:t>…</a:t>
            </a:r>
            <a:endParaRPr lang="en-US" sz="1600">
              <a:latin typeface="Arial Narrow" pitchFamily="34" charset="0"/>
            </a:endParaRPr>
          </a:p>
        </p:txBody>
      </p:sp>
      <p:sp>
        <p:nvSpPr>
          <p:cNvPr id="11294" name="Freeform 34"/>
          <p:cNvSpPr>
            <a:spLocks/>
          </p:cNvSpPr>
          <p:nvPr/>
        </p:nvSpPr>
        <p:spPr bwMode="auto">
          <a:xfrm>
            <a:off x="4965700" y="4527550"/>
            <a:ext cx="877888"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5" name="Freeform 35"/>
          <p:cNvSpPr>
            <a:spLocks/>
          </p:cNvSpPr>
          <p:nvPr/>
        </p:nvSpPr>
        <p:spPr bwMode="auto">
          <a:xfrm>
            <a:off x="5934075" y="4527550"/>
            <a:ext cx="877888"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6" name="Freeform 36"/>
          <p:cNvSpPr>
            <a:spLocks/>
          </p:cNvSpPr>
          <p:nvPr/>
        </p:nvSpPr>
        <p:spPr bwMode="auto">
          <a:xfrm>
            <a:off x="6910388" y="4527550"/>
            <a:ext cx="877887"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7" name="Text Box 37"/>
          <p:cNvSpPr txBox="1">
            <a:spLocks noChangeArrowheads="1"/>
          </p:cNvSpPr>
          <p:nvPr/>
        </p:nvSpPr>
        <p:spPr bwMode="auto">
          <a:xfrm>
            <a:off x="4729163" y="4797425"/>
            <a:ext cx="1530350" cy="754062"/>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Number of variable-length columns</a:t>
            </a:r>
            <a:endParaRPr lang="en-US" sz="1600">
              <a:latin typeface="Arial Narrow" pitchFamily="34" charset="0"/>
            </a:endParaRPr>
          </a:p>
        </p:txBody>
      </p:sp>
      <p:sp>
        <p:nvSpPr>
          <p:cNvPr id="11298" name="Text Box 38"/>
          <p:cNvSpPr txBox="1">
            <a:spLocks noChangeArrowheads="1"/>
          </p:cNvSpPr>
          <p:nvPr/>
        </p:nvSpPr>
        <p:spPr bwMode="auto">
          <a:xfrm>
            <a:off x="5575300" y="5629275"/>
            <a:ext cx="2093913" cy="533400"/>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Pointer to end of first variable column data</a:t>
            </a:r>
            <a:endParaRPr lang="en-US" sz="1600">
              <a:latin typeface="Arial Narrow" pitchFamily="34" charset="0"/>
            </a:endParaRPr>
          </a:p>
        </p:txBody>
      </p:sp>
      <p:sp>
        <p:nvSpPr>
          <p:cNvPr id="11299" name="Text Box 39"/>
          <p:cNvSpPr txBox="1">
            <a:spLocks noChangeArrowheads="1"/>
          </p:cNvSpPr>
          <p:nvPr/>
        </p:nvSpPr>
        <p:spPr bwMode="auto">
          <a:xfrm>
            <a:off x="6726238" y="4797425"/>
            <a:ext cx="1735137" cy="754062"/>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Additional pointer per variable column</a:t>
            </a:r>
            <a:endParaRPr lang="en-US" sz="1600">
              <a:latin typeface="Arial Narrow" pitchFamily="34" charset="0"/>
            </a:endParaRPr>
          </a:p>
        </p:txBody>
      </p:sp>
      <p:sp>
        <p:nvSpPr>
          <p:cNvPr id="11300" name="Line 40"/>
          <p:cNvSpPr>
            <a:spLocks noChangeShapeType="1"/>
          </p:cNvSpPr>
          <p:nvPr/>
        </p:nvSpPr>
        <p:spPr bwMode="auto">
          <a:xfrm flipH="1">
            <a:off x="1474788" y="4697412"/>
            <a:ext cx="446087" cy="179388"/>
          </a:xfrm>
          <a:prstGeom prst="line">
            <a:avLst/>
          </a:prstGeom>
          <a:noFill/>
          <a:ln w="38100">
            <a:solidFill>
              <a:srgbClr val="CC0000"/>
            </a:solidFill>
            <a:round/>
            <a:headEnd/>
            <a:tailEnd/>
          </a:ln>
        </p:spPr>
        <p:txBody>
          <a:bodyPr wrap="none" anchor="ctr"/>
          <a:lstStyle/>
          <a:p>
            <a:endParaRPr lang="en-US"/>
          </a:p>
        </p:txBody>
      </p:sp>
      <p:sp>
        <p:nvSpPr>
          <p:cNvPr id="11301" name="Line 41"/>
          <p:cNvSpPr>
            <a:spLocks noChangeShapeType="1"/>
          </p:cNvSpPr>
          <p:nvPr/>
        </p:nvSpPr>
        <p:spPr bwMode="auto">
          <a:xfrm flipH="1">
            <a:off x="2486025" y="4697412"/>
            <a:ext cx="649288" cy="755650"/>
          </a:xfrm>
          <a:prstGeom prst="line">
            <a:avLst/>
          </a:prstGeom>
          <a:noFill/>
          <a:ln w="38100">
            <a:solidFill>
              <a:srgbClr val="CC0000"/>
            </a:solidFill>
            <a:round/>
            <a:headEnd/>
            <a:tailEnd/>
          </a:ln>
        </p:spPr>
        <p:txBody>
          <a:bodyPr wrap="none" anchor="ctr"/>
          <a:lstStyle/>
          <a:p>
            <a:endParaRPr lang="en-US"/>
          </a:p>
        </p:txBody>
      </p:sp>
      <p:sp>
        <p:nvSpPr>
          <p:cNvPr id="11302" name="Line 42"/>
          <p:cNvSpPr>
            <a:spLocks noChangeShapeType="1"/>
          </p:cNvSpPr>
          <p:nvPr/>
        </p:nvSpPr>
        <p:spPr bwMode="auto">
          <a:xfrm>
            <a:off x="4049713" y="4706937"/>
            <a:ext cx="1587" cy="169863"/>
          </a:xfrm>
          <a:prstGeom prst="line">
            <a:avLst/>
          </a:prstGeom>
          <a:noFill/>
          <a:ln w="38100">
            <a:solidFill>
              <a:srgbClr val="CC0000"/>
            </a:solidFill>
            <a:round/>
            <a:headEnd/>
            <a:tailEnd/>
          </a:ln>
        </p:spPr>
        <p:txBody>
          <a:bodyPr wrap="none" anchor="ctr"/>
          <a:lstStyle/>
          <a:p>
            <a:endParaRPr lang="en-US"/>
          </a:p>
        </p:txBody>
      </p:sp>
      <p:sp>
        <p:nvSpPr>
          <p:cNvPr id="11303" name="Line 43"/>
          <p:cNvSpPr>
            <a:spLocks noChangeShapeType="1"/>
          </p:cNvSpPr>
          <p:nvPr/>
        </p:nvSpPr>
        <p:spPr bwMode="auto">
          <a:xfrm>
            <a:off x="5403850" y="4706937"/>
            <a:ext cx="1588" cy="169863"/>
          </a:xfrm>
          <a:prstGeom prst="line">
            <a:avLst/>
          </a:prstGeom>
          <a:noFill/>
          <a:ln w="38100">
            <a:solidFill>
              <a:srgbClr val="CC0000"/>
            </a:solidFill>
            <a:round/>
            <a:headEnd/>
            <a:tailEnd/>
          </a:ln>
        </p:spPr>
        <p:txBody>
          <a:bodyPr wrap="none" anchor="ctr"/>
          <a:lstStyle/>
          <a:p>
            <a:endParaRPr lang="en-US"/>
          </a:p>
        </p:txBody>
      </p:sp>
      <p:sp>
        <p:nvSpPr>
          <p:cNvPr id="11304" name="Line 44"/>
          <p:cNvSpPr>
            <a:spLocks noChangeShapeType="1"/>
          </p:cNvSpPr>
          <p:nvPr/>
        </p:nvSpPr>
        <p:spPr bwMode="auto">
          <a:xfrm>
            <a:off x="6372225" y="4706937"/>
            <a:ext cx="287338" cy="977900"/>
          </a:xfrm>
          <a:prstGeom prst="line">
            <a:avLst/>
          </a:prstGeom>
          <a:noFill/>
          <a:ln w="38100">
            <a:solidFill>
              <a:srgbClr val="CC0000"/>
            </a:solidFill>
            <a:round/>
            <a:headEnd/>
            <a:tailEnd/>
          </a:ln>
        </p:spPr>
        <p:txBody>
          <a:bodyPr wrap="none" anchor="ctr"/>
          <a:lstStyle/>
          <a:p>
            <a:endParaRPr lang="en-US"/>
          </a:p>
        </p:txBody>
      </p:sp>
      <p:sp>
        <p:nvSpPr>
          <p:cNvPr id="11305" name="Line 45"/>
          <p:cNvSpPr>
            <a:spLocks noChangeShapeType="1"/>
          </p:cNvSpPr>
          <p:nvPr/>
        </p:nvSpPr>
        <p:spPr bwMode="auto">
          <a:xfrm>
            <a:off x="7337425" y="4695825"/>
            <a:ext cx="211138" cy="180975"/>
          </a:xfrm>
          <a:prstGeom prst="line">
            <a:avLst/>
          </a:prstGeom>
          <a:noFill/>
          <a:ln w="38100">
            <a:solidFill>
              <a:srgbClr val="CC0000"/>
            </a:solidFill>
            <a:round/>
            <a:headEnd/>
            <a:tailEnd/>
          </a:ln>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t>
            </a:r>
            <a:r>
              <a:rPr lang="en-US" smtClean="0"/>
              <a:t>tables Programmatically  </a:t>
            </a:r>
            <a:endParaRPr lang="en-US" dirty="0"/>
          </a:p>
        </p:txBody>
      </p:sp>
      <p:sp>
        <p:nvSpPr>
          <p:cNvPr id="3" name="Content Placeholder 2"/>
          <p:cNvSpPr>
            <a:spLocks noGrp="1"/>
          </p:cNvSpPr>
          <p:nvPr>
            <p:ph sz="quarter" idx="1"/>
          </p:nvPr>
        </p:nvSpPr>
        <p:spPr/>
        <p:txBody>
          <a:bodyPr/>
          <a:lstStyle/>
          <a:p>
            <a:r>
              <a:rPr lang="en-US" dirty="0" smtClean="0"/>
              <a:t>Create table</a:t>
            </a:r>
          </a:p>
          <a:p>
            <a:r>
              <a:rPr lang="en-US" dirty="0" smtClean="0"/>
              <a:t>Alter table</a:t>
            </a:r>
          </a:p>
          <a:p>
            <a:r>
              <a:rPr lang="en-US" dirty="0" smtClean="0"/>
              <a:t>Drop Table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smtClean="0"/>
              <a:t>Considerations for Creating Tables</a:t>
            </a:r>
          </a:p>
        </p:txBody>
      </p:sp>
      <p:sp>
        <p:nvSpPr>
          <p:cNvPr id="14339" name="Rounded Rectangle 3"/>
          <p:cNvSpPr>
            <a:spLocks noChangeArrowheads="1"/>
          </p:cNvSpPr>
          <p:nvPr/>
        </p:nvSpPr>
        <p:spPr bwMode="auto">
          <a:xfrm>
            <a:off x="592138" y="1558925"/>
            <a:ext cx="7961312" cy="4460875"/>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4340" name="Rounded Rectangle 4"/>
          <p:cNvSpPr>
            <a:spLocks noChangeArrowheads="1"/>
          </p:cNvSpPr>
          <p:nvPr/>
        </p:nvSpPr>
        <p:spPr bwMode="auto">
          <a:xfrm>
            <a:off x="823913" y="25130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You must specify a data type for each column</a:t>
            </a:r>
          </a:p>
        </p:txBody>
      </p:sp>
      <p:sp>
        <p:nvSpPr>
          <p:cNvPr id="14341" name="Rounded Rectangle 5"/>
          <p:cNvSpPr>
            <a:spLocks noChangeArrowheads="1"/>
          </p:cNvSpPr>
          <p:nvPr/>
        </p:nvSpPr>
        <p:spPr bwMode="auto">
          <a:xfrm>
            <a:off x="830263" y="3173413"/>
            <a:ext cx="7450137" cy="5476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You can specify in the table definition whether to allow null values in each column</a:t>
            </a:r>
          </a:p>
        </p:txBody>
      </p:sp>
      <p:sp>
        <p:nvSpPr>
          <p:cNvPr id="14342" name="Rounded Rectangle 6"/>
          <p:cNvSpPr>
            <a:spLocks noChangeArrowheads="1"/>
          </p:cNvSpPr>
          <p:nvPr/>
        </p:nvSpPr>
        <p:spPr bwMode="auto">
          <a:xfrm>
            <a:off x="830263" y="3825875"/>
            <a:ext cx="7450137" cy="1846263"/>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Consider the need for special columns including:</a:t>
            </a:r>
          </a:p>
          <a:p>
            <a:pPr marL="685800" lvl="1" indent="-228600" algn="l">
              <a:lnSpc>
                <a:spcPct val="90000"/>
              </a:lnSpc>
              <a:spcBef>
                <a:spcPct val="40000"/>
              </a:spcBef>
              <a:buClr>
                <a:srgbClr val="006699"/>
              </a:buClr>
              <a:buFontTx/>
              <a:buChar char="•"/>
            </a:pPr>
            <a:r>
              <a:rPr lang="en-US"/>
              <a:t>Computed Columns</a:t>
            </a:r>
          </a:p>
          <a:p>
            <a:pPr marL="685800" lvl="1" indent="-228600" algn="l">
              <a:lnSpc>
                <a:spcPct val="90000"/>
              </a:lnSpc>
              <a:spcBef>
                <a:spcPct val="40000"/>
              </a:spcBef>
              <a:buClr>
                <a:srgbClr val="006699"/>
              </a:buClr>
              <a:buFontTx/>
              <a:buChar char="•"/>
            </a:pPr>
            <a:r>
              <a:rPr lang="en-US"/>
              <a:t>Identity Property</a:t>
            </a:r>
          </a:p>
          <a:p>
            <a:pPr marL="685800" lvl="1" indent="-228600" algn="l">
              <a:lnSpc>
                <a:spcPct val="90000"/>
              </a:lnSpc>
              <a:spcBef>
                <a:spcPct val="40000"/>
              </a:spcBef>
              <a:buClr>
                <a:srgbClr val="006699"/>
              </a:buClr>
              <a:buFontTx/>
              <a:buChar char="•"/>
            </a:pPr>
            <a:r>
              <a:rPr lang="en-US"/>
              <a:t>timestamp Columns</a:t>
            </a:r>
          </a:p>
          <a:p>
            <a:pPr marL="685800" lvl="1" indent="-228600" algn="l">
              <a:lnSpc>
                <a:spcPct val="90000"/>
              </a:lnSpc>
              <a:spcBef>
                <a:spcPct val="40000"/>
              </a:spcBef>
              <a:buClr>
                <a:srgbClr val="006699"/>
              </a:buClr>
              <a:buFontTx/>
              <a:buChar char="•"/>
            </a:pPr>
            <a:r>
              <a:rPr lang="en-US"/>
              <a:t>uniqueidentifier Columns</a:t>
            </a:r>
          </a:p>
        </p:txBody>
      </p:sp>
      <p:sp>
        <p:nvSpPr>
          <p:cNvPr id="14343" name="Rounded Rectangle 7"/>
          <p:cNvSpPr>
            <a:spLocks noChangeArrowheads="1"/>
          </p:cNvSpPr>
          <p:nvPr/>
        </p:nvSpPr>
        <p:spPr bwMode="auto">
          <a:xfrm>
            <a:off x="830263" y="18526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Column names must be unique to a specific table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smtClean="0"/>
              <a:t>Generating Transact-SQL Scripts</a:t>
            </a:r>
          </a:p>
        </p:txBody>
      </p:sp>
      <p:sp>
        <p:nvSpPr>
          <p:cNvPr id="15363" name="Rounded Rectangle 3"/>
          <p:cNvSpPr>
            <a:spLocks noChangeArrowheads="1"/>
          </p:cNvSpPr>
          <p:nvPr/>
        </p:nvSpPr>
        <p:spPr bwMode="auto">
          <a:xfrm>
            <a:off x="492125" y="1741488"/>
            <a:ext cx="8215313" cy="300831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5364" name="Rounded Rectangle 4"/>
          <p:cNvSpPr>
            <a:spLocks noChangeArrowheads="1"/>
          </p:cNvSpPr>
          <p:nvPr/>
        </p:nvSpPr>
        <p:spPr bwMode="auto">
          <a:xfrm>
            <a:off x="823913" y="2878138"/>
            <a:ext cx="7578725" cy="14478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pPr>
            <a:r>
              <a:rPr lang="en-US"/>
              <a:t>The Generate Scripts Wizard enables you to:</a:t>
            </a:r>
          </a:p>
          <a:p>
            <a:pPr marL="228600" indent="-228600" algn="l">
              <a:lnSpc>
                <a:spcPct val="90000"/>
              </a:lnSpc>
              <a:spcBef>
                <a:spcPct val="40000"/>
              </a:spcBef>
              <a:buClr>
                <a:srgbClr val="006699"/>
              </a:buClr>
              <a:buFontTx/>
              <a:buChar char="•"/>
            </a:pPr>
            <a:r>
              <a:rPr lang="en-US"/>
              <a:t>Generate scripts for multiple objects at once</a:t>
            </a:r>
          </a:p>
          <a:p>
            <a:pPr marL="228600" indent="-228600" algn="l">
              <a:lnSpc>
                <a:spcPct val="90000"/>
              </a:lnSpc>
              <a:spcBef>
                <a:spcPct val="40000"/>
              </a:spcBef>
              <a:buClr>
                <a:srgbClr val="006699"/>
              </a:buClr>
              <a:buFontTx/>
              <a:buChar char="•"/>
            </a:pPr>
            <a:r>
              <a:rPr lang="en-US"/>
              <a:t>Specify various options such as permissions and collation </a:t>
            </a:r>
          </a:p>
        </p:txBody>
      </p:sp>
      <p:sp>
        <p:nvSpPr>
          <p:cNvPr id="15365" name="Rounded Rectangle 7"/>
          <p:cNvSpPr>
            <a:spLocks noChangeArrowheads="1"/>
          </p:cNvSpPr>
          <p:nvPr/>
        </p:nvSpPr>
        <p:spPr bwMode="auto">
          <a:xfrm>
            <a:off x="830263" y="2049463"/>
            <a:ext cx="7578725" cy="7159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Use Object Explorer to generate scripts for a database, or a single database object using the default options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Columns</a:t>
            </a:r>
            <a:endParaRPr lang="en-US" dirty="0"/>
          </a:p>
        </p:txBody>
      </p:sp>
      <p:sp>
        <p:nvSpPr>
          <p:cNvPr id="3" name="Content Placeholder 2"/>
          <p:cNvSpPr>
            <a:spLocks noGrp="1"/>
          </p:cNvSpPr>
          <p:nvPr>
            <p:ph sz="quarter" idx="1"/>
          </p:nvPr>
        </p:nvSpPr>
        <p:spPr>
          <a:xfrm>
            <a:off x="609600" y="1676400"/>
            <a:ext cx="8229600" cy="5029200"/>
          </a:xfrm>
        </p:spPr>
        <p:txBody>
          <a:bodyPr>
            <a:normAutofit/>
          </a:bodyPr>
          <a:lstStyle/>
          <a:p>
            <a:r>
              <a:rPr lang="en-US" sz="2000" dirty="0" smtClean="0"/>
              <a:t>Sparse columns are another addition to the SQL Server 2008 tool belt. They offer a good trade-off for many applications: taking no space if they are empty and more space if they have data. In other words they optimize storage for NULL values.</a:t>
            </a:r>
          </a:p>
          <a:p>
            <a:r>
              <a:rPr lang="en-US" sz="2000" dirty="0" smtClean="0"/>
              <a:t>Sparse columns are just like ordinary columns with a few limitations. They are defined with the SPARSE keyword and there is no difference on how they are used in data manipulation statements.</a:t>
            </a:r>
          </a:p>
          <a:p>
            <a:endParaRPr lang="en-US" sz="49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dirty="0" smtClean="0"/>
              <a:t>Creating Databases and Database Files</a:t>
            </a:r>
          </a:p>
        </p:txBody>
      </p:sp>
      <p:sp>
        <p:nvSpPr>
          <p:cNvPr id="4099" name="Rectangle 3"/>
          <p:cNvSpPr>
            <a:spLocks noGrp="1" noChangeArrowheads="1"/>
          </p:cNvSpPr>
          <p:nvPr>
            <p:ph type="body" idx="1"/>
          </p:nvPr>
        </p:nvSpPr>
        <p:spPr/>
        <p:txBody>
          <a:bodyPr/>
          <a:lstStyle/>
          <a:p>
            <a:pPr eaLnBrk="1" hangingPunct="1"/>
            <a:r>
              <a:rPr lang="en-US" smtClean="0"/>
              <a:t>Creating Databases</a:t>
            </a:r>
          </a:p>
          <a:p>
            <a:pPr eaLnBrk="1" hangingPunct="1"/>
            <a:r>
              <a:rPr lang="en-US" smtClean="0"/>
              <a:t>Creating Filegroups</a:t>
            </a:r>
          </a:p>
          <a:p>
            <a:pPr eaLnBrk="1" hangingPunct="1"/>
            <a:r>
              <a:rPr lang="en-US" smtClean="0"/>
              <a:t>Creating Schemas</a:t>
            </a:r>
          </a:p>
          <a:p>
            <a:pPr eaLnBrk="1" hangingPunct="1"/>
            <a:r>
              <a:rPr lang="en-US" smtClean="0"/>
              <a:t>Creating Database Snapshots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Study</a:t>
            </a:r>
            <a:endParaRPr lang="en-US" dirty="0"/>
          </a:p>
        </p:txBody>
      </p:sp>
      <p:sp>
        <p:nvSpPr>
          <p:cNvPr id="3" name="Content Placeholder 2"/>
          <p:cNvSpPr>
            <a:spLocks noGrp="1"/>
          </p:cNvSpPr>
          <p:nvPr>
            <p:ph sz="quarter" idx="1"/>
          </p:nvPr>
        </p:nvSpPr>
        <p:spPr>
          <a:xfrm>
            <a:off x="612648" y="1600200"/>
            <a:ext cx="8153400" cy="4495800"/>
          </a:xfrm>
        </p:spPr>
        <p:txBody>
          <a:bodyPr/>
          <a:lstStyle/>
          <a:p>
            <a:r>
              <a:rPr lang="en-US" dirty="0" smtClean="0"/>
              <a:t>Synonyms</a:t>
            </a:r>
          </a:p>
          <a:p>
            <a:r>
              <a:rPr lang="en-US" dirty="0" smtClean="0"/>
              <a:t>DB Diagram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Questions</a:t>
            </a:r>
          </a:p>
        </p:txBody>
      </p:sp>
      <p:sp>
        <p:nvSpPr>
          <p:cNvPr id="16387" name="Rectangle 3"/>
          <p:cNvSpPr txBox="1">
            <a:spLocks noChangeArrowheads="1"/>
          </p:cNvSpPr>
          <p:nvPr/>
        </p:nvSpPr>
        <p:spPr bwMode="auto">
          <a:xfrm>
            <a:off x="381000" y="1676400"/>
            <a:ext cx="7751762" cy="4386262"/>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pPr>
            <a:endParaRPr lang="en-US" sz="2000" dirty="0" smtClean="0"/>
          </a:p>
          <a:p>
            <a:pPr marL="174625" indent="-174625" algn="l">
              <a:lnSpc>
                <a:spcPct val="90000"/>
              </a:lnSpc>
              <a:spcBef>
                <a:spcPct val="70000"/>
              </a:spcBef>
              <a:buClr>
                <a:schemeClr val="hlink"/>
              </a:buClr>
              <a:buSzPct val="90000"/>
              <a:buFontTx/>
              <a:buChar char="•"/>
            </a:pPr>
            <a:endParaRPr lang="en-US" sz="2000"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524000" y="1905000"/>
            <a:ext cx="6705600" cy="685800"/>
          </a:xfrm>
        </p:spPr>
        <p:txBody>
          <a:bodyPr>
            <a:noAutofit/>
          </a:bodyPr>
          <a:lstStyle/>
          <a:p>
            <a:pPr algn="ctr" eaLnBrk="1" hangingPunct="1">
              <a:buClr>
                <a:schemeClr val="hlink"/>
              </a:buClr>
            </a:pPr>
            <a:r>
              <a:rPr lang="en-US" sz="4400" dirty="0" smtClean="0"/>
              <a:t>Implementing Data Integrity by Using Constraints and Triggers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Module Map</a:t>
            </a:r>
            <a:endParaRPr lang="en-US" b="0"/>
          </a:p>
        </p:txBody>
      </p:sp>
      <p:sp>
        <p:nvSpPr>
          <p:cNvPr id="10243" name="Rectangle 3"/>
          <p:cNvSpPr>
            <a:spLocks noGrp="1" noChangeArrowheads="1"/>
          </p:cNvSpPr>
          <p:nvPr>
            <p:ph type="body" idx="1"/>
          </p:nvPr>
        </p:nvSpPr>
        <p:spPr/>
        <p:txBody>
          <a:bodyPr>
            <a:normAutofit lnSpcReduction="10000"/>
          </a:bodyPr>
          <a:lstStyle/>
          <a:p>
            <a:pPr>
              <a:spcBef>
                <a:spcPts val="600"/>
              </a:spcBef>
            </a:pPr>
            <a:r>
              <a:rPr lang="en-US" b="1" dirty="0"/>
              <a:t>Overview of Data Integrity</a:t>
            </a:r>
          </a:p>
          <a:p>
            <a:pPr>
              <a:spcBef>
                <a:spcPts val="600"/>
              </a:spcBef>
            </a:pPr>
            <a:r>
              <a:rPr lang="en-US" dirty="0"/>
              <a:t>Check Constraints</a:t>
            </a:r>
          </a:p>
          <a:p>
            <a:pPr>
              <a:spcBef>
                <a:spcPts val="600"/>
              </a:spcBef>
            </a:pPr>
            <a:r>
              <a:rPr lang="en-US" dirty="0"/>
              <a:t>Primary Key and Unique Constraints</a:t>
            </a:r>
          </a:p>
          <a:p>
            <a:pPr>
              <a:spcBef>
                <a:spcPts val="600"/>
              </a:spcBef>
            </a:pPr>
            <a:r>
              <a:rPr lang="en-US" dirty="0"/>
              <a:t>References </a:t>
            </a:r>
            <a:r>
              <a:rPr lang="en-US" dirty="0" smtClean="0"/>
              <a:t>Constraints</a:t>
            </a:r>
          </a:p>
          <a:p>
            <a:pPr>
              <a:spcBef>
                <a:spcPts val="600"/>
              </a:spcBef>
            </a:pPr>
            <a:r>
              <a:rPr lang="en-US" dirty="0" smtClean="0"/>
              <a:t>Options for Enforcing Data Integrity</a:t>
            </a:r>
          </a:p>
          <a:p>
            <a:pPr>
              <a:spcBef>
                <a:spcPts val="600"/>
              </a:spcBef>
            </a:pPr>
            <a:r>
              <a:rPr lang="en-US" dirty="0" smtClean="0"/>
              <a:t>Constraint Management</a:t>
            </a:r>
          </a:p>
          <a:p>
            <a:pPr>
              <a:spcBef>
                <a:spcPts val="600"/>
              </a:spcBef>
            </a:pPr>
            <a:r>
              <a:rPr lang="en-US" b="1" dirty="0" smtClean="0"/>
              <a:t>Defaults</a:t>
            </a:r>
            <a:endParaRPr lang="en-US" dirty="0" smtClean="0"/>
          </a:p>
          <a:p>
            <a:pPr>
              <a:spcBef>
                <a:spcPts val="600"/>
              </a:spcBef>
            </a:pPr>
            <a:r>
              <a:rPr lang="en-US" dirty="0" smtClean="0"/>
              <a:t>Rules</a:t>
            </a:r>
          </a:p>
          <a:p>
            <a:pPr>
              <a:spcBef>
                <a:spcPts val="600"/>
              </a:spcBef>
            </a:pPr>
            <a:r>
              <a:rPr lang="en-US" dirty="0" smtClean="0"/>
              <a:t>User-Defined </a:t>
            </a:r>
            <a:r>
              <a:rPr lang="en-US" dirty="0" err="1" smtClean="0"/>
              <a:t>Datatypes</a:t>
            </a:r>
            <a:endParaRPr lang="en-US" dirty="0" smtClean="0"/>
          </a:p>
          <a:p>
            <a:pPr>
              <a:spcBef>
                <a:spcPts val="600"/>
              </a:spcBef>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Data Integrity</a:t>
            </a:r>
            <a:endParaRPr lang="en-US" b="0"/>
          </a:p>
        </p:txBody>
      </p:sp>
      <p:sp>
        <p:nvSpPr>
          <p:cNvPr id="11267" name="Rectangle 3"/>
          <p:cNvSpPr>
            <a:spLocks noGrp="1" noChangeArrowheads="1"/>
          </p:cNvSpPr>
          <p:nvPr>
            <p:ph type="body" idx="1"/>
          </p:nvPr>
        </p:nvSpPr>
        <p:spPr/>
        <p:txBody>
          <a:bodyPr>
            <a:normAutofit fontScale="77500" lnSpcReduction="20000"/>
          </a:bodyPr>
          <a:lstStyle/>
          <a:p>
            <a:pPr>
              <a:spcBef>
                <a:spcPct val="0"/>
              </a:spcBef>
              <a:buFont typeface="Monotype Sorts" pitchFamily="2" charset="2"/>
              <a:buNone/>
            </a:pPr>
            <a:r>
              <a:rPr lang="en-US" dirty="0" smtClean="0"/>
              <a:t>Data integrity helps to ensure that the data within a database is</a:t>
            </a:r>
          </a:p>
          <a:p>
            <a:pPr>
              <a:spcBef>
                <a:spcPct val="0"/>
              </a:spcBef>
              <a:buFont typeface="Monotype Sorts" pitchFamily="2" charset="2"/>
              <a:buNone/>
            </a:pPr>
            <a:r>
              <a:rPr lang="en-US" dirty="0" smtClean="0"/>
              <a:t>correct. This module discusses one method for enforcing the</a:t>
            </a:r>
          </a:p>
          <a:p>
            <a:pPr>
              <a:spcBef>
                <a:spcPct val="0"/>
              </a:spcBef>
              <a:buFont typeface="Monotype Sorts" pitchFamily="2" charset="2"/>
              <a:buNone/>
            </a:pPr>
            <a:r>
              <a:rPr lang="en-US" dirty="0" smtClean="0"/>
              <a:t>three types of data integrity</a:t>
            </a:r>
          </a:p>
          <a:p>
            <a:pPr>
              <a:spcBef>
                <a:spcPts val="700"/>
              </a:spcBef>
              <a:buNone/>
            </a:pPr>
            <a:endParaRPr lang="en-US" dirty="0" smtClean="0">
              <a:solidFill>
                <a:schemeClr val="tx1"/>
              </a:solidFill>
            </a:endParaRPr>
          </a:p>
          <a:p>
            <a:pPr>
              <a:spcBef>
                <a:spcPts val="700"/>
              </a:spcBef>
              <a:buNone/>
            </a:pPr>
            <a:r>
              <a:rPr lang="en-US" dirty="0" smtClean="0">
                <a:solidFill>
                  <a:schemeClr val="tx1"/>
                </a:solidFill>
              </a:rPr>
              <a:t>Three </a:t>
            </a:r>
            <a:r>
              <a:rPr lang="en-US" dirty="0">
                <a:solidFill>
                  <a:schemeClr val="tx1"/>
                </a:solidFill>
              </a:rPr>
              <a:t>types of integrity help to ensure the correctness of data</a:t>
            </a:r>
          </a:p>
          <a:p>
            <a:pPr>
              <a:spcBef>
                <a:spcPts val="600"/>
              </a:spcBef>
            </a:pPr>
            <a:r>
              <a:rPr lang="en-US" dirty="0"/>
              <a:t>Domain integrity</a:t>
            </a:r>
          </a:p>
          <a:p>
            <a:pPr lvl="1">
              <a:spcBef>
                <a:spcPts val="200"/>
              </a:spcBef>
            </a:pPr>
            <a:r>
              <a:rPr lang="en-US" dirty="0">
                <a:solidFill>
                  <a:schemeClr val="tx1"/>
                </a:solidFill>
              </a:rPr>
              <a:t>Ensures that any value in a column is within the acceptable set of values for that column</a:t>
            </a:r>
          </a:p>
          <a:p>
            <a:pPr>
              <a:spcBef>
                <a:spcPts val="600"/>
              </a:spcBef>
            </a:pPr>
            <a:r>
              <a:rPr lang="en-US" dirty="0"/>
              <a:t>Entity integrity</a:t>
            </a:r>
          </a:p>
          <a:p>
            <a:pPr lvl="1">
              <a:spcBef>
                <a:spcPts val="200"/>
              </a:spcBef>
            </a:pPr>
            <a:r>
              <a:rPr lang="en-US" dirty="0">
                <a:solidFill>
                  <a:schemeClr val="tx1"/>
                </a:solidFill>
              </a:rPr>
              <a:t>Ensures that every row of a table can be uniquely identified</a:t>
            </a:r>
          </a:p>
          <a:p>
            <a:pPr>
              <a:spcBef>
                <a:spcPts val="600"/>
              </a:spcBef>
            </a:pPr>
            <a:r>
              <a:rPr lang="en-US" dirty="0"/>
              <a:t>Referential integrity</a:t>
            </a:r>
          </a:p>
          <a:p>
            <a:pPr lvl="1">
              <a:spcBef>
                <a:spcPts val="200"/>
              </a:spcBef>
            </a:pPr>
            <a:r>
              <a:rPr lang="en-US" dirty="0">
                <a:solidFill>
                  <a:schemeClr val="tx1"/>
                </a:solidFill>
              </a:rPr>
              <a:t>Ensures that a given value cannot be entered in one table unless the value already exists in another table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Types of Data Integrity</a:t>
            </a:r>
          </a:p>
        </p:txBody>
      </p:sp>
      <p:sp>
        <p:nvSpPr>
          <p:cNvPr id="6147" name="Rounded Rectangle 827407"/>
          <p:cNvSpPr>
            <a:spLocks noChangeArrowheads="1"/>
          </p:cNvSpPr>
          <p:nvPr/>
        </p:nvSpPr>
        <p:spPr bwMode="auto">
          <a:xfrm>
            <a:off x="5700713" y="3017838"/>
            <a:ext cx="2414587" cy="708025"/>
          </a:xfrm>
          <a:prstGeom prst="roundRect">
            <a:avLst>
              <a:gd name="adj" fmla="val 4167"/>
            </a:avLst>
          </a:prstGeom>
          <a:solidFill>
            <a:schemeClr val="bg1"/>
          </a:solidFill>
          <a:ln w="9525" algn="ctr">
            <a:solidFill>
              <a:srgbClr val="777777"/>
            </a:solidFill>
            <a:round/>
            <a:headEnd/>
            <a:tailEnd/>
          </a:ln>
        </p:spPr>
        <p:txBody>
          <a:bodyPr/>
          <a:lstStyle/>
          <a:p>
            <a:r>
              <a:rPr lang="en-GB" sz="1600"/>
              <a:t>Entity Integrity</a:t>
            </a:r>
          </a:p>
          <a:p>
            <a:r>
              <a:rPr lang="en-GB" sz="1600"/>
              <a:t>(Rows)</a:t>
            </a:r>
            <a:endParaRPr lang="en-US" sz="1600"/>
          </a:p>
          <a:p>
            <a:pPr>
              <a:lnSpc>
                <a:spcPct val="80000"/>
              </a:lnSpc>
            </a:pPr>
            <a:endParaRPr lang="en-US" sz="1600"/>
          </a:p>
        </p:txBody>
      </p:sp>
      <p:sp>
        <p:nvSpPr>
          <p:cNvPr id="6148" name="Rounded Rectangle 827407"/>
          <p:cNvSpPr>
            <a:spLocks noChangeArrowheads="1"/>
          </p:cNvSpPr>
          <p:nvPr/>
        </p:nvSpPr>
        <p:spPr bwMode="auto">
          <a:xfrm>
            <a:off x="2457450" y="1211263"/>
            <a:ext cx="2479675" cy="528637"/>
          </a:xfrm>
          <a:prstGeom prst="roundRect">
            <a:avLst>
              <a:gd name="adj" fmla="val 4167"/>
            </a:avLst>
          </a:prstGeom>
          <a:solidFill>
            <a:schemeClr val="bg1"/>
          </a:solidFill>
          <a:ln w="9525" algn="ctr">
            <a:solidFill>
              <a:srgbClr val="777777"/>
            </a:solidFill>
            <a:round/>
            <a:headEnd/>
            <a:tailEnd/>
          </a:ln>
        </p:spPr>
        <p:txBody>
          <a:bodyPr/>
          <a:lstStyle/>
          <a:p>
            <a:r>
              <a:rPr lang="en-GB" sz="1600"/>
              <a:t>Domain Integrity</a:t>
            </a:r>
          </a:p>
          <a:p>
            <a:r>
              <a:rPr lang="en-GB" sz="1600"/>
              <a:t>(Columns)</a:t>
            </a:r>
            <a:endParaRPr lang="en-US" sz="1600"/>
          </a:p>
          <a:p>
            <a:pPr>
              <a:lnSpc>
                <a:spcPct val="80000"/>
              </a:lnSpc>
            </a:pPr>
            <a:endParaRPr lang="en-US" sz="1600"/>
          </a:p>
        </p:txBody>
      </p:sp>
      <p:grpSp>
        <p:nvGrpSpPr>
          <p:cNvPr id="2" name="Group 19"/>
          <p:cNvGrpSpPr>
            <a:grpSpLocks/>
          </p:cNvGrpSpPr>
          <p:nvPr/>
        </p:nvGrpSpPr>
        <p:grpSpPr bwMode="auto">
          <a:xfrm>
            <a:off x="1762125" y="1803400"/>
            <a:ext cx="2936875" cy="3221038"/>
            <a:chOff x="513" y="1229"/>
            <a:chExt cx="1850" cy="2029"/>
          </a:xfrm>
        </p:grpSpPr>
        <p:pic>
          <p:nvPicPr>
            <p:cNvPr id="6159" name="Picture 5" descr="Record"/>
            <p:cNvPicPr>
              <a:picLocks noChangeAspect="1" noChangeArrowheads="1"/>
            </p:cNvPicPr>
            <p:nvPr/>
          </p:nvPicPr>
          <p:blipFill>
            <a:blip r:embed="rId3" cstate="print"/>
            <a:srcRect/>
            <a:stretch>
              <a:fillRect/>
            </a:stretch>
          </p:blipFill>
          <p:spPr bwMode="auto">
            <a:xfrm>
              <a:off x="513" y="1229"/>
              <a:ext cx="1850" cy="2029"/>
            </a:xfrm>
            <a:prstGeom prst="rect">
              <a:avLst/>
            </a:prstGeom>
            <a:noFill/>
            <a:ln w="9525">
              <a:noFill/>
              <a:miter lim="800000"/>
              <a:headEnd/>
              <a:tailEnd/>
            </a:ln>
          </p:spPr>
        </p:pic>
        <p:sp>
          <p:nvSpPr>
            <p:cNvPr id="6160" name="Freeform 14"/>
            <p:cNvSpPr>
              <a:spLocks/>
            </p:cNvSpPr>
            <p:nvPr/>
          </p:nvSpPr>
          <p:spPr bwMode="auto">
            <a:xfrm>
              <a:off x="1359" y="1611"/>
              <a:ext cx="375" cy="1422"/>
            </a:xfrm>
            <a:custGeom>
              <a:avLst/>
              <a:gdLst>
                <a:gd name="T0" fmla="*/ 3 w 375"/>
                <a:gd name="T1" fmla="*/ 0 h 1422"/>
                <a:gd name="T2" fmla="*/ 0 w 375"/>
                <a:gd name="T3" fmla="*/ 1314 h 1422"/>
                <a:gd name="T4" fmla="*/ 369 w 375"/>
                <a:gd name="T5" fmla="*/ 1422 h 1422"/>
                <a:gd name="T6" fmla="*/ 375 w 375"/>
                <a:gd name="T7" fmla="*/ 90 h 1422"/>
                <a:gd name="T8" fmla="*/ 3 w 375"/>
                <a:gd name="T9" fmla="*/ 0 h 1422"/>
                <a:gd name="T10" fmla="*/ 0 60000 65536"/>
                <a:gd name="T11" fmla="*/ 0 60000 65536"/>
                <a:gd name="T12" fmla="*/ 0 60000 65536"/>
                <a:gd name="T13" fmla="*/ 0 60000 65536"/>
                <a:gd name="T14" fmla="*/ 0 60000 65536"/>
                <a:gd name="T15" fmla="*/ 0 w 375"/>
                <a:gd name="T16" fmla="*/ 0 h 1422"/>
                <a:gd name="T17" fmla="*/ 375 w 375"/>
                <a:gd name="T18" fmla="*/ 1422 h 1422"/>
              </a:gdLst>
              <a:ahLst/>
              <a:cxnLst>
                <a:cxn ang="T10">
                  <a:pos x="T0" y="T1"/>
                </a:cxn>
                <a:cxn ang="T11">
                  <a:pos x="T2" y="T3"/>
                </a:cxn>
                <a:cxn ang="T12">
                  <a:pos x="T4" y="T5"/>
                </a:cxn>
                <a:cxn ang="T13">
                  <a:pos x="T6" y="T7"/>
                </a:cxn>
                <a:cxn ang="T14">
                  <a:pos x="T8" y="T9"/>
                </a:cxn>
              </a:cxnLst>
              <a:rect l="T15" t="T16" r="T17" b="T18"/>
              <a:pathLst>
                <a:path w="375" h="1422">
                  <a:moveTo>
                    <a:pt x="3" y="0"/>
                  </a:moveTo>
                  <a:lnTo>
                    <a:pt x="0" y="1314"/>
                  </a:lnTo>
                  <a:lnTo>
                    <a:pt x="369" y="1422"/>
                  </a:lnTo>
                  <a:lnTo>
                    <a:pt x="375" y="90"/>
                  </a:lnTo>
                  <a:lnTo>
                    <a:pt x="3" y="0"/>
                  </a:lnTo>
                  <a:close/>
                </a:path>
              </a:pathLst>
            </a:custGeom>
            <a:solidFill>
              <a:srgbClr val="FFCC99">
                <a:alpha val="58823"/>
              </a:srgbClr>
            </a:solidFill>
            <a:ln w="9525">
              <a:solidFill>
                <a:srgbClr val="333333"/>
              </a:solidFill>
              <a:round/>
              <a:headEnd/>
              <a:tailEnd/>
            </a:ln>
          </p:spPr>
          <p:txBody>
            <a:bodyPr anchor="ctr"/>
            <a:lstStyle/>
            <a:p>
              <a:endParaRPr lang="en-US"/>
            </a:p>
          </p:txBody>
        </p:sp>
        <p:sp>
          <p:nvSpPr>
            <p:cNvPr id="6161" name="Freeform 16"/>
            <p:cNvSpPr>
              <a:spLocks/>
            </p:cNvSpPr>
            <p:nvPr/>
          </p:nvSpPr>
          <p:spPr bwMode="auto">
            <a:xfrm>
              <a:off x="843" y="2586"/>
              <a:ext cx="516" cy="279"/>
            </a:xfrm>
            <a:custGeom>
              <a:avLst/>
              <a:gdLst>
                <a:gd name="T0" fmla="*/ 0 w 516"/>
                <a:gd name="T1" fmla="*/ 0 h 279"/>
                <a:gd name="T2" fmla="*/ 0 w 516"/>
                <a:gd name="T3" fmla="*/ 129 h 279"/>
                <a:gd name="T4" fmla="*/ 516 w 516"/>
                <a:gd name="T5" fmla="*/ 279 h 279"/>
                <a:gd name="T6" fmla="*/ 516 w 516"/>
                <a:gd name="T7" fmla="*/ 141 h 279"/>
                <a:gd name="T8" fmla="*/ 0 w 516"/>
                <a:gd name="T9" fmla="*/ 0 h 279"/>
                <a:gd name="T10" fmla="*/ 0 60000 65536"/>
                <a:gd name="T11" fmla="*/ 0 60000 65536"/>
                <a:gd name="T12" fmla="*/ 0 60000 65536"/>
                <a:gd name="T13" fmla="*/ 0 60000 65536"/>
                <a:gd name="T14" fmla="*/ 0 60000 65536"/>
                <a:gd name="T15" fmla="*/ 0 w 516"/>
                <a:gd name="T16" fmla="*/ 0 h 279"/>
                <a:gd name="T17" fmla="*/ 516 w 516"/>
                <a:gd name="T18" fmla="*/ 279 h 279"/>
              </a:gdLst>
              <a:ahLst/>
              <a:cxnLst>
                <a:cxn ang="T10">
                  <a:pos x="T0" y="T1"/>
                </a:cxn>
                <a:cxn ang="T11">
                  <a:pos x="T2" y="T3"/>
                </a:cxn>
                <a:cxn ang="T12">
                  <a:pos x="T4" y="T5"/>
                </a:cxn>
                <a:cxn ang="T13">
                  <a:pos x="T6" y="T7"/>
                </a:cxn>
                <a:cxn ang="T14">
                  <a:pos x="T8" y="T9"/>
                </a:cxn>
              </a:cxnLst>
              <a:rect l="T15" t="T16" r="T17" b="T18"/>
              <a:pathLst>
                <a:path w="516" h="279">
                  <a:moveTo>
                    <a:pt x="0" y="0"/>
                  </a:moveTo>
                  <a:lnTo>
                    <a:pt x="0" y="129"/>
                  </a:lnTo>
                  <a:lnTo>
                    <a:pt x="516" y="279"/>
                  </a:lnTo>
                  <a:lnTo>
                    <a:pt x="516" y="141"/>
                  </a:lnTo>
                  <a:lnTo>
                    <a:pt x="0" y="0"/>
                  </a:lnTo>
                  <a:close/>
                </a:path>
              </a:pathLst>
            </a:custGeom>
            <a:solidFill>
              <a:srgbClr val="FFFF99">
                <a:alpha val="56862"/>
              </a:srgbClr>
            </a:solidFill>
            <a:ln w="9525">
              <a:solidFill>
                <a:srgbClr val="333333"/>
              </a:solidFill>
              <a:round/>
              <a:headEnd/>
              <a:tailEnd/>
            </a:ln>
          </p:spPr>
          <p:txBody>
            <a:bodyPr anchor="ctr"/>
            <a:lstStyle/>
            <a:p>
              <a:endParaRPr lang="en-US"/>
            </a:p>
          </p:txBody>
        </p:sp>
        <p:sp>
          <p:nvSpPr>
            <p:cNvPr id="6162" name="Freeform 18"/>
            <p:cNvSpPr>
              <a:spLocks/>
            </p:cNvSpPr>
            <p:nvPr/>
          </p:nvSpPr>
          <p:spPr bwMode="auto">
            <a:xfrm>
              <a:off x="1905" y="2877"/>
              <a:ext cx="318" cy="231"/>
            </a:xfrm>
            <a:custGeom>
              <a:avLst/>
              <a:gdLst>
                <a:gd name="T0" fmla="*/ 0 w 318"/>
                <a:gd name="T1" fmla="*/ 0 h 231"/>
                <a:gd name="T2" fmla="*/ 0 w 318"/>
                <a:gd name="T3" fmla="*/ 141 h 231"/>
                <a:gd name="T4" fmla="*/ 318 w 318"/>
                <a:gd name="T5" fmla="*/ 231 h 231"/>
                <a:gd name="T6" fmla="*/ 315 w 318"/>
                <a:gd name="T7" fmla="*/ 90 h 231"/>
                <a:gd name="T8" fmla="*/ 0 w 318"/>
                <a:gd name="T9" fmla="*/ 0 h 231"/>
                <a:gd name="T10" fmla="*/ 0 60000 65536"/>
                <a:gd name="T11" fmla="*/ 0 60000 65536"/>
                <a:gd name="T12" fmla="*/ 0 60000 65536"/>
                <a:gd name="T13" fmla="*/ 0 60000 65536"/>
                <a:gd name="T14" fmla="*/ 0 60000 65536"/>
                <a:gd name="T15" fmla="*/ 0 w 318"/>
                <a:gd name="T16" fmla="*/ 0 h 231"/>
                <a:gd name="T17" fmla="*/ 318 w 318"/>
                <a:gd name="T18" fmla="*/ 231 h 231"/>
              </a:gdLst>
              <a:ahLst/>
              <a:cxnLst>
                <a:cxn ang="T10">
                  <a:pos x="T0" y="T1"/>
                </a:cxn>
                <a:cxn ang="T11">
                  <a:pos x="T2" y="T3"/>
                </a:cxn>
                <a:cxn ang="T12">
                  <a:pos x="T4" y="T5"/>
                </a:cxn>
                <a:cxn ang="T13">
                  <a:pos x="T6" y="T7"/>
                </a:cxn>
                <a:cxn ang="T14">
                  <a:pos x="T8" y="T9"/>
                </a:cxn>
              </a:cxnLst>
              <a:rect l="T15" t="T16" r="T17" b="T18"/>
              <a:pathLst>
                <a:path w="318" h="231">
                  <a:moveTo>
                    <a:pt x="0" y="0"/>
                  </a:moveTo>
                  <a:lnTo>
                    <a:pt x="0" y="141"/>
                  </a:lnTo>
                  <a:lnTo>
                    <a:pt x="318" y="231"/>
                  </a:lnTo>
                  <a:lnTo>
                    <a:pt x="315" y="90"/>
                  </a:lnTo>
                  <a:lnTo>
                    <a:pt x="0" y="0"/>
                  </a:lnTo>
                  <a:close/>
                </a:path>
              </a:pathLst>
            </a:custGeom>
            <a:solidFill>
              <a:srgbClr val="FFFF99">
                <a:alpha val="56862"/>
              </a:srgbClr>
            </a:solidFill>
            <a:ln w="9525">
              <a:solidFill>
                <a:srgbClr val="333333"/>
              </a:solidFill>
              <a:round/>
              <a:headEnd/>
              <a:tailEnd/>
            </a:ln>
          </p:spPr>
          <p:txBody>
            <a:bodyPr anchor="ctr"/>
            <a:lstStyle/>
            <a:p>
              <a:endParaRPr lang="en-US"/>
            </a:p>
          </p:txBody>
        </p:sp>
      </p:grpSp>
      <p:pic>
        <p:nvPicPr>
          <p:cNvPr id="6150" name="Picture 21" descr="Record"/>
          <p:cNvPicPr>
            <a:picLocks noChangeAspect="1" noChangeArrowheads="1"/>
          </p:cNvPicPr>
          <p:nvPr/>
        </p:nvPicPr>
        <p:blipFill>
          <a:blip r:embed="rId3" cstate="print"/>
          <a:srcRect/>
          <a:stretch>
            <a:fillRect/>
          </a:stretch>
        </p:blipFill>
        <p:spPr bwMode="auto">
          <a:xfrm>
            <a:off x="6448425" y="4064000"/>
            <a:ext cx="1408113" cy="1544638"/>
          </a:xfrm>
          <a:prstGeom prst="rect">
            <a:avLst/>
          </a:prstGeom>
          <a:noFill/>
          <a:ln w="9525">
            <a:noFill/>
            <a:miter lim="800000"/>
            <a:headEnd/>
            <a:tailEnd/>
          </a:ln>
        </p:spPr>
      </p:pic>
      <p:pic>
        <p:nvPicPr>
          <p:cNvPr id="6151" name="Picture 25" descr="Record"/>
          <p:cNvPicPr>
            <a:picLocks noChangeAspect="1" noChangeArrowheads="1"/>
          </p:cNvPicPr>
          <p:nvPr/>
        </p:nvPicPr>
        <p:blipFill>
          <a:blip r:embed="rId3" cstate="print"/>
          <a:srcRect/>
          <a:stretch>
            <a:fillRect/>
          </a:stretch>
        </p:blipFill>
        <p:spPr bwMode="auto">
          <a:xfrm>
            <a:off x="6130925" y="4343400"/>
            <a:ext cx="1408113" cy="1544638"/>
          </a:xfrm>
          <a:prstGeom prst="rect">
            <a:avLst/>
          </a:prstGeom>
          <a:noFill/>
          <a:ln w="9525">
            <a:noFill/>
            <a:miter lim="800000"/>
            <a:headEnd/>
            <a:tailEnd/>
          </a:ln>
        </p:spPr>
      </p:pic>
      <p:sp>
        <p:nvSpPr>
          <p:cNvPr id="6152" name="Freeform 26"/>
          <p:cNvSpPr>
            <a:spLocks/>
          </p:cNvSpPr>
          <p:nvPr/>
        </p:nvSpPr>
        <p:spPr bwMode="auto">
          <a:xfrm>
            <a:off x="3224213" y="1733550"/>
            <a:ext cx="314325" cy="874713"/>
          </a:xfrm>
          <a:custGeom>
            <a:avLst/>
            <a:gdLst>
              <a:gd name="T0" fmla="*/ 346617264 w 204"/>
              <a:gd name="T1" fmla="*/ 786343325 h 558"/>
              <a:gd name="T2" fmla="*/ 484314781 w 204"/>
              <a:gd name="T3" fmla="*/ 749484691 h 558"/>
              <a:gd name="T4" fmla="*/ 251654163 w 204"/>
              <a:gd name="T5" fmla="*/ 1371187664 h 558"/>
              <a:gd name="T6" fmla="*/ 0 w 204"/>
              <a:gd name="T7" fmla="*/ 754399071 h 558"/>
              <a:gd name="T8" fmla="*/ 132948698 w 204"/>
              <a:gd name="T9" fmla="*/ 781428945 h 558"/>
              <a:gd name="T10" fmla="*/ 178057403 w 204"/>
              <a:gd name="T11" fmla="*/ 0 h 558"/>
              <a:gd name="T12" fmla="*/ 299135713 w 204"/>
              <a:gd name="T13" fmla="*/ 0 h 558"/>
              <a:gd name="T14" fmla="*/ 346617264 w 204"/>
              <a:gd name="T15" fmla="*/ 786343325 h 558"/>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558"/>
              <a:gd name="T26" fmla="*/ 204 w 204"/>
              <a:gd name="T27" fmla="*/ 558 h 5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558">
                <a:moveTo>
                  <a:pt x="146" y="320"/>
                </a:moveTo>
                <a:lnTo>
                  <a:pt x="204" y="305"/>
                </a:lnTo>
                <a:lnTo>
                  <a:pt x="106" y="558"/>
                </a:lnTo>
                <a:lnTo>
                  <a:pt x="0" y="307"/>
                </a:lnTo>
                <a:lnTo>
                  <a:pt x="56" y="318"/>
                </a:lnTo>
                <a:lnTo>
                  <a:pt x="75" y="0"/>
                </a:lnTo>
                <a:lnTo>
                  <a:pt x="126" y="0"/>
                </a:lnTo>
                <a:lnTo>
                  <a:pt x="146" y="320"/>
                </a:lnTo>
                <a:close/>
              </a:path>
            </a:pathLst>
          </a:custGeom>
          <a:solidFill>
            <a:srgbClr val="FF0000">
              <a:alpha val="74901"/>
            </a:srgbClr>
          </a:solidFill>
          <a:ln w="9525">
            <a:noFill/>
            <a:round/>
            <a:headEnd/>
            <a:tailEnd/>
          </a:ln>
        </p:spPr>
        <p:txBody>
          <a:bodyPr/>
          <a:lstStyle/>
          <a:p>
            <a:endParaRPr lang="en-US"/>
          </a:p>
        </p:txBody>
      </p:sp>
      <p:sp>
        <p:nvSpPr>
          <p:cNvPr id="6153" name="Freeform 27"/>
          <p:cNvSpPr>
            <a:spLocks/>
          </p:cNvSpPr>
          <p:nvPr/>
        </p:nvSpPr>
        <p:spPr bwMode="auto">
          <a:xfrm rot="-9736838">
            <a:off x="2643188" y="4419600"/>
            <a:ext cx="1630362" cy="500063"/>
          </a:xfrm>
          <a:custGeom>
            <a:avLst/>
            <a:gdLst>
              <a:gd name="T0" fmla="*/ 1186333014 w 2181"/>
              <a:gd name="T1" fmla="*/ 332170600 h 439"/>
              <a:gd name="T2" fmla="*/ 1218743639 w 2181"/>
              <a:gd name="T3" fmla="*/ 317896596 h 439"/>
              <a:gd name="T4" fmla="*/ 1166775406 w 2181"/>
              <a:gd name="T5" fmla="*/ 569619583 h 439"/>
              <a:gd name="T6" fmla="*/ 1110894605 w 2181"/>
              <a:gd name="T7" fmla="*/ 319195165 h 439"/>
              <a:gd name="T8" fmla="*/ 1142187674 w 2181"/>
              <a:gd name="T9" fmla="*/ 330872031 h 439"/>
              <a:gd name="T10" fmla="*/ 1147776203 w 2181"/>
              <a:gd name="T11" fmla="*/ 80447506 h 439"/>
              <a:gd name="T12" fmla="*/ 607974687 w 2181"/>
              <a:gd name="T13" fmla="*/ 80447506 h 439"/>
              <a:gd name="T14" fmla="*/ 68732347 w 2181"/>
              <a:gd name="T15" fmla="*/ 80447506 h 439"/>
              <a:gd name="T16" fmla="*/ 75437684 w 2181"/>
              <a:gd name="T17" fmla="*/ 332170600 h 439"/>
              <a:gd name="T18" fmla="*/ 106730776 w 2181"/>
              <a:gd name="T19" fmla="*/ 317896596 h 439"/>
              <a:gd name="T20" fmla="*/ 54762520 w 2181"/>
              <a:gd name="T21" fmla="*/ 569619583 h 439"/>
              <a:gd name="T22" fmla="*/ 0 w 2181"/>
              <a:gd name="T23" fmla="*/ 319195165 h 439"/>
              <a:gd name="T24" fmla="*/ 30175524 w 2181"/>
              <a:gd name="T25" fmla="*/ 330872031 h 439"/>
              <a:gd name="T26" fmla="*/ 37998418 w 2181"/>
              <a:gd name="T27" fmla="*/ 0 h 439"/>
              <a:gd name="T28" fmla="*/ 39675126 w 2181"/>
              <a:gd name="T29" fmla="*/ 0 h 439"/>
              <a:gd name="T30" fmla="*/ 67056386 w 2181"/>
              <a:gd name="T31" fmla="*/ 0 h 439"/>
              <a:gd name="T32" fmla="*/ 607974687 w 2181"/>
              <a:gd name="T33" fmla="*/ 0 h 439"/>
              <a:gd name="T34" fmla="*/ 1150011315 w 2181"/>
              <a:gd name="T35" fmla="*/ 0 h 439"/>
              <a:gd name="T36" fmla="*/ 1178510120 w 2181"/>
              <a:gd name="T37" fmla="*/ 0 h 439"/>
              <a:gd name="T38" fmla="*/ 1186333014 w 2181"/>
              <a:gd name="T39" fmla="*/ 332170600 h 4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81"/>
              <a:gd name="T61" fmla="*/ 0 h 439"/>
              <a:gd name="T62" fmla="*/ 2181 w 2181"/>
              <a:gd name="T63" fmla="*/ 439 h 4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81" h="439">
                <a:moveTo>
                  <a:pt x="2123" y="256"/>
                </a:moveTo>
                <a:lnTo>
                  <a:pt x="2181" y="245"/>
                </a:lnTo>
                <a:lnTo>
                  <a:pt x="2088" y="439"/>
                </a:lnTo>
                <a:lnTo>
                  <a:pt x="1988" y="246"/>
                </a:lnTo>
                <a:lnTo>
                  <a:pt x="2044" y="255"/>
                </a:lnTo>
                <a:lnTo>
                  <a:pt x="2054" y="62"/>
                </a:lnTo>
                <a:lnTo>
                  <a:pt x="1088" y="62"/>
                </a:lnTo>
                <a:lnTo>
                  <a:pt x="123" y="62"/>
                </a:lnTo>
                <a:lnTo>
                  <a:pt x="135" y="256"/>
                </a:lnTo>
                <a:lnTo>
                  <a:pt x="191" y="245"/>
                </a:lnTo>
                <a:lnTo>
                  <a:pt x="98" y="439"/>
                </a:lnTo>
                <a:lnTo>
                  <a:pt x="0" y="246"/>
                </a:lnTo>
                <a:lnTo>
                  <a:pt x="54" y="255"/>
                </a:lnTo>
                <a:lnTo>
                  <a:pt x="68" y="0"/>
                </a:lnTo>
                <a:lnTo>
                  <a:pt x="71" y="0"/>
                </a:lnTo>
                <a:lnTo>
                  <a:pt x="120" y="0"/>
                </a:lnTo>
                <a:lnTo>
                  <a:pt x="1088" y="0"/>
                </a:lnTo>
                <a:lnTo>
                  <a:pt x="2058" y="0"/>
                </a:lnTo>
                <a:lnTo>
                  <a:pt x="2109" y="0"/>
                </a:lnTo>
                <a:lnTo>
                  <a:pt x="2123" y="256"/>
                </a:lnTo>
                <a:close/>
              </a:path>
            </a:pathLst>
          </a:custGeom>
          <a:solidFill>
            <a:srgbClr val="FF0000">
              <a:alpha val="74901"/>
            </a:srgbClr>
          </a:solidFill>
          <a:ln w="9525">
            <a:noFill/>
            <a:round/>
            <a:headEnd/>
            <a:tailEnd/>
          </a:ln>
        </p:spPr>
        <p:txBody>
          <a:bodyPr/>
          <a:lstStyle/>
          <a:p>
            <a:endParaRPr lang="en-US"/>
          </a:p>
        </p:txBody>
      </p:sp>
      <p:grpSp>
        <p:nvGrpSpPr>
          <p:cNvPr id="3" name="Group 30"/>
          <p:cNvGrpSpPr>
            <a:grpSpLocks/>
          </p:cNvGrpSpPr>
          <p:nvPr/>
        </p:nvGrpSpPr>
        <p:grpSpPr bwMode="auto">
          <a:xfrm rot="648426">
            <a:off x="4237038" y="4419600"/>
            <a:ext cx="2249487" cy="330200"/>
            <a:chOff x="920" y="3597"/>
            <a:chExt cx="1417" cy="208"/>
          </a:xfrm>
        </p:grpSpPr>
        <p:sp>
          <p:nvSpPr>
            <p:cNvPr id="6157" name="Freeform 28"/>
            <p:cNvSpPr>
              <a:spLocks/>
            </p:cNvSpPr>
            <p:nvPr/>
          </p:nvSpPr>
          <p:spPr bwMode="auto">
            <a:xfrm>
              <a:off x="1475" y="3597"/>
              <a:ext cx="862" cy="208"/>
            </a:xfrm>
            <a:custGeom>
              <a:avLst/>
              <a:gdLst>
                <a:gd name="T0" fmla="*/ 597 w 843"/>
                <a:gd name="T1" fmla="*/ 59 h 207"/>
                <a:gd name="T2" fmla="*/ 592 w 843"/>
                <a:gd name="T3" fmla="*/ 30 h 207"/>
                <a:gd name="T4" fmla="*/ 587 w 843"/>
                <a:gd name="T5" fmla="*/ 0 h 207"/>
                <a:gd name="T6" fmla="*/ 735 w 843"/>
                <a:gd name="T7" fmla="*/ 53 h 207"/>
                <a:gd name="T8" fmla="*/ 836 w 843"/>
                <a:gd name="T9" fmla="*/ 91 h 207"/>
                <a:gd name="T10" fmla="*/ 881 w 843"/>
                <a:gd name="T11" fmla="*/ 110 h 207"/>
                <a:gd name="T12" fmla="*/ 870 w 843"/>
                <a:gd name="T13" fmla="*/ 115 h 207"/>
                <a:gd name="T14" fmla="*/ 836 w 843"/>
                <a:gd name="T15" fmla="*/ 126 h 207"/>
                <a:gd name="T16" fmla="*/ 735 w 843"/>
                <a:gd name="T17" fmla="*/ 160 h 207"/>
                <a:gd name="T18" fmla="*/ 587 w 843"/>
                <a:gd name="T19" fmla="*/ 209 h 207"/>
                <a:gd name="T20" fmla="*/ 597 w 843"/>
                <a:gd name="T21" fmla="*/ 151 h 207"/>
                <a:gd name="T22" fmla="*/ 0 w 843"/>
                <a:gd name="T23" fmla="*/ 110 h 207"/>
                <a:gd name="T24" fmla="*/ 597 w 843"/>
                <a:gd name="T25" fmla="*/ 5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571" y="59"/>
                  </a:moveTo>
                  <a:lnTo>
                    <a:pt x="566" y="30"/>
                  </a:lnTo>
                  <a:lnTo>
                    <a:pt x="561" y="0"/>
                  </a:lnTo>
                  <a:lnTo>
                    <a:pt x="703" y="53"/>
                  </a:lnTo>
                  <a:lnTo>
                    <a:pt x="800" y="91"/>
                  </a:lnTo>
                  <a:lnTo>
                    <a:pt x="843" y="108"/>
                  </a:lnTo>
                  <a:lnTo>
                    <a:pt x="832" y="113"/>
                  </a:lnTo>
                  <a:lnTo>
                    <a:pt x="800" y="124"/>
                  </a:lnTo>
                  <a:lnTo>
                    <a:pt x="703" y="158"/>
                  </a:lnTo>
                  <a:lnTo>
                    <a:pt x="561" y="207"/>
                  </a:lnTo>
                  <a:lnTo>
                    <a:pt x="571" y="149"/>
                  </a:lnTo>
                  <a:lnTo>
                    <a:pt x="0" y="108"/>
                  </a:lnTo>
                  <a:lnTo>
                    <a:pt x="571" y="59"/>
                  </a:lnTo>
                  <a:close/>
                </a:path>
              </a:pathLst>
            </a:custGeom>
            <a:solidFill>
              <a:srgbClr val="FF0000">
                <a:alpha val="74901"/>
              </a:srgbClr>
            </a:solidFill>
            <a:ln w="9525">
              <a:noFill/>
              <a:round/>
              <a:headEnd/>
              <a:tailEnd/>
            </a:ln>
          </p:spPr>
          <p:txBody>
            <a:bodyPr/>
            <a:lstStyle/>
            <a:p>
              <a:endParaRPr lang="en-US"/>
            </a:p>
          </p:txBody>
        </p:sp>
        <p:sp>
          <p:nvSpPr>
            <p:cNvPr id="6158" name="Freeform 29"/>
            <p:cNvSpPr>
              <a:spLocks/>
            </p:cNvSpPr>
            <p:nvPr/>
          </p:nvSpPr>
          <p:spPr bwMode="auto">
            <a:xfrm>
              <a:off x="920" y="3597"/>
              <a:ext cx="862" cy="208"/>
            </a:xfrm>
            <a:custGeom>
              <a:avLst/>
              <a:gdLst>
                <a:gd name="T0" fmla="*/ 286 w 843"/>
                <a:gd name="T1" fmla="*/ 59 h 207"/>
                <a:gd name="T2" fmla="*/ 290 w 843"/>
                <a:gd name="T3" fmla="*/ 30 h 207"/>
                <a:gd name="T4" fmla="*/ 294 w 843"/>
                <a:gd name="T5" fmla="*/ 0 h 207"/>
                <a:gd name="T6" fmla="*/ 146 w 843"/>
                <a:gd name="T7" fmla="*/ 53 h 207"/>
                <a:gd name="T8" fmla="*/ 45 w 843"/>
                <a:gd name="T9" fmla="*/ 91 h 207"/>
                <a:gd name="T10" fmla="*/ 0 w 843"/>
                <a:gd name="T11" fmla="*/ 110 h 207"/>
                <a:gd name="T12" fmla="*/ 13 w 843"/>
                <a:gd name="T13" fmla="*/ 115 h 207"/>
                <a:gd name="T14" fmla="*/ 47 w 843"/>
                <a:gd name="T15" fmla="*/ 126 h 207"/>
                <a:gd name="T16" fmla="*/ 148 w 843"/>
                <a:gd name="T17" fmla="*/ 160 h 207"/>
                <a:gd name="T18" fmla="*/ 297 w 843"/>
                <a:gd name="T19" fmla="*/ 209 h 207"/>
                <a:gd name="T20" fmla="*/ 284 w 843"/>
                <a:gd name="T21" fmla="*/ 151 h 207"/>
                <a:gd name="T22" fmla="*/ 881 w 843"/>
                <a:gd name="T23" fmla="*/ 110 h 207"/>
                <a:gd name="T24" fmla="*/ 286 w 843"/>
                <a:gd name="T25" fmla="*/ 5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274" y="59"/>
                  </a:moveTo>
                  <a:lnTo>
                    <a:pt x="278" y="30"/>
                  </a:lnTo>
                  <a:lnTo>
                    <a:pt x="282" y="0"/>
                  </a:lnTo>
                  <a:lnTo>
                    <a:pt x="140" y="53"/>
                  </a:lnTo>
                  <a:lnTo>
                    <a:pt x="43" y="91"/>
                  </a:lnTo>
                  <a:lnTo>
                    <a:pt x="0" y="108"/>
                  </a:lnTo>
                  <a:lnTo>
                    <a:pt x="13" y="113"/>
                  </a:lnTo>
                  <a:lnTo>
                    <a:pt x="45" y="124"/>
                  </a:lnTo>
                  <a:lnTo>
                    <a:pt x="142" y="158"/>
                  </a:lnTo>
                  <a:lnTo>
                    <a:pt x="284" y="207"/>
                  </a:lnTo>
                  <a:lnTo>
                    <a:pt x="272" y="149"/>
                  </a:lnTo>
                  <a:lnTo>
                    <a:pt x="843" y="108"/>
                  </a:lnTo>
                  <a:lnTo>
                    <a:pt x="274" y="59"/>
                  </a:lnTo>
                  <a:close/>
                </a:path>
              </a:pathLst>
            </a:custGeom>
            <a:solidFill>
              <a:srgbClr val="FF0000">
                <a:alpha val="74901"/>
              </a:srgbClr>
            </a:solidFill>
            <a:ln w="9525">
              <a:noFill/>
              <a:round/>
              <a:headEnd/>
              <a:tailEnd/>
            </a:ln>
          </p:spPr>
          <p:txBody>
            <a:bodyPr/>
            <a:lstStyle/>
            <a:p>
              <a:endParaRPr lang="en-US"/>
            </a:p>
          </p:txBody>
        </p:sp>
      </p:grpSp>
      <p:sp>
        <p:nvSpPr>
          <p:cNvPr id="6155" name="Freeform 34"/>
          <p:cNvSpPr>
            <a:spLocks/>
          </p:cNvSpPr>
          <p:nvPr/>
        </p:nvSpPr>
        <p:spPr bwMode="auto">
          <a:xfrm rot="648426">
            <a:off x="4332288" y="3319463"/>
            <a:ext cx="1368425" cy="330200"/>
          </a:xfrm>
          <a:custGeom>
            <a:avLst/>
            <a:gdLst>
              <a:gd name="T0" fmla="*/ 722000828 w 843"/>
              <a:gd name="T1" fmla="*/ 150129344 h 207"/>
              <a:gd name="T2" fmla="*/ 732540782 w 843"/>
              <a:gd name="T3" fmla="*/ 76336819 h 207"/>
              <a:gd name="T4" fmla="*/ 743080735 w 843"/>
              <a:gd name="T5" fmla="*/ 0 h 207"/>
              <a:gd name="T6" fmla="*/ 368904973 w 843"/>
              <a:gd name="T7" fmla="*/ 134861985 h 207"/>
              <a:gd name="T8" fmla="*/ 113306582 w 843"/>
              <a:gd name="T9" fmla="*/ 231554775 h 207"/>
              <a:gd name="T10" fmla="*/ 0 w 843"/>
              <a:gd name="T11" fmla="*/ 274812558 h 207"/>
              <a:gd name="T12" fmla="*/ 34256080 w 843"/>
              <a:gd name="T13" fmla="*/ 287535623 h 207"/>
              <a:gd name="T14" fmla="*/ 118577370 w 843"/>
              <a:gd name="T15" fmla="*/ 315526046 h 207"/>
              <a:gd name="T16" fmla="*/ 374175762 w 843"/>
              <a:gd name="T17" fmla="*/ 402041611 h 207"/>
              <a:gd name="T18" fmla="*/ 748351524 w 843"/>
              <a:gd name="T19" fmla="*/ 526724875 h 207"/>
              <a:gd name="T20" fmla="*/ 716730039 w 843"/>
              <a:gd name="T21" fmla="*/ 379139775 h 207"/>
              <a:gd name="T22" fmla="*/ 2147483647 w 843"/>
              <a:gd name="T23" fmla="*/ 274812558 h 207"/>
              <a:gd name="T24" fmla="*/ 722000828 w 843"/>
              <a:gd name="T25" fmla="*/ 150129344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274" y="59"/>
                </a:moveTo>
                <a:lnTo>
                  <a:pt x="278" y="30"/>
                </a:lnTo>
                <a:lnTo>
                  <a:pt x="282" y="0"/>
                </a:lnTo>
                <a:lnTo>
                  <a:pt x="140" y="53"/>
                </a:lnTo>
                <a:lnTo>
                  <a:pt x="43" y="91"/>
                </a:lnTo>
                <a:lnTo>
                  <a:pt x="0" y="108"/>
                </a:lnTo>
                <a:lnTo>
                  <a:pt x="13" y="113"/>
                </a:lnTo>
                <a:lnTo>
                  <a:pt x="45" y="124"/>
                </a:lnTo>
                <a:lnTo>
                  <a:pt x="142" y="158"/>
                </a:lnTo>
                <a:lnTo>
                  <a:pt x="284" y="207"/>
                </a:lnTo>
                <a:lnTo>
                  <a:pt x="272" y="149"/>
                </a:lnTo>
                <a:lnTo>
                  <a:pt x="843" y="108"/>
                </a:lnTo>
                <a:lnTo>
                  <a:pt x="274" y="59"/>
                </a:lnTo>
                <a:close/>
              </a:path>
            </a:pathLst>
          </a:custGeom>
          <a:solidFill>
            <a:srgbClr val="FF0000">
              <a:alpha val="74901"/>
            </a:srgbClr>
          </a:solidFill>
          <a:ln w="9525">
            <a:noFill/>
            <a:round/>
            <a:headEnd/>
            <a:tailEnd/>
          </a:ln>
        </p:spPr>
        <p:txBody>
          <a:bodyPr/>
          <a:lstStyle/>
          <a:p>
            <a:endParaRPr lang="en-US"/>
          </a:p>
        </p:txBody>
      </p:sp>
      <p:sp>
        <p:nvSpPr>
          <p:cNvPr id="6156" name="Rounded Rectangle 827407"/>
          <p:cNvSpPr>
            <a:spLocks noChangeArrowheads="1"/>
          </p:cNvSpPr>
          <p:nvPr/>
        </p:nvSpPr>
        <p:spPr bwMode="auto">
          <a:xfrm>
            <a:off x="731838" y="5203825"/>
            <a:ext cx="4525962" cy="808038"/>
          </a:xfrm>
          <a:prstGeom prst="roundRect">
            <a:avLst>
              <a:gd name="adj" fmla="val 4167"/>
            </a:avLst>
          </a:prstGeom>
          <a:solidFill>
            <a:schemeClr val="bg1"/>
          </a:solidFill>
          <a:ln w="9525" algn="ctr">
            <a:solidFill>
              <a:srgbClr val="777777"/>
            </a:solidFill>
            <a:round/>
            <a:headEnd/>
            <a:tailEnd/>
          </a:ln>
        </p:spPr>
        <p:txBody>
          <a:bodyPr anchor="ctr"/>
          <a:lstStyle/>
          <a:p>
            <a:endParaRPr lang="en-US" sz="1600"/>
          </a:p>
          <a:p>
            <a:r>
              <a:rPr lang="en-GB" sz="1600"/>
              <a:t>Referential Integrity</a:t>
            </a:r>
          </a:p>
          <a:p>
            <a:r>
              <a:rPr lang="en-GB" sz="1600"/>
              <a:t>(Between Tables or Columns of the Same Table)</a:t>
            </a:r>
            <a:endParaRPr lang="en-US" sz="1600"/>
          </a:p>
          <a:p>
            <a:pPr>
              <a:lnSpc>
                <a:spcPct val="80000"/>
              </a:lnSpc>
            </a:pPr>
            <a:endParaRPr lang="en-US" sz="16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mtClean="0"/>
              <a:t>Options for Enforcing Data Integrity</a:t>
            </a:r>
          </a:p>
        </p:txBody>
      </p:sp>
      <p:graphicFrame>
        <p:nvGraphicFramePr>
          <p:cNvPr id="26" name="Table 25"/>
          <p:cNvGraphicFramePr>
            <a:graphicFrameLocks noGrp="1"/>
          </p:cNvGraphicFramePr>
          <p:nvPr/>
        </p:nvGraphicFramePr>
        <p:xfrm>
          <a:off x="779463" y="1682750"/>
          <a:ext cx="7556206" cy="4025606"/>
        </p:xfrm>
        <a:graphic>
          <a:graphicData uri="http://schemas.openxmlformats.org/drawingml/2006/table">
            <a:tbl>
              <a:tblPr firstRow="1" bandRow="1">
                <a:tableStyleId>{5C22544A-7EE6-4342-B048-85BDC9FD1C3A}</a:tableStyleId>
              </a:tblPr>
              <a:tblGrid>
                <a:gridCol w="2176132"/>
                <a:gridCol w="5380074"/>
              </a:tblGrid>
              <a:tr h="418021">
                <a:tc>
                  <a:txBody>
                    <a:bodyPr/>
                    <a:lstStyle/>
                    <a:p>
                      <a:r>
                        <a:rPr lang="en-US" dirty="0" smtClean="0">
                          <a:solidFill>
                            <a:schemeClr val="tx1"/>
                          </a:solidFill>
                        </a:rPr>
                        <a:t>Mechanism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smtClean="0">
                          <a:solidFill>
                            <a:schemeClr val="tx1"/>
                          </a:solidFill>
                        </a:rPr>
                        <a:t>Description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721517">
                <a:tc>
                  <a:txBody>
                    <a:bodyPr/>
                    <a:lstStyle/>
                    <a:p>
                      <a:r>
                        <a:rPr lang="en-US" b="1" dirty="0" smtClean="0"/>
                        <a:t>Data types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the type of data that can be stored</a:t>
                      </a:r>
                      <a:r>
                        <a:rPr lang="en-US" baseline="0" dirty="0" smtClean="0"/>
                        <a:t> in a column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Rules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the acceptable</a:t>
                      </a:r>
                      <a:r>
                        <a:rPr lang="en-US" baseline="0" dirty="0" smtClean="0"/>
                        <a:t> values that can be inserted into a column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Defaults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the</a:t>
                      </a:r>
                      <a:r>
                        <a:rPr lang="en-US" baseline="0" dirty="0" smtClean="0"/>
                        <a:t> value of a column is a value is not specified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Constraints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how the Database</a:t>
                      </a:r>
                      <a:r>
                        <a:rPr lang="en-US" baseline="0" dirty="0" smtClean="0"/>
                        <a:t> Engine enforces data integrity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Triggers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code that is executed</a:t>
                      </a:r>
                      <a:r>
                        <a:rPr lang="en-US" baseline="0" dirty="0" smtClean="0"/>
                        <a:t> automatically when table is modified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7194" name="Picture 12" descr="H:\PPT Graphics\MSL_PNG_Object_Library\Document_CheckList01.png"/>
          <p:cNvPicPr>
            <a:picLocks noChangeAspect="1" noChangeArrowheads="1"/>
          </p:cNvPicPr>
          <p:nvPr/>
        </p:nvPicPr>
        <p:blipFill>
          <a:blip r:embed="rId3" cstate="print"/>
          <a:srcRect/>
          <a:stretch>
            <a:fillRect/>
          </a:stretch>
        </p:blipFill>
        <p:spPr bwMode="auto">
          <a:xfrm>
            <a:off x="7073900" y="5813425"/>
            <a:ext cx="595313" cy="968375"/>
          </a:xfrm>
          <a:prstGeom prst="rect">
            <a:avLst/>
          </a:prstGeom>
          <a:noFill/>
          <a:ln w="9525">
            <a:noFill/>
            <a:miter lim="800000"/>
            <a:headEnd/>
            <a:tailEnd/>
          </a:ln>
        </p:spPr>
      </p:pic>
      <p:pic>
        <p:nvPicPr>
          <p:cNvPr id="7195" name="Picture 11" descr="H:\PPT Graphics\MSL_PNG_Object_Library\Gavel.png"/>
          <p:cNvPicPr>
            <a:picLocks noChangeAspect="1" noChangeArrowheads="1"/>
          </p:cNvPicPr>
          <p:nvPr/>
        </p:nvPicPr>
        <p:blipFill>
          <a:blip r:embed="rId4" cstate="print"/>
          <a:srcRect/>
          <a:stretch>
            <a:fillRect/>
          </a:stretch>
        </p:blipFill>
        <p:spPr bwMode="auto">
          <a:xfrm>
            <a:off x="7281863" y="5789612"/>
            <a:ext cx="1181100" cy="822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Two Methods of Enforcement</a:t>
            </a:r>
            <a:endParaRPr lang="en-US" b="0"/>
          </a:p>
        </p:txBody>
      </p:sp>
      <p:sp>
        <p:nvSpPr>
          <p:cNvPr id="12291" name="Rectangle 3"/>
          <p:cNvSpPr>
            <a:spLocks noGrp="1" noChangeArrowheads="1"/>
          </p:cNvSpPr>
          <p:nvPr>
            <p:ph type="body" idx="1"/>
          </p:nvPr>
        </p:nvSpPr>
        <p:spPr>
          <a:xfrm>
            <a:off x="304800" y="2133600"/>
            <a:ext cx="8153400" cy="4495800"/>
          </a:xfrm>
        </p:spPr>
        <p:txBody>
          <a:bodyPr>
            <a:normAutofit lnSpcReduction="10000"/>
          </a:bodyPr>
          <a:lstStyle/>
          <a:p>
            <a:pPr>
              <a:spcBef>
                <a:spcPts val="600"/>
              </a:spcBef>
              <a:buFont typeface="Monotype Sorts" pitchFamily="2" charset="2"/>
              <a:buNone/>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r>
              <a:rPr lang="en-US" dirty="0"/>
              <a:t>Focus of this module: constraints</a:t>
            </a:r>
          </a:p>
        </p:txBody>
      </p:sp>
      <p:graphicFrame>
        <p:nvGraphicFramePr>
          <p:cNvPr id="12294" name="Object 6"/>
          <p:cNvGraphicFramePr>
            <a:graphicFrameLocks noChangeAspect="1"/>
          </p:cNvGraphicFramePr>
          <p:nvPr/>
        </p:nvGraphicFramePr>
        <p:xfrm>
          <a:off x="304800" y="1600200"/>
          <a:ext cx="9675812" cy="3978275"/>
        </p:xfrm>
        <a:graphic>
          <a:graphicData uri="http://schemas.openxmlformats.org/presentationml/2006/ole">
            <mc:AlternateContent xmlns:mc="http://schemas.openxmlformats.org/markup-compatibility/2006">
              <mc:Choice xmlns:v="urn:schemas-microsoft-com:vml" Requires="v">
                <p:oleObj spid="_x0000_s2055" name="Document" r:id="rId4" imgW="7257240" imgH="2986920" progId="Word.Document.8">
                  <p:embed/>
                </p:oleObj>
              </mc:Choice>
              <mc:Fallback>
                <p:oleObj name="Document" r:id="rId4" imgW="7257240" imgH="29869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600200"/>
                        <a:ext cx="9675812" cy="397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What Are Constraints?</a:t>
            </a:r>
          </a:p>
        </p:txBody>
      </p:sp>
      <p:graphicFrame>
        <p:nvGraphicFramePr>
          <p:cNvPr id="9259" name="Group 43"/>
          <p:cNvGraphicFramePr>
            <a:graphicFrameLocks noGrp="1"/>
          </p:cNvGraphicFramePr>
          <p:nvPr>
            <p:ph idx="1"/>
          </p:nvPr>
        </p:nvGraphicFramePr>
        <p:xfrm>
          <a:off x="200025" y="1682749"/>
          <a:ext cx="8786813" cy="4260851"/>
        </p:xfrm>
        <a:graphic>
          <a:graphicData uri="http://schemas.openxmlformats.org/drawingml/2006/table">
            <a:tbl>
              <a:tblPr/>
              <a:tblGrid>
                <a:gridCol w="1717675"/>
                <a:gridCol w="1627188"/>
                <a:gridCol w="5441950"/>
              </a:tblGrid>
              <a:tr h="644525">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Integrity type</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1" i="0" u="none" strike="noStrike" cap="none" normalizeH="0" baseline="0" smtClean="0">
                          <a:ln>
                            <a:noFill/>
                          </a:ln>
                          <a:solidFill>
                            <a:schemeClr val="tx1"/>
                          </a:solidFill>
                          <a:effectLst/>
                          <a:latin typeface="Verdana" pitchFamily="34" charset="0"/>
                        </a:rPr>
                        <a:t>Constraint type</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Description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r>
              <a:tr h="474663">
                <a:tc rowSpan="4">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Domain</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DEFAULT</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default value for column</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3429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CHECK</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allowed value for column</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1275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FOREIGN KEY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column in which values must exist</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34925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NULL</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whether NULL is permitted</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61963">
                <a:tc rowSpan="2">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Entity</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PRIMARY KEY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Identifies each row uniquely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064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UNIQUE</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Prevents duplication of nonprimary keys</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584200">
                <a:tc rowSpan="2">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Referential</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FOREIGN KEY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Defines columns whose value must match the primary key of this table</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5842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CHECK</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Specifies the allowed value for a column based on the contents of another column</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Constraint</a:t>
            </a:r>
            <a:endParaRPr lang="en-US" b="0" dirty="0"/>
          </a:p>
        </p:txBody>
      </p:sp>
      <p:sp>
        <p:nvSpPr>
          <p:cNvPr id="13315" name="Rectangle 3"/>
          <p:cNvSpPr>
            <a:spLocks noGrp="1" noChangeArrowheads="1"/>
          </p:cNvSpPr>
          <p:nvPr>
            <p:ph type="body" idx="1"/>
          </p:nvPr>
        </p:nvSpPr>
        <p:spPr/>
        <p:txBody>
          <a:bodyPr/>
          <a:lstStyle/>
          <a:p>
            <a:pPr>
              <a:spcBef>
                <a:spcPts val="600"/>
              </a:spcBef>
            </a:pPr>
            <a:r>
              <a:rPr lang="en-US" dirty="0"/>
              <a:t>A constraint is an element of the </a:t>
            </a:r>
            <a:r>
              <a:rPr lang="en-US" b="1" dirty="0"/>
              <a:t>create table</a:t>
            </a:r>
            <a:r>
              <a:rPr lang="en-US" dirty="0"/>
              <a:t> statement that enforces one of the three types of data integrity</a:t>
            </a:r>
          </a:p>
          <a:p>
            <a:pPr lvl="1">
              <a:spcBef>
                <a:spcPts val="200"/>
              </a:spcBef>
            </a:pPr>
            <a:r>
              <a:rPr lang="en-US" dirty="0">
                <a:solidFill>
                  <a:schemeClr val="tx1"/>
                </a:solidFill>
              </a:rPr>
              <a:t>Declared at the column level or the table level</a:t>
            </a:r>
            <a:endParaRPr lang="en-US" dirty="0"/>
          </a:p>
          <a:p>
            <a:pPr>
              <a:spcBef>
                <a:spcPts val="200"/>
              </a:spcBef>
              <a:buFont typeface="Monotype Sorts" pitchFamily="2" charset="2"/>
              <a:buNone/>
            </a:pPr>
            <a:endParaRPr lang="en-US" dirty="0"/>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5"/>
          <p:cNvSpPr>
            <a:spLocks noGrp="1" noChangeArrowheads="1"/>
          </p:cNvSpPr>
          <p:nvPr>
            <p:ph type="title"/>
          </p:nvPr>
        </p:nvSpPr>
        <p:spPr/>
        <p:txBody>
          <a:bodyPr/>
          <a:lstStyle/>
          <a:p>
            <a:pPr eaLnBrk="1" hangingPunct="1"/>
            <a:r>
              <a:rPr lang="en-US" dirty="0" smtClean="0"/>
              <a:t>Creating Databases</a:t>
            </a:r>
          </a:p>
        </p:txBody>
      </p:sp>
      <p:sp>
        <p:nvSpPr>
          <p:cNvPr id="5123" name="Rectangle 46"/>
          <p:cNvSpPr>
            <a:spLocks noGrp="1" noChangeArrowheads="1"/>
          </p:cNvSpPr>
          <p:nvPr>
            <p:ph type="body" idx="1"/>
          </p:nvPr>
        </p:nvSpPr>
        <p:spPr/>
        <p:txBody>
          <a:bodyPr/>
          <a:lstStyle/>
          <a:p>
            <a:pPr eaLnBrk="1" hangingPunct="1"/>
            <a:r>
              <a:rPr lang="en-US" smtClean="0"/>
              <a:t>Considerations for Creating a Database</a:t>
            </a:r>
          </a:p>
          <a:p>
            <a:pPr eaLnBrk="1" hangingPunct="1"/>
            <a:r>
              <a:rPr lang="en-US" smtClean="0"/>
              <a:t>Transaction Logging</a:t>
            </a:r>
          </a:p>
          <a:p>
            <a:pPr eaLnBrk="1" hangingPunct="1"/>
            <a:r>
              <a:rPr lang="en-US" smtClean="0"/>
              <a:t>Database Options</a:t>
            </a:r>
          </a:p>
          <a:p>
            <a:pPr eaLnBrk="1" hangingPunct="1"/>
            <a:r>
              <a:rPr lang="en-US" smtClean="0"/>
              <a:t>Data Compression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1)Domain </a:t>
            </a:r>
            <a:r>
              <a:rPr lang="en-US" dirty="0"/>
              <a:t>Integrity</a:t>
            </a:r>
            <a:endParaRPr lang="en-US" b="0" dirty="0"/>
          </a:p>
        </p:txBody>
      </p:sp>
      <p:sp>
        <p:nvSpPr>
          <p:cNvPr id="15363" name="Rectangle 3"/>
          <p:cNvSpPr>
            <a:spLocks noGrp="1" noChangeArrowheads="1"/>
          </p:cNvSpPr>
          <p:nvPr>
            <p:ph type="body" idx="1"/>
          </p:nvPr>
        </p:nvSpPr>
        <p:spPr/>
        <p:txBody>
          <a:bodyPr/>
          <a:lstStyle/>
          <a:p>
            <a:pPr>
              <a:spcBef>
                <a:spcPts val="600"/>
              </a:spcBef>
            </a:pPr>
            <a:r>
              <a:rPr lang="en-US" dirty="0"/>
              <a:t>Domain integrity ensures that any value in a column is within the acceptable set of values for that column</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Check Constraint</a:t>
            </a:r>
            <a:endParaRPr lang="en-US" b="0"/>
          </a:p>
        </p:txBody>
      </p:sp>
      <p:sp>
        <p:nvSpPr>
          <p:cNvPr id="16387" name="Rectangle 3"/>
          <p:cNvSpPr>
            <a:spLocks noGrp="1" noChangeArrowheads="1"/>
          </p:cNvSpPr>
          <p:nvPr>
            <p:ph type="body" idx="1"/>
          </p:nvPr>
        </p:nvSpPr>
        <p:spPr/>
        <p:txBody>
          <a:bodyPr/>
          <a:lstStyle/>
          <a:p>
            <a:pPr>
              <a:spcBef>
                <a:spcPts val="600"/>
              </a:spcBef>
            </a:pPr>
            <a:r>
              <a:rPr lang="en-US"/>
              <a:t>A check constraint enforces domain integrity during inserts and updates</a:t>
            </a:r>
          </a:p>
          <a:p>
            <a:pPr lvl="1">
              <a:spcBef>
                <a:spcPts val="200"/>
              </a:spcBef>
            </a:pPr>
            <a:r>
              <a:rPr lang="en-US">
                <a:solidFill>
                  <a:schemeClr val="tx1"/>
                </a:solidFill>
              </a:rPr>
              <a:t>If the statement contains a value that does not meet the check constraint, the statement fails</a:t>
            </a:r>
          </a:p>
          <a:p>
            <a:pPr>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Column-Level Check Constraint</a:t>
            </a:r>
            <a:endParaRPr lang="en-US" b="0"/>
          </a:p>
        </p:txBody>
      </p:sp>
      <p:sp>
        <p:nvSpPr>
          <p:cNvPr id="17411" name="Rectangle 3"/>
          <p:cNvSpPr>
            <a:spLocks noGrp="1" noChangeArrowheads="1"/>
          </p:cNvSpPr>
          <p:nvPr>
            <p:ph type="body"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000" b="1">
                <a:solidFill>
                  <a:srgbClr val="1669BC"/>
                </a:solidFill>
              </a:rPr>
              <a:t>	</a:t>
            </a:r>
            <a:r>
              <a:rPr lang="en-US" sz="2100" b="1">
                <a:solidFill>
                  <a:srgbClr val="3333FF"/>
                </a:solidFill>
              </a:rPr>
              <a:t>create table </a:t>
            </a:r>
            <a:r>
              <a:rPr lang="en-US" sz="2100" b="1" i="1">
                <a:solidFill>
                  <a:srgbClr val="3333FF"/>
                </a:solidFill>
              </a:rPr>
              <a:t>table_name</a:t>
            </a:r>
            <a:r>
              <a:rPr lang="en-US" sz="2100" b="1">
                <a:solidFill>
                  <a:srgbClr val="3333FF"/>
                </a:solidFill>
              </a:rPr>
              <a:t> (</a:t>
            </a:r>
          </a:p>
          <a:p>
            <a:pPr>
              <a:spcBef>
                <a:spcPct val="0"/>
              </a:spcBef>
              <a:buFont typeface="Monotype Sorts" pitchFamily="2" charset="2"/>
              <a:buNone/>
            </a:pPr>
            <a:r>
              <a:rPr lang="en-US" sz="2100" b="1">
                <a:solidFill>
                  <a:srgbClr val="3333FF"/>
                </a:solidFill>
              </a:rPr>
              <a:t>	</a:t>
            </a:r>
            <a:r>
              <a:rPr lang="en-US" sz="2100" b="1" i="1">
                <a:solidFill>
                  <a:srgbClr val="3333FF"/>
                </a:solidFill>
              </a:rPr>
              <a:t>column_name	datatype	</a:t>
            </a:r>
            <a:r>
              <a:rPr lang="en-US" sz="2100" b="1">
                <a:solidFill>
                  <a:srgbClr val="3333FF"/>
                </a:solidFill>
              </a:rPr>
              <a:t>[ NULL | NOT NULL | IDENTITY ] </a:t>
            </a:r>
          </a:p>
          <a:p>
            <a:pPr>
              <a:spcBef>
                <a:spcPct val="0"/>
              </a:spcBef>
              <a:buFont typeface="Monotype Sorts" pitchFamily="2" charset="2"/>
              <a:buNone/>
            </a:pPr>
            <a:r>
              <a:rPr lang="en-US" sz="2100" b="1">
                <a:solidFill>
                  <a:srgbClr val="3333FF"/>
                </a:solidFill>
              </a:rPr>
              <a:t>		</a:t>
            </a:r>
            <a:r>
              <a:rPr lang="en-US" sz="2100" b="1">
                <a:solidFill>
                  <a:schemeClr val="tx1"/>
                </a:solidFill>
              </a:rPr>
              <a:t>[constraint </a:t>
            </a:r>
            <a:r>
              <a:rPr lang="en-US" sz="2100" b="1" i="1">
                <a:solidFill>
                  <a:schemeClr val="tx1"/>
                </a:solidFill>
              </a:rPr>
              <a:t>constraint_name</a:t>
            </a:r>
            <a:r>
              <a:rPr lang="en-US" sz="2100" b="1">
                <a:solidFill>
                  <a:schemeClr val="tx1"/>
                </a:solidFill>
              </a:rPr>
              <a:t>]</a:t>
            </a:r>
          </a:p>
          <a:p>
            <a:pPr>
              <a:spcBef>
                <a:spcPct val="0"/>
              </a:spcBef>
              <a:buFont typeface="Monotype Sorts" pitchFamily="2" charset="2"/>
              <a:buNone/>
            </a:pPr>
            <a:r>
              <a:rPr lang="en-US" sz="2100" b="1">
                <a:solidFill>
                  <a:schemeClr val="tx1"/>
                </a:solidFill>
              </a:rPr>
              <a:t>		check (</a:t>
            </a:r>
            <a:r>
              <a:rPr lang="en-US" sz="2100" b="1" i="1">
                <a:solidFill>
                  <a:schemeClr val="tx1"/>
                </a:solidFill>
              </a:rPr>
              <a:t>condition_using_column_name</a:t>
            </a:r>
            <a:r>
              <a:rPr lang="en-US" sz="2100" b="1">
                <a:solidFill>
                  <a:schemeClr val="tx1"/>
                </a:solidFill>
              </a:rPr>
              <a:t>) ,</a:t>
            </a:r>
            <a:endParaRPr lang="en-US" sz="2100" b="1">
              <a:solidFill>
                <a:srgbClr val="3333FF"/>
              </a:solidFill>
            </a:endParaRPr>
          </a:p>
          <a:p>
            <a:pPr>
              <a:spcBef>
                <a:spcPct val="0"/>
              </a:spcBef>
              <a:buFont typeface="Monotype Sorts" pitchFamily="2" charset="2"/>
              <a:buNone/>
            </a:pPr>
            <a:r>
              <a:rPr lang="en-US" sz="2100" b="1">
                <a:solidFill>
                  <a:srgbClr val="3333FF"/>
                </a:solidFill>
              </a:rPr>
              <a:t>		...</a:t>
            </a:r>
          </a:p>
          <a:p>
            <a:pPr>
              <a:spcBef>
                <a:spcPct val="0"/>
              </a:spcBef>
              <a:buFont typeface="Monotype Sorts" pitchFamily="2" charset="2"/>
              <a:buNone/>
            </a:pPr>
            <a:r>
              <a:rPr lang="en-US" sz="2100" b="1">
                <a:solidFill>
                  <a:srgbClr val="3333FF"/>
                </a:solidFill>
              </a:rPr>
              <a:t>		</a:t>
            </a:r>
            <a:r>
              <a:rPr lang="en-US" sz="2100" b="1" i="1">
                <a:solidFill>
                  <a:srgbClr val="3333FF"/>
                </a:solidFill>
              </a:rPr>
              <a:t>column_name	datatype	</a:t>
            </a:r>
            <a:r>
              <a:rPr lang="en-US" sz="2100" b="1">
                <a:solidFill>
                  <a:srgbClr val="3333FF"/>
                </a:solidFill>
              </a:rPr>
              <a:t>[ NULL | NOT NULL | IDENTITY ] </a:t>
            </a:r>
          </a:p>
          <a:p>
            <a:pPr>
              <a:spcBef>
                <a:spcPct val="0"/>
              </a:spcBef>
              <a:buFont typeface="Monotype Sorts" pitchFamily="2" charset="2"/>
              <a:buNone/>
            </a:pPr>
            <a:r>
              <a:rPr lang="en-US" sz="2100" b="1">
                <a:solidFill>
                  <a:srgbClr val="3333FF"/>
                </a:solidFill>
              </a:rPr>
              <a:t>	)</a:t>
            </a:r>
            <a:endParaRPr lang="en-US" sz="2100">
              <a:solidFill>
                <a:srgbClr val="3333FF"/>
              </a:solidFill>
            </a:endParaRPr>
          </a:p>
          <a:p>
            <a:pPr>
              <a:spcBef>
                <a:spcPct val="0"/>
              </a:spcBef>
              <a:buFont typeface="Monotype Sorts" pitchFamily="2" charset="2"/>
              <a:buNone/>
            </a:pPr>
            <a:endParaRPr lang="en-US" sz="1200">
              <a:solidFill>
                <a:srgbClr val="3333FF"/>
              </a:solidFill>
            </a:endParaRPr>
          </a:p>
          <a:p>
            <a:pPr>
              <a:spcBef>
                <a:spcPts val="600"/>
              </a:spcBef>
            </a:pPr>
            <a:r>
              <a:rPr lang="en-US"/>
              <a:t>Example:</a:t>
            </a:r>
          </a:p>
          <a:p>
            <a:pPr>
              <a:spcBef>
                <a:spcPct val="0"/>
              </a:spcBef>
              <a:buFont typeface="Monotype Sorts" pitchFamily="2" charset="2"/>
              <a:buNone/>
            </a:pPr>
            <a:r>
              <a:rPr lang="en-US" sz="1700" b="1">
                <a:solidFill>
                  <a:srgbClr val="1669BC"/>
                </a:solidFill>
                <a:latin typeface="Courier New" pitchFamily="49" charset="0"/>
              </a:rPr>
              <a:t>	</a:t>
            </a:r>
            <a:r>
              <a:rPr lang="en-US" sz="1700" b="1">
                <a:solidFill>
                  <a:srgbClr val="3333FF"/>
                </a:solidFill>
                <a:latin typeface="Courier New" pitchFamily="49" charset="0"/>
              </a:rPr>
              <a:t>create table publishers (</a:t>
            </a:r>
          </a:p>
          <a:p>
            <a:pPr>
              <a:spcBef>
                <a:spcPct val="0"/>
              </a:spcBef>
              <a:buFont typeface="Monotype Sorts" pitchFamily="2" charset="2"/>
              <a:buNone/>
            </a:pPr>
            <a:r>
              <a:rPr lang="en-US" sz="1700" b="1">
                <a:solidFill>
                  <a:srgbClr val="3333FF"/>
                </a:solidFill>
                <a:latin typeface="Courier New" pitchFamily="49" charset="0"/>
              </a:rPr>
              <a:t>		pub_id		char(4)		NOT NULL</a:t>
            </a:r>
          </a:p>
          <a:p>
            <a:pPr>
              <a:spcBef>
                <a:spcPct val="0"/>
              </a:spcBef>
              <a:buFont typeface="Monotype Sorts" pitchFamily="2" charset="2"/>
              <a:buNone/>
            </a:pPr>
            <a:r>
              <a:rPr lang="en-US" sz="1700" b="1">
                <a:solidFill>
                  <a:srgbClr val="3333FF"/>
                </a:solidFill>
                <a:latin typeface="Courier New" pitchFamily="49" charset="0"/>
              </a:rPr>
              <a:t>			</a:t>
            </a:r>
            <a:r>
              <a:rPr lang="en-US" sz="1700" b="1">
                <a:solidFill>
                  <a:schemeClr val="tx1"/>
                </a:solidFill>
                <a:latin typeface="Courier New" pitchFamily="49" charset="0"/>
              </a:rPr>
              <a:t>constraint chk_pub_id</a:t>
            </a:r>
          </a:p>
          <a:p>
            <a:pPr>
              <a:spcBef>
                <a:spcPct val="0"/>
              </a:spcBef>
              <a:buFont typeface="Monotype Sorts" pitchFamily="2" charset="2"/>
              <a:buNone/>
            </a:pPr>
            <a:r>
              <a:rPr lang="en-US" sz="1700" b="1">
                <a:solidFill>
                  <a:schemeClr val="tx1"/>
                </a:solidFill>
                <a:latin typeface="Courier New" pitchFamily="49" charset="0"/>
              </a:rPr>
              <a:t>			check (pub_id like "99[0-9][0-9]"),</a:t>
            </a:r>
            <a:endParaRPr lang="en-US" sz="1700" b="1" i="1">
              <a:solidFill>
                <a:srgbClr val="3333FF"/>
              </a:solidFill>
              <a:latin typeface="Courier New" pitchFamily="49" charset="0"/>
            </a:endParaRPr>
          </a:p>
          <a:p>
            <a:pPr>
              <a:spcBef>
                <a:spcPct val="0"/>
              </a:spcBef>
              <a:buFont typeface="Monotype Sorts" pitchFamily="2" charset="2"/>
              <a:buNone/>
            </a:pPr>
            <a:r>
              <a:rPr lang="en-US" sz="1700" b="1">
                <a:solidFill>
                  <a:srgbClr val="3333FF"/>
                </a:solidFill>
                <a:latin typeface="Courier New" pitchFamily="49" charset="0"/>
              </a:rPr>
              <a:t>		pub_name	varchar(40)	NULL,</a:t>
            </a:r>
          </a:p>
          <a:p>
            <a:pPr>
              <a:spcBef>
                <a:spcPct val="0"/>
              </a:spcBef>
              <a:buFont typeface="Monotype Sorts" pitchFamily="2" charset="2"/>
              <a:buNone/>
            </a:pPr>
            <a:r>
              <a:rPr lang="en-US" sz="1700" b="1">
                <a:solidFill>
                  <a:srgbClr val="3333FF"/>
                </a:solidFill>
                <a:latin typeface="Courier New" pitchFamily="49" charset="0"/>
              </a:rPr>
              <a:t>		city		varchar(20)	NULL,</a:t>
            </a:r>
          </a:p>
          <a:p>
            <a:pPr>
              <a:spcBef>
                <a:spcPct val="0"/>
              </a:spcBef>
              <a:buFont typeface="Monotype Sorts" pitchFamily="2" charset="2"/>
              <a:buNone/>
            </a:pPr>
            <a:r>
              <a:rPr lang="en-US" sz="1700" b="1">
                <a:solidFill>
                  <a:srgbClr val="3333FF"/>
                </a:solidFill>
                <a:latin typeface="Courier New" pitchFamily="49" charset="0"/>
              </a:rPr>
              <a:t>		state		char(2)		NULL</a:t>
            </a:r>
          </a:p>
          <a:p>
            <a:pPr>
              <a:spcBef>
                <a:spcPct val="0"/>
              </a:spcBef>
              <a:buFont typeface="Monotype Sorts" pitchFamily="2" charset="2"/>
              <a:buNone/>
            </a:pPr>
            <a:r>
              <a:rPr lang="en-US" sz="17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a:t>Column-Level Constraint Names</a:t>
            </a:r>
            <a:endParaRPr lang="en-US" b="0"/>
          </a:p>
        </p:txBody>
      </p:sp>
      <p:sp>
        <p:nvSpPr>
          <p:cNvPr id="18435" name="Rectangle 3"/>
          <p:cNvSpPr>
            <a:spLocks noGrp="1" noChangeArrowheads="1"/>
          </p:cNvSpPr>
          <p:nvPr>
            <p:ph type="body" idx="1"/>
          </p:nvPr>
        </p:nvSpPr>
        <p:spPr/>
        <p:txBody>
          <a:bodyPr>
            <a:normAutofit fontScale="92500" lnSpcReduction="10000"/>
          </a:bodyPr>
          <a:lstStyle/>
          <a:p>
            <a:pPr>
              <a:spcBef>
                <a:spcPct val="0"/>
              </a:spcBef>
            </a:pPr>
            <a:r>
              <a:rPr lang="en-US" sz="2600"/>
              <a:t>If the user does not supply a name for a column-level constraint, Adaptive Server generates one in the format </a:t>
            </a:r>
            <a:r>
              <a:rPr lang="en-US" sz="2600" i="1"/>
              <a:t>table</a:t>
            </a:r>
            <a:r>
              <a:rPr lang="en-US" sz="2600"/>
              <a:t>_</a:t>
            </a:r>
            <a:r>
              <a:rPr lang="en-US" sz="2600" i="1"/>
              <a:t>column</a:t>
            </a:r>
            <a:r>
              <a:rPr lang="en-US" sz="2600"/>
              <a:t>_</a:t>
            </a:r>
            <a:r>
              <a:rPr lang="en-US" sz="2600" i="1"/>
              <a:t>systemID</a:t>
            </a:r>
            <a:endParaRPr lang="en-US" sz="2600"/>
          </a:p>
          <a:p>
            <a:pPr lvl="1">
              <a:spcBef>
                <a:spcPct val="0"/>
              </a:spcBef>
            </a:pPr>
            <a:r>
              <a:rPr lang="en-US" sz="2400">
                <a:solidFill>
                  <a:schemeClr val="tx1"/>
                </a:solidFill>
              </a:rPr>
              <a:t>Example:</a:t>
            </a:r>
          </a:p>
          <a:p>
            <a:pPr>
              <a:spcBef>
                <a:spcPct val="0"/>
              </a:spcBef>
              <a:buFont typeface="Monotype Sorts" pitchFamily="2" charset="2"/>
              <a:buNone/>
            </a:pPr>
            <a:r>
              <a:rPr lang="en-US" sz="1800" b="1" i="1">
                <a:solidFill>
                  <a:schemeClr val="tx1"/>
                </a:solidFill>
              </a:rPr>
              <a:t>	</a:t>
            </a:r>
            <a:r>
              <a:rPr lang="en-US" sz="1600" b="1">
                <a:solidFill>
                  <a:srgbClr val="3333FF"/>
                </a:solidFill>
                <a:latin typeface="Courier New" pitchFamily="49" charset="0"/>
              </a:rPr>
              <a:t>create table salesdetail (</a:t>
            </a:r>
            <a:br>
              <a:rPr lang="en-US" sz="1600" b="1">
                <a:solidFill>
                  <a:srgbClr val="3333FF"/>
                </a:solidFill>
                <a:latin typeface="Courier New" pitchFamily="49" charset="0"/>
              </a:rPr>
            </a:br>
            <a:r>
              <a:rPr lang="en-US" sz="1600" b="1">
                <a:solidFill>
                  <a:srgbClr val="3333FF"/>
                </a:solidFill>
                <a:latin typeface="Courier New" pitchFamily="49" charset="0"/>
              </a:rPr>
              <a:t>	stor_id		char(4)		NOT NULL,</a:t>
            </a:r>
            <a:br>
              <a:rPr lang="en-US" sz="1600" b="1">
                <a:solidFill>
                  <a:srgbClr val="3333FF"/>
                </a:solidFill>
                <a:latin typeface="Courier New" pitchFamily="49" charset="0"/>
              </a:rPr>
            </a:br>
            <a:r>
              <a:rPr lang="en-US" sz="1600" b="1">
                <a:solidFill>
                  <a:srgbClr val="3333FF"/>
                </a:solidFill>
                <a:latin typeface="Courier New" pitchFamily="49" charset="0"/>
              </a:rPr>
              <a:t>	ord_num		varchar(20)	NOT NULL,</a:t>
            </a:r>
            <a:br>
              <a:rPr lang="en-US" sz="1600" b="1">
                <a:solidFill>
                  <a:srgbClr val="3333FF"/>
                </a:solidFill>
                <a:latin typeface="Courier New" pitchFamily="49" charset="0"/>
              </a:rPr>
            </a:br>
            <a:r>
              <a:rPr lang="en-US" sz="1600" b="1">
                <a:solidFill>
                  <a:srgbClr val="3333FF"/>
                </a:solidFill>
                <a:latin typeface="Courier New" pitchFamily="49" charset="0"/>
              </a:rPr>
              <a:t>	title_id	tid,</a:t>
            </a:r>
            <a:br>
              <a:rPr lang="en-US" sz="1600" b="1">
                <a:solidFill>
                  <a:srgbClr val="3333FF"/>
                </a:solidFill>
                <a:latin typeface="Courier New" pitchFamily="49" charset="0"/>
              </a:rPr>
            </a:br>
            <a:r>
              <a:rPr lang="en-US" sz="1600" b="1">
                <a:solidFill>
                  <a:srgbClr val="3333FF"/>
                </a:solidFill>
                <a:latin typeface="Courier New" pitchFamily="49" charset="0"/>
              </a:rPr>
              <a:t>	qty 		smallint	NOT NULL</a:t>
            </a:r>
            <a:br>
              <a:rPr lang="en-US" sz="1600" b="1">
                <a:solidFill>
                  <a:srgbClr val="3333FF"/>
                </a:solidFill>
                <a:latin typeface="Courier New" pitchFamily="49" charset="0"/>
              </a:rPr>
            </a:br>
            <a:r>
              <a:rPr lang="en-US" sz="1800" b="1">
                <a:solidFill>
                  <a:srgbClr val="3333FF"/>
                </a:solidFill>
                <a:latin typeface="Courier New" pitchFamily="49" charset="0"/>
              </a:rPr>
              <a:t>		  </a:t>
            </a:r>
            <a:r>
              <a:rPr lang="en-US" sz="1800" b="1">
                <a:solidFill>
                  <a:schemeClr val="tx1"/>
                </a:solidFill>
                <a:latin typeface="Courier New" pitchFamily="49" charset="0"/>
              </a:rPr>
              <a:t>constraint check (qty between 1 and 3000))</a:t>
            </a:r>
            <a:endParaRPr lang="en-US" sz="1800" b="1">
              <a:solidFill>
                <a:srgbClr val="3333FF"/>
              </a:solidFill>
              <a:latin typeface="Courier New" pitchFamily="49" charset="0"/>
            </a:endParaRPr>
          </a:p>
          <a:p>
            <a:pPr>
              <a:spcBef>
                <a:spcPct val="0"/>
              </a:spcBef>
              <a:buFont typeface="Monotype Sorts" pitchFamily="2" charset="2"/>
              <a:buNone/>
            </a:pPr>
            <a:r>
              <a:rPr lang="en-US">
                <a:solidFill>
                  <a:schemeClr val="tx1"/>
                </a:solidFill>
                <a:latin typeface="Courier New" pitchFamily="49" charset="0"/>
              </a:rPr>
              <a:t>	</a:t>
            </a:r>
            <a:r>
              <a:rPr lang="en-US" sz="2600">
                <a:solidFill>
                  <a:schemeClr val="tx1"/>
                </a:solidFill>
              </a:rPr>
              <a:t>Note: The name of the constraint is internally stored as</a:t>
            </a:r>
            <a:br>
              <a:rPr lang="en-US" sz="2600">
                <a:solidFill>
                  <a:schemeClr val="tx1"/>
                </a:solidFill>
              </a:rPr>
            </a:br>
            <a:r>
              <a:rPr lang="en-US" sz="2600">
                <a:solidFill>
                  <a:schemeClr val="tx1"/>
                </a:solidFill>
              </a:rPr>
              <a:t>	salesdetai_qty_768005767.</a:t>
            </a:r>
            <a:br>
              <a:rPr lang="en-US" sz="2600">
                <a:solidFill>
                  <a:schemeClr val="tx1"/>
                </a:solidFill>
              </a:rPr>
            </a:br>
            <a:endParaRPr lang="en-US" sz="800">
              <a:solidFill>
                <a:schemeClr val="tx1"/>
              </a:solidFill>
            </a:endParaRPr>
          </a:p>
          <a:p>
            <a:pPr>
              <a:spcBef>
                <a:spcPct val="0"/>
              </a:spcBef>
            </a:pPr>
            <a:r>
              <a:rPr lang="en-US" sz="2600"/>
              <a:t>To simplify constraint management, the user should supply a name for all constraints</a:t>
            </a:r>
          </a:p>
          <a:p>
            <a:pPr lvl="1">
              <a:spcBef>
                <a:spcPct val="0"/>
              </a:spcBef>
            </a:pPr>
            <a:r>
              <a:rPr lang="en-US" sz="2400">
                <a:solidFill>
                  <a:schemeClr val="tx1"/>
                </a:solidFill>
              </a:rPr>
              <a:t>Constraint names must be unique within a database</a:t>
            </a:r>
            <a:endParaRPr 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Table-Level Check Constraint</a:t>
            </a:r>
            <a:endParaRPr lang="en-US" b="0"/>
          </a:p>
        </p:txBody>
      </p:sp>
      <p:sp>
        <p:nvSpPr>
          <p:cNvPr id="19459" name="Rectangle 3"/>
          <p:cNvSpPr>
            <a:spLocks noGrp="1" noChangeArrowheads="1"/>
          </p:cNvSpPr>
          <p:nvPr>
            <p:ph type="body" idx="1"/>
          </p:nvPr>
        </p:nvSpPr>
        <p:spPr/>
        <p:txBody>
          <a:bodyPr>
            <a:normAutofit fontScale="92500" lnSpcReduction="20000"/>
          </a:bodyPr>
          <a:lstStyle/>
          <a:p>
            <a:pPr>
              <a:spcBef>
                <a:spcPts val="600"/>
              </a:spcBef>
            </a:pPr>
            <a:r>
              <a:rPr lang="en-US" sz="2600"/>
              <a:t>Simplified syntax:</a:t>
            </a:r>
          </a:p>
          <a:p>
            <a:pPr>
              <a:spcBef>
                <a:spcPct val="0"/>
              </a:spcBef>
              <a:buFont typeface="Monotype Sorts" pitchFamily="2" charset="2"/>
              <a:buNone/>
            </a:pPr>
            <a:r>
              <a:rPr lang="en-US" sz="1200" b="1">
                <a:solidFill>
                  <a:srgbClr val="1669BC"/>
                </a:solidFill>
              </a:rPr>
              <a:t>	</a:t>
            </a:r>
            <a:r>
              <a:rPr lang="en-US" sz="2000" b="1">
                <a:solidFill>
                  <a:srgbClr val="3333FF"/>
                </a:solidFill>
              </a:rPr>
              <a:t>create table </a:t>
            </a:r>
            <a:r>
              <a:rPr lang="en-US" sz="2000" b="1" i="1">
                <a:solidFill>
                  <a:srgbClr val="3333FF"/>
                </a:solidFill>
              </a:rPr>
              <a:t>table_name</a:t>
            </a:r>
            <a:r>
              <a:rPr lang="en-US" sz="2000" b="1">
                <a:solidFill>
                  <a:srgbClr val="3333FF"/>
                </a:solidFill>
              </a:rPr>
              <a:t> (</a:t>
            </a:r>
          </a:p>
          <a:p>
            <a:pPr>
              <a:spcBef>
                <a:spcPct val="0"/>
              </a:spcBef>
              <a:buFont typeface="Monotype Sorts" pitchFamily="2" charset="2"/>
              <a:buNone/>
            </a:pPr>
            <a:r>
              <a:rPr lang="en-US" sz="2000" b="1">
                <a:solidFill>
                  <a:srgbClr val="3333FF"/>
                </a:solidFill>
              </a:rPr>
              <a:t>		</a:t>
            </a:r>
            <a:r>
              <a:rPr lang="en-US" sz="2000" b="1" i="1">
                <a:solidFill>
                  <a:srgbClr val="3333FF"/>
                </a:solidFill>
              </a:rPr>
              <a:t>column_name	datatype	</a:t>
            </a:r>
            <a:r>
              <a:rPr lang="en-US" sz="2000" b="1">
                <a:solidFill>
                  <a:srgbClr val="3333FF"/>
                </a:solidFill>
              </a:rPr>
              <a:t>[ NULL | NOT NULL | IDENTITY ] ,</a:t>
            </a:r>
          </a:p>
          <a:p>
            <a:pPr>
              <a:spcBef>
                <a:spcPct val="0"/>
              </a:spcBef>
              <a:buFont typeface="Monotype Sorts" pitchFamily="2" charset="2"/>
              <a:buNone/>
            </a:pPr>
            <a:r>
              <a:rPr lang="en-US" sz="2000" b="1">
                <a:solidFill>
                  <a:srgbClr val="3333FF"/>
                </a:solidFill>
              </a:rPr>
              <a:t>		...</a:t>
            </a:r>
          </a:p>
          <a:p>
            <a:pPr>
              <a:spcBef>
                <a:spcPct val="0"/>
              </a:spcBef>
              <a:buFont typeface="Monotype Sorts" pitchFamily="2" charset="2"/>
              <a:buNone/>
            </a:pPr>
            <a:r>
              <a:rPr lang="en-US" sz="2000" b="1">
                <a:solidFill>
                  <a:srgbClr val="3333FF"/>
                </a:solidFill>
              </a:rPr>
              <a:t>		</a:t>
            </a:r>
            <a:r>
              <a:rPr lang="en-US" sz="2000" b="1" i="1">
                <a:solidFill>
                  <a:srgbClr val="3333FF"/>
                </a:solidFill>
              </a:rPr>
              <a:t>column_name	datatype	</a:t>
            </a:r>
            <a:r>
              <a:rPr lang="en-US" sz="2000" b="1">
                <a:solidFill>
                  <a:srgbClr val="3333FF"/>
                </a:solidFill>
              </a:rPr>
              <a:t>[ NULL | NOT NULL | IDENTITY ],</a:t>
            </a:r>
          </a:p>
          <a:p>
            <a:pPr>
              <a:spcBef>
                <a:spcPct val="0"/>
              </a:spcBef>
              <a:buFont typeface="Monotype Sorts" pitchFamily="2" charset="2"/>
              <a:buNone/>
            </a:pPr>
            <a:r>
              <a:rPr lang="en-US" sz="2000" b="1">
                <a:solidFill>
                  <a:srgbClr val="3333FF"/>
                </a:solidFill>
              </a:rPr>
              <a:t>			</a:t>
            </a:r>
            <a:r>
              <a:rPr lang="en-US" sz="2000" b="1">
                <a:solidFill>
                  <a:schemeClr val="tx1"/>
                </a:solidFill>
              </a:rPr>
              <a:t>[constraint </a:t>
            </a:r>
            <a:r>
              <a:rPr lang="en-US" sz="2000" b="1" i="1">
                <a:solidFill>
                  <a:schemeClr val="tx1"/>
                </a:solidFill>
              </a:rPr>
              <a:t>constraint_name</a:t>
            </a:r>
            <a:r>
              <a:rPr lang="en-US" sz="2000" b="1">
                <a:solidFill>
                  <a:schemeClr val="tx1"/>
                </a:solidFill>
              </a:rPr>
              <a:t>]</a:t>
            </a:r>
          </a:p>
          <a:p>
            <a:pPr>
              <a:spcBef>
                <a:spcPct val="0"/>
              </a:spcBef>
              <a:buFont typeface="Monotype Sorts" pitchFamily="2" charset="2"/>
              <a:buNone/>
            </a:pPr>
            <a:r>
              <a:rPr lang="en-US" sz="2000" b="1" i="1">
                <a:solidFill>
                  <a:schemeClr val="tx1"/>
                </a:solidFill>
              </a:rPr>
              <a:t>			</a:t>
            </a:r>
            <a:r>
              <a:rPr lang="en-US" sz="2000" b="1">
                <a:solidFill>
                  <a:schemeClr val="tx1"/>
                </a:solidFill>
              </a:rPr>
              <a:t>check</a:t>
            </a:r>
            <a:r>
              <a:rPr lang="en-US" sz="2000" b="1" i="1">
                <a:solidFill>
                  <a:schemeClr val="tx1"/>
                </a:solidFill>
              </a:rPr>
              <a:t> </a:t>
            </a:r>
            <a:r>
              <a:rPr lang="en-US" sz="2000" b="1">
                <a:solidFill>
                  <a:schemeClr val="tx1"/>
                </a:solidFill>
              </a:rPr>
              <a:t>(</a:t>
            </a:r>
            <a:r>
              <a:rPr lang="en-US" sz="2000" b="1" i="1">
                <a:solidFill>
                  <a:schemeClr val="tx1"/>
                </a:solidFill>
              </a:rPr>
              <a:t>condition_involving_any_column_or_columns</a:t>
            </a:r>
            <a:r>
              <a:rPr lang="en-US" sz="2000" b="1">
                <a:solidFill>
                  <a:schemeClr val="tx1"/>
                </a:solidFill>
              </a:rPr>
              <a:t>)</a:t>
            </a:r>
            <a:endParaRPr lang="en-US" sz="2000" b="1">
              <a:solidFill>
                <a:srgbClr val="3333FF"/>
              </a:solidFill>
            </a:endParaRPr>
          </a:p>
          <a:p>
            <a:pPr>
              <a:spcBef>
                <a:spcPct val="0"/>
              </a:spcBef>
              <a:buFont typeface="Monotype Sorts" pitchFamily="2" charset="2"/>
              <a:buNone/>
            </a:pPr>
            <a:r>
              <a:rPr lang="en-US" sz="2000" b="1">
                <a:solidFill>
                  <a:srgbClr val="3333FF"/>
                </a:solidFill>
              </a:rPr>
              <a:t>	)</a:t>
            </a:r>
          </a:p>
          <a:p>
            <a:pPr>
              <a:spcBef>
                <a:spcPts val="600"/>
              </a:spcBef>
            </a:pPr>
            <a:r>
              <a:rPr lang="en-US" sz="2600"/>
              <a:t>Example:</a:t>
            </a:r>
            <a:endParaRPr lang="en-US"/>
          </a:p>
          <a:p>
            <a:pPr>
              <a:spcBef>
                <a:spcPct val="0"/>
              </a:spcBef>
              <a:buFont typeface="Monotype Sorts" pitchFamily="2" charset="2"/>
              <a:buNone/>
            </a:pPr>
            <a:r>
              <a:rPr lang="en-US" sz="1200">
                <a:solidFill>
                  <a:schemeClr val="tx1"/>
                </a:solidFill>
              </a:rPr>
              <a:t>	</a:t>
            </a:r>
            <a:r>
              <a:rPr lang="en-US" sz="1600" b="1">
                <a:solidFill>
                  <a:srgbClr val="3333FF"/>
                </a:solidFill>
                <a:latin typeface="Courier New" pitchFamily="49" charset="0"/>
              </a:rPr>
              <a:t>create table discounts (</a:t>
            </a:r>
            <a:br>
              <a:rPr lang="en-US" sz="1600" b="1">
                <a:solidFill>
                  <a:srgbClr val="3333FF"/>
                </a:solidFill>
                <a:latin typeface="Courier New" pitchFamily="49" charset="0"/>
              </a:rPr>
            </a:br>
            <a:r>
              <a:rPr lang="en-US" sz="1600" b="1">
                <a:solidFill>
                  <a:srgbClr val="3333FF"/>
                </a:solidFill>
                <a:latin typeface="Courier New" pitchFamily="49" charset="0"/>
              </a:rPr>
              <a:t>	discounttype	varchar(40)		NOT NULL,</a:t>
            </a:r>
            <a:br>
              <a:rPr lang="en-US" sz="1600" b="1">
                <a:solidFill>
                  <a:srgbClr val="3333FF"/>
                </a:solidFill>
                <a:latin typeface="Courier New" pitchFamily="49" charset="0"/>
              </a:rPr>
            </a:br>
            <a:r>
              <a:rPr lang="en-US" sz="1600" b="1">
                <a:solidFill>
                  <a:srgbClr val="3333FF"/>
                </a:solidFill>
                <a:latin typeface="Courier New" pitchFamily="49" charset="0"/>
              </a:rPr>
              <a:t>	stor_id		char(4)			NULL,</a:t>
            </a:r>
          </a:p>
          <a:p>
            <a:pPr>
              <a:spcBef>
                <a:spcPct val="0"/>
              </a:spcBef>
              <a:buFont typeface="Monotype Sorts" pitchFamily="2" charset="2"/>
              <a:buNone/>
            </a:pPr>
            <a:r>
              <a:rPr lang="en-US" sz="1600" b="1">
                <a:solidFill>
                  <a:srgbClr val="3333FF"/>
                </a:solidFill>
                <a:latin typeface="Courier New" pitchFamily="49" charset="0"/>
              </a:rPr>
              <a:t>		lowqty		smallint		NULL,</a:t>
            </a:r>
            <a:br>
              <a:rPr lang="en-US" sz="1600" b="1">
                <a:solidFill>
                  <a:srgbClr val="3333FF"/>
                </a:solidFill>
                <a:latin typeface="Courier New" pitchFamily="49" charset="0"/>
              </a:rPr>
            </a:br>
            <a:r>
              <a:rPr lang="en-US" sz="1600" b="1">
                <a:solidFill>
                  <a:srgbClr val="3333FF"/>
                </a:solidFill>
                <a:latin typeface="Courier New" pitchFamily="49" charset="0"/>
              </a:rPr>
              <a:t>	highqty		smallint		NULL,</a:t>
            </a:r>
            <a:br>
              <a:rPr lang="en-US" sz="1600" b="1">
                <a:solidFill>
                  <a:srgbClr val="3333FF"/>
                </a:solidFill>
                <a:latin typeface="Courier New" pitchFamily="49" charset="0"/>
              </a:rPr>
            </a:br>
            <a:r>
              <a:rPr lang="en-US" sz="1600" b="1">
                <a:solidFill>
                  <a:srgbClr val="3333FF"/>
                </a:solidFill>
                <a:latin typeface="Courier New" pitchFamily="49" charset="0"/>
              </a:rPr>
              <a:t>	discount	float			NOT NULL,</a:t>
            </a:r>
            <a:br>
              <a:rPr lang="en-US" sz="1600" b="1">
                <a:solidFill>
                  <a:srgbClr val="3333FF"/>
                </a:solidFill>
                <a:latin typeface="Courier New" pitchFamily="49" charset="0"/>
              </a:rPr>
            </a:br>
            <a:r>
              <a:rPr lang="en-US" sz="1600" b="1">
                <a:solidFill>
                  <a:srgbClr val="3333FF"/>
                </a:solidFill>
                <a:latin typeface="Courier New" pitchFamily="49" charset="0"/>
              </a:rPr>
              <a:t> 			</a:t>
            </a:r>
            <a:r>
              <a:rPr lang="en-US" sz="1600" b="1">
                <a:solidFill>
                  <a:schemeClr val="tx1"/>
                </a:solidFill>
                <a:latin typeface="Courier New" pitchFamily="49" charset="0"/>
              </a:rPr>
              <a:t>constraint chk_low_high</a:t>
            </a:r>
            <a:br>
              <a:rPr lang="en-US" sz="1600" b="1">
                <a:solidFill>
                  <a:schemeClr val="tx1"/>
                </a:solidFill>
                <a:latin typeface="Courier New" pitchFamily="49" charset="0"/>
              </a:rPr>
            </a:br>
            <a:r>
              <a:rPr lang="en-US" sz="1600" b="1">
                <a:solidFill>
                  <a:schemeClr val="tx1"/>
                </a:solidFill>
                <a:latin typeface="Courier New" pitchFamily="49" charset="0"/>
              </a:rPr>
              <a:t> 			check (lowqty &lt;= highqty)</a:t>
            </a:r>
            <a:endParaRPr lang="en-US" sz="1600" b="1" i="1">
              <a:solidFill>
                <a:srgbClr val="3333FF"/>
              </a:solidFill>
              <a:latin typeface="Courier New" pitchFamily="49" charset="0"/>
            </a:endParaRPr>
          </a:p>
          <a:p>
            <a:pPr>
              <a:spcBef>
                <a:spcPct val="0"/>
              </a:spcBef>
              <a:buFont typeface="Monotype Sorts" pitchFamily="2" charset="2"/>
              <a:buNone/>
            </a:pPr>
            <a:r>
              <a:rPr lang="en-US" sz="16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Check Constraints and Defaults</a:t>
            </a:r>
            <a:endParaRPr lang="en-US" b="0"/>
          </a:p>
        </p:txBody>
      </p:sp>
      <p:sp>
        <p:nvSpPr>
          <p:cNvPr id="20483" name="Rectangle 3"/>
          <p:cNvSpPr>
            <a:spLocks noGrp="1" noChangeArrowheads="1"/>
          </p:cNvSpPr>
          <p:nvPr>
            <p:ph type="body" idx="1"/>
          </p:nvPr>
        </p:nvSpPr>
        <p:spPr/>
        <p:txBody>
          <a:bodyPr>
            <a:normAutofit fontScale="92500" lnSpcReduction="20000"/>
          </a:bodyPr>
          <a:lstStyle/>
          <a:p>
            <a:pPr>
              <a:spcBef>
                <a:spcPts val="600"/>
              </a:spcBef>
              <a:tabLst>
                <a:tab pos="912813" algn="l"/>
                <a:tab pos="1770063" algn="l"/>
                <a:tab pos="2682875" algn="l"/>
                <a:tab pos="3662363" algn="l"/>
                <a:tab pos="4575175" algn="l"/>
                <a:tab pos="5486400" algn="l"/>
                <a:tab pos="6345238" algn="l"/>
                <a:tab pos="6854825" algn="l"/>
              </a:tabLst>
            </a:pPr>
            <a:r>
              <a:rPr lang="en-US"/>
              <a:t>Adaptive Server allows a table to have a default and check constraint that contradict one another</a:t>
            </a:r>
          </a:p>
          <a:p>
            <a:pPr>
              <a:spcBef>
                <a:spcPts val="600"/>
              </a:spcBef>
              <a:tabLst>
                <a:tab pos="912813" algn="l"/>
                <a:tab pos="1770063" algn="l"/>
                <a:tab pos="2682875" algn="l"/>
                <a:tab pos="3662363" algn="l"/>
                <a:tab pos="4575175" algn="l"/>
                <a:tab pos="5486400" algn="l"/>
                <a:tab pos="6345238" algn="l"/>
                <a:tab pos="6854825" algn="l"/>
              </a:tabLst>
            </a:pPr>
            <a:r>
              <a:rPr lang="en-US"/>
              <a:t>Any </a:t>
            </a:r>
            <a:r>
              <a:rPr lang="en-US" b="1"/>
              <a:t>insert</a:t>
            </a:r>
            <a:r>
              <a:rPr lang="en-US"/>
              <a:t> using the default will fail</a:t>
            </a:r>
          </a:p>
          <a:p>
            <a:pPr>
              <a:spcBef>
                <a:spcPts val="600"/>
              </a:spcBef>
              <a:tabLst>
                <a:tab pos="912813" algn="l"/>
                <a:tab pos="1770063" algn="l"/>
                <a:tab pos="2682875" algn="l"/>
                <a:tab pos="3662363" algn="l"/>
                <a:tab pos="4575175" algn="l"/>
                <a:tab pos="5486400" algn="l"/>
                <a:tab pos="6345238" algn="l"/>
                <a:tab pos="6854825" algn="l"/>
              </a:tabLst>
            </a:pPr>
            <a:r>
              <a:rPr lang="en-US"/>
              <a:t>Example:</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a:solidFill>
                  <a:schemeClr val="tx1"/>
                </a:solidFill>
              </a:rPr>
              <a:t>	</a:t>
            </a:r>
            <a:r>
              <a:rPr lang="en-US" sz="1800" b="1">
                <a:solidFill>
                  <a:srgbClr val="3333FF"/>
                </a:solidFill>
                <a:latin typeface="Courier New" pitchFamily="49" charset="0"/>
              </a:rPr>
              <a:t>create table publishers (</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pub_id		char(4)					NOT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pub_name	varchar(40)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city		varchar(20)	</a:t>
            </a:r>
            <a:r>
              <a:rPr lang="en-US" sz="1800" b="1">
                <a:solidFill>
                  <a:schemeClr val="tx1"/>
                </a:solidFill>
                <a:latin typeface="Courier New" pitchFamily="49" charset="0"/>
              </a:rPr>
              <a:t>default "Tulsa"</a:t>
            </a:r>
            <a:r>
              <a:rPr lang="en-US" sz="1800" b="1">
                <a:solidFill>
                  <a:srgbClr val="3333FF"/>
                </a:solidFill>
                <a:latin typeface="Courier New" pitchFamily="49" charset="0"/>
              </a:rPr>
              <a:t>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state		char(2)		</a:t>
            </a:r>
            <a:r>
              <a:rPr lang="en-US" sz="1800" b="1">
                <a:solidFill>
                  <a:schemeClr val="tx1"/>
                </a:solidFill>
                <a:latin typeface="Courier New" pitchFamily="49" charset="0"/>
              </a:rPr>
              <a:t>default "OK"</a:t>
            </a:r>
            <a:r>
              <a:rPr lang="en-US" sz="1800" b="1">
                <a:solidFill>
                  <a:srgbClr val="3333FF"/>
                </a:solidFill>
                <a:latin typeface="Courier New" pitchFamily="49" charset="0"/>
              </a:rPr>
              <a:t>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a:t>
            </a:r>
            <a:r>
              <a:rPr lang="en-US" sz="1800" b="1">
                <a:solidFill>
                  <a:schemeClr val="tx1"/>
                </a:solidFill>
                <a:latin typeface="Courier New" pitchFamily="49" charset="0"/>
              </a:rPr>
              <a:t>constraint chk_state</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chemeClr val="tx1"/>
                </a:solidFill>
                <a:latin typeface="Courier New" pitchFamily="49" charset="0"/>
              </a:rPr>
              <a:t>			check (state in ("CA", "OR", "WA", "NV"))</a:t>
            </a:r>
            <a:endParaRPr lang="en-US" sz="1800" b="1">
              <a:solidFill>
                <a:srgbClr val="3333FF"/>
              </a:solidFill>
              <a:latin typeface="Courier New" pitchFamily="49" charset="0"/>
            </a:endParaRP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endParaRPr lang="en-US" sz="1800" b="1">
              <a:solidFill>
                <a:srgbClr val="3333FF"/>
              </a:solidFill>
              <a:latin typeface="Courier New" pitchFamily="49" charset="0"/>
            </a:endParaRP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insert into publishers (pub_id, pub_name)</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values ("9909", "Failed Imprints")</a:t>
            </a:r>
            <a:endParaRPr lang="en-US">
              <a:solidFill>
                <a:srgbClr val="3333FF"/>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2) Entity </a:t>
            </a:r>
            <a:r>
              <a:rPr lang="en-US" dirty="0"/>
              <a:t>Integrity</a:t>
            </a:r>
            <a:endParaRPr lang="en-US" b="0" dirty="0"/>
          </a:p>
        </p:txBody>
      </p:sp>
      <p:sp>
        <p:nvSpPr>
          <p:cNvPr id="26627" name="Rectangle 3"/>
          <p:cNvSpPr>
            <a:spLocks noGrp="1" noChangeArrowheads="1"/>
          </p:cNvSpPr>
          <p:nvPr>
            <p:ph type="body" idx="1"/>
          </p:nvPr>
        </p:nvSpPr>
        <p:spPr/>
        <p:txBody>
          <a:bodyPr/>
          <a:lstStyle/>
          <a:p>
            <a:pPr>
              <a:spcBef>
                <a:spcPts val="600"/>
              </a:spcBef>
            </a:pPr>
            <a:r>
              <a:rPr lang="en-US" dirty="0"/>
              <a:t>Entity integrity ensures that every row of a table can be uniquely identified</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Primary Key</a:t>
            </a:r>
            <a:endParaRPr lang="en-US" b="0"/>
          </a:p>
        </p:txBody>
      </p:sp>
      <p:sp>
        <p:nvSpPr>
          <p:cNvPr id="27651" name="Rectangle 3"/>
          <p:cNvSpPr>
            <a:spLocks noGrp="1" noChangeArrowheads="1"/>
          </p:cNvSpPr>
          <p:nvPr>
            <p:ph type="body" idx="1"/>
          </p:nvPr>
        </p:nvSpPr>
        <p:spPr/>
        <p:txBody>
          <a:bodyPr/>
          <a:lstStyle/>
          <a:p>
            <a:pPr>
              <a:spcBef>
                <a:spcPts val="600"/>
              </a:spcBef>
            </a:pPr>
            <a:r>
              <a:rPr lang="en-US"/>
              <a:t>A combination of one or more columns that uniquely identifies each row in a table</a:t>
            </a:r>
          </a:p>
          <a:p>
            <a:pPr>
              <a:spcBef>
                <a:spcPts val="6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Primary Key Constraint</a:t>
            </a:r>
            <a:endParaRPr lang="en-US" b="0"/>
          </a:p>
        </p:txBody>
      </p:sp>
      <p:sp>
        <p:nvSpPr>
          <p:cNvPr id="28675" name="Rectangle 3"/>
          <p:cNvSpPr>
            <a:spLocks noGrp="1" noChangeArrowheads="1"/>
          </p:cNvSpPr>
          <p:nvPr>
            <p:ph type="body" idx="1"/>
          </p:nvPr>
        </p:nvSpPr>
        <p:spPr/>
        <p:txBody>
          <a:bodyPr/>
          <a:lstStyle/>
          <a:p>
            <a:pPr>
              <a:spcBef>
                <a:spcPts val="600"/>
              </a:spcBef>
            </a:pPr>
            <a:r>
              <a:rPr lang="en-US"/>
              <a:t>A primary key constraint enforces entity integrity</a:t>
            </a:r>
          </a:p>
          <a:p>
            <a:pPr>
              <a:spcBef>
                <a:spcPts val="600"/>
              </a:spcBef>
            </a:pPr>
            <a:r>
              <a:rPr lang="en-US"/>
              <a:t>It creates a unique index on the column(s) specified</a:t>
            </a:r>
          </a:p>
          <a:p>
            <a:pPr>
              <a:spcBef>
                <a:spcPts val="600"/>
              </a:spcBef>
            </a:pPr>
            <a:r>
              <a:rPr lang="en-US"/>
              <a:t>Integrity is enforced during inserts and updates</a:t>
            </a:r>
          </a:p>
          <a:p>
            <a:pPr>
              <a:spcBef>
                <a:spcPts val="600"/>
              </a:spcBef>
            </a:pPr>
            <a:r>
              <a:rPr lang="en-US"/>
              <a:t>Limit of one primary key constraint per table</a:t>
            </a:r>
          </a:p>
          <a:p>
            <a:pPr>
              <a:spcBef>
                <a:spcPts val="6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sz="3600"/>
              <a:t>Indexes Created by Primary Key Constraints</a:t>
            </a:r>
            <a:endParaRPr lang="en-US" b="0"/>
          </a:p>
        </p:txBody>
      </p:sp>
      <p:sp>
        <p:nvSpPr>
          <p:cNvPr id="29699" name="Rectangle 3"/>
          <p:cNvSpPr>
            <a:spLocks noGrp="1" noChangeArrowheads="1"/>
          </p:cNvSpPr>
          <p:nvPr>
            <p:ph type="body" idx="1"/>
          </p:nvPr>
        </p:nvSpPr>
        <p:spPr/>
        <p:txBody>
          <a:bodyPr/>
          <a:lstStyle/>
          <a:p>
            <a:pPr>
              <a:spcBef>
                <a:spcPts val="600"/>
              </a:spcBef>
            </a:pPr>
            <a:r>
              <a:rPr lang="en-US"/>
              <a:t>Unique</a:t>
            </a:r>
          </a:p>
          <a:p>
            <a:pPr>
              <a:spcBef>
                <a:spcPts val="600"/>
              </a:spcBef>
            </a:pPr>
            <a:r>
              <a:rPr lang="en-US"/>
              <a:t>Clustered by default</a:t>
            </a:r>
          </a:p>
          <a:p>
            <a:pPr>
              <a:spcBef>
                <a:spcPts val="600"/>
              </a:spcBef>
            </a:pPr>
            <a:r>
              <a:rPr lang="en-US"/>
              <a:t>Do not allow NULL values in the column(s)</a:t>
            </a:r>
          </a:p>
          <a:p>
            <a:pPr lvl="1">
              <a:spcBef>
                <a:spcPts val="200"/>
              </a:spcBef>
            </a:pPr>
            <a:r>
              <a:rPr lang="en-US">
                <a:solidFill>
                  <a:schemeClr val="tx1"/>
                </a:solidFill>
              </a:rPr>
              <a:t>Cannot be created on nullable columns</a:t>
            </a:r>
          </a:p>
          <a:p>
            <a:pPr>
              <a:spcBef>
                <a:spcPts val="600"/>
              </a:spcBef>
            </a:pPr>
            <a:r>
              <a:rPr lang="en-US"/>
              <a:t>Cannot be dropped using the </a:t>
            </a:r>
            <a:r>
              <a:rPr lang="en-US" b="1"/>
              <a:t>drop index</a:t>
            </a:r>
            <a:r>
              <a:rPr lang="en-US"/>
              <a:t> statement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Creating </a:t>
            </a:r>
            <a:r>
              <a:rPr lang="en-US" dirty="0" err="1" smtClean="0"/>
              <a:t>Filegroups</a:t>
            </a:r>
            <a:endParaRPr lang="en-US" dirty="0" smtClean="0"/>
          </a:p>
        </p:txBody>
      </p:sp>
      <p:sp>
        <p:nvSpPr>
          <p:cNvPr id="12291" name="Rectangle 3"/>
          <p:cNvSpPr>
            <a:spLocks noGrp="1" noChangeArrowheads="1"/>
          </p:cNvSpPr>
          <p:nvPr>
            <p:ph type="body" idx="1"/>
          </p:nvPr>
        </p:nvSpPr>
        <p:spPr/>
        <p:txBody>
          <a:bodyPr/>
          <a:lstStyle/>
          <a:p>
            <a:pPr eaLnBrk="1" hangingPunct="1"/>
            <a:r>
              <a:rPr lang="en-US" smtClean="0"/>
              <a:t>What are Filegroups?</a:t>
            </a:r>
          </a:p>
          <a:p>
            <a:pPr eaLnBrk="1" hangingPunct="1"/>
            <a:r>
              <a:rPr lang="en-US" smtClean="0"/>
              <a:t>Improving Database Performance by Using Filegroups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a:t>Column-Level Primary Key Constraint</a:t>
            </a:r>
            <a:endParaRPr lang="en-US" b="0"/>
          </a:p>
        </p:txBody>
      </p:sp>
      <p:sp>
        <p:nvSpPr>
          <p:cNvPr id="30723" name="Rectangle 3"/>
          <p:cNvSpPr>
            <a:spLocks noGrp="1" noChangeArrowheads="1"/>
          </p:cNvSpPr>
          <p:nvPr>
            <p:ph type="body" idx="1"/>
          </p:nvPr>
        </p:nvSpPr>
        <p:spPr/>
        <p:txBody>
          <a:bodyPr>
            <a:normAutofit fontScale="92500" lnSpcReduction="20000"/>
          </a:bodyPr>
          <a:lstStyle/>
          <a:p>
            <a:pPr>
              <a:spcBef>
                <a:spcPct val="0"/>
              </a:spcBef>
            </a:pPr>
            <a:r>
              <a:rPr lang="en-US"/>
              <a:t>Simplified syntax:</a:t>
            </a:r>
          </a:p>
          <a:p>
            <a:pPr>
              <a:spcBef>
                <a:spcPct val="0"/>
              </a:spcBef>
              <a:buFont typeface="Monotype Sorts" pitchFamily="2" charset="2"/>
              <a:buNone/>
            </a:pPr>
            <a:r>
              <a:rPr lang="en-US" sz="2200">
                <a:solidFill>
                  <a:srgbClr val="3333FF"/>
                </a:solidFill>
              </a:rPr>
              <a:t>	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NOT NULL | IDENTITY ]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a:solidFill>
                  <a:schemeClr val="tx1"/>
                </a:solidFill>
              </a:rPr>
              <a:t>			primary key [clustered | nonclustered]</a:t>
            </a:r>
            <a:r>
              <a:rPr lang="en-US" sz="2200">
                <a:solidFill>
                  <a:schemeClr val="tx1"/>
                </a:solidFill>
              </a:rPr>
              <a:t>,</a:t>
            </a:r>
            <a:endParaRPr lang="en-US" sz="2200">
              <a:solidFill>
                <a:srgbClr val="3333FF"/>
              </a:solidFill>
            </a:endParaRP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endParaRPr lang="en-US">
              <a:solidFill>
                <a:srgbClr val="3333FF"/>
              </a:solidFill>
            </a:endParaRPr>
          </a:p>
          <a:p>
            <a:pPr>
              <a:spcBef>
                <a:spcPct val="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publishers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constraint pky_c_pub_id</a:t>
            </a:r>
          </a:p>
          <a:p>
            <a:pPr>
              <a:spcBef>
                <a:spcPct val="0"/>
              </a:spcBef>
              <a:buFont typeface="Monotype Sorts" pitchFamily="2" charset="2"/>
              <a:buNone/>
            </a:pPr>
            <a:r>
              <a:rPr lang="en-US" sz="1800" b="1">
                <a:solidFill>
                  <a:schemeClr val="tx1"/>
                </a:solidFill>
                <a:latin typeface="Courier New" pitchFamily="49" charset="0"/>
              </a:rPr>
              <a:t>			primary key,</a:t>
            </a:r>
            <a:endParaRPr lang="en-US" sz="1800" b="1" i="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pub_name	varchar(40)	NULL,</a:t>
            </a:r>
          </a:p>
          <a:p>
            <a:pPr>
              <a:spcBef>
                <a:spcPct val="0"/>
              </a:spcBef>
              <a:buFont typeface="Monotype Sorts" pitchFamily="2" charset="2"/>
              <a:buNone/>
            </a:pPr>
            <a:r>
              <a:rPr lang="en-US" sz="1800" b="1">
                <a:solidFill>
                  <a:srgbClr val="3333FF"/>
                </a:solidFill>
                <a:latin typeface="Courier New" pitchFamily="49" charset="0"/>
              </a:rPr>
              <a:t>		city		varchar(20)	NULL,</a:t>
            </a:r>
          </a:p>
          <a:p>
            <a:pPr>
              <a:spcBef>
                <a:spcPct val="0"/>
              </a:spcBef>
              <a:buFont typeface="Monotype Sorts" pitchFamily="2" charset="2"/>
              <a:buNone/>
            </a:pPr>
            <a:r>
              <a:rPr lang="en-US" sz="1800" b="1">
                <a:solidFill>
                  <a:srgbClr val="3333FF"/>
                </a:solidFill>
                <a:latin typeface="Courier New" pitchFamily="49" charset="0"/>
              </a:rPr>
              <a:t>		state		char(2)	NULL</a:t>
            </a:r>
          </a:p>
          <a:p>
            <a:pPr>
              <a:spcBef>
                <a:spcPct val="0"/>
              </a:spcBef>
              <a:buFont typeface="Monotype Sorts" pitchFamily="2" charset="2"/>
              <a:buNone/>
            </a:pPr>
            <a:r>
              <a:rPr lang="en-US" sz="1800" b="1">
                <a:solidFill>
                  <a:srgbClr val="3333FF"/>
                </a:solidFill>
                <a:latin typeface="Courier New" pitchFamily="49" charset="0"/>
              </a:rPr>
              <a:t>	)</a:t>
            </a:r>
            <a:endParaRPr lang="en-US">
              <a:solidFill>
                <a:srgbClr val="3333FF"/>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a:t>Table-Level Primary Key Constraint</a:t>
            </a:r>
            <a:endParaRPr lang="en-US" b="0"/>
          </a:p>
        </p:txBody>
      </p:sp>
      <p:sp>
        <p:nvSpPr>
          <p:cNvPr id="31747" name="Rectangle 3"/>
          <p:cNvSpPr>
            <a:spLocks noGrp="1" noChangeArrowheads="1"/>
          </p:cNvSpPr>
          <p:nvPr>
            <p:ph type="body" idx="1"/>
          </p:nvPr>
        </p:nvSpPr>
        <p:spPr>
          <a:xfrm>
            <a:off x="76200" y="1524000"/>
            <a:ext cx="8763000" cy="5410200"/>
          </a:xfrm>
        </p:spPr>
        <p:txBody>
          <a:bodyPr>
            <a:normAutofit lnSpcReduction="10000"/>
          </a:bodyPr>
          <a:lstStyle/>
          <a:p>
            <a:pPr>
              <a:spcBef>
                <a:spcPts val="600"/>
              </a:spcBef>
            </a:pPr>
            <a:r>
              <a:rPr lang="en-US" dirty="0"/>
              <a:t>Simplified syntax:</a:t>
            </a:r>
          </a:p>
          <a:p>
            <a:pPr>
              <a:spcBef>
                <a:spcPct val="0"/>
              </a:spcBef>
              <a:buFont typeface="Monotype Sorts" pitchFamily="2" charset="2"/>
              <a:buNone/>
            </a:pPr>
            <a:r>
              <a:rPr lang="en-US" sz="2200" dirty="0">
                <a:solidFill>
                  <a:srgbClr val="1669BC"/>
                </a:solidFill>
              </a:rPr>
              <a:t>	</a:t>
            </a:r>
            <a:r>
              <a:rPr lang="en-US" sz="2200" dirty="0">
                <a:solidFill>
                  <a:srgbClr val="3333FF"/>
                </a:solidFill>
              </a:rPr>
              <a:t>create table </a:t>
            </a:r>
            <a:r>
              <a:rPr lang="en-US" sz="2200" i="1" dirty="0" err="1">
                <a:solidFill>
                  <a:srgbClr val="3333FF"/>
                </a:solidFill>
              </a:rPr>
              <a:t>table_name</a:t>
            </a:r>
            <a:r>
              <a:rPr lang="en-US" sz="2200" dirty="0">
                <a:solidFill>
                  <a:srgbClr val="3333FF"/>
                </a:solidFill>
              </a:rPr>
              <a:t> (</a:t>
            </a:r>
          </a:p>
          <a:p>
            <a:pPr>
              <a:spcBef>
                <a:spcPct val="0"/>
              </a:spcBef>
              <a:buFont typeface="Monotype Sorts" pitchFamily="2" charset="2"/>
              <a:buNone/>
            </a:pPr>
            <a:r>
              <a:rPr lang="en-US" sz="2200" dirty="0">
                <a:solidFill>
                  <a:srgbClr val="3333FF"/>
                </a:solidFill>
              </a:rPr>
              <a:t>		</a:t>
            </a:r>
            <a:r>
              <a:rPr lang="en-US" sz="2200" i="1" dirty="0" err="1">
                <a:solidFill>
                  <a:srgbClr val="3333FF"/>
                </a:solidFill>
              </a:rPr>
              <a:t>column_name</a:t>
            </a:r>
            <a:r>
              <a:rPr lang="en-US" sz="2200" i="1" dirty="0">
                <a:solidFill>
                  <a:srgbClr val="3333FF"/>
                </a:solidFill>
              </a:rPr>
              <a:t>	</a:t>
            </a:r>
            <a:r>
              <a:rPr lang="en-US" sz="2200" i="1" dirty="0" err="1">
                <a:solidFill>
                  <a:srgbClr val="3333FF"/>
                </a:solidFill>
              </a:rPr>
              <a:t>datatype</a:t>
            </a:r>
            <a:r>
              <a:rPr lang="en-US" sz="2200" i="1" dirty="0">
                <a:solidFill>
                  <a:srgbClr val="3333FF"/>
                </a:solidFill>
              </a:rPr>
              <a:t>	</a:t>
            </a:r>
            <a:r>
              <a:rPr lang="en-US" sz="2200" dirty="0">
                <a:solidFill>
                  <a:srgbClr val="3333FF"/>
                </a:solidFill>
              </a:rPr>
              <a:t>[ NULL | NOT NULL | IDENTITY ], </a:t>
            </a:r>
          </a:p>
          <a:p>
            <a:pPr>
              <a:spcBef>
                <a:spcPct val="0"/>
              </a:spcBef>
              <a:buFont typeface="Monotype Sorts" pitchFamily="2" charset="2"/>
              <a:buNone/>
            </a:pPr>
            <a:r>
              <a:rPr lang="en-US" sz="2200" dirty="0">
                <a:solidFill>
                  <a:srgbClr val="3333FF"/>
                </a:solidFill>
              </a:rPr>
              <a:t>		...</a:t>
            </a:r>
          </a:p>
          <a:p>
            <a:pPr>
              <a:spcBef>
                <a:spcPct val="0"/>
              </a:spcBef>
              <a:buFont typeface="Monotype Sorts" pitchFamily="2" charset="2"/>
              <a:buNone/>
            </a:pPr>
            <a:r>
              <a:rPr lang="en-US" sz="2200" dirty="0">
                <a:solidFill>
                  <a:srgbClr val="3333FF"/>
                </a:solidFill>
              </a:rPr>
              <a:t>		</a:t>
            </a:r>
            <a:r>
              <a:rPr lang="en-US" sz="2200" i="1" dirty="0" err="1">
                <a:solidFill>
                  <a:srgbClr val="3333FF"/>
                </a:solidFill>
              </a:rPr>
              <a:t>column_name</a:t>
            </a:r>
            <a:r>
              <a:rPr lang="en-US" sz="2200" i="1" dirty="0">
                <a:solidFill>
                  <a:srgbClr val="3333FF"/>
                </a:solidFill>
              </a:rPr>
              <a:t>	</a:t>
            </a:r>
            <a:r>
              <a:rPr lang="en-US" sz="2200" i="1" dirty="0" err="1">
                <a:solidFill>
                  <a:srgbClr val="3333FF"/>
                </a:solidFill>
              </a:rPr>
              <a:t>datatype</a:t>
            </a:r>
            <a:r>
              <a:rPr lang="en-US" sz="2200" i="1" dirty="0">
                <a:solidFill>
                  <a:srgbClr val="3333FF"/>
                </a:solidFill>
              </a:rPr>
              <a:t>	</a:t>
            </a:r>
            <a:r>
              <a:rPr lang="en-US" sz="2200" dirty="0">
                <a:solidFill>
                  <a:srgbClr val="3333FF"/>
                </a:solidFill>
              </a:rPr>
              <a:t>[ NULL | NOT NULL | IDENTITY ],</a:t>
            </a:r>
          </a:p>
          <a:p>
            <a:pPr>
              <a:spcBef>
                <a:spcPct val="0"/>
              </a:spcBef>
              <a:buFont typeface="Monotype Sorts" pitchFamily="2" charset="2"/>
              <a:buNone/>
            </a:pPr>
            <a:r>
              <a:rPr lang="en-US" sz="2200" dirty="0">
                <a:solidFill>
                  <a:srgbClr val="3333FF"/>
                </a:solidFill>
              </a:rPr>
              <a:t>			</a:t>
            </a:r>
            <a:r>
              <a:rPr lang="en-US" sz="2200" dirty="0">
                <a:solidFill>
                  <a:schemeClr val="tx1"/>
                </a:solidFill>
              </a:rPr>
              <a:t>[</a:t>
            </a:r>
            <a:r>
              <a:rPr lang="en-US" sz="2200" b="1" dirty="0">
                <a:solidFill>
                  <a:schemeClr val="tx1"/>
                </a:solidFill>
              </a:rPr>
              <a:t>constraint </a:t>
            </a:r>
            <a:r>
              <a:rPr lang="en-US" sz="2200" b="1" i="1" dirty="0" err="1">
                <a:solidFill>
                  <a:schemeClr val="tx1"/>
                </a:solidFill>
              </a:rPr>
              <a:t>constraint_name</a:t>
            </a:r>
            <a:r>
              <a:rPr lang="en-US" sz="2200" b="1" dirty="0">
                <a:solidFill>
                  <a:schemeClr val="tx1"/>
                </a:solidFill>
              </a:rPr>
              <a:t>]</a:t>
            </a:r>
          </a:p>
          <a:p>
            <a:pPr>
              <a:spcBef>
                <a:spcPct val="0"/>
              </a:spcBef>
              <a:buFont typeface="Monotype Sorts" pitchFamily="2" charset="2"/>
              <a:buNone/>
            </a:pPr>
            <a:r>
              <a:rPr lang="en-US" sz="2200" b="1" i="1" dirty="0">
                <a:solidFill>
                  <a:schemeClr val="tx1"/>
                </a:solidFill>
              </a:rPr>
              <a:t>			</a:t>
            </a:r>
            <a:r>
              <a:rPr lang="en-US" sz="2200" b="1" dirty="0">
                <a:solidFill>
                  <a:schemeClr val="tx1"/>
                </a:solidFill>
              </a:rPr>
              <a:t>primary key [clustered | </a:t>
            </a:r>
            <a:r>
              <a:rPr lang="en-US" sz="2200" b="1" dirty="0" err="1">
                <a:solidFill>
                  <a:schemeClr val="tx1"/>
                </a:solidFill>
              </a:rPr>
              <a:t>nonclustered</a:t>
            </a:r>
            <a:r>
              <a:rPr lang="en-US" sz="2200" b="1" dirty="0">
                <a:solidFill>
                  <a:schemeClr val="tx1"/>
                </a:solidFill>
              </a:rPr>
              <a:t>]</a:t>
            </a:r>
            <a:r>
              <a:rPr lang="en-US" sz="2200" b="1" i="1" dirty="0">
                <a:solidFill>
                  <a:schemeClr val="tx1"/>
                </a:solidFill>
              </a:rPr>
              <a:t> (column1</a:t>
            </a:r>
            <a:r>
              <a:rPr lang="en-US" sz="2200" b="1" dirty="0">
                <a:solidFill>
                  <a:schemeClr val="tx1"/>
                </a:solidFill>
              </a:rPr>
              <a:t> [,</a:t>
            </a:r>
            <a:r>
              <a:rPr lang="en-US" sz="2200" b="1" i="1" dirty="0">
                <a:solidFill>
                  <a:schemeClr val="tx1"/>
                </a:solidFill>
              </a:rPr>
              <a:t>column2</a:t>
            </a:r>
            <a:r>
              <a:rPr lang="en-US" sz="2200" b="1" dirty="0">
                <a:solidFill>
                  <a:schemeClr val="tx1"/>
                </a:solidFill>
              </a:rPr>
              <a:t>...])</a:t>
            </a:r>
            <a:endParaRPr lang="en-US" sz="2200" b="1" dirty="0">
              <a:solidFill>
                <a:srgbClr val="3333FF"/>
              </a:solidFill>
            </a:endParaRPr>
          </a:p>
          <a:p>
            <a:pPr>
              <a:spcBef>
                <a:spcPct val="0"/>
              </a:spcBef>
              <a:buFont typeface="Monotype Sorts" pitchFamily="2" charset="2"/>
              <a:buNone/>
            </a:pPr>
            <a:r>
              <a:rPr lang="en-US" sz="2200" dirty="0">
                <a:solidFill>
                  <a:srgbClr val="3333FF"/>
                </a:solidFill>
              </a:rPr>
              <a:t>	)</a:t>
            </a:r>
            <a:br>
              <a:rPr lang="en-US" sz="2200" dirty="0">
                <a:solidFill>
                  <a:srgbClr val="3333FF"/>
                </a:solidFill>
              </a:rPr>
            </a:br>
            <a:endParaRPr lang="en-US" sz="800" b="1" dirty="0"/>
          </a:p>
          <a:p>
            <a:pPr>
              <a:spcBef>
                <a:spcPct val="0"/>
              </a:spcBef>
            </a:pPr>
            <a:r>
              <a:rPr lang="en-US" dirty="0"/>
              <a:t>Example:</a:t>
            </a:r>
          </a:p>
          <a:p>
            <a:pPr>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create table sales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r>
              <a:rPr lang="en-US" sz="1800" b="1" dirty="0" err="1">
                <a:solidFill>
                  <a:srgbClr val="3333FF"/>
                </a:solidFill>
                <a:latin typeface="Courier New" pitchFamily="49" charset="0"/>
              </a:rPr>
              <a:t>stor_id</a:t>
            </a:r>
            <a:r>
              <a:rPr lang="en-US" sz="1800" b="1" dirty="0">
                <a:solidFill>
                  <a:srgbClr val="3333FF"/>
                </a:solidFill>
                <a:latin typeface="Courier New" pitchFamily="49" charset="0"/>
              </a:rPr>
              <a:t> 	char(4)	NOT NULL,</a:t>
            </a:r>
          </a:p>
          <a:p>
            <a:pPr>
              <a:spcBef>
                <a:spcPct val="0"/>
              </a:spcBef>
              <a:buFont typeface="Monotype Sorts" pitchFamily="2" charset="2"/>
              <a:buNone/>
            </a:pPr>
            <a:r>
              <a:rPr lang="en-US" sz="1800" b="1" dirty="0">
                <a:solidFill>
                  <a:srgbClr val="3333FF"/>
                </a:solidFill>
                <a:latin typeface="Courier New" pitchFamily="49" charset="0"/>
              </a:rPr>
              <a:t>		</a:t>
            </a:r>
            <a:r>
              <a:rPr lang="en-US" sz="1800" b="1" dirty="0" err="1">
                <a:solidFill>
                  <a:srgbClr val="3333FF"/>
                </a:solidFill>
                <a:latin typeface="Courier New" pitchFamily="49" charset="0"/>
              </a:rPr>
              <a:t>ord_num</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varchar</a:t>
            </a:r>
            <a:r>
              <a:rPr lang="en-US" sz="1800" b="1" dirty="0">
                <a:solidFill>
                  <a:srgbClr val="3333FF"/>
                </a:solidFill>
                <a:latin typeface="Courier New" pitchFamily="49" charset="0"/>
              </a:rPr>
              <a:t>(20)	NOT NULL,</a:t>
            </a:r>
            <a:br>
              <a:rPr lang="en-US" sz="1800" b="1" dirty="0">
                <a:solidFill>
                  <a:srgbClr val="3333FF"/>
                </a:solidFill>
                <a:latin typeface="Courier New" pitchFamily="49" charset="0"/>
              </a:rPr>
            </a:br>
            <a:r>
              <a:rPr lang="en-US" sz="1800" b="1" dirty="0">
                <a:solidFill>
                  <a:srgbClr val="3333FF"/>
                </a:solidFill>
                <a:latin typeface="Courier New" pitchFamily="49" charset="0"/>
              </a:rPr>
              <a:t>	date		</a:t>
            </a:r>
            <a:r>
              <a:rPr lang="en-US" sz="1800" b="1" dirty="0" err="1">
                <a:solidFill>
                  <a:srgbClr val="3333FF"/>
                </a:solidFill>
                <a:latin typeface="Courier New" pitchFamily="49" charset="0"/>
              </a:rPr>
              <a:t>datetime</a:t>
            </a:r>
            <a:r>
              <a:rPr lang="en-US" sz="1800" b="1" dirty="0">
                <a:solidFill>
                  <a:srgbClr val="3333FF"/>
                </a:solidFill>
                <a:latin typeface="Courier New" pitchFamily="49" charset="0"/>
              </a:rPr>
              <a:t>	NOT NULL,</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r>
              <a:rPr lang="en-US" sz="1800" b="1" dirty="0">
                <a:solidFill>
                  <a:schemeClr val="tx1"/>
                </a:solidFill>
                <a:latin typeface="Courier New" pitchFamily="49" charset="0"/>
              </a:rPr>
              <a:t>constraint </a:t>
            </a:r>
            <a:r>
              <a:rPr lang="en-US" sz="1800" b="1" dirty="0" err="1">
                <a:solidFill>
                  <a:schemeClr val="tx1"/>
                </a:solidFill>
                <a:latin typeface="Courier New" pitchFamily="49" charset="0"/>
              </a:rPr>
              <a:t>pky_c_storid_ordnum</a:t>
            </a:r>
            <a:r>
              <a:rPr lang="en-US" sz="1800" b="1" dirty="0">
                <a:solidFill>
                  <a:schemeClr val="tx1"/>
                </a:solidFill>
                <a:latin typeface="Courier New" pitchFamily="49" charset="0"/>
              </a:rPr>
              <a:t/>
            </a:r>
            <a:br>
              <a:rPr lang="en-US" sz="1800" b="1" dirty="0">
                <a:solidFill>
                  <a:schemeClr val="tx1"/>
                </a:solidFill>
                <a:latin typeface="Courier New" pitchFamily="49" charset="0"/>
              </a:rPr>
            </a:br>
            <a:r>
              <a:rPr lang="en-US" sz="1800" b="1" dirty="0">
                <a:solidFill>
                  <a:schemeClr val="tx1"/>
                </a:solidFill>
                <a:latin typeface="Courier New" pitchFamily="49" charset="0"/>
              </a:rPr>
              <a:t> 		primary key (</a:t>
            </a:r>
            <a:r>
              <a:rPr lang="en-US" sz="1800" b="1" dirty="0" err="1">
                <a:solidFill>
                  <a:schemeClr val="tx1"/>
                </a:solidFill>
                <a:latin typeface="Courier New" pitchFamily="49" charset="0"/>
              </a:rPr>
              <a:t>stor_id</a:t>
            </a:r>
            <a:r>
              <a:rPr lang="en-US" sz="1800" b="1" dirty="0">
                <a:solidFill>
                  <a:schemeClr val="tx1"/>
                </a:solidFill>
                <a:latin typeface="Courier New" pitchFamily="49" charset="0"/>
              </a:rPr>
              <a:t>, </a:t>
            </a:r>
            <a:r>
              <a:rPr lang="en-US" sz="1800" b="1" dirty="0" err="1">
                <a:solidFill>
                  <a:schemeClr val="tx1"/>
                </a:solidFill>
                <a:latin typeface="Courier New" pitchFamily="49" charset="0"/>
              </a:rPr>
              <a:t>ord_num</a:t>
            </a:r>
            <a:r>
              <a:rPr lang="en-US" sz="1800" b="1" dirty="0">
                <a:solidFill>
                  <a:schemeClr val="tx1"/>
                </a:solidFill>
                <a:latin typeface="Courier New" pitchFamily="49" charset="0"/>
              </a:rPr>
              <a:t>)</a:t>
            </a:r>
            <a:endParaRPr lang="en-US" sz="1800" b="1" dirty="0">
              <a:solidFill>
                <a:srgbClr val="3333FF"/>
              </a:solidFill>
              <a:latin typeface="Courier New" pitchFamily="49" charset="0"/>
            </a:endParaRPr>
          </a:p>
          <a:p>
            <a:pPr>
              <a:buFont typeface="Monotype Sorts" pitchFamily="2" charset="2"/>
              <a:buNone/>
            </a:pPr>
            <a:r>
              <a:rPr lang="en-US" sz="1800" b="1" dirty="0">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Unique Constraint</a:t>
            </a:r>
            <a:endParaRPr lang="en-US" b="0"/>
          </a:p>
        </p:txBody>
      </p:sp>
      <p:sp>
        <p:nvSpPr>
          <p:cNvPr id="32771" name="Rectangle 3"/>
          <p:cNvSpPr>
            <a:spLocks noGrp="1" noChangeArrowheads="1"/>
          </p:cNvSpPr>
          <p:nvPr>
            <p:ph type="body" idx="1"/>
          </p:nvPr>
        </p:nvSpPr>
        <p:spPr/>
        <p:txBody>
          <a:bodyPr/>
          <a:lstStyle/>
          <a:p>
            <a:pPr>
              <a:spcBef>
                <a:spcPts val="600"/>
              </a:spcBef>
            </a:pPr>
            <a:r>
              <a:rPr lang="en-US"/>
              <a:t>A unique constraint also enforces entity integrity</a:t>
            </a:r>
          </a:p>
          <a:p>
            <a:pPr>
              <a:spcBef>
                <a:spcPts val="600"/>
              </a:spcBef>
            </a:pPr>
            <a:r>
              <a:rPr lang="en-US"/>
              <a:t>It creates a unique index on the column(s) specified</a:t>
            </a:r>
          </a:p>
          <a:p>
            <a:pPr>
              <a:spcBef>
                <a:spcPts val="600"/>
              </a:spcBef>
            </a:pPr>
            <a:r>
              <a:rPr lang="en-US"/>
              <a:t>Integrity is enforced during inserts and updates</a:t>
            </a:r>
          </a:p>
          <a:p>
            <a:pPr>
              <a:spcBef>
                <a:spcPts val="600"/>
              </a:spcBef>
            </a:pPr>
            <a:r>
              <a:rPr lang="en-US"/>
              <a:t>Tables can have more than one unique constraint</a:t>
            </a:r>
          </a:p>
          <a:p>
            <a:pPr>
              <a:spcBef>
                <a:spcPts val="6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t>Indexes Created by Unique Constraints</a:t>
            </a:r>
            <a:endParaRPr lang="en-US" b="0"/>
          </a:p>
        </p:txBody>
      </p:sp>
      <p:sp>
        <p:nvSpPr>
          <p:cNvPr id="33795" name="Rectangle 3"/>
          <p:cNvSpPr>
            <a:spLocks noGrp="1" noChangeArrowheads="1"/>
          </p:cNvSpPr>
          <p:nvPr>
            <p:ph type="body" idx="1"/>
          </p:nvPr>
        </p:nvSpPr>
        <p:spPr/>
        <p:txBody>
          <a:bodyPr/>
          <a:lstStyle/>
          <a:p>
            <a:pPr>
              <a:spcBef>
                <a:spcPts val="600"/>
              </a:spcBef>
            </a:pPr>
            <a:r>
              <a:rPr lang="en-US"/>
              <a:t>Unique</a:t>
            </a:r>
          </a:p>
          <a:p>
            <a:pPr>
              <a:spcBef>
                <a:spcPts val="600"/>
              </a:spcBef>
            </a:pPr>
            <a:r>
              <a:rPr lang="en-US"/>
              <a:t>Nonclustered by default</a:t>
            </a:r>
          </a:p>
          <a:p>
            <a:pPr>
              <a:spcBef>
                <a:spcPts val="600"/>
              </a:spcBef>
            </a:pPr>
            <a:r>
              <a:rPr lang="en-US"/>
              <a:t>Allow for a single NULL value in the column(s)</a:t>
            </a:r>
          </a:p>
          <a:p>
            <a:pPr lvl="1">
              <a:spcBef>
                <a:spcPts val="200"/>
              </a:spcBef>
            </a:pPr>
            <a:r>
              <a:rPr lang="en-US">
                <a:solidFill>
                  <a:schemeClr val="tx1"/>
                </a:solidFill>
              </a:rPr>
              <a:t>Can be created on nullable columns</a:t>
            </a:r>
          </a:p>
          <a:p>
            <a:pPr>
              <a:spcBef>
                <a:spcPts val="600"/>
              </a:spcBef>
            </a:pPr>
            <a:r>
              <a:rPr lang="en-US"/>
              <a:t>Cannot be dropped using the </a:t>
            </a:r>
            <a:r>
              <a:rPr lang="en-US" b="1"/>
              <a:t>drop index</a:t>
            </a:r>
            <a:r>
              <a:rPr lang="en-US"/>
              <a:t> statement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a:t>Column-Level Unique Constraint</a:t>
            </a:r>
            <a:endParaRPr lang="en-US" b="0"/>
          </a:p>
        </p:txBody>
      </p:sp>
      <p:sp>
        <p:nvSpPr>
          <p:cNvPr id="34819" name="Rectangle 3"/>
          <p:cNvSpPr>
            <a:spLocks noGrp="1" noChangeArrowheads="1"/>
          </p:cNvSpPr>
          <p:nvPr>
            <p:ph type="body" idx="1"/>
          </p:nvPr>
        </p:nvSpPr>
        <p:spPr/>
        <p:txBody>
          <a:bodyPr>
            <a:normAutofit fontScale="92500" lnSpcReduction="20000"/>
          </a:bodyPr>
          <a:lstStyle/>
          <a:p>
            <a:pPr>
              <a:spcBef>
                <a:spcPct val="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a:solidFill>
                  <a:schemeClr val="tx1"/>
                </a:solidFill>
              </a:rPr>
              <a:t>			unique [clustered | nonclustered]</a:t>
            </a:r>
            <a:r>
              <a:rPr lang="en-US" sz="2200">
                <a:solidFill>
                  <a:schemeClr val="tx1"/>
                </a:solidFill>
              </a:rPr>
              <a:t>,</a:t>
            </a:r>
            <a:endParaRPr lang="en-US" sz="2200">
              <a:solidFill>
                <a:srgbClr val="3333FF"/>
              </a:solidFill>
            </a:endParaRP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p>
          <a:p>
            <a:pPr>
              <a:spcBef>
                <a:spcPct val="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publishers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varchar(40)	NULL</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		constraint unq_pub_name</a:t>
            </a:r>
          </a:p>
          <a:p>
            <a:pPr>
              <a:spcBef>
                <a:spcPct val="0"/>
              </a:spcBef>
              <a:buFont typeface="Monotype Sorts" pitchFamily="2" charset="2"/>
              <a:buNone/>
            </a:pPr>
            <a:r>
              <a:rPr lang="en-US" sz="1800" b="1">
                <a:solidFill>
                  <a:schemeClr val="tx1"/>
                </a:solidFill>
                <a:latin typeface="Courier New" pitchFamily="49" charset="0"/>
              </a:rPr>
              <a:t>			unique,</a:t>
            </a:r>
            <a:endParaRPr lang="en-US" sz="1800" b="1" i="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city		varchar(20)	NULL,</a:t>
            </a:r>
          </a:p>
          <a:p>
            <a:pPr>
              <a:spcBef>
                <a:spcPct val="0"/>
              </a:spcBef>
              <a:buFont typeface="Monotype Sorts" pitchFamily="2" charset="2"/>
              <a:buNone/>
            </a:pPr>
            <a:r>
              <a:rPr lang="en-US" sz="1800" b="1">
                <a:solidFill>
                  <a:srgbClr val="3333FF"/>
                </a:solidFill>
                <a:latin typeface="Courier New" pitchFamily="49" charset="0"/>
              </a:rPr>
              <a:t>		state		char(2)	NULL</a:t>
            </a:r>
          </a:p>
          <a:p>
            <a:pPr>
              <a:spcBef>
                <a:spcPct val="0"/>
              </a:spcBef>
              <a:buFont typeface="Monotype Sorts" pitchFamily="2" charset="2"/>
              <a:buNone/>
            </a:pPr>
            <a:r>
              <a:rPr lang="en-US" sz="1800" b="1">
                <a:solidFill>
                  <a:srgbClr val="3333FF"/>
                </a:solidFill>
                <a:latin typeface="Courier New" pitchFamily="49" charset="0"/>
              </a:rPr>
              <a:t>	)</a:t>
            </a:r>
            <a:endParaRPr lang="en-US">
              <a:solidFill>
                <a:srgbClr val="3333FF"/>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Table-Level Unique Constraint</a:t>
            </a:r>
            <a:endParaRPr lang="en-US" b="0"/>
          </a:p>
        </p:txBody>
      </p:sp>
      <p:sp>
        <p:nvSpPr>
          <p:cNvPr id="35843" name="Rectangle 3"/>
          <p:cNvSpPr>
            <a:spLocks noGrp="1" noChangeArrowheads="1"/>
          </p:cNvSpPr>
          <p:nvPr>
            <p:ph type="body" idx="1"/>
          </p:nvPr>
        </p:nvSpPr>
        <p:spPr/>
        <p:txBody>
          <a:bodyPr>
            <a:normAutofit fontScale="92500" lnSpcReduction="10000"/>
          </a:bodyPr>
          <a:lstStyle/>
          <a:p>
            <a:pPr>
              <a:spcBef>
                <a:spcPts val="60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i="1">
                <a:solidFill>
                  <a:schemeClr val="tx1"/>
                </a:solidFill>
              </a:rPr>
              <a:t>			</a:t>
            </a:r>
            <a:r>
              <a:rPr lang="en-US" sz="2200" b="1">
                <a:solidFill>
                  <a:schemeClr val="tx1"/>
                </a:solidFill>
              </a:rPr>
              <a:t>unique</a:t>
            </a:r>
            <a:r>
              <a:rPr lang="en-US" sz="2200" b="1" i="1">
                <a:solidFill>
                  <a:schemeClr val="tx1"/>
                </a:solidFill>
              </a:rPr>
              <a:t> </a:t>
            </a:r>
            <a:r>
              <a:rPr lang="en-US" sz="2200" b="1">
                <a:solidFill>
                  <a:schemeClr val="tx1"/>
                </a:solidFill>
              </a:rPr>
              <a:t>[clustered | nonclustered]</a:t>
            </a:r>
            <a:r>
              <a:rPr lang="en-US" sz="2200">
                <a:solidFill>
                  <a:schemeClr val="tx1"/>
                </a:solidFill>
              </a:rPr>
              <a:t> </a:t>
            </a:r>
            <a:r>
              <a:rPr lang="en-US" sz="2200" b="1" i="1">
                <a:solidFill>
                  <a:schemeClr val="tx1"/>
                </a:solidFill>
              </a:rPr>
              <a:t>(column1</a:t>
            </a:r>
            <a:r>
              <a:rPr lang="en-US" sz="2200" b="1">
                <a:solidFill>
                  <a:schemeClr val="tx1"/>
                </a:solidFill>
              </a:rPr>
              <a:t> [, </a:t>
            </a:r>
            <a:r>
              <a:rPr lang="en-US" sz="2200" b="1" i="1">
                <a:solidFill>
                  <a:schemeClr val="tx1"/>
                </a:solidFill>
              </a:rPr>
              <a:t>column2</a:t>
            </a:r>
            <a:r>
              <a:rPr lang="en-US" sz="2200" b="1">
                <a:solidFill>
                  <a:schemeClr val="tx1"/>
                </a:solidFill>
              </a:rPr>
              <a:t>...])</a:t>
            </a:r>
            <a:endParaRPr lang="en-US" sz="2200" b="1">
              <a:solidFill>
                <a:srgbClr val="3333FF"/>
              </a:solidFill>
            </a:endParaRPr>
          </a:p>
          <a:p>
            <a:pPr>
              <a:spcBef>
                <a:spcPct val="0"/>
              </a:spcBef>
              <a:buFont typeface="Monotype Sorts" pitchFamily="2" charset="2"/>
              <a:buNone/>
            </a:pPr>
            <a:r>
              <a:rPr lang="en-US" sz="2200">
                <a:solidFill>
                  <a:srgbClr val="3333FF"/>
                </a:solidFill>
              </a:rPr>
              <a:t>	)</a:t>
            </a:r>
            <a:endParaRPr lang="en-US" sz="2200" b="1">
              <a:solidFill>
                <a:srgbClr val="3333FF"/>
              </a:solidFill>
            </a:endParaRPr>
          </a:p>
          <a:p>
            <a:pPr>
              <a:spcBef>
                <a:spcPts val="60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sales (</a:t>
            </a:r>
            <a:br>
              <a:rPr lang="en-US" sz="1800" b="1">
                <a:solidFill>
                  <a:srgbClr val="3333FF"/>
                </a:solidFill>
                <a:latin typeface="Courier New" pitchFamily="49" charset="0"/>
              </a:rPr>
            </a:br>
            <a:r>
              <a:rPr lang="en-US" sz="1800" b="1">
                <a:solidFill>
                  <a:srgbClr val="3333FF"/>
                </a:solidFill>
                <a:latin typeface="Courier New" pitchFamily="49" charset="0"/>
              </a:rPr>
              <a:t>	stor_id 	char(4)	NOT NULL,</a:t>
            </a:r>
          </a:p>
          <a:p>
            <a:pPr>
              <a:spcBef>
                <a:spcPct val="0"/>
              </a:spcBef>
              <a:buFont typeface="Monotype Sorts" pitchFamily="2" charset="2"/>
              <a:buNone/>
            </a:pPr>
            <a:r>
              <a:rPr lang="en-US" sz="1800" b="1">
                <a:solidFill>
                  <a:srgbClr val="3333FF"/>
                </a:solidFill>
                <a:latin typeface="Courier New" pitchFamily="49" charset="0"/>
              </a:rPr>
              <a:t>		ord_num	varchar(20)	NOT NULL,</a:t>
            </a:r>
            <a:br>
              <a:rPr lang="en-US" sz="1800" b="1">
                <a:solidFill>
                  <a:srgbClr val="3333FF"/>
                </a:solidFill>
                <a:latin typeface="Courier New" pitchFamily="49" charset="0"/>
              </a:rPr>
            </a:br>
            <a:r>
              <a:rPr lang="en-US" sz="1800" b="1">
                <a:solidFill>
                  <a:srgbClr val="3333FF"/>
                </a:solidFill>
                <a:latin typeface="Courier New" pitchFamily="49" charset="0"/>
              </a:rPr>
              <a:t>	date		datetime	NOT NULL,</a:t>
            </a:r>
            <a:br>
              <a:rPr lang="en-US" sz="1800" b="1">
                <a:solidFill>
                  <a:srgbClr val="3333FF"/>
                </a:solidFill>
                <a:latin typeface="Courier New" pitchFamily="49" charset="0"/>
              </a:rPr>
            </a:br>
            <a:r>
              <a:rPr lang="en-US" sz="1800" b="1">
                <a:solidFill>
                  <a:srgbClr val="3333FF"/>
                </a:solidFill>
                <a:latin typeface="Courier New" pitchFamily="49" charset="0"/>
              </a:rPr>
              <a:t> </a:t>
            </a:r>
            <a:r>
              <a:rPr lang="en-US" sz="1800" b="1">
                <a:solidFill>
                  <a:schemeClr val="tx1"/>
                </a:solidFill>
                <a:latin typeface="Courier New" pitchFamily="49" charset="0"/>
              </a:rPr>
              <a:t>		constraint unq_stor_id_ord_num</a:t>
            </a:r>
            <a:br>
              <a:rPr lang="en-US" sz="1800" b="1">
                <a:solidFill>
                  <a:schemeClr val="tx1"/>
                </a:solidFill>
                <a:latin typeface="Courier New" pitchFamily="49" charset="0"/>
              </a:rPr>
            </a:br>
            <a:r>
              <a:rPr lang="en-US" sz="1800" b="1">
                <a:solidFill>
                  <a:schemeClr val="tx1"/>
                </a:solidFill>
                <a:latin typeface="Courier New" pitchFamily="49" charset="0"/>
              </a:rPr>
              <a:t> 		unique (stor_id, ord_num)</a:t>
            </a:r>
            <a:endParaRPr lang="en-US" sz="1800" b="1" i="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sz="3200"/>
              <a:t>Primary Key Constraints versus Unique Constraints</a:t>
            </a:r>
            <a:endParaRPr lang="en-US" b="0"/>
          </a:p>
        </p:txBody>
      </p:sp>
      <p:sp>
        <p:nvSpPr>
          <p:cNvPr id="36867" name="Rectangle 3"/>
          <p:cNvSpPr>
            <a:spLocks noGrp="1" noChangeArrowheads="1"/>
          </p:cNvSpPr>
          <p:nvPr>
            <p:ph type="body" idx="1"/>
          </p:nvPr>
        </p:nvSpPr>
        <p:spPr/>
        <p:txBody>
          <a:bodyPr/>
          <a:lstStyle/>
          <a:p>
            <a:pPr>
              <a:buFont typeface="Monotype Sorts" pitchFamily="2" charset="2"/>
              <a:buNone/>
            </a:pPr>
            <a:r>
              <a:rPr lang="en-US"/>
              <a:t> </a:t>
            </a:r>
          </a:p>
        </p:txBody>
      </p:sp>
      <p:graphicFrame>
        <p:nvGraphicFramePr>
          <p:cNvPr id="36868" name="Object 4"/>
          <p:cNvGraphicFramePr>
            <a:graphicFrameLocks noChangeAspect="1"/>
          </p:cNvGraphicFramePr>
          <p:nvPr/>
        </p:nvGraphicFramePr>
        <p:xfrm>
          <a:off x="304800" y="1752600"/>
          <a:ext cx="13363575" cy="5503863"/>
        </p:xfrm>
        <a:graphic>
          <a:graphicData uri="http://schemas.openxmlformats.org/presentationml/2006/ole">
            <mc:AlternateContent xmlns:mc="http://schemas.openxmlformats.org/markup-compatibility/2006">
              <mc:Choice xmlns:v="urn:schemas-microsoft-com:vml" Requires="v">
                <p:oleObj spid="_x0000_s3079" name="Document" r:id="rId4" imgW="9896760" imgH="4076640" progId="Word.Document.8">
                  <p:embed/>
                </p:oleObj>
              </mc:Choice>
              <mc:Fallback>
                <p:oleObj name="Document" r:id="rId4" imgW="9896760" imgH="40766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13363575" cy="550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ounded Rectangle 849923"/>
          <p:cNvSpPr>
            <a:spLocks noChangeArrowheads="1"/>
          </p:cNvSpPr>
          <p:nvPr/>
        </p:nvSpPr>
        <p:spPr bwMode="auto">
          <a:xfrm>
            <a:off x="357188" y="4300537"/>
            <a:ext cx="4941887" cy="1879600"/>
          </a:xfrm>
          <a:prstGeom prst="roundRect">
            <a:avLst>
              <a:gd name="adj" fmla="val 4167"/>
            </a:avLst>
          </a:prstGeom>
          <a:solidFill>
            <a:srgbClr val="DEE7F1"/>
          </a:solidFill>
          <a:ln w="9525" algn="ctr">
            <a:solidFill>
              <a:srgbClr val="333333"/>
            </a:solidFill>
            <a:round/>
            <a:headEnd/>
            <a:tailEnd/>
          </a:ln>
        </p:spPr>
        <p:txBody>
          <a:bodyPr/>
          <a:lstStyle/>
          <a:p>
            <a:pPr algn="l"/>
            <a:r>
              <a:rPr lang="en-US"/>
              <a:t>Foreign Key Constraints:</a:t>
            </a:r>
            <a:endParaRPr lang="en-US" sz="2000"/>
          </a:p>
        </p:txBody>
      </p:sp>
      <p:sp>
        <p:nvSpPr>
          <p:cNvPr id="10243" name="Rectangle 2"/>
          <p:cNvSpPr>
            <a:spLocks noGrp="1" noChangeArrowheads="1"/>
          </p:cNvSpPr>
          <p:nvPr>
            <p:ph type="title"/>
          </p:nvPr>
        </p:nvSpPr>
        <p:spPr>
          <a:xfrm>
            <a:off x="612648" y="228600"/>
            <a:ext cx="8153400" cy="990600"/>
          </a:xfrm>
        </p:spPr>
        <p:txBody>
          <a:bodyPr/>
          <a:lstStyle/>
          <a:p>
            <a:pPr eaLnBrk="1" hangingPunct="1"/>
            <a:r>
              <a:rPr lang="en-US" dirty="0" smtClean="0"/>
              <a:t>Key Constraints Summary </a:t>
            </a:r>
          </a:p>
        </p:txBody>
      </p:sp>
      <p:sp>
        <p:nvSpPr>
          <p:cNvPr id="10244" name="Rounded Rectangle 849923"/>
          <p:cNvSpPr>
            <a:spLocks noChangeArrowheads="1"/>
          </p:cNvSpPr>
          <p:nvPr/>
        </p:nvSpPr>
        <p:spPr bwMode="auto">
          <a:xfrm>
            <a:off x="307975" y="1611312"/>
            <a:ext cx="4941888" cy="1879600"/>
          </a:xfrm>
          <a:prstGeom prst="roundRect">
            <a:avLst>
              <a:gd name="adj" fmla="val 4167"/>
            </a:avLst>
          </a:prstGeom>
          <a:solidFill>
            <a:srgbClr val="DEE7F1"/>
          </a:solidFill>
          <a:ln w="9525" algn="ctr">
            <a:solidFill>
              <a:srgbClr val="333333"/>
            </a:solidFill>
            <a:round/>
            <a:headEnd/>
            <a:tailEnd/>
          </a:ln>
        </p:spPr>
        <p:txBody>
          <a:bodyPr/>
          <a:lstStyle/>
          <a:p>
            <a:pPr algn="l"/>
            <a:r>
              <a:rPr lang="en-US"/>
              <a:t>Primary Key Constraints:</a:t>
            </a:r>
            <a:endParaRPr lang="en-US" sz="2000"/>
          </a:p>
        </p:txBody>
      </p:sp>
      <p:sp>
        <p:nvSpPr>
          <p:cNvPr id="10245" name="Rounded Rectangle 844808"/>
          <p:cNvSpPr>
            <a:spLocks noChangeArrowheads="1"/>
          </p:cNvSpPr>
          <p:nvPr/>
        </p:nvSpPr>
        <p:spPr bwMode="auto">
          <a:xfrm>
            <a:off x="566738" y="2689225"/>
            <a:ext cx="4570412" cy="593725"/>
          </a:xfrm>
          <a:prstGeom prst="roundRect">
            <a:avLst>
              <a:gd name="adj" fmla="val 4167"/>
            </a:avLst>
          </a:prstGeom>
          <a:solidFill>
            <a:srgbClr val="F2E7CE"/>
          </a:solidFill>
          <a:ln w="9525" algn="ctr">
            <a:solidFill>
              <a:srgbClr val="333333"/>
            </a:solidFill>
            <a:round/>
            <a:headEnd/>
            <a:tailEnd/>
          </a:ln>
        </p:spPr>
        <p:txBody>
          <a:bodyPr wrap="none" anchor="ctr"/>
          <a:lstStyle/>
          <a:p>
            <a:pPr marL="231775" indent="-231775" algn="l">
              <a:lnSpc>
                <a:spcPct val="90000"/>
              </a:lnSpc>
              <a:spcBef>
                <a:spcPct val="40000"/>
              </a:spcBef>
              <a:buClr>
                <a:srgbClr val="006699"/>
              </a:buClr>
              <a:buFontTx/>
              <a:buChar char="•"/>
            </a:pPr>
            <a:r>
              <a:rPr lang="en-US"/>
              <a:t>Value must be unique – </a:t>
            </a:r>
            <a:br>
              <a:rPr lang="en-US"/>
            </a:br>
            <a:r>
              <a:rPr lang="en-US"/>
              <a:t>null values not allowed</a:t>
            </a:r>
          </a:p>
        </p:txBody>
      </p:sp>
      <p:sp>
        <p:nvSpPr>
          <p:cNvPr id="10246" name="Rounded Rectangle 844812"/>
          <p:cNvSpPr>
            <a:spLocks noChangeArrowheads="1"/>
          </p:cNvSpPr>
          <p:nvPr/>
        </p:nvSpPr>
        <p:spPr bwMode="auto">
          <a:xfrm>
            <a:off x="552450" y="2024062"/>
            <a:ext cx="4570413" cy="595313"/>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One PRIMARY KEY per table – </a:t>
            </a:r>
            <a:br>
              <a:rPr lang="en-US"/>
            </a:br>
            <a:r>
              <a:rPr lang="en-US"/>
              <a:t>based on one or more columns</a:t>
            </a:r>
          </a:p>
        </p:txBody>
      </p:sp>
      <p:sp>
        <p:nvSpPr>
          <p:cNvPr id="10247" name="Rounded Rectangle 844808"/>
          <p:cNvSpPr>
            <a:spLocks noChangeArrowheads="1"/>
          </p:cNvSpPr>
          <p:nvPr/>
        </p:nvSpPr>
        <p:spPr bwMode="auto">
          <a:xfrm>
            <a:off x="596900" y="4681537"/>
            <a:ext cx="4570413" cy="593725"/>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a:t>  Referential between columns in </a:t>
            </a:r>
            <a:br>
              <a:rPr lang="en-US"/>
            </a:br>
            <a:r>
              <a:rPr lang="en-US"/>
              <a:t>    same or different tables</a:t>
            </a:r>
          </a:p>
        </p:txBody>
      </p:sp>
      <p:sp>
        <p:nvSpPr>
          <p:cNvPr id="10248" name="Rounded Rectangle 844808"/>
          <p:cNvSpPr>
            <a:spLocks noChangeArrowheads="1"/>
          </p:cNvSpPr>
          <p:nvPr/>
        </p:nvSpPr>
        <p:spPr bwMode="auto">
          <a:xfrm>
            <a:off x="606425" y="5370512"/>
            <a:ext cx="4570413" cy="593725"/>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a:t>  Must reference PRIMARY KEY </a:t>
            </a:r>
            <a:br>
              <a:rPr lang="en-US"/>
            </a:br>
            <a:r>
              <a:rPr lang="en-US"/>
              <a:t>    or UNIQUE constraint</a:t>
            </a:r>
          </a:p>
        </p:txBody>
      </p:sp>
      <p:pic>
        <p:nvPicPr>
          <p:cNvPr id="10249"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4454525" y="2082800"/>
            <a:ext cx="4537075" cy="1793875"/>
          </a:xfrm>
          <a:prstGeom prst="rect">
            <a:avLst/>
          </a:prstGeom>
          <a:noFill/>
          <a:ln w="9525">
            <a:noFill/>
            <a:miter lim="800000"/>
            <a:headEnd/>
            <a:tailEnd/>
          </a:ln>
        </p:spPr>
      </p:pic>
      <p:sp>
        <p:nvSpPr>
          <p:cNvPr id="10250" name="TextBox 16"/>
          <p:cNvSpPr txBox="1">
            <a:spLocks noChangeArrowheads="1"/>
          </p:cNvSpPr>
          <p:nvPr/>
        </p:nvSpPr>
        <p:spPr bwMode="auto">
          <a:xfrm>
            <a:off x="4649788" y="2233612"/>
            <a:ext cx="4065587" cy="1581150"/>
          </a:xfrm>
          <a:prstGeom prst="rect">
            <a:avLst/>
          </a:prstGeom>
          <a:noFill/>
          <a:ln w="9525">
            <a:noFill/>
            <a:miter lim="800000"/>
            <a:headEnd/>
            <a:tailEnd/>
          </a:ln>
        </p:spPr>
        <p:txBody>
          <a:bodyPr>
            <a:spAutoFit/>
          </a:bodyPr>
          <a:lstStyle/>
          <a:p>
            <a:pPr algn="l"/>
            <a:r>
              <a:rPr lang="en-US" sz="1400" b="0" dirty="0">
                <a:latin typeface="Courier New" pitchFamily="49" charset="0"/>
              </a:rPr>
              <a:t>CREATE TABLE [</a:t>
            </a:r>
            <a:r>
              <a:rPr lang="en-US" sz="1400" b="0" dirty="0" err="1">
                <a:latin typeface="Courier New" pitchFamily="49" charset="0"/>
              </a:rPr>
              <a:t>HumanResources</a:t>
            </a:r>
            <a:r>
              <a:rPr lang="en-US" sz="1400" b="0" dirty="0">
                <a:latin typeface="Courier New" pitchFamily="49" charset="0"/>
              </a:rPr>
              <a:t>].[Department] (…</a:t>
            </a:r>
          </a:p>
          <a:p>
            <a:pPr algn="l"/>
            <a:r>
              <a:rPr lang="en-US" sz="1400" b="0" dirty="0">
                <a:latin typeface="Courier New" pitchFamily="49" charset="0"/>
              </a:rPr>
              <a:t>CONSTRAINT [</a:t>
            </a:r>
            <a:r>
              <a:rPr lang="en-US" sz="1400" b="0" dirty="0" err="1">
                <a:latin typeface="Courier New" pitchFamily="49" charset="0"/>
              </a:rPr>
              <a:t>PK_Department_DepartmentID</a:t>
            </a:r>
            <a:r>
              <a:rPr lang="en-US" sz="1400" b="0" dirty="0">
                <a:latin typeface="Courier New" pitchFamily="49" charset="0"/>
              </a:rPr>
              <a:t>] PRIMARY KEY CLUSTERED ([</a:t>
            </a:r>
            <a:r>
              <a:rPr lang="en-US" sz="1400" b="0" dirty="0" err="1">
                <a:latin typeface="Courier New" pitchFamily="49" charset="0"/>
              </a:rPr>
              <a:t>DepartmentID</a:t>
            </a:r>
            <a:r>
              <a:rPr lang="en-US" sz="1400" b="0" dirty="0">
                <a:latin typeface="Courier New" pitchFamily="49" charset="0"/>
              </a:rPr>
              <a:t>] ASC) WITH (IGNORE_DUP_KEY = OFF) ON [PRIMARY])</a:t>
            </a:r>
          </a:p>
        </p:txBody>
      </p:sp>
      <p:pic>
        <p:nvPicPr>
          <p:cNvPr id="10251"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4137025" y="5019675"/>
            <a:ext cx="4930775" cy="1533525"/>
          </a:xfrm>
          <a:prstGeom prst="rect">
            <a:avLst/>
          </a:prstGeom>
          <a:noFill/>
          <a:ln w="9525">
            <a:noFill/>
            <a:miter lim="800000"/>
            <a:headEnd/>
            <a:tailEnd/>
          </a:ln>
        </p:spPr>
      </p:pic>
      <p:sp>
        <p:nvSpPr>
          <p:cNvPr id="10252" name="TextBox 16"/>
          <p:cNvSpPr txBox="1">
            <a:spLocks noChangeArrowheads="1"/>
          </p:cNvSpPr>
          <p:nvPr/>
        </p:nvSpPr>
        <p:spPr bwMode="auto">
          <a:xfrm>
            <a:off x="4413250" y="5141912"/>
            <a:ext cx="4654550" cy="1368425"/>
          </a:xfrm>
          <a:prstGeom prst="rect">
            <a:avLst/>
          </a:prstGeom>
          <a:noFill/>
          <a:ln w="9525">
            <a:noFill/>
            <a:miter lim="800000"/>
            <a:headEnd/>
            <a:tailEnd/>
          </a:ln>
        </p:spPr>
        <p:txBody>
          <a:bodyPr>
            <a:spAutoFit/>
          </a:bodyPr>
          <a:lstStyle/>
          <a:p>
            <a:pPr algn="l"/>
            <a:r>
              <a:rPr lang="en-US" sz="1400" b="0" dirty="0">
                <a:latin typeface="Courier New" pitchFamily="49" charset="0"/>
              </a:rPr>
              <a:t>ALTER TABLE [Sales].[</a:t>
            </a:r>
            <a:r>
              <a:rPr lang="en-US" sz="1400" b="0" dirty="0" err="1">
                <a:latin typeface="Courier New" pitchFamily="49" charset="0"/>
              </a:rPr>
              <a:t>SalesOrderHeader</a:t>
            </a:r>
            <a:r>
              <a:rPr lang="en-US" sz="1400" b="0" dirty="0">
                <a:latin typeface="Courier New" pitchFamily="49" charset="0"/>
              </a:rPr>
              <a:t>] WITH CHECK</a:t>
            </a:r>
          </a:p>
          <a:p>
            <a:pPr algn="l"/>
            <a:r>
              <a:rPr lang="en-US" sz="1400" b="0" dirty="0">
                <a:latin typeface="Courier New" pitchFamily="49" charset="0"/>
              </a:rPr>
              <a:t>ADD CONSTRAINT [</a:t>
            </a:r>
            <a:r>
              <a:rPr lang="en-US" sz="1400" b="0" dirty="0" err="1">
                <a:latin typeface="Courier New" pitchFamily="49" charset="0"/>
              </a:rPr>
              <a:t>FK_SalesOrderHeader_Customer_CustomerID</a:t>
            </a:r>
            <a:r>
              <a:rPr lang="en-US" sz="1400" b="0" dirty="0">
                <a:latin typeface="Courier New" pitchFamily="49" charset="0"/>
              </a:rPr>
              <a:t>] FOREIGN KEY ([</a:t>
            </a:r>
            <a:r>
              <a:rPr lang="en-US" sz="1400" b="0" dirty="0" err="1">
                <a:latin typeface="Courier New" pitchFamily="49" charset="0"/>
              </a:rPr>
              <a:t>CustomerID</a:t>
            </a:r>
            <a:r>
              <a:rPr lang="en-US" sz="1400" b="0" dirty="0">
                <a:latin typeface="Courier New" pitchFamily="49" charset="0"/>
              </a:rPr>
              <a:t>]) REFERENCES [Sales].[Customer] ([</a:t>
            </a:r>
            <a:r>
              <a:rPr lang="en-US" sz="1400" b="0" dirty="0" err="1">
                <a:latin typeface="Courier New" pitchFamily="49" charset="0"/>
              </a:rPr>
              <a:t>CustomerID</a:t>
            </a:r>
            <a:r>
              <a:rPr lang="en-US" sz="1400" b="0" dirty="0">
                <a:latin typeface="Courier New" pitchFamily="49"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Summary</a:t>
            </a:r>
          </a:p>
        </p:txBody>
      </p:sp>
      <p:graphicFrame>
        <p:nvGraphicFramePr>
          <p:cNvPr id="11284" name="Group 20"/>
          <p:cNvGraphicFramePr>
            <a:graphicFrameLocks noGrp="1"/>
          </p:cNvGraphicFramePr>
          <p:nvPr>
            <p:ph idx="1"/>
          </p:nvPr>
        </p:nvGraphicFramePr>
        <p:xfrm>
          <a:off x="149225" y="1619250"/>
          <a:ext cx="8847138" cy="3840480"/>
        </p:xfrm>
        <a:graphic>
          <a:graphicData uri="http://schemas.openxmlformats.org/drawingml/2006/table">
            <a:tbl>
              <a:tblPr/>
              <a:tblGrid>
                <a:gridCol w="1573213"/>
                <a:gridCol w="7273925"/>
              </a:tblGrid>
              <a:tr h="708025">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DEFAULT</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Defines the value of a column if a value is not specified</a:t>
                      </a:r>
                      <a:endParaRPr kumimoji="0" lang="en-US" sz="1800" b="1"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Only one DEFAULT per column </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Some system functions allowed</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8025">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CHECK</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Restricts the values that can be entered into a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Multiple CHECK constraints allowed per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Can reference columns in same table, no subqueries</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Verdana" pitchFamily="34" charset="0"/>
                      </a:endParaRP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ourier New" pitchFamily="49"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6438">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UNIQUE</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smtClean="0">
                          <a:ln>
                            <a:noFill/>
                          </a:ln>
                          <a:solidFill>
                            <a:schemeClr val="tx1"/>
                          </a:solidFill>
                          <a:effectLst/>
                          <a:latin typeface="Verdana" pitchFamily="34" charset="0"/>
                        </a:rPr>
                        <a:t>Ensures that every value in a column is unique</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smtClean="0">
                          <a:ln>
                            <a:noFill/>
                          </a:ln>
                          <a:solidFill>
                            <a:schemeClr val="tx1"/>
                          </a:solidFill>
                          <a:effectLst/>
                          <a:latin typeface="Verdana" pitchFamily="34" charset="0"/>
                        </a:rPr>
                        <a:t>Only one NULL value allowed in a unique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smtClean="0">
                          <a:ln>
                            <a:noFill/>
                          </a:ln>
                          <a:solidFill>
                            <a:schemeClr val="tx1"/>
                          </a:solidFill>
                          <a:effectLst/>
                          <a:latin typeface="Verdana" pitchFamily="34" charset="0"/>
                        </a:rPr>
                        <a:t>Can include one or more columns</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3)Referential </a:t>
            </a:r>
            <a:r>
              <a:rPr lang="en-US" dirty="0"/>
              <a:t>Integrity</a:t>
            </a:r>
            <a:endParaRPr lang="en-US" b="0" dirty="0"/>
          </a:p>
        </p:txBody>
      </p:sp>
      <p:sp>
        <p:nvSpPr>
          <p:cNvPr id="38915" name="Rectangle 3"/>
          <p:cNvSpPr>
            <a:spLocks noGrp="1" noChangeArrowheads="1"/>
          </p:cNvSpPr>
          <p:nvPr>
            <p:ph type="body" idx="1"/>
          </p:nvPr>
        </p:nvSpPr>
        <p:spPr/>
        <p:txBody>
          <a:bodyPr/>
          <a:lstStyle/>
          <a:p>
            <a:pPr>
              <a:spcBef>
                <a:spcPts val="600"/>
              </a:spcBef>
            </a:pPr>
            <a:r>
              <a:rPr lang="en-US" dirty="0"/>
              <a:t>Referential integrity ensures that a given value cannot be entered in one table unless it also exists in another table (or is NULL)</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ChangeArrowheads="1"/>
          </p:cNvSpPr>
          <p:nvPr/>
        </p:nvSpPr>
        <p:spPr bwMode="auto">
          <a:xfrm>
            <a:off x="398463" y="1582737"/>
            <a:ext cx="8410575" cy="5122863"/>
          </a:xfrm>
          <a:prstGeom prst="roundRect">
            <a:avLst>
              <a:gd name="adj" fmla="val 2130"/>
            </a:avLst>
          </a:prstGeom>
          <a:solidFill>
            <a:srgbClr val="F2E7CE"/>
          </a:solidFill>
          <a:ln w="9525" algn="ctr">
            <a:solidFill>
              <a:srgbClr val="333333"/>
            </a:solidFill>
            <a:round/>
            <a:headEnd/>
            <a:tailEnd/>
          </a:ln>
          <a:effectLst/>
        </p:spPr>
        <p:txBody>
          <a:bodyPr tIns="82296" anchorCtr="1"/>
          <a:lstStyle/>
          <a:p>
            <a:pPr algn="ctr">
              <a:lnSpc>
                <a:spcPct val="75000"/>
              </a:lnSpc>
              <a:spcBef>
                <a:spcPct val="0"/>
              </a:spcBef>
              <a:buClr>
                <a:srgbClr val="DC0081"/>
              </a:buClr>
              <a:buFont typeface="Wingdings" pitchFamily="2" charset="2"/>
              <a:buNone/>
            </a:pPr>
            <a:r>
              <a:rPr lang="en-US" sz="2400">
                <a:latin typeface="Arial Narrow" pitchFamily="34" charset="0"/>
              </a:rPr>
              <a:t>AdventureWorks Database</a:t>
            </a:r>
          </a:p>
        </p:txBody>
      </p:sp>
      <p:sp>
        <p:nvSpPr>
          <p:cNvPr id="76804" name="Text Box 4"/>
          <p:cNvSpPr txBox="1">
            <a:spLocks noChangeArrowheads="1"/>
          </p:cNvSpPr>
          <p:nvPr/>
        </p:nvSpPr>
        <p:spPr bwMode="auto">
          <a:xfrm>
            <a:off x="1238250" y="6307138"/>
            <a:ext cx="2063750" cy="366712"/>
          </a:xfrm>
          <a:prstGeom prst="rect">
            <a:avLst/>
          </a:prstGeom>
          <a:noFill/>
          <a:ln w="9525">
            <a:noFill/>
            <a:miter lim="800000"/>
            <a:headEnd/>
            <a:tailEnd/>
          </a:ln>
          <a:effectLst/>
        </p:spPr>
        <p:txBody>
          <a:bodyPr wrap="none">
            <a:spAutoFit/>
          </a:bodyPr>
          <a:lstStyle/>
          <a:p>
            <a:pPr algn="ctr">
              <a:lnSpc>
                <a:spcPct val="100000"/>
              </a:lnSpc>
              <a:spcBef>
                <a:spcPct val="0"/>
              </a:spcBef>
              <a:buClrTx/>
              <a:buFontTx/>
              <a:buNone/>
            </a:pPr>
            <a:r>
              <a:rPr lang="en-US">
                <a:latin typeface="Arial" pitchFamily="34" charset="0"/>
              </a:rPr>
              <a:t>Default Filegroup</a:t>
            </a:r>
          </a:p>
        </p:txBody>
      </p:sp>
      <p:sp>
        <p:nvSpPr>
          <p:cNvPr id="76805" name="Text Box 5"/>
          <p:cNvSpPr txBox="1">
            <a:spLocks noChangeArrowheads="1"/>
          </p:cNvSpPr>
          <p:nvPr/>
        </p:nvSpPr>
        <p:spPr bwMode="auto">
          <a:xfrm>
            <a:off x="3597275" y="6307138"/>
            <a:ext cx="2279650" cy="366712"/>
          </a:xfrm>
          <a:prstGeom prst="rect">
            <a:avLst/>
          </a:prstGeom>
          <a:noFill/>
          <a:ln w="9525">
            <a:noFill/>
            <a:miter lim="800000"/>
            <a:headEnd/>
            <a:tailEnd/>
          </a:ln>
          <a:effectLst/>
        </p:spPr>
        <p:txBody>
          <a:bodyPr wrap="none">
            <a:spAutoFit/>
          </a:bodyPr>
          <a:lstStyle/>
          <a:p>
            <a:pPr algn="ctr">
              <a:lnSpc>
                <a:spcPct val="100000"/>
              </a:lnSpc>
              <a:spcBef>
                <a:spcPct val="0"/>
              </a:spcBef>
              <a:buClrTx/>
              <a:buFontTx/>
              <a:buNone/>
            </a:pPr>
            <a:r>
              <a:rPr lang="en-US">
                <a:latin typeface="Arial" pitchFamily="34" charset="0"/>
              </a:rPr>
              <a:t>OrderHistoryGroup</a:t>
            </a:r>
          </a:p>
        </p:txBody>
      </p:sp>
      <p:pic>
        <p:nvPicPr>
          <p:cNvPr id="76806" name="Picture 6" descr="Database"/>
          <p:cNvPicPr>
            <a:picLocks noChangeAspect="1" noChangeArrowheads="1"/>
          </p:cNvPicPr>
          <p:nvPr/>
        </p:nvPicPr>
        <p:blipFill>
          <a:blip r:embed="rId3" cstate="print"/>
          <a:srcRect/>
          <a:stretch>
            <a:fillRect/>
          </a:stretch>
        </p:blipFill>
        <p:spPr bwMode="auto">
          <a:xfrm>
            <a:off x="6194425" y="4248150"/>
            <a:ext cx="1957388" cy="1544638"/>
          </a:xfrm>
          <a:prstGeom prst="rect">
            <a:avLst/>
          </a:prstGeom>
          <a:noFill/>
          <a:ln w="9525">
            <a:noFill/>
            <a:miter lim="800000"/>
            <a:headEnd/>
            <a:tailEnd/>
          </a:ln>
        </p:spPr>
      </p:pic>
      <p:sp>
        <p:nvSpPr>
          <p:cNvPr id="76807" name="Text Box 7"/>
          <p:cNvSpPr txBox="1">
            <a:spLocks noChangeArrowheads="1"/>
          </p:cNvSpPr>
          <p:nvPr/>
        </p:nvSpPr>
        <p:spPr bwMode="auto">
          <a:xfrm>
            <a:off x="6734175" y="4373563"/>
            <a:ext cx="906463" cy="457200"/>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lang="en-US" sz="2400">
                <a:latin typeface="Arial Narrow" pitchFamily="34" charset="0"/>
              </a:rPr>
              <a:t>E:\</a:t>
            </a:r>
          </a:p>
        </p:txBody>
      </p:sp>
      <p:pic>
        <p:nvPicPr>
          <p:cNvPr id="76808" name="Picture 8" descr="Document_Writing01"/>
          <p:cNvPicPr>
            <a:picLocks noChangeAspect="1" noChangeArrowheads="1"/>
          </p:cNvPicPr>
          <p:nvPr/>
        </p:nvPicPr>
        <p:blipFill>
          <a:blip r:embed="rId4" cstate="print"/>
          <a:srcRect/>
          <a:stretch>
            <a:fillRect/>
          </a:stretch>
        </p:blipFill>
        <p:spPr bwMode="auto">
          <a:xfrm>
            <a:off x="6953250" y="4784725"/>
            <a:ext cx="593725" cy="941388"/>
          </a:xfrm>
          <a:prstGeom prst="rect">
            <a:avLst/>
          </a:prstGeom>
          <a:noFill/>
        </p:spPr>
      </p:pic>
      <p:pic>
        <p:nvPicPr>
          <p:cNvPr id="76809" name="Picture 9" descr="Database"/>
          <p:cNvPicPr>
            <a:picLocks noChangeAspect="1" noChangeArrowheads="1"/>
          </p:cNvPicPr>
          <p:nvPr/>
        </p:nvPicPr>
        <p:blipFill>
          <a:blip r:embed="rId3" cstate="print"/>
          <a:srcRect/>
          <a:stretch>
            <a:fillRect/>
          </a:stretch>
        </p:blipFill>
        <p:spPr bwMode="auto">
          <a:xfrm>
            <a:off x="1287463" y="4248150"/>
            <a:ext cx="1957387" cy="1544638"/>
          </a:xfrm>
          <a:prstGeom prst="rect">
            <a:avLst/>
          </a:prstGeom>
          <a:noFill/>
          <a:ln w="9525">
            <a:noFill/>
            <a:miter lim="800000"/>
            <a:headEnd/>
            <a:tailEnd/>
          </a:ln>
        </p:spPr>
      </p:pic>
      <p:sp>
        <p:nvSpPr>
          <p:cNvPr id="76810" name="Text Box 10"/>
          <p:cNvSpPr txBox="1">
            <a:spLocks noChangeArrowheads="1"/>
          </p:cNvSpPr>
          <p:nvPr/>
        </p:nvSpPr>
        <p:spPr bwMode="auto">
          <a:xfrm>
            <a:off x="1827213" y="4375150"/>
            <a:ext cx="906462" cy="457200"/>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lang="en-US" sz="2400">
                <a:latin typeface="Arial Narrow" pitchFamily="34" charset="0"/>
              </a:rPr>
              <a:t>C:\</a:t>
            </a:r>
          </a:p>
        </p:txBody>
      </p:sp>
      <p:pic>
        <p:nvPicPr>
          <p:cNvPr id="76811" name="Picture 11" descr="Document_Writing01"/>
          <p:cNvPicPr>
            <a:picLocks noChangeAspect="1" noChangeArrowheads="1"/>
          </p:cNvPicPr>
          <p:nvPr/>
        </p:nvPicPr>
        <p:blipFill>
          <a:blip r:embed="rId4" cstate="print"/>
          <a:srcRect/>
          <a:stretch>
            <a:fillRect/>
          </a:stretch>
        </p:blipFill>
        <p:spPr bwMode="auto">
          <a:xfrm>
            <a:off x="1946275" y="4772025"/>
            <a:ext cx="593725" cy="941388"/>
          </a:xfrm>
          <a:prstGeom prst="rect">
            <a:avLst/>
          </a:prstGeom>
          <a:noFill/>
        </p:spPr>
      </p:pic>
      <p:pic>
        <p:nvPicPr>
          <p:cNvPr id="76812" name="Picture 12" descr="Database"/>
          <p:cNvPicPr>
            <a:picLocks noChangeAspect="1" noChangeArrowheads="1"/>
          </p:cNvPicPr>
          <p:nvPr/>
        </p:nvPicPr>
        <p:blipFill>
          <a:blip r:embed="rId3" cstate="print"/>
          <a:srcRect/>
          <a:stretch>
            <a:fillRect/>
          </a:stretch>
        </p:blipFill>
        <p:spPr bwMode="auto">
          <a:xfrm>
            <a:off x="3740150" y="4248150"/>
            <a:ext cx="1957388" cy="1544638"/>
          </a:xfrm>
          <a:prstGeom prst="rect">
            <a:avLst/>
          </a:prstGeom>
          <a:noFill/>
          <a:ln w="9525">
            <a:noFill/>
            <a:miter lim="800000"/>
            <a:headEnd/>
            <a:tailEnd/>
          </a:ln>
        </p:spPr>
      </p:pic>
      <p:sp>
        <p:nvSpPr>
          <p:cNvPr id="76813" name="Text Box 13"/>
          <p:cNvSpPr txBox="1">
            <a:spLocks noChangeArrowheads="1"/>
          </p:cNvSpPr>
          <p:nvPr/>
        </p:nvSpPr>
        <p:spPr bwMode="auto">
          <a:xfrm>
            <a:off x="4297363" y="4391025"/>
            <a:ext cx="906462" cy="457200"/>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lang="en-US" sz="2400">
                <a:latin typeface="Arial Narrow" pitchFamily="34" charset="0"/>
              </a:rPr>
              <a:t>D:\</a:t>
            </a:r>
          </a:p>
        </p:txBody>
      </p:sp>
      <p:pic>
        <p:nvPicPr>
          <p:cNvPr id="76814" name="Picture 14" descr="Document_Writing01"/>
          <p:cNvPicPr>
            <a:picLocks noChangeAspect="1" noChangeArrowheads="1"/>
          </p:cNvPicPr>
          <p:nvPr/>
        </p:nvPicPr>
        <p:blipFill>
          <a:blip r:embed="rId4" cstate="print"/>
          <a:srcRect/>
          <a:stretch>
            <a:fillRect/>
          </a:stretch>
        </p:blipFill>
        <p:spPr bwMode="auto">
          <a:xfrm>
            <a:off x="5108575" y="4740275"/>
            <a:ext cx="593725" cy="941388"/>
          </a:xfrm>
          <a:prstGeom prst="rect">
            <a:avLst/>
          </a:prstGeom>
          <a:noFill/>
        </p:spPr>
      </p:pic>
      <p:pic>
        <p:nvPicPr>
          <p:cNvPr id="76815" name="Picture 15" descr="Document_Writing01"/>
          <p:cNvPicPr>
            <a:picLocks noChangeAspect="1" noChangeArrowheads="1"/>
          </p:cNvPicPr>
          <p:nvPr/>
        </p:nvPicPr>
        <p:blipFill>
          <a:blip r:embed="rId4" cstate="print"/>
          <a:srcRect/>
          <a:stretch>
            <a:fillRect/>
          </a:stretch>
        </p:blipFill>
        <p:spPr bwMode="auto">
          <a:xfrm>
            <a:off x="3879850" y="4462463"/>
            <a:ext cx="593725" cy="941387"/>
          </a:xfrm>
          <a:prstGeom prst="rect">
            <a:avLst/>
          </a:prstGeom>
          <a:noFill/>
        </p:spPr>
      </p:pic>
      <p:sp>
        <p:nvSpPr>
          <p:cNvPr id="76816" name="AutoShape 16"/>
          <p:cNvSpPr>
            <a:spLocks noChangeArrowheads="1"/>
          </p:cNvSpPr>
          <p:nvPr/>
        </p:nvSpPr>
        <p:spPr bwMode="auto">
          <a:xfrm>
            <a:off x="6329363" y="5532438"/>
            <a:ext cx="2243137" cy="558800"/>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AdventureWorks_</a:t>
            </a:r>
            <a:br>
              <a:rPr lang="en-US">
                <a:latin typeface="Arial" pitchFamily="34" charset="0"/>
              </a:rPr>
            </a:br>
            <a:r>
              <a:rPr lang="en-US">
                <a:latin typeface="Arial" pitchFamily="34" charset="0"/>
              </a:rPr>
              <a:t>Log.Idf</a:t>
            </a:r>
          </a:p>
        </p:txBody>
      </p:sp>
      <p:sp>
        <p:nvSpPr>
          <p:cNvPr id="76817" name="AutoShape 17"/>
          <p:cNvSpPr>
            <a:spLocks noChangeArrowheads="1"/>
          </p:cNvSpPr>
          <p:nvPr/>
        </p:nvSpPr>
        <p:spPr bwMode="auto">
          <a:xfrm>
            <a:off x="1039813" y="5521325"/>
            <a:ext cx="2289175" cy="558800"/>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AdventureWorks_</a:t>
            </a:r>
            <a:br>
              <a:rPr lang="en-US">
                <a:latin typeface="Arial" pitchFamily="34" charset="0"/>
              </a:rPr>
            </a:br>
            <a:r>
              <a:rPr lang="en-US">
                <a:latin typeface="Arial" pitchFamily="34" charset="0"/>
              </a:rPr>
              <a:t>Data.mdf</a:t>
            </a:r>
          </a:p>
        </p:txBody>
      </p:sp>
      <p:sp>
        <p:nvSpPr>
          <p:cNvPr id="76818" name="AutoShape 18"/>
          <p:cNvSpPr>
            <a:spLocks noChangeArrowheads="1"/>
          </p:cNvSpPr>
          <p:nvPr/>
        </p:nvSpPr>
        <p:spPr bwMode="auto">
          <a:xfrm>
            <a:off x="4402138" y="5456238"/>
            <a:ext cx="1706562" cy="284162"/>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OrdHist2.ndf</a:t>
            </a:r>
          </a:p>
        </p:txBody>
      </p:sp>
      <p:sp>
        <p:nvSpPr>
          <p:cNvPr id="76819" name="AutoShape 19"/>
          <p:cNvSpPr>
            <a:spLocks noChangeArrowheads="1"/>
          </p:cNvSpPr>
          <p:nvPr/>
        </p:nvSpPr>
        <p:spPr bwMode="auto">
          <a:xfrm>
            <a:off x="3344863" y="5108575"/>
            <a:ext cx="1706562" cy="284163"/>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OrdHist1.ndf</a:t>
            </a:r>
          </a:p>
        </p:txBody>
      </p:sp>
      <p:sp>
        <p:nvSpPr>
          <p:cNvPr id="76820" name="Line 20"/>
          <p:cNvSpPr>
            <a:spLocks noChangeShapeType="1"/>
          </p:cNvSpPr>
          <p:nvPr/>
        </p:nvSpPr>
        <p:spPr bwMode="auto">
          <a:xfrm flipH="1" flipV="1">
            <a:off x="2286000" y="6096000"/>
            <a:ext cx="4763" cy="288925"/>
          </a:xfrm>
          <a:prstGeom prst="line">
            <a:avLst/>
          </a:prstGeom>
          <a:noFill/>
          <a:ln w="38100">
            <a:solidFill>
              <a:srgbClr val="CC0000"/>
            </a:solidFill>
            <a:round/>
            <a:headEnd/>
            <a:tailEnd type="triangle" w="med" len="med"/>
          </a:ln>
          <a:effectLst/>
        </p:spPr>
        <p:txBody>
          <a:bodyPr lIns="0" anchor="ctr"/>
          <a:lstStyle/>
          <a:p>
            <a:endParaRPr lang="en-US"/>
          </a:p>
        </p:txBody>
      </p:sp>
      <p:sp>
        <p:nvSpPr>
          <p:cNvPr id="76821" name="Line 21"/>
          <p:cNvSpPr>
            <a:spLocks noChangeShapeType="1"/>
          </p:cNvSpPr>
          <p:nvPr/>
        </p:nvSpPr>
        <p:spPr bwMode="auto">
          <a:xfrm flipV="1">
            <a:off x="4760913" y="5822950"/>
            <a:ext cx="1587" cy="561975"/>
          </a:xfrm>
          <a:prstGeom prst="line">
            <a:avLst/>
          </a:prstGeom>
          <a:noFill/>
          <a:ln w="38100">
            <a:solidFill>
              <a:srgbClr val="CC0000"/>
            </a:solidFill>
            <a:round/>
            <a:headEnd/>
            <a:tailEnd type="triangle" w="med" len="med"/>
          </a:ln>
          <a:effectLst/>
        </p:spPr>
        <p:txBody>
          <a:bodyPr lIns="0" anchor="ctr"/>
          <a:lstStyle/>
          <a:p>
            <a:endParaRPr lang="en-US"/>
          </a:p>
        </p:txBody>
      </p:sp>
      <p:sp>
        <p:nvSpPr>
          <p:cNvPr id="76822" name="Freeform 22"/>
          <p:cNvSpPr>
            <a:spLocks/>
          </p:cNvSpPr>
          <p:nvPr/>
        </p:nvSpPr>
        <p:spPr bwMode="auto">
          <a:xfrm rot="5400000">
            <a:off x="1493044" y="3475832"/>
            <a:ext cx="1590675" cy="280987"/>
          </a:xfrm>
          <a:custGeom>
            <a:avLst/>
            <a:gdLst/>
            <a:ahLst/>
            <a:cxnLst>
              <a:cxn ang="0">
                <a:pos x="920" y="59"/>
              </a:cxn>
              <a:cxn ang="0">
                <a:pos x="916" y="29"/>
              </a:cxn>
              <a:cxn ang="0">
                <a:pos x="912" y="0"/>
              </a:cxn>
              <a:cxn ang="0">
                <a:pos x="1052" y="53"/>
              </a:cxn>
              <a:cxn ang="0">
                <a:pos x="1149" y="89"/>
              </a:cxn>
              <a:cxn ang="0">
                <a:pos x="1193" y="107"/>
              </a:cxn>
              <a:cxn ang="0">
                <a:pos x="1181" y="111"/>
              </a:cxn>
              <a:cxn ang="0">
                <a:pos x="1149" y="123"/>
              </a:cxn>
              <a:cxn ang="0">
                <a:pos x="1052" y="156"/>
              </a:cxn>
              <a:cxn ang="0">
                <a:pos x="910" y="205"/>
              </a:cxn>
              <a:cxn ang="0">
                <a:pos x="922" y="149"/>
              </a:cxn>
              <a:cxn ang="0">
                <a:pos x="0" y="107"/>
              </a:cxn>
              <a:cxn ang="0">
                <a:pos x="920" y="59"/>
              </a:cxn>
            </a:cxnLst>
            <a:rect l="0" t="0" r="r" b="b"/>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5000"/>
            </a:srgbClr>
          </a:solidFill>
          <a:ln w="9525">
            <a:noFill/>
            <a:round/>
            <a:headEnd/>
            <a:tailEnd/>
          </a:ln>
        </p:spPr>
        <p:txBody>
          <a:bodyPr/>
          <a:lstStyle/>
          <a:p>
            <a:endParaRPr lang="en-US"/>
          </a:p>
        </p:txBody>
      </p:sp>
      <p:sp>
        <p:nvSpPr>
          <p:cNvPr id="76823" name="Freeform 23"/>
          <p:cNvSpPr>
            <a:spLocks/>
          </p:cNvSpPr>
          <p:nvPr/>
        </p:nvSpPr>
        <p:spPr bwMode="auto">
          <a:xfrm rot="7808842">
            <a:off x="2607469" y="3706019"/>
            <a:ext cx="1851025" cy="290513"/>
          </a:xfrm>
          <a:custGeom>
            <a:avLst/>
            <a:gdLst/>
            <a:ahLst/>
            <a:cxnLst>
              <a:cxn ang="0">
                <a:pos x="920" y="59"/>
              </a:cxn>
              <a:cxn ang="0">
                <a:pos x="916" y="29"/>
              </a:cxn>
              <a:cxn ang="0">
                <a:pos x="912" y="0"/>
              </a:cxn>
              <a:cxn ang="0">
                <a:pos x="1052" y="53"/>
              </a:cxn>
              <a:cxn ang="0">
                <a:pos x="1149" y="89"/>
              </a:cxn>
              <a:cxn ang="0">
                <a:pos x="1193" y="107"/>
              </a:cxn>
              <a:cxn ang="0">
                <a:pos x="1181" y="111"/>
              </a:cxn>
              <a:cxn ang="0">
                <a:pos x="1149" y="123"/>
              </a:cxn>
              <a:cxn ang="0">
                <a:pos x="1052" y="156"/>
              </a:cxn>
              <a:cxn ang="0">
                <a:pos x="910" y="205"/>
              </a:cxn>
              <a:cxn ang="0">
                <a:pos x="922" y="149"/>
              </a:cxn>
              <a:cxn ang="0">
                <a:pos x="0" y="107"/>
              </a:cxn>
              <a:cxn ang="0">
                <a:pos x="920" y="59"/>
              </a:cxn>
            </a:cxnLst>
            <a:rect l="0" t="0" r="r" b="b"/>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5000"/>
            </a:srgbClr>
          </a:solidFill>
          <a:ln w="9525">
            <a:noFill/>
            <a:round/>
            <a:headEnd/>
            <a:tailEnd/>
          </a:ln>
        </p:spPr>
        <p:txBody>
          <a:bodyPr/>
          <a:lstStyle/>
          <a:p>
            <a:endParaRPr lang="en-US"/>
          </a:p>
        </p:txBody>
      </p:sp>
      <p:sp>
        <p:nvSpPr>
          <p:cNvPr id="76824" name="Freeform 24"/>
          <p:cNvSpPr>
            <a:spLocks/>
          </p:cNvSpPr>
          <p:nvPr/>
        </p:nvSpPr>
        <p:spPr bwMode="auto">
          <a:xfrm rot="7808842">
            <a:off x="5118894" y="3706019"/>
            <a:ext cx="1851025" cy="290513"/>
          </a:xfrm>
          <a:custGeom>
            <a:avLst/>
            <a:gdLst/>
            <a:ahLst/>
            <a:cxnLst>
              <a:cxn ang="0">
                <a:pos x="920" y="59"/>
              </a:cxn>
              <a:cxn ang="0">
                <a:pos x="916" y="29"/>
              </a:cxn>
              <a:cxn ang="0">
                <a:pos x="912" y="0"/>
              </a:cxn>
              <a:cxn ang="0">
                <a:pos x="1052" y="53"/>
              </a:cxn>
              <a:cxn ang="0">
                <a:pos x="1149" y="89"/>
              </a:cxn>
              <a:cxn ang="0">
                <a:pos x="1193" y="107"/>
              </a:cxn>
              <a:cxn ang="0">
                <a:pos x="1181" y="111"/>
              </a:cxn>
              <a:cxn ang="0">
                <a:pos x="1149" y="123"/>
              </a:cxn>
              <a:cxn ang="0">
                <a:pos x="1052" y="156"/>
              </a:cxn>
              <a:cxn ang="0">
                <a:pos x="910" y="205"/>
              </a:cxn>
              <a:cxn ang="0">
                <a:pos x="922" y="149"/>
              </a:cxn>
              <a:cxn ang="0">
                <a:pos x="0" y="107"/>
              </a:cxn>
              <a:cxn ang="0">
                <a:pos x="920" y="59"/>
              </a:cxn>
            </a:cxnLst>
            <a:rect l="0" t="0" r="r" b="b"/>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5000"/>
            </a:srgbClr>
          </a:solidFill>
          <a:ln w="9525">
            <a:noFill/>
            <a:round/>
            <a:headEnd/>
            <a:tailEnd/>
          </a:ln>
        </p:spPr>
        <p:txBody>
          <a:bodyPr/>
          <a:lstStyle/>
          <a:p>
            <a:endParaRPr lang="en-US"/>
          </a:p>
        </p:txBody>
      </p:sp>
      <p:sp>
        <p:nvSpPr>
          <p:cNvPr id="76825" name="Rectangle 25"/>
          <p:cNvSpPr>
            <a:spLocks noChangeArrowheads="1"/>
          </p:cNvSpPr>
          <p:nvPr/>
        </p:nvSpPr>
        <p:spPr bwMode="auto">
          <a:xfrm>
            <a:off x="1743075" y="1931988"/>
            <a:ext cx="1731963"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a:t>
            </a:r>
          </a:p>
        </p:txBody>
      </p:sp>
      <p:sp>
        <p:nvSpPr>
          <p:cNvPr id="76826" name="Rectangle 26"/>
          <p:cNvSpPr>
            <a:spLocks noChangeArrowheads="1"/>
          </p:cNvSpPr>
          <p:nvPr/>
        </p:nvSpPr>
        <p:spPr bwMode="auto">
          <a:xfrm>
            <a:off x="1739900" y="2206625"/>
            <a:ext cx="1735138" cy="2143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27" name="Rectangle 27"/>
          <p:cNvSpPr>
            <a:spLocks noChangeArrowheads="1"/>
          </p:cNvSpPr>
          <p:nvPr/>
        </p:nvSpPr>
        <p:spPr bwMode="auto">
          <a:xfrm>
            <a:off x="1743075" y="2392363"/>
            <a:ext cx="1731963" cy="5699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28" name="Line 28"/>
          <p:cNvSpPr>
            <a:spLocks noChangeShapeType="1"/>
          </p:cNvSpPr>
          <p:nvPr/>
        </p:nvSpPr>
        <p:spPr bwMode="auto">
          <a:xfrm>
            <a:off x="2295525" y="2178050"/>
            <a:ext cx="1588" cy="784225"/>
          </a:xfrm>
          <a:prstGeom prst="line">
            <a:avLst/>
          </a:prstGeom>
          <a:noFill/>
          <a:ln w="9525">
            <a:solidFill>
              <a:schemeClr val="tx1"/>
            </a:solidFill>
            <a:round/>
            <a:headEnd/>
            <a:tailEnd/>
          </a:ln>
          <a:effectLst/>
        </p:spPr>
        <p:txBody>
          <a:bodyPr wrap="none" anchor="ctr"/>
          <a:lstStyle/>
          <a:p>
            <a:endParaRPr lang="en-US"/>
          </a:p>
        </p:txBody>
      </p:sp>
      <p:sp>
        <p:nvSpPr>
          <p:cNvPr id="76829" name="Line 29"/>
          <p:cNvSpPr>
            <a:spLocks noChangeShapeType="1"/>
          </p:cNvSpPr>
          <p:nvPr/>
        </p:nvSpPr>
        <p:spPr bwMode="auto">
          <a:xfrm>
            <a:off x="2965450" y="2178050"/>
            <a:ext cx="1588" cy="784225"/>
          </a:xfrm>
          <a:prstGeom prst="line">
            <a:avLst/>
          </a:prstGeom>
          <a:noFill/>
          <a:ln w="9525">
            <a:solidFill>
              <a:schemeClr val="tx1"/>
            </a:solidFill>
            <a:round/>
            <a:headEnd/>
            <a:tailEnd/>
          </a:ln>
          <a:effectLst/>
        </p:spPr>
        <p:txBody>
          <a:bodyPr wrap="none" anchor="ctr"/>
          <a:lstStyle/>
          <a:p>
            <a:endParaRPr lang="en-US"/>
          </a:p>
        </p:txBody>
      </p:sp>
      <p:sp>
        <p:nvSpPr>
          <p:cNvPr id="76830" name="Rectangle 30"/>
          <p:cNvSpPr>
            <a:spLocks noChangeArrowheads="1"/>
          </p:cNvSpPr>
          <p:nvPr/>
        </p:nvSpPr>
        <p:spPr bwMode="auto">
          <a:xfrm>
            <a:off x="1743075" y="2392363"/>
            <a:ext cx="1731963" cy="569912"/>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1" name="Rectangle 31"/>
          <p:cNvSpPr>
            <a:spLocks noChangeArrowheads="1"/>
          </p:cNvSpPr>
          <p:nvPr/>
        </p:nvSpPr>
        <p:spPr bwMode="auto">
          <a:xfrm>
            <a:off x="1541463" y="2203450"/>
            <a:ext cx="1731962"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a:t>
            </a:r>
          </a:p>
        </p:txBody>
      </p:sp>
      <p:sp>
        <p:nvSpPr>
          <p:cNvPr id="76832" name="Rectangle 32"/>
          <p:cNvSpPr>
            <a:spLocks noChangeArrowheads="1"/>
          </p:cNvSpPr>
          <p:nvPr/>
        </p:nvSpPr>
        <p:spPr bwMode="auto">
          <a:xfrm>
            <a:off x="1538288" y="2478088"/>
            <a:ext cx="1735137" cy="2143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3" name="Rectangle 33"/>
          <p:cNvSpPr>
            <a:spLocks noChangeArrowheads="1"/>
          </p:cNvSpPr>
          <p:nvPr/>
        </p:nvSpPr>
        <p:spPr bwMode="auto">
          <a:xfrm>
            <a:off x="1541463" y="2663825"/>
            <a:ext cx="1731962" cy="5699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4" name="Line 34"/>
          <p:cNvSpPr>
            <a:spLocks noChangeShapeType="1"/>
          </p:cNvSpPr>
          <p:nvPr/>
        </p:nvSpPr>
        <p:spPr bwMode="auto">
          <a:xfrm>
            <a:off x="2093913" y="2449513"/>
            <a:ext cx="1587" cy="784225"/>
          </a:xfrm>
          <a:prstGeom prst="line">
            <a:avLst/>
          </a:prstGeom>
          <a:noFill/>
          <a:ln w="9525">
            <a:solidFill>
              <a:schemeClr val="tx1"/>
            </a:solidFill>
            <a:round/>
            <a:headEnd/>
            <a:tailEnd/>
          </a:ln>
          <a:effectLst/>
        </p:spPr>
        <p:txBody>
          <a:bodyPr wrap="none" anchor="ctr"/>
          <a:lstStyle/>
          <a:p>
            <a:endParaRPr lang="en-US"/>
          </a:p>
        </p:txBody>
      </p:sp>
      <p:sp>
        <p:nvSpPr>
          <p:cNvPr id="76835" name="Line 35"/>
          <p:cNvSpPr>
            <a:spLocks noChangeShapeType="1"/>
          </p:cNvSpPr>
          <p:nvPr/>
        </p:nvSpPr>
        <p:spPr bwMode="auto">
          <a:xfrm>
            <a:off x="2763838" y="2449513"/>
            <a:ext cx="1587" cy="784225"/>
          </a:xfrm>
          <a:prstGeom prst="line">
            <a:avLst/>
          </a:prstGeom>
          <a:noFill/>
          <a:ln w="9525">
            <a:solidFill>
              <a:schemeClr val="tx1"/>
            </a:solidFill>
            <a:round/>
            <a:headEnd/>
            <a:tailEnd/>
          </a:ln>
          <a:effectLst/>
        </p:spPr>
        <p:txBody>
          <a:bodyPr wrap="none" anchor="ctr"/>
          <a:lstStyle/>
          <a:p>
            <a:endParaRPr lang="en-US"/>
          </a:p>
        </p:txBody>
      </p:sp>
      <p:sp>
        <p:nvSpPr>
          <p:cNvPr id="76836" name="Rectangle 36"/>
          <p:cNvSpPr>
            <a:spLocks noChangeArrowheads="1"/>
          </p:cNvSpPr>
          <p:nvPr/>
        </p:nvSpPr>
        <p:spPr bwMode="auto">
          <a:xfrm>
            <a:off x="1541463" y="2663825"/>
            <a:ext cx="1731962" cy="569913"/>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7" name="Rectangle 37"/>
          <p:cNvSpPr>
            <a:spLocks noChangeArrowheads="1"/>
          </p:cNvSpPr>
          <p:nvPr/>
        </p:nvSpPr>
        <p:spPr bwMode="auto">
          <a:xfrm>
            <a:off x="1341438" y="2473325"/>
            <a:ext cx="1731962"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sysusers</a:t>
            </a:r>
          </a:p>
        </p:txBody>
      </p:sp>
      <p:sp>
        <p:nvSpPr>
          <p:cNvPr id="76838" name="Rectangle 38"/>
          <p:cNvSpPr>
            <a:spLocks noChangeArrowheads="1"/>
          </p:cNvSpPr>
          <p:nvPr/>
        </p:nvSpPr>
        <p:spPr bwMode="auto">
          <a:xfrm>
            <a:off x="1338263" y="2747963"/>
            <a:ext cx="1735137" cy="2143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9" name="Rectangle 39"/>
          <p:cNvSpPr>
            <a:spLocks noChangeArrowheads="1"/>
          </p:cNvSpPr>
          <p:nvPr/>
        </p:nvSpPr>
        <p:spPr bwMode="auto">
          <a:xfrm>
            <a:off x="1341438" y="2933700"/>
            <a:ext cx="1731962" cy="5699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0" name="Line 40"/>
          <p:cNvSpPr>
            <a:spLocks noChangeShapeType="1"/>
          </p:cNvSpPr>
          <p:nvPr/>
        </p:nvSpPr>
        <p:spPr bwMode="auto">
          <a:xfrm>
            <a:off x="1893888" y="2719388"/>
            <a:ext cx="1587" cy="784225"/>
          </a:xfrm>
          <a:prstGeom prst="line">
            <a:avLst/>
          </a:prstGeom>
          <a:noFill/>
          <a:ln w="9525">
            <a:solidFill>
              <a:schemeClr val="tx1"/>
            </a:solidFill>
            <a:round/>
            <a:headEnd/>
            <a:tailEnd/>
          </a:ln>
          <a:effectLst/>
        </p:spPr>
        <p:txBody>
          <a:bodyPr wrap="none" anchor="ctr"/>
          <a:lstStyle/>
          <a:p>
            <a:endParaRPr lang="en-US"/>
          </a:p>
        </p:txBody>
      </p:sp>
      <p:sp>
        <p:nvSpPr>
          <p:cNvPr id="76841" name="Line 41"/>
          <p:cNvSpPr>
            <a:spLocks noChangeShapeType="1"/>
          </p:cNvSpPr>
          <p:nvPr/>
        </p:nvSpPr>
        <p:spPr bwMode="auto">
          <a:xfrm>
            <a:off x="2563813" y="2719388"/>
            <a:ext cx="1587" cy="784225"/>
          </a:xfrm>
          <a:prstGeom prst="line">
            <a:avLst/>
          </a:prstGeom>
          <a:noFill/>
          <a:ln w="9525">
            <a:solidFill>
              <a:schemeClr val="tx1"/>
            </a:solidFill>
            <a:round/>
            <a:headEnd/>
            <a:tailEnd/>
          </a:ln>
          <a:effectLst/>
        </p:spPr>
        <p:txBody>
          <a:bodyPr wrap="none" anchor="ctr"/>
          <a:lstStyle/>
          <a:p>
            <a:endParaRPr lang="en-US"/>
          </a:p>
        </p:txBody>
      </p:sp>
      <p:sp>
        <p:nvSpPr>
          <p:cNvPr id="76842" name="Rectangle 42"/>
          <p:cNvSpPr>
            <a:spLocks noChangeArrowheads="1"/>
          </p:cNvSpPr>
          <p:nvPr/>
        </p:nvSpPr>
        <p:spPr bwMode="auto">
          <a:xfrm>
            <a:off x="1341438" y="2933700"/>
            <a:ext cx="1731962" cy="569913"/>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3" name="Rectangle 43"/>
          <p:cNvSpPr>
            <a:spLocks noChangeArrowheads="1"/>
          </p:cNvSpPr>
          <p:nvPr/>
        </p:nvSpPr>
        <p:spPr bwMode="auto">
          <a:xfrm>
            <a:off x="1139825" y="2744788"/>
            <a:ext cx="1731963"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sysobjects</a:t>
            </a:r>
          </a:p>
        </p:txBody>
      </p:sp>
      <p:sp>
        <p:nvSpPr>
          <p:cNvPr id="76844" name="Rectangle 44"/>
          <p:cNvSpPr>
            <a:spLocks noChangeArrowheads="1"/>
          </p:cNvSpPr>
          <p:nvPr/>
        </p:nvSpPr>
        <p:spPr bwMode="auto">
          <a:xfrm>
            <a:off x="1136650" y="3019425"/>
            <a:ext cx="1735138" cy="2143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5" name="Rectangle 45"/>
          <p:cNvSpPr>
            <a:spLocks noChangeArrowheads="1"/>
          </p:cNvSpPr>
          <p:nvPr/>
        </p:nvSpPr>
        <p:spPr bwMode="auto">
          <a:xfrm>
            <a:off x="1139825" y="3205163"/>
            <a:ext cx="1731963" cy="5699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6" name="Line 46"/>
          <p:cNvSpPr>
            <a:spLocks noChangeShapeType="1"/>
          </p:cNvSpPr>
          <p:nvPr/>
        </p:nvSpPr>
        <p:spPr bwMode="auto">
          <a:xfrm>
            <a:off x="1692275" y="2990850"/>
            <a:ext cx="1588" cy="784225"/>
          </a:xfrm>
          <a:prstGeom prst="line">
            <a:avLst/>
          </a:prstGeom>
          <a:noFill/>
          <a:ln w="9525">
            <a:solidFill>
              <a:schemeClr val="tx1"/>
            </a:solidFill>
            <a:round/>
            <a:headEnd/>
            <a:tailEnd/>
          </a:ln>
          <a:effectLst/>
        </p:spPr>
        <p:txBody>
          <a:bodyPr wrap="none" anchor="ctr"/>
          <a:lstStyle/>
          <a:p>
            <a:endParaRPr lang="en-US"/>
          </a:p>
        </p:txBody>
      </p:sp>
      <p:sp>
        <p:nvSpPr>
          <p:cNvPr id="76847" name="Line 47"/>
          <p:cNvSpPr>
            <a:spLocks noChangeShapeType="1"/>
          </p:cNvSpPr>
          <p:nvPr/>
        </p:nvSpPr>
        <p:spPr bwMode="auto">
          <a:xfrm>
            <a:off x="2362200" y="2990850"/>
            <a:ext cx="1588" cy="784225"/>
          </a:xfrm>
          <a:prstGeom prst="line">
            <a:avLst/>
          </a:prstGeom>
          <a:noFill/>
          <a:ln w="9525">
            <a:solidFill>
              <a:schemeClr val="tx1"/>
            </a:solidFill>
            <a:round/>
            <a:headEnd/>
            <a:tailEnd/>
          </a:ln>
          <a:effectLst/>
        </p:spPr>
        <p:txBody>
          <a:bodyPr wrap="none" anchor="ctr"/>
          <a:lstStyle/>
          <a:p>
            <a:endParaRPr lang="en-US"/>
          </a:p>
        </p:txBody>
      </p:sp>
      <p:sp>
        <p:nvSpPr>
          <p:cNvPr id="76848" name="Rectangle 48"/>
          <p:cNvSpPr>
            <a:spLocks noChangeArrowheads="1"/>
          </p:cNvSpPr>
          <p:nvPr/>
        </p:nvSpPr>
        <p:spPr bwMode="auto">
          <a:xfrm>
            <a:off x="1139825" y="3205163"/>
            <a:ext cx="1731963" cy="569912"/>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9" name="Rectangle 49"/>
          <p:cNvSpPr>
            <a:spLocks noChangeArrowheads="1"/>
          </p:cNvSpPr>
          <p:nvPr/>
        </p:nvSpPr>
        <p:spPr bwMode="auto">
          <a:xfrm>
            <a:off x="4252913" y="2008188"/>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a:t>
            </a:r>
          </a:p>
        </p:txBody>
      </p:sp>
      <p:sp>
        <p:nvSpPr>
          <p:cNvPr id="76850" name="Rectangle 50"/>
          <p:cNvSpPr>
            <a:spLocks noChangeArrowheads="1"/>
          </p:cNvSpPr>
          <p:nvPr/>
        </p:nvSpPr>
        <p:spPr bwMode="auto">
          <a:xfrm>
            <a:off x="4249738" y="2270125"/>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1" name="Rectangle 51"/>
          <p:cNvSpPr>
            <a:spLocks noChangeArrowheads="1"/>
          </p:cNvSpPr>
          <p:nvPr/>
        </p:nvSpPr>
        <p:spPr bwMode="auto">
          <a:xfrm>
            <a:off x="4252913" y="2447925"/>
            <a:ext cx="1736725" cy="547688"/>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2" name="Line 52"/>
          <p:cNvSpPr>
            <a:spLocks noChangeShapeType="1"/>
          </p:cNvSpPr>
          <p:nvPr/>
        </p:nvSpPr>
        <p:spPr bwMode="auto">
          <a:xfrm>
            <a:off x="4810125" y="2243138"/>
            <a:ext cx="1588" cy="752475"/>
          </a:xfrm>
          <a:prstGeom prst="line">
            <a:avLst/>
          </a:prstGeom>
          <a:noFill/>
          <a:ln w="9525">
            <a:solidFill>
              <a:schemeClr val="tx1"/>
            </a:solidFill>
            <a:round/>
            <a:headEnd/>
            <a:tailEnd/>
          </a:ln>
          <a:effectLst/>
        </p:spPr>
        <p:txBody>
          <a:bodyPr wrap="none" anchor="ctr"/>
          <a:lstStyle/>
          <a:p>
            <a:endParaRPr lang="en-US"/>
          </a:p>
        </p:txBody>
      </p:sp>
      <p:sp>
        <p:nvSpPr>
          <p:cNvPr id="76853" name="Line 53"/>
          <p:cNvSpPr>
            <a:spLocks noChangeShapeType="1"/>
          </p:cNvSpPr>
          <p:nvPr/>
        </p:nvSpPr>
        <p:spPr bwMode="auto">
          <a:xfrm>
            <a:off x="5480050" y="2243138"/>
            <a:ext cx="1588" cy="752475"/>
          </a:xfrm>
          <a:prstGeom prst="line">
            <a:avLst/>
          </a:prstGeom>
          <a:noFill/>
          <a:ln w="9525">
            <a:solidFill>
              <a:schemeClr val="tx1"/>
            </a:solidFill>
            <a:round/>
            <a:headEnd/>
            <a:tailEnd/>
          </a:ln>
          <a:effectLst/>
        </p:spPr>
        <p:txBody>
          <a:bodyPr wrap="none" anchor="ctr"/>
          <a:lstStyle/>
          <a:p>
            <a:endParaRPr lang="en-US"/>
          </a:p>
        </p:txBody>
      </p:sp>
      <p:sp>
        <p:nvSpPr>
          <p:cNvPr id="76854" name="Rectangle 54"/>
          <p:cNvSpPr>
            <a:spLocks noChangeArrowheads="1"/>
          </p:cNvSpPr>
          <p:nvPr/>
        </p:nvSpPr>
        <p:spPr bwMode="auto">
          <a:xfrm>
            <a:off x="4252913" y="2447925"/>
            <a:ext cx="1736725" cy="547688"/>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5" name="Rectangle 55"/>
          <p:cNvSpPr>
            <a:spLocks noChangeArrowheads="1"/>
          </p:cNvSpPr>
          <p:nvPr/>
        </p:nvSpPr>
        <p:spPr bwMode="auto">
          <a:xfrm>
            <a:off x="4051300" y="2268538"/>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SalesOrderHeader</a:t>
            </a:r>
          </a:p>
        </p:txBody>
      </p:sp>
      <p:sp>
        <p:nvSpPr>
          <p:cNvPr id="76856" name="Rectangle 56"/>
          <p:cNvSpPr>
            <a:spLocks noChangeArrowheads="1"/>
          </p:cNvSpPr>
          <p:nvPr/>
        </p:nvSpPr>
        <p:spPr bwMode="auto">
          <a:xfrm>
            <a:off x="4048125" y="2530475"/>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7" name="Rectangle 57"/>
          <p:cNvSpPr>
            <a:spLocks noChangeArrowheads="1"/>
          </p:cNvSpPr>
          <p:nvPr/>
        </p:nvSpPr>
        <p:spPr bwMode="auto">
          <a:xfrm>
            <a:off x="4051300" y="2708275"/>
            <a:ext cx="1736725" cy="547688"/>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8" name="Line 58"/>
          <p:cNvSpPr>
            <a:spLocks noChangeShapeType="1"/>
          </p:cNvSpPr>
          <p:nvPr/>
        </p:nvSpPr>
        <p:spPr bwMode="auto">
          <a:xfrm>
            <a:off x="4608513" y="2503488"/>
            <a:ext cx="1587" cy="752475"/>
          </a:xfrm>
          <a:prstGeom prst="line">
            <a:avLst/>
          </a:prstGeom>
          <a:noFill/>
          <a:ln w="9525">
            <a:solidFill>
              <a:schemeClr val="tx1"/>
            </a:solidFill>
            <a:round/>
            <a:headEnd/>
            <a:tailEnd/>
          </a:ln>
          <a:effectLst/>
        </p:spPr>
        <p:txBody>
          <a:bodyPr wrap="none" anchor="ctr"/>
          <a:lstStyle/>
          <a:p>
            <a:endParaRPr lang="en-US"/>
          </a:p>
        </p:txBody>
      </p:sp>
      <p:sp>
        <p:nvSpPr>
          <p:cNvPr id="76859" name="Line 59"/>
          <p:cNvSpPr>
            <a:spLocks noChangeShapeType="1"/>
          </p:cNvSpPr>
          <p:nvPr/>
        </p:nvSpPr>
        <p:spPr bwMode="auto">
          <a:xfrm>
            <a:off x="5278438" y="2503488"/>
            <a:ext cx="1587" cy="752475"/>
          </a:xfrm>
          <a:prstGeom prst="line">
            <a:avLst/>
          </a:prstGeom>
          <a:noFill/>
          <a:ln w="9525">
            <a:solidFill>
              <a:schemeClr val="tx1"/>
            </a:solidFill>
            <a:round/>
            <a:headEnd/>
            <a:tailEnd/>
          </a:ln>
          <a:effectLst/>
        </p:spPr>
        <p:txBody>
          <a:bodyPr wrap="none" anchor="ctr"/>
          <a:lstStyle/>
          <a:p>
            <a:endParaRPr lang="en-US"/>
          </a:p>
        </p:txBody>
      </p:sp>
      <p:sp>
        <p:nvSpPr>
          <p:cNvPr id="76860" name="Rectangle 60"/>
          <p:cNvSpPr>
            <a:spLocks noChangeArrowheads="1"/>
          </p:cNvSpPr>
          <p:nvPr/>
        </p:nvSpPr>
        <p:spPr bwMode="auto">
          <a:xfrm>
            <a:off x="4051300" y="2708275"/>
            <a:ext cx="1736725" cy="547688"/>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1" name="Rectangle 61"/>
          <p:cNvSpPr>
            <a:spLocks noChangeArrowheads="1"/>
          </p:cNvSpPr>
          <p:nvPr/>
        </p:nvSpPr>
        <p:spPr bwMode="auto">
          <a:xfrm>
            <a:off x="3851275" y="2527300"/>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Customer</a:t>
            </a:r>
          </a:p>
        </p:txBody>
      </p:sp>
      <p:sp>
        <p:nvSpPr>
          <p:cNvPr id="76862" name="Rectangle 62"/>
          <p:cNvSpPr>
            <a:spLocks noChangeArrowheads="1"/>
          </p:cNvSpPr>
          <p:nvPr/>
        </p:nvSpPr>
        <p:spPr bwMode="auto">
          <a:xfrm>
            <a:off x="3848100" y="2789238"/>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3" name="Rectangle 63"/>
          <p:cNvSpPr>
            <a:spLocks noChangeArrowheads="1"/>
          </p:cNvSpPr>
          <p:nvPr/>
        </p:nvSpPr>
        <p:spPr bwMode="auto">
          <a:xfrm>
            <a:off x="3851275" y="2967038"/>
            <a:ext cx="1736725" cy="547687"/>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4" name="Line 64"/>
          <p:cNvSpPr>
            <a:spLocks noChangeShapeType="1"/>
          </p:cNvSpPr>
          <p:nvPr/>
        </p:nvSpPr>
        <p:spPr bwMode="auto">
          <a:xfrm>
            <a:off x="4408488" y="2762250"/>
            <a:ext cx="1587" cy="752475"/>
          </a:xfrm>
          <a:prstGeom prst="line">
            <a:avLst/>
          </a:prstGeom>
          <a:noFill/>
          <a:ln w="9525">
            <a:solidFill>
              <a:schemeClr val="tx1"/>
            </a:solidFill>
            <a:round/>
            <a:headEnd/>
            <a:tailEnd/>
          </a:ln>
          <a:effectLst/>
        </p:spPr>
        <p:txBody>
          <a:bodyPr wrap="none" anchor="ctr"/>
          <a:lstStyle/>
          <a:p>
            <a:endParaRPr lang="en-US"/>
          </a:p>
        </p:txBody>
      </p:sp>
      <p:sp>
        <p:nvSpPr>
          <p:cNvPr id="76865" name="Line 65"/>
          <p:cNvSpPr>
            <a:spLocks noChangeShapeType="1"/>
          </p:cNvSpPr>
          <p:nvPr/>
        </p:nvSpPr>
        <p:spPr bwMode="auto">
          <a:xfrm>
            <a:off x="5078413" y="2762250"/>
            <a:ext cx="1587" cy="752475"/>
          </a:xfrm>
          <a:prstGeom prst="line">
            <a:avLst/>
          </a:prstGeom>
          <a:noFill/>
          <a:ln w="9525">
            <a:solidFill>
              <a:schemeClr val="tx1"/>
            </a:solidFill>
            <a:round/>
            <a:headEnd/>
            <a:tailEnd/>
          </a:ln>
          <a:effectLst/>
        </p:spPr>
        <p:txBody>
          <a:bodyPr wrap="none" anchor="ctr"/>
          <a:lstStyle/>
          <a:p>
            <a:endParaRPr lang="en-US"/>
          </a:p>
        </p:txBody>
      </p:sp>
      <p:sp>
        <p:nvSpPr>
          <p:cNvPr id="76866" name="Rectangle 66"/>
          <p:cNvSpPr>
            <a:spLocks noChangeArrowheads="1"/>
          </p:cNvSpPr>
          <p:nvPr/>
        </p:nvSpPr>
        <p:spPr bwMode="auto">
          <a:xfrm>
            <a:off x="3851275" y="2967038"/>
            <a:ext cx="1736725" cy="547687"/>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7" name="Rectangle 67"/>
          <p:cNvSpPr>
            <a:spLocks noChangeArrowheads="1"/>
          </p:cNvSpPr>
          <p:nvPr/>
        </p:nvSpPr>
        <p:spPr bwMode="auto">
          <a:xfrm>
            <a:off x="3649663" y="2787650"/>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Product</a:t>
            </a:r>
          </a:p>
        </p:txBody>
      </p:sp>
      <p:sp>
        <p:nvSpPr>
          <p:cNvPr id="76868" name="Rectangle 68"/>
          <p:cNvSpPr>
            <a:spLocks noChangeArrowheads="1"/>
          </p:cNvSpPr>
          <p:nvPr/>
        </p:nvSpPr>
        <p:spPr bwMode="auto">
          <a:xfrm>
            <a:off x="3646488" y="3049588"/>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9" name="Rectangle 69"/>
          <p:cNvSpPr>
            <a:spLocks noChangeArrowheads="1"/>
          </p:cNvSpPr>
          <p:nvPr/>
        </p:nvSpPr>
        <p:spPr bwMode="auto">
          <a:xfrm>
            <a:off x="3649663" y="3227388"/>
            <a:ext cx="1736725" cy="547687"/>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0" name="Line 70"/>
          <p:cNvSpPr>
            <a:spLocks noChangeShapeType="1"/>
          </p:cNvSpPr>
          <p:nvPr/>
        </p:nvSpPr>
        <p:spPr bwMode="auto">
          <a:xfrm>
            <a:off x="4206875" y="3022600"/>
            <a:ext cx="1588" cy="752475"/>
          </a:xfrm>
          <a:prstGeom prst="line">
            <a:avLst/>
          </a:prstGeom>
          <a:noFill/>
          <a:ln w="9525">
            <a:solidFill>
              <a:schemeClr val="tx1"/>
            </a:solidFill>
            <a:round/>
            <a:headEnd/>
            <a:tailEnd/>
          </a:ln>
          <a:effectLst/>
        </p:spPr>
        <p:txBody>
          <a:bodyPr wrap="none" anchor="ctr"/>
          <a:lstStyle/>
          <a:p>
            <a:endParaRPr lang="en-US"/>
          </a:p>
        </p:txBody>
      </p:sp>
      <p:sp>
        <p:nvSpPr>
          <p:cNvPr id="76871" name="Line 71"/>
          <p:cNvSpPr>
            <a:spLocks noChangeShapeType="1"/>
          </p:cNvSpPr>
          <p:nvPr/>
        </p:nvSpPr>
        <p:spPr bwMode="auto">
          <a:xfrm>
            <a:off x="4876800" y="3022600"/>
            <a:ext cx="1588" cy="752475"/>
          </a:xfrm>
          <a:prstGeom prst="line">
            <a:avLst/>
          </a:prstGeom>
          <a:noFill/>
          <a:ln w="9525">
            <a:solidFill>
              <a:schemeClr val="tx1"/>
            </a:solidFill>
            <a:round/>
            <a:headEnd/>
            <a:tailEnd/>
          </a:ln>
          <a:effectLst/>
        </p:spPr>
        <p:txBody>
          <a:bodyPr wrap="none" anchor="ctr"/>
          <a:lstStyle/>
          <a:p>
            <a:endParaRPr lang="en-US"/>
          </a:p>
        </p:txBody>
      </p:sp>
      <p:sp>
        <p:nvSpPr>
          <p:cNvPr id="76872" name="Rectangle 72"/>
          <p:cNvSpPr>
            <a:spLocks noChangeArrowheads="1"/>
          </p:cNvSpPr>
          <p:nvPr/>
        </p:nvSpPr>
        <p:spPr bwMode="auto">
          <a:xfrm>
            <a:off x="3649663" y="3227388"/>
            <a:ext cx="1736725" cy="547687"/>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3" name="Rectangle 73"/>
          <p:cNvSpPr>
            <a:spLocks noChangeArrowheads="1"/>
          </p:cNvSpPr>
          <p:nvPr/>
        </p:nvSpPr>
        <p:spPr bwMode="auto">
          <a:xfrm>
            <a:off x="6453188" y="2387600"/>
            <a:ext cx="1682750" cy="30480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OrdHistYear2</a:t>
            </a:r>
          </a:p>
        </p:txBody>
      </p:sp>
      <p:sp>
        <p:nvSpPr>
          <p:cNvPr id="76874" name="Rectangle 74"/>
          <p:cNvSpPr>
            <a:spLocks noChangeArrowheads="1"/>
          </p:cNvSpPr>
          <p:nvPr/>
        </p:nvSpPr>
        <p:spPr bwMode="auto">
          <a:xfrm>
            <a:off x="6459538" y="2681288"/>
            <a:ext cx="1676400" cy="2270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5" name="Rectangle 75"/>
          <p:cNvSpPr>
            <a:spLocks noChangeArrowheads="1"/>
          </p:cNvSpPr>
          <p:nvPr/>
        </p:nvSpPr>
        <p:spPr bwMode="auto">
          <a:xfrm>
            <a:off x="6453188" y="2876550"/>
            <a:ext cx="1682750" cy="609600"/>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6" name="Line 76"/>
          <p:cNvSpPr>
            <a:spLocks noChangeShapeType="1"/>
          </p:cNvSpPr>
          <p:nvPr/>
        </p:nvSpPr>
        <p:spPr bwMode="auto">
          <a:xfrm>
            <a:off x="6992938" y="2649538"/>
            <a:ext cx="1587" cy="836612"/>
          </a:xfrm>
          <a:prstGeom prst="line">
            <a:avLst/>
          </a:prstGeom>
          <a:noFill/>
          <a:ln w="9525">
            <a:solidFill>
              <a:schemeClr val="tx1"/>
            </a:solidFill>
            <a:round/>
            <a:headEnd/>
            <a:tailEnd/>
          </a:ln>
          <a:effectLst/>
        </p:spPr>
        <p:txBody>
          <a:bodyPr wrap="none" anchor="ctr"/>
          <a:lstStyle/>
          <a:p>
            <a:endParaRPr lang="en-US"/>
          </a:p>
        </p:txBody>
      </p:sp>
      <p:sp>
        <p:nvSpPr>
          <p:cNvPr id="76877" name="Line 77"/>
          <p:cNvSpPr>
            <a:spLocks noChangeShapeType="1"/>
          </p:cNvSpPr>
          <p:nvPr/>
        </p:nvSpPr>
        <p:spPr bwMode="auto">
          <a:xfrm>
            <a:off x="7642225" y="2649538"/>
            <a:ext cx="1588" cy="836612"/>
          </a:xfrm>
          <a:prstGeom prst="line">
            <a:avLst/>
          </a:prstGeom>
          <a:noFill/>
          <a:ln w="9525">
            <a:solidFill>
              <a:schemeClr val="tx1"/>
            </a:solidFill>
            <a:round/>
            <a:headEnd/>
            <a:tailEnd/>
          </a:ln>
          <a:effectLst/>
        </p:spPr>
        <p:txBody>
          <a:bodyPr wrap="none" anchor="ctr"/>
          <a:lstStyle/>
          <a:p>
            <a:endParaRPr lang="en-US"/>
          </a:p>
        </p:txBody>
      </p:sp>
      <p:sp>
        <p:nvSpPr>
          <p:cNvPr id="76878" name="Rectangle 78"/>
          <p:cNvSpPr>
            <a:spLocks noChangeArrowheads="1"/>
          </p:cNvSpPr>
          <p:nvPr/>
        </p:nvSpPr>
        <p:spPr bwMode="auto">
          <a:xfrm>
            <a:off x="6453188" y="2876550"/>
            <a:ext cx="1682750" cy="609600"/>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9" name="Rectangle 79"/>
          <p:cNvSpPr>
            <a:spLocks noChangeArrowheads="1"/>
          </p:cNvSpPr>
          <p:nvPr/>
        </p:nvSpPr>
        <p:spPr bwMode="auto">
          <a:xfrm>
            <a:off x="6257925" y="2676525"/>
            <a:ext cx="1682750" cy="30480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OrdHistYear1</a:t>
            </a:r>
          </a:p>
        </p:txBody>
      </p:sp>
      <p:sp>
        <p:nvSpPr>
          <p:cNvPr id="76880" name="Rectangle 80"/>
          <p:cNvSpPr>
            <a:spLocks noChangeArrowheads="1"/>
          </p:cNvSpPr>
          <p:nvPr/>
        </p:nvSpPr>
        <p:spPr bwMode="auto">
          <a:xfrm>
            <a:off x="6264275" y="2970213"/>
            <a:ext cx="1676400" cy="2270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81" name="Rectangle 81"/>
          <p:cNvSpPr>
            <a:spLocks noChangeArrowheads="1"/>
          </p:cNvSpPr>
          <p:nvPr/>
        </p:nvSpPr>
        <p:spPr bwMode="auto">
          <a:xfrm>
            <a:off x="6257925" y="3165475"/>
            <a:ext cx="1682750" cy="609600"/>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82" name="Line 82"/>
          <p:cNvSpPr>
            <a:spLocks noChangeShapeType="1"/>
          </p:cNvSpPr>
          <p:nvPr/>
        </p:nvSpPr>
        <p:spPr bwMode="auto">
          <a:xfrm>
            <a:off x="6797675" y="2938463"/>
            <a:ext cx="1588" cy="836612"/>
          </a:xfrm>
          <a:prstGeom prst="line">
            <a:avLst/>
          </a:prstGeom>
          <a:noFill/>
          <a:ln w="9525">
            <a:solidFill>
              <a:schemeClr val="tx1"/>
            </a:solidFill>
            <a:round/>
            <a:headEnd/>
            <a:tailEnd/>
          </a:ln>
          <a:effectLst/>
        </p:spPr>
        <p:txBody>
          <a:bodyPr wrap="none" anchor="ctr"/>
          <a:lstStyle/>
          <a:p>
            <a:endParaRPr lang="en-US"/>
          </a:p>
        </p:txBody>
      </p:sp>
      <p:sp>
        <p:nvSpPr>
          <p:cNvPr id="76883" name="Line 83"/>
          <p:cNvSpPr>
            <a:spLocks noChangeShapeType="1"/>
          </p:cNvSpPr>
          <p:nvPr/>
        </p:nvSpPr>
        <p:spPr bwMode="auto">
          <a:xfrm>
            <a:off x="7446963" y="2938463"/>
            <a:ext cx="1587" cy="836612"/>
          </a:xfrm>
          <a:prstGeom prst="line">
            <a:avLst/>
          </a:prstGeom>
          <a:noFill/>
          <a:ln w="9525">
            <a:solidFill>
              <a:schemeClr val="tx1"/>
            </a:solidFill>
            <a:round/>
            <a:headEnd/>
            <a:tailEnd/>
          </a:ln>
          <a:effectLst/>
        </p:spPr>
        <p:txBody>
          <a:bodyPr wrap="none" anchor="ctr"/>
          <a:lstStyle/>
          <a:p>
            <a:endParaRPr lang="en-US"/>
          </a:p>
        </p:txBody>
      </p:sp>
      <p:sp>
        <p:nvSpPr>
          <p:cNvPr id="76884" name="Rectangle 84"/>
          <p:cNvSpPr>
            <a:spLocks noChangeArrowheads="1"/>
          </p:cNvSpPr>
          <p:nvPr/>
        </p:nvSpPr>
        <p:spPr bwMode="auto">
          <a:xfrm>
            <a:off x="6257925" y="3165475"/>
            <a:ext cx="1682750" cy="609600"/>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86" name="Rectangle 2"/>
          <p:cNvSpPr>
            <a:spLocks noGrp="1" noChangeArrowheads="1"/>
          </p:cNvSpPr>
          <p:nvPr>
            <p:ph type="title"/>
          </p:nvPr>
        </p:nvSpPr>
        <p:spPr>
          <a:ln/>
        </p:spPr>
        <p:txBody>
          <a:bodyPr/>
          <a:lstStyle/>
          <a:p>
            <a:pPr eaLnBrk="1" hangingPunct="1"/>
            <a:r>
              <a:rPr lang="en-US" dirty="0" smtClean="0"/>
              <a:t>What are </a:t>
            </a:r>
            <a:r>
              <a:rPr lang="en-US" dirty="0" err="1" smtClean="0"/>
              <a:t>Filegroups</a:t>
            </a:r>
            <a:r>
              <a:rPr lang="en-US" dirty="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Foreign Key</a:t>
            </a:r>
            <a:endParaRPr lang="en-US" b="0"/>
          </a:p>
        </p:txBody>
      </p:sp>
      <p:sp>
        <p:nvSpPr>
          <p:cNvPr id="39939" name="Rectangle 3"/>
          <p:cNvSpPr>
            <a:spLocks noGrp="1" noChangeArrowheads="1"/>
          </p:cNvSpPr>
          <p:nvPr>
            <p:ph type="body" idx="1"/>
          </p:nvPr>
        </p:nvSpPr>
        <p:spPr/>
        <p:txBody>
          <a:bodyPr/>
          <a:lstStyle/>
          <a:p>
            <a:pPr>
              <a:spcBef>
                <a:spcPts val="600"/>
              </a:spcBef>
            </a:pPr>
            <a:r>
              <a:rPr lang="en-US" dirty="0"/>
              <a:t>A foreign key is a combination of one or more columns that correspond to the primary key of another table</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References Constraint</a:t>
            </a:r>
            <a:endParaRPr lang="en-US" b="0"/>
          </a:p>
        </p:txBody>
      </p:sp>
      <p:sp>
        <p:nvSpPr>
          <p:cNvPr id="40963" name="Rectangle 3"/>
          <p:cNvSpPr>
            <a:spLocks noGrp="1" noChangeArrowheads="1"/>
          </p:cNvSpPr>
          <p:nvPr>
            <p:ph type="body" idx="1"/>
          </p:nvPr>
        </p:nvSpPr>
        <p:spPr>
          <a:xfrm>
            <a:off x="457200" y="1524000"/>
            <a:ext cx="8382000" cy="5334000"/>
          </a:xfrm>
        </p:spPr>
        <p:txBody>
          <a:bodyPr/>
          <a:lstStyle/>
          <a:p>
            <a:pPr>
              <a:spcBef>
                <a:spcPts val="600"/>
              </a:spcBef>
            </a:pPr>
            <a:r>
              <a:rPr lang="en-US" dirty="0"/>
              <a:t>A references constraint enforces referential integrity</a:t>
            </a:r>
          </a:p>
          <a:p>
            <a:pPr>
              <a:spcBef>
                <a:spcPts val="600"/>
              </a:spcBef>
            </a:pPr>
            <a:r>
              <a:rPr lang="en-US" dirty="0"/>
              <a:t>Integrity is enforced during inserts, updates, and deletes</a:t>
            </a:r>
          </a:p>
          <a:p>
            <a:pPr lvl="1">
              <a:spcBef>
                <a:spcPts val="200"/>
              </a:spcBef>
            </a:pPr>
            <a:r>
              <a:rPr lang="en-US" dirty="0">
                <a:solidFill>
                  <a:schemeClr val="tx1"/>
                </a:solidFill>
              </a:rPr>
              <a:t>If an </a:t>
            </a:r>
            <a:r>
              <a:rPr lang="en-US" b="1" dirty="0">
                <a:solidFill>
                  <a:schemeClr val="tx1"/>
                </a:solidFill>
              </a:rPr>
              <a:t>insert</a:t>
            </a:r>
            <a:r>
              <a:rPr lang="en-US" dirty="0">
                <a:solidFill>
                  <a:schemeClr val="tx1"/>
                </a:solidFill>
              </a:rPr>
              <a:t> or </a:t>
            </a:r>
            <a:r>
              <a:rPr lang="en-US" b="1" dirty="0">
                <a:solidFill>
                  <a:schemeClr val="tx1"/>
                </a:solidFill>
              </a:rPr>
              <a:t>update</a:t>
            </a:r>
            <a:r>
              <a:rPr lang="en-US" dirty="0">
                <a:solidFill>
                  <a:schemeClr val="tx1"/>
                </a:solidFill>
              </a:rPr>
              <a:t> contains foreign key values that do not exist in the primary key column(s), the statement fails</a:t>
            </a:r>
          </a:p>
          <a:p>
            <a:pPr lvl="1">
              <a:spcBef>
                <a:spcPts val="200"/>
              </a:spcBef>
            </a:pPr>
            <a:r>
              <a:rPr lang="en-US" dirty="0">
                <a:solidFill>
                  <a:schemeClr val="tx1"/>
                </a:solidFill>
              </a:rPr>
              <a:t>If an </a:t>
            </a:r>
            <a:r>
              <a:rPr lang="en-US" b="1" dirty="0">
                <a:solidFill>
                  <a:schemeClr val="tx1"/>
                </a:solidFill>
              </a:rPr>
              <a:t>update</a:t>
            </a:r>
            <a:r>
              <a:rPr lang="en-US" dirty="0">
                <a:solidFill>
                  <a:schemeClr val="tx1"/>
                </a:solidFill>
              </a:rPr>
              <a:t> or </a:t>
            </a:r>
            <a:r>
              <a:rPr lang="en-US" b="1" dirty="0">
                <a:solidFill>
                  <a:schemeClr val="tx1"/>
                </a:solidFill>
              </a:rPr>
              <a:t>delete </a:t>
            </a:r>
            <a:r>
              <a:rPr lang="en-US" dirty="0">
                <a:solidFill>
                  <a:schemeClr val="tx1"/>
                </a:solidFill>
              </a:rPr>
              <a:t>attempts to remove a primary key value that exists in a corresponding foreign key, the statement fails</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t>Column-Level References Constraint</a:t>
            </a:r>
            <a:endParaRPr lang="en-US" b="0"/>
          </a:p>
        </p:txBody>
      </p:sp>
      <p:sp>
        <p:nvSpPr>
          <p:cNvPr id="43011" name="Rectangle 3"/>
          <p:cNvSpPr>
            <a:spLocks noGrp="1" noChangeArrowheads="1"/>
          </p:cNvSpPr>
          <p:nvPr>
            <p:ph type="body" idx="1"/>
          </p:nvPr>
        </p:nvSpPr>
        <p:spPr/>
        <p:txBody>
          <a:bodyPr>
            <a:normAutofit fontScale="92500" lnSpcReduction="20000"/>
          </a:bodyPr>
          <a:lstStyle/>
          <a:p>
            <a:pPr>
              <a:spcBef>
                <a:spcPct val="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r>
              <a:rPr lang="en-US" sz="2200" b="1">
                <a:solidFill>
                  <a:schemeClr val="tx1"/>
                </a:solidFill>
              </a:rPr>
              <a:t>	[constraint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a:solidFill>
                  <a:schemeClr val="tx1"/>
                </a:solidFill>
              </a:rPr>
              <a:t>			references </a:t>
            </a:r>
            <a:r>
              <a:rPr lang="en-US" sz="2200" b="1" i="1">
                <a:solidFill>
                  <a:schemeClr val="tx1"/>
                </a:solidFill>
              </a:rPr>
              <a:t>table_name</a:t>
            </a:r>
            <a:r>
              <a:rPr lang="en-US" sz="2200" b="1">
                <a:solidFill>
                  <a:schemeClr val="tx1"/>
                </a:solidFill>
              </a:rPr>
              <a:t> (</a:t>
            </a:r>
            <a:r>
              <a:rPr lang="en-US" sz="2200" b="1" i="1">
                <a:solidFill>
                  <a:schemeClr val="tx1"/>
                </a:solidFill>
              </a:rPr>
              <a:t>primary_key_column</a:t>
            </a:r>
            <a:r>
              <a:rPr lang="en-US" sz="2200" b="1">
                <a:solidFill>
                  <a:schemeClr val="tx1"/>
                </a:solidFill>
              </a:rPr>
              <a:t>),</a:t>
            </a:r>
            <a:endParaRPr lang="en-US" sz="2200">
              <a:solidFill>
                <a:srgbClr val="3333FF"/>
              </a:solidFill>
            </a:endParaRP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p>
          <a:p>
            <a:pPr>
              <a:spcBef>
                <a:spcPct val="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create table titles (</a:t>
            </a:r>
          </a:p>
          <a:p>
            <a:pPr>
              <a:spcBef>
                <a:spcPct val="0"/>
              </a:spcBef>
              <a:buFont typeface="Monotype Sorts" pitchFamily="2" charset="2"/>
              <a:buNone/>
            </a:pPr>
            <a:r>
              <a:rPr lang="en-US" sz="1800" b="1">
                <a:solidFill>
                  <a:srgbClr val="3333FF"/>
                </a:solidFill>
                <a:latin typeface="Courier New" pitchFamily="49" charset="0"/>
              </a:rPr>
              <a:t>		title_id 	char(6)		NOT NULL,</a:t>
            </a:r>
          </a:p>
          <a:p>
            <a:pPr>
              <a:spcBef>
                <a:spcPct val="0"/>
              </a:spcBef>
              <a:buFont typeface="Monotype Sorts" pitchFamily="2" charset="2"/>
              <a:buNone/>
            </a:pPr>
            <a:r>
              <a:rPr lang="en-US" sz="1800" b="1">
                <a:solidFill>
                  <a:srgbClr val="3333FF"/>
                </a:solidFill>
                <a:latin typeface="Courier New" pitchFamily="49" charset="0"/>
              </a:rPr>
              <a:t>		title 		varchar(80)		NULL,</a:t>
            </a:r>
          </a:p>
          <a:p>
            <a:pPr>
              <a:spcBef>
                <a:spcPct val="0"/>
              </a:spcBef>
              <a:buFont typeface="Monotype Sorts" pitchFamily="2" charset="2"/>
              <a:buNone/>
            </a:pPr>
            <a:r>
              <a:rPr lang="en-US" sz="1800" b="1">
                <a:solidFill>
                  <a:srgbClr val="3333FF"/>
                </a:solidFill>
                <a:latin typeface="Courier New" pitchFamily="49" charset="0"/>
              </a:rPr>
              <a:t>		pub_id		char(4)		NULL</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constraint ref_pub_id</a:t>
            </a:r>
          </a:p>
          <a:p>
            <a:pPr>
              <a:spcBef>
                <a:spcPct val="0"/>
              </a:spcBef>
              <a:buFont typeface="Monotype Sorts" pitchFamily="2" charset="2"/>
              <a:buNone/>
            </a:pPr>
            <a:r>
              <a:rPr lang="en-US" sz="1800" b="1">
                <a:solidFill>
                  <a:schemeClr val="tx1"/>
                </a:solidFill>
                <a:latin typeface="Courier New" pitchFamily="49" charset="0"/>
              </a:rPr>
              <a:t>			references publishers (pub_id),</a:t>
            </a: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notes		varchar(200)		NULL</a:t>
            </a:r>
          </a:p>
          <a:p>
            <a:pPr>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r>
              <a:rPr lang="en-US"/>
              <a:t>Table-Level References Constraint</a:t>
            </a:r>
            <a:endParaRPr lang="en-US" b="0"/>
          </a:p>
        </p:txBody>
      </p:sp>
      <p:sp>
        <p:nvSpPr>
          <p:cNvPr id="44035" name="Rectangle 3"/>
          <p:cNvSpPr>
            <a:spLocks noGrp="1" noChangeArrowheads="1"/>
          </p:cNvSpPr>
          <p:nvPr>
            <p:ph type="body" idx="1"/>
          </p:nvPr>
        </p:nvSpPr>
        <p:spPr/>
        <p:txBody>
          <a:bodyPr>
            <a:normAutofit fontScale="85000" lnSpcReduction="20000"/>
          </a:bodyPr>
          <a:lstStyle/>
          <a:p>
            <a:pPr>
              <a:spcBef>
                <a:spcPct val="0"/>
              </a:spcBef>
            </a:pPr>
            <a:r>
              <a:rPr lang="en-US" sz="2600"/>
              <a:t>Simplified syntax:</a:t>
            </a:r>
            <a:endParaRPr lang="en-US" sz="1800"/>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i="1">
                <a:solidFill>
                  <a:schemeClr val="tx1"/>
                </a:solidFill>
              </a:rPr>
              <a:t>			</a:t>
            </a:r>
            <a:r>
              <a:rPr lang="en-US" sz="2200" b="1">
                <a:solidFill>
                  <a:schemeClr val="tx1"/>
                </a:solidFill>
              </a:rPr>
              <a:t>foreign key </a:t>
            </a:r>
            <a:r>
              <a:rPr lang="en-US" sz="2200" b="1" i="1">
                <a:solidFill>
                  <a:schemeClr val="tx1"/>
                </a:solidFill>
              </a:rPr>
              <a:t>(list_of_columns_from_this_table</a:t>
            </a:r>
            <a:r>
              <a:rPr lang="en-US" sz="2200" b="1">
                <a:solidFill>
                  <a:schemeClr val="tx1"/>
                </a:solidFill>
              </a:rPr>
              <a:t>)</a:t>
            </a:r>
          </a:p>
          <a:p>
            <a:pPr>
              <a:spcBef>
                <a:spcPct val="0"/>
              </a:spcBef>
              <a:buFont typeface="Monotype Sorts" pitchFamily="2" charset="2"/>
              <a:buNone/>
            </a:pPr>
            <a:r>
              <a:rPr lang="en-US" sz="2200" b="1">
                <a:solidFill>
                  <a:schemeClr val="tx1"/>
                </a:solidFill>
              </a:rPr>
              <a:t>			references </a:t>
            </a:r>
            <a:r>
              <a:rPr lang="en-US" sz="2200" b="1" i="1">
                <a:solidFill>
                  <a:schemeClr val="tx1"/>
                </a:solidFill>
              </a:rPr>
              <a:t>table_name</a:t>
            </a:r>
            <a:r>
              <a:rPr lang="en-US" sz="2200" b="1">
                <a:solidFill>
                  <a:schemeClr val="tx1"/>
                </a:solidFill>
              </a:rPr>
              <a:t> (</a:t>
            </a:r>
            <a:r>
              <a:rPr lang="en-US" sz="2200" b="1" i="1">
                <a:solidFill>
                  <a:schemeClr val="tx1"/>
                </a:solidFill>
              </a:rPr>
              <a:t>primary_key_column_list</a:t>
            </a:r>
            <a:r>
              <a:rPr lang="en-US" sz="2200" b="1">
                <a:solidFill>
                  <a:schemeClr val="tx1"/>
                </a:solidFill>
              </a:rPr>
              <a:t>) )</a:t>
            </a:r>
            <a:endParaRPr lang="en-US" sz="2200">
              <a:solidFill>
                <a:srgbClr val="3333FF"/>
              </a:solidFill>
            </a:endParaRPr>
          </a:p>
          <a:p>
            <a:pPr>
              <a:spcBef>
                <a:spcPct val="0"/>
              </a:spcBef>
            </a:pPr>
            <a:r>
              <a:rPr lang="en-US" sz="2600"/>
              <a:t>Example:</a:t>
            </a:r>
          </a:p>
          <a:p>
            <a:pPr>
              <a:spcBef>
                <a:spcPct val="0"/>
              </a:spcBef>
              <a:buFont typeface="Monotype Sorts" pitchFamily="2" charset="2"/>
              <a:buNone/>
            </a:pPr>
            <a:r>
              <a:rPr lang="en-US" sz="1700" b="1">
                <a:solidFill>
                  <a:srgbClr val="1669BC"/>
                </a:solidFill>
                <a:latin typeface="Courier New" pitchFamily="49" charset="0"/>
              </a:rPr>
              <a:t>	</a:t>
            </a:r>
            <a:r>
              <a:rPr lang="en-US" sz="1600" b="1">
                <a:solidFill>
                  <a:srgbClr val="3333FF"/>
                </a:solidFill>
                <a:latin typeface="Courier New" pitchFamily="49" charset="0"/>
              </a:rPr>
              <a:t>create table salesdetail (</a:t>
            </a:r>
            <a:br>
              <a:rPr lang="en-US" sz="1600" b="1">
                <a:solidFill>
                  <a:srgbClr val="3333FF"/>
                </a:solidFill>
                <a:latin typeface="Courier New" pitchFamily="49" charset="0"/>
              </a:rPr>
            </a:br>
            <a:r>
              <a:rPr lang="en-US" sz="1600" b="1">
                <a:solidFill>
                  <a:srgbClr val="3333FF"/>
                </a:solidFill>
                <a:latin typeface="Courier New" pitchFamily="49" charset="0"/>
              </a:rPr>
              <a:t>	stor_id 	char(4)		NOT NULL,</a:t>
            </a:r>
          </a:p>
          <a:p>
            <a:pPr>
              <a:spcBef>
                <a:spcPct val="0"/>
              </a:spcBef>
              <a:buFont typeface="Monotype Sorts" pitchFamily="2" charset="2"/>
              <a:buNone/>
            </a:pPr>
            <a:r>
              <a:rPr lang="en-US" sz="1600" b="1">
                <a:solidFill>
                  <a:srgbClr val="3333FF"/>
                </a:solidFill>
                <a:latin typeface="Courier New" pitchFamily="49" charset="0"/>
              </a:rPr>
              <a:t>		ord_num		varchar(20)	NOT NULL,</a:t>
            </a:r>
          </a:p>
          <a:p>
            <a:pPr>
              <a:spcBef>
                <a:spcPct val="0"/>
              </a:spcBef>
              <a:buFont typeface="Monotype Sorts" pitchFamily="2" charset="2"/>
              <a:buNone/>
            </a:pPr>
            <a:r>
              <a:rPr lang="en-US" sz="1600" b="1">
                <a:solidFill>
                  <a:srgbClr val="3333FF"/>
                </a:solidFill>
                <a:latin typeface="Courier New" pitchFamily="49" charset="0"/>
              </a:rPr>
              <a:t>		title_id	char(6)		NOT NULL,</a:t>
            </a:r>
          </a:p>
          <a:p>
            <a:pPr>
              <a:spcBef>
                <a:spcPct val="0"/>
              </a:spcBef>
              <a:buFont typeface="Monotype Sorts" pitchFamily="2" charset="2"/>
              <a:buNone/>
            </a:pPr>
            <a:r>
              <a:rPr lang="en-US" sz="1600" b="1">
                <a:solidFill>
                  <a:srgbClr val="3333FF"/>
                </a:solidFill>
                <a:latin typeface="Courier New" pitchFamily="49" charset="0"/>
              </a:rPr>
              <a:t>		qty		smallint	NOT NULL,</a:t>
            </a:r>
            <a:br>
              <a:rPr lang="en-US" sz="1600" b="1">
                <a:solidFill>
                  <a:srgbClr val="3333FF"/>
                </a:solidFill>
                <a:latin typeface="Courier New" pitchFamily="49" charset="0"/>
              </a:rPr>
            </a:br>
            <a:r>
              <a:rPr lang="en-US" sz="1600" b="1">
                <a:solidFill>
                  <a:srgbClr val="3333FF"/>
                </a:solidFill>
                <a:latin typeface="Courier New" pitchFamily="49" charset="0"/>
              </a:rPr>
              <a:t>	discount	float		NOT NULL,</a:t>
            </a:r>
            <a:br>
              <a:rPr lang="en-US" sz="1600" b="1">
                <a:solidFill>
                  <a:srgbClr val="3333FF"/>
                </a:solidFill>
                <a:latin typeface="Courier New" pitchFamily="49" charset="0"/>
              </a:rPr>
            </a:br>
            <a:r>
              <a:rPr lang="en-US" sz="1600" b="1">
                <a:solidFill>
                  <a:srgbClr val="3333FF"/>
                </a:solidFill>
                <a:latin typeface="Courier New" pitchFamily="49" charset="0"/>
              </a:rPr>
              <a:t> 		</a:t>
            </a:r>
            <a:r>
              <a:rPr lang="en-US" sz="1600" b="1">
                <a:solidFill>
                  <a:schemeClr val="tx1"/>
                </a:solidFill>
                <a:latin typeface="Courier New" pitchFamily="49" charset="0"/>
              </a:rPr>
              <a:t>constraint ref_sales</a:t>
            </a:r>
          </a:p>
          <a:p>
            <a:pPr>
              <a:spcBef>
                <a:spcPct val="0"/>
              </a:spcBef>
              <a:buFont typeface="Monotype Sorts" pitchFamily="2" charset="2"/>
              <a:buNone/>
            </a:pPr>
            <a:r>
              <a:rPr lang="en-US" sz="1600" b="1">
                <a:solidFill>
                  <a:schemeClr val="tx1"/>
                </a:solidFill>
                <a:latin typeface="Courier New" pitchFamily="49" charset="0"/>
              </a:rPr>
              <a:t>			foreign key (stor_id, ord_num)</a:t>
            </a:r>
            <a:br>
              <a:rPr lang="en-US" sz="1600" b="1">
                <a:solidFill>
                  <a:schemeClr val="tx1"/>
                </a:solidFill>
                <a:latin typeface="Courier New" pitchFamily="49" charset="0"/>
              </a:rPr>
            </a:br>
            <a:r>
              <a:rPr lang="en-US" sz="1600" b="1">
                <a:solidFill>
                  <a:schemeClr val="tx1"/>
                </a:solidFill>
                <a:latin typeface="Courier New" pitchFamily="49" charset="0"/>
              </a:rPr>
              <a:t> 		references sales (stor_id, ord_num) )</a:t>
            </a:r>
            <a:endParaRPr lang="en-US" sz="1600">
              <a:solidFill>
                <a:srgbClr val="3333FF"/>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t>Rules for References Constraints</a:t>
            </a:r>
            <a:endParaRPr lang="en-US" b="0"/>
          </a:p>
        </p:txBody>
      </p:sp>
      <p:sp>
        <p:nvSpPr>
          <p:cNvPr id="41987" name="Rectangle 3"/>
          <p:cNvSpPr>
            <a:spLocks noGrp="1" noChangeArrowheads="1"/>
          </p:cNvSpPr>
          <p:nvPr>
            <p:ph type="body" idx="1"/>
          </p:nvPr>
        </p:nvSpPr>
        <p:spPr/>
        <p:txBody>
          <a:bodyPr>
            <a:normAutofit fontScale="85000" lnSpcReduction="20000"/>
          </a:bodyPr>
          <a:lstStyle/>
          <a:p>
            <a:pPr>
              <a:spcBef>
                <a:spcPts val="600"/>
              </a:spcBef>
            </a:pPr>
            <a:r>
              <a:rPr lang="en-US"/>
              <a:t>The column(s) in a parent table referred to by a references constraint in a child table must have one of the following:</a:t>
            </a:r>
          </a:p>
          <a:p>
            <a:pPr lvl="1">
              <a:spcBef>
                <a:spcPts val="200"/>
              </a:spcBef>
            </a:pPr>
            <a:r>
              <a:rPr lang="en-US">
                <a:solidFill>
                  <a:schemeClr val="tx1"/>
                </a:solidFill>
              </a:rPr>
              <a:t>A primary key constraint</a:t>
            </a:r>
          </a:p>
          <a:p>
            <a:pPr lvl="1">
              <a:spcBef>
                <a:spcPts val="200"/>
              </a:spcBef>
            </a:pPr>
            <a:r>
              <a:rPr lang="en-US">
                <a:solidFill>
                  <a:schemeClr val="tx1"/>
                </a:solidFill>
              </a:rPr>
              <a:t>A unique constraint</a:t>
            </a:r>
          </a:p>
          <a:p>
            <a:pPr lvl="1">
              <a:spcBef>
                <a:spcPts val="200"/>
              </a:spcBef>
            </a:pPr>
            <a:r>
              <a:rPr lang="en-US">
                <a:solidFill>
                  <a:schemeClr val="tx1"/>
                </a:solidFill>
              </a:rPr>
              <a:t>A unique index created with the </a:t>
            </a:r>
            <a:r>
              <a:rPr lang="en-US" b="1">
                <a:solidFill>
                  <a:schemeClr val="tx1"/>
                </a:solidFill>
              </a:rPr>
              <a:t>create index</a:t>
            </a:r>
            <a:r>
              <a:rPr lang="en-US">
                <a:solidFill>
                  <a:schemeClr val="tx1"/>
                </a:solidFill>
              </a:rPr>
              <a:t> command</a:t>
            </a:r>
          </a:p>
          <a:p>
            <a:pPr>
              <a:spcBef>
                <a:spcPts val="600"/>
              </a:spcBef>
            </a:pPr>
            <a:r>
              <a:rPr lang="en-US"/>
              <a:t>A references constraint can refer to columns within the same table</a:t>
            </a:r>
          </a:p>
          <a:p>
            <a:pPr lvl="1">
              <a:spcBef>
                <a:spcPct val="0"/>
              </a:spcBef>
            </a:pPr>
            <a:r>
              <a:rPr lang="en-US" sz="2300"/>
              <a:t>Example:</a:t>
            </a:r>
          </a:p>
          <a:p>
            <a:pPr>
              <a:spcBef>
                <a:spcPct val="0"/>
              </a:spcBef>
              <a:buFont typeface="Monotype Sorts" pitchFamily="2" charset="2"/>
              <a:buNone/>
            </a:pPr>
            <a:r>
              <a:rPr lang="en-US" sz="1700" b="1">
                <a:solidFill>
                  <a:srgbClr val="1669BC"/>
                </a:solidFill>
                <a:latin typeface="Courier New" pitchFamily="49" charset="0"/>
              </a:rPr>
              <a:t>	</a:t>
            </a:r>
            <a:r>
              <a:rPr lang="en-US" sz="1600" b="1">
                <a:solidFill>
                  <a:srgbClr val="3333FF"/>
                </a:solidFill>
                <a:latin typeface="Courier New" pitchFamily="49" charset="0"/>
              </a:rPr>
              <a:t>create table employees (</a:t>
            </a:r>
          </a:p>
          <a:p>
            <a:pPr>
              <a:spcBef>
                <a:spcPts val="200"/>
              </a:spcBef>
              <a:buFont typeface="Monotype Sorts" pitchFamily="2" charset="2"/>
              <a:buNone/>
            </a:pPr>
            <a:r>
              <a:rPr lang="en-US" sz="1600" b="1">
                <a:solidFill>
                  <a:srgbClr val="3333FF"/>
                </a:solidFill>
                <a:latin typeface="Courier New" pitchFamily="49" charset="0"/>
              </a:rPr>
              <a:t>			emp_id	char(10)	NOT NULL</a:t>
            </a:r>
          </a:p>
          <a:p>
            <a:pPr>
              <a:spcBef>
                <a:spcPts val="200"/>
              </a:spcBef>
              <a:buFont typeface="Monotype Sorts" pitchFamily="2" charset="2"/>
              <a:buNone/>
            </a:pPr>
            <a:r>
              <a:rPr lang="en-US" sz="1600" b="1">
                <a:solidFill>
                  <a:srgbClr val="3333FF"/>
                </a:solidFill>
                <a:latin typeface="Courier New" pitchFamily="49" charset="0"/>
              </a:rPr>
              <a:t>				constraint pky_c_emp_id</a:t>
            </a:r>
          </a:p>
          <a:p>
            <a:pPr>
              <a:spcBef>
                <a:spcPts val="200"/>
              </a:spcBef>
              <a:buFont typeface="Monotype Sorts" pitchFamily="2" charset="2"/>
              <a:buNone/>
            </a:pPr>
            <a:r>
              <a:rPr lang="en-US" sz="1600" b="1">
                <a:solidFill>
                  <a:srgbClr val="3333FF"/>
                </a:solidFill>
                <a:latin typeface="Courier New" pitchFamily="49" charset="0"/>
              </a:rPr>
              <a:t>				primary key,	</a:t>
            </a:r>
          </a:p>
          <a:p>
            <a:pPr>
              <a:spcBef>
                <a:spcPts val="200"/>
              </a:spcBef>
              <a:buFont typeface="Monotype Sorts" pitchFamily="2" charset="2"/>
              <a:buNone/>
            </a:pPr>
            <a:r>
              <a:rPr lang="en-US" sz="1600" b="1">
                <a:solidFill>
                  <a:srgbClr val="3333FF"/>
                </a:solidFill>
                <a:latin typeface="Courier New" pitchFamily="49" charset="0"/>
              </a:rPr>
              <a:t>			name	varchar(40)	NOT NULL,</a:t>
            </a:r>
          </a:p>
          <a:p>
            <a:pPr>
              <a:spcBef>
                <a:spcPts val="200"/>
              </a:spcBef>
              <a:buFont typeface="Monotype Sorts" pitchFamily="2" charset="2"/>
              <a:buNone/>
            </a:pPr>
            <a:r>
              <a:rPr lang="en-US" sz="1600" b="1">
                <a:solidFill>
                  <a:srgbClr val="3333FF"/>
                </a:solidFill>
                <a:latin typeface="Courier New" pitchFamily="49" charset="0"/>
              </a:rPr>
              <a:t>			manager	char(10)	NULL</a:t>
            </a:r>
          </a:p>
          <a:p>
            <a:pPr>
              <a:spcBef>
                <a:spcPts val="200"/>
              </a:spcBef>
              <a:buFont typeface="Monotype Sorts" pitchFamily="2" charset="2"/>
              <a:buNone/>
            </a:pPr>
            <a:r>
              <a:rPr lang="en-US" sz="1600" b="1">
                <a:solidFill>
                  <a:srgbClr val="3333FF"/>
                </a:solidFill>
                <a:latin typeface="Courier New" pitchFamily="49" charset="0"/>
              </a:rPr>
              <a:t>				</a:t>
            </a:r>
            <a:r>
              <a:rPr lang="en-US" sz="1600" b="1">
                <a:solidFill>
                  <a:schemeClr val="tx1"/>
                </a:solidFill>
                <a:latin typeface="Courier New" pitchFamily="49" charset="0"/>
              </a:rPr>
              <a:t>constraint ref_manager</a:t>
            </a:r>
          </a:p>
          <a:p>
            <a:pPr>
              <a:spcBef>
                <a:spcPts val="200"/>
              </a:spcBef>
              <a:buFont typeface="Monotype Sorts" pitchFamily="2" charset="2"/>
              <a:buNone/>
            </a:pPr>
            <a:r>
              <a:rPr lang="en-US" sz="1600" b="1">
                <a:solidFill>
                  <a:schemeClr val="tx1"/>
                </a:solidFill>
                <a:latin typeface="Courier New" pitchFamily="49" charset="0"/>
              </a:rPr>
              <a:t>				references employees(emp_id) )</a:t>
            </a:r>
            <a:endParaRPr lang="en-US" sz="1600" b="1">
              <a:solidFill>
                <a:srgbClr val="3333FF"/>
              </a:solidFill>
              <a:latin typeface="Courier New" pitchFamily="49" charset="0"/>
            </a:endParaRPr>
          </a:p>
        </p:txBody>
      </p:sp>
      <p:sp>
        <p:nvSpPr>
          <p:cNvPr id="41988" name="Line 4"/>
          <p:cNvSpPr>
            <a:spLocks noChangeShapeType="1"/>
          </p:cNvSpPr>
          <p:nvPr/>
        </p:nvSpPr>
        <p:spPr bwMode="auto">
          <a:xfrm flipH="1">
            <a:off x="1600200" y="6400800"/>
            <a:ext cx="1524000" cy="0"/>
          </a:xfrm>
          <a:prstGeom prst="line">
            <a:avLst/>
          </a:prstGeom>
          <a:noFill/>
          <a:ln w="25400">
            <a:solidFill>
              <a:schemeClr val="tx1"/>
            </a:solidFill>
            <a:round/>
            <a:headEnd type="none" w="sm" len="sm"/>
            <a:tailEnd type="none" w="med" len="lg"/>
          </a:ln>
          <a:effectLst/>
        </p:spPr>
        <p:txBody>
          <a:bodyPr wrap="none" anchor="ctr"/>
          <a:lstStyle/>
          <a:p>
            <a:endParaRPr lang="en-US"/>
          </a:p>
        </p:txBody>
      </p:sp>
      <p:sp>
        <p:nvSpPr>
          <p:cNvPr id="41989" name="Line 5"/>
          <p:cNvSpPr>
            <a:spLocks noChangeShapeType="1"/>
          </p:cNvSpPr>
          <p:nvPr/>
        </p:nvSpPr>
        <p:spPr bwMode="auto">
          <a:xfrm flipV="1">
            <a:off x="1600200" y="4876800"/>
            <a:ext cx="0" cy="1524000"/>
          </a:xfrm>
          <a:prstGeom prst="line">
            <a:avLst/>
          </a:prstGeom>
          <a:noFill/>
          <a:ln w="25400">
            <a:solidFill>
              <a:schemeClr val="tx1"/>
            </a:solidFill>
            <a:round/>
            <a:headEnd type="none" w="sm" len="sm"/>
            <a:tailEnd type="none" w="med" len="lg"/>
          </a:ln>
          <a:effectLst/>
        </p:spPr>
        <p:txBody>
          <a:bodyPr wrap="none" anchor="ctr"/>
          <a:lstStyle/>
          <a:p>
            <a:endParaRPr lang="en-US"/>
          </a:p>
        </p:txBody>
      </p:sp>
      <p:sp>
        <p:nvSpPr>
          <p:cNvPr id="41990" name="Line 6"/>
          <p:cNvSpPr>
            <a:spLocks noChangeShapeType="1"/>
          </p:cNvSpPr>
          <p:nvPr/>
        </p:nvSpPr>
        <p:spPr bwMode="auto">
          <a:xfrm>
            <a:off x="1600200" y="4876800"/>
            <a:ext cx="457200" cy="0"/>
          </a:xfrm>
          <a:prstGeom prst="line">
            <a:avLst/>
          </a:prstGeom>
          <a:noFill/>
          <a:ln w="25400">
            <a:solidFill>
              <a:schemeClr val="tx1"/>
            </a:solidFill>
            <a:round/>
            <a:headEnd type="none" w="sm" len="sm"/>
            <a:tailEnd type="stealth"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a:t>Restrictions on Referential Values</a:t>
            </a:r>
            <a:endParaRPr lang="en-US" b="0"/>
          </a:p>
        </p:txBody>
      </p:sp>
      <p:sp>
        <p:nvSpPr>
          <p:cNvPr id="45059" name="Rectangle 3"/>
          <p:cNvSpPr>
            <a:spLocks noGrp="1" noChangeArrowheads="1"/>
          </p:cNvSpPr>
          <p:nvPr>
            <p:ph type="body" idx="1"/>
          </p:nvPr>
        </p:nvSpPr>
        <p:spPr/>
        <p:txBody>
          <a:bodyPr>
            <a:normAutofit lnSpcReduction="10000"/>
          </a:bodyPr>
          <a:lstStyle/>
          <a:p>
            <a:pPr>
              <a:spcBef>
                <a:spcPts val="600"/>
              </a:spcBef>
            </a:pPr>
            <a:r>
              <a:rPr lang="en-US"/>
              <a:t>Modifying primary key values:</a:t>
            </a:r>
          </a:p>
          <a:p>
            <a:pPr lvl="1">
              <a:spcBef>
                <a:spcPts val="200"/>
              </a:spcBef>
            </a:pPr>
            <a:r>
              <a:rPr lang="en-US">
                <a:solidFill>
                  <a:schemeClr val="tx1"/>
                </a:solidFill>
              </a:rPr>
              <a:t>Cannot update or delete if value exists in any foreign key</a:t>
            </a:r>
          </a:p>
          <a:p>
            <a:pPr lvl="1">
              <a:spcBef>
                <a:spcPts val="200"/>
              </a:spcBef>
            </a:pPr>
            <a:r>
              <a:rPr lang="en-US">
                <a:solidFill>
                  <a:schemeClr val="tx1"/>
                </a:solidFill>
              </a:rPr>
              <a:t>Can update or delete if value does not exist in any foreign key</a:t>
            </a:r>
          </a:p>
          <a:p>
            <a:pPr>
              <a:spcBef>
                <a:spcPts val="600"/>
              </a:spcBef>
            </a:pPr>
            <a:r>
              <a:rPr lang="en-US"/>
              <a:t>Modifying foreign key values:</a:t>
            </a:r>
          </a:p>
          <a:p>
            <a:pPr lvl="1">
              <a:spcBef>
                <a:spcPts val="200"/>
              </a:spcBef>
            </a:pPr>
            <a:r>
              <a:rPr lang="en-US">
                <a:solidFill>
                  <a:schemeClr val="tx1"/>
                </a:solidFill>
              </a:rPr>
              <a:t>Cannot insert or update if new value does not exist in corresponding primary key</a:t>
            </a:r>
          </a:p>
          <a:p>
            <a:pPr>
              <a:spcBef>
                <a:spcPts val="600"/>
              </a:spcBef>
            </a:pPr>
            <a:r>
              <a:rPr lang="en-US"/>
              <a:t>Dropping tables with primary keys:</a:t>
            </a:r>
          </a:p>
          <a:p>
            <a:pPr lvl="1">
              <a:spcBef>
                <a:spcPts val="200"/>
              </a:spcBef>
            </a:pPr>
            <a:r>
              <a:rPr lang="en-US">
                <a:solidFill>
                  <a:schemeClr val="tx1"/>
                </a:solidFill>
              </a:rPr>
              <a:t>Cannot drop table if primary key is referenced by any foreign keys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Cascading Referential Integrity</a:t>
            </a:r>
          </a:p>
        </p:txBody>
      </p:sp>
      <p:graphicFrame>
        <p:nvGraphicFramePr>
          <p:cNvPr id="14" name="Group 113"/>
          <p:cNvGraphicFramePr>
            <a:graphicFrameLocks noGrp="1"/>
          </p:cNvGraphicFramePr>
          <p:nvPr>
            <p:ph idx="1"/>
          </p:nvPr>
        </p:nvGraphicFramePr>
        <p:xfrm>
          <a:off x="655637" y="2709772"/>
          <a:ext cx="7931888" cy="3538628"/>
        </p:xfrm>
        <a:graphic>
          <a:graphicData uri="http://schemas.openxmlformats.org/drawingml/2006/table">
            <a:tbl>
              <a:tblPr/>
              <a:tblGrid>
                <a:gridCol w="1756144"/>
                <a:gridCol w="3087872"/>
                <a:gridCol w="3087872"/>
              </a:tblGrid>
              <a:tr h="708072">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Option</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UPDATE Behavior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DELETE behavior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NO ACTION (default)</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rPr>
                        <a:t>Return error and roll back operation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CASCADE</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Update foreign keys in referencing tables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Delete rows in referencing table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6340">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SET NULL</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Set foreign keys in referencing tables to NULL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SET DEFAULT</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rPr>
                        <a:t>Set foreign keys in referencing tables to DEFAULT values</a:t>
                      </a: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
        <p:nvSpPr>
          <p:cNvPr id="15" name="AutoShape 54"/>
          <p:cNvSpPr>
            <a:spLocks noChangeArrowheads="1"/>
          </p:cNvSpPr>
          <p:nvPr/>
        </p:nvSpPr>
        <p:spPr bwMode="auto">
          <a:xfrm>
            <a:off x="609600" y="1577885"/>
            <a:ext cx="7994650" cy="884237"/>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nSpc>
                <a:spcPct val="90000"/>
              </a:lnSpc>
              <a:spcBef>
                <a:spcPct val="40000"/>
              </a:spcBef>
              <a:defRPr/>
            </a:pPr>
            <a:r>
              <a:rPr lang="en-GB" dirty="0"/>
              <a:t>Controlled by CASCADE clause of FOREIGN KEY</a:t>
            </a:r>
            <a:endParaRPr lang="en-US" dirty="0"/>
          </a:p>
        </p:txBody>
      </p:sp>
      <p:pic>
        <p:nvPicPr>
          <p:cNvPr id="12316" name="Picture 57" descr="H:\PPT Graphics\MSL_PNG_Object_Library\LightBulb.png"/>
          <p:cNvPicPr>
            <a:picLocks noChangeAspect="1" noChangeArrowheads="1"/>
          </p:cNvPicPr>
          <p:nvPr/>
        </p:nvPicPr>
        <p:blipFill>
          <a:blip r:embed="rId3" cstate="print"/>
          <a:srcRect/>
          <a:stretch>
            <a:fillRect/>
          </a:stretch>
        </p:blipFill>
        <p:spPr bwMode="auto">
          <a:xfrm>
            <a:off x="304800" y="1552575"/>
            <a:ext cx="492125" cy="809625"/>
          </a:xfrm>
          <a:prstGeom prst="rect">
            <a:avLst/>
          </a:prstGeom>
          <a:noFill/>
          <a:ln w="9525">
            <a:noFill/>
            <a:miter lim="800000"/>
            <a:headEnd/>
            <a:tailEnd/>
          </a:ln>
        </p:spPr>
      </p:pic>
      <p:pic>
        <p:nvPicPr>
          <p:cNvPr id="12317" name="Picture 58" descr="H:\PPT Graphics\MSL_PNG_Object_Library\Record.png"/>
          <p:cNvPicPr>
            <a:picLocks noChangeAspect="1" noChangeArrowheads="1"/>
          </p:cNvPicPr>
          <p:nvPr/>
        </p:nvPicPr>
        <p:blipFill>
          <a:blip r:embed="rId4" cstate="print"/>
          <a:srcRect/>
          <a:stretch>
            <a:fillRect/>
          </a:stretch>
        </p:blipFill>
        <p:spPr bwMode="auto">
          <a:xfrm>
            <a:off x="7408862" y="6115050"/>
            <a:ext cx="676275" cy="742950"/>
          </a:xfrm>
          <a:prstGeom prst="rect">
            <a:avLst/>
          </a:prstGeom>
          <a:noFill/>
          <a:ln w="9525">
            <a:noFill/>
            <a:miter lim="800000"/>
            <a:headEnd/>
            <a:tailEnd/>
          </a:ln>
        </p:spPr>
      </p:pic>
      <p:pic>
        <p:nvPicPr>
          <p:cNvPr id="12318" name="Picture 59" descr="H:\PPT Graphics\MSL_PNG_Object_Library\ArrowsCycle.png"/>
          <p:cNvPicPr>
            <a:picLocks noChangeAspect="1" noChangeArrowheads="1"/>
          </p:cNvPicPr>
          <p:nvPr/>
        </p:nvPicPr>
        <p:blipFill>
          <a:blip r:embed="rId5" cstate="print"/>
          <a:srcRect/>
          <a:stretch>
            <a:fillRect/>
          </a:stretch>
        </p:blipFill>
        <p:spPr bwMode="auto">
          <a:xfrm>
            <a:off x="6802438" y="6073775"/>
            <a:ext cx="784225" cy="784225"/>
          </a:xfrm>
          <a:prstGeom prst="rect">
            <a:avLst/>
          </a:prstGeom>
          <a:noFill/>
          <a:ln w="9525">
            <a:noFill/>
            <a:miter lim="800000"/>
            <a:headEnd/>
            <a:tailEnd/>
          </a:ln>
        </p:spPr>
      </p:pic>
      <p:pic>
        <p:nvPicPr>
          <p:cNvPr id="12319" name="Picture 60" descr="H:\PPT Graphics\MSL_PNG_Object_Library\Key_Symmetric.png"/>
          <p:cNvPicPr>
            <a:picLocks noChangeAspect="1" noChangeArrowheads="1"/>
          </p:cNvPicPr>
          <p:nvPr/>
        </p:nvPicPr>
        <p:blipFill>
          <a:blip r:embed="rId6" cstate="print"/>
          <a:srcRect/>
          <a:stretch>
            <a:fillRect/>
          </a:stretch>
        </p:blipFill>
        <p:spPr bwMode="auto">
          <a:xfrm>
            <a:off x="7259637" y="6189663"/>
            <a:ext cx="309563" cy="614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Constraint Management</a:t>
            </a:r>
            <a:endParaRPr lang="en-US" b="0"/>
          </a:p>
        </p:txBody>
      </p:sp>
      <p:sp>
        <p:nvSpPr>
          <p:cNvPr id="50179" name="Rectangle 3"/>
          <p:cNvSpPr>
            <a:spLocks noGrp="1" noChangeArrowheads="1"/>
          </p:cNvSpPr>
          <p:nvPr>
            <p:ph type="body" idx="1"/>
          </p:nvPr>
        </p:nvSpPr>
        <p:spPr/>
        <p:txBody>
          <a:bodyPr/>
          <a:lstStyle/>
          <a:p>
            <a:pPr>
              <a:spcBef>
                <a:spcPts val="600"/>
              </a:spcBef>
            </a:pPr>
            <a:r>
              <a:rPr lang="en-US"/>
              <a:t>Adding and Dropping Constraints</a:t>
            </a:r>
          </a:p>
          <a:p>
            <a:pPr>
              <a:spcBef>
                <a:spcPts val="600"/>
              </a:spcBef>
            </a:pPr>
            <a:r>
              <a:rPr lang="en-US"/>
              <a:t>Constraint Messages</a:t>
            </a:r>
          </a:p>
          <a:p>
            <a:pPr>
              <a:spcBef>
                <a:spcPts val="600"/>
              </a:spcBef>
            </a:pPr>
            <a:r>
              <a:rPr lang="en-US"/>
              <a:t>System Procedures for Constraints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Adding Constraints</a:t>
            </a:r>
            <a:endParaRPr lang="en-US" b="0"/>
          </a:p>
        </p:txBody>
      </p:sp>
      <p:sp>
        <p:nvSpPr>
          <p:cNvPr id="51203" name="Rectangle 3"/>
          <p:cNvSpPr>
            <a:spLocks noGrp="1" noChangeArrowheads="1"/>
          </p:cNvSpPr>
          <p:nvPr>
            <p:ph type="body" idx="1"/>
          </p:nvPr>
        </p:nvSpPr>
        <p:spPr/>
        <p:txBody>
          <a:bodyPr>
            <a:normAutofit fontScale="92500" lnSpcReduction="20000"/>
          </a:bodyPr>
          <a:lstStyle/>
          <a:p>
            <a:pPr>
              <a:spcBef>
                <a:spcPct val="0"/>
              </a:spcBef>
            </a:pPr>
            <a:r>
              <a:rPr lang="en-US"/>
              <a:t>Simplified add syntax:</a:t>
            </a:r>
          </a:p>
          <a:p>
            <a:pPr>
              <a:spcBef>
                <a:spcPct val="0"/>
              </a:spcBef>
              <a:buFont typeface="Monotype Sorts" pitchFamily="2" charset="2"/>
              <a:buNone/>
            </a:pPr>
            <a:r>
              <a:rPr lang="en-US" sz="2200">
                <a:solidFill>
                  <a:srgbClr val="3333FF"/>
                </a:solidFill>
              </a:rPr>
              <a:t>	alter table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add constraint </a:t>
            </a:r>
            <a:r>
              <a:rPr lang="en-US" sz="2200" i="1">
                <a:solidFill>
                  <a:srgbClr val="3333FF"/>
                </a:solidFill>
              </a:rPr>
              <a:t>constraint_name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 check </a:t>
            </a:r>
            <a:r>
              <a:rPr lang="en-US" sz="2200" i="1">
                <a:solidFill>
                  <a:srgbClr val="3333FF"/>
                </a:solidFill>
              </a:rPr>
              <a:t>(condition</a:t>
            </a:r>
            <a:r>
              <a:rPr lang="en-US" sz="2200">
                <a:solidFill>
                  <a:srgbClr val="3333FF"/>
                </a:solidFill>
              </a:rPr>
              <a:t>) | primary key (</a:t>
            </a:r>
            <a:r>
              <a:rPr lang="en-US" sz="2200" i="1">
                <a:solidFill>
                  <a:srgbClr val="3333FF"/>
                </a:solidFill>
              </a:rPr>
              <a:t>column_list</a:t>
            </a:r>
            <a:r>
              <a:rPr lang="en-US" sz="2200">
                <a:solidFill>
                  <a:srgbClr val="3333FF"/>
                </a:solidFill>
              </a:rPr>
              <a:t>) | unique (</a:t>
            </a:r>
            <a:r>
              <a:rPr lang="en-US" sz="2200" i="1">
                <a:solidFill>
                  <a:srgbClr val="3333FF"/>
                </a:solidFill>
              </a:rPr>
              <a:t>column_list</a:t>
            </a:r>
            <a:r>
              <a:rPr lang="en-US" sz="2200">
                <a:solidFill>
                  <a:srgbClr val="3333FF"/>
                </a:solidFill>
              </a:rPr>
              <a:t>) |</a:t>
            </a:r>
          </a:p>
          <a:p>
            <a:pPr>
              <a:spcBef>
                <a:spcPct val="0"/>
              </a:spcBef>
              <a:buFont typeface="Monotype Sorts" pitchFamily="2" charset="2"/>
              <a:buNone/>
            </a:pPr>
            <a:r>
              <a:rPr lang="en-US" sz="2200">
                <a:solidFill>
                  <a:srgbClr val="3333FF"/>
                </a:solidFill>
              </a:rPr>
              <a:t>	foreign key (</a:t>
            </a:r>
            <a:r>
              <a:rPr lang="en-US" sz="2200" i="1">
                <a:solidFill>
                  <a:srgbClr val="3333FF"/>
                </a:solidFill>
              </a:rPr>
              <a:t>column_list</a:t>
            </a:r>
            <a:r>
              <a:rPr lang="en-US" sz="2200">
                <a:solidFill>
                  <a:srgbClr val="3333FF"/>
                </a:solidFill>
              </a:rPr>
              <a:t>) references </a:t>
            </a:r>
            <a:r>
              <a:rPr lang="en-US" sz="2200" i="1">
                <a:solidFill>
                  <a:srgbClr val="3333FF"/>
                </a:solidFill>
              </a:rPr>
              <a:t>table</a:t>
            </a:r>
            <a:r>
              <a:rPr lang="en-US" sz="2200">
                <a:solidFill>
                  <a:srgbClr val="3333FF"/>
                </a:solidFill>
              </a:rPr>
              <a:t> (</a:t>
            </a:r>
            <a:r>
              <a:rPr lang="en-US" sz="2200" i="1">
                <a:solidFill>
                  <a:srgbClr val="3333FF"/>
                </a:solidFill>
              </a:rPr>
              <a:t>column_list</a:t>
            </a:r>
            <a:r>
              <a:rPr lang="en-US" sz="2200">
                <a:solidFill>
                  <a:srgbClr val="3333FF"/>
                </a:solidFill>
              </a:rPr>
              <a:t>) }</a:t>
            </a:r>
          </a:p>
          <a:p>
            <a:pPr>
              <a:spcBef>
                <a:spcPct val="5000"/>
              </a:spcBef>
            </a:pPr>
            <a:r>
              <a:rPr lang="en-US"/>
              <a:t>Examples:</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alter table roysched</a:t>
            </a:r>
          </a:p>
          <a:p>
            <a:pPr>
              <a:spcBef>
                <a:spcPct val="0"/>
              </a:spcBef>
              <a:buFont typeface="Monotype Sorts" pitchFamily="2" charset="2"/>
              <a:buNone/>
            </a:pPr>
            <a:r>
              <a:rPr lang="en-US" sz="1800" b="1">
                <a:solidFill>
                  <a:srgbClr val="3333FF"/>
                </a:solidFill>
                <a:latin typeface="Courier New" pitchFamily="49" charset="0"/>
              </a:rPr>
              <a:t>	add constraint chk_hirange_lorange</a:t>
            </a:r>
          </a:p>
          <a:p>
            <a:pPr>
              <a:spcBef>
                <a:spcPct val="0"/>
              </a:spcBef>
              <a:buFont typeface="Monotype Sorts" pitchFamily="2" charset="2"/>
              <a:buNone/>
            </a:pPr>
            <a:r>
              <a:rPr lang="en-US" sz="1800" b="1">
                <a:solidFill>
                  <a:srgbClr val="3333FF"/>
                </a:solidFill>
                <a:latin typeface="Courier New" pitchFamily="49" charset="0"/>
              </a:rPr>
              <a:t>	check (hirange &gt; lorange)</a:t>
            </a:r>
          </a:p>
          <a:p>
            <a:pPr>
              <a:spcBef>
                <a:spcPct val="0"/>
              </a:spcBef>
              <a:buFont typeface="Monotype Sorts" pitchFamily="2" charset="2"/>
              <a:buNone/>
            </a:pPr>
            <a:endParaRPr lang="en-US" sz="10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publishers</a:t>
            </a:r>
          </a:p>
          <a:p>
            <a:pPr>
              <a:spcBef>
                <a:spcPct val="0"/>
              </a:spcBef>
              <a:buFont typeface="Monotype Sorts" pitchFamily="2" charset="2"/>
              <a:buNone/>
            </a:pPr>
            <a:r>
              <a:rPr lang="en-US" sz="1800" b="1">
                <a:solidFill>
                  <a:srgbClr val="3333FF"/>
                </a:solidFill>
                <a:latin typeface="Courier New" pitchFamily="49" charset="0"/>
              </a:rPr>
              <a:t>	add constraint pky_pub_id</a:t>
            </a:r>
          </a:p>
          <a:p>
            <a:pPr>
              <a:spcBef>
                <a:spcPct val="0"/>
              </a:spcBef>
              <a:buFont typeface="Monotype Sorts" pitchFamily="2" charset="2"/>
              <a:buNone/>
            </a:pPr>
            <a:r>
              <a:rPr lang="en-US" sz="1800" b="1">
                <a:solidFill>
                  <a:srgbClr val="3333FF"/>
                </a:solidFill>
                <a:latin typeface="Courier New" pitchFamily="49" charset="0"/>
              </a:rPr>
              <a:t>	primary key (pub_id)</a:t>
            </a:r>
          </a:p>
          <a:p>
            <a:pPr>
              <a:spcBef>
                <a:spcPct val="0"/>
              </a:spcBef>
              <a:buFont typeface="Monotype Sorts" pitchFamily="2" charset="2"/>
              <a:buNone/>
            </a:pPr>
            <a:endParaRPr lang="en-US" sz="10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titles</a:t>
            </a:r>
          </a:p>
          <a:p>
            <a:pPr>
              <a:spcBef>
                <a:spcPct val="0"/>
              </a:spcBef>
              <a:buFont typeface="Monotype Sorts" pitchFamily="2" charset="2"/>
              <a:buNone/>
            </a:pPr>
            <a:r>
              <a:rPr lang="en-US" sz="1800" b="1">
                <a:solidFill>
                  <a:srgbClr val="3333FF"/>
                </a:solidFill>
                <a:latin typeface="Courier New" pitchFamily="49" charset="0"/>
              </a:rPr>
              <a:t>	add constraint ref_pub_id</a:t>
            </a:r>
          </a:p>
          <a:p>
            <a:pPr>
              <a:spcBef>
                <a:spcPct val="0"/>
              </a:spcBef>
              <a:buFont typeface="Monotype Sorts" pitchFamily="2" charset="2"/>
              <a:buNone/>
            </a:pPr>
            <a:r>
              <a:rPr lang="en-US" sz="1800" b="1">
                <a:solidFill>
                  <a:srgbClr val="3333FF"/>
                </a:solidFill>
                <a:latin typeface="Courier New" pitchFamily="49" charset="0"/>
              </a:rPr>
              <a:t>	foreign key (pub_id)</a:t>
            </a:r>
          </a:p>
          <a:p>
            <a:pPr>
              <a:spcBef>
                <a:spcPct val="0"/>
              </a:spcBef>
              <a:buFont typeface="Monotype Sorts" pitchFamily="2" charset="2"/>
              <a:buNone/>
            </a:pPr>
            <a:r>
              <a:rPr lang="en-US" sz="1800" b="1">
                <a:solidFill>
                  <a:srgbClr val="3333FF"/>
                </a:solidFill>
                <a:latin typeface="Courier New" pitchFamily="49" charset="0"/>
              </a:rPr>
              <a:t>	references publishers(pub_id)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Dropping Constraints</a:t>
            </a:r>
            <a:endParaRPr lang="en-US" b="0"/>
          </a:p>
        </p:txBody>
      </p:sp>
      <p:sp>
        <p:nvSpPr>
          <p:cNvPr id="52227" name="Rectangle 3"/>
          <p:cNvSpPr>
            <a:spLocks noGrp="1" noChangeArrowheads="1"/>
          </p:cNvSpPr>
          <p:nvPr>
            <p:ph type="body" idx="1"/>
          </p:nvPr>
        </p:nvSpPr>
        <p:spPr/>
        <p:txBody>
          <a:bodyPr>
            <a:normAutofit lnSpcReduction="10000"/>
          </a:bodyPr>
          <a:lstStyle/>
          <a:p>
            <a:pPr>
              <a:spcBef>
                <a:spcPts val="600"/>
              </a:spcBef>
            </a:pPr>
            <a:r>
              <a:rPr lang="en-US"/>
              <a:t>Simplified drop syntax:</a:t>
            </a:r>
          </a:p>
          <a:p>
            <a:pPr>
              <a:spcBef>
                <a:spcPct val="0"/>
              </a:spcBef>
              <a:buFont typeface="Monotype Sorts" pitchFamily="2" charset="2"/>
              <a:buNone/>
            </a:pPr>
            <a:r>
              <a:rPr lang="en-US" sz="2200">
                <a:solidFill>
                  <a:srgbClr val="3333FF"/>
                </a:solidFill>
              </a:rPr>
              <a:t>	alter table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drop constraint </a:t>
            </a:r>
            <a:r>
              <a:rPr lang="en-US" sz="2200" i="1">
                <a:solidFill>
                  <a:srgbClr val="3333FF"/>
                </a:solidFill>
              </a:rPr>
              <a:t>constraint_name</a:t>
            </a:r>
            <a:endParaRPr lang="en-US" sz="2200">
              <a:solidFill>
                <a:srgbClr val="3333FF"/>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alter table roysched</a:t>
            </a:r>
          </a:p>
          <a:p>
            <a:pPr>
              <a:spcBef>
                <a:spcPct val="0"/>
              </a:spcBef>
              <a:buFont typeface="Monotype Sorts" pitchFamily="2" charset="2"/>
              <a:buNone/>
            </a:pPr>
            <a:r>
              <a:rPr lang="en-US" sz="1800" b="1">
                <a:solidFill>
                  <a:srgbClr val="3333FF"/>
                </a:solidFill>
                <a:latin typeface="Courier New" pitchFamily="49" charset="0"/>
              </a:rPr>
              <a:t>	drop constraint chk_hirange_lorange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publishers</a:t>
            </a:r>
          </a:p>
          <a:p>
            <a:pPr>
              <a:spcBef>
                <a:spcPct val="0"/>
              </a:spcBef>
              <a:buFont typeface="Monotype Sorts" pitchFamily="2" charset="2"/>
              <a:buNone/>
            </a:pPr>
            <a:r>
              <a:rPr lang="en-US" sz="1800" b="1">
                <a:solidFill>
                  <a:srgbClr val="3333FF"/>
                </a:solidFill>
                <a:latin typeface="Courier New" pitchFamily="49" charset="0"/>
              </a:rPr>
              <a:t>	drop constraint pky_pub_id</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publishers</a:t>
            </a:r>
          </a:p>
          <a:p>
            <a:pPr>
              <a:spcBef>
                <a:spcPct val="0"/>
              </a:spcBef>
              <a:buFont typeface="Monotype Sorts" pitchFamily="2" charset="2"/>
              <a:buNone/>
            </a:pPr>
            <a:r>
              <a:rPr lang="en-US" sz="1800" b="1">
                <a:solidFill>
                  <a:srgbClr val="3333FF"/>
                </a:solidFill>
                <a:latin typeface="Courier New" pitchFamily="49" charset="0"/>
              </a:rPr>
              <a:t>	drop constraint unq_pub_name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titles</a:t>
            </a:r>
          </a:p>
          <a:p>
            <a:pPr>
              <a:spcBef>
                <a:spcPct val="0"/>
              </a:spcBef>
              <a:buFont typeface="Monotype Sorts" pitchFamily="2" charset="2"/>
              <a:buNone/>
            </a:pPr>
            <a:r>
              <a:rPr lang="en-US" sz="1800" b="1">
                <a:solidFill>
                  <a:srgbClr val="3333FF"/>
                </a:solidFill>
                <a:latin typeface="Courier New" pitchFamily="49" charset="0"/>
              </a:rPr>
              <a:t>	drop constraint ref_pub_id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smtClean="0"/>
              <a:t>Improving Database Performance by Using Filegroups</a:t>
            </a:r>
          </a:p>
        </p:txBody>
      </p:sp>
      <p:sp>
        <p:nvSpPr>
          <p:cNvPr id="14339" name="Rounded Rectangle 3"/>
          <p:cNvSpPr>
            <a:spLocks noChangeArrowheads="1"/>
          </p:cNvSpPr>
          <p:nvPr/>
        </p:nvSpPr>
        <p:spPr bwMode="auto">
          <a:xfrm>
            <a:off x="576263" y="1639888"/>
            <a:ext cx="7961312" cy="3846512"/>
          </a:xfrm>
          <a:prstGeom prst="roundRect">
            <a:avLst>
              <a:gd name="adj" fmla="val 4167"/>
            </a:avLst>
          </a:prstGeom>
          <a:solidFill>
            <a:srgbClr val="DEE7F1"/>
          </a:solidFill>
          <a:ln w="9525" algn="ctr">
            <a:solidFill>
              <a:srgbClr val="333333"/>
            </a:solidFill>
            <a:round/>
            <a:headEnd/>
            <a:tailEnd/>
          </a:ln>
        </p:spPr>
        <p:txBody>
          <a:bodyPr/>
          <a:lstStyle/>
          <a:p>
            <a:pPr>
              <a:lnSpc>
                <a:spcPct val="100000"/>
              </a:lnSpc>
              <a:spcBef>
                <a:spcPct val="0"/>
              </a:spcBef>
              <a:buClrTx/>
              <a:buFontTx/>
              <a:buNone/>
            </a:pPr>
            <a:endParaRPr lang="en-US" sz="2000"/>
          </a:p>
        </p:txBody>
      </p:sp>
      <p:sp>
        <p:nvSpPr>
          <p:cNvPr id="14342" name="Rounded Rectangle 4"/>
          <p:cNvSpPr>
            <a:spLocks noChangeArrowheads="1"/>
          </p:cNvSpPr>
          <p:nvPr/>
        </p:nvSpPr>
        <p:spPr bwMode="auto">
          <a:xfrm>
            <a:off x="815975" y="342900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Put different tables used in the same join queries in different filegroups</a:t>
            </a:r>
          </a:p>
        </p:txBody>
      </p:sp>
      <p:sp>
        <p:nvSpPr>
          <p:cNvPr id="14343" name="Rounded Rectangle 7"/>
          <p:cNvSpPr>
            <a:spLocks noChangeArrowheads="1"/>
          </p:cNvSpPr>
          <p:nvPr/>
        </p:nvSpPr>
        <p:spPr bwMode="auto">
          <a:xfrm>
            <a:off x="836613" y="1860550"/>
            <a:ext cx="7450137" cy="6619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Create files or filegroups on as many different available local physical disks as possible </a:t>
            </a:r>
          </a:p>
        </p:txBody>
      </p:sp>
      <p:sp>
        <p:nvSpPr>
          <p:cNvPr id="14345" name="Rounded Rectangle 4"/>
          <p:cNvSpPr>
            <a:spLocks noChangeArrowheads="1"/>
          </p:cNvSpPr>
          <p:nvPr/>
        </p:nvSpPr>
        <p:spPr bwMode="auto">
          <a:xfrm>
            <a:off x="825500" y="4213225"/>
            <a:ext cx="7450138" cy="8651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Put heavily accessed tables and the nonclustered indexes that belong to those tables on different filegroups </a:t>
            </a:r>
          </a:p>
        </p:txBody>
      </p:sp>
      <p:sp>
        <p:nvSpPr>
          <p:cNvPr id="14346" name="Rounded Rectangle 7"/>
          <p:cNvSpPr>
            <a:spLocks noChangeArrowheads="1"/>
          </p:cNvSpPr>
          <p:nvPr/>
        </p:nvSpPr>
        <p:spPr bwMode="auto">
          <a:xfrm>
            <a:off x="846138" y="2641600"/>
            <a:ext cx="7450137" cy="6619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Put objects that compete heavily for space in different filegroups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r>
              <a:rPr lang="en-US"/>
              <a:t>System-Defined Constraint Messages</a:t>
            </a:r>
            <a:endParaRPr lang="en-US" b="0"/>
          </a:p>
        </p:txBody>
      </p:sp>
      <p:sp>
        <p:nvSpPr>
          <p:cNvPr id="53251" name="Rectangle 3"/>
          <p:cNvSpPr>
            <a:spLocks noGrp="1" noChangeArrowheads="1"/>
          </p:cNvSpPr>
          <p:nvPr>
            <p:ph type="body" idx="1"/>
          </p:nvPr>
        </p:nvSpPr>
        <p:spPr/>
        <p:txBody>
          <a:bodyPr/>
          <a:lstStyle/>
          <a:p>
            <a:pPr>
              <a:spcBef>
                <a:spcPts val="600"/>
              </a:spcBef>
            </a:pPr>
            <a:r>
              <a:rPr lang="en-US"/>
              <a:t>System-defined constraint messages are displayed when a statement fails due to a constraint violation</a:t>
            </a: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insert into publishers</a:t>
            </a:r>
          </a:p>
          <a:p>
            <a:pPr>
              <a:spcBef>
                <a:spcPct val="0"/>
              </a:spcBef>
              <a:buFont typeface="Monotype Sorts" pitchFamily="2" charset="2"/>
              <a:buNone/>
            </a:pPr>
            <a:r>
              <a:rPr lang="en-US" sz="1800" b="1">
                <a:solidFill>
                  <a:srgbClr val="3333FF"/>
                </a:solidFill>
                <a:latin typeface="Courier New" pitchFamily="49" charset="0"/>
              </a:rPr>
              <a:t>		values ("9222", "John, Manning &amp; Sladen",</a:t>
            </a:r>
          </a:p>
          <a:p>
            <a:pPr>
              <a:spcBef>
                <a:spcPct val="0"/>
              </a:spcBef>
              <a:buFont typeface="Monotype Sorts" pitchFamily="2" charset="2"/>
              <a:buNone/>
            </a:pPr>
            <a:r>
              <a:rPr lang="en-US" sz="1800" b="1">
                <a:solidFill>
                  <a:srgbClr val="3333FF"/>
                </a:solidFill>
                <a:latin typeface="Courier New" pitchFamily="49" charset="0"/>
              </a:rPr>
              <a:t>		"Salem", "OR")</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Msg  548, Level  16, State 1:</a:t>
            </a:r>
          </a:p>
          <a:p>
            <a:pPr>
              <a:spcBef>
                <a:spcPct val="0"/>
              </a:spcBef>
              <a:buFont typeface="Monotype Sorts" pitchFamily="2" charset="2"/>
              <a:buNone/>
            </a:pPr>
            <a:r>
              <a:rPr lang="en-US" sz="1800" b="1">
                <a:solidFill>
                  <a:srgbClr val="3333FF"/>
                </a:solidFill>
                <a:latin typeface="Courier New" pitchFamily="49" charset="0"/>
              </a:rPr>
              <a:t>	Line 1:</a:t>
            </a:r>
          </a:p>
          <a:p>
            <a:pPr>
              <a:spcBef>
                <a:spcPct val="0"/>
              </a:spcBef>
              <a:buFont typeface="Monotype Sorts" pitchFamily="2" charset="2"/>
              <a:buNone/>
            </a:pPr>
            <a:r>
              <a:rPr lang="en-US" sz="1800" b="1">
                <a:solidFill>
                  <a:srgbClr val="3333FF"/>
                </a:solidFill>
                <a:latin typeface="Courier New" pitchFamily="49" charset="0"/>
              </a:rPr>
              <a:t>	Check constraint violation occurred, dbname = </a:t>
            </a:r>
          </a:p>
          <a:p>
            <a:pPr>
              <a:spcBef>
                <a:spcPct val="0"/>
              </a:spcBef>
              <a:buFont typeface="Monotype Sorts" pitchFamily="2" charset="2"/>
              <a:buNone/>
            </a:pPr>
            <a:r>
              <a:rPr lang="en-US" sz="1800" b="1">
                <a:solidFill>
                  <a:srgbClr val="3333FF"/>
                </a:solidFill>
                <a:latin typeface="Courier New" pitchFamily="49" charset="0"/>
              </a:rPr>
              <a:t>		'pubs2', table name = 'publishers',</a:t>
            </a:r>
          </a:p>
          <a:p>
            <a:pPr>
              <a:spcBef>
                <a:spcPct val="0"/>
              </a:spcBef>
              <a:buFont typeface="Monotype Sorts" pitchFamily="2" charset="2"/>
              <a:buNone/>
            </a:pPr>
            <a:r>
              <a:rPr lang="en-US" sz="1800" b="1">
                <a:solidFill>
                  <a:srgbClr val="3333FF"/>
                </a:solidFill>
                <a:latin typeface="Courier New" pitchFamily="49" charset="0"/>
              </a:rPr>
              <a:t>		constraint name = 'chk_pub_id'.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r>
              <a:rPr lang="en-US"/>
              <a:t>User-Defined Constraint Messages</a:t>
            </a:r>
            <a:endParaRPr lang="en-US" b="0"/>
          </a:p>
        </p:txBody>
      </p:sp>
      <p:sp>
        <p:nvSpPr>
          <p:cNvPr id="54275" name="Rectangle 3"/>
          <p:cNvSpPr>
            <a:spLocks noGrp="1" noChangeArrowheads="1"/>
          </p:cNvSpPr>
          <p:nvPr>
            <p:ph type="body" idx="1"/>
          </p:nvPr>
        </p:nvSpPr>
        <p:spPr/>
        <p:txBody>
          <a:bodyPr>
            <a:normAutofit lnSpcReduction="10000"/>
          </a:bodyPr>
          <a:lstStyle/>
          <a:p>
            <a:pPr>
              <a:spcBef>
                <a:spcPts val="600"/>
              </a:spcBef>
            </a:pPr>
            <a:r>
              <a:rPr lang="en-US"/>
              <a:t>A user-defined constraint message is displayed when a statement fails due to a check or references constraint violation</a:t>
            </a:r>
          </a:p>
          <a:p>
            <a:pPr lvl="1">
              <a:spcBef>
                <a:spcPts val="200"/>
              </a:spcBef>
            </a:pPr>
            <a:r>
              <a:rPr lang="en-US">
                <a:solidFill>
                  <a:schemeClr val="tx1"/>
                </a:solidFill>
              </a:rPr>
              <a:t>The system-defined constraint message is not displayed</a:t>
            </a: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insert into publishers</a:t>
            </a:r>
          </a:p>
          <a:p>
            <a:pPr>
              <a:spcBef>
                <a:spcPct val="0"/>
              </a:spcBef>
              <a:buFont typeface="Monotype Sorts" pitchFamily="2" charset="2"/>
              <a:buNone/>
            </a:pPr>
            <a:r>
              <a:rPr lang="en-US" sz="1800" b="1">
                <a:solidFill>
                  <a:srgbClr val="3333FF"/>
                </a:solidFill>
                <a:latin typeface="Courier New" pitchFamily="49" charset="0"/>
              </a:rPr>
              <a:t>		values ("9222", "John, Manning &amp; Sladen",</a:t>
            </a:r>
          </a:p>
          <a:p>
            <a:pPr>
              <a:spcBef>
                <a:spcPct val="0"/>
              </a:spcBef>
              <a:buFont typeface="Monotype Sorts" pitchFamily="2" charset="2"/>
              <a:buNone/>
            </a:pPr>
            <a:r>
              <a:rPr lang="en-US" sz="1800" b="1">
                <a:solidFill>
                  <a:srgbClr val="3333FF"/>
                </a:solidFill>
                <a:latin typeface="Courier New" pitchFamily="49" charset="0"/>
              </a:rPr>
              <a:t>		"Salem", "OR")</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Msg  30001, Level  16, State 1:</a:t>
            </a:r>
          </a:p>
          <a:p>
            <a:pPr>
              <a:spcBef>
                <a:spcPct val="0"/>
              </a:spcBef>
              <a:buFont typeface="Monotype Sorts" pitchFamily="2" charset="2"/>
              <a:buNone/>
            </a:pPr>
            <a:r>
              <a:rPr lang="en-US" sz="1800" b="1">
                <a:solidFill>
                  <a:srgbClr val="3333FF"/>
                </a:solidFill>
                <a:latin typeface="Courier New" pitchFamily="49" charset="0"/>
              </a:rPr>
              <a:t>	Line 1:</a:t>
            </a:r>
          </a:p>
          <a:p>
            <a:pPr>
              <a:spcBef>
                <a:spcPct val="0"/>
              </a:spcBef>
              <a:buFont typeface="Monotype Sorts" pitchFamily="2" charset="2"/>
              <a:buNone/>
            </a:pPr>
            <a:r>
              <a:rPr lang="en-US" sz="1800" b="1">
                <a:solidFill>
                  <a:srgbClr val="3333FF"/>
                </a:solidFill>
                <a:latin typeface="Courier New" pitchFamily="49" charset="0"/>
              </a:rPr>
              <a:t>	The publisher ID must be in the format 99xx.</a:t>
            </a:r>
          </a:p>
          <a:p>
            <a:pPr>
              <a:spcBef>
                <a:spcPct val="0"/>
              </a:spcBef>
              <a:buFont typeface="Monotype Sorts" pitchFamily="2" charset="2"/>
              <a:buNone/>
            </a:pPr>
            <a:r>
              <a:rPr lang="en-US" sz="1800" b="1">
                <a:solidFill>
                  <a:srgbClr val="3333FF"/>
                </a:solidFill>
                <a:latin typeface="Courier New" pitchFamily="49" charset="0"/>
              </a:rPr>
              <a:t>	Each x must be a digit 0 through 9.</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ChangeArrowheads="1"/>
          </p:cNvSpPr>
          <p:nvPr>
            <p:ph type="title"/>
          </p:nvPr>
        </p:nvSpPr>
        <p:spPr/>
        <p:txBody>
          <a:bodyPr/>
          <a:lstStyle/>
          <a:p>
            <a:r>
              <a:rPr lang="en-US"/>
              <a:t>Creating and Binding Messages</a:t>
            </a:r>
            <a:endParaRPr lang="en-US" b="0"/>
          </a:p>
        </p:txBody>
      </p:sp>
      <p:sp>
        <p:nvSpPr>
          <p:cNvPr id="55299" name="Rectangle 1027"/>
          <p:cNvSpPr>
            <a:spLocks noGrp="1" noChangeArrowheads="1"/>
          </p:cNvSpPr>
          <p:nvPr>
            <p:ph type="body" idx="1"/>
          </p:nvPr>
        </p:nvSpPr>
        <p:spPr/>
        <p:txBody>
          <a:bodyPr>
            <a:normAutofit fontScale="92500" lnSpcReduction="20000"/>
          </a:bodyPr>
          <a:lstStyle/>
          <a:p>
            <a:pPr>
              <a:spcBef>
                <a:spcPct val="0"/>
              </a:spcBef>
            </a:pPr>
            <a:r>
              <a:rPr lang="en-US"/>
              <a:t>Constraint messages can be created and bound to the relevant constraint(s)</a:t>
            </a:r>
          </a:p>
          <a:p>
            <a:pPr lvl="1">
              <a:spcBef>
                <a:spcPct val="0"/>
              </a:spcBef>
            </a:pPr>
            <a:r>
              <a:rPr lang="en-US">
                <a:solidFill>
                  <a:schemeClr val="tx1"/>
                </a:solidFill>
              </a:rPr>
              <a:t>Messages can be bound to multiple constraints</a:t>
            </a:r>
            <a:br>
              <a:rPr lang="en-US">
                <a:solidFill>
                  <a:schemeClr val="tx1"/>
                </a:solidFill>
              </a:rPr>
            </a:br>
            <a:endParaRPr lang="en-US" sz="1200">
              <a:solidFill>
                <a:schemeClr val="tx1"/>
              </a:solidFill>
            </a:endParaRPr>
          </a:p>
          <a:p>
            <a:pPr>
              <a:spcBef>
                <a:spcPct val="0"/>
              </a:spcBef>
            </a:pPr>
            <a:r>
              <a:rPr lang="en-US"/>
              <a:t>Simplified create syntax:</a:t>
            </a:r>
          </a:p>
          <a:p>
            <a:pPr>
              <a:spcBef>
                <a:spcPct val="0"/>
              </a:spcBef>
              <a:buFont typeface="Monotype Sorts" pitchFamily="2" charset="2"/>
              <a:buNone/>
            </a:pPr>
            <a:r>
              <a:rPr lang="en-US" sz="2200">
                <a:solidFill>
                  <a:srgbClr val="3333FF"/>
                </a:solidFill>
              </a:rPr>
              <a:t>	sp_addmessage </a:t>
            </a:r>
            <a:r>
              <a:rPr lang="en-US" sz="2200" i="1">
                <a:solidFill>
                  <a:srgbClr val="3333FF"/>
                </a:solidFill>
              </a:rPr>
              <a:t>message_number</a:t>
            </a:r>
            <a:r>
              <a:rPr lang="en-US" sz="2200">
                <a:solidFill>
                  <a:srgbClr val="3333FF"/>
                </a:solidFill>
              </a:rPr>
              <a:t>, "</a:t>
            </a:r>
            <a:r>
              <a:rPr lang="en-US" sz="2200" i="1">
                <a:solidFill>
                  <a:srgbClr val="3333FF"/>
                </a:solidFill>
              </a:rPr>
              <a:t>message_text</a:t>
            </a:r>
            <a:r>
              <a:rPr lang="en-US" sz="2200">
                <a:solidFill>
                  <a:srgbClr val="3333FF"/>
                </a:solidFill>
              </a:rPr>
              <a:t>”</a:t>
            </a:r>
            <a:br>
              <a:rPr lang="en-US" sz="2200">
                <a:solidFill>
                  <a:srgbClr val="3333FF"/>
                </a:solidFill>
              </a:rPr>
            </a:br>
            <a:endParaRPr lang="en-US" sz="800">
              <a:solidFill>
                <a:srgbClr val="3333FF"/>
              </a:solidFill>
            </a:endParaRPr>
          </a:p>
          <a:p>
            <a:pPr>
              <a:spcBef>
                <a:spcPct val="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sp_addmessage 30001, "The publisher ID must be in</a:t>
            </a:r>
          </a:p>
          <a:p>
            <a:pPr>
              <a:spcBef>
                <a:spcPct val="0"/>
              </a:spcBef>
              <a:buFont typeface="Monotype Sorts" pitchFamily="2" charset="2"/>
              <a:buNone/>
            </a:pPr>
            <a:r>
              <a:rPr lang="en-US" sz="1800" b="1">
                <a:solidFill>
                  <a:srgbClr val="3333FF"/>
                </a:solidFill>
                <a:latin typeface="Courier New" pitchFamily="49" charset="0"/>
              </a:rPr>
              <a:t>		the format 99xx. Each x must be a digit 0</a:t>
            </a:r>
          </a:p>
          <a:p>
            <a:pPr>
              <a:spcBef>
                <a:spcPct val="0"/>
              </a:spcBef>
              <a:buFont typeface="Monotype Sorts" pitchFamily="2" charset="2"/>
              <a:buNone/>
            </a:pPr>
            <a:r>
              <a:rPr lang="en-US" sz="1800" b="1">
                <a:solidFill>
                  <a:srgbClr val="3333FF"/>
                </a:solidFill>
                <a:latin typeface="Courier New" pitchFamily="49" charset="0"/>
              </a:rPr>
              <a:t>		through 9."</a:t>
            </a:r>
          </a:p>
          <a:p>
            <a:pPr>
              <a:spcBef>
                <a:spcPct val="0"/>
              </a:spcBef>
            </a:pPr>
            <a:endParaRPr lang="en-US" sz="1000">
              <a:solidFill>
                <a:schemeClr val="tx1"/>
              </a:solidFill>
              <a:latin typeface="Courier New" pitchFamily="49" charset="0"/>
            </a:endParaRPr>
          </a:p>
          <a:p>
            <a:pPr>
              <a:spcBef>
                <a:spcPct val="0"/>
              </a:spcBef>
            </a:pPr>
            <a:r>
              <a:rPr lang="en-US"/>
              <a:t>Simplified bind syntax:</a:t>
            </a:r>
          </a:p>
          <a:p>
            <a:pPr>
              <a:spcBef>
                <a:spcPct val="0"/>
              </a:spcBef>
              <a:buFont typeface="Monotype Sorts" pitchFamily="2" charset="2"/>
              <a:buNone/>
            </a:pPr>
            <a:r>
              <a:rPr lang="en-US" sz="1800">
                <a:solidFill>
                  <a:srgbClr val="3333FF"/>
                </a:solidFill>
              </a:rPr>
              <a:t>	</a:t>
            </a:r>
            <a:r>
              <a:rPr lang="en-US" sz="2200">
                <a:solidFill>
                  <a:srgbClr val="3333FF"/>
                </a:solidFill>
              </a:rPr>
              <a:t>sp_bindmsg </a:t>
            </a:r>
            <a:r>
              <a:rPr lang="en-US" sz="2200" i="1">
                <a:solidFill>
                  <a:srgbClr val="3333FF"/>
                </a:solidFill>
              </a:rPr>
              <a:t>constraint_name</a:t>
            </a:r>
            <a:r>
              <a:rPr lang="en-US" sz="2200">
                <a:solidFill>
                  <a:srgbClr val="3333FF"/>
                </a:solidFill>
              </a:rPr>
              <a:t>, </a:t>
            </a:r>
            <a:r>
              <a:rPr lang="en-US" sz="2200" i="1">
                <a:solidFill>
                  <a:srgbClr val="3333FF"/>
                </a:solidFill>
              </a:rPr>
              <a:t>message_number</a:t>
            </a:r>
            <a:endParaRPr lang="en-US">
              <a:solidFill>
                <a:srgbClr val="3333FF"/>
              </a:solidFill>
            </a:endParaRPr>
          </a:p>
          <a:p>
            <a:pPr>
              <a:spcBef>
                <a:spcPct val="50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sp_bindmsg chk_pub_id, 30001</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a:t>Unbinding and Dropping Messages</a:t>
            </a:r>
            <a:endParaRPr lang="en-US" b="0"/>
          </a:p>
        </p:txBody>
      </p:sp>
      <p:sp>
        <p:nvSpPr>
          <p:cNvPr id="56323" name="Rectangle 3"/>
          <p:cNvSpPr>
            <a:spLocks noGrp="1" noChangeArrowheads="1"/>
          </p:cNvSpPr>
          <p:nvPr>
            <p:ph type="body" idx="1"/>
          </p:nvPr>
        </p:nvSpPr>
        <p:spPr/>
        <p:txBody>
          <a:bodyPr/>
          <a:lstStyle/>
          <a:p>
            <a:pPr>
              <a:spcBef>
                <a:spcPct val="0"/>
              </a:spcBef>
            </a:pPr>
            <a:r>
              <a:rPr lang="en-US"/>
              <a:t>Simplified unbind syntax:</a:t>
            </a:r>
          </a:p>
          <a:p>
            <a:pPr>
              <a:spcBef>
                <a:spcPct val="0"/>
              </a:spcBef>
              <a:buFont typeface="Monotype Sorts" pitchFamily="2" charset="2"/>
              <a:buNone/>
            </a:pPr>
            <a:r>
              <a:rPr lang="en-US" sz="2200">
                <a:solidFill>
                  <a:srgbClr val="3333FF"/>
                </a:solidFill>
              </a:rPr>
              <a:t>	sp_unbindmsg </a:t>
            </a:r>
            <a:r>
              <a:rPr lang="en-US" sz="2200" i="1">
                <a:solidFill>
                  <a:srgbClr val="3333FF"/>
                </a:solidFill>
              </a:rPr>
              <a:t>constraint_name</a:t>
            </a:r>
            <a:endParaRPr lang="en-US">
              <a:solidFill>
                <a:srgbClr val="3333FF"/>
              </a:solidFill>
            </a:endParaRPr>
          </a:p>
          <a:p>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sp_unbindmsg chk_pub_id</a:t>
            </a:r>
          </a:p>
          <a:p>
            <a:pPr>
              <a:spcBef>
                <a:spcPct val="0"/>
              </a:spcBef>
            </a:pPr>
            <a:endParaRPr lang="en-US">
              <a:solidFill>
                <a:schemeClr val="tx1"/>
              </a:solidFill>
              <a:latin typeface="Courier New" pitchFamily="49" charset="0"/>
            </a:endParaRPr>
          </a:p>
          <a:p>
            <a:pPr>
              <a:spcBef>
                <a:spcPct val="0"/>
              </a:spcBef>
            </a:pPr>
            <a:r>
              <a:rPr lang="en-US"/>
              <a:t>Simplified drop syntax:</a:t>
            </a:r>
          </a:p>
          <a:p>
            <a:pPr>
              <a:spcBef>
                <a:spcPct val="0"/>
              </a:spcBef>
              <a:buFont typeface="Monotype Sorts" pitchFamily="2" charset="2"/>
              <a:buNone/>
            </a:pPr>
            <a:r>
              <a:rPr lang="en-US" sz="2200">
                <a:solidFill>
                  <a:srgbClr val="3333FF"/>
                </a:solidFill>
              </a:rPr>
              <a:t>	sp_dropmessage </a:t>
            </a:r>
            <a:r>
              <a:rPr lang="en-US" sz="2200" i="1">
                <a:solidFill>
                  <a:srgbClr val="3333FF"/>
                </a:solidFill>
              </a:rPr>
              <a:t>message_number</a:t>
            </a:r>
            <a:endParaRPr lang="en-US" sz="2200">
              <a:solidFill>
                <a:srgbClr val="3333FF"/>
              </a:solidFill>
            </a:endParaRPr>
          </a:p>
          <a:p>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sp_dropmessage 30001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a:t>System Procedures for Constraints</a:t>
            </a:r>
            <a:endParaRPr lang="en-US" b="0"/>
          </a:p>
        </p:txBody>
      </p:sp>
      <p:sp>
        <p:nvSpPr>
          <p:cNvPr id="57347" name="Rectangle 3"/>
          <p:cNvSpPr>
            <a:spLocks noGrp="1" noChangeArrowheads="1"/>
          </p:cNvSpPr>
          <p:nvPr>
            <p:ph type="body" idx="1"/>
          </p:nvPr>
        </p:nvSpPr>
        <p:spPr/>
        <p:txBody>
          <a:bodyPr/>
          <a:lstStyle/>
          <a:p>
            <a:pPr>
              <a:spcBef>
                <a:spcPts val="600"/>
              </a:spcBef>
            </a:pPr>
            <a:r>
              <a:rPr lang="en-US" b="1" dirty="0" err="1"/>
              <a:t>sp_helpconstraint</a:t>
            </a:r>
            <a:r>
              <a:rPr lang="en-US" dirty="0"/>
              <a:t> </a:t>
            </a:r>
            <a:r>
              <a:rPr lang="en-US" i="1" dirty="0" err="1"/>
              <a:t>table_name</a:t>
            </a:r>
            <a:endParaRPr lang="en-US" dirty="0"/>
          </a:p>
          <a:p>
            <a:pPr lvl="1">
              <a:spcBef>
                <a:spcPts val="200"/>
              </a:spcBef>
            </a:pPr>
            <a:r>
              <a:rPr lang="en-US" dirty="0">
                <a:solidFill>
                  <a:schemeClr val="tx1"/>
                </a:solidFill>
              </a:rPr>
              <a:t>Displays information about the constraints on the specified table</a:t>
            </a:r>
          </a:p>
          <a:p>
            <a:pPr>
              <a:spcBef>
                <a:spcPts val="600"/>
              </a:spcBef>
            </a:pPr>
            <a:r>
              <a:rPr lang="en-US" b="1" dirty="0" err="1"/>
              <a:t>sp_rename</a:t>
            </a:r>
            <a:r>
              <a:rPr lang="en-US" dirty="0"/>
              <a:t> </a:t>
            </a:r>
            <a:r>
              <a:rPr lang="en-US" i="1" dirty="0" err="1"/>
              <a:t>old_constraint_name</a:t>
            </a:r>
            <a:r>
              <a:rPr lang="en-US" dirty="0"/>
              <a:t>, </a:t>
            </a:r>
            <a:r>
              <a:rPr lang="en-US" i="1" dirty="0" err="1"/>
              <a:t>new_constraint_name</a:t>
            </a:r>
            <a:endParaRPr lang="en-US" dirty="0"/>
          </a:p>
          <a:p>
            <a:pPr lvl="1">
              <a:spcBef>
                <a:spcPts val="200"/>
              </a:spcBef>
            </a:pPr>
            <a:r>
              <a:rPr lang="en-US" dirty="0">
                <a:solidFill>
                  <a:schemeClr val="tx1"/>
                </a:solidFill>
              </a:rPr>
              <a:t>Changes the name of a check or references constraint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Default</a:t>
            </a:r>
            <a:endParaRPr lang="en-US" b="0"/>
          </a:p>
        </p:txBody>
      </p:sp>
      <p:sp>
        <p:nvSpPr>
          <p:cNvPr id="11267" name="Rectangle 3"/>
          <p:cNvSpPr>
            <a:spLocks noGrp="1" noChangeArrowheads="1"/>
          </p:cNvSpPr>
          <p:nvPr>
            <p:ph type="body" idx="1"/>
          </p:nvPr>
        </p:nvSpPr>
        <p:spPr/>
        <p:txBody>
          <a:bodyPr/>
          <a:lstStyle/>
          <a:p>
            <a:pPr>
              <a:spcBef>
                <a:spcPts val="600"/>
              </a:spcBef>
            </a:pPr>
            <a:r>
              <a:rPr lang="en-US"/>
              <a:t>A default is a database object that supplies a value to a column during an </a:t>
            </a:r>
            <a:r>
              <a:rPr lang="en-US" b="1"/>
              <a:t>insert</a:t>
            </a:r>
            <a:r>
              <a:rPr lang="en-US"/>
              <a:t> statement if no value was specified for that column</a:t>
            </a:r>
          </a:p>
          <a:p>
            <a:pPr>
              <a:spcBef>
                <a:spcPts val="600"/>
              </a:spcBef>
            </a:pPr>
            <a:r>
              <a:rPr lang="en-US"/>
              <a:t>It can be bound to one or more columns</a:t>
            </a:r>
          </a:p>
          <a:p>
            <a:pPr>
              <a:buFont typeface="Monotype Sorts" pitchFamily="2" charset="2"/>
              <a:buNone/>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Creating and Binding Defaults</a:t>
            </a:r>
            <a:endParaRPr lang="en-US" b="0"/>
          </a:p>
        </p:txBody>
      </p:sp>
      <p:sp>
        <p:nvSpPr>
          <p:cNvPr id="12291" name="Rectangle 3"/>
          <p:cNvSpPr>
            <a:spLocks noGrp="1" noChangeArrowheads="1"/>
          </p:cNvSpPr>
          <p:nvPr>
            <p:ph type="body" idx="1"/>
          </p:nvPr>
        </p:nvSpPr>
        <p:spPr/>
        <p:txBody>
          <a:bodyPr/>
          <a:lstStyle/>
          <a:p>
            <a:pPr>
              <a:spcBef>
                <a:spcPts val="600"/>
              </a:spcBef>
            </a:pPr>
            <a:r>
              <a:rPr lang="en-US"/>
              <a:t>Simplified Create Syntax:</a:t>
            </a:r>
          </a:p>
          <a:p>
            <a:pPr>
              <a:spcBef>
                <a:spcPct val="0"/>
              </a:spcBef>
              <a:buFont typeface="Monotype Sorts" pitchFamily="2" charset="2"/>
              <a:buNone/>
            </a:pPr>
            <a:r>
              <a:rPr lang="en-US" sz="1800"/>
              <a:t>	</a:t>
            </a:r>
            <a:r>
              <a:rPr lang="en-US" sz="2200">
                <a:solidFill>
                  <a:srgbClr val="3333FF"/>
                </a:solidFill>
              </a:rPr>
              <a:t>create default </a:t>
            </a:r>
            <a:r>
              <a:rPr lang="en-US" sz="2200" i="1">
                <a:solidFill>
                  <a:srgbClr val="3333FF"/>
                </a:solidFill>
              </a:rPr>
              <a:t>default_name</a:t>
            </a:r>
            <a:r>
              <a:rPr lang="en-US" sz="2200">
                <a:solidFill>
                  <a:srgbClr val="3333FF"/>
                </a:solidFill>
              </a:rPr>
              <a:t> as</a:t>
            </a:r>
          </a:p>
          <a:p>
            <a:pPr>
              <a:spcBef>
                <a:spcPct val="0"/>
              </a:spcBef>
              <a:buFont typeface="Monotype Sorts" pitchFamily="2" charset="2"/>
              <a:buNone/>
            </a:pPr>
            <a:r>
              <a:rPr lang="en-US" sz="2200">
                <a:solidFill>
                  <a:srgbClr val="3333FF"/>
                </a:solidFill>
              </a:rPr>
              <a:t>		</a:t>
            </a:r>
            <a:r>
              <a:rPr lang="en-US" sz="2200" i="1">
                <a:solidFill>
                  <a:srgbClr val="3333FF"/>
                </a:solidFill>
              </a:rPr>
              <a:t>constant_expression</a:t>
            </a:r>
            <a:endParaRPr lang="en-US">
              <a:solidFill>
                <a:srgbClr val="3333FF"/>
              </a:solidFill>
            </a:endParaRP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create default def_state as</a:t>
            </a:r>
            <a:endParaRPr lang="en-US" sz="1800">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"CA"</a:t>
            </a:r>
            <a:endParaRPr lang="en-US" sz="1800">
              <a:solidFill>
                <a:srgbClr val="3333FF"/>
              </a:solidFill>
              <a:latin typeface="Courier New" pitchFamily="49" charset="0"/>
            </a:endParaRPr>
          </a:p>
          <a:p>
            <a:pPr>
              <a:spcBef>
                <a:spcPct val="0"/>
              </a:spcBef>
            </a:pPr>
            <a:endParaRPr lang="en-US" sz="1200">
              <a:solidFill>
                <a:schemeClr val="tx1"/>
              </a:solidFill>
              <a:latin typeface="Courier New" pitchFamily="49" charset="0"/>
            </a:endParaRPr>
          </a:p>
          <a:p>
            <a:pPr>
              <a:spcBef>
                <a:spcPts val="600"/>
              </a:spcBef>
            </a:pPr>
            <a:r>
              <a:rPr lang="en-US"/>
              <a:t>Simplified Bind Syntax:</a:t>
            </a:r>
            <a:endParaRPr lang="en-US" b="1"/>
          </a:p>
          <a:p>
            <a:pPr>
              <a:spcBef>
                <a:spcPct val="0"/>
              </a:spcBef>
              <a:buFont typeface="Monotype Sorts" pitchFamily="2" charset="2"/>
              <a:buNone/>
            </a:pPr>
            <a:r>
              <a:rPr lang="en-US">
                <a:solidFill>
                  <a:srgbClr val="3333FF"/>
                </a:solidFill>
              </a:rPr>
              <a:t>	</a:t>
            </a:r>
            <a:r>
              <a:rPr lang="en-US" sz="2200">
                <a:solidFill>
                  <a:srgbClr val="3333FF"/>
                </a:solidFill>
              </a:rPr>
              <a:t>sp_bindefault </a:t>
            </a:r>
            <a:r>
              <a:rPr lang="en-US" sz="2200" i="1">
                <a:solidFill>
                  <a:srgbClr val="3333FF"/>
                </a:solidFill>
              </a:rPr>
              <a:t>default_name</a:t>
            </a:r>
            <a:r>
              <a:rPr lang="en-US" sz="2200">
                <a:solidFill>
                  <a:srgbClr val="3333FF"/>
                </a:solidFill>
              </a:rPr>
              <a:t>, </a:t>
            </a:r>
            <a:r>
              <a:rPr lang="en-US" sz="2200" i="1">
                <a:solidFill>
                  <a:srgbClr val="3333FF"/>
                </a:solidFill>
              </a:rPr>
              <a:t>object_name</a:t>
            </a:r>
            <a:endParaRPr lang="en-US">
              <a:solidFill>
                <a:srgbClr val="3333FF"/>
              </a:solidFill>
            </a:endParaRPr>
          </a:p>
          <a:p>
            <a:pPr>
              <a:spcBef>
                <a:spcPts val="600"/>
              </a:spcBef>
            </a:pPr>
            <a:r>
              <a:rPr lang="en-US"/>
              <a:t>Example:</a:t>
            </a:r>
          </a:p>
          <a:p>
            <a:pPr>
              <a:spcBef>
                <a:spcPct val="0"/>
              </a:spcBef>
              <a:buFont typeface="Monotype Sorts" pitchFamily="2" charset="2"/>
              <a:buNone/>
            </a:pPr>
            <a:r>
              <a:rPr lang="en-US" sz="1800">
                <a:solidFill>
                  <a:srgbClr val="3333FF"/>
                </a:solidFill>
                <a:latin typeface="Courier New" pitchFamily="49" charset="0"/>
              </a:rPr>
              <a:t>	</a:t>
            </a:r>
            <a:r>
              <a:rPr lang="en-US" sz="1800" b="1">
                <a:solidFill>
                  <a:srgbClr val="3333FF"/>
                </a:solidFill>
                <a:latin typeface="Courier New" pitchFamily="49" charset="0"/>
              </a:rPr>
              <a:t>sp_bindefault def_state, "publishers.state"</a:t>
            </a:r>
            <a:endParaRPr lang="en-US" sz="1800">
              <a:solidFill>
                <a:srgbClr val="3333FF"/>
              </a:solidFill>
              <a:latin typeface="Courier New"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Rules for Binding Defaults</a:t>
            </a:r>
            <a:endParaRPr lang="en-US" b="0"/>
          </a:p>
        </p:txBody>
      </p:sp>
      <p:sp>
        <p:nvSpPr>
          <p:cNvPr id="13315" name="Rectangle 3"/>
          <p:cNvSpPr>
            <a:spLocks noGrp="1" noChangeArrowheads="1"/>
          </p:cNvSpPr>
          <p:nvPr>
            <p:ph type="body" idx="1"/>
          </p:nvPr>
        </p:nvSpPr>
        <p:spPr/>
        <p:txBody>
          <a:bodyPr/>
          <a:lstStyle/>
          <a:p>
            <a:pPr>
              <a:spcBef>
                <a:spcPts val="600"/>
              </a:spcBef>
            </a:pPr>
            <a:r>
              <a:rPr lang="en-US"/>
              <a:t>A column can have only one default bound to it</a:t>
            </a:r>
          </a:p>
          <a:p>
            <a:pPr lvl="1">
              <a:spcBef>
                <a:spcPts val="200"/>
              </a:spcBef>
            </a:pPr>
            <a:r>
              <a:rPr lang="en-US">
                <a:solidFill>
                  <a:schemeClr val="tx1"/>
                </a:solidFill>
              </a:rPr>
              <a:t>If you attempt to bind a default to a column that already has a default bound to it, the attempted binding fails</a:t>
            </a:r>
          </a:p>
          <a:p>
            <a:pPr>
              <a:spcBef>
                <a:spcPts val="600"/>
              </a:spcBef>
            </a:pPr>
            <a:r>
              <a:rPr lang="en-US"/>
              <a:t>A column with a </a:t>
            </a:r>
            <a:r>
              <a:rPr lang="en-US" b="1"/>
              <a:t>default</a:t>
            </a:r>
            <a:r>
              <a:rPr lang="en-US"/>
              <a:t> clause cannot have a default bound to it</a:t>
            </a:r>
          </a:p>
          <a:p>
            <a:pPr>
              <a:spcBef>
                <a:spcPts val="600"/>
              </a:spcBef>
            </a:pPr>
            <a:r>
              <a:rPr lang="en-US"/>
              <a:t>When a default is bound, existing data in the table is not affected</a:t>
            </a:r>
          </a:p>
          <a:p>
            <a:pPr lvl="1">
              <a:spcBef>
                <a:spcPts val="200"/>
              </a:spcBef>
            </a:pPr>
            <a:r>
              <a:rPr lang="en-US">
                <a:solidFill>
                  <a:schemeClr val="tx1"/>
                </a:solidFill>
              </a:rPr>
              <a:t>It applies only to data inserted after the default was bound</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t>Unbinding and Dropping Defaults</a:t>
            </a:r>
            <a:endParaRPr lang="en-US" b="0"/>
          </a:p>
        </p:txBody>
      </p:sp>
      <p:sp>
        <p:nvSpPr>
          <p:cNvPr id="14339" name="Rectangle 3"/>
          <p:cNvSpPr>
            <a:spLocks noGrp="1" noChangeArrowheads="1"/>
          </p:cNvSpPr>
          <p:nvPr>
            <p:ph type="body" idx="1"/>
          </p:nvPr>
        </p:nvSpPr>
        <p:spPr/>
        <p:txBody>
          <a:bodyPr/>
          <a:lstStyle/>
          <a:p>
            <a:pPr>
              <a:spcBef>
                <a:spcPct val="30000"/>
              </a:spcBef>
            </a:pPr>
            <a:r>
              <a:rPr lang="en-US"/>
              <a:t>Simplified unbind syntax:</a:t>
            </a:r>
          </a:p>
          <a:p>
            <a:pPr>
              <a:spcBef>
                <a:spcPct val="0"/>
              </a:spcBef>
              <a:buFont typeface="Monotype Sorts" pitchFamily="2" charset="2"/>
              <a:buNone/>
            </a:pPr>
            <a:r>
              <a:rPr lang="en-US" sz="2200">
                <a:solidFill>
                  <a:srgbClr val="3333FF"/>
                </a:solidFill>
              </a:rPr>
              <a:t>	sp_unbindefault </a:t>
            </a:r>
            <a:r>
              <a:rPr lang="en-US" sz="2200" i="1">
                <a:solidFill>
                  <a:srgbClr val="3333FF"/>
                </a:solidFill>
              </a:rPr>
              <a:t>object_name</a:t>
            </a:r>
            <a:endParaRPr lang="en-US" sz="2200">
              <a:solidFill>
                <a:srgbClr val="3333FF"/>
              </a:solidFill>
            </a:endParaRPr>
          </a:p>
          <a:p>
            <a:pPr>
              <a:spcBef>
                <a:spcPct val="300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sp_unbindefault "publishers.state"</a:t>
            </a:r>
            <a:endParaRPr lang="en-US">
              <a:solidFill>
                <a:srgbClr val="3333FF"/>
              </a:solidFill>
              <a:latin typeface="Courier New" pitchFamily="49" charset="0"/>
            </a:endParaRPr>
          </a:p>
          <a:p>
            <a:pPr>
              <a:spcBef>
                <a:spcPct val="0"/>
              </a:spcBef>
            </a:pPr>
            <a:endParaRPr lang="en-US" sz="2000">
              <a:solidFill>
                <a:schemeClr val="tx1"/>
              </a:solidFill>
              <a:latin typeface="Courier New" pitchFamily="49" charset="0"/>
            </a:endParaRPr>
          </a:p>
          <a:p>
            <a:pPr>
              <a:spcBef>
                <a:spcPct val="30000"/>
              </a:spcBef>
            </a:pPr>
            <a:r>
              <a:rPr lang="en-US"/>
              <a:t>Simplified drop syntax:</a:t>
            </a:r>
            <a:endParaRPr lang="en-US" b="1"/>
          </a:p>
          <a:p>
            <a:pPr>
              <a:spcBef>
                <a:spcPct val="0"/>
              </a:spcBef>
              <a:buFont typeface="Monotype Sorts" pitchFamily="2" charset="2"/>
              <a:buNone/>
            </a:pPr>
            <a:r>
              <a:rPr lang="en-US" sz="2200">
                <a:solidFill>
                  <a:srgbClr val="3333FF"/>
                </a:solidFill>
              </a:rPr>
              <a:t>	drop default </a:t>
            </a:r>
            <a:r>
              <a:rPr lang="en-US" sz="2200" i="1">
                <a:solidFill>
                  <a:srgbClr val="3333FF"/>
                </a:solidFill>
              </a:rPr>
              <a:t>default_name</a:t>
            </a:r>
            <a:endParaRPr lang="en-US">
              <a:solidFill>
                <a:srgbClr val="3333FF"/>
              </a:solidFill>
            </a:endParaRPr>
          </a:p>
          <a:p>
            <a:pPr>
              <a:spcBef>
                <a:spcPct val="300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drop default def_state</a:t>
            </a:r>
            <a:endParaRPr lang="en-US">
              <a:solidFill>
                <a:srgbClr val="3333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Rule</a:t>
            </a:r>
            <a:endParaRPr lang="en-US" b="0"/>
          </a:p>
        </p:txBody>
      </p:sp>
      <p:sp>
        <p:nvSpPr>
          <p:cNvPr id="16387" name="Rectangle 3"/>
          <p:cNvSpPr>
            <a:spLocks noGrp="1" noChangeArrowheads="1"/>
          </p:cNvSpPr>
          <p:nvPr>
            <p:ph type="body" idx="1"/>
          </p:nvPr>
        </p:nvSpPr>
        <p:spPr/>
        <p:txBody>
          <a:bodyPr/>
          <a:lstStyle/>
          <a:p>
            <a:pPr>
              <a:spcBef>
                <a:spcPts val="600"/>
              </a:spcBef>
            </a:pPr>
            <a:r>
              <a:rPr lang="en-US"/>
              <a:t>A rule is a database object that prevents inserts and updates if the rule’s condition is not met</a:t>
            </a:r>
          </a:p>
          <a:p>
            <a:pPr lvl="1">
              <a:spcBef>
                <a:spcPts val="600"/>
              </a:spcBef>
            </a:pPr>
            <a:r>
              <a:rPr lang="en-US"/>
              <a:t>Like a check constraint, it can be used to enforce domain integrity</a:t>
            </a:r>
          </a:p>
          <a:p>
            <a:pPr>
              <a:spcBef>
                <a:spcPts val="600"/>
              </a:spcBef>
            </a:pPr>
            <a:r>
              <a:rPr lang="en-US"/>
              <a:t>A rule can be bound to one or more columns</a:t>
            </a:r>
          </a:p>
          <a:p>
            <a:pPr>
              <a:spcBef>
                <a:spcPts val="600"/>
              </a:spcBef>
              <a:buFont typeface="Monotype Sorts" pitchFamily="2" charset="2"/>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Creating Schemas</a:t>
            </a:r>
          </a:p>
        </p:txBody>
      </p:sp>
      <p:sp>
        <p:nvSpPr>
          <p:cNvPr id="16387" name="Rectangle 3"/>
          <p:cNvSpPr>
            <a:spLocks noGrp="1" noChangeArrowheads="1"/>
          </p:cNvSpPr>
          <p:nvPr>
            <p:ph type="body" idx="1"/>
          </p:nvPr>
        </p:nvSpPr>
        <p:spPr/>
        <p:txBody>
          <a:bodyPr/>
          <a:lstStyle/>
          <a:p>
            <a:pPr eaLnBrk="1" hangingPunct="1"/>
            <a:r>
              <a:rPr lang="en-US" smtClean="0"/>
              <a:t>What are Schemas?</a:t>
            </a:r>
          </a:p>
          <a:p>
            <a:pPr eaLnBrk="1" hangingPunct="1"/>
            <a:r>
              <a:rPr lang="en-US" smtClean="0"/>
              <a:t>How Object Name Resolution Works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Creating Rules</a:t>
            </a:r>
            <a:endParaRPr lang="en-US" b="0"/>
          </a:p>
        </p:txBody>
      </p:sp>
      <p:sp>
        <p:nvSpPr>
          <p:cNvPr id="17411" name="Rectangle 3"/>
          <p:cNvSpPr>
            <a:spLocks noGrp="1" noChangeArrowheads="1"/>
          </p:cNvSpPr>
          <p:nvPr>
            <p:ph type="body" idx="1"/>
          </p:nvPr>
        </p:nvSpPr>
        <p:spPr/>
        <p:txBody>
          <a:bodyPr>
            <a:normAutofit lnSpcReduction="10000"/>
          </a:bodyPr>
          <a:lstStyle/>
          <a:p>
            <a:pPr>
              <a:spcBef>
                <a:spcPts val="60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rule </a:t>
            </a:r>
            <a:r>
              <a:rPr lang="en-US" sz="2200" i="1">
                <a:solidFill>
                  <a:srgbClr val="3333FF"/>
                </a:solidFill>
              </a:rPr>
              <a:t>rule_name</a:t>
            </a:r>
            <a:r>
              <a:rPr lang="en-US" sz="2200">
                <a:solidFill>
                  <a:srgbClr val="3333FF"/>
                </a:solidFill>
              </a:rPr>
              <a:t> as</a:t>
            </a:r>
          </a:p>
          <a:p>
            <a:pPr>
              <a:spcBef>
                <a:spcPct val="0"/>
              </a:spcBef>
              <a:buFont typeface="Monotype Sorts" pitchFamily="2" charset="2"/>
              <a:buNone/>
            </a:pPr>
            <a:r>
              <a:rPr lang="en-US" sz="2200">
                <a:solidFill>
                  <a:srgbClr val="3333FF"/>
                </a:solidFill>
              </a:rPr>
              <a:t>		</a:t>
            </a:r>
            <a:r>
              <a:rPr lang="en-US" sz="2200" i="1">
                <a:solidFill>
                  <a:srgbClr val="3333FF"/>
                </a:solidFill>
              </a:rPr>
              <a:t>condition_expression</a:t>
            </a:r>
            <a:endParaRPr lang="en-US">
              <a:solidFill>
                <a:srgbClr val="3333FF"/>
              </a:solidFill>
            </a:endParaRPr>
          </a:p>
          <a:p>
            <a:pPr>
              <a:spcBef>
                <a:spcPts val="600"/>
              </a:spcBef>
            </a:pPr>
            <a:r>
              <a:rPr lang="en-US"/>
              <a:t>Examples:</a:t>
            </a:r>
          </a:p>
          <a:p>
            <a:pPr>
              <a:spcBef>
                <a:spcPct val="0"/>
              </a:spcBef>
              <a:buFont typeface="Monotype Sorts" pitchFamily="2" charset="2"/>
              <a:buNone/>
            </a:pPr>
            <a:r>
              <a:rPr lang="en-US" sz="1800" b="1">
                <a:solidFill>
                  <a:srgbClr val="3333FF"/>
                </a:solidFill>
                <a:latin typeface="Courier New" pitchFamily="49" charset="0"/>
              </a:rPr>
              <a:t>	create rule rul_state as</a:t>
            </a:r>
          </a:p>
          <a:p>
            <a:pPr>
              <a:spcBef>
                <a:spcPct val="0"/>
              </a:spcBef>
              <a:buFont typeface="Monotype Sorts" pitchFamily="2" charset="2"/>
              <a:buNone/>
            </a:pPr>
            <a:r>
              <a:rPr lang="en-US" sz="1800" b="1">
                <a:solidFill>
                  <a:srgbClr val="3333FF"/>
                </a:solidFill>
                <a:latin typeface="Courier New" pitchFamily="49" charset="0"/>
              </a:rPr>
              <a:t>		@state in ("CA", "CO", "WA")</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rule rul_discount_range as</a:t>
            </a:r>
          </a:p>
          <a:p>
            <a:pPr>
              <a:spcBef>
                <a:spcPct val="0"/>
              </a:spcBef>
              <a:buFont typeface="Monotype Sorts" pitchFamily="2" charset="2"/>
              <a:buNone/>
            </a:pPr>
            <a:r>
              <a:rPr lang="en-US" sz="1800" b="1">
                <a:solidFill>
                  <a:srgbClr val="3333FF"/>
                </a:solidFill>
                <a:latin typeface="Courier New" pitchFamily="49" charset="0"/>
              </a:rPr>
              <a:t>		@discount between 0 and 20</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rule rul_file_date as</a:t>
            </a:r>
          </a:p>
          <a:p>
            <a:pPr>
              <a:spcBef>
                <a:spcPct val="0"/>
              </a:spcBef>
              <a:buFont typeface="Monotype Sorts" pitchFamily="2" charset="2"/>
              <a:buNone/>
            </a:pPr>
            <a:r>
              <a:rPr lang="en-US" sz="1800" b="1">
                <a:solidFill>
                  <a:srgbClr val="3333FF"/>
                </a:solidFill>
                <a:latin typeface="Courier New" pitchFamily="49" charset="0"/>
              </a:rPr>
              <a:t>		@date &lt; 12 or @date &gt; 22</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rule rul_pub_id as</a:t>
            </a:r>
          </a:p>
          <a:p>
            <a:pPr>
              <a:spcBef>
                <a:spcPct val="0"/>
              </a:spcBef>
              <a:buFont typeface="Monotype Sorts" pitchFamily="2" charset="2"/>
              <a:buNone/>
            </a:pPr>
            <a:r>
              <a:rPr lang="en-US" sz="1800" b="1">
                <a:solidFill>
                  <a:srgbClr val="3333FF"/>
                </a:solidFill>
                <a:latin typeface="Courier New" pitchFamily="49" charset="0"/>
              </a:rPr>
              <a:t>		@pub_id in ("1389", "0736", "0877") or</a:t>
            </a:r>
          </a:p>
          <a:p>
            <a:pPr>
              <a:spcBef>
                <a:spcPct val="0"/>
              </a:spcBef>
              <a:buFont typeface="Monotype Sorts" pitchFamily="2" charset="2"/>
              <a:buNone/>
            </a:pPr>
            <a:r>
              <a:rPr lang="en-US" sz="1800" b="1">
                <a:solidFill>
                  <a:srgbClr val="3333FF"/>
                </a:solidFill>
                <a:latin typeface="Courier New" pitchFamily="49" charset="0"/>
              </a:rPr>
              <a:t>		@pub_id like "99[0-9][0-9]"</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Binding Rules</a:t>
            </a:r>
            <a:endParaRPr lang="en-US" b="0"/>
          </a:p>
        </p:txBody>
      </p:sp>
      <p:sp>
        <p:nvSpPr>
          <p:cNvPr id="18435" name="Rectangle 3"/>
          <p:cNvSpPr>
            <a:spLocks noGrp="1" noChangeArrowheads="1"/>
          </p:cNvSpPr>
          <p:nvPr>
            <p:ph type="body" idx="1"/>
          </p:nvPr>
        </p:nvSpPr>
        <p:spPr/>
        <p:txBody>
          <a:bodyPr>
            <a:normAutofit fontScale="85000" lnSpcReduction="20000"/>
          </a:bodyPr>
          <a:lstStyle/>
          <a:p>
            <a:pPr>
              <a:spcBef>
                <a:spcPct val="0"/>
              </a:spcBef>
            </a:pPr>
            <a:r>
              <a:rPr lang="en-US"/>
              <a:t>Simplified syntax:</a:t>
            </a:r>
          </a:p>
          <a:p>
            <a:pPr>
              <a:spcBef>
                <a:spcPct val="0"/>
              </a:spcBef>
              <a:buFont typeface="Monotype Sorts" pitchFamily="2" charset="2"/>
              <a:buNone/>
            </a:pPr>
            <a:r>
              <a:rPr lang="en-US" sz="2200">
                <a:solidFill>
                  <a:srgbClr val="3333FF"/>
                </a:solidFill>
              </a:rPr>
              <a:t>	sp_bindrule </a:t>
            </a:r>
            <a:r>
              <a:rPr lang="en-US" sz="2200" i="1">
                <a:solidFill>
                  <a:srgbClr val="3333FF"/>
                </a:solidFill>
              </a:rPr>
              <a:t>rule_name</a:t>
            </a:r>
            <a:r>
              <a:rPr lang="en-US" sz="2200">
                <a:solidFill>
                  <a:srgbClr val="3333FF"/>
                </a:solidFill>
              </a:rPr>
              <a:t>, </a:t>
            </a:r>
            <a:r>
              <a:rPr lang="en-US" sz="2200" i="1">
                <a:solidFill>
                  <a:srgbClr val="3333FF"/>
                </a:solidFill>
              </a:rPr>
              <a:t>object_name</a:t>
            </a:r>
            <a:endParaRPr lang="en-US" sz="2200">
              <a:solidFill>
                <a:srgbClr val="3333FF"/>
              </a:solidFill>
            </a:endParaRPr>
          </a:p>
          <a:p>
            <a:pPr>
              <a:spcBef>
                <a:spcPts val="800"/>
              </a:spcBef>
            </a:pPr>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sp_bindrule rul_state, "publishers.state"</a:t>
            </a:r>
          </a:p>
          <a:p>
            <a:pPr>
              <a:spcBef>
                <a:spcPct val="0"/>
              </a:spcBef>
            </a:pPr>
            <a:r>
              <a:rPr lang="en-US"/>
              <a:t>A column can have only one rule bound to it</a:t>
            </a:r>
            <a:endParaRPr lang="en-US" b="1"/>
          </a:p>
          <a:p>
            <a:pPr lvl="1">
              <a:spcBef>
                <a:spcPts val="200"/>
              </a:spcBef>
            </a:pPr>
            <a:r>
              <a:rPr lang="en-US" sz="2400">
                <a:solidFill>
                  <a:schemeClr val="tx1"/>
                </a:solidFill>
              </a:rPr>
              <a:t>If you bind a rule to a column, any previously bound rule is unbound</a:t>
            </a:r>
            <a:endParaRPr lang="en-US" sz="2400" b="1">
              <a:solidFill>
                <a:schemeClr val="tx1"/>
              </a:solidFill>
            </a:endParaRPr>
          </a:p>
          <a:p>
            <a:pPr lvl="1">
              <a:spcBef>
                <a:spcPts val="200"/>
              </a:spcBef>
            </a:pPr>
            <a:r>
              <a:rPr lang="en-US" sz="2400">
                <a:solidFill>
                  <a:schemeClr val="tx1"/>
                </a:solidFill>
              </a:rPr>
              <a:t>This is the opposite of what happens when you try to bind a default to a column that already has a default</a:t>
            </a:r>
            <a:endParaRPr lang="en-US" b="1">
              <a:solidFill>
                <a:schemeClr val="tx1"/>
              </a:solidFill>
            </a:endParaRPr>
          </a:p>
          <a:p>
            <a:pPr>
              <a:spcBef>
                <a:spcPts val="600"/>
              </a:spcBef>
            </a:pPr>
            <a:r>
              <a:rPr lang="en-US"/>
              <a:t>A column can have both a constraint and a rule bound to it</a:t>
            </a:r>
            <a:endParaRPr lang="en-US" b="1"/>
          </a:p>
          <a:p>
            <a:pPr lvl="1">
              <a:spcBef>
                <a:spcPts val="200"/>
              </a:spcBef>
            </a:pPr>
            <a:r>
              <a:rPr lang="en-US" sz="2400">
                <a:solidFill>
                  <a:schemeClr val="tx1"/>
                </a:solidFill>
              </a:rPr>
              <a:t>Values must match both the constraint and the rule to be inserted or updated</a:t>
            </a:r>
            <a:endParaRPr lang="en-US">
              <a:solidFill>
                <a:schemeClr val="tx1"/>
              </a:solidFill>
            </a:endParaRPr>
          </a:p>
          <a:p>
            <a:pPr>
              <a:spcBef>
                <a:spcPts val="200"/>
              </a:spcBef>
            </a:pPr>
            <a:r>
              <a:rPr lang="en-US"/>
              <a:t>When a rule is bound, existing data in the table is not affected</a:t>
            </a:r>
          </a:p>
          <a:p>
            <a:pPr lvl="1">
              <a:spcBef>
                <a:spcPts val="200"/>
              </a:spcBef>
            </a:pPr>
            <a:r>
              <a:rPr lang="en-US" sz="2400"/>
              <a:t>It applies only to data inserted after the rule was bound</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Unbinding and Dropping Rules</a:t>
            </a:r>
            <a:endParaRPr lang="en-US" b="0"/>
          </a:p>
        </p:txBody>
      </p:sp>
      <p:sp>
        <p:nvSpPr>
          <p:cNvPr id="19459" name="Rectangle 3"/>
          <p:cNvSpPr>
            <a:spLocks noGrp="1" noChangeArrowheads="1"/>
          </p:cNvSpPr>
          <p:nvPr>
            <p:ph type="body" idx="1"/>
          </p:nvPr>
        </p:nvSpPr>
        <p:spPr/>
        <p:txBody>
          <a:bodyPr/>
          <a:lstStyle/>
          <a:p>
            <a:pPr>
              <a:spcBef>
                <a:spcPct val="0"/>
              </a:spcBef>
            </a:pPr>
            <a:r>
              <a:rPr lang="en-US"/>
              <a:t>Simplified unbind syntax:</a:t>
            </a:r>
          </a:p>
          <a:p>
            <a:pPr>
              <a:spcBef>
                <a:spcPct val="0"/>
              </a:spcBef>
              <a:buFont typeface="Monotype Sorts" pitchFamily="2" charset="2"/>
              <a:buNone/>
            </a:pPr>
            <a:r>
              <a:rPr lang="en-US" sz="2200">
                <a:solidFill>
                  <a:srgbClr val="3333FF"/>
                </a:solidFill>
              </a:rPr>
              <a:t>	sp_unbindrule </a:t>
            </a:r>
            <a:r>
              <a:rPr lang="en-US" sz="2200" i="1">
                <a:solidFill>
                  <a:srgbClr val="3333FF"/>
                </a:solidFill>
              </a:rPr>
              <a:t>object_name</a:t>
            </a:r>
            <a:endParaRPr lang="en-US">
              <a:solidFill>
                <a:srgbClr val="3333FF"/>
              </a:solidFill>
            </a:endParaRPr>
          </a:p>
          <a:p>
            <a:pPr>
              <a:spcBef>
                <a:spcPts val="800"/>
              </a:spcBef>
            </a:pPr>
            <a:r>
              <a:rPr lang="en-US"/>
              <a:t>Example:</a:t>
            </a:r>
          </a:p>
          <a:p>
            <a:pPr>
              <a:buFont typeface="Monotype Sorts" pitchFamily="2" charset="2"/>
              <a:buNone/>
            </a:pPr>
            <a:r>
              <a:rPr lang="en-US" sz="1800">
                <a:solidFill>
                  <a:srgbClr val="3333FF"/>
                </a:solidFill>
              </a:rPr>
              <a:t>	</a:t>
            </a:r>
            <a:r>
              <a:rPr lang="en-US" sz="1800" b="1">
                <a:solidFill>
                  <a:srgbClr val="3333FF"/>
                </a:solidFill>
                <a:latin typeface="Courier New" pitchFamily="49" charset="0"/>
              </a:rPr>
              <a:t>sp_unbindrule "publishers.state"</a:t>
            </a:r>
            <a:endParaRPr lang="en-US">
              <a:solidFill>
                <a:srgbClr val="3333FF"/>
              </a:solidFill>
              <a:latin typeface="Courier New" pitchFamily="49" charset="0"/>
            </a:endParaRPr>
          </a:p>
          <a:p>
            <a:endParaRPr lang="en-US" sz="2000">
              <a:solidFill>
                <a:schemeClr val="tx1"/>
              </a:solidFill>
              <a:latin typeface="Courier New" pitchFamily="49" charset="0"/>
            </a:endParaRPr>
          </a:p>
          <a:p>
            <a:pPr>
              <a:spcBef>
                <a:spcPct val="0"/>
              </a:spcBef>
            </a:pPr>
            <a:r>
              <a:rPr lang="en-US"/>
              <a:t>Simplified drop syntax:</a:t>
            </a:r>
            <a:endParaRPr lang="en-US" b="1"/>
          </a:p>
          <a:p>
            <a:pPr>
              <a:spcBef>
                <a:spcPct val="0"/>
              </a:spcBef>
              <a:buFont typeface="Monotype Sorts" pitchFamily="2" charset="2"/>
              <a:buNone/>
            </a:pPr>
            <a:r>
              <a:rPr lang="en-US" sz="2200">
                <a:solidFill>
                  <a:srgbClr val="3333FF"/>
                </a:solidFill>
              </a:rPr>
              <a:t>	drop rule </a:t>
            </a:r>
            <a:r>
              <a:rPr lang="en-US" sz="2200" i="1">
                <a:solidFill>
                  <a:srgbClr val="3333FF"/>
                </a:solidFill>
              </a:rPr>
              <a:t>rule_name</a:t>
            </a:r>
            <a:endParaRPr lang="en-US" sz="2200">
              <a:solidFill>
                <a:srgbClr val="3333FF"/>
              </a:solidFill>
            </a:endParaRPr>
          </a:p>
          <a:p>
            <a:pPr>
              <a:spcBef>
                <a:spcPts val="800"/>
              </a:spcBef>
            </a:pPr>
            <a:r>
              <a:rPr lang="en-US"/>
              <a:t>Example:</a:t>
            </a:r>
          </a:p>
          <a:p>
            <a:pPr>
              <a:buFont typeface="Monotype Sorts" pitchFamily="2" charset="2"/>
              <a:buNone/>
            </a:pPr>
            <a:r>
              <a:rPr lang="en-US" sz="1800" b="1">
                <a:solidFill>
                  <a:srgbClr val="3333FF"/>
                </a:solidFill>
                <a:latin typeface="Courier New" pitchFamily="49" charset="0"/>
              </a:rPr>
              <a:t>	drop rule rul_state</a:t>
            </a:r>
            <a:endParaRPr lang="en-US">
              <a:solidFill>
                <a:srgbClr val="3333F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normAutofit fontScale="85000" lnSpcReduction="10000"/>
          </a:bodyPr>
          <a:lstStyle/>
          <a:p>
            <a:pPr>
              <a:spcBef>
                <a:spcPts val="600"/>
              </a:spcBef>
            </a:pPr>
            <a:r>
              <a:rPr lang="en-US"/>
              <a:t>Defaults and rules can be bound to user-defined datatypes</a:t>
            </a:r>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pPr>
            <a:r>
              <a:rPr lang="en-US"/>
              <a:t>Columns using the datatype use the default or rule</a:t>
            </a:r>
          </a:p>
          <a:p>
            <a:pPr>
              <a:spcBef>
                <a:spcPts val="600"/>
              </a:spcBef>
            </a:pPr>
            <a:r>
              <a:rPr lang="en-US"/>
              <a:t>If the default or rule changes, the change is reflected in all instances of any user-defined datatype bound to that default or rule</a:t>
            </a:r>
          </a:p>
          <a:p>
            <a:pPr lvl="1">
              <a:spcBef>
                <a:spcPts val="600"/>
              </a:spcBef>
            </a:pPr>
            <a:r>
              <a:rPr lang="en-US"/>
              <a:t>Existing data is not affected by the change</a:t>
            </a:r>
          </a:p>
        </p:txBody>
      </p:sp>
      <p:pic>
        <p:nvPicPr>
          <p:cNvPr id="24580" name="Picture 4" descr="bound_datatype"/>
          <p:cNvPicPr>
            <a:picLocks noChangeAspect="1" noChangeArrowheads="1"/>
          </p:cNvPicPr>
          <p:nvPr/>
        </p:nvPicPr>
        <p:blipFill>
          <a:blip r:embed="rId3" cstate="print"/>
          <a:srcRect/>
          <a:stretch>
            <a:fillRect/>
          </a:stretch>
        </p:blipFill>
        <p:spPr bwMode="auto">
          <a:xfrm>
            <a:off x="1600200" y="2438400"/>
            <a:ext cx="5715000" cy="1600200"/>
          </a:xfrm>
          <a:prstGeom prst="rect">
            <a:avLst/>
          </a:prstGeom>
          <a:noFill/>
        </p:spPr>
      </p:pic>
      <p:sp>
        <p:nvSpPr>
          <p:cNvPr id="24578" name="Rectangle 2"/>
          <p:cNvSpPr>
            <a:spLocks noGrp="1" noChangeArrowheads="1"/>
          </p:cNvSpPr>
          <p:nvPr>
            <p:ph type="title"/>
          </p:nvPr>
        </p:nvSpPr>
        <p:spPr/>
        <p:txBody>
          <a:bodyPr/>
          <a:lstStyle/>
          <a:p>
            <a:r>
              <a:rPr lang="en-US"/>
              <a:t>User-Defined Datatypes</a:t>
            </a:r>
            <a:endParaRPr lang="en-US" b="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 y="152400"/>
            <a:ext cx="8839200" cy="1219200"/>
          </a:xfrm>
        </p:spPr>
        <p:txBody>
          <a:bodyPr/>
          <a:lstStyle/>
          <a:p>
            <a:r>
              <a:rPr lang="en-US" sz="3600"/>
              <a:t>Binding and Unbinding to User-Defined Datatypes</a:t>
            </a:r>
            <a:endParaRPr lang="en-US" b="0"/>
          </a:p>
        </p:txBody>
      </p:sp>
      <p:sp>
        <p:nvSpPr>
          <p:cNvPr id="25603" name="Rectangle 3"/>
          <p:cNvSpPr>
            <a:spLocks noGrp="1" noChangeArrowheads="1"/>
          </p:cNvSpPr>
          <p:nvPr>
            <p:ph type="body" idx="1"/>
          </p:nvPr>
        </p:nvSpPr>
        <p:spPr>
          <a:xfrm>
            <a:off x="381000" y="1447800"/>
            <a:ext cx="8382000" cy="4953000"/>
          </a:xfrm>
        </p:spPr>
        <p:txBody>
          <a:bodyPr/>
          <a:lstStyle/>
          <a:p>
            <a:pPr>
              <a:spcBef>
                <a:spcPts val="600"/>
              </a:spcBef>
            </a:pPr>
            <a:r>
              <a:rPr lang="en-US"/>
              <a:t>Binding and unbinding objects to user-defined datatypes uses the same syntax as binding and unbinding objects to table columns</a:t>
            </a:r>
          </a:p>
          <a:p>
            <a:pPr>
              <a:spcBef>
                <a:spcPts val="1000"/>
              </a:spcBef>
            </a:pPr>
            <a:r>
              <a:rPr lang="en-US"/>
              <a:t>Default 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sp_bindefault def_state, typ_ch_state</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sp_unbindefault typ_ch_state</a:t>
            </a:r>
          </a:p>
          <a:p>
            <a:pPr>
              <a:spcBef>
                <a:spcPct val="0"/>
              </a:spcBef>
            </a:pPr>
            <a:endParaRPr lang="en-US" sz="1800" b="1">
              <a:solidFill>
                <a:srgbClr val="1669BC"/>
              </a:solidFill>
              <a:latin typeface="Courier New" pitchFamily="49" charset="0"/>
            </a:endParaRPr>
          </a:p>
          <a:p>
            <a:pPr>
              <a:spcBef>
                <a:spcPct val="0"/>
              </a:spcBef>
            </a:pPr>
            <a:r>
              <a:rPr lang="en-US"/>
              <a:t>Rule example:</a:t>
            </a:r>
            <a:endParaRPr lang="en-US" b="1"/>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sp_bindrule rul_state, typ_ch_state</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sp_unbindrule typ_ch_state</a:t>
            </a:r>
            <a:endParaRPr lang="en-US">
              <a:solidFill>
                <a:srgbClr val="3333FF"/>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a:t>Using Bound User-Defined Datatypes</a:t>
            </a:r>
          </a:p>
        </p:txBody>
      </p:sp>
      <p:sp>
        <p:nvSpPr>
          <p:cNvPr id="37891" name="Rectangle 3"/>
          <p:cNvSpPr>
            <a:spLocks noGrp="1" noChangeArrowheads="1"/>
          </p:cNvSpPr>
          <p:nvPr>
            <p:ph type="body" idx="1"/>
          </p:nvPr>
        </p:nvSpPr>
        <p:spPr/>
        <p:txBody>
          <a:bodyPr>
            <a:normAutofit fontScale="92500" lnSpcReduction="10000"/>
          </a:bodyPr>
          <a:lstStyle/>
          <a:p>
            <a:r>
              <a:rPr lang="en-US"/>
              <a:t>Once a user-defined datatype has a default and/or rule bound to it, any column using that user-defined datatype automatically inherits the default and/or rule</a:t>
            </a:r>
          </a:p>
          <a:p>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sp_bindefault def_state, typ_ch_state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table publishers (</a:t>
            </a:r>
          </a:p>
          <a:p>
            <a:pPr>
              <a:spcBef>
                <a:spcPct val="0"/>
              </a:spcBef>
              <a:buFont typeface="Monotype Sorts" pitchFamily="2" charset="2"/>
              <a:buNone/>
            </a:pPr>
            <a:r>
              <a:rPr lang="en-US" sz="1800" b="1">
                <a:solidFill>
                  <a:srgbClr val="3333FF"/>
                </a:solidFill>
                <a:latin typeface="Courier New" pitchFamily="49" charset="0"/>
              </a:rPr>
              <a:t>	...</a:t>
            </a:r>
          </a:p>
          <a:p>
            <a:pPr>
              <a:spcBef>
                <a:spcPct val="0"/>
              </a:spcBef>
              <a:buFont typeface="Monotype Sorts" pitchFamily="2" charset="2"/>
              <a:buNone/>
            </a:pPr>
            <a:r>
              <a:rPr lang="en-US" sz="1800" b="1">
                <a:solidFill>
                  <a:schemeClr val="tx1"/>
                </a:solidFill>
                <a:latin typeface="Courier New" pitchFamily="49" charset="0"/>
              </a:rPr>
              <a:t>	state		typ_ch_state</a:t>
            </a: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table authors (</a:t>
            </a:r>
          </a:p>
          <a:p>
            <a:pPr>
              <a:spcBef>
                <a:spcPct val="0"/>
              </a:spcBef>
              <a:buFont typeface="Monotype Sorts" pitchFamily="2" charset="2"/>
              <a:buNone/>
            </a:pPr>
            <a:r>
              <a:rPr lang="en-US" sz="1800" b="1">
                <a:solidFill>
                  <a:srgbClr val="3333FF"/>
                </a:solidFill>
                <a:latin typeface="Courier New" pitchFamily="49" charset="0"/>
              </a:rPr>
              <a:t>	...</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state		typ_ch_state</a:t>
            </a: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t>Column and Datatype Precedence</a:t>
            </a:r>
            <a:endParaRPr lang="en-US" b="0"/>
          </a:p>
        </p:txBody>
      </p:sp>
      <p:sp>
        <p:nvSpPr>
          <p:cNvPr id="26627" name="Rectangle 3"/>
          <p:cNvSpPr>
            <a:spLocks noGrp="1" noChangeArrowheads="1"/>
          </p:cNvSpPr>
          <p:nvPr>
            <p:ph type="body" idx="1"/>
          </p:nvPr>
        </p:nvSpPr>
        <p:spPr/>
        <p:txBody>
          <a:bodyPr/>
          <a:lstStyle/>
          <a:p>
            <a:pPr>
              <a:spcBef>
                <a:spcPts val="600"/>
              </a:spcBef>
            </a:pPr>
            <a:r>
              <a:rPr lang="en-US"/>
              <a:t>If a column:</a:t>
            </a:r>
          </a:p>
          <a:p>
            <a:pPr lvl="1">
              <a:spcBef>
                <a:spcPts val="200"/>
              </a:spcBef>
            </a:pPr>
            <a:r>
              <a:rPr lang="en-US">
                <a:solidFill>
                  <a:schemeClr val="tx1"/>
                </a:solidFill>
              </a:rPr>
              <a:t>Has a rule bound to it,</a:t>
            </a:r>
            <a:r>
              <a:rPr lang="en-US" i="1">
                <a:solidFill>
                  <a:schemeClr val="tx1"/>
                </a:solidFill>
              </a:rPr>
              <a:t> and</a:t>
            </a:r>
            <a:endParaRPr lang="en-US">
              <a:solidFill>
                <a:schemeClr val="tx1"/>
              </a:solidFill>
            </a:endParaRPr>
          </a:p>
          <a:p>
            <a:pPr lvl="1">
              <a:spcBef>
                <a:spcPts val="200"/>
              </a:spcBef>
            </a:pPr>
            <a:r>
              <a:rPr lang="en-US">
                <a:solidFill>
                  <a:schemeClr val="tx1"/>
                </a:solidFill>
              </a:rPr>
              <a:t>Uses a user-defined datatype with a different rule bound to it,</a:t>
            </a:r>
            <a:r>
              <a:rPr lang="en-US" i="1">
                <a:solidFill>
                  <a:schemeClr val="tx1"/>
                </a:solidFill>
              </a:rPr>
              <a:t> then</a:t>
            </a:r>
            <a:endParaRPr lang="en-US">
              <a:solidFill>
                <a:schemeClr val="tx1"/>
              </a:solidFill>
            </a:endParaRPr>
          </a:p>
          <a:p>
            <a:pPr lvl="1">
              <a:spcBef>
                <a:spcPts val="200"/>
              </a:spcBef>
            </a:pPr>
            <a:r>
              <a:rPr lang="en-US">
                <a:solidFill>
                  <a:schemeClr val="tx1"/>
                </a:solidFill>
              </a:rPr>
              <a:t>The rule bound to the column takes precedence</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t>System Procedures for Defaults and Rules</a:t>
            </a:r>
            <a:endParaRPr lang="en-US" b="0"/>
          </a:p>
        </p:txBody>
      </p:sp>
      <p:sp>
        <p:nvSpPr>
          <p:cNvPr id="27651" name="Rectangle 3"/>
          <p:cNvSpPr>
            <a:spLocks noGrp="1" noChangeArrowheads="1"/>
          </p:cNvSpPr>
          <p:nvPr>
            <p:ph type="body" idx="1"/>
          </p:nvPr>
        </p:nvSpPr>
        <p:spPr/>
        <p:txBody>
          <a:bodyPr/>
          <a:lstStyle/>
          <a:p>
            <a:pPr>
              <a:spcBef>
                <a:spcPts val="600"/>
              </a:spcBef>
            </a:pPr>
            <a:r>
              <a:rPr lang="en-US" b="1"/>
              <a:t>sp_helptext</a:t>
            </a:r>
            <a:r>
              <a:rPr lang="en-US"/>
              <a:t> { </a:t>
            </a:r>
            <a:r>
              <a:rPr lang="en-US" i="1"/>
              <a:t>default_name</a:t>
            </a:r>
            <a:r>
              <a:rPr lang="en-US"/>
              <a:t> | </a:t>
            </a:r>
            <a:r>
              <a:rPr lang="en-US" i="1"/>
              <a:t>rule_name</a:t>
            </a:r>
            <a:r>
              <a:rPr lang="en-US"/>
              <a:t> }</a:t>
            </a:r>
          </a:p>
          <a:p>
            <a:pPr lvl="1">
              <a:spcBef>
                <a:spcPts val="200"/>
              </a:spcBef>
            </a:pPr>
            <a:r>
              <a:rPr lang="en-US">
                <a:solidFill>
                  <a:schemeClr val="tx1"/>
                </a:solidFill>
              </a:rPr>
              <a:t>Displays the text used to create the specified default or rule</a:t>
            </a:r>
          </a:p>
          <a:p>
            <a:pPr>
              <a:spcBef>
                <a:spcPts val="600"/>
              </a:spcBef>
            </a:pPr>
            <a:r>
              <a:rPr lang="en-US" b="1"/>
              <a:t>sp_rename</a:t>
            </a:r>
            <a:r>
              <a:rPr lang="en-US"/>
              <a:t> </a:t>
            </a:r>
            <a:r>
              <a:rPr lang="en-US" i="1"/>
              <a:t>old_object_name</a:t>
            </a:r>
            <a:r>
              <a:rPr lang="en-US"/>
              <a:t>, </a:t>
            </a:r>
            <a:r>
              <a:rPr lang="en-US" i="1"/>
              <a:t>new_object_name</a:t>
            </a:r>
            <a:endParaRPr lang="en-US"/>
          </a:p>
          <a:p>
            <a:pPr lvl="1">
              <a:spcBef>
                <a:spcPts val="200"/>
              </a:spcBef>
            </a:pPr>
            <a:r>
              <a:rPr lang="en-US">
                <a:solidFill>
                  <a:schemeClr val="tx1"/>
                </a:solidFill>
              </a:rPr>
              <a:t>Changes the name of a default or rule</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Summary of Database Objects</a:t>
            </a:r>
            <a:endParaRPr lang="en-US" b="0"/>
          </a:p>
        </p:txBody>
      </p:sp>
      <p:sp>
        <p:nvSpPr>
          <p:cNvPr id="33795" name="Rectangle 3"/>
          <p:cNvSpPr>
            <a:spLocks noGrp="1" noChangeArrowheads="1"/>
          </p:cNvSpPr>
          <p:nvPr>
            <p:ph type="body" idx="1"/>
          </p:nvPr>
        </p:nvSpPr>
        <p:spPr>
          <a:xfrm>
            <a:off x="152400" y="990600"/>
            <a:ext cx="8763000" cy="5410200"/>
          </a:xfrm>
        </p:spPr>
        <p:txBody>
          <a:bodyPr/>
          <a:lstStyle/>
          <a:p>
            <a:pPr>
              <a:buFont typeface="Monotype Sorts" pitchFamily="2" charset="2"/>
              <a:buNone/>
            </a:pPr>
            <a:r>
              <a:rPr lang="en-US"/>
              <a:t> </a:t>
            </a:r>
          </a:p>
        </p:txBody>
      </p:sp>
      <p:graphicFrame>
        <p:nvGraphicFramePr>
          <p:cNvPr id="33797" name="Object 5"/>
          <p:cNvGraphicFramePr>
            <a:graphicFrameLocks noChangeAspect="1"/>
          </p:cNvGraphicFramePr>
          <p:nvPr/>
        </p:nvGraphicFramePr>
        <p:xfrm>
          <a:off x="457200" y="1600200"/>
          <a:ext cx="8370888" cy="4529138"/>
        </p:xfrm>
        <a:graphic>
          <a:graphicData uri="http://schemas.openxmlformats.org/presentationml/2006/ole">
            <mc:AlternateContent xmlns:mc="http://schemas.openxmlformats.org/markup-compatibility/2006">
              <mc:Choice xmlns:v="urn:schemas-microsoft-com:vml" Requires="v">
                <p:oleObj spid="_x0000_s5127" name="Document" r:id="rId4" imgW="8723520" imgH="4870800" progId="Word.Document.8">
                  <p:embed/>
                </p:oleObj>
              </mc:Choice>
              <mc:Fallback>
                <p:oleObj name="Document" r:id="rId4" imgW="8723520" imgH="48708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8370888" cy="452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Execution Plans</a:t>
            </a:r>
          </a:p>
        </p:txBody>
      </p:sp>
      <p:sp>
        <p:nvSpPr>
          <p:cNvPr id="6147" name="Rounded Rectangle 3"/>
          <p:cNvSpPr>
            <a:spLocks noChangeArrowheads="1"/>
          </p:cNvSpPr>
          <p:nvPr/>
        </p:nvSpPr>
        <p:spPr bwMode="auto">
          <a:xfrm>
            <a:off x="457200" y="1628775"/>
            <a:ext cx="8458200" cy="1066800"/>
          </a:xfrm>
          <a:prstGeom prst="roundRect">
            <a:avLst>
              <a:gd name="adj" fmla="val 4167"/>
            </a:avLst>
          </a:prstGeom>
          <a:solidFill>
            <a:srgbClr val="DEE7F1"/>
          </a:solidFill>
          <a:ln w="9525" algn="ctr">
            <a:solidFill>
              <a:srgbClr val="333333"/>
            </a:solidFill>
            <a:round/>
            <a:headEnd/>
            <a:tailEnd/>
          </a:ln>
        </p:spPr>
        <p:txBody>
          <a:bodyPr/>
          <a:lstStyle/>
          <a:p>
            <a:pPr algn="l">
              <a:buFont typeface="Arial" charset="0"/>
              <a:buChar char="•"/>
            </a:pPr>
            <a:r>
              <a:rPr lang="en-US" b="0" dirty="0"/>
              <a:t> Shows how the Database Engine navigates tables and indexes</a:t>
            </a:r>
          </a:p>
          <a:p>
            <a:pPr algn="l">
              <a:buFont typeface="Arial" charset="0"/>
              <a:buChar char="•"/>
            </a:pPr>
            <a:r>
              <a:rPr lang="en-US" b="0" dirty="0"/>
              <a:t> View Estimated Execution Plan before query execution</a:t>
            </a:r>
          </a:p>
          <a:p>
            <a:pPr algn="l">
              <a:buFont typeface="Arial" charset="0"/>
              <a:buChar char="•"/>
            </a:pPr>
            <a:r>
              <a:rPr lang="en-US" b="0" dirty="0"/>
              <a:t> View Actual Execution Plan after execution</a:t>
            </a:r>
          </a:p>
        </p:txBody>
      </p:sp>
      <p:sp>
        <p:nvSpPr>
          <p:cNvPr id="6148" name="Rounded Rectangle 5"/>
          <p:cNvSpPr>
            <a:spLocks noChangeArrowheads="1"/>
          </p:cNvSpPr>
          <p:nvPr/>
        </p:nvSpPr>
        <p:spPr bwMode="auto">
          <a:xfrm>
            <a:off x="457200" y="2847975"/>
            <a:ext cx="8458200" cy="1219200"/>
          </a:xfrm>
          <a:prstGeom prst="roundRect">
            <a:avLst>
              <a:gd name="adj" fmla="val 4167"/>
            </a:avLst>
          </a:prstGeom>
          <a:solidFill>
            <a:srgbClr val="DEE7F1"/>
          </a:solidFill>
          <a:ln w="9525" algn="ctr">
            <a:solidFill>
              <a:srgbClr val="333333"/>
            </a:solidFill>
            <a:round/>
            <a:headEnd/>
            <a:tailEnd/>
          </a:ln>
        </p:spPr>
        <p:txBody>
          <a:bodyPr/>
          <a:lstStyle/>
          <a:p>
            <a:pPr algn="l"/>
            <a:r>
              <a:rPr lang="en-US" b="0" dirty="0"/>
              <a:t>Generate Execution Plans with:</a:t>
            </a:r>
          </a:p>
          <a:p>
            <a:pPr lvl="1" algn="l">
              <a:buFont typeface="Arial" charset="0"/>
              <a:buChar char="•"/>
            </a:pPr>
            <a:r>
              <a:rPr lang="en-US" b="0" dirty="0"/>
              <a:t> SQL Server Management Studio</a:t>
            </a:r>
          </a:p>
          <a:p>
            <a:pPr lvl="1" algn="l">
              <a:buFont typeface="Arial" charset="0"/>
              <a:buChar char="•"/>
            </a:pPr>
            <a:r>
              <a:rPr lang="en-US" b="0" dirty="0"/>
              <a:t> T-SQL SET options</a:t>
            </a:r>
          </a:p>
          <a:p>
            <a:pPr lvl="1" algn="l">
              <a:buFont typeface="Arial" charset="0"/>
              <a:buChar char="•"/>
            </a:pPr>
            <a:r>
              <a:rPr lang="en-US" b="0" dirty="0"/>
              <a:t> SQL Server Profiler </a:t>
            </a:r>
          </a:p>
        </p:txBody>
      </p:sp>
      <p:pic>
        <p:nvPicPr>
          <p:cNvPr id="6149" name="Picture 6" descr="execution plan.png"/>
          <p:cNvPicPr>
            <a:picLocks noChangeAspect="1"/>
          </p:cNvPicPr>
          <p:nvPr/>
        </p:nvPicPr>
        <p:blipFill>
          <a:blip r:embed="rId3" cstate="print"/>
          <a:srcRect/>
          <a:stretch>
            <a:fillRect/>
          </a:stretch>
        </p:blipFill>
        <p:spPr bwMode="auto">
          <a:xfrm>
            <a:off x="914400" y="4267200"/>
            <a:ext cx="7608888" cy="2409825"/>
          </a:xfrm>
          <a:prstGeom prst="rect">
            <a:avLst/>
          </a:prstGeom>
          <a:noFill/>
          <a:ln w="9525">
            <a:noFill/>
            <a:miter lim="800000"/>
            <a:headEnd/>
            <a:tailEnd/>
          </a:ln>
        </p:spPr>
      </p:pic>
    </p:spTree>
    <p:extLst>
      <p:ext uri="{BB962C8B-B14F-4D97-AF65-F5344CB8AC3E}">
        <p14:creationId xmlns:p14="http://schemas.microsoft.com/office/powerpoint/2010/main" val="3891478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reeform 2"/>
          <p:cNvSpPr>
            <a:spLocks/>
          </p:cNvSpPr>
          <p:nvPr/>
        </p:nvSpPr>
        <p:spPr bwMode="auto">
          <a:xfrm>
            <a:off x="1268413" y="2330450"/>
            <a:ext cx="5934075" cy="3989387"/>
          </a:xfrm>
          <a:custGeom>
            <a:avLst/>
            <a:gdLst/>
            <a:ahLst/>
            <a:cxnLst>
              <a:cxn ang="0">
                <a:pos x="2232" y="2513"/>
              </a:cxn>
              <a:cxn ang="0">
                <a:pos x="3738" y="1922"/>
              </a:cxn>
              <a:cxn ang="0">
                <a:pos x="2286" y="0"/>
              </a:cxn>
              <a:cxn ang="0">
                <a:pos x="23" y="50"/>
              </a:cxn>
              <a:cxn ang="0">
                <a:pos x="0" y="2441"/>
              </a:cxn>
              <a:cxn ang="0">
                <a:pos x="2232" y="2513"/>
              </a:cxn>
            </a:cxnLst>
            <a:rect l="0" t="0" r="r" b="b"/>
            <a:pathLst>
              <a:path w="3738" h="2513">
                <a:moveTo>
                  <a:pt x="2232" y="2513"/>
                </a:moveTo>
                <a:lnTo>
                  <a:pt x="3738" y="1922"/>
                </a:lnTo>
                <a:lnTo>
                  <a:pt x="2286" y="0"/>
                </a:lnTo>
                <a:lnTo>
                  <a:pt x="23" y="50"/>
                </a:lnTo>
                <a:lnTo>
                  <a:pt x="0" y="2441"/>
                </a:lnTo>
                <a:lnTo>
                  <a:pt x="2232" y="2513"/>
                </a:lnTo>
                <a:close/>
              </a:path>
            </a:pathLst>
          </a:custGeom>
          <a:gradFill rotWithShape="1">
            <a:gsLst>
              <a:gs pos="0">
                <a:srgbClr val="BBCDE3"/>
              </a:gs>
              <a:gs pos="100000">
                <a:schemeClr val="accent2">
                  <a:alpha val="50000"/>
                </a:schemeClr>
              </a:gs>
            </a:gsLst>
            <a:lin ang="2700000" scaled="1"/>
          </a:gradFill>
          <a:ln w="9525" cap="flat" cmpd="sng">
            <a:noFill/>
            <a:prstDash val="solid"/>
            <a:round/>
            <a:headEnd/>
            <a:tailEnd/>
          </a:ln>
          <a:effectLst/>
        </p:spPr>
        <p:txBody>
          <a:bodyPr anchor="ctr"/>
          <a:lstStyle/>
          <a:p>
            <a:endParaRPr lang="en-US"/>
          </a:p>
        </p:txBody>
      </p:sp>
      <p:sp>
        <p:nvSpPr>
          <p:cNvPr id="78852" name="AutoShape 4"/>
          <p:cNvSpPr>
            <a:spLocks noChangeArrowheads="1"/>
          </p:cNvSpPr>
          <p:nvPr/>
        </p:nvSpPr>
        <p:spPr bwMode="auto">
          <a:xfrm>
            <a:off x="1236663" y="1663700"/>
            <a:ext cx="6570662" cy="558800"/>
          </a:xfrm>
          <a:prstGeom prst="roundRect">
            <a:avLst>
              <a:gd name="adj" fmla="val 4167"/>
            </a:avLst>
          </a:prstGeom>
          <a:solidFill>
            <a:srgbClr val="F2E7CE"/>
          </a:solidFill>
          <a:ln w="9525" algn="ctr">
            <a:solidFill>
              <a:srgbClr val="4D4D4D"/>
            </a:solidFill>
            <a:round/>
            <a:headEnd/>
            <a:tailEnd/>
          </a:ln>
          <a:effectLst>
            <a:outerShdw dist="35921" dir="2700000" algn="ctr" rotWithShape="0">
              <a:srgbClr val="AFAFAF"/>
            </a:outerShdw>
          </a:effectLst>
        </p:spPr>
        <p:txBody>
          <a:bodyPr anchor="ctr"/>
          <a:lstStyle/>
          <a:p>
            <a:pPr marL="231775" indent="-231775">
              <a:spcBef>
                <a:spcPct val="0"/>
              </a:spcBef>
              <a:buClrTx/>
              <a:buSzPct val="80000"/>
              <a:buFontTx/>
              <a:buNone/>
            </a:pPr>
            <a:r>
              <a:rPr lang="en-GB"/>
              <a:t>Namespaces for database objects</a:t>
            </a:r>
            <a:endParaRPr lang="en-US"/>
          </a:p>
        </p:txBody>
      </p:sp>
      <p:sp>
        <p:nvSpPr>
          <p:cNvPr id="78853" name="Line 5"/>
          <p:cNvSpPr>
            <a:spLocks noChangeShapeType="1"/>
          </p:cNvSpPr>
          <p:nvPr/>
        </p:nvSpPr>
        <p:spPr bwMode="auto">
          <a:xfrm flipH="1" flipV="1">
            <a:off x="4910138" y="2357437"/>
            <a:ext cx="2292350" cy="3021013"/>
          </a:xfrm>
          <a:prstGeom prst="line">
            <a:avLst/>
          </a:prstGeom>
          <a:noFill/>
          <a:ln w="9525">
            <a:solidFill>
              <a:schemeClr val="accent2"/>
            </a:solidFill>
            <a:round/>
            <a:headEnd/>
            <a:tailEnd/>
          </a:ln>
          <a:effectLst/>
        </p:spPr>
        <p:txBody>
          <a:bodyPr anchor="ctr"/>
          <a:lstStyle/>
          <a:p>
            <a:endParaRPr lang="en-US"/>
          </a:p>
        </p:txBody>
      </p:sp>
      <p:sp>
        <p:nvSpPr>
          <p:cNvPr id="78854" name="Freeform 6"/>
          <p:cNvSpPr>
            <a:spLocks/>
          </p:cNvSpPr>
          <p:nvPr/>
        </p:nvSpPr>
        <p:spPr bwMode="auto">
          <a:xfrm>
            <a:off x="4783138" y="5378450"/>
            <a:ext cx="2406650" cy="941387"/>
          </a:xfrm>
          <a:custGeom>
            <a:avLst/>
            <a:gdLst/>
            <a:ahLst/>
            <a:cxnLst>
              <a:cxn ang="0">
                <a:pos x="1516" y="0"/>
              </a:cxn>
              <a:cxn ang="0">
                <a:pos x="0" y="593"/>
              </a:cxn>
            </a:cxnLst>
            <a:rect l="0" t="0" r="r" b="b"/>
            <a:pathLst>
              <a:path w="1516" h="593">
                <a:moveTo>
                  <a:pt x="1516" y="0"/>
                </a:moveTo>
                <a:lnTo>
                  <a:pt x="0" y="593"/>
                </a:lnTo>
              </a:path>
            </a:pathLst>
          </a:custGeom>
          <a:noFill/>
          <a:ln w="9525">
            <a:solidFill>
              <a:schemeClr val="accent2"/>
            </a:solidFill>
            <a:round/>
            <a:headEnd/>
            <a:tailEnd/>
          </a:ln>
          <a:effectLst/>
        </p:spPr>
        <p:txBody>
          <a:bodyPr anchor="ctr"/>
          <a:lstStyle/>
          <a:p>
            <a:endParaRPr lang="en-US"/>
          </a:p>
        </p:txBody>
      </p:sp>
      <p:sp>
        <p:nvSpPr>
          <p:cNvPr id="78855" name="AutoShape 7"/>
          <p:cNvSpPr>
            <a:spLocks noChangeArrowheads="1"/>
          </p:cNvSpPr>
          <p:nvPr/>
        </p:nvSpPr>
        <p:spPr bwMode="auto">
          <a:xfrm>
            <a:off x="1236663" y="2336800"/>
            <a:ext cx="3721100" cy="1298575"/>
          </a:xfrm>
          <a:prstGeom prst="roundRect">
            <a:avLst>
              <a:gd name="adj" fmla="val 2931"/>
            </a:avLst>
          </a:prstGeom>
          <a:solidFill>
            <a:srgbClr val="F2E7CE"/>
          </a:soli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8856" name="Text Box 8"/>
          <p:cNvSpPr txBox="1">
            <a:spLocks noChangeArrowheads="1"/>
          </p:cNvSpPr>
          <p:nvPr/>
        </p:nvSpPr>
        <p:spPr bwMode="auto">
          <a:xfrm>
            <a:off x="1289050" y="2320925"/>
            <a:ext cx="958850" cy="366712"/>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GB">
                <a:latin typeface="Arial" pitchFamily="34" charset="0"/>
              </a:rPr>
              <a:t>Person</a:t>
            </a:r>
            <a:endParaRPr lang="en-US">
              <a:latin typeface="Arial" pitchFamily="34" charset="0"/>
            </a:endParaRPr>
          </a:p>
        </p:txBody>
      </p:sp>
      <p:sp>
        <p:nvSpPr>
          <p:cNvPr id="78857" name="Text Box 9"/>
          <p:cNvSpPr txBox="1">
            <a:spLocks noChangeArrowheads="1"/>
          </p:cNvSpPr>
          <p:nvPr/>
        </p:nvSpPr>
        <p:spPr bwMode="auto">
          <a:xfrm>
            <a:off x="1317625" y="3095625"/>
            <a:ext cx="3627438"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Contact</a:t>
            </a:r>
            <a:endParaRPr lang="en-US" b="0">
              <a:latin typeface="Arial Narrow" pitchFamily="34" charset="0"/>
            </a:endParaRPr>
          </a:p>
        </p:txBody>
      </p:sp>
      <p:sp>
        <p:nvSpPr>
          <p:cNvPr id="78858" name="Text Box 10"/>
          <p:cNvSpPr txBox="1">
            <a:spLocks noChangeArrowheads="1"/>
          </p:cNvSpPr>
          <p:nvPr/>
        </p:nvSpPr>
        <p:spPr bwMode="auto">
          <a:xfrm>
            <a:off x="1184275" y="3306762"/>
            <a:ext cx="3833813" cy="366713"/>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(Server1.AdventureWorks.Person.Contact)</a:t>
            </a:r>
            <a:endParaRPr lang="en-US" b="0">
              <a:latin typeface="Arial Narrow" pitchFamily="34" charset="0"/>
            </a:endParaRPr>
          </a:p>
        </p:txBody>
      </p:sp>
      <p:pic>
        <p:nvPicPr>
          <p:cNvPr id="78859" name="Picture 11" descr="table01"/>
          <p:cNvPicPr>
            <a:picLocks noChangeAspect="1" noChangeArrowheads="1"/>
          </p:cNvPicPr>
          <p:nvPr/>
        </p:nvPicPr>
        <p:blipFill>
          <a:blip r:embed="rId3" cstate="print"/>
          <a:srcRect/>
          <a:stretch>
            <a:fillRect/>
          </a:stretch>
        </p:blipFill>
        <p:spPr bwMode="auto">
          <a:xfrm>
            <a:off x="2787650" y="2405062"/>
            <a:ext cx="679450" cy="750888"/>
          </a:xfrm>
          <a:prstGeom prst="rect">
            <a:avLst/>
          </a:prstGeom>
          <a:noFill/>
          <a:ln w="9525">
            <a:noFill/>
            <a:miter lim="800000"/>
            <a:headEnd/>
            <a:tailEnd/>
          </a:ln>
        </p:spPr>
      </p:pic>
      <p:sp>
        <p:nvSpPr>
          <p:cNvPr id="78860" name="AutoShape 12"/>
          <p:cNvSpPr>
            <a:spLocks noChangeArrowheads="1"/>
          </p:cNvSpPr>
          <p:nvPr/>
        </p:nvSpPr>
        <p:spPr bwMode="auto">
          <a:xfrm>
            <a:off x="1236663" y="3694112"/>
            <a:ext cx="3721100" cy="1298575"/>
          </a:xfrm>
          <a:prstGeom prst="roundRect">
            <a:avLst>
              <a:gd name="adj" fmla="val 2931"/>
            </a:avLst>
          </a:prstGeom>
          <a:solidFill>
            <a:srgbClr val="F2E7CE"/>
          </a:soli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8861" name="Text Box 13"/>
          <p:cNvSpPr txBox="1">
            <a:spLocks noChangeArrowheads="1"/>
          </p:cNvSpPr>
          <p:nvPr/>
        </p:nvSpPr>
        <p:spPr bwMode="auto">
          <a:xfrm>
            <a:off x="1289050" y="3676650"/>
            <a:ext cx="781050" cy="366712"/>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GB">
                <a:latin typeface="Arial" pitchFamily="34" charset="0"/>
              </a:rPr>
              <a:t>Sales</a:t>
            </a:r>
            <a:endParaRPr lang="en-US">
              <a:latin typeface="Arial" pitchFamily="34" charset="0"/>
            </a:endParaRPr>
          </a:p>
        </p:txBody>
      </p:sp>
      <p:sp>
        <p:nvSpPr>
          <p:cNvPr id="78862" name="Text Box 14"/>
          <p:cNvSpPr txBox="1">
            <a:spLocks noChangeArrowheads="1"/>
          </p:cNvSpPr>
          <p:nvPr/>
        </p:nvSpPr>
        <p:spPr bwMode="auto">
          <a:xfrm>
            <a:off x="1325563" y="4451350"/>
            <a:ext cx="3627437"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Customer</a:t>
            </a:r>
            <a:endParaRPr lang="en-US" b="0">
              <a:latin typeface="Arial Narrow" pitchFamily="34" charset="0"/>
            </a:endParaRPr>
          </a:p>
        </p:txBody>
      </p:sp>
      <p:sp>
        <p:nvSpPr>
          <p:cNvPr id="78863" name="Text Box 15"/>
          <p:cNvSpPr txBox="1">
            <a:spLocks noChangeArrowheads="1"/>
          </p:cNvSpPr>
          <p:nvPr/>
        </p:nvSpPr>
        <p:spPr bwMode="auto">
          <a:xfrm>
            <a:off x="1192213" y="4648200"/>
            <a:ext cx="3805237"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(Server1.AdventureWorks.Sales.Customer)</a:t>
            </a:r>
            <a:endParaRPr lang="en-US" b="0">
              <a:latin typeface="Arial Narrow" pitchFamily="34" charset="0"/>
            </a:endParaRPr>
          </a:p>
        </p:txBody>
      </p:sp>
      <p:pic>
        <p:nvPicPr>
          <p:cNvPr id="78864" name="Picture 16" descr="table01"/>
          <p:cNvPicPr>
            <a:picLocks noChangeAspect="1" noChangeArrowheads="1"/>
          </p:cNvPicPr>
          <p:nvPr/>
        </p:nvPicPr>
        <p:blipFill>
          <a:blip r:embed="rId3" cstate="print"/>
          <a:srcRect/>
          <a:stretch>
            <a:fillRect/>
          </a:stretch>
        </p:blipFill>
        <p:spPr bwMode="auto">
          <a:xfrm>
            <a:off x="2795588" y="3760787"/>
            <a:ext cx="679450" cy="750888"/>
          </a:xfrm>
          <a:prstGeom prst="rect">
            <a:avLst/>
          </a:prstGeom>
          <a:noFill/>
          <a:ln w="9525">
            <a:noFill/>
            <a:miter lim="800000"/>
            <a:headEnd/>
            <a:tailEnd/>
          </a:ln>
        </p:spPr>
      </p:pic>
      <p:pic>
        <p:nvPicPr>
          <p:cNvPr id="78866" name="Picture 18" descr="Database01"/>
          <p:cNvPicPr>
            <a:picLocks noChangeAspect="1" noChangeArrowheads="1"/>
          </p:cNvPicPr>
          <p:nvPr/>
        </p:nvPicPr>
        <p:blipFill>
          <a:blip r:embed="rId4" cstate="print"/>
          <a:srcRect/>
          <a:stretch>
            <a:fillRect/>
          </a:stretch>
        </p:blipFill>
        <p:spPr bwMode="auto">
          <a:xfrm>
            <a:off x="6372225" y="4598987"/>
            <a:ext cx="1641475" cy="1185863"/>
          </a:xfrm>
          <a:prstGeom prst="rect">
            <a:avLst/>
          </a:prstGeom>
          <a:noFill/>
        </p:spPr>
      </p:pic>
      <p:sp>
        <p:nvSpPr>
          <p:cNvPr id="78867" name="AutoShape 19"/>
          <p:cNvSpPr>
            <a:spLocks noChangeArrowheads="1"/>
          </p:cNvSpPr>
          <p:nvPr/>
        </p:nvSpPr>
        <p:spPr bwMode="auto">
          <a:xfrm>
            <a:off x="6197600" y="5807075"/>
            <a:ext cx="2058988" cy="274637"/>
          </a:xfrm>
          <a:prstGeom prst="roundRect">
            <a:avLst>
              <a:gd name="adj" fmla="val 16667"/>
            </a:avLst>
          </a:prstGeom>
          <a:noFill/>
          <a:ln w="9525" algn="ctr">
            <a:noFill/>
            <a:round/>
            <a:headEnd/>
            <a:tailEnd/>
          </a:ln>
          <a:effectLst/>
        </p:spPr>
        <p:txBody>
          <a:bodyPr tIns="0" bIns="0" anchor="ctr">
            <a:spAutoFit/>
          </a:bodyPr>
          <a:lstStyle/>
          <a:p>
            <a:pPr algn="ctr">
              <a:buClrTx/>
              <a:buFontTx/>
              <a:buNone/>
            </a:pPr>
            <a:r>
              <a:rPr lang="en-US">
                <a:latin typeface="Arial" pitchFamily="34" charset="0"/>
              </a:rPr>
              <a:t>AdventureWorks</a:t>
            </a:r>
          </a:p>
        </p:txBody>
      </p:sp>
      <p:sp>
        <p:nvSpPr>
          <p:cNvPr id="78868" name="AutoShape 20"/>
          <p:cNvSpPr>
            <a:spLocks noChangeArrowheads="1"/>
          </p:cNvSpPr>
          <p:nvPr/>
        </p:nvSpPr>
        <p:spPr bwMode="auto">
          <a:xfrm>
            <a:off x="1236663" y="5051425"/>
            <a:ext cx="3721100" cy="1298575"/>
          </a:xfrm>
          <a:prstGeom prst="roundRect">
            <a:avLst>
              <a:gd name="adj" fmla="val 2931"/>
            </a:avLst>
          </a:prstGeom>
          <a:solidFill>
            <a:srgbClr val="F2E7CE"/>
          </a:soli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8869" name="Text Box 21"/>
          <p:cNvSpPr txBox="1">
            <a:spLocks noChangeArrowheads="1"/>
          </p:cNvSpPr>
          <p:nvPr/>
        </p:nvSpPr>
        <p:spPr bwMode="auto">
          <a:xfrm>
            <a:off x="1289050" y="5035550"/>
            <a:ext cx="603250" cy="366712"/>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GB">
                <a:latin typeface="Arial" pitchFamily="34" charset="0"/>
              </a:rPr>
              <a:t>dbo</a:t>
            </a:r>
            <a:endParaRPr lang="en-US">
              <a:latin typeface="Arial" pitchFamily="34" charset="0"/>
            </a:endParaRPr>
          </a:p>
        </p:txBody>
      </p:sp>
      <p:sp>
        <p:nvSpPr>
          <p:cNvPr id="78870" name="Text Box 22"/>
          <p:cNvSpPr txBox="1">
            <a:spLocks noChangeArrowheads="1"/>
          </p:cNvSpPr>
          <p:nvPr/>
        </p:nvSpPr>
        <p:spPr bwMode="auto">
          <a:xfrm>
            <a:off x="1301750" y="5778500"/>
            <a:ext cx="3627438"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ErrorLog</a:t>
            </a:r>
            <a:endParaRPr lang="en-US" b="0">
              <a:latin typeface="Arial Narrow" pitchFamily="34" charset="0"/>
            </a:endParaRPr>
          </a:p>
        </p:txBody>
      </p:sp>
      <p:sp>
        <p:nvSpPr>
          <p:cNvPr id="78871" name="Text Box 23"/>
          <p:cNvSpPr txBox="1">
            <a:spLocks noChangeArrowheads="1"/>
          </p:cNvSpPr>
          <p:nvPr/>
        </p:nvSpPr>
        <p:spPr bwMode="auto">
          <a:xfrm>
            <a:off x="1311275" y="6034087"/>
            <a:ext cx="3619500" cy="366713"/>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(Server1.AdventureWorks.dbo.ErrorLog)</a:t>
            </a:r>
            <a:endParaRPr lang="en-US" b="0">
              <a:latin typeface="Arial Narrow" pitchFamily="34" charset="0"/>
            </a:endParaRPr>
          </a:p>
        </p:txBody>
      </p:sp>
      <p:pic>
        <p:nvPicPr>
          <p:cNvPr id="78872" name="Picture 24" descr="table01"/>
          <p:cNvPicPr>
            <a:picLocks noChangeAspect="1" noChangeArrowheads="1"/>
          </p:cNvPicPr>
          <p:nvPr/>
        </p:nvPicPr>
        <p:blipFill>
          <a:blip r:embed="rId3" cstate="print"/>
          <a:srcRect/>
          <a:stretch>
            <a:fillRect/>
          </a:stretch>
        </p:blipFill>
        <p:spPr bwMode="auto">
          <a:xfrm>
            <a:off x="2771775" y="5119687"/>
            <a:ext cx="679450" cy="750888"/>
          </a:xfrm>
          <a:prstGeom prst="rect">
            <a:avLst/>
          </a:prstGeom>
          <a:noFill/>
          <a:ln w="9525">
            <a:noFill/>
            <a:miter lim="800000"/>
            <a:headEnd/>
            <a:tailEnd/>
          </a:ln>
        </p:spPr>
      </p:pic>
      <p:sp>
        <p:nvSpPr>
          <p:cNvPr id="78874" name="Rectangle 2"/>
          <p:cNvSpPr>
            <a:spLocks noGrp="1" noChangeArrowheads="1"/>
          </p:cNvSpPr>
          <p:nvPr>
            <p:ph type="title"/>
          </p:nvPr>
        </p:nvSpPr>
        <p:spPr>
          <a:ln/>
        </p:spPr>
        <p:txBody>
          <a:bodyPr/>
          <a:lstStyle/>
          <a:p>
            <a:pPr eaLnBrk="1" hangingPunct="1"/>
            <a:r>
              <a:rPr lang="en-US" smtClean="0"/>
              <a:t>What are Schemas?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648" y="457200"/>
            <a:ext cx="8153400" cy="990600"/>
          </a:xfrm>
        </p:spPr>
        <p:txBody>
          <a:bodyPr>
            <a:normAutofit/>
          </a:bodyPr>
          <a:lstStyle/>
          <a:p>
            <a:pPr eaLnBrk="1" hangingPunct="1"/>
            <a:r>
              <a:rPr lang="en-US" dirty="0" smtClean="0"/>
              <a:t>What Are Correlated </a:t>
            </a:r>
            <a:r>
              <a:rPr lang="en-US" dirty="0" err="1" smtClean="0"/>
              <a:t>Subqueries</a:t>
            </a:r>
            <a:r>
              <a:rPr lang="en-US" dirty="0" smtClean="0"/>
              <a:t>?</a:t>
            </a:r>
          </a:p>
        </p:txBody>
      </p:sp>
      <p:sp>
        <p:nvSpPr>
          <p:cNvPr id="13315" name="Rounded Rectangle 849926"/>
          <p:cNvSpPr>
            <a:spLocks noChangeArrowheads="1"/>
          </p:cNvSpPr>
          <p:nvPr/>
        </p:nvSpPr>
        <p:spPr bwMode="auto">
          <a:xfrm>
            <a:off x="447675" y="1631950"/>
            <a:ext cx="3611563"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Outer query passes column values to the inner query</a:t>
            </a:r>
          </a:p>
        </p:txBody>
      </p:sp>
      <p:sp>
        <p:nvSpPr>
          <p:cNvPr id="847877" name="AutoShape 5"/>
          <p:cNvSpPr>
            <a:spLocks noChangeArrowheads="1"/>
          </p:cNvSpPr>
          <p:nvPr/>
        </p:nvSpPr>
        <p:spPr bwMode="auto">
          <a:xfrm>
            <a:off x="790575" y="2406650"/>
            <a:ext cx="7521575"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USE </a:t>
            </a:r>
            <a:r>
              <a:rPr lang="en-US" sz="1600" b="0" dirty="0" err="1">
                <a:latin typeface="Lucida Sans Typewriter" pitchFamily="49" charset="0"/>
              </a:rPr>
              <a:t>northwind</a:t>
            </a:r>
            <a:r>
              <a:rPr lang="en-US" sz="1600" b="0" dirty="0">
                <a:latin typeface="Lucida Sans Typewriter" pitchFamily="49" charset="0"/>
              </a:rPr>
              <a:t/>
            </a:r>
            <a:br>
              <a:rPr lang="en-US" sz="1600" b="0" dirty="0">
                <a:latin typeface="Lucida Sans Typewriter" pitchFamily="49" charset="0"/>
              </a:rPr>
            </a:br>
            <a:r>
              <a:rPr lang="en-US" sz="1600" b="0" dirty="0">
                <a:latin typeface="Lucida Sans Typewriter" pitchFamily="49" charset="0"/>
              </a:rPr>
              <a:t>SELECT </a:t>
            </a:r>
            <a:r>
              <a:rPr lang="en-US" sz="1600" b="0" dirty="0" err="1">
                <a:latin typeface="Lucida Sans Typewriter" pitchFamily="49" charset="0"/>
              </a:rPr>
              <a:t>orderid</a:t>
            </a:r>
            <a:r>
              <a:rPr lang="en-US" sz="1600" b="0" dirty="0">
                <a:latin typeface="Lucida Sans Typewriter" pitchFamily="49" charset="0"/>
              </a:rPr>
              <a:t>, </a:t>
            </a:r>
            <a:r>
              <a:rPr lang="en-US" sz="1600" b="0" dirty="0" err="1">
                <a:latin typeface="Lucida Sans Typewriter" pitchFamily="49" charset="0"/>
              </a:rPr>
              <a:t>customerid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FROM orders AS or1</a:t>
            </a:r>
          </a:p>
          <a:p>
            <a:pPr algn="l" defTabSz="457200" eaLnBrk="1" hangingPunct="1">
              <a:lnSpc>
                <a:spcPct val="90000"/>
              </a:lnSpc>
              <a:tabLst>
                <a:tab pos="457200" algn="l"/>
              </a:tabLst>
              <a:defRPr/>
            </a:pPr>
            <a:r>
              <a:rPr lang="en-US" sz="1600" b="0" dirty="0">
                <a:latin typeface="Lucida Sans Typewriter" pitchFamily="49" charset="0"/>
              </a:rPr>
              <a:t> WHERE 20 &lt; (SELECT quantity</a:t>
            </a:r>
            <a:br>
              <a:rPr lang="en-US" sz="1600" b="0" dirty="0">
                <a:latin typeface="Lucida Sans Typewriter" pitchFamily="49" charset="0"/>
              </a:rPr>
            </a:br>
            <a:r>
              <a:rPr lang="en-US" sz="1600" b="0" dirty="0">
                <a:latin typeface="Lucida Sans Typewriter" pitchFamily="49" charset="0"/>
              </a:rPr>
              <a:t>             FROM [order details] AS </a:t>
            </a:r>
            <a:r>
              <a:rPr lang="en-US" sz="1600" b="0" dirty="0" err="1">
                <a:latin typeface="Lucida Sans Typewriter" pitchFamily="49" charset="0"/>
              </a:rPr>
              <a:t>od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or1.orderid = </a:t>
            </a:r>
            <a:r>
              <a:rPr lang="en-US" sz="1600" b="0" dirty="0" err="1">
                <a:latin typeface="Lucida Sans Typewriter" pitchFamily="49" charset="0"/>
              </a:rPr>
              <a:t>od.orderid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AND  </a:t>
            </a:r>
            <a:r>
              <a:rPr lang="en-US" sz="1600" b="0" dirty="0" err="1">
                <a:latin typeface="Lucida Sans Typewriter" pitchFamily="49" charset="0"/>
              </a:rPr>
              <a:t>od.productid</a:t>
            </a:r>
            <a:r>
              <a:rPr lang="en-US" sz="1600" b="0" dirty="0">
                <a:latin typeface="Lucida Sans Typewriter" pitchFamily="49" charset="0"/>
              </a:rPr>
              <a:t> = 23)</a:t>
            </a:r>
          </a:p>
          <a:p>
            <a:pPr algn="l" defTabSz="457200" eaLnBrk="1" hangingPunct="1">
              <a:lnSpc>
                <a:spcPct val="90000"/>
              </a:lnSpc>
              <a:tabLst>
                <a:tab pos="457200" algn="l"/>
              </a:tabLst>
              <a:defRPr/>
            </a:pPr>
            <a:r>
              <a:rPr lang="en-US" sz="1600" b="0" dirty="0">
                <a:latin typeface="Lucida Sans Typewriter" pitchFamily="49" charset="0"/>
              </a:rPr>
              <a:t>GO</a:t>
            </a:r>
          </a:p>
        </p:txBody>
      </p:sp>
      <p:sp>
        <p:nvSpPr>
          <p:cNvPr id="14" name="Rounded Rectangle 13"/>
          <p:cNvSpPr>
            <a:spLocks noChangeArrowheads="1"/>
          </p:cNvSpPr>
          <p:nvPr/>
        </p:nvSpPr>
        <p:spPr bwMode="auto">
          <a:xfrm>
            <a:off x="304800" y="17065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1</a:t>
            </a:r>
          </a:p>
        </p:txBody>
      </p:sp>
      <p:sp>
        <p:nvSpPr>
          <p:cNvPr id="13318" name="Rounded Rectangle 849926"/>
          <p:cNvSpPr>
            <a:spLocks noChangeArrowheads="1"/>
          </p:cNvSpPr>
          <p:nvPr/>
        </p:nvSpPr>
        <p:spPr bwMode="auto">
          <a:xfrm>
            <a:off x="4938713" y="2065337"/>
            <a:ext cx="3703637" cy="581025"/>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Inner query uses that value to satisfy the inner query</a:t>
            </a:r>
          </a:p>
        </p:txBody>
      </p:sp>
      <p:sp>
        <p:nvSpPr>
          <p:cNvPr id="2" name="Rounded Rectangle 13"/>
          <p:cNvSpPr>
            <a:spLocks noChangeArrowheads="1"/>
          </p:cNvSpPr>
          <p:nvPr/>
        </p:nvSpPr>
        <p:spPr bwMode="auto">
          <a:xfrm>
            <a:off x="4784725" y="21510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2</a:t>
            </a:r>
          </a:p>
        </p:txBody>
      </p:sp>
      <p:sp>
        <p:nvSpPr>
          <p:cNvPr id="13320" name="Rounded Rectangle 849926"/>
          <p:cNvSpPr>
            <a:spLocks noChangeArrowheads="1"/>
          </p:cNvSpPr>
          <p:nvPr/>
        </p:nvSpPr>
        <p:spPr bwMode="auto">
          <a:xfrm>
            <a:off x="508000" y="4459287"/>
            <a:ext cx="3738563"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Inner query returns a value back to the outer query</a:t>
            </a:r>
          </a:p>
        </p:txBody>
      </p:sp>
      <p:sp>
        <p:nvSpPr>
          <p:cNvPr id="3" name="Rounded Rectangle 13"/>
          <p:cNvSpPr>
            <a:spLocks noChangeArrowheads="1"/>
          </p:cNvSpPr>
          <p:nvPr/>
        </p:nvSpPr>
        <p:spPr bwMode="auto">
          <a:xfrm>
            <a:off x="365125" y="453390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3</a:t>
            </a:r>
          </a:p>
        </p:txBody>
      </p:sp>
      <p:sp>
        <p:nvSpPr>
          <p:cNvPr id="13322" name="Rounded Rectangle 849926"/>
          <p:cNvSpPr>
            <a:spLocks noChangeArrowheads="1"/>
          </p:cNvSpPr>
          <p:nvPr/>
        </p:nvSpPr>
        <p:spPr bwMode="auto">
          <a:xfrm>
            <a:off x="4564063" y="4635500"/>
            <a:ext cx="412115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The process is repeated for the next row of the outer query</a:t>
            </a:r>
          </a:p>
        </p:txBody>
      </p:sp>
      <p:sp>
        <p:nvSpPr>
          <p:cNvPr id="4" name="Rounded Rectangle 13"/>
          <p:cNvSpPr>
            <a:spLocks noChangeArrowheads="1"/>
          </p:cNvSpPr>
          <p:nvPr/>
        </p:nvSpPr>
        <p:spPr bwMode="auto">
          <a:xfrm>
            <a:off x="4421188" y="471011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4</a:t>
            </a:r>
          </a:p>
        </p:txBody>
      </p:sp>
      <p:sp>
        <p:nvSpPr>
          <p:cNvPr id="847886" name="Text Box 14"/>
          <p:cNvSpPr txBox="1">
            <a:spLocks noChangeArrowheads="1"/>
          </p:cNvSpPr>
          <p:nvPr/>
        </p:nvSpPr>
        <p:spPr bwMode="auto">
          <a:xfrm>
            <a:off x="5118100" y="6191250"/>
            <a:ext cx="2773363" cy="590550"/>
          </a:xfrm>
          <a:prstGeom prst="rect">
            <a:avLst/>
          </a:prstGeom>
          <a:gradFill rotWithShape="0">
            <a:gsLst>
              <a:gs pos="0">
                <a:srgbClr val="99CCFF"/>
              </a:gs>
              <a:gs pos="100000">
                <a:srgbClr val="99CCFF">
                  <a:gamma/>
                  <a:tint val="0"/>
                  <a:invGamma/>
                </a:srgbClr>
              </a:gs>
            </a:gsLst>
            <a:lin ang="5400000" scaled="1"/>
          </a:gradFill>
          <a:ln w="12700">
            <a:solidFill>
              <a:srgbClr val="336699"/>
            </a:solidFill>
            <a:miter lim="800000"/>
            <a:headEnd/>
            <a:tailEnd/>
          </a:ln>
          <a:effectLst>
            <a:outerShdw dist="107763" dir="2700000" algn="ctr" rotWithShape="0">
              <a:srgbClr val="CECECE"/>
            </a:outerShdw>
          </a:effectLst>
        </p:spPr>
        <p:txBody>
          <a:bodyPr lIns="90488" tIns="137160" rIns="90488" bIns="137160"/>
          <a:lstStyle/>
          <a:p>
            <a:pPr marL="228600" algn="l">
              <a:tabLst>
                <a:tab pos="2800350" algn="l"/>
              </a:tabLst>
              <a:defRPr/>
            </a:pPr>
            <a:r>
              <a:rPr lang="en-US" altLang="en-US" sz="2000"/>
              <a:t>Back to Step 1</a:t>
            </a:r>
          </a:p>
        </p:txBody>
      </p:sp>
      <p:pic>
        <p:nvPicPr>
          <p:cNvPr id="13325" name="Picture 16" descr="arrow12_03"/>
          <p:cNvPicPr>
            <a:picLocks noChangeAspect="1" noChangeArrowheads="1"/>
          </p:cNvPicPr>
          <p:nvPr/>
        </p:nvPicPr>
        <p:blipFill>
          <a:blip r:embed="rId3" cstate="print"/>
          <a:srcRect/>
          <a:stretch>
            <a:fillRect/>
          </a:stretch>
        </p:blipFill>
        <p:spPr bwMode="auto">
          <a:xfrm>
            <a:off x="6262688" y="5184775"/>
            <a:ext cx="503237" cy="1022350"/>
          </a:xfrm>
          <a:prstGeom prst="rect">
            <a:avLst/>
          </a:prstGeom>
          <a:noFill/>
          <a:ln w="9525">
            <a:noFill/>
            <a:miter lim="800000"/>
            <a:headEnd/>
            <a:tailEnd/>
          </a:ln>
        </p:spPr>
      </p:pic>
    </p:spTree>
    <p:extLst>
      <p:ext uri="{BB962C8B-B14F-4D97-AF65-F5344CB8AC3E}">
        <p14:creationId xmlns:p14="http://schemas.microsoft.com/office/powerpoint/2010/main" val="22023869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2648" y="381000"/>
            <a:ext cx="8153400" cy="990600"/>
          </a:xfrm>
        </p:spPr>
        <p:txBody>
          <a:bodyPr/>
          <a:lstStyle/>
          <a:p>
            <a:pPr eaLnBrk="1" hangingPunct="1"/>
            <a:r>
              <a:rPr lang="en-US" smtClean="0"/>
              <a:t>Building a Correlated Subquery</a:t>
            </a:r>
          </a:p>
        </p:txBody>
      </p:sp>
      <p:sp>
        <p:nvSpPr>
          <p:cNvPr id="821252" name="AutoShape 4"/>
          <p:cNvSpPr>
            <a:spLocks noChangeArrowheads="1"/>
          </p:cNvSpPr>
          <p:nvPr/>
        </p:nvSpPr>
        <p:spPr bwMode="auto">
          <a:xfrm>
            <a:off x="1277938" y="4535488"/>
            <a:ext cx="6621462" cy="17129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SELECT c.LastName, c.FirstName </a:t>
            </a:r>
          </a:p>
          <a:p>
            <a:pPr algn="l" defTabSz="457200" eaLnBrk="1" hangingPunct="1">
              <a:lnSpc>
                <a:spcPct val="90000"/>
              </a:lnSpc>
              <a:tabLst>
                <a:tab pos="457200" algn="l"/>
              </a:tabLst>
              <a:defRPr/>
            </a:pPr>
            <a:r>
              <a:rPr lang="en-US" sz="1600" b="0">
                <a:latin typeface="Lucida Sans Typewriter" pitchFamily="49" charset="0"/>
              </a:rPr>
              <a:t>FROM Person.Person c JOIN HumanResources.Employee e</a:t>
            </a:r>
          </a:p>
          <a:p>
            <a:pPr algn="l" defTabSz="457200" eaLnBrk="1" hangingPunct="1">
              <a:lnSpc>
                <a:spcPct val="90000"/>
              </a:lnSpc>
              <a:tabLst>
                <a:tab pos="457200" algn="l"/>
              </a:tabLst>
              <a:defRPr/>
            </a:pPr>
            <a:r>
              <a:rPr lang="en-US" sz="1600" b="0">
                <a:latin typeface="Lucida Sans Typewriter" pitchFamily="49" charset="0"/>
              </a:rPr>
              <a:t>ON e.BusinessEntityID = c.BusinessEntityID </a:t>
            </a:r>
          </a:p>
          <a:p>
            <a:pPr algn="l" defTabSz="457200" eaLnBrk="1" hangingPunct="1">
              <a:lnSpc>
                <a:spcPct val="90000"/>
              </a:lnSpc>
              <a:tabLst>
                <a:tab pos="457200" algn="l"/>
              </a:tabLst>
              <a:defRPr/>
            </a:pPr>
            <a:r>
              <a:rPr lang="en-US" sz="1600" b="0">
                <a:latin typeface="Lucida Sans Typewriter" pitchFamily="49" charset="0"/>
              </a:rPr>
              <a:t>WHERE 5000.00 IN</a:t>
            </a:r>
          </a:p>
          <a:p>
            <a:pPr algn="l" defTabSz="457200" eaLnBrk="1" hangingPunct="1">
              <a:lnSpc>
                <a:spcPct val="90000"/>
              </a:lnSpc>
              <a:tabLst>
                <a:tab pos="457200" algn="l"/>
              </a:tabLst>
              <a:defRPr/>
            </a:pPr>
            <a:r>
              <a:rPr lang="en-US" sz="1600" b="0">
                <a:latin typeface="Lucida Sans Typewriter" pitchFamily="49" charset="0"/>
              </a:rPr>
              <a:t>(SELECT Bonus</a:t>
            </a:r>
          </a:p>
          <a:p>
            <a:pPr algn="l" defTabSz="457200" eaLnBrk="1" hangingPunct="1">
              <a:lnSpc>
                <a:spcPct val="90000"/>
              </a:lnSpc>
              <a:tabLst>
                <a:tab pos="457200" algn="l"/>
              </a:tabLst>
              <a:defRPr/>
            </a:pPr>
            <a:r>
              <a:rPr lang="en-US" sz="1600" b="0">
                <a:latin typeface="Lucida Sans Typewriter" pitchFamily="49" charset="0"/>
              </a:rPr>
              <a:t>FROM Sales.SalesPerson sp</a:t>
            </a:r>
          </a:p>
          <a:p>
            <a:pPr algn="l" defTabSz="457200" eaLnBrk="1" hangingPunct="1">
              <a:lnSpc>
                <a:spcPct val="90000"/>
              </a:lnSpc>
              <a:tabLst>
                <a:tab pos="457200" algn="l"/>
              </a:tabLst>
              <a:defRPr/>
            </a:pPr>
            <a:r>
              <a:rPr lang="en-US" sz="1600" b="0">
                <a:latin typeface="Lucida Sans Typewriter" pitchFamily="49" charset="0"/>
              </a:rPr>
              <a:t>WHERE e.BusinessEntityID = sp.BusinessEntityID) ;</a:t>
            </a:r>
          </a:p>
        </p:txBody>
      </p:sp>
      <p:sp>
        <p:nvSpPr>
          <p:cNvPr id="821253" name="AutoShape 5"/>
          <p:cNvSpPr>
            <a:spLocks noChangeArrowheads="1"/>
          </p:cNvSpPr>
          <p:nvPr/>
        </p:nvSpPr>
        <p:spPr bwMode="auto">
          <a:xfrm>
            <a:off x="5318125" y="2305050"/>
            <a:ext cx="3338513" cy="5619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SELECT Bonus</a:t>
            </a:r>
          </a:p>
          <a:p>
            <a:pPr algn="l" defTabSz="457200" eaLnBrk="1" hangingPunct="1">
              <a:lnSpc>
                <a:spcPct val="90000"/>
              </a:lnSpc>
              <a:tabLst>
                <a:tab pos="457200" algn="l"/>
              </a:tabLst>
              <a:defRPr/>
            </a:pPr>
            <a:r>
              <a:rPr lang="en-US" sz="1600" b="0">
                <a:latin typeface="Lucida Sans Typewriter" pitchFamily="49" charset="0"/>
              </a:rPr>
              <a:t>FROM Sales.SalesPerson</a:t>
            </a:r>
          </a:p>
        </p:txBody>
      </p:sp>
      <p:sp>
        <p:nvSpPr>
          <p:cNvPr id="821254" name="AutoShape 6"/>
          <p:cNvSpPr>
            <a:spLocks noChangeArrowheads="1"/>
          </p:cNvSpPr>
          <p:nvPr/>
        </p:nvSpPr>
        <p:spPr bwMode="auto">
          <a:xfrm>
            <a:off x="265113" y="1963738"/>
            <a:ext cx="3981450" cy="12525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SELECT c.LastName, c.FirstName</a:t>
            </a:r>
          </a:p>
          <a:p>
            <a:pPr algn="l" defTabSz="457200" eaLnBrk="1" hangingPunct="1">
              <a:lnSpc>
                <a:spcPct val="90000"/>
              </a:lnSpc>
              <a:tabLst>
                <a:tab pos="457200" algn="l"/>
              </a:tabLst>
              <a:defRPr/>
            </a:pPr>
            <a:r>
              <a:rPr lang="en-US" sz="1600" b="0">
                <a:latin typeface="Lucida Sans Typewriter" pitchFamily="49" charset="0"/>
              </a:rPr>
              <a:t>FROM Person.Person c</a:t>
            </a:r>
          </a:p>
          <a:p>
            <a:pPr algn="l" defTabSz="457200" eaLnBrk="1" hangingPunct="1">
              <a:lnSpc>
                <a:spcPct val="90000"/>
              </a:lnSpc>
              <a:tabLst>
                <a:tab pos="457200" algn="l"/>
              </a:tabLst>
              <a:defRPr/>
            </a:pPr>
            <a:r>
              <a:rPr lang="en-US" sz="1600" b="0">
                <a:latin typeface="Lucida Sans Typewriter" pitchFamily="49" charset="0"/>
              </a:rPr>
              <a:t>JOIN HumanResources.Employee e</a:t>
            </a:r>
          </a:p>
          <a:p>
            <a:pPr algn="l" defTabSz="457200" eaLnBrk="1" hangingPunct="1">
              <a:lnSpc>
                <a:spcPct val="90000"/>
              </a:lnSpc>
              <a:tabLst>
                <a:tab pos="457200" algn="l"/>
              </a:tabLst>
              <a:defRPr/>
            </a:pPr>
            <a:r>
              <a:rPr lang="en-US" sz="1600" b="0">
                <a:latin typeface="Lucida Sans Typewriter" pitchFamily="49" charset="0"/>
              </a:rPr>
              <a:t> ON e.BusinessEntityID =	c.BusinessEntityID </a:t>
            </a:r>
          </a:p>
        </p:txBody>
      </p:sp>
      <p:sp>
        <p:nvSpPr>
          <p:cNvPr id="821258" name="Text Box 10"/>
          <p:cNvSpPr txBox="1">
            <a:spLocks noChangeArrowheads="1"/>
          </p:cNvSpPr>
          <p:nvPr/>
        </p:nvSpPr>
        <p:spPr bwMode="auto">
          <a:xfrm>
            <a:off x="6111875" y="1917700"/>
            <a:ext cx="1789113" cy="376238"/>
          </a:xfrm>
          <a:prstGeom prst="rect">
            <a:avLst/>
          </a:prstGeom>
          <a:solidFill>
            <a:srgbClr val="E4CD9A"/>
          </a:solidFill>
          <a:ln w="9525" algn="ctr">
            <a:solidFill>
              <a:schemeClr val="tx1"/>
            </a:solidFill>
            <a:miter lim="800000"/>
            <a:headEnd/>
            <a:tailEnd/>
          </a:ln>
          <a:effectLst>
            <a:outerShdw dist="35921" dir="2700000" algn="ctr" rotWithShape="0">
              <a:srgbClr val="AFAFAF"/>
            </a:outerShdw>
          </a:effectLst>
        </p:spPr>
        <p:txBody>
          <a:bodyPr>
            <a:spAutoFit/>
          </a:bodyPr>
          <a:lstStyle/>
          <a:p>
            <a:pPr>
              <a:spcBef>
                <a:spcPct val="50000"/>
              </a:spcBef>
              <a:defRPr/>
            </a:pPr>
            <a:r>
              <a:rPr lang="en-US" b="0"/>
              <a:t>Inner Query</a:t>
            </a:r>
          </a:p>
        </p:txBody>
      </p:sp>
      <p:sp>
        <p:nvSpPr>
          <p:cNvPr id="821260" name="Text Box 12"/>
          <p:cNvSpPr txBox="1">
            <a:spLocks noChangeArrowheads="1"/>
          </p:cNvSpPr>
          <p:nvPr/>
        </p:nvSpPr>
        <p:spPr bwMode="auto">
          <a:xfrm>
            <a:off x="1430338" y="1576388"/>
            <a:ext cx="1789112" cy="376237"/>
          </a:xfrm>
          <a:prstGeom prst="rect">
            <a:avLst/>
          </a:prstGeom>
          <a:solidFill>
            <a:srgbClr val="E4CD9A"/>
          </a:solidFill>
          <a:ln w="9525" algn="ctr">
            <a:solidFill>
              <a:schemeClr val="tx1"/>
            </a:solidFill>
            <a:miter lim="800000"/>
            <a:headEnd/>
            <a:tailEnd/>
          </a:ln>
          <a:effectLst>
            <a:outerShdw dist="35921" dir="2700000" algn="ctr" rotWithShape="0">
              <a:srgbClr val="AFAFAF"/>
            </a:outerShdw>
          </a:effectLst>
        </p:spPr>
        <p:txBody>
          <a:bodyPr>
            <a:spAutoFit/>
          </a:bodyPr>
          <a:lstStyle/>
          <a:p>
            <a:pPr>
              <a:spcBef>
                <a:spcPct val="50000"/>
              </a:spcBef>
              <a:defRPr/>
            </a:pPr>
            <a:r>
              <a:rPr lang="en-US" b="0"/>
              <a:t>Outer Query</a:t>
            </a:r>
          </a:p>
        </p:txBody>
      </p:sp>
      <p:sp>
        <p:nvSpPr>
          <p:cNvPr id="821261" name="Text Box 13"/>
          <p:cNvSpPr txBox="1">
            <a:spLocks noChangeArrowheads="1"/>
          </p:cNvSpPr>
          <p:nvPr/>
        </p:nvSpPr>
        <p:spPr bwMode="auto">
          <a:xfrm>
            <a:off x="3314700" y="4151313"/>
            <a:ext cx="2690813" cy="376237"/>
          </a:xfrm>
          <a:prstGeom prst="rect">
            <a:avLst/>
          </a:prstGeom>
          <a:solidFill>
            <a:srgbClr val="E4CD9A"/>
          </a:solidFill>
          <a:ln w="9525" algn="ctr">
            <a:solidFill>
              <a:schemeClr val="tx1"/>
            </a:solidFill>
            <a:miter lim="800000"/>
            <a:headEnd/>
            <a:tailEnd/>
          </a:ln>
          <a:effectLst>
            <a:outerShdw dist="35921" dir="2700000" algn="ctr" rotWithShape="0">
              <a:srgbClr val="AFAFAF"/>
            </a:outerShdw>
          </a:effectLst>
        </p:spPr>
        <p:txBody>
          <a:bodyPr>
            <a:spAutoFit/>
          </a:bodyPr>
          <a:lstStyle/>
          <a:p>
            <a:pPr>
              <a:spcBef>
                <a:spcPct val="50000"/>
              </a:spcBef>
              <a:defRPr/>
            </a:pPr>
            <a:r>
              <a:rPr lang="en-US" b="0"/>
              <a:t>Correlated Subquery</a:t>
            </a:r>
          </a:p>
        </p:txBody>
      </p:sp>
      <p:sp>
        <p:nvSpPr>
          <p:cNvPr id="821262" name="Text Box 14"/>
          <p:cNvSpPr txBox="1">
            <a:spLocks noChangeArrowheads="1"/>
          </p:cNvSpPr>
          <p:nvPr/>
        </p:nvSpPr>
        <p:spPr bwMode="auto">
          <a:xfrm>
            <a:off x="4397375" y="2193925"/>
            <a:ext cx="754063" cy="762000"/>
          </a:xfrm>
          <a:prstGeom prst="rect">
            <a:avLst/>
          </a:prstGeom>
          <a:noFill/>
          <a:ln w="9525" algn="ctr">
            <a:noFill/>
            <a:miter lim="800000"/>
            <a:headEnd/>
            <a:tailEnd/>
          </a:ln>
        </p:spPr>
        <p:txBody>
          <a:bodyPr>
            <a:spAutoFit/>
          </a:bodyPr>
          <a:lstStyle/>
          <a:p>
            <a:pPr>
              <a:spcBef>
                <a:spcPct val="50000"/>
              </a:spcBef>
            </a:pPr>
            <a:r>
              <a:rPr lang="en-US" sz="4400" b="0">
                <a:solidFill>
                  <a:srgbClr val="CC0000"/>
                </a:solidFill>
              </a:rPr>
              <a:t>+</a:t>
            </a:r>
          </a:p>
        </p:txBody>
      </p:sp>
      <p:pic>
        <p:nvPicPr>
          <p:cNvPr id="821264" name="Picture 16" descr="Filter_Input"/>
          <p:cNvPicPr>
            <a:picLocks noChangeAspect="1" noChangeArrowheads="1"/>
          </p:cNvPicPr>
          <p:nvPr/>
        </p:nvPicPr>
        <p:blipFill>
          <a:blip r:embed="rId3" cstate="print"/>
          <a:srcRect/>
          <a:stretch>
            <a:fillRect/>
          </a:stretch>
        </p:blipFill>
        <p:spPr bwMode="auto">
          <a:xfrm>
            <a:off x="4138613" y="3044825"/>
            <a:ext cx="1223962" cy="890588"/>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4353"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4349"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400048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1262"/>
                                        </p:tgtEl>
                                        <p:attrNameLst>
                                          <p:attrName>style.visibility</p:attrName>
                                        </p:attrNameLst>
                                      </p:cBhvr>
                                      <p:to>
                                        <p:strVal val="visible"/>
                                      </p:to>
                                    </p:set>
                                    <p:animEffect transition="in" filter="fade">
                                      <p:cBhvr>
                                        <p:cTn id="7" dur="500"/>
                                        <p:tgtEl>
                                          <p:spTgt spid="8212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1253"/>
                                        </p:tgtEl>
                                        <p:attrNameLst>
                                          <p:attrName>style.visibility</p:attrName>
                                        </p:attrNameLst>
                                      </p:cBhvr>
                                      <p:to>
                                        <p:strVal val="visible"/>
                                      </p:to>
                                    </p:set>
                                    <p:animEffect transition="in" filter="fade">
                                      <p:cBhvr>
                                        <p:cTn id="10" dur="500"/>
                                        <p:tgtEl>
                                          <p:spTgt spid="8212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1258"/>
                                        </p:tgtEl>
                                        <p:attrNameLst>
                                          <p:attrName>style.visibility</p:attrName>
                                        </p:attrNameLst>
                                      </p:cBhvr>
                                      <p:to>
                                        <p:strVal val="visible"/>
                                      </p:to>
                                    </p:set>
                                    <p:animEffect transition="in" filter="fade">
                                      <p:cBhvr>
                                        <p:cTn id="13" dur="500"/>
                                        <p:tgtEl>
                                          <p:spTgt spid="82125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21264"/>
                                        </p:tgtEl>
                                        <p:attrNameLst>
                                          <p:attrName>style.visibility</p:attrName>
                                        </p:attrNameLst>
                                      </p:cBhvr>
                                      <p:to>
                                        <p:strVal val="visible"/>
                                      </p:to>
                                    </p:set>
                                    <p:animEffect transition="in" filter="wipe(up)">
                                      <p:cBhvr>
                                        <p:cTn id="18" dur="500"/>
                                        <p:tgtEl>
                                          <p:spTgt spid="8212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21252"/>
                                        </p:tgtEl>
                                        <p:attrNameLst>
                                          <p:attrName>style.visibility</p:attrName>
                                        </p:attrNameLst>
                                      </p:cBhvr>
                                      <p:to>
                                        <p:strVal val="visible"/>
                                      </p:to>
                                    </p:set>
                                    <p:animEffect transition="in" filter="fade">
                                      <p:cBhvr>
                                        <p:cTn id="21" dur="500"/>
                                        <p:tgtEl>
                                          <p:spTgt spid="8212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21261"/>
                                        </p:tgtEl>
                                        <p:attrNameLst>
                                          <p:attrName>style.visibility</p:attrName>
                                        </p:attrNameLst>
                                      </p:cBhvr>
                                      <p:to>
                                        <p:strVal val="visible"/>
                                      </p:to>
                                    </p:set>
                                    <p:animEffect transition="in" filter="fade">
                                      <p:cBhvr>
                                        <p:cTn id="24" dur="500"/>
                                        <p:tgtEl>
                                          <p:spTgt spid="821261"/>
                                        </p:tgtEl>
                                      </p:cBhvr>
                                    </p:animEffect>
                                  </p:childTnLst>
                                </p:cTn>
                              </p:par>
                            </p:childTnLst>
                          </p:cTn>
                        </p:par>
                        <p:par>
                          <p:cTn id="25" fill="hold">
                            <p:stCondLst>
                              <p:cond delay="500"/>
                            </p:stCondLst>
                            <p:childTnLst>
                              <p:par>
                                <p:cTn id="26" presetID="1" presetClass="entr" presetSubtype="0" fill="hold" nodeType="afterEffect">
                                  <p:stCondLst>
                                    <p:cond delay="50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2" grpId="0" animBg="1"/>
      <p:bldP spid="821253" grpId="0" animBg="1"/>
      <p:bldP spid="821258" grpId="0" animBg="1"/>
      <p:bldP spid="821261" grpId="0" animBg="1"/>
      <p:bldP spid="82126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Using Correlated Subqueries</a:t>
            </a:r>
          </a:p>
        </p:txBody>
      </p:sp>
      <p:sp>
        <p:nvSpPr>
          <p:cNvPr id="815108" name="AutoShape 4"/>
          <p:cNvSpPr>
            <a:spLocks noChangeArrowheads="1"/>
          </p:cNvSpPr>
          <p:nvPr/>
        </p:nvSpPr>
        <p:spPr bwMode="auto">
          <a:xfrm>
            <a:off x="1093788" y="2493963"/>
            <a:ext cx="6507162" cy="17129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DISTINCT </a:t>
            </a:r>
            <a:r>
              <a:rPr lang="en-US" sz="1600" b="0" dirty="0" err="1">
                <a:latin typeface="Lucida Sans Typewriter" pitchFamily="49" charset="0"/>
              </a:rPr>
              <a:t>c.LastName</a:t>
            </a:r>
            <a:r>
              <a:rPr lang="en-US" sz="1600" b="0" dirty="0">
                <a:latin typeface="Lucida Sans Typewriter" pitchFamily="49" charset="0"/>
              </a:rPr>
              <a:t>, </a:t>
            </a:r>
            <a:r>
              <a:rPr lang="en-US" sz="1600" b="0" dirty="0" err="1">
                <a:latin typeface="Lucida Sans Typewriter" pitchFamily="49" charset="0"/>
              </a:rPr>
              <a:t>c.FirstName</a:t>
            </a:r>
            <a:r>
              <a:rPr lang="en-US" sz="1600" b="0" dirty="0">
                <a:latin typeface="Lucida Sans Typewriter" pitchFamily="49" charset="0"/>
              </a:rPr>
              <a:t> </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Person.Person</a:t>
            </a:r>
            <a:r>
              <a:rPr lang="en-US" sz="1600" b="0" dirty="0">
                <a:latin typeface="Lucida Sans Typewriter" pitchFamily="49" charset="0"/>
              </a:rPr>
              <a:t> c JOIN </a:t>
            </a:r>
            <a:r>
              <a:rPr lang="en-US" sz="1600" b="0" dirty="0" err="1">
                <a:latin typeface="Lucida Sans Typewriter" pitchFamily="49" charset="0"/>
              </a:rPr>
              <a:t>HumanResources.Employee</a:t>
            </a:r>
            <a:r>
              <a:rPr lang="en-US" sz="1600" b="0" dirty="0">
                <a:latin typeface="Lucida Sans Typewriter" pitchFamily="49" charset="0"/>
              </a:rPr>
              <a:t> e</a:t>
            </a:r>
          </a:p>
          <a:p>
            <a:pPr algn="l" defTabSz="457200" eaLnBrk="1" hangingPunct="1">
              <a:lnSpc>
                <a:spcPct val="90000"/>
              </a:lnSpc>
              <a:tabLst>
                <a:tab pos="457200" algn="l"/>
              </a:tabLst>
              <a:defRPr/>
            </a:pPr>
            <a:r>
              <a:rPr lang="en-US" sz="1600" b="0" dirty="0">
                <a:latin typeface="Lucida Sans Typewriter" pitchFamily="49" charset="0"/>
              </a:rPr>
              <a:t>ON </a:t>
            </a:r>
            <a:r>
              <a:rPr lang="en-US" sz="1600" b="0" dirty="0" err="1">
                <a:latin typeface="Lucida Sans Typewriter" pitchFamily="49" charset="0"/>
              </a:rPr>
              <a:t>e.BusinessEntityID</a:t>
            </a:r>
            <a:r>
              <a:rPr lang="en-US" sz="1600" b="0" dirty="0">
                <a:latin typeface="Lucida Sans Typewriter" pitchFamily="49" charset="0"/>
              </a:rPr>
              <a:t> = </a:t>
            </a:r>
            <a:r>
              <a:rPr lang="en-US" sz="1600" b="0" dirty="0" err="1">
                <a:latin typeface="Lucida Sans Typewriter" pitchFamily="49" charset="0"/>
              </a:rPr>
              <a:t>c.BusinessEntityID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5000.00 IN</a:t>
            </a:r>
          </a:p>
          <a:p>
            <a:pPr algn="l" defTabSz="457200" eaLnBrk="1" hangingPunct="1">
              <a:lnSpc>
                <a:spcPct val="90000"/>
              </a:lnSpc>
              <a:tabLst>
                <a:tab pos="457200" algn="l"/>
              </a:tabLst>
              <a:defRPr/>
            </a:pPr>
            <a:r>
              <a:rPr lang="en-US" sz="1600" b="0" dirty="0">
                <a:latin typeface="Lucida Sans Typewriter" pitchFamily="49" charset="0"/>
              </a:rPr>
              <a:t>(SELECT Bonus</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Sales.SalesPerson</a:t>
            </a:r>
            <a:r>
              <a:rPr lang="en-US" sz="1600" b="0" dirty="0">
                <a:latin typeface="Lucida Sans Typewriter" pitchFamily="49" charset="0"/>
              </a:rPr>
              <a:t> sp</a:t>
            </a: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e.BusinessEntityID</a:t>
            </a:r>
            <a:r>
              <a:rPr lang="en-US" sz="1600" b="0" dirty="0">
                <a:latin typeface="Lucida Sans Typewriter" pitchFamily="49" charset="0"/>
              </a:rPr>
              <a:t> = </a:t>
            </a:r>
            <a:r>
              <a:rPr lang="en-US" sz="1600" b="0" dirty="0" err="1">
                <a:latin typeface="Lucida Sans Typewriter" pitchFamily="49" charset="0"/>
              </a:rPr>
              <a:t>sp.BusinessEntityID</a:t>
            </a:r>
            <a:r>
              <a:rPr lang="en-US" sz="1600" b="0" dirty="0">
                <a:latin typeface="Lucida Sans Typewriter" pitchFamily="49" charset="0"/>
              </a:rPr>
              <a:t>);</a:t>
            </a:r>
          </a:p>
        </p:txBody>
      </p:sp>
      <p:sp>
        <p:nvSpPr>
          <p:cNvPr id="802826" name="AutoShape 10"/>
          <p:cNvSpPr>
            <a:spLocks noChangeArrowheads="1"/>
          </p:cNvSpPr>
          <p:nvPr/>
        </p:nvSpPr>
        <p:spPr bwMode="auto">
          <a:xfrm>
            <a:off x="2770188" y="4822825"/>
            <a:ext cx="3878262" cy="12525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LastName			FirstName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Ansman-Wolfe		Pamela</a:t>
            </a:r>
          </a:p>
          <a:p>
            <a:pPr algn="l" defTabSz="457200" eaLnBrk="1" hangingPunct="1">
              <a:lnSpc>
                <a:spcPct val="90000"/>
              </a:lnSpc>
              <a:tabLst>
                <a:tab pos="457200" algn="l"/>
              </a:tabLst>
              <a:defRPr/>
            </a:pPr>
            <a:r>
              <a:rPr lang="en-US" sz="1600" b="0">
                <a:latin typeface="Lucida Sans Typewriter" pitchFamily="49" charset="0"/>
              </a:rPr>
              <a:t>Saraive				José</a:t>
            </a:r>
          </a:p>
          <a:p>
            <a:pPr algn="l" defTabSz="457200" eaLnBrk="1" hangingPunct="1">
              <a:lnSpc>
                <a:spcPct val="90000"/>
              </a:lnSpc>
              <a:tabLst>
                <a:tab pos="457200" algn="l"/>
              </a:tabLst>
              <a:defRPr/>
            </a:pPr>
            <a:r>
              <a:rPr lang="en-US" sz="1600" b="0">
                <a:latin typeface="Lucida Sans Typewriter" pitchFamily="49" charset="0"/>
              </a:rPr>
              <a:t>(2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rot="1674565">
            <a:off x="6623050" y="4114800"/>
            <a:ext cx="1519238" cy="1638300"/>
          </a:xfrm>
          <a:prstGeom prst="rect">
            <a:avLst/>
          </a:prstGeom>
          <a:noFill/>
          <a:ln w="9525">
            <a:noFill/>
            <a:miter lim="800000"/>
            <a:headEnd/>
            <a:tailEnd/>
          </a:ln>
        </p:spPr>
      </p:pic>
      <p:sp>
        <p:nvSpPr>
          <p:cNvPr id="2" name="Rectangle 13"/>
          <p:cNvSpPr>
            <a:spLocks noChangeArrowheads="1"/>
          </p:cNvSpPr>
          <p:nvPr/>
        </p:nvSpPr>
        <p:spPr bwMode="auto">
          <a:xfrm>
            <a:off x="2846388" y="4538663"/>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sp>
        <p:nvSpPr>
          <p:cNvPr id="15368" name="Rounded Rectangle 8"/>
          <p:cNvSpPr>
            <a:spLocks noChangeArrowheads="1"/>
          </p:cNvSpPr>
          <p:nvPr/>
        </p:nvSpPr>
        <p:spPr bwMode="auto">
          <a:xfrm>
            <a:off x="885825" y="160020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Correlated </a:t>
            </a:r>
            <a:r>
              <a:rPr lang="en-US" dirty="0" err="1"/>
              <a:t>subqueries</a:t>
            </a:r>
            <a:r>
              <a:rPr lang="en-US" dirty="0"/>
              <a:t> are executed repeatedly, once for each row that may be selected by the outer query</a:t>
            </a:r>
          </a:p>
        </p:txBody>
      </p:sp>
      <p:grpSp>
        <p:nvGrpSpPr>
          <p:cNvPr id="3"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4" name="Group 27"/>
            <p:cNvGrpSpPr>
              <a:grpSpLocks/>
            </p:cNvGrpSpPr>
            <p:nvPr/>
          </p:nvGrpSpPr>
          <p:grpSpPr bwMode="auto">
            <a:xfrm>
              <a:off x="480" y="3096"/>
              <a:ext cx="240" cy="192"/>
              <a:chOff x="480" y="3096"/>
              <a:chExt cx="240" cy="192"/>
            </a:xfrm>
          </p:grpSpPr>
          <p:sp>
            <p:nvSpPr>
              <p:cNvPr id="1537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5" name="Group 30"/>
          <p:cNvGrpSpPr>
            <a:grpSpLocks/>
          </p:cNvGrpSpPr>
          <p:nvPr/>
        </p:nvGrpSpPr>
        <p:grpSpPr bwMode="auto">
          <a:xfrm>
            <a:off x="8478838" y="6372225"/>
            <a:ext cx="304800" cy="244475"/>
            <a:chOff x="768" y="3096"/>
            <a:chExt cx="240" cy="192"/>
          </a:xfrm>
        </p:grpSpPr>
        <p:sp>
          <p:nvSpPr>
            <p:cNvPr id="1537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41311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smtClean="0"/>
              <a:t>Using the EXISTS Clause with Correlated Subqueries</a:t>
            </a:r>
          </a:p>
        </p:txBody>
      </p:sp>
      <p:sp>
        <p:nvSpPr>
          <p:cNvPr id="819206" name="AutoShape 6"/>
          <p:cNvSpPr>
            <a:spLocks noChangeArrowheads="1"/>
          </p:cNvSpPr>
          <p:nvPr/>
        </p:nvSpPr>
        <p:spPr bwMode="auto">
          <a:xfrm>
            <a:off x="1046163" y="2492375"/>
            <a:ext cx="6200775" cy="17129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EXISTS</a:t>
            </a:r>
          </a:p>
          <a:p>
            <a:pPr algn="l" defTabSz="457200" eaLnBrk="1" hangingPunct="1">
              <a:lnSpc>
                <a:spcPct val="90000"/>
              </a:lnSpc>
              <a:tabLst>
                <a:tab pos="457200" algn="l"/>
              </a:tabLst>
              <a:defRPr/>
            </a:pPr>
            <a:r>
              <a:rPr lang="en-US" sz="1600" b="0" dirty="0">
                <a:latin typeface="Lucida Sans Typewriter" pitchFamily="49" charset="0"/>
              </a:rPr>
              <a:t>    (SELECT * FROM </a:t>
            </a:r>
            <a:r>
              <a:rPr lang="en-US" sz="1600" b="0" dirty="0" err="1">
                <a:latin typeface="Lucida Sans Typewriter" pitchFamily="49" charset="0"/>
              </a:rPr>
              <a:t>Production.ProductSubcategory</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a:t>
            </a:r>
            <a:r>
              <a:rPr lang="en-US" sz="1600" b="0" dirty="0" err="1">
                <a:latin typeface="Lucida Sans Typewriter" pitchFamily="49" charset="0"/>
              </a:rPr>
              <a:t>ProductSubcategoryID</a:t>
            </a:r>
            <a:r>
              <a:rPr lang="en-US" sz="1600" b="0" dirty="0">
                <a:latin typeface="Lucida Sans Typewriter" pitchFamily="49" charset="0"/>
              </a:rPr>
              <a:t> =             </a:t>
            </a:r>
            <a:r>
              <a:rPr lang="en-US" sz="1600" b="0" dirty="0" err="1">
                <a:latin typeface="Lucida Sans Typewriter" pitchFamily="49" charset="0"/>
              </a:rPr>
              <a:t>Production.Product.ProductSubcategoryID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AND Name = 'Wheels')</a:t>
            </a:r>
          </a:p>
        </p:txBody>
      </p:sp>
      <p:sp>
        <p:nvSpPr>
          <p:cNvPr id="16388" name="Rounded Rectangle 8"/>
          <p:cNvSpPr>
            <a:spLocks noChangeArrowheads="1"/>
          </p:cNvSpPr>
          <p:nvPr/>
        </p:nvSpPr>
        <p:spPr bwMode="auto">
          <a:xfrm>
            <a:off x="885825" y="160020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When a </a:t>
            </a:r>
            <a:r>
              <a:rPr lang="en-US" dirty="0" err="1"/>
              <a:t>subquery</a:t>
            </a:r>
            <a:r>
              <a:rPr lang="en-US" dirty="0"/>
              <a:t> is introduced with the keyword EXISTS, the </a:t>
            </a:r>
            <a:r>
              <a:rPr lang="en-US" dirty="0" err="1"/>
              <a:t>subquery</a:t>
            </a:r>
            <a:r>
              <a:rPr lang="en-US" dirty="0"/>
              <a:t> functions as an existence test</a:t>
            </a:r>
          </a:p>
        </p:txBody>
      </p:sp>
      <p:sp>
        <p:nvSpPr>
          <p:cNvPr id="802826" name="AutoShape 10"/>
          <p:cNvSpPr>
            <a:spLocks noChangeArrowheads="1"/>
          </p:cNvSpPr>
          <p:nvPr/>
        </p:nvSpPr>
        <p:spPr bwMode="auto">
          <a:xfrm>
            <a:off x="3194050" y="4649788"/>
            <a:ext cx="3887788"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Name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LL Mountain Front Wheel</a:t>
            </a:r>
          </a:p>
          <a:p>
            <a:pPr algn="l" defTabSz="457200" eaLnBrk="1" hangingPunct="1">
              <a:lnSpc>
                <a:spcPct val="90000"/>
              </a:lnSpc>
              <a:tabLst>
                <a:tab pos="457200" algn="l"/>
              </a:tabLst>
              <a:defRPr/>
            </a:pPr>
            <a:r>
              <a:rPr lang="en-US" sz="1600" b="0">
                <a:latin typeface="Lucida Sans Typewriter" pitchFamily="49" charset="0"/>
              </a:rPr>
              <a:t>ML Mountain Front Wheel</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(14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rot="861648">
            <a:off x="6967538" y="3995738"/>
            <a:ext cx="1519237" cy="1638300"/>
          </a:xfrm>
          <a:prstGeom prst="rect">
            <a:avLst/>
          </a:prstGeom>
          <a:noFill/>
          <a:ln w="9525">
            <a:noFill/>
            <a:miter lim="800000"/>
            <a:headEnd/>
            <a:tailEnd/>
          </a:ln>
        </p:spPr>
      </p:pic>
      <p:sp>
        <p:nvSpPr>
          <p:cNvPr id="802829" name="Rectangle 13"/>
          <p:cNvSpPr>
            <a:spLocks noChangeArrowheads="1"/>
          </p:cNvSpPr>
          <p:nvPr/>
        </p:nvSpPr>
        <p:spPr bwMode="auto">
          <a:xfrm>
            <a:off x="3297238" y="4384675"/>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6399"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6395"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218105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smtClean="0"/>
              <a:t>How Object Name Resolution Works</a:t>
            </a:r>
          </a:p>
        </p:txBody>
      </p:sp>
      <p:sp>
        <p:nvSpPr>
          <p:cNvPr id="110" name="AutoShape 3"/>
          <p:cNvSpPr>
            <a:spLocks noChangeArrowheads="1"/>
          </p:cNvSpPr>
          <p:nvPr/>
        </p:nvSpPr>
        <p:spPr bwMode="auto">
          <a:xfrm>
            <a:off x="5715000" y="3306762"/>
            <a:ext cx="2147887" cy="1658938"/>
          </a:xfrm>
          <a:prstGeom prst="roundRect">
            <a:avLst>
              <a:gd name="adj" fmla="val 13093"/>
            </a:avLst>
          </a:prstGeom>
          <a:solidFill>
            <a:srgbClr val="F2E7CE"/>
          </a:solidFill>
          <a:ln w="9525" algn="ctr">
            <a:solidFill>
              <a:srgbClr val="333333"/>
            </a:solidFill>
            <a:round/>
            <a:headEnd/>
            <a:tailEnd/>
          </a:ln>
          <a:effectLst>
            <a:outerShdw dist="35921" dir="2700000" algn="ctr" rotWithShape="0">
              <a:srgbClr val="C0C0C0"/>
            </a:outerShdw>
          </a:effectLst>
        </p:spPr>
        <p:txBody>
          <a:bodyPr wrap="none" anchor="ctr"/>
          <a:lstStyle/>
          <a:p>
            <a:pPr algn="ctr">
              <a:lnSpc>
                <a:spcPct val="100000"/>
              </a:lnSpc>
              <a:spcBef>
                <a:spcPct val="0"/>
              </a:spcBef>
              <a:buClrTx/>
              <a:buFontTx/>
              <a:buNone/>
              <a:defRPr/>
            </a:pPr>
            <a:endParaRPr lang="en-US"/>
          </a:p>
        </p:txBody>
      </p:sp>
      <p:sp>
        <p:nvSpPr>
          <p:cNvPr id="111" name="Oval 4"/>
          <p:cNvSpPr>
            <a:spLocks noChangeArrowheads="1"/>
          </p:cNvSpPr>
          <p:nvPr/>
        </p:nvSpPr>
        <p:spPr bwMode="auto">
          <a:xfrm>
            <a:off x="6892925" y="3332162"/>
            <a:ext cx="1122362" cy="468313"/>
          </a:xfrm>
          <a:prstGeom prst="ellipse">
            <a:avLst/>
          </a:prstGeom>
          <a:solidFill>
            <a:srgbClr val="D4EFCD"/>
          </a:solidFill>
          <a:ln w="9525" algn="ctr">
            <a:noFill/>
            <a:round/>
            <a:headEnd/>
            <a:tailEnd/>
          </a:ln>
          <a:effectLst>
            <a:outerShdw dist="28398" dir="3806097" algn="ctr" rotWithShape="0">
              <a:schemeClr val="tx2">
                <a:alpha val="50000"/>
              </a:schemeClr>
            </a:outerShdw>
          </a:effectLst>
        </p:spPr>
        <p:txBody>
          <a:bodyPr wrap="none" lIns="9144" tIns="9144" rIns="9144" bIns="9144" anchor="ctr"/>
          <a:lstStyle/>
          <a:p>
            <a:pPr algn="ctr">
              <a:lnSpc>
                <a:spcPct val="100000"/>
              </a:lnSpc>
              <a:spcBef>
                <a:spcPct val="0"/>
              </a:spcBef>
              <a:buClrTx/>
              <a:buFontTx/>
              <a:buNone/>
              <a:defRPr/>
            </a:pPr>
            <a:r>
              <a:rPr lang="en-US" sz="1600"/>
              <a:t>Sales</a:t>
            </a:r>
          </a:p>
        </p:txBody>
      </p:sp>
      <p:pic>
        <p:nvPicPr>
          <p:cNvPr id="18437" name="Picture 5" descr="table01"/>
          <p:cNvPicPr>
            <a:picLocks noChangeAspect="1" noChangeArrowheads="1"/>
          </p:cNvPicPr>
          <p:nvPr/>
        </p:nvPicPr>
        <p:blipFill>
          <a:blip r:embed="rId3" cstate="print"/>
          <a:srcRect/>
          <a:stretch>
            <a:fillRect/>
          </a:stretch>
        </p:blipFill>
        <p:spPr bwMode="auto">
          <a:xfrm>
            <a:off x="6253162" y="3705225"/>
            <a:ext cx="828675" cy="914400"/>
          </a:xfrm>
          <a:prstGeom prst="rect">
            <a:avLst/>
          </a:prstGeom>
          <a:noFill/>
          <a:ln w="9525">
            <a:noFill/>
            <a:miter lim="800000"/>
            <a:headEnd/>
            <a:tailEnd/>
          </a:ln>
        </p:spPr>
      </p:pic>
      <p:sp>
        <p:nvSpPr>
          <p:cNvPr id="113" name="AutoShape 6"/>
          <p:cNvSpPr>
            <a:spLocks noChangeArrowheads="1"/>
          </p:cNvSpPr>
          <p:nvPr/>
        </p:nvSpPr>
        <p:spPr bwMode="auto">
          <a:xfrm>
            <a:off x="5715000" y="1538287"/>
            <a:ext cx="2147887" cy="1657350"/>
          </a:xfrm>
          <a:prstGeom prst="roundRect">
            <a:avLst>
              <a:gd name="adj" fmla="val 13093"/>
            </a:avLst>
          </a:prstGeom>
          <a:solidFill>
            <a:srgbClr val="F2E7CE"/>
          </a:solidFill>
          <a:ln w="9525" algn="ctr">
            <a:solidFill>
              <a:srgbClr val="333333"/>
            </a:solidFill>
            <a:round/>
            <a:headEnd/>
            <a:tailEnd/>
          </a:ln>
          <a:effectLst>
            <a:outerShdw dist="35921" dir="2700000" algn="ctr" rotWithShape="0">
              <a:srgbClr val="C0C0C0"/>
            </a:outerShdw>
          </a:effectLst>
        </p:spPr>
        <p:txBody>
          <a:bodyPr wrap="none" anchor="ctr"/>
          <a:lstStyle/>
          <a:p>
            <a:pPr algn="ctr">
              <a:lnSpc>
                <a:spcPct val="100000"/>
              </a:lnSpc>
              <a:spcBef>
                <a:spcPct val="0"/>
              </a:spcBef>
              <a:buClrTx/>
              <a:buFontTx/>
              <a:buNone/>
              <a:defRPr/>
            </a:pPr>
            <a:endParaRPr lang="en-US"/>
          </a:p>
        </p:txBody>
      </p:sp>
      <p:sp>
        <p:nvSpPr>
          <p:cNvPr id="18439" name="Text Box 7"/>
          <p:cNvSpPr txBox="1">
            <a:spLocks noChangeArrowheads="1"/>
          </p:cNvSpPr>
          <p:nvPr/>
        </p:nvSpPr>
        <p:spPr bwMode="auto">
          <a:xfrm>
            <a:off x="6191250" y="2771775"/>
            <a:ext cx="1208087" cy="338137"/>
          </a:xfrm>
          <a:prstGeom prst="rect">
            <a:avLst/>
          </a:prstGeom>
          <a:noFill/>
          <a:ln w="9525">
            <a:noFill/>
            <a:miter lim="800000"/>
            <a:headEnd/>
            <a:tailEnd/>
          </a:ln>
        </p:spPr>
        <p:txBody>
          <a:bodyPr>
            <a:spAutoFit/>
          </a:bodyPr>
          <a:lstStyle/>
          <a:p>
            <a:pPr eaLnBrk="1" hangingPunct="1">
              <a:lnSpc>
                <a:spcPct val="100000"/>
              </a:lnSpc>
              <a:spcBef>
                <a:spcPct val="0"/>
              </a:spcBef>
              <a:buClrTx/>
              <a:buFontTx/>
              <a:buNone/>
            </a:pPr>
            <a:r>
              <a:rPr lang="en-GB" sz="1600"/>
              <a:t>Contact</a:t>
            </a:r>
            <a:endParaRPr lang="en-US" sz="1600"/>
          </a:p>
        </p:txBody>
      </p:sp>
      <p:sp>
        <p:nvSpPr>
          <p:cNvPr id="115" name="Oval 8"/>
          <p:cNvSpPr>
            <a:spLocks noChangeArrowheads="1"/>
          </p:cNvSpPr>
          <p:nvPr/>
        </p:nvSpPr>
        <p:spPr bwMode="auto">
          <a:xfrm>
            <a:off x="6892925" y="1577975"/>
            <a:ext cx="1336675" cy="466725"/>
          </a:xfrm>
          <a:prstGeom prst="ellipse">
            <a:avLst/>
          </a:prstGeom>
          <a:solidFill>
            <a:srgbClr val="D4EFCD"/>
          </a:solidFill>
          <a:ln w="9525" algn="ctr">
            <a:noFill/>
            <a:round/>
            <a:headEnd/>
            <a:tailEnd/>
          </a:ln>
          <a:effectLst>
            <a:outerShdw dist="28398" dir="3806097" algn="ctr" rotWithShape="0">
              <a:schemeClr val="tx2">
                <a:alpha val="50000"/>
              </a:schemeClr>
            </a:outerShdw>
          </a:effectLst>
        </p:spPr>
        <p:txBody>
          <a:bodyPr wrap="none" lIns="9144" tIns="9144" rIns="9144" bIns="9144" anchor="ctr"/>
          <a:lstStyle/>
          <a:p>
            <a:pPr algn="ctr">
              <a:lnSpc>
                <a:spcPct val="100000"/>
              </a:lnSpc>
              <a:spcBef>
                <a:spcPct val="0"/>
              </a:spcBef>
              <a:buClrTx/>
              <a:buFontTx/>
              <a:buNone/>
              <a:defRPr/>
            </a:pPr>
            <a:r>
              <a:rPr lang="en-US" sz="1600"/>
              <a:t>Person</a:t>
            </a:r>
          </a:p>
        </p:txBody>
      </p:sp>
      <p:pic>
        <p:nvPicPr>
          <p:cNvPr id="18441" name="Picture 9" descr="table01"/>
          <p:cNvPicPr>
            <a:picLocks noChangeAspect="1" noChangeArrowheads="1"/>
          </p:cNvPicPr>
          <p:nvPr/>
        </p:nvPicPr>
        <p:blipFill>
          <a:blip r:embed="rId3" cstate="print"/>
          <a:srcRect/>
          <a:stretch>
            <a:fillRect/>
          </a:stretch>
        </p:blipFill>
        <p:spPr bwMode="auto">
          <a:xfrm>
            <a:off x="6318250" y="1925637"/>
            <a:ext cx="827087" cy="915988"/>
          </a:xfrm>
          <a:prstGeom prst="rect">
            <a:avLst/>
          </a:prstGeom>
          <a:noFill/>
          <a:ln w="9525">
            <a:noFill/>
            <a:miter lim="800000"/>
            <a:headEnd/>
            <a:tailEnd/>
          </a:ln>
        </p:spPr>
      </p:pic>
      <p:sp>
        <p:nvSpPr>
          <p:cNvPr id="117" name="Line 12"/>
          <p:cNvSpPr>
            <a:spLocks noChangeShapeType="1"/>
          </p:cNvSpPr>
          <p:nvPr/>
        </p:nvSpPr>
        <p:spPr bwMode="auto">
          <a:xfrm flipV="1">
            <a:off x="5087937" y="4330700"/>
            <a:ext cx="706438" cy="0"/>
          </a:xfrm>
          <a:prstGeom prst="line">
            <a:avLst/>
          </a:prstGeom>
          <a:noFill/>
          <a:ln w="38100">
            <a:solidFill>
              <a:srgbClr val="CC0000"/>
            </a:solidFill>
            <a:round/>
            <a:headEnd/>
            <a:tailEnd type="triangle" w="med" len="med"/>
          </a:ln>
        </p:spPr>
        <p:txBody>
          <a:bodyPr/>
          <a:lstStyle/>
          <a:p>
            <a:endParaRPr lang="en-US"/>
          </a:p>
        </p:txBody>
      </p:sp>
      <p:sp>
        <p:nvSpPr>
          <p:cNvPr id="118" name="Line 13"/>
          <p:cNvSpPr>
            <a:spLocks noChangeShapeType="1"/>
          </p:cNvSpPr>
          <p:nvPr/>
        </p:nvSpPr>
        <p:spPr bwMode="auto">
          <a:xfrm flipV="1">
            <a:off x="4848225" y="2943225"/>
            <a:ext cx="1290637" cy="733425"/>
          </a:xfrm>
          <a:prstGeom prst="line">
            <a:avLst/>
          </a:prstGeom>
          <a:noFill/>
          <a:ln w="38100">
            <a:solidFill>
              <a:srgbClr val="CC0000"/>
            </a:solidFill>
            <a:round/>
            <a:headEnd/>
            <a:tailEnd type="triangle" w="med" len="med"/>
          </a:ln>
        </p:spPr>
        <p:txBody>
          <a:bodyPr/>
          <a:lstStyle/>
          <a:p>
            <a:endParaRPr lang="en-US"/>
          </a:p>
        </p:txBody>
      </p:sp>
      <p:sp>
        <p:nvSpPr>
          <p:cNvPr id="119" name="AutoShape 14"/>
          <p:cNvSpPr>
            <a:spLocks noChangeArrowheads="1"/>
          </p:cNvSpPr>
          <p:nvPr/>
        </p:nvSpPr>
        <p:spPr bwMode="auto">
          <a:xfrm>
            <a:off x="2074862" y="3681412"/>
            <a:ext cx="3498850" cy="323850"/>
          </a:xfrm>
          <a:prstGeom prst="wedgeRectCallout">
            <a:avLst>
              <a:gd name="adj1" fmla="val -81671"/>
              <a:gd name="adj2" fmla="val 154412"/>
            </a:avLst>
          </a:prstGeom>
          <a:solidFill>
            <a:schemeClr val="bg1"/>
          </a:solidFill>
          <a:ln w="9525">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Person.Contact</a:t>
            </a:r>
            <a:endParaRPr lang="en-US" sz="1600" b="0"/>
          </a:p>
        </p:txBody>
      </p:sp>
      <p:grpSp>
        <p:nvGrpSpPr>
          <p:cNvPr id="2" name="Group 15"/>
          <p:cNvGrpSpPr>
            <a:grpSpLocks/>
          </p:cNvGrpSpPr>
          <p:nvPr/>
        </p:nvGrpSpPr>
        <p:grpSpPr bwMode="auto">
          <a:xfrm>
            <a:off x="250825" y="2427287"/>
            <a:ext cx="2165350" cy="933450"/>
            <a:chOff x="779" y="1136"/>
            <a:chExt cx="1364" cy="588"/>
          </a:xfrm>
        </p:grpSpPr>
        <p:sp>
          <p:nvSpPr>
            <p:cNvPr id="18472" name="Text Box 16"/>
            <p:cNvSpPr txBox="1">
              <a:spLocks noChangeArrowheads="1"/>
            </p:cNvSpPr>
            <p:nvPr/>
          </p:nvSpPr>
          <p:spPr bwMode="auto">
            <a:xfrm>
              <a:off x="779" y="1358"/>
              <a:ext cx="1364" cy="366"/>
            </a:xfrm>
            <a:prstGeom prst="rect">
              <a:avLst/>
            </a:prstGeom>
            <a:noFill/>
            <a:ln w="9525">
              <a:noFill/>
              <a:miter lim="800000"/>
              <a:headEnd/>
              <a:tailEnd/>
            </a:ln>
          </p:spPr>
          <p:txBody>
            <a:bodyPr wrap="none">
              <a:spAutoFit/>
            </a:bodyPr>
            <a:lstStyle/>
            <a:p>
              <a:pPr algn="ctr" eaLnBrk="1" hangingPunct="1">
                <a:lnSpc>
                  <a:spcPct val="100000"/>
                </a:lnSpc>
                <a:spcBef>
                  <a:spcPct val="0"/>
                </a:spcBef>
                <a:buClrTx/>
                <a:buFontTx/>
                <a:buNone/>
              </a:pPr>
              <a:r>
                <a:rPr lang="en-GB" sz="1600"/>
                <a:t>Lance</a:t>
              </a:r>
            </a:p>
            <a:p>
              <a:pPr algn="ctr" eaLnBrk="1" hangingPunct="1">
                <a:lnSpc>
                  <a:spcPct val="100000"/>
                </a:lnSpc>
                <a:spcBef>
                  <a:spcPct val="0"/>
                </a:spcBef>
                <a:buClrTx/>
                <a:buFontTx/>
                <a:buNone/>
              </a:pPr>
              <a:r>
                <a:rPr lang="en-GB" sz="1600" b="0"/>
                <a:t>(Default schema = Person)</a:t>
              </a:r>
              <a:endParaRPr lang="en-US" sz="1600" b="0"/>
            </a:p>
          </p:txBody>
        </p:sp>
        <p:pic>
          <p:nvPicPr>
            <p:cNvPr id="18473" name="Picture 17" descr="User_UserHalfD01"/>
            <p:cNvPicPr>
              <a:picLocks noChangeAspect="1" noChangeArrowheads="1"/>
            </p:cNvPicPr>
            <p:nvPr/>
          </p:nvPicPr>
          <p:blipFill>
            <a:blip r:embed="rId4" cstate="print"/>
            <a:srcRect/>
            <a:stretch>
              <a:fillRect/>
            </a:stretch>
          </p:blipFill>
          <p:spPr bwMode="auto">
            <a:xfrm>
              <a:off x="952" y="1136"/>
              <a:ext cx="256" cy="403"/>
            </a:xfrm>
            <a:prstGeom prst="rect">
              <a:avLst/>
            </a:prstGeom>
            <a:noFill/>
            <a:ln w="9525">
              <a:noFill/>
              <a:miter lim="800000"/>
              <a:headEnd/>
              <a:tailEnd/>
            </a:ln>
          </p:spPr>
        </p:pic>
      </p:grpSp>
      <p:grpSp>
        <p:nvGrpSpPr>
          <p:cNvPr id="3" name="Group 18"/>
          <p:cNvGrpSpPr>
            <a:grpSpLocks/>
          </p:cNvGrpSpPr>
          <p:nvPr/>
        </p:nvGrpSpPr>
        <p:grpSpPr bwMode="auto">
          <a:xfrm>
            <a:off x="350837" y="4229100"/>
            <a:ext cx="2054225" cy="1012825"/>
            <a:chOff x="760" y="2214"/>
            <a:chExt cx="1294" cy="638"/>
          </a:xfrm>
        </p:grpSpPr>
        <p:sp>
          <p:nvSpPr>
            <p:cNvPr id="18470" name="Text Box 19"/>
            <p:cNvSpPr txBox="1">
              <a:spLocks noChangeArrowheads="1"/>
            </p:cNvSpPr>
            <p:nvPr/>
          </p:nvSpPr>
          <p:spPr bwMode="auto">
            <a:xfrm>
              <a:off x="760" y="2486"/>
              <a:ext cx="1294" cy="366"/>
            </a:xfrm>
            <a:prstGeom prst="rect">
              <a:avLst/>
            </a:prstGeom>
            <a:noFill/>
            <a:ln w="9525">
              <a:noFill/>
              <a:miter lim="800000"/>
              <a:headEnd/>
              <a:tailEnd/>
            </a:ln>
          </p:spPr>
          <p:txBody>
            <a:bodyPr wrap="none">
              <a:spAutoFit/>
            </a:bodyPr>
            <a:lstStyle/>
            <a:p>
              <a:pPr algn="ctr" eaLnBrk="1" hangingPunct="1">
                <a:lnSpc>
                  <a:spcPct val="100000"/>
                </a:lnSpc>
                <a:spcBef>
                  <a:spcPct val="0"/>
                </a:spcBef>
                <a:buClrTx/>
                <a:buFontTx/>
                <a:buNone/>
              </a:pPr>
              <a:r>
                <a:rPr lang="en-GB" sz="1600"/>
                <a:t>Anders</a:t>
              </a:r>
            </a:p>
            <a:p>
              <a:pPr algn="ctr" eaLnBrk="1" hangingPunct="1">
                <a:lnSpc>
                  <a:spcPct val="100000"/>
                </a:lnSpc>
                <a:spcBef>
                  <a:spcPct val="0"/>
                </a:spcBef>
                <a:buClrTx/>
                <a:buFontTx/>
                <a:buNone/>
              </a:pPr>
              <a:r>
                <a:rPr lang="en-GB" sz="1600" b="0"/>
                <a:t>(Default schema = Sales)</a:t>
              </a:r>
              <a:endParaRPr lang="en-US" sz="1600" b="0"/>
            </a:p>
          </p:txBody>
        </p:sp>
        <p:pic>
          <p:nvPicPr>
            <p:cNvPr id="18471" name="Picture 20" descr="User_UserHalfD01"/>
            <p:cNvPicPr>
              <a:picLocks noChangeAspect="1" noChangeArrowheads="1"/>
            </p:cNvPicPr>
            <p:nvPr/>
          </p:nvPicPr>
          <p:blipFill>
            <a:blip r:embed="rId4" cstate="print"/>
            <a:srcRect/>
            <a:stretch>
              <a:fillRect/>
            </a:stretch>
          </p:blipFill>
          <p:spPr bwMode="auto">
            <a:xfrm>
              <a:off x="874" y="2214"/>
              <a:ext cx="256" cy="403"/>
            </a:xfrm>
            <a:prstGeom prst="rect">
              <a:avLst/>
            </a:prstGeom>
            <a:noFill/>
            <a:ln w="9525">
              <a:noFill/>
              <a:miter lim="800000"/>
              <a:headEnd/>
              <a:tailEnd/>
            </a:ln>
          </p:spPr>
        </p:pic>
      </p:grpSp>
      <p:sp>
        <p:nvSpPr>
          <p:cNvPr id="126" name="AutoShape 21"/>
          <p:cNvSpPr>
            <a:spLocks noChangeArrowheads="1"/>
          </p:cNvSpPr>
          <p:nvPr/>
        </p:nvSpPr>
        <p:spPr bwMode="auto">
          <a:xfrm>
            <a:off x="5715000" y="5068887"/>
            <a:ext cx="2147887" cy="1658938"/>
          </a:xfrm>
          <a:prstGeom prst="roundRect">
            <a:avLst>
              <a:gd name="adj" fmla="val 13093"/>
            </a:avLst>
          </a:prstGeom>
          <a:solidFill>
            <a:srgbClr val="F2E7CE"/>
          </a:solidFill>
          <a:ln w="9525" algn="ctr">
            <a:solidFill>
              <a:srgbClr val="333333"/>
            </a:solidFill>
            <a:round/>
            <a:headEnd/>
            <a:tailEnd/>
          </a:ln>
          <a:effectLst>
            <a:outerShdw dist="35921" dir="2700000" algn="ctr" rotWithShape="0">
              <a:srgbClr val="C0C0C0"/>
            </a:outerShdw>
          </a:effectLst>
        </p:spPr>
        <p:txBody>
          <a:bodyPr wrap="none" anchor="ctr"/>
          <a:lstStyle/>
          <a:p>
            <a:pPr algn="ctr">
              <a:lnSpc>
                <a:spcPct val="100000"/>
              </a:lnSpc>
              <a:spcBef>
                <a:spcPct val="0"/>
              </a:spcBef>
              <a:buClrTx/>
              <a:buFontTx/>
              <a:buNone/>
              <a:defRPr/>
            </a:pPr>
            <a:endParaRPr lang="en-US"/>
          </a:p>
        </p:txBody>
      </p:sp>
      <p:sp>
        <p:nvSpPr>
          <p:cNvPr id="18448" name="Text Box 22"/>
          <p:cNvSpPr txBox="1">
            <a:spLocks noChangeArrowheads="1"/>
          </p:cNvSpPr>
          <p:nvPr/>
        </p:nvSpPr>
        <p:spPr bwMode="auto">
          <a:xfrm>
            <a:off x="6170612" y="6262687"/>
            <a:ext cx="1370013" cy="338138"/>
          </a:xfrm>
          <a:prstGeom prst="rect">
            <a:avLst/>
          </a:prstGeom>
          <a:noFill/>
          <a:ln w="9525">
            <a:noFill/>
            <a:miter lim="800000"/>
            <a:headEnd/>
            <a:tailEnd/>
          </a:ln>
        </p:spPr>
        <p:txBody>
          <a:bodyPr>
            <a:spAutoFit/>
          </a:bodyPr>
          <a:lstStyle/>
          <a:p>
            <a:pPr eaLnBrk="1" hangingPunct="1">
              <a:lnSpc>
                <a:spcPct val="100000"/>
              </a:lnSpc>
              <a:spcBef>
                <a:spcPct val="0"/>
              </a:spcBef>
              <a:buClrTx/>
              <a:buFontTx/>
              <a:buNone/>
            </a:pPr>
            <a:r>
              <a:rPr lang="en-GB" sz="1600"/>
              <a:t>ErrorLog</a:t>
            </a:r>
            <a:endParaRPr lang="en-US" sz="1600"/>
          </a:p>
        </p:txBody>
      </p:sp>
      <p:sp>
        <p:nvSpPr>
          <p:cNvPr id="128" name="Oval 23"/>
          <p:cNvSpPr>
            <a:spLocks noChangeArrowheads="1"/>
          </p:cNvSpPr>
          <p:nvPr/>
        </p:nvSpPr>
        <p:spPr bwMode="auto">
          <a:xfrm>
            <a:off x="6996112" y="5146675"/>
            <a:ext cx="801688" cy="468312"/>
          </a:xfrm>
          <a:prstGeom prst="ellipse">
            <a:avLst/>
          </a:prstGeom>
          <a:solidFill>
            <a:srgbClr val="D4EFCD"/>
          </a:solidFill>
          <a:ln w="9525" algn="ctr">
            <a:noFill/>
            <a:round/>
            <a:headEnd/>
            <a:tailEnd/>
          </a:ln>
          <a:effectLst>
            <a:outerShdw dist="28398" dir="3806097" algn="ctr" rotWithShape="0">
              <a:schemeClr val="tx2">
                <a:alpha val="50000"/>
              </a:schemeClr>
            </a:outerShdw>
          </a:effectLst>
        </p:spPr>
        <p:txBody>
          <a:bodyPr wrap="none" lIns="9144" tIns="9144" rIns="9144" bIns="9144" anchor="ctr"/>
          <a:lstStyle/>
          <a:p>
            <a:pPr algn="ctr">
              <a:lnSpc>
                <a:spcPct val="100000"/>
              </a:lnSpc>
              <a:spcBef>
                <a:spcPct val="0"/>
              </a:spcBef>
              <a:buClrTx/>
              <a:buFontTx/>
              <a:buNone/>
              <a:defRPr/>
            </a:pPr>
            <a:r>
              <a:rPr lang="en-US" sz="1600"/>
              <a:t>dbo</a:t>
            </a:r>
          </a:p>
        </p:txBody>
      </p:sp>
      <p:pic>
        <p:nvPicPr>
          <p:cNvPr id="18450" name="Picture 24" descr="table01"/>
          <p:cNvPicPr>
            <a:picLocks noChangeAspect="1" noChangeArrowheads="1"/>
          </p:cNvPicPr>
          <p:nvPr/>
        </p:nvPicPr>
        <p:blipFill>
          <a:blip r:embed="rId3" cstate="print"/>
          <a:srcRect/>
          <a:stretch>
            <a:fillRect/>
          </a:stretch>
        </p:blipFill>
        <p:spPr bwMode="auto">
          <a:xfrm>
            <a:off x="6318250" y="5437187"/>
            <a:ext cx="827087" cy="915988"/>
          </a:xfrm>
          <a:prstGeom prst="rect">
            <a:avLst/>
          </a:prstGeom>
          <a:noFill/>
          <a:ln w="9525">
            <a:noFill/>
            <a:miter lim="800000"/>
            <a:headEnd/>
            <a:tailEnd/>
          </a:ln>
        </p:spPr>
      </p:pic>
      <p:pic>
        <p:nvPicPr>
          <p:cNvPr id="130" name="Picture 25" descr="StopSymbol01"/>
          <p:cNvPicPr>
            <a:picLocks noChangeAspect="1" noChangeArrowheads="1"/>
          </p:cNvPicPr>
          <p:nvPr/>
        </p:nvPicPr>
        <p:blipFill>
          <a:blip r:embed="rId5" cstate="print"/>
          <a:srcRect/>
          <a:stretch>
            <a:fillRect/>
          </a:stretch>
        </p:blipFill>
        <p:spPr bwMode="auto">
          <a:xfrm>
            <a:off x="5800725" y="5418137"/>
            <a:ext cx="354012" cy="371475"/>
          </a:xfrm>
          <a:prstGeom prst="rect">
            <a:avLst/>
          </a:prstGeom>
          <a:noFill/>
          <a:ln w="9525">
            <a:noFill/>
            <a:miter lim="800000"/>
            <a:headEnd/>
            <a:tailEnd/>
          </a:ln>
        </p:spPr>
      </p:pic>
      <p:sp>
        <p:nvSpPr>
          <p:cNvPr id="131" name="Arc 26"/>
          <p:cNvSpPr>
            <a:spLocks/>
          </p:cNvSpPr>
          <p:nvPr/>
        </p:nvSpPr>
        <p:spPr bwMode="auto">
          <a:xfrm flipV="1">
            <a:off x="5248275" y="4721225"/>
            <a:ext cx="1998662" cy="860425"/>
          </a:xfrm>
          <a:custGeom>
            <a:avLst/>
            <a:gdLst>
              <a:gd name="T0" fmla="*/ 2147483647 w 21600"/>
              <a:gd name="T1" fmla="*/ 2147483647 h 30429"/>
              <a:gd name="T2" fmla="*/ 2147483647 w 21600"/>
              <a:gd name="T3" fmla="*/ 0 h 30429"/>
              <a:gd name="T4" fmla="*/ 2147483647 w 21600"/>
              <a:gd name="T5" fmla="*/ 2147483647 h 30429"/>
              <a:gd name="T6" fmla="*/ 0 60000 65536"/>
              <a:gd name="T7" fmla="*/ 0 60000 65536"/>
              <a:gd name="T8" fmla="*/ 0 60000 65536"/>
              <a:gd name="T9" fmla="*/ 0 w 21600"/>
              <a:gd name="T10" fmla="*/ 0 h 30429"/>
              <a:gd name="T11" fmla="*/ 21600 w 21600"/>
              <a:gd name="T12" fmla="*/ 30429 h 30429"/>
            </a:gdLst>
            <a:ahLst/>
            <a:cxnLst>
              <a:cxn ang="T6">
                <a:pos x="T0" y="T1"/>
              </a:cxn>
              <a:cxn ang="T7">
                <a:pos x="T2" y="T3"/>
              </a:cxn>
              <a:cxn ang="T8">
                <a:pos x="T4" y="T5"/>
              </a:cxn>
            </a:cxnLst>
            <a:rect l="T9" t="T10" r="T11" b="T12"/>
            <a:pathLst>
              <a:path w="21600" h="30429" fill="none" extrusionOk="0">
                <a:moveTo>
                  <a:pt x="6816" y="30429"/>
                </a:moveTo>
                <a:cubicBezTo>
                  <a:pt x="2467" y="26346"/>
                  <a:pt x="0" y="20646"/>
                  <a:pt x="0" y="14681"/>
                </a:cubicBezTo>
                <a:cubicBezTo>
                  <a:pt x="-1" y="9236"/>
                  <a:pt x="2055" y="3993"/>
                  <a:pt x="5756" y="-1"/>
                </a:cubicBezTo>
              </a:path>
              <a:path w="21600" h="30429" stroke="0" extrusionOk="0">
                <a:moveTo>
                  <a:pt x="6816" y="30429"/>
                </a:moveTo>
                <a:cubicBezTo>
                  <a:pt x="2467" y="26346"/>
                  <a:pt x="0" y="20646"/>
                  <a:pt x="0" y="14681"/>
                </a:cubicBezTo>
                <a:cubicBezTo>
                  <a:pt x="-1" y="9236"/>
                  <a:pt x="2055" y="3993"/>
                  <a:pt x="5756" y="-1"/>
                </a:cubicBezTo>
                <a:lnTo>
                  <a:pt x="21600" y="14681"/>
                </a:lnTo>
                <a:close/>
              </a:path>
            </a:pathLst>
          </a:custGeom>
          <a:noFill/>
          <a:ln w="38100">
            <a:solidFill>
              <a:srgbClr val="CC0000"/>
            </a:solidFill>
            <a:round/>
            <a:headEnd/>
            <a:tailEnd type="triangle" w="med" len="med"/>
          </a:ln>
        </p:spPr>
        <p:txBody>
          <a:bodyPr/>
          <a:lstStyle/>
          <a:p>
            <a:pPr algn="ctr">
              <a:lnSpc>
                <a:spcPct val="100000"/>
              </a:lnSpc>
              <a:spcBef>
                <a:spcPct val="0"/>
              </a:spcBef>
              <a:buClrTx/>
              <a:buFontTx/>
              <a:buNone/>
            </a:pPr>
            <a:endParaRPr lang="en-US"/>
          </a:p>
        </p:txBody>
      </p:sp>
      <p:pic>
        <p:nvPicPr>
          <p:cNvPr id="132" name="Picture 27" descr="StopSymbol01"/>
          <p:cNvPicPr>
            <a:picLocks noChangeAspect="1" noChangeArrowheads="1"/>
          </p:cNvPicPr>
          <p:nvPr/>
        </p:nvPicPr>
        <p:blipFill>
          <a:blip r:embed="rId5" cstate="print"/>
          <a:srcRect/>
          <a:stretch>
            <a:fillRect/>
          </a:stretch>
        </p:blipFill>
        <p:spPr bwMode="auto">
          <a:xfrm>
            <a:off x="5903912" y="4489450"/>
            <a:ext cx="354013" cy="371475"/>
          </a:xfrm>
          <a:prstGeom prst="rect">
            <a:avLst/>
          </a:prstGeom>
          <a:noFill/>
          <a:ln w="9525">
            <a:noFill/>
            <a:miter lim="800000"/>
            <a:headEnd/>
            <a:tailEnd/>
          </a:ln>
        </p:spPr>
      </p:pic>
      <p:sp>
        <p:nvSpPr>
          <p:cNvPr id="133" name="Line 28"/>
          <p:cNvSpPr>
            <a:spLocks noChangeShapeType="1"/>
          </p:cNvSpPr>
          <p:nvPr/>
        </p:nvSpPr>
        <p:spPr bwMode="auto">
          <a:xfrm flipV="1">
            <a:off x="5030787" y="4676775"/>
            <a:ext cx="750888" cy="0"/>
          </a:xfrm>
          <a:prstGeom prst="line">
            <a:avLst/>
          </a:prstGeom>
          <a:noFill/>
          <a:ln w="38100">
            <a:solidFill>
              <a:srgbClr val="CC0000"/>
            </a:solidFill>
            <a:round/>
            <a:headEnd/>
            <a:tailEnd type="triangle" w="med" len="med"/>
          </a:ln>
        </p:spPr>
        <p:txBody>
          <a:bodyPr/>
          <a:lstStyle/>
          <a:p>
            <a:endParaRPr lang="en-US"/>
          </a:p>
        </p:txBody>
      </p:sp>
      <p:sp>
        <p:nvSpPr>
          <p:cNvPr id="134" name="AutoShape 29"/>
          <p:cNvSpPr>
            <a:spLocks noChangeArrowheads="1"/>
          </p:cNvSpPr>
          <p:nvPr/>
        </p:nvSpPr>
        <p:spPr bwMode="auto">
          <a:xfrm>
            <a:off x="2332037" y="4616450"/>
            <a:ext cx="2693988" cy="306387"/>
          </a:xfrm>
          <a:prstGeom prst="wedgeRectCallout">
            <a:avLst>
              <a:gd name="adj1" fmla="val -97847"/>
              <a:gd name="adj2" fmla="val -90931"/>
            </a:avLst>
          </a:prstGeom>
          <a:solidFill>
            <a:schemeClr val="bg1"/>
          </a:solidFill>
          <a:ln w="9525" algn="ctr">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Contact</a:t>
            </a:r>
            <a:endParaRPr lang="en-US" sz="1600" b="0"/>
          </a:p>
        </p:txBody>
      </p:sp>
      <p:sp>
        <p:nvSpPr>
          <p:cNvPr id="135" name="Arc 30"/>
          <p:cNvSpPr>
            <a:spLocks/>
          </p:cNvSpPr>
          <p:nvPr/>
        </p:nvSpPr>
        <p:spPr bwMode="auto">
          <a:xfrm flipH="1" flipV="1">
            <a:off x="5437187" y="4359275"/>
            <a:ext cx="1187450" cy="1274762"/>
          </a:xfrm>
          <a:custGeom>
            <a:avLst/>
            <a:gdLst>
              <a:gd name="T0" fmla="*/ 2147483647 w 21600"/>
              <a:gd name="T1" fmla="*/ 2147483647 h 25951"/>
              <a:gd name="T2" fmla="*/ 2147483647 w 21600"/>
              <a:gd name="T3" fmla="*/ 0 h 25951"/>
              <a:gd name="T4" fmla="*/ 2147483647 w 21600"/>
              <a:gd name="T5" fmla="*/ 2147483647 h 25951"/>
              <a:gd name="T6" fmla="*/ 0 60000 65536"/>
              <a:gd name="T7" fmla="*/ 0 60000 65536"/>
              <a:gd name="T8" fmla="*/ 0 60000 65536"/>
              <a:gd name="T9" fmla="*/ 0 w 21600"/>
              <a:gd name="T10" fmla="*/ 0 h 25951"/>
              <a:gd name="T11" fmla="*/ 21600 w 21600"/>
              <a:gd name="T12" fmla="*/ 25951 h 25951"/>
            </a:gdLst>
            <a:ahLst/>
            <a:cxnLst>
              <a:cxn ang="T6">
                <a:pos x="T0" y="T1"/>
              </a:cxn>
              <a:cxn ang="T7">
                <a:pos x="T2" y="T3"/>
              </a:cxn>
              <a:cxn ang="T8">
                <a:pos x="T4" y="T5"/>
              </a:cxn>
            </a:cxnLst>
            <a:rect l="T9" t="T10" r="T11" b="T12"/>
            <a:pathLst>
              <a:path w="21600" h="25951" fill="none" extrusionOk="0">
                <a:moveTo>
                  <a:pt x="7855" y="25950"/>
                </a:moveTo>
                <a:cubicBezTo>
                  <a:pt x="2880" y="21847"/>
                  <a:pt x="0" y="15736"/>
                  <a:pt x="0" y="9288"/>
                </a:cubicBezTo>
                <a:cubicBezTo>
                  <a:pt x="-1" y="6074"/>
                  <a:pt x="717" y="2901"/>
                  <a:pt x="2098" y="-1"/>
                </a:cubicBezTo>
              </a:path>
              <a:path w="21600" h="25951" stroke="0" extrusionOk="0">
                <a:moveTo>
                  <a:pt x="7855" y="25950"/>
                </a:moveTo>
                <a:cubicBezTo>
                  <a:pt x="2880" y="21847"/>
                  <a:pt x="0" y="15736"/>
                  <a:pt x="0" y="9288"/>
                </a:cubicBezTo>
                <a:cubicBezTo>
                  <a:pt x="-1" y="6074"/>
                  <a:pt x="717" y="2901"/>
                  <a:pt x="2098" y="-1"/>
                </a:cubicBezTo>
                <a:lnTo>
                  <a:pt x="21600" y="9288"/>
                </a:lnTo>
                <a:close/>
              </a:path>
            </a:pathLst>
          </a:custGeom>
          <a:noFill/>
          <a:ln w="38100">
            <a:solidFill>
              <a:srgbClr val="CC0000"/>
            </a:solidFill>
            <a:round/>
            <a:headEnd/>
            <a:tailEnd type="triangle" w="med" len="med"/>
          </a:ln>
        </p:spPr>
        <p:txBody>
          <a:bodyPr/>
          <a:lstStyle/>
          <a:p>
            <a:pPr algn="ctr">
              <a:lnSpc>
                <a:spcPct val="100000"/>
              </a:lnSpc>
              <a:spcBef>
                <a:spcPct val="0"/>
              </a:spcBef>
              <a:buClrTx/>
              <a:buFontTx/>
              <a:buNone/>
            </a:pPr>
            <a:endParaRPr lang="en-US"/>
          </a:p>
        </p:txBody>
      </p:sp>
      <p:pic>
        <p:nvPicPr>
          <p:cNvPr id="18457" name="Picture 31" descr="table01"/>
          <p:cNvPicPr>
            <a:picLocks noChangeAspect="1" noChangeArrowheads="1"/>
          </p:cNvPicPr>
          <p:nvPr/>
        </p:nvPicPr>
        <p:blipFill>
          <a:blip r:embed="rId3" cstate="print"/>
          <a:srcRect/>
          <a:stretch>
            <a:fillRect/>
          </a:stretch>
        </p:blipFill>
        <p:spPr bwMode="auto">
          <a:xfrm>
            <a:off x="6469062" y="3937000"/>
            <a:ext cx="828675" cy="914400"/>
          </a:xfrm>
          <a:prstGeom prst="rect">
            <a:avLst/>
          </a:prstGeom>
          <a:noFill/>
          <a:ln w="9525">
            <a:noFill/>
            <a:miter lim="800000"/>
            <a:headEnd/>
            <a:tailEnd/>
          </a:ln>
        </p:spPr>
      </p:pic>
      <p:sp>
        <p:nvSpPr>
          <p:cNvPr id="137" name="Line 32"/>
          <p:cNvSpPr>
            <a:spLocks noChangeShapeType="1"/>
          </p:cNvSpPr>
          <p:nvPr/>
        </p:nvSpPr>
        <p:spPr bwMode="auto">
          <a:xfrm flipV="1">
            <a:off x="4813300" y="2657475"/>
            <a:ext cx="1338262" cy="0"/>
          </a:xfrm>
          <a:prstGeom prst="line">
            <a:avLst/>
          </a:prstGeom>
          <a:noFill/>
          <a:ln w="38100">
            <a:solidFill>
              <a:srgbClr val="CC0000"/>
            </a:solidFill>
            <a:round/>
            <a:headEnd/>
            <a:tailEnd type="triangle" w="med" len="med"/>
          </a:ln>
        </p:spPr>
        <p:txBody>
          <a:bodyPr/>
          <a:lstStyle/>
          <a:p>
            <a:endParaRPr lang="en-US"/>
          </a:p>
        </p:txBody>
      </p:sp>
      <p:sp>
        <p:nvSpPr>
          <p:cNvPr id="138" name="AutoShape 33"/>
          <p:cNvSpPr>
            <a:spLocks noChangeArrowheads="1"/>
          </p:cNvSpPr>
          <p:nvPr/>
        </p:nvSpPr>
        <p:spPr bwMode="auto">
          <a:xfrm>
            <a:off x="2332037" y="2506662"/>
            <a:ext cx="2686050" cy="319088"/>
          </a:xfrm>
          <a:prstGeom prst="wedgeRectCallout">
            <a:avLst>
              <a:gd name="adj1" fmla="val -96218"/>
              <a:gd name="adj2" fmla="val -13681"/>
            </a:avLst>
          </a:prstGeom>
          <a:solidFill>
            <a:schemeClr val="bg1"/>
          </a:solidFill>
          <a:ln w="9525" algn="ctr">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Contact</a:t>
            </a:r>
            <a:endParaRPr lang="en-US" sz="1600" b="0"/>
          </a:p>
        </p:txBody>
      </p:sp>
      <p:sp>
        <p:nvSpPr>
          <p:cNvPr id="139" name="AutoShape 34"/>
          <p:cNvSpPr>
            <a:spLocks noChangeArrowheads="1"/>
          </p:cNvSpPr>
          <p:nvPr/>
        </p:nvSpPr>
        <p:spPr bwMode="auto">
          <a:xfrm>
            <a:off x="2289175" y="4186237"/>
            <a:ext cx="2795587" cy="303213"/>
          </a:xfrm>
          <a:prstGeom prst="wedgeRectCallout">
            <a:avLst>
              <a:gd name="adj1" fmla="val -95370"/>
              <a:gd name="adj2" fmla="val 24870"/>
            </a:avLst>
          </a:prstGeom>
          <a:solidFill>
            <a:schemeClr val="bg1"/>
          </a:solidFill>
          <a:ln w="9525" algn="ctr">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ErrorLog</a:t>
            </a:r>
            <a:endParaRPr lang="en-US" sz="1600" b="0"/>
          </a:p>
        </p:txBody>
      </p:sp>
      <p:pic>
        <p:nvPicPr>
          <p:cNvPr id="140" name="Picture 11" descr="StopSymbol01"/>
          <p:cNvPicPr>
            <a:picLocks noChangeAspect="1" noChangeArrowheads="1"/>
          </p:cNvPicPr>
          <p:nvPr/>
        </p:nvPicPr>
        <p:blipFill>
          <a:blip r:embed="rId5" cstate="print"/>
          <a:srcRect/>
          <a:stretch>
            <a:fillRect/>
          </a:stretch>
        </p:blipFill>
        <p:spPr bwMode="auto">
          <a:xfrm>
            <a:off x="5864225" y="4070350"/>
            <a:ext cx="354012" cy="371475"/>
          </a:xfrm>
          <a:prstGeom prst="rect">
            <a:avLst/>
          </a:prstGeom>
          <a:noFill/>
          <a:ln w="9525">
            <a:noFill/>
            <a:miter lim="800000"/>
            <a:headEnd/>
            <a:tailEnd/>
          </a:ln>
        </p:spPr>
      </p:pic>
      <p:grpSp>
        <p:nvGrpSpPr>
          <p:cNvPr id="4" name="Group 55"/>
          <p:cNvGrpSpPr>
            <a:grpSpLocks/>
          </p:cNvGrpSpPr>
          <p:nvPr/>
        </p:nvGrpSpPr>
        <p:grpSpPr bwMode="auto">
          <a:xfrm>
            <a:off x="7962900" y="6280150"/>
            <a:ext cx="914400" cy="425450"/>
            <a:chOff x="384" y="3024"/>
            <a:chExt cx="720" cy="336"/>
          </a:xfrm>
        </p:grpSpPr>
        <p:sp>
          <p:nvSpPr>
            <p:cNvPr id="44" name="Oval 5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lnSpc>
                  <a:spcPct val="100000"/>
                </a:lnSpc>
                <a:spcBef>
                  <a:spcPct val="0"/>
                </a:spcBef>
                <a:buClrTx/>
                <a:buFontTx/>
                <a:buNone/>
                <a:defRPr/>
              </a:pPr>
              <a:endParaRPr lang="en-US"/>
            </a:p>
          </p:txBody>
        </p:sp>
        <p:grpSp>
          <p:nvGrpSpPr>
            <p:cNvPr id="5" name="Group 57"/>
            <p:cNvGrpSpPr>
              <a:grpSpLocks/>
            </p:cNvGrpSpPr>
            <p:nvPr/>
          </p:nvGrpSpPr>
          <p:grpSpPr bwMode="auto">
            <a:xfrm>
              <a:off x="480" y="3096"/>
              <a:ext cx="240" cy="192"/>
              <a:chOff x="480" y="3096"/>
              <a:chExt cx="240" cy="192"/>
            </a:xfrm>
          </p:grpSpPr>
          <p:sp>
            <p:nvSpPr>
              <p:cNvPr id="18468" name="Oval 5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a:lnSpc>
                    <a:spcPct val="100000"/>
                  </a:lnSpc>
                  <a:spcBef>
                    <a:spcPct val="0"/>
                  </a:spcBef>
                  <a:buClrTx/>
                  <a:buFontTx/>
                  <a:buNone/>
                </a:pPr>
                <a:endParaRPr lang="en-US"/>
              </a:p>
            </p:txBody>
          </p:sp>
          <p:sp>
            <p:nvSpPr>
              <p:cNvPr id="47" name="Freeform 5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lnSpc>
                    <a:spcPct val="100000"/>
                  </a:lnSpc>
                  <a:spcBef>
                    <a:spcPct val="0"/>
                  </a:spcBef>
                  <a:buClrTx/>
                  <a:buFontTx/>
                  <a:buNone/>
                  <a:defRPr/>
                </a:pPr>
                <a:endParaRPr lang="en-US"/>
              </a:p>
            </p:txBody>
          </p:sp>
        </p:grpSp>
      </p:grpSp>
      <p:grpSp>
        <p:nvGrpSpPr>
          <p:cNvPr id="6" name="Group 60"/>
          <p:cNvGrpSpPr>
            <a:grpSpLocks/>
          </p:cNvGrpSpPr>
          <p:nvPr/>
        </p:nvGrpSpPr>
        <p:grpSpPr bwMode="auto">
          <a:xfrm>
            <a:off x="8382000" y="6400800"/>
            <a:ext cx="304800" cy="244475"/>
            <a:chOff x="768" y="3096"/>
            <a:chExt cx="240" cy="192"/>
          </a:xfrm>
        </p:grpSpPr>
        <p:sp>
          <p:nvSpPr>
            <p:cNvPr id="18464" name="Oval 6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a:lnSpc>
                  <a:spcPct val="100000"/>
                </a:lnSpc>
                <a:spcBef>
                  <a:spcPct val="0"/>
                </a:spcBef>
                <a:buClrTx/>
                <a:buFontTx/>
                <a:buNone/>
              </a:pPr>
              <a:endParaRPr lang="en-US"/>
            </a:p>
          </p:txBody>
        </p:sp>
        <p:sp>
          <p:nvSpPr>
            <p:cNvPr id="50" name="Rectangle 6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a:lnSpc>
                  <a:spcPct val="100000"/>
                </a:lnSpc>
                <a:spcBef>
                  <a:spcPct val="0"/>
                </a:spcBef>
                <a:buClrTx/>
                <a:buFontTx/>
                <a:buNone/>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fade">
                                      <p:cBhvr>
                                        <p:cTn id="10" dur="500"/>
                                        <p:tgtEl>
                                          <p:spTgt spid="1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fade">
                                      <p:cBhvr>
                                        <p:cTn id="15" dur="500"/>
                                        <p:tgtEl>
                                          <p:spTgt spid="1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fade">
                                      <p:cBhvr>
                                        <p:cTn id="18" dur="500"/>
                                        <p:tgtEl>
                                          <p:spTgt spid="1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fade">
                                      <p:cBhvr>
                                        <p:cTn id="23" dur="500"/>
                                        <p:tgtEl>
                                          <p:spTgt spid="13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7"/>
                                        </p:tgtEl>
                                        <p:attrNameLst>
                                          <p:attrName>style.visibility</p:attrName>
                                        </p:attrNameLst>
                                      </p:cBhvr>
                                      <p:to>
                                        <p:strVal val="visible"/>
                                      </p:to>
                                    </p:set>
                                    <p:animEffect transition="in" filter="fade">
                                      <p:cBhvr>
                                        <p:cTn id="26" dur="500"/>
                                        <p:tgtEl>
                                          <p:spTgt spid="117"/>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40"/>
                                        </p:tgtEl>
                                        <p:attrNameLst>
                                          <p:attrName>style.visibility</p:attrName>
                                        </p:attrNameLst>
                                      </p:cBhvr>
                                      <p:to>
                                        <p:strVal val="visible"/>
                                      </p:to>
                                    </p:set>
                                    <p:animEffect transition="in" filter="fade">
                                      <p:cBhvr>
                                        <p:cTn id="30" dur="500"/>
                                        <p:tgtEl>
                                          <p:spTgt spid="140"/>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wipe(up)">
                                      <p:cBhvr>
                                        <p:cTn id="34" dur="500"/>
                                        <p:tgtEl>
                                          <p:spTgt spid="1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4"/>
                                        </p:tgtEl>
                                        <p:attrNameLst>
                                          <p:attrName>style.visibility</p:attrName>
                                        </p:attrNameLst>
                                      </p:cBhvr>
                                      <p:to>
                                        <p:strVal val="visible"/>
                                      </p:to>
                                    </p:set>
                                    <p:animEffect transition="in" filter="fade">
                                      <p:cBhvr>
                                        <p:cTn id="39" dur="500"/>
                                        <p:tgtEl>
                                          <p:spTgt spid="13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fade">
                                      <p:cBhvr>
                                        <p:cTn id="42" dur="500"/>
                                        <p:tgtEl>
                                          <p:spTgt spid="133"/>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wipe(up)">
                                      <p:cBhvr>
                                        <p:cTn id="50" dur="500"/>
                                        <p:tgtEl>
                                          <p:spTgt spid="131"/>
                                        </p:tgtEl>
                                      </p:cBhvr>
                                    </p:animEffect>
                                  </p:childTnLst>
                                </p:cTn>
                              </p:par>
                            </p:childTnLst>
                          </p:cTn>
                        </p:par>
                        <p:par>
                          <p:cTn id="51" fill="hold">
                            <p:stCondLst>
                              <p:cond delay="1500"/>
                            </p:stCondLst>
                            <p:childTnLst>
                              <p:par>
                                <p:cTn id="52" presetID="10" presetClass="entr" presetSubtype="0" fill="hold" nodeType="after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fade">
                                      <p:cBhvr>
                                        <p:cTn id="54" dur="500"/>
                                        <p:tgtEl>
                                          <p:spTgt spid="130"/>
                                        </p:tgtEl>
                                      </p:cBhvr>
                                    </p:animEffect>
                                  </p:childTnLst>
                                </p:cTn>
                              </p:par>
                            </p:childTnLst>
                          </p:cTn>
                        </p:par>
                        <p:par>
                          <p:cTn id="55" fill="hold">
                            <p:stCondLst>
                              <p:cond delay="2000"/>
                            </p:stCondLst>
                            <p:childTnLst>
                              <p:par>
                                <p:cTn id="56" presetID="1" presetClass="entr" presetSubtype="0"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31" grpId="0" animBg="1"/>
      <p:bldP spid="133" grpId="0" animBg="1"/>
      <p:bldP spid="134" grpId="0" animBg="1"/>
      <p:bldP spid="135" grpId="0" animBg="1"/>
      <p:bldP spid="137" grpId="0" animBg="1"/>
      <p:bldP spid="138" grpId="0" animBg="1"/>
      <p:bldP spid="139"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A9445D28B95A4995C545995709B740" ma:contentTypeVersion="8" ma:contentTypeDescription="Create a new document." ma:contentTypeScope="" ma:versionID="84dea42d090b21578e7722be9d2411ca">
  <xsd:schema xmlns:xsd="http://www.w3.org/2001/XMLSchema" xmlns:xs="http://www.w3.org/2001/XMLSchema" xmlns:p="http://schemas.microsoft.com/office/2006/metadata/properties" xmlns:ns2="4845f1dd-dae6-4377-8049-559ac4d47b2a" targetNamespace="http://schemas.microsoft.com/office/2006/metadata/properties" ma:root="true" ma:fieldsID="182a50d0c2aa3a34198b40ddbe89d9b8" ns2:_="">
    <xsd:import namespace="4845f1dd-dae6-4377-8049-559ac4d4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45f1dd-dae6-4377-8049-559ac4d47b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69D991-2257-4BCF-8366-D45921A27453}"/>
</file>

<file path=customXml/itemProps2.xml><?xml version="1.0" encoding="utf-8"?>
<ds:datastoreItem xmlns:ds="http://schemas.openxmlformats.org/officeDocument/2006/customXml" ds:itemID="{A2E76133-17ED-450B-8F34-E28F6B2863EE}"/>
</file>

<file path=customXml/itemProps3.xml><?xml version="1.0" encoding="utf-8"?>
<ds:datastoreItem xmlns:ds="http://schemas.openxmlformats.org/officeDocument/2006/customXml" ds:itemID="{6AC27763-F3E8-4324-B65D-9C791CFD1F49}"/>
</file>

<file path=docProps/app.xml><?xml version="1.0" encoding="utf-8"?>
<Properties xmlns="http://schemas.openxmlformats.org/officeDocument/2006/extended-properties" xmlns:vt="http://schemas.openxmlformats.org/officeDocument/2006/docPropsVTypes">
  <Template>Median</Template>
  <TotalTime>1893</TotalTime>
  <Words>6709</Words>
  <Application>Microsoft Office PowerPoint</Application>
  <PresentationFormat>On-screen Show (4:3)</PresentationFormat>
  <Paragraphs>1350</Paragraphs>
  <Slides>83</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Median</vt:lpstr>
      <vt:lpstr>Document</vt:lpstr>
      <vt:lpstr>PowerPoint Presentation</vt:lpstr>
      <vt:lpstr>Creating Databases and Database Files</vt:lpstr>
      <vt:lpstr>Creating Databases</vt:lpstr>
      <vt:lpstr>Creating Filegroups</vt:lpstr>
      <vt:lpstr>What are Filegroups?</vt:lpstr>
      <vt:lpstr>Improving Database Performance by Using Filegroups</vt:lpstr>
      <vt:lpstr>Creating Schemas</vt:lpstr>
      <vt:lpstr>What are Schemas?</vt:lpstr>
      <vt:lpstr>How Object Name Resolution Works</vt:lpstr>
      <vt:lpstr>Questions</vt:lpstr>
      <vt:lpstr>PowerPoint Presentation</vt:lpstr>
      <vt:lpstr>Creating Data Types and Tables</vt:lpstr>
      <vt:lpstr>Overview of Data Types</vt:lpstr>
      <vt:lpstr>Creating Tables</vt:lpstr>
      <vt:lpstr>How SQL Server Organizes Data in Rows</vt:lpstr>
      <vt:lpstr>Creating tables Programmatically  </vt:lpstr>
      <vt:lpstr>Considerations for Creating Tables</vt:lpstr>
      <vt:lpstr>Generating Transact-SQL Scripts</vt:lpstr>
      <vt:lpstr>Sparse Columns</vt:lpstr>
      <vt:lpstr>Self Study</vt:lpstr>
      <vt:lpstr>Questions</vt:lpstr>
      <vt:lpstr>PowerPoint Presentation</vt:lpstr>
      <vt:lpstr>Module Map</vt:lpstr>
      <vt:lpstr>Data Integrity</vt:lpstr>
      <vt:lpstr>Types of Data Integrity</vt:lpstr>
      <vt:lpstr>Options for Enforcing Data Integrity</vt:lpstr>
      <vt:lpstr>Two Methods of Enforcement</vt:lpstr>
      <vt:lpstr>What Are Constraints?</vt:lpstr>
      <vt:lpstr>Constraint</vt:lpstr>
      <vt:lpstr>1)Domain Integrity</vt:lpstr>
      <vt:lpstr>Check Constraint</vt:lpstr>
      <vt:lpstr>Column-Level Check Constraint</vt:lpstr>
      <vt:lpstr>Column-Level Constraint Names</vt:lpstr>
      <vt:lpstr>Table-Level Check Constraint</vt:lpstr>
      <vt:lpstr>Check Constraints and Defaults</vt:lpstr>
      <vt:lpstr>2) Entity Integrity</vt:lpstr>
      <vt:lpstr>Primary Key</vt:lpstr>
      <vt:lpstr>Primary Key Constraint</vt:lpstr>
      <vt:lpstr>Indexes Created by Primary Key Constraints</vt:lpstr>
      <vt:lpstr>Column-Level Primary Key Constraint</vt:lpstr>
      <vt:lpstr>Table-Level Primary Key Constraint</vt:lpstr>
      <vt:lpstr>Unique Constraint</vt:lpstr>
      <vt:lpstr>Indexes Created by Unique Constraints</vt:lpstr>
      <vt:lpstr>Column-Level Unique Constraint</vt:lpstr>
      <vt:lpstr>Table-Level Unique Constraint</vt:lpstr>
      <vt:lpstr>Primary Key Constraints versus Unique Constraints</vt:lpstr>
      <vt:lpstr>Key Constraints Summary </vt:lpstr>
      <vt:lpstr>Summary</vt:lpstr>
      <vt:lpstr>3)Referential Integrity</vt:lpstr>
      <vt:lpstr>Foreign Key</vt:lpstr>
      <vt:lpstr>References Constraint</vt:lpstr>
      <vt:lpstr>Column-Level References Constraint</vt:lpstr>
      <vt:lpstr>Table-Level References Constraint</vt:lpstr>
      <vt:lpstr>Rules for References Constraints</vt:lpstr>
      <vt:lpstr>Restrictions on Referential Values</vt:lpstr>
      <vt:lpstr>Cascading Referential Integrity</vt:lpstr>
      <vt:lpstr>Constraint Management</vt:lpstr>
      <vt:lpstr>Adding Constraints</vt:lpstr>
      <vt:lpstr>Dropping Constraints</vt:lpstr>
      <vt:lpstr>System-Defined Constraint Messages</vt:lpstr>
      <vt:lpstr>User-Defined Constraint Messages</vt:lpstr>
      <vt:lpstr>Creating and Binding Messages</vt:lpstr>
      <vt:lpstr>Unbinding and Dropping Messages</vt:lpstr>
      <vt:lpstr>System Procedures for Constraints</vt:lpstr>
      <vt:lpstr>Default</vt:lpstr>
      <vt:lpstr>Creating and Binding Defaults</vt:lpstr>
      <vt:lpstr>Rules for Binding Defaults</vt:lpstr>
      <vt:lpstr>Unbinding and Dropping Defaults</vt:lpstr>
      <vt:lpstr>Rule</vt:lpstr>
      <vt:lpstr>Creating Rules</vt:lpstr>
      <vt:lpstr>Binding Rules</vt:lpstr>
      <vt:lpstr>Unbinding and Dropping Rules</vt:lpstr>
      <vt:lpstr>User-Defined Datatypes</vt:lpstr>
      <vt:lpstr>Binding and Unbinding to User-Defined Datatypes</vt:lpstr>
      <vt:lpstr>Using Bound User-Defined Datatypes</vt:lpstr>
      <vt:lpstr>Column and Datatype Precedence</vt:lpstr>
      <vt:lpstr>System Procedures for Defaults and Rules</vt:lpstr>
      <vt:lpstr>Summary of Database Objects</vt:lpstr>
      <vt:lpstr>Execution Plans</vt:lpstr>
      <vt:lpstr>What Are Correlated Subqueries?</vt:lpstr>
      <vt:lpstr>Building a Correlated Subquery</vt:lpstr>
      <vt:lpstr>Using Correlated Subqueries</vt:lpstr>
      <vt:lpstr>Using the EXISTS Clause with Correlated Subqueries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Rami</dc:creator>
  <cp:lastModifiedBy>Rami</cp:lastModifiedBy>
  <cp:revision>202</cp:revision>
  <dcterms:created xsi:type="dcterms:W3CDTF">2006-08-16T00:00:00Z</dcterms:created>
  <dcterms:modified xsi:type="dcterms:W3CDTF">2012-12-31T10:27:38Z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0x010100C4A9445D28B95A4995C545995709B740</vt:lpwstr>
  </property>
</Properties>
</file>