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theme/theme2.xml" ContentType="application/vnd.openxmlformats-officedocument.theme+xml"/>
  <Override PartName="/ppt/theme/themeOverride1.xml" ContentType="application/vnd.openxmlformats-officedocument.themeOverrid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3"/>
  </p:sldMasterIdLst>
  <p:notesMasterIdLst>
    <p:notesMasterId r:id="rId50"/>
  </p:notesMasterIdLst>
  <p:sldIdLst>
    <p:sldId id="256" r:id="rId4"/>
    <p:sldId id="461" r:id="rId5"/>
    <p:sldId id="460" r:id="rId6"/>
    <p:sldId id="459" r:id="rId7"/>
    <p:sldId id="458" r:id="rId8"/>
    <p:sldId id="482" r:id="rId9"/>
    <p:sldId id="457" r:id="rId10"/>
    <p:sldId id="465" r:id="rId11"/>
    <p:sldId id="467" r:id="rId12"/>
    <p:sldId id="500" r:id="rId13"/>
    <p:sldId id="468" r:id="rId14"/>
    <p:sldId id="469" r:id="rId15"/>
    <p:sldId id="470" r:id="rId16"/>
    <p:sldId id="456" r:id="rId17"/>
    <p:sldId id="501" r:id="rId18"/>
    <p:sldId id="472" r:id="rId19"/>
    <p:sldId id="424" r:id="rId20"/>
    <p:sldId id="347" r:id="rId21"/>
    <p:sldId id="448" r:id="rId22"/>
    <p:sldId id="370" r:id="rId23"/>
    <p:sldId id="351" r:id="rId24"/>
    <p:sldId id="427" r:id="rId25"/>
    <p:sldId id="361" r:id="rId26"/>
    <p:sldId id="492" r:id="rId27"/>
    <p:sldId id="494" r:id="rId28"/>
    <p:sldId id="449" r:id="rId29"/>
    <p:sldId id="513" r:id="rId30"/>
    <p:sldId id="490" r:id="rId31"/>
    <p:sldId id="450" r:id="rId32"/>
    <p:sldId id="451" r:id="rId33"/>
    <p:sldId id="495" r:id="rId34"/>
    <p:sldId id="473" r:id="rId35"/>
    <p:sldId id="431" r:id="rId36"/>
    <p:sldId id="508" r:id="rId37"/>
    <p:sldId id="509" r:id="rId38"/>
    <p:sldId id="510" r:id="rId39"/>
    <p:sldId id="511" r:id="rId40"/>
    <p:sldId id="512" r:id="rId41"/>
    <p:sldId id="428" r:id="rId42"/>
    <p:sldId id="429" r:id="rId43"/>
    <p:sldId id="504" r:id="rId44"/>
    <p:sldId id="441" r:id="rId45"/>
    <p:sldId id="471" r:id="rId46"/>
    <p:sldId id="481" r:id="rId47"/>
    <p:sldId id="480" r:id="rId48"/>
    <p:sldId id="442"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33CCFF"/>
    <a:srgbClr val="FF7C80"/>
    <a:srgbClr val="0000FF"/>
    <a:srgbClr val="C0C0C0"/>
    <a:srgbClr val="96969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94610" autoAdjust="0"/>
  </p:normalViewPr>
  <p:slideViewPr>
    <p:cSldViewPr snapToGrid="0">
      <p:cViewPr varScale="1">
        <p:scale>
          <a:sx n="69" d="100"/>
          <a:sy n="69"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FE0FD40-A774-4243-B89D-01A69A50AC5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defRPr>
            </a:lvl1pPr>
          </a:lstStyle>
          <a:p>
            <a:pPr>
              <a:defRPr/>
            </a:pPr>
            <a:endParaRPr lang="en-US"/>
          </a:p>
        </p:txBody>
      </p:sp>
      <p:sp>
        <p:nvSpPr>
          <p:cNvPr id="31747" name="Rectangle 3">
            <a:extLst>
              <a:ext uri="{FF2B5EF4-FFF2-40B4-BE49-F238E27FC236}">
                <a16:creationId xmlns:a16="http://schemas.microsoft.com/office/drawing/2014/main" id="{6595BDFB-08F0-4C68-9216-6C8A12483C5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7172" name="Rectangle 4">
            <a:extLst>
              <a:ext uri="{FF2B5EF4-FFF2-40B4-BE49-F238E27FC236}">
                <a16:creationId xmlns:a16="http://schemas.microsoft.com/office/drawing/2014/main" id="{59268F22-BD96-4609-97AF-48D4CA65DF0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E3B05849-67D9-4758-AF30-0BC0C48963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50196082-0173-4CFB-B53D-01754E1EE74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defRPr>
            </a:lvl1pPr>
          </a:lstStyle>
          <a:p>
            <a:pPr>
              <a:defRPr/>
            </a:pPr>
            <a:endParaRPr lang="en-US"/>
          </a:p>
        </p:txBody>
      </p:sp>
      <p:sp>
        <p:nvSpPr>
          <p:cNvPr id="31751" name="Rectangle 7">
            <a:extLst>
              <a:ext uri="{FF2B5EF4-FFF2-40B4-BE49-F238E27FC236}">
                <a16:creationId xmlns:a16="http://schemas.microsoft.com/office/drawing/2014/main" id="{44C19DBD-C7E7-4DAC-8E6A-9C5CA104C3E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926BEC-043B-4C13-BDBA-ED50F461E9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FC0CFBA-F759-4840-A476-B9F3E5B26C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A33E7C-2F68-438F-AD59-48912F6A8E12}" type="slidenum">
              <a:rPr lang="en-US" altLang="en-US"/>
              <a:pPr/>
              <a:t>1</a:t>
            </a:fld>
            <a:endParaRPr lang="en-US" altLang="en-US"/>
          </a:p>
        </p:txBody>
      </p:sp>
      <p:sp>
        <p:nvSpPr>
          <p:cNvPr id="9219" name="Rectangle 2">
            <a:extLst>
              <a:ext uri="{FF2B5EF4-FFF2-40B4-BE49-F238E27FC236}">
                <a16:creationId xmlns:a16="http://schemas.microsoft.com/office/drawing/2014/main" id="{BD8DB53A-CB86-4F1D-BEE4-261E1097B364}"/>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A3AB21C2-80F5-423A-90C8-88DBEF03B9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4CAAF5A-F036-41AD-B2C3-C92ACCEF04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288434-C93B-44F7-9266-DB6114B0BDD2}" type="slidenum">
              <a:rPr lang="en-US" altLang="en-US"/>
              <a:pPr/>
              <a:t>24</a:t>
            </a:fld>
            <a:endParaRPr lang="en-US" altLang="en-US"/>
          </a:p>
        </p:txBody>
      </p:sp>
      <p:sp>
        <p:nvSpPr>
          <p:cNvPr id="41987" name="Rectangle 2">
            <a:extLst>
              <a:ext uri="{FF2B5EF4-FFF2-40B4-BE49-F238E27FC236}">
                <a16:creationId xmlns:a16="http://schemas.microsoft.com/office/drawing/2014/main" id="{7205CC1D-F385-4A17-AE99-A304C2B74FEB}"/>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D0F624BB-8A0A-41FD-BB45-DD6C5D21F7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0480179-B2DD-4AF4-AFAD-F210BEDC2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6A11150-56AA-4A6D-8CC6-F39CF081B4B8}" type="slidenum">
              <a:rPr lang="en-US" altLang="en-US"/>
              <a:pPr/>
              <a:t>25</a:t>
            </a:fld>
            <a:endParaRPr lang="en-US" altLang="en-US"/>
          </a:p>
        </p:txBody>
      </p:sp>
      <p:sp>
        <p:nvSpPr>
          <p:cNvPr id="44035" name="Rectangle 2">
            <a:extLst>
              <a:ext uri="{FF2B5EF4-FFF2-40B4-BE49-F238E27FC236}">
                <a16:creationId xmlns:a16="http://schemas.microsoft.com/office/drawing/2014/main" id="{9AB0D991-FBF0-47FA-AE31-245FCA0E86DD}"/>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C0B2DEFA-D36D-4652-8B39-A629243F21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3C3E871-6C4D-441A-AEB0-45C8C7341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5BF142-3624-46F1-8BA5-FE1CAD0D70F1}" type="slidenum">
              <a:rPr lang="ar-SA" altLang="en-US"/>
              <a:pPr/>
              <a:t>27</a:t>
            </a:fld>
            <a:endParaRPr lang="en-US" altLang="en-US"/>
          </a:p>
        </p:txBody>
      </p:sp>
      <p:sp>
        <p:nvSpPr>
          <p:cNvPr id="47107" name="Rectangle 2">
            <a:extLst>
              <a:ext uri="{FF2B5EF4-FFF2-40B4-BE49-F238E27FC236}">
                <a16:creationId xmlns:a16="http://schemas.microsoft.com/office/drawing/2014/main" id="{B8316E11-8C16-48B7-9435-F397FE20A83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EF3E56-E3C6-4560-BDF3-CB6F15AA1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00F4DB3-0FC8-4A4B-8602-3798EAC518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3409A8A-5F68-4470-8CDC-8A8DDB5ED935}" type="slidenum">
              <a:rPr lang="ar-SA" altLang="en-US"/>
              <a:pPr/>
              <a:t>32</a:t>
            </a:fld>
            <a:endParaRPr lang="en-US" altLang="en-US"/>
          </a:p>
        </p:txBody>
      </p:sp>
      <p:sp>
        <p:nvSpPr>
          <p:cNvPr id="53251" name="Rectangle 2">
            <a:extLst>
              <a:ext uri="{FF2B5EF4-FFF2-40B4-BE49-F238E27FC236}">
                <a16:creationId xmlns:a16="http://schemas.microsoft.com/office/drawing/2014/main" id="{2C7E123C-5EE3-4B7E-B105-D1361AE3591D}"/>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F142E54-0104-4102-85AD-34B9D49DCB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 typeface="Wingdings" panose="05000000000000000000" pitchFamily="2" charset="2"/>
              <a:buNone/>
            </a:pPr>
            <a:r>
              <a:rPr lang="en-US" altLang="en-US" b="1">
                <a:latin typeface="Arial" panose="020B0604020202020204" pitchFamily="34" charset="0"/>
              </a:rPr>
              <a:t>Relationship: </a:t>
            </a:r>
            <a:r>
              <a:rPr lang="en-US" altLang="en-US">
                <a:latin typeface="Arial" panose="020B0604020202020204" pitchFamily="34" charset="0"/>
              </a:rPr>
              <a:t>Establishes a connection or correspondence or link between a pair of tables in a database, or between a pair of entities in an entity-relationship diagram (ERD).</a:t>
            </a:r>
          </a:p>
          <a:p>
            <a:pPr>
              <a:lnSpc>
                <a:spcPct val="80000"/>
              </a:lnSpc>
            </a:pPr>
            <a:endParaRPr lang="en-US" altLang="en-US" b="1">
              <a:latin typeface="Arial" panose="020B0604020202020204" pitchFamily="34" charset="0"/>
            </a:endParaRPr>
          </a:p>
          <a:p>
            <a:pPr>
              <a:lnSpc>
                <a:spcPct val="80000"/>
              </a:lnSpc>
            </a:pPr>
            <a:r>
              <a:rPr lang="en-US" altLang="en-US" b="1">
                <a:latin typeface="Arial" panose="020B0604020202020204" pitchFamily="34" charset="0"/>
              </a:rPr>
              <a:t>One-to-one relationship</a:t>
            </a:r>
            <a:r>
              <a:rPr lang="en-US" altLang="en-US">
                <a:latin typeface="Arial" panose="020B0604020202020204" pitchFamily="34" charset="0"/>
              </a:rPr>
              <a:t>: A single record in table A is related to only one record in table B, and vice versa.</a:t>
            </a:r>
          </a:p>
          <a:p>
            <a:pPr>
              <a:lnSpc>
                <a:spcPct val="80000"/>
              </a:lnSpc>
            </a:pPr>
            <a:endParaRPr lang="en-US" altLang="en-US" b="1">
              <a:latin typeface="Arial" panose="020B0604020202020204" pitchFamily="34" charset="0"/>
            </a:endParaRPr>
          </a:p>
          <a:p>
            <a:pPr>
              <a:lnSpc>
                <a:spcPct val="80000"/>
              </a:lnSpc>
            </a:pPr>
            <a:r>
              <a:rPr lang="en-US" altLang="en-US" b="1">
                <a:latin typeface="Arial" panose="020B0604020202020204" pitchFamily="34" charset="0"/>
              </a:rPr>
              <a:t>One-to-many relationship</a:t>
            </a:r>
            <a:r>
              <a:rPr lang="en-US" altLang="en-US">
                <a:latin typeface="Arial" panose="020B0604020202020204" pitchFamily="34" charset="0"/>
              </a:rPr>
              <a:t>: A single record in table A can be related to one or more records in table B, but a single record in table B can be related to only one record in table A.</a:t>
            </a:r>
          </a:p>
          <a:p>
            <a:pPr>
              <a:lnSpc>
                <a:spcPct val="80000"/>
              </a:lnSpc>
            </a:pPr>
            <a:endParaRPr lang="en-US" altLang="en-US" b="1">
              <a:latin typeface="Arial" panose="020B0604020202020204" pitchFamily="34" charset="0"/>
            </a:endParaRPr>
          </a:p>
          <a:p>
            <a:pPr>
              <a:lnSpc>
                <a:spcPct val="80000"/>
              </a:lnSpc>
            </a:pPr>
            <a:r>
              <a:rPr lang="en-US" altLang="en-US" b="1">
                <a:latin typeface="Arial" panose="020B0604020202020204" pitchFamily="34" charset="0"/>
              </a:rPr>
              <a:t>Many-to-many relationship</a:t>
            </a:r>
            <a:r>
              <a:rPr lang="en-US" altLang="en-US">
                <a:latin typeface="Arial" panose="020B0604020202020204" pitchFamily="34" charset="0"/>
              </a:rPr>
              <a:t>: A single record in table A can be related to one or more records in table B, and vice versa. Problems with many-to-many relationships: one of the tables will contain a large amount of redundant data, both tables will contain some duplicate data, it will be difficult to add, update, delete records because of the duplication of fields between tables.</a:t>
            </a:r>
          </a:p>
          <a:p>
            <a:pPr>
              <a:lnSpc>
                <a:spcPct val="80000"/>
              </a:lnSpc>
              <a:buFont typeface="Wingdings" panose="05000000000000000000" pitchFamily="2" charset="2"/>
              <a:buNone/>
            </a:pPr>
            <a:endParaRPr lang="en-US" altLang="en-US">
              <a:latin typeface="Arial" panose="020B0604020202020204" pitchFamily="34" charset="0"/>
            </a:endParaRPr>
          </a:p>
          <a:p>
            <a:pPr>
              <a:lnSpc>
                <a:spcPct val="80000"/>
              </a:lnSpc>
            </a:pPr>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53B93D7-6741-47E7-A231-2A4E7F399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CA3F41-EE02-4692-A39B-C9BD813FEDE0}" type="slidenum">
              <a:rPr lang="en-US" altLang="en-US"/>
              <a:pPr/>
              <a:t>33</a:t>
            </a:fld>
            <a:endParaRPr lang="en-US" altLang="en-US"/>
          </a:p>
        </p:txBody>
      </p:sp>
      <p:sp>
        <p:nvSpPr>
          <p:cNvPr id="55299" name="Rectangle 2">
            <a:extLst>
              <a:ext uri="{FF2B5EF4-FFF2-40B4-BE49-F238E27FC236}">
                <a16:creationId xmlns:a16="http://schemas.microsoft.com/office/drawing/2014/main" id="{F0809306-E0E7-4AA8-8F62-4950164D8B1F}"/>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DD6E3046-EA1F-4B74-A065-30937DC1AD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EEB721B-00FE-4663-8772-C806F98CA202}"/>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90832AFD-0547-41A5-BB23-ADE19710D9E6}"/>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solidFill>
                  <a:schemeClr val="bg2">
                    <a:lumMod val="50000"/>
                  </a:schemeClr>
                </a:solidFill>
              </a:rPr>
              <a:t>It is minimal super key.</a:t>
            </a:r>
          </a:p>
          <a:p>
            <a:pPr>
              <a:defRPr/>
            </a:pPr>
            <a:r>
              <a:rPr lang="en-US" dirty="0">
                <a:latin typeface="Arial" pitchFamily="34" charset="0"/>
              </a:rPr>
              <a:t>, </a:t>
            </a:r>
          </a:p>
          <a:p>
            <a:pPr>
              <a:defRPr/>
            </a:pPr>
            <a:r>
              <a:rPr lang="en-US" dirty="0">
                <a:latin typeface="Arial" pitchFamily="34" charset="0"/>
              </a:rPr>
              <a:t>because taking out “</a:t>
            </a:r>
            <a:r>
              <a:rPr lang="en-US" i="1" dirty="0">
                <a:latin typeface="Arial" pitchFamily="34" charset="0"/>
              </a:rPr>
              <a:t>name” </a:t>
            </a:r>
            <a:r>
              <a:rPr lang="en-US" dirty="0">
                <a:latin typeface="Arial" pitchFamily="34" charset="0"/>
              </a:rPr>
              <a:t>still leaves “</a:t>
            </a:r>
            <a:r>
              <a:rPr lang="en-US" i="1" dirty="0">
                <a:latin typeface="Arial" pitchFamily="34" charset="0"/>
              </a:rPr>
              <a:t>SSN”</a:t>
            </a:r>
            <a:r>
              <a:rPr lang="en-US" dirty="0">
                <a:latin typeface="Arial" pitchFamily="34" charset="0"/>
              </a:rPr>
              <a:t> which can uniquely identify an entity.</a:t>
            </a:r>
            <a:endParaRPr lang="en-IN" dirty="0">
              <a:latin typeface="Arial" pitchFamily="34" charset="0"/>
            </a:endParaRPr>
          </a:p>
        </p:txBody>
      </p:sp>
      <p:sp>
        <p:nvSpPr>
          <p:cNvPr id="62468" name="Slide Number Placeholder 3">
            <a:extLst>
              <a:ext uri="{FF2B5EF4-FFF2-40B4-BE49-F238E27FC236}">
                <a16:creationId xmlns:a16="http://schemas.microsoft.com/office/drawing/2014/main" id="{9FF94939-3C81-4ECD-A490-5E7315C752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4A544-6CC8-4EA8-AFF9-538FBD54C5E7}" type="slidenum">
              <a:rPr lang="en-US" altLang="en-US"/>
              <a:pPr/>
              <a:t>39</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71A697D1-BC9D-45D5-83EC-124D0FC642EE}"/>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0F07E80E-3C73-4027-A0D7-20FFBA29F4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building a database in a database software, the software will only allow to use one candidate key to be the unique identifier of an entity for an entity set.</a:t>
            </a:r>
          </a:p>
          <a:p>
            <a:endParaRPr lang="en-IN" altLang="en-US">
              <a:latin typeface="Arial" panose="020B0604020202020204" pitchFamily="34" charset="0"/>
            </a:endParaRPr>
          </a:p>
        </p:txBody>
      </p:sp>
      <p:sp>
        <p:nvSpPr>
          <p:cNvPr id="64516" name="Slide Number Placeholder 3">
            <a:extLst>
              <a:ext uri="{FF2B5EF4-FFF2-40B4-BE49-F238E27FC236}">
                <a16:creationId xmlns:a16="http://schemas.microsoft.com/office/drawing/2014/main" id="{89715D1B-82FB-4F3E-A21A-C62353EFF1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2CDD7C-0597-4E8F-B4FC-FA620879F496}" type="slidenum">
              <a:rPr lang="en-US" altLang="en-US"/>
              <a:pPr/>
              <a:t>40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E5F7CC7-4C92-479F-8F91-D939392A2239}"/>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00AF50E7-4FE6-449E-87F4-20316FA7A3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building a database in a database software, the software will only allow to use one candidate key to be the unique identifier of an entity for an entity set.</a:t>
            </a:r>
          </a:p>
          <a:p>
            <a:endParaRPr lang="en-IN" altLang="en-US">
              <a:latin typeface="Arial" panose="020B0604020202020204" pitchFamily="34" charset="0"/>
            </a:endParaRPr>
          </a:p>
        </p:txBody>
      </p:sp>
      <p:sp>
        <p:nvSpPr>
          <p:cNvPr id="66564" name="Slide Number Placeholder 3">
            <a:extLst>
              <a:ext uri="{FF2B5EF4-FFF2-40B4-BE49-F238E27FC236}">
                <a16:creationId xmlns:a16="http://schemas.microsoft.com/office/drawing/2014/main" id="{24F09424-4B00-4C96-B68F-4B64ECF3C8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246F06-B23D-4F3F-B1DD-1B1A167B88A8}" type="slidenum">
              <a:rPr lang="en-US" altLang="en-US"/>
              <a:pPr/>
              <a:t>41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22F8272-5507-479E-9C92-1C178E7C3A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3E7FE26-4CCC-4AE3-9EA9-D460B3D26CFA}" type="slidenum">
              <a:rPr lang="en-US" altLang="en-US"/>
              <a:pPr/>
              <a:t>12</a:t>
            </a:fld>
            <a:endParaRPr lang="en-US" altLang="en-US"/>
          </a:p>
        </p:txBody>
      </p:sp>
      <p:sp>
        <p:nvSpPr>
          <p:cNvPr id="21507" name="Rectangle 2">
            <a:extLst>
              <a:ext uri="{FF2B5EF4-FFF2-40B4-BE49-F238E27FC236}">
                <a16:creationId xmlns:a16="http://schemas.microsoft.com/office/drawing/2014/main" id="{B0C61C7B-FC6B-4DF2-997E-0D8D585FD769}"/>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FB5AD810-3312-4570-BE18-BAA83E11EB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4F7B34A-8F4B-4D72-AE75-3B0D47A038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49C72B-8917-4399-8092-599A4B84B290}" type="slidenum">
              <a:rPr lang="en-US" altLang="en-US"/>
              <a:pPr/>
              <a:t>13</a:t>
            </a:fld>
            <a:endParaRPr lang="en-US" altLang="en-US"/>
          </a:p>
        </p:txBody>
      </p:sp>
      <p:sp>
        <p:nvSpPr>
          <p:cNvPr id="23555" name="Rectangle 2">
            <a:extLst>
              <a:ext uri="{FF2B5EF4-FFF2-40B4-BE49-F238E27FC236}">
                <a16:creationId xmlns:a16="http://schemas.microsoft.com/office/drawing/2014/main" id="{C598F125-24B9-4CD1-8A2A-30621188993F}"/>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5854829A-9432-4C78-AA19-946C3A48C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SzPct val="77000"/>
            </a:pPr>
            <a:r>
              <a:rPr lang="en-US" altLang="en-US" sz="2000" b="1">
                <a:latin typeface="Arial" panose="020B0604020202020204" pitchFamily="34" charset="0"/>
                <a:cs typeface="Arial" panose="020B0604020202020204" pitchFamily="34" charset="0"/>
              </a:rPr>
              <a:t>Database Model:</a:t>
            </a:r>
            <a:r>
              <a:rPr lang="en-US" altLang="en-US" sz="2000">
                <a:latin typeface="Arial" panose="020B0604020202020204" pitchFamily="34" charset="0"/>
                <a:cs typeface="Arial" panose="020B0604020202020204" pitchFamily="34" charset="0"/>
              </a:rPr>
              <a:t> a collection of logical constructs used to represent the data structure and the data relationships found within the database.</a:t>
            </a:r>
          </a:p>
          <a:p>
            <a:pPr lvl="1" eaLnBrk="1" hangingPunct="1"/>
            <a:r>
              <a:rPr lang="en-US" altLang="en-US" i="1" u="sng">
                <a:latin typeface="Arial" panose="020B0604020202020204" pitchFamily="34" charset="0"/>
                <a:cs typeface="Arial" panose="020B0604020202020204" pitchFamily="34" charset="0"/>
              </a:rPr>
              <a:t>User models</a:t>
            </a:r>
            <a:r>
              <a:rPr lang="en-US" altLang="en-US">
                <a:latin typeface="Arial" panose="020B0604020202020204" pitchFamily="34" charset="0"/>
                <a:cs typeface="Arial" panose="020B0604020202020204" pitchFamily="34" charset="0"/>
              </a:rPr>
              <a:t> focus on what different types of users will see when viewing the database.  They are concerned with what data the user will see and how the data will be presented to the user.</a:t>
            </a:r>
          </a:p>
          <a:p>
            <a:pPr lvl="1" eaLnBrk="1" hangingPunct="1"/>
            <a:r>
              <a:rPr lang="en-US" altLang="en-US" i="1" u="sng">
                <a:latin typeface="Arial" panose="020B0604020202020204" pitchFamily="34" charset="0"/>
                <a:cs typeface="Arial" panose="020B0604020202020204" pitchFamily="34" charset="0"/>
              </a:rPr>
              <a:t>Logical models</a:t>
            </a:r>
            <a:r>
              <a:rPr lang="en-US" altLang="en-US">
                <a:latin typeface="Arial" panose="020B0604020202020204" pitchFamily="34" charset="0"/>
                <a:cs typeface="Arial" panose="020B0604020202020204" pitchFamily="34" charset="0"/>
              </a:rPr>
              <a:t> focus on the logical nature of the data representation. They are concerned with </a:t>
            </a:r>
            <a:r>
              <a:rPr lang="en-US" altLang="en-US" i="1">
                <a:latin typeface="Arial" panose="020B0604020202020204" pitchFamily="34" charset="0"/>
                <a:cs typeface="Arial" panose="020B0604020202020204" pitchFamily="34" charset="0"/>
              </a:rPr>
              <a:t>what</a:t>
            </a:r>
            <a:r>
              <a:rPr lang="en-US" altLang="en-US">
                <a:latin typeface="Arial" panose="020B0604020202020204" pitchFamily="34" charset="0"/>
                <a:cs typeface="Arial" panose="020B0604020202020204" pitchFamily="34" charset="0"/>
              </a:rPr>
              <a:t> is represented rather than </a:t>
            </a:r>
            <a:r>
              <a:rPr lang="en-US" altLang="en-US" i="1">
                <a:latin typeface="Arial" panose="020B0604020202020204" pitchFamily="34" charset="0"/>
                <a:cs typeface="Arial" panose="020B0604020202020204" pitchFamily="34" charset="0"/>
              </a:rPr>
              <a:t>how</a:t>
            </a:r>
            <a:r>
              <a:rPr lang="en-US" altLang="en-US">
                <a:latin typeface="Arial" panose="020B0604020202020204" pitchFamily="34" charset="0"/>
                <a:cs typeface="Arial" panose="020B0604020202020204" pitchFamily="34" charset="0"/>
              </a:rPr>
              <a:t> it is represented.</a:t>
            </a:r>
          </a:p>
          <a:p>
            <a:pPr lvl="1" eaLnBrk="1" hangingPunct="1"/>
            <a:r>
              <a:rPr lang="en-US" altLang="en-US" i="1" u="sng">
                <a:latin typeface="Arial" panose="020B0604020202020204" pitchFamily="34" charset="0"/>
                <a:cs typeface="Arial" panose="020B0604020202020204" pitchFamily="34" charset="0"/>
              </a:rPr>
              <a:t>Physical models</a:t>
            </a:r>
            <a:r>
              <a:rPr lang="en-US" altLang="en-US">
                <a:latin typeface="Arial" panose="020B0604020202020204" pitchFamily="34" charset="0"/>
                <a:cs typeface="Arial" panose="020B0604020202020204" pitchFamily="34" charset="0"/>
              </a:rPr>
              <a:t> place the emphasis on </a:t>
            </a:r>
            <a:r>
              <a:rPr lang="en-US" altLang="en-US" i="1">
                <a:latin typeface="Arial" panose="020B0604020202020204" pitchFamily="34" charset="0"/>
                <a:cs typeface="Arial" panose="020B0604020202020204" pitchFamily="34" charset="0"/>
              </a:rPr>
              <a:t>how</a:t>
            </a:r>
            <a:r>
              <a:rPr lang="en-US" altLang="en-US">
                <a:latin typeface="Arial" panose="020B0604020202020204" pitchFamily="34" charset="0"/>
                <a:cs typeface="Arial" panose="020B0604020202020204" pitchFamily="34" charset="0"/>
              </a:rPr>
              <a:t> the data are represented in the database or on </a:t>
            </a:r>
            <a:r>
              <a:rPr lang="en-US" altLang="en-US" i="1">
                <a:latin typeface="Arial" panose="020B0604020202020204" pitchFamily="34" charset="0"/>
                <a:cs typeface="Arial" panose="020B0604020202020204" pitchFamily="34" charset="0"/>
              </a:rPr>
              <a:t>how</a:t>
            </a:r>
            <a:r>
              <a:rPr lang="en-US" altLang="en-US">
                <a:latin typeface="Arial" panose="020B0604020202020204" pitchFamily="34" charset="0"/>
                <a:cs typeface="Arial" panose="020B0604020202020204" pitchFamily="34" charset="0"/>
              </a:rPr>
              <a:t> the data structures are implemented.</a:t>
            </a:r>
          </a:p>
          <a:p>
            <a:pPr lvl="1" eaLnBrk="1" hangingPunct="1"/>
            <a:endParaRPr lang="en-US" altLang="en-US">
              <a:latin typeface="Arial" panose="020B0604020202020204" pitchFamily="34" charset="0"/>
              <a:cs typeface="Arial" panose="020B0604020202020204" pitchFamily="34" charset="0"/>
            </a:endParaRPr>
          </a:p>
          <a:p>
            <a:pPr lvl="1" eaLnBrk="1" hangingPunct="1"/>
            <a:endParaRPr lang="en-US" altLang="en-US">
              <a:latin typeface="Arial" panose="020B0604020202020204" pitchFamily="34" charset="0"/>
              <a:cs typeface="Arial" panose="020B0604020202020204" pitchFamily="34" charset="0"/>
            </a:endParaRPr>
          </a:p>
          <a:p>
            <a:pPr lvl="1" eaLnBrk="1" hangingPunct="1"/>
            <a:endParaRPr lang="en-US" altLang="en-US">
              <a:latin typeface="Arial" panose="020B0604020202020204" pitchFamily="34" charset="0"/>
              <a:cs typeface="Arial" panose="020B0604020202020204" pitchFamily="34" charset="0"/>
            </a:endParaRPr>
          </a:p>
          <a:p>
            <a:pPr eaLnBrk="1" hangingPunct="1">
              <a:lnSpc>
                <a:spcPct val="90000"/>
              </a:lnSpc>
            </a:pPr>
            <a:r>
              <a:rPr lang="en-US" altLang="en-US" sz="2000" b="1">
                <a:latin typeface="Arial" panose="020B0604020202020204" pitchFamily="34" charset="0"/>
                <a:cs typeface="Arial" panose="020B0604020202020204" pitchFamily="34" charset="0"/>
              </a:rPr>
              <a:t>External – What the user sees: </a:t>
            </a:r>
            <a:r>
              <a:rPr lang="en-US" altLang="en-US" sz="2000">
                <a:latin typeface="Arial" panose="020B0604020202020204" pitchFamily="34" charset="0"/>
                <a:cs typeface="Arial" panose="020B0604020202020204" pitchFamily="34" charset="0"/>
              </a:rPr>
              <a:t>deals with methods through which users may access the schema, such as through the use of a data input form. The external model allows relationships to be created between the user application and the data model.</a:t>
            </a:r>
          </a:p>
          <a:p>
            <a:pPr eaLnBrk="1" hangingPunct="1">
              <a:lnSpc>
                <a:spcPct val="90000"/>
              </a:lnSpc>
            </a:pPr>
            <a:endParaRPr lang="en-US" altLang="en-US" sz="2000">
              <a:latin typeface="Arial" panose="020B0604020202020204" pitchFamily="34" charset="0"/>
              <a:cs typeface="Arial" panose="020B0604020202020204" pitchFamily="34" charset="0"/>
            </a:endParaRPr>
          </a:p>
          <a:p>
            <a:pPr eaLnBrk="1" hangingPunct="1">
              <a:lnSpc>
                <a:spcPct val="90000"/>
              </a:lnSpc>
            </a:pPr>
            <a:r>
              <a:rPr lang="en-US" altLang="en-US" sz="2000" b="1">
                <a:latin typeface="Arial" panose="020B0604020202020204" pitchFamily="34" charset="0"/>
                <a:cs typeface="Arial" panose="020B0604020202020204" pitchFamily="34" charset="0"/>
              </a:rPr>
              <a:t>Conceptual – The logical model: </a:t>
            </a:r>
            <a:r>
              <a:rPr lang="en-US" altLang="en-US" sz="2000">
                <a:latin typeface="Arial" panose="020B0604020202020204" pitchFamily="34" charset="0"/>
                <a:cs typeface="Arial" panose="020B0604020202020204" pitchFamily="34" charset="0"/>
              </a:rPr>
              <a:t>is the basic database model, which deals with organizational structures that are used to define database structures such as tables and constraints.</a:t>
            </a:r>
          </a:p>
          <a:p>
            <a:pPr eaLnBrk="1" hangingPunct="1">
              <a:lnSpc>
                <a:spcPct val="90000"/>
              </a:lnSpc>
            </a:pPr>
            <a:endParaRPr lang="en-US" altLang="en-US" sz="2000">
              <a:latin typeface="Arial" panose="020B0604020202020204" pitchFamily="34" charset="0"/>
              <a:cs typeface="Arial" panose="020B0604020202020204" pitchFamily="34" charset="0"/>
            </a:endParaRPr>
          </a:p>
          <a:p>
            <a:pPr eaLnBrk="1" hangingPunct="1">
              <a:lnSpc>
                <a:spcPct val="90000"/>
              </a:lnSpc>
            </a:pPr>
            <a:r>
              <a:rPr lang="en-US" altLang="en-US" sz="2000" b="1">
                <a:latin typeface="Arial" panose="020B0604020202020204" pitchFamily="34" charset="0"/>
                <a:cs typeface="Arial" panose="020B0604020202020204" pitchFamily="34" charset="0"/>
              </a:rPr>
              <a:t>Internal – The physical model: </a:t>
            </a:r>
            <a:r>
              <a:rPr lang="en-US" altLang="en-US" sz="2000">
                <a:latin typeface="Arial" panose="020B0604020202020204" pitchFamily="34" charset="0"/>
                <a:cs typeface="Arial" panose="020B0604020202020204" pitchFamily="34" charset="0"/>
              </a:rPr>
              <a:t>deals with the physical storage of the database, as well as access to the data, such as through data storage in tables and the use of indexes to expedite data access. The internal model separates the physical requirements of the hardware and the operating system from the data model.</a:t>
            </a:r>
          </a:p>
          <a:p>
            <a:pPr lvl="1" eaLnBrk="1" hangingPunct="1"/>
            <a:endParaRPr lang="en-US" altLang="en-US">
              <a:latin typeface="Arial" panose="020B0604020202020204" pitchFamily="34" charset="0"/>
              <a:cs typeface="Arial" panose="020B0604020202020204" pitchFamily="34" charset="0"/>
            </a:endParaRPr>
          </a:p>
          <a:p>
            <a:pPr lvl="1" eaLnBrk="1" hangingPunct="1"/>
            <a:endParaRPr lang="en-US" altLang="en-US" sz="180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9E804FD-2821-40B9-9130-D6CCFFCD7D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4B2D93C-7AB1-467D-84C3-EA9F80FF35A3}" type="slidenum">
              <a:rPr lang="ar-SA" altLang="en-US"/>
              <a:pPr/>
              <a:t>16</a:t>
            </a:fld>
            <a:endParaRPr lang="en-US" altLang="en-US"/>
          </a:p>
        </p:txBody>
      </p:sp>
      <p:sp>
        <p:nvSpPr>
          <p:cNvPr id="27651" name="Rectangle 2">
            <a:extLst>
              <a:ext uri="{FF2B5EF4-FFF2-40B4-BE49-F238E27FC236}">
                <a16:creationId xmlns:a16="http://schemas.microsoft.com/office/drawing/2014/main" id="{F0DBBE70-41B3-45A0-AB57-94246CF6365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AC2AC97-E4C7-449A-AB80-3D1C4BDA45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E16ED9F-EF96-43DC-8312-8175A60E35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61EADE-FCB1-4862-927A-5373E77D20EC}" type="slidenum">
              <a:rPr lang="en-US" altLang="en-US"/>
              <a:pPr/>
              <a:t>18</a:t>
            </a:fld>
            <a:endParaRPr lang="en-US" altLang="en-US"/>
          </a:p>
        </p:txBody>
      </p:sp>
      <p:sp>
        <p:nvSpPr>
          <p:cNvPr id="30723" name="Rectangle 2">
            <a:extLst>
              <a:ext uri="{FF2B5EF4-FFF2-40B4-BE49-F238E27FC236}">
                <a16:creationId xmlns:a16="http://schemas.microsoft.com/office/drawing/2014/main" id="{E4A72298-4A01-4438-A844-743472E9AC3A}"/>
              </a:ext>
            </a:extLst>
          </p:cNvPr>
          <p:cNvSpPr>
            <a:spLocks noRot="1" noChangeArrowheads="1" noTextEdit="1"/>
          </p:cNvSpPr>
          <p:nvPr>
            <p:ph type="sldImg"/>
          </p:nvPr>
        </p:nvSpPr>
        <p:spPr>
          <a:xfrm>
            <a:off x="1158875" y="696913"/>
            <a:ext cx="4541838" cy="3406775"/>
          </a:xfrm>
          <a:ln/>
        </p:spPr>
      </p:sp>
      <p:sp>
        <p:nvSpPr>
          <p:cNvPr id="30724" name="Rectangle 3">
            <a:extLst>
              <a:ext uri="{FF2B5EF4-FFF2-40B4-BE49-F238E27FC236}">
                <a16:creationId xmlns:a16="http://schemas.microsoft.com/office/drawing/2014/main" id="{9000D539-AD0B-409E-8063-BE013DC11A83}"/>
              </a:ext>
            </a:extLst>
          </p:cNvPr>
          <p:cNvSpPr>
            <a:spLocks noGrp="1" noChangeArrowheads="1"/>
          </p:cNvSpPr>
          <p:nvPr>
            <p:ph type="body" idx="1"/>
          </p:nvPr>
        </p:nvSpPr>
        <p:spPr>
          <a:xfrm>
            <a:off x="904875" y="4343400"/>
            <a:ext cx="5045075"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6231026-0BD2-4BC1-8C39-464A22E59E00}"/>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CE6D1FE3-CB24-4D16-AC4B-8874B37422A0}"/>
              </a:ext>
            </a:extLst>
          </p:cNvPr>
          <p:cNvSpPr>
            <a:spLocks noGrp="1"/>
          </p:cNvSpPr>
          <p:nvPr>
            <p:ph type="body" idx="1"/>
          </p:nvPr>
        </p:nvSpPr>
        <p:spPr/>
        <p:txBody>
          <a:bodyPr/>
          <a:lstStyle/>
          <a:p>
            <a:pPr>
              <a:spcBef>
                <a:spcPct val="20000"/>
              </a:spcBef>
              <a:defRPr/>
            </a:pPr>
            <a:r>
              <a:rPr lang="en-US" sz="2400" b="1" kern="0" dirty="0"/>
              <a:t>Weak entity</a:t>
            </a:r>
          </a:p>
          <a:p>
            <a:pPr marL="227013" indent="-227013">
              <a:spcBef>
                <a:spcPct val="20000"/>
              </a:spcBef>
              <a:buFontTx/>
              <a:buChar char="•"/>
              <a:defRPr/>
            </a:pPr>
            <a:r>
              <a:rPr lang="en-US" sz="2400" kern="0" dirty="0"/>
              <a:t>An entity that does not have a key attribute</a:t>
            </a:r>
          </a:p>
          <a:p>
            <a:pPr marL="227013" indent="-227013">
              <a:spcBef>
                <a:spcPct val="20000"/>
              </a:spcBef>
              <a:buFontTx/>
              <a:buChar char="•"/>
              <a:defRPr/>
            </a:pPr>
            <a:endParaRPr lang="en-US" sz="2400" kern="0" dirty="0"/>
          </a:p>
          <a:p>
            <a:pPr marL="227013" indent="-227013">
              <a:spcBef>
                <a:spcPct val="20000"/>
              </a:spcBef>
              <a:buFontTx/>
              <a:buChar char="•"/>
              <a:defRPr/>
            </a:pPr>
            <a:r>
              <a:rPr lang="en-US" sz="2400" kern="0" dirty="0"/>
              <a:t>A weak entity must participate in an identifying relationship type with an owner or identifying entity type</a:t>
            </a:r>
          </a:p>
          <a:p>
            <a:pPr marL="227013" indent="-227013">
              <a:spcBef>
                <a:spcPct val="20000"/>
              </a:spcBef>
              <a:buFontTx/>
              <a:buChar char="•"/>
              <a:defRPr/>
            </a:pPr>
            <a:endParaRPr lang="en-US" sz="2400" kern="0" dirty="0"/>
          </a:p>
          <a:p>
            <a:pPr marL="227013" indent="-227013">
              <a:spcBef>
                <a:spcPct val="20000"/>
              </a:spcBef>
              <a:buFontTx/>
              <a:buChar char="•"/>
              <a:defRPr/>
            </a:pPr>
            <a:r>
              <a:rPr lang="en-US" sz="2400" kern="0" dirty="0"/>
              <a:t>Entities are identified by the combination of:</a:t>
            </a:r>
          </a:p>
          <a:p>
            <a:pPr marL="569913" lvl="1" indent="-228600">
              <a:spcBef>
                <a:spcPct val="20000"/>
              </a:spcBef>
              <a:buFontTx/>
              <a:buChar char="•"/>
              <a:defRPr/>
            </a:pPr>
            <a:r>
              <a:rPr lang="en-US" sz="2500" kern="0" dirty="0"/>
              <a:t>A partial key of the weak entity type</a:t>
            </a:r>
          </a:p>
          <a:p>
            <a:pPr marL="569913" lvl="1" indent="-228600">
              <a:spcBef>
                <a:spcPct val="20000"/>
              </a:spcBef>
              <a:buFontTx/>
              <a:buChar char="•"/>
              <a:defRPr/>
            </a:pPr>
            <a:r>
              <a:rPr lang="en-US" sz="2500" kern="0" dirty="0"/>
              <a:t>The particular entity they are related to in the identifying entity type</a:t>
            </a:r>
          </a:p>
          <a:p>
            <a:pPr marL="227013" indent="-227013">
              <a:spcBef>
                <a:spcPct val="20000"/>
              </a:spcBef>
              <a:buSzPct val="150000"/>
              <a:buFont typeface="Wingdings" pitchFamily="2" charset="2"/>
              <a:buNone/>
              <a:defRPr/>
            </a:pPr>
            <a:endParaRPr lang="en-US" kern="0" dirty="0"/>
          </a:p>
          <a:p>
            <a:pPr marL="227013" indent="-227013">
              <a:spcBef>
                <a:spcPct val="20000"/>
              </a:spcBef>
              <a:buSzPct val="150000"/>
              <a:buFont typeface="Wingdings" pitchFamily="2" charset="2"/>
              <a:buNone/>
              <a:defRPr/>
            </a:pPr>
            <a:r>
              <a:rPr lang="en-US" kern="0" dirty="0"/>
              <a:t>Example: </a:t>
            </a:r>
          </a:p>
          <a:p>
            <a:pPr marL="227013" indent="-227013">
              <a:spcBef>
                <a:spcPct val="20000"/>
              </a:spcBef>
              <a:buSzPct val="150000"/>
              <a:buFont typeface="Wingdings" pitchFamily="2" charset="2"/>
              <a:buNone/>
              <a:defRPr/>
            </a:pPr>
            <a:r>
              <a:rPr lang="en-US" kern="0" dirty="0"/>
              <a:t> Suppose that a DEPENDENT entity is identified by the dependent’s first name and birth date, </a:t>
            </a:r>
            <a:r>
              <a:rPr lang="en-US" i="1" kern="0" dirty="0"/>
              <a:t>and</a:t>
            </a:r>
            <a:r>
              <a:rPr lang="en-US" kern="0" dirty="0"/>
              <a:t> the specific EMPLOYEE that the dependent is related to.  DEPENDENT is a weak entity type with EMPLOYEE as its identifying entity type via the identifying relationship type DEPENDENT_OF</a:t>
            </a:r>
          </a:p>
          <a:p>
            <a:pPr>
              <a:defRPr/>
            </a:pPr>
            <a:endParaRPr lang="en-US" dirty="0"/>
          </a:p>
          <a:p>
            <a:pPr>
              <a:defRPr/>
            </a:pPr>
            <a:endParaRPr lang="en-US" dirty="0"/>
          </a:p>
        </p:txBody>
      </p:sp>
      <p:sp>
        <p:nvSpPr>
          <p:cNvPr id="32772" name="Slide Number Placeholder 3">
            <a:extLst>
              <a:ext uri="{FF2B5EF4-FFF2-40B4-BE49-F238E27FC236}">
                <a16:creationId xmlns:a16="http://schemas.microsoft.com/office/drawing/2014/main" id="{DC63BCD5-7FDC-47EE-A60C-01C891A1D4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D2ABFF-5DFD-4DDD-BDFB-7A6041ED98B6}" type="slidenum">
              <a:rPr lang="en-US" altLang="en-US"/>
              <a:pPr/>
              <a:t>19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5C14D15-A602-43E5-97FD-3B7C1AC20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29A8FFA-D663-46BC-A4C8-298A1A75151D}" type="slidenum">
              <a:rPr lang="en-US" altLang="en-US"/>
              <a:pPr/>
              <a:t>21</a:t>
            </a:fld>
            <a:endParaRPr lang="en-US" altLang="en-US"/>
          </a:p>
        </p:txBody>
      </p:sp>
      <p:sp>
        <p:nvSpPr>
          <p:cNvPr id="35843" name="Rectangle 2">
            <a:extLst>
              <a:ext uri="{FF2B5EF4-FFF2-40B4-BE49-F238E27FC236}">
                <a16:creationId xmlns:a16="http://schemas.microsoft.com/office/drawing/2014/main" id="{33331EAC-DB96-46E1-9574-D23219974662}"/>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B9A73F29-7996-403E-8A06-FD566C93A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98E720E-26FD-4E86-BAA7-162AC57C6A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8DA1D5E-D831-4FBC-9908-8D29A9E53EE7}" type="slidenum">
              <a:rPr lang="en-US" altLang="en-US"/>
              <a:pPr/>
              <a:t>22</a:t>
            </a:fld>
            <a:endParaRPr lang="en-US" altLang="en-US"/>
          </a:p>
        </p:txBody>
      </p:sp>
      <p:sp>
        <p:nvSpPr>
          <p:cNvPr id="37891" name="Rectangle 2">
            <a:extLst>
              <a:ext uri="{FF2B5EF4-FFF2-40B4-BE49-F238E27FC236}">
                <a16:creationId xmlns:a16="http://schemas.microsoft.com/office/drawing/2014/main" id="{4869AD27-5925-49B9-B53E-9E8E08640BF6}"/>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EBECF6E0-DED6-4839-8F4A-1F4DAD1EF5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4B96615-0E81-4122-80D5-EE4EB9FCA9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05DE1C-4B99-4990-95FB-53742C3D9908}" type="slidenum">
              <a:rPr lang="en-US" altLang="en-US"/>
              <a:pPr/>
              <a:t>23</a:t>
            </a:fld>
            <a:endParaRPr lang="en-US" altLang="en-US"/>
          </a:p>
        </p:txBody>
      </p:sp>
      <p:sp>
        <p:nvSpPr>
          <p:cNvPr id="39939" name="Rectangle 2">
            <a:extLst>
              <a:ext uri="{FF2B5EF4-FFF2-40B4-BE49-F238E27FC236}">
                <a16:creationId xmlns:a16="http://schemas.microsoft.com/office/drawing/2014/main" id="{B3527552-2F9E-477F-9DE9-BE02D20CF777}"/>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C04C996F-4A93-4705-BFBB-1BA804DC4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4" name="Group 14">
            <a:extLst>
              <a:ext uri="{FF2B5EF4-FFF2-40B4-BE49-F238E27FC236}">
                <a16:creationId xmlns:a16="http://schemas.microsoft.com/office/drawing/2014/main" id="{A8AAE7D6-6F41-48A9-84FF-E398B75B9242}"/>
              </a:ext>
            </a:extLst>
          </p:cNvPr>
          <p:cNvGrpSpPr>
            <a:grpSpLocks/>
          </p:cNvGrpSpPr>
          <p:nvPr/>
        </p:nvGrpSpPr>
        <p:grpSpPr bwMode="auto">
          <a:xfrm>
            <a:off x="0" y="2928938"/>
            <a:ext cx="9144000" cy="285750"/>
            <a:chOff x="0" y="2928934"/>
            <a:chExt cx="9144000" cy="285752"/>
          </a:xfrm>
        </p:grpSpPr>
        <p:sp>
          <p:nvSpPr>
            <p:cNvPr id="5" name="Rectangle 4">
              <a:extLst>
                <a:ext uri="{FF2B5EF4-FFF2-40B4-BE49-F238E27FC236}">
                  <a16:creationId xmlns:a16="http://schemas.microsoft.com/office/drawing/2014/main" id="{BED138DC-1286-47F0-B2CA-789CD3F31FAD}"/>
                </a:ext>
              </a:extLst>
            </p:cNvPr>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6" name="Rectangle 5">
              <a:extLst>
                <a:ext uri="{FF2B5EF4-FFF2-40B4-BE49-F238E27FC236}">
                  <a16:creationId xmlns:a16="http://schemas.microsoft.com/office/drawing/2014/main" id="{B75084B6-C55D-468D-8BA6-1BFBEC5226D8}"/>
                </a:ext>
              </a:extLst>
            </p:cNvPr>
            <p:cNvSpPr/>
            <p:nvPr userDrawn="1"/>
          </p:nvSpPr>
          <p:spPr>
            <a:xfrm flipH="1">
              <a:off x="8334375" y="2963859"/>
              <a:ext cx="809625" cy="214313"/>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7" name="Rectangle 6">
              <a:extLst>
                <a:ext uri="{FF2B5EF4-FFF2-40B4-BE49-F238E27FC236}">
                  <a16:creationId xmlns:a16="http://schemas.microsoft.com/office/drawing/2014/main" id="{EF4BF216-880E-4DD7-8238-E575858D79D6}"/>
                </a:ext>
              </a:extLst>
            </p:cNvPr>
            <p:cNvSpPr/>
            <p:nvPr userDrawn="1"/>
          </p:nvSpPr>
          <p:spPr>
            <a:xfrm flipH="1">
              <a:off x="0" y="2967034"/>
              <a:ext cx="8286750" cy="214313"/>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2" name="Title 1"/>
          <p:cNvSpPr>
            <a:spLocks noGrp="1"/>
          </p:cNvSpPr>
          <p:nvPr>
            <p:ph type="ctrTitle"/>
          </p:nvPr>
        </p:nvSpPr>
        <p:spPr>
          <a:xfrm>
            <a:off x="685800" y="1454136"/>
            <a:ext cx="77724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lang="en-US"/>
              <a:t>Click to edit Master title style</a:t>
            </a:r>
          </a:p>
        </p:txBody>
      </p:sp>
      <p:sp>
        <p:nvSpPr>
          <p:cNvPr id="3" name="Subtitle 2"/>
          <p:cNvSpPr>
            <a:spLocks noGrp="1"/>
          </p:cNvSpPr>
          <p:nvPr>
            <p:ph type="subTitle" idx="1"/>
          </p:nvPr>
        </p:nvSpPr>
        <p:spPr>
          <a:xfrm>
            <a:off x="1371600" y="3219007"/>
            <a:ext cx="64008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3">
            <a:extLst>
              <a:ext uri="{FF2B5EF4-FFF2-40B4-BE49-F238E27FC236}">
                <a16:creationId xmlns:a16="http://schemas.microsoft.com/office/drawing/2014/main" id="{7EACA60E-B3E1-4E0C-B640-5785247238F7}"/>
              </a:ext>
            </a:extLst>
          </p:cNvPr>
          <p:cNvSpPr>
            <a:spLocks noGrp="1"/>
          </p:cNvSpPr>
          <p:nvPr>
            <p:ph type="dt" sz="half" idx="10"/>
          </p:nvPr>
        </p:nvSpPr>
        <p:spPr>
          <a:xfrm>
            <a:off x="0" y="6497638"/>
            <a:ext cx="1800225" cy="360362"/>
          </a:xfrm>
        </p:spPr>
        <p:txBody>
          <a:bodyPr/>
          <a:lstStyle>
            <a:lvl1pPr algn="l">
              <a:defRPr/>
            </a:lvl1pPr>
          </a:lstStyle>
          <a:p>
            <a:pPr>
              <a:defRPr/>
            </a:pPr>
            <a:fld id="{1913BE8F-7790-46A2-A172-EFD68A37A4F9}" type="datetime1">
              <a:rPr lang="en-US"/>
              <a:pPr>
                <a:defRPr/>
              </a:pPr>
              <a:t>9/8/2021</a:t>
            </a:fld>
            <a:endParaRPr lang="en-US"/>
          </a:p>
        </p:txBody>
      </p:sp>
      <p:sp>
        <p:nvSpPr>
          <p:cNvPr id="9" name="Footer Placeholder 4">
            <a:extLst>
              <a:ext uri="{FF2B5EF4-FFF2-40B4-BE49-F238E27FC236}">
                <a16:creationId xmlns:a16="http://schemas.microsoft.com/office/drawing/2014/main" id="{EA28973A-D14B-4C93-BDF6-9FD2A90B80AC}"/>
              </a:ext>
            </a:extLst>
          </p:cNvPr>
          <p:cNvSpPr>
            <a:spLocks noGrp="1"/>
          </p:cNvSpPr>
          <p:nvPr>
            <p:ph type="ftr" sz="quarter" idx="11"/>
          </p:nvPr>
        </p:nvSpPr>
        <p:spPr>
          <a:xfrm>
            <a:off x="6264275" y="6497638"/>
            <a:ext cx="2879725" cy="360362"/>
          </a:xfrm>
        </p:spPr>
        <p:txBody>
          <a:bodyPr/>
          <a:lstStyle>
            <a:lvl1pPr>
              <a:defRPr/>
            </a:lvl1pPr>
          </a:lstStyle>
          <a:p>
            <a:pPr>
              <a:defRPr/>
            </a:pPr>
            <a:r>
              <a:rPr lang="en-US"/>
              <a:t>ERD Concepts</a:t>
            </a:r>
          </a:p>
        </p:txBody>
      </p:sp>
      <p:sp>
        <p:nvSpPr>
          <p:cNvPr id="10" name="Slide Number Placeholder 5">
            <a:extLst>
              <a:ext uri="{FF2B5EF4-FFF2-40B4-BE49-F238E27FC236}">
                <a16:creationId xmlns:a16="http://schemas.microsoft.com/office/drawing/2014/main" id="{242303EB-16CB-4963-A4D5-D628761B7329}"/>
              </a:ext>
            </a:extLst>
          </p:cNvPr>
          <p:cNvSpPr>
            <a:spLocks noGrp="1"/>
          </p:cNvSpPr>
          <p:nvPr>
            <p:ph type="sldNum" sz="quarter" idx="12"/>
          </p:nvPr>
        </p:nvSpPr>
        <p:spPr>
          <a:xfrm>
            <a:off x="8334375" y="2928938"/>
            <a:ext cx="809625" cy="285750"/>
          </a:xfrm>
        </p:spPr>
        <p:txBody>
          <a:bodyPr/>
          <a:lstStyle>
            <a:lvl1pPr>
              <a:defRPr>
                <a:solidFill>
                  <a:srgbClr val="FFFFFF"/>
                </a:solidFill>
              </a:defRPr>
            </a:lvl1pPr>
          </a:lstStyle>
          <a:p>
            <a:fld id="{BD42AD6C-10E9-4C61-BB44-44F185465330}" type="slidenum">
              <a:rPr lang="en-US" altLang="en-US"/>
              <a:pPr/>
              <a:t>‹#›</a:t>
            </a:fld>
            <a:endParaRPr lang="en-US" altLang="en-US"/>
          </a:p>
        </p:txBody>
      </p:sp>
    </p:spTree>
    <p:extLst>
      <p:ext uri="{BB962C8B-B14F-4D97-AF65-F5344CB8AC3E}">
        <p14:creationId xmlns:p14="http://schemas.microsoft.com/office/powerpoint/2010/main" val="2685684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FFB99-84EF-472C-A435-F5951C740D70}"/>
              </a:ext>
            </a:extLst>
          </p:cNvPr>
          <p:cNvSpPr>
            <a:spLocks noGrp="1"/>
          </p:cNvSpPr>
          <p:nvPr>
            <p:ph type="dt" sz="half" idx="10"/>
          </p:nvPr>
        </p:nvSpPr>
        <p:spPr/>
        <p:txBody>
          <a:bodyPr/>
          <a:lstStyle>
            <a:lvl1pPr>
              <a:defRPr/>
            </a:lvl1pPr>
          </a:lstStyle>
          <a:p>
            <a:pPr>
              <a:defRPr/>
            </a:pPr>
            <a:fld id="{53A85680-4EE5-4280-8C47-7684A939B93B}" type="datetime1">
              <a:rPr lang="en-US"/>
              <a:pPr>
                <a:defRPr/>
              </a:pPr>
              <a:t>9/8/2021</a:t>
            </a:fld>
            <a:endParaRPr lang="en-US"/>
          </a:p>
        </p:txBody>
      </p:sp>
      <p:sp>
        <p:nvSpPr>
          <p:cNvPr id="5" name="Footer Placeholder 4">
            <a:extLst>
              <a:ext uri="{FF2B5EF4-FFF2-40B4-BE49-F238E27FC236}">
                <a16:creationId xmlns:a16="http://schemas.microsoft.com/office/drawing/2014/main" id="{4BE254F4-5E52-4DB0-B5C4-102B1BD3D599}"/>
              </a:ext>
            </a:extLst>
          </p:cNvPr>
          <p:cNvSpPr>
            <a:spLocks noGrp="1"/>
          </p:cNvSpPr>
          <p:nvPr>
            <p:ph type="ftr" sz="quarter" idx="11"/>
          </p:nvPr>
        </p:nvSpPr>
        <p:spPr/>
        <p:txBody>
          <a:bodyPr/>
          <a:lstStyle>
            <a:lvl1pPr>
              <a:defRPr/>
            </a:lvl1pPr>
          </a:lstStyle>
          <a:p>
            <a:pPr>
              <a:defRPr/>
            </a:pPr>
            <a:r>
              <a:rPr lang="en-US"/>
              <a:t>ERD Concepts</a:t>
            </a:r>
          </a:p>
        </p:txBody>
      </p:sp>
      <p:sp>
        <p:nvSpPr>
          <p:cNvPr id="6" name="Slide Number Placeholder 5">
            <a:extLst>
              <a:ext uri="{FF2B5EF4-FFF2-40B4-BE49-F238E27FC236}">
                <a16:creationId xmlns:a16="http://schemas.microsoft.com/office/drawing/2014/main" id="{58A5BF68-ACF7-4865-93F9-105518835305}"/>
              </a:ext>
            </a:extLst>
          </p:cNvPr>
          <p:cNvSpPr>
            <a:spLocks noGrp="1"/>
          </p:cNvSpPr>
          <p:nvPr>
            <p:ph type="sldNum" sz="quarter" idx="12"/>
          </p:nvPr>
        </p:nvSpPr>
        <p:spPr/>
        <p:txBody>
          <a:bodyPr/>
          <a:lstStyle>
            <a:lvl1pPr>
              <a:defRPr/>
            </a:lvl1pPr>
          </a:lstStyle>
          <a:p>
            <a:fld id="{5FA998E2-62A9-4B8D-B7B4-6751DDEBDA38}" type="slidenum">
              <a:rPr lang="en-US" altLang="en-US"/>
              <a:pPr/>
              <a:t>‹#›</a:t>
            </a:fld>
            <a:endParaRPr lang="en-US" altLang="en-US"/>
          </a:p>
        </p:txBody>
      </p:sp>
    </p:spTree>
    <p:extLst>
      <p:ext uri="{BB962C8B-B14F-4D97-AF65-F5344CB8AC3E}">
        <p14:creationId xmlns:p14="http://schemas.microsoft.com/office/powerpoint/2010/main" val="307962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F53EC416-1AB0-4D25-A0B2-E6B00658D63E}"/>
              </a:ext>
            </a:extLst>
          </p:cNvPr>
          <p:cNvGrpSpPr>
            <a:grpSpLocks/>
          </p:cNvGrpSpPr>
          <p:nvPr/>
        </p:nvGrpSpPr>
        <p:grpSpPr bwMode="auto">
          <a:xfrm>
            <a:off x="0" y="6286500"/>
            <a:ext cx="9144000" cy="285750"/>
            <a:chOff x="0" y="1428736"/>
            <a:chExt cx="9144000" cy="285752"/>
          </a:xfrm>
        </p:grpSpPr>
        <p:sp>
          <p:nvSpPr>
            <p:cNvPr id="5" name="Rectangle 4">
              <a:extLst>
                <a:ext uri="{FF2B5EF4-FFF2-40B4-BE49-F238E27FC236}">
                  <a16:creationId xmlns:a16="http://schemas.microsoft.com/office/drawing/2014/main" id="{CC24E6E9-A953-4A32-81F5-16DED3703EE7}"/>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6" name="Rectangle 5">
              <a:extLst>
                <a:ext uri="{FF2B5EF4-FFF2-40B4-BE49-F238E27FC236}">
                  <a16:creationId xmlns:a16="http://schemas.microsoft.com/office/drawing/2014/main" id="{B1F53161-2BDA-4008-A572-B6085612E9F4}"/>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7" name="Rectangle 6">
              <a:extLst>
                <a:ext uri="{FF2B5EF4-FFF2-40B4-BE49-F238E27FC236}">
                  <a16:creationId xmlns:a16="http://schemas.microsoft.com/office/drawing/2014/main" id="{E954F727-5517-47C1-ABBD-781AFD5F759C}"/>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2" name="Vertical Title 1"/>
          <p:cNvSpPr>
            <a:spLocks noGrp="1"/>
          </p:cNvSpPr>
          <p:nvPr>
            <p:ph type="title" orient="vert"/>
          </p:nvPr>
        </p:nvSpPr>
        <p:spPr>
          <a:xfrm>
            <a:off x="7643802" y="285728"/>
            <a:ext cx="1500198"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lang="en-US"/>
              <a:t>Click to edit Master title style</a:t>
            </a:r>
          </a:p>
        </p:txBody>
      </p:sp>
      <p:sp>
        <p:nvSpPr>
          <p:cNvPr id="3" name="Vertical Text Placeholder 2"/>
          <p:cNvSpPr>
            <a:spLocks noGrp="1"/>
          </p:cNvSpPr>
          <p:nvPr>
            <p:ph type="body" orient="vert" idx="1"/>
          </p:nvPr>
        </p:nvSpPr>
        <p:spPr>
          <a:xfrm>
            <a:off x="842994" y="285730"/>
            <a:ext cx="6657964" cy="6000791"/>
          </a:xfrm>
          <a:noFill/>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292C090B-C400-4F17-B905-ABAEC52E6C98}"/>
              </a:ext>
            </a:extLst>
          </p:cNvPr>
          <p:cNvSpPr>
            <a:spLocks noGrp="1"/>
          </p:cNvSpPr>
          <p:nvPr>
            <p:ph type="dt" sz="half" idx="10"/>
          </p:nvPr>
        </p:nvSpPr>
        <p:spPr/>
        <p:txBody>
          <a:bodyPr/>
          <a:lstStyle>
            <a:lvl1pPr>
              <a:defRPr/>
            </a:lvl1pPr>
          </a:lstStyle>
          <a:p>
            <a:pPr>
              <a:defRPr/>
            </a:pPr>
            <a:fld id="{1F0ED244-39F1-4002-890C-A3F62E9C762F}" type="datetime1">
              <a:rPr lang="en-US"/>
              <a:pPr>
                <a:defRPr/>
              </a:pPr>
              <a:t>9/8/2021</a:t>
            </a:fld>
            <a:endParaRPr lang="en-US"/>
          </a:p>
        </p:txBody>
      </p:sp>
      <p:sp>
        <p:nvSpPr>
          <p:cNvPr id="9" name="Footer Placeholder 4">
            <a:extLst>
              <a:ext uri="{FF2B5EF4-FFF2-40B4-BE49-F238E27FC236}">
                <a16:creationId xmlns:a16="http://schemas.microsoft.com/office/drawing/2014/main" id="{5F0F4AA8-F6FB-43BB-82F9-EF12302C295B}"/>
              </a:ext>
            </a:extLst>
          </p:cNvPr>
          <p:cNvSpPr>
            <a:spLocks noGrp="1"/>
          </p:cNvSpPr>
          <p:nvPr>
            <p:ph type="ftr" sz="quarter" idx="11"/>
          </p:nvPr>
        </p:nvSpPr>
        <p:spPr/>
        <p:txBody>
          <a:bodyPr/>
          <a:lstStyle>
            <a:lvl1pPr>
              <a:defRPr/>
            </a:lvl1pPr>
          </a:lstStyle>
          <a:p>
            <a:pPr>
              <a:defRPr/>
            </a:pPr>
            <a:r>
              <a:rPr lang="en-US"/>
              <a:t>ERD Concepts</a:t>
            </a:r>
          </a:p>
        </p:txBody>
      </p:sp>
      <p:sp>
        <p:nvSpPr>
          <p:cNvPr id="10" name="Slide Number Placeholder 5">
            <a:extLst>
              <a:ext uri="{FF2B5EF4-FFF2-40B4-BE49-F238E27FC236}">
                <a16:creationId xmlns:a16="http://schemas.microsoft.com/office/drawing/2014/main" id="{55A193FC-F93A-4349-92A0-875780ACB489}"/>
              </a:ext>
            </a:extLst>
          </p:cNvPr>
          <p:cNvSpPr>
            <a:spLocks noGrp="1"/>
          </p:cNvSpPr>
          <p:nvPr>
            <p:ph type="sldNum" sz="quarter" idx="12"/>
          </p:nvPr>
        </p:nvSpPr>
        <p:spPr>
          <a:xfrm>
            <a:off x="0" y="6286500"/>
            <a:ext cx="809625" cy="285750"/>
          </a:xfrm>
        </p:spPr>
        <p:txBody>
          <a:bodyPr/>
          <a:lstStyle>
            <a:lvl1pPr>
              <a:defRPr/>
            </a:lvl1pPr>
          </a:lstStyle>
          <a:p>
            <a:fld id="{D1C06981-1A08-48A6-8C15-59E24829023A}" type="slidenum">
              <a:rPr lang="en-US" altLang="en-US"/>
              <a:pPr/>
              <a:t>‹#›</a:t>
            </a:fld>
            <a:endParaRPr lang="en-US" altLang="en-US"/>
          </a:p>
        </p:txBody>
      </p:sp>
    </p:spTree>
    <p:extLst>
      <p:ext uri="{BB962C8B-B14F-4D97-AF65-F5344CB8AC3E}">
        <p14:creationId xmlns:p14="http://schemas.microsoft.com/office/powerpoint/2010/main" val="407884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549E5-8057-4102-BEDE-8AEE8635ED64}"/>
              </a:ext>
            </a:extLst>
          </p:cNvPr>
          <p:cNvSpPr>
            <a:spLocks noGrp="1"/>
          </p:cNvSpPr>
          <p:nvPr>
            <p:ph type="dt" sz="half" idx="10"/>
          </p:nvPr>
        </p:nvSpPr>
        <p:spPr/>
        <p:txBody>
          <a:bodyPr/>
          <a:lstStyle>
            <a:lvl1pPr>
              <a:defRPr/>
            </a:lvl1pPr>
          </a:lstStyle>
          <a:p>
            <a:pPr>
              <a:defRPr/>
            </a:pPr>
            <a:fld id="{12314A77-9751-4A37-AB79-7C3BBFA65C50}" type="datetime1">
              <a:rPr lang="en-US"/>
              <a:pPr>
                <a:defRPr/>
              </a:pPr>
              <a:t>9/8/2021</a:t>
            </a:fld>
            <a:endParaRPr lang="en-US"/>
          </a:p>
        </p:txBody>
      </p:sp>
      <p:sp>
        <p:nvSpPr>
          <p:cNvPr id="5" name="Footer Placeholder 4">
            <a:extLst>
              <a:ext uri="{FF2B5EF4-FFF2-40B4-BE49-F238E27FC236}">
                <a16:creationId xmlns:a16="http://schemas.microsoft.com/office/drawing/2014/main" id="{35A0396E-657A-4595-947E-600B7BD2CE46}"/>
              </a:ext>
            </a:extLst>
          </p:cNvPr>
          <p:cNvSpPr>
            <a:spLocks noGrp="1"/>
          </p:cNvSpPr>
          <p:nvPr>
            <p:ph type="ftr" sz="quarter" idx="11"/>
          </p:nvPr>
        </p:nvSpPr>
        <p:spPr/>
        <p:txBody>
          <a:bodyPr/>
          <a:lstStyle>
            <a:lvl1pPr>
              <a:defRPr/>
            </a:lvl1pPr>
          </a:lstStyle>
          <a:p>
            <a:pPr>
              <a:defRPr/>
            </a:pPr>
            <a:r>
              <a:rPr lang="en-US"/>
              <a:t>ERD Concepts</a:t>
            </a:r>
          </a:p>
        </p:txBody>
      </p:sp>
      <p:sp>
        <p:nvSpPr>
          <p:cNvPr id="6" name="Slide Number Placeholder 5">
            <a:extLst>
              <a:ext uri="{FF2B5EF4-FFF2-40B4-BE49-F238E27FC236}">
                <a16:creationId xmlns:a16="http://schemas.microsoft.com/office/drawing/2014/main" id="{B644DB4C-9377-4223-BB22-983C24C88F3A}"/>
              </a:ext>
            </a:extLst>
          </p:cNvPr>
          <p:cNvSpPr>
            <a:spLocks noGrp="1"/>
          </p:cNvSpPr>
          <p:nvPr>
            <p:ph type="sldNum" sz="quarter" idx="12"/>
          </p:nvPr>
        </p:nvSpPr>
        <p:spPr/>
        <p:txBody>
          <a:bodyPr/>
          <a:lstStyle>
            <a:lvl1pPr>
              <a:defRPr/>
            </a:lvl1pPr>
          </a:lstStyle>
          <a:p>
            <a:fld id="{05840F78-A637-4EB9-8784-5A4EA79C733A}" type="slidenum">
              <a:rPr lang="en-US" altLang="en-US"/>
              <a:pPr/>
              <a:t>‹#›</a:t>
            </a:fld>
            <a:endParaRPr lang="en-US" altLang="en-US"/>
          </a:p>
        </p:txBody>
      </p:sp>
    </p:spTree>
    <p:extLst>
      <p:ext uri="{BB962C8B-B14F-4D97-AF65-F5344CB8AC3E}">
        <p14:creationId xmlns:p14="http://schemas.microsoft.com/office/powerpoint/2010/main" val="406866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C6C0221E-7F65-475F-8639-ECF3BF298825}"/>
              </a:ext>
            </a:extLst>
          </p:cNvPr>
          <p:cNvGrpSpPr>
            <a:grpSpLocks/>
          </p:cNvGrpSpPr>
          <p:nvPr/>
        </p:nvGrpSpPr>
        <p:grpSpPr bwMode="auto">
          <a:xfrm>
            <a:off x="0" y="2928938"/>
            <a:ext cx="9144000" cy="285750"/>
            <a:chOff x="0" y="2928934"/>
            <a:chExt cx="9144000" cy="285752"/>
          </a:xfrm>
        </p:grpSpPr>
        <p:sp>
          <p:nvSpPr>
            <p:cNvPr id="5" name="Rectangle 4">
              <a:extLst>
                <a:ext uri="{FF2B5EF4-FFF2-40B4-BE49-F238E27FC236}">
                  <a16:creationId xmlns:a16="http://schemas.microsoft.com/office/drawing/2014/main" id="{2B151B16-4422-4A9B-9B3B-7DFE2809F5C8}"/>
                </a:ext>
              </a:extLst>
            </p:cNvPr>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6" name="Rectangle 5">
              <a:extLst>
                <a:ext uri="{FF2B5EF4-FFF2-40B4-BE49-F238E27FC236}">
                  <a16:creationId xmlns:a16="http://schemas.microsoft.com/office/drawing/2014/main" id="{F7EE8E5D-B55D-400D-AB09-120DEAF97C93}"/>
                </a:ext>
              </a:extLst>
            </p:cNvPr>
            <p:cNvSpPr/>
            <p:nvPr userDrawn="1"/>
          </p:nvSpPr>
          <p:spPr>
            <a:xfrm flipH="1">
              <a:off x="8334375" y="2963859"/>
              <a:ext cx="809625" cy="214313"/>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7" name="Rectangle 6">
              <a:extLst>
                <a:ext uri="{FF2B5EF4-FFF2-40B4-BE49-F238E27FC236}">
                  <a16:creationId xmlns:a16="http://schemas.microsoft.com/office/drawing/2014/main" id="{FFC89959-EA2B-4798-94B8-6CB14C2DBB5D}"/>
                </a:ext>
              </a:extLst>
            </p:cNvPr>
            <p:cNvSpPr/>
            <p:nvPr userDrawn="1"/>
          </p:nvSpPr>
          <p:spPr>
            <a:xfrm flipH="1">
              <a:off x="0" y="2967034"/>
              <a:ext cx="8286750" cy="214313"/>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2" name="Title 1"/>
          <p:cNvSpPr>
            <a:spLocks noGrp="1"/>
          </p:cNvSpPr>
          <p:nvPr>
            <p:ph type="title"/>
          </p:nvPr>
        </p:nvSpPr>
        <p:spPr>
          <a:xfrm>
            <a:off x="685800" y="3217345"/>
            <a:ext cx="77724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lang="en-US"/>
              <a:t>Click to edit Master title style</a:t>
            </a:r>
          </a:p>
        </p:txBody>
      </p:sp>
      <p:sp>
        <p:nvSpPr>
          <p:cNvPr id="3" name="Text Placeholder 2"/>
          <p:cNvSpPr>
            <a:spLocks noGrp="1"/>
          </p:cNvSpPr>
          <p:nvPr>
            <p:ph type="body" idx="1"/>
          </p:nvPr>
        </p:nvSpPr>
        <p:spPr>
          <a:xfrm>
            <a:off x="1371600" y="1426089"/>
            <a:ext cx="64008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83D23FC2-6DA0-43C6-BE4C-C44B56899E9B}"/>
              </a:ext>
            </a:extLst>
          </p:cNvPr>
          <p:cNvSpPr>
            <a:spLocks noGrp="1"/>
          </p:cNvSpPr>
          <p:nvPr>
            <p:ph type="dt" sz="half" idx="10"/>
          </p:nvPr>
        </p:nvSpPr>
        <p:spPr>
          <a:xfrm>
            <a:off x="0" y="6497638"/>
            <a:ext cx="1800225" cy="360362"/>
          </a:xfrm>
        </p:spPr>
        <p:txBody>
          <a:bodyPr/>
          <a:lstStyle>
            <a:lvl1pPr>
              <a:defRPr/>
            </a:lvl1pPr>
          </a:lstStyle>
          <a:p>
            <a:pPr>
              <a:defRPr/>
            </a:pPr>
            <a:fld id="{C8171756-F552-4C85-87AF-A8F1220527F8}" type="datetime1">
              <a:rPr lang="en-US"/>
              <a:pPr>
                <a:defRPr/>
              </a:pPr>
              <a:t>9/8/2021</a:t>
            </a:fld>
            <a:endParaRPr lang="en-US"/>
          </a:p>
        </p:txBody>
      </p:sp>
      <p:sp>
        <p:nvSpPr>
          <p:cNvPr id="9" name="Footer Placeholder 4">
            <a:extLst>
              <a:ext uri="{FF2B5EF4-FFF2-40B4-BE49-F238E27FC236}">
                <a16:creationId xmlns:a16="http://schemas.microsoft.com/office/drawing/2014/main" id="{99D261E2-92B3-4AF4-8DB7-1DFC5C6ACFB9}"/>
              </a:ext>
            </a:extLst>
          </p:cNvPr>
          <p:cNvSpPr>
            <a:spLocks noGrp="1"/>
          </p:cNvSpPr>
          <p:nvPr>
            <p:ph type="ftr" sz="quarter" idx="11"/>
          </p:nvPr>
        </p:nvSpPr>
        <p:spPr>
          <a:xfrm>
            <a:off x="6264275" y="6497638"/>
            <a:ext cx="2879725" cy="360362"/>
          </a:xfrm>
        </p:spPr>
        <p:txBody>
          <a:bodyPr/>
          <a:lstStyle>
            <a:lvl1pPr algn="r">
              <a:defRPr/>
            </a:lvl1pPr>
          </a:lstStyle>
          <a:p>
            <a:pPr>
              <a:defRPr/>
            </a:pPr>
            <a:r>
              <a:rPr lang="en-US"/>
              <a:t>ERD Concepts</a:t>
            </a:r>
          </a:p>
        </p:txBody>
      </p:sp>
      <p:sp>
        <p:nvSpPr>
          <p:cNvPr id="10" name="Slide Number Placeholder 5">
            <a:extLst>
              <a:ext uri="{FF2B5EF4-FFF2-40B4-BE49-F238E27FC236}">
                <a16:creationId xmlns:a16="http://schemas.microsoft.com/office/drawing/2014/main" id="{8F111198-9CDB-4812-BE68-F0D0916A9E30}"/>
              </a:ext>
            </a:extLst>
          </p:cNvPr>
          <p:cNvSpPr>
            <a:spLocks noGrp="1"/>
          </p:cNvSpPr>
          <p:nvPr>
            <p:ph type="sldNum" sz="quarter" idx="12"/>
          </p:nvPr>
        </p:nvSpPr>
        <p:spPr>
          <a:xfrm>
            <a:off x="8334375" y="2928938"/>
            <a:ext cx="809625" cy="285750"/>
          </a:xfrm>
        </p:spPr>
        <p:txBody>
          <a:bodyPr/>
          <a:lstStyle>
            <a:lvl1pPr>
              <a:defRPr>
                <a:solidFill>
                  <a:srgbClr val="FFFFFF"/>
                </a:solidFill>
              </a:defRPr>
            </a:lvl1pPr>
          </a:lstStyle>
          <a:p>
            <a:fld id="{55C94AF4-1025-4599-AAF9-BB903E4E775A}" type="slidenum">
              <a:rPr lang="en-US" altLang="en-US"/>
              <a:pPr/>
              <a:t>‹#›</a:t>
            </a:fld>
            <a:endParaRPr lang="en-US" altLang="en-US"/>
          </a:p>
        </p:txBody>
      </p:sp>
    </p:spTree>
    <p:extLst>
      <p:ext uri="{BB962C8B-B14F-4D97-AF65-F5344CB8AC3E}">
        <p14:creationId xmlns:p14="http://schemas.microsoft.com/office/powerpoint/2010/main" val="2094594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2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3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A467E8C-0405-48C4-AB01-48202F67DE40}"/>
              </a:ext>
            </a:extLst>
          </p:cNvPr>
          <p:cNvSpPr>
            <a:spLocks noGrp="1"/>
          </p:cNvSpPr>
          <p:nvPr>
            <p:ph type="dt" sz="half" idx="10"/>
          </p:nvPr>
        </p:nvSpPr>
        <p:spPr/>
        <p:txBody>
          <a:bodyPr/>
          <a:lstStyle>
            <a:lvl1pPr>
              <a:defRPr/>
            </a:lvl1pPr>
          </a:lstStyle>
          <a:p>
            <a:pPr>
              <a:defRPr/>
            </a:pPr>
            <a:fld id="{F4ABCAB4-77C5-437D-A86B-64ECFD946C27}" type="datetime1">
              <a:rPr lang="en-US"/>
              <a:pPr>
                <a:defRPr/>
              </a:pPr>
              <a:t>9/8/2021</a:t>
            </a:fld>
            <a:endParaRPr lang="en-US"/>
          </a:p>
        </p:txBody>
      </p:sp>
      <p:sp>
        <p:nvSpPr>
          <p:cNvPr id="6" name="Footer Placeholder 4">
            <a:extLst>
              <a:ext uri="{FF2B5EF4-FFF2-40B4-BE49-F238E27FC236}">
                <a16:creationId xmlns:a16="http://schemas.microsoft.com/office/drawing/2014/main" id="{A37CD4A6-73B4-4618-93D3-98660E5C66F9}"/>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C678114D-2457-42EE-8F74-5600F8E1A76F}"/>
              </a:ext>
            </a:extLst>
          </p:cNvPr>
          <p:cNvSpPr>
            <a:spLocks noGrp="1"/>
          </p:cNvSpPr>
          <p:nvPr>
            <p:ph type="sldNum" sz="quarter" idx="12"/>
          </p:nvPr>
        </p:nvSpPr>
        <p:spPr/>
        <p:txBody>
          <a:bodyPr/>
          <a:lstStyle>
            <a:lvl1pPr>
              <a:defRPr/>
            </a:lvl1pPr>
          </a:lstStyle>
          <a:p>
            <a:fld id="{943D1A29-D2A0-422E-91B3-8ADCEA5462C3}" type="slidenum">
              <a:rPr lang="en-US" altLang="en-US"/>
              <a:pPr/>
              <a:t>‹#›</a:t>
            </a:fld>
            <a:endParaRPr lang="en-US" altLang="en-US"/>
          </a:p>
        </p:txBody>
      </p:sp>
    </p:spTree>
    <p:extLst>
      <p:ext uri="{BB962C8B-B14F-4D97-AF65-F5344CB8AC3E}">
        <p14:creationId xmlns:p14="http://schemas.microsoft.com/office/powerpoint/2010/main" val="25716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2994" y="1717668"/>
            <a:ext cx="4040188"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42994" y="2357433"/>
            <a:ext cx="4040188"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819" y="1717668"/>
            <a:ext cx="4041775"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30820" y="2357430"/>
            <a:ext cx="4041775"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247EDE0-8D58-4F87-90AC-A61C8D337564}"/>
              </a:ext>
            </a:extLst>
          </p:cNvPr>
          <p:cNvSpPr>
            <a:spLocks noGrp="1"/>
          </p:cNvSpPr>
          <p:nvPr>
            <p:ph type="dt" sz="half" idx="10"/>
          </p:nvPr>
        </p:nvSpPr>
        <p:spPr/>
        <p:txBody>
          <a:bodyPr/>
          <a:lstStyle>
            <a:lvl1pPr>
              <a:defRPr/>
            </a:lvl1pPr>
          </a:lstStyle>
          <a:p>
            <a:pPr>
              <a:defRPr/>
            </a:pPr>
            <a:fld id="{C3A58BFB-D80C-4852-93CE-BA127545CCCD}" type="datetime1">
              <a:rPr lang="en-US"/>
              <a:pPr>
                <a:defRPr/>
              </a:pPr>
              <a:t>9/8/2021</a:t>
            </a:fld>
            <a:endParaRPr lang="en-US"/>
          </a:p>
        </p:txBody>
      </p:sp>
      <p:sp>
        <p:nvSpPr>
          <p:cNvPr id="8" name="Footer Placeholder 4">
            <a:extLst>
              <a:ext uri="{FF2B5EF4-FFF2-40B4-BE49-F238E27FC236}">
                <a16:creationId xmlns:a16="http://schemas.microsoft.com/office/drawing/2014/main" id="{11E38063-A321-4E71-A89A-2E7EDA279CD2}"/>
              </a:ext>
            </a:extLst>
          </p:cNvPr>
          <p:cNvSpPr>
            <a:spLocks noGrp="1"/>
          </p:cNvSpPr>
          <p:nvPr>
            <p:ph type="ftr" sz="quarter" idx="11"/>
          </p:nvPr>
        </p:nvSpPr>
        <p:spPr/>
        <p:txBody>
          <a:bodyPr/>
          <a:lstStyle>
            <a:lvl1pPr>
              <a:defRPr/>
            </a:lvl1pPr>
          </a:lstStyle>
          <a:p>
            <a:pPr>
              <a:defRPr/>
            </a:pPr>
            <a:r>
              <a:rPr lang="en-US"/>
              <a:t>ERD Concepts</a:t>
            </a:r>
          </a:p>
        </p:txBody>
      </p:sp>
      <p:sp>
        <p:nvSpPr>
          <p:cNvPr id="9" name="Slide Number Placeholder 5">
            <a:extLst>
              <a:ext uri="{FF2B5EF4-FFF2-40B4-BE49-F238E27FC236}">
                <a16:creationId xmlns:a16="http://schemas.microsoft.com/office/drawing/2014/main" id="{E7A53E59-3B6E-41A3-9662-E15E9D849C57}"/>
              </a:ext>
            </a:extLst>
          </p:cNvPr>
          <p:cNvSpPr>
            <a:spLocks noGrp="1"/>
          </p:cNvSpPr>
          <p:nvPr>
            <p:ph type="sldNum" sz="quarter" idx="12"/>
          </p:nvPr>
        </p:nvSpPr>
        <p:spPr/>
        <p:txBody>
          <a:bodyPr/>
          <a:lstStyle>
            <a:lvl1pPr>
              <a:defRPr/>
            </a:lvl1pPr>
          </a:lstStyle>
          <a:p>
            <a:fld id="{2E7D54E7-4F58-44EC-A2E3-05E36B9DF91F}" type="slidenum">
              <a:rPr lang="en-US" altLang="en-US"/>
              <a:pPr/>
              <a:t>‹#›</a:t>
            </a:fld>
            <a:endParaRPr lang="en-US" altLang="en-US"/>
          </a:p>
        </p:txBody>
      </p:sp>
    </p:spTree>
    <p:extLst>
      <p:ext uri="{BB962C8B-B14F-4D97-AF65-F5344CB8AC3E}">
        <p14:creationId xmlns:p14="http://schemas.microsoft.com/office/powerpoint/2010/main" val="282794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9">
            <a:extLst>
              <a:ext uri="{FF2B5EF4-FFF2-40B4-BE49-F238E27FC236}">
                <a16:creationId xmlns:a16="http://schemas.microsoft.com/office/drawing/2014/main" id="{0ECF0E14-E17F-41DF-BF42-30F7AC5600DE}"/>
              </a:ext>
            </a:extLst>
          </p:cNvPr>
          <p:cNvGrpSpPr>
            <a:grpSpLocks/>
          </p:cNvGrpSpPr>
          <p:nvPr/>
        </p:nvGrpSpPr>
        <p:grpSpPr bwMode="auto">
          <a:xfrm>
            <a:off x="0" y="1428750"/>
            <a:ext cx="9144000" cy="285750"/>
            <a:chOff x="0" y="1428736"/>
            <a:chExt cx="9144000" cy="285752"/>
          </a:xfrm>
        </p:grpSpPr>
        <p:sp>
          <p:nvSpPr>
            <p:cNvPr id="4" name="Rectangle 3">
              <a:extLst>
                <a:ext uri="{FF2B5EF4-FFF2-40B4-BE49-F238E27FC236}">
                  <a16:creationId xmlns:a16="http://schemas.microsoft.com/office/drawing/2014/main" id="{3A16733F-0F46-4BB1-AFD9-FA8D8B6701F7}"/>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5" name="Rectangle 4">
              <a:extLst>
                <a:ext uri="{FF2B5EF4-FFF2-40B4-BE49-F238E27FC236}">
                  <a16:creationId xmlns:a16="http://schemas.microsoft.com/office/drawing/2014/main" id="{1D340300-EB3E-4C5D-BC2F-DA53B7D95D4F}"/>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6" name="Rectangle 5">
              <a:extLst>
                <a:ext uri="{FF2B5EF4-FFF2-40B4-BE49-F238E27FC236}">
                  <a16:creationId xmlns:a16="http://schemas.microsoft.com/office/drawing/2014/main" id="{728DE410-99C9-4B43-983C-6AB7EC1479F2}"/>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2" name="Title 1"/>
          <p:cNvSpPr>
            <a:spLocks noGrp="1"/>
          </p:cNvSpPr>
          <p:nvPr>
            <p:ph type="title"/>
          </p:nvPr>
        </p:nvSpPr>
        <p:spPr>
          <a:noFill/>
        </p:spPr>
        <p:txBody>
          <a:bodyPr/>
          <a:lstStyle/>
          <a:p>
            <a:r>
              <a:rPr lang="en-US"/>
              <a:t>Click to edit Master title style</a:t>
            </a:r>
          </a:p>
        </p:txBody>
      </p:sp>
      <p:sp>
        <p:nvSpPr>
          <p:cNvPr id="7" name="Date Placeholder 2">
            <a:extLst>
              <a:ext uri="{FF2B5EF4-FFF2-40B4-BE49-F238E27FC236}">
                <a16:creationId xmlns:a16="http://schemas.microsoft.com/office/drawing/2014/main" id="{B448B52E-ED86-4E78-90CD-249F48DCF71A}"/>
              </a:ext>
            </a:extLst>
          </p:cNvPr>
          <p:cNvSpPr>
            <a:spLocks noGrp="1"/>
          </p:cNvSpPr>
          <p:nvPr>
            <p:ph type="dt" sz="half" idx="10"/>
          </p:nvPr>
        </p:nvSpPr>
        <p:spPr/>
        <p:txBody>
          <a:bodyPr/>
          <a:lstStyle>
            <a:lvl1pPr>
              <a:defRPr/>
            </a:lvl1pPr>
          </a:lstStyle>
          <a:p>
            <a:pPr>
              <a:defRPr/>
            </a:pPr>
            <a:fld id="{74F5A908-7793-46A6-8B2A-DE3B80C533D8}" type="datetime1">
              <a:rPr lang="en-US"/>
              <a:pPr>
                <a:defRPr/>
              </a:pPr>
              <a:t>9/8/2021</a:t>
            </a:fld>
            <a:endParaRPr lang="en-US"/>
          </a:p>
        </p:txBody>
      </p:sp>
      <p:sp>
        <p:nvSpPr>
          <p:cNvPr id="8" name="Footer Placeholder 3">
            <a:extLst>
              <a:ext uri="{FF2B5EF4-FFF2-40B4-BE49-F238E27FC236}">
                <a16:creationId xmlns:a16="http://schemas.microsoft.com/office/drawing/2014/main" id="{8154C0FB-11EA-4241-ADF4-F07CEDA9A08D}"/>
              </a:ext>
            </a:extLst>
          </p:cNvPr>
          <p:cNvSpPr>
            <a:spLocks noGrp="1"/>
          </p:cNvSpPr>
          <p:nvPr>
            <p:ph type="ftr" sz="quarter" idx="11"/>
          </p:nvPr>
        </p:nvSpPr>
        <p:spPr/>
        <p:txBody>
          <a:bodyPr/>
          <a:lstStyle>
            <a:lvl1pPr>
              <a:defRPr/>
            </a:lvl1pPr>
          </a:lstStyle>
          <a:p>
            <a:pPr>
              <a:defRPr/>
            </a:pPr>
            <a:r>
              <a:rPr lang="en-US"/>
              <a:t>ERD Concepts</a:t>
            </a:r>
          </a:p>
        </p:txBody>
      </p:sp>
      <p:sp>
        <p:nvSpPr>
          <p:cNvPr id="9" name="Slide Number Placeholder 4">
            <a:extLst>
              <a:ext uri="{FF2B5EF4-FFF2-40B4-BE49-F238E27FC236}">
                <a16:creationId xmlns:a16="http://schemas.microsoft.com/office/drawing/2014/main" id="{E17105C6-1A07-413E-9B48-7D4F6BB556CD}"/>
              </a:ext>
            </a:extLst>
          </p:cNvPr>
          <p:cNvSpPr>
            <a:spLocks noGrp="1"/>
          </p:cNvSpPr>
          <p:nvPr>
            <p:ph type="sldNum" sz="quarter" idx="12"/>
          </p:nvPr>
        </p:nvSpPr>
        <p:spPr/>
        <p:txBody>
          <a:bodyPr/>
          <a:lstStyle>
            <a:lvl1pPr>
              <a:defRPr/>
            </a:lvl1pPr>
          </a:lstStyle>
          <a:p>
            <a:fld id="{DEEE3D37-949A-43B9-888F-AB726768A78F}" type="slidenum">
              <a:rPr lang="en-US" altLang="en-US"/>
              <a:pPr/>
              <a:t>‹#›</a:t>
            </a:fld>
            <a:endParaRPr lang="en-US" altLang="en-US"/>
          </a:p>
        </p:txBody>
      </p:sp>
    </p:spTree>
    <p:extLst>
      <p:ext uri="{BB962C8B-B14F-4D97-AF65-F5344CB8AC3E}">
        <p14:creationId xmlns:p14="http://schemas.microsoft.com/office/powerpoint/2010/main" val="86662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B6150775-B553-4718-95F0-63649C61D11E}"/>
              </a:ext>
            </a:extLst>
          </p:cNvPr>
          <p:cNvGrpSpPr>
            <a:grpSpLocks/>
          </p:cNvGrpSpPr>
          <p:nvPr/>
        </p:nvGrpSpPr>
        <p:grpSpPr bwMode="auto">
          <a:xfrm>
            <a:off x="0" y="6286500"/>
            <a:ext cx="9144000" cy="285750"/>
            <a:chOff x="0" y="1428736"/>
            <a:chExt cx="9144000" cy="285752"/>
          </a:xfrm>
        </p:grpSpPr>
        <p:sp>
          <p:nvSpPr>
            <p:cNvPr id="3" name="Rectangle 2">
              <a:extLst>
                <a:ext uri="{FF2B5EF4-FFF2-40B4-BE49-F238E27FC236}">
                  <a16:creationId xmlns:a16="http://schemas.microsoft.com/office/drawing/2014/main" id="{03AAD036-E9F0-4A2E-AC36-BE4F8E3F8D34}"/>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4" name="Rectangle 3">
              <a:extLst>
                <a:ext uri="{FF2B5EF4-FFF2-40B4-BE49-F238E27FC236}">
                  <a16:creationId xmlns:a16="http://schemas.microsoft.com/office/drawing/2014/main" id="{3758EC33-777A-472C-A293-23FCC3C87D51}"/>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5" name="Rectangle 4">
              <a:extLst>
                <a:ext uri="{FF2B5EF4-FFF2-40B4-BE49-F238E27FC236}">
                  <a16:creationId xmlns:a16="http://schemas.microsoft.com/office/drawing/2014/main" id="{3AF770D3-87C1-4061-ADF2-3FF738933297}"/>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6" name="Date Placeholder 1">
            <a:extLst>
              <a:ext uri="{FF2B5EF4-FFF2-40B4-BE49-F238E27FC236}">
                <a16:creationId xmlns:a16="http://schemas.microsoft.com/office/drawing/2014/main" id="{F77731E8-21A8-4015-937D-AAD1BC905AF6}"/>
              </a:ext>
            </a:extLst>
          </p:cNvPr>
          <p:cNvSpPr>
            <a:spLocks noGrp="1"/>
          </p:cNvSpPr>
          <p:nvPr>
            <p:ph type="dt" sz="half" idx="10"/>
          </p:nvPr>
        </p:nvSpPr>
        <p:spPr/>
        <p:txBody>
          <a:bodyPr/>
          <a:lstStyle>
            <a:lvl1pPr>
              <a:defRPr/>
            </a:lvl1pPr>
          </a:lstStyle>
          <a:p>
            <a:pPr>
              <a:defRPr/>
            </a:pPr>
            <a:fld id="{ECC50E6B-D9C2-4FD0-B72E-68FF365B5403}" type="datetime1">
              <a:rPr lang="en-US"/>
              <a:pPr>
                <a:defRPr/>
              </a:pPr>
              <a:t>9/8/2021</a:t>
            </a:fld>
            <a:endParaRPr lang="en-US"/>
          </a:p>
        </p:txBody>
      </p:sp>
      <p:sp>
        <p:nvSpPr>
          <p:cNvPr id="7" name="Footer Placeholder 2">
            <a:extLst>
              <a:ext uri="{FF2B5EF4-FFF2-40B4-BE49-F238E27FC236}">
                <a16:creationId xmlns:a16="http://schemas.microsoft.com/office/drawing/2014/main" id="{8A131C20-3F0F-4808-8426-C9FA02688E18}"/>
              </a:ext>
            </a:extLst>
          </p:cNvPr>
          <p:cNvSpPr>
            <a:spLocks noGrp="1"/>
          </p:cNvSpPr>
          <p:nvPr>
            <p:ph type="ftr" sz="quarter" idx="11"/>
          </p:nvPr>
        </p:nvSpPr>
        <p:spPr/>
        <p:txBody>
          <a:bodyPr/>
          <a:lstStyle>
            <a:lvl1pPr>
              <a:defRPr/>
            </a:lvl1pPr>
          </a:lstStyle>
          <a:p>
            <a:pPr>
              <a:defRPr/>
            </a:pPr>
            <a:r>
              <a:rPr lang="en-US"/>
              <a:t>ERD Concepts</a:t>
            </a:r>
          </a:p>
        </p:txBody>
      </p:sp>
      <p:sp>
        <p:nvSpPr>
          <p:cNvPr id="8" name="Slide Number Placeholder 3">
            <a:extLst>
              <a:ext uri="{FF2B5EF4-FFF2-40B4-BE49-F238E27FC236}">
                <a16:creationId xmlns:a16="http://schemas.microsoft.com/office/drawing/2014/main" id="{D79ADFE2-5912-4B0A-8638-315DA84DB97E}"/>
              </a:ext>
            </a:extLst>
          </p:cNvPr>
          <p:cNvSpPr>
            <a:spLocks noGrp="1"/>
          </p:cNvSpPr>
          <p:nvPr>
            <p:ph type="sldNum" sz="quarter" idx="12"/>
          </p:nvPr>
        </p:nvSpPr>
        <p:spPr>
          <a:xfrm>
            <a:off x="0" y="6286500"/>
            <a:ext cx="809625" cy="285750"/>
          </a:xfrm>
        </p:spPr>
        <p:txBody>
          <a:bodyPr/>
          <a:lstStyle>
            <a:lvl1pPr>
              <a:defRPr/>
            </a:lvl1pPr>
          </a:lstStyle>
          <a:p>
            <a:fld id="{D55726CD-6655-4083-B9BA-40BA1B820A79}" type="slidenum">
              <a:rPr lang="en-US" altLang="en-US"/>
              <a:pPr/>
              <a:t>‹#›</a:t>
            </a:fld>
            <a:endParaRPr lang="en-US" altLang="en-US"/>
          </a:p>
        </p:txBody>
      </p:sp>
    </p:spTree>
    <p:extLst>
      <p:ext uri="{BB962C8B-B14F-4D97-AF65-F5344CB8AC3E}">
        <p14:creationId xmlns:p14="http://schemas.microsoft.com/office/powerpoint/2010/main" val="224660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26" y="285728"/>
            <a:ext cx="3286146" cy="1143008"/>
          </a:xfrm>
        </p:spPr>
        <p:txBody>
          <a:bodyPr anchor="t"/>
          <a:lstStyle>
            <a:lvl1pPr algn="l">
              <a:defRPr sz="2000" b="1">
                <a:effectLst/>
              </a:defRPr>
            </a:lvl1pPr>
          </a:lstStyle>
          <a:p>
            <a:r>
              <a:rPr lang="en-US"/>
              <a:t>Click to edit Master title style</a:t>
            </a:r>
          </a:p>
        </p:txBody>
      </p:sp>
      <p:sp>
        <p:nvSpPr>
          <p:cNvPr id="3" name="Content Placeholder 2"/>
          <p:cNvSpPr>
            <a:spLocks noGrp="1"/>
          </p:cNvSpPr>
          <p:nvPr>
            <p:ph idx="1"/>
          </p:nvPr>
        </p:nvSpPr>
        <p:spPr>
          <a:xfrm>
            <a:off x="857224" y="1717341"/>
            <a:ext cx="8215338"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214810" y="285728"/>
            <a:ext cx="4857752"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EC07C3B-79FE-4D17-BCF3-BBFFE0DF981F}"/>
              </a:ext>
            </a:extLst>
          </p:cNvPr>
          <p:cNvSpPr>
            <a:spLocks noGrp="1"/>
          </p:cNvSpPr>
          <p:nvPr>
            <p:ph type="dt" sz="half" idx="10"/>
          </p:nvPr>
        </p:nvSpPr>
        <p:spPr/>
        <p:txBody>
          <a:bodyPr/>
          <a:lstStyle>
            <a:lvl1pPr>
              <a:defRPr/>
            </a:lvl1pPr>
          </a:lstStyle>
          <a:p>
            <a:pPr>
              <a:defRPr/>
            </a:pPr>
            <a:fld id="{98621960-B29B-4EAD-A842-13248FF41A77}" type="datetime1">
              <a:rPr lang="en-US"/>
              <a:pPr>
                <a:defRPr/>
              </a:pPr>
              <a:t>9/8/2021</a:t>
            </a:fld>
            <a:endParaRPr lang="en-US"/>
          </a:p>
        </p:txBody>
      </p:sp>
      <p:sp>
        <p:nvSpPr>
          <p:cNvPr id="6" name="Footer Placeholder 4">
            <a:extLst>
              <a:ext uri="{FF2B5EF4-FFF2-40B4-BE49-F238E27FC236}">
                <a16:creationId xmlns:a16="http://schemas.microsoft.com/office/drawing/2014/main" id="{21429A04-9618-45BF-851B-F423121CE86F}"/>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8030D3CD-5FA8-4107-B4A8-61C733B58BE6}"/>
              </a:ext>
            </a:extLst>
          </p:cNvPr>
          <p:cNvSpPr>
            <a:spLocks noGrp="1"/>
          </p:cNvSpPr>
          <p:nvPr>
            <p:ph type="sldNum" sz="quarter" idx="12"/>
          </p:nvPr>
        </p:nvSpPr>
        <p:spPr/>
        <p:txBody>
          <a:bodyPr/>
          <a:lstStyle>
            <a:lvl1pPr>
              <a:defRPr/>
            </a:lvl1pPr>
          </a:lstStyle>
          <a:p>
            <a:fld id="{B6F5A4AE-6734-4C7A-B4AE-8CDF6368D7D5}" type="slidenum">
              <a:rPr lang="en-US" altLang="en-US"/>
              <a:pPr/>
              <a:t>‹#›</a:t>
            </a:fld>
            <a:endParaRPr lang="en-US" altLang="en-US"/>
          </a:p>
        </p:txBody>
      </p:sp>
    </p:spTree>
    <p:extLst>
      <p:ext uri="{BB962C8B-B14F-4D97-AF65-F5344CB8AC3E}">
        <p14:creationId xmlns:p14="http://schemas.microsoft.com/office/powerpoint/2010/main" val="48674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3" y="1718046"/>
            <a:ext cx="734214" cy="4834842"/>
          </a:xfrm>
          <a:noFill/>
        </p:spPr>
        <p:txBody>
          <a:bodyPr vert="eaVert"/>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lang="en-US"/>
              <a:t>Click to edit Master title style</a:t>
            </a:r>
          </a:p>
        </p:txBody>
      </p:sp>
      <p:sp>
        <p:nvSpPr>
          <p:cNvPr id="3" name="Picture Placeholder 2"/>
          <p:cNvSpPr>
            <a:spLocks noGrp="1"/>
          </p:cNvSpPr>
          <p:nvPr>
            <p:ph type="pic" idx="1"/>
          </p:nvPr>
        </p:nvSpPr>
        <p:spPr>
          <a:xfrm>
            <a:off x="915372" y="1790268"/>
            <a:ext cx="8091100"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2994" y="285728"/>
            <a:ext cx="82296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E9E7049-9471-44CD-A69B-F5F513E1E936}"/>
              </a:ext>
            </a:extLst>
          </p:cNvPr>
          <p:cNvSpPr>
            <a:spLocks noGrp="1"/>
          </p:cNvSpPr>
          <p:nvPr>
            <p:ph type="dt" sz="half" idx="10"/>
          </p:nvPr>
        </p:nvSpPr>
        <p:spPr/>
        <p:txBody>
          <a:bodyPr/>
          <a:lstStyle>
            <a:lvl1pPr>
              <a:defRPr/>
            </a:lvl1pPr>
          </a:lstStyle>
          <a:p>
            <a:pPr>
              <a:defRPr/>
            </a:pPr>
            <a:fld id="{4E875A6D-E1CD-4506-BDD6-0619C0F40D08}" type="datetime1">
              <a:rPr lang="en-US"/>
              <a:pPr>
                <a:defRPr/>
              </a:pPr>
              <a:t>9/8/2021</a:t>
            </a:fld>
            <a:endParaRPr lang="en-US"/>
          </a:p>
        </p:txBody>
      </p:sp>
      <p:sp>
        <p:nvSpPr>
          <p:cNvPr id="6" name="Footer Placeholder 4">
            <a:extLst>
              <a:ext uri="{FF2B5EF4-FFF2-40B4-BE49-F238E27FC236}">
                <a16:creationId xmlns:a16="http://schemas.microsoft.com/office/drawing/2014/main" id="{981F161E-5409-4D93-8644-6F6ED0C7266D}"/>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2D17696C-D462-4922-B111-F504661BD7EB}"/>
              </a:ext>
            </a:extLst>
          </p:cNvPr>
          <p:cNvSpPr>
            <a:spLocks noGrp="1"/>
          </p:cNvSpPr>
          <p:nvPr>
            <p:ph type="sldNum" sz="quarter" idx="12"/>
          </p:nvPr>
        </p:nvSpPr>
        <p:spPr/>
        <p:txBody>
          <a:bodyPr/>
          <a:lstStyle>
            <a:lvl1pPr>
              <a:defRPr/>
            </a:lvl1pPr>
          </a:lstStyle>
          <a:p>
            <a:fld id="{2AAD40F5-F1DB-4630-8642-98692771211B}" type="slidenum">
              <a:rPr lang="en-US" altLang="en-US"/>
              <a:pPr/>
              <a:t>‹#›</a:t>
            </a:fld>
            <a:endParaRPr lang="en-US" altLang="en-US"/>
          </a:p>
        </p:txBody>
      </p:sp>
    </p:spTree>
    <p:extLst>
      <p:ext uri="{BB962C8B-B14F-4D97-AF65-F5344CB8AC3E}">
        <p14:creationId xmlns:p14="http://schemas.microsoft.com/office/powerpoint/2010/main" val="362189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2">
            <a:extLst>
              <a:ext uri="{FF2B5EF4-FFF2-40B4-BE49-F238E27FC236}">
                <a16:creationId xmlns:a16="http://schemas.microsoft.com/office/drawing/2014/main" id="{A06FE541-4E89-47A4-B63D-66D72CB26BEB}"/>
              </a:ext>
            </a:extLst>
          </p:cNvPr>
          <p:cNvGrpSpPr>
            <a:grpSpLocks/>
          </p:cNvGrpSpPr>
          <p:nvPr/>
        </p:nvGrpSpPr>
        <p:grpSpPr bwMode="auto">
          <a:xfrm>
            <a:off x="0" y="1428750"/>
            <a:ext cx="9144000" cy="285750"/>
            <a:chOff x="0" y="1428736"/>
            <a:chExt cx="9144000" cy="285752"/>
          </a:xfrm>
        </p:grpSpPr>
        <p:sp>
          <p:nvSpPr>
            <p:cNvPr id="7" name="Rectangle 6">
              <a:extLst>
                <a:ext uri="{FF2B5EF4-FFF2-40B4-BE49-F238E27FC236}">
                  <a16:creationId xmlns:a16="http://schemas.microsoft.com/office/drawing/2014/main" id="{30E342D8-161D-401A-84C9-BCF5560D300C}"/>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9" name="Rectangle 8">
              <a:extLst>
                <a:ext uri="{FF2B5EF4-FFF2-40B4-BE49-F238E27FC236}">
                  <a16:creationId xmlns:a16="http://schemas.microsoft.com/office/drawing/2014/main" id="{634640BD-79D6-4666-B746-ADA0C69DFF0F}"/>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a:p>
          </p:txBody>
        </p:sp>
        <p:sp>
          <p:nvSpPr>
            <p:cNvPr id="8" name="Rectangle 7">
              <a:extLst>
                <a:ext uri="{FF2B5EF4-FFF2-40B4-BE49-F238E27FC236}">
                  <a16:creationId xmlns:a16="http://schemas.microsoft.com/office/drawing/2014/main" id="{3B6DAB95-7336-4EFB-BC16-1CC8EACAC251}"/>
                </a:ext>
              </a:extLst>
            </p:cNvPr>
            <p:cNvSpPr/>
            <p:nvPr userDrawn="1"/>
          </p:nvSpPr>
          <p:spPr>
            <a:xfrm>
              <a:off x="857250" y="1466836"/>
              <a:ext cx="8286750" cy="214315"/>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algn="ctr" eaLnBrk="1" hangingPunct="1">
                <a:defRPr/>
              </a:pPr>
              <a:endParaRPr lang="zh-CN" altLang="en-US" dirty="0"/>
            </a:p>
          </p:txBody>
        </p:sp>
      </p:grpSp>
      <p:sp>
        <p:nvSpPr>
          <p:cNvPr id="1027" name="Text Placeholder 2">
            <a:extLst>
              <a:ext uri="{FF2B5EF4-FFF2-40B4-BE49-F238E27FC236}">
                <a16:creationId xmlns:a16="http://schemas.microsoft.com/office/drawing/2014/main" id="{80DA1F1C-BF68-4632-A332-7A3CB3E16A60}"/>
              </a:ext>
            </a:extLst>
          </p:cNvPr>
          <p:cNvSpPr>
            <a:spLocks noGrp="1"/>
          </p:cNvSpPr>
          <p:nvPr>
            <p:ph type="body" idx="1"/>
          </p:nvPr>
        </p:nvSpPr>
        <p:spPr bwMode="auto">
          <a:xfrm>
            <a:off x="842963" y="1716088"/>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BD038B-EE2D-4828-A809-2E665030E696}"/>
              </a:ext>
            </a:extLst>
          </p:cNvPr>
          <p:cNvSpPr>
            <a:spLocks noGrp="1"/>
          </p:cNvSpPr>
          <p:nvPr>
            <p:ph type="dt" sz="half" idx="2"/>
          </p:nvPr>
        </p:nvSpPr>
        <p:spPr>
          <a:xfrm>
            <a:off x="0" y="6572250"/>
            <a:ext cx="1800225" cy="285750"/>
          </a:xfrm>
          <a:prstGeom prst="rect">
            <a:avLst/>
          </a:prstGeom>
        </p:spPr>
        <p:txBody>
          <a:bodyPr vert="horz" rtlCol="0" anchor="ctr"/>
          <a:lstStyle>
            <a:lvl1pPr algn="l" eaLnBrk="1" latinLnBrk="0" hangingPunct="1">
              <a:defRPr kumimoji="0" sz="1200">
                <a:solidFill>
                  <a:schemeClr val="tx1">
                    <a:tint val="75000"/>
                  </a:schemeClr>
                </a:solidFill>
                <a:latin typeface="Arial" charset="0"/>
                <a:ea typeface="ＭＳ Ｐゴシック" pitchFamily="-44" charset="-128"/>
              </a:defRPr>
            </a:lvl1pPr>
          </a:lstStyle>
          <a:p>
            <a:pPr>
              <a:defRPr/>
            </a:pPr>
            <a:fld id="{7C3C4E88-710D-442A-A6C2-2366E6AEDAD8}" type="datetime1">
              <a:rPr lang="en-US"/>
              <a:pPr>
                <a:defRPr/>
              </a:pPr>
              <a:t>9/8/2021</a:t>
            </a:fld>
            <a:endParaRPr lang="en-US"/>
          </a:p>
        </p:txBody>
      </p:sp>
      <p:sp>
        <p:nvSpPr>
          <p:cNvPr id="5" name="Footer Placeholder 4">
            <a:extLst>
              <a:ext uri="{FF2B5EF4-FFF2-40B4-BE49-F238E27FC236}">
                <a16:creationId xmlns:a16="http://schemas.microsoft.com/office/drawing/2014/main" id="{1685A49D-6D9C-45F6-90E1-7F969FEA423E}"/>
              </a:ext>
            </a:extLst>
          </p:cNvPr>
          <p:cNvSpPr>
            <a:spLocks noGrp="1"/>
          </p:cNvSpPr>
          <p:nvPr>
            <p:ph type="ftr" sz="quarter" idx="3"/>
          </p:nvPr>
        </p:nvSpPr>
        <p:spPr>
          <a:xfrm>
            <a:off x="6264275" y="6572250"/>
            <a:ext cx="2879725" cy="285750"/>
          </a:xfrm>
          <a:prstGeom prst="rect">
            <a:avLst/>
          </a:prstGeom>
        </p:spPr>
        <p:txBody>
          <a:bodyPr vert="horz" rtlCol="0" anchor="ctr"/>
          <a:lstStyle>
            <a:lvl1pPr algn="r" eaLnBrk="1" latinLnBrk="0" hangingPunct="1">
              <a:defRPr kumimoji="0" sz="1200">
                <a:solidFill>
                  <a:schemeClr val="tx1">
                    <a:tint val="75000"/>
                  </a:schemeClr>
                </a:solidFill>
                <a:latin typeface="Arial" charset="0"/>
                <a:ea typeface="ＭＳ Ｐゴシック" pitchFamily="-44" charset="-128"/>
              </a:defRPr>
            </a:lvl1pPr>
          </a:lstStyle>
          <a:p>
            <a:pPr>
              <a:defRPr/>
            </a:pPr>
            <a:r>
              <a:rPr lang="en-US"/>
              <a:t>ERD Concepts</a:t>
            </a:r>
          </a:p>
        </p:txBody>
      </p:sp>
      <p:sp>
        <p:nvSpPr>
          <p:cNvPr id="6" name="Slide Number Placeholder 5">
            <a:extLst>
              <a:ext uri="{FF2B5EF4-FFF2-40B4-BE49-F238E27FC236}">
                <a16:creationId xmlns:a16="http://schemas.microsoft.com/office/drawing/2014/main" id="{79ACA06F-6274-4FB6-95FA-705FEEFBE60E}"/>
              </a:ext>
            </a:extLst>
          </p:cNvPr>
          <p:cNvSpPr>
            <a:spLocks noGrp="1"/>
          </p:cNvSpPr>
          <p:nvPr>
            <p:ph type="sldNum" sz="quarter" idx="4"/>
          </p:nvPr>
        </p:nvSpPr>
        <p:spPr>
          <a:xfrm>
            <a:off x="0" y="1428750"/>
            <a:ext cx="809625" cy="2857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BCBCBC"/>
                </a:solidFill>
              </a:defRPr>
            </a:lvl1pPr>
          </a:lstStyle>
          <a:p>
            <a:fld id="{CE5AF57B-C6E2-4D1F-94F7-B24AF9AB152E}" type="slidenum">
              <a:rPr lang="en-US" altLang="en-US"/>
              <a:pPr/>
              <a:t>‹#›</a:t>
            </a:fld>
            <a:endParaRPr lang="en-US" altLang="en-US"/>
          </a:p>
        </p:txBody>
      </p:sp>
      <p:sp>
        <p:nvSpPr>
          <p:cNvPr id="2" name="Title Placeholder 1">
            <a:extLst>
              <a:ext uri="{FF2B5EF4-FFF2-40B4-BE49-F238E27FC236}">
                <a16:creationId xmlns:a16="http://schemas.microsoft.com/office/drawing/2014/main" id="{352E4E4B-B095-4337-9CD0-B169A8D4A8C8}"/>
              </a:ext>
            </a:extLst>
          </p:cNvPr>
          <p:cNvSpPr>
            <a:spLocks noGrp="1"/>
          </p:cNvSpPr>
          <p:nvPr>
            <p:ph type="title"/>
          </p:nvPr>
        </p:nvSpPr>
        <p:spPr>
          <a:xfrm>
            <a:off x="842963" y="282575"/>
            <a:ext cx="8229600" cy="1143000"/>
          </a:xfrm>
          <a:prstGeom prst="rect">
            <a:avLst/>
          </a:prstGeom>
          <a:noFill/>
        </p:spPr>
        <p:txBody>
          <a:bodyPr vert="horz"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4342" r:id="rId1"/>
    <p:sldLayoutId id="2147484336" r:id="rId2"/>
    <p:sldLayoutId id="2147484343" r:id="rId3"/>
    <p:sldLayoutId id="2147484337" r:id="rId4"/>
    <p:sldLayoutId id="2147484338" r:id="rId5"/>
    <p:sldLayoutId id="2147484344" r:id="rId6"/>
    <p:sldLayoutId id="2147484345" r:id="rId7"/>
    <p:sldLayoutId id="2147484339" r:id="rId8"/>
    <p:sldLayoutId id="2147484340" r:id="rId9"/>
    <p:sldLayoutId id="2147484341" r:id="rId10"/>
    <p:sldLayoutId id="2147484346" r:id="rId11"/>
  </p:sldLayoutIdLst>
  <p:hf sldNum="0" hdr="0"/>
  <p:txStyles>
    <p:titleStyle>
      <a:lvl1pPr algn="ctr" rtl="0" eaLnBrk="0" fontAlgn="base" hangingPunct="0">
        <a:spcBef>
          <a:spcPct val="0"/>
        </a:spcBef>
        <a:spcAft>
          <a:spcPct val="0"/>
        </a:spcAft>
        <a:defRPr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60000"/>
        <a:buFont typeface="Wingdings 3" panose="050401020108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3" panose="050401020108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3" panose="050401020108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9">
            <a:extLst>
              <a:ext uri="{FF2B5EF4-FFF2-40B4-BE49-F238E27FC236}">
                <a16:creationId xmlns:a16="http://schemas.microsoft.com/office/drawing/2014/main" id="{25BFCDF6-D4E2-4FC6-A2AA-EA8C523FF514}"/>
              </a:ext>
            </a:extLst>
          </p:cNvPr>
          <p:cNvSpPr>
            <a:spLocks noGrp="1" noChangeArrowheads="1"/>
          </p:cNvSpPr>
          <p:nvPr>
            <p:ph type="ctrTitle"/>
          </p:nvPr>
        </p:nvSpPr>
        <p:spPr>
          <a:xfrm>
            <a:off x="797011" y="3232289"/>
            <a:ext cx="7772400" cy="1965516"/>
          </a:xfrm>
        </p:spPr>
        <p:txBody>
          <a:bodyPr/>
          <a:lstStyle/>
          <a:p>
            <a:pPr eaLnBrk="1" fontAlgn="auto" hangingPunct="1">
              <a:spcAft>
                <a:spcPts val="0"/>
              </a:spcAft>
              <a:defRPr/>
            </a:pPr>
            <a:r>
              <a:rPr lang="en-US" sz="4800" dirty="0"/>
              <a:t>Introduction To SQL Programming</a:t>
            </a:r>
          </a:p>
        </p:txBody>
      </p:sp>
      <p:sp>
        <p:nvSpPr>
          <p:cNvPr id="5" name="Date Placeholder 4">
            <a:extLst>
              <a:ext uri="{FF2B5EF4-FFF2-40B4-BE49-F238E27FC236}">
                <a16:creationId xmlns:a16="http://schemas.microsoft.com/office/drawing/2014/main" id="{385AA56D-52A3-4FE9-850D-F47DEF214B81}"/>
              </a:ext>
            </a:extLst>
          </p:cNvPr>
          <p:cNvSpPr>
            <a:spLocks noGrp="1"/>
          </p:cNvSpPr>
          <p:nvPr>
            <p:ph type="dt" sz="quarter" idx="10"/>
          </p:nvPr>
        </p:nvSpPr>
        <p:spPr/>
        <p:txBody>
          <a:bodyPr/>
          <a:lstStyle/>
          <a:p>
            <a:pPr>
              <a:defRPr/>
            </a:pPr>
            <a:fld id="{4D1CABF9-E7D2-4C80-A649-36BD159D0137}" type="datetime1">
              <a:rPr lang="en-US"/>
              <a:pPr>
                <a:defRPr/>
              </a:pPr>
              <a:t>9/8/2021</a:t>
            </a:fld>
            <a:endParaRPr lang="en-US"/>
          </a:p>
        </p:txBody>
      </p:sp>
      <p:sp>
        <p:nvSpPr>
          <p:cNvPr id="4" name="Rectangle 1029">
            <a:extLst>
              <a:ext uri="{FF2B5EF4-FFF2-40B4-BE49-F238E27FC236}">
                <a16:creationId xmlns:a16="http://schemas.microsoft.com/office/drawing/2014/main" id="{B8708092-4200-4F73-A555-AE7EC9B1AA2B}"/>
              </a:ext>
            </a:extLst>
          </p:cNvPr>
          <p:cNvSpPr txBox="1">
            <a:spLocks noChangeArrowheads="1"/>
          </p:cNvSpPr>
          <p:nvPr/>
        </p:nvSpPr>
        <p:spPr>
          <a:xfrm>
            <a:off x="512683" y="464068"/>
            <a:ext cx="7772400" cy="1965516"/>
          </a:xfrm>
          <a:prstGeom prst="rect">
            <a:avLst/>
          </a:prstGeom>
          <a:noFill/>
        </p:spPr>
        <p:txBody>
          <a:bodyPr anchor="ctr">
            <a:normAutofit/>
          </a:bodyPr>
          <a:lstStyle>
            <a:lvl1pPr algn="ctr" rtl="0" eaLnBrk="0" fontAlgn="base" hangingPunct="0">
              <a:spcBef>
                <a:spcPct val="0"/>
              </a:spcBef>
              <a:spcAft>
                <a:spcPct val="0"/>
              </a:spcAft>
              <a:defRPr sz="4400" kern="1200">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fontAlgn="auto" hangingPunct="1">
              <a:spcAft>
                <a:spcPts val="0"/>
              </a:spcAft>
              <a:defRPr/>
            </a:pPr>
            <a:r>
              <a:rPr lang="en-US" sz="4800" dirty="0"/>
              <a:t>Database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81AA039-CFDA-4DBE-B0CD-FE1DF4D652BC}"/>
              </a:ext>
            </a:extLst>
          </p:cNvPr>
          <p:cNvSpPr>
            <a:spLocks noGrp="1"/>
          </p:cNvSpPr>
          <p:nvPr>
            <p:ph type="title"/>
          </p:nvPr>
        </p:nvSpPr>
        <p:spPr/>
        <p:txBody>
          <a:bodyPr/>
          <a:lstStyle/>
          <a:p>
            <a:pPr>
              <a:defRPr/>
            </a:pPr>
            <a:r>
              <a:rPr lang="en-US"/>
              <a:t>DBMS Advantages</a:t>
            </a:r>
          </a:p>
        </p:txBody>
      </p:sp>
      <p:sp>
        <p:nvSpPr>
          <p:cNvPr id="14339" name="Rectangle 2">
            <a:extLst>
              <a:ext uri="{FF2B5EF4-FFF2-40B4-BE49-F238E27FC236}">
                <a16:creationId xmlns:a16="http://schemas.microsoft.com/office/drawing/2014/main" id="{873D49FD-9007-4E85-BE4E-999CBD12B9A0}"/>
              </a:ext>
            </a:extLst>
          </p:cNvPr>
          <p:cNvSpPr>
            <a:spLocks noChangeArrowheads="1"/>
          </p:cNvSpPr>
          <p:nvPr/>
        </p:nvSpPr>
        <p:spPr bwMode="auto">
          <a:xfrm>
            <a:off x="762000" y="1709738"/>
            <a:ext cx="824547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tx2"/>
              </a:buClr>
              <a:buSzPct val="60000"/>
              <a:buFont typeface="Wingdings 3" pitchFamily="18" charset="2"/>
              <a:buChar char=""/>
              <a:defRPr/>
            </a:pPr>
            <a:r>
              <a:rPr lang="en-US" b="1" dirty="0">
                <a:solidFill>
                  <a:srgbClr val="FF0000"/>
                </a:solidFill>
                <a:latin typeface="Times New Roman" pitchFamily="18" charset="0"/>
                <a:ea typeface="+mn-ea"/>
                <a:cs typeface="Times New Roman" pitchFamily="18" charset="0"/>
              </a:rPr>
              <a:t>Standardization</a:t>
            </a:r>
            <a:r>
              <a:rPr lang="en-US" b="1" dirty="0">
                <a:latin typeface="Times New Roman" pitchFamily="18" charset="0"/>
                <a:ea typeface="+mn-ea"/>
                <a:cs typeface="Times New Roman" pitchFamily="18" charset="0"/>
              </a:rPr>
              <a:t> and better Data accessibility and response (SQL)</a:t>
            </a:r>
          </a:p>
          <a:p>
            <a:pPr marL="342900" lvl="1" indent="-342900">
              <a:spcBef>
                <a:spcPct val="20000"/>
              </a:spcBef>
              <a:buClr>
                <a:schemeClr val="tx2"/>
              </a:buClr>
              <a:buSzPct val="60000"/>
              <a:buFont typeface="Wingdings 3" pitchFamily="18" charset="2"/>
              <a:buChar char=""/>
              <a:defRPr/>
            </a:pPr>
            <a:r>
              <a:rPr lang="en-US" b="1" dirty="0">
                <a:latin typeface="Times New Roman" pitchFamily="18" charset="0"/>
                <a:ea typeface="+mn-ea"/>
                <a:cs typeface="Times New Roman" pitchFamily="18" charset="0"/>
              </a:rPr>
              <a:t> </a:t>
            </a:r>
            <a:r>
              <a:rPr lang="en-US" b="1" dirty="0">
                <a:solidFill>
                  <a:srgbClr val="FF0000"/>
                </a:solidFill>
                <a:latin typeface="Times New Roman" pitchFamily="18" charset="0"/>
                <a:ea typeface="+mn-ea"/>
                <a:cs typeface="Times New Roman" pitchFamily="18" charset="0"/>
              </a:rPr>
              <a:t>Sharing data</a:t>
            </a:r>
            <a:r>
              <a:rPr lang="en-US" b="1" dirty="0">
                <a:latin typeface="Times New Roman" pitchFamily="18" charset="0"/>
                <a:ea typeface="+mn-ea"/>
                <a:cs typeface="Times New Roman" pitchFamily="18" charset="0"/>
              </a:rPr>
              <a:t>.</a:t>
            </a:r>
          </a:p>
          <a:p>
            <a:pPr marL="800100" lvl="2" indent="-342900">
              <a:spcBef>
                <a:spcPct val="20000"/>
              </a:spcBef>
              <a:buClr>
                <a:schemeClr val="tx2"/>
              </a:buClr>
              <a:buSzPct val="60000"/>
              <a:buFont typeface="Wingdings 3" pitchFamily="18" charset="2"/>
              <a:buChar char=""/>
              <a:defRPr/>
            </a:pPr>
            <a:r>
              <a:rPr lang="en-US" dirty="0">
                <a:latin typeface="Times New Roman" pitchFamily="18" charset="0"/>
                <a:cs typeface="Times New Roman" pitchFamily="18" charset="0"/>
              </a:rPr>
              <a:t>Different users get different views of the data</a:t>
            </a:r>
            <a:endParaRPr lang="en-US" dirty="0">
              <a:latin typeface="Times New Roman" pitchFamily="18" charset="0"/>
              <a:ea typeface="+mn-ea"/>
              <a:cs typeface="Times New Roman" pitchFamily="18" charset="0"/>
            </a:endParaRPr>
          </a:p>
          <a:p>
            <a:pPr marL="342900" indent="-342900">
              <a:spcBef>
                <a:spcPct val="20000"/>
              </a:spcBef>
              <a:buClr>
                <a:schemeClr val="tx2"/>
              </a:buClr>
              <a:buSzPct val="60000"/>
              <a:buFont typeface="Wingdings 3" pitchFamily="18" charset="2"/>
              <a:buChar char=""/>
              <a:defRPr/>
            </a:pPr>
            <a:r>
              <a:rPr lang="en-US" dirty="0">
                <a:latin typeface="Times New Roman" pitchFamily="18" charset="0"/>
                <a:ea typeface="+mn-ea"/>
                <a:cs typeface="Times New Roman" pitchFamily="18" charset="0"/>
              </a:rPr>
              <a:t> </a:t>
            </a:r>
            <a:r>
              <a:rPr lang="en-US" b="1" dirty="0">
                <a:solidFill>
                  <a:srgbClr val="FF0000"/>
                </a:solidFill>
                <a:latin typeface="Times New Roman" pitchFamily="18" charset="0"/>
                <a:ea typeface="+mn-ea"/>
                <a:cs typeface="Times New Roman" pitchFamily="18" charset="0"/>
              </a:rPr>
              <a:t>Enforcing Integrity </a:t>
            </a:r>
            <a:r>
              <a:rPr lang="en-US" b="1" dirty="0">
                <a:latin typeface="Times New Roman" pitchFamily="18" charset="0"/>
                <a:ea typeface="+mn-ea"/>
                <a:cs typeface="Times New Roman" pitchFamily="18" charset="0"/>
              </a:rPr>
              <a:t>Constraints </a:t>
            </a:r>
          </a:p>
          <a:p>
            <a:pPr marL="342900" indent="-342900">
              <a:spcBef>
                <a:spcPct val="20000"/>
              </a:spcBef>
              <a:buClr>
                <a:schemeClr val="tx2"/>
              </a:buClr>
              <a:buSzPct val="60000"/>
              <a:buFont typeface="Wingdings 3" pitchFamily="18" charset="2"/>
              <a:buChar char=""/>
              <a:defRPr/>
            </a:pPr>
            <a:r>
              <a:rPr lang="en-US" b="1" dirty="0">
                <a:latin typeface="Times New Roman" pitchFamily="18" charset="0"/>
                <a:cs typeface="Times New Roman" pitchFamily="18" charset="0"/>
              </a:rPr>
              <a:t>Improved Data Quality </a:t>
            </a:r>
          </a:p>
          <a:p>
            <a:pPr marL="800100" lvl="1" indent="-342900">
              <a:spcBef>
                <a:spcPct val="20000"/>
              </a:spcBef>
              <a:buClr>
                <a:schemeClr val="tx2"/>
              </a:buClr>
              <a:buSzPct val="60000"/>
              <a:buFont typeface="Wingdings 3" pitchFamily="18" charset="2"/>
              <a:buChar char=""/>
              <a:defRPr/>
            </a:pPr>
            <a:r>
              <a:rPr lang="en-US" dirty="0">
                <a:solidFill>
                  <a:srgbClr val="FF0000"/>
                </a:solidFill>
                <a:latin typeface="Times New Roman" pitchFamily="18" charset="0"/>
                <a:cs typeface="Times New Roman" pitchFamily="18" charset="0"/>
              </a:rPr>
              <a:t>Constraints, data validation rules</a:t>
            </a:r>
          </a:p>
          <a:p>
            <a:pPr marL="342900" indent="-342900">
              <a:spcBef>
                <a:spcPct val="20000"/>
              </a:spcBef>
              <a:buClr>
                <a:schemeClr val="tx2"/>
              </a:buClr>
              <a:buSzPct val="60000"/>
              <a:buFont typeface="Wingdings 3" pitchFamily="18" charset="2"/>
              <a:buChar char=""/>
              <a:defRPr/>
            </a:pPr>
            <a:r>
              <a:rPr lang="en-US" b="1" dirty="0">
                <a:latin typeface="Times New Roman" pitchFamily="18" charset="0"/>
                <a:ea typeface="+mn-ea"/>
                <a:cs typeface="Times New Roman" pitchFamily="18" charset="0"/>
              </a:rPr>
              <a:t> </a:t>
            </a:r>
            <a:r>
              <a:rPr lang="en-US" b="1" dirty="0">
                <a:solidFill>
                  <a:srgbClr val="FF0000"/>
                </a:solidFill>
                <a:latin typeface="Times New Roman" pitchFamily="18" charset="0"/>
                <a:ea typeface="+mn-ea"/>
                <a:cs typeface="Times New Roman" pitchFamily="18" charset="0"/>
              </a:rPr>
              <a:t>Inconsistency</a:t>
            </a:r>
            <a:r>
              <a:rPr lang="en-US" b="1" dirty="0">
                <a:latin typeface="Times New Roman" pitchFamily="18" charset="0"/>
                <a:ea typeface="+mn-ea"/>
                <a:cs typeface="Times New Roman" pitchFamily="18" charset="0"/>
              </a:rPr>
              <a:t> can be </a:t>
            </a:r>
            <a:r>
              <a:rPr lang="en-US" b="1" dirty="0">
                <a:solidFill>
                  <a:srgbClr val="FF0000"/>
                </a:solidFill>
                <a:latin typeface="Times New Roman" pitchFamily="18" charset="0"/>
                <a:ea typeface="+mn-ea"/>
                <a:cs typeface="Times New Roman" pitchFamily="18" charset="0"/>
              </a:rPr>
              <a:t>avoided</a:t>
            </a:r>
            <a:r>
              <a:rPr lang="ar-EG" b="1" dirty="0">
                <a:solidFill>
                  <a:srgbClr val="FF0000"/>
                </a:solidFill>
                <a:latin typeface="Times New Roman" pitchFamily="18" charset="0"/>
                <a:ea typeface="+mn-ea"/>
              </a:rPr>
              <a:t> </a:t>
            </a:r>
            <a:r>
              <a:rPr lang="en-US" b="1" dirty="0">
                <a:solidFill>
                  <a:srgbClr val="FF0000"/>
                </a:solidFill>
                <a:latin typeface="Times New Roman" pitchFamily="18" charset="0"/>
                <a:ea typeface="+mn-ea"/>
                <a:cs typeface="Times New Roman" pitchFamily="18" charset="0"/>
              </a:rPr>
              <a:t> because of data sharing</a:t>
            </a:r>
            <a:r>
              <a:rPr lang="en-US" b="1" dirty="0">
                <a:latin typeface="Times New Roman" pitchFamily="18" charset="0"/>
                <a:ea typeface="+mn-ea"/>
                <a:cs typeface="Times New Roman" pitchFamily="18" charset="0"/>
              </a:rPr>
              <a:t>.</a:t>
            </a:r>
          </a:p>
          <a:p>
            <a:pPr marL="342900" indent="-342900">
              <a:spcBef>
                <a:spcPct val="20000"/>
              </a:spcBef>
              <a:buClr>
                <a:schemeClr val="tx2"/>
              </a:buClr>
              <a:buSzPct val="60000"/>
              <a:buFont typeface="Wingdings 3" pitchFamily="18" charset="2"/>
              <a:buChar char=""/>
              <a:defRPr/>
            </a:pPr>
            <a:r>
              <a:rPr lang="en-US" b="1" dirty="0">
                <a:solidFill>
                  <a:srgbClr val="FF0000"/>
                </a:solidFill>
                <a:latin typeface="Times New Roman" pitchFamily="18" charset="0"/>
                <a:cs typeface="Times New Roman" pitchFamily="18" charset="0"/>
              </a:rPr>
              <a:t> Restricting Unauthorized </a:t>
            </a:r>
            <a:r>
              <a:rPr lang="en-US" b="1" dirty="0">
                <a:latin typeface="Times New Roman" pitchFamily="18" charset="0"/>
                <a:cs typeface="Times New Roman" pitchFamily="18" charset="0"/>
              </a:rPr>
              <a:t>Access.</a:t>
            </a:r>
            <a:endParaRPr lang="en-US" b="1" dirty="0">
              <a:latin typeface="Times New Roman" pitchFamily="18" charset="0"/>
              <a:ea typeface="+mn-ea"/>
              <a:cs typeface="Times New Roman" pitchFamily="18" charset="0"/>
            </a:endParaRPr>
          </a:p>
          <a:p>
            <a:pPr marL="342900" indent="-342900">
              <a:spcBef>
                <a:spcPct val="20000"/>
              </a:spcBef>
              <a:buClr>
                <a:schemeClr val="tx2"/>
              </a:buClr>
              <a:buSzPct val="60000"/>
              <a:buFont typeface="Wingdings 3" pitchFamily="18" charset="2"/>
              <a:buChar char=""/>
              <a:defRPr/>
            </a:pPr>
            <a:r>
              <a:rPr lang="en-US" b="1" dirty="0">
                <a:latin typeface="Times New Roman" pitchFamily="18" charset="0"/>
                <a:ea typeface="+mn-ea"/>
                <a:cs typeface="Times New Roman" pitchFamily="18" charset="0"/>
              </a:rPr>
              <a:t> Providing </a:t>
            </a:r>
            <a:r>
              <a:rPr lang="en-US" b="1" dirty="0">
                <a:solidFill>
                  <a:srgbClr val="FF0000"/>
                </a:solidFill>
                <a:latin typeface="Times New Roman" pitchFamily="18" charset="0"/>
                <a:ea typeface="+mn-ea"/>
                <a:cs typeface="Times New Roman" pitchFamily="18" charset="0"/>
              </a:rPr>
              <a:t>Backup and Recovery</a:t>
            </a:r>
            <a:r>
              <a:rPr lang="en-US" dirty="0">
                <a:latin typeface="Times New Roman" pitchFamily="18" charset="0"/>
                <a:ea typeface="+mn-ea"/>
                <a:cs typeface="Times New Roman" pitchFamily="18" charset="0"/>
              </a:rPr>
              <a:t>.</a:t>
            </a:r>
          </a:p>
          <a:p>
            <a:pPr marL="800100" lvl="2" indent="-342900">
              <a:spcBef>
                <a:spcPct val="20000"/>
              </a:spcBef>
              <a:buClr>
                <a:schemeClr val="tx2"/>
              </a:buClr>
              <a:buSzPct val="60000"/>
              <a:buFont typeface="Wingdings 3" pitchFamily="18" charset="2"/>
              <a:buChar char=""/>
              <a:defRPr/>
            </a:pPr>
            <a:r>
              <a:rPr lang="en-US" dirty="0">
                <a:latin typeface="Times New Roman" pitchFamily="18" charset="0"/>
                <a:cs typeface="Times New Roman" pitchFamily="18" charset="0"/>
              </a:rPr>
              <a:t>Disaster recovery is easier</a:t>
            </a:r>
            <a:endParaRPr lang="en-US" dirty="0">
              <a:latin typeface="Times New Roman" pitchFamily="18" charset="0"/>
              <a:ea typeface="+mn-ea"/>
              <a:cs typeface="Times New Roman" pitchFamily="18" charset="0"/>
            </a:endParaRPr>
          </a:p>
          <a:p>
            <a:pPr marL="342900" indent="-342900">
              <a:spcBef>
                <a:spcPct val="20000"/>
              </a:spcBef>
              <a:buClr>
                <a:schemeClr val="tx2"/>
              </a:buClr>
              <a:buSzPct val="60000"/>
              <a:buFont typeface="Wingdings 3" pitchFamily="18" charset="2"/>
              <a:buChar char=""/>
              <a:defRPr/>
            </a:pPr>
            <a:r>
              <a:rPr lang="en-US" b="1" dirty="0">
                <a:solidFill>
                  <a:srgbClr val="FF0000"/>
                </a:solidFill>
                <a:latin typeface="Times New Roman" pitchFamily="18" charset="0"/>
                <a:ea typeface="+mn-ea"/>
                <a:cs typeface="Times New Roman" pitchFamily="18" charset="0"/>
              </a:rPr>
              <a:t>Minimal</a:t>
            </a:r>
            <a:r>
              <a:rPr lang="en-US" b="1" dirty="0">
                <a:latin typeface="Times New Roman" pitchFamily="18" charset="0"/>
                <a:ea typeface="+mn-ea"/>
                <a:cs typeface="Times New Roman" pitchFamily="18" charset="0"/>
              </a:rPr>
              <a:t> Data </a:t>
            </a:r>
            <a:r>
              <a:rPr lang="en-US" b="1" dirty="0">
                <a:solidFill>
                  <a:srgbClr val="FF0000"/>
                </a:solidFill>
                <a:latin typeface="Times New Roman" pitchFamily="18" charset="0"/>
                <a:ea typeface="+mn-ea"/>
                <a:cs typeface="Times New Roman" pitchFamily="18" charset="0"/>
              </a:rPr>
              <a:t>Redundancy</a:t>
            </a:r>
          </a:p>
          <a:p>
            <a:pPr marL="800100" lvl="2" indent="-342900">
              <a:lnSpc>
                <a:spcPct val="90000"/>
              </a:lnSpc>
              <a:spcBef>
                <a:spcPct val="20000"/>
              </a:spcBef>
              <a:buClr>
                <a:schemeClr val="tx2"/>
              </a:buClr>
              <a:buSzPct val="60000"/>
              <a:buFont typeface="Wingdings 3" pitchFamily="18" charset="2"/>
              <a:buChar char=""/>
              <a:defRPr/>
            </a:pPr>
            <a:r>
              <a:rPr lang="en-US" dirty="0">
                <a:latin typeface="Times New Roman" pitchFamily="18" charset="0"/>
                <a:ea typeface="+mn-ea"/>
                <a:cs typeface="Times New Roman" pitchFamily="18" charset="0"/>
                <a:sym typeface="Wingdings" pitchFamily="2" charset="2"/>
              </a:rPr>
              <a:t>Leads to increased data integrity/consistency</a:t>
            </a:r>
            <a:endParaRPr lang="en-US" dirty="0">
              <a:latin typeface="Times New Roman" pitchFamily="18" charset="0"/>
              <a:ea typeface="+mn-ea"/>
              <a:cs typeface="Times New Roman" pitchFamily="18" charset="0"/>
            </a:endParaRPr>
          </a:p>
          <a:p>
            <a:pPr marL="342900" indent="-342900">
              <a:spcBef>
                <a:spcPct val="20000"/>
              </a:spcBef>
              <a:buClr>
                <a:schemeClr val="tx2"/>
              </a:buClr>
              <a:buSzPct val="60000"/>
              <a:buFont typeface="Wingdings 3" pitchFamily="18" charset="2"/>
              <a:buChar char=""/>
              <a:defRPr/>
            </a:pPr>
            <a:r>
              <a:rPr lang="en-US" b="1" dirty="0">
                <a:latin typeface="Times New Roman" pitchFamily="18" charset="0"/>
                <a:ea typeface="+mn-ea"/>
                <a:cs typeface="Times New Roman" pitchFamily="18" charset="0"/>
              </a:rPr>
              <a:t>Program-Data Independence  </a:t>
            </a:r>
          </a:p>
          <a:p>
            <a:pPr marL="800100" lvl="3" indent="-342900">
              <a:lnSpc>
                <a:spcPct val="90000"/>
              </a:lnSpc>
              <a:spcBef>
                <a:spcPct val="20000"/>
              </a:spcBef>
              <a:buClr>
                <a:schemeClr val="tx2"/>
              </a:buClr>
              <a:buSzPct val="60000"/>
              <a:buFont typeface="Wingdings 3" pitchFamily="18" charset="2"/>
              <a:buChar char=""/>
              <a:defRPr/>
            </a:pPr>
            <a:r>
              <a:rPr lang="en-US" dirty="0">
                <a:solidFill>
                  <a:srgbClr val="FF0000"/>
                </a:solidFill>
                <a:latin typeface="Times New Roman" pitchFamily="18" charset="0"/>
                <a:ea typeface="+mn-ea"/>
                <a:cs typeface="Times New Roman" pitchFamily="18" charset="0"/>
              </a:rPr>
              <a:t>Metadata stored in DBMS</a:t>
            </a:r>
            <a:r>
              <a:rPr lang="en-US" dirty="0">
                <a:latin typeface="Times New Roman" pitchFamily="18" charset="0"/>
                <a:ea typeface="+mn-ea"/>
                <a:cs typeface="Times New Roman" pitchFamily="18" charset="0"/>
              </a:rPr>
              <a:t>, so applications don’t worry about data formats</a:t>
            </a:r>
          </a:p>
          <a:p>
            <a:pPr marL="800100" lvl="3" indent="-342900">
              <a:lnSpc>
                <a:spcPct val="90000"/>
              </a:lnSpc>
              <a:spcBef>
                <a:spcPct val="20000"/>
              </a:spcBef>
              <a:buClr>
                <a:schemeClr val="tx2"/>
              </a:buClr>
              <a:buSzPct val="60000"/>
              <a:buFont typeface="Wingdings 3" pitchFamily="18" charset="2"/>
              <a:buChar char=""/>
              <a:defRPr/>
            </a:pPr>
            <a:r>
              <a:rPr lang="en-US" dirty="0">
                <a:latin typeface="Times New Roman" pitchFamily="18" charset="0"/>
                <a:ea typeface="+mn-ea"/>
                <a:cs typeface="Times New Roman" pitchFamily="18" charset="0"/>
              </a:rPr>
              <a:t>Data queries/updates managed by DBMS</a:t>
            </a:r>
          </a:p>
          <a:p>
            <a:pPr>
              <a:buSzPct val="110000"/>
              <a:buFontTx/>
              <a:buChar char="•"/>
              <a:defRPr/>
            </a:pPr>
            <a:endParaRPr lang="en-US" dirty="0">
              <a:solidFill>
                <a:schemeClr val="tx2"/>
              </a:solidFill>
              <a:latin typeface="Times New Roman" pitchFamily="18" charset="0"/>
              <a:cs typeface="Times New Roman" pitchFamily="18" charset="0"/>
            </a:endParaRPr>
          </a:p>
          <a:p>
            <a:pPr>
              <a:buSzPct val="110000"/>
              <a:defRPr/>
            </a:pPr>
            <a:endParaRPr lang="en-US" dirty="0">
              <a:solidFill>
                <a:schemeClr val="tx2"/>
              </a:solidFill>
              <a:latin typeface="Times New Roman" pitchFamily="18" charset="0"/>
              <a:cs typeface="Times New Roman" pitchFamily="18"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774D20F-B8AF-4474-BEAB-22EA36A7BC84}"/>
              </a:ext>
            </a:extLst>
          </p:cNvPr>
          <p:cNvSpPr>
            <a:spLocks noGrp="1"/>
          </p:cNvSpPr>
          <p:nvPr>
            <p:ph type="title"/>
          </p:nvPr>
        </p:nvSpPr>
        <p:spPr/>
        <p:txBody>
          <a:bodyPr/>
          <a:lstStyle/>
          <a:p>
            <a:pPr>
              <a:defRPr/>
            </a:pPr>
            <a:r>
              <a:rPr lang="en-US"/>
              <a:t>DBMS Disadvantages </a:t>
            </a:r>
          </a:p>
        </p:txBody>
      </p:sp>
      <p:sp>
        <p:nvSpPr>
          <p:cNvPr id="15363" name="Rectangle 2">
            <a:extLst>
              <a:ext uri="{FF2B5EF4-FFF2-40B4-BE49-F238E27FC236}">
                <a16:creationId xmlns:a16="http://schemas.microsoft.com/office/drawing/2014/main" id="{7967467D-4A5D-45CE-BB4C-9906DBBF471B}"/>
              </a:ext>
            </a:extLst>
          </p:cNvPr>
          <p:cNvSpPr>
            <a:spLocks noChangeArrowheads="1"/>
          </p:cNvSpPr>
          <p:nvPr/>
        </p:nvSpPr>
        <p:spPr bwMode="auto">
          <a:xfrm>
            <a:off x="762000" y="1868488"/>
            <a:ext cx="74676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tx2"/>
              </a:buClr>
              <a:buSzPct val="60000"/>
              <a:buFont typeface="Wingdings 3" pitchFamily="18" charset="2"/>
              <a:buChar char=""/>
              <a:defRPr/>
            </a:pPr>
            <a:r>
              <a:rPr lang="en-US" sz="2400" dirty="0">
                <a:latin typeface="+mn-lt"/>
                <a:ea typeface="+mn-ea"/>
              </a:rPr>
              <a:t>It needs </a:t>
            </a:r>
            <a:r>
              <a:rPr lang="en-US" sz="2400" dirty="0">
                <a:solidFill>
                  <a:srgbClr val="FF0000"/>
                </a:solidFill>
                <a:latin typeface="+mn-lt"/>
                <a:ea typeface="+mn-ea"/>
              </a:rPr>
              <a:t>expertise</a:t>
            </a:r>
            <a:r>
              <a:rPr lang="en-US" sz="2400" dirty="0">
                <a:latin typeface="+mn-lt"/>
                <a:ea typeface="+mn-ea"/>
              </a:rPr>
              <a:t> to use</a:t>
            </a:r>
          </a:p>
          <a:p>
            <a:pPr marL="342900" indent="-342900">
              <a:spcBef>
                <a:spcPct val="20000"/>
              </a:spcBef>
              <a:buClr>
                <a:schemeClr val="tx2"/>
              </a:buClr>
              <a:buSzPct val="60000"/>
              <a:buFont typeface="Wingdings 3" pitchFamily="18" charset="2"/>
              <a:buChar char=""/>
              <a:defRPr/>
            </a:pPr>
            <a:r>
              <a:rPr lang="en-US" sz="2400" dirty="0">
                <a:latin typeface="+mn-lt"/>
                <a:ea typeface="+mn-ea"/>
              </a:rPr>
              <a:t> DBMS itself is </a:t>
            </a:r>
            <a:r>
              <a:rPr lang="en-US" sz="2400" dirty="0">
                <a:solidFill>
                  <a:srgbClr val="FF0000"/>
                </a:solidFill>
                <a:latin typeface="+mn-lt"/>
                <a:ea typeface="+mn-ea"/>
              </a:rPr>
              <a:t>expensive</a:t>
            </a:r>
          </a:p>
          <a:p>
            <a:pPr marL="342900" indent="-342900">
              <a:spcBef>
                <a:spcPct val="20000"/>
              </a:spcBef>
              <a:buClr>
                <a:schemeClr val="tx2"/>
              </a:buClr>
              <a:buSzPct val="60000"/>
              <a:buFont typeface="Wingdings 3" pitchFamily="18" charset="2"/>
              <a:buChar char=""/>
              <a:defRPr/>
            </a:pPr>
            <a:r>
              <a:rPr lang="en-US" sz="2400" dirty="0">
                <a:latin typeface="+mn-lt"/>
                <a:ea typeface="+mn-ea"/>
              </a:rPr>
              <a:t> The DBMS may be </a:t>
            </a:r>
            <a:r>
              <a:rPr lang="en-US" sz="2400" dirty="0">
                <a:solidFill>
                  <a:srgbClr val="FF0000"/>
                </a:solidFill>
                <a:latin typeface="+mn-lt"/>
                <a:ea typeface="+mn-ea"/>
              </a:rPr>
              <a:t>incompatible</a:t>
            </a:r>
            <a:r>
              <a:rPr lang="en-US" sz="2400" dirty="0">
                <a:latin typeface="+mn-lt"/>
                <a:ea typeface="+mn-ea"/>
              </a:rPr>
              <a:t> with any    </a:t>
            </a:r>
            <a:br>
              <a:rPr lang="en-US" sz="2400" dirty="0">
                <a:latin typeface="+mn-lt"/>
                <a:ea typeface="+mn-ea"/>
              </a:rPr>
            </a:br>
            <a:r>
              <a:rPr lang="en-US" sz="2400" dirty="0">
                <a:latin typeface="+mn-lt"/>
                <a:ea typeface="+mn-ea"/>
              </a:rPr>
              <a:t>   other available </a:t>
            </a:r>
            <a:r>
              <a:rPr lang="en-US" sz="2400" dirty="0">
                <a:solidFill>
                  <a:srgbClr val="FF0000"/>
                </a:solidFill>
                <a:latin typeface="+mn-lt"/>
                <a:ea typeface="+mn-ea"/>
              </a:rPr>
              <a:t>DBMS</a:t>
            </a:r>
          </a:p>
        </p:txBody>
      </p:sp>
      <p:sp>
        <p:nvSpPr>
          <p:cNvPr id="4" name="Date Placeholder 3">
            <a:extLst>
              <a:ext uri="{FF2B5EF4-FFF2-40B4-BE49-F238E27FC236}">
                <a16:creationId xmlns:a16="http://schemas.microsoft.com/office/drawing/2014/main" id="{576E7612-1D8D-4500-A3CD-9D7A1C444A3F}"/>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BADFF169-5928-4295-8BE9-EFE3D113B091}"/>
              </a:ext>
            </a:extLst>
          </p:cNvPr>
          <p:cNvSpPr>
            <a:spLocks noGrp="1"/>
          </p:cNvSpPr>
          <p:nvPr>
            <p:ph type="ftr" sz="quarter" idx="11"/>
          </p:nvPr>
        </p:nvSpPr>
        <p:spPr/>
        <p:txBody>
          <a:bodyPr/>
          <a:lstStyle/>
          <a:p>
            <a:pPr>
              <a:defRPr/>
            </a:pPr>
            <a:r>
              <a:rPr lang="en-US" dirty="0"/>
              <a:t>ERD Concepts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B2CC932-2C0C-46FA-94C4-3D33257DE6DA}"/>
              </a:ext>
            </a:extLst>
          </p:cNvPr>
          <p:cNvSpPr>
            <a:spLocks noGrp="1" noChangeArrowheads="1"/>
          </p:cNvSpPr>
          <p:nvPr>
            <p:ph type="title"/>
          </p:nvPr>
        </p:nvSpPr>
        <p:spPr/>
        <p:txBody>
          <a:bodyPr/>
          <a:lstStyle/>
          <a:p>
            <a:pPr eaLnBrk="1" hangingPunct="1">
              <a:defRPr/>
            </a:pPr>
            <a:r>
              <a:rPr lang="en-GB"/>
              <a:t>Database Users</a:t>
            </a:r>
          </a:p>
        </p:txBody>
      </p:sp>
      <p:sp>
        <p:nvSpPr>
          <p:cNvPr id="20483" name="Rectangle 3">
            <a:extLst>
              <a:ext uri="{FF2B5EF4-FFF2-40B4-BE49-F238E27FC236}">
                <a16:creationId xmlns:a16="http://schemas.microsoft.com/office/drawing/2014/main" id="{0399C73C-D5CC-43DE-BCDB-0644EBB86315}"/>
              </a:ext>
            </a:extLst>
          </p:cNvPr>
          <p:cNvSpPr>
            <a:spLocks noGrp="1" noChangeArrowheads="1"/>
          </p:cNvSpPr>
          <p:nvPr>
            <p:ph type="body" idx="1"/>
          </p:nvPr>
        </p:nvSpPr>
        <p:spPr/>
        <p:txBody>
          <a:bodyPr/>
          <a:lstStyle/>
          <a:p>
            <a:pPr eaLnBrk="1" hangingPunct="1"/>
            <a:r>
              <a:rPr lang="en-GB" altLang="en-US" sz="2400"/>
              <a:t>Database Administrator (DBA)</a:t>
            </a:r>
          </a:p>
          <a:p>
            <a:pPr eaLnBrk="1" hangingPunct="1"/>
            <a:r>
              <a:rPr lang="en-GB" altLang="en-US" sz="2400"/>
              <a:t>System Analysts </a:t>
            </a:r>
          </a:p>
          <a:p>
            <a:pPr eaLnBrk="1" hangingPunct="1"/>
            <a:r>
              <a:rPr lang="en-GB" altLang="en-US" sz="2400"/>
              <a:t>Database Designer </a:t>
            </a:r>
          </a:p>
          <a:p>
            <a:pPr eaLnBrk="1" hangingPunct="1"/>
            <a:r>
              <a:rPr lang="en-GB" altLang="en-US" sz="2400"/>
              <a:t>Database Developer</a:t>
            </a:r>
          </a:p>
          <a:p>
            <a:pPr eaLnBrk="1" hangingPunct="1"/>
            <a:r>
              <a:rPr lang="en-GB" altLang="en-US" sz="2400"/>
              <a:t>Application programmers</a:t>
            </a:r>
          </a:p>
          <a:p>
            <a:pPr eaLnBrk="1" hangingPunct="1"/>
            <a:r>
              <a:rPr lang="en-GB" altLang="en-US" sz="2400"/>
              <a:t>BI &amp; BigData Specialist (Data Scientist)</a:t>
            </a:r>
          </a:p>
          <a:p>
            <a:pPr eaLnBrk="1" hangingPunct="1"/>
            <a:r>
              <a:rPr lang="en-GB" altLang="en-US" sz="2400"/>
              <a:t>End users </a:t>
            </a:r>
          </a:p>
        </p:txBody>
      </p:sp>
      <p:sp>
        <p:nvSpPr>
          <p:cNvPr id="4" name="Date Placeholder 3">
            <a:extLst>
              <a:ext uri="{FF2B5EF4-FFF2-40B4-BE49-F238E27FC236}">
                <a16:creationId xmlns:a16="http://schemas.microsoft.com/office/drawing/2014/main" id="{252B940B-571F-4486-A95A-70F2A5133ADA}"/>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0807F0EA-A7CE-40E8-AE66-50639C8F3E9E}"/>
              </a:ext>
            </a:extLst>
          </p:cNvPr>
          <p:cNvSpPr>
            <a:spLocks noGrp="1"/>
          </p:cNvSpPr>
          <p:nvPr>
            <p:ph type="ftr" sz="quarter" idx="11"/>
          </p:nvPr>
        </p:nvSpPr>
        <p:spPr/>
        <p:txBody>
          <a:bodyPr/>
          <a:lstStyle/>
          <a:p>
            <a:pPr>
              <a:defRPr/>
            </a:pPr>
            <a:r>
              <a:rPr lang="en-US" dirty="0"/>
              <a:t>ERD Concepts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017E0F4-3BB8-4929-8451-185E51A64E78}"/>
              </a:ext>
            </a:extLst>
          </p:cNvPr>
          <p:cNvSpPr>
            <a:spLocks noGrp="1" noChangeArrowheads="1"/>
          </p:cNvSpPr>
          <p:nvPr>
            <p:ph type="title"/>
          </p:nvPr>
        </p:nvSpPr>
        <p:spPr>
          <a:xfrm>
            <a:off x="609600" y="381000"/>
            <a:ext cx="7581900" cy="941388"/>
          </a:xfrm>
        </p:spPr>
        <p:txBody>
          <a:bodyPr/>
          <a:lstStyle/>
          <a:p>
            <a:pPr eaLnBrk="1" hangingPunct="1">
              <a:defRPr/>
            </a:pPr>
            <a:r>
              <a:rPr lang="en-US" dirty="0"/>
              <a:t>Three</a:t>
            </a:r>
            <a:r>
              <a:rPr lang="en-US" sz="2000" dirty="0"/>
              <a:t> </a:t>
            </a:r>
            <a:r>
              <a:rPr lang="en-US" dirty="0"/>
              <a:t>Level/Schema</a:t>
            </a:r>
            <a:r>
              <a:rPr lang="en-US" sz="2000" dirty="0"/>
              <a:t> </a:t>
            </a:r>
            <a:r>
              <a:rPr lang="en-US" dirty="0"/>
              <a:t>Architecture</a:t>
            </a:r>
          </a:p>
        </p:txBody>
      </p:sp>
      <p:sp>
        <p:nvSpPr>
          <p:cNvPr id="19459" name="Rectangle 3">
            <a:extLst>
              <a:ext uri="{FF2B5EF4-FFF2-40B4-BE49-F238E27FC236}">
                <a16:creationId xmlns:a16="http://schemas.microsoft.com/office/drawing/2014/main" id="{FEEFA122-C3A6-437F-BE54-54CB789C63AA}"/>
              </a:ext>
            </a:extLst>
          </p:cNvPr>
          <p:cNvSpPr>
            <a:spLocks noGrp="1" noChangeArrowheads="1"/>
          </p:cNvSpPr>
          <p:nvPr>
            <p:ph type="body" idx="1"/>
          </p:nvPr>
        </p:nvSpPr>
        <p:spPr/>
        <p:txBody>
          <a:bodyPr/>
          <a:lstStyle/>
          <a:p>
            <a:pPr marL="0" indent="0" eaLnBrk="1" hangingPunct="1">
              <a:lnSpc>
                <a:spcPct val="90000"/>
              </a:lnSpc>
              <a:buFont typeface="Wingdings 3" panose="05040102010807070707" pitchFamily="18" charset="2"/>
              <a:buNone/>
              <a:defRPr/>
            </a:pPr>
            <a:r>
              <a:rPr lang="en-US" sz="2000" dirty="0"/>
              <a:t>A data model is a representation of reality</a:t>
            </a:r>
          </a:p>
          <a:p>
            <a:pPr marL="0" indent="0" eaLnBrk="1" hangingPunct="1">
              <a:lnSpc>
                <a:spcPct val="90000"/>
              </a:lnSpc>
              <a:buFont typeface="Wingdings 3" panose="05040102010807070707" pitchFamily="18" charset="2"/>
              <a:buNone/>
              <a:defRPr/>
            </a:pPr>
            <a:endParaRPr lang="en-US" sz="2000" b="1" dirty="0"/>
          </a:p>
          <a:p>
            <a:pPr eaLnBrk="1" hangingPunct="1">
              <a:lnSpc>
                <a:spcPct val="90000"/>
              </a:lnSpc>
              <a:defRPr/>
            </a:pPr>
            <a:r>
              <a:rPr lang="en-US" sz="2000" b="1" dirty="0"/>
              <a:t>External – What the user sees: </a:t>
            </a:r>
            <a:r>
              <a:rPr lang="en-US" sz="2000" dirty="0"/>
              <a:t>focus on what different types of </a:t>
            </a:r>
            <a:r>
              <a:rPr lang="en-US" sz="2000" dirty="0">
                <a:solidFill>
                  <a:srgbClr val="FF0000"/>
                </a:solidFill>
              </a:rPr>
              <a:t>users</a:t>
            </a:r>
            <a:r>
              <a:rPr lang="en-US" sz="2000" dirty="0"/>
              <a:t> will see when </a:t>
            </a:r>
            <a:r>
              <a:rPr lang="en-US" sz="2000" dirty="0">
                <a:solidFill>
                  <a:srgbClr val="FF0000"/>
                </a:solidFill>
              </a:rPr>
              <a:t>viewing</a:t>
            </a:r>
            <a:r>
              <a:rPr lang="en-US" sz="2000" dirty="0"/>
              <a:t> the database.  They are concerned with what data the user will see and how the data will be </a:t>
            </a:r>
            <a:r>
              <a:rPr lang="en-US" sz="2000" dirty="0">
                <a:solidFill>
                  <a:srgbClr val="FF0000"/>
                </a:solidFill>
              </a:rPr>
              <a:t>presented</a:t>
            </a:r>
            <a:r>
              <a:rPr lang="en-US" sz="2000" dirty="0"/>
              <a:t> to the user.</a:t>
            </a:r>
          </a:p>
          <a:p>
            <a:pPr eaLnBrk="1" hangingPunct="1">
              <a:lnSpc>
                <a:spcPct val="90000"/>
              </a:lnSpc>
              <a:defRPr/>
            </a:pPr>
            <a:endParaRPr lang="en-US" sz="2000" dirty="0"/>
          </a:p>
          <a:p>
            <a:pPr eaLnBrk="1" hangingPunct="1">
              <a:lnSpc>
                <a:spcPct val="90000"/>
              </a:lnSpc>
              <a:defRPr/>
            </a:pPr>
            <a:r>
              <a:rPr lang="en-US" sz="2000" b="1" dirty="0"/>
              <a:t>Conceptual – The logical model: </a:t>
            </a:r>
            <a:r>
              <a:rPr lang="en-US" sz="2000" dirty="0"/>
              <a:t>focus on the logical nature of the </a:t>
            </a:r>
            <a:r>
              <a:rPr lang="en-US" sz="2000" dirty="0">
                <a:solidFill>
                  <a:srgbClr val="FF0000"/>
                </a:solidFill>
              </a:rPr>
              <a:t>data representation. </a:t>
            </a:r>
            <a:r>
              <a:rPr lang="en-US" sz="2000" dirty="0"/>
              <a:t>They are concerned with </a:t>
            </a:r>
            <a:r>
              <a:rPr lang="en-US" sz="2000" i="1" dirty="0">
                <a:solidFill>
                  <a:srgbClr val="FF0000"/>
                </a:solidFill>
              </a:rPr>
              <a:t>what</a:t>
            </a:r>
            <a:r>
              <a:rPr lang="en-US" sz="2000" dirty="0">
                <a:solidFill>
                  <a:srgbClr val="FF0000"/>
                </a:solidFill>
              </a:rPr>
              <a:t> is represented rather than </a:t>
            </a:r>
            <a:r>
              <a:rPr lang="en-US" sz="2000" i="1" dirty="0">
                <a:solidFill>
                  <a:srgbClr val="FF0000"/>
                </a:solidFill>
              </a:rPr>
              <a:t>how</a:t>
            </a:r>
            <a:r>
              <a:rPr lang="en-US" sz="2000" dirty="0">
                <a:solidFill>
                  <a:srgbClr val="FF0000"/>
                </a:solidFill>
              </a:rPr>
              <a:t> it is represented</a:t>
            </a:r>
            <a:r>
              <a:rPr lang="en-US" sz="2000" dirty="0"/>
              <a:t>.(define database structures such as tables and constraints)</a:t>
            </a:r>
          </a:p>
          <a:p>
            <a:pPr eaLnBrk="1" hangingPunct="1">
              <a:lnSpc>
                <a:spcPct val="90000"/>
              </a:lnSpc>
              <a:defRPr/>
            </a:pPr>
            <a:endParaRPr lang="en-US" sz="2000" dirty="0"/>
          </a:p>
          <a:p>
            <a:pPr eaLnBrk="1" hangingPunct="1">
              <a:lnSpc>
                <a:spcPct val="90000"/>
              </a:lnSpc>
              <a:defRPr/>
            </a:pPr>
            <a:r>
              <a:rPr lang="en-US" sz="2000" b="1" dirty="0"/>
              <a:t>Internal – The physical model: </a:t>
            </a:r>
            <a:r>
              <a:rPr lang="en-US" sz="2000" dirty="0"/>
              <a:t>place the emphasis on </a:t>
            </a:r>
            <a:r>
              <a:rPr lang="en-US" sz="2000" i="1" dirty="0">
                <a:solidFill>
                  <a:srgbClr val="FF0000"/>
                </a:solidFill>
              </a:rPr>
              <a:t>how</a:t>
            </a:r>
            <a:r>
              <a:rPr lang="en-US" sz="2000" dirty="0">
                <a:solidFill>
                  <a:srgbClr val="FF0000"/>
                </a:solidFill>
              </a:rPr>
              <a:t> the data are represented</a:t>
            </a:r>
            <a:r>
              <a:rPr lang="en-US" sz="2000" dirty="0"/>
              <a:t> in the database or on </a:t>
            </a:r>
            <a:r>
              <a:rPr lang="en-US" sz="2000" i="1" dirty="0"/>
              <a:t>how</a:t>
            </a:r>
            <a:r>
              <a:rPr lang="en-US" sz="2000" dirty="0"/>
              <a:t> the data structures are implemented. </a:t>
            </a:r>
          </a:p>
        </p:txBody>
      </p:sp>
      <p:sp>
        <p:nvSpPr>
          <p:cNvPr id="4" name="Date Placeholder 3">
            <a:extLst>
              <a:ext uri="{FF2B5EF4-FFF2-40B4-BE49-F238E27FC236}">
                <a16:creationId xmlns:a16="http://schemas.microsoft.com/office/drawing/2014/main" id="{CF643EC5-4CBB-40D0-9B26-60D3436E562B}"/>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2F33CC8B-459A-4C3D-9C10-3D013B6C62C4}"/>
              </a:ext>
            </a:extLst>
          </p:cNvPr>
          <p:cNvSpPr>
            <a:spLocks noGrp="1"/>
          </p:cNvSpPr>
          <p:nvPr>
            <p:ph type="ftr" sz="quarter" idx="11"/>
          </p:nvPr>
        </p:nvSpPr>
        <p:spPr/>
        <p:txBody>
          <a:bodyPr/>
          <a:lstStyle/>
          <a:p>
            <a:pPr>
              <a:defRPr/>
            </a:pPr>
            <a:r>
              <a:rPr lang="en-US" dirty="0"/>
              <a:t>ERD Concepts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67E4E4-DED2-49D0-A874-8A72237DAD7F}"/>
              </a:ext>
            </a:extLst>
          </p:cNvPr>
          <p:cNvSpPr>
            <a:spLocks noGrp="1"/>
          </p:cNvSpPr>
          <p:nvPr>
            <p:ph type="ftr" sz="quarter" idx="11"/>
          </p:nvPr>
        </p:nvSpPr>
        <p:spPr/>
        <p:txBody>
          <a:bodyPr/>
          <a:lstStyle/>
          <a:p>
            <a:pPr>
              <a:defRPr/>
            </a:pPr>
            <a:r>
              <a:rPr lang="en-US"/>
              <a:t>ERD Concepts</a:t>
            </a:r>
          </a:p>
        </p:txBody>
      </p:sp>
      <p:pic>
        <p:nvPicPr>
          <p:cNvPr id="24579" name="Picture 11" descr="E:\figures\chapter 02\FIG2-8.gif">
            <a:extLst>
              <a:ext uri="{FF2B5EF4-FFF2-40B4-BE49-F238E27FC236}">
                <a16:creationId xmlns:a16="http://schemas.microsoft.com/office/drawing/2014/main" id="{0EE60DB9-F01C-495B-A9C5-D35D14FA0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754188"/>
            <a:ext cx="8804275"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C3F6EACF-CFC9-4863-8414-B1F13C57F0D9}"/>
              </a:ext>
            </a:extLst>
          </p:cNvPr>
          <p:cNvSpPr>
            <a:spLocks noGrp="1" noChangeArrowheads="1"/>
          </p:cNvSpPr>
          <p:nvPr>
            <p:ph type="title"/>
          </p:nvPr>
        </p:nvSpPr>
        <p:spPr>
          <a:xfrm>
            <a:off x="387179" y="291522"/>
            <a:ext cx="7581900" cy="941388"/>
          </a:xfrm>
        </p:spPr>
        <p:txBody>
          <a:bodyPr/>
          <a:lstStyle/>
          <a:p>
            <a:pPr eaLnBrk="1" hangingPunct="1">
              <a:defRPr/>
            </a:pPr>
            <a:r>
              <a:rPr lang="en-US" dirty="0"/>
              <a:t>Three</a:t>
            </a:r>
            <a:r>
              <a:rPr lang="en-US" sz="2000" dirty="0"/>
              <a:t> </a:t>
            </a:r>
            <a:r>
              <a:rPr lang="en-US" dirty="0"/>
              <a:t>Level/Schema</a:t>
            </a:r>
            <a:r>
              <a:rPr lang="en-US" sz="2000" dirty="0"/>
              <a:t> </a:t>
            </a:r>
            <a:r>
              <a:rPr lang="en-US" dirty="0"/>
              <a:t>Architecture</a:t>
            </a:r>
          </a:p>
        </p:txBody>
      </p:sp>
      <p:grpSp>
        <p:nvGrpSpPr>
          <p:cNvPr id="9" name="Group 7">
            <a:extLst>
              <a:ext uri="{FF2B5EF4-FFF2-40B4-BE49-F238E27FC236}">
                <a16:creationId xmlns:a16="http://schemas.microsoft.com/office/drawing/2014/main" id="{7C48A323-DD48-41A0-B3E5-58600582DD97}"/>
              </a:ext>
            </a:extLst>
          </p:cNvPr>
          <p:cNvGrpSpPr>
            <a:grpSpLocks/>
          </p:cNvGrpSpPr>
          <p:nvPr/>
        </p:nvGrpSpPr>
        <p:grpSpPr bwMode="auto">
          <a:xfrm>
            <a:off x="381000" y="2149475"/>
            <a:ext cx="8382000" cy="1752600"/>
            <a:chOff x="0" y="864"/>
            <a:chExt cx="5520" cy="1104"/>
          </a:xfrm>
        </p:grpSpPr>
        <p:sp>
          <p:nvSpPr>
            <p:cNvPr id="24584" name="Rectangle 4">
              <a:extLst>
                <a:ext uri="{FF2B5EF4-FFF2-40B4-BE49-F238E27FC236}">
                  <a16:creationId xmlns:a16="http://schemas.microsoft.com/office/drawing/2014/main" id="{4C93C11A-E7FA-407F-BEA5-FEA3017999A3}"/>
                </a:ext>
              </a:extLst>
            </p:cNvPr>
            <p:cNvSpPr>
              <a:spLocks noChangeArrowheads="1"/>
            </p:cNvSpPr>
            <p:nvPr/>
          </p:nvSpPr>
          <p:spPr bwMode="auto">
            <a:xfrm>
              <a:off x="0" y="864"/>
              <a:ext cx="5520" cy="110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endParaRPr lang="en-US" altLang="en-US" sz="1800">
                <a:latin typeface="Arial" panose="020B0604020202020204" pitchFamily="34" charset="0"/>
              </a:endParaRPr>
            </a:p>
          </p:txBody>
        </p:sp>
        <p:sp>
          <p:nvSpPr>
            <p:cNvPr id="24585" name="Text Box 6">
              <a:extLst>
                <a:ext uri="{FF2B5EF4-FFF2-40B4-BE49-F238E27FC236}">
                  <a16:creationId xmlns:a16="http://schemas.microsoft.com/office/drawing/2014/main" id="{417A8E0B-4F3E-4D5A-A270-0E8D7F5CBAFC}"/>
                </a:ext>
              </a:extLst>
            </p:cNvPr>
            <p:cNvSpPr txBox="1">
              <a:spLocks noChangeArrowheads="1"/>
            </p:cNvSpPr>
            <p:nvPr/>
          </p:nvSpPr>
          <p:spPr bwMode="auto">
            <a:xfrm>
              <a:off x="2256" y="1728"/>
              <a:ext cx="1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b="1">
                  <a:solidFill>
                    <a:schemeClr val="hlink"/>
                  </a:solidFill>
                  <a:latin typeface="Times New Roman" panose="02020603050405020304" pitchFamily="18" charset="0"/>
                </a:rPr>
                <a:t>External schema</a:t>
              </a:r>
            </a:p>
          </p:txBody>
        </p:sp>
      </p:grpSp>
      <p:sp>
        <p:nvSpPr>
          <p:cNvPr id="12" name="Text Box 8">
            <a:extLst>
              <a:ext uri="{FF2B5EF4-FFF2-40B4-BE49-F238E27FC236}">
                <a16:creationId xmlns:a16="http://schemas.microsoft.com/office/drawing/2014/main" id="{953CC5E0-9CE1-4621-8DEB-58E1DB411421}"/>
              </a:ext>
            </a:extLst>
          </p:cNvPr>
          <p:cNvSpPr txBox="1">
            <a:spLocks noChangeArrowheads="1"/>
          </p:cNvSpPr>
          <p:nvPr/>
        </p:nvSpPr>
        <p:spPr bwMode="auto">
          <a:xfrm>
            <a:off x="6384925" y="3867150"/>
            <a:ext cx="2759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eaLnBrk="1" hangingPunct="1">
              <a:spcBef>
                <a:spcPct val="0"/>
              </a:spcBef>
              <a:buClrTx/>
              <a:buSzTx/>
              <a:buFontTx/>
              <a:buNone/>
            </a:pPr>
            <a:r>
              <a:rPr lang="en-US" altLang="en-US" sz="2000">
                <a:solidFill>
                  <a:schemeClr val="hlink"/>
                </a:solidFill>
                <a:latin typeface="Times New Roman" panose="02020603050405020304" pitchFamily="18" charset="0"/>
              </a:rPr>
              <a:t>Different people have different views of the database…these are the external schema</a:t>
            </a:r>
          </a:p>
        </p:txBody>
      </p:sp>
      <p:sp>
        <p:nvSpPr>
          <p:cNvPr id="13" name="Text Box 10">
            <a:extLst>
              <a:ext uri="{FF2B5EF4-FFF2-40B4-BE49-F238E27FC236}">
                <a16:creationId xmlns:a16="http://schemas.microsoft.com/office/drawing/2014/main" id="{8243059C-7623-46D7-880D-07E554ACD65F}"/>
              </a:ext>
            </a:extLst>
          </p:cNvPr>
          <p:cNvSpPr txBox="1">
            <a:spLocks noChangeArrowheads="1"/>
          </p:cNvSpPr>
          <p:nvPr/>
        </p:nvSpPr>
        <p:spPr bwMode="auto">
          <a:xfrm>
            <a:off x="6099175" y="5924550"/>
            <a:ext cx="180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eaLnBrk="1" hangingPunct="1">
              <a:spcBef>
                <a:spcPct val="0"/>
              </a:spcBef>
              <a:buClrTx/>
              <a:buSzTx/>
              <a:buFontTx/>
              <a:buNone/>
            </a:pPr>
            <a:r>
              <a:rPr lang="en-US" altLang="en-US" sz="1800" b="1">
                <a:solidFill>
                  <a:schemeClr val="hlink"/>
                </a:solidFill>
                <a:latin typeface="Times New Roman" panose="02020603050405020304" pitchFamily="18" charset="0"/>
              </a:rPr>
              <a:t>Internal</a:t>
            </a:r>
            <a:r>
              <a:rPr lang="en-US" altLang="en-US" sz="2400" b="1">
                <a:solidFill>
                  <a:schemeClr val="hlink"/>
                </a:solidFill>
                <a:latin typeface="Times New Roman" panose="02020603050405020304" pitchFamily="18" charset="0"/>
              </a:rPr>
              <a:t> </a:t>
            </a:r>
            <a:r>
              <a:rPr lang="en-US" altLang="en-US" sz="1800" b="1">
                <a:solidFill>
                  <a:schemeClr val="hlink"/>
                </a:solidFill>
                <a:latin typeface="Times New Roman" panose="02020603050405020304" pitchFamily="18" charset="0"/>
              </a:rPr>
              <a:t>schema</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9">
            <a:extLst>
              <a:ext uri="{FF2B5EF4-FFF2-40B4-BE49-F238E27FC236}">
                <a16:creationId xmlns:a16="http://schemas.microsoft.com/office/drawing/2014/main" id="{2EBBC7B6-CF87-47B0-BA44-84CEAD31E19C}"/>
              </a:ext>
            </a:extLst>
          </p:cNvPr>
          <p:cNvSpPr txBox="1">
            <a:spLocks noChangeArrowheads="1"/>
          </p:cNvSpPr>
          <p:nvPr/>
        </p:nvSpPr>
        <p:spPr>
          <a:xfrm>
            <a:off x="834081" y="2639164"/>
            <a:ext cx="7772400" cy="1965516"/>
          </a:xfrm>
          <a:prstGeom prst="rect">
            <a:avLst/>
          </a:prstGeom>
          <a:noFill/>
        </p:spPr>
        <p:txBody>
          <a:bodyPr anchor="ctr">
            <a:normAutofit/>
          </a:bodyPr>
          <a:lstStyle>
            <a:lvl1pPr algn="ctr" rtl="0" eaLnBrk="0" fontAlgn="base" hangingPunct="0">
              <a:spcBef>
                <a:spcPct val="0"/>
              </a:spcBef>
              <a:spcAft>
                <a:spcPct val="0"/>
              </a:spcAft>
              <a:defRPr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fontAlgn="auto" hangingPunct="1">
              <a:spcAft>
                <a:spcPts val="0"/>
              </a:spcAft>
              <a:defRPr/>
            </a:pPr>
            <a:r>
              <a:rPr lang="en-US" sz="4800" dirty="0"/>
              <a:t>Entity Relationship Diagram</a:t>
            </a:r>
            <a:br>
              <a:rPr lang="en-US" sz="4800" dirty="0"/>
            </a:br>
            <a:r>
              <a:rPr lang="en-US" sz="4800" dirty="0"/>
              <a:t>Concepts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7F560E-8074-4236-A4DF-1186286CA70E}"/>
              </a:ext>
            </a:extLst>
          </p:cNvPr>
          <p:cNvSpPr>
            <a:spLocks noGrp="1" noChangeArrowheads="1"/>
          </p:cNvSpPr>
          <p:nvPr>
            <p:ph type="title"/>
          </p:nvPr>
        </p:nvSpPr>
        <p:spPr/>
        <p:txBody>
          <a:bodyPr/>
          <a:lstStyle/>
          <a:p>
            <a:pPr>
              <a:defRPr/>
            </a:pPr>
            <a:r>
              <a:rPr lang="en-US"/>
              <a:t> Entity Relationship Modeling </a:t>
            </a:r>
          </a:p>
        </p:txBody>
      </p:sp>
      <p:sp>
        <p:nvSpPr>
          <p:cNvPr id="26627" name="Rectangle 3">
            <a:extLst>
              <a:ext uri="{FF2B5EF4-FFF2-40B4-BE49-F238E27FC236}">
                <a16:creationId xmlns:a16="http://schemas.microsoft.com/office/drawing/2014/main" id="{60957016-3614-4113-AB8C-B97FEAB1A74A}"/>
              </a:ext>
            </a:extLst>
          </p:cNvPr>
          <p:cNvSpPr>
            <a:spLocks noGrp="1" noChangeArrowheads="1"/>
          </p:cNvSpPr>
          <p:nvPr>
            <p:ph type="body" idx="1"/>
          </p:nvPr>
        </p:nvSpPr>
        <p:spPr/>
        <p:txBody>
          <a:bodyPr/>
          <a:lstStyle/>
          <a:p>
            <a:pPr>
              <a:buFont typeface="Wingdings" panose="05000000000000000000" pitchFamily="2" charset="2"/>
              <a:buNone/>
            </a:pPr>
            <a:r>
              <a:rPr lang="en-US" altLang="en-US" sz="2400" b="1"/>
              <a:t>Entity-Relationship Diagram (ERD)</a:t>
            </a:r>
          </a:p>
          <a:p>
            <a:pPr>
              <a:buFont typeface="Wingdings" panose="05000000000000000000" pitchFamily="2" charset="2"/>
              <a:buNone/>
            </a:pPr>
            <a:r>
              <a:rPr lang="en-US" altLang="en-US" sz="2400" b="1"/>
              <a:t>	 </a:t>
            </a:r>
            <a:r>
              <a:rPr lang="en-US" altLang="en-US" sz="2400"/>
              <a:t>identifies information required by the business by displaying the relevant entities and the relationships between them.</a:t>
            </a:r>
          </a:p>
          <a:p>
            <a:endParaRPr lang="en-US" altLang="en-US" sz="240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1E4FB-95C1-4963-8408-133EBA114F86}"/>
              </a:ext>
            </a:extLst>
          </p:cNvPr>
          <p:cNvSpPr>
            <a:spLocks noGrp="1"/>
          </p:cNvSpPr>
          <p:nvPr>
            <p:ph type="title"/>
          </p:nvPr>
        </p:nvSpPr>
        <p:spPr>
          <a:xfrm>
            <a:off x="842994" y="283053"/>
            <a:ext cx="8229600" cy="1143000"/>
          </a:xfrm>
        </p:spPr>
        <p:txBody>
          <a:bodyPr/>
          <a:lstStyle/>
          <a:p>
            <a:pPr eaLnBrk="1" fontAlgn="auto" hangingPunct="1">
              <a:spcAft>
                <a:spcPts val="0"/>
              </a:spcAft>
              <a:defRPr/>
            </a:pPr>
            <a:r>
              <a:rPr lang="en-US" dirty="0"/>
              <a:t>The ER Model</a:t>
            </a:r>
            <a:endParaRPr lang="en-IN" dirty="0"/>
          </a:p>
        </p:txBody>
      </p:sp>
      <p:sp>
        <p:nvSpPr>
          <p:cNvPr id="5" name="Content Placeholder 4">
            <a:extLst>
              <a:ext uri="{FF2B5EF4-FFF2-40B4-BE49-F238E27FC236}">
                <a16:creationId xmlns:a16="http://schemas.microsoft.com/office/drawing/2014/main" id="{33D77646-EDB4-4196-967B-6494EB0406B5}"/>
              </a:ext>
            </a:extLst>
          </p:cNvPr>
          <p:cNvSpPr>
            <a:spLocks noGrp="1"/>
          </p:cNvSpPr>
          <p:nvPr>
            <p:ph idx="1"/>
          </p:nvPr>
        </p:nvSpPr>
        <p:spPr>
          <a:xfrm>
            <a:off x="577850" y="1770063"/>
            <a:ext cx="8229600" cy="4600575"/>
          </a:xfrm>
        </p:spPr>
        <p:txBody>
          <a:bodyPr rtlCol="0">
            <a:normAutofit/>
          </a:bodyPr>
          <a:lstStyle/>
          <a:p>
            <a:pPr marL="0" indent="0" fontAlgn="auto">
              <a:lnSpc>
                <a:spcPct val="90000"/>
              </a:lnSpc>
              <a:spcAft>
                <a:spcPts val="0"/>
              </a:spcAft>
              <a:buFont typeface="Wingdings 3" panose="05040102010807070707" pitchFamily="18" charset="2"/>
              <a:buNone/>
              <a:defRPr/>
            </a:pPr>
            <a:r>
              <a:rPr lang="en-US" sz="2400" b="1" dirty="0">
                <a:solidFill>
                  <a:schemeClr val="bg2">
                    <a:lumMod val="25000"/>
                  </a:schemeClr>
                </a:solidFill>
                <a:latin typeface="Arial" charset="0"/>
              </a:rPr>
              <a:t>Basic constructs of the E-R model:</a:t>
            </a:r>
          </a:p>
          <a:p>
            <a:pPr fontAlgn="auto">
              <a:lnSpc>
                <a:spcPct val="90000"/>
              </a:lnSpc>
              <a:spcAft>
                <a:spcPts val="0"/>
              </a:spcAft>
              <a:defRPr/>
            </a:pPr>
            <a:endParaRPr lang="en-US" sz="2400" b="1" dirty="0">
              <a:solidFill>
                <a:schemeClr val="bg2">
                  <a:lumMod val="25000"/>
                </a:schemeClr>
              </a:solidFill>
              <a:latin typeface="Arial" charset="0"/>
            </a:endParaRPr>
          </a:p>
          <a:p>
            <a:pPr marL="354013" lvl="1" indent="-236538" algn="just" fontAlgn="auto">
              <a:lnSpc>
                <a:spcPct val="90000"/>
              </a:lnSpc>
              <a:spcAft>
                <a:spcPts val="0"/>
              </a:spcAft>
              <a:buFont typeface="+mj-lt"/>
              <a:buAutoNum type="arabicPeriod"/>
              <a:defRPr/>
            </a:pPr>
            <a:r>
              <a:rPr lang="en-US" sz="2400" b="1" dirty="0">
                <a:solidFill>
                  <a:schemeClr val="bg2">
                    <a:lumMod val="25000"/>
                  </a:schemeClr>
                </a:solidFill>
                <a:latin typeface="Arial" charset="0"/>
              </a:rPr>
              <a:t>Entities</a:t>
            </a:r>
            <a:r>
              <a:rPr lang="en-US" sz="2400" dirty="0">
                <a:solidFill>
                  <a:schemeClr val="bg2">
                    <a:lumMod val="25000"/>
                  </a:schemeClr>
                </a:solidFill>
                <a:latin typeface="Arial" charset="0"/>
              </a:rPr>
              <a:t> -</a:t>
            </a:r>
            <a:r>
              <a:rPr lang="en-US" sz="2400" dirty="0">
                <a:solidFill>
                  <a:schemeClr val="accent2">
                    <a:lumMod val="75000"/>
                  </a:schemeClr>
                </a:solidFill>
              </a:rPr>
              <a:t> person, place, object, event, concept (often corresponds to a real time object that is </a:t>
            </a:r>
            <a:r>
              <a:rPr lang="en-US" sz="2400" dirty="0">
                <a:solidFill>
                  <a:srgbClr val="FF0000"/>
                </a:solidFill>
              </a:rPr>
              <a:t>distinguishable</a:t>
            </a:r>
            <a:r>
              <a:rPr lang="en-US" sz="2400" dirty="0">
                <a:solidFill>
                  <a:schemeClr val="accent2">
                    <a:lumMod val="75000"/>
                  </a:schemeClr>
                </a:solidFill>
              </a:rPr>
              <a:t> from any other object)</a:t>
            </a:r>
          </a:p>
          <a:p>
            <a:pPr marL="354013" lvl="1" indent="-236538" algn="just" fontAlgn="auto">
              <a:lnSpc>
                <a:spcPct val="90000"/>
              </a:lnSpc>
              <a:spcAft>
                <a:spcPts val="0"/>
              </a:spcAft>
              <a:buFont typeface="+mj-lt"/>
              <a:buAutoNum type="arabicPeriod"/>
              <a:defRPr/>
            </a:pPr>
            <a:endParaRPr lang="en-US" sz="2400" dirty="0">
              <a:solidFill>
                <a:schemeClr val="bg2">
                  <a:lumMod val="25000"/>
                </a:schemeClr>
              </a:solidFill>
              <a:latin typeface="Arial" charset="0"/>
            </a:endParaRPr>
          </a:p>
          <a:p>
            <a:pPr marL="354013" lvl="1" indent="-236538" algn="just" fontAlgn="auto">
              <a:lnSpc>
                <a:spcPct val="90000"/>
              </a:lnSpc>
              <a:spcAft>
                <a:spcPts val="0"/>
              </a:spcAft>
              <a:buFont typeface="+mj-lt"/>
              <a:buAutoNum type="arabicPeriod"/>
              <a:defRPr/>
            </a:pPr>
            <a:r>
              <a:rPr lang="en-US" sz="2400" b="1" dirty="0">
                <a:solidFill>
                  <a:schemeClr val="bg2">
                    <a:lumMod val="25000"/>
                  </a:schemeClr>
                </a:solidFill>
                <a:latin typeface="Arial" charset="0"/>
              </a:rPr>
              <a:t>Attributes</a:t>
            </a:r>
            <a:r>
              <a:rPr lang="en-US" sz="2400" dirty="0">
                <a:solidFill>
                  <a:schemeClr val="bg2">
                    <a:lumMod val="25000"/>
                  </a:schemeClr>
                </a:solidFill>
                <a:latin typeface="Arial" charset="0"/>
              </a:rPr>
              <a:t> </a:t>
            </a:r>
            <a:r>
              <a:rPr lang="en-US" sz="2400" dirty="0">
                <a:solidFill>
                  <a:schemeClr val="accent2">
                    <a:lumMod val="75000"/>
                  </a:schemeClr>
                </a:solidFill>
              </a:rPr>
              <a:t>- property or </a:t>
            </a:r>
            <a:r>
              <a:rPr lang="en-US" sz="2400" dirty="0">
                <a:solidFill>
                  <a:srgbClr val="FF0000"/>
                </a:solidFill>
              </a:rPr>
              <a:t>characteristic</a:t>
            </a:r>
            <a:r>
              <a:rPr lang="en-US" sz="2400" dirty="0">
                <a:solidFill>
                  <a:schemeClr val="accent2">
                    <a:lumMod val="75000"/>
                  </a:schemeClr>
                </a:solidFill>
              </a:rPr>
              <a:t> of an entity type (often corresponds to a field in a table)</a:t>
            </a:r>
          </a:p>
          <a:p>
            <a:pPr marL="354013" lvl="1" indent="-236538" algn="just" fontAlgn="auto">
              <a:lnSpc>
                <a:spcPct val="90000"/>
              </a:lnSpc>
              <a:spcAft>
                <a:spcPts val="0"/>
              </a:spcAft>
              <a:buFont typeface="+mj-lt"/>
              <a:buAutoNum type="arabicPeriod"/>
              <a:defRPr/>
            </a:pPr>
            <a:endParaRPr lang="en-US" sz="2400" dirty="0">
              <a:solidFill>
                <a:schemeClr val="bg2">
                  <a:lumMod val="25000"/>
                </a:schemeClr>
              </a:solidFill>
              <a:latin typeface="Arial" charset="0"/>
            </a:endParaRPr>
          </a:p>
          <a:p>
            <a:pPr marL="354013" lvl="1" indent="-236538" algn="just" fontAlgn="auto">
              <a:lnSpc>
                <a:spcPct val="90000"/>
              </a:lnSpc>
              <a:spcAft>
                <a:spcPts val="0"/>
              </a:spcAft>
              <a:buFont typeface="+mj-lt"/>
              <a:buAutoNum type="arabicPeriod"/>
              <a:defRPr/>
            </a:pPr>
            <a:r>
              <a:rPr lang="en-US" sz="2400" b="1" dirty="0">
                <a:solidFill>
                  <a:schemeClr val="bg2">
                    <a:lumMod val="25000"/>
                  </a:schemeClr>
                </a:solidFill>
                <a:latin typeface="Arial" charset="0"/>
              </a:rPr>
              <a:t>Relationships</a:t>
            </a:r>
            <a:r>
              <a:rPr lang="en-US" sz="2400" dirty="0">
                <a:solidFill>
                  <a:schemeClr val="accent2">
                    <a:lumMod val="75000"/>
                  </a:schemeClr>
                </a:solidFill>
              </a:rPr>
              <a:t> – </a:t>
            </a:r>
            <a:r>
              <a:rPr lang="en-US" sz="2400" dirty="0">
                <a:solidFill>
                  <a:srgbClr val="FF0000"/>
                </a:solidFill>
              </a:rPr>
              <a:t>link</a:t>
            </a:r>
            <a:r>
              <a:rPr lang="en-US" sz="2400" dirty="0">
                <a:solidFill>
                  <a:schemeClr val="accent2">
                    <a:lumMod val="75000"/>
                  </a:schemeClr>
                </a:solidFill>
              </a:rPr>
              <a:t> between entities (corresponds to primary </a:t>
            </a:r>
            <a:r>
              <a:rPr lang="en-US" sz="2400" dirty="0">
                <a:solidFill>
                  <a:srgbClr val="FF0000"/>
                </a:solidFill>
              </a:rPr>
              <a:t>key-foreign key </a:t>
            </a:r>
            <a:r>
              <a:rPr lang="en-US" sz="2400" dirty="0">
                <a:solidFill>
                  <a:schemeClr val="accent2">
                    <a:lumMod val="75000"/>
                  </a:schemeClr>
                </a:solidFill>
              </a:rPr>
              <a:t>equivalencies in related tables)</a:t>
            </a:r>
            <a:endParaRPr lang="en-IN" sz="2400" dirty="0"/>
          </a:p>
        </p:txBody>
      </p:sp>
      <p:sp>
        <p:nvSpPr>
          <p:cNvPr id="2" name="Date Placeholder 1">
            <a:extLst>
              <a:ext uri="{FF2B5EF4-FFF2-40B4-BE49-F238E27FC236}">
                <a16:creationId xmlns:a16="http://schemas.microsoft.com/office/drawing/2014/main" id="{4C4D2244-A1AE-4BCB-82E9-870BB15337B3}"/>
              </a:ext>
            </a:extLst>
          </p:cNvPr>
          <p:cNvSpPr>
            <a:spLocks noGrp="1"/>
          </p:cNvSpPr>
          <p:nvPr>
            <p:ph type="dt" sz="quarter" idx="10"/>
          </p:nvPr>
        </p:nvSpPr>
        <p:spPr/>
        <p:txBody>
          <a:bodyPr/>
          <a:lstStyle/>
          <a:p>
            <a:pPr>
              <a:defRPr/>
            </a:pPr>
            <a:fld id="{AD015242-2224-4022-BC77-5CD7DE0BA4D0}" type="datetime1">
              <a:rPr lang="en-US"/>
              <a:pPr>
                <a:defRPr/>
              </a:pPr>
              <a:t>9/8/2021</a:t>
            </a:fld>
            <a:endParaRPr lang="en-US"/>
          </a:p>
        </p:txBody>
      </p:sp>
      <p:sp>
        <p:nvSpPr>
          <p:cNvPr id="3" name="Footer Placeholder 2">
            <a:extLst>
              <a:ext uri="{FF2B5EF4-FFF2-40B4-BE49-F238E27FC236}">
                <a16:creationId xmlns:a16="http://schemas.microsoft.com/office/drawing/2014/main" id="{62B77A03-046D-44F6-8BBA-9B91BA8089D0}"/>
              </a:ext>
            </a:extLst>
          </p:cNvPr>
          <p:cNvSpPr>
            <a:spLocks noGrp="1"/>
          </p:cNvSpPr>
          <p:nvPr>
            <p:ph type="ftr" sz="quarter" idx="11"/>
          </p:nvPr>
        </p:nvSpPr>
        <p:spPr/>
        <p:txBody>
          <a:bodyPr/>
          <a:lstStyle/>
          <a:p>
            <a:pPr>
              <a:defRPr/>
            </a:pPr>
            <a:r>
              <a:rPr lang="en-US"/>
              <a:t>ERD Concepts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82">
            <a:extLst>
              <a:ext uri="{FF2B5EF4-FFF2-40B4-BE49-F238E27FC236}">
                <a16:creationId xmlns:a16="http://schemas.microsoft.com/office/drawing/2014/main" id="{E220B381-8F28-4435-83FE-A6BD5F8BD543}"/>
              </a:ext>
            </a:extLst>
          </p:cNvPr>
          <p:cNvSpPr>
            <a:spLocks noGrp="1" noChangeArrowheads="1"/>
          </p:cNvSpPr>
          <p:nvPr>
            <p:ph type="title"/>
          </p:nvPr>
        </p:nvSpPr>
        <p:spPr>
          <a:xfrm>
            <a:off x="685800" y="76200"/>
            <a:ext cx="8229600" cy="1143000"/>
          </a:xfrm>
        </p:spPr>
        <p:txBody>
          <a:bodyPr/>
          <a:lstStyle/>
          <a:p>
            <a:pPr eaLnBrk="1" fontAlgn="auto" hangingPunct="1">
              <a:spcAft>
                <a:spcPts val="0"/>
              </a:spcAft>
              <a:defRPr/>
            </a:pPr>
            <a:r>
              <a:rPr lang="en-US"/>
              <a:t>ER Diagram: Starting Example</a:t>
            </a:r>
          </a:p>
        </p:txBody>
      </p:sp>
      <p:sp>
        <p:nvSpPr>
          <p:cNvPr id="10242" name="Footer Placeholder 3">
            <a:extLst>
              <a:ext uri="{FF2B5EF4-FFF2-40B4-BE49-F238E27FC236}">
                <a16:creationId xmlns:a16="http://schemas.microsoft.com/office/drawing/2014/main" id="{B348F554-4E0E-4E24-A654-15F96B6D8E6F}"/>
              </a:ext>
            </a:extLst>
          </p:cNvPr>
          <p:cNvSpPr>
            <a:spLocks noGrp="1"/>
          </p:cNvSpPr>
          <p:nvPr>
            <p:ph type="ftr" sz="quarter" idx="11"/>
          </p:nvPr>
        </p:nvSpPr>
        <p:spPr/>
        <p:txBody>
          <a:bodyPr/>
          <a:lstStyle/>
          <a:p>
            <a:pPr>
              <a:defRPr/>
            </a:pPr>
            <a:r>
              <a:rPr lang="en-US"/>
              <a:t>ERD Concepts</a:t>
            </a:r>
          </a:p>
        </p:txBody>
      </p:sp>
      <p:sp>
        <p:nvSpPr>
          <p:cNvPr id="29700" name="Rectangle 83">
            <a:extLst>
              <a:ext uri="{FF2B5EF4-FFF2-40B4-BE49-F238E27FC236}">
                <a16:creationId xmlns:a16="http://schemas.microsoft.com/office/drawing/2014/main" id="{23B06D52-2DDC-4721-B84E-44299638BD11}"/>
              </a:ext>
            </a:extLst>
          </p:cNvPr>
          <p:cNvSpPr>
            <a:spLocks noGrp="1" noChangeArrowheads="1"/>
          </p:cNvSpPr>
          <p:nvPr>
            <p:ph type="body" idx="4294967295"/>
          </p:nvPr>
        </p:nvSpPr>
        <p:spPr>
          <a:xfrm>
            <a:off x="0" y="5257800"/>
            <a:ext cx="5715000" cy="1295400"/>
          </a:xfrm>
        </p:spPr>
        <p:txBody>
          <a:bodyPr/>
          <a:lstStyle/>
          <a:p>
            <a:pPr eaLnBrk="1" hangingPunct="1">
              <a:lnSpc>
                <a:spcPct val="80000"/>
              </a:lnSpc>
            </a:pPr>
            <a:r>
              <a:rPr lang="en-US" altLang="en-US" sz="2800"/>
              <a:t>Rectangles: entity sets</a:t>
            </a:r>
          </a:p>
          <a:p>
            <a:pPr eaLnBrk="1" hangingPunct="1">
              <a:lnSpc>
                <a:spcPct val="80000"/>
              </a:lnSpc>
            </a:pPr>
            <a:r>
              <a:rPr lang="en-US" altLang="en-US" sz="2800"/>
              <a:t>Diamonds: relationship sets</a:t>
            </a:r>
          </a:p>
          <a:p>
            <a:pPr eaLnBrk="1" hangingPunct="1">
              <a:lnSpc>
                <a:spcPct val="80000"/>
              </a:lnSpc>
            </a:pPr>
            <a:r>
              <a:rPr lang="en-US" altLang="en-US" sz="2800"/>
              <a:t>Ellipses: attributes</a:t>
            </a:r>
          </a:p>
        </p:txBody>
      </p:sp>
      <p:grpSp>
        <p:nvGrpSpPr>
          <p:cNvPr id="29701" name="Group 81">
            <a:extLst>
              <a:ext uri="{FF2B5EF4-FFF2-40B4-BE49-F238E27FC236}">
                <a16:creationId xmlns:a16="http://schemas.microsoft.com/office/drawing/2014/main" id="{35FE9953-7397-43CA-8CB3-AB950A147499}"/>
              </a:ext>
            </a:extLst>
          </p:cNvPr>
          <p:cNvGrpSpPr>
            <a:grpSpLocks/>
          </p:cNvGrpSpPr>
          <p:nvPr/>
        </p:nvGrpSpPr>
        <p:grpSpPr bwMode="auto">
          <a:xfrm>
            <a:off x="1298575" y="1814513"/>
            <a:ext cx="6503988" cy="3435350"/>
            <a:chOff x="720" y="768"/>
            <a:chExt cx="4272" cy="2400"/>
          </a:xfrm>
        </p:grpSpPr>
        <p:sp>
          <p:nvSpPr>
            <p:cNvPr id="29703" name="Rectangle 62">
              <a:extLst>
                <a:ext uri="{FF2B5EF4-FFF2-40B4-BE49-F238E27FC236}">
                  <a16:creationId xmlns:a16="http://schemas.microsoft.com/office/drawing/2014/main" id="{842C012D-8AA3-4414-AB79-C40C32D3F8D4}"/>
                </a:ext>
              </a:extLst>
            </p:cNvPr>
            <p:cNvSpPr>
              <a:spLocks noChangeArrowheads="1"/>
            </p:cNvSpPr>
            <p:nvPr/>
          </p:nvSpPr>
          <p:spPr bwMode="auto">
            <a:xfrm>
              <a:off x="1682" y="1859"/>
              <a:ext cx="731" cy="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customer</a:t>
              </a:r>
            </a:p>
          </p:txBody>
        </p:sp>
        <p:sp>
          <p:nvSpPr>
            <p:cNvPr id="29704" name="AutoShape 63">
              <a:extLst>
                <a:ext uri="{FF2B5EF4-FFF2-40B4-BE49-F238E27FC236}">
                  <a16:creationId xmlns:a16="http://schemas.microsoft.com/office/drawing/2014/main" id="{E2ACACEA-7D6C-490F-85F8-B9C9E0ECDF48}"/>
                </a:ext>
              </a:extLst>
            </p:cNvPr>
            <p:cNvSpPr>
              <a:spLocks noChangeArrowheads="1"/>
            </p:cNvSpPr>
            <p:nvPr/>
          </p:nvSpPr>
          <p:spPr bwMode="auto">
            <a:xfrm>
              <a:off x="2875" y="1677"/>
              <a:ext cx="808" cy="800"/>
            </a:xfrm>
            <a:prstGeom prst="diamond">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has</a:t>
              </a:r>
            </a:p>
          </p:txBody>
        </p:sp>
        <p:sp>
          <p:nvSpPr>
            <p:cNvPr id="29705" name="Line 64">
              <a:extLst>
                <a:ext uri="{FF2B5EF4-FFF2-40B4-BE49-F238E27FC236}">
                  <a16:creationId xmlns:a16="http://schemas.microsoft.com/office/drawing/2014/main" id="{66093B4F-799D-4C75-B862-26492115E7E8}"/>
                </a:ext>
              </a:extLst>
            </p:cNvPr>
            <p:cNvSpPr>
              <a:spLocks noChangeShapeType="1"/>
            </p:cNvSpPr>
            <p:nvPr/>
          </p:nvSpPr>
          <p:spPr bwMode="auto">
            <a:xfrm>
              <a:off x="2413" y="2077"/>
              <a:ext cx="46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65">
              <a:extLst>
                <a:ext uri="{FF2B5EF4-FFF2-40B4-BE49-F238E27FC236}">
                  <a16:creationId xmlns:a16="http://schemas.microsoft.com/office/drawing/2014/main" id="{A92AA514-0C00-4A4C-BC5A-2D3E69EC4458}"/>
                </a:ext>
              </a:extLst>
            </p:cNvPr>
            <p:cNvSpPr>
              <a:spLocks noChangeShapeType="1"/>
            </p:cNvSpPr>
            <p:nvPr/>
          </p:nvSpPr>
          <p:spPr bwMode="auto">
            <a:xfrm>
              <a:off x="3683" y="2077"/>
              <a:ext cx="46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Oval 66">
              <a:extLst>
                <a:ext uri="{FF2B5EF4-FFF2-40B4-BE49-F238E27FC236}">
                  <a16:creationId xmlns:a16="http://schemas.microsoft.com/office/drawing/2014/main" id="{625B5AF9-0DCB-45C4-BE82-FDC6C3785232}"/>
                </a:ext>
              </a:extLst>
            </p:cNvPr>
            <p:cNvSpPr>
              <a:spLocks noChangeArrowheads="1"/>
            </p:cNvSpPr>
            <p:nvPr/>
          </p:nvSpPr>
          <p:spPr bwMode="auto">
            <a:xfrm>
              <a:off x="720" y="2295"/>
              <a:ext cx="924" cy="328"/>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cust-street</a:t>
              </a:r>
            </a:p>
          </p:txBody>
        </p:sp>
        <p:sp>
          <p:nvSpPr>
            <p:cNvPr id="29708" name="Oval 67">
              <a:extLst>
                <a:ext uri="{FF2B5EF4-FFF2-40B4-BE49-F238E27FC236}">
                  <a16:creationId xmlns:a16="http://schemas.microsoft.com/office/drawing/2014/main" id="{B6DFFB16-1EDF-4B14-8063-87E7FB4404E5}"/>
                </a:ext>
              </a:extLst>
            </p:cNvPr>
            <p:cNvSpPr>
              <a:spLocks noChangeArrowheads="1"/>
            </p:cNvSpPr>
            <p:nvPr/>
          </p:nvSpPr>
          <p:spPr bwMode="auto">
            <a:xfrm>
              <a:off x="720" y="1495"/>
              <a:ext cx="924" cy="328"/>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cust-id</a:t>
              </a:r>
            </a:p>
          </p:txBody>
        </p:sp>
        <p:sp>
          <p:nvSpPr>
            <p:cNvPr id="29709" name="Oval 68">
              <a:extLst>
                <a:ext uri="{FF2B5EF4-FFF2-40B4-BE49-F238E27FC236}">
                  <a16:creationId xmlns:a16="http://schemas.microsoft.com/office/drawing/2014/main" id="{BA2990FC-D51A-4BD9-B869-32A7F28A094F}"/>
                </a:ext>
              </a:extLst>
            </p:cNvPr>
            <p:cNvSpPr>
              <a:spLocks noChangeArrowheads="1"/>
            </p:cNvSpPr>
            <p:nvPr/>
          </p:nvSpPr>
          <p:spPr bwMode="auto">
            <a:xfrm>
              <a:off x="1644" y="950"/>
              <a:ext cx="923"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cust-name</a:t>
              </a:r>
            </a:p>
          </p:txBody>
        </p:sp>
        <p:sp>
          <p:nvSpPr>
            <p:cNvPr id="29710" name="Oval 69">
              <a:extLst>
                <a:ext uri="{FF2B5EF4-FFF2-40B4-BE49-F238E27FC236}">
                  <a16:creationId xmlns:a16="http://schemas.microsoft.com/office/drawing/2014/main" id="{8C18923E-58EF-409B-9FCE-5859E0A5DA0B}"/>
                </a:ext>
              </a:extLst>
            </p:cNvPr>
            <p:cNvSpPr>
              <a:spLocks noChangeArrowheads="1"/>
            </p:cNvSpPr>
            <p:nvPr/>
          </p:nvSpPr>
          <p:spPr bwMode="auto">
            <a:xfrm>
              <a:off x="1567" y="2841"/>
              <a:ext cx="923"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cust-city</a:t>
              </a:r>
            </a:p>
          </p:txBody>
        </p:sp>
        <p:sp>
          <p:nvSpPr>
            <p:cNvPr id="29711" name="Rectangle 70">
              <a:extLst>
                <a:ext uri="{FF2B5EF4-FFF2-40B4-BE49-F238E27FC236}">
                  <a16:creationId xmlns:a16="http://schemas.microsoft.com/office/drawing/2014/main" id="{01B3F224-F98F-4DA8-9653-2EE02D2C463B}"/>
                </a:ext>
              </a:extLst>
            </p:cNvPr>
            <p:cNvSpPr>
              <a:spLocks noChangeArrowheads="1"/>
            </p:cNvSpPr>
            <p:nvPr/>
          </p:nvSpPr>
          <p:spPr bwMode="auto">
            <a:xfrm>
              <a:off x="4145" y="1859"/>
              <a:ext cx="732" cy="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account</a:t>
              </a:r>
            </a:p>
          </p:txBody>
        </p:sp>
        <p:sp>
          <p:nvSpPr>
            <p:cNvPr id="29712" name="Line 71">
              <a:extLst>
                <a:ext uri="{FF2B5EF4-FFF2-40B4-BE49-F238E27FC236}">
                  <a16:creationId xmlns:a16="http://schemas.microsoft.com/office/drawing/2014/main" id="{826547B0-15CD-46FA-B1DF-C37EBB703B66}"/>
                </a:ext>
              </a:extLst>
            </p:cNvPr>
            <p:cNvSpPr>
              <a:spLocks noChangeShapeType="1"/>
            </p:cNvSpPr>
            <p:nvPr/>
          </p:nvSpPr>
          <p:spPr bwMode="auto">
            <a:xfrm>
              <a:off x="2067" y="1277"/>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72">
              <a:extLst>
                <a:ext uri="{FF2B5EF4-FFF2-40B4-BE49-F238E27FC236}">
                  <a16:creationId xmlns:a16="http://schemas.microsoft.com/office/drawing/2014/main" id="{4CC45CA9-5828-475F-A32E-3EFB712C0832}"/>
                </a:ext>
              </a:extLst>
            </p:cNvPr>
            <p:cNvSpPr>
              <a:spLocks noChangeShapeType="1"/>
            </p:cNvSpPr>
            <p:nvPr/>
          </p:nvSpPr>
          <p:spPr bwMode="auto">
            <a:xfrm>
              <a:off x="2029" y="2259"/>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73">
              <a:extLst>
                <a:ext uri="{FF2B5EF4-FFF2-40B4-BE49-F238E27FC236}">
                  <a16:creationId xmlns:a16="http://schemas.microsoft.com/office/drawing/2014/main" id="{58DF37F3-7CF1-4CD3-85A6-A45B51715B26}"/>
                </a:ext>
              </a:extLst>
            </p:cNvPr>
            <p:cNvSpPr>
              <a:spLocks noChangeShapeType="1"/>
            </p:cNvSpPr>
            <p:nvPr/>
          </p:nvSpPr>
          <p:spPr bwMode="auto">
            <a:xfrm>
              <a:off x="1567" y="1750"/>
              <a:ext cx="115" cy="10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74">
              <a:extLst>
                <a:ext uri="{FF2B5EF4-FFF2-40B4-BE49-F238E27FC236}">
                  <a16:creationId xmlns:a16="http://schemas.microsoft.com/office/drawing/2014/main" id="{99A42A50-CE79-4A92-A1CF-1BB9DC0DF5AE}"/>
                </a:ext>
              </a:extLst>
            </p:cNvPr>
            <p:cNvSpPr>
              <a:spLocks noChangeShapeType="1"/>
            </p:cNvSpPr>
            <p:nvPr/>
          </p:nvSpPr>
          <p:spPr bwMode="auto">
            <a:xfrm flipH="1">
              <a:off x="1567" y="2259"/>
              <a:ext cx="115" cy="10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Oval 75">
              <a:extLst>
                <a:ext uri="{FF2B5EF4-FFF2-40B4-BE49-F238E27FC236}">
                  <a16:creationId xmlns:a16="http://schemas.microsoft.com/office/drawing/2014/main" id="{4C8DAC09-DDF5-4026-82E4-88443A63F604}"/>
                </a:ext>
              </a:extLst>
            </p:cNvPr>
            <p:cNvSpPr>
              <a:spLocks noChangeArrowheads="1"/>
            </p:cNvSpPr>
            <p:nvPr/>
          </p:nvSpPr>
          <p:spPr bwMode="auto">
            <a:xfrm>
              <a:off x="4030" y="2841"/>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balance</a:t>
              </a:r>
            </a:p>
          </p:txBody>
        </p:sp>
        <p:sp>
          <p:nvSpPr>
            <p:cNvPr id="29717" name="Line 76">
              <a:extLst>
                <a:ext uri="{FF2B5EF4-FFF2-40B4-BE49-F238E27FC236}">
                  <a16:creationId xmlns:a16="http://schemas.microsoft.com/office/drawing/2014/main" id="{23C59115-CD96-49CB-8F24-7A2AD433E54F}"/>
                </a:ext>
              </a:extLst>
            </p:cNvPr>
            <p:cNvSpPr>
              <a:spLocks noChangeShapeType="1"/>
            </p:cNvSpPr>
            <p:nvPr/>
          </p:nvSpPr>
          <p:spPr bwMode="auto">
            <a:xfrm>
              <a:off x="4492" y="2259"/>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Oval 77">
              <a:extLst>
                <a:ext uri="{FF2B5EF4-FFF2-40B4-BE49-F238E27FC236}">
                  <a16:creationId xmlns:a16="http://schemas.microsoft.com/office/drawing/2014/main" id="{C88DFFF2-7E74-4285-BA99-61AC935E3A1E}"/>
                </a:ext>
              </a:extLst>
            </p:cNvPr>
            <p:cNvSpPr>
              <a:spLocks noChangeArrowheads="1"/>
            </p:cNvSpPr>
            <p:nvPr/>
          </p:nvSpPr>
          <p:spPr bwMode="auto">
            <a:xfrm>
              <a:off x="4068" y="950"/>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number</a:t>
              </a:r>
            </a:p>
          </p:txBody>
        </p:sp>
        <p:sp>
          <p:nvSpPr>
            <p:cNvPr id="29719" name="Line 78">
              <a:extLst>
                <a:ext uri="{FF2B5EF4-FFF2-40B4-BE49-F238E27FC236}">
                  <a16:creationId xmlns:a16="http://schemas.microsoft.com/office/drawing/2014/main" id="{9DD203C8-2578-4540-85E0-AD77D185DF6B}"/>
                </a:ext>
              </a:extLst>
            </p:cNvPr>
            <p:cNvSpPr>
              <a:spLocks noChangeShapeType="1"/>
            </p:cNvSpPr>
            <p:nvPr/>
          </p:nvSpPr>
          <p:spPr bwMode="auto">
            <a:xfrm>
              <a:off x="4492" y="1277"/>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0" name="Oval 79">
              <a:extLst>
                <a:ext uri="{FF2B5EF4-FFF2-40B4-BE49-F238E27FC236}">
                  <a16:creationId xmlns:a16="http://schemas.microsoft.com/office/drawing/2014/main" id="{85C5299D-66E8-403B-946B-278FCC57C2E7}"/>
                </a:ext>
              </a:extLst>
            </p:cNvPr>
            <p:cNvSpPr>
              <a:spLocks noChangeArrowheads="1"/>
            </p:cNvSpPr>
            <p:nvPr/>
          </p:nvSpPr>
          <p:spPr bwMode="auto">
            <a:xfrm>
              <a:off x="2798" y="768"/>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access-date</a:t>
              </a:r>
            </a:p>
          </p:txBody>
        </p:sp>
        <p:sp>
          <p:nvSpPr>
            <p:cNvPr id="29721" name="Line 80">
              <a:extLst>
                <a:ext uri="{FF2B5EF4-FFF2-40B4-BE49-F238E27FC236}">
                  <a16:creationId xmlns:a16="http://schemas.microsoft.com/office/drawing/2014/main" id="{10560B9F-F1CB-4AED-9EC1-F3BACBD322D9}"/>
                </a:ext>
              </a:extLst>
            </p:cNvPr>
            <p:cNvSpPr>
              <a:spLocks noChangeShapeType="1"/>
            </p:cNvSpPr>
            <p:nvPr/>
          </p:nvSpPr>
          <p:spPr bwMode="auto">
            <a:xfrm flipV="1">
              <a:off x="3260" y="1095"/>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 name="Date Placeholder 25">
            <a:extLst>
              <a:ext uri="{FF2B5EF4-FFF2-40B4-BE49-F238E27FC236}">
                <a16:creationId xmlns:a16="http://schemas.microsoft.com/office/drawing/2014/main" id="{97BA29D0-CF2E-4956-ADA8-7EC3F61A592F}"/>
              </a:ext>
            </a:extLst>
          </p:cNvPr>
          <p:cNvSpPr>
            <a:spLocks noGrp="1"/>
          </p:cNvSpPr>
          <p:nvPr>
            <p:ph type="dt" sz="quarter" idx="10"/>
          </p:nvPr>
        </p:nvSpPr>
        <p:spPr/>
        <p:txBody>
          <a:bodyPr/>
          <a:lstStyle/>
          <a:p>
            <a:pPr>
              <a:defRPr/>
            </a:pPr>
            <a:fld id="{BC28A993-504F-48F0-8BE1-2D96453DF03D}" type="datetime1">
              <a:rPr lang="en-US"/>
              <a:pPr>
                <a:defRPr/>
              </a:pPr>
              <a:t>9/8/2021</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C974-8C47-4AF4-8B9F-FF6F074B8932}"/>
              </a:ext>
            </a:extLst>
          </p:cNvPr>
          <p:cNvSpPr>
            <a:spLocks noGrp="1"/>
          </p:cNvSpPr>
          <p:nvPr>
            <p:ph type="title"/>
          </p:nvPr>
        </p:nvSpPr>
        <p:spPr/>
        <p:txBody>
          <a:bodyPr/>
          <a:lstStyle/>
          <a:p>
            <a:pPr eaLnBrk="1" hangingPunct="1">
              <a:defRPr/>
            </a:pPr>
            <a:r>
              <a:rPr lang="en-US" dirty="0"/>
              <a:t>Strong Entity Vs Weak Entity</a:t>
            </a:r>
          </a:p>
        </p:txBody>
      </p:sp>
      <p:sp>
        <p:nvSpPr>
          <p:cNvPr id="8" name="Content Placeholder 7">
            <a:extLst>
              <a:ext uri="{FF2B5EF4-FFF2-40B4-BE49-F238E27FC236}">
                <a16:creationId xmlns:a16="http://schemas.microsoft.com/office/drawing/2014/main" id="{873B6206-3B5C-45AC-9333-15988FAFD278}"/>
              </a:ext>
            </a:extLst>
          </p:cNvPr>
          <p:cNvSpPr>
            <a:spLocks noGrp="1"/>
          </p:cNvSpPr>
          <p:nvPr>
            <p:ph idx="1"/>
          </p:nvPr>
        </p:nvSpPr>
        <p:spPr>
          <a:xfrm>
            <a:off x="363538" y="1716088"/>
            <a:ext cx="8780462" cy="4838700"/>
          </a:xfrm>
        </p:spPr>
        <p:txBody>
          <a:bodyPr/>
          <a:lstStyle/>
          <a:p>
            <a:pPr algn="just" eaLnBrk="1" hangingPunct="1">
              <a:defRPr/>
            </a:pPr>
            <a:r>
              <a:rPr lang="en-US" sz="2400" dirty="0"/>
              <a:t>A </a:t>
            </a:r>
            <a:r>
              <a:rPr lang="en-US" sz="2400" b="1" dirty="0">
                <a:solidFill>
                  <a:schemeClr val="bg2">
                    <a:lumMod val="25000"/>
                  </a:schemeClr>
                </a:solidFill>
              </a:rPr>
              <a:t>Strong Entity- </a:t>
            </a:r>
            <a:r>
              <a:rPr lang="en-US" sz="2400" dirty="0"/>
              <a:t>An Entity set that has a primary key.</a:t>
            </a:r>
          </a:p>
          <a:p>
            <a:pPr algn="just" eaLnBrk="1" hangingPunct="1">
              <a:defRPr/>
            </a:pPr>
            <a:r>
              <a:rPr lang="en-US" sz="2400" dirty="0"/>
              <a:t>A </a:t>
            </a:r>
            <a:r>
              <a:rPr lang="en-US" sz="2400" b="1" dirty="0">
                <a:solidFill>
                  <a:schemeClr val="bg2">
                    <a:lumMod val="25000"/>
                  </a:schemeClr>
                </a:solidFill>
              </a:rPr>
              <a:t>Weak Entity- </a:t>
            </a:r>
            <a:r>
              <a:rPr lang="en-US" sz="2400" dirty="0"/>
              <a:t>An entity set that do not have sufficient attributes to form a primary key.</a:t>
            </a:r>
          </a:p>
          <a:p>
            <a:pPr eaLnBrk="1" hangingPunct="1">
              <a:defRPr/>
            </a:pPr>
            <a:endParaRPr lang="en-US" dirty="0"/>
          </a:p>
        </p:txBody>
      </p:sp>
      <p:sp>
        <p:nvSpPr>
          <p:cNvPr id="3" name="Date Placeholder 2">
            <a:extLst>
              <a:ext uri="{FF2B5EF4-FFF2-40B4-BE49-F238E27FC236}">
                <a16:creationId xmlns:a16="http://schemas.microsoft.com/office/drawing/2014/main" id="{6DF9D4FD-3D13-4D3B-9461-D9133BD77CBC}"/>
              </a:ext>
            </a:extLst>
          </p:cNvPr>
          <p:cNvSpPr>
            <a:spLocks noGrp="1"/>
          </p:cNvSpPr>
          <p:nvPr>
            <p:ph type="dt" sz="quarter" idx="10"/>
          </p:nvPr>
        </p:nvSpPr>
        <p:spPr/>
        <p:txBody>
          <a:bodyPr/>
          <a:lstStyle/>
          <a:p>
            <a:pPr>
              <a:defRPr/>
            </a:pPr>
            <a:fld id="{4D380C45-DBD5-46B2-BE1B-3D4F89D334F2}" type="datetime1">
              <a:rPr lang="en-US" smtClean="0"/>
              <a:pPr>
                <a:defRPr/>
              </a:pPr>
              <a:t>9/8/2021</a:t>
            </a:fld>
            <a:endParaRPr lang="en-US"/>
          </a:p>
        </p:txBody>
      </p:sp>
      <p:sp>
        <p:nvSpPr>
          <p:cNvPr id="4" name="Footer Placeholder 3">
            <a:extLst>
              <a:ext uri="{FF2B5EF4-FFF2-40B4-BE49-F238E27FC236}">
                <a16:creationId xmlns:a16="http://schemas.microsoft.com/office/drawing/2014/main" id="{11EBF3F6-BE30-4C5C-9FC2-94C50080A6F8}"/>
              </a:ext>
            </a:extLst>
          </p:cNvPr>
          <p:cNvSpPr>
            <a:spLocks noGrp="1"/>
          </p:cNvSpPr>
          <p:nvPr>
            <p:ph type="ftr" sz="quarter" idx="11"/>
          </p:nvPr>
        </p:nvSpPr>
        <p:spPr/>
        <p:txBody>
          <a:bodyPr/>
          <a:lstStyle/>
          <a:p>
            <a:pPr>
              <a:defRPr/>
            </a:pPr>
            <a:r>
              <a:rPr lang="en-US"/>
              <a:t>ERD Concepts</a:t>
            </a:r>
          </a:p>
        </p:txBody>
      </p:sp>
      <p:pic>
        <p:nvPicPr>
          <p:cNvPr id="31750" name="Picture 3">
            <a:extLst>
              <a:ext uri="{FF2B5EF4-FFF2-40B4-BE49-F238E27FC236}">
                <a16:creationId xmlns:a16="http://schemas.microsoft.com/office/drawing/2014/main" id="{70521354-D87E-4762-A780-67C614A2C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3081338"/>
            <a:ext cx="77216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9" name="Text Box 23">
            <a:extLst>
              <a:ext uri="{FF2B5EF4-FFF2-40B4-BE49-F238E27FC236}">
                <a16:creationId xmlns:a16="http://schemas.microsoft.com/office/drawing/2014/main" id="{26F78C9C-2559-471B-8DC8-759EB6ACD748}"/>
              </a:ext>
            </a:extLst>
          </p:cNvPr>
          <p:cNvSpPr txBox="1">
            <a:spLocks noChangeArrowheads="1"/>
          </p:cNvSpPr>
          <p:nvPr/>
        </p:nvSpPr>
        <p:spPr bwMode="auto">
          <a:xfrm>
            <a:off x="555625" y="5778500"/>
            <a:ext cx="8382000" cy="708025"/>
          </a:xfrm>
          <a:prstGeom prst="rect">
            <a:avLst/>
          </a:prstGeom>
          <a:noFill/>
          <a:ln w="38100">
            <a:solidFill>
              <a:srgbClr val="FF0000"/>
            </a:solidFill>
            <a:miter lim="800000"/>
            <a:headEnd/>
            <a:tailEnd/>
          </a:ln>
        </p:spPr>
        <p:txBody>
          <a:bodyPr>
            <a:spAutoFit/>
          </a:bodyPr>
          <a:lstStyle/>
          <a:p>
            <a:pPr algn="ctr">
              <a:defRPr/>
            </a:pPr>
            <a:r>
              <a:rPr lang="en-US" sz="2000" b="1" u="sng" dirty="0">
                <a:solidFill>
                  <a:schemeClr val="bg2">
                    <a:lumMod val="50000"/>
                  </a:schemeClr>
                </a:solidFill>
              </a:rPr>
              <a:t>Partial key</a:t>
            </a:r>
            <a:r>
              <a:rPr lang="en-US" sz="2000" b="1" dirty="0">
                <a:solidFill>
                  <a:schemeClr val="accent5">
                    <a:lumMod val="75000"/>
                  </a:schemeClr>
                </a:solidFill>
              </a:rPr>
              <a:t>: </a:t>
            </a:r>
            <a:r>
              <a:rPr lang="en-US" sz="2000" b="1" dirty="0">
                <a:solidFill>
                  <a:srgbClr val="FF0000"/>
                </a:solidFill>
              </a:rPr>
              <a:t>A set of attributes that can be associated with P.K of an owner entity set to distinguish a weak entity.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0753-0B44-4B5E-9E55-791EFA7EDF4F}"/>
              </a:ext>
            </a:extLst>
          </p:cNvPr>
          <p:cNvSpPr>
            <a:spLocks noGrp="1"/>
          </p:cNvSpPr>
          <p:nvPr>
            <p:ph type="title"/>
          </p:nvPr>
        </p:nvSpPr>
        <p:spPr/>
        <p:txBody>
          <a:bodyPr/>
          <a:lstStyle/>
          <a:p>
            <a:pPr>
              <a:defRPr/>
            </a:pPr>
            <a:r>
              <a:rPr lang="en-US" dirty="0"/>
              <a:t>Course objective</a:t>
            </a:r>
          </a:p>
        </p:txBody>
      </p:sp>
      <p:sp>
        <p:nvSpPr>
          <p:cNvPr id="4" name="Date Placeholder 3">
            <a:extLst>
              <a:ext uri="{FF2B5EF4-FFF2-40B4-BE49-F238E27FC236}">
                <a16:creationId xmlns:a16="http://schemas.microsoft.com/office/drawing/2014/main" id="{A6A1039B-A69C-4C81-8BF7-82ED6A469C1E}"/>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E75B5168-ED6A-45ED-B68A-52B577E39E40}"/>
              </a:ext>
            </a:extLst>
          </p:cNvPr>
          <p:cNvSpPr>
            <a:spLocks noGrp="1"/>
          </p:cNvSpPr>
          <p:nvPr>
            <p:ph type="ftr" sz="quarter" idx="11"/>
          </p:nvPr>
        </p:nvSpPr>
        <p:spPr/>
        <p:txBody>
          <a:bodyPr/>
          <a:lstStyle/>
          <a:p>
            <a:pPr>
              <a:defRPr/>
            </a:pPr>
            <a:r>
              <a:rPr lang="en-US"/>
              <a:t>ERD Concepts</a:t>
            </a:r>
          </a:p>
        </p:txBody>
      </p:sp>
      <p:sp>
        <p:nvSpPr>
          <p:cNvPr id="6" name="Rectangle 3">
            <a:extLst>
              <a:ext uri="{FF2B5EF4-FFF2-40B4-BE49-F238E27FC236}">
                <a16:creationId xmlns:a16="http://schemas.microsoft.com/office/drawing/2014/main" id="{8951BF8D-D162-40D4-8BA9-92A66DC1940C}"/>
              </a:ext>
            </a:extLst>
          </p:cNvPr>
          <p:cNvSpPr>
            <a:spLocks noGrp="1" noChangeArrowheads="1"/>
          </p:cNvSpPr>
          <p:nvPr>
            <p:ph idx="1"/>
          </p:nvPr>
        </p:nvSpPr>
        <p:spPr>
          <a:xfrm>
            <a:off x="454025" y="1889125"/>
            <a:ext cx="8689975" cy="4838700"/>
          </a:xfrm>
        </p:spPr>
        <p:txBody>
          <a:bodyPr/>
          <a:lstStyle/>
          <a:p>
            <a:pPr>
              <a:lnSpc>
                <a:spcPct val="80000"/>
              </a:lnSpc>
              <a:defRPr/>
            </a:pPr>
            <a:r>
              <a:rPr lang="en-US" sz="2400" dirty="0"/>
              <a:t>This course introduces basic concepts for </a:t>
            </a:r>
            <a:r>
              <a:rPr lang="en-US" sz="2400" dirty="0">
                <a:solidFill>
                  <a:srgbClr val="FF0000"/>
                </a:solidFill>
              </a:rPr>
              <a:t>database design</a:t>
            </a:r>
            <a:r>
              <a:rPr lang="en-US" sz="2400" dirty="0"/>
              <a:t>.</a:t>
            </a:r>
          </a:p>
          <a:p>
            <a:pPr>
              <a:lnSpc>
                <a:spcPct val="80000"/>
              </a:lnSpc>
              <a:defRPr/>
            </a:pPr>
            <a:r>
              <a:rPr lang="en-US" sz="2400" dirty="0"/>
              <a:t>Students will learn the main features of different </a:t>
            </a:r>
            <a:r>
              <a:rPr lang="en-US" sz="2400" dirty="0">
                <a:solidFill>
                  <a:srgbClr val="FF0000"/>
                </a:solidFill>
              </a:rPr>
              <a:t>DBMS</a:t>
            </a:r>
            <a:r>
              <a:rPr lang="en-US" sz="2400" dirty="0"/>
              <a:t>s in the market. </a:t>
            </a:r>
          </a:p>
          <a:p>
            <a:pPr>
              <a:lnSpc>
                <a:spcPct val="80000"/>
              </a:lnSpc>
              <a:defRPr/>
            </a:pPr>
            <a:r>
              <a:rPr lang="en-US" sz="2400" dirty="0"/>
              <a:t>It focuses on building </a:t>
            </a:r>
            <a:r>
              <a:rPr lang="en-US" sz="2400" dirty="0">
                <a:solidFill>
                  <a:srgbClr val="FF0000"/>
                </a:solidFill>
              </a:rPr>
              <a:t>ERD</a:t>
            </a:r>
            <a:r>
              <a:rPr lang="en-US" sz="2400" dirty="0"/>
              <a:t> using practical case studies. </a:t>
            </a:r>
          </a:p>
          <a:p>
            <a:pPr>
              <a:lnSpc>
                <a:spcPct val="80000"/>
              </a:lnSpc>
              <a:defRPr/>
            </a:pPr>
            <a:r>
              <a:rPr lang="en-US" sz="2400" dirty="0"/>
              <a:t>It explores how to </a:t>
            </a:r>
            <a:r>
              <a:rPr lang="en-US" sz="2400" dirty="0">
                <a:solidFill>
                  <a:srgbClr val="FF0000"/>
                </a:solidFill>
              </a:rPr>
              <a:t>build a relational database </a:t>
            </a:r>
            <a:r>
              <a:rPr lang="en-US" sz="2400" dirty="0"/>
              <a:t>from the logical database design.</a:t>
            </a:r>
          </a:p>
          <a:p>
            <a:pPr>
              <a:lnSpc>
                <a:spcPct val="80000"/>
              </a:lnSpc>
              <a:defRPr/>
            </a:pPr>
            <a:r>
              <a:rPr lang="en-US" sz="2400" dirty="0"/>
              <a:t>This course covers how to design, build and </a:t>
            </a:r>
            <a:r>
              <a:rPr lang="en-US" sz="2400" dirty="0">
                <a:solidFill>
                  <a:srgbClr val="FF0000"/>
                </a:solidFill>
              </a:rPr>
              <a:t>query</a:t>
            </a:r>
            <a:r>
              <a:rPr lang="en-US" sz="2400" dirty="0"/>
              <a:t> a relational database. </a:t>
            </a:r>
          </a:p>
          <a:p>
            <a:pPr>
              <a:lnSpc>
                <a:spcPct val="80000"/>
              </a:lnSpc>
              <a:defRPr/>
            </a:pPr>
            <a:r>
              <a:rPr lang="en-US" sz="2400" dirty="0"/>
              <a:t>They will apply </a:t>
            </a:r>
            <a:r>
              <a:rPr lang="en-US" sz="2400" dirty="0">
                <a:solidFill>
                  <a:srgbClr val="FF0000"/>
                </a:solidFill>
              </a:rPr>
              <a:t>normalization </a:t>
            </a:r>
            <a:r>
              <a:rPr lang="en-US" sz="2400" dirty="0"/>
              <a:t>to data for effective, stable database design.</a:t>
            </a:r>
          </a:p>
          <a:p>
            <a:pPr>
              <a:lnSpc>
                <a:spcPct val="80000"/>
              </a:lnSpc>
              <a:defRPr/>
            </a:pPr>
            <a:r>
              <a:rPr lang="en-US" sz="2400" dirty="0"/>
              <a:t>Students will learn basic concepts of Structured Query Language </a:t>
            </a:r>
            <a:r>
              <a:rPr lang="en-US" sz="2400" dirty="0">
                <a:solidFill>
                  <a:srgbClr val="FF0000"/>
                </a:solidFill>
              </a:rPr>
              <a:t>(SQL) </a:t>
            </a:r>
            <a:r>
              <a:rPr lang="en-US" sz="2400" dirty="0"/>
              <a:t>.</a:t>
            </a:r>
          </a:p>
          <a:p>
            <a:pPr marL="812800" indent="-812800" eaLnBrk="1" hangingPunct="1">
              <a:lnSpc>
                <a:spcPct val="80000"/>
              </a:lnSpc>
              <a:buFontTx/>
              <a:buNone/>
              <a:defRPr/>
            </a:pPr>
            <a:endParaRPr lang="en-US" sz="2000" b="1" dirty="0">
              <a:latin typeface="Times New Roman" pitchFamily="18" charset="0"/>
              <a:cs typeface="Times New Roman" pitchFamily="18" charset="0"/>
            </a:endParaRPr>
          </a:p>
          <a:p>
            <a:pPr marL="812800" indent="-812800" algn="ctr" eaLnBrk="1" hangingPunct="1">
              <a:lnSpc>
                <a:spcPct val="80000"/>
              </a:lnSpc>
              <a:buFontTx/>
              <a:buNone/>
              <a:defRPr/>
            </a:pPr>
            <a:r>
              <a:rPr lang="en-US" sz="2000" b="1" dirty="0">
                <a:latin typeface="Times New Roman" pitchFamily="18" charset="0"/>
                <a:cs typeface="Times New Roman" pitchFamily="18" charset="0"/>
              </a:rPr>
              <a:t>Course Duration </a:t>
            </a:r>
          </a:p>
          <a:p>
            <a:pPr marL="812800" indent="-812800" algn="ctr" eaLnBrk="1" hangingPunct="1">
              <a:lnSpc>
                <a:spcPct val="80000"/>
              </a:lnSpc>
              <a:buFontTx/>
              <a:buNone/>
              <a:defRPr/>
            </a:pPr>
            <a:r>
              <a:rPr lang="en-US" sz="2000" b="1" dirty="0">
                <a:latin typeface="Times New Roman" pitchFamily="18" charset="0"/>
                <a:cs typeface="Times New Roman" pitchFamily="18" charset="0"/>
              </a:rPr>
              <a:t>3Days</a:t>
            </a:r>
            <a:endParaRPr lang="en-US" sz="2000" dirty="0">
              <a:latin typeface="Times New Roman" pitchFamily="18" charset="0"/>
              <a:cs typeface="Times New Roman" pitchFamily="18" charset="0"/>
            </a:endParaRPr>
          </a:p>
          <a:p>
            <a:pPr marL="812800" indent="-812800" eaLnBrk="1" hangingPunct="1">
              <a:lnSpc>
                <a:spcPct val="80000"/>
              </a:lnSpc>
              <a:buFontTx/>
              <a:buNone/>
              <a:defRPr/>
            </a:pPr>
            <a:endParaRPr lang="en-US" sz="2000" b="1" dirty="0">
              <a:latin typeface="Times New Roman" pitchFamily="18" charset="0"/>
              <a:cs typeface="Times New Roman" pitchFamily="18" charset="0"/>
            </a:endParaRPr>
          </a:p>
          <a:p>
            <a:pPr marL="812800" indent="-812800" eaLnBrk="1" hangingPunct="1">
              <a:lnSpc>
                <a:spcPct val="80000"/>
              </a:lnSpc>
              <a:buClr>
                <a:schemeClr val="folHlink"/>
              </a:buClr>
              <a:buFontTx/>
              <a:buNone/>
              <a:defRPr/>
            </a:pPr>
            <a:endParaRPr lang="en-US" sz="2000" dirty="0">
              <a:latin typeface="Times New Roman" pitchFamily="18" charset="0"/>
              <a:cs typeface="Times New Roman" pitchFamily="18" charset="0"/>
            </a:endParaRPr>
          </a:p>
          <a:p>
            <a:pPr marL="812800" indent="-812800" eaLnBrk="1" hangingPunct="1">
              <a:lnSpc>
                <a:spcPct val="80000"/>
              </a:lnSpc>
              <a:buClr>
                <a:schemeClr val="folHlink"/>
              </a:buClr>
              <a:buFontTx/>
              <a:buNone/>
              <a:defRPr/>
            </a:pPr>
            <a:endParaRPr lang="en-US" sz="2000" dirty="0">
              <a:latin typeface="Times New Roman" pitchFamily="18" charset="0"/>
              <a:cs typeface="Times New Roman" pitchFamily="18" charset="0"/>
            </a:endParaRPr>
          </a:p>
          <a:p>
            <a:pPr marL="812800" indent="-812800" eaLnBrk="1" hangingPunct="1">
              <a:lnSpc>
                <a:spcPct val="80000"/>
              </a:lnSpc>
              <a:buClr>
                <a:schemeClr val="folHlink"/>
              </a:buClr>
              <a:buFontTx/>
              <a:buNone/>
              <a:defRPr/>
            </a:pPr>
            <a:endParaRPr lang="en-US" sz="2000" dirty="0">
              <a:latin typeface="Times New Roman" pitchFamily="18" charset="0"/>
              <a:cs typeface="Times New Roman"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a:extLst>
              <a:ext uri="{FF2B5EF4-FFF2-40B4-BE49-F238E27FC236}">
                <a16:creationId xmlns:a16="http://schemas.microsoft.com/office/drawing/2014/main" id="{BD77907E-6653-4F7E-95E7-8A5BEF72F435}"/>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a:t>Next: Types of Attributes</a:t>
            </a:r>
          </a:p>
        </p:txBody>
      </p:sp>
      <p:sp>
        <p:nvSpPr>
          <p:cNvPr id="16388" name="Rectangle 5">
            <a:extLst>
              <a:ext uri="{FF2B5EF4-FFF2-40B4-BE49-F238E27FC236}">
                <a16:creationId xmlns:a16="http://schemas.microsoft.com/office/drawing/2014/main" id="{682B1AED-31B8-4980-9446-5E367F2433F1}"/>
              </a:ext>
            </a:extLst>
          </p:cNvPr>
          <p:cNvSpPr>
            <a:spLocks noGrp="1" noChangeArrowheads="1"/>
          </p:cNvSpPr>
          <p:nvPr>
            <p:ph idx="1"/>
          </p:nvPr>
        </p:nvSpPr>
        <p:spPr>
          <a:xfrm>
            <a:off x="842963" y="2065338"/>
            <a:ext cx="6103937" cy="4092575"/>
          </a:xfrm>
        </p:spPr>
        <p:txBody>
          <a:bodyPr rtlCol="0">
            <a:normAutofit/>
          </a:bodyPr>
          <a:lstStyle/>
          <a:p>
            <a:pPr marL="514350" indent="-514350" eaLnBrk="1" fontAlgn="auto" hangingPunct="1">
              <a:spcAft>
                <a:spcPts val="0"/>
              </a:spcAft>
              <a:buFont typeface="+mj-lt"/>
              <a:buAutoNum type="arabicPeriod"/>
              <a:defRPr/>
            </a:pPr>
            <a:r>
              <a:rPr lang="en-US" sz="2800" b="1" dirty="0">
                <a:solidFill>
                  <a:schemeClr val="bg2">
                    <a:lumMod val="25000"/>
                  </a:schemeClr>
                </a:solidFill>
              </a:rPr>
              <a:t>Composite Attribute</a:t>
            </a:r>
            <a:endParaRPr lang="en-US" sz="2400" b="1" dirty="0">
              <a:solidFill>
                <a:schemeClr val="bg2">
                  <a:lumMod val="25000"/>
                </a:schemeClr>
              </a:solidFill>
            </a:endParaRPr>
          </a:p>
          <a:p>
            <a:pPr marL="514350" indent="-514350" eaLnBrk="1" fontAlgn="auto" hangingPunct="1">
              <a:spcAft>
                <a:spcPts val="0"/>
              </a:spcAft>
              <a:buFont typeface="+mj-lt"/>
              <a:buAutoNum type="arabicPeriod"/>
              <a:defRPr/>
            </a:pPr>
            <a:r>
              <a:rPr lang="en-US" sz="2800" b="1" dirty="0">
                <a:solidFill>
                  <a:schemeClr val="bg2">
                    <a:lumMod val="25000"/>
                  </a:schemeClr>
                </a:solidFill>
              </a:rPr>
              <a:t>Multi-valued Attribute</a:t>
            </a:r>
          </a:p>
          <a:p>
            <a:pPr marL="514350" indent="-514350" eaLnBrk="1" fontAlgn="auto" hangingPunct="1">
              <a:spcAft>
                <a:spcPts val="0"/>
              </a:spcAft>
              <a:buFont typeface="+mj-lt"/>
              <a:buAutoNum type="arabicPeriod"/>
              <a:defRPr/>
            </a:pPr>
            <a:r>
              <a:rPr lang="en-US" sz="2800" b="1" dirty="0">
                <a:solidFill>
                  <a:schemeClr val="bg2">
                    <a:lumMod val="25000"/>
                  </a:schemeClr>
                </a:solidFill>
              </a:rPr>
              <a:t>Derived Attribute</a:t>
            </a:r>
          </a:p>
          <a:p>
            <a:pPr marL="514350" indent="-514350" eaLnBrk="1" fontAlgn="auto" hangingPunct="1">
              <a:spcAft>
                <a:spcPts val="0"/>
              </a:spcAft>
              <a:buFont typeface="+mj-lt"/>
              <a:buAutoNum type="arabicPeriod"/>
              <a:defRPr/>
            </a:pPr>
            <a:r>
              <a:rPr lang="en-US" sz="2800" b="1" dirty="0">
                <a:solidFill>
                  <a:schemeClr val="bg2">
                    <a:lumMod val="25000"/>
                  </a:schemeClr>
                </a:solidFill>
              </a:rPr>
              <a:t>Complex Attribute</a:t>
            </a:r>
          </a:p>
          <a:p>
            <a:pPr marL="514350" indent="-514350" eaLnBrk="1" fontAlgn="auto" hangingPunct="1">
              <a:spcAft>
                <a:spcPts val="0"/>
              </a:spcAft>
              <a:buFont typeface="+mj-lt"/>
              <a:buAutoNum type="arabicPeriod"/>
              <a:defRPr/>
            </a:pPr>
            <a:r>
              <a:rPr lang="en-US" sz="2800" b="1" dirty="0">
                <a:solidFill>
                  <a:schemeClr val="bg2">
                    <a:lumMod val="25000"/>
                  </a:schemeClr>
                </a:solidFill>
              </a:rPr>
              <a:t>Simple Attribute</a:t>
            </a:r>
          </a:p>
          <a:p>
            <a:pPr marL="0" indent="0" eaLnBrk="1" fontAlgn="auto" hangingPunct="1">
              <a:spcAft>
                <a:spcPts val="0"/>
              </a:spcAft>
              <a:buFont typeface="Wingdings 3" panose="05040102010807070707" pitchFamily="18" charset="2"/>
              <a:buNone/>
              <a:defRPr/>
            </a:pPr>
            <a:endParaRPr lang="en-US" sz="2800" b="1" dirty="0">
              <a:solidFill>
                <a:schemeClr val="bg2">
                  <a:lumMod val="25000"/>
                </a:schemeClr>
              </a:solidFill>
            </a:endParaRPr>
          </a:p>
          <a:p>
            <a:pPr eaLnBrk="1" fontAlgn="auto" hangingPunct="1">
              <a:spcAft>
                <a:spcPts val="0"/>
              </a:spcAft>
              <a:buFont typeface="Wingdings 3" panose="05040102010807070707" pitchFamily="18" charset="2"/>
              <a:buNone/>
              <a:defRPr/>
            </a:pPr>
            <a:endParaRPr lang="en-US" sz="2800" b="1" dirty="0">
              <a:solidFill>
                <a:schemeClr val="bg2">
                  <a:lumMod val="25000"/>
                </a:schemeClr>
              </a:solidFill>
            </a:endParaRPr>
          </a:p>
        </p:txBody>
      </p:sp>
      <p:sp>
        <p:nvSpPr>
          <p:cNvPr id="16386" name="Footer Placeholder 4">
            <a:extLst>
              <a:ext uri="{FF2B5EF4-FFF2-40B4-BE49-F238E27FC236}">
                <a16:creationId xmlns:a16="http://schemas.microsoft.com/office/drawing/2014/main" id="{35A936C7-499B-4818-93C5-EFE8DEE15F64}"/>
              </a:ext>
            </a:extLst>
          </p:cNvPr>
          <p:cNvSpPr>
            <a:spLocks noGrp="1"/>
          </p:cNvSpPr>
          <p:nvPr>
            <p:ph type="ftr" sz="quarter" idx="11"/>
          </p:nvPr>
        </p:nvSpPr>
        <p:spPr/>
        <p:txBody>
          <a:bodyPr/>
          <a:lstStyle/>
          <a:p>
            <a:pPr>
              <a:defRPr/>
            </a:pPr>
            <a:r>
              <a:rPr lang="en-US"/>
              <a:t>ERD Concepts</a:t>
            </a:r>
          </a:p>
        </p:txBody>
      </p:sp>
      <p:sp>
        <p:nvSpPr>
          <p:cNvPr id="5" name="Date Placeholder 4">
            <a:extLst>
              <a:ext uri="{FF2B5EF4-FFF2-40B4-BE49-F238E27FC236}">
                <a16:creationId xmlns:a16="http://schemas.microsoft.com/office/drawing/2014/main" id="{CAE1C6D4-19E2-43CC-8EEF-3C72FE745A12}"/>
              </a:ext>
            </a:extLst>
          </p:cNvPr>
          <p:cNvSpPr>
            <a:spLocks noGrp="1"/>
          </p:cNvSpPr>
          <p:nvPr>
            <p:ph type="dt" sz="quarter" idx="10"/>
          </p:nvPr>
        </p:nvSpPr>
        <p:spPr/>
        <p:txBody>
          <a:bodyPr/>
          <a:lstStyle/>
          <a:p>
            <a:pPr>
              <a:defRPr/>
            </a:pPr>
            <a:fld id="{5DC5092C-4E6C-4B2A-B491-93AA42FB0BB5}" type="datetime1">
              <a:rPr lang="en-US"/>
              <a:pPr>
                <a:defRPr/>
              </a:pPr>
              <a:t>9/8/2021</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5">
            <a:extLst>
              <a:ext uri="{FF2B5EF4-FFF2-40B4-BE49-F238E27FC236}">
                <a16:creationId xmlns:a16="http://schemas.microsoft.com/office/drawing/2014/main" id="{16F4C364-50CC-4D99-960B-35A2CD7F2AD6}"/>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Simple Attribute</a:t>
            </a:r>
          </a:p>
        </p:txBody>
      </p:sp>
      <p:sp>
        <p:nvSpPr>
          <p:cNvPr id="17410" name="Footer Placeholder 3">
            <a:extLst>
              <a:ext uri="{FF2B5EF4-FFF2-40B4-BE49-F238E27FC236}">
                <a16:creationId xmlns:a16="http://schemas.microsoft.com/office/drawing/2014/main" id="{73FA7107-4128-453D-BB39-228259DB9EF1}"/>
              </a:ext>
            </a:extLst>
          </p:cNvPr>
          <p:cNvSpPr>
            <a:spLocks noGrp="1"/>
          </p:cNvSpPr>
          <p:nvPr>
            <p:ph type="ftr" sz="quarter" idx="11"/>
          </p:nvPr>
        </p:nvSpPr>
        <p:spPr/>
        <p:txBody>
          <a:bodyPr/>
          <a:lstStyle/>
          <a:p>
            <a:pPr>
              <a:defRPr/>
            </a:pPr>
            <a:r>
              <a:rPr lang="en-US"/>
              <a:t>ERD Concepts</a:t>
            </a:r>
            <a:endParaRPr lang="en-US" dirty="0"/>
          </a:p>
        </p:txBody>
      </p:sp>
      <p:grpSp>
        <p:nvGrpSpPr>
          <p:cNvPr id="34820" name="Group 34">
            <a:extLst>
              <a:ext uri="{FF2B5EF4-FFF2-40B4-BE49-F238E27FC236}">
                <a16:creationId xmlns:a16="http://schemas.microsoft.com/office/drawing/2014/main" id="{9EF4216F-B982-422B-B54B-19D1941E63D1}"/>
              </a:ext>
            </a:extLst>
          </p:cNvPr>
          <p:cNvGrpSpPr>
            <a:grpSpLocks/>
          </p:cNvGrpSpPr>
          <p:nvPr/>
        </p:nvGrpSpPr>
        <p:grpSpPr bwMode="auto">
          <a:xfrm>
            <a:off x="1233488" y="2128838"/>
            <a:ext cx="6781800" cy="3810000"/>
            <a:chOff x="720" y="768"/>
            <a:chExt cx="4272" cy="2400"/>
          </a:xfrm>
        </p:grpSpPr>
        <p:sp>
          <p:nvSpPr>
            <p:cNvPr id="34822" name="Rectangle 35">
              <a:extLst>
                <a:ext uri="{FF2B5EF4-FFF2-40B4-BE49-F238E27FC236}">
                  <a16:creationId xmlns:a16="http://schemas.microsoft.com/office/drawing/2014/main" id="{9627577F-19AE-4426-9EDE-EACD22200269}"/>
                </a:ext>
              </a:extLst>
            </p:cNvPr>
            <p:cNvSpPr>
              <a:spLocks noChangeArrowheads="1"/>
            </p:cNvSpPr>
            <p:nvPr/>
          </p:nvSpPr>
          <p:spPr bwMode="auto">
            <a:xfrm>
              <a:off x="1682" y="1859"/>
              <a:ext cx="731" cy="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customer</a:t>
              </a:r>
            </a:p>
          </p:txBody>
        </p:sp>
        <p:sp>
          <p:nvSpPr>
            <p:cNvPr id="34823" name="AutoShape 36">
              <a:extLst>
                <a:ext uri="{FF2B5EF4-FFF2-40B4-BE49-F238E27FC236}">
                  <a16:creationId xmlns:a16="http://schemas.microsoft.com/office/drawing/2014/main" id="{C5DBC69F-E936-44FC-A44E-D2EC8CA5096E}"/>
                </a:ext>
              </a:extLst>
            </p:cNvPr>
            <p:cNvSpPr>
              <a:spLocks noChangeArrowheads="1"/>
            </p:cNvSpPr>
            <p:nvPr/>
          </p:nvSpPr>
          <p:spPr bwMode="auto">
            <a:xfrm>
              <a:off x="2875" y="1677"/>
              <a:ext cx="808" cy="800"/>
            </a:xfrm>
            <a:prstGeom prst="diamond">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has</a:t>
              </a:r>
            </a:p>
          </p:txBody>
        </p:sp>
        <p:sp>
          <p:nvSpPr>
            <p:cNvPr id="34824" name="Line 37">
              <a:extLst>
                <a:ext uri="{FF2B5EF4-FFF2-40B4-BE49-F238E27FC236}">
                  <a16:creationId xmlns:a16="http://schemas.microsoft.com/office/drawing/2014/main" id="{9A4B0B1A-7CC1-4CD4-9AC3-2B2E7854806C}"/>
                </a:ext>
              </a:extLst>
            </p:cNvPr>
            <p:cNvSpPr>
              <a:spLocks noChangeShapeType="1"/>
            </p:cNvSpPr>
            <p:nvPr/>
          </p:nvSpPr>
          <p:spPr bwMode="auto">
            <a:xfrm>
              <a:off x="2413" y="2077"/>
              <a:ext cx="46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38">
              <a:extLst>
                <a:ext uri="{FF2B5EF4-FFF2-40B4-BE49-F238E27FC236}">
                  <a16:creationId xmlns:a16="http://schemas.microsoft.com/office/drawing/2014/main" id="{E7A0C387-CEE0-46F7-8A29-92FBD033F53E}"/>
                </a:ext>
              </a:extLst>
            </p:cNvPr>
            <p:cNvSpPr>
              <a:spLocks noChangeShapeType="1"/>
            </p:cNvSpPr>
            <p:nvPr/>
          </p:nvSpPr>
          <p:spPr bwMode="auto">
            <a:xfrm>
              <a:off x="3683" y="2077"/>
              <a:ext cx="46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Oval 39">
              <a:extLst>
                <a:ext uri="{FF2B5EF4-FFF2-40B4-BE49-F238E27FC236}">
                  <a16:creationId xmlns:a16="http://schemas.microsoft.com/office/drawing/2014/main" id="{0E9FF088-E3E4-43B1-AFAB-ED9FE99A3B40}"/>
                </a:ext>
              </a:extLst>
            </p:cNvPr>
            <p:cNvSpPr>
              <a:spLocks noChangeArrowheads="1"/>
            </p:cNvSpPr>
            <p:nvPr/>
          </p:nvSpPr>
          <p:spPr bwMode="auto">
            <a:xfrm>
              <a:off x="720" y="2295"/>
              <a:ext cx="924" cy="328"/>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cust-street</a:t>
              </a:r>
            </a:p>
          </p:txBody>
        </p:sp>
        <p:sp>
          <p:nvSpPr>
            <p:cNvPr id="34827" name="Oval 40">
              <a:extLst>
                <a:ext uri="{FF2B5EF4-FFF2-40B4-BE49-F238E27FC236}">
                  <a16:creationId xmlns:a16="http://schemas.microsoft.com/office/drawing/2014/main" id="{FFC272E2-4196-4D99-8483-817670F9C0DD}"/>
                </a:ext>
              </a:extLst>
            </p:cNvPr>
            <p:cNvSpPr>
              <a:spLocks noChangeArrowheads="1"/>
            </p:cNvSpPr>
            <p:nvPr/>
          </p:nvSpPr>
          <p:spPr bwMode="auto">
            <a:xfrm>
              <a:off x="720" y="1495"/>
              <a:ext cx="924" cy="328"/>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cust-id</a:t>
              </a:r>
            </a:p>
          </p:txBody>
        </p:sp>
        <p:sp>
          <p:nvSpPr>
            <p:cNvPr id="34828" name="Oval 41">
              <a:extLst>
                <a:ext uri="{FF2B5EF4-FFF2-40B4-BE49-F238E27FC236}">
                  <a16:creationId xmlns:a16="http://schemas.microsoft.com/office/drawing/2014/main" id="{24DFCC05-E4AA-4960-B00B-171EB7DDF50F}"/>
                </a:ext>
              </a:extLst>
            </p:cNvPr>
            <p:cNvSpPr>
              <a:spLocks noChangeArrowheads="1"/>
            </p:cNvSpPr>
            <p:nvPr/>
          </p:nvSpPr>
          <p:spPr bwMode="auto">
            <a:xfrm>
              <a:off x="1644" y="950"/>
              <a:ext cx="923"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cust-name</a:t>
              </a:r>
            </a:p>
          </p:txBody>
        </p:sp>
        <p:sp>
          <p:nvSpPr>
            <p:cNvPr id="34829" name="Oval 42">
              <a:extLst>
                <a:ext uri="{FF2B5EF4-FFF2-40B4-BE49-F238E27FC236}">
                  <a16:creationId xmlns:a16="http://schemas.microsoft.com/office/drawing/2014/main" id="{510F8F15-A549-4F0D-87F0-DE001BB8888E}"/>
                </a:ext>
              </a:extLst>
            </p:cNvPr>
            <p:cNvSpPr>
              <a:spLocks noChangeArrowheads="1"/>
            </p:cNvSpPr>
            <p:nvPr/>
          </p:nvSpPr>
          <p:spPr bwMode="auto">
            <a:xfrm>
              <a:off x="1567" y="2841"/>
              <a:ext cx="923"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cust-city</a:t>
              </a:r>
            </a:p>
          </p:txBody>
        </p:sp>
        <p:sp>
          <p:nvSpPr>
            <p:cNvPr id="34830" name="Rectangle 43">
              <a:extLst>
                <a:ext uri="{FF2B5EF4-FFF2-40B4-BE49-F238E27FC236}">
                  <a16:creationId xmlns:a16="http://schemas.microsoft.com/office/drawing/2014/main" id="{469E19B7-5CB7-4DD9-97FB-59FA419373B9}"/>
                </a:ext>
              </a:extLst>
            </p:cNvPr>
            <p:cNvSpPr>
              <a:spLocks noChangeArrowheads="1"/>
            </p:cNvSpPr>
            <p:nvPr/>
          </p:nvSpPr>
          <p:spPr bwMode="auto">
            <a:xfrm>
              <a:off x="4145" y="1859"/>
              <a:ext cx="732" cy="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account</a:t>
              </a:r>
            </a:p>
          </p:txBody>
        </p:sp>
        <p:sp>
          <p:nvSpPr>
            <p:cNvPr id="34831" name="Line 44">
              <a:extLst>
                <a:ext uri="{FF2B5EF4-FFF2-40B4-BE49-F238E27FC236}">
                  <a16:creationId xmlns:a16="http://schemas.microsoft.com/office/drawing/2014/main" id="{0E60125D-DA5F-41EF-8939-8401ABB4E74E}"/>
                </a:ext>
              </a:extLst>
            </p:cNvPr>
            <p:cNvSpPr>
              <a:spLocks noChangeShapeType="1"/>
            </p:cNvSpPr>
            <p:nvPr/>
          </p:nvSpPr>
          <p:spPr bwMode="auto">
            <a:xfrm>
              <a:off x="2067" y="1277"/>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45">
              <a:extLst>
                <a:ext uri="{FF2B5EF4-FFF2-40B4-BE49-F238E27FC236}">
                  <a16:creationId xmlns:a16="http://schemas.microsoft.com/office/drawing/2014/main" id="{C1E50A4D-1251-4EF8-AF02-F745EEC934D5}"/>
                </a:ext>
              </a:extLst>
            </p:cNvPr>
            <p:cNvSpPr>
              <a:spLocks noChangeShapeType="1"/>
            </p:cNvSpPr>
            <p:nvPr/>
          </p:nvSpPr>
          <p:spPr bwMode="auto">
            <a:xfrm>
              <a:off x="2029" y="2259"/>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46">
              <a:extLst>
                <a:ext uri="{FF2B5EF4-FFF2-40B4-BE49-F238E27FC236}">
                  <a16:creationId xmlns:a16="http://schemas.microsoft.com/office/drawing/2014/main" id="{14E31ACB-1BEE-48DF-8EE5-5E7FC3808F54}"/>
                </a:ext>
              </a:extLst>
            </p:cNvPr>
            <p:cNvSpPr>
              <a:spLocks noChangeShapeType="1"/>
            </p:cNvSpPr>
            <p:nvPr/>
          </p:nvSpPr>
          <p:spPr bwMode="auto">
            <a:xfrm>
              <a:off x="1567" y="1750"/>
              <a:ext cx="115" cy="10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47">
              <a:extLst>
                <a:ext uri="{FF2B5EF4-FFF2-40B4-BE49-F238E27FC236}">
                  <a16:creationId xmlns:a16="http://schemas.microsoft.com/office/drawing/2014/main" id="{34BC8EC2-B167-4281-BEA7-4C224B7A95DC}"/>
                </a:ext>
              </a:extLst>
            </p:cNvPr>
            <p:cNvSpPr>
              <a:spLocks noChangeShapeType="1"/>
            </p:cNvSpPr>
            <p:nvPr/>
          </p:nvSpPr>
          <p:spPr bwMode="auto">
            <a:xfrm flipH="1">
              <a:off x="1567" y="2259"/>
              <a:ext cx="115" cy="10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Oval 48">
              <a:extLst>
                <a:ext uri="{FF2B5EF4-FFF2-40B4-BE49-F238E27FC236}">
                  <a16:creationId xmlns:a16="http://schemas.microsoft.com/office/drawing/2014/main" id="{CA464BC4-13B2-4F3A-80CE-16C7899AA0FF}"/>
                </a:ext>
              </a:extLst>
            </p:cNvPr>
            <p:cNvSpPr>
              <a:spLocks noChangeArrowheads="1"/>
            </p:cNvSpPr>
            <p:nvPr/>
          </p:nvSpPr>
          <p:spPr bwMode="auto">
            <a:xfrm>
              <a:off x="4030" y="2841"/>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balance</a:t>
              </a:r>
            </a:p>
          </p:txBody>
        </p:sp>
        <p:sp>
          <p:nvSpPr>
            <p:cNvPr id="34836" name="Line 49">
              <a:extLst>
                <a:ext uri="{FF2B5EF4-FFF2-40B4-BE49-F238E27FC236}">
                  <a16:creationId xmlns:a16="http://schemas.microsoft.com/office/drawing/2014/main" id="{91BBD6D6-7007-4DE2-8090-5A2727F50EB5}"/>
                </a:ext>
              </a:extLst>
            </p:cNvPr>
            <p:cNvSpPr>
              <a:spLocks noChangeShapeType="1"/>
            </p:cNvSpPr>
            <p:nvPr/>
          </p:nvSpPr>
          <p:spPr bwMode="auto">
            <a:xfrm>
              <a:off x="4492" y="2259"/>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Oval 50">
              <a:extLst>
                <a:ext uri="{FF2B5EF4-FFF2-40B4-BE49-F238E27FC236}">
                  <a16:creationId xmlns:a16="http://schemas.microsoft.com/office/drawing/2014/main" id="{7AB28BB1-FB1F-42A6-86E6-8CA5D5B2B53A}"/>
                </a:ext>
              </a:extLst>
            </p:cNvPr>
            <p:cNvSpPr>
              <a:spLocks noChangeArrowheads="1"/>
            </p:cNvSpPr>
            <p:nvPr/>
          </p:nvSpPr>
          <p:spPr bwMode="auto">
            <a:xfrm>
              <a:off x="4068" y="950"/>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number</a:t>
              </a:r>
            </a:p>
          </p:txBody>
        </p:sp>
        <p:sp>
          <p:nvSpPr>
            <p:cNvPr id="34838" name="Line 51">
              <a:extLst>
                <a:ext uri="{FF2B5EF4-FFF2-40B4-BE49-F238E27FC236}">
                  <a16:creationId xmlns:a16="http://schemas.microsoft.com/office/drawing/2014/main" id="{D020E07A-E8FB-411D-B0FE-56707BD539B9}"/>
                </a:ext>
              </a:extLst>
            </p:cNvPr>
            <p:cNvSpPr>
              <a:spLocks noChangeShapeType="1"/>
            </p:cNvSpPr>
            <p:nvPr/>
          </p:nvSpPr>
          <p:spPr bwMode="auto">
            <a:xfrm>
              <a:off x="4492" y="1277"/>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Oval 52">
              <a:extLst>
                <a:ext uri="{FF2B5EF4-FFF2-40B4-BE49-F238E27FC236}">
                  <a16:creationId xmlns:a16="http://schemas.microsoft.com/office/drawing/2014/main" id="{1DE417AA-A07D-4B4C-9341-918CFE06745D}"/>
                </a:ext>
              </a:extLst>
            </p:cNvPr>
            <p:cNvSpPr>
              <a:spLocks noChangeArrowheads="1"/>
            </p:cNvSpPr>
            <p:nvPr/>
          </p:nvSpPr>
          <p:spPr bwMode="auto">
            <a:xfrm>
              <a:off x="2798" y="768"/>
              <a:ext cx="924" cy="32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access-date</a:t>
              </a:r>
            </a:p>
          </p:txBody>
        </p:sp>
        <p:sp>
          <p:nvSpPr>
            <p:cNvPr id="34840" name="Line 53">
              <a:extLst>
                <a:ext uri="{FF2B5EF4-FFF2-40B4-BE49-F238E27FC236}">
                  <a16:creationId xmlns:a16="http://schemas.microsoft.com/office/drawing/2014/main" id="{C9F41265-4725-406F-B029-7121BB0892F5}"/>
                </a:ext>
              </a:extLst>
            </p:cNvPr>
            <p:cNvSpPr>
              <a:spLocks noChangeShapeType="1"/>
            </p:cNvSpPr>
            <p:nvPr/>
          </p:nvSpPr>
          <p:spPr bwMode="auto">
            <a:xfrm flipV="1">
              <a:off x="3260" y="1095"/>
              <a:ext cx="0" cy="58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Date Placeholder 23">
            <a:extLst>
              <a:ext uri="{FF2B5EF4-FFF2-40B4-BE49-F238E27FC236}">
                <a16:creationId xmlns:a16="http://schemas.microsoft.com/office/drawing/2014/main" id="{ABCC784A-620C-42AC-8ED9-825B7302BBD2}"/>
              </a:ext>
            </a:extLst>
          </p:cNvPr>
          <p:cNvSpPr>
            <a:spLocks noGrp="1"/>
          </p:cNvSpPr>
          <p:nvPr>
            <p:ph type="dt" sz="quarter" idx="10"/>
          </p:nvPr>
        </p:nvSpPr>
        <p:spPr/>
        <p:txBody>
          <a:bodyPr/>
          <a:lstStyle/>
          <a:p>
            <a:pPr>
              <a:defRPr/>
            </a:pPr>
            <a:fld id="{67D0DB42-5EF0-4A80-A6D4-D25D3854E4BF}" type="datetime1">
              <a:rPr lang="en-US"/>
              <a:pPr>
                <a:defRPr/>
              </a:pPr>
              <a:t>9/8/2021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9">
            <a:extLst>
              <a:ext uri="{FF2B5EF4-FFF2-40B4-BE49-F238E27FC236}">
                <a16:creationId xmlns:a16="http://schemas.microsoft.com/office/drawing/2014/main" id="{3FE4C95D-150C-4379-9E6E-CECDC3A3BD91}"/>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Composite Attribute</a:t>
            </a:r>
          </a:p>
        </p:txBody>
      </p:sp>
      <p:sp>
        <p:nvSpPr>
          <p:cNvPr id="19458" name="Footer Placeholder 3">
            <a:extLst>
              <a:ext uri="{FF2B5EF4-FFF2-40B4-BE49-F238E27FC236}">
                <a16:creationId xmlns:a16="http://schemas.microsoft.com/office/drawing/2014/main" id="{0E301640-0F11-42C0-B19F-37EE18200157}"/>
              </a:ext>
            </a:extLst>
          </p:cNvPr>
          <p:cNvSpPr>
            <a:spLocks noGrp="1"/>
          </p:cNvSpPr>
          <p:nvPr>
            <p:ph type="ftr" sz="quarter" idx="11"/>
          </p:nvPr>
        </p:nvSpPr>
        <p:spPr/>
        <p:txBody>
          <a:bodyPr/>
          <a:lstStyle/>
          <a:p>
            <a:pPr>
              <a:defRPr/>
            </a:pPr>
            <a:r>
              <a:rPr lang="en-US"/>
              <a:t>ERD Concepts</a:t>
            </a:r>
          </a:p>
        </p:txBody>
      </p:sp>
      <p:sp>
        <p:nvSpPr>
          <p:cNvPr id="36868" name="Rectangle 3">
            <a:extLst>
              <a:ext uri="{FF2B5EF4-FFF2-40B4-BE49-F238E27FC236}">
                <a16:creationId xmlns:a16="http://schemas.microsoft.com/office/drawing/2014/main" id="{64C4B7C5-B48C-4122-A1B8-0FEE825DB518}"/>
              </a:ext>
            </a:extLst>
          </p:cNvPr>
          <p:cNvSpPr>
            <a:spLocks noChangeArrowheads="1"/>
          </p:cNvSpPr>
          <p:nvPr/>
        </p:nvSpPr>
        <p:spPr bwMode="auto">
          <a:xfrm>
            <a:off x="2746375" y="3465513"/>
            <a:ext cx="1160463" cy="635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customer</a:t>
            </a:r>
          </a:p>
        </p:txBody>
      </p:sp>
      <p:sp>
        <p:nvSpPr>
          <p:cNvPr id="36869" name="Line 4">
            <a:extLst>
              <a:ext uri="{FF2B5EF4-FFF2-40B4-BE49-F238E27FC236}">
                <a16:creationId xmlns:a16="http://schemas.microsoft.com/office/drawing/2014/main" id="{8EC568EC-C3C7-4617-8AA9-A947A94F6F0A}"/>
              </a:ext>
            </a:extLst>
          </p:cNvPr>
          <p:cNvSpPr>
            <a:spLocks noChangeShapeType="1"/>
          </p:cNvSpPr>
          <p:nvPr/>
        </p:nvSpPr>
        <p:spPr bwMode="auto">
          <a:xfrm>
            <a:off x="3906838" y="3811588"/>
            <a:ext cx="7334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0" name="Group 13">
            <a:extLst>
              <a:ext uri="{FF2B5EF4-FFF2-40B4-BE49-F238E27FC236}">
                <a16:creationId xmlns:a16="http://schemas.microsoft.com/office/drawing/2014/main" id="{EB3566D9-8D4A-47FE-A3D9-5CB60B8B2DA1}"/>
              </a:ext>
            </a:extLst>
          </p:cNvPr>
          <p:cNvGrpSpPr>
            <a:grpSpLocks/>
          </p:cNvGrpSpPr>
          <p:nvPr/>
        </p:nvGrpSpPr>
        <p:grpSpPr bwMode="auto">
          <a:xfrm>
            <a:off x="4640263" y="2022475"/>
            <a:ext cx="3360737" cy="3521075"/>
            <a:chOff x="2923" y="1142"/>
            <a:chExt cx="2117" cy="2218"/>
          </a:xfrm>
        </p:grpSpPr>
        <p:sp>
          <p:nvSpPr>
            <p:cNvPr id="36886" name="AutoShape 14">
              <a:extLst>
                <a:ext uri="{FF2B5EF4-FFF2-40B4-BE49-F238E27FC236}">
                  <a16:creationId xmlns:a16="http://schemas.microsoft.com/office/drawing/2014/main" id="{562FD73F-0EFE-4588-83CF-80609B9371A7}"/>
                </a:ext>
              </a:extLst>
            </p:cNvPr>
            <p:cNvSpPr>
              <a:spLocks noChangeArrowheads="1"/>
            </p:cNvSpPr>
            <p:nvPr/>
          </p:nvSpPr>
          <p:spPr bwMode="auto">
            <a:xfrm>
              <a:off x="2923" y="1869"/>
              <a:ext cx="808" cy="800"/>
            </a:xfrm>
            <a:prstGeom prst="diamond">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has</a:t>
              </a:r>
            </a:p>
          </p:txBody>
        </p:sp>
        <p:sp>
          <p:nvSpPr>
            <p:cNvPr id="36887" name="Line 15">
              <a:extLst>
                <a:ext uri="{FF2B5EF4-FFF2-40B4-BE49-F238E27FC236}">
                  <a16:creationId xmlns:a16="http://schemas.microsoft.com/office/drawing/2014/main" id="{759D7D83-181B-4914-ABEF-E1039A22AD44}"/>
                </a:ext>
              </a:extLst>
            </p:cNvPr>
            <p:cNvSpPr>
              <a:spLocks noChangeShapeType="1"/>
            </p:cNvSpPr>
            <p:nvPr/>
          </p:nvSpPr>
          <p:spPr bwMode="auto">
            <a:xfrm>
              <a:off x="3731" y="2269"/>
              <a:ext cx="462" cy="0"/>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Rectangle 16">
              <a:extLst>
                <a:ext uri="{FF2B5EF4-FFF2-40B4-BE49-F238E27FC236}">
                  <a16:creationId xmlns:a16="http://schemas.microsoft.com/office/drawing/2014/main" id="{FA6E8905-750E-4051-AEAD-8257AA2B349E}"/>
                </a:ext>
              </a:extLst>
            </p:cNvPr>
            <p:cNvSpPr>
              <a:spLocks noChangeArrowheads="1"/>
            </p:cNvSpPr>
            <p:nvPr/>
          </p:nvSpPr>
          <p:spPr bwMode="auto">
            <a:xfrm>
              <a:off x="4193" y="2051"/>
              <a:ext cx="732" cy="40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account</a:t>
              </a:r>
            </a:p>
          </p:txBody>
        </p:sp>
        <p:sp>
          <p:nvSpPr>
            <p:cNvPr id="36889" name="Oval 17">
              <a:extLst>
                <a:ext uri="{FF2B5EF4-FFF2-40B4-BE49-F238E27FC236}">
                  <a16:creationId xmlns:a16="http://schemas.microsoft.com/office/drawing/2014/main" id="{CFBA53D7-51BA-4E22-81CB-178458893B61}"/>
                </a:ext>
              </a:extLst>
            </p:cNvPr>
            <p:cNvSpPr>
              <a:spLocks noChangeArrowheads="1"/>
            </p:cNvSpPr>
            <p:nvPr/>
          </p:nvSpPr>
          <p:spPr bwMode="auto">
            <a:xfrm>
              <a:off x="4078" y="3033"/>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balance</a:t>
              </a:r>
            </a:p>
          </p:txBody>
        </p:sp>
        <p:sp>
          <p:nvSpPr>
            <p:cNvPr id="36890" name="Line 18">
              <a:extLst>
                <a:ext uri="{FF2B5EF4-FFF2-40B4-BE49-F238E27FC236}">
                  <a16:creationId xmlns:a16="http://schemas.microsoft.com/office/drawing/2014/main" id="{2EE7F81D-F44C-403A-B015-6B63F33BF4EE}"/>
                </a:ext>
              </a:extLst>
            </p:cNvPr>
            <p:cNvSpPr>
              <a:spLocks noChangeShapeType="1"/>
            </p:cNvSpPr>
            <p:nvPr/>
          </p:nvSpPr>
          <p:spPr bwMode="auto">
            <a:xfrm>
              <a:off x="4540" y="2451"/>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Oval 19">
              <a:extLst>
                <a:ext uri="{FF2B5EF4-FFF2-40B4-BE49-F238E27FC236}">
                  <a16:creationId xmlns:a16="http://schemas.microsoft.com/office/drawing/2014/main" id="{046DF96F-4335-45D3-8A51-94D3D81E77E4}"/>
                </a:ext>
              </a:extLst>
            </p:cNvPr>
            <p:cNvSpPr>
              <a:spLocks noChangeArrowheads="1"/>
            </p:cNvSpPr>
            <p:nvPr/>
          </p:nvSpPr>
          <p:spPr bwMode="auto">
            <a:xfrm>
              <a:off x="4116" y="1142"/>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number</a:t>
              </a:r>
            </a:p>
          </p:txBody>
        </p:sp>
        <p:sp>
          <p:nvSpPr>
            <p:cNvPr id="36892" name="Line 20">
              <a:extLst>
                <a:ext uri="{FF2B5EF4-FFF2-40B4-BE49-F238E27FC236}">
                  <a16:creationId xmlns:a16="http://schemas.microsoft.com/office/drawing/2014/main" id="{D7BA1B48-D357-455C-AFA4-8035453C25A0}"/>
                </a:ext>
              </a:extLst>
            </p:cNvPr>
            <p:cNvSpPr>
              <a:spLocks noChangeShapeType="1"/>
            </p:cNvSpPr>
            <p:nvPr/>
          </p:nvSpPr>
          <p:spPr bwMode="auto">
            <a:xfrm>
              <a:off x="4540" y="1469"/>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1" name="Line 24">
            <a:extLst>
              <a:ext uri="{FF2B5EF4-FFF2-40B4-BE49-F238E27FC236}">
                <a16:creationId xmlns:a16="http://schemas.microsoft.com/office/drawing/2014/main" id="{C4ED2F03-079B-43C0-B9D5-F173054C8596}"/>
              </a:ext>
            </a:extLst>
          </p:cNvPr>
          <p:cNvSpPr>
            <a:spLocks noChangeShapeType="1"/>
          </p:cNvSpPr>
          <p:nvPr/>
        </p:nvSpPr>
        <p:spPr bwMode="auto">
          <a:xfrm>
            <a:off x="3325813" y="3152775"/>
            <a:ext cx="0" cy="3222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Oval 25">
            <a:extLst>
              <a:ext uri="{FF2B5EF4-FFF2-40B4-BE49-F238E27FC236}">
                <a16:creationId xmlns:a16="http://schemas.microsoft.com/office/drawing/2014/main" id="{C4140C31-E678-43F7-984A-2485C8A37D2E}"/>
              </a:ext>
            </a:extLst>
          </p:cNvPr>
          <p:cNvSpPr>
            <a:spLocks noChangeArrowheads="1"/>
          </p:cNvSpPr>
          <p:nvPr/>
        </p:nvSpPr>
        <p:spPr bwMode="auto">
          <a:xfrm>
            <a:off x="209550" y="3498850"/>
            <a:ext cx="146685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date-of-birth</a:t>
            </a:r>
          </a:p>
        </p:txBody>
      </p:sp>
      <p:sp>
        <p:nvSpPr>
          <p:cNvPr id="36873" name="Line 27">
            <a:extLst>
              <a:ext uri="{FF2B5EF4-FFF2-40B4-BE49-F238E27FC236}">
                <a16:creationId xmlns:a16="http://schemas.microsoft.com/office/drawing/2014/main" id="{EAA1B486-4464-4960-B2B0-0E4889DE8527}"/>
              </a:ext>
            </a:extLst>
          </p:cNvPr>
          <p:cNvSpPr>
            <a:spLocks noChangeShapeType="1"/>
          </p:cNvSpPr>
          <p:nvPr/>
        </p:nvSpPr>
        <p:spPr bwMode="auto">
          <a:xfrm flipH="1">
            <a:off x="1676400" y="3790950"/>
            <a:ext cx="1066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Oval 30">
            <a:extLst>
              <a:ext uri="{FF2B5EF4-FFF2-40B4-BE49-F238E27FC236}">
                <a16:creationId xmlns:a16="http://schemas.microsoft.com/office/drawing/2014/main" id="{9151CA4B-701A-45AD-BF02-D783568DD811}"/>
              </a:ext>
            </a:extLst>
          </p:cNvPr>
          <p:cNvSpPr>
            <a:spLocks noChangeArrowheads="1"/>
          </p:cNvSpPr>
          <p:nvPr/>
        </p:nvSpPr>
        <p:spPr bwMode="auto">
          <a:xfrm>
            <a:off x="0" y="5238750"/>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month</a:t>
            </a:r>
          </a:p>
        </p:txBody>
      </p:sp>
      <p:sp>
        <p:nvSpPr>
          <p:cNvPr id="36875" name="Oval 33">
            <a:extLst>
              <a:ext uri="{FF2B5EF4-FFF2-40B4-BE49-F238E27FC236}">
                <a16:creationId xmlns:a16="http://schemas.microsoft.com/office/drawing/2014/main" id="{01609168-FBD3-4B93-8694-925865642628}"/>
              </a:ext>
            </a:extLst>
          </p:cNvPr>
          <p:cNvSpPr>
            <a:spLocks noChangeArrowheads="1"/>
          </p:cNvSpPr>
          <p:nvPr/>
        </p:nvSpPr>
        <p:spPr bwMode="auto">
          <a:xfrm>
            <a:off x="2830513" y="2632075"/>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Name</a:t>
            </a:r>
          </a:p>
        </p:txBody>
      </p:sp>
      <p:sp>
        <p:nvSpPr>
          <p:cNvPr id="36876" name="Oval 34">
            <a:extLst>
              <a:ext uri="{FF2B5EF4-FFF2-40B4-BE49-F238E27FC236}">
                <a16:creationId xmlns:a16="http://schemas.microsoft.com/office/drawing/2014/main" id="{406E7D3B-4ADD-4B96-848A-5E0C19F673FE}"/>
              </a:ext>
            </a:extLst>
          </p:cNvPr>
          <p:cNvSpPr>
            <a:spLocks noChangeArrowheads="1"/>
          </p:cNvSpPr>
          <p:nvPr/>
        </p:nvSpPr>
        <p:spPr bwMode="auto">
          <a:xfrm>
            <a:off x="2438400" y="5251450"/>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year</a:t>
            </a:r>
          </a:p>
        </p:txBody>
      </p:sp>
      <p:sp>
        <p:nvSpPr>
          <p:cNvPr id="19480" name="Line 35">
            <a:extLst>
              <a:ext uri="{FF2B5EF4-FFF2-40B4-BE49-F238E27FC236}">
                <a16:creationId xmlns:a16="http://schemas.microsoft.com/office/drawing/2014/main" id="{F92843D1-51DE-48D3-AF77-ECCE962DAAFF}"/>
              </a:ext>
            </a:extLst>
          </p:cNvPr>
          <p:cNvSpPr>
            <a:spLocks noChangeShapeType="1"/>
          </p:cNvSpPr>
          <p:nvPr/>
        </p:nvSpPr>
        <p:spPr bwMode="auto">
          <a:xfrm flipH="1">
            <a:off x="533400" y="4019550"/>
            <a:ext cx="381000" cy="1219200"/>
          </a:xfrm>
          <a:prstGeom prst="line">
            <a:avLst/>
          </a:prstGeom>
          <a:noFill/>
          <a:ln w="38100">
            <a:solidFill>
              <a:srgbClr val="0000FF"/>
            </a:solidFill>
            <a:round/>
            <a:headEnd/>
            <a:tailEnd/>
          </a:ln>
        </p:spPr>
        <p:txBody>
          <a:bodyPr/>
          <a:lstStyle/>
          <a:p>
            <a:pPr algn="ctr">
              <a:defRPr/>
            </a:pPr>
            <a:endParaRPr lang="en-IN">
              <a:ln>
                <a:solidFill>
                  <a:srgbClr val="FF0000"/>
                </a:solidFill>
              </a:ln>
              <a:latin typeface="Arial" charset="0"/>
              <a:ea typeface="ＭＳ Ｐゴシック" pitchFamily="-44" charset="-128"/>
            </a:endParaRPr>
          </a:p>
        </p:txBody>
      </p:sp>
      <p:sp>
        <p:nvSpPr>
          <p:cNvPr id="36878" name="Line 36">
            <a:extLst>
              <a:ext uri="{FF2B5EF4-FFF2-40B4-BE49-F238E27FC236}">
                <a16:creationId xmlns:a16="http://schemas.microsoft.com/office/drawing/2014/main" id="{B23E228A-DE18-4F8C-BAC8-7D691F77C19C}"/>
              </a:ext>
            </a:extLst>
          </p:cNvPr>
          <p:cNvSpPr>
            <a:spLocks noChangeShapeType="1"/>
          </p:cNvSpPr>
          <p:nvPr/>
        </p:nvSpPr>
        <p:spPr bwMode="auto">
          <a:xfrm>
            <a:off x="914400" y="4019550"/>
            <a:ext cx="762000" cy="1219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37">
            <a:extLst>
              <a:ext uri="{FF2B5EF4-FFF2-40B4-BE49-F238E27FC236}">
                <a16:creationId xmlns:a16="http://schemas.microsoft.com/office/drawing/2014/main" id="{6F7BA0E1-6155-4C35-A5F2-97BFDB156F90}"/>
              </a:ext>
            </a:extLst>
          </p:cNvPr>
          <p:cNvSpPr>
            <a:spLocks noChangeShapeType="1"/>
          </p:cNvSpPr>
          <p:nvPr/>
        </p:nvSpPr>
        <p:spPr bwMode="auto">
          <a:xfrm>
            <a:off x="914400" y="4019550"/>
            <a:ext cx="1981200" cy="1219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Date Placeholder 36">
            <a:extLst>
              <a:ext uri="{FF2B5EF4-FFF2-40B4-BE49-F238E27FC236}">
                <a16:creationId xmlns:a16="http://schemas.microsoft.com/office/drawing/2014/main" id="{417F5368-0297-40F9-BA11-6746455CF9C9}"/>
              </a:ext>
            </a:extLst>
          </p:cNvPr>
          <p:cNvSpPr>
            <a:spLocks noGrp="1"/>
          </p:cNvSpPr>
          <p:nvPr>
            <p:ph type="dt" sz="quarter" idx="10"/>
          </p:nvPr>
        </p:nvSpPr>
        <p:spPr/>
        <p:txBody>
          <a:bodyPr/>
          <a:lstStyle/>
          <a:p>
            <a:pPr>
              <a:defRPr/>
            </a:pPr>
            <a:fld id="{9BCA8665-9515-4F93-82D3-5628DE891B8C}" type="datetime1">
              <a:rPr lang="en-US"/>
              <a:pPr>
                <a:defRPr/>
              </a:pPr>
              <a:t>9/8/2021</a:t>
            </a:fld>
            <a:endParaRPr lang="en-US"/>
          </a:p>
        </p:txBody>
      </p:sp>
      <p:sp>
        <p:nvSpPr>
          <p:cNvPr id="36881" name="Oval 33">
            <a:extLst>
              <a:ext uri="{FF2B5EF4-FFF2-40B4-BE49-F238E27FC236}">
                <a16:creationId xmlns:a16="http://schemas.microsoft.com/office/drawing/2014/main" id="{6E66F682-781D-48FE-97C7-4F79B4E369B6}"/>
              </a:ext>
            </a:extLst>
          </p:cNvPr>
          <p:cNvSpPr>
            <a:spLocks noChangeArrowheads="1"/>
          </p:cNvSpPr>
          <p:nvPr/>
        </p:nvSpPr>
        <p:spPr bwMode="auto">
          <a:xfrm>
            <a:off x="1219200" y="5251450"/>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day</a:t>
            </a:r>
          </a:p>
        </p:txBody>
      </p:sp>
      <p:sp>
        <p:nvSpPr>
          <p:cNvPr id="36882" name="Oval 34">
            <a:extLst>
              <a:ext uri="{FF2B5EF4-FFF2-40B4-BE49-F238E27FC236}">
                <a16:creationId xmlns:a16="http://schemas.microsoft.com/office/drawing/2014/main" id="{A4AFEDEB-2B02-436C-A9B7-F645C11CE2B2}"/>
              </a:ext>
            </a:extLst>
          </p:cNvPr>
          <p:cNvSpPr>
            <a:spLocks noChangeArrowheads="1"/>
          </p:cNvSpPr>
          <p:nvPr/>
        </p:nvSpPr>
        <p:spPr bwMode="auto">
          <a:xfrm>
            <a:off x="3429000" y="1766888"/>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Last</a:t>
            </a:r>
          </a:p>
        </p:txBody>
      </p:sp>
      <p:sp>
        <p:nvSpPr>
          <p:cNvPr id="36883" name="Oval 33">
            <a:extLst>
              <a:ext uri="{FF2B5EF4-FFF2-40B4-BE49-F238E27FC236}">
                <a16:creationId xmlns:a16="http://schemas.microsoft.com/office/drawing/2014/main" id="{09E38349-843A-47F5-B9A9-196534C6CE3A}"/>
              </a:ext>
            </a:extLst>
          </p:cNvPr>
          <p:cNvSpPr>
            <a:spLocks noChangeArrowheads="1"/>
          </p:cNvSpPr>
          <p:nvPr/>
        </p:nvSpPr>
        <p:spPr bwMode="auto">
          <a:xfrm>
            <a:off x="2003425" y="1762125"/>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First</a:t>
            </a:r>
          </a:p>
        </p:txBody>
      </p:sp>
      <p:sp>
        <p:nvSpPr>
          <p:cNvPr id="36884" name="Line 36">
            <a:extLst>
              <a:ext uri="{FF2B5EF4-FFF2-40B4-BE49-F238E27FC236}">
                <a16:creationId xmlns:a16="http://schemas.microsoft.com/office/drawing/2014/main" id="{623F3782-A776-4E3A-B6E6-8910039BEF17}"/>
              </a:ext>
            </a:extLst>
          </p:cNvPr>
          <p:cNvSpPr>
            <a:spLocks noChangeShapeType="1"/>
          </p:cNvSpPr>
          <p:nvPr/>
        </p:nvSpPr>
        <p:spPr bwMode="auto">
          <a:xfrm flipH="1">
            <a:off x="3429000" y="2282825"/>
            <a:ext cx="392113" cy="3492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36">
            <a:extLst>
              <a:ext uri="{FF2B5EF4-FFF2-40B4-BE49-F238E27FC236}">
                <a16:creationId xmlns:a16="http://schemas.microsoft.com/office/drawing/2014/main" id="{242E4A39-7456-4ADC-A680-962C3905A4AE}"/>
              </a:ext>
            </a:extLst>
          </p:cNvPr>
          <p:cNvSpPr>
            <a:spLocks noChangeShapeType="1"/>
          </p:cNvSpPr>
          <p:nvPr/>
        </p:nvSpPr>
        <p:spPr bwMode="auto">
          <a:xfrm>
            <a:off x="2667000" y="2287588"/>
            <a:ext cx="471488" cy="344487"/>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0">
            <a:extLst>
              <a:ext uri="{FF2B5EF4-FFF2-40B4-BE49-F238E27FC236}">
                <a16:creationId xmlns:a16="http://schemas.microsoft.com/office/drawing/2014/main" id="{8AFBCF18-2359-43AE-B5C9-5BABDC282393}"/>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Derived Attribute</a:t>
            </a:r>
          </a:p>
        </p:txBody>
      </p:sp>
      <p:sp>
        <p:nvSpPr>
          <p:cNvPr id="18434" name="Footer Placeholder 3">
            <a:extLst>
              <a:ext uri="{FF2B5EF4-FFF2-40B4-BE49-F238E27FC236}">
                <a16:creationId xmlns:a16="http://schemas.microsoft.com/office/drawing/2014/main" id="{A37195C2-E018-4573-812F-E7DF376E7B72}"/>
              </a:ext>
            </a:extLst>
          </p:cNvPr>
          <p:cNvSpPr>
            <a:spLocks noGrp="1"/>
          </p:cNvSpPr>
          <p:nvPr>
            <p:ph type="ftr" sz="quarter" idx="11"/>
          </p:nvPr>
        </p:nvSpPr>
        <p:spPr/>
        <p:txBody>
          <a:bodyPr/>
          <a:lstStyle/>
          <a:p>
            <a:pPr>
              <a:defRPr/>
            </a:pPr>
            <a:r>
              <a:rPr lang="en-US"/>
              <a:t>ERD Concepts</a:t>
            </a:r>
          </a:p>
        </p:txBody>
      </p:sp>
      <p:sp>
        <p:nvSpPr>
          <p:cNvPr id="38916" name="Rectangle 31">
            <a:extLst>
              <a:ext uri="{FF2B5EF4-FFF2-40B4-BE49-F238E27FC236}">
                <a16:creationId xmlns:a16="http://schemas.microsoft.com/office/drawing/2014/main" id="{0C88F7FF-BC91-4871-812E-5B56A29DDBAC}"/>
              </a:ext>
            </a:extLst>
          </p:cNvPr>
          <p:cNvSpPr>
            <a:spLocks noGrp="1" noChangeArrowheads="1"/>
          </p:cNvSpPr>
          <p:nvPr>
            <p:ph type="body" idx="4294967295"/>
          </p:nvPr>
        </p:nvSpPr>
        <p:spPr>
          <a:xfrm>
            <a:off x="2959100" y="5565775"/>
            <a:ext cx="5638800" cy="563563"/>
          </a:xfrm>
          <a:solidFill>
            <a:schemeClr val="accent1"/>
          </a:solidFill>
          <a:ln>
            <a:solidFill>
              <a:schemeClr val="tx1"/>
            </a:solidFill>
            <a:miter lim="800000"/>
            <a:headEnd/>
            <a:tailEnd/>
          </a:ln>
        </p:spPr>
        <p:txBody>
          <a:bodyPr/>
          <a:lstStyle/>
          <a:p>
            <a:pPr eaLnBrk="1" hangingPunct="1"/>
            <a:r>
              <a:rPr lang="en-US" altLang="en-US" sz="2800" b="1"/>
              <a:t>derived (dashed ellipse)</a:t>
            </a:r>
          </a:p>
        </p:txBody>
      </p:sp>
      <p:sp>
        <p:nvSpPr>
          <p:cNvPr id="38917" name="Rectangle 4">
            <a:extLst>
              <a:ext uri="{FF2B5EF4-FFF2-40B4-BE49-F238E27FC236}">
                <a16:creationId xmlns:a16="http://schemas.microsoft.com/office/drawing/2014/main" id="{A25DD763-6802-46F6-8963-A83C1F1C7670}"/>
              </a:ext>
            </a:extLst>
          </p:cNvPr>
          <p:cNvSpPr>
            <a:spLocks noChangeArrowheads="1"/>
          </p:cNvSpPr>
          <p:nvPr/>
        </p:nvSpPr>
        <p:spPr bwMode="auto">
          <a:xfrm>
            <a:off x="2746375" y="3255963"/>
            <a:ext cx="1160463" cy="635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Emp</a:t>
            </a:r>
          </a:p>
        </p:txBody>
      </p:sp>
      <p:sp>
        <p:nvSpPr>
          <p:cNvPr id="38918" name="Line 5">
            <a:extLst>
              <a:ext uri="{FF2B5EF4-FFF2-40B4-BE49-F238E27FC236}">
                <a16:creationId xmlns:a16="http://schemas.microsoft.com/office/drawing/2014/main" id="{99DB4880-655A-4D60-AABF-2F6A75AED3F9}"/>
              </a:ext>
            </a:extLst>
          </p:cNvPr>
          <p:cNvSpPr>
            <a:spLocks noChangeShapeType="1"/>
          </p:cNvSpPr>
          <p:nvPr/>
        </p:nvSpPr>
        <p:spPr bwMode="auto">
          <a:xfrm>
            <a:off x="3906838" y="3602038"/>
            <a:ext cx="7334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19" name="Group 14">
            <a:extLst>
              <a:ext uri="{FF2B5EF4-FFF2-40B4-BE49-F238E27FC236}">
                <a16:creationId xmlns:a16="http://schemas.microsoft.com/office/drawing/2014/main" id="{5DC29FA7-F64D-4999-B2D6-A8918A95B45B}"/>
              </a:ext>
            </a:extLst>
          </p:cNvPr>
          <p:cNvGrpSpPr>
            <a:grpSpLocks/>
          </p:cNvGrpSpPr>
          <p:nvPr/>
        </p:nvGrpSpPr>
        <p:grpSpPr bwMode="auto">
          <a:xfrm>
            <a:off x="4640263" y="1812925"/>
            <a:ext cx="3360737" cy="3521075"/>
            <a:chOff x="2923" y="1142"/>
            <a:chExt cx="2117" cy="2218"/>
          </a:xfrm>
        </p:grpSpPr>
        <p:sp>
          <p:nvSpPr>
            <p:cNvPr id="38931" name="AutoShape 15">
              <a:extLst>
                <a:ext uri="{FF2B5EF4-FFF2-40B4-BE49-F238E27FC236}">
                  <a16:creationId xmlns:a16="http://schemas.microsoft.com/office/drawing/2014/main" id="{42C42C6B-A68C-432B-B908-0764F63C68CD}"/>
                </a:ext>
              </a:extLst>
            </p:cNvPr>
            <p:cNvSpPr>
              <a:spLocks noChangeArrowheads="1"/>
            </p:cNvSpPr>
            <p:nvPr/>
          </p:nvSpPr>
          <p:spPr bwMode="auto">
            <a:xfrm>
              <a:off x="2923" y="1869"/>
              <a:ext cx="808" cy="800"/>
            </a:xfrm>
            <a:prstGeom prst="diamond">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has</a:t>
              </a:r>
            </a:p>
          </p:txBody>
        </p:sp>
        <p:sp>
          <p:nvSpPr>
            <p:cNvPr id="38932" name="Line 16">
              <a:extLst>
                <a:ext uri="{FF2B5EF4-FFF2-40B4-BE49-F238E27FC236}">
                  <a16:creationId xmlns:a16="http://schemas.microsoft.com/office/drawing/2014/main" id="{9E8D3E1E-A53C-4EEA-B71D-F53A187F28AA}"/>
                </a:ext>
              </a:extLst>
            </p:cNvPr>
            <p:cNvSpPr>
              <a:spLocks noChangeShapeType="1"/>
            </p:cNvSpPr>
            <p:nvPr/>
          </p:nvSpPr>
          <p:spPr bwMode="auto">
            <a:xfrm>
              <a:off x="3731" y="2269"/>
              <a:ext cx="462" cy="0"/>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3" name="Rectangle 17">
              <a:extLst>
                <a:ext uri="{FF2B5EF4-FFF2-40B4-BE49-F238E27FC236}">
                  <a16:creationId xmlns:a16="http://schemas.microsoft.com/office/drawing/2014/main" id="{37BBF79E-91DE-4566-8FBC-0945A3C8223E}"/>
                </a:ext>
              </a:extLst>
            </p:cNvPr>
            <p:cNvSpPr>
              <a:spLocks noChangeArrowheads="1"/>
            </p:cNvSpPr>
            <p:nvPr/>
          </p:nvSpPr>
          <p:spPr bwMode="auto">
            <a:xfrm>
              <a:off x="4193" y="2051"/>
              <a:ext cx="732" cy="40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account</a:t>
              </a:r>
            </a:p>
          </p:txBody>
        </p:sp>
        <p:sp>
          <p:nvSpPr>
            <p:cNvPr id="38934" name="Oval 18">
              <a:extLst>
                <a:ext uri="{FF2B5EF4-FFF2-40B4-BE49-F238E27FC236}">
                  <a16:creationId xmlns:a16="http://schemas.microsoft.com/office/drawing/2014/main" id="{AD782E2A-FF1C-4388-84F0-C322BE4FF918}"/>
                </a:ext>
              </a:extLst>
            </p:cNvPr>
            <p:cNvSpPr>
              <a:spLocks noChangeArrowheads="1"/>
            </p:cNvSpPr>
            <p:nvPr/>
          </p:nvSpPr>
          <p:spPr bwMode="auto">
            <a:xfrm>
              <a:off x="4078" y="3033"/>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balance</a:t>
              </a:r>
            </a:p>
          </p:txBody>
        </p:sp>
        <p:sp>
          <p:nvSpPr>
            <p:cNvPr id="38935" name="Line 19">
              <a:extLst>
                <a:ext uri="{FF2B5EF4-FFF2-40B4-BE49-F238E27FC236}">
                  <a16:creationId xmlns:a16="http://schemas.microsoft.com/office/drawing/2014/main" id="{3FA28CE8-E025-45BD-998C-1E6E3EE98F50}"/>
                </a:ext>
              </a:extLst>
            </p:cNvPr>
            <p:cNvSpPr>
              <a:spLocks noChangeShapeType="1"/>
            </p:cNvSpPr>
            <p:nvPr/>
          </p:nvSpPr>
          <p:spPr bwMode="auto">
            <a:xfrm>
              <a:off x="4540" y="2451"/>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Oval 20">
              <a:extLst>
                <a:ext uri="{FF2B5EF4-FFF2-40B4-BE49-F238E27FC236}">
                  <a16:creationId xmlns:a16="http://schemas.microsoft.com/office/drawing/2014/main" id="{A2C0E258-5B16-4AD8-9EF8-2BD96054FD13}"/>
                </a:ext>
              </a:extLst>
            </p:cNvPr>
            <p:cNvSpPr>
              <a:spLocks noChangeArrowheads="1"/>
            </p:cNvSpPr>
            <p:nvPr/>
          </p:nvSpPr>
          <p:spPr bwMode="auto">
            <a:xfrm>
              <a:off x="4116" y="1142"/>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number</a:t>
              </a:r>
            </a:p>
          </p:txBody>
        </p:sp>
        <p:sp>
          <p:nvSpPr>
            <p:cNvPr id="38937" name="Line 21">
              <a:extLst>
                <a:ext uri="{FF2B5EF4-FFF2-40B4-BE49-F238E27FC236}">
                  <a16:creationId xmlns:a16="http://schemas.microsoft.com/office/drawing/2014/main" id="{CADECEFE-693B-49A6-B78F-FE59667B082E}"/>
                </a:ext>
              </a:extLst>
            </p:cNvPr>
            <p:cNvSpPr>
              <a:spLocks noChangeShapeType="1"/>
            </p:cNvSpPr>
            <p:nvPr/>
          </p:nvSpPr>
          <p:spPr bwMode="auto">
            <a:xfrm>
              <a:off x="4540" y="1469"/>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20" name="Oval 26">
            <a:extLst>
              <a:ext uri="{FF2B5EF4-FFF2-40B4-BE49-F238E27FC236}">
                <a16:creationId xmlns:a16="http://schemas.microsoft.com/office/drawing/2014/main" id="{0BAF48EF-D06E-4C60-BCA6-0F30CA0A947C}"/>
              </a:ext>
            </a:extLst>
          </p:cNvPr>
          <p:cNvSpPr>
            <a:spLocks noChangeArrowheads="1"/>
          </p:cNvSpPr>
          <p:nvPr/>
        </p:nvSpPr>
        <p:spPr bwMode="auto">
          <a:xfrm>
            <a:off x="209550" y="2794000"/>
            <a:ext cx="146685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date-of-birth</a:t>
            </a:r>
          </a:p>
        </p:txBody>
      </p:sp>
      <p:sp>
        <p:nvSpPr>
          <p:cNvPr id="38921" name="Oval 27">
            <a:extLst>
              <a:ext uri="{FF2B5EF4-FFF2-40B4-BE49-F238E27FC236}">
                <a16:creationId xmlns:a16="http://schemas.microsoft.com/office/drawing/2014/main" id="{FFA177DA-FBE8-4D6A-8257-AAED71F4063A}"/>
              </a:ext>
            </a:extLst>
          </p:cNvPr>
          <p:cNvSpPr>
            <a:spLocks noChangeArrowheads="1"/>
          </p:cNvSpPr>
          <p:nvPr/>
        </p:nvSpPr>
        <p:spPr bwMode="auto">
          <a:xfrm>
            <a:off x="2419350" y="4813300"/>
            <a:ext cx="1466850" cy="520700"/>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Net Salary</a:t>
            </a:r>
          </a:p>
        </p:txBody>
      </p:sp>
      <p:sp>
        <p:nvSpPr>
          <p:cNvPr id="38922" name="Line 28">
            <a:extLst>
              <a:ext uri="{FF2B5EF4-FFF2-40B4-BE49-F238E27FC236}">
                <a16:creationId xmlns:a16="http://schemas.microsoft.com/office/drawing/2014/main" id="{5088C7AD-D57A-40CD-9F36-A60A8200BFFE}"/>
              </a:ext>
            </a:extLst>
          </p:cNvPr>
          <p:cNvSpPr>
            <a:spLocks noChangeShapeType="1"/>
          </p:cNvSpPr>
          <p:nvPr/>
        </p:nvSpPr>
        <p:spPr bwMode="auto">
          <a:xfrm flipH="1" flipV="1">
            <a:off x="1676400" y="3151188"/>
            <a:ext cx="1066800" cy="43021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29">
            <a:extLst>
              <a:ext uri="{FF2B5EF4-FFF2-40B4-BE49-F238E27FC236}">
                <a16:creationId xmlns:a16="http://schemas.microsoft.com/office/drawing/2014/main" id="{846D27C1-24E1-49B5-8859-09D463944416}"/>
              </a:ext>
            </a:extLst>
          </p:cNvPr>
          <p:cNvSpPr>
            <a:spLocks noChangeShapeType="1"/>
          </p:cNvSpPr>
          <p:nvPr/>
        </p:nvSpPr>
        <p:spPr bwMode="auto">
          <a:xfrm flipH="1" flipV="1">
            <a:off x="2459038" y="2332038"/>
            <a:ext cx="588962" cy="9445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Date Placeholder 30">
            <a:extLst>
              <a:ext uri="{FF2B5EF4-FFF2-40B4-BE49-F238E27FC236}">
                <a16:creationId xmlns:a16="http://schemas.microsoft.com/office/drawing/2014/main" id="{25EE7598-2094-433E-848D-C3E8A3CFE190}"/>
              </a:ext>
            </a:extLst>
          </p:cNvPr>
          <p:cNvSpPr>
            <a:spLocks noGrp="1"/>
          </p:cNvSpPr>
          <p:nvPr>
            <p:ph type="dt" sz="quarter" idx="10"/>
          </p:nvPr>
        </p:nvSpPr>
        <p:spPr/>
        <p:txBody>
          <a:bodyPr/>
          <a:lstStyle/>
          <a:p>
            <a:pPr>
              <a:defRPr/>
            </a:pPr>
            <a:fld id="{6C9E542F-5CF0-411A-AAF7-375269303BD7}" type="datetime1">
              <a:rPr lang="en-US"/>
              <a:pPr>
                <a:defRPr/>
              </a:pPr>
              <a:t>9/8/2021</a:t>
            </a:fld>
            <a:endParaRPr lang="en-US"/>
          </a:p>
        </p:txBody>
      </p:sp>
      <p:sp>
        <p:nvSpPr>
          <p:cNvPr id="38925" name="Oval 26">
            <a:extLst>
              <a:ext uri="{FF2B5EF4-FFF2-40B4-BE49-F238E27FC236}">
                <a16:creationId xmlns:a16="http://schemas.microsoft.com/office/drawing/2014/main" id="{DD19D54C-6534-4C49-B45E-F45FC8764B04}"/>
              </a:ext>
            </a:extLst>
          </p:cNvPr>
          <p:cNvSpPr>
            <a:spLocks noChangeArrowheads="1"/>
          </p:cNvSpPr>
          <p:nvPr/>
        </p:nvSpPr>
        <p:spPr bwMode="auto">
          <a:xfrm>
            <a:off x="247650" y="3902075"/>
            <a:ext cx="146685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Salary</a:t>
            </a:r>
          </a:p>
        </p:txBody>
      </p:sp>
      <p:sp>
        <p:nvSpPr>
          <p:cNvPr id="38926" name="Line 28">
            <a:extLst>
              <a:ext uri="{FF2B5EF4-FFF2-40B4-BE49-F238E27FC236}">
                <a16:creationId xmlns:a16="http://schemas.microsoft.com/office/drawing/2014/main" id="{4FB9691F-BD39-4C7F-A20F-DC6AEFAB8FF6}"/>
              </a:ext>
            </a:extLst>
          </p:cNvPr>
          <p:cNvSpPr>
            <a:spLocks noChangeShapeType="1"/>
          </p:cNvSpPr>
          <p:nvPr/>
        </p:nvSpPr>
        <p:spPr bwMode="auto">
          <a:xfrm flipH="1">
            <a:off x="1676400" y="3768725"/>
            <a:ext cx="1066800" cy="3460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Oval 26">
            <a:extLst>
              <a:ext uri="{FF2B5EF4-FFF2-40B4-BE49-F238E27FC236}">
                <a16:creationId xmlns:a16="http://schemas.microsoft.com/office/drawing/2014/main" id="{6DD6F928-1E3E-4CC5-8CAB-8A55D3FD22F7}"/>
              </a:ext>
            </a:extLst>
          </p:cNvPr>
          <p:cNvSpPr>
            <a:spLocks noChangeArrowheads="1"/>
          </p:cNvSpPr>
          <p:nvPr/>
        </p:nvSpPr>
        <p:spPr bwMode="auto">
          <a:xfrm>
            <a:off x="727075" y="4762500"/>
            <a:ext cx="146685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Deduction</a:t>
            </a:r>
          </a:p>
        </p:txBody>
      </p:sp>
      <p:sp>
        <p:nvSpPr>
          <p:cNvPr id="38928" name="Line 28">
            <a:extLst>
              <a:ext uri="{FF2B5EF4-FFF2-40B4-BE49-F238E27FC236}">
                <a16:creationId xmlns:a16="http://schemas.microsoft.com/office/drawing/2014/main" id="{BC9DAE04-2A6E-429F-9D33-1AA9612C8A4F}"/>
              </a:ext>
            </a:extLst>
          </p:cNvPr>
          <p:cNvSpPr>
            <a:spLocks noChangeShapeType="1"/>
          </p:cNvSpPr>
          <p:nvPr/>
        </p:nvSpPr>
        <p:spPr bwMode="auto">
          <a:xfrm flipH="1">
            <a:off x="1914525" y="3919538"/>
            <a:ext cx="1133475" cy="8953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Oval 27">
            <a:extLst>
              <a:ext uri="{FF2B5EF4-FFF2-40B4-BE49-F238E27FC236}">
                <a16:creationId xmlns:a16="http://schemas.microsoft.com/office/drawing/2014/main" id="{B28D3347-624F-4126-8296-7B629C657C10}"/>
              </a:ext>
            </a:extLst>
          </p:cNvPr>
          <p:cNvSpPr>
            <a:spLocks noChangeArrowheads="1"/>
          </p:cNvSpPr>
          <p:nvPr/>
        </p:nvSpPr>
        <p:spPr bwMode="auto">
          <a:xfrm>
            <a:off x="1276350" y="1843088"/>
            <a:ext cx="1466850" cy="520700"/>
          </a:xfrm>
          <a:prstGeom prst="ellipse">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age</a:t>
            </a:r>
          </a:p>
        </p:txBody>
      </p:sp>
      <p:sp>
        <p:nvSpPr>
          <p:cNvPr id="38930" name="Line 29">
            <a:extLst>
              <a:ext uri="{FF2B5EF4-FFF2-40B4-BE49-F238E27FC236}">
                <a16:creationId xmlns:a16="http://schemas.microsoft.com/office/drawing/2014/main" id="{E2F5F0A7-E864-431D-AAE5-91621338159F}"/>
              </a:ext>
            </a:extLst>
          </p:cNvPr>
          <p:cNvSpPr>
            <a:spLocks noChangeShapeType="1"/>
          </p:cNvSpPr>
          <p:nvPr/>
        </p:nvSpPr>
        <p:spPr bwMode="auto">
          <a:xfrm flipH="1" flipV="1">
            <a:off x="3297238" y="3868738"/>
            <a:ext cx="0" cy="9318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0">
            <a:extLst>
              <a:ext uri="{FF2B5EF4-FFF2-40B4-BE49-F238E27FC236}">
                <a16:creationId xmlns:a16="http://schemas.microsoft.com/office/drawing/2014/main" id="{51561E65-F5A9-42D6-8418-F6225026734A}"/>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Multi-valued</a:t>
            </a:r>
          </a:p>
        </p:txBody>
      </p:sp>
      <p:sp>
        <p:nvSpPr>
          <p:cNvPr id="18434" name="Footer Placeholder 3">
            <a:extLst>
              <a:ext uri="{FF2B5EF4-FFF2-40B4-BE49-F238E27FC236}">
                <a16:creationId xmlns:a16="http://schemas.microsoft.com/office/drawing/2014/main" id="{407F2CB1-A7AB-4831-B9AC-A521F46BB835}"/>
              </a:ext>
            </a:extLst>
          </p:cNvPr>
          <p:cNvSpPr>
            <a:spLocks noGrp="1"/>
          </p:cNvSpPr>
          <p:nvPr>
            <p:ph type="ftr" sz="quarter" idx="11"/>
          </p:nvPr>
        </p:nvSpPr>
        <p:spPr/>
        <p:txBody>
          <a:bodyPr/>
          <a:lstStyle/>
          <a:p>
            <a:pPr>
              <a:defRPr/>
            </a:pPr>
            <a:r>
              <a:rPr lang="en-US"/>
              <a:t>ERD Concepts</a:t>
            </a:r>
          </a:p>
        </p:txBody>
      </p:sp>
      <p:sp>
        <p:nvSpPr>
          <p:cNvPr id="40964" name="Rectangle 31">
            <a:extLst>
              <a:ext uri="{FF2B5EF4-FFF2-40B4-BE49-F238E27FC236}">
                <a16:creationId xmlns:a16="http://schemas.microsoft.com/office/drawing/2014/main" id="{33213924-4CCA-465D-8003-A2E7AA4D3741}"/>
              </a:ext>
            </a:extLst>
          </p:cNvPr>
          <p:cNvSpPr>
            <a:spLocks noGrp="1" noChangeArrowheads="1"/>
          </p:cNvSpPr>
          <p:nvPr>
            <p:ph type="body" idx="4294967295"/>
          </p:nvPr>
        </p:nvSpPr>
        <p:spPr>
          <a:xfrm>
            <a:off x="2959100" y="5565775"/>
            <a:ext cx="5638800" cy="587375"/>
          </a:xfrm>
          <a:solidFill>
            <a:schemeClr val="accent1"/>
          </a:solidFill>
          <a:ln>
            <a:solidFill>
              <a:schemeClr val="tx1"/>
            </a:solidFill>
            <a:miter lim="800000"/>
            <a:headEnd/>
            <a:tailEnd/>
          </a:ln>
        </p:spPr>
        <p:txBody>
          <a:bodyPr/>
          <a:lstStyle/>
          <a:p>
            <a:pPr eaLnBrk="1" hangingPunct="1"/>
            <a:r>
              <a:rPr lang="en-US" altLang="en-US" sz="2800" b="1"/>
              <a:t>multi-valued (double ellipse)</a:t>
            </a:r>
          </a:p>
        </p:txBody>
      </p:sp>
      <p:sp>
        <p:nvSpPr>
          <p:cNvPr id="40965" name="Rectangle 4">
            <a:extLst>
              <a:ext uri="{FF2B5EF4-FFF2-40B4-BE49-F238E27FC236}">
                <a16:creationId xmlns:a16="http://schemas.microsoft.com/office/drawing/2014/main" id="{086D6113-75A7-4724-903A-6EBF8D4F5DE2}"/>
              </a:ext>
            </a:extLst>
          </p:cNvPr>
          <p:cNvSpPr>
            <a:spLocks noChangeArrowheads="1"/>
          </p:cNvSpPr>
          <p:nvPr/>
        </p:nvSpPr>
        <p:spPr bwMode="auto">
          <a:xfrm>
            <a:off x="2746375" y="3255963"/>
            <a:ext cx="1160463" cy="635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customer</a:t>
            </a:r>
          </a:p>
        </p:txBody>
      </p:sp>
      <p:sp>
        <p:nvSpPr>
          <p:cNvPr id="40966" name="Line 5">
            <a:extLst>
              <a:ext uri="{FF2B5EF4-FFF2-40B4-BE49-F238E27FC236}">
                <a16:creationId xmlns:a16="http://schemas.microsoft.com/office/drawing/2014/main" id="{E7779ED3-B441-4FDC-9588-455208C37E87}"/>
              </a:ext>
            </a:extLst>
          </p:cNvPr>
          <p:cNvSpPr>
            <a:spLocks noChangeShapeType="1"/>
          </p:cNvSpPr>
          <p:nvPr/>
        </p:nvSpPr>
        <p:spPr bwMode="auto">
          <a:xfrm>
            <a:off x="3906838" y="3602038"/>
            <a:ext cx="7334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967" name="Group 14">
            <a:extLst>
              <a:ext uri="{FF2B5EF4-FFF2-40B4-BE49-F238E27FC236}">
                <a16:creationId xmlns:a16="http://schemas.microsoft.com/office/drawing/2014/main" id="{7B3F1EC8-53B3-45D6-AC2F-D11E5C46B1C5}"/>
              </a:ext>
            </a:extLst>
          </p:cNvPr>
          <p:cNvGrpSpPr>
            <a:grpSpLocks/>
          </p:cNvGrpSpPr>
          <p:nvPr/>
        </p:nvGrpSpPr>
        <p:grpSpPr bwMode="auto">
          <a:xfrm>
            <a:off x="4640263" y="1812925"/>
            <a:ext cx="3360737" cy="3521075"/>
            <a:chOff x="2923" y="1142"/>
            <a:chExt cx="2117" cy="2218"/>
          </a:xfrm>
        </p:grpSpPr>
        <p:sp>
          <p:nvSpPr>
            <p:cNvPr id="40973" name="AutoShape 15">
              <a:extLst>
                <a:ext uri="{FF2B5EF4-FFF2-40B4-BE49-F238E27FC236}">
                  <a16:creationId xmlns:a16="http://schemas.microsoft.com/office/drawing/2014/main" id="{59415384-596E-4230-A82E-ACC45905D8CA}"/>
                </a:ext>
              </a:extLst>
            </p:cNvPr>
            <p:cNvSpPr>
              <a:spLocks noChangeArrowheads="1"/>
            </p:cNvSpPr>
            <p:nvPr/>
          </p:nvSpPr>
          <p:spPr bwMode="auto">
            <a:xfrm>
              <a:off x="2923" y="1869"/>
              <a:ext cx="808" cy="800"/>
            </a:xfrm>
            <a:prstGeom prst="diamond">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has</a:t>
              </a:r>
            </a:p>
          </p:txBody>
        </p:sp>
        <p:sp>
          <p:nvSpPr>
            <p:cNvPr id="40974" name="Line 16">
              <a:extLst>
                <a:ext uri="{FF2B5EF4-FFF2-40B4-BE49-F238E27FC236}">
                  <a16:creationId xmlns:a16="http://schemas.microsoft.com/office/drawing/2014/main" id="{63A3EE15-DE88-4747-AF09-6DDCBBC0215B}"/>
                </a:ext>
              </a:extLst>
            </p:cNvPr>
            <p:cNvSpPr>
              <a:spLocks noChangeShapeType="1"/>
            </p:cNvSpPr>
            <p:nvPr/>
          </p:nvSpPr>
          <p:spPr bwMode="auto">
            <a:xfrm>
              <a:off x="3731" y="2269"/>
              <a:ext cx="462" cy="0"/>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Rectangle 17">
              <a:extLst>
                <a:ext uri="{FF2B5EF4-FFF2-40B4-BE49-F238E27FC236}">
                  <a16:creationId xmlns:a16="http://schemas.microsoft.com/office/drawing/2014/main" id="{A80DF243-F427-48CA-97AB-818C45DBA6E9}"/>
                </a:ext>
              </a:extLst>
            </p:cNvPr>
            <p:cNvSpPr>
              <a:spLocks noChangeArrowheads="1"/>
            </p:cNvSpPr>
            <p:nvPr/>
          </p:nvSpPr>
          <p:spPr bwMode="auto">
            <a:xfrm>
              <a:off x="4193" y="2051"/>
              <a:ext cx="732" cy="40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account</a:t>
              </a:r>
            </a:p>
          </p:txBody>
        </p:sp>
        <p:sp>
          <p:nvSpPr>
            <p:cNvPr id="40976" name="Oval 18">
              <a:extLst>
                <a:ext uri="{FF2B5EF4-FFF2-40B4-BE49-F238E27FC236}">
                  <a16:creationId xmlns:a16="http://schemas.microsoft.com/office/drawing/2014/main" id="{E66FA594-C1AD-4D1B-A759-784BFD9AE397}"/>
                </a:ext>
              </a:extLst>
            </p:cNvPr>
            <p:cNvSpPr>
              <a:spLocks noChangeArrowheads="1"/>
            </p:cNvSpPr>
            <p:nvPr/>
          </p:nvSpPr>
          <p:spPr bwMode="auto">
            <a:xfrm>
              <a:off x="4078" y="3033"/>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balance</a:t>
              </a:r>
            </a:p>
          </p:txBody>
        </p:sp>
        <p:sp>
          <p:nvSpPr>
            <p:cNvPr id="40977" name="Line 19">
              <a:extLst>
                <a:ext uri="{FF2B5EF4-FFF2-40B4-BE49-F238E27FC236}">
                  <a16:creationId xmlns:a16="http://schemas.microsoft.com/office/drawing/2014/main" id="{1AD168A8-9C3B-4C2C-894B-C229F3A6BB34}"/>
                </a:ext>
              </a:extLst>
            </p:cNvPr>
            <p:cNvSpPr>
              <a:spLocks noChangeShapeType="1"/>
            </p:cNvSpPr>
            <p:nvPr/>
          </p:nvSpPr>
          <p:spPr bwMode="auto">
            <a:xfrm>
              <a:off x="4540" y="2451"/>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Oval 20">
              <a:extLst>
                <a:ext uri="{FF2B5EF4-FFF2-40B4-BE49-F238E27FC236}">
                  <a16:creationId xmlns:a16="http://schemas.microsoft.com/office/drawing/2014/main" id="{7553D972-C2D4-4EA2-A7F9-EE597615EC3E}"/>
                </a:ext>
              </a:extLst>
            </p:cNvPr>
            <p:cNvSpPr>
              <a:spLocks noChangeArrowheads="1"/>
            </p:cNvSpPr>
            <p:nvPr/>
          </p:nvSpPr>
          <p:spPr bwMode="auto">
            <a:xfrm>
              <a:off x="4116" y="1142"/>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number</a:t>
              </a:r>
            </a:p>
          </p:txBody>
        </p:sp>
        <p:sp>
          <p:nvSpPr>
            <p:cNvPr id="40979" name="Line 21">
              <a:extLst>
                <a:ext uri="{FF2B5EF4-FFF2-40B4-BE49-F238E27FC236}">
                  <a16:creationId xmlns:a16="http://schemas.microsoft.com/office/drawing/2014/main" id="{7F5CC9D8-4029-4C7A-8536-C856D98FDD48}"/>
                </a:ext>
              </a:extLst>
            </p:cNvPr>
            <p:cNvSpPr>
              <a:spLocks noChangeShapeType="1"/>
            </p:cNvSpPr>
            <p:nvPr/>
          </p:nvSpPr>
          <p:spPr bwMode="auto">
            <a:xfrm>
              <a:off x="4540" y="1469"/>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68" name="Oval 24">
            <a:extLst>
              <a:ext uri="{FF2B5EF4-FFF2-40B4-BE49-F238E27FC236}">
                <a16:creationId xmlns:a16="http://schemas.microsoft.com/office/drawing/2014/main" id="{23BAA620-5C66-43B6-8812-9BE36FEE16A9}"/>
              </a:ext>
            </a:extLst>
          </p:cNvPr>
          <p:cNvSpPr>
            <a:spLocks noChangeArrowheads="1"/>
          </p:cNvSpPr>
          <p:nvPr/>
        </p:nvSpPr>
        <p:spPr bwMode="auto">
          <a:xfrm>
            <a:off x="3175000" y="4800600"/>
            <a:ext cx="1465263" cy="519113"/>
          </a:xfrm>
          <a:prstGeom prst="ellipse">
            <a:avLst/>
          </a:prstGeom>
          <a:noFill/>
          <a:ln w="57150" cmpd="thickThin">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phone no.</a:t>
            </a:r>
          </a:p>
        </p:txBody>
      </p:sp>
      <p:sp>
        <p:nvSpPr>
          <p:cNvPr id="40969" name="Line 25">
            <a:extLst>
              <a:ext uri="{FF2B5EF4-FFF2-40B4-BE49-F238E27FC236}">
                <a16:creationId xmlns:a16="http://schemas.microsoft.com/office/drawing/2014/main" id="{C4F8EEF2-CC6E-4327-9419-1FF30DC6ABBA}"/>
              </a:ext>
            </a:extLst>
          </p:cNvPr>
          <p:cNvSpPr>
            <a:spLocks noChangeShapeType="1"/>
          </p:cNvSpPr>
          <p:nvPr/>
        </p:nvSpPr>
        <p:spPr bwMode="auto">
          <a:xfrm>
            <a:off x="3738563" y="3886200"/>
            <a:ext cx="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Date Placeholder 30">
            <a:extLst>
              <a:ext uri="{FF2B5EF4-FFF2-40B4-BE49-F238E27FC236}">
                <a16:creationId xmlns:a16="http://schemas.microsoft.com/office/drawing/2014/main" id="{D05BFA66-1E57-4FFA-AE9D-EA4433A8C2FF}"/>
              </a:ext>
            </a:extLst>
          </p:cNvPr>
          <p:cNvSpPr>
            <a:spLocks noGrp="1"/>
          </p:cNvSpPr>
          <p:nvPr>
            <p:ph type="dt" sz="quarter" idx="10"/>
          </p:nvPr>
        </p:nvSpPr>
        <p:spPr/>
        <p:txBody>
          <a:bodyPr/>
          <a:lstStyle/>
          <a:p>
            <a:pPr>
              <a:defRPr/>
            </a:pPr>
            <a:fld id="{6C9E542F-5CF0-411A-AAF7-375269303BD7}" type="datetime1">
              <a:rPr lang="en-US"/>
              <a:pPr>
                <a:defRPr/>
              </a:pPr>
              <a:t>9/8/2021</a:t>
            </a:fld>
            <a:endParaRPr lang="en-US"/>
          </a:p>
        </p:txBody>
      </p:sp>
      <p:sp>
        <p:nvSpPr>
          <p:cNvPr id="40971" name="Oval 24">
            <a:extLst>
              <a:ext uri="{FF2B5EF4-FFF2-40B4-BE49-F238E27FC236}">
                <a16:creationId xmlns:a16="http://schemas.microsoft.com/office/drawing/2014/main" id="{FCA84E6B-CC97-4FF6-94CD-46D8E58D69BE}"/>
              </a:ext>
            </a:extLst>
          </p:cNvPr>
          <p:cNvSpPr>
            <a:spLocks noChangeArrowheads="1"/>
          </p:cNvSpPr>
          <p:nvPr/>
        </p:nvSpPr>
        <p:spPr bwMode="auto">
          <a:xfrm>
            <a:off x="1762125" y="1951038"/>
            <a:ext cx="1465263" cy="519112"/>
          </a:xfrm>
          <a:prstGeom prst="ellipse">
            <a:avLst/>
          </a:prstGeom>
          <a:noFill/>
          <a:ln w="57150" cmpd="thickThin">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address</a:t>
            </a:r>
          </a:p>
        </p:txBody>
      </p:sp>
      <p:sp>
        <p:nvSpPr>
          <p:cNvPr id="40972" name="Line 25">
            <a:extLst>
              <a:ext uri="{FF2B5EF4-FFF2-40B4-BE49-F238E27FC236}">
                <a16:creationId xmlns:a16="http://schemas.microsoft.com/office/drawing/2014/main" id="{1D3E721A-BCDA-4B56-843A-C8FA347B664C}"/>
              </a:ext>
            </a:extLst>
          </p:cNvPr>
          <p:cNvSpPr>
            <a:spLocks noChangeShapeType="1"/>
          </p:cNvSpPr>
          <p:nvPr/>
        </p:nvSpPr>
        <p:spPr bwMode="auto">
          <a:xfrm>
            <a:off x="2901950" y="2470150"/>
            <a:ext cx="0" cy="78581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0">
            <a:extLst>
              <a:ext uri="{FF2B5EF4-FFF2-40B4-BE49-F238E27FC236}">
                <a16:creationId xmlns:a16="http://schemas.microsoft.com/office/drawing/2014/main" id="{9B316764-1F6A-4449-8DEB-A96FAF8ECEF9}"/>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Complex Attribute</a:t>
            </a:r>
          </a:p>
        </p:txBody>
      </p:sp>
      <p:sp>
        <p:nvSpPr>
          <p:cNvPr id="18434" name="Footer Placeholder 3">
            <a:extLst>
              <a:ext uri="{FF2B5EF4-FFF2-40B4-BE49-F238E27FC236}">
                <a16:creationId xmlns:a16="http://schemas.microsoft.com/office/drawing/2014/main" id="{A8EFA2F8-EAFF-4CAE-B468-EECB9189E966}"/>
              </a:ext>
            </a:extLst>
          </p:cNvPr>
          <p:cNvSpPr>
            <a:spLocks noGrp="1"/>
          </p:cNvSpPr>
          <p:nvPr>
            <p:ph type="ftr" sz="quarter" idx="11"/>
          </p:nvPr>
        </p:nvSpPr>
        <p:spPr/>
        <p:txBody>
          <a:bodyPr/>
          <a:lstStyle/>
          <a:p>
            <a:pPr>
              <a:defRPr/>
            </a:pPr>
            <a:r>
              <a:rPr lang="en-US"/>
              <a:t>ERD Concepts</a:t>
            </a:r>
          </a:p>
        </p:txBody>
      </p:sp>
      <p:sp>
        <p:nvSpPr>
          <p:cNvPr id="43012" name="Rectangle 31">
            <a:extLst>
              <a:ext uri="{FF2B5EF4-FFF2-40B4-BE49-F238E27FC236}">
                <a16:creationId xmlns:a16="http://schemas.microsoft.com/office/drawing/2014/main" id="{CB844651-83B2-4913-922B-549DE579A50F}"/>
              </a:ext>
            </a:extLst>
          </p:cNvPr>
          <p:cNvSpPr>
            <a:spLocks noGrp="1" noChangeArrowheads="1"/>
          </p:cNvSpPr>
          <p:nvPr>
            <p:ph type="body" idx="4294967295"/>
          </p:nvPr>
        </p:nvSpPr>
        <p:spPr>
          <a:xfrm>
            <a:off x="2959100" y="5565775"/>
            <a:ext cx="5638800" cy="587375"/>
          </a:xfrm>
          <a:solidFill>
            <a:schemeClr val="accent1"/>
          </a:solidFill>
          <a:ln>
            <a:solidFill>
              <a:schemeClr val="tx1"/>
            </a:solidFill>
            <a:miter lim="800000"/>
            <a:headEnd/>
            <a:tailEnd/>
          </a:ln>
        </p:spPr>
        <p:txBody>
          <a:bodyPr/>
          <a:lstStyle/>
          <a:p>
            <a:pPr eaLnBrk="1" hangingPunct="1"/>
            <a:r>
              <a:rPr lang="en-US" altLang="en-US" sz="2800" b="1"/>
              <a:t>multi-valued + Composite</a:t>
            </a:r>
          </a:p>
        </p:txBody>
      </p:sp>
      <p:sp>
        <p:nvSpPr>
          <p:cNvPr id="43013" name="Rectangle 4">
            <a:extLst>
              <a:ext uri="{FF2B5EF4-FFF2-40B4-BE49-F238E27FC236}">
                <a16:creationId xmlns:a16="http://schemas.microsoft.com/office/drawing/2014/main" id="{F21C98A0-D17B-4927-A26B-9E4F1007D4C0}"/>
              </a:ext>
            </a:extLst>
          </p:cNvPr>
          <p:cNvSpPr>
            <a:spLocks noChangeArrowheads="1"/>
          </p:cNvSpPr>
          <p:nvPr/>
        </p:nvSpPr>
        <p:spPr bwMode="auto">
          <a:xfrm>
            <a:off x="2746375" y="3255963"/>
            <a:ext cx="1160463" cy="635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latin typeface="Arial" panose="020B0604020202020204" pitchFamily="34" charset="0"/>
              </a:rPr>
              <a:t>customer</a:t>
            </a:r>
          </a:p>
        </p:txBody>
      </p:sp>
      <p:sp>
        <p:nvSpPr>
          <p:cNvPr id="43014" name="Line 5">
            <a:extLst>
              <a:ext uri="{FF2B5EF4-FFF2-40B4-BE49-F238E27FC236}">
                <a16:creationId xmlns:a16="http://schemas.microsoft.com/office/drawing/2014/main" id="{CA468173-026A-48BD-A37A-77F8D7173395}"/>
              </a:ext>
            </a:extLst>
          </p:cNvPr>
          <p:cNvSpPr>
            <a:spLocks noChangeShapeType="1"/>
          </p:cNvSpPr>
          <p:nvPr/>
        </p:nvSpPr>
        <p:spPr bwMode="auto">
          <a:xfrm>
            <a:off x="3906838" y="3602038"/>
            <a:ext cx="7334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15" name="Group 14">
            <a:extLst>
              <a:ext uri="{FF2B5EF4-FFF2-40B4-BE49-F238E27FC236}">
                <a16:creationId xmlns:a16="http://schemas.microsoft.com/office/drawing/2014/main" id="{B959FD4D-E235-4E79-A88A-60207CF4FC94}"/>
              </a:ext>
            </a:extLst>
          </p:cNvPr>
          <p:cNvGrpSpPr>
            <a:grpSpLocks/>
          </p:cNvGrpSpPr>
          <p:nvPr/>
        </p:nvGrpSpPr>
        <p:grpSpPr bwMode="auto">
          <a:xfrm>
            <a:off x="4640263" y="1812925"/>
            <a:ext cx="3360737" cy="3521075"/>
            <a:chOff x="2923" y="1142"/>
            <a:chExt cx="2117" cy="2218"/>
          </a:xfrm>
        </p:grpSpPr>
        <p:sp>
          <p:nvSpPr>
            <p:cNvPr id="43025" name="AutoShape 15">
              <a:extLst>
                <a:ext uri="{FF2B5EF4-FFF2-40B4-BE49-F238E27FC236}">
                  <a16:creationId xmlns:a16="http://schemas.microsoft.com/office/drawing/2014/main" id="{98956874-D20A-4046-802E-633C1AF75FD5}"/>
                </a:ext>
              </a:extLst>
            </p:cNvPr>
            <p:cNvSpPr>
              <a:spLocks noChangeArrowheads="1"/>
            </p:cNvSpPr>
            <p:nvPr/>
          </p:nvSpPr>
          <p:spPr bwMode="auto">
            <a:xfrm>
              <a:off x="2923" y="1869"/>
              <a:ext cx="808" cy="800"/>
            </a:xfrm>
            <a:prstGeom prst="diamond">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has</a:t>
              </a:r>
            </a:p>
          </p:txBody>
        </p:sp>
        <p:sp>
          <p:nvSpPr>
            <p:cNvPr id="43026" name="Line 16">
              <a:extLst>
                <a:ext uri="{FF2B5EF4-FFF2-40B4-BE49-F238E27FC236}">
                  <a16:creationId xmlns:a16="http://schemas.microsoft.com/office/drawing/2014/main" id="{4726EA09-A987-47AD-AB32-A14339364936}"/>
                </a:ext>
              </a:extLst>
            </p:cNvPr>
            <p:cNvSpPr>
              <a:spLocks noChangeShapeType="1"/>
            </p:cNvSpPr>
            <p:nvPr/>
          </p:nvSpPr>
          <p:spPr bwMode="auto">
            <a:xfrm>
              <a:off x="3731" y="2269"/>
              <a:ext cx="462" cy="0"/>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7" name="Rectangle 17">
              <a:extLst>
                <a:ext uri="{FF2B5EF4-FFF2-40B4-BE49-F238E27FC236}">
                  <a16:creationId xmlns:a16="http://schemas.microsoft.com/office/drawing/2014/main" id="{D1D54EE8-C35F-42BF-8F22-17140CC6B6FB}"/>
                </a:ext>
              </a:extLst>
            </p:cNvPr>
            <p:cNvSpPr>
              <a:spLocks noChangeArrowheads="1"/>
            </p:cNvSpPr>
            <p:nvPr/>
          </p:nvSpPr>
          <p:spPr bwMode="auto">
            <a:xfrm>
              <a:off x="4193" y="2051"/>
              <a:ext cx="732" cy="40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000">
                  <a:solidFill>
                    <a:srgbClr val="C0C0C0"/>
                  </a:solidFill>
                  <a:latin typeface="Arial" panose="020B0604020202020204" pitchFamily="34" charset="0"/>
                </a:rPr>
                <a:t>account</a:t>
              </a:r>
            </a:p>
          </p:txBody>
        </p:sp>
        <p:sp>
          <p:nvSpPr>
            <p:cNvPr id="43028" name="Oval 18">
              <a:extLst>
                <a:ext uri="{FF2B5EF4-FFF2-40B4-BE49-F238E27FC236}">
                  <a16:creationId xmlns:a16="http://schemas.microsoft.com/office/drawing/2014/main" id="{E4227819-8E88-4CB4-95BA-14A9AE60CA15}"/>
                </a:ext>
              </a:extLst>
            </p:cNvPr>
            <p:cNvSpPr>
              <a:spLocks noChangeArrowheads="1"/>
            </p:cNvSpPr>
            <p:nvPr/>
          </p:nvSpPr>
          <p:spPr bwMode="auto">
            <a:xfrm>
              <a:off x="4078" y="3033"/>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balance</a:t>
              </a:r>
            </a:p>
          </p:txBody>
        </p:sp>
        <p:sp>
          <p:nvSpPr>
            <p:cNvPr id="43029" name="Line 19">
              <a:extLst>
                <a:ext uri="{FF2B5EF4-FFF2-40B4-BE49-F238E27FC236}">
                  <a16:creationId xmlns:a16="http://schemas.microsoft.com/office/drawing/2014/main" id="{9B478D27-8C5F-46F9-B079-1D4FDF3EC1DD}"/>
                </a:ext>
              </a:extLst>
            </p:cNvPr>
            <p:cNvSpPr>
              <a:spLocks noChangeShapeType="1"/>
            </p:cNvSpPr>
            <p:nvPr/>
          </p:nvSpPr>
          <p:spPr bwMode="auto">
            <a:xfrm>
              <a:off x="4540" y="2451"/>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Oval 20">
              <a:extLst>
                <a:ext uri="{FF2B5EF4-FFF2-40B4-BE49-F238E27FC236}">
                  <a16:creationId xmlns:a16="http://schemas.microsoft.com/office/drawing/2014/main" id="{10705428-37A0-496B-BDD2-403C9E0539E9}"/>
                </a:ext>
              </a:extLst>
            </p:cNvPr>
            <p:cNvSpPr>
              <a:spLocks noChangeArrowheads="1"/>
            </p:cNvSpPr>
            <p:nvPr/>
          </p:nvSpPr>
          <p:spPr bwMode="auto">
            <a:xfrm>
              <a:off x="4116" y="1142"/>
              <a:ext cx="924" cy="327"/>
            </a:xfrm>
            <a:prstGeom prst="ellipse">
              <a:avLst/>
            </a:prstGeom>
            <a:noFill/>
            <a:ln w="38100">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C0C0C0"/>
                  </a:solidFill>
                  <a:latin typeface="Arial" panose="020B0604020202020204" pitchFamily="34" charset="0"/>
                </a:rPr>
                <a:t>number</a:t>
              </a:r>
            </a:p>
          </p:txBody>
        </p:sp>
        <p:sp>
          <p:nvSpPr>
            <p:cNvPr id="43031" name="Line 21">
              <a:extLst>
                <a:ext uri="{FF2B5EF4-FFF2-40B4-BE49-F238E27FC236}">
                  <a16:creationId xmlns:a16="http://schemas.microsoft.com/office/drawing/2014/main" id="{842ACE76-0537-4330-AC9C-71325EE76306}"/>
                </a:ext>
              </a:extLst>
            </p:cNvPr>
            <p:cNvSpPr>
              <a:spLocks noChangeShapeType="1"/>
            </p:cNvSpPr>
            <p:nvPr/>
          </p:nvSpPr>
          <p:spPr bwMode="auto">
            <a:xfrm>
              <a:off x="4540" y="1469"/>
              <a:ext cx="0" cy="582"/>
            </a:xfrm>
            <a:prstGeom prst="line">
              <a:avLst/>
            </a:prstGeom>
            <a:noFill/>
            <a:ln w="381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 name="Date Placeholder 30">
            <a:extLst>
              <a:ext uri="{FF2B5EF4-FFF2-40B4-BE49-F238E27FC236}">
                <a16:creationId xmlns:a16="http://schemas.microsoft.com/office/drawing/2014/main" id="{56F30848-6172-4F08-A442-1B9116188A91}"/>
              </a:ext>
            </a:extLst>
          </p:cNvPr>
          <p:cNvSpPr>
            <a:spLocks noGrp="1"/>
          </p:cNvSpPr>
          <p:nvPr>
            <p:ph type="dt" sz="quarter" idx="10"/>
          </p:nvPr>
        </p:nvSpPr>
        <p:spPr/>
        <p:txBody>
          <a:bodyPr/>
          <a:lstStyle/>
          <a:p>
            <a:pPr>
              <a:defRPr/>
            </a:pPr>
            <a:fld id="{6C9E542F-5CF0-411A-AAF7-375269303BD7}" type="datetime1">
              <a:rPr lang="en-US"/>
              <a:pPr>
                <a:defRPr/>
              </a:pPr>
              <a:t>9/8/2021</a:t>
            </a:fld>
            <a:endParaRPr lang="en-US"/>
          </a:p>
        </p:txBody>
      </p:sp>
      <p:sp>
        <p:nvSpPr>
          <p:cNvPr id="43017" name="Oval 24">
            <a:extLst>
              <a:ext uri="{FF2B5EF4-FFF2-40B4-BE49-F238E27FC236}">
                <a16:creationId xmlns:a16="http://schemas.microsoft.com/office/drawing/2014/main" id="{F0B1D44E-F424-44C5-BAC6-F4E6F1A46A0C}"/>
              </a:ext>
            </a:extLst>
          </p:cNvPr>
          <p:cNvSpPr>
            <a:spLocks noChangeArrowheads="1"/>
          </p:cNvSpPr>
          <p:nvPr/>
        </p:nvSpPr>
        <p:spPr bwMode="auto">
          <a:xfrm>
            <a:off x="1020763" y="2725738"/>
            <a:ext cx="1465262" cy="519112"/>
          </a:xfrm>
          <a:prstGeom prst="ellipse">
            <a:avLst/>
          </a:prstGeom>
          <a:noFill/>
          <a:ln w="57150" cmpd="thickThin">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address</a:t>
            </a:r>
          </a:p>
        </p:txBody>
      </p:sp>
      <p:sp>
        <p:nvSpPr>
          <p:cNvPr id="43018" name="Line 25">
            <a:extLst>
              <a:ext uri="{FF2B5EF4-FFF2-40B4-BE49-F238E27FC236}">
                <a16:creationId xmlns:a16="http://schemas.microsoft.com/office/drawing/2014/main" id="{E0C3A244-A184-495D-A71E-6E7422BF7CD5}"/>
              </a:ext>
            </a:extLst>
          </p:cNvPr>
          <p:cNvSpPr>
            <a:spLocks noChangeShapeType="1"/>
          </p:cNvSpPr>
          <p:nvPr/>
        </p:nvSpPr>
        <p:spPr bwMode="auto">
          <a:xfrm>
            <a:off x="2339975" y="3111500"/>
            <a:ext cx="406400" cy="2889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Oval 30">
            <a:extLst>
              <a:ext uri="{FF2B5EF4-FFF2-40B4-BE49-F238E27FC236}">
                <a16:creationId xmlns:a16="http://schemas.microsoft.com/office/drawing/2014/main" id="{39468198-2736-4111-BA1E-1AC25FFB3603}"/>
              </a:ext>
            </a:extLst>
          </p:cNvPr>
          <p:cNvSpPr>
            <a:spLocks noChangeArrowheads="1"/>
          </p:cNvSpPr>
          <p:nvPr/>
        </p:nvSpPr>
        <p:spPr bwMode="auto">
          <a:xfrm>
            <a:off x="92075" y="1841500"/>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Street</a:t>
            </a:r>
          </a:p>
        </p:txBody>
      </p:sp>
      <p:sp>
        <p:nvSpPr>
          <p:cNvPr id="43020" name="Oval 34">
            <a:extLst>
              <a:ext uri="{FF2B5EF4-FFF2-40B4-BE49-F238E27FC236}">
                <a16:creationId xmlns:a16="http://schemas.microsoft.com/office/drawing/2014/main" id="{FF591EE2-339A-42B0-BC95-201CE05ECAF2}"/>
              </a:ext>
            </a:extLst>
          </p:cNvPr>
          <p:cNvSpPr>
            <a:spLocks noChangeArrowheads="1"/>
          </p:cNvSpPr>
          <p:nvPr/>
        </p:nvSpPr>
        <p:spPr bwMode="auto">
          <a:xfrm>
            <a:off x="2486025" y="1862138"/>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Country</a:t>
            </a:r>
          </a:p>
        </p:txBody>
      </p:sp>
      <p:sp>
        <p:nvSpPr>
          <p:cNvPr id="43021" name="Oval 33">
            <a:extLst>
              <a:ext uri="{FF2B5EF4-FFF2-40B4-BE49-F238E27FC236}">
                <a16:creationId xmlns:a16="http://schemas.microsoft.com/office/drawing/2014/main" id="{ED04D5F9-B7A3-42ED-B3D6-6A755C854456}"/>
              </a:ext>
            </a:extLst>
          </p:cNvPr>
          <p:cNvSpPr>
            <a:spLocks noChangeArrowheads="1"/>
          </p:cNvSpPr>
          <p:nvPr/>
        </p:nvSpPr>
        <p:spPr bwMode="auto">
          <a:xfrm>
            <a:off x="1349375" y="1811338"/>
            <a:ext cx="990600" cy="5207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solidFill>
                  <a:srgbClr val="FF0000"/>
                </a:solidFill>
                <a:latin typeface="Arial" panose="020B0604020202020204" pitchFamily="34" charset="0"/>
              </a:rPr>
              <a:t>City</a:t>
            </a:r>
          </a:p>
        </p:txBody>
      </p:sp>
      <p:sp>
        <p:nvSpPr>
          <p:cNvPr id="43022" name="Line 25">
            <a:extLst>
              <a:ext uri="{FF2B5EF4-FFF2-40B4-BE49-F238E27FC236}">
                <a16:creationId xmlns:a16="http://schemas.microsoft.com/office/drawing/2014/main" id="{207EF233-1577-4693-9137-005A0CAC327C}"/>
              </a:ext>
            </a:extLst>
          </p:cNvPr>
          <p:cNvSpPr>
            <a:spLocks noChangeShapeType="1"/>
          </p:cNvSpPr>
          <p:nvPr/>
        </p:nvSpPr>
        <p:spPr bwMode="auto">
          <a:xfrm flipH="1">
            <a:off x="2455863" y="2382838"/>
            <a:ext cx="357187" cy="50165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Line 25">
            <a:extLst>
              <a:ext uri="{FF2B5EF4-FFF2-40B4-BE49-F238E27FC236}">
                <a16:creationId xmlns:a16="http://schemas.microsoft.com/office/drawing/2014/main" id="{04BC2BFD-C82E-441F-8D56-47A5573842E3}"/>
              </a:ext>
            </a:extLst>
          </p:cNvPr>
          <p:cNvSpPr>
            <a:spLocks noChangeShapeType="1"/>
          </p:cNvSpPr>
          <p:nvPr/>
        </p:nvSpPr>
        <p:spPr bwMode="auto">
          <a:xfrm>
            <a:off x="1878013" y="2319338"/>
            <a:ext cx="0" cy="406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Line 25">
            <a:extLst>
              <a:ext uri="{FF2B5EF4-FFF2-40B4-BE49-F238E27FC236}">
                <a16:creationId xmlns:a16="http://schemas.microsoft.com/office/drawing/2014/main" id="{5F0EF8C9-6423-4489-BB78-082BB1352420}"/>
              </a:ext>
            </a:extLst>
          </p:cNvPr>
          <p:cNvSpPr>
            <a:spLocks noChangeShapeType="1"/>
          </p:cNvSpPr>
          <p:nvPr/>
        </p:nvSpPr>
        <p:spPr bwMode="auto">
          <a:xfrm>
            <a:off x="860425" y="2354263"/>
            <a:ext cx="406400" cy="42386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8200-CE0E-41C8-8D82-C7842C9F876B}"/>
              </a:ext>
            </a:extLst>
          </p:cNvPr>
          <p:cNvSpPr>
            <a:spLocks noGrp="1"/>
          </p:cNvSpPr>
          <p:nvPr>
            <p:ph type="title"/>
          </p:nvPr>
        </p:nvSpPr>
        <p:spPr/>
        <p:txBody>
          <a:bodyPr/>
          <a:lstStyle/>
          <a:p>
            <a:pPr>
              <a:defRPr/>
            </a:pPr>
            <a:r>
              <a:rPr lang="en-US" dirty="0"/>
              <a:t>Relationship</a:t>
            </a:r>
            <a:endParaRPr lang="en-IN" dirty="0"/>
          </a:p>
        </p:txBody>
      </p:sp>
      <p:sp>
        <p:nvSpPr>
          <p:cNvPr id="5" name="Content Placeholder 4">
            <a:extLst>
              <a:ext uri="{FF2B5EF4-FFF2-40B4-BE49-F238E27FC236}">
                <a16:creationId xmlns:a16="http://schemas.microsoft.com/office/drawing/2014/main" id="{DA4D25AB-A7BD-4B22-956E-AD7E374AA361}"/>
              </a:ext>
            </a:extLst>
          </p:cNvPr>
          <p:cNvSpPr>
            <a:spLocks noGrp="1"/>
          </p:cNvSpPr>
          <p:nvPr>
            <p:ph idx="1"/>
          </p:nvPr>
        </p:nvSpPr>
        <p:spPr>
          <a:xfrm>
            <a:off x="411163" y="1671638"/>
            <a:ext cx="8732837" cy="5599112"/>
          </a:xfrm>
        </p:spPr>
        <p:txBody>
          <a:bodyPr/>
          <a:lstStyle/>
          <a:p>
            <a:pPr algn="just">
              <a:defRPr/>
            </a:pPr>
            <a:r>
              <a:rPr lang="en-IN" sz="2800" dirty="0">
                <a:latin typeface="Times New Roman" pitchFamily="18" charset="0"/>
                <a:cs typeface="Times New Roman" pitchFamily="18" charset="0"/>
              </a:rPr>
              <a:t>A Relationship is an association among several entities.</a:t>
            </a:r>
          </a:p>
          <a:p>
            <a:pPr>
              <a:defRPr/>
            </a:pPr>
            <a:r>
              <a:rPr lang="en-IN" sz="2800" dirty="0">
                <a:latin typeface="Times New Roman" pitchFamily="18" charset="0"/>
                <a:cs typeface="Times New Roman" pitchFamily="18" charset="0"/>
              </a:rPr>
              <a:t>A relationship may also have attributes</a:t>
            </a:r>
          </a:p>
          <a:p>
            <a:pPr marL="0" indent="0">
              <a:buFont typeface="Wingdings 3" panose="05040102010807070707" pitchFamily="18" charset="2"/>
              <a:buNone/>
              <a:defRPr/>
            </a:pPr>
            <a:r>
              <a:rPr lang="en-IN" sz="2000" dirty="0">
                <a:solidFill>
                  <a:srgbClr val="FF0000"/>
                </a:solidFill>
                <a:latin typeface="Times New Roman" pitchFamily="18" charset="0"/>
                <a:cs typeface="Times New Roman" pitchFamily="18" charset="0"/>
              </a:rPr>
              <a:t>For example</a:t>
            </a:r>
            <a:r>
              <a:rPr lang="en-IN" sz="2000" dirty="0">
                <a:latin typeface="Times New Roman" pitchFamily="18" charset="0"/>
                <a:cs typeface="Times New Roman" pitchFamily="18" charset="0"/>
              </a:rPr>
              <a:t>, consider the entity sets customer and  loan  and the relationship set borrower. We could associate the attribute </a:t>
            </a:r>
            <a:r>
              <a:rPr lang="en-IN" sz="2000" dirty="0">
                <a:solidFill>
                  <a:srgbClr val="FF0000"/>
                </a:solidFill>
                <a:latin typeface="Times New Roman" pitchFamily="18" charset="0"/>
                <a:cs typeface="Times New Roman" pitchFamily="18" charset="0"/>
              </a:rPr>
              <a:t>date-issued</a:t>
            </a:r>
            <a:r>
              <a:rPr lang="en-IN" sz="2000" dirty="0">
                <a:latin typeface="Times New Roman" pitchFamily="18" charset="0"/>
                <a:cs typeface="Times New Roman" pitchFamily="18" charset="0"/>
              </a:rPr>
              <a:t> to that relationship to specify the date when the loan was issued.</a:t>
            </a:r>
          </a:p>
          <a:p>
            <a:pPr algn="just">
              <a:defRPr/>
            </a:pPr>
            <a:endParaRPr lang="en-US" sz="2000" dirty="0">
              <a:latin typeface="Times New Roman" pitchFamily="18" charset="0"/>
              <a:cs typeface="Times New Roman" pitchFamily="18" charset="0"/>
            </a:endParaRPr>
          </a:p>
          <a:p>
            <a:pPr algn="just">
              <a:defRPr/>
            </a:pPr>
            <a:endParaRPr lang="en-IN" sz="2000" dirty="0">
              <a:latin typeface="Times New Roman" pitchFamily="18" charset="0"/>
              <a:cs typeface="Times New Roman" pitchFamily="18" charset="0"/>
            </a:endParaRPr>
          </a:p>
          <a:p>
            <a:pPr algn="just">
              <a:buFont typeface="Wingdings 3" panose="05040102010807070707" pitchFamily="18" charset="2"/>
              <a:buNone/>
              <a:defRPr/>
            </a:pPr>
            <a:endParaRPr lang="en-IN" dirty="0">
              <a:latin typeface="Times New Roman" pitchFamily="18" charset="0"/>
              <a:cs typeface="Times New Roman" pitchFamily="18" charset="0"/>
            </a:endParaRPr>
          </a:p>
          <a:p>
            <a:pPr>
              <a:defRPr/>
            </a:pPr>
            <a:endParaRPr lang="en-IN" dirty="0"/>
          </a:p>
        </p:txBody>
      </p:sp>
      <p:sp>
        <p:nvSpPr>
          <p:cNvPr id="3" name="Date Placeholder 2">
            <a:extLst>
              <a:ext uri="{FF2B5EF4-FFF2-40B4-BE49-F238E27FC236}">
                <a16:creationId xmlns:a16="http://schemas.microsoft.com/office/drawing/2014/main" id="{E64D7D32-9ECF-4242-9C0B-804904BCFAED}"/>
              </a:ext>
            </a:extLst>
          </p:cNvPr>
          <p:cNvSpPr>
            <a:spLocks noGrp="1"/>
          </p:cNvSpPr>
          <p:nvPr>
            <p:ph type="dt" sz="quarter" idx="10"/>
          </p:nvPr>
        </p:nvSpPr>
        <p:spPr/>
        <p:txBody>
          <a:bodyPr/>
          <a:lstStyle/>
          <a:p>
            <a:pPr>
              <a:defRPr/>
            </a:pPr>
            <a:fld id="{673380E2-FBD7-4FCC-8D3F-8DAD3E4DC99C}" type="datetime1">
              <a:rPr lang="en-US" smtClean="0"/>
              <a:pPr>
                <a:defRPr/>
              </a:pPr>
              <a:t>9/8/2021</a:t>
            </a:fld>
            <a:endParaRPr lang="en-US"/>
          </a:p>
        </p:txBody>
      </p:sp>
      <p:sp>
        <p:nvSpPr>
          <p:cNvPr id="4" name="Footer Placeholder 3">
            <a:extLst>
              <a:ext uri="{FF2B5EF4-FFF2-40B4-BE49-F238E27FC236}">
                <a16:creationId xmlns:a16="http://schemas.microsoft.com/office/drawing/2014/main" id="{06D45DB1-143A-4771-9F49-C41CF7B959A4}"/>
              </a:ext>
            </a:extLst>
          </p:cNvPr>
          <p:cNvSpPr>
            <a:spLocks noGrp="1"/>
          </p:cNvSpPr>
          <p:nvPr>
            <p:ph type="ftr" sz="quarter" idx="11"/>
          </p:nvPr>
        </p:nvSpPr>
        <p:spPr/>
        <p:txBody>
          <a:bodyPr/>
          <a:lstStyle/>
          <a:p>
            <a:pPr>
              <a:defRPr/>
            </a:pPr>
            <a:r>
              <a:rPr lang="en-US"/>
              <a:t>ERD Concepts</a:t>
            </a:r>
          </a:p>
        </p:txBody>
      </p:sp>
      <p:pic>
        <p:nvPicPr>
          <p:cNvPr id="45062" name="Picture 4">
            <a:extLst>
              <a:ext uri="{FF2B5EF4-FFF2-40B4-BE49-F238E27FC236}">
                <a16:creationId xmlns:a16="http://schemas.microsoft.com/office/drawing/2014/main" id="{E7CB8087-8AFB-496D-9925-FD976B307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4144963"/>
            <a:ext cx="81708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D109902-4220-46AD-97C4-B7552739CAD7}"/>
              </a:ext>
            </a:extLst>
          </p:cNvPr>
          <p:cNvSpPr>
            <a:spLocks noGrp="1" noChangeArrowheads="1"/>
          </p:cNvSpPr>
          <p:nvPr>
            <p:ph type="title"/>
          </p:nvPr>
        </p:nvSpPr>
        <p:spPr/>
        <p:txBody>
          <a:bodyPr/>
          <a:lstStyle/>
          <a:p>
            <a:pPr>
              <a:defRPr/>
            </a:pPr>
            <a:r>
              <a:rPr lang="en-GB" dirty="0"/>
              <a:t>Relation</a:t>
            </a:r>
          </a:p>
        </p:txBody>
      </p:sp>
      <p:sp>
        <p:nvSpPr>
          <p:cNvPr id="38915" name="Rectangle 3">
            <a:extLst>
              <a:ext uri="{FF2B5EF4-FFF2-40B4-BE49-F238E27FC236}">
                <a16:creationId xmlns:a16="http://schemas.microsoft.com/office/drawing/2014/main" id="{2006269B-C340-4AC8-BF54-40904EE284E5}"/>
              </a:ext>
            </a:extLst>
          </p:cNvPr>
          <p:cNvSpPr>
            <a:spLocks noGrp="1" noChangeArrowheads="1"/>
          </p:cNvSpPr>
          <p:nvPr>
            <p:ph type="body" idx="1"/>
          </p:nvPr>
        </p:nvSpPr>
        <p:spPr/>
        <p:txBody>
          <a:bodyPr/>
          <a:lstStyle/>
          <a:p>
            <a:pPr marL="0" indent="0">
              <a:lnSpc>
                <a:spcPct val="80000"/>
              </a:lnSpc>
              <a:buFont typeface="Wingdings 3" panose="05040102010807070707" pitchFamily="18" charset="2"/>
              <a:buNone/>
              <a:defRPr/>
            </a:pPr>
            <a:r>
              <a:rPr lang="en-US" sz="2800" b="1" dirty="0"/>
              <a:t>Relation has three Properties:</a:t>
            </a:r>
          </a:p>
          <a:p>
            <a:pPr>
              <a:lnSpc>
                <a:spcPct val="80000"/>
              </a:lnSpc>
              <a:buFont typeface="Wingdings" pitchFamily="2" charset="2"/>
              <a:buNone/>
              <a:defRPr/>
            </a:pPr>
            <a:r>
              <a:rPr lang="en-US" sz="2800" dirty="0"/>
              <a:t> </a:t>
            </a:r>
          </a:p>
          <a:p>
            <a:pPr lvl="1">
              <a:lnSpc>
                <a:spcPct val="80000"/>
              </a:lnSpc>
              <a:defRPr/>
            </a:pPr>
            <a:r>
              <a:rPr lang="en-US" dirty="0">
                <a:latin typeface="Georgia" pitchFamily="18" charset="0"/>
              </a:rPr>
              <a:t>Degree of Relationships </a:t>
            </a:r>
          </a:p>
          <a:p>
            <a:pPr lvl="1">
              <a:lnSpc>
                <a:spcPct val="80000"/>
              </a:lnSpc>
              <a:defRPr/>
            </a:pPr>
            <a:r>
              <a:rPr lang="en-GB" dirty="0"/>
              <a:t>Cardinality</a:t>
            </a:r>
            <a:r>
              <a:rPr lang="en-US" dirty="0"/>
              <a:t> Constraint</a:t>
            </a:r>
          </a:p>
          <a:p>
            <a:pPr lvl="1">
              <a:lnSpc>
                <a:spcPct val="80000"/>
              </a:lnSpc>
              <a:defRPr/>
            </a:pPr>
            <a:r>
              <a:rPr lang="en-US" dirty="0"/>
              <a:t>Participation Constraint</a:t>
            </a:r>
          </a:p>
          <a:p>
            <a:pPr>
              <a:lnSpc>
                <a:spcPct val="80000"/>
              </a:lnSpc>
              <a:defRPr/>
            </a:pPr>
            <a:endParaRPr lang="en-US" sz="2800"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A2A93E9-1211-4ED7-A78D-AD5FC4DFFE1D}"/>
              </a:ext>
            </a:extLst>
          </p:cNvPr>
          <p:cNvSpPr>
            <a:spLocks noGrp="1" noChangeArrowheads="1"/>
          </p:cNvSpPr>
          <p:nvPr>
            <p:ph type="title"/>
          </p:nvPr>
        </p:nvSpPr>
        <p:spPr>
          <a:xfrm>
            <a:off x="-296562" y="333633"/>
            <a:ext cx="9144000" cy="914400"/>
          </a:xfrm>
        </p:spPr>
        <p:txBody>
          <a:bodyPr/>
          <a:lstStyle/>
          <a:p>
            <a:pPr algn="l">
              <a:defRPr/>
            </a:pPr>
            <a:r>
              <a:rPr lang="en-US" sz="2400" b="1" dirty="0">
                <a:latin typeface="Georgia" pitchFamily="18" charset="0"/>
              </a:rPr>
              <a:t>	 Degree of Relationships</a:t>
            </a:r>
          </a:p>
        </p:txBody>
      </p:sp>
      <p:sp>
        <p:nvSpPr>
          <p:cNvPr id="48131" name="Rectangle 3">
            <a:extLst>
              <a:ext uri="{FF2B5EF4-FFF2-40B4-BE49-F238E27FC236}">
                <a16:creationId xmlns:a16="http://schemas.microsoft.com/office/drawing/2014/main" id="{EBB9D89B-ADB4-414B-ADD5-7F4B5F5AE845}"/>
              </a:ext>
            </a:extLst>
          </p:cNvPr>
          <p:cNvSpPr>
            <a:spLocks noGrp="1" noChangeArrowheads="1"/>
          </p:cNvSpPr>
          <p:nvPr>
            <p:ph type="body" idx="1"/>
          </p:nvPr>
        </p:nvSpPr>
        <p:spPr>
          <a:xfrm>
            <a:off x="266700" y="1751013"/>
            <a:ext cx="8534400" cy="2286000"/>
          </a:xfrm>
        </p:spPr>
        <p:txBody>
          <a:bodyPr/>
          <a:lstStyle/>
          <a:p>
            <a:r>
              <a:rPr lang="en-US" altLang="en-US" sz="2200"/>
              <a:t>Degree: number of entity types that participate in a relationship</a:t>
            </a:r>
          </a:p>
          <a:p>
            <a:r>
              <a:rPr lang="en-US" altLang="en-US" sz="2200"/>
              <a:t>Three cases</a:t>
            </a:r>
          </a:p>
          <a:p>
            <a:pPr lvl="1"/>
            <a:r>
              <a:rPr lang="en-US" altLang="en-US" sz="2000" b="1"/>
              <a:t>Unary: </a:t>
            </a:r>
            <a:r>
              <a:rPr lang="en-US" altLang="en-US" sz="2000"/>
              <a:t>between two instances of one entity type</a:t>
            </a:r>
          </a:p>
          <a:p>
            <a:pPr lvl="1"/>
            <a:r>
              <a:rPr lang="en-US" altLang="en-US" sz="2000" b="1"/>
              <a:t>Binary:</a:t>
            </a:r>
            <a:r>
              <a:rPr lang="en-US" altLang="en-US" sz="2000"/>
              <a:t> between the instances of two entity types</a:t>
            </a:r>
          </a:p>
          <a:p>
            <a:pPr lvl="1"/>
            <a:r>
              <a:rPr lang="en-US" altLang="en-US" sz="2000" b="1"/>
              <a:t>Ternary:</a:t>
            </a:r>
            <a:r>
              <a:rPr lang="en-US" altLang="en-US" sz="2000"/>
              <a:t> among the instances of three entity types</a:t>
            </a:r>
          </a:p>
          <a:p>
            <a:endParaRPr lang="en-US" altLang="en-US" sz="2000"/>
          </a:p>
        </p:txBody>
      </p:sp>
      <p:pic>
        <p:nvPicPr>
          <p:cNvPr id="48132" name="Picture 4" descr="CAP1">
            <a:extLst>
              <a:ext uri="{FF2B5EF4-FFF2-40B4-BE49-F238E27FC236}">
                <a16:creationId xmlns:a16="http://schemas.microsoft.com/office/drawing/2014/main" id="{F908307E-DFE0-4924-89A3-D7797A6EB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897"/>
          <a:stretch>
            <a:fillRect/>
          </a:stretch>
        </p:blipFill>
        <p:spPr bwMode="auto">
          <a:xfrm>
            <a:off x="457200" y="4124325"/>
            <a:ext cx="815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a:extLst>
              <a:ext uri="{FF2B5EF4-FFF2-40B4-BE49-F238E27FC236}">
                <a16:creationId xmlns:a16="http://schemas.microsoft.com/office/drawing/2014/main" id="{5BD60A00-41CE-4F21-941E-F102878CEBAE}"/>
              </a:ext>
            </a:extLst>
          </p:cNvPr>
          <p:cNvSpPr>
            <a:spLocks noGrp="1"/>
          </p:cNvSpPr>
          <p:nvPr>
            <p:ph type="sldNum" sz="quarter" idx="12"/>
          </p:nvPr>
        </p:nvSpPr>
        <p:spPr bwMode="auto">
          <a:xfrm>
            <a:off x="0" y="6572250"/>
            <a:ext cx="180022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l">
              <a:spcBef>
                <a:spcPct val="0"/>
              </a:spcBef>
              <a:buClrTx/>
              <a:buSzTx/>
              <a:buFontTx/>
              <a:buNone/>
            </a:pPr>
            <a:fld id="{08FCD187-FCD6-4C9B-A97A-E043570AA729}" type="slidenum">
              <a:rPr lang="he-IL" altLang="en-US" sz="1200">
                <a:solidFill>
                  <a:srgbClr val="898989"/>
                </a:solidFill>
                <a:latin typeface="Arial" panose="020B0604020202020204" pitchFamily="34" charset="0"/>
              </a:rPr>
              <a:pPr algn="l">
                <a:spcBef>
                  <a:spcPct val="0"/>
                </a:spcBef>
                <a:buClrTx/>
                <a:buSzTx/>
                <a:buFontTx/>
                <a:buNone/>
              </a:pPr>
              <a:t>29</a:t>
            </a:fld>
            <a:endParaRPr lang="en-US" altLang="en-US" sz="1200">
              <a:solidFill>
                <a:srgbClr val="898989"/>
              </a:solidFill>
              <a:latin typeface="Arial" panose="020B0604020202020204" pitchFamily="34" charset="0"/>
              <a:cs typeface="Times New Roman" panose="02020603050405020304" pitchFamily="18" charset="0"/>
            </a:endParaRPr>
          </a:p>
        </p:txBody>
      </p:sp>
      <p:sp>
        <p:nvSpPr>
          <p:cNvPr id="77826" name="Rectangle 2">
            <a:extLst>
              <a:ext uri="{FF2B5EF4-FFF2-40B4-BE49-F238E27FC236}">
                <a16:creationId xmlns:a16="http://schemas.microsoft.com/office/drawing/2014/main" id="{DDD9D432-5CE9-4B9B-90D1-244AE5767D76}"/>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Recursive Relationship (Unary)</a:t>
            </a:r>
          </a:p>
        </p:txBody>
      </p:sp>
      <p:sp>
        <p:nvSpPr>
          <p:cNvPr id="49156" name="Text Box 23">
            <a:extLst>
              <a:ext uri="{FF2B5EF4-FFF2-40B4-BE49-F238E27FC236}">
                <a16:creationId xmlns:a16="http://schemas.microsoft.com/office/drawing/2014/main" id="{720CCD0A-1BF4-476E-A1FF-0BC765FC7DDB}"/>
              </a:ext>
            </a:extLst>
          </p:cNvPr>
          <p:cNvSpPr txBox="1">
            <a:spLocks noChangeArrowheads="1"/>
          </p:cNvSpPr>
          <p:nvPr/>
        </p:nvSpPr>
        <p:spPr bwMode="auto">
          <a:xfrm>
            <a:off x="457200" y="1735138"/>
            <a:ext cx="85344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222250" indent="-2222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lvl="1" algn="just">
              <a:spcBef>
                <a:spcPct val="50000"/>
              </a:spcBef>
              <a:buClrTx/>
              <a:buSzTx/>
              <a:buFontTx/>
              <a:buChar char="•"/>
            </a:pPr>
            <a:r>
              <a:rPr lang="en-US" altLang="en-US" sz="2000" b="1">
                <a:latin typeface="Arial" panose="020B0604020202020204" pitchFamily="34" charset="0"/>
              </a:rPr>
              <a:t>Recursive Relationships - </a:t>
            </a:r>
            <a:r>
              <a:rPr lang="en-US" altLang="en-US" sz="2000">
                <a:latin typeface="Arial" panose="020B0604020202020204" pitchFamily="34" charset="0"/>
              </a:rPr>
              <a:t>A relationship in which the same entity participates more than once.</a:t>
            </a:r>
          </a:p>
          <a:p>
            <a:pPr algn="just">
              <a:spcBef>
                <a:spcPct val="50000"/>
              </a:spcBef>
              <a:buClrTx/>
              <a:buSzTx/>
              <a:buFontTx/>
              <a:buNone/>
            </a:pPr>
            <a:r>
              <a:rPr lang="en-US" altLang="en-US" sz="2200">
                <a:latin typeface="Arial" panose="020B0604020202020204" pitchFamily="34" charset="0"/>
              </a:rPr>
              <a:t> </a:t>
            </a:r>
          </a:p>
        </p:txBody>
      </p:sp>
      <p:pic>
        <p:nvPicPr>
          <p:cNvPr id="49157" name="Picture 6">
            <a:extLst>
              <a:ext uri="{FF2B5EF4-FFF2-40B4-BE49-F238E27FC236}">
                <a16:creationId xmlns:a16="http://schemas.microsoft.com/office/drawing/2014/main" id="{1D2533D9-91AB-45A2-9970-19F7C56A9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2765425"/>
            <a:ext cx="804862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FF"/>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446-C148-4BD9-8C30-8E3093A97840}"/>
              </a:ext>
            </a:extLst>
          </p:cNvPr>
          <p:cNvSpPr>
            <a:spLocks noGrp="1"/>
          </p:cNvSpPr>
          <p:nvPr>
            <p:ph type="title"/>
          </p:nvPr>
        </p:nvSpPr>
        <p:spPr/>
        <p:txBody>
          <a:bodyPr/>
          <a:lstStyle/>
          <a:p>
            <a:pPr>
              <a:defRPr/>
            </a:pPr>
            <a:r>
              <a:rPr lang="en-US" dirty="0"/>
              <a:t>Day1</a:t>
            </a:r>
          </a:p>
        </p:txBody>
      </p:sp>
      <p:sp>
        <p:nvSpPr>
          <p:cNvPr id="11267" name="Content Placeholder 2">
            <a:extLst>
              <a:ext uri="{FF2B5EF4-FFF2-40B4-BE49-F238E27FC236}">
                <a16:creationId xmlns:a16="http://schemas.microsoft.com/office/drawing/2014/main" id="{E447340A-E231-46A4-BFBB-465CE2C2432F}"/>
              </a:ext>
            </a:extLst>
          </p:cNvPr>
          <p:cNvSpPr>
            <a:spLocks noGrp="1"/>
          </p:cNvSpPr>
          <p:nvPr>
            <p:ph idx="1"/>
          </p:nvPr>
        </p:nvSpPr>
        <p:spPr/>
        <p:txBody>
          <a:bodyPr/>
          <a:lstStyle/>
          <a:p>
            <a:r>
              <a:rPr lang="en-US" altLang="en-US" sz="2400"/>
              <a:t>DB Life cycle </a:t>
            </a:r>
          </a:p>
          <a:p>
            <a:r>
              <a:rPr lang="en-US" altLang="en-US" sz="2400"/>
              <a:t>File Based System &amp; its Disadvantages and Limitations</a:t>
            </a:r>
          </a:p>
          <a:p>
            <a:r>
              <a:rPr lang="en-US" altLang="en-US" sz="2400"/>
              <a:t>DBMS Advantages &amp; Disadvantages</a:t>
            </a:r>
          </a:p>
          <a:p>
            <a:r>
              <a:rPr lang="en-US" altLang="en-US" sz="2400"/>
              <a:t>ERD Notations</a:t>
            </a:r>
          </a:p>
          <a:p>
            <a:r>
              <a:rPr lang="en-US" altLang="en-US" sz="2400"/>
              <a:t>Entities &amp; Attributes &amp; relations</a:t>
            </a:r>
          </a:p>
          <a:p>
            <a:r>
              <a:rPr lang="en-US" altLang="en-US" sz="2400"/>
              <a:t>Keys &amp; Constraints</a:t>
            </a:r>
          </a:p>
          <a:p>
            <a:r>
              <a:rPr lang="en-US" altLang="en-US" sz="2400"/>
              <a:t>Case Study</a:t>
            </a:r>
          </a:p>
          <a:p>
            <a:endParaRPr lang="en-US" altLang="en-US"/>
          </a:p>
        </p:txBody>
      </p:sp>
      <p:sp>
        <p:nvSpPr>
          <p:cNvPr id="4" name="Date Placeholder 3">
            <a:extLst>
              <a:ext uri="{FF2B5EF4-FFF2-40B4-BE49-F238E27FC236}">
                <a16:creationId xmlns:a16="http://schemas.microsoft.com/office/drawing/2014/main" id="{2657E5EC-D57B-4D89-9310-C67F2FFD464F}"/>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a:p>
        </p:txBody>
      </p:sp>
      <p:sp>
        <p:nvSpPr>
          <p:cNvPr id="5" name="Footer Placeholder 4">
            <a:extLst>
              <a:ext uri="{FF2B5EF4-FFF2-40B4-BE49-F238E27FC236}">
                <a16:creationId xmlns:a16="http://schemas.microsoft.com/office/drawing/2014/main" id="{D8E0587A-6017-453D-AD29-C6C3D9ED4F87}"/>
              </a:ext>
            </a:extLst>
          </p:cNvPr>
          <p:cNvSpPr>
            <a:spLocks noGrp="1"/>
          </p:cNvSpPr>
          <p:nvPr>
            <p:ph type="ftr" sz="quarter" idx="11"/>
          </p:nvPr>
        </p:nvSpPr>
        <p:spPr/>
        <p:txBody>
          <a:bodyPr/>
          <a:lstStyle/>
          <a:p>
            <a:pPr>
              <a:defRPr/>
            </a:pPr>
            <a:r>
              <a:rPr lang="en-US"/>
              <a:t>ERD Concepts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2D25B646-987D-4CDA-B40C-2CE7E6D45F74}"/>
              </a:ext>
            </a:extLst>
          </p:cNvPr>
          <p:cNvSpPr>
            <a:spLocks noGrp="1"/>
          </p:cNvSpPr>
          <p:nvPr>
            <p:ph type="sldNum" sz="quarter" idx="12"/>
          </p:nvPr>
        </p:nvSpPr>
        <p:spPr bwMode="auto">
          <a:xfrm>
            <a:off x="0" y="6572250"/>
            <a:ext cx="180022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l">
              <a:spcBef>
                <a:spcPct val="0"/>
              </a:spcBef>
              <a:buClrTx/>
              <a:buSzTx/>
              <a:buFontTx/>
              <a:buNone/>
            </a:pPr>
            <a:fld id="{0E36AE7E-5CDE-478F-804C-B9B16874F1B9}" type="slidenum">
              <a:rPr lang="he-IL" altLang="en-US" sz="1200">
                <a:solidFill>
                  <a:srgbClr val="898989"/>
                </a:solidFill>
                <a:latin typeface="Arial" panose="020B0604020202020204" pitchFamily="34" charset="0"/>
              </a:rPr>
              <a:pPr algn="l">
                <a:spcBef>
                  <a:spcPct val="0"/>
                </a:spcBef>
                <a:buClrTx/>
                <a:buSzTx/>
                <a:buFontTx/>
                <a:buNone/>
              </a:pPr>
              <a:t>30</a:t>
            </a:fld>
            <a:endParaRPr lang="en-US" altLang="en-US" sz="1200">
              <a:solidFill>
                <a:srgbClr val="898989"/>
              </a:solidFill>
              <a:latin typeface="Arial" panose="020B0604020202020204" pitchFamily="34" charset="0"/>
              <a:cs typeface="Times New Roman" panose="02020603050405020304" pitchFamily="18" charset="0"/>
            </a:endParaRPr>
          </a:p>
        </p:txBody>
      </p:sp>
      <p:sp>
        <p:nvSpPr>
          <p:cNvPr id="78850" name="Rectangle 2">
            <a:extLst>
              <a:ext uri="{FF2B5EF4-FFF2-40B4-BE49-F238E27FC236}">
                <a16:creationId xmlns:a16="http://schemas.microsoft.com/office/drawing/2014/main" id="{E444DF94-BA24-428E-BBD8-6661DFF2E16C}"/>
              </a:ext>
            </a:extLst>
          </p:cNvPr>
          <p:cNvSpPr>
            <a:spLocks noGrp="1" noChangeArrowheads="1"/>
          </p:cNvSpPr>
          <p:nvPr>
            <p:ph type="title"/>
          </p:nvPr>
        </p:nvSpPr>
        <p:spPr>
          <a:xfrm>
            <a:off x="870155" y="368710"/>
            <a:ext cx="7239000" cy="838200"/>
          </a:xfrm>
        </p:spPr>
        <p:txBody>
          <a:bodyPr/>
          <a:lstStyle/>
          <a:p>
            <a:pPr eaLnBrk="1" fontAlgn="auto" hangingPunct="1">
              <a:spcAft>
                <a:spcPts val="0"/>
              </a:spcAft>
              <a:defRPr/>
            </a:pPr>
            <a:r>
              <a:rPr lang="en-US" i="1" dirty="0"/>
              <a:t>Binary</a:t>
            </a:r>
            <a:r>
              <a:rPr lang="en-US" dirty="0"/>
              <a:t> Relationship</a:t>
            </a:r>
            <a:endParaRPr lang="en-US" i="1" dirty="0"/>
          </a:p>
        </p:txBody>
      </p:sp>
      <p:sp>
        <p:nvSpPr>
          <p:cNvPr id="50180" name="Rectangle 3">
            <a:extLst>
              <a:ext uri="{FF2B5EF4-FFF2-40B4-BE49-F238E27FC236}">
                <a16:creationId xmlns:a16="http://schemas.microsoft.com/office/drawing/2014/main" id="{5A621F59-24C8-4E95-B135-F9911BB99514}"/>
              </a:ext>
            </a:extLst>
          </p:cNvPr>
          <p:cNvSpPr>
            <a:spLocks noGrp="1" noChangeArrowheads="1"/>
          </p:cNvSpPr>
          <p:nvPr>
            <p:ph type="body" idx="1"/>
          </p:nvPr>
        </p:nvSpPr>
        <p:spPr>
          <a:xfrm>
            <a:off x="457200" y="1649413"/>
            <a:ext cx="8483600" cy="2495550"/>
          </a:xfrm>
        </p:spPr>
        <p:txBody>
          <a:bodyPr/>
          <a:lstStyle/>
          <a:p>
            <a:pPr algn="just"/>
            <a:r>
              <a:rPr lang="en-IN" altLang="en-US" sz="2800">
                <a:latin typeface="Times New Roman" panose="02020603050405020304" pitchFamily="18" charset="0"/>
                <a:cs typeface="Times New Roman" panose="02020603050405020304" pitchFamily="18" charset="0"/>
              </a:rPr>
              <a:t>A binary relationship set is of degree 2.</a:t>
            </a:r>
          </a:p>
          <a:p>
            <a:pPr algn="just"/>
            <a:endParaRPr lang="en-US" altLang="en-US" sz="2800" i="1" baseline="-25000"/>
          </a:p>
        </p:txBody>
      </p:sp>
      <p:pic>
        <p:nvPicPr>
          <p:cNvPr id="50181" name="Picture 6">
            <a:extLst>
              <a:ext uri="{FF2B5EF4-FFF2-40B4-BE49-F238E27FC236}">
                <a16:creationId xmlns:a16="http://schemas.microsoft.com/office/drawing/2014/main" id="{FDC506EF-C021-405B-B7CA-9BCA7899F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871788"/>
            <a:ext cx="79248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FF"/>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14882DB-7BAC-49AA-AF56-485E970EA26D}"/>
              </a:ext>
            </a:extLst>
          </p:cNvPr>
          <p:cNvSpPr>
            <a:spLocks noGrp="1"/>
          </p:cNvSpPr>
          <p:nvPr>
            <p:ph type="title"/>
          </p:nvPr>
        </p:nvSpPr>
        <p:spPr/>
        <p:txBody>
          <a:bodyPr/>
          <a:lstStyle/>
          <a:p>
            <a:pPr>
              <a:defRPr/>
            </a:pPr>
            <a:r>
              <a:rPr lang="en-US"/>
              <a:t>Ternary Relationship</a:t>
            </a:r>
          </a:p>
        </p:txBody>
      </p:sp>
      <p:sp>
        <p:nvSpPr>
          <p:cNvPr id="2" name="TextBox 1">
            <a:extLst>
              <a:ext uri="{FF2B5EF4-FFF2-40B4-BE49-F238E27FC236}">
                <a16:creationId xmlns:a16="http://schemas.microsoft.com/office/drawing/2014/main" id="{E2DF2E72-13D3-464D-AD45-D2739C37BA23}"/>
              </a:ext>
            </a:extLst>
          </p:cNvPr>
          <p:cNvSpPr txBox="1"/>
          <p:nvPr/>
        </p:nvSpPr>
        <p:spPr>
          <a:xfrm>
            <a:off x="409575" y="1766888"/>
            <a:ext cx="6892925" cy="800100"/>
          </a:xfrm>
          <a:prstGeom prst="rect">
            <a:avLst/>
          </a:prstGeom>
          <a:noFill/>
        </p:spPr>
        <p:txBody>
          <a:bodyPr>
            <a:spAutoFit/>
          </a:bodyPr>
          <a:lstStyle/>
          <a:p>
            <a:pPr marL="342900" indent="-342900" algn="just">
              <a:spcBef>
                <a:spcPct val="20000"/>
              </a:spcBef>
              <a:buClr>
                <a:schemeClr val="tx2"/>
              </a:buClr>
              <a:buSzPct val="60000"/>
              <a:buFont typeface="Wingdings 3" pitchFamily="18" charset="2"/>
              <a:buChar char=""/>
              <a:defRPr/>
            </a:pPr>
            <a:r>
              <a:rPr lang="en-IN" sz="2800" dirty="0">
                <a:latin typeface="Times New Roman" pitchFamily="18" charset="0"/>
                <a:ea typeface="+mn-ea"/>
                <a:cs typeface="Times New Roman" pitchFamily="18" charset="0"/>
              </a:rPr>
              <a:t>ternary relationship set is of degree 3.</a:t>
            </a:r>
          </a:p>
          <a:p>
            <a:pPr algn="ctr">
              <a:defRPr/>
            </a:pPr>
            <a:endParaRPr lang="en-US" dirty="0"/>
          </a:p>
        </p:txBody>
      </p:sp>
      <p:pic>
        <p:nvPicPr>
          <p:cNvPr id="51204" name="Picture 5">
            <a:extLst>
              <a:ext uri="{FF2B5EF4-FFF2-40B4-BE49-F238E27FC236}">
                <a16:creationId xmlns:a16="http://schemas.microsoft.com/office/drawing/2014/main" id="{889BBC78-0E9B-4E1E-9DD5-92FFBBE69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2566988"/>
            <a:ext cx="63531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FF"/>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98C67C4-4FB1-45E5-AF57-9042CF385FB3}"/>
              </a:ext>
            </a:extLst>
          </p:cNvPr>
          <p:cNvSpPr>
            <a:spLocks noGrp="1" noChangeArrowheads="1"/>
          </p:cNvSpPr>
          <p:nvPr>
            <p:ph type="title"/>
          </p:nvPr>
        </p:nvSpPr>
        <p:spPr/>
        <p:txBody>
          <a:bodyPr/>
          <a:lstStyle/>
          <a:p>
            <a:pPr>
              <a:defRPr/>
            </a:pPr>
            <a:r>
              <a:rPr lang="en-GB" dirty="0"/>
              <a:t>Cardinality</a:t>
            </a:r>
          </a:p>
        </p:txBody>
      </p:sp>
      <p:sp>
        <p:nvSpPr>
          <p:cNvPr id="38915" name="Rectangle 3">
            <a:extLst>
              <a:ext uri="{FF2B5EF4-FFF2-40B4-BE49-F238E27FC236}">
                <a16:creationId xmlns:a16="http://schemas.microsoft.com/office/drawing/2014/main" id="{B9DA3D7E-30AC-413C-9397-6B5E2781C6B7}"/>
              </a:ext>
            </a:extLst>
          </p:cNvPr>
          <p:cNvSpPr>
            <a:spLocks noGrp="1" noChangeArrowheads="1"/>
          </p:cNvSpPr>
          <p:nvPr>
            <p:ph type="body" idx="1"/>
          </p:nvPr>
        </p:nvSpPr>
        <p:spPr/>
        <p:txBody>
          <a:bodyPr/>
          <a:lstStyle/>
          <a:p>
            <a:pPr>
              <a:lnSpc>
                <a:spcPct val="80000"/>
              </a:lnSpc>
              <a:defRPr/>
            </a:pPr>
            <a:r>
              <a:rPr lang="en-US" sz="2200" dirty="0"/>
              <a:t>How many instances of one entity will or must be connected to a single instance from the other entities.</a:t>
            </a:r>
          </a:p>
          <a:p>
            <a:pPr>
              <a:lnSpc>
                <a:spcPct val="80000"/>
              </a:lnSpc>
              <a:buFont typeface="Wingdings" pitchFamily="2" charset="2"/>
              <a:buNone/>
              <a:defRPr/>
            </a:pPr>
            <a:r>
              <a:rPr lang="en-US" sz="2200" dirty="0"/>
              <a:t> </a:t>
            </a:r>
          </a:p>
          <a:p>
            <a:pPr lvl="1">
              <a:lnSpc>
                <a:spcPct val="80000"/>
              </a:lnSpc>
              <a:defRPr/>
            </a:pPr>
            <a:r>
              <a:rPr lang="en-US" sz="2200" b="1" dirty="0"/>
              <a:t>One-One Relationship </a:t>
            </a:r>
          </a:p>
          <a:p>
            <a:pPr lvl="1">
              <a:lnSpc>
                <a:spcPct val="80000"/>
              </a:lnSpc>
              <a:defRPr/>
            </a:pPr>
            <a:r>
              <a:rPr lang="en-US" sz="2200" b="1" dirty="0"/>
              <a:t>One-Many Relationship </a:t>
            </a:r>
            <a:endParaRPr lang="en-US" sz="2200" dirty="0"/>
          </a:p>
          <a:p>
            <a:pPr lvl="1">
              <a:lnSpc>
                <a:spcPct val="80000"/>
              </a:lnSpc>
              <a:defRPr/>
            </a:pPr>
            <a:r>
              <a:rPr lang="en-US" sz="2200" b="1" dirty="0"/>
              <a:t>Many- Many Relationship </a:t>
            </a:r>
            <a:endParaRPr lang="en-US" sz="2200" dirty="0"/>
          </a:p>
          <a:p>
            <a:pPr marL="457200" lvl="1" indent="0">
              <a:lnSpc>
                <a:spcPct val="80000"/>
              </a:lnSpc>
              <a:buFont typeface="Wingdings" panose="05000000000000000000" pitchFamily="2" charset="2"/>
              <a:buNone/>
              <a:defRPr/>
            </a:pPr>
            <a:endParaRPr lang="en-US" sz="2000" b="1" dirty="0"/>
          </a:p>
          <a:p>
            <a:pPr>
              <a:lnSpc>
                <a:spcPct val="80000"/>
              </a:lnSpc>
              <a:defRPr/>
            </a:pPr>
            <a:endParaRPr lang="en-US" sz="2000"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97">
            <a:extLst>
              <a:ext uri="{FF2B5EF4-FFF2-40B4-BE49-F238E27FC236}">
                <a16:creationId xmlns:a16="http://schemas.microsoft.com/office/drawing/2014/main" id="{BB04E3E5-2D8F-499E-B8D4-126FB0C3FD95}"/>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Mapping Cardinalities</a:t>
            </a:r>
          </a:p>
        </p:txBody>
      </p:sp>
      <p:sp>
        <p:nvSpPr>
          <p:cNvPr id="54275" name="Rectangle 98">
            <a:extLst>
              <a:ext uri="{FF2B5EF4-FFF2-40B4-BE49-F238E27FC236}">
                <a16:creationId xmlns:a16="http://schemas.microsoft.com/office/drawing/2014/main" id="{721F6A6E-65AE-4901-80B5-9C22DC882B4D}"/>
              </a:ext>
            </a:extLst>
          </p:cNvPr>
          <p:cNvSpPr>
            <a:spLocks noGrp="1" noChangeArrowheads="1"/>
          </p:cNvSpPr>
          <p:nvPr>
            <p:ph idx="1"/>
          </p:nvPr>
        </p:nvSpPr>
        <p:spPr>
          <a:xfrm>
            <a:off x="635000" y="1600200"/>
            <a:ext cx="3838575" cy="4572000"/>
          </a:xfrm>
        </p:spPr>
        <p:txBody>
          <a:bodyPr/>
          <a:lstStyle/>
          <a:p>
            <a:pPr eaLnBrk="1" hangingPunct="1">
              <a:lnSpc>
                <a:spcPct val="190000"/>
              </a:lnSpc>
            </a:pPr>
            <a:r>
              <a:rPr lang="en-US" altLang="en-US"/>
              <a:t>One-to-One</a:t>
            </a:r>
          </a:p>
          <a:p>
            <a:pPr eaLnBrk="1" hangingPunct="1">
              <a:lnSpc>
                <a:spcPct val="190000"/>
              </a:lnSpc>
            </a:pPr>
            <a:r>
              <a:rPr lang="en-US" altLang="en-US"/>
              <a:t>One-to-Many</a:t>
            </a:r>
          </a:p>
          <a:p>
            <a:pPr eaLnBrk="1" hangingPunct="1">
              <a:lnSpc>
                <a:spcPct val="190000"/>
              </a:lnSpc>
            </a:pPr>
            <a:r>
              <a:rPr lang="en-US" altLang="en-US"/>
              <a:t>Many-to-Many</a:t>
            </a:r>
          </a:p>
        </p:txBody>
      </p:sp>
      <p:sp>
        <p:nvSpPr>
          <p:cNvPr id="14338" name="Footer Placeholder 4">
            <a:extLst>
              <a:ext uri="{FF2B5EF4-FFF2-40B4-BE49-F238E27FC236}">
                <a16:creationId xmlns:a16="http://schemas.microsoft.com/office/drawing/2014/main" id="{5EE9F977-790A-457A-A905-F41C5BE2323A}"/>
              </a:ext>
            </a:extLst>
          </p:cNvPr>
          <p:cNvSpPr>
            <a:spLocks noGrp="1"/>
          </p:cNvSpPr>
          <p:nvPr>
            <p:ph type="ftr" sz="quarter" idx="11"/>
          </p:nvPr>
        </p:nvSpPr>
        <p:spPr/>
        <p:txBody>
          <a:bodyPr/>
          <a:lstStyle/>
          <a:p>
            <a:pPr>
              <a:defRPr/>
            </a:pPr>
            <a:r>
              <a:rPr lang="en-US"/>
              <a:t>ERD Concepts</a:t>
            </a:r>
          </a:p>
        </p:txBody>
      </p:sp>
      <p:sp>
        <p:nvSpPr>
          <p:cNvPr id="54277" name="Rectangle 5">
            <a:extLst>
              <a:ext uri="{FF2B5EF4-FFF2-40B4-BE49-F238E27FC236}">
                <a16:creationId xmlns:a16="http://schemas.microsoft.com/office/drawing/2014/main" id="{D87B709A-6316-4C55-8F78-D6308CF6F231}"/>
              </a:ext>
            </a:extLst>
          </p:cNvPr>
          <p:cNvSpPr>
            <a:spLocks noChangeArrowheads="1"/>
          </p:cNvSpPr>
          <p:nvPr/>
        </p:nvSpPr>
        <p:spPr bwMode="auto">
          <a:xfrm>
            <a:off x="4646613" y="2012950"/>
            <a:ext cx="1093787"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Employee</a:t>
            </a:r>
          </a:p>
        </p:txBody>
      </p:sp>
      <p:sp>
        <p:nvSpPr>
          <p:cNvPr id="54278" name="AutoShape 6">
            <a:extLst>
              <a:ext uri="{FF2B5EF4-FFF2-40B4-BE49-F238E27FC236}">
                <a16:creationId xmlns:a16="http://schemas.microsoft.com/office/drawing/2014/main" id="{D2842D08-2C1B-43C8-9E33-35FCCAAC6F67}"/>
              </a:ext>
            </a:extLst>
          </p:cNvPr>
          <p:cNvSpPr>
            <a:spLocks noChangeArrowheads="1"/>
          </p:cNvSpPr>
          <p:nvPr/>
        </p:nvSpPr>
        <p:spPr bwMode="auto">
          <a:xfrm>
            <a:off x="6286500" y="1822450"/>
            <a:ext cx="955675" cy="838200"/>
          </a:xfrm>
          <a:prstGeom prst="diamond">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own</a:t>
            </a:r>
          </a:p>
        </p:txBody>
      </p:sp>
      <p:sp>
        <p:nvSpPr>
          <p:cNvPr id="54279" name="Line 7">
            <a:extLst>
              <a:ext uri="{FF2B5EF4-FFF2-40B4-BE49-F238E27FC236}">
                <a16:creationId xmlns:a16="http://schemas.microsoft.com/office/drawing/2014/main" id="{5500D022-A102-4681-8549-C9EEAAE91814}"/>
              </a:ext>
            </a:extLst>
          </p:cNvPr>
          <p:cNvSpPr>
            <a:spLocks noChangeShapeType="1"/>
          </p:cNvSpPr>
          <p:nvPr/>
        </p:nvSpPr>
        <p:spPr bwMode="auto">
          <a:xfrm>
            <a:off x="5776913" y="4605338"/>
            <a:ext cx="546100"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80" name="Line 8">
            <a:extLst>
              <a:ext uri="{FF2B5EF4-FFF2-40B4-BE49-F238E27FC236}">
                <a16:creationId xmlns:a16="http://schemas.microsoft.com/office/drawing/2014/main" id="{85F1B63F-7C2E-453B-863E-3A8E27B6D5A5}"/>
              </a:ext>
            </a:extLst>
          </p:cNvPr>
          <p:cNvSpPr>
            <a:spLocks noChangeShapeType="1"/>
          </p:cNvSpPr>
          <p:nvPr/>
        </p:nvSpPr>
        <p:spPr bwMode="auto">
          <a:xfrm>
            <a:off x="7299325" y="4575175"/>
            <a:ext cx="5461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1" name="Rectangle 13">
            <a:extLst>
              <a:ext uri="{FF2B5EF4-FFF2-40B4-BE49-F238E27FC236}">
                <a16:creationId xmlns:a16="http://schemas.microsoft.com/office/drawing/2014/main" id="{D7575AD5-9036-4A3D-8B48-DE31FA5540B1}"/>
              </a:ext>
            </a:extLst>
          </p:cNvPr>
          <p:cNvSpPr>
            <a:spLocks noChangeArrowheads="1"/>
          </p:cNvSpPr>
          <p:nvPr/>
        </p:nvSpPr>
        <p:spPr bwMode="auto">
          <a:xfrm>
            <a:off x="7788275" y="2012950"/>
            <a:ext cx="1022350"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Car</a:t>
            </a:r>
          </a:p>
        </p:txBody>
      </p:sp>
      <p:sp>
        <p:nvSpPr>
          <p:cNvPr id="54282" name="Rectangle 46">
            <a:extLst>
              <a:ext uri="{FF2B5EF4-FFF2-40B4-BE49-F238E27FC236}">
                <a16:creationId xmlns:a16="http://schemas.microsoft.com/office/drawing/2014/main" id="{276D0772-B55D-49AA-ACC4-0120335BC89E}"/>
              </a:ext>
            </a:extLst>
          </p:cNvPr>
          <p:cNvSpPr>
            <a:spLocks noChangeArrowheads="1"/>
          </p:cNvSpPr>
          <p:nvPr/>
        </p:nvSpPr>
        <p:spPr bwMode="auto">
          <a:xfrm>
            <a:off x="4646613" y="3205163"/>
            <a:ext cx="1130300"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Department</a:t>
            </a:r>
          </a:p>
        </p:txBody>
      </p:sp>
      <p:sp>
        <p:nvSpPr>
          <p:cNvPr id="54283" name="AutoShape 47">
            <a:extLst>
              <a:ext uri="{FF2B5EF4-FFF2-40B4-BE49-F238E27FC236}">
                <a16:creationId xmlns:a16="http://schemas.microsoft.com/office/drawing/2014/main" id="{3564F15C-C14E-4214-8ACC-8A9E3221FE82}"/>
              </a:ext>
            </a:extLst>
          </p:cNvPr>
          <p:cNvSpPr>
            <a:spLocks noChangeArrowheads="1"/>
          </p:cNvSpPr>
          <p:nvPr/>
        </p:nvSpPr>
        <p:spPr bwMode="auto">
          <a:xfrm>
            <a:off x="6323013" y="3014663"/>
            <a:ext cx="955675" cy="838200"/>
          </a:xfrm>
          <a:prstGeom prst="diamond">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has</a:t>
            </a:r>
          </a:p>
        </p:txBody>
      </p:sp>
      <p:sp>
        <p:nvSpPr>
          <p:cNvPr id="54284" name="Line 48">
            <a:extLst>
              <a:ext uri="{FF2B5EF4-FFF2-40B4-BE49-F238E27FC236}">
                <a16:creationId xmlns:a16="http://schemas.microsoft.com/office/drawing/2014/main" id="{67E12C21-962F-4487-A978-9259BFA9E656}"/>
              </a:ext>
            </a:extLst>
          </p:cNvPr>
          <p:cNvSpPr>
            <a:spLocks noChangeShapeType="1"/>
          </p:cNvSpPr>
          <p:nvPr/>
        </p:nvSpPr>
        <p:spPr bwMode="auto">
          <a:xfrm>
            <a:off x="5776913" y="3433763"/>
            <a:ext cx="546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49">
            <a:extLst>
              <a:ext uri="{FF2B5EF4-FFF2-40B4-BE49-F238E27FC236}">
                <a16:creationId xmlns:a16="http://schemas.microsoft.com/office/drawing/2014/main" id="{C4F8F2E7-FC7A-43A9-8601-1FF1D728C4EC}"/>
              </a:ext>
            </a:extLst>
          </p:cNvPr>
          <p:cNvSpPr>
            <a:spLocks noChangeShapeType="1"/>
          </p:cNvSpPr>
          <p:nvPr/>
        </p:nvSpPr>
        <p:spPr bwMode="auto">
          <a:xfrm>
            <a:off x="7278688" y="3433763"/>
            <a:ext cx="5461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6" name="Rectangle 50">
            <a:extLst>
              <a:ext uri="{FF2B5EF4-FFF2-40B4-BE49-F238E27FC236}">
                <a16:creationId xmlns:a16="http://schemas.microsoft.com/office/drawing/2014/main" id="{2C92B612-DB40-4591-A79F-CBDE0CFD31C6}"/>
              </a:ext>
            </a:extLst>
          </p:cNvPr>
          <p:cNvSpPr>
            <a:spLocks noChangeArrowheads="1"/>
          </p:cNvSpPr>
          <p:nvPr/>
        </p:nvSpPr>
        <p:spPr bwMode="auto">
          <a:xfrm>
            <a:off x="7824788" y="3205163"/>
            <a:ext cx="985837"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Employee</a:t>
            </a:r>
          </a:p>
        </p:txBody>
      </p:sp>
      <p:sp>
        <p:nvSpPr>
          <p:cNvPr id="54287" name="Rectangle 52">
            <a:extLst>
              <a:ext uri="{FF2B5EF4-FFF2-40B4-BE49-F238E27FC236}">
                <a16:creationId xmlns:a16="http://schemas.microsoft.com/office/drawing/2014/main" id="{E0DA9D8A-2FB7-4155-BE3D-07108615C2F8}"/>
              </a:ext>
            </a:extLst>
          </p:cNvPr>
          <p:cNvSpPr>
            <a:spLocks noChangeArrowheads="1"/>
          </p:cNvSpPr>
          <p:nvPr/>
        </p:nvSpPr>
        <p:spPr bwMode="auto">
          <a:xfrm>
            <a:off x="4646613" y="4346575"/>
            <a:ext cx="1130300"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Course</a:t>
            </a:r>
          </a:p>
        </p:txBody>
      </p:sp>
      <p:sp>
        <p:nvSpPr>
          <p:cNvPr id="54288" name="AutoShape 53">
            <a:extLst>
              <a:ext uri="{FF2B5EF4-FFF2-40B4-BE49-F238E27FC236}">
                <a16:creationId xmlns:a16="http://schemas.microsoft.com/office/drawing/2014/main" id="{DC956022-68D9-48C8-A0E9-F7A27FBB3DB2}"/>
              </a:ext>
            </a:extLst>
          </p:cNvPr>
          <p:cNvSpPr>
            <a:spLocks noChangeArrowheads="1"/>
          </p:cNvSpPr>
          <p:nvPr/>
        </p:nvSpPr>
        <p:spPr bwMode="auto">
          <a:xfrm>
            <a:off x="6323013" y="4156075"/>
            <a:ext cx="955675" cy="838200"/>
          </a:xfrm>
          <a:prstGeom prst="diamond">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take</a:t>
            </a:r>
          </a:p>
        </p:txBody>
      </p:sp>
      <p:sp>
        <p:nvSpPr>
          <p:cNvPr id="54289" name="Line 54">
            <a:extLst>
              <a:ext uri="{FF2B5EF4-FFF2-40B4-BE49-F238E27FC236}">
                <a16:creationId xmlns:a16="http://schemas.microsoft.com/office/drawing/2014/main" id="{4DA47440-8D2E-43E0-8414-6725C604BC5A}"/>
              </a:ext>
            </a:extLst>
          </p:cNvPr>
          <p:cNvSpPr>
            <a:spLocks noChangeShapeType="1"/>
          </p:cNvSpPr>
          <p:nvPr/>
        </p:nvSpPr>
        <p:spPr bwMode="auto">
          <a:xfrm>
            <a:off x="5740400" y="2241550"/>
            <a:ext cx="546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55">
            <a:extLst>
              <a:ext uri="{FF2B5EF4-FFF2-40B4-BE49-F238E27FC236}">
                <a16:creationId xmlns:a16="http://schemas.microsoft.com/office/drawing/2014/main" id="{A0B806D4-9708-4543-AFC0-20B4185E1951}"/>
              </a:ext>
            </a:extLst>
          </p:cNvPr>
          <p:cNvSpPr>
            <a:spLocks noChangeShapeType="1"/>
          </p:cNvSpPr>
          <p:nvPr/>
        </p:nvSpPr>
        <p:spPr bwMode="auto">
          <a:xfrm>
            <a:off x="7264400" y="2241550"/>
            <a:ext cx="5461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Rectangle 56">
            <a:extLst>
              <a:ext uri="{FF2B5EF4-FFF2-40B4-BE49-F238E27FC236}">
                <a16:creationId xmlns:a16="http://schemas.microsoft.com/office/drawing/2014/main" id="{A845312D-B225-4603-A2B1-ED9978101930}"/>
              </a:ext>
            </a:extLst>
          </p:cNvPr>
          <p:cNvSpPr>
            <a:spLocks noChangeArrowheads="1"/>
          </p:cNvSpPr>
          <p:nvPr/>
        </p:nvSpPr>
        <p:spPr bwMode="auto">
          <a:xfrm>
            <a:off x="7824788" y="4346575"/>
            <a:ext cx="985837" cy="419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Student</a:t>
            </a:r>
          </a:p>
        </p:txBody>
      </p:sp>
      <p:sp>
        <p:nvSpPr>
          <p:cNvPr id="25" name="Date Placeholder 24">
            <a:extLst>
              <a:ext uri="{FF2B5EF4-FFF2-40B4-BE49-F238E27FC236}">
                <a16:creationId xmlns:a16="http://schemas.microsoft.com/office/drawing/2014/main" id="{D401D5E5-E26A-4D3E-8341-CCD81A088DD2}"/>
              </a:ext>
            </a:extLst>
          </p:cNvPr>
          <p:cNvSpPr>
            <a:spLocks noGrp="1"/>
          </p:cNvSpPr>
          <p:nvPr>
            <p:ph type="dt" sz="quarter" idx="10"/>
          </p:nvPr>
        </p:nvSpPr>
        <p:spPr/>
        <p:txBody>
          <a:bodyPr/>
          <a:lstStyle/>
          <a:p>
            <a:pPr>
              <a:defRPr/>
            </a:pPr>
            <a:fld id="{766855BC-8686-4BFF-B719-7838F2CFCB81}" type="datetime1">
              <a:rPr lang="en-US"/>
              <a:pPr>
                <a:defRPr/>
              </a:pPr>
              <a:t>9/8/2021</a:t>
            </a:fld>
            <a:endParaRPr lang="en-US"/>
          </a:p>
        </p:txBody>
      </p:sp>
      <p:sp>
        <p:nvSpPr>
          <p:cNvPr id="54293" name="TextBox 1">
            <a:extLst>
              <a:ext uri="{FF2B5EF4-FFF2-40B4-BE49-F238E27FC236}">
                <a16:creationId xmlns:a16="http://schemas.microsoft.com/office/drawing/2014/main" id="{C60F9A9C-B1C1-480F-9666-599FB664C23D}"/>
              </a:ext>
            </a:extLst>
          </p:cNvPr>
          <p:cNvSpPr txBox="1">
            <a:spLocks noChangeArrowheads="1"/>
          </p:cNvSpPr>
          <p:nvPr/>
        </p:nvSpPr>
        <p:spPr bwMode="auto">
          <a:xfrm>
            <a:off x="5791200" y="1871663"/>
            <a:ext cx="22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1</a:t>
            </a:r>
          </a:p>
        </p:txBody>
      </p:sp>
      <p:sp>
        <p:nvSpPr>
          <p:cNvPr id="54294" name="TextBox 26">
            <a:extLst>
              <a:ext uri="{FF2B5EF4-FFF2-40B4-BE49-F238E27FC236}">
                <a16:creationId xmlns:a16="http://schemas.microsoft.com/office/drawing/2014/main" id="{76EFBA18-6B80-435A-A996-E4586B99DC24}"/>
              </a:ext>
            </a:extLst>
          </p:cNvPr>
          <p:cNvSpPr txBox="1">
            <a:spLocks noChangeArrowheads="1"/>
          </p:cNvSpPr>
          <p:nvPr/>
        </p:nvSpPr>
        <p:spPr bwMode="auto">
          <a:xfrm>
            <a:off x="7461250" y="2974975"/>
            <a:ext cx="222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M</a:t>
            </a:r>
          </a:p>
        </p:txBody>
      </p:sp>
      <p:sp>
        <p:nvSpPr>
          <p:cNvPr id="54295" name="TextBox 27">
            <a:extLst>
              <a:ext uri="{FF2B5EF4-FFF2-40B4-BE49-F238E27FC236}">
                <a16:creationId xmlns:a16="http://schemas.microsoft.com/office/drawing/2014/main" id="{7E2242D2-73B9-4B0B-AD28-3E542FD44D10}"/>
              </a:ext>
            </a:extLst>
          </p:cNvPr>
          <p:cNvSpPr txBox="1">
            <a:spLocks noChangeArrowheads="1"/>
          </p:cNvSpPr>
          <p:nvPr/>
        </p:nvSpPr>
        <p:spPr bwMode="auto">
          <a:xfrm>
            <a:off x="7515225" y="1865313"/>
            <a:ext cx="22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1</a:t>
            </a:r>
          </a:p>
        </p:txBody>
      </p:sp>
      <p:sp>
        <p:nvSpPr>
          <p:cNvPr id="54296" name="TextBox 29">
            <a:extLst>
              <a:ext uri="{FF2B5EF4-FFF2-40B4-BE49-F238E27FC236}">
                <a16:creationId xmlns:a16="http://schemas.microsoft.com/office/drawing/2014/main" id="{31FDBF23-EFAE-4B49-81CC-0CA04CC5E02A}"/>
              </a:ext>
            </a:extLst>
          </p:cNvPr>
          <p:cNvSpPr txBox="1">
            <a:spLocks noChangeArrowheads="1"/>
          </p:cNvSpPr>
          <p:nvPr/>
        </p:nvSpPr>
        <p:spPr bwMode="auto">
          <a:xfrm>
            <a:off x="5827713" y="3065463"/>
            <a:ext cx="222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1</a:t>
            </a:r>
          </a:p>
        </p:txBody>
      </p:sp>
      <p:sp>
        <p:nvSpPr>
          <p:cNvPr id="54297" name="TextBox 30">
            <a:extLst>
              <a:ext uri="{FF2B5EF4-FFF2-40B4-BE49-F238E27FC236}">
                <a16:creationId xmlns:a16="http://schemas.microsoft.com/office/drawing/2014/main" id="{55131A09-3042-40EF-A49E-355A4DB128C2}"/>
              </a:ext>
            </a:extLst>
          </p:cNvPr>
          <p:cNvSpPr txBox="1">
            <a:spLocks noChangeArrowheads="1"/>
          </p:cNvSpPr>
          <p:nvPr/>
        </p:nvSpPr>
        <p:spPr bwMode="auto">
          <a:xfrm>
            <a:off x="5827713" y="4156075"/>
            <a:ext cx="22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M</a:t>
            </a:r>
          </a:p>
        </p:txBody>
      </p:sp>
      <p:sp>
        <p:nvSpPr>
          <p:cNvPr id="54298" name="TextBox 32">
            <a:extLst>
              <a:ext uri="{FF2B5EF4-FFF2-40B4-BE49-F238E27FC236}">
                <a16:creationId xmlns:a16="http://schemas.microsoft.com/office/drawing/2014/main" id="{58F6F58B-EDF6-43F1-B591-6E9DA9D4AF97}"/>
              </a:ext>
            </a:extLst>
          </p:cNvPr>
          <p:cNvSpPr txBox="1">
            <a:spLocks noChangeArrowheads="1"/>
          </p:cNvSpPr>
          <p:nvPr/>
        </p:nvSpPr>
        <p:spPr bwMode="auto">
          <a:xfrm>
            <a:off x="7551738" y="4194175"/>
            <a:ext cx="22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52EEFDD-04C0-4B7E-88B4-05A665D73BD0}"/>
              </a:ext>
            </a:extLst>
          </p:cNvPr>
          <p:cNvSpPr>
            <a:spLocks noGrp="1"/>
          </p:cNvSpPr>
          <p:nvPr>
            <p:ph type="title"/>
          </p:nvPr>
        </p:nvSpPr>
        <p:spPr/>
        <p:txBody>
          <a:bodyPr>
            <a:normAutofit fontScale="90000"/>
          </a:bodyPr>
          <a:lstStyle/>
          <a:p>
            <a:pPr>
              <a:defRPr/>
            </a:pPr>
            <a:r>
              <a:rPr lang="en-US" dirty="0"/>
              <a:t>PARTICIPATION CONSTRAINT</a:t>
            </a:r>
            <a:br>
              <a:rPr lang="en-US" dirty="0"/>
            </a:br>
            <a:endParaRPr lang="en-US" dirty="0"/>
          </a:p>
        </p:txBody>
      </p:sp>
      <p:sp>
        <p:nvSpPr>
          <p:cNvPr id="56323" name="Content Placeholder 2">
            <a:extLst>
              <a:ext uri="{FF2B5EF4-FFF2-40B4-BE49-F238E27FC236}">
                <a16:creationId xmlns:a16="http://schemas.microsoft.com/office/drawing/2014/main" id="{D424E0FD-78C5-4F66-A60B-42C78999CB39}"/>
              </a:ext>
            </a:extLst>
          </p:cNvPr>
          <p:cNvSpPr>
            <a:spLocks noGrp="1"/>
          </p:cNvSpPr>
          <p:nvPr>
            <p:ph idx="1"/>
          </p:nvPr>
        </p:nvSpPr>
        <p:spPr>
          <a:xfrm>
            <a:off x="600075" y="1819275"/>
            <a:ext cx="7537450" cy="4343400"/>
          </a:xfrm>
        </p:spPr>
        <p:txBody>
          <a:bodyPr/>
          <a:lstStyle/>
          <a:p>
            <a:r>
              <a:rPr lang="en-US" altLang="en-US" sz="2200"/>
              <a:t>An employee MUST work for a department </a:t>
            </a:r>
            <a:br>
              <a:rPr lang="en-US" altLang="en-US" sz="2200"/>
            </a:br>
            <a:r>
              <a:rPr lang="en-US" altLang="en-US" sz="2200"/>
              <a:t>An employee entity can exist only if it participates in a WORKS_FOR relationship instance </a:t>
            </a:r>
            <a:br>
              <a:rPr lang="en-US" altLang="en-US" sz="2200"/>
            </a:br>
            <a:r>
              <a:rPr lang="en-US" altLang="en-US" sz="2200">
                <a:solidFill>
                  <a:srgbClr val="FF0000"/>
                </a:solidFill>
              </a:rPr>
              <a:t>So this participation is TOTAL </a:t>
            </a:r>
            <a:br>
              <a:rPr lang="en-US" altLang="en-US" sz="2200"/>
            </a:br>
            <a:br>
              <a:rPr lang="en-US" altLang="en-US" sz="2200"/>
            </a:br>
            <a:r>
              <a:rPr lang="en-US" altLang="en-US" sz="2200"/>
              <a:t>Only some employees manage departments </a:t>
            </a:r>
            <a:br>
              <a:rPr lang="en-US" altLang="en-US" sz="2200"/>
            </a:br>
            <a:r>
              <a:rPr lang="en-US" altLang="en-US" sz="2200">
                <a:solidFill>
                  <a:srgbClr val="FF0000"/>
                </a:solidFill>
              </a:rPr>
              <a:t>The participation is PARTIAL </a:t>
            </a:r>
            <a:br>
              <a:rPr lang="en-US" altLang="en-US" sz="2200"/>
            </a:br>
            <a:br>
              <a:rPr lang="en-US" altLang="en-US" sz="2200"/>
            </a:br>
            <a:endParaRPr lang="en-US" altLang="en-US" sz="220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2">
            <a:extLst>
              <a:ext uri="{FF2B5EF4-FFF2-40B4-BE49-F238E27FC236}">
                <a16:creationId xmlns:a16="http://schemas.microsoft.com/office/drawing/2014/main" id="{DE9467FF-CFB9-450E-9C60-E138BF8E93A6}"/>
              </a:ext>
            </a:extLst>
          </p:cNvPr>
          <p:cNvSpPr txBox="1">
            <a:spLocks noChangeArrowheads="1"/>
          </p:cNvSpPr>
          <p:nvPr/>
        </p:nvSpPr>
        <p:spPr bwMode="auto">
          <a:xfrm>
            <a:off x="609600" y="38100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Char char="-"/>
            </a:pPr>
            <a:r>
              <a:rPr lang="en-US" altLang="en-US" sz="1800">
                <a:latin typeface="Arial" panose="020B0604020202020204" pitchFamily="34" charset="0"/>
              </a:rPr>
              <a:t>An Employee </a:t>
            </a:r>
            <a:r>
              <a:rPr lang="en-US" altLang="en-US" sz="1800">
                <a:solidFill>
                  <a:srgbClr val="FF0000"/>
                </a:solidFill>
                <a:latin typeface="Arial" panose="020B0604020202020204" pitchFamily="34" charset="0"/>
              </a:rPr>
              <a:t>may</a:t>
            </a:r>
            <a:r>
              <a:rPr lang="en-US" altLang="en-US" sz="1800">
                <a:latin typeface="Arial" panose="020B0604020202020204" pitchFamily="34" charset="0"/>
              </a:rPr>
              <a:t> have a car.</a:t>
            </a:r>
          </a:p>
          <a:p>
            <a:pPr algn="ctr">
              <a:spcBef>
                <a:spcPct val="0"/>
              </a:spcBef>
              <a:buClrTx/>
              <a:buSzTx/>
              <a:buFontTx/>
              <a:buChar char="-"/>
            </a:pPr>
            <a:r>
              <a:rPr lang="en-US" altLang="en-US" sz="1800">
                <a:latin typeface="Arial" panose="020B0604020202020204" pitchFamily="34" charset="0"/>
              </a:rPr>
              <a:t>A Car </a:t>
            </a:r>
            <a:r>
              <a:rPr lang="en-US" altLang="en-US" sz="1800">
                <a:solidFill>
                  <a:srgbClr val="FF0000"/>
                </a:solidFill>
                <a:latin typeface="Arial" panose="020B0604020202020204" pitchFamily="34" charset="0"/>
              </a:rPr>
              <a:t>must</a:t>
            </a:r>
            <a:r>
              <a:rPr lang="en-US" altLang="en-US" sz="1800">
                <a:latin typeface="Arial" panose="020B0604020202020204" pitchFamily="34" charset="0"/>
              </a:rPr>
              <a:t> be assigned to particular employee</a:t>
            </a:r>
          </a:p>
        </p:txBody>
      </p:sp>
      <p:grpSp>
        <p:nvGrpSpPr>
          <p:cNvPr id="57347" name="Group 6">
            <a:extLst>
              <a:ext uri="{FF2B5EF4-FFF2-40B4-BE49-F238E27FC236}">
                <a16:creationId xmlns:a16="http://schemas.microsoft.com/office/drawing/2014/main" id="{06EE8956-98A0-4708-AC7F-8A9680552CC0}"/>
              </a:ext>
            </a:extLst>
          </p:cNvPr>
          <p:cNvGrpSpPr>
            <a:grpSpLocks/>
          </p:cNvGrpSpPr>
          <p:nvPr/>
        </p:nvGrpSpPr>
        <p:grpSpPr bwMode="auto">
          <a:xfrm>
            <a:off x="457200" y="2286000"/>
            <a:ext cx="8534400" cy="1066800"/>
            <a:chOff x="457200" y="2286000"/>
            <a:chExt cx="8534400" cy="1066800"/>
          </a:xfrm>
        </p:grpSpPr>
        <p:sp>
          <p:nvSpPr>
            <p:cNvPr id="57349" name="Rectangle 3">
              <a:extLst>
                <a:ext uri="{FF2B5EF4-FFF2-40B4-BE49-F238E27FC236}">
                  <a16:creationId xmlns:a16="http://schemas.microsoft.com/office/drawing/2014/main" id="{88A70A77-8D84-4A9A-8A1F-9314FDE4E934}"/>
                </a:ext>
              </a:extLst>
            </p:cNvPr>
            <p:cNvSpPr>
              <a:spLocks noChangeArrowheads="1"/>
            </p:cNvSpPr>
            <p:nvPr/>
          </p:nvSpPr>
          <p:spPr bwMode="auto">
            <a:xfrm>
              <a:off x="457200" y="2438400"/>
              <a:ext cx="23622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Employee</a:t>
              </a:r>
            </a:p>
          </p:txBody>
        </p:sp>
        <p:grpSp>
          <p:nvGrpSpPr>
            <p:cNvPr id="57350" name="Group 23">
              <a:extLst>
                <a:ext uri="{FF2B5EF4-FFF2-40B4-BE49-F238E27FC236}">
                  <a16:creationId xmlns:a16="http://schemas.microsoft.com/office/drawing/2014/main" id="{385556F6-5C52-4BCF-8D2C-729801BDABE3}"/>
                </a:ext>
              </a:extLst>
            </p:cNvPr>
            <p:cNvGrpSpPr>
              <a:grpSpLocks/>
            </p:cNvGrpSpPr>
            <p:nvPr/>
          </p:nvGrpSpPr>
          <p:grpSpPr bwMode="auto">
            <a:xfrm>
              <a:off x="2819400" y="2286000"/>
              <a:ext cx="6172200" cy="1066800"/>
              <a:chOff x="2819400" y="2286000"/>
              <a:chExt cx="6172200" cy="1066800"/>
            </a:xfrm>
          </p:grpSpPr>
          <p:sp>
            <p:nvSpPr>
              <p:cNvPr id="57351" name="Line 4">
                <a:extLst>
                  <a:ext uri="{FF2B5EF4-FFF2-40B4-BE49-F238E27FC236}">
                    <a16:creationId xmlns:a16="http://schemas.microsoft.com/office/drawing/2014/main" id="{321CFA52-C138-431D-8A7F-C0817ED2D4B4}"/>
                  </a:ext>
                </a:extLst>
              </p:cNvPr>
              <p:cNvSpPr>
                <a:spLocks noChangeShapeType="1"/>
              </p:cNvSpPr>
              <p:nvPr/>
            </p:nvSpPr>
            <p:spPr bwMode="auto">
              <a:xfrm>
                <a:off x="2819400" y="2438400"/>
                <a:ext cx="0" cy="762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2" name="AutoShape 5">
                <a:extLst>
                  <a:ext uri="{FF2B5EF4-FFF2-40B4-BE49-F238E27FC236}">
                    <a16:creationId xmlns:a16="http://schemas.microsoft.com/office/drawing/2014/main" id="{05DC98B2-4DFE-49DA-B6DB-7DC602436793}"/>
                  </a:ext>
                </a:extLst>
              </p:cNvPr>
              <p:cNvSpPr>
                <a:spLocks noChangeArrowheads="1"/>
              </p:cNvSpPr>
              <p:nvPr/>
            </p:nvSpPr>
            <p:spPr bwMode="auto">
              <a:xfrm>
                <a:off x="3429000" y="2286000"/>
                <a:ext cx="2209800" cy="1066800"/>
              </a:xfrm>
              <a:prstGeom prst="flowChartDecision">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Has</a:t>
                </a:r>
              </a:p>
            </p:txBody>
          </p:sp>
          <p:sp>
            <p:nvSpPr>
              <p:cNvPr id="57353" name="Rectangle 7">
                <a:extLst>
                  <a:ext uri="{FF2B5EF4-FFF2-40B4-BE49-F238E27FC236}">
                    <a16:creationId xmlns:a16="http://schemas.microsoft.com/office/drawing/2014/main" id="{D156FE05-42B3-482C-83DE-D4C58A1BF674}"/>
                  </a:ext>
                </a:extLst>
              </p:cNvPr>
              <p:cNvSpPr>
                <a:spLocks noChangeArrowheads="1"/>
              </p:cNvSpPr>
              <p:nvPr/>
            </p:nvSpPr>
            <p:spPr bwMode="auto">
              <a:xfrm>
                <a:off x="6553200" y="2438400"/>
                <a:ext cx="24384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Car</a:t>
                </a:r>
              </a:p>
            </p:txBody>
          </p:sp>
          <p:cxnSp>
            <p:nvCxnSpPr>
              <p:cNvPr id="57354" name="Straight Connector 12">
                <a:extLst>
                  <a:ext uri="{FF2B5EF4-FFF2-40B4-BE49-F238E27FC236}">
                    <a16:creationId xmlns:a16="http://schemas.microsoft.com/office/drawing/2014/main" id="{B468C862-4CF9-40C6-9ABD-CA17150A65F0}"/>
                  </a:ext>
                </a:extLst>
              </p:cNvPr>
              <p:cNvCxnSpPr>
                <a:cxnSpLocks noChangeShapeType="1"/>
                <a:endCxn id="57352" idx="1"/>
              </p:cNvCxnSpPr>
              <p:nvPr/>
            </p:nvCxnSpPr>
            <p:spPr bwMode="auto">
              <a:xfrm>
                <a:off x="2819400" y="2819400"/>
                <a:ext cx="609600"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7355" name="Straight Connector 13">
                <a:extLst>
                  <a:ext uri="{FF2B5EF4-FFF2-40B4-BE49-F238E27FC236}">
                    <a16:creationId xmlns:a16="http://schemas.microsoft.com/office/drawing/2014/main" id="{D1C36CF1-B592-4B8C-8137-C4B9E51F1646}"/>
                  </a:ext>
                </a:extLst>
              </p:cNvPr>
              <p:cNvCxnSpPr>
                <a:cxnSpLocks noChangeShapeType="1"/>
              </p:cNvCxnSpPr>
              <p:nvPr/>
            </p:nvCxnSpPr>
            <p:spPr bwMode="auto">
              <a:xfrm>
                <a:off x="5562600" y="2741612"/>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7356" name="Straight Connector 14">
                <a:extLst>
                  <a:ext uri="{FF2B5EF4-FFF2-40B4-BE49-F238E27FC236}">
                    <a16:creationId xmlns:a16="http://schemas.microsoft.com/office/drawing/2014/main" id="{816DCCCA-29BD-401A-B2D3-0F79B3C0C039}"/>
                  </a:ext>
                </a:extLst>
              </p:cNvPr>
              <p:cNvCxnSpPr>
                <a:cxnSpLocks noChangeShapeType="1"/>
              </p:cNvCxnSpPr>
              <p:nvPr/>
            </p:nvCxnSpPr>
            <p:spPr bwMode="auto">
              <a:xfrm>
                <a:off x="5562600" y="2819400"/>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grpSp>
      <p:sp>
        <p:nvSpPr>
          <p:cNvPr id="16" name="Title 1">
            <a:extLst>
              <a:ext uri="{FF2B5EF4-FFF2-40B4-BE49-F238E27FC236}">
                <a16:creationId xmlns:a16="http://schemas.microsoft.com/office/drawing/2014/main" id="{B90E5AF6-C573-4B5B-9F19-641CF7B92770}"/>
              </a:ext>
            </a:extLst>
          </p:cNvPr>
          <p:cNvSpPr txBox="1">
            <a:spLocks/>
          </p:cNvSpPr>
          <p:nvPr/>
        </p:nvSpPr>
        <p:spPr bwMode="auto">
          <a:xfrm>
            <a:off x="1982788" y="358775"/>
            <a:ext cx="7581900" cy="941388"/>
          </a:xfrm>
          <a:prstGeom prst="rect">
            <a:avLst/>
          </a:prstGeom>
          <a:noFill/>
          <a:ln w="9525">
            <a:noFill/>
            <a:miter lim="800000"/>
            <a:headEnd/>
            <a:tailEnd/>
          </a:ln>
        </p:spPr>
        <p:txBody>
          <a:bodyPr lIns="0" tIns="0" rIns="0" bIns="0"/>
          <a:lstStyle/>
          <a:p>
            <a:pPr>
              <a:defRPr/>
            </a:pPr>
            <a:r>
              <a:rPr lang="en-US" sz="3200" kern="0" dirty="0">
                <a:latin typeface="+mj-lt"/>
                <a:ea typeface="+mj-ea"/>
                <a:cs typeface="+mj-cs"/>
              </a:rPr>
              <a:t>PARTICIPATION CONSTRAINT</a:t>
            </a:r>
            <a:br>
              <a:rPr lang="en-US" sz="3200" kern="0" dirty="0">
                <a:latin typeface="+mj-lt"/>
                <a:ea typeface="+mj-ea"/>
                <a:cs typeface="+mj-cs"/>
              </a:rPr>
            </a:br>
            <a:endParaRPr lang="en-US" sz="3200" kern="0" dirty="0">
              <a:latin typeface="+mj-lt"/>
              <a:ea typeface="+mj-ea"/>
              <a:cs typeface="+mj-cs"/>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3BC9028-1CA6-4257-869C-EE2239A6FACD}"/>
              </a:ext>
            </a:extLst>
          </p:cNvPr>
          <p:cNvSpPr txBox="1">
            <a:spLocks/>
          </p:cNvSpPr>
          <p:nvPr/>
        </p:nvSpPr>
        <p:spPr bwMode="auto">
          <a:xfrm>
            <a:off x="2106613" y="493713"/>
            <a:ext cx="7581900" cy="941387"/>
          </a:xfrm>
          <a:prstGeom prst="rect">
            <a:avLst/>
          </a:prstGeom>
          <a:noFill/>
          <a:ln w="9525">
            <a:noFill/>
            <a:miter lim="800000"/>
            <a:headEnd/>
            <a:tailEnd/>
          </a:ln>
        </p:spPr>
        <p:txBody>
          <a:bodyPr lIns="0" tIns="0" rIns="0" bIns="0"/>
          <a:lstStyle/>
          <a:p>
            <a:pPr>
              <a:defRPr/>
            </a:pPr>
            <a:r>
              <a:rPr lang="en-US" sz="3200" kern="0" dirty="0">
                <a:latin typeface="+mj-lt"/>
                <a:ea typeface="+mj-ea"/>
                <a:cs typeface="+mj-cs"/>
              </a:rPr>
              <a:t>PARTICIPATION CONSTRAINT</a:t>
            </a:r>
            <a:br>
              <a:rPr lang="en-US" sz="3200" kern="0" dirty="0">
                <a:latin typeface="+mj-lt"/>
                <a:ea typeface="+mj-ea"/>
                <a:cs typeface="+mj-cs"/>
              </a:rPr>
            </a:br>
            <a:endParaRPr lang="en-US" sz="3200" kern="0" dirty="0">
              <a:latin typeface="+mj-lt"/>
              <a:ea typeface="+mj-ea"/>
              <a:cs typeface="+mj-cs"/>
            </a:endParaRPr>
          </a:p>
        </p:txBody>
      </p:sp>
      <p:sp>
        <p:nvSpPr>
          <p:cNvPr id="58371" name="Text Box 12">
            <a:extLst>
              <a:ext uri="{FF2B5EF4-FFF2-40B4-BE49-F238E27FC236}">
                <a16:creationId xmlns:a16="http://schemas.microsoft.com/office/drawing/2014/main" id="{809EAF86-71D2-4022-8F1A-9B6AB329CBCE}"/>
              </a:ext>
            </a:extLst>
          </p:cNvPr>
          <p:cNvSpPr txBox="1">
            <a:spLocks noChangeArrowheads="1"/>
          </p:cNvSpPr>
          <p:nvPr/>
        </p:nvSpPr>
        <p:spPr bwMode="auto">
          <a:xfrm>
            <a:off x="609600" y="38100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 A department </a:t>
            </a:r>
            <a:r>
              <a:rPr lang="en-US" altLang="en-US" sz="1800">
                <a:solidFill>
                  <a:srgbClr val="FF0000"/>
                </a:solidFill>
                <a:latin typeface="Arial" panose="020B0604020202020204" pitchFamily="34" charset="0"/>
              </a:rPr>
              <a:t>may</a:t>
            </a:r>
            <a:r>
              <a:rPr lang="en-US" altLang="en-US" sz="1800">
                <a:latin typeface="Arial" panose="020B0604020202020204" pitchFamily="34" charset="0"/>
              </a:rPr>
              <a:t> hire many employees </a:t>
            </a:r>
            <a:r>
              <a:rPr lang="en-US" altLang="en-US" sz="1800">
                <a:solidFill>
                  <a:schemeClr val="accent1"/>
                </a:solidFill>
                <a:latin typeface="Arial" panose="020B0604020202020204" pitchFamily="34" charset="0"/>
              </a:rPr>
              <a:t>( Zero or more)</a:t>
            </a:r>
          </a:p>
          <a:p>
            <a:pPr algn="ctr">
              <a:spcBef>
                <a:spcPct val="0"/>
              </a:spcBef>
              <a:buClrTx/>
              <a:buSzTx/>
              <a:buFontTx/>
              <a:buChar char="-"/>
            </a:pPr>
            <a:r>
              <a:rPr lang="en-US" altLang="en-US" sz="1800">
                <a:latin typeface="Arial" panose="020B0604020202020204" pitchFamily="34" charset="0"/>
              </a:rPr>
              <a:t> An employee </a:t>
            </a:r>
            <a:r>
              <a:rPr lang="en-US" altLang="en-US" sz="1800">
                <a:solidFill>
                  <a:srgbClr val="FF0000"/>
                </a:solidFill>
                <a:latin typeface="Arial" panose="020B0604020202020204" pitchFamily="34" charset="0"/>
              </a:rPr>
              <a:t>must</a:t>
            </a:r>
            <a:r>
              <a:rPr lang="en-US" altLang="en-US" sz="1800">
                <a:latin typeface="Arial" panose="020B0604020202020204" pitchFamily="34" charset="0"/>
              </a:rPr>
              <a:t> be employed by a department</a:t>
            </a:r>
          </a:p>
          <a:p>
            <a:pPr algn="ctr">
              <a:spcBef>
                <a:spcPct val="0"/>
              </a:spcBef>
              <a:buClrTx/>
              <a:buSzTx/>
              <a:buFontTx/>
              <a:buNone/>
            </a:pPr>
            <a:r>
              <a:rPr lang="en-US" altLang="en-US" sz="1800">
                <a:latin typeface="Arial" panose="020B0604020202020204" pitchFamily="34" charset="0"/>
              </a:rPr>
              <a:t>(Department membership is </a:t>
            </a:r>
            <a:r>
              <a:rPr lang="en-US" altLang="en-US" sz="1800">
                <a:solidFill>
                  <a:srgbClr val="FF0000"/>
                </a:solidFill>
                <a:latin typeface="Arial" panose="020B0604020202020204" pitchFamily="34" charset="0"/>
              </a:rPr>
              <a:t>Optional</a:t>
            </a:r>
            <a:r>
              <a:rPr lang="en-US" altLang="en-US" sz="1800">
                <a:latin typeface="Arial" panose="020B0604020202020204" pitchFamily="34" charset="0"/>
              </a:rPr>
              <a:t>, Employee membership is </a:t>
            </a:r>
            <a:r>
              <a:rPr lang="en-US" altLang="en-US" sz="1800">
                <a:solidFill>
                  <a:srgbClr val="FF0000"/>
                </a:solidFill>
                <a:latin typeface="Arial" panose="020B0604020202020204" pitchFamily="34" charset="0"/>
              </a:rPr>
              <a:t>Mandatory</a:t>
            </a:r>
            <a:r>
              <a:rPr lang="en-US" altLang="en-US" sz="1800">
                <a:latin typeface="Arial" panose="020B0604020202020204" pitchFamily="34" charset="0"/>
              </a:rPr>
              <a:t>)</a:t>
            </a:r>
          </a:p>
        </p:txBody>
      </p:sp>
      <p:grpSp>
        <p:nvGrpSpPr>
          <p:cNvPr id="58372" name="Group 6">
            <a:extLst>
              <a:ext uri="{FF2B5EF4-FFF2-40B4-BE49-F238E27FC236}">
                <a16:creationId xmlns:a16="http://schemas.microsoft.com/office/drawing/2014/main" id="{A3550236-EB7C-47E6-9467-60629AEE16EF}"/>
              </a:ext>
            </a:extLst>
          </p:cNvPr>
          <p:cNvGrpSpPr>
            <a:grpSpLocks/>
          </p:cNvGrpSpPr>
          <p:nvPr/>
        </p:nvGrpSpPr>
        <p:grpSpPr bwMode="auto">
          <a:xfrm>
            <a:off x="457200" y="2286000"/>
            <a:ext cx="8534400" cy="1066800"/>
            <a:chOff x="457200" y="2286000"/>
            <a:chExt cx="8534400" cy="1066800"/>
          </a:xfrm>
        </p:grpSpPr>
        <p:sp>
          <p:nvSpPr>
            <p:cNvPr id="58373" name="Rectangle 3">
              <a:extLst>
                <a:ext uri="{FF2B5EF4-FFF2-40B4-BE49-F238E27FC236}">
                  <a16:creationId xmlns:a16="http://schemas.microsoft.com/office/drawing/2014/main" id="{45306D97-9623-4C19-97E0-2DC7365F0727}"/>
                </a:ext>
              </a:extLst>
            </p:cNvPr>
            <p:cNvSpPr>
              <a:spLocks noChangeArrowheads="1"/>
            </p:cNvSpPr>
            <p:nvPr/>
          </p:nvSpPr>
          <p:spPr bwMode="auto">
            <a:xfrm>
              <a:off x="457200" y="2438400"/>
              <a:ext cx="23622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Department</a:t>
              </a:r>
            </a:p>
          </p:txBody>
        </p:sp>
        <p:grpSp>
          <p:nvGrpSpPr>
            <p:cNvPr id="58374" name="Group 23">
              <a:extLst>
                <a:ext uri="{FF2B5EF4-FFF2-40B4-BE49-F238E27FC236}">
                  <a16:creationId xmlns:a16="http://schemas.microsoft.com/office/drawing/2014/main" id="{9D077BC1-0A76-48BF-87DB-C737777D2DA1}"/>
                </a:ext>
              </a:extLst>
            </p:cNvPr>
            <p:cNvGrpSpPr>
              <a:grpSpLocks/>
            </p:cNvGrpSpPr>
            <p:nvPr/>
          </p:nvGrpSpPr>
          <p:grpSpPr bwMode="auto">
            <a:xfrm>
              <a:off x="2819400" y="2286000"/>
              <a:ext cx="6172200" cy="1066800"/>
              <a:chOff x="2819400" y="2286000"/>
              <a:chExt cx="6172200" cy="1066800"/>
            </a:xfrm>
          </p:grpSpPr>
          <p:sp>
            <p:nvSpPr>
              <p:cNvPr id="58375" name="Line 4">
                <a:extLst>
                  <a:ext uri="{FF2B5EF4-FFF2-40B4-BE49-F238E27FC236}">
                    <a16:creationId xmlns:a16="http://schemas.microsoft.com/office/drawing/2014/main" id="{23730372-5993-4867-A31C-D7CE96933D28}"/>
                  </a:ext>
                </a:extLst>
              </p:cNvPr>
              <p:cNvSpPr>
                <a:spLocks noChangeShapeType="1"/>
              </p:cNvSpPr>
              <p:nvPr/>
            </p:nvSpPr>
            <p:spPr bwMode="auto">
              <a:xfrm>
                <a:off x="2819400" y="2438400"/>
                <a:ext cx="0" cy="762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6" name="AutoShape 5">
                <a:extLst>
                  <a:ext uri="{FF2B5EF4-FFF2-40B4-BE49-F238E27FC236}">
                    <a16:creationId xmlns:a16="http://schemas.microsoft.com/office/drawing/2014/main" id="{7311F5CF-CEDE-416A-B737-7BBEABE5609B}"/>
                  </a:ext>
                </a:extLst>
              </p:cNvPr>
              <p:cNvSpPr>
                <a:spLocks noChangeArrowheads="1"/>
              </p:cNvSpPr>
              <p:nvPr/>
            </p:nvSpPr>
            <p:spPr bwMode="auto">
              <a:xfrm>
                <a:off x="3429000" y="2286000"/>
                <a:ext cx="2209800" cy="1066800"/>
              </a:xfrm>
              <a:prstGeom prst="flowChartDecision">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Hire</a:t>
                </a:r>
              </a:p>
            </p:txBody>
          </p:sp>
          <p:sp>
            <p:nvSpPr>
              <p:cNvPr id="58377" name="Rectangle 7">
                <a:extLst>
                  <a:ext uri="{FF2B5EF4-FFF2-40B4-BE49-F238E27FC236}">
                    <a16:creationId xmlns:a16="http://schemas.microsoft.com/office/drawing/2014/main" id="{FD059408-D2B0-4CF6-BD8F-67E81B0FFF77}"/>
                  </a:ext>
                </a:extLst>
              </p:cNvPr>
              <p:cNvSpPr>
                <a:spLocks noChangeArrowheads="1"/>
              </p:cNvSpPr>
              <p:nvPr/>
            </p:nvSpPr>
            <p:spPr bwMode="auto">
              <a:xfrm>
                <a:off x="6553200" y="2438400"/>
                <a:ext cx="24384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Employee</a:t>
                </a:r>
              </a:p>
            </p:txBody>
          </p:sp>
          <p:cxnSp>
            <p:nvCxnSpPr>
              <p:cNvPr id="58378" name="Straight Connector 12">
                <a:extLst>
                  <a:ext uri="{FF2B5EF4-FFF2-40B4-BE49-F238E27FC236}">
                    <a16:creationId xmlns:a16="http://schemas.microsoft.com/office/drawing/2014/main" id="{13858237-F66D-493F-AD59-215C148A6073}"/>
                  </a:ext>
                </a:extLst>
              </p:cNvPr>
              <p:cNvCxnSpPr>
                <a:cxnSpLocks noChangeShapeType="1"/>
                <a:endCxn id="58376" idx="1"/>
              </p:cNvCxnSpPr>
              <p:nvPr/>
            </p:nvCxnSpPr>
            <p:spPr bwMode="auto">
              <a:xfrm>
                <a:off x="2819400" y="2819400"/>
                <a:ext cx="609600"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8379" name="Straight Connector 13">
                <a:extLst>
                  <a:ext uri="{FF2B5EF4-FFF2-40B4-BE49-F238E27FC236}">
                    <a16:creationId xmlns:a16="http://schemas.microsoft.com/office/drawing/2014/main" id="{A6AFDBE6-DF33-4101-AEF5-F8C6B963771A}"/>
                  </a:ext>
                </a:extLst>
              </p:cNvPr>
              <p:cNvCxnSpPr>
                <a:cxnSpLocks noChangeShapeType="1"/>
              </p:cNvCxnSpPr>
              <p:nvPr/>
            </p:nvCxnSpPr>
            <p:spPr bwMode="auto">
              <a:xfrm>
                <a:off x="5562600" y="2741612"/>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8380" name="Straight Connector 14">
                <a:extLst>
                  <a:ext uri="{FF2B5EF4-FFF2-40B4-BE49-F238E27FC236}">
                    <a16:creationId xmlns:a16="http://schemas.microsoft.com/office/drawing/2014/main" id="{F245E6B7-8295-4EBF-8DDF-A2A25E6CAACB}"/>
                  </a:ext>
                </a:extLst>
              </p:cNvPr>
              <p:cNvCxnSpPr>
                <a:cxnSpLocks noChangeShapeType="1"/>
              </p:cNvCxnSpPr>
              <p:nvPr/>
            </p:nvCxnSpPr>
            <p:spPr bwMode="auto">
              <a:xfrm>
                <a:off x="5562600" y="2819400"/>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394" name="Group 6">
            <a:extLst>
              <a:ext uri="{FF2B5EF4-FFF2-40B4-BE49-F238E27FC236}">
                <a16:creationId xmlns:a16="http://schemas.microsoft.com/office/drawing/2014/main" id="{845A01C7-6FCD-44C9-A46E-621FCB57FA1A}"/>
              </a:ext>
            </a:extLst>
          </p:cNvPr>
          <p:cNvGrpSpPr>
            <a:grpSpLocks/>
          </p:cNvGrpSpPr>
          <p:nvPr/>
        </p:nvGrpSpPr>
        <p:grpSpPr bwMode="auto">
          <a:xfrm>
            <a:off x="457200" y="2286000"/>
            <a:ext cx="8534400" cy="1066800"/>
            <a:chOff x="457200" y="2286000"/>
            <a:chExt cx="8534400" cy="1066800"/>
          </a:xfrm>
        </p:grpSpPr>
        <p:sp>
          <p:nvSpPr>
            <p:cNvPr id="59409" name="Rectangle 3">
              <a:extLst>
                <a:ext uri="{FF2B5EF4-FFF2-40B4-BE49-F238E27FC236}">
                  <a16:creationId xmlns:a16="http://schemas.microsoft.com/office/drawing/2014/main" id="{4756C6D9-BE2B-4525-875D-448BCE63AC98}"/>
                </a:ext>
              </a:extLst>
            </p:cNvPr>
            <p:cNvSpPr>
              <a:spLocks noChangeArrowheads="1"/>
            </p:cNvSpPr>
            <p:nvPr/>
          </p:nvSpPr>
          <p:spPr bwMode="auto">
            <a:xfrm>
              <a:off x="457200" y="2438400"/>
              <a:ext cx="23622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Employee</a:t>
              </a:r>
            </a:p>
          </p:txBody>
        </p:sp>
        <p:grpSp>
          <p:nvGrpSpPr>
            <p:cNvPr id="59410" name="Group 23">
              <a:extLst>
                <a:ext uri="{FF2B5EF4-FFF2-40B4-BE49-F238E27FC236}">
                  <a16:creationId xmlns:a16="http://schemas.microsoft.com/office/drawing/2014/main" id="{A4A5A9D5-FBAE-44B5-AE35-6B446C91F3EB}"/>
                </a:ext>
              </a:extLst>
            </p:cNvPr>
            <p:cNvGrpSpPr>
              <a:grpSpLocks/>
            </p:cNvGrpSpPr>
            <p:nvPr/>
          </p:nvGrpSpPr>
          <p:grpSpPr bwMode="auto">
            <a:xfrm>
              <a:off x="2819400" y="2286000"/>
              <a:ext cx="6172200" cy="1066800"/>
              <a:chOff x="2819400" y="2286000"/>
              <a:chExt cx="6172200" cy="1066800"/>
            </a:xfrm>
          </p:grpSpPr>
          <p:sp>
            <p:nvSpPr>
              <p:cNvPr id="59411" name="Line 4">
                <a:extLst>
                  <a:ext uri="{FF2B5EF4-FFF2-40B4-BE49-F238E27FC236}">
                    <a16:creationId xmlns:a16="http://schemas.microsoft.com/office/drawing/2014/main" id="{431EB988-3748-406F-8C90-F9F8CDA8CEFB}"/>
                  </a:ext>
                </a:extLst>
              </p:cNvPr>
              <p:cNvSpPr>
                <a:spLocks noChangeShapeType="1"/>
              </p:cNvSpPr>
              <p:nvPr/>
            </p:nvSpPr>
            <p:spPr bwMode="auto">
              <a:xfrm>
                <a:off x="2819400" y="2438400"/>
                <a:ext cx="0" cy="762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12" name="AutoShape 5">
                <a:extLst>
                  <a:ext uri="{FF2B5EF4-FFF2-40B4-BE49-F238E27FC236}">
                    <a16:creationId xmlns:a16="http://schemas.microsoft.com/office/drawing/2014/main" id="{3B52397D-CAAE-4C5B-989A-BDF431AEA99F}"/>
                  </a:ext>
                </a:extLst>
              </p:cNvPr>
              <p:cNvSpPr>
                <a:spLocks noChangeArrowheads="1"/>
              </p:cNvSpPr>
              <p:nvPr/>
            </p:nvSpPr>
            <p:spPr bwMode="auto">
              <a:xfrm>
                <a:off x="3429000" y="2286000"/>
                <a:ext cx="2209800" cy="1066800"/>
              </a:xfrm>
              <a:prstGeom prst="flowChartDecision">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Has</a:t>
                </a:r>
              </a:p>
            </p:txBody>
          </p:sp>
          <p:sp>
            <p:nvSpPr>
              <p:cNvPr id="59413" name="Rectangle 7">
                <a:extLst>
                  <a:ext uri="{FF2B5EF4-FFF2-40B4-BE49-F238E27FC236}">
                    <a16:creationId xmlns:a16="http://schemas.microsoft.com/office/drawing/2014/main" id="{2CF84459-41FB-4828-8771-1F5BB9BA8AA9}"/>
                  </a:ext>
                </a:extLst>
              </p:cNvPr>
              <p:cNvSpPr>
                <a:spLocks noChangeArrowheads="1"/>
              </p:cNvSpPr>
              <p:nvPr/>
            </p:nvSpPr>
            <p:spPr bwMode="auto">
              <a:xfrm>
                <a:off x="6553200" y="2438400"/>
                <a:ext cx="24384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Car</a:t>
                </a:r>
              </a:p>
            </p:txBody>
          </p:sp>
          <p:cxnSp>
            <p:nvCxnSpPr>
              <p:cNvPr id="59414" name="Straight Connector 12">
                <a:extLst>
                  <a:ext uri="{FF2B5EF4-FFF2-40B4-BE49-F238E27FC236}">
                    <a16:creationId xmlns:a16="http://schemas.microsoft.com/office/drawing/2014/main" id="{F6F4C25E-B430-4CFB-8C8B-090873E84BE1}"/>
                  </a:ext>
                </a:extLst>
              </p:cNvPr>
              <p:cNvCxnSpPr>
                <a:cxnSpLocks noChangeShapeType="1"/>
                <a:endCxn id="59412" idx="1"/>
              </p:cNvCxnSpPr>
              <p:nvPr/>
            </p:nvCxnSpPr>
            <p:spPr bwMode="auto">
              <a:xfrm>
                <a:off x="2819400" y="2819400"/>
                <a:ext cx="609600"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9415" name="Straight Connector 13">
                <a:extLst>
                  <a:ext uri="{FF2B5EF4-FFF2-40B4-BE49-F238E27FC236}">
                    <a16:creationId xmlns:a16="http://schemas.microsoft.com/office/drawing/2014/main" id="{30B8E8C8-29A6-4387-96E5-BA926B2F38E6}"/>
                  </a:ext>
                </a:extLst>
              </p:cNvPr>
              <p:cNvCxnSpPr>
                <a:cxnSpLocks noChangeShapeType="1"/>
              </p:cNvCxnSpPr>
              <p:nvPr/>
            </p:nvCxnSpPr>
            <p:spPr bwMode="auto">
              <a:xfrm>
                <a:off x="5562600" y="2803397"/>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grpSp>
      <p:sp>
        <p:nvSpPr>
          <p:cNvPr id="16" name="Title 1">
            <a:extLst>
              <a:ext uri="{FF2B5EF4-FFF2-40B4-BE49-F238E27FC236}">
                <a16:creationId xmlns:a16="http://schemas.microsoft.com/office/drawing/2014/main" id="{02CFFF05-39B9-4A11-BD2D-B9C28731EA08}"/>
              </a:ext>
            </a:extLst>
          </p:cNvPr>
          <p:cNvSpPr txBox="1">
            <a:spLocks/>
          </p:cNvSpPr>
          <p:nvPr/>
        </p:nvSpPr>
        <p:spPr bwMode="auto">
          <a:xfrm>
            <a:off x="800100" y="457200"/>
            <a:ext cx="7581900" cy="941388"/>
          </a:xfrm>
          <a:prstGeom prst="rect">
            <a:avLst/>
          </a:prstGeom>
          <a:noFill/>
          <a:ln w="9525">
            <a:noFill/>
            <a:miter lim="800000"/>
            <a:headEnd/>
            <a:tailEnd/>
          </a:ln>
        </p:spPr>
        <p:txBody>
          <a:bodyPr lIns="0" tIns="0" rIns="0" bIns="0"/>
          <a:lstStyle/>
          <a:p>
            <a:pPr>
              <a:defRPr/>
            </a:pPr>
            <a:r>
              <a:rPr lang="en-US" sz="3200" kern="0" dirty="0">
                <a:latin typeface="+mj-lt"/>
                <a:ea typeface="+mj-ea"/>
                <a:cs typeface="+mj-cs"/>
              </a:rPr>
              <a:t>PARTICIPATION CONSTRAINT</a:t>
            </a:r>
            <a:br>
              <a:rPr lang="en-US" sz="3200" kern="0" dirty="0">
                <a:latin typeface="+mj-lt"/>
                <a:ea typeface="+mj-ea"/>
                <a:cs typeface="+mj-cs"/>
              </a:rPr>
            </a:br>
            <a:endParaRPr lang="en-US" sz="3200" kern="0" dirty="0">
              <a:latin typeface="+mj-lt"/>
              <a:ea typeface="+mj-ea"/>
              <a:cs typeface="+mj-cs"/>
            </a:endParaRPr>
          </a:p>
        </p:txBody>
      </p:sp>
      <p:sp>
        <p:nvSpPr>
          <p:cNvPr id="59396" name="TextBox 1">
            <a:extLst>
              <a:ext uri="{FF2B5EF4-FFF2-40B4-BE49-F238E27FC236}">
                <a16:creationId xmlns:a16="http://schemas.microsoft.com/office/drawing/2014/main" id="{1FD013F8-3448-4C7B-A881-48C0D9BDAB61}"/>
              </a:ext>
            </a:extLst>
          </p:cNvPr>
          <p:cNvSpPr txBox="1">
            <a:spLocks noChangeArrowheads="1"/>
          </p:cNvSpPr>
          <p:nvPr/>
        </p:nvSpPr>
        <p:spPr bwMode="auto">
          <a:xfrm>
            <a:off x="2730500" y="2459038"/>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(0,1)</a:t>
            </a:r>
          </a:p>
        </p:txBody>
      </p:sp>
      <p:sp>
        <p:nvSpPr>
          <p:cNvPr id="59397" name="TextBox 13">
            <a:extLst>
              <a:ext uri="{FF2B5EF4-FFF2-40B4-BE49-F238E27FC236}">
                <a16:creationId xmlns:a16="http://schemas.microsoft.com/office/drawing/2014/main" id="{382E2F1B-FCBC-4C19-BA78-DB3CAAB7517A}"/>
              </a:ext>
            </a:extLst>
          </p:cNvPr>
          <p:cNvSpPr txBox="1">
            <a:spLocks noChangeArrowheads="1"/>
          </p:cNvSpPr>
          <p:nvPr/>
        </p:nvSpPr>
        <p:spPr bwMode="auto">
          <a:xfrm>
            <a:off x="5851525" y="2430463"/>
            <a:ext cx="78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(1,1)</a:t>
            </a:r>
          </a:p>
        </p:txBody>
      </p:sp>
      <p:grpSp>
        <p:nvGrpSpPr>
          <p:cNvPr id="59398" name="Group 6">
            <a:extLst>
              <a:ext uri="{FF2B5EF4-FFF2-40B4-BE49-F238E27FC236}">
                <a16:creationId xmlns:a16="http://schemas.microsoft.com/office/drawing/2014/main" id="{C78FC2BC-610C-4465-AD75-B9EAE7AC5638}"/>
              </a:ext>
            </a:extLst>
          </p:cNvPr>
          <p:cNvGrpSpPr>
            <a:grpSpLocks/>
          </p:cNvGrpSpPr>
          <p:nvPr/>
        </p:nvGrpSpPr>
        <p:grpSpPr bwMode="auto">
          <a:xfrm>
            <a:off x="423863" y="3933825"/>
            <a:ext cx="8534400" cy="1066800"/>
            <a:chOff x="457200" y="2286000"/>
            <a:chExt cx="8534400" cy="1066800"/>
          </a:xfrm>
        </p:grpSpPr>
        <p:sp>
          <p:nvSpPr>
            <p:cNvPr id="59402" name="Rectangle 3">
              <a:extLst>
                <a:ext uri="{FF2B5EF4-FFF2-40B4-BE49-F238E27FC236}">
                  <a16:creationId xmlns:a16="http://schemas.microsoft.com/office/drawing/2014/main" id="{3FBD2601-6F67-4D7D-8429-0F52E4024641}"/>
                </a:ext>
              </a:extLst>
            </p:cNvPr>
            <p:cNvSpPr>
              <a:spLocks noChangeArrowheads="1"/>
            </p:cNvSpPr>
            <p:nvPr/>
          </p:nvSpPr>
          <p:spPr bwMode="auto">
            <a:xfrm>
              <a:off x="457200" y="2438400"/>
              <a:ext cx="23622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Employee</a:t>
              </a:r>
            </a:p>
          </p:txBody>
        </p:sp>
        <p:grpSp>
          <p:nvGrpSpPr>
            <p:cNvPr id="59403" name="Group 23">
              <a:extLst>
                <a:ext uri="{FF2B5EF4-FFF2-40B4-BE49-F238E27FC236}">
                  <a16:creationId xmlns:a16="http://schemas.microsoft.com/office/drawing/2014/main" id="{96F5C41C-D7D6-42A9-89DA-7B4A71918F38}"/>
                </a:ext>
              </a:extLst>
            </p:cNvPr>
            <p:cNvGrpSpPr>
              <a:grpSpLocks/>
            </p:cNvGrpSpPr>
            <p:nvPr/>
          </p:nvGrpSpPr>
          <p:grpSpPr bwMode="auto">
            <a:xfrm>
              <a:off x="2819400" y="2286000"/>
              <a:ext cx="6172200" cy="1066800"/>
              <a:chOff x="2819400" y="2286000"/>
              <a:chExt cx="6172200" cy="1066800"/>
            </a:xfrm>
          </p:grpSpPr>
          <p:sp>
            <p:nvSpPr>
              <p:cNvPr id="59404" name="Line 4">
                <a:extLst>
                  <a:ext uri="{FF2B5EF4-FFF2-40B4-BE49-F238E27FC236}">
                    <a16:creationId xmlns:a16="http://schemas.microsoft.com/office/drawing/2014/main" id="{4CBAB0A9-4E51-4A26-B7AA-09725877BE42}"/>
                  </a:ext>
                </a:extLst>
              </p:cNvPr>
              <p:cNvSpPr>
                <a:spLocks noChangeShapeType="1"/>
              </p:cNvSpPr>
              <p:nvPr/>
            </p:nvSpPr>
            <p:spPr bwMode="auto">
              <a:xfrm>
                <a:off x="2819400" y="2438400"/>
                <a:ext cx="0" cy="762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5" name="AutoShape 5">
                <a:extLst>
                  <a:ext uri="{FF2B5EF4-FFF2-40B4-BE49-F238E27FC236}">
                    <a16:creationId xmlns:a16="http://schemas.microsoft.com/office/drawing/2014/main" id="{51B71AB2-03AE-4C07-A273-A02DB32DDE62}"/>
                  </a:ext>
                </a:extLst>
              </p:cNvPr>
              <p:cNvSpPr>
                <a:spLocks noChangeArrowheads="1"/>
              </p:cNvSpPr>
              <p:nvPr/>
            </p:nvSpPr>
            <p:spPr bwMode="auto">
              <a:xfrm>
                <a:off x="3429000" y="2286000"/>
                <a:ext cx="2209800" cy="1066800"/>
              </a:xfrm>
              <a:prstGeom prst="flowChartDecision">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work</a:t>
                </a:r>
              </a:p>
            </p:txBody>
          </p:sp>
          <p:sp>
            <p:nvSpPr>
              <p:cNvPr id="59406" name="Rectangle 7">
                <a:extLst>
                  <a:ext uri="{FF2B5EF4-FFF2-40B4-BE49-F238E27FC236}">
                    <a16:creationId xmlns:a16="http://schemas.microsoft.com/office/drawing/2014/main" id="{2BF85C69-53FE-408D-9F4A-264C9BF21139}"/>
                  </a:ext>
                </a:extLst>
              </p:cNvPr>
              <p:cNvSpPr>
                <a:spLocks noChangeArrowheads="1"/>
              </p:cNvSpPr>
              <p:nvPr/>
            </p:nvSpPr>
            <p:spPr bwMode="auto">
              <a:xfrm>
                <a:off x="6553200" y="2438400"/>
                <a:ext cx="2438400" cy="762000"/>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Dept</a:t>
                </a:r>
              </a:p>
            </p:txBody>
          </p:sp>
          <p:cxnSp>
            <p:nvCxnSpPr>
              <p:cNvPr id="59407" name="Straight Connector 12">
                <a:extLst>
                  <a:ext uri="{FF2B5EF4-FFF2-40B4-BE49-F238E27FC236}">
                    <a16:creationId xmlns:a16="http://schemas.microsoft.com/office/drawing/2014/main" id="{DD502BBF-B7EE-469D-8BA4-EB773A4022B4}"/>
                  </a:ext>
                </a:extLst>
              </p:cNvPr>
              <p:cNvCxnSpPr>
                <a:cxnSpLocks noChangeShapeType="1"/>
                <a:endCxn id="59405" idx="1"/>
              </p:cNvCxnSpPr>
              <p:nvPr/>
            </p:nvCxnSpPr>
            <p:spPr bwMode="auto">
              <a:xfrm>
                <a:off x="2819400" y="2819400"/>
                <a:ext cx="609600" cy="1588"/>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cxnSp>
            <p:nvCxnSpPr>
              <p:cNvPr id="59408" name="Straight Connector 13">
                <a:extLst>
                  <a:ext uri="{FF2B5EF4-FFF2-40B4-BE49-F238E27FC236}">
                    <a16:creationId xmlns:a16="http://schemas.microsoft.com/office/drawing/2014/main" id="{1B6DD1E2-C148-405A-ACB1-CF28653CE286}"/>
                  </a:ext>
                </a:extLst>
              </p:cNvPr>
              <p:cNvCxnSpPr>
                <a:cxnSpLocks noChangeShapeType="1"/>
              </p:cNvCxnSpPr>
              <p:nvPr/>
            </p:nvCxnSpPr>
            <p:spPr bwMode="auto">
              <a:xfrm>
                <a:off x="5574957" y="2828111"/>
                <a:ext cx="990600" cy="3144"/>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grpSp>
      </p:grpSp>
      <p:sp>
        <p:nvSpPr>
          <p:cNvPr id="59399" name="TextBox 1">
            <a:extLst>
              <a:ext uri="{FF2B5EF4-FFF2-40B4-BE49-F238E27FC236}">
                <a16:creationId xmlns:a16="http://schemas.microsoft.com/office/drawing/2014/main" id="{8D97BE86-1F23-4A84-9F82-8A00B1D505DE}"/>
              </a:ext>
            </a:extLst>
          </p:cNvPr>
          <p:cNvSpPr txBox="1">
            <a:spLocks noChangeArrowheads="1"/>
          </p:cNvSpPr>
          <p:nvPr/>
        </p:nvSpPr>
        <p:spPr bwMode="auto">
          <a:xfrm>
            <a:off x="2840038" y="4086225"/>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(1,1)</a:t>
            </a:r>
          </a:p>
        </p:txBody>
      </p:sp>
      <p:sp>
        <p:nvSpPr>
          <p:cNvPr id="59400" name="TextBox 1">
            <a:extLst>
              <a:ext uri="{FF2B5EF4-FFF2-40B4-BE49-F238E27FC236}">
                <a16:creationId xmlns:a16="http://schemas.microsoft.com/office/drawing/2014/main" id="{36007EB9-4AFA-4E46-8B19-DC45F27445FB}"/>
              </a:ext>
            </a:extLst>
          </p:cNvPr>
          <p:cNvSpPr txBox="1">
            <a:spLocks noChangeArrowheads="1"/>
          </p:cNvSpPr>
          <p:nvPr/>
        </p:nvSpPr>
        <p:spPr bwMode="auto">
          <a:xfrm>
            <a:off x="5765800" y="4083050"/>
            <a:ext cx="78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600">
                <a:latin typeface="Arial" panose="020B0604020202020204" pitchFamily="34" charset="0"/>
              </a:rPr>
              <a:t>(1,N)</a:t>
            </a:r>
          </a:p>
        </p:txBody>
      </p:sp>
      <p:sp>
        <p:nvSpPr>
          <p:cNvPr id="59401" name="Rectangle 1">
            <a:extLst>
              <a:ext uri="{FF2B5EF4-FFF2-40B4-BE49-F238E27FC236}">
                <a16:creationId xmlns:a16="http://schemas.microsoft.com/office/drawing/2014/main" id="{D79B4B34-367B-4B94-B08F-9189D6549BFE}"/>
              </a:ext>
            </a:extLst>
          </p:cNvPr>
          <p:cNvSpPr>
            <a:spLocks noChangeArrowheads="1"/>
          </p:cNvSpPr>
          <p:nvPr/>
        </p:nvSpPr>
        <p:spPr bwMode="auto">
          <a:xfrm>
            <a:off x="309563" y="5019675"/>
            <a:ext cx="7932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spcBef>
                <a:spcPct val="0"/>
              </a:spcBef>
              <a:buClrTx/>
              <a:buSzTx/>
              <a:buFontTx/>
              <a:buNone/>
            </a:pPr>
            <a:r>
              <a:rPr lang="en-US" altLang="en-US" sz="1800">
                <a:latin typeface="Arial" panose="020B0604020202020204" pitchFamily="34" charset="0"/>
              </a:rPr>
              <a:t>A formal constraint: (min,max) where m, n are min and max number of times an entity participates in a relationship instance. For example, (0,10) means partial participation, and (1,max) means total participation. </a:t>
            </a:r>
          </a:p>
          <a:p>
            <a:pPr>
              <a:spcBef>
                <a:spcPct val="0"/>
              </a:spcBef>
              <a:buClrTx/>
              <a:buSzTx/>
              <a:buFontTx/>
              <a:buNone/>
            </a:pPr>
            <a:endParaRPr lang="en-US" altLang="en-US" sz="1800">
              <a:latin typeface="Arial" panose="020B0604020202020204" pitchFamily="34"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a:extLst>
              <a:ext uri="{FF2B5EF4-FFF2-40B4-BE49-F238E27FC236}">
                <a16:creationId xmlns:a16="http://schemas.microsoft.com/office/drawing/2014/main" id="{5126DB6B-7DC7-4DEB-B8E2-915AD51F3522}"/>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dirty="0"/>
              <a:t>Keys </a:t>
            </a:r>
          </a:p>
        </p:txBody>
      </p:sp>
      <p:sp>
        <p:nvSpPr>
          <p:cNvPr id="20484" name="Rectangle 6">
            <a:extLst>
              <a:ext uri="{FF2B5EF4-FFF2-40B4-BE49-F238E27FC236}">
                <a16:creationId xmlns:a16="http://schemas.microsoft.com/office/drawing/2014/main" id="{875C8223-4C4C-4C85-904E-1EED34CEBC06}"/>
              </a:ext>
            </a:extLst>
          </p:cNvPr>
          <p:cNvSpPr>
            <a:spLocks noGrp="1" noChangeArrowheads="1"/>
          </p:cNvSpPr>
          <p:nvPr>
            <p:ph idx="1"/>
          </p:nvPr>
        </p:nvSpPr>
        <p:spPr/>
        <p:txBody>
          <a:bodyPr rtlCol="0">
            <a:normAutofit/>
          </a:bodyPr>
          <a:lstStyle/>
          <a:p>
            <a:pPr eaLnBrk="1" fontAlgn="auto" hangingPunct="1">
              <a:spcAft>
                <a:spcPts val="0"/>
              </a:spcAft>
              <a:defRPr/>
            </a:pPr>
            <a:r>
              <a:rPr lang="en-US" dirty="0"/>
              <a:t>Different Types of Keys:</a:t>
            </a:r>
          </a:p>
          <a:p>
            <a:pPr marL="914400" lvl="1" indent="-514350" eaLnBrk="1" fontAlgn="auto" hangingPunct="1">
              <a:spcAft>
                <a:spcPts val="0"/>
              </a:spcAft>
              <a:buFont typeface="+mj-lt"/>
              <a:buAutoNum type="arabicPeriod"/>
              <a:defRPr/>
            </a:pPr>
            <a:r>
              <a:rPr lang="en-US" dirty="0">
                <a:solidFill>
                  <a:schemeClr val="bg2">
                    <a:lumMod val="25000"/>
                  </a:schemeClr>
                </a:solidFill>
              </a:rPr>
              <a:t>Candidate Key</a:t>
            </a:r>
          </a:p>
          <a:p>
            <a:pPr marL="914400" lvl="1" indent="-514350" eaLnBrk="1" fontAlgn="auto" hangingPunct="1">
              <a:spcAft>
                <a:spcPts val="0"/>
              </a:spcAft>
              <a:buFont typeface="+mj-lt"/>
              <a:buAutoNum type="arabicPeriod"/>
              <a:defRPr/>
            </a:pPr>
            <a:r>
              <a:rPr lang="en-US" dirty="0">
                <a:solidFill>
                  <a:schemeClr val="bg2">
                    <a:lumMod val="25000"/>
                  </a:schemeClr>
                </a:solidFill>
              </a:rPr>
              <a:t>Primary Key</a:t>
            </a:r>
          </a:p>
          <a:p>
            <a:pPr marL="914400" lvl="1" indent="-514350" eaLnBrk="1" fontAlgn="auto" hangingPunct="1">
              <a:spcAft>
                <a:spcPts val="0"/>
              </a:spcAft>
              <a:buFont typeface="+mj-lt"/>
              <a:buAutoNum type="arabicPeriod"/>
              <a:defRPr/>
            </a:pPr>
            <a:r>
              <a:rPr lang="en-US" dirty="0">
                <a:solidFill>
                  <a:schemeClr val="bg2">
                    <a:lumMod val="25000"/>
                  </a:schemeClr>
                </a:solidFill>
              </a:rPr>
              <a:t>Foreign Key</a:t>
            </a:r>
          </a:p>
          <a:p>
            <a:pPr marL="914400" lvl="1" indent="-514350" eaLnBrk="1" fontAlgn="auto" hangingPunct="1">
              <a:spcAft>
                <a:spcPts val="0"/>
              </a:spcAft>
              <a:buFont typeface="+mj-lt"/>
              <a:buAutoNum type="arabicPeriod"/>
              <a:defRPr/>
            </a:pPr>
            <a:r>
              <a:rPr lang="en-US" dirty="0">
                <a:solidFill>
                  <a:schemeClr val="bg2">
                    <a:lumMod val="25000"/>
                  </a:schemeClr>
                </a:solidFill>
              </a:rPr>
              <a:t>Composite Key</a:t>
            </a:r>
          </a:p>
          <a:p>
            <a:pPr marL="914400" lvl="1" indent="-514350" eaLnBrk="1" fontAlgn="auto" hangingPunct="1">
              <a:spcAft>
                <a:spcPts val="0"/>
              </a:spcAft>
              <a:buFont typeface="+mj-lt"/>
              <a:buAutoNum type="arabicPeriod"/>
              <a:defRPr/>
            </a:pPr>
            <a:r>
              <a:rPr lang="en-US" dirty="0">
                <a:solidFill>
                  <a:schemeClr val="bg2">
                    <a:lumMod val="25000"/>
                  </a:schemeClr>
                </a:solidFill>
              </a:rPr>
              <a:t>Partial Key</a:t>
            </a:r>
          </a:p>
          <a:p>
            <a:pPr marL="914400" lvl="1" indent="-514350" eaLnBrk="1" fontAlgn="auto" hangingPunct="1">
              <a:spcAft>
                <a:spcPts val="0"/>
              </a:spcAft>
              <a:buFont typeface="+mj-lt"/>
              <a:buAutoNum type="arabicPeriod"/>
              <a:defRPr/>
            </a:pPr>
            <a:r>
              <a:rPr lang="en-US" dirty="0">
                <a:solidFill>
                  <a:srgbClr val="FF0000"/>
                </a:solidFill>
              </a:rPr>
              <a:t>Alternate key</a:t>
            </a:r>
          </a:p>
          <a:p>
            <a:pPr marL="914400" lvl="1" indent="-514350" eaLnBrk="1" fontAlgn="auto" hangingPunct="1">
              <a:spcAft>
                <a:spcPts val="0"/>
              </a:spcAft>
              <a:buFont typeface="+mj-lt"/>
              <a:buAutoNum type="arabicPeriod"/>
              <a:defRPr/>
            </a:pPr>
            <a:r>
              <a:rPr lang="en-US" dirty="0">
                <a:solidFill>
                  <a:srgbClr val="FF0000"/>
                </a:solidFill>
              </a:rPr>
              <a:t>Super Key</a:t>
            </a:r>
          </a:p>
          <a:p>
            <a:pPr marL="400050" lvl="1" indent="0" eaLnBrk="1" fontAlgn="auto" hangingPunct="1">
              <a:spcAft>
                <a:spcPts val="0"/>
              </a:spcAft>
              <a:buFont typeface="Wingdings" panose="05000000000000000000" pitchFamily="2" charset="2"/>
              <a:buNone/>
              <a:defRPr/>
            </a:pPr>
            <a:endParaRPr lang="en-US" dirty="0">
              <a:solidFill>
                <a:schemeClr val="bg2">
                  <a:lumMod val="25000"/>
                </a:schemeClr>
              </a:solidFill>
            </a:endParaRPr>
          </a:p>
          <a:p>
            <a:pPr eaLnBrk="1" fontAlgn="auto" hangingPunct="1">
              <a:spcAft>
                <a:spcPts val="0"/>
              </a:spcAft>
              <a:buFont typeface="Wingdings 3" panose="05040102010807070707" pitchFamily="18" charset="2"/>
              <a:buNone/>
              <a:defRPr/>
            </a:pPr>
            <a:endParaRPr lang="en-US" dirty="0"/>
          </a:p>
        </p:txBody>
      </p:sp>
      <p:sp>
        <p:nvSpPr>
          <p:cNvPr id="20482" name="Footer Placeholder 4">
            <a:extLst>
              <a:ext uri="{FF2B5EF4-FFF2-40B4-BE49-F238E27FC236}">
                <a16:creationId xmlns:a16="http://schemas.microsoft.com/office/drawing/2014/main" id="{8D020AC9-C35F-41BA-8E12-76EA073D79C0}"/>
              </a:ext>
            </a:extLst>
          </p:cNvPr>
          <p:cNvSpPr>
            <a:spLocks noGrp="1"/>
          </p:cNvSpPr>
          <p:nvPr>
            <p:ph type="ftr" sz="quarter" idx="11"/>
          </p:nvPr>
        </p:nvSpPr>
        <p:spPr/>
        <p:txBody>
          <a:bodyPr/>
          <a:lstStyle/>
          <a:p>
            <a:pPr>
              <a:defRPr/>
            </a:pPr>
            <a:r>
              <a:rPr lang="en-US" dirty="0"/>
              <a:t>ERD Concepts</a:t>
            </a:r>
          </a:p>
        </p:txBody>
      </p:sp>
      <p:sp>
        <p:nvSpPr>
          <p:cNvPr id="5" name="Date Placeholder 4">
            <a:extLst>
              <a:ext uri="{FF2B5EF4-FFF2-40B4-BE49-F238E27FC236}">
                <a16:creationId xmlns:a16="http://schemas.microsoft.com/office/drawing/2014/main" id="{AEFFDA34-FBB1-44D3-A93E-C2E7925C4504}"/>
              </a:ext>
            </a:extLst>
          </p:cNvPr>
          <p:cNvSpPr>
            <a:spLocks noGrp="1"/>
          </p:cNvSpPr>
          <p:nvPr>
            <p:ph type="dt" sz="quarter" idx="10"/>
          </p:nvPr>
        </p:nvSpPr>
        <p:spPr/>
        <p:txBody>
          <a:bodyPr/>
          <a:lstStyle/>
          <a:p>
            <a:pPr>
              <a:defRPr/>
            </a:pPr>
            <a:fld id="{D7A6F602-FE0E-482B-A83B-58AFE8CD0D9F}" type="datetime1">
              <a:rPr lang="en-US"/>
              <a:pPr>
                <a:defRPr/>
              </a:pPr>
              <a:t>9/8/2021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anim calcmode="lin" valueType="num">
                                      <p:cBhvr additive="base">
                                        <p:cTn id="7" dur="10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048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anim calcmode="lin" valueType="num">
                                      <p:cBhvr additive="base">
                                        <p:cTn id="11" dur="10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048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anim calcmode="lin" valueType="num">
                                      <p:cBhvr additive="base">
                                        <p:cTn id="15" dur="10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48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 calcmode="lin" valueType="num">
                                      <p:cBhvr additive="base">
                                        <p:cTn id="19" dur="10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048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4">
                                            <p:txEl>
                                              <p:pRg st="5" end="5"/>
                                            </p:txEl>
                                          </p:spTgt>
                                        </p:tgtEl>
                                        <p:attrNameLst>
                                          <p:attrName>style.visibility</p:attrName>
                                        </p:attrNameLst>
                                      </p:cBhvr>
                                      <p:to>
                                        <p:strVal val="visible"/>
                                      </p:to>
                                    </p:set>
                                    <p:anim calcmode="lin" valueType="num">
                                      <p:cBhvr additive="base">
                                        <p:cTn id="23" dur="1000" fill="hold"/>
                                        <p:tgtEl>
                                          <p:spTgt spid="20484">
                                            <p:txEl>
                                              <p:pRg st="5" end="5"/>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048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484">
                                            <p:txEl>
                                              <p:pRg st="6" end="6"/>
                                            </p:txEl>
                                          </p:spTgt>
                                        </p:tgtEl>
                                        <p:attrNameLst>
                                          <p:attrName>style.visibility</p:attrName>
                                        </p:attrNameLst>
                                      </p:cBhvr>
                                      <p:to>
                                        <p:strVal val="visible"/>
                                      </p:to>
                                    </p:set>
                                    <p:anim calcmode="lin" valueType="num">
                                      <p:cBhvr additive="base">
                                        <p:cTn id="27" dur="10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048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84">
                                            <p:txEl>
                                              <p:pRg st="7" end="7"/>
                                            </p:txEl>
                                          </p:spTgt>
                                        </p:tgtEl>
                                        <p:attrNameLst>
                                          <p:attrName>style.visibility</p:attrName>
                                        </p:attrNameLst>
                                      </p:cBhvr>
                                      <p:to>
                                        <p:strVal val="visible"/>
                                      </p:to>
                                    </p:set>
                                    <p:anim calcmode="lin" valueType="num">
                                      <p:cBhvr additive="base">
                                        <p:cTn id="31" dur="1000" fill="hold"/>
                                        <p:tgtEl>
                                          <p:spTgt spid="20484">
                                            <p:txEl>
                                              <p:pRg st="7" end="7"/>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048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969B-9E62-47C0-89C3-067DAAAE933E}"/>
              </a:ext>
            </a:extLst>
          </p:cNvPr>
          <p:cNvSpPr>
            <a:spLocks noGrp="1"/>
          </p:cNvSpPr>
          <p:nvPr>
            <p:ph type="title"/>
          </p:nvPr>
        </p:nvSpPr>
        <p:spPr>
          <a:xfrm>
            <a:off x="267807" y="224059"/>
            <a:ext cx="8229600" cy="1143000"/>
          </a:xfrm>
        </p:spPr>
        <p:txBody>
          <a:bodyPr/>
          <a:lstStyle/>
          <a:p>
            <a:pPr eaLnBrk="1" fontAlgn="auto" hangingPunct="1">
              <a:spcAft>
                <a:spcPts val="0"/>
              </a:spcAft>
              <a:defRPr/>
            </a:pPr>
            <a:r>
              <a:rPr lang="en-US" dirty="0"/>
              <a:t>Candidate Key</a:t>
            </a:r>
            <a:endParaRPr lang="en-IN" dirty="0"/>
          </a:p>
        </p:txBody>
      </p:sp>
      <p:sp>
        <p:nvSpPr>
          <p:cNvPr id="5" name="Content Placeholder 4">
            <a:extLst>
              <a:ext uri="{FF2B5EF4-FFF2-40B4-BE49-F238E27FC236}">
                <a16:creationId xmlns:a16="http://schemas.microsoft.com/office/drawing/2014/main" id="{6CA2E9CC-2FF9-467E-92E0-3D9704E0EF62}"/>
              </a:ext>
            </a:extLst>
          </p:cNvPr>
          <p:cNvSpPr>
            <a:spLocks noGrp="1"/>
          </p:cNvSpPr>
          <p:nvPr>
            <p:ph idx="1"/>
          </p:nvPr>
        </p:nvSpPr>
        <p:spPr>
          <a:xfrm>
            <a:off x="385763" y="1760538"/>
            <a:ext cx="8462962" cy="4838700"/>
          </a:xfrm>
        </p:spPr>
        <p:txBody>
          <a:bodyPr rtlCol="0">
            <a:normAutofit/>
          </a:bodyPr>
          <a:lstStyle/>
          <a:p>
            <a:pPr marL="0" indent="0" algn="just" eaLnBrk="1" fontAlgn="auto" hangingPunct="1">
              <a:spcAft>
                <a:spcPts val="0"/>
              </a:spcAft>
              <a:buFont typeface="Wingdings 3" panose="05040102010807070707" pitchFamily="18" charset="2"/>
              <a:buNone/>
              <a:defRPr/>
            </a:pPr>
            <a:r>
              <a:rPr lang="en-US" sz="2200" b="1" u="sng" dirty="0">
                <a:cs typeface="Arial" pitchFamily="34" charset="0"/>
              </a:rPr>
              <a:t>Candidate key</a:t>
            </a:r>
            <a:r>
              <a:rPr lang="en-US" sz="2200" dirty="0">
                <a:cs typeface="Arial" pitchFamily="34" charset="0"/>
              </a:rPr>
              <a:t>: is a set of one or more attributes whose value can uniquely identify an entity in the entity set</a:t>
            </a:r>
          </a:p>
          <a:p>
            <a:pPr lvl="1" algn="just" eaLnBrk="1" fontAlgn="auto" hangingPunct="1">
              <a:spcAft>
                <a:spcPts val="0"/>
              </a:spcAft>
              <a:defRPr/>
            </a:pPr>
            <a:r>
              <a:rPr lang="en-US" sz="1800" dirty="0">
                <a:cs typeface="Arial" pitchFamily="34" charset="0"/>
              </a:rPr>
              <a:t>Any attribute in the candidate key cannot be omitted without destroying the uniqueness property of the candidate key.</a:t>
            </a:r>
          </a:p>
          <a:p>
            <a:pPr marL="0" indent="0" eaLnBrk="1" fontAlgn="auto" hangingPunct="1">
              <a:spcAft>
                <a:spcPts val="0"/>
              </a:spcAft>
              <a:buFont typeface="Wingdings 3" panose="05040102010807070707" pitchFamily="18" charset="2"/>
              <a:buNone/>
              <a:defRPr/>
            </a:pPr>
            <a:r>
              <a:rPr lang="en-US" sz="2200" dirty="0">
                <a:cs typeface="Arial" pitchFamily="34" charset="0"/>
              </a:rPr>
              <a:t>Example:</a:t>
            </a:r>
          </a:p>
          <a:p>
            <a:pPr marL="857250" lvl="1" indent="-457200" eaLnBrk="1" fontAlgn="auto" hangingPunct="1">
              <a:spcAft>
                <a:spcPts val="0"/>
              </a:spcAft>
              <a:defRPr/>
            </a:pPr>
            <a:r>
              <a:rPr lang="en-US" sz="1800" dirty="0">
                <a:cs typeface="Arial" pitchFamily="34" charset="0"/>
              </a:rPr>
              <a:t>	</a:t>
            </a:r>
            <a:r>
              <a:rPr lang="en-US" sz="1800" dirty="0">
                <a:solidFill>
                  <a:srgbClr val="FF0000"/>
                </a:solidFill>
                <a:cs typeface="Arial" pitchFamily="34" charset="0"/>
              </a:rPr>
              <a:t>(</a:t>
            </a:r>
            <a:r>
              <a:rPr lang="en-US" sz="1800" i="1" dirty="0">
                <a:solidFill>
                  <a:srgbClr val="FF0000"/>
                </a:solidFill>
                <a:cs typeface="Arial" pitchFamily="34" charset="0"/>
              </a:rPr>
              <a:t>SSN, Name</a:t>
            </a:r>
            <a:r>
              <a:rPr lang="en-US" sz="1800" dirty="0">
                <a:solidFill>
                  <a:srgbClr val="FF0000"/>
                </a:solidFill>
                <a:cs typeface="Arial" pitchFamily="34" charset="0"/>
              </a:rPr>
              <a:t>) </a:t>
            </a:r>
            <a:r>
              <a:rPr lang="en-US" sz="1800" dirty="0">
                <a:cs typeface="Arial" pitchFamily="34" charset="0"/>
              </a:rPr>
              <a:t>is </a:t>
            </a:r>
            <a:r>
              <a:rPr lang="en-US" sz="1800" u="sng" dirty="0">
                <a:cs typeface="Arial" pitchFamily="34" charset="0"/>
              </a:rPr>
              <a:t>NOT</a:t>
            </a:r>
            <a:r>
              <a:rPr lang="en-US" sz="1800" dirty="0">
                <a:cs typeface="Arial" pitchFamily="34" charset="0"/>
              </a:rPr>
              <a:t> a candidate key .</a:t>
            </a:r>
          </a:p>
          <a:p>
            <a:pPr marL="857250" lvl="1" indent="-457200" eaLnBrk="1" fontAlgn="auto" hangingPunct="1">
              <a:spcAft>
                <a:spcPts val="0"/>
              </a:spcAft>
              <a:defRPr/>
            </a:pPr>
            <a:r>
              <a:rPr lang="en-US" sz="1800" dirty="0">
                <a:solidFill>
                  <a:srgbClr val="FF0000"/>
                </a:solidFill>
                <a:cs typeface="Arial" pitchFamily="34" charset="0"/>
              </a:rPr>
              <a:t>     “</a:t>
            </a:r>
            <a:r>
              <a:rPr lang="en-US" sz="1800" i="1" dirty="0">
                <a:solidFill>
                  <a:srgbClr val="FF0000"/>
                </a:solidFill>
                <a:cs typeface="Arial" pitchFamily="34" charset="0"/>
              </a:rPr>
              <a:t>SSN”</a:t>
            </a:r>
            <a:r>
              <a:rPr lang="en-US" sz="1800" dirty="0">
                <a:solidFill>
                  <a:srgbClr val="FF0000"/>
                </a:solidFill>
                <a:cs typeface="Arial" pitchFamily="34" charset="0"/>
              </a:rPr>
              <a:t> </a:t>
            </a:r>
            <a:r>
              <a:rPr lang="en-US" sz="1800" dirty="0">
                <a:cs typeface="Arial" pitchFamily="34" charset="0"/>
              </a:rPr>
              <a:t>is a candidate key of </a:t>
            </a:r>
            <a:r>
              <a:rPr lang="en-US" sz="1800" b="1" i="1" dirty="0">
                <a:solidFill>
                  <a:schemeClr val="accent2"/>
                </a:solidFill>
                <a:cs typeface="Arial" pitchFamily="34" charset="0"/>
              </a:rPr>
              <a:t>customer</a:t>
            </a:r>
            <a:r>
              <a:rPr lang="en-US" sz="1800" dirty="0">
                <a:cs typeface="Arial" pitchFamily="34" charset="0"/>
              </a:rPr>
              <a:t>.</a:t>
            </a:r>
          </a:p>
          <a:p>
            <a:pPr marL="857250" lvl="1" indent="-457200" eaLnBrk="1" fontAlgn="auto" hangingPunct="1">
              <a:spcAft>
                <a:spcPts val="0"/>
              </a:spcAft>
              <a:defRPr/>
            </a:pPr>
            <a:r>
              <a:rPr lang="en-US" sz="1800" dirty="0">
                <a:cs typeface="Arial" pitchFamily="34" charset="0"/>
              </a:rPr>
              <a:t>	Candidate key could have more than one attributes.</a:t>
            </a:r>
            <a:endParaRPr lang="en-US" sz="1800" i="1" dirty="0">
              <a:cs typeface="Arial" pitchFamily="34" charset="0"/>
            </a:endParaRPr>
          </a:p>
          <a:p>
            <a:pPr algn="just" eaLnBrk="1" fontAlgn="auto" hangingPunct="1">
              <a:spcAft>
                <a:spcPts val="0"/>
              </a:spcAft>
              <a:defRPr/>
            </a:pPr>
            <a:endParaRPr lang="en-US" sz="2200" dirty="0">
              <a:cs typeface="Arial" pitchFamily="34" charset="0"/>
            </a:endParaRPr>
          </a:p>
          <a:p>
            <a:pPr eaLnBrk="1" fontAlgn="auto" hangingPunct="1">
              <a:spcAft>
                <a:spcPts val="0"/>
              </a:spcAft>
              <a:defRPr/>
            </a:pPr>
            <a:endParaRPr lang="en-IN" sz="2200" dirty="0">
              <a:cs typeface="Arial" pitchFamily="34" charset="0"/>
            </a:endParaRPr>
          </a:p>
        </p:txBody>
      </p:sp>
      <p:sp>
        <p:nvSpPr>
          <p:cNvPr id="3" name="Date Placeholder 2">
            <a:extLst>
              <a:ext uri="{FF2B5EF4-FFF2-40B4-BE49-F238E27FC236}">
                <a16:creationId xmlns:a16="http://schemas.microsoft.com/office/drawing/2014/main" id="{553E21E3-4BC5-4B43-9B9F-98F9F1BBDDD9}"/>
              </a:ext>
            </a:extLst>
          </p:cNvPr>
          <p:cNvSpPr>
            <a:spLocks noGrp="1"/>
          </p:cNvSpPr>
          <p:nvPr>
            <p:ph type="dt" sz="quarter" idx="10"/>
          </p:nvPr>
        </p:nvSpPr>
        <p:spPr/>
        <p:txBody>
          <a:bodyPr/>
          <a:lstStyle/>
          <a:p>
            <a:pPr>
              <a:defRPr/>
            </a:pPr>
            <a:fld id="{5577422E-75C5-4A23-937A-856999622DBF}" type="datetime1">
              <a:rPr lang="en-US"/>
              <a:pPr>
                <a:defRPr/>
              </a:pPr>
              <a:t>9/8/2021</a:t>
            </a:fld>
            <a:endParaRPr lang="en-US"/>
          </a:p>
        </p:txBody>
      </p:sp>
      <p:sp>
        <p:nvSpPr>
          <p:cNvPr id="4" name="Footer Placeholder 3">
            <a:extLst>
              <a:ext uri="{FF2B5EF4-FFF2-40B4-BE49-F238E27FC236}">
                <a16:creationId xmlns:a16="http://schemas.microsoft.com/office/drawing/2014/main" id="{D3B1F87C-E26B-4AC6-ACF0-E4F01F31EC2E}"/>
              </a:ext>
            </a:extLst>
          </p:cNvPr>
          <p:cNvSpPr>
            <a:spLocks noGrp="1"/>
          </p:cNvSpPr>
          <p:nvPr>
            <p:ph type="ftr" sz="quarter" idx="11"/>
          </p:nvPr>
        </p:nvSpPr>
        <p:spPr/>
        <p:txBody>
          <a:bodyPr/>
          <a:lstStyle/>
          <a:p>
            <a:pPr>
              <a:defRPr/>
            </a:pPr>
            <a:r>
              <a:rPr lang="en-US"/>
              <a:t>ERD Concepts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EB41-7BF6-46B7-93AF-78F6F95B9F7D}"/>
              </a:ext>
            </a:extLst>
          </p:cNvPr>
          <p:cNvSpPr>
            <a:spLocks noGrp="1"/>
          </p:cNvSpPr>
          <p:nvPr>
            <p:ph type="title"/>
          </p:nvPr>
        </p:nvSpPr>
        <p:spPr/>
        <p:txBody>
          <a:bodyPr/>
          <a:lstStyle/>
          <a:p>
            <a:pPr>
              <a:defRPr/>
            </a:pPr>
            <a:r>
              <a:rPr lang="en-US" dirty="0"/>
              <a:t>Day2</a:t>
            </a:r>
          </a:p>
        </p:txBody>
      </p:sp>
      <p:sp>
        <p:nvSpPr>
          <p:cNvPr id="3" name="Content Placeholder 2">
            <a:extLst>
              <a:ext uri="{FF2B5EF4-FFF2-40B4-BE49-F238E27FC236}">
                <a16:creationId xmlns:a16="http://schemas.microsoft.com/office/drawing/2014/main" id="{3A49C74F-291B-4237-883C-3D2E9092D663}"/>
              </a:ext>
            </a:extLst>
          </p:cNvPr>
          <p:cNvSpPr>
            <a:spLocks noGrp="1"/>
          </p:cNvSpPr>
          <p:nvPr>
            <p:ph idx="1"/>
          </p:nvPr>
        </p:nvSpPr>
        <p:spPr/>
        <p:txBody>
          <a:bodyPr/>
          <a:lstStyle/>
          <a:p>
            <a:pPr>
              <a:defRPr/>
            </a:pPr>
            <a:r>
              <a:rPr lang="en-US" sz="2400" dirty="0"/>
              <a:t>Mapping Definitions &amp; Schema Rules</a:t>
            </a:r>
          </a:p>
          <a:p>
            <a:pPr>
              <a:defRPr/>
            </a:pPr>
            <a:r>
              <a:rPr lang="en-US" sz="2400" dirty="0" err="1"/>
              <a:t>SuperTypes</a:t>
            </a:r>
            <a:r>
              <a:rPr lang="en-US" sz="2400" dirty="0"/>
              <a:t> &amp; </a:t>
            </a:r>
            <a:r>
              <a:rPr lang="en-US" sz="2400" dirty="0" err="1"/>
              <a:t>SubTypes</a:t>
            </a:r>
            <a:endParaRPr lang="en-US" sz="2400" dirty="0"/>
          </a:p>
          <a:p>
            <a:pPr>
              <a:defRPr/>
            </a:pPr>
            <a:r>
              <a:rPr lang="en-US" sz="2400" dirty="0"/>
              <a:t>Case Study</a:t>
            </a:r>
          </a:p>
          <a:p>
            <a:pPr>
              <a:defRPr/>
            </a:pPr>
            <a:r>
              <a:rPr lang="en-US" sz="2400" dirty="0"/>
              <a:t>SQL Fundamentals</a:t>
            </a:r>
          </a:p>
          <a:p>
            <a:pPr lvl="1">
              <a:defRPr/>
            </a:pPr>
            <a:r>
              <a:rPr lang="en-US" sz="2000" dirty="0"/>
              <a:t>DDL</a:t>
            </a:r>
          </a:p>
          <a:p>
            <a:pPr lvl="1">
              <a:defRPr/>
            </a:pPr>
            <a:r>
              <a:rPr lang="en-US" sz="2000" dirty="0"/>
              <a:t>DML</a:t>
            </a:r>
          </a:p>
          <a:p>
            <a:pPr lvl="1">
              <a:defRPr/>
            </a:pPr>
            <a:r>
              <a:rPr lang="en-US" sz="2000" dirty="0"/>
              <a:t>DCL</a:t>
            </a:r>
          </a:p>
          <a:p>
            <a:pPr marL="0" indent="0">
              <a:buFont typeface="Wingdings 3" panose="05040102010807070707" pitchFamily="18" charset="2"/>
              <a:buNone/>
              <a:defRPr/>
            </a:pPr>
            <a:endParaRPr lang="en-US" dirty="0"/>
          </a:p>
        </p:txBody>
      </p:sp>
      <p:sp>
        <p:nvSpPr>
          <p:cNvPr id="4" name="Date Placeholder 3">
            <a:extLst>
              <a:ext uri="{FF2B5EF4-FFF2-40B4-BE49-F238E27FC236}">
                <a16:creationId xmlns:a16="http://schemas.microsoft.com/office/drawing/2014/main" id="{7169F7AC-6593-411C-94E5-4309547B592C}"/>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a:p>
        </p:txBody>
      </p:sp>
      <p:sp>
        <p:nvSpPr>
          <p:cNvPr id="5" name="Footer Placeholder 4">
            <a:extLst>
              <a:ext uri="{FF2B5EF4-FFF2-40B4-BE49-F238E27FC236}">
                <a16:creationId xmlns:a16="http://schemas.microsoft.com/office/drawing/2014/main" id="{EFB9A607-705A-464D-8933-0FCA6DCE5B18}"/>
              </a:ext>
            </a:extLst>
          </p:cNvPr>
          <p:cNvSpPr>
            <a:spLocks noGrp="1"/>
          </p:cNvSpPr>
          <p:nvPr>
            <p:ph type="ftr" sz="quarter" idx="11"/>
          </p:nvPr>
        </p:nvSpPr>
        <p:spPr/>
        <p:txBody>
          <a:bodyPr/>
          <a:lstStyle/>
          <a:p>
            <a:pPr>
              <a:defRPr/>
            </a:pPr>
            <a:r>
              <a:rPr lang="en-US"/>
              <a:t>ERD Concepts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05A14-DDCF-4723-8DA3-2165BA123AC7}"/>
              </a:ext>
            </a:extLst>
          </p:cNvPr>
          <p:cNvSpPr>
            <a:spLocks noGrp="1"/>
          </p:cNvSpPr>
          <p:nvPr>
            <p:ph type="title"/>
          </p:nvPr>
        </p:nvSpPr>
        <p:spPr>
          <a:xfrm>
            <a:off x="842994" y="283053"/>
            <a:ext cx="8229600" cy="1143000"/>
          </a:xfrm>
        </p:spPr>
        <p:txBody>
          <a:bodyPr/>
          <a:lstStyle/>
          <a:p>
            <a:pPr eaLnBrk="1" fontAlgn="auto" hangingPunct="1">
              <a:spcAft>
                <a:spcPts val="0"/>
              </a:spcAft>
              <a:defRPr/>
            </a:pPr>
            <a:r>
              <a:rPr lang="en-US" dirty="0"/>
              <a:t>Primary Key</a:t>
            </a:r>
            <a:endParaRPr lang="en-IN" dirty="0"/>
          </a:p>
        </p:txBody>
      </p:sp>
      <p:sp>
        <p:nvSpPr>
          <p:cNvPr id="54275" name="Content Placeholder 5">
            <a:extLst>
              <a:ext uri="{FF2B5EF4-FFF2-40B4-BE49-F238E27FC236}">
                <a16:creationId xmlns:a16="http://schemas.microsoft.com/office/drawing/2014/main" id="{AC6C6EF4-EA47-4849-9190-23A60DCF4F5F}"/>
              </a:ext>
            </a:extLst>
          </p:cNvPr>
          <p:cNvSpPr>
            <a:spLocks noGrp="1"/>
          </p:cNvSpPr>
          <p:nvPr>
            <p:ph idx="1"/>
          </p:nvPr>
        </p:nvSpPr>
        <p:spPr>
          <a:xfrm>
            <a:off x="596900" y="2019300"/>
            <a:ext cx="8229600" cy="4838700"/>
          </a:xfrm>
        </p:spPr>
        <p:txBody>
          <a:bodyPr/>
          <a:lstStyle/>
          <a:p>
            <a:pPr algn="just" eaLnBrk="1" hangingPunct="1">
              <a:defRPr/>
            </a:pPr>
            <a:r>
              <a:rPr lang="en-US" sz="2400" b="1" dirty="0"/>
              <a:t>Example</a:t>
            </a:r>
            <a:r>
              <a:rPr lang="en-US" sz="2400" dirty="0"/>
              <a:t>: Both </a:t>
            </a:r>
            <a:r>
              <a:rPr lang="en-US" sz="2400" dirty="0">
                <a:solidFill>
                  <a:srgbClr val="FF0000"/>
                </a:solidFill>
              </a:rPr>
              <a:t>“SSN” and “License #” </a:t>
            </a:r>
            <a:r>
              <a:rPr lang="en-US" sz="2400" dirty="0"/>
              <a:t>are  candidate keys of </a:t>
            </a:r>
            <a:r>
              <a:rPr lang="en-US" sz="2400" b="1" i="1" dirty="0">
                <a:solidFill>
                  <a:schemeClr val="accent2"/>
                </a:solidFill>
              </a:rPr>
              <a:t>Driver</a:t>
            </a:r>
            <a:r>
              <a:rPr lang="en-US" sz="2400" dirty="0"/>
              <a:t> entity set. </a:t>
            </a:r>
          </a:p>
          <a:p>
            <a:pPr algn="just" eaLnBrk="1" hangingPunct="1">
              <a:defRPr/>
            </a:pPr>
            <a:endParaRPr lang="en-US" sz="2400" dirty="0"/>
          </a:p>
          <a:p>
            <a:pPr algn="just" eaLnBrk="1" hangingPunct="1">
              <a:defRPr/>
            </a:pPr>
            <a:r>
              <a:rPr lang="en-US" sz="2400" b="1" u="sng" dirty="0"/>
              <a:t>Primary Key</a:t>
            </a:r>
            <a:r>
              <a:rPr lang="en-US" sz="2400" dirty="0"/>
              <a:t>: is the candidate key that is chosen by the database designer as the unique identifier of an entity.</a:t>
            </a:r>
          </a:p>
          <a:p>
            <a:pPr marL="0" indent="0" algn="just" eaLnBrk="1" hangingPunct="1">
              <a:buFont typeface="Wingdings 3" panose="05040102010807070707" pitchFamily="18" charset="2"/>
              <a:buNone/>
              <a:defRPr/>
            </a:pPr>
            <a:r>
              <a:rPr lang="en-US" sz="2400" dirty="0"/>
              <a:t>			</a:t>
            </a:r>
            <a:r>
              <a:rPr lang="en-US" sz="2400" b="1" dirty="0"/>
              <a:t>[Unique &amp; Not Null]</a:t>
            </a:r>
          </a:p>
          <a:p>
            <a:pPr marL="0" indent="0" algn="just" eaLnBrk="1" hangingPunct="1">
              <a:buFont typeface="Wingdings 3" panose="05040102010807070707" pitchFamily="18" charset="2"/>
              <a:buNone/>
              <a:defRPr/>
            </a:pPr>
            <a:endParaRPr lang="en-US" sz="2400" b="1" dirty="0"/>
          </a:p>
          <a:p>
            <a:pPr algn="just" eaLnBrk="1" hangingPunct="1">
              <a:defRPr/>
            </a:pPr>
            <a:r>
              <a:rPr lang="en-US" sz="2400" b="1" dirty="0"/>
              <a:t>Primary key May be Composite</a:t>
            </a:r>
          </a:p>
          <a:p>
            <a:pPr eaLnBrk="1" hangingPunct="1">
              <a:defRPr/>
            </a:pPr>
            <a:endParaRPr lang="en-US" sz="2400" dirty="0"/>
          </a:p>
          <a:p>
            <a:pPr eaLnBrk="1" hangingPunct="1">
              <a:defRPr/>
            </a:pPr>
            <a:endParaRPr lang="en-IN" sz="2400" dirty="0"/>
          </a:p>
        </p:txBody>
      </p:sp>
      <p:sp>
        <p:nvSpPr>
          <p:cNvPr id="3" name="Date Placeholder 2">
            <a:extLst>
              <a:ext uri="{FF2B5EF4-FFF2-40B4-BE49-F238E27FC236}">
                <a16:creationId xmlns:a16="http://schemas.microsoft.com/office/drawing/2014/main" id="{5C3C1DDE-8559-4D39-95A4-B64FD6ECDBFE}"/>
              </a:ext>
            </a:extLst>
          </p:cNvPr>
          <p:cNvSpPr>
            <a:spLocks noGrp="1"/>
          </p:cNvSpPr>
          <p:nvPr>
            <p:ph type="dt" sz="quarter" idx="10"/>
          </p:nvPr>
        </p:nvSpPr>
        <p:spPr/>
        <p:txBody>
          <a:bodyPr/>
          <a:lstStyle/>
          <a:p>
            <a:pPr>
              <a:defRPr/>
            </a:pPr>
            <a:fld id="{5577422E-75C5-4A23-937A-856999622DBF}" type="datetime1">
              <a:rPr lang="en-US"/>
              <a:pPr>
                <a:defRPr/>
              </a:pPr>
              <a:t>9/8/2021</a:t>
            </a:fld>
            <a:endParaRPr lang="en-US"/>
          </a:p>
        </p:txBody>
      </p:sp>
      <p:sp>
        <p:nvSpPr>
          <p:cNvPr id="4" name="Footer Placeholder 3">
            <a:extLst>
              <a:ext uri="{FF2B5EF4-FFF2-40B4-BE49-F238E27FC236}">
                <a16:creationId xmlns:a16="http://schemas.microsoft.com/office/drawing/2014/main" id="{30928348-6EF0-4071-9296-BF929CBC8543}"/>
              </a:ext>
            </a:extLst>
          </p:cNvPr>
          <p:cNvSpPr>
            <a:spLocks noGrp="1"/>
          </p:cNvSpPr>
          <p:nvPr>
            <p:ph type="ftr" sz="quarter" idx="11"/>
          </p:nvPr>
        </p:nvSpPr>
        <p:spPr/>
        <p:txBody>
          <a:bodyPr/>
          <a:lstStyle/>
          <a:p>
            <a:pPr>
              <a:defRPr/>
            </a:pPr>
            <a:r>
              <a:rPr lang="en-US"/>
              <a:t>ERD Concepts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D596F3-81F3-4143-A082-8ACB0D739B3F}"/>
              </a:ext>
            </a:extLst>
          </p:cNvPr>
          <p:cNvSpPr>
            <a:spLocks noGrp="1"/>
          </p:cNvSpPr>
          <p:nvPr>
            <p:ph type="title"/>
          </p:nvPr>
        </p:nvSpPr>
        <p:spPr>
          <a:xfrm>
            <a:off x="842994" y="283053"/>
            <a:ext cx="8229600" cy="1143000"/>
          </a:xfrm>
        </p:spPr>
        <p:txBody>
          <a:bodyPr/>
          <a:lstStyle/>
          <a:p>
            <a:pPr eaLnBrk="1" fontAlgn="auto" hangingPunct="1">
              <a:spcAft>
                <a:spcPts val="0"/>
              </a:spcAft>
              <a:defRPr/>
            </a:pPr>
            <a:r>
              <a:rPr lang="en-US" dirty="0"/>
              <a:t>Primary Key</a:t>
            </a:r>
            <a:endParaRPr lang="en-IN" dirty="0"/>
          </a:p>
        </p:txBody>
      </p:sp>
      <p:sp>
        <p:nvSpPr>
          <p:cNvPr id="3" name="Date Placeholder 2">
            <a:extLst>
              <a:ext uri="{FF2B5EF4-FFF2-40B4-BE49-F238E27FC236}">
                <a16:creationId xmlns:a16="http://schemas.microsoft.com/office/drawing/2014/main" id="{638F8EDB-2FDB-41DC-9A17-B582E06CFEC7}"/>
              </a:ext>
            </a:extLst>
          </p:cNvPr>
          <p:cNvSpPr>
            <a:spLocks noGrp="1"/>
          </p:cNvSpPr>
          <p:nvPr>
            <p:ph type="dt" sz="quarter" idx="10"/>
          </p:nvPr>
        </p:nvSpPr>
        <p:spPr/>
        <p:txBody>
          <a:bodyPr/>
          <a:lstStyle/>
          <a:p>
            <a:pPr>
              <a:defRPr/>
            </a:pPr>
            <a:fld id="{5577422E-75C5-4A23-937A-856999622DBF}" type="datetime1">
              <a:rPr lang="en-US"/>
              <a:pPr>
                <a:defRPr/>
              </a:pPr>
              <a:t>9/8/2021</a:t>
            </a:fld>
            <a:endParaRPr lang="en-US"/>
          </a:p>
        </p:txBody>
      </p:sp>
      <p:sp>
        <p:nvSpPr>
          <p:cNvPr id="4" name="Footer Placeholder 3">
            <a:extLst>
              <a:ext uri="{FF2B5EF4-FFF2-40B4-BE49-F238E27FC236}">
                <a16:creationId xmlns:a16="http://schemas.microsoft.com/office/drawing/2014/main" id="{10572234-2BCC-432F-80FF-3B4A1D90B404}"/>
              </a:ext>
            </a:extLst>
          </p:cNvPr>
          <p:cNvSpPr>
            <a:spLocks noGrp="1"/>
          </p:cNvSpPr>
          <p:nvPr>
            <p:ph type="ftr" sz="quarter" idx="11"/>
          </p:nvPr>
        </p:nvSpPr>
        <p:spPr/>
        <p:txBody>
          <a:bodyPr/>
          <a:lstStyle/>
          <a:p>
            <a:pPr>
              <a:defRPr/>
            </a:pPr>
            <a:r>
              <a:rPr lang="en-US"/>
              <a:t>ERD Concepts</a:t>
            </a:r>
          </a:p>
        </p:txBody>
      </p:sp>
      <p:pic>
        <p:nvPicPr>
          <p:cNvPr id="65541" name="Picture 7" descr="C:\WINDOWS\Desktop\new_mcf_figs\mcf_3.09a.pct">
            <a:extLst>
              <a:ext uri="{FF2B5EF4-FFF2-40B4-BE49-F238E27FC236}">
                <a16:creationId xmlns:a16="http://schemas.microsoft.com/office/drawing/2014/main" id="{ECD2BC0B-335C-44FB-A312-9D6C923A9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187575"/>
            <a:ext cx="81534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 Box 9">
            <a:extLst>
              <a:ext uri="{FF2B5EF4-FFF2-40B4-BE49-F238E27FC236}">
                <a16:creationId xmlns:a16="http://schemas.microsoft.com/office/drawing/2014/main" id="{4480539C-5548-4173-BD49-415B10271EAF}"/>
              </a:ext>
            </a:extLst>
          </p:cNvPr>
          <p:cNvSpPr txBox="1">
            <a:spLocks noChangeArrowheads="1"/>
          </p:cNvSpPr>
          <p:nvPr/>
        </p:nvSpPr>
        <p:spPr bwMode="auto">
          <a:xfrm>
            <a:off x="617538" y="5486400"/>
            <a:ext cx="2916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400">
                <a:solidFill>
                  <a:srgbClr val="FF0000"/>
                </a:solidFill>
                <a:latin typeface="Times New Roman" panose="02020603050405020304" pitchFamily="18" charset="0"/>
              </a:rPr>
              <a:t>The key is underlined</a:t>
            </a:r>
          </a:p>
        </p:txBody>
      </p:sp>
      <p:sp>
        <p:nvSpPr>
          <p:cNvPr id="65543" name="Line 10">
            <a:extLst>
              <a:ext uri="{FF2B5EF4-FFF2-40B4-BE49-F238E27FC236}">
                <a16:creationId xmlns:a16="http://schemas.microsoft.com/office/drawing/2014/main" id="{EA31DB44-9587-4734-9A8D-F25B72566CC7}"/>
              </a:ext>
            </a:extLst>
          </p:cNvPr>
          <p:cNvSpPr>
            <a:spLocks noChangeShapeType="1"/>
          </p:cNvSpPr>
          <p:nvPr/>
        </p:nvSpPr>
        <p:spPr bwMode="auto">
          <a:xfrm flipV="1">
            <a:off x="1135063" y="3352800"/>
            <a:ext cx="392112" cy="21336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96BDB7B4-2738-4134-94B5-C67BB7D59535}"/>
              </a:ext>
            </a:extLst>
          </p:cNvPr>
          <p:cNvSpPr>
            <a:spLocks noGrp="1" noChangeArrowheads="1"/>
          </p:cNvSpPr>
          <p:nvPr>
            <p:ph type="title"/>
          </p:nvPr>
        </p:nvSpPr>
        <p:spPr>
          <a:xfrm>
            <a:off x="842994" y="283053"/>
            <a:ext cx="8229600" cy="1143000"/>
          </a:xfrm>
        </p:spPr>
        <p:txBody>
          <a:bodyPr/>
          <a:lstStyle/>
          <a:p>
            <a:pPr eaLnBrk="1" fontAlgn="auto" hangingPunct="1">
              <a:spcAft>
                <a:spcPts val="0"/>
              </a:spcAft>
              <a:defRPr/>
            </a:pPr>
            <a:r>
              <a:rPr lang="en-US" sz="3200"/>
              <a:t>Summary of notation for ER diagrams</a:t>
            </a:r>
          </a:p>
        </p:txBody>
      </p:sp>
      <p:pic>
        <p:nvPicPr>
          <p:cNvPr id="67587" name="Picture 4" descr="fig03_14">
            <a:extLst>
              <a:ext uri="{FF2B5EF4-FFF2-40B4-BE49-F238E27FC236}">
                <a16:creationId xmlns:a16="http://schemas.microsoft.com/office/drawing/2014/main" id="{23628486-C13B-43E8-B46F-3414484F1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16100"/>
            <a:ext cx="7786687"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1">
            <a:extLst>
              <a:ext uri="{FF2B5EF4-FFF2-40B4-BE49-F238E27FC236}">
                <a16:creationId xmlns:a16="http://schemas.microsoft.com/office/drawing/2014/main" id="{AB098DF8-4BB6-4928-B9E8-7B3588FBA51A}"/>
              </a:ext>
            </a:extLst>
          </p:cNvPr>
          <p:cNvSpPr>
            <a:spLocks noChangeArrowheads="1"/>
          </p:cNvSpPr>
          <p:nvPr/>
        </p:nvSpPr>
        <p:spPr bwMode="auto">
          <a:xfrm>
            <a:off x="542925" y="6589713"/>
            <a:ext cx="78962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lnSpc>
                <a:spcPct val="90000"/>
              </a:lnSpc>
              <a:spcBef>
                <a:spcPct val="0"/>
              </a:spcBef>
              <a:buClrTx/>
              <a:buSzTx/>
              <a:buFontTx/>
              <a:buNone/>
            </a:pPr>
            <a:r>
              <a:rPr lang="en-US" altLang="en-US" sz="1200" b="1">
                <a:latin typeface="Arial" panose="020B0604020202020204" pitchFamily="34" charset="0"/>
              </a:rPr>
              <a:t>Identifying relationship is links strong entities to weak entities and represented with double line diamond</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A303-4498-4554-BCEA-1AABA22FC26D}"/>
              </a:ext>
            </a:extLst>
          </p:cNvPr>
          <p:cNvSpPr>
            <a:spLocks noGrp="1"/>
          </p:cNvSpPr>
          <p:nvPr>
            <p:ph type="title"/>
          </p:nvPr>
        </p:nvSpPr>
        <p:spPr>
          <a:xfrm>
            <a:off x="731752" y="2914564"/>
            <a:ext cx="8229600" cy="1143000"/>
          </a:xfrm>
        </p:spPr>
        <p:txBody>
          <a:bodyPr/>
          <a:lstStyle/>
          <a:p>
            <a:pPr>
              <a:defRPr/>
            </a:pPr>
            <a:r>
              <a:rPr lang="en-US" dirty="0"/>
              <a:t>Case Study</a:t>
            </a:r>
          </a:p>
        </p:txBody>
      </p:sp>
      <p:sp>
        <p:nvSpPr>
          <p:cNvPr id="4" name="Date Placeholder 3">
            <a:extLst>
              <a:ext uri="{FF2B5EF4-FFF2-40B4-BE49-F238E27FC236}">
                <a16:creationId xmlns:a16="http://schemas.microsoft.com/office/drawing/2014/main" id="{0AEE7CBA-5DAA-40C4-9DFB-C2FCF5C77582}"/>
              </a:ext>
            </a:extLst>
          </p:cNvPr>
          <p:cNvSpPr>
            <a:spLocks noGrp="1"/>
          </p:cNvSpPr>
          <p:nvPr>
            <p:ph type="dt" sz="quarter" idx="10"/>
          </p:nvPr>
        </p:nvSpPr>
        <p:spPr/>
        <p:txBody>
          <a:bodyPr/>
          <a:lstStyle/>
          <a:p>
            <a:pPr>
              <a:defRPr/>
            </a:pPr>
            <a:fld id="{D7C363C4-37F0-49AE-9C95-17404C6EF529}" type="datetime1">
              <a:rPr lang="en-US" smtClean="0"/>
              <a:pPr>
                <a:defRPr/>
              </a:pPr>
              <a:t>9/8/2021</a:t>
            </a:fld>
            <a:endParaRPr lang="en-US"/>
          </a:p>
        </p:txBody>
      </p:sp>
      <p:sp>
        <p:nvSpPr>
          <p:cNvPr id="5" name="Footer Placeholder 4">
            <a:extLst>
              <a:ext uri="{FF2B5EF4-FFF2-40B4-BE49-F238E27FC236}">
                <a16:creationId xmlns:a16="http://schemas.microsoft.com/office/drawing/2014/main" id="{0A0CA82A-BF89-457A-A434-810C80F970C1}"/>
              </a:ext>
            </a:extLst>
          </p:cNvPr>
          <p:cNvSpPr>
            <a:spLocks noGrp="1"/>
          </p:cNvSpPr>
          <p:nvPr>
            <p:ph type="ftr" sz="quarter" idx="11"/>
          </p:nvPr>
        </p:nvSpPr>
        <p:spPr/>
        <p:txBody>
          <a:bodyPr/>
          <a:lstStyle/>
          <a:p>
            <a:pPr>
              <a:defRPr/>
            </a:pPr>
            <a:r>
              <a:rPr lang="en-US"/>
              <a:t>ERD Concepts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FF6568BA-AC6F-4C38-8E2D-CFA5D5F5DA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395288"/>
            <a:ext cx="8253412"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55E4-BB44-4171-A581-FB8DC41BAA62}"/>
              </a:ext>
            </a:extLst>
          </p:cNvPr>
          <p:cNvSpPr>
            <a:spLocks noGrp="1"/>
          </p:cNvSpPr>
          <p:nvPr>
            <p:ph type="title"/>
          </p:nvPr>
        </p:nvSpPr>
        <p:spPr/>
        <p:txBody>
          <a:bodyPr/>
          <a:lstStyle/>
          <a:p>
            <a:pPr>
              <a:defRPr/>
            </a:pPr>
            <a:endParaRPr lang="en-US"/>
          </a:p>
        </p:txBody>
      </p:sp>
      <p:sp>
        <p:nvSpPr>
          <p:cNvPr id="70659" name="Content Placeholder 2">
            <a:extLst>
              <a:ext uri="{FF2B5EF4-FFF2-40B4-BE49-F238E27FC236}">
                <a16:creationId xmlns:a16="http://schemas.microsoft.com/office/drawing/2014/main" id="{38E143D7-B745-4EA4-AFE6-3B2EACFCEDE3}"/>
              </a:ext>
            </a:extLst>
          </p:cNvPr>
          <p:cNvSpPr>
            <a:spLocks noGrp="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CEEBB674-CAA4-4AA9-8808-4CF3866CE350}"/>
              </a:ext>
            </a:extLst>
          </p:cNvPr>
          <p:cNvSpPr>
            <a:spLocks noGrp="1"/>
          </p:cNvSpPr>
          <p:nvPr>
            <p:ph type="dt" sz="quarter" idx="10"/>
          </p:nvPr>
        </p:nvSpPr>
        <p:spPr/>
        <p:txBody>
          <a:bodyPr/>
          <a:lstStyle/>
          <a:p>
            <a:pPr>
              <a:defRPr/>
            </a:pPr>
            <a:fld id="{D7C363C4-37F0-49AE-9C95-17404C6EF529}" type="datetime1">
              <a:rPr lang="en-US" smtClean="0"/>
              <a:pPr>
                <a:defRPr/>
              </a:pPr>
              <a:t>9/8/2021</a:t>
            </a:fld>
            <a:endParaRPr lang="en-US"/>
          </a:p>
        </p:txBody>
      </p:sp>
      <p:sp>
        <p:nvSpPr>
          <p:cNvPr id="5" name="Footer Placeholder 4">
            <a:extLst>
              <a:ext uri="{FF2B5EF4-FFF2-40B4-BE49-F238E27FC236}">
                <a16:creationId xmlns:a16="http://schemas.microsoft.com/office/drawing/2014/main" id="{B6F4AF92-FB24-450B-87E8-33199B1F3C29}"/>
              </a:ext>
            </a:extLst>
          </p:cNvPr>
          <p:cNvSpPr>
            <a:spLocks noGrp="1"/>
          </p:cNvSpPr>
          <p:nvPr>
            <p:ph type="ftr" sz="quarter" idx="11"/>
          </p:nvPr>
        </p:nvSpPr>
        <p:spPr/>
        <p:txBody>
          <a:bodyPr/>
          <a:lstStyle/>
          <a:p>
            <a:pPr>
              <a:defRPr/>
            </a:pPr>
            <a:r>
              <a:rPr lang="en-US"/>
              <a:t>ERD Concepts</a:t>
            </a:r>
          </a:p>
        </p:txBody>
      </p:sp>
      <p:pic>
        <p:nvPicPr>
          <p:cNvPr id="70662" name="Picture 7" descr="C:\Users\Rami\Desktop\Untitled2.png">
            <a:extLst>
              <a:ext uri="{FF2B5EF4-FFF2-40B4-BE49-F238E27FC236}">
                <a16:creationId xmlns:a16="http://schemas.microsoft.com/office/drawing/2014/main" id="{5B84D0A6-03D2-4AC8-927A-51E88C44D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0"/>
            <a:ext cx="8885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7E6838-DF3D-4C6D-B816-D1F70BCC81B9}"/>
              </a:ext>
            </a:extLst>
          </p:cNvPr>
          <p:cNvSpPr>
            <a:spLocks noGrp="1"/>
          </p:cNvSpPr>
          <p:nvPr>
            <p:ph type="ctrTitle"/>
          </p:nvPr>
        </p:nvSpPr>
        <p:spPr/>
        <p:txBody>
          <a:bodyPr/>
          <a:lstStyle/>
          <a:p>
            <a:pPr eaLnBrk="1" fontAlgn="auto" hangingPunct="1">
              <a:spcAft>
                <a:spcPts val="0"/>
              </a:spcAft>
              <a:defRPr/>
            </a:pPr>
            <a:r>
              <a:rPr lang="en-US" sz="8000" dirty="0"/>
              <a:t>Thank You !!!</a:t>
            </a:r>
            <a:endParaRPr lang="en-IN" sz="8000" dirty="0"/>
          </a:p>
        </p:txBody>
      </p:sp>
      <p:sp>
        <p:nvSpPr>
          <p:cNvPr id="4" name="Date Placeholder 3">
            <a:extLst>
              <a:ext uri="{FF2B5EF4-FFF2-40B4-BE49-F238E27FC236}">
                <a16:creationId xmlns:a16="http://schemas.microsoft.com/office/drawing/2014/main" id="{22EE53CE-DB30-4440-8B9E-FF791584C670}"/>
              </a:ext>
            </a:extLst>
          </p:cNvPr>
          <p:cNvSpPr>
            <a:spLocks noGrp="1"/>
          </p:cNvSpPr>
          <p:nvPr>
            <p:ph type="dt" sz="quarter" idx="10"/>
          </p:nvPr>
        </p:nvSpPr>
        <p:spPr/>
        <p:txBody>
          <a:bodyPr/>
          <a:lstStyle/>
          <a:p>
            <a:pPr>
              <a:defRPr/>
            </a:pPr>
            <a:fld id="{87C18452-79BC-4723-93E3-48C5DB36587E}" type="datetime1">
              <a:rPr lang="en-US"/>
              <a:pPr>
                <a:defRPr/>
              </a:pPr>
              <a:t>9/8/2021</a:t>
            </a:fld>
            <a:endParaRPr lang="en-US"/>
          </a:p>
        </p:txBody>
      </p:sp>
      <p:sp>
        <p:nvSpPr>
          <p:cNvPr id="5" name="Footer Placeholder 4">
            <a:extLst>
              <a:ext uri="{FF2B5EF4-FFF2-40B4-BE49-F238E27FC236}">
                <a16:creationId xmlns:a16="http://schemas.microsoft.com/office/drawing/2014/main" id="{8A0C9FFD-2D37-4F91-A6B0-2ED81FDB7C92}"/>
              </a:ext>
            </a:extLst>
          </p:cNvPr>
          <p:cNvSpPr>
            <a:spLocks noGrp="1"/>
          </p:cNvSpPr>
          <p:nvPr>
            <p:ph type="ftr" sz="quarter" idx="11"/>
          </p:nvPr>
        </p:nvSpPr>
        <p:spPr/>
        <p:txBody>
          <a:bodyPr/>
          <a:lstStyle/>
          <a:p>
            <a:pPr>
              <a:defRPr/>
            </a:pPr>
            <a:r>
              <a:rPr lang="en-US"/>
              <a:t>ERD Concepts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B5D5-B4E7-4DE6-B00D-4194D188897C}"/>
              </a:ext>
            </a:extLst>
          </p:cNvPr>
          <p:cNvSpPr>
            <a:spLocks noGrp="1"/>
          </p:cNvSpPr>
          <p:nvPr>
            <p:ph type="title"/>
          </p:nvPr>
        </p:nvSpPr>
        <p:spPr/>
        <p:txBody>
          <a:bodyPr/>
          <a:lstStyle/>
          <a:p>
            <a:pPr>
              <a:defRPr/>
            </a:pPr>
            <a:r>
              <a:rPr lang="en-US" dirty="0"/>
              <a:t>Day3</a:t>
            </a:r>
          </a:p>
        </p:txBody>
      </p:sp>
      <p:sp>
        <p:nvSpPr>
          <p:cNvPr id="13315" name="Content Placeholder 2">
            <a:extLst>
              <a:ext uri="{FF2B5EF4-FFF2-40B4-BE49-F238E27FC236}">
                <a16:creationId xmlns:a16="http://schemas.microsoft.com/office/drawing/2014/main" id="{5D5626E2-8D64-4C96-BA10-26769398E879}"/>
              </a:ext>
            </a:extLst>
          </p:cNvPr>
          <p:cNvSpPr>
            <a:spLocks noGrp="1"/>
          </p:cNvSpPr>
          <p:nvPr>
            <p:ph idx="1"/>
          </p:nvPr>
        </p:nvSpPr>
        <p:spPr/>
        <p:txBody>
          <a:bodyPr/>
          <a:lstStyle/>
          <a:p>
            <a:r>
              <a:rPr lang="en-US" altLang="en-US" sz="2400"/>
              <a:t>SQL Part_II</a:t>
            </a:r>
          </a:p>
          <a:p>
            <a:r>
              <a:rPr lang="en-US" altLang="en-US" sz="2400"/>
              <a:t>Normalization</a:t>
            </a:r>
          </a:p>
          <a:p>
            <a:pPr marL="742950" lvl="2" indent="-342900">
              <a:buFont typeface="Wingdings 3" panose="05040102010807070707" pitchFamily="18" charset="2"/>
              <a:buChar char=""/>
            </a:pPr>
            <a:r>
              <a:rPr lang="en-US" altLang="en-US" sz="2000"/>
              <a:t>1NF</a:t>
            </a:r>
          </a:p>
          <a:p>
            <a:pPr marL="742950" lvl="2" indent="-342900">
              <a:buFont typeface="Wingdings 3" panose="05040102010807070707" pitchFamily="18" charset="2"/>
              <a:buChar char=""/>
            </a:pPr>
            <a:r>
              <a:rPr lang="en-US" altLang="en-US" sz="2000"/>
              <a:t>2NF</a:t>
            </a:r>
          </a:p>
          <a:p>
            <a:pPr marL="742950" lvl="2" indent="-342900">
              <a:buFont typeface="Wingdings 3" panose="05040102010807070707" pitchFamily="18" charset="2"/>
              <a:buChar char=""/>
            </a:pPr>
            <a:r>
              <a:rPr lang="en-US" altLang="en-US" sz="2000"/>
              <a:t>3NF</a:t>
            </a:r>
          </a:p>
          <a:p>
            <a:pPr marL="342900" lvl="1" indent="-342900">
              <a:buFont typeface="Wingdings 3" panose="05040102010807070707" pitchFamily="18" charset="2"/>
              <a:buChar char=""/>
            </a:pPr>
            <a:r>
              <a:rPr lang="en-US" altLang="en-US" sz="2400"/>
              <a:t>Case Study</a:t>
            </a:r>
          </a:p>
          <a:p>
            <a:r>
              <a:rPr lang="en-US" altLang="en-US" sz="2400"/>
              <a:t>Database Objects</a:t>
            </a:r>
          </a:p>
          <a:p>
            <a:r>
              <a:rPr lang="en-US" altLang="en-US" sz="2400"/>
              <a:t>Database backup and recovery</a:t>
            </a:r>
          </a:p>
          <a:p>
            <a:r>
              <a:rPr lang="en-US" altLang="en-US" sz="2400"/>
              <a:t>DB Security &amp; Admin Roles</a:t>
            </a:r>
          </a:p>
          <a:p>
            <a:r>
              <a:rPr lang="en-US" altLang="en-US" sz="2400"/>
              <a:t>Log File and Transaction</a:t>
            </a:r>
          </a:p>
          <a:p>
            <a:r>
              <a:rPr lang="en-US" altLang="en-US" sz="2400"/>
              <a:t>OLAP &amp; OLTP</a:t>
            </a:r>
          </a:p>
        </p:txBody>
      </p:sp>
      <p:sp>
        <p:nvSpPr>
          <p:cNvPr id="4" name="Date Placeholder 3">
            <a:extLst>
              <a:ext uri="{FF2B5EF4-FFF2-40B4-BE49-F238E27FC236}">
                <a16:creationId xmlns:a16="http://schemas.microsoft.com/office/drawing/2014/main" id="{60C2876E-0B85-494D-AE16-8809522FD4E3}"/>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a:p>
        </p:txBody>
      </p:sp>
      <p:sp>
        <p:nvSpPr>
          <p:cNvPr id="5" name="Footer Placeholder 4">
            <a:extLst>
              <a:ext uri="{FF2B5EF4-FFF2-40B4-BE49-F238E27FC236}">
                <a16:creationId xmlns:a16="http://schemas.microsoft.com/office/drawing/2014/main" id="{929DF597-2AF2-4C45-89F1-FCCFF961A63E}"/>
              </a:ext>
            </a:extLst>
          </p:cNvPr>
          <p:cNvSpPr>
            <a:spLocks noGrp="1"/>
          </p:cNvSpPr>
          <p:nvPr>
            <p:ph type="ftr" sz="quarter" idx="11"/>
          </p:nvPr>
        </p:nvSpPr>
        <p:spPr/>
        <p:txBody>
          <a:bodyPr/>
          <a:lstStyle/>
          <a:p>
            <a:pPr>
              <a:defRPr/>
            </a:pPr>
            <a:r>
              <a:rPr lang="en-US"/>
              <a:t>ERD Concepts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B62F5949-2362-4597-AF7C-70FD5FC85EA2}"/>
              </a:ext>
            </a:extLst>
          </p:cNvPr>
          <p:cNvSpPr>
            <a:spLocks noGrp="1"/>
          </p:cNvSpPr>
          <p:nvPr>
            <p:ph type="sldNum" sz="quarter" idx="12"/>
          </p:nvPr>
        </p:nvSpPr>
        <p:spPr bwMode="auto">
          <a:xfrm>
            <a:off x="31242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spcBef>
                <a:spcPct val="0"/>
              </a:spcBef>
              <a:buClrTx/>
              <a:buSzTx/>
              <a:buFontTx/>
              <a:buNone/>
            </a:pPr>
            <a:fld id="{B46410E3-4471-401A-A1F8-32939EE33B2C}" type="slidenum">
              <a:rPr lang="en-US" altLang="en-US" sz="1400">
                <a:latin typeface="Times New Roman" panose="02020603050405020304" pitchFamily="18" charset="0"/>
              </a:rPr>
              <a:pPr>
                <a:spcBef>
                  <a:spcPct val="0"/>
                </a:spcBef>
                <a:buClrTx/>
                <a:buSzTx/>
                <a:buFontTx/>
                <a:buNone/>
              </a:pPr>
              <a:t>6</a:t>
            </a:fld>
            <a:endParaRPr lang="en-US" altLang="en-US" sz="1400">
              <a:latin typeface="Times New Roman" panose="02020603050405020304" pitchFamily="18" charset="0"/>
            </a:endParaRPr>
          </a:p>
        </p:txBody>
      </p:sp>
      <p:sp>
        <p:nvSpPr>
          <p:cNvPr id="39938" name="Rectangle 2">
            <a:extLst>
              <a:ext uri="{FF2B5EF4-FFF2-40B4-BE49-F238E27FC236}">
                <a16:creationId xmlns:a16="http://schemas.microsoft.com/office/drawing/2014/main" id="{C5067B37-3442-400D-903C-6635135997E2}"/>
              </a:ext>
            </a:extLst>
          </p:cNvPr>
          <p:cNvSpPr>
            <a:spLocks noGrp="1" noChangeArrowheads="1"/>
          </p:cNvSpPr>
          <p:nvPr>
            <p:ph type="title"/>
          </p:nvPr>
        </p:nvSpPr>
        <p:spPr>
          <a:xfrm>
            <a:off x="609600" y="228600"/>
            <a:ext cx="7772400" cy="1143000"/>
          </a:xfrm>
        </p:spPr>
        <p:txBody>
          <a:bodyPr/>
          <a:lstStyle/>
          <a:p>
            <a:pPr eaLnBrk="1" hangingPunct="1">
              <a:defRPr/>
            </a:pPr>
            <a:r>
              <a:rPr lang="en-US" sz="3200" dirty="0"/>
              <a:t>Systems Development Life Cycle </a:t>
            </a:r>
            <a:br>
              <a:rPr lang="en-US" sz="3200" dirty="0"/>
            </a:br>
            <a:endParaRPr lang="en-US" sz="3200" dirty="0"/>
          </a:p>
        </p:txBody>
      </p:sp>
      <p:grpSp>
        <p:nvGrpSpPr>
          <p:cNvPr id="14340" name="Group 25">
            <a:extLst>
              <a:ext uri="{FF2B5EF4-FFF2-40B4-BE49-F238E27FC236}">
                <a16:creationId xmlns:a16="http://schemas.microsoft.com/office/drawing/2014/main" id="{FCF81128-1219-4636-B5E7-E7B20F861774}"/>
              </a:ext>
            </a:extLst>
          </p:cNvPr>
          <p:cNvGrpSpPr>
            <a:grpSpLocks/>
          </p:cNvGrpSpPr>
          <p:nvPr/>
        </p:nvGrpSpPr>
        <p:grpSpPr bwMode="auto">
          <a:xfrm>
            <a:off x="1068388" y="2057400"/>
            <a:ext cx="7315200" cy="3581400"/>
            <a:chOff x="1008" y="1728"/>
            <a:chExt cx="4608" cy="2256"/>
          </a:xfrm>
        </p:grpSpPr>
        <p:sp>
          <p:nvSpPr>
            <p:cNvPr id="14341" name="Rectangle 5">
              <a:extLst>
                <a:ext uri="{FF2B5EF4-FFF2-40B4-BE49-F238E27FC236}">
                  <a16:creationId xmlns:a16="http://schemas.microsoft.com/office/drawing/2014/main" id="{AAF0F2DD-EEBC-45B8-BBC8-9568C23B8C16}"/>
                </a:ext>
              </a:extLst>
            </p:cNvPr>
            <p:cNvSpPr>
              <a:spLocks noChangeArrowheads="1"/>
            </p:cNvSpPr>
            <p:nvPr/>
          </p:nvSpPr>
          <p:spPr bwMode="auto">
            <a:xfrm>
              <a:off x="1008" y="1728"/>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Problem identification</a:t>
              </a:r>
            </a:p>
          </p:txBody>
        </p:sp>
        <p:sp>
          <p:nvSpPr>
            <p:cNvPr id="14342" name="Rectangle 6">
              <a:extLst>
                <a:ext uri="{FF2B5EF4-FFF2-40B4-BE49-F238E27FC236}">
                  <a16:creationId xmlns:a16="http://schemas.microsoft.com/office/drawing/2014/main" id="{D4E8C30E-9757-44BE-B767-73517C18937A}"/>
                </a:ext>
              </a:extLst>
            </p:cNvPr>
            <p:cNvSpPr>
              <a:spLocks noChangeArrowheads="1"/>
            </p:cNvSpPr>
            <p:nvPr/>
          </p:nvSpPr>
          <p:spPr bwMode="auto">
            <a:xfrm>
              <a:off x="1824" y="2112"/>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Analysis</a:t>
              </a:r>
            </a:p>
          </p:txBody>
        </p:sp>
        <p:sp>
          <p:nvSpPr>
            <p:cNvPr id="14343" name="Rectangle 7">
              <a:extLst>
                <a:ext uri="{FF2B5EF4-FFF2-40B4-BE49-F238E27FC236}">
                  <a16:creationId xmlns:a16="http://schemas.microsoft.com/office/drawing/2014/main" id="{2F5F9BE4-EB29-42AA-88BD-F351D1230D7F}"/>
                </a:ext>
              </a:extLst>
            </p:cNvPr>
            <p:cNvSpPr>
              <a:spLocks noChangeArrowheads="1"/>
            </p:cNvSpPr>
            <p:nvPr/>
          </p:nvSpPr>
          <p:spPr bwMode="auto">
            <a:xfrm>
              <a:off x="3168" y="2928"/>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Physical Design</a:t>
              </a:r>
            </a:p>
            <a:p>
              <a:pPr algn="ctr">
                <a:spcBef>
                  <a:spcPct val="0"/>
                </a:spcBef>
                <a:buClrTx/>
                <a:buSzTx/>
                <a:buFontTx/>
                <a:buNone/>
              </a:pPr>
              <a:r>
                <a:rPr lang="en-US" altLang="en-US" sz="1400">
                  <a:solidFill>
                    <a:schemeClr val="bg2"/>
                  </a:solidFill>
                  <a:latin typeface="Arial Narrow" panose="020B0606020202030204" pitchFamily="34" charset="0"/>
                </a:rPr>
                <a:t>Mapping</a:t>
              </a:r>
            </a:p>
          </p:txBody>
        </p:sp>
        <p:sp>
          <p:nvSpPr>
            <p:cNvPr id="14344" name="Rectangle 8">
              <a:extLst>
                <a:ext uri="{FF2B5EF4-FFF2-40B4-BE49-F238E27FC236}">
                  <a16:creationId xmlns:a16="http://schemas.microsoft.com/office/drawing/2014/main" id="{AF59DC6B-97B1-4C83-A0C9-FFF47A9B5CDB}"/>
                </a:ext>
              </a:extLst>
            </p:cNvPr>
            <p:cNvSpPr>
              <a:spLocks noChangeArrowheads="1"/>
            </p:cNvSpPr>
            <p:nvPr/>
          </p:nvSpPr>
          <p:spPr bwMode="auto">
            <a:xfrm>
              <a:off x="3888" y="3312"/>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Implementation</a:t>
              </a:r>
            </a:p>
          </p:txBody>
        </p:sp>
        <p:sp>
          <p:nvSpPr>
            <p:cNvPr id="14345" name="Rectangle 9">
              <a:extLst>
                <a:ext uri="{FF2B5EF4-FFF2-40B4-BE49-F238E27FC236}">
                  <a16:creationId xmlns:a16="http://schemas.microsoft.com/office/drawing/2014/main" id="{DFC35647-00C7-458B-B8E9-CD4B12BBA914}"/>
                </a:ext>
              </a:extLst>
            </p:cNvPr>
            <p:cNvSpPr>
              <a:spLocks noChangeArrowheads="1"/>
            </p:cNvSpPr>
            <p:nvPr/>
          </p:nvSpPr>
          <p:spPr bwMode="auto">
            <a:xfrm>
              <a:off x="4656" y="3696"/>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Testing &amp; Maintenance</a:t>
              </a:r>
            </a:p>
          </p:txBody>
        </p:sp>
        <p:sp>
          <p:nvSpPr>
            <p:cNvPr id="14346" name="Rectangle 10">
              <a:extLst>
                <a:ext uri="{FF2B5EF4-FFF2-40B4-BE49-F238E27FC236}">
                  <a16:creationId xmlns:a16="http://schemas.microsoft.com/office/drawing/2014/main" id="{71127A4E-795D-4C38-A2F9-290CA13C1C5A}"/>
                </a:ext>
              </a:extLst>
            </p:cNvPr>
            <p:cNvSpPr>
              <a:spLocks noChangeArrowheads="1"/>
            </p:cNvSpPr>
            <p:nvPr/>
          </p:nvSpPr>
          <p:spPr bwMode="auto">
            <a:xfrm>
              <a:off x="2400" y="2544"/>
              <a:ext cx="960" cy="2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400">
                  <a:solidFill>
                    <a:schemeClr val="bg2"/>
                  </a:solidFill>
                  <a:latin typeface="Arial Narrow" panose="020B0606020202030204" pitchFamily="34" charset="0"/>
                </a:rPr>
                <a:t>Logical Design</a:t>
              </a:r>
            </a:p>
          </p:txBody>
        </p:sp>
        <p:sp>
          <p:nvSpPr>
            <p:cNvPr id="14347" name="Arc 14">
              <a:extLst>
                <a:ext uri="{FF2B5EF4-FFF2-40B4-BE49-F238E27FC236}">
                  <a16:creationId xmlns:a16="http://schemas.microsoft.com/office/drawing/2014/main" id="{FC2E0357-0D02-4024-8185-BD87317D420E}"/>
                </a:ext>
              </a:extLst>
            </p:cNvPr>
            <p:cNvSpPr>
              <a:spLocks/>
            </p:cNvSpPr>
            <p:nvPr/>
          </p:nvSpPr>
          <p:spPr bwMode="auto">
            <a:xfrm>
              <a:off x="1968" y="172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Arc 15">
              <a:extLst>
                <a:ext uri="{FF2B5EF4-FFF2-40B4-BE49-F238E27FC236}">
                  <a16:creationId xmlns:a16="http://schemas.microsoft.com/office/drawing/2014/main" id="{BD6B879F-0A40-409C-B0EC-D2B405D4C483}"/>
                </a:ext>
              </a:extLst>
            </p:cNvPr>
            <p:cNvSpPr>
              <a:spLocks/>
            </p:cNvSpPr>
            <p:nvPr/>
          </p:nvSpPr>
          <p:spPr bwMode="auto">
            <a:xfrm>
              <a:off x="2784" y="2160"/>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Arc 16">
              <a:extLst>
                <a:ext uri="{FF2B5EF4-FFF2-40B4-BE49-F238E27FC236}">
                  <a16:creationId xmlns:a16="http://schemas.microsoft.com/office/drawing/2014/main" id="{0F19C061-3020-4D87-B440-521DB6245870}"/>
                </a:ext>
              </a:extLst>
            </p:cNvPr>
            <p:cNvSpPr>
              <a:spLocks/>
            </p:cNvSpPr>
            <p:nvPr/>
          </p:nvSpPr>
          <p:spPr bwMode="auto">
            <a:xfrm>
              <a:off x="3408" y="254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Arc 17">
              <a:extLst>
                <a:ext uri="{FF2B5EF4-FFF2-40B4-BE49-F238E27FC236}">
                  <a16:creationId xmlns:a16="http://schemas.microsoft.com/office/drawing/2014/main" id="{05FF7A37-49E5-4E5D-B3EB-7DBB47866665}"/>
                </a:ext>
              </a:extLst>
            </p:cNvPr>
            <p:cNvSpPr>
              <a:spLocks/>
            </p:cNvSpPr>
            <p:nvPr/>
          </p:nvSpPr>
          <p:spPr bwMode="auto">
            <a:xfrm>
              <a:off x="4128" y="292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Arc 18">
              <a:extLst>
                <a:ext uri="{FF2B5EF4-FFF2-40B4-BE49-F238E27FC236}">
                  <a16:creationId xmlns:a16="http://schemas.microsoft.com/office/drawing/2014/main" id="{A5DC4877-3D06-46A4-A972-870B935065A1}"/>
                </a:ext>
              </a:extLst>
            </p:cNvPr>
            <p:cNvSpPr>
              <a:spLocks/>
            </p:cNvSpPr>
            <p:nvPr/>
          </p:nvSpPr>
          <p:spPr bwMode="auto">
            <a:xfrm>
              <a:off x="4848" y="331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Arc 19">
              <a:extLst>
                <a:ext uri="{FF2B5EF4-FFF2-40B4-BE49-F238E27FC236}">
                  <a16:creationId xmlns:a16="http://schemas.microsoft.com/office/drawing/2014/main" id="{22CDD905-F59E-4BE2-A362-261AAEC98313}"/>
                </a:ext>
              </a:extLst>
            </p:cNvPr>
            <p:cNvSpPr>
              <a:spLocks/>
            </p:cNvSpPr>
            <p:nvPr/>
          </p:nvSpPr>
          <p:spPr bwMode="auto">
            <a:xfrm flipH="1" flipV="1">
              <a:off x="3984" y="360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Arc 20">
              <a:extLst>
                <a:ext uri="{FF2B5EF4-FFF2-40B4-BE49-F238E27FC236}">
                  <a16:creationId xmlns:a16="http://schemas.microsoft.com/office/drawing/2014/main" id="{FCECDD78-408E-44E8-A99D-FCF2ECFDE2B4}"/>
                </a:ext>
              </a:extLst>
            </p:cNvPr>
            <p:cNvSpPr>
              <a:spLocks/>
            </p:cNvSpPr>
            <p:nvPr/>
          </p:nvSpPr>
          <p:spPr bwMode="auto">
            <a:xfrm flipH="1" flipV="1">
              <a:off x="3168" y="321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Arc 21">
              <a:extLst>
                <a:ext uri="{FF2B5EF4-FFF2-40B4-BE49-F238E27FC236}">
                  <a16:creationId xmlns:a16="http://schemas.microsoft.com/office/drawing/2014/main" id="{FEFEE28A-2043-4E28-A5E2-947DF40E2B8F}"/>
                </a:ext>
              </a:extLst>
            </p:cNvPr>
            <p:cNvSpPr>
              <a:spLocks/>
            </p:cNvSpPr>
            <p:nvPr/>
          </p:nvSpPr>
          <p:spPr bwMode="auto">
            <a:xfrm flipH="1" flipV="1">
              <a:off x="2496" y="2832"/>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Arc 22">
              <a:extLst>
                <a:ext uri="{FF2B5EF4-FFF2-40B4-BE49-F238E27FC236}">
                  <a16:creationId xmlns:a16="http://schemas.microsoft.com/office/drawing/2014/main" id="{47306A53-251B-484D-A963-F59051665B86}"/>
                </a:ext>
              </a:extLst>
            </p:cNvPr>
            <p:cNvSpPr>
              <a:spLocks/>
            </p:cNvSpPr>
            <p:nvPr/>
          </p:nvSpPr>
          <p:spPr bwMode="auto">
            <a:xfrm flipH="1" flipV="1">
              <a:off x="1824" y="2448"/>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Arc 23">
              <a:extLst>
                <a:ext uri="{FF2B5EF4-FFF2-40B4-BE49-F238E27FC236}">
                  <a16:creationId xmlns:a16="http://schemas.microsoft.com/office/drawing/2014/main" id="{3B5F2B18-5C8B-47CE-94FB-A85764456AEC}"/>
                </a:ext>
              </a:extLst>
            </p:cNvPr>
            <p:cNvSpPr>
              <a:spLocks/>
            </p:cNvSpPr>
            <p:nvPr/>
          </p:nvSpPr>
          <p:spPr bwMode="auto">
            <a:xfrm flipH="1" flipV="1">
              <a:off x="1248" y="2016"/>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FCDD-E849-497C-A4C8-C43A06C535B6}"/>
              </a:ext>
            </a:extLst>
          </p:cNvPr>
          <p:cNvSpPr>
            <a:spLocks noGrp="1"/>
          </p:cNvSpPr>
          <p:nvPr>
            <p:ph type="title"/>
          </p:nvPr>
        </p:nvSpPr>
        <p:spPr/>
        <p:txBody>
          <a:bodyPr/>
          <a:lstStyle/>
          <a:p>
            <a:pPr>
              <a:defRPr/>
            </a:pPr>
            <a:r>
              <a:rPr lang="en-US" dirty="0"/>
              <a:t>File Based System</a:t>
            </a:r>
          </a:p>
        </p:txBody>
      </p:sp>
      <p:sp>
        <p:nvSpPr>
          <p:cNvPr id="3" name="Content Placeholder 2">
            <a:extLst>
              <a:ext uri="{FF2B5EF4-FFF2-40B4-BE49-F238E27FC236}">
                <a16:creationId xmlns:a16="http://schemas.microsoft.com/office/drawing/2014/main" id="{0A34E728-A49C-4A40-8EBE-E8E398F7AEC2}"/>
              </a:ext>
            </a:extLst>
          </p:cNvPr>
          <p:cNvSpPr>
            <a:spLocks noGrp="1"/>
          </p:cNvSpPr>
          <p:nvPr>
            <p:ph idx="1"/>
          </p:nvPr>
        </p:nvSpPr>
        <p:spPr/>
        <p:txBody>
          <a:bodyPr/>
          <a:lstStyle/>
          <a:p>
            <a:pPr>
              <a:defRPr/>
            </a:pPr>
            <a:r>
              <a:rPr lang="en-US" sz="1800" b="1" dirty="0"/>
              <a:t>Separation &amp; Isolation Of data (each user has a copy)</a:t>
            </a:r>
            <a:r>
              <a:rPr lang="ar-EG" sz="1800" b="1" dirty="0"/>
              <a:t> </a:t>
            </a:r>
            <a:r>
              <a:rPr lang="en-US" sz="1800" dirty="0"/>
              <a:t>cause </a:t>
            </a:r>
            <a:r>
              <a:rPr lang="en-US" sz="1800" dirty="0">
                <a:solidFill>
                  <a:srgbClr val="FF0000"/>
                </a:solidFill>
              </a:rPr>
              <a:t>inconsistencies</a:t>
            </a:r>
            <a:endParaRPr lang="en-US" sz="1800" b="1" dirty="0"/>
          </a:p>
          <a:p>
            <a:pPr>
              <a:defRPr/>
            </a:pPr>
            <a:r>
              <a:rPr lang="en-US" sz="1800" b="1" dirty="0"/>
              <a:t>Incompatible File Formats</a:t>
            </a:r>
          </a:p>
          <a:p>
            <a:pPr eaLnBrk="1" hangingPunct="1">
              <a:defRPr/>
            </a:pPr>
            <a:r>
              <a:rPr lang="en-US" sz="1800" b="1" dirty="0"/>
              <a:t>Program-Data Dependence</a:t>
            </a:r>
          </a:p>
          <a:p>
            <a:pPr lvl="1" eaLnBrk="1" hangingPunct="1">
              <a:defRPr/>
            </a:pPr>
            <a:r>
              <a:rPr lang="en-US" sz="1800" dirty="0"/>
              <a:t>All programs maintain </a:t>
            </a:r>
            <a:r>
              <a:rPr lang="en-US" sz="1800" dirty="0">
                <a:solidFill>
                  <a:srgbClr val="FF0000"/>
                </a:solidFill>
              </a:rPr>
              <a:t>metadata</a:t>
            </a:r>
            <a:r>
              <a:rPr lang="en-US" sz="1800" dirty="0"/>
              <a:t> for each file they use</a:t>
            </a:r>
          </a:p>
          <a:p>
            <a:pPr lvl="1" eaLnBrk="1" hangingPunct="1">
              <a:defRPr/>
            </a:pPr>
            <a:r>
              <a:rPr lang="en-US" sz="1800" dirty="0">
                <a:solidFill>
                  <a:srgbClr val="FF0000"/>
                </a:solidFill>
              </a:rPr>
              <a:t>Each application </a:t>
            </a:r>
            <a:r>
              <a:rPr lang="en-US" sz="1800" dirty="0"/>
              <a:t>program needs to </a:t>
            </a:r>
            <a:r>
              <a:rPr lang="en-US" sz="1800" dirty="0">
                <a:solidFill>
                  <a:srgbClr val="FF0000"/>
                </a:solidFill>
              </a:rPr>
              <a:t>include</a:t>
            </a:r>
            <a:r>
              <a:rPr lang="en-US" sz="1800" dirty="0"/>
              <a:t> code for the </a:t>
            </a:r>
            <a:r>
              <a:rPr lang="en-US" sz="1800" dirty="0">
                <a:solidFill>
                  <a:srgbClr val="FF0000"/>
                </a:solidFill>
              </a:rPr>
              <a:t>metadata</a:t>
            </a:r>
            <a:r>
              <a:rPr lang="en-US" sz="1800" dirty="0"/>
              <a:t> of each file</a:t>
            </a:r>
          </a:p>
          <a:p>
            <a:pPr lvl="1" eaLnBrk="1" hangingPunct="1">
              <a:defRPr/>
            </a:pPr>
            <a:r>
              <a:rPr lang="en-US" sz="1800" dirty="0">
                <a:solidFill>
                  <a:srgbClr val="FF0000"/>
                </a:solidFill>
              </a:rPr>
              <a:t>Non-standard</a:t>
            </a:r>
            <a:r>
              <a:rPr lang="en-US" sz="1800" dirty="0"/>
              <a:t> file formats</a:t>
            </a:r>
          </a:p>
          <a:p>
            <a:pPr eaLnBrk="1" hangingPunct="1">
              <a:defRPr/>
            </a:pPr>
            <a:r>
              <a:rPr lang="en-US" sz="1800" b="1" dirty="0"/>
              <a:t>Lengthy Development Times</a:t>
            </a:r>
          </a:p>
          <a:p>
            <a:pPr lvl="1" eaLnBrk="1" hangingPunct="1">
              <a:defRPr/>
            </a:pPr>
            <a:r>
              <a:rPr lang="en-US" sz="1800" dirty="0"/>
              <a:t>Programmers must design their own file formats (</a:t>
            </a:r>
            <a:r>
              <a:rPr lang="en-US" sz="1800" dirty="0">
                <a:solidFill>
                  <a:srgbClr val="FF0000"/>
                </a:solidFill>
              </a:rPr>
              <a:t>Metadata</a:t>
            </a:r>
            <a:r>
              <a:rPr lang="en-US" sz="1800" dirty="0"/>
              <a:t>)</a:t>
            </a:r>
          </a:p>
          <a:p>
            <a:pPr>
              <a:defRPr/>
            </a:pPr>
            <a:r>
              <a:rPr lang="en-US" sz="1800" b="1" dirty="0">
                <a:latin typeface="Times New Roman" pitchFamily="18" charset="0"/>
                <a:ea typeface="ＭＳ Ｐゴシック" pitchFamily="34" charset="-128"/>
                <a:cs typeface="Times New Roman" pitchFamily="18" charset="0"/>
              </a:rPr>
              <a:t>Data Redundancy  (Duplication of data)</a:t>
            </a:r>
          </a:p>
          <a:p>
            <a:pPr lvl="1" eaLnBrk="1" hangingPunct="1">
              <a:defRPr/>
            </a:pPr>
            <a:r>
              <a:rPr lang="en-US" sz="1800" dirty="0"/>
              <a:t>Different systems/programs have separate copies of the same data</a:t>
            </a:r>
          </a:p>
          <a:p>
            <a:pPr lvl="1" eaLnBrk="1" hangingPunct="1">
              <a:defRPr/>
            </a:pPr>
            <a:r>
              <a:rPr lang="en-US" sz="1800" dirty="0"/>
              <a:t>When data changes in one file, could cause </a:t>
            </a:r>
            <a:r>
              <a:rPr lang="en-US" sz="1800" dirty="0">
                <a:solidFill>
                  <a:srgbClr val="FF0000"/>
                </a:solidFill>
              </a:rPr>
              <a:t>inconsistencies</a:t>
            </a:r>
          </a:p>
          <a:p>
            <a:pPr lvl="1" eaLnBrk="1" hangingPunct="1">
              <a:defRPr/>
            </a:pPr>
            <a:r>
              <a:rPr lang="en-US" sz="1800" dirty="0">
                <a:solidFill>
                  <a:srgbClr val="FF0000"/>
                </a:solidFill>
              </a:rPr>
              <a:t>No Database integrity</a:t>
            </a:r>
          </a:p>
          <a:p>
            <a:pPr eaLnBrk="1" hangingPunct="1">
              <a:defRPr/>
            </a:pPr>
            <a:r>
              <a:rPr lang="en-US" sz="1800" b="1" dirty="0"/>
              <a:t>Limited Data Sharing</a:t>
            </a:r>
          </a:p>
          <a:p>
            <a:pPr lvl="1" eaLnBrk="1" hangingPunct="1">
              <a:defRPr/>
            </a:pPr>
            <a:r>
              <a:rPr lang="en-US" sz="1800" dirty="0">
                <a:solidFill>
                  <a:srgbClr val="FF0000"/>
                </a:solidFill>
              </a:rPr>
              <a:t>No centralized </a:t>
            </a:r>
            <a:r>
              <a:rPr lang="en-US" sz="1800" dirty="0"/>
              <a:t>control of data</a:t>
            </a:r>
          </a:p>
          <a:p>
            <a:pPr>
              <a:defRPr/>
            </a:pPr>
            <a:endParaRPr lang="en-US" sz="1400" dirty="0"/>
          </a:p>
          <a:p>
            <a:pPr marL="0" indent="0">
              <a:buFont typeface="Wingdings 3" panose="05040102010807070707" pitchFamily="18" charset="2"/>
              <a:buNone/>
              <a:defRPr/>
            </a:pPr>
            <a:endParaRPr lang="en-US" sz="1400" dirty="0"/>
          </a:p>
        </p:txBody>
      </p:sp>
      <p:sp>
        <p:nvSpPr>
          <p:cNvPr id="4" name="Date Placeholder 3">
            <a:extLst>
              <a:ext uri="{FF2B5EF4-FFF2-40B4-BE49-F238E27FC236}">
                <a16:creationId xmlns:a16="http://schemas.microsoft.com/office/drawing/2014/main" id="{EC37E37E-BABA-4A8A-A975-CD1850AC2429}"/>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0B9C0F07-D5EE-4B5C-9B28-7AC292C227B4}"/>
              </a:ext>
            </a:extLst>
          </p:cNvPr>
          <p:cNvSpPr>
            <a:spLocks noGrp="1"/>
          </p:cNvSpPr>
          <p:nvPr>
            <p:ph type="ftr" sz="quarter" idx="11"/>
          </p:nvPr>
        </p:nvSpPr>
        <p:spPr/>
        <p:txBody>
          <a:bodyPr/>
          <a:lstStyle/>
          <a:p>
            <a:pPr>
              <a:defRPr/>
            </a:pPr>
            <a:r>
              <a:rPr lang="en-US" dirty="0"/>
              <a:t>ERD Concepts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9A417DD-2235-42D1-BF67-FAD831669DBD}"/>
              </a:ext>
            </a:extLst>
          </p:cNvPr>
          <p:cNvSpPr>
            <a:spLocks noGrp="1"/>
          </p:cNvSpPr>
          <p:nvPr>
            <p:ph type="title"/>
          </p:nvPr>
        </p:nvSpPr>
        <p:spPr/>
        <p:txBody>
          <a:bodyPr/>
          <a:lstStyle/>
          <a:p>
            <a:pPr>
              <a:defRPr/>
            </a:pPr>
            <a:r>
              <a:rPr lang="en-US"/>
              <a:t>Basic Definitions</a:t>
            </a:r>
          </a:p>
        </p:txBody>
      </p:sp>
      <p:sp>
        <p:nvSpPr>
          <p:cNvPr id="16387" name="Content Placeholder 2">
            <a:extLst>
              <a:ext uri="{FF2B5EF4-FFF2-40B4-BE49-F238E27FC236}">
                <a16:creationId xmlns:a16="http://schemas.microsoft.com/office/drawing/2014/main" id="{E03CBD55-AF38-4326-933F-0FE35AC588CA}"/>
              </a:ext>
            </a:extLst>
          </p:cNvPr>
          <p:cNvSpPr>
            <a:spLocks noGrp="1"/>
          </p:cNvSpPr>
          <p:nvPr>
            <p:ph idx="1"/>
          </p:nvPr>
        </p:nvSpPr>
        <p:spPr>
          <a:xfrm>
            <a:off x="258763" y="1716088"/>
            <a:ext cx="8813800" cy="4838700"/>
          </a:xfrm>
        </p:spPr>
        <p:txBody>
          <a:bodyPr/>
          <a:lstStyle/>
          <a:p>
            <a:r>
              <a:rPr lang="en-US" altLang="en-US" sz="2000" b="1">
                <a:solidFill>
                  <a:srgbClr val="000000"/>
                </a:solidFill>
              </a:rPr>
              <a:t>Database</a:t>
            </a:r>
            <a:r>
              <a:rPr lang="en-US" altLang="en-US" sz="2000">
                <a:solidFill>
                  <a:srgbClr val="000000"/>
                </a:solidFill>
              </a:rPr>
              <a:t>: A collection of related data.</a:t>
            </a:r>
          </a:p>
          <a:p>
            <a:endParaRPr lang="en-US" altLang="en-US" sz="2000">
              <a:solidFill>
                <a:srgbClr val="000000"/>
              </a:solidFill>
            </a:endParaRPr>
          </a:p>
          <a:p>
            <a:r>
              <a:rPr lang="en-US" altLang="en-US" sz="2000" b="1">
                <a:solidFill>
                  <a:srgbClr val="000000"/>
                </a:solidFill>
              </a:rPr>
              <a:t>Database Management System (DBMS)</a:t>
            </a:r>
            <a:r>
              <a:rPr lang="en-US" altLang="en-US" sz="2000">
                <a:solidFill>
                  <a:srgbClr val="000000"/>
                </a:solidFill>
              </a:rPr>
              <a:t>: A software package/ system to facilitate the creation and maintenance of a computerized database.(model introduced in 1970 IBM but RDBMS appears in1980)</a:t>
            </a:r>
          </a:p>
          <a:p>
            <a:endParaRPr lang="en-US" altLang="en-US" sz="2000">
              <a:solidFill>
                <a:srgbClr val="000000"/>
              </a:solidFill>
            </a:endParaRPr>
          </a:p>
          <a:p>
            <a:r>
              <a:rPr lang="en-US" altLang="en-US" sz="2000" b="1">
                <a:solidFill>
                  <a:srgbClr val="000000"/>
                </a:solidFill>
              </a:rPr>
              <a:t>Database System</a:t>
            </a:r>
            <a:r>
              <a:rPr lang="en-US" altLang="en-US" sz="2000">
                <a:solidFill>
                  <a:srgbClr val="000000"/>
                </a:solidFill>
              </a:rPr>
              <a:t>: The DBMS software together with the data itself.  Sometimes, the applications are also included. ( </a:t>
            </a:r>
            <a:r>
              <a:rPr lang="en-US" altLang="en-US" sz="2000">
                <a:solidFill>
                  <a:srgbClr val="FF0000"/>
                </a:solidFill>
              </a:rPr>
              <a:t>Software + Database </a:t>
            </a:r>
            <a:r>
              <a:rPr lang="en-US" altLang="en-US" sz="2000">
                <a:solidFill>
                  <a:srgbClr val="000000"/>
                </a:solidFill>
              </a:rPr>
              <a:t>)</a:t>
            </a:r>
            <a:endParaRPr lang="en-US" altLang="en-US" sz="2000"/>
          </a:p>
        </p:txBody>
      </p:sp>
      <p:sp>
        <p:nvSpPr>
          <p:cNvPr id="4" name="Date Placeholder 3">
            <a:extLst>
              <a:ext uri="{FF2B5EF4-FFF2-40B4-BE49-F238E27FC236}">
                <a16:creationId xmlns:a16="http://schemas.microsoft.com/office/drawing/2014/main" id="{A9C53D95-6069-4B51-BD73-87925E407F57}"/>
              </a:ext>
            </a:extLst>
          </p:cNvPr>
          <p:cNvSpPr>
            <a:spLocks noGrp="1"/>
          </p:cNvSpPr>
          <p:nvPr>
            <p:ph type="dt" sz="quarter" idx="10"/>
          </p:nvPr>
        </p:nvSpPr>
        <p:spPr/>
        <p:txBody>
          <a:bodyPr/>
          <a:lstStyle/>
          <a:p>
            <a:pPr>
              <a:defRPr/>
            </a:pPr>
            <a:fld id="{24DB5BC3-CC23-4288-8AC3-17FC7F7FA925}" type="datetime1">
              <a:rPr lang="en-US" smtClean="0"/>
              <a:pPr>
                <a:defRPr/>
              </a:pPr>
              <a:t>9/8/2021</a:t>
            </a:fld>
            <a:endParaRPr lang="en-US" dirty="0"/>
          </a:p>
        </p:txBody>
      </p:sp>
      <p:sp>
        <p:nvSpPr>
          <p:cNvPr id="5" name="Footer Placeholder 4">
            <a:extLst>
              <a:ext uri="{FF2B5EF4-FFF2-40B4-BE49-F238E27FC236}">
                <a16:creationId xmlns:a16="http://schemas.microsoft.com/office/drawing/2014/main" id="{66C13045-AB2F-4A40-A2A2-EB70E0262328}"/>
              </a:ext>
            </a:extLst>
          </p:cNvPr>
          <p:cNvSpPr>
            <a:spLocks noGrp="1"/>
          </p:cNvSpPr>
          <p:nvPr>
            <p:ph type="ftr" sz="quarter" idx="11"/>
          </p:nvPr>
        </p:nvSpPr>
        <p:spPr/>
        <p:txBody>
          <a:bodyPr/>
          <a:lstStyle/>
          <a:p>
            <a:pPr>
              <a:defRPr/>
            </a:pPr>
            <a:r>
              <a:rPr lang="en-US" dirty="0"/>
              <a:t>ERD Concepts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06AF621-4E8E-4CFF-976E-C297770B7393}"/>
              </a:ext>
            </a:extLst>
          </p:cNvPr>
          <p:cNvSpPr>
            <a:spLocks noGrp="1"/>
          </p:cNvSpPr>
          <p:nvPr>
            <p:ph type="title"/>
          </p:nvPr>
        </p:nvSpPr>
        <p:spPr/>
        <p:txBody>
          <a:bodyPr/>
          <a:lstStyle/>
          <a:p>
            <a:pPr>
              <a:defRPr/>
            </a:pPr>
            <a:r>
              <a:rPr lang="en-US" dirty="0"/>
              <a:t>Database System</a:t>
            </a:r>
          </a:p>
        </p:txBody>
      </p:sp>
      <p:sp>
        <p:nvSpPr>
          <p:cNvPr id="17411" name="Rectangle 2">
            <a:extLst>
              <a:ext uri="{FF2B5EF4-FFF2-40B4-BE49-F238E27FC236}">
                <a16:creationId xmlns:a16="http://schemas.microsoft.com/office/drawing/2014/main" id="{DE1DB88E-BAF0-4832-852C-271FA3D22289}"/>
              </a:ext>
            </a:extLst>
          </p:cNvPr>
          <p:cNvSpPr>
            <a:spLocks noChangeArrowheads="1"/>
          </p:cNvSpPr>
          <p:nvPr/>
        </p:nvSpPr>
        <p:spPr bwMode="auto">
          <a:xfrm>
            <a:off x="762000" y="1709738"/>
            <a:ext cx="8245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spcBef>
                <a:spcPct val="0"/>
              </a:spcBef>
              <a:buClrTx/>
              <a:buSzPct val="110000"/>
              <a:buFontTx/>
              <a:buNone/>
            </a:pPr>
            <a:endParaRPr lang="en-US" altLang="en-US" sz="1800">
              <a:solidFill>
                <a:schemeClr val="tx2"/>
              </a:solidFill>
              <a:latin typeface="Times New Roman" panose="02020603050405020304" pitchFamily="18" charset="0"/>
              <a:cs typeface="Times New Roman" panose="02020603050405020304" pitchFamily="18" charset="0"/>
            </a:endParaRPr>
          </a:p>
          <a:p>
            <a:pPr>
              <a:spcBef>
                <a:spcPct val="0"/>
              </a:spcBef>
              <a:buClrTx/>
              <a:buSzPct val="110000"/>
              <a:buFontTx/>
              <a:buNone/>
            </a:pPr>
            <a:endParaRPr lang="en-US" altLang="en-US" sz="1800">
              <a:solidFill>
                <a:schemeClr val="tx2"/>
              </a:solidFill>
              <a:latin typeface="Times New Roman" panose="02020603050405020304" pitchFamily="18" charset="0"/>
              <a:cs typeface="Times New Roman" panose="02020603050405020304" pitchFamily="18" charset="0"/>
            </a:endParaRPr>
          </a:p>
        </p:txBody>
      </p:sp>
      <p:sp>
        <p:nvSpPr>
          <p:cNvPr id="17412" name="Rectangle 4">
            <a:extLst>
              <a:ext uri="{FF2B5EF4-FFF2-40B4-BE49-F238E27FC236}">
                <a16:creationId xmlns:a16="http://schemas.microsoft.com/office/drawing/2014/main" id="{EA5E1178-4BBE-4AF5-BF43-E5BFD48918D2}"/>
              </a:ext>
            </a:extLst>
          </p:cNvPr>
          <p:cNvSpPr>
            <a:spLocks noChangeArrowheads="1"/>
          </p:cNvSpPr>
          <p:nvPr/>
        </p:nvSpPr>
        <p:spPr bwMode="auto">
          <a:xfrm>
            <a:off x="711200" y="2063750"/>
            <a:ext cx="8001000" cy="4630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endParaRPr lang="en-US" altLang="en-US" sz="1800">
              <a:latin typeface="Arial" panose="020B0604020202020204" pitchFamily="34" charset="0"/>
            </a:endParaRPr>
          </a:p>
        </p:txBody>
      </p:sp>
      <p:sp>
        <p:nvSpPr>
          <p:cNvPr id="17413" name="Line 5">
            <a:extLst>
              <a:ext uri="{FF2B5EF4-FFF2-40B4-BE49-F238E27FC236}">
                <a16:creationId xmlns:a16="http://schemas.microsoft.com/office/drawing/2014/main" id="{23697F68-56C5-455B-9C51-9F0A0F386D3D}"/>
              </a:ext>
            </a:extLst>
          </p:cNvPr>
          <p:cNvSpPr>
            <a:spLocks noChangeShapeType="1"/>
          </p:cNvSpPr>
          <p:nvPr/>
        </p:nvSpPr>
        <p:spPr bwMode="auto">
          <a:xfrm>
            <a:off x="4826000" y="2078038"/>
            <a:ext cx="0" cy="455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Text Box 6">
            <a:extLst>
              <a:ext uri="{FF2B5EF4-FFF2-40B4-BE49-F238E27FC236}">
                <a16:creationId xmlns:a16="http://schemas.microsoft.com/office/drawing/2014/main" id="{4178FB07-5921-424D-8E07-3AB8D0063D68}"/>
              </a:ext>
            </a:extLst>
          </p:cNvPr>
          <p:cNvSpPr txBox="1">
            <a:spLocks noChangeArrowheads="1"/>
          </p:cNvSpPr>
          <p:nvPr/>
        </p:nvSpPr>
        <p:spPr bwMode="auto">
          <a:xfrm>
            <a:off x="3987800" y="169703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b="1">
                <a:latin typeface="Arial" panose="020B0604020202020204" pitchFamily="34" charset="0"/>
              </a:rPr>
              <a:t>Users</a:t>
            </a:r>
          </a:p>
        </p:txBody>
      </p:sp>
      <p:sp>
        <p:nvSpPr>
          <p:cNvPr id="17415" name="Rectangle 7">
            <a:extLst>
              <a:ext uri="{FF2B5EF4-FFF2-40B4-BE49-F238E27FC236}">
                <a16:creationId xmlns:a16="http://schemas.microsoft.com/office/drawing/2014/main" id="{476BDF71-392A-4843-9B97-6EC6053105AC}"/>
              </a:ext>
            </a:extLst>
          </p:cNvPr>
          <p:cNvSpPr>
            <a:spLocks noChangeArrowheads="1"/>
          </p:cNvSpPr>
          <p:nvPr/>
        </p:nvSpPr>
        <p:spPr bwMode="auto">
          <a:xfrm>
            <a:off x="3530600" y="2574925"/>
            <a:ext cx="2743200" cy="4397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Application Programs</a:t>
            </a:r>
          </a:p>
        </p:txBody>
      </p:sp>
      <p:sp>
        <p:nvSpPr>
          <p:cNvPr id="17416" name="Line 9">
            <a:extLst>
              <a:ext uri="{FF2B5EF4-FFF2-40B4-BE49-F238E27FC236}">
                <a16:creationId xmlns:a16="http://schemas.microsoft.com/office/drawing/2014/main" id="{7437FE23-4277-4A6C-BB1D-0EF3828B4412}"/>
              </a:ext>
            </a:extLst>
          </p:cNvPr>
          <p:cNvSpPr>
            <a:spLocks noChangeShapeType="1"/>
          </p:cNvSpPr>
          <p:nvPr/>
        </p:nvSpPr>
        <p:spPr bwMode="auto">
          <a:xfrm>
            <a:off x="4826000" y="3086100"/>
            <a:ext cx="0" cy="468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Rectangle 10">
            <a:extLst>
              <a:ext uri="{FF2B5EF4-FFF2-40B4-BE49-F238E27FC236}">
                <a16:creationId xmlns:a16="http://schemas.microsoft.com/office/drawing/2014/main" id="{F7766DCB-42E5-4345-9A83-55D6B83FC628}"/>
              </a:ext>
            </a:extLst>
          </p:cNvPr>
          <p:cNvSpPr>
            <a:spLocks noChangeArrowheads="1"/>
          </p:cNvSpPr>
          <p:nvPr/>
        </p:nvSpPr>
        <p:spPr bwMode="auto">
          <a:xfrm>
            <a:off x="2159000" y="3595688"/>
            <a:ext cx="5181600" cy="16716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endParaRPr lang="en-US" altLang="en-US" sz="1800">
              <a:latin typeface="Arial" panose="020B0604020202020204" pitchFamily="34" charset="0"/>
            </a:endParaRPr>
          </a:p>
        </p:txBody>
      </p:sp>
      <p:sp>
        <p:nvSpPr>
          <p:cNvPr id="17418" name="AutoShape 11">
            <a:extLst>
              <a:ext uri="{FF2B5EF4-FFF2-40B4-BE49-F238E27FC236}">
                <a16:creationId xmlns:a16="http://schemas.microsoft.com/office/drawing/2014/main" id="{D877E098-8A95-4907-83FA-ABC41B05C682}"/>
              </a:ext>
            </a:extLst>
          </p:cNvPr>
          <p:cNvSpPr>
            <a:spLocks noChangeArrowheads="1"/>
          </p:cNvSpPr>
          <p:nvPr/>
        </p:nvSpPr>
        <p:spPr bwMode="auto">
          <a:xfrm>
            <a:off x="2159000" y="5678488"/>
            <a:ext cx="1968500" cy="908050"/>
          </a:xfrm>
          <a:prstGeom prst="can">
            <a:avLst>
              <a:gd name="adj" fmla="val 281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Stored DB </a:t>
            </a:r>
          </a:p>
          <a:p>
            <a:pPr algn="ctr">
              <a:spcBef>
                <a:spcPct val="0"/>
              </a:spcBef>
              <a:buClrTx/>
              <a:buSzTx/>
              <a:buFontTx/>
              <a:buNone/>
            </a:pPr>
            <a:r>
              <a:rPr lang="en-US" altLang="en-US" sz="1800">
                <a:latin typeface="Arial" panose="020B0604020202020204" pitchFamily="34" charset="0"/>
              </a:rPr>
              <a:t>Definition</a:t>
            </a:r>
          </a:p>
          <a:p>
            <a:pPr algn="ctr">
              <a:spcBef>
                <a:spcPct val="0"/>
              </a:spcBef>
              <a:buClrTx/>
              <a:buSzTx/>
              <a:buFontTx/>
              <a:buNone/>
            </a:pPr>
            <a:r>
              <a:rPr lang="en-US" altLang="en-US" sz="1800">
                <a:latin typeface="Arial" panose="020B0604020202020204" pitchFamily="34" charset="0"/>
              </a:rPr>
              <a:t>(Metadata)</a:t>
            </a:r>
          </a:p>
        </p:txBody>
      </p:sp>
      <p:sp>
        <p:nvSpPr>
          <p:cNvPr id="17419" name="AutoShape 12">
            <a:extLst>
              <a:ext uri="{FF2B5EF4-FFF2-40B4-BE49-F238E27FC236}">
                <a16:creationId xmlns:a16="http://schemas.microsoft.com/office/drawing/2014/main" id="{5EF56F27-C23F-48FB-83E2-046A3ED7A1BE}"/>
              </a:ext>
            </a:extLst>
          </p:cNvPr>
          <p:cNvSpPr>
            <a:spLocks noChangeArrowheads="1"/>
          </p:cNvSpPr>
          <p:nvPr/>
        </p:nvSpPr>
        <p:spPr bwMode="auto">
          <a:xfrm>
            <a:off x="5740400" y="5610225"/>
            <a:ext cx="1600200" cy="976313"/>
          </a:xfrm>
          <a:prstGeom prst="can">
            <a:avLst>
              <a:gd name="adj" fmla="val 281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Stored </a:t>
            </a:r>
          </a:p>
          <a:p>
            <a:pPr algn="ctr">
              <a:spcBef>
                <a:spcPct val="0"/>
              </a:spcBef>
              <a:buClrTx/>
              <a:buSzTx/>
              <a:buFontTx/>
              <a:buNone/>
            </a:pPr>
            <a:r>
              <a:rPr lang="en-US" altLang="en-US" sz="1800">
                <a:latin typeface="Arial" panose="020B0604020202020204" pitchFamily="34" charset="0"/>
              </a:rPr>
              <a:t>Database</a:t>
            </a:r>
          </a:p>
        </p:txBody>
      </p:sp>
      <p:sp>
        <p:nvSpPr>
          <p:cNvPr id="17420" name="Text Box 13">
            <a:extLst>
              <a:ext uri="{FF2B5EF4-FFF2-40B4-BE49-F238E27FC236}">
                <a16:creationId xmlns:a16="http://schemas.microsoft.com/office/drawing/2014/main" id="{50D2D10F-F883-41E4-B1C5-60F0D46E60B0}"/>
              </a:ext>
            </a:extLst>
          </p:cNvPr>
          <p:cNvSpPr txBox="1">
            <a:spLocks noChangeArrowheads="1"/>
          </p:cNvSpPr>
          <p:nvPr/>
        </p:nvSpPr>
        <p:spPr bwMode="auto">
          <a:xfrm>
            <a:off x="2082800" y="396875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b="1">
                <a:latin typeface="Arial" panose="020B0604020202020204" pitchFamily="34" charset="0"/>
              </a:rPr>
              <a:t>DBMS Software</a:t>
            </a:r>
          </a:p>
        </p:txBody>
      </p:sp>
      <p:sp>
        <p:nvSpPr>
          <p:cNvPr id="17421" name="Rectangle 14">
            <a:extLst>
              <a:ext uri="{FF2B5EF4-FFF2-40B4-BE49-F238E27FC236}">
                <a16:creationId xmlns:a16="http://schemas.microsoft.com/office/drawing/2014/main" id="{DDF8B4D2-DB2C-49E0-82A8-8A4FA8884862}"/>
              </a:ext>
            </a:extLst>
          </p:cNvPr>
          <p:cNvSpPr>
            <a:spLocks noChangeArrowheads="1"/>
          </p:cNvSpPr>
          <p:nvPr/>
        </p:nvSpPr>
        <p:spPr bwMode="auto">
          <a:xfrm>
            <a:off x="3378200" y="3748088"/>
            <a:ext cx="3276600" cy="6016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Software to process </a:t>
            </a:r>
          </a:p>
          <a:p>
            <a:pPr algn="ctr">
              <a:spcBef>
                <a:spcPct val="0"/>
              </a:spcBef>
              <a:buClrTx/>
              <a:buSzTx/>
              <a:buFontTx/>
              <a:buNone/>
            </a:pPr>
            <a:r>
              <a:rPr lang="en-US" altLang="en-US" sz="1800">
                <a:latin typeface="Arial" panose="020B0604020202020204" pitchFamily="34" charset="0"/>
              </a:rPr>
              <a:t>Queries</a:t>
            </a:r>
          </a:p>
        </p:txBody>
      </p:sp>
      <p:sp>
        <p:nvSpPr>
          <p:cNvPr id="17422" name="Line 15">
            <a:extLst>
              <a:ext uri="{FF2B5EF4-FFF2-40B4-BE49-F238E27FC236}">
                <a16:creationId xmlns:a16="http://schemas.microsoft.com/office/drawing/2014/main" id="{6CDA9AA8-03F1-491F-A714-6692E2E0C977}"/>
              </a:ext>
            </a:extLst>
          </p:cNvPr>
          <p:cNvSpPr>
            <a:spLocks noChangeShapeType="1"/>
          </p:cNvSpPr>
          <p:nvPr/>
        </p:nvSpPr>
        <p:spPr bwMode="auto">
          <a:xfrm>
            <a:off x="4826000" y="4360863"/>
            <a:ext cx="0" cy="336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3" name="Rectangle 16">
            <a:extLst>
              <a:ext uri="{FF2B5EF4-FFF2-40B4-BE49-F238E27FC236}">
                <a16:creationId xmlns:a16="http://schemas.microsoft.com/office/drawing/2014/main" id="{A326FBCC-704D-4B26-8951-C024A8E279BE}"/>
              </a:ext>
            </a:extLst>
          </p:cNvPr>
          <p:cNvSpPr>
            <a:spLocks noChangeArrowheads="1"/>
          </p:cNvSpPr>
          <p:nvPr/>
        </p:nvSpPr>
        <p:spPr bwMode="auto">
          <a:xfrm>
            <a:off x="3165475" y="4697413"/>
            <a:ext cx="3733800" cy="4683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1800">
                <a:latin typeface="Arial" panose="020B0604020202020204" pitchFamily="34" charset="0"/>
              </a:rPr>
              <a:t>Software to access Stored Data</a:t>
            </a:r>
          </a:p>
        </p:txBody>
      </p:sp>
      <p:sp>
        <p:nvSpPr>
          <p:cNvPr id="17424" name="Line 18">
            <a:extLst>
              <a:ext uri="{FF2B5EF4-FFF2-40B4-BE49-F238E27FC236}">
                <a16:creationId xmlns:a16="http://schemas.microsoft.com/office/drawing/2014/main" id="{92C5261E-6E0E-4DD7-B59A-F686DF7B593E}"/>
              </a:ext>
            </a:extLst>
          </p:cNvPr>
          <p:cNvSpPr>
            <a:spLocks noChangeShapeType="1"/>
          </p:cNvSpPr>
          <p:nvPr/>
        </p:nvSpPr>
        <p:spPr bwMode="auto">
          <a:xfrm flipH="1">
            <a:off x="2997200" y="5341938"/>
            <a:ext cx="304800" cy="3333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19">
            <a:extLst>
              <a:ext uri="{FF2B5EF4-FFF2-40B4-BE49-F238E27FC236}">
                <a16:creationId xmlns:a16="http://schemas.microsoft.com/office/drawing/2014/main" id="{FFA7D2C0-7793-4CC9-98FC-F9CED3DB0508}"/>
              </a:ext>
            </a:extLst>
          </p:cNvPr>
          <p:cNvSpPr>
            <a:spLocks noChangeShapeType="1"/>
          </p:cNvSpPr>
          <p:nvPr/>
        </p:nvSpPr>
        <p:spPr bwMode="auto">
          <a:xfrm>
            <a:off x="6197600" y="5341938"/>
            <a:ext cx="304800" cy="3333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6" name="Text Box 20">
            <a:extLst>
              <a:ext uri="{FF2B5EF4-FFF2-40B4-BE49-F238E27FC236}">
                <a16:creationId xmlns:a16="http://schemas.microsoft.com/office/drawing/2014/main" id="{835AF68F-C074-431B-ABE1-98B7DC1576C3}"/>
              </a:ext>
            </a:extLst>
          </p:cNvPr>
          <p:cNvSpPr txBox="1">
            <a:spLocks noChangeArrowheads="1"/>
          </p:cNvSpPr>
          <p:nvPr/>
        </p:nvSpPr>
        <p:spPr bwMode="auto">
          <a:xfrm>
            <a:off x="711200" y="221615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60000"/>
              <a:buFont typeface="Wingdings 3" panose="05040102010807070707" pitchFamily="18" charset="2"/>
              <a:buChar char=""/>
              <a:defRPr sz="3200">
                <a:solidFill>
                  <a:schemeClr val="tx1"/>
                </a:solidFill>
                <a:latin typeface="Cambria" panose="02040503050406030204" pitchFamily="18" charset="0"/>
              </a:defRPr>
            </a:lvl1pPr>
            <a:lvl2pPr marL="742950" indent="-285750">
              <a:spcBef>
                <a:spcPct val="20000"/>
              </a:spcBef>
              <a:buClr>
                <a:schemeClr val="tx2"/>
              </a:buClr>
              <a:buSzPct val="60000"/>
              <a:buFont typeface="Wingdings" panose="05000000000000000000" pitchFamily="2" charset="2"/>
              <a:buChar char="Ø"/>
              <a:defRPr sz="2800">
                <a:solidFill>
                  <a:schemeClr val="tx1"/>
                </a:solidFill>
                <a:latin typeface="Cambria" panose="02040503050406030204" pitchFamily="18" charset="0"/>
              </a:defRPr>
            </a:lvl2pPr>
            <a:lvl3pPr marL="1143000" indent="-228600">
              <a:spcBef>
                <a:spcPct val="20000"/>
              </a:spcBef>
              <a:buClr>
                <a:schemeClr val="tx2"/>
              </a:buClr>
              <a:buSzPct val="60000"/>
              <a:buFont typeface="Wingdings 3" panose="05040102010807070707" pitchFamily="18" charset="2"/>
              <a:buChar char=""/>
              <a:defRPr sz="2400">
                <a:solidFill>
                  <a:schemeClr val="tx1"/>
                </a:solidFill>
                <a:latin typeface="Cambria" panose="02040503050406030204" pitchFamily="18" charset="0"/>
              </a:defRPr>
            </a:lvl3pPr>
            <a:lvl4pPr marL="1600200" indent="-228600">
              <a:spcBef>
                <a:spcPct val="20000"/>
              </a:spcBef>
              <a:buClr>
                <a:schemeClr val="tx2"/>
              </a:buClr>
              <a:buSzPct val="60000"/>
              <a:buFont typeface="Wingdings" panose="05000000000000000000" pitchFamily="2" charset="2"/>
              <a:buChar char="Ø"/>
              <a:defRPr sz="2000">
                <a:solidFill>
                  <a:schemeClr val="tx1"/>
                </a:solidFill>
                <a:latin typeface="Cambria" panose="02040503050406030204" pitchFamily="18" charset="0"/>
              </a:defRPr>
            </a:lvl4pPr>
            <a:lvl5pPr marL="2057400" indent="-228600">
              <a:spcBef>
                <a:spcPct val="20000"/>
              </a:spcBef>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chemeClr val="tx2"/>
              </a:buClr>
              <a:buSzPct val="60000"/>
              <a:buFont typeface="Wingdings 3" panose="05040102010807070707" pitchFamily="18" charset="2"/>
              <a:buChar char=""/>
              <a:defRPr sz="2000">
                <a:solidFill>
                  <a:schemeClr val="tx1"/>
                </a:solidFill>
                <a:latin typeface="Cambria" panose="02040503050406030204" pitchFamily="18" charset="0"/>
              </a:defRPr>
            </a:lvl9pPr>
          </a:lstStyle>
          <a:p>
            <a:pPr algn="ctr">
              <a:spcBef>
                <a:spcPct val="0"/>
              </a:spcBef>
              <a:buClrTx/>
              <a:buSzTx/>
              <a:buFontTx/>
              <a:buNone/>
            </a:pPr>
            <a:r>
              <a:rPr lang="en-US" altLang="en-US" sz="2400" b="1" i="1">
                <a:solidFill>
                  <a:srgbClr val="FF5050"/>
                </a:solidFill>
                <a:latin typeface="Arial" panose="020B0604020202020204" pitchFamily="34" charset="0"/>
              </a:rPr>
              <a:t>Database</a:t>
            </a:r>
            <a:r>
              <a:rPr lang="en-US" altLang="en-US" sz="2400" b="1" i="1">
                <a:solidFill>
                  <a:srgbClr val="FFFF99"/>
                </a:solidFill>
                <a:latin typeface="Arial" panose="020B0604020202020204" pitchFamily="34" charset="0"/>
              </a:rPr>
              <a:t> </a:t>
            </a:r>
            <a:r>
              <a:rPr lang="en-US" altLang="en-US" sz="2400" b="1" i="1">
                <a:solidFill>
                  <a:srgbClr val="FF5050"/>
                </a:solidFill>
                <a:latin typeface="Arial" panose="020B0604020202020204" pitchFamily="34" charset="0"/>
              </a:rPr>
              <a:t>System</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標楷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themeOverride>
</file>

<file path=ppt/theme/themeOverride2.xml><?xml version="1.0" encoding="utf-8"?>
<a:themeOverride xmlns:a="http://schemas.openxmlformats.org/drawingml/2006/main">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CDFE7B-6BF7-4D3B-9008-A12B08DC1C67}">
  <ds:schemaRefs>
    <ds:schemaRef ds:uri="http://schemas.microsoft.com/sharepoint/v3/contenttype/forms"/>
  </ds:schemaRefs>
</ds:datastoreItem>
</file>

<file path=customXml/itemProps2.xml><?xml version="1.0" encoding="utf-8"?>
<ds:datastoreItem xmlns:ds="http://schemas.openxmlformats.org/officeDocument/2006/customXml" ds:itemID="{FFAF31C3-5536-4AA4-995E-4BF490ECF981}"/>
</file>

<file path=customXml/itemProps3.xml><?xml version="1.0" encoding="utf-8"?>
<ds:datastoreItem xmlns:ds="http://schemas.openxmlformats.org/officeDocument/2006/customXml" ds:itemID="{2C6FDA92-BF18-4EB9-979F-88D184052A35}"/>
</file>

<file path=docProps/app.xml><?xml version="1.0" encoding="utf-8"?>
<Properties xmlns="http://schemas.openxmlformats.org/officeDocument/2006/extended-properties" xmlns:vt="http://schemas.openxmlformats.org/officeDocument/2006/docPropsVTypes">
  <Template/>
  <TotalTime>5059</TotalTime>
  <Words>2045</Words>
  <Application>Microsoft Office PowerPoint</Application>
  <PresentationFormat>On-screen Show (4:3)</PresentationFormat>
  <Paragraphs>435</Paragraphs>
  <Slides>46</Slides>
  <Notes>17</Notes>
  <HiddenSlides>7</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Book</vt:lpstr>
      <vt:lpstr>Introduction To SQL Programming</vt:lpstr>
      <vt:lpstr>Course objective</vt:lpstr>
      <vt:lpstr>Day1</vt:lpstr>
      <vt:lpstr>Day2</vt:lpstr>
      <vt:lpstr>Day3</vt:lpstr>
      <vt:lpstr>Systems Development Life Cycle  </vt:lpstr>
      <vt:lpstr>File Based System</vt:lpstr>
      <vt:lpstr>Basic Definitions</vt:lpstr>
      <vt:lpstr>Database System</vt:lpstr>
      <vt:lpstr>DBMS Advantages</vt:lpstr>
      <vt:lpstr>DBMS Disadvantages </vt:lpstr>
      <vt:lpstr>Database Users</vt:lpstr>
      <vt:lpstr>Three Level/Schema Architecture</vt:lpstr>
      <vt:lpstr>Three Level/Schema Architecture</vt:lpstr>
      <vt:lpstr>PowerPoint Presentation</vt:lpstr>
      <vt:lpstr> Entity Relationship Modeling </vt:lpstr>
      <vt:lpstr>The ER Model</vt:lpstr>
      <vt:lpstr>ER Diagram: Starting Example</vt:lpstr>
      <vt:lpstr>Strong Entity Vs Weak Entity</vt:lpstr>
      <vt:lpstr>Next: Types of Attributes</vt:lpstr>
      <vt:lpstr>Simple Attribute</vt:lpstr>
      <vt:lpstr>Composite Attribute</vt:lpstr>
      <vt:lpstr>Derived Attribute</vt:lpstr>
      <vt:lpstr>Multi-valued</vt:lpstr>
      <vt:lpstr>Complex Attribute</vt:lpstr>
      <vt:lpstr>Relationship</vt:lpstr>
      <vt:lpstr>Relation</vt:lpstr>
      <vt:lpstr>  Degree of Relationships</vt:lpstr>
      <vt:lpstr>Recursive Relationship (Unary)</vt:lpstr>
      <vt:lpstr>Binary Relationship</vt:lpstr>
      <vt:lpstr>Ternary Relationship</vt:lpstr>
      <vt:lpstr>Cardinality</vt:lpstr>
      <vt:lpstr>Mapping Cardinalities</vt:lpstr>
      <vt:lpstr>PARTICIPATION CONSTRAINT </vt:lpstr>
      <vt:lpstr>PowerPoint Presentation</vt:lpstr>
      <vt:lpstr>PowerPoint Presentation</vt:lpstr>
      <vt:lpstr>PowerPoint Presentation</vt:lpstr>
      <vt:lpstr>Keys </vt:lpstr>
      <vt:lpstr>Candidate Key</vt:lpstr>
      <vt:lpstr>Primary Key</vt:lpstr>
      <vt:lpstr>Primary Key</vt:lpstr>
      <vt:lpstr>Summary of notation for ER diagrams</vt:lpstr>
      <vt:lpstr>Case Study</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 Hamdare</dc:creator>
  <cp:lastModifiedBy>Rami</cp:lastModifiedBy>
  <cp:revision>236</cp:revision>
  <cp:lastPrinted>2009-04-22T19:24:48Z</cp:lastPrinted>
  <dcterms:created xsi:type="dcterms:W3CDTF">2009-04-22T19:24:48Z</dcterms:created>
  <dcterms:modified xsi:type="dcterms:W3CDTF">2021-09-08T22:57:41Z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0x010100C4A9445D28B95A4995C545995709B740</vt:lpwstr>
  </property>
</Properties>
</file>