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3"/>
  </p:sldMasterIdLst>
  <p:notesMasterIdLst>
    <p:notesMasterId r:id="rId39"/>
  </p:notesMasterIdLst>
  <p:sldIdLst>
    <p:sldId id="256" r:id="rId4"/>
    <p:sldId id="441" r:id="rId5"/>
    <p:sldId id="498" r:id="rId6"/>
    <p:sldId id="546" r:id="rId7"/>
    <p:sldId id="547" r:id="rId8"/>
    <p:sldId id="483" r:id="rId9"/>
    <p:sldId id="484" r:id="rId10"/>
    <p:sldId id="548" r:id="rId11"/>
    <p:sldId id="549" r:id="rId12"/>
    <p:sldId id="545" r:id="rId13"/>
    <p:sldId id="550" r:id="rId14"/>
    <p:sldId id="485" r:id="rId15"/>
    <p:sldId id="551" r:id="rId16"/>
    <p:sldId id="486" r:id="rId17"/>
    <p:sldId id="553" r:id="rId18"/>
    <p:sldId id="559" r:id="rId19"/>
    <p:sldId id="560" r:id="rId20"/>
    <p:sldId id="487" r:id="rId21"/>
    <p:sldId id="561" r:id="rId22"/>
    <p:sldId id="563" r:id="rId23"/>
    <p:sldId id="488" r:id="rId24"/>
    <p:sldId id="562" r:id="rId25"/>
    <p:sldId id="552" r:id="rId26"/>
    <p:sldId id="490" r:id="rId27"/>
    <p:sldId id="564" r:id="rId28"/>
    <p:sldId id="567" r:id="rId29"/>
    <p:sldId id="568" r:id="rId30"/>
    <p:sldId id="528" r:id="rId31"/>
    <p:sldId id="471" r:id="rId32"/>
    <p:sldId id="569" r:id="rId33"/>
    <p:sldId id="492" r:id="rId34"/>
    <p:sldId id="570" r:id="rId35"/>
    <p:sldId id="496" r:id="rId36"/>
    <p:sldId id="499" r:id="rId37"/>
    <p:sldId id="442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  <a:srgbClr val="33CCFF"/>
    <a:srgbClr val="FF7C80"/>
    <a:srgbClr val="0000FF"/>
    <a:srgbClr val="C0C0C0"/>
    <a:srgbClr val="96969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8" autoAdjust="0"/>
    <p:restoredTop sz="94610" autoAdjust="0"/>
  </p:normalViewPr>
  <p:slideViewPr>
    <p:cSldViewPr snapToGrid="0">
      <p:cViewPr varScale="1">
        <p:scale>
          <a:sx n="75" d="100"/>
          <a:sy n="75" d="100"/>
        </p:scale>
        <p:origin x="138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customXml" Target="../customXml/item3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22847A9-8D7F-435F-AE12-E8642F5709A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EE5949B-18A4-48EA-8C36-CCCE3A7C4AF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21DAF472-39CD-41C0-BECB-F58243A1246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46407528-9F73-464F-98F8-11D82AD77CC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93EA2A03-BC4A-4D35-8464-116F3FBA54C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4B038F07-89BC-4F3D-9A10-1014F78B1B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F22F38F-7A23-4A89-AA2E-BC96F6C0ED1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125829BE-2CEE-47B8-A73E-6B6A5BEAE8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90DF29-9205-4D05-BAD5-99BBD73834FB}" type="slidenum">
              <a:rPr lang="en-US" altLang="en-US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1ECB4EF5-269B-4473-BA8E-C2975E01D7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C586F2C0-43BC-48C5-806B-32F58A0E9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5B81A4F3-E16B-4E9E-9374-A0DE038065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B30121-58EB-4976-91A9-6948F972F62B}" type="slidenum">
              <a:rPr lang="en-US" altLang="en-US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B182AB22-5E23-4005-963B-6B94BB84A4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0ECF82B-82C4-416C-9145-5882EE72F4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>
            <a:extLst>
              <a:ext uri="{FF2B5EF4-FFF2-40B4-BE49-F238E27FC236}">
                <a16:creationId xmlns:a16="http://schemas.microsoft.com/office/drawing/2014/main" id="{47D51FD9-BC0B-46ED-8C14-228236BE6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45059" name="Rectangle 1027">
            <a:extLst>
              <a:ext uri="{FF2B5EF4-FFF2-40B4-BE49-F238E27FC236}">
                <a16:creationId xmlns:a16="http://schemas.microsoft.com/office/drawing/2014/main" id="{0A57AA1E-A74C-4FC1-BAF2-028E657BD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>
                <a:cs typeface="Arial" panose="020B0604020202020204" pitchFamily="34" charset="0"/>
              </a:rPr>
              <a:t>3</a:t>
            </a:r>
          </a:p>
        </p:txBody>
      </p:sp>
      <p:sp>
        <p:nvSpPr>
          <p:cNvPr id="45060" name="Rectangle 1028">
            <a:extLst>
              <a:ext uri="{FF2B5EF4-FFF2-40B4-BE49-F238E27FC236}">
                <a16:creationId xmlns:a16="http://schemas.microsoft.com/office/drawing/2014/main" id="{73D86131-DFED-470E-959F-0C8FAEFFB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45061" name="Rectangle 1029">
            <a:extLst>
              <a:ext uri="{FF2B5EF4-FFF2-40B4-BE49-F238E27FC236}">
                <a16:creationId xmlns:a16="http://schemas.microsoft.com/office/drawing/2014/main" id="{BA4687DB-F646-44C3-94A4-0BE8FACC8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45062" name="Rectangle 1030">
            <a:extLst>
              <a:ext uri="{FF2B5EF4-FFF2-40B4-BE49-F238E27FC236}">
                <a16:creationId xmlns:a16="http://schemas.microsoft.com/office/drawing/2014/main" id="{A241B358-0937-481C-A2A7-900406FF38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 cap="flat"/>
        </p:spPr>
      </p:sp>
      <p:sp>
        <p:nvSpPr>
          <p:cNvPr id="45063" name="Rectangle 1031">
            <a:extLst>
              <a:ext uri="{FF2B5EF4-FFF2-40B4-BE49-F238E27FC236}">
                <a16:creationId xmlns:a16="http://schemas.microsoft.com/office/drawing/2014/main" id="{6A575F25-BA88-44EE-85F1-AD7B750A66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>
            <a:extLst>
              <a:ext uri="{FF2B5EF4-FFF2-40B4-BE49-F238E27FC236}">
                <a16:creationId xmlns:a16="http://schemas.microsoft.com/office/drawing/2014/main" id="{1338DA39-E5CD-4DB7-925D-629949E1CED0}"/>
              </a:ext>
            </a:extLst>
          </p:cNvPr>
          <p:cNvGrpSpPr>
            <a:grpSpLocks/>
          </p:cNvGrpSpPr>
          <p:nvPr/>
        </p:nvGrpSpPr>
        <p:grpSpPr bwMode="auto">
          <a:xfrm>
            <a:off x="0" y="2928938"/>
            <a:ext cx="9144000" cy="285750"/>
            <a:chOff x="0" y="2928934"/>
            <a:chExt cx="9144000" cy="285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C0E6224-E288-4F27-A270-B772CC5F720C}"/>
                </a:ext>
              </a:extLst>
            </p:cNvPr>
            <p:cNvSpPr/>
            <p:nvPr userDrawn="1"/>
          </p:nvSpPr>
          <p:spPr>
            <a:xfrm flipH="1">
              <a:off x="0" y="2928934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C128F5-8866-440A-9D17-EF605883A42F}"/>
                </a:ext>
              </a:extLst>
            </p:cNvPr>
            <p:cNvSpPr/>
            <p:nvPr userDrawn="1"/>
          </p:nvSpPr>
          <p:spPr>
            <a:xfrm flipH="1">
              <a:off x="8334375" y="2963859"/>
              <a:ext cx="809625" cy="214313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61C28F-CB5E-4896-82B2-2193360D2054}"/>
                </a:ext>
              </a:extLst>
            </p:cNvPr>
            <p:cNvSpPr/>
            <p:nvPr userDrawn="1"/>
          </p:nvSpPr>
          <p:spPr>
            <a:xfrm flipH="1">
              <a:off x="0" y="2967034"/>
              <a:ext cx="8286750" cy="214313"/>
            </a:xfrm>
            <a:prstGeom prst="rect">
              <a:avLst/>
            </a:prstGeom>
            <a:solidFill>
              <a:schemeClr val="accent5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54136"/>
            <a:ext cx="7772400" cy="1470025"/>
          </a:xfrm>
          <a:noFill/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16200000" scaled="1"/>
                  <a:tileRect/>
                </a:gradFill>
                <a:effectLst>
                  <a:outerShdw blurRad="50800" dist="50800" dir="18900000" algn="tl" rotWithShape="0">
                    <a:schemeClr val="accent5">
                      <a:tint val="20000"/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19007"/>
            <a:ext cx="6400800" cy="1752600"/>
          </a:xfrm>
          <a:noFill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806C34-5133-485A-B36B-C5936C88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7638"/>
            <a:ext cx="1800225" cy="360362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C3968E7-F2AE-4C16-B134-3C54DB16F5A9}" type="datetime1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9DFF7F-EB2F-45B7-B97D-350E4AAA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64275" y="6497638"/>
            <a:ext cx="2879725" cy="3603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C8D1DD-2311-4D0D-AB38-49884505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4375" y="2928938"/>
            <a:ext cx="809625" cy="2857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97C7DBB-8645-4CC7-9C22-A5DCC12F29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1783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DF332-9269-4ED7-BD3C-695AB254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9537D-4866-4F08-9193-08756A6943AD}" type="datetime1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797CF-9388-49EE-BE5E-7902EEF54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62CA-0942-4624-BB48-6B264A4D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EBA7B0-FD3C-4D6D-A4DF-87364C719D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615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>
            <a:extLst>
              <a:ext uri="{FF2B5EF4-FFF2-40B4-BE49-F238E27FC236}">
                <a16:creationId xmlns:a16="http://schemas.microsoft.com/office/drawing/2014/main" id="{B42CC663-C5CE-43BC-AA88-8F2FAC87EEDB}"/>
              </a:ext>
            </a:extLst>
          </p:cNvPr>
          <p:cNvGrpSpPr>
            <a:grpSpLocks/>
          </p:cNvGrpSpPr>
          <p:nvPr/>
        </p:nvGrpSpPr>
        <p:grpSpPr bwMode="auto">
          <a:xfrm>
            <a:off x="0" y="6286500"/>
            <a:ext cx="9144000" cy="285750"/>
            <a:chOff x="0" y="1428736"/>
            <a:chExt cx="9144000" cy="285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284F9C1-542B-467A-8CA0-680B9AF0FFA0}"/>
                </a:ext>
              </a:extLst>
            </p:cNvPr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E096EBA-344B-4C47-8669-2A938B897C92}"/>
                </a:ext>
              </a:extLst>
            </p:cNvPr>
            <p:cNvSpPr/>
            <p:nvPr userDrawn="1"/>
          </p:nvSpPr>
          <p:spPr>
            <a:xfrm>
              <a:off x="0" y="1463661"/>
              <a:ext cx="809625" cy="214315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8635C7-14E7-4AE4-8CEB-CAD75E43F39D}"/>
                </a:ext>
              </a:extLst>
            </p:cNvPr>
            <p:cNvSpPr/>
            <p:nvPr userDrawn="1"/>
          </p:nvSpPr>
          <p:spPr>
            <a:xfrm>
              <a:off x="857250" y="1466836"/>
              <a:ext cx="8286750" cy="214315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43802" y="285728"/>
            <a:ext cx="1500198" cy="6000791"/>
          </a:xfrm>
          <a:noFill/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1"/>
                  <a:tileRect/>
                </a:gradFill>
                <a:effectLst>
                  <a:outerShdw blurRad="50800" dist="50800" dir="13500000" algn="tl" rotWithShape="0">
                    <a:schemeClr val="tx2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2994" y="285730"/>
            <a:ext cx="6657964" cy="6000791"/>
          </a:xfrm>
          <a:noFill/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2F84ED3-8556-4099-92DE-46CBCAFC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FA67C-5C2C-44A9-A9C1-2F93C72876F1}" type="datetime1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DEB41B0-3DD2-4888-B688-96141B22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AF98A06-2DE4-4C35-88DD-169B1912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86500"/>
            <a:ext cx="809625" cy="285750"/>
          </a:xfrm>
        </p:spPr>
        <p:txBody>
          <a:bodyPr/>
          <a:lstStyle>
            <a:lvl1pPr>
              <a:defRPr/>
            </a:lvl1pPr>
          </a:lstStyle>
          <a:p>
            <a:fld id="{7644DACF-DC9D-48DA-A0E4-5039A20F89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60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D41DE-74EA-4E7E-B8AF-9D38D422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18EAA-6E47-45E7-9DB5-B5518DAC74E5}" type="datetime1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5ECA9-D798-48C4-858A-A6BD3666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EBD11-B5CE-4965-A57E-37266454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FEAE7D-3D63-4CCE-BA0F-63E4FBAAC7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65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>
            <a:extLst>
              <a:ext uri="{FF2B5EF4-FFF2-40B4-BE49-F238E27FC236}">
                <a16:creationId xmlns:a16="http://schemas.microsoft.com/office/drawing/2014/main" id="{DD8105CA-D9A2-4216-8BFD-1A668DBCD5AF}"/>
              </a:ext>
            </a:extLst>
          </p:cNvPr>
          <p:cNvGrpSpPr>
            <a:grpSpLocks/>
          </p:cNvGrpSpPr>
          <p:nvPr/>
        </p:nvGrpSpPr>
        <p:grpSpPr bwMode="auto">
          <a:xfrm>
            <a:off x="0" y="2928938"/>
            <a:ext cx="9144000" cy="285750"/>
            <a:chOff x="0" y="2928934"/>
            <a:chExt cx="9144000" cy="285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78AA179-D9A6-4FBE-A280-3FC02A85CEC3}"/>
                </a:ext>
              </a:extLst>
            </p:cNvPr>
            <p:cNvSpPr/>
            <p:nvPr userDrawn="1"/>
          </p:nvSpPr>
          <p:spPr>
            <a:xfrm flipH="1">
              <a:off x="0" y="2928934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6D77D9-C2CE-44B6-AAE9-F576CF948B90}"/>
                </a:ext>
              </a:extLst>
            </p:cNvPr>
            <p:cNvSpPr/>
            <p:nvPr userDrawn="1"/>
          </p:nvSpPr>
          <p:spPr>
            <a:xfrm flipH="1">
              <a:off x="8334375" y="2963859"/>
              <a:ext cx="809625" cy="214313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4D2D85-9C86-4877-956F-71E01545C5C2}"/>
                </a:ext>
              </a:extLst>
            </p:cNvPr>
            <p:cNvSpPr/>
            <p:nvPr userDrawn="1"/>
          </p:nvSpPr>
          <p:spPr>
            <a:xfrm flipH="1">
              <a:off x="0" y="2967034"/>
              <a:ext cx="8286750" cy="214313"/>
            </a:xfrm>
            <a:prstGeom prst="rect">
              <a:avLst/>
            </a:prstGeom>
            <a:solidFill>
              <a:schemeClr val="accent5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17345"/>
            <a:ext cx="7772400" cy="1362075"/>
          </a:xfrm>
          <a:noFill/>
        </p:spPr>
        <p:txBody>
          <a:bodyPr anchor="t"/>
          <a:lstStyle>
            <a:lvl1pPr algn="ctr">
              <a:defRPr sz="4000" b="1" cap="all">
                <a:gradFill flip="none"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16200000" scaled="1"/>
                  <a:tileRect/>
                </a:gradFill>
                <a:effectLst>
                  <a:outerShdw blurRad="50800" dist="50800" dir="18900000" algn="tl" rotWithShape="0">
                    <a:schemeClr val="accent5">
                      <a:tint val="20000"/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426089"/>
            <a:ext cx="6400800" cy="1500187"/>
          </a:xfrm>
          <a:noFill/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9610C5A-F0B7-41BE-92D3-D5EB7837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7638"/>
            <a:ext cx="1800225" cy="3603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06B66-2B5E-44D9-9CFB-38CE9175A483}" type="datetime1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FC46DE-D011-44AB-8B7C-8D9FCFEE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64275" y="6497638"/>
            <a:ext cx="2879725" cy="360362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EB8CDC0-9738-4E6E-A37F-C79592F2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4375" y="2928938"/>
            <a:ext cx="809625" cy="2857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60D327-F470-45DA-93F3-2F428CE5FF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9189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994" y="1717110"/>
            <a:ext cx="4038600" cy="48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994" y="1717110"/>
            <a:ext cx="4038600" cy="48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5E44A83-AFE8-4993-9E53-DBBDBD19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8683D-0805-40F7-B10B-533B95F73609}" type="datetime1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5CC90EE-80D8-4172-AE3B-9A855422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DCECC6-EC51-472E-8E84-F89D320D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5E55D4-4F2D-4074-A529-BD970F43EB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524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994" y="1717668"/>
            <a:ext cx="4040188" cy="639762"/>
          </a:xfrm>
          <a:solidFill>
            <a:srgbClr val="FF9900">
              <a:alpha val="10196"/>
            </a:srgb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2994" y="2357433"/>
            <a:ext cx="4040188" cy="41960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819" y="1717668"/>
            <a:ext cx="4041775" cy="639762"/>
          </a:xfrm>
          <a:solidFill>
            <a:srgbClr val="FF9900">
              <a:alpha val="10196"/>
            </a:srgb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820" y="2357430"/>
            <a:ext cx="4041775" cy="4197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3AB784B-5602-46F2-8112-B2CC411B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1DC59-A2DB-4252-A976-C8AB1B936C0C}" type="datetime1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5D23774-BC7E-4747-9BE8-7CFD9F216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380F675-A6D1-4890-BC2F-E10E8E44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9E7977-A9E1-49E5-8893-74F5C40186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855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>
            <a:extLst>
              <a:ext uri="{FF2B5EF4-FFF2-40B4-BE49-F238E27FC236}">
                <a16:creationId xmlns:a16="http://schemas.microsoft.com/office/drawing/2014/main" id="{B562F021-8BFA-4B82-9B52-0C4D7B267546}"/>
              </a:ext>
            </a:extLst>
          </p:cNvPr>
          <p:cNvGrpSpPr>
            <a:grpSpLocks/>
          </p:cNvGrpSpPr>
          <p:nvPr/>
        </p:nvGrpSpPr>
        <p:grpSpPr bwMode="auto">
          <a:xfrm>
            <a:off x="0" y="1428750"/>
            <a:ext cx="9144000" cy="285750"/>
            <a:chOff x="0" y="1428736"/>
            <a:chExt cx="9144000" cy="2857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325F97F-795A-4684-8B5D-574AE884A563}"/>
                </a:ext>
              </a:extLst>
            </p:cNvPr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A1EECA-3B51-4ED4-8E45-25672DEA7462}"/>
                </a:ext>
              </a:extLst>
            </p:cNvPr>
            <p:cNvSpPr/>
            <p:nvPr userDrawn="1"/>
          </p:nvSpPr>
          <p:spPr>
            <a:xfrm>
              <a:off x="0" y="1463661"/>
              <a:ext cx="809625" cy="214315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923DE2-9EE4-48B9-B7E0-F555017CD013}"/>
                </a:ext>
              </a:extLst>
            </p:cNvPr>
            <p:cNvSpPr/>
            <p:nvPr userDrawn="1"/>
          </p:nvSpPr>
          <p:spPr>
            <a:xfrm>
              <a:off x="857250" y="1466836"/>
              <a:ext cx="8286750" cy="214315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696CDD42-3157-49F6-B254-3723B5E7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0EB5B-B325-4286-B19E-FCC893D2995F}" type="datetime1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EF2DA24-21ED-4213-A4A6-7711E3BE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C290250B-C91B-49C7-9610-7F789279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5F14B1-4597-43B0-861B-E665D645F7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52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>
            <a:extLst>
              <a:ext uri="{FF2B5EF4-FFF2-40B4-BE49-F238E27FC236}">
                <a16:creationId xmlns:a16="http://schemas.microsoft.com/office/drawing/2014/main" id="{86F69628-69FF-4804-8ECC-ABEA34CBD104}"/>
              </a:ext>
            </a:extLst>
          </p:cNvPr>
          <p:cNvGrpSpPr>
            <a:grpSpLocks/>
          </p:cNvGrpSpPr>
          <p:nvPr/>
        </p:nvGrpSpPr>
        <p:grpSpPr bwMode="auto">
          <a:xfrm>
            <a:off x="0" y="6286500"/>
            <a:ext cx="9144000" cy="285750"/>
            <a:chOff x="0" y="1428736"/>
            <a:chExt cx="9144000" cy="28575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61DFD07-E95E-4B0A-B5FE-C419B23B90AA}"/>
                </a:ext>
              </a:extLst>
            </p:cNvPr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310B1BA-4439-494A-8360-68564E018891}"/>
                </a:ext>
              </a:extLst>
            </p:cNvPr>
            <p:cNvSpPr/>
            <p:nvPr userDrawn="1"/>
          </p:nvSpPr>
          <p:spPr>
            <a:xfrm>
              <a:off x="0" y="1463661"/>
              <a:ext cx="809625" cy="214315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6C3ED8-BA66-4574-8230-702B6E1EA67F}"/>
                </a:ext>
              </a:extLst>
            </p:cNvPr>
            <p:cNvSpPr/>
            <p:nvPr userDrawn="1"/>
          </p:nvSpPr>
          <p:spPr>
            <a:xfrm>
              <a:off x="857250" y="1466836"/>
              <a:ext cx="8286750" cy="214315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dirty="0"/>
            </a:p>
          </p:txBody>
        </p:sp>
      </p:grp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4E94424-6E54-4E2E-819A-3595009A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8C185-57C0-48F8-B790-A633A7F951BC}" type="datetime1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03C986C3-37A6-4931-B8C2-D1E9E426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627E5C1A-22EE-48A2-909F-46211A88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86500"/>
            <a:ext cx="809625" cy="285750"/>
          </a:xfrm>
        </p:spPr>
        <p:txBody>
          <a:bodyPr/>
          <a:lstStyle>
            <a:lvl1pPr>
              <a:defRPr/>
            </a:lvl1pPr>
          </a:lstStyle>
          <a:p>
            <a:fld id="{BED865BE-2CAC-4A54-86F7-51383B7EA6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453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6" y="285728"/>
            <a:ext cx="3286146" cy="1143008"/>
          </a:xfrm>
        </p:spPr>
        <p:txBody>
          <a:bodyPr anchor="t"/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717341"/>
            <a:ext cx="8215338" cy="48386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4810" y="285728"/>
            <a:ext cx="4857752" cy="1144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18EB4D6-B717-493A-A410-A11B0A2D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EBFB1-A63E-49C2-8C95-720F47B867C0}" type="datetime1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1A62D27-41B0-4294-B7ED-74E1143D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96BEB8-523A-406F-A758-6ADC2708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C67CD0-1401-49C3-B4D3-83E487CD57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66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3" y="1718046"/>
            <a:ext cx="734214" cy="4834842"/>
          </a:xfrm>
          <a:noFill/>
        </p:spPr>
        <p:txBody>
          <a:bodyPr vert="eaVert"/>
          <a:lstStyle>
            <a:lvl1pPr algn="ctr">
              <a:defRPr sz="2000" b="1"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5372" y="1790268"/>
            <a:ext cx="8091100" cy="4710569"/>
          </a:xfrm>
          <a:effectLst>
            <a:glow rad="101600">
              <a:schemeClr val="accent1">
                <a:alpha val="6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2994" y="285728"/>
            <a:ext cx="8229600" cy="1144800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A8D8AD-C121-4E0F-95B2-66E98685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7AEEE-D595-41FD-AD4F-12E2A4188BBC}" type="datetime1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A0C45F6-BF02-45A2-86E0-C445E2BA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A90895B-FF7F-4817-B13A-FF824EC2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18C18-92F5-4E38-B875-F7E3F31985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44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2">
            <a:extLst>
              <a:ext uri="{FF2B5EF4-FFF2-40B4-BE49-F238E27FC236}">
                <a16:creationId xmlns:a16="http://schemas.microsoft.com/office/drawing/2014/main" id="{10485040-E52D-482C-9D0F-9BD31F47D4E0}"/>
              </a:ext>
            </a:extLst>
          </p:cNvPr>
          <p:cNvGrpSpPr>
            <a:grpSpLocks/>
          </p:cNvGrpSpPr>
          <p:nvPr/>
        </p:nvGrpSpPr>
        <p:grpSpPr bwMode="auto">
          <a:xfrm>
            <a:off x="0" y="1428750"/>
            <a:ext cx="9144000" cy="285750"/>
            <a:chOff x="0" y="1428736"/>
            <a:chExt cx="9144000" cy="2857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9F5B18-DA5F-49E7-843F-05AC5A73035D}"/>
                </a:ext>
              </a:extLst>
            </p:cNvPr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4AAE5D-EB8D-4136-B0F8-9B7C36616C80}"/>
                </a:ext>
              </a:extLst>
            </p:cNvPr>
            <p:cNvSpPr/>
            <p:nvPr userDrawn="1"/>
          </p:nvSpPr>
          <p:spPr>
            <a:xfrm>
              <a:off x="0" y="1463661"/>
              <a:ext cx="809625" cy="214315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B5B0475-F915-48AE-B00A-8CDCD7F7AC65}"/>
                </a:ext>
              </a:extLst>
            </p:cNvPr>
            <p:cNvSpPr/>
            <p:nvPr userDrawn="1"/>
          </p:nvSpPr>
          <p:spPr>
            <a:xfrm>
              <a:off x="857250" y="1466836"/>
              <a:ext cx="8286750" cy="214315"/>
            </a:xfrm>
            <a:prstGeom prst="rect">
              <a:avLst/>
            </a:prstGeom>
            <a:solidFill>
              <a:schemeClr val="accent5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dirty="0"/>
            </a:p>
          </p:txBody>
        </p:sp>
      </p:grp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9687033-9E20-422B-99E9-0F5D660549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42963" y="1716088"/>
            <a:ext cx="82296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32AFE-2582-4972-AC7B-D567C2B10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72250"/>
            <a:ext cx="1800225" cy="285750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-44" charset="-128"/>
                <a:cs typeface="+mn-cs"/>
              </a:defRPr>
            </a:lvl1pPr>
          </a:lstStyle>
          <a:p>
            <a:pPr>
              <a:defRPr/>
            </a:pPr>
            <a:fld id="{A98774CE-C002-4858-97C9-978BBA3F9136}" type="datetime1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55F8B-DCDC-4FE9-BFCA-8E6408CA8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64275" y="6572250"/>
            <a:ext cx="2879725" cy="28575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-4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4E86D-ED72-484E-BE9A-D133A61CB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1428750"/>
            <a:ext cx="809625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BCBCBC"/>
                </a:solidFill>
              </a:defRPr>
            </a:lvl1pPr>
          </a:lstStyle>
          <a:p>
            <a:fld id="{260AFF64-6280-4524-A264-B5BB560EBA3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AD1A93-D475-440A-A8FD-350A439C3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963" y="282575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6" r:id="rId1"/>
    <p:sldLayoutId id="2147484210" r:id="rId2"/>
    <p:sldLayoutId id="2147484217" r:id="rId3"/>
    <p:sldLayoutId id="2147484211" r:id="rId4"/>
    <p:sldLayoutId id="2147484212" r:id="rId5"/>
    <p:sldLayoutId id="2147484218" r:id="rId6"/>
    <p:sldLayoutId id="2147484219" r:id="rId7"/>
    <p:sldLayoutId id="2147484213" r:id="rId8"/>
    <p:sldLayoutId id="2147484214" r:id="rId9"/>
    <p:sldLayoutId id="2147484215" r:id="rId10"/>
    <p:sldLayoutId id="2147484220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1"/>
            <a:tileRect/>
          </a:gradFill>
          <a:effectLst>
            <a:outerShdw blurRad="50800" dist="50800" dir="18900000" algn="tl" rotWithShape="0">
              <a:schemeClr val="tx2">
                <a:alpha val="43000"/>
              </a:scheme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3" panose="05040102010807070707" pitchFamily="18" charset="2"/>
        <a:buChar char="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3" panose="05040102010807070707" pitchFamily="18" charset="2"/>
        <a:buChar char="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3" panose="05040102010807070707" pitchFamily="18" charset="2"/>
        <a:buChar char="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29">
            <a:extLst>
              <a:ext uri="{FF2B5EF4-FFF2-40B4-BE49-F238E27FC236}">
                <a16:creationId xmlns:a16="http://schemas.microsoft.com/office/drawing/2014/main" id="{3A389695-114A-4F3B-B6BE-BD09554898E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58646"/>
            <a:ext cx="7772400" cy="196551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/>
              <a:t>Mapping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57361-B84D-4C38-8F9F-A46E171138E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D1CABF9-E7D2-4C80-A649-36BD159D0137}" type="datetime1">
              <a:rPr lang="en-US"/>
              <a:pPr>
                <a:defRPr/>
              </a:pPr>
              <a:t>9/8/2021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D01DAF35-8E7C-41BE-B737-9A8A953C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0" y="6572250"/>
            <a:ext cx="180022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F6B23A44-94CD-4C0D-B8F7-F7195D31BAB4}" type="slidenum">
              <a:rPr lang="en-US" altLang="en-US" sz="1400">
                <a:latin typeface="Times New Roman" panose="02020603050405020304" pitchFamily="18" charset="0"/>
                <a:cs typeface="Arial" panose="020B0604020202020204" pitchFamily="34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9459" name="Picture 1039" descr="C:\MyData\MIS\Hoffer6e\Hoffer 6e figures\chapter 05\FIG5-10A.gif">
            <a:extLst>
              <a:ext uri="{FF2B5EF4-FFF2-40B4-BE49-F238E27FC236}">
                <a16:creationId xmlns:a16="http://schemas.microsoft.com/office/drawing/2014/main" id="{D41EEDF6-3045-4C82-A5D0-884F20388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19275"/>
            <a:ext cx="6324600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 Box 1034">
            <a:extLst>
              <a:ext uri="{FF2B5EF4-FFF2-40B4-BE49-F238E27FC236}">
                <a16:creationId xmlns:a16="http://schemas.microsoft.com/office/drawing/2014/main" id="{8015488F-1C8A-4AEB-902A-A6FD8B7B1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226175"/>
            <a:ext cx="8877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99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 – to – many relationship between original entity and new relation</a:t>
            </a:r>
          </a:p>
        </p:txBody>
      </p:sp>
      <p:grpSp>
        <p:nvGrpSpPr>
          <p:cNvPr id="19461" name="Group 1041">
            <a:extLst>
              <a:ext uri="{FF2B5EF4-FFF2-40B4-BE49-F238E27FC236}">
                <a16:creationId xmlns:a16="http://schemas.microsoft.com/office/drawing/2014/main" id="{6EA83C0B-AA2A-4B21-AA98-245A3133007D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168775"/>
            <a:ext cx="8866188" cy="2119313"/>
            <a:chOff x="96" y="2016"/>
            <a:chExt cx="5585" cy="1719"/>
          </a:xfrm>
        </p:grpSpPr>
        <p:pic>
          <p:nvPicPr>
            <p:cNvPr id="19463" name="Picture 1040" descr="C:\MyData\MIS\Hoffer6e\Hoffer 6e figures\chapter 05\FIG5-10B.gif">
              <a:extLst>
                <a:ext uri="{FF2B5EF4-FFF2-40B4-BE49-F238E27FC236}">
                  <a16:creationId xmlns:a16="http://schemas.microsoft.com/office/drawing/2014/main" id="{6723FCB1-1EEF-43ED-A721-95BD629C21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2304"/>
              <a:ext cx="4128" cy="1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4" name="Text Box 1033">
              <a:extLst>
                <a:ext uri="{FF2B5EF4-FFF2-40B4-BE49-F238E27FC236}">
                  <a16:creationId xmlns:a16="http://schemas.microsoft.com/office/drawing/2014/main" id="{23C2658A-50BD-482D-8403-7ACC98406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016"/>
              <a:ext cx="55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"/>
                <a:defRPr sz="32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FF99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Multivalued attribute becomes a separate relation with foreign key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4203705-1DD7-42AC-8AE8-089F75E0E50C}"/>
              </a:ext>
            </a:extLst>
          </p:cNvPr>
          <p:cNvSpPr/>
          <p:nvPr/>
        </p:nvSpPr>
        <p:spPr>
          <a:xfrm>
            <a:off x="1191272" y="296564"/>
            <a:ext cx="67719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1"/>
                  <a:tileRect/>
                </a:gradFill>
                <a:effectLst>
                  <a:outerShdw blurRad="50800" dist="50800" dir="18900000" algn="tl" rotWithShape="0">
                    <a:schemeClr val="tx2">
                      <a:alpha val="43000"/>
                    </a:schemeClr>
                  </a:outerShdw>
                </a:effectLst>
                <a:latin typeface="+mj-lt"/>
                <a:ea typeface="+mj-ea"/>
                <a:cs typeface="+mj-cs"/>
              </a:rPr>
              <a:t>Mapping </a:t>
            </a:r>
            <a:r>
              <a:rPr lang="en-US" sz="4000" dirty="0"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1"/>
                  <a:tileRect/>
                </a:gradFill>
                <a:effectLst>
                  <a:outerShdw blurRad="50800" dist="50800" dir="18900000" algn="tl" rotWithShape="0">
                    <a:schemeClr val="tx2">
                      <a:alpha val="43000"/>
                    </a:schemeClr>
                  </a:outerShdw>
                </a:effectLst>
              </a:rPr>
              <a:t>Multivalued Attribute</a:t>
            </a:r>
            <a:endParaRPr lang="en-US" sz="4000" dirty="0">
              <a:gradFill flip="none" rotWithShape="1"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1"/>
                <a:tileRect/>
              </a:gradFill>
              <a:effectLst>
                <a:outerShdw blurRad="50800" dist="50800" dir="18900000" algn="tl" rotWithShape="0">
                  <a:schemeClr val="tx2">
                    <a:alpha val="43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39969540-80D9-43F1-8823-A86FE576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0" y="6572250"/>
            <a:ext cx="180022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F2B91EEB-2078-462F-9655-B5CFF396EFE8}" type="slidenum">
              <a:rPr lang="en-US" altLang="en-US" sz="1400">
                <a:latin typeface="Times New Roman" panose="02020603050405020304" pitchFamily="18" charset="0"/>
                <a:cs typeface="Arial" panose="020B0604020202020204" pitchFamily="34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711B73-46DF-402C-A6DE-57D83BD506DA}"/>
              </a:ext>
            </a:extLst>
          </p:cNvPr>
          <p:cNvSpPr/>
          <p:nvPr/>
        </p:nvSpPr>
        <p:spPr>
          <a:xfrm>
            <a:off x="1191272" y="296564"/>
            <a:ext cx="616232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1"/>
                  <a:tileRect/>
                </a:gradFill>
                <a:effectLst>
                  <a:outerShdw blurRad="50800" dist="50800" dir="18900000" algn="tl" rotWithShape="0">
                    <a:schemeClr val="tx2">
                      <a:alpha val="43000"/>
                    </a:schemeClr>
                  </a:outerShdw>
                </a:effectLst>
                <a:latin typeface="+mj-lt"/>
                <a:ea typeface="+mj-ea"/>
                <a:cs typeface="+mj-cs"/>
              </a:rPr>
              <a:t>Mapping Derived &amp; Complex</a:t>
            </a:r>
          </a:p>
          <a:p>
            <a:pPr>
              <a:defRPr/>
            </a:pPr>
            <a:endParaRPr lang="en-US" sz="4000" dirty="0">
              <a:gradFill flip="none" rotWithShape="1"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1"/>
                <a:tileRect/>
              </a:gradFill>
              <a:effectLst>
                <a:outerShdw blurRad="50800" dist="50800" dir="18900000" algn="tl" rotWithShape="0">
                  <a:schemeClr val="tx2">
                    <a:alpha val="43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0484" name="Content Placeholder 2">
            <a:extLst>
              <a:ext uri="{FF2B5EF4-FFF2-40B4-BE49-F238E27FC236}">
                <a16:creationId xmlns:a16="http://schemas.microsoft.com/office/drawing/2014/main" id="{E0B4A888-F760-468F-A5F7-3BCF72A22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the most cases Derived attribute not be stored in DB</a:t>
            </a:r>
          </a:p>
          <a:p>
            <a:r>
              <a:rPr lang="en-US" altLang="en-US" sz="2800"/>
              <a:t>Mapping Complex Like Mapping Multivalued attribute then including parts of the multivalued attributes as columns in DB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72284221-F786-47AA-BF90-100A4E08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Step 2: Mapping of Weak Entity Types</a:t>
            </a:r>
            <a:br>
              <a:rPr lang="en-US"/>
            </a:br>
            <a:endParaRPr lang="en-US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3BEE1408-186B-4E7D-8066-28B6C203B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Create table for each weak entity.</a:t>
            </a:r>
          </a:p>
          <a:p>
            <a:r>
              <a:rPr lang="en-US" altLang="en-US"/>
              <a:t>Add foreign key  that correspond to the owner entity type. </a:t>
            </a:r>
          </a:p>
          <a:p>
            <a:r>
              <a:rPr lang="en-US" altLang="en-US"/>
              <a:t>Primary key composed of:</a:t>
            </a:r>
          </a:p>
          <a:p>
            <a:pPr lvl="2" eaLnBrk="1" hangingPunct="1"/>
            <a:r>
              <a:rPr lang="en-US" altLang="en-US" sz="2800"/>
              <a:t>Partial identifier of weak entity</a:t>
            </a:r>
          </a:p>
          <a:p>
            <a:pPr lvl="2" eaLnBrk="1" hangingPunct="1"/>
            <a:r>
              <a:rPr lang="en-US" altLang="en-US" sz="2800"/>
              <a:t>Primary key of identifying relation (strong entity)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C1C6189-170F-4DCC-94F6-64A676F18882}"/>
              </a:ext>
            </a:extLst>
          </p:cNvPr>
          <p:cNvSpPr/>
          <p:nvPr/>
        </p:nvSpPr>
        <p:spPr>
          <a:xfrm>
            <a:off x="2236963" y="321279"/>
            <a:ext cx="48224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1"/>
                  <a:tileRect/>
                </a:gradFill>
                <a:effectLst>
                  <a:outerShdw blurRad="50800" dist="50800" dir="18900000" algn="tl" rotWithShape="0">
                    <a:schemeClr val="tx2">
                      <a:alpha val="43000"/>
                    </a:schemeClr>
                  </a:outerShdw>
                </a:effectLst>
                <a:latin typeface="+mj-lt"/>
                <a:ea typeface="+mj-ea"/>
                <a:cs typeface="+mj-cs"/>
              </a:rPr>
              <a:t>Mapping Weak entity</a:t>
            </a:r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95DC4AD0-825A-49F7-A15F-41A8B0B8CD4A}"/>
              </a:ext>
            </a:extLst>
          </p:cNvPr>
          <p:cNvGrpSpPr>
            <a:grpSpLocks/>
          </p:cNvGrpSpPr>
          <p:nvPr/>
        </p:nvGrpSpPr>
        <p:grpSpPr bwMode="auto">
          <a:xfrm>
            <a:off x="739775" y="5816600"/>
            <a:ext cx="4400550" cy="271463"/>
            <a:chOff x="528" y="4150"/>
            <a:chExt cx="3264" cy="393"/>
          </a:xfrm>
        </p:grpSpPr>
        <p:sp>
          <p:nvSpPr>
            <p:cNvPr id="22534" name="Text Box 7">
              <a:extLst>
                <a:ext uri="{FF2B5EF4-FFF2-40B4-BE49-F238E27FC236}">
                  <a16:creationId xmlns:a16="http://schemas.microsoft.com/office/drawing/2014/main" id="{B5BB3088-B12B-4D4A-BD90-CB704AF47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4293"/>
              <a:ext cx="32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"/>
                <a:defRPr sz="32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FF33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Composite primary key</a:t>
              </a:r>
            </a:p>
          </p:txBody>
        </p:sp>
        <p:sp>
          <p:nvSpPr>
            <p:cNvPr id="22535" name="AutoShape 8">
              <a:extLst>
                <a:ext uri="{FF2B5EF4-FFF2-40B4-BE49-F238E27FC236}">
                  <a16:creationId xmlns:a16="http://schemas.microsoft.com/office/drawing/2014/main" id="{B6BE528C-7AE5-4668-8E1D-3DAE11506166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1999" y="2715"/>
              <a:ext cx="144" cy="3013"/>
            </a:xfrm>
            <a:prstGeom prst="rightBrace">
              <a:avLst>
                <a:gd name="adj1" fmla="val 174363"/>
                <a:gd name="adj2" fmla="val 50000"/>
              </a:avLst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"/>
                <a:defRPr sz="32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532" name="Picture 12">
            <a:extLst>
              <a:ext uri="{FF2B5EF4-FFF2-40B4-BE49-F238E27FC236}">
                <a16:creationId xmlns:a16="http://schemas.microsoft.com/office/drawing/2014/main" id="{BD56ABEE-E0D2-4121-9D49-4F466E820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3756025"/>
            <a:ext cx="8156575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8">
            <a:extLst>
              <a:ext uri="{FF2B5EF4-FFF2-40B4-BE49-F238E27FC236}">
                <a16:creationId xmlns:a16="http://schemas.microsoft.com/office/drawing/2014/main" id="{45A86EE9-EBD4-4A22-A9DC-870706B8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2049463"/>
            <a:ext cx="81057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D6C85BA-2D7B-4B21-80FD-C8644C4E2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Step 3: Mapping of Binary 1:1 Relation Types</a:t>
            </a:r>
            <a:br>
              <a:rPr lang="en-US"/>
            </a:br>
            <a:endParaRPr lang="en-US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B4744153-5FB6-4772-8D7F-977DF72D9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Merged  two tables if both sides are Mandatory. </a:t>
            </a:r>
          </a:p>
          <a:p>
            <a:endParaRPr lang="en-US" altLang="en-US"/>
          </a:p>
          <a:p>
            <a:r>
              <a:rPr lang="en-US" altLang="en-US"/>
              <a:t>Add FK into  table with the total participation relationship  to represent optional side.</a:t>
            </a:r>
          </a:p>
          <a:p>
            <a:endParaRPr lang="en-US" altLang="en-US"/>
          </a:p>
          <a:p>
            <a:r>
              <a:rPr lang="en-US" altLang="en-US"/>
              <a:t>Create third table if both sides are optional.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90907-E136-4EE1-9CD6-4F13A119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 Mandatory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D764C-6ABD-4258-8A2E-E89CE012D1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B10F315-1707-4E71-ACCF-1E14E022C294}" type="datetime1">
              <a:rPr lang="en-US" smtClean="0"/>
              <a:pPr>
                <a:defRPr/>
              </a:pPr>
              <a:t>9/8/2021</a:t>
            </a:fld>
            <a:endParaRPr lang="en-US"/>
          </a:p>
        </p:txBody>
      </p:sp>
      <p:sp>
        <p:nvSpPr>
          <p:cNvPr id="8" name="Rectangle 98">
            <a:extLst>
              <a:ext uri="{FF2B5EF4-FFF2-40B4-BE49-F238E27FC236}">
                <a16:creationId xmlns:a16="http://schemas.microsoft.com/office/drawing/2014/main" id="{DF7F07EE-B4F8-4CC4-B6CD-67E1D22BD2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315913" y="1741488"/>
            <a:ext cx="3887788" cy="492125"/>
          </a:xfrm>
        </p:spPr>
        <p:txBody>
          <a:bodyPr/>
          <a:lstStyle/>
          <a:p>
            <a:pPr marL="0" indent="0" algn="ctr" eaLnBrk="1" hangingPunct="1">
              <a:lnSpc>
                <a:spcPct val="190000"/>
              </a:lnSpc>
              <a:buFont typeface="Wingdings 3" panose="05040102010807070707" pitchFamily="18" charset="2"/>
              <a:buNone/>
              <a:defRPr/>
            </a:pPr>
            <a:r>
              <a:rPr lang="en-US" sz="2000" b="1" dirty="0"/>
              <a:t>One-to-One</a:t>
            </a:r>
          </a:p>
          <a:p>
            <a:pPr marL="0" indent="0" algn="ctr" eaLnBrk="1" hangingPunct="1">
              <a:lnSpc>
                <a:spcPct val="190000"/>
              </a:lnSpc>
              <a:buFont typeface="Wingdings 3" panose="05040102010807070707" pitchFamily="18" charset="2"/>
              <a:buNone/>
              <a:defRPr/>
            </a:pPr>
            <a:r>
              <a:rPr lang="en-US" sz="2000" b="1" dirty="0"/>
              <a:t>2 Mandatory</a:t>
            </a:r>
          </a:p>
          <a:p>
            <a:pPr eaLnBrk="1" hangingPunct="1">
              <a:lnSpc>
                <a:spcPct val="190000"/>
              </a:lnSpc>
              <a:defRPr/>
            </a:pPr>
            <a:endParaRPr lang="en-US" sz="2000" b="1" dirty="0"/>
          </a:p>
          <a:p>
            <a:pPr marL="0" indent="0" eaLnBrk="1" hangingPunct="1">
              <a:lnSpc>
                <a:spcPct val="190000"/>
              </a:lnSpc>
              <a:buFont typeface="Wingdings 3" panose="05040102010807070707" pitchFamily="18" charset="2"/>
              <a:buNone/>
              <a:defRPr/>
            </a:pPr>
            <a:endParaRPr lang="en-US" sz="2000" b="1" dirty="0"/>
          </a:p>
          <a:p>
            <a:pPr marL="0" indent="0" eaLnBrk="1" hangingPunct="1">
              <a:lnSpc>
                <a:spcPct val="190000"/>
              </a:lnSpc>
              <a:buFont typeface="Wingdings 3" panose="05040102010807070707" pitchFamily="18" charset="2"/>
              <a:buNone/>
              <a:defRPr/>
            </a:pPr>
            <a:endParaRPr lang="en-US" sz="2000" b="1" dirty="0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F0BB8DBA-AC44-411C-86F2-B8677CB35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75" y="2381250"/>
            <a:ext cx="1093788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</a:p>
        </p:txBody>
      </p:sp>
      <p:sp>
        <p:nvSpPr>
          <p:cNvPr id="24582" name="AutoShape 6">
            <a:extLst>
              <a:ext uri="{FF2B5EF4-FFF2-40B4-BE49-F238E27FC236}">
                <a16:creationId xmlns:a16="http://schemas.microsoft.com/office/drawing/2014/main" id="{0F8C94C2-28B2-4A56-A5AB-89FB47DB6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3" y="2168525"/>
            <a:ext cx="955675" cy="838200"/>
          </a:xfrm>
          <a:prstGeom prst="diamond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</a:p>
        </p:txBody>
      </p:sp>
      <p:sp>
        <p:nvSpPr>
          <p:cNvPr id="24583" name="Rectangle 13">
            <a:extLst>
              <a:ext uri="{FF2B5EF4-FFF2-40B4-BE49-F238E27FC236}">
                <a16:creationId xmlns:a16="http://schemas.microsoft.com/office/drawing/2014/main" id="{9525A40F-528C-4CB2-947C-768F6BB62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0638" y="2359025"/>
            <a:ext cx="1022350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  <p:sp>
        <p:nvSpPr>
          <p:cNvPr id="24584" name="Line 54">
            <a:extLst>
              <a:ext uri="{FF2B5EF4-FFF2-40B4-BE49-F238E27FC236}">
                <a16:creationId xmlns:a16="http://schemas.microsoft.com/office/drawing/2014/main" id="{1B0BED91-D87E-4D9D-B841-8CC96B0A1F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2763" y="2587625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55">
            <a:extLst>
              <a:ext uri="{FF2B5EF4-FFF2-40B4-BE49-F238E27FC236}">
                <a16:creationId xmlns:a16="http://schemas.microsoft.com/office/drawing/2014/main" id="{A523D2E2-B432-4D62-A7D8-752A7A23BD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5175" y="2587625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Box 1">
            <a:extLst>
              <a:ext uri="{FF2B5EF4-FFF2-40B4-BE49-F238E27FC236}">
                <a16:creationId xmlns:a16="http://schemas.microsoft.com/office/drawing/2014/main" id="{C6177CEB-25C0-4237-8D45-D2827F82E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63" y="2217738"/>
            <a:ext cx="222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587" name="TextBox 27">
            <a:extLst>
              <a:ext uri="{FF2B5EF4-FFF2-40B4-BE49-F238E27FC236}">
                <a16:creationId xmlns:a16="http://schemas.microsoft.com/office/drawing/2014/main" id="{065176A6-D35B-47B1-BF5B-F78CD26A1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588" y="2211388"/>
            <a:ext cx="222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30E1643D-B9AA-4058-A122-C79D635E047B}"/>
              </a:ext>
            </a:extLst>
          </p:cNvPr>
          <p:cNvSpPr/>
          <p:nvPr/>
        </p:nvSpPr>
        <p:spPr>
          <a:xfrm>
            <a:off x="1273175" y="3163888"/>
            <a:ext cx="666750" cy="715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589" name="Rectangle 98">
            <a:extLst>
              <a:ext uri="{FF2B5EF4-FFF2-40B4-BE49-F238E27FC236}">
                <a16:creationId xmlns:a16="http://schemas.microsoft.com/office/drawing/2014/main" id="{76CDBC66-076D-4715-9790-BE25FDB46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5663" y="4608513"/>
            <a:ext cx="3887787" cy="212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90000"/>
              </a:lnSpc>
              <a:buFont typeface="Wingdings 3" panose="05040102010807070707" pitchFamily="18" charset="2"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 eaLnBrk="1" hangingPunct="1">
              <a:lnSpc>
                <a:spcPct val="190000"/>
              </a:lnSpc>
              <a:buFont typeface="Wingdings 3" panose="05040102010807070707" pitchFamily="18" charset="2"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 eaLnBrk="1" hangingPunct="1">
              <a:lnSpc>
                <a:spcPct val="190000"/>
              </a:lnSpc>
              <a:buFont typeface="Wingdings 3" panose="05040102010807070707" pitchFamily="18" charset="2"/>
              <a:buNone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46" name="Rectangle 98">
            <a:extLst>
              <a:ext uri="{FF2B5EF4-FFF2-40B4-BE49-F238E27FC236}">
                <a16:creationId xmlns:a16="http://schemas.microsoft.com/office/drawing/2014/main" id="{34E902E4-E026-465E-B8E0-0FE773AB3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95" y="4171308"/>
            <a:ext cx="3615897" cy="194863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itchFamily="18" charset="2"/>
              <a:buChar char="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itchFamily="18" charset="2"/>
              <a:buChar char="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itchFamily="18" charset="2"/>
              <a:buChar char="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itchFamily="18" charset="2"/>
              <a:buNone/>
              <a:defRPr/>
            </a:pPr>
            <a:r>
              <a:rPr lang="en-US" sz="1800" b="1" dirty="0"/>
              <a:t>1 table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en-US" sz="1800" dirty="0" err="1"/>
              <a:t>tbl_xy</a:t>
            </a:r>
            <a:r>
              <a:rPr lang="en-US" sz="1800" dirty="0"/>
              <a:t> (</a:t>
            </a:r>
            <a:r>
              <a:rPr lang="en-US" sz="1800" u="sng" dirty="0"/>
              <a:t>PK</a:t>
            </a:r>
            <a:r>
              <a:rPr lang="en-US" sz="1800" dirty="0"/>
              <a:t>,….,…,….)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en-US" sz="1800" dirty="0"/>
              <a:t>PK = </a:t>
            </a:r>
            <a:r>
              <a:rPr lang="en-US" sz="1800" dirty="0" err="1"/>
              <a:t>PKx</a:t>
            </a:r>
            <a:r>
              <a:rPr lang="en-US" sz="1800" dirty="0"/>
              <a:t> or </a:t>
            </a:r>
            <a:r>
              <a:rPr lang="en-US" sz="1800" dirty="0" err="1"/>
              <a:t>PKy</a:t>
            </a:r>
            <a:endParaRPr lang="en-US" sz="1800" dirty="0"/>
          </a:p>
          <a:p>
            <a:pPr marL="0" indent="0" eaLnBrk="1" hangingPunct="1">
              <a:lnSpc>
                <a:spcPct val="190000"/>
              </a:lnSpc>
              <a:buFont typeface="Wingdings 3" pitchFamily="18" charset="2"/>
              <a:buNone/>
              <a:defRPr/>
            </a:pPr>
            <a:endParaRPr lang="en-US" dirty="0"/>
          </a:p>
          <a:p>
            <a:pPr eaLnBrk="1" hangingPunct="1">
              <a:lnSpc>
                <a:spcPct val="190000"/>
              </a:lnSpc>
              <a:defRPr/>
            </a:pPr>
            <a:endParaRPr lang="en-US" dirty="0"/>
          </a:p>
          <a:p>
            <a:pPr marL="0" indent="0" eaLnBrk="1" hangingPunct="1">
              <a:lnSpc>
                <a:spcPct val="190000"/>
              </a:lnSpc>
              <a:buFont typeface="Wingdings 3" pitchFamily="18" charset="2"/>
              <a:buNone/>
              <a:defRPr/>
            </a:pPr>
            <a:endParaRPr lang="en-US" dirty="0"/>
          </a:p>
          <a:p>
            <a:pPr marL="0" indent="0" eaLnBrk="1" hangingPunct="1">
              <a:lnSpc>
                <a:spcPct val="190000"/>
              </a:lnSpc>
              <a:buFont typeface="Wingdings 3" pitchFamily="18" charset="2"/>
              <a:buNone/>
              <a:defRPr/>
            </a:pPr>
            <a:endParaRPr lang="en-US" dirty="0"/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29131F12-0B50-415F-9A24-FFB8D48069A7}"/>
              </a:ext>
            </a:extLst>
          </p:cNvPr>
          <p:cNvSpPr/>
          <p:nvPr/>
        </p:nvSpPr>
        <p:spPr>
          <a:xfrm>
            <a:off x="6286500" y="3125788"/>
            <a:ext cx="666750" cy="717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9" name="Rectangle 98">
            <a:extLst>
              <a:ext uri="{FF2B5EF4-FFF2-40B4-BE49-F238E27FC236}">
                <a16:creationId xmlns:a16="http://schemas.microsoft.com/office/drawing/2014/main" id="{63492523-FFD4-463C-8D48-8A6BC79C4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2183" y="4171307"/>
            <a:ext cx="3615897" cy="194863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itchFamily="18" charset="2"/>
              <a:buChar char="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itchFamily="18" charset="2"/>
              <a:buChar char="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itchFamily="18" charset="2"/>
              <a:buChar char="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90000"/>
              </a:lnSpc>
              <a:buFont typeface="Wingdings 3" pitchFamily="18" charset="2"/>
              <a:buNone/>
              <a:defRPr/>
            </a:pPr>
            <a:r>
              <a:rPr lang="en-US" sz="1800" dirty="0" err="1"/>
              <a:t>Emp</a:t>
            </a:r>
            <a:r>
              <a:rPr lang="en-US" sz="1800" dirty="0"/>
              <a:t>(</a:t>
            </a:r>
            <a:r>
              <a:rPr lang="en-US" sz="1800" u="sng" dirty="0"/>
              <a:t>EID</a:t>
            </a:r>
            <a:r>
              <a:rPr lang="en-US" sz="1800" dirty="0"/>
              <a:t>, </a:t>
            </a:r>
            <a:r>
              <a:rPr lang="en-US" sz="1800" dirty="0" err="1"/>
              <a:t>Ename</a:t>
            </a:r>
            <a:r>
              <a:rPr lang="en-US" sz="1800" dirty="0"/>
              <a:t>, </a:t>
            </a:r>
            <a:r>
              <a:rPr lang="en-US" sz="1800" dirty="0" err="1"/>
              <a:t>Cname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0000"/>
                </a:solidFill>
              </a:rPr>
              <a:t>CID</a:t>
            </a:r>
            <a:r>
              <a:rPr lang="en-US" sz="1800" dirty="0"/>
              <a:t>)</a:t>
            </a:r>
          </a:p>
          <a:p>
            <a:pPr eaLnBrk="1" hangingPunct="1">
              <a:lnSpc>
                <a:spcPct val="190000"/>
              </a:lnSpc>
              <a:defRPr/>
            </a:pPr>
            <a:endParaRPr lang="en-US" dirty="0"/>
          </a:p>
          <a:p>
            <a:pPr marL="0" indent="0" eaLnBrk="1" hangingPunct="1">
              <a:lnSpc>
                <a:spcPct val="190000"/>
              </a:lnSpc>
              <a:buFont typeface="Wingdings 3" pitchFamily="18" charset="2"/>
              <a:buNone/>
              <a:defRPr/>
            </a:pPr>
            <a:endParaRPr lang="en-US" dirty="0"/>
          </a:p>
        </p:txBody>
      </p:sp>
      <p:sp>
        <p:nvSpPr>
          <p:cNvPr id="24597" name="Line 54">
            <a:extLst>
              <a:ext uri="{FF2B5EF4-FFF2-40B4-BE49-F238E27FC236}">
                <a16:creationId xmlns:a16="http://schemas.microsoft.com/office/drawing/2014/main" id="{53001EF8-BF97-4D3F-820E-D6F17BC055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1338" y="26416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8" name="Line 54">
            <a:extLst>
              <a:ext uri="{FF2B5EF4-FFF2-40B4-BE49-F238E27FC236}">
                <a16:creationId xmlns:a16="http://schemas.microsoft.com/office/drawing/2014/main" id="{81251C47-02D2-4E42-95DD-EE73669D8D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4538" y="26416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9" name="Line 54">
            <a:extLst>
              <a:ext uri="{FF2B5EF4-FFF2-40B4-BE49-F238E27FC236}">
                <a16:creationId xmlns:a16="http://schemas.microsoft.com/office/drawing/2014/main" id="{A8D9590E-A83B-4D88-94E7-71ADA959D4A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03725" y="2027238"/>
            <a:ext cx="95250" cy="3317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F4A56DA-245D-4D65-BD85-A400EA2B2EA9}"/>
              </a:ext>
            </a:extLst>
          </p:cNvPr>
          <p:cNvSpPr/>
          <p:nvPr/>
        </p:nvSpPr>
        <p:spPr>
          <a:xfrm>
            <a:off x="3571875" y="1730375"/>
            <a:ext cx="1117600" cy="4381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u="sng" dirty="0"/>
              <a:t>EID</a:t>
            </a:r>
          </a:p>
        </p:txBody>
      </p:sp>
      <p:sp>
        <p:nvSpPr>
          <p:cNvPr id="24601" name="Line 54">
            <a:extLst>
              <a:ext uri="{FF2B5EF4-FFF2-40B4-BE49-F238E27FC236}">
                <a16:creationId xmlns:a16="http://schemas.microsoft.com/office/drawing/2014/main" id="{77163AB3-89CD-4E4D-9DB7-4E842FB0BE6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08600" y="2038350"/>
            <a:ext cx="95250" cy="3317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945EF2C-B9C1-4239-90F7-F4B7850B2819}"/>
              </a:ext>
            </a:extLst>
          </p:cNvPr>
          <p:cNvSpPr/>
          <p:nvPr/>
        </p:nvSpPr>
        <p:spPr>
          <a:xfrm>
            <a:off x="4891088" y="1741488"/>
            <a:ext cx="1122362" cy="4270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 err="1"/>
              <a:t>EName</a:t>
            </a:r>
            <a:endParaRPr lang="en-US" sz="1400" dirty="0"/>
          </a:p>
        </p:txBody>
      </p:sp>
      <p:sp>
        <p:nvSpPr>
          <p:cNvPr id="24603" name="Line 54">
            <a:extLst>
              <a:ext uri="{FF2B5EF4-FFF2-40B4-BE49-F238E27FC236}">
                <a16:creationId xmlns:a16="http://schemas.microsoft.com/office/drawing/2014/main" id="{943F48D2-1FC7-4F46-9BCD-481637903F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37450" y="2022475"/>
            <a:ext cx="95250" cy="3317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2549AD9-39F6-4D1B-A447-A2B769C7CF06}"/>
              </a:ext>
            </a:extLst>
          </p:cNvPr>
          <p:cNvSpPr/>
          <p:nvPr/>
        </p:nvSpPr>
        <p:spPr>
          <a:xfrm>
            <a:off x="6705600" y="1725613"/>
            <a:ext cx="1117600" cy="4381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u="sng" dirty="0"/>
              <a:t>CID</a:t>
            </a:r>
          </a:p>
        </p:txBody>
      </p:sp>
      <p:sp>
        <p:nvSpPr>
          <p:cNvPr id="24605" name="Line 54">
            <a:extLst>
              <a:ext uri="{FF2B5EF4-FFF2-40B4-BE49-F238E27FC236}">
                <a16:creationId xmlns:a16="http://schemas.microsoft.com/office/drawing/2014/main" id="{64F3826B-0F40-447C-944B-72F4305B5B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43913" y="2033588"/>
            <a:ext cx="95250" cy="3317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4D66B81-079E-47E3-A04D-4308021052B2}"/>
              </a:ext>
            </a:extLst>
          </p:cNvPr>
          <p:cNvSpPr/>
          <p:nvPr/>
        </p:nvSpPr>
        <p:spPr>
          <a:xfrm>
            <a:off x="8026400" y="1736725"/>
            <a:ext cx="1120775" cy="4270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 err="1"/>
              <a:t>CName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12C4A-CFAB-4119-8B06-2B5AC1E7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Optional-Mandatory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35110-B0E3-4C38-ACF5-232EAD9FF18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B10F315-1707-4E71-ACCF-1E14E022C294}" type="datetime1">
              <a:rPr lang="en-US" smtClean="0"/>
              <a:pPr>
                <a:defRPr/>
              </a:pPr>
              <a:t>9/8/2021</a:t>
            </a:fld>
            <a:endParaRPr lang="en-US"/>
          </a:p>
        </p:txBody>
      </p:sp>
      <p:sp>
        <p:nvSpPr>
          <p:cNvPr id="8" name="Rectangle 98">
            <a:extLst>
              <a:ext uri="{FF2B5EF4-FFF2-40B4-BE49-F238E27FC236}">
                <a16:creationId xmlns:a16="http://schemas.microsoft.com/office/drawing/2014/main" id="{AEC80D6F-2B99-4AD1-B704-6BFF234BFA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315913" y="1741488"/>
            <a:ext cx="3887788" cy="492125"/>
          </a:xfrm>
        </p:spPr>
        <p:txBody>
          <a:bodyPr/>
          <a:lstStyle/>
          <a:p>
            <a:pPr marL="0" indent="0" algn="ctr" eaLnBrk="1" hangingPunct="1">
              <a:lnSpc>
                <a:spcPct val="190000"/>
              </a:lnSpc>
              <a:buFont typeface="Wingdings 3" panose="05040102010807070707" pitchFamily="18" charset="2"/>
              <a:buNone/>
              <a:defRPr/>
            </a:pPr>
            <a:r>
              <a:rPr lang="en-US" sz="2000" b="1" dirty="0"/>
              <a:t>One-to-One</a:t>
            </a:r>
          </a:p>
          <a:p>
            <a:pPr marL="0" indent="0" algn="ctr" eaLnBrk="1" hangingPunct="1">
              <a:lnSpc>
                <a:spcPct val="190000"/>
              </a:lnSpc>
              <a:buFont typeface="Wingdings 3" panose="05040102010807070707" pitchFamily="18" charset="2"/>
              <a:buNone/>
              <a:defRPr/>
            </a:pPr>
            <a:r>
              <a:rPr lang="en-US" sz="2000" dirty="0"/>
              <a:t>X optional – Y mandatory</a:t>
            </a:r>
            <a:endParaRPr lang="en-US" sz="2000" b="1" dirty="0"/>
          </a:p>
          <a:p>
            <a:pPr eaLnBrk="1" hangingPunct="1">
              <a:lnSpc>
                <a:spcPct val="190000"/>
              </a:lnSpc>
              <a:defRPr/>
            </a:pPr>
            <a:endParaRPr lang="en-US" sz="2000" b="1" dirty="0"/>
          </a:p>
          <a:p>
            <a:pPr marL="0" indent="0" eaLnBrk="1" hangingPunct="1">
              <a:lnSpc>
                <a:spcPct val="190000"/>
              </a:lnSpc>
              <a:buFont typeface="Wingdings 3" panose="05040102010807070707" pitchFamily="18" charset="2"/>
              <a:buNone/>
              <a:defRPr/>
            </a:pPr>
            <a:endParaRPr lang="en-US" sz="2000" b="1" dirty="0"/>
          </a:p>
          <a:p>
            <a:pPr marL="0" indent="0" eaLnBrk="1" hangingPunct="1">
              <a:lnSpc>
                <a:spcPct val="190000"/>
              </a:lnSpc>
              <a:buFont typeface="Wingdings 3" panose="05040102010807070707" pitchFamily="18" charset="2"/>
              <a:buNone/>
              <a:defRPr/>
            </a:pPr>
            <a:endParaRPr lang="en-US" sz="2000" b="1" dirty="0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DD5022D6-6B4A-46F0-828B-58C515E06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75" y="2381250"/>
            <a:ext cx="1093788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</a:p>
        </p:txBody>
      </p:sp>
      <p:sp>
        <p:nvSpPr>
          <p:cNvPr id="25606" name="AutoShape 6">
            <a:extLst>
              <a:ext uri="{FF2B5EF4-FFF2-40B4-BE49-F238E27FC236}">
                <a16:creationId xmlns:a16="http://schemas.microsoft.com/office/drawing/2014/main" id="{83DFE699-5D82-4F59-9824-AA3D7AFC4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3" y="2168525"/>
            <a:ext cx="955675" cy="838200"/>
          </a:xfrm>
          <a:prstGeom prst="diamond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</a:p>
        </p:txBody>
      </p:sp>
      <p:sp>
        <p:nvSpPr>
          <p:cNvPr id="25607" name="Rectangle 13">
            <a:extLst>
              <a:ext uri="{FF2B5EF4-FFF2-40B4-BE49-F238E27FC236}">
                <a16:creationId xmlns:a16="http://schemas.microsoft.com/office/drawing/2014/main" id="{324EEB64-B22A-4A7B-95AD-9F7F516BC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0638" y="2359025"/>
            <a:ext cx="1022350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  <p:sp>
        <p:nvSpPr>
          <p:cNvPr id="25608" name="Line 54">
            <a:extLst>
              <a:ext uri="{FF2B5EF4-FFF2-40B4-BE49-F238E27FC236}">
                <a16:creationId xmlns:a16="http://schemas.microsoft.com/office/drawing/2014/main" id="{3C8997F5-B597-48E0-8BEA-1F16E294EB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2763" y="2587625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55">
            <a:extLst>
              <a:ext uri="{FF2B5EF4-FFF2-40B4-BE49-F238E27FC236}">
                <a16:creationId xmlns:a16="http://schemas.microsoft.com/office/drawing/2014/main" id="{4A0A0D7E-185E-4C1D-B936-40D4C217B1A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5175" y="2587625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TextBox 1">
            <a:extLst>
              <a:ext uri="{FF2B5EF4-FFF2-40B4-BE49-F238E27FC236}">
                <a16:creationId xmlns:a16="http://schemas.microsoft.com/office/drawing/2014/main" id="{6E22926A-1DE6-43B4-9FD5-885C56DEC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63" y="2217738"/>
            <a:ext cx="222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5611" name="TextBox 27">
            <a:extLst>
              <a:ext uri="{FF2B5EF4-FFF2-40B4-BE49-F238E27FC236}">
                <a16:creationId xmlns:a16="http://schemas.microsoft.com/office/drawing/2014/main" id="{A33367F9-8087-43D1-8B9F-BE7AEB85C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588" y="2211388"/>
            <a:ext cx="222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D19D8654-99C8-4728-B5B7-C8D9DF00C791}"/>
              </a:ext>
            </a:extLst>
          </p:cNvPr>
          <p:cNvSpPr/>
          <p:nvPr/>
        </p:nvSpPr>
        <p:spPr>
          <a:xfrm>
            <a:off x="1273175" y="3163888"/>
            <a:ext cx="666750" cy="715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613" name="Rectangle 98">
            <a:extLst>
              <a:ext uri="{FF2B5EF4-FFF2-40B4-BE49-F238E27FC236}">
                <a16:creationId xmlns:a16="http://schemas.microsoft.com/office/drawing/2014/main" id="{C897C201-64CD-4A4D-BF13-0825C124E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5663" y="4608513"/>
            <a:ext cx="3887787" cy="212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90000"/>
              </a:lnSpc>
              <a:buFont typeface="Wingdings 3" panose="05040102010807070707" pitchFamily="18" charset="2"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 eaLnBrk="1" hangingPunct="1">
              <a:lnSpc>
                <a:spcPct val="190000"/>
              </a:lnSpc>
              <a:buFont typeface="Wingdings 3" panose="05040102010807070707" pitchFamily="18" charset="2"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 eaLnBrk="1" hangingPunct="1">
              <a:lnSpc>
                <a:spcPct val="190000"/>
              </a:lnSpc>
              <a:buFont typeface="Wingdings 3" panose="05040102010807070707" pitchFamily="18" charset="2"/>
              <a:buNone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46" name="Rectangle 98">
            <a:extLst>
              <a:ext uri="{FF2B5EF4-FFF2-40B4-BE49-F238E27FC236}">
                <a16:creationId xmlns:a16="http://schemas.microsoft.com/office/drawing/2014/main" id="{7C1C07D2-EAC6-4AED-9E45-605DEF49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95" y="4171308"/>
            <a:ext cx="3615897" cy="194863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itchFamily="18" charset="2"/>
              <a:buChar char="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itchFamily="18" charset="2"/>
              <a:buChar char="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itchFamily="18" charset="2"/>
              <a:buChar char="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itchFamily="18" charset="2"/>
              <a:buNone/>
              <a:defRPr/>
            </a:pPr>
            <a:r>
              <a:rPr lang="en-US" sz="1800" b="1" dirty="0"/>
              <a:t>2 tables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en-US" sz="1800" dirty="0" err="1"/>
              <a:t>tbl_x</a:t>
            </a:r>
            <a:r>
              <a:rPr lang="en-US" sz="1800" dirty="0"/>
              <a:t> (</a:t>
            </a:r>
            <a:r>
              <a:rPr lang="en-US" sz="1800" u="sng" dirty="0" err="1"/>
              <a:t>PKx</a:t>
            </a:r>
            <a:r>
              <a:rPr lang="en-US" sz="1800" dirty="0"/>
              <a:t>,….,…….)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en-US" sz="1800" dirty="0" err="1"/>
              <a:t>tbl_y</a:t>
            </a:r>
            <a:r>
              <a:rPr lang="en-US" sz="1800" dirty="0"/>
              <a:t> (</a:t>
            </a:r>
            <a:r>
              <a:rPr lang="en-US" sz="1800" u="sng" dirty="0" err="1"/>
              <a:t>PKy</a:t>
            </a:r>
            <a:r>
              <a:rPr lang="en-US" sz="1800" dirty="0"/>
              <a:t>,….,….,</a:t>
            </a:r>
            <a:r>
              <a:rPr lang="en-US" sz="1800" dirty="0" err="1"/>
              <a:t>PKx</a:t>
            </a:r>
            <a:r>
              <a:rPr lang="en-US" sz="1800" dirty="0"/>
              <a:t>….)</a:t>
            </a:r>
          </a:p>
          <a:p>
            <a:pPr marL="0" indent="0" eaLnBrk="1" hangingPunct="1">
              <a:lnSpc>
                <a:spcPct val="190000"/>
              </a:lnSpc>
              <a:buFont typeface="Wingdings 3" pitchFamily="18" charset="2"/>
              <a:buNone/>
              <a:defRPr/>
            </a:pPr>
            <a:endParaRPr lang="en-US" dirty="0"/>
          </a:p>
          <a:p>
            <a:pPr eaLnBrk="1" hangingPunct="1">
              <a:lnSpc>
                <a:spcPct val="190000"/>
              </a:lnSpc>
              <a:defRPr/>
            </a:pPr>
            <a:endParaRPr lang="en-US" dirty="0"/>
          </a:p>
          <a:p>
            <a:pPr marL="0" indent="0" eaLnBrk="1" hangingPunct="1">
              <a:lnSpc>
                <a:spcPct val="190000"/>
              </a:lnSpc>
              <a:buFont typeface="Wingdings 3" pitchFamily="18" charset="2"/>
              <a:buNone/>
              <a:defRPr/>
            </a:pPr>
            <a:endParaRPr lang="en-US" dirty="0"/>
          </a:p>
          <a:p>
            <a:pPr marL="0" indent="0" eaLnBrk="1" hangingPunct="1">
              <a:lnSpc>
                <a:spcPct val="190000"/>
              </a:lnSpc>
              <a:buFont typeface="Wingdings 3" pitchFamily="18" charset="2"/>
              <a:buNone/>
              <a:defRPr/>
            </a:pPr>
            <a:endParaRPr lang="en-US" dirty="0"/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6E501616-D75A-49A2-AA39-F61297C1DFBE}"/>
              </a:ext>
            </a:extLst>
          </p:cNvPr>
          <p:cNvSpPr/>
          <p:nvPr/>
        </p:nvSpPr>
        <p:spPr>
          <a:xfrm>
            <a:off x="6286500" y="3125788"/>
            <a:ext cx="666750" cy="717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9" name="Rectangle 98">
            <a:extLst>
              <a:ext uri="{FF2B5EF4-FFF2-40B4-BE49-F238E27FC236}">
                <a16:creationId xmlns:a16="http://schemas.microsoft.com/office/drawing/2014/main" id="{A40DE958-6180-4BED-8588-CAE8BA31A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2183" y="4171307"/>
            <a:ext cx="3615897" cy="194863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itchFamily="18" charset="2"/>
              <a:buChar char="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itchFamily="18" charset="2"/>
              <a:buChar char="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itchFamily="18" charset="2"/>
              <a:buChar char="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90000"/>
              </a:lnSpc>
              <a:buFont typeface="Wingdings 3" pitchFamily="18" charset="2"/>
              <a:buNone/>
              <a:defRPr/>
            </a:pPr>
            <a:r>
              <a:rPr lang="en-US" sz="1800" dirty="0"/>
              <a:t>Employee(</a:t>
            </a:r>
            <a:r>
              <a:rPr lang="en-US" sz="1800" u="sng" dirty="0"/>
              <a:t>EID</a:t>
            </a:r>
            <a:r>
              <a:rPr lang="en-US" sz="1800" dirty="0"/>
              <a:t>, </a:t>
            </a:r>
            <a:r>
              <a:rPr lang="en-US" sz="1800" dirty="0" err="1"/>
              <a:t>Ename</a:t>
            </a:r>
            <a:r>
              <a:rPr lang="en-US" sz="1800" dirty="0"/>
              <a:t>)</a:t>
            </a:r>
          </a:p>
          <a:p>
            <a:pPr marL="0" indent="0" eaLnBrk="1" hangingPunct="1">
              <a:lnSpc>
                <a:spcPct val="190000"/>
              </a:lnSpc>
              <a:buFont typeface="Wingdings 3" pitchFamily="18" charset="2"/>
              <a:buNone/>
              <a:defRPr/>
            </a:pPr>
            <a:r>
              <a:rPr lang="en-US" sz="1800" dirty="0"/>
              <a:t>Computer(</a:t>
            </a:r>
            <a:r>
              <a:rPr lang="en-US" sz="1800" u="sng" dirty="0"/>
              <a:t>CID</a:t>
            </a:r>
            <a:r>
              <a:rPr lang="en-US" sz="1800" dirty="0"/>
              <a:t>, </a:t>
            </a:r>
            <a:r>
              <a:rPr lang="en-US" sz="1800" dirty="0" err="1"/>
              <a:t>Cname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0000"/>
                </a:solidFill>
              </a:rPr>
              <a:t>EID_FK</a:t>
            </a:r>
            <a:r>
              <a:rPr lang="en-US" sz="1800" dirty="0"/>
              <a:t>)</a:t>
            </a:r>
          </a:p>
          <a:p>
            <a:pPr marL="0" indent="0" eaLnBrk="1" hangingPunct="1">
              <a:lnSpc>
                <a:spcPct val="190000"/>
              </a:lnSpc>
              <a:buFont typeface="Wingdings 3" pitchFamily="18" charset="2"/>
              <a:buNone/>
              <a:defRPr/>
            </a:pPr>
            <a:endParaRPr lang="en-US" sz="1800" dirty="0"/>
          </a:p>
        </p:txBody>
      </p:sp>
      <p:sp>
        <p:nvSpPr>
          <p:cNvPr id="25621" name="Line 54">
            <a:extLst>
              <a:ext uri="{FF2B5EF4-FFF2-40B4-BE49-F238E27FC236}">
                <a16:creationId xmlns:a16="http://schemas.microsoft.com/office/drawing/2014/main" id="{C9CB130E-AA05-4F6D-A71F-F0F4E9E0A7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4538" y="26416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2" name="Line 54">
            <a:extLst>
              <a:ext uri="{FF2B5EF4-FFF2-40B4-BE49-F238E27FC236}">
                <a16:creationId xmlns:a16="http://schemas.microsoft.com/office/drawing/2014/main" id="{7E842BC4-0DDD-41A7-AED0-D818647A1F3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03725" y="2027238"/>
            <a:ext cx="95250" cy="3317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364730D-A44F-48DA-9EBE-AE1CEDCB949C}"/>
              </a:ext>
            </a:extLst>
          </p:cNvPr>
          <p:cNvSpPr/>
          <p:nvPr/>
        </p:nvSpPr>
        <p:spPr>
          <a:xfrm>
            <a:off x="3571875" y="1730375"/>
            <a:ext cx="1117600" cy="4381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u="sng" dirty="0"/>
              <a:t>EID</a:t>
            </a:r>
          </a:p>
        </p:txBody>
      </p:sp>
      <p:sp>
        <p:nvSpPr>
          <p:cNvPr id="25624" name="Line 54">
            <a:extLst>
              <a:ext uri="{FF2B5EF4-FFF2-40B4-BE49-F238E27FC236}">
                <a16:creationId xmlns:a16="http://schemas.microsoft.com/office/drawing/2014/main" id="{08CA3A66-108E-43B5-92FE-8F9E6DAABF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08600" y="2038350"/>
            <a:ext cx="95250" cy="3317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5F38DED-EAB9-498F-91D5-02CA2563A86B}"/>
              </a:ext>
            </a:extLst>
          </p:cNvPr>
          <p:cNvSpPr/>
          <p:nvPr/>
        </p:nvSpPr>
        <p:spPr>
          <a:xfrm>
            <a:off x="4891088" y="1741488"/>
            <a:ext cx="1122362" cy="4270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 err="1"/>
              <a:t>EName</a:t>
            </a:r>
            <a:endParaRPr lang="en-US" sz="1400" dirty="0"/>
          </a:p>
        </p:txBody>
      </p:sp>
      <p:sp>
        <p:nvSpPr>
          <p:cNvPr id="25626" name="Line 54">
            <a:extLst>
              <a:ext uri="{FF2B5EF4-FFF2-40B4-BE49-F238E27FC236}">
                <a16:creationId xmlns:a16="http://schemas.microsoft.com/office/drawing/2014/main" id="{5F0A00A5-EABF-4136-B444-2FBB14DEF41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37450" y="2022475"/>
            <a:ext cx="95250" cy="3317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B4FAFAE-1499-4D8B-AEB3-48462E0D0B6D}"/>
              </a:ext>
            </a:extLst>
          </p:cNvPr>
          <p:cNvSpPr/>
          <p:nvPr/>
        </p:nvSpPr>
        <p:spPr>
          <a:xfrm>
            <a:off x="6705600" y="1725613"/>
            <a:ext cx="1117600" cy="4381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u="sng" dirty="0"/>
              <a:t>CID</a:t>
            </a:r>
          </a:p>
        </p:txBody>
      </p:sp>
      <p:sp>
        <p:nvSpPr>
          <p:cNvPr id="25628" name="Line 54">
            <a:extLst>
              <a:ext uri="{FF2B5EF4-FFF2-40B4-BE49-F238E27FC236}">
                <a16:creationId xmlns:a16="http://schemas.microsoft.com/office/drawing/2014/main" id="{7332243C-5464-4D91-A55C-FC4F74AE84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43913" y="2033588"/>
            <a:ext cx="95250" cy="3317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D0E1A6B-99D8-415A-94A5-EE0420CE6055}"/>
              </a:ext>
            </a:extLst>
          </p:cNvPr>
          <p:cNvSpPr/>
          <p:nvPr/>
        </p:nvSpPr>
        <p:spPr>
          <a:xfrm>
            <a:off x="8026400" y="1736725"/>
            <a:ext cx="1120775" cy="4270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 err="1"/>
              <a:t>CName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AD422-0D70-4B78-BCA9-9DB9C398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 Optional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25257-BA00-4E36-B024-4153B1FD10A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B10F315-1707-4E71-ACCF-1E14E022C294}" type="datetime1">
              <a:rPr lang="en-US" smtClean="0"/>
              <a:pPr>
                <a:defRPr/>
              </a:pPr>
              <a:t>9/8/2021</a:t>
            </a:fld>
            <a:endParaRPr lang="en-US"/>
          </a:p>
        </p:txBody>
      </p:sp>
      <p:sp>
        <p:nvSpPr>
          <p:cNvPr id="8" name="Rectangle 98">
            <a:extLst>
              <a:ext uri="{FF2B5EF4-FFF2-40B4-BE49-F238E27FC236}">
                <a16:creationId xmlns:a16="http://schemas.microsoft.com/office/drawing/2014/main" id="{BB333F39-B88F-4303-B20C-F5DE581882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315913" y="1741488"/>
            <a:ext cx="3887788" cy="492125"/>
          </a:xfrm>
        </p:spPr>
        <p:txBody>
          <a:bodyPr/>
          <a:lstStyle/>
          <a:p>
            <a:pPr marL="0" indent="0" algn="ctr" eaLnBrk="1" hangingPunct="1">
              <a:lnSpc>
                <a:spcPct val="190000"/>
              </a:lnSpc>
              <a:buFont typeface="Wingdings 3" panose="05040102010807070707" pitchFamily="18" charset="2"/>
              <a:buNone/>
              <a:defRPr/>
            </a:pPr>
            <a:r>
              <a:rPr lang="en-US" sz="2000" b="1" dirty="0"/>
              <a:t>One-to-One</a:t>
            </a:r>
          </a:p>
          <a:p>
            <a:pPr marL="0" indent="0" algn="ctr" eaLnBrk="1" hangingPunct="1">
              <a:lnSpc>
                <a:spcPct val="190000"/>
              </a:lnSpc>
              <a:buFont typeface="Wingdings 3" panose="05040102010807070707" pitchFamily="18" charset="2"/>
              <a:buNone/>
              <a:defRPr/>
            </a:pPr>
            <a:r>
              <a:rPr lang="en-US" sz="2000" dirty="0"/>
              <a:t>2 Optional</a:t>
            </a:r>
            <a:endParaRPr lang="en-US" sz="2000" b="1" dirty="0"/>
          </a:p>
          <a:p>
            <a:pPr eaLnBrk="1" hangingPunct="1">
              <a:lnSpc>
                <a:spcPct val="190000"/>
              </a:lnSpc>
              <a:defRPr/>
            </a:pPr>
            <a:endParaRPr lang="en-US" sz="2000" b="1" dirty="0"/>
          </a:p>
          <a:p>
            <a:pPr marL="0" indent="0" eaLnBrk="1" hangingPunct="1">
              <a:lnSpc>
                <a:spcPct val="190000"/>
              </a:lnSpc>
              <a:buFont typeface="Wingdings 3" panose="05040102010807070707" pitchFamily="18" charset="2"/>
              <a:buNone/>
              <a:defRPr/>
            </a:pPr>
            <a:endParaRPr lang="en-US" sz="2000" b="1" dirty="0"/>
          </a:p>
          <a:p>
            <a:pPr marL="0" indent="0" eaLnBrk="1" hangingPunct="1">
              <a:lnSpc>
                <a:spcPct val="190000"/>
              </a:lnSpc>
              <a:buFont typeface="Wingdings 3" panose="05040102010807070707" pitchFamily="18" charset="2"/>
              <a:buNone/>
              <a:defRPr/>
            </a:pPr>
            <a:endParaRPr lang="en-US" sz="2000" b="1" dirty="0"/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118450AB-CEE6-4B28-912D-F8E3AC221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75" y="2381250"/>
            <a:ext cx="1093788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</a:p>
        </p:txBody>
      </p:sp>
      <p:sp>
        <p:nvSpPr>
          <p:cNvPr id="26630" name="AutoShape 6">
            <a:extLst>
              <a:ext uri="{FF2B5EF4-FFF2-40B4-BE49-F238E27FC236}">
                <a16:creationId xmlns:a16="http://schemas.microsoft.com/office/drawing/2014/main" id="{0C6348FB-5113-431F-BF24-CEDD5F0E8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3" y="2168525"/>
            <a:ext cx="955675" cy="838200"/>
          </a:xfrm>
          <a:prstGeom prst="diamond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</a:p>
        </p:txBody>
      </p:sp>
      <p:sp>
        <p:nvSpPr>
          <p:cNvPr id="26631" name="Rectangle 13">
            <a:extLst>
              <a:ext uri="{FF2B5EF4-FFF2-40B4-BE49-F238E27FC236}">
                <a16:creationId xmlns:a16="http://schemas.microsoft.com/office/drawing/2014/main" id="{8F7B7670-78D3-41C2-95C6-06315FA68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0638" y="2359025"/>
            <a:ext cx="1022350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</p:txBody>
      </p:sp>
      <p:sp>
        <p:nvSpPr>
          <p:cNvPr id="26632" name="Line 54">
            <a:extLst>
              <a:ext uri="{FF2B5EF4-FFF2-40B4-BE49-F238E27FC236}">
                <a16:creationId xmlns:a16="http://schemas.microsoft.com/office/drawing/2014/main" id="{7A9E3C30-A2AF-4B8E-AAA1-1628000C17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2763" y="2587625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Line 55">
            <a:extLst>
              <a:ext uri="{FF2B5EF4-FFF2-40B4-BE49-F238E27FC236}">
                <a16:creationId xmlns:a16="http://schemas.microsoft.com/office/drawing/2014/main" id="{F99AAB94-E669-4D9E-9BD5-9B5578EF35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5175" y="2587625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TextBox 1">
            <a:extLst>
              <a:ext uri="{FF2B5EF4-FFF2-40B4-BE49-F238E27FC236}">
                <a16:creationId xmlns:a16="http://schemas.microsoft.com/office/drawing/2014/main" id="{02D3226C-DBF2-457A-BA32-FA65D85B5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63" y="2217738"/>
            <a:ext cx="222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6635" name="TextBox 27">
            <a:extLst>
              <a:ext uri="{FF2B5EF4-FFF2-40B4-BE49-F238E27FC236}">
                <a16:creationId xmlns:a16="http://schemas.microsoft.com/office/drawing/2014/main" id="{97FD5CA0-C6C4-438D-8F62-40306EEBF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588" y="2211388"/>
            <a:ext cx="222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74331F28-1136-47B9-A19B-D3CE88FA7B64}"/>
              </a:ext>
            </a:extLst>
          </p:cNvPr>
          <p:cNvSpPr/>
          <p:nvPr/>
        </p:nvSpPr>
        <p:spPr>
          <a:xfrm>
            <a:off x="1273175" y="3163888"/>
            <a:ext cx="666750" cy="715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6637" name="Rectangle 98">
            <a:extLst>
              <a:ext uri="{FF2B5EF4-FFF2-40B4-BE49-F238E27FC236}">
                <a16:creationId xmlns:a16="http://schemas.microsoft.com/office/drawing/2014/main" id="{954097C3-44C5-4D32-A36E-099648AA2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5663" y="4608513"/>
            <a:ext cx="3887787" cy="212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90000"/>
              </a:lnSpc>
              <a:buFont typeface="Wingdings 3" panose="05040102010807070707" pitchFamily="18" charset="2"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 eaLnBrk="1" hangingPunct="1">
              <a:lnSpc>
                <a:spcPct val="190000"/>
              </a:lnSpc>
              <a:buFont typeface="Wingdings 3" panose="05040102010807070707" pitchFamily="18" charset="2"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 eaLnBrk="1" hangingPunct="1">
              <a:lnSpc>
                <a:spcPct val="190000"/>
              </a:lnSpc>
              <a:buFont typeface="Wingdings 3" panose="05040102010807070707" pitchFamily="18" charset="2"/>
              <a:buNone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46" name="Rectangle 98">
            <a:extLst>
              <a:ext uri="{FF2B5EF4-FFF2-40B4-BE49-F238E27FC236}">
                <a16:creationId xmlns:a16="http://schemas.microsoft.com/office/drawing/2014/main" id="{1B6305BE-1AEB-4ACF-A934-F48E08C37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95" y="4171308"/>
            <a:ext cx="3615897" cy="194863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itchFamily="18" charset="2"/>
              <a:buChar char="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itchFamily="18" charset="2"/>
              <a:buChar char="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itchFamily="18" charset="2"/>
              <a:buChar char="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itchFamily="18" charset="2"/>
              <a:buNone/>
              <a:defRPr/>
            </a:pPr>
            <a:r>
              <a:rPr lang="en-US" sz="1800" b="1" dirty="0"/>
              <a:t>3 tables 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en-US" sz="1800" dirty="0" err="1"/>
              <a:t>tbl_x</a:t>
            </a:r>
            <a:r>
              <a:rPr lang="en-US" sz="1800" dirty="0"/>
              <a:t> (</a:t>
            </a:r>
            <a:r>
              <a:rPr lang="en-US" sz="1800" u="sng" dirty="0" err="1"/>
              <a:t>PKx</a:t>
            </a:r>
            <a:r>
              <a:rPr lang="en-US" sz="1800" dirty="0"/>
              <a:t>,….,…….)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en-US" sz="1800" dirty="0" err="1"/>
              <a:t>tbl_y</a:t>
            </a:r>
            <a:r>
              <a:rPr lang="en-US" sz="1800" dirty="0"/>
              <a:t> (</a:t>
            </a:r>
            <a:r>
              <a:rPr lang="en-US" sz="1800" u="sng" dirty="0" err="1"/>
              <a:t>PKy</a:t>
            </a:r>
            <a:r>
              <a:rPr lang="en-US" sz="1800" dirty="0"/>
              <a:t>,….,…….)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en-US" sz="1800" dirty="0" err="1"/>
              <a:t>tbl_xy</a:t>
            </a:r>
            <a:r>
              <a:rPr lang="en-US" sz="1800" dirty="0"/>
              <a:t> (</a:t>
            </a:r>
            <a:r>
              <a:rPr lang="en-US" sz="1800" u="sng" dirty="0" err="1"/>
              <a:t>PKxy</a:t>
            </a:r>
            <a:r>
              <a:rPr lang="en-US" sz="1800" dirty="0"/>
              <a:t>,….,…,</a:t>
            </a:r>
            <a:r>
              <a:rPr lang="en-US" sz="1800" dirty="0" err="1"/>
              <a:t>FKxy</a:t>
            </a:r>
            <a:r>
              <a:rPr lang="en-US" sz="1800" dirty="0"/>
              <a:t>,….)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en-US" sz="1800" dirty="0"/>
              <a:t>    </a:t>
            </a:r>
            <a:r>
              <a:rPr lang="en-US" sz="1800" dirty="0" err="1"/>
              <a:t>PKxy</a:t>
            </a:r>
            <a:r>
              <a:rPr lang="en-US" sz="1800" dirty="0"/>
              <a:t> = </a:t>
            </a:r>
            <a:r>
              <a:rPr lang="en-US" sz="1800" dirty="0" err="1"/>
              <a:t>PKx</a:t>
            </a:r>
            <a:r>
              <a:rPr lang="en-US" sz="1800" dirty="0"/>
              <a:t> or </a:t>
            </a:r>
            <a:r>
              <a:rPr lang="en-US" sz="1800" dirty="0" err="1"/>
              <a:t>PKy</a:t>
            </a:r>
            <a:endParaRPr lang="en-US" sz="1800" dirty="0"/>
          </a:p>
          <a:p>
            <a:pPr marL="0" indent="0" eaLnBrk="1" hangingPunct="1">
              <a:lnSpc>
                <a:spcPct val="190000"/>
              </a:lnSpc>
              <a:buFont typeface="Wingdings 3" pitchFamily="18" charset="2"/>
              <a:buNone/>
              <a:defRPr/>
            </a:pPr>
            <a:endParaRPr lang="en-US" dirty="0"/>
          </a:p>
          <a:p>
            <a:pPr marL="0" indent="0" eaLnBrk="1" hangingPunct="1">
              <a:lnSpc>
                <a:spcPct val="190000"/>
              </a:lnSpc>
              <a:buFont typeface="Wingdings 3" pitchFamily="18" charset="2"/>
              <a:buNone/>
              <a:defRPr/>
            </a:pPr>
            <a:endParaRPr lang="en-US" dirty="0"/>
          </a:p>
          <a:p>
            <a:pPr marL="0" indent="0" eaLnBrk="1" hangingPunct="1">
              <a:lnSpc>
                <a:spcPct val="190000"/>
              </a:lnSpc>
              <a:buFont typeface="Wingdings 3" pitchFamily="18" charset="2"/>
              <a:buNone/>
              <a:defRPr/>
            </a:pPr>
            <a:endParaRPr lang="en-US" dirty="0"/>
          </a:p>
          <a:p>
            <a:pPr marL="0" indent="0" eaLnBrk="1" hangingPunct="1">
              <a:lnSpc>
                <a:spcPct val="190000"/>
              </a:lnSpc>
              <a:buFont typeface="Wingdings 3" pitchFamily="18" charset="2"/>
              <a:buNone/>
              <a:defRPr/>
            </a:pPr>
            <a:endParaRPr lang="en-US" dirty="0"/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4C5257E0-BB8F-4DFB-9433-35CF41BEF783}"/>
              </a:ext>
            </a:extLst>
          </p:cNvPr>
          <p:cNvSpPr/>
          <p:nvPr/>
        </p:nvSpPr>
        <p:spPr>
          <a:xfrm>
            <a:off x="6286500" y="3125788"/>
            <a:ext cx="666750" cy="717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9" name="Rectangle 98">
            <a:extLst>
              <a:ext uri="{FF2B5EF4-FFF2-40B4-BE49-F238E27FC236}">
                <a16:creationId xmlns:a16="http://schemas.microsoft.com/office/drawing/2014/main" id="{1166ED8D-0688-458F-A4AC-BFB779AE4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2183" y="4171307"/>
            <a:ext cx="3615897" cy="194863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itchFamily="18" charset="2"/>
              <a:buChar char="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itchFamily="18" charset="2"/>
              <a:buChar char="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itchFamily="18" charset="2"/>
              <a:buChar char="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90000"/>
              </a:lnSpc>
              <a:buFont typeface="Wingdings 3" pitchFamily="18" charset="2"/>
              <a:buNone/>
              <a:defRPr/>
            </a:pPr>
            <a:r>
              <a:rPr lang="en-US" sz="1800" dirty="0"/>
              <a:t>Employee(</a:t>
            </a:r>
            <a:r>
              <a:rPr lang="en-US" sz="1800" u="sng" dirty="0"/>
              <a:t>EID</a:t>
            </a:r>
            <a:r>
              <a:rPr lang="en-US" sz="1800" dirty="0"/>
              <a:t>, </a:t>
            </a:r>
            <a:r>
              <a:rPr lang="en-US" sz="1800" dirty="0" err="1"/>
              <a:t>Ename</a:t>
            </a:r>
            <a:r>
              <a:rPr lang="en-US" sz="1800" dirty="0"/>
              <a:t>)</a:t>
            </a:r>
          </a:p>
          <a:p>
            <a:pPr marL="0" indent="0" eaLnBrk="1" hangingPunct="1">
              <a:lnSpc>
                <a:spcPct val="190000"/>
              </a:lnSpc>
              <a:buFont typeface="Wingdings 3" pitchFamily="18" charset="2"/>
              <a:buNone/>
              <a:defRPr/>
            </a:pPr>
            <a:r>
              <a:rPr lang="en-US" sz="1800" dirty="0"/>
              <a:t>Car(</a:t>
            </a:r>
            <a:r>
              <a:rPr lang="en-US" sz="1800" u="sng" dirty="0"/>
              <a:t>CID</a:t>
            </a:r>
            <a:r>
              <a:rPr lang="en-US" sz="1800" dirty="0"/>
              <a:t>, </a:t>
            </a:r>
            <a:r>
              <a:rPr lang="en-US" sz="1800" dirty="0" err="1"/>
              <a:t>CType</a:t>
            </a:r>
            <a:r>
              <a:rPr lang="en-US" sz="1800" dirty="0"/>
              <a:t>)</a:t>
            </a:r>
          </a:p>
          <a:p>
            <a:pPr marL="0" indent="0" eaLnBrk="1" hangingPunct="1">
              <a:lnSpc>
                <a:spcPct val="190000"/>
              </a:lnSpc>
              <a:buFont typeface="Wingdings 3" pitchFamily="18" charset="2"/>
              <a:buNone/>
              <a:defRPr/>
            </a:pPr>
            <a:r>
              <a:rPr lang="en-US" sz="1800" dirty="0" err="1"/>
              <a:t>Emp_Car</a:t>
            </a:r>
            <a:r>
              <a:rPr lang="en-US" sz="1800" dirty="0"/>
              <a:t>(</a:t>
            </a:r>
            <a:r>
              <a:rPr lang="en-US" sz="1800" u="sng" dirty="0"/>
              <a:t>EID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0000"/>
                </a:solidFill>
              </a:rPr>
              <a:t>CID_FK</a:t>
            </a:r>
            <a:r>
              <a:rPr lang="en-US" sz="1800" dirty="0"/>
              <a:t>)</a:t>
            </a:r>
          </a:p>
          <a:p>
            <a:pPr marL="0" indent="0" eaLnBrk="1" hangingPunct="1">
              <a:lnSpc>
                <a:spcPct val="190000"/>
              </a:lnSpc>
              <a:buFont typeface="Wingdings 3" pitchFamily="18" charset="2"/>
              <a:buNone/>
              <a:defRPr/>
            </a:pPr>
            <a:endParaRPr lang="en-US" sz="1800" dirty="0"/>
          </a:p>
          <a:p>
            <a:pPr marL="0" indent="0" eaLnBrk="1" hangingPunct="1">
              <a:lnSpc>
                <a:spcPct val="190000"/>
              </a:lnSpc>
              <a:buFont typeface="Wingdings 3" pitchFamily="18" charset="2"/>
              <a:buNone/>
              <a:defRPr/>
            </a:pPr>
            <a:endParaRPr lang="en-US" sz="1800" dirty="0"/>
          </a:p>
        </p:txBody>
      </p:sp>
      <p:sp>
        <p:nvSpPr>
          <p:cNvPr id="26645" name="Line 54">
            <a:extLst>
              <a:ext uri="{FF2B5EF4-FFF2-40B4-BE49-F238E27FC236}">
                <a16:creationId xmlns:a16="http://schemas.microsoft.com/office/drawing/2014/main" id="{0D4DEA25-A876-491A-8435-DC1829C1C2E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03725" y="2027238"/>
            <a:ext cx="95250" cy="3317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7557A9F-9A5D-4F29-AF91-97BEF3CAFD19}"/>
              </a:ext>
            </a:extLst>
          </p:cNvPr>
          <p:cNvSpPr/>
          <p:nvPr/>
        </p:nvSpPr>
        <p:spPr>
          <a:xfrm>
            <a:off x="3571875" y="1730375"/>
            <a:ext cx="1117600" cy="4381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u="sng" dirty="0"/>
              <a:t>EID</a:t>
            </a:r>
          </a:p>
        </p:txBody>
      </p:sp>
      <p:sp>
        <p:nvSpPr>
          <p:cNvPr id="26647" name="Line 54">
            <a:extLst>
              <a:ext uri="{FF2B5EF4-FFF2-40B4-BE49-F238E27FC236}">
                <a16:creationId xmlns:a16="http://schemas.microsoft.com/office/drawing/2014/main" id="{02C79E21-3F51-4D28-A8AC-0BF844F7B3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08600" y="2038350"/>
            <a:ext cx="95250" cy="3317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6A2BBD8-C1B7-43A9-A20C-88E4E83F7308}"/>
              </a:ext>
            </a:extLst>
          </p:cNvPr>
          <p:cNvSpPr/>
          <p:nvPr/>
        </p:nvSpPr>
        <p:spPr>
          <a:xfrm>
            <a:off x="4891088" y="1741488"/>
            <a:ext cx="1122362" cy="4270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 err="1"/>
              <a:t>EName</a:t>
            </a:r>
            <a:endParaRPr lang="en-US" sz="1400" dirty="0"/>
          </a:p>
        </p:txBody>
      </p:sp>
      <p:sp>
        <p:nvSpPr>
          <p:cNvPr id="26649" name="Line 54">
            <a:extLst>
              <a:ext uri="{FF2B5EF4-FFF2-40B4-BE49-F238E27FC236}">
                <a16:creationId xmlns:a16="http://schemas.microsoft.com/office/drawing/2014/main" id="{F5A4F3FB-74A0-4FAA-BEFE-104F241514C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37450" y="2022475"/>
            <a:ext cx="95250" cy="3317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BAA8F91-8D83-44D5-BA9B-EB683782FAD6}"/>
              </a:ext>
            </a:extLst>
          </p:cNvPr>
          <p:cNvSpPr/>
          <p:nvPr/>
        </p:nvSpPr>
        <p:spPr>
          <a:xfrm>
            <a:off x="6705600" y="1725613"/>
            <a:ext cx="1117600" cy="4381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u="sng" dirty="0"/>
              <a:t>CID</a:t>
            </a:r>
          </a:p>
        </p:txBody>
      </p:sp>
      <p:sp>
        <p:nvSpPr>
          <p:cNvPr id="26651" name="Line 54">
            <a:extLst>
              <a:ext uri="{FF2B5EF4-FFF2-40B4-BE49-F238E27FC236}">
                <a16:creationId xmlns:a16="http://schemas.microsoft.com/office/drawing/2014/main" id="{A9E5CBA1-73ED-4906-9D6A-958D6107CAD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43913" y="2033588"/>
            <a:ext cx="95250" cy="3317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B31685C-1726-4A89-BD0C-DBDE65945505}"/>
              </a:ext>
            </a:extLst>
          </p:cNvPr>
          <p:cNvSpPr/>
          <p:nvPr/>
        </p:nvSpPr>
        <p:spPr>
          <a:xfrm>
            <a:off x="8026400" y="1736725"/>
            <a:ext cx="1120775" cy="4270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 err="1"/>
              <a:t>CType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AD5343E1-DFEC-4AC3-BE06-442DFE769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/>
              <a:t>Step 4: Mapping of Binary 1:N Relationship Types.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71B51C83-A7E8-417E-8158-8EB02A202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Add FK to N-side table if N-Side mandatory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Add  any simple attributes of relationship as column to N-side table. 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69FF-73AB-46C5-8A0C-B9085C8F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Many is Mandatory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E7964-1303-4669-8DDA-FC7F24D7082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B10F315-1707-4E71-ACCF-1E14E022C294}" type="datetime1">
              <a:rPr lang="en-US" smtClean="0"/>
              <a:pPr>
                <a:defRPr/>
              </a:pPr>
              <a:t>9/8/2021</a:t>
            </a:fld>
            <a:endParaRPr lang="en-US"/>
          </a:p>
        </p:txBody>
      </p:sp>
      <p:sp>
        <p:nvSpPr>
          <p:cNvPr id="8" name="Rectangle 98">
            <a:extLst>
              <a:ext uri="{FF2B5EF4-FFF2-40B4-BE49-F238E27FC236}">
                <a16:creationId xmlns:a16="http://schemas.microsoft.com/office/drawing/2014/main" id="{818CA961-80A6-4193-AAE5-B8CDE3669F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315913" y="1741488"/>
            <a:ext cx="3887788" cy="492125"/>
          </a:xfrm>
        </p:spPr>
        <p:txBody>
          <a:bodyPr/>
          <a:lstStyle/>
          <a:p>
            <a:pPr marL="0" indent="0" algn="ctr" eaLnBrk="1" hangingPunct="1">
              <a:lnSpc>
                <a:spcPct val="190000"/>
              </a:lnSpc>
              <a:buFont typeface="Wingdings 3" panose="05040102010807070707" pitchFamily="18" charset="2"/>
              <a:buNone/>
              <a:defRPr/>
            </a:pPr>
            <a:r>
              <a:rPr lang="en-US" sz="2000" b="1" dirty="0"/>
              <a:t>One-to-Many</a:t>
            </a:r>
          </a:p>
          <a:p>
            <a:pPr marL="0" indent="0" algn="ctr" eaLnBrk="1" hangingPunct="1">
              <a:lnSpc>
                <a:spcPct val="190000"/>
              </a:lnSpc>
              <a:buFont typeface="Wingdings 3" panose="05040102010807070707" pitchFamily="18" charset="2"/>
              <a:buNone/>
              <a:defRPr/>
            </a:pPr>
            <a:r>
              <a:rPr lang="en-US" sz="2000" dirty="0"/>
              <a:t>X whatever– Y mandatory</a:t>
            </a:r>
            <a:endParaRPr lang="en-US" sz="2000" b="1" dirty="0"/>
          </a:p>
          <a:p>
            <a:pPr eaLnBrk="1" hangingPunct="1">
              <a:lnSpc>
                <a:spcPct val="190000"/>
              </a:lnSpc>
              <a:defRPr/>
            </a:pPr>
            <a:endParaRPr lang="en-US" sz="2000" b="1" dirty="0"/>
          </a:p>
          <a:p>
            <a:pPr marL="0" indent="0" eaLnBrk="1" hangingPunct="1">
              <a:lnSpc>
                <a:spcPct val="190000"/>
              </a:lnSpc>
              <a:buFont typeface="Wingdings 3" panose="05040102010807070707" pitchFamily="18" charset="2"/>
              <a:buNone/>
              <a:defRPr/>
            </a:pPr>
            <a:endParaRPr lang="en-US" sz="2000" b="1" dirty="0"/>
          </a:p>
          <a:p>
            <a:pPr marL="0" indent="0" eaLnBrk="1" hangingPunct="1">
              <a:lnSpc>
                <a:spcPct val="190000"/>
              </a:lnSpc>
              <a:buFont typeface="Wingdings 3" panose="05040102010807070707" pitchFamily="18" charset="2"/>
              <a:buNone/>
              <a:defRPr/>
            </a:pPr>
            <a:endParaRPr lang="en-US" sz="2000" b="1" dirty="0"/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40AC95E7-21D6-4F36-81A3-C6B5FD3F4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75" y="2381250"/>
            <a:ext cx="1093788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</a:p>
        </p:txBody>
      </p:sp>
      <p:sp>
        <p:nvSpPr>
          <p:cNvPr id="28678" name="AutoShape 6">
            <a:extLst>
              <a:ext uri="{FF2B5EF4-FFF2-40B4-BE49-F238E27FC236}">
                <a16:creationId xmlns:a16="http://schemas.microsoft.com/office/drawing/2014/main" id="{524DFB68-1136-475D-B0D6-108777F21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3" y="2168525"/>
            <a:ext cx="955675" cy="838200"/>
          </a:xfrm>
          <a:prstGeom prst="diamond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</a:p>
        </p:txBody>
      </p:sp>
      <p:sp>
        <p:nvSpPr>
          <p:cNvPr id="28679" name="Rectangle 13">
            <a:extLst>
              <a:ext uri="{FF2B5EF4-FFF2-40B4-BE49-F238E27FC236}">
                <a16:creationId xmlns:a16="http://schemas.microsoft.com/office/drawing/2014/main" id="{D494FFDD-3004-4323-9C85-9F2AAF5D4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0638" y="2359025"/>
            <a:ext cx="1244600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</a:p>
        </p:txBody>
      </p:sp>
      <p:sp>
        <p:nvSpPr>
          <p:cNvPr id="28680" name="Line 54">
            <a:extLst>
              <a:ext uri="{FF2B5EF4-FFF2-40B4-BE49-F238E27FC236}">
                <a16:creationId xmlns:a16="http://schemas.microsoft.com/office/drawing/2014/main" id="{8563B20B-4525-47CB-BF12-D9D0A6411A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2763" y="2587625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Line 55">
            <a:extLst>
              <a:ext uri="{FF2B5EF4-FFF2-40B4-BE49-F238E27FC236}">
                <a16:creationId xmlns:a16="http://schemas.microsoft.com/office/drawing/2014/main" id="{BD01371D-7B06-4F5A-AFAB-142A4C45B6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5175" y="2587625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TextBox 1">
            <a:extLst>
              <a:ext uri="{FF2B5EF4-FFF2-40B4-BE49-F238E27FC236}">
                <a16:creationId xmlns:a16="http://schemas.microsoft.com/office/drawing/2014/main" id="{8A8347F1-B6D4-42D5-902A-A648870C7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63" y="2217738"/>
            <a:ext cx="222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28683" name="TextBox 27">
            <a:extLst>
              <a:ext uri="{FF2B5EF4-FFF2-40B4-BE49-F238E27FC236}">
                <a16:creationId xmlns:a16="http://schemas.microsoft.com/office/drawing/2014/main" id="{A89DA7D9-B016-4E3E-8C08-0E113320C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588" y="2211388"/>
            <a:ext cx="222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C4571FF4-56A5-4DA1-8A4F-32EE529676E3}"/>
              </a:ext>
            </a:extLst>
          </p:cNvPr>
          <p:cNvSpPr/>
          <p:nvPr/>
        </p:nvSpPr>
        <p:spPr>
          <a:xfrm>
            <a:off x="1273175" y="3163888"/>
            <a:ext cx="666750" cy="715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685" name="Rectangle 98">
            <a:extLst>
              <a:ext uri="{FF2B5EF4-FFF2-40B4-BE49-F238E27FC236}">
                <a16:creationId xmlns:a16="http://schemas.microsoft.com/office/drawing/2014/main" id="{0760453E-C5E9-47CF-BFFC-D85912D42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5663" y="4608513"/>
            <a:ext cx="3887787" cy="212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90000"/>
              </a:lnSpc>
              <a:buFont typeface="Wingdings 3" panose="05040102010807070707" pitchFamily="18" charset="2"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 eaLnBrk="1" hangingPunct="1">
              <a:lnSpc>
                <a:spcPct val="190000"/>
              </a:lnSpc>
              <a:buFont typeface="Wingdings 3" panose="05040102010807070707" pitchFamily="18" charset="2"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 eaLnBrk="1" hangingPunct="1">
              <a:lnSpc>
                <a:spcPct val="190000"/>
              </a:lnSpc>
              <a:buFont typeface="Wingdings 3" panose="05040102010807070707" pitchFamily="18" charset="2"/>
              <a:buNone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46" name="Rectangle 98">
            <a:extLst>
              <a:ext uri="{FF2B5EF4-FFF2-40B4-BE49-F238E27FC236}">
                <a16:creationId xmlns:a16="http://schemas.microsoft.com/office/drawing/2014/main" id="{B17041FF-677F-416F-BA19-A730B2A30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95" y="4171308"/>
            <a:ext cx="3615897" cy="194863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itchFamily="18" charset="2"/>
              <a:buChar char="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itchFamily="18" charset="2"/>
              <a:buChar char="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itchFamily="18" charset="2"/>
              <a:buChar char="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itchFamily="18" charset="2"/>
              <a:buNone/>
              <a:defRPr/>
            </a:pPr>
            <a:r>
              <a:rPr lang="en-US" sz="1800" b="1" dirty="0"/>
              <a:t>2 tables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en-US" sz="1800" dirty="0" err="1"/>
              <a:t>tbl_x</a:t>
            </a:r>
            <a:r>
              <a:rPr lang="en-US" sz="1800" dirty="0"/>
              <a:t> (</a:t>
            </a:r>
            <a:r>
              <a:rPr lang="en-US" sz="1800" u="sng" dirty="0" err="1"/>
              <a:t>PKx</a:t>
            </a:r>
            <a:r>
              <a:rPr lang="en-US" sz="1800" dirty="0"/>
              <a:t>,….,…….)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en-US" sz="1800" dirty="0" err="1"/>
              <a:t>tbl_y</a:t>
            </a:r>
            <a:r>
              <a:rPr lang="en-US" sz="1800" dirty="0"/>
              <a:t> (</a:t>
            </a:r>
            <a:r>
              <a:rPr lang="en-US" sz="1800" u="sng" dirty="0" err="1"/>
              <a:t>PKy</a:t>
            </a:r>
            <a:r>
              <a:rPr lang="en-US" sz="1800" dirty="0"/>
              <a:t>,….,….,</a:t>
            </a:r>
            <a:r>
              <a:rPr lang="en-US" sz="1800" dirty="0" err="1"/>
              <a:t>FKy</a:t>
            </a:r>
            <a:r>
              <a:rPr lang="en-US" sz="1800" dirty="0"/>
              <a:t>….)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en-US" sz="1800" dirty="0"/>
              <a:t>    </a:t>
            </a:r>
            <a:r>
              <a:rPr lang="en-US" sz="1800" dirty="0" err="1"/>
              <a:t>FKy</a:t>
            </a:r>
            <a:r>
              <a:rPr lang="en-US" sz="1800" dirty="0"/>
              <a:t>= </a:t>
            </a:r>
            <a:r>
              <a:rPr lang="en-US" sz="1800" dirty="0" err="1"/>
              <a:t>PKx</a:t>
            </a:r>
            <a:r>
              <a:rPr lang="en-US" sz="1800" dirty="0"/>
              <a:t> </a:t>
            </a:r>
          </a:p>
          <a:p>
            <a:pPr marL="0" indent="0">
              <a:buFont typeface="Wingdings 3" pitchFamily="18" charset="2"/>
              <a:buNone/>
              <a:defRPr/>
            </a:pPr>
            <a:endParaRPr lang="en-US" sz="1800" dirty="0"/>
          </a:p>
          <a:p>
            <a:pPr marL="0" indent="0" eaLnBrk="1" hangingPunct="1">
              <a:lnSpc>
                <a:spcPct val="190000"/>
              </a:lnSpc>
              <a:buFont typeface="Wingdings 3" pitchFamily="18" charset="2"/>
              <a:buNone/>
              <a:defRPr/>
            </a:pPr>
            <a:endParaRPr lang="en-US" dirty="0"/>
          </a:p>
          <a:p>
            <a:pPr eaLnBrk="1" hangingPunct="1">
              <a:lnSpc>
                <a:spcPct val="190000"/>
              </a:lnSpc>
              <a:defRPr/>
            </a:pPr>
            <a:endParaRPr lang="en-US" dirty="0"/>
          </a:p>
          <a:p>
            <a:pPr marL="0" indent="0" eaLnBrk="1" hangingPunct="1">
              <a:lnSpc>
                <a:spcPct val="190000"/>
              </a:lnSpc>
              <a:buFont typeface="Wingdings 3" pitchFamily="18" charset="2"/>
              <a:buNone/>
              <a:defRPr/>
            </a:pPr>
            <a:endParaRPr lang="en-US" dirty="0"/>
          </a:p>
          <a:p>
            <a:pPr marL="0" indent="0" eaLnBrk="1" hangingPunct="1">
              <a:lnSpc>
                <a:spcPct val="190000"/>
              </a:lnSpc>
              <a:buFont typeface="Wingdings 3" pitchFamily="18" charset="2"/>
              <a:buNone/>
              <a:defRPr/>
            </a:pPr>
            <a:endParaRPr lang="en-US" dirty="0"/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CDB3820F-D5D2-4BC7-B0A2-FC3EF009E023}"/>
              </a:ext>
            </a:extLst>
          </p:cNvPr>
          <p:cNvSpPr/>
          <p:nvPr/>
        </p:nvSpPr>
        <p:spPr>
          <a:xfrm>
            <a:off x="6286500" y="3125788"/>
            <a:ext cx="666750" cy="717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9" name="Rectangle 98">
            <a:extLst>
              <a:ext uri="{FF2B5EF4-FFF2-40B4-BE49-F238E27FC236}">
                <a16:creationId xmlns:a16="http://schemas.microsoft.com/office/drawing/2014/main" id="{5A15FB52-4E48-4DC0-B715-9D57903D1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2183" y="4171307"/>
            <a:ext cx="3615897" cy="194863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itchFamily="18" charset="2"/>
              <a:buChar char="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itchFamily="18" charset="2"/>
              <a:buChar char="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itchFamily="18" charset="2"/>
              <a:buChar char="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90000"/>
              </a:lnSpc>
              <a:buFont typeface="Wingdings 3" pitchFamily="18" charset="2"/>
              <a:buNone/>
              <a:defRPr/>
            </a:pPr>
            <a:r>
              <a:rPr lang="en-US" sz="1800" dirty="0"/>
              <a:t>Department(</a:t>
            </a:r>
            <a:r>
              <a:rPr lang="en-US" sz="1800" u="sng" dirty="0"/>
              <a:t>DID</a:t>
            </a:r>
            <a:r>
              <a:rPr lang="en-US" sz="1800" dirty="0"/>
              <a:t>, </a:t>
            </a:r>
            <a:r>
              <a:rPr lang="en-US" sz="1800" dirty="0" err="1"/>
              <a:t>Dname</a:t>
            </a:r>
            <a:r>
              <a:rPr lang="en-US" sz="1800" dirty="0"/>
              <a:t>)</a:t>
            </a:r>
          </a:p>
          <a:p>
            <a:pPr marL="0" indent="0" eaLnBrk="1" hangingPunct="1">
              <a:lnSpc>
                <a:spcPct val="190000"/>
              </a:lnSpc>
              <a:buFont typeface="Wingdings 3" pitchFamily="18" charset="2"/>
              <a:buNone/>
              <a:defRPr/>
            </a:pPr>
            <a:r>
              <a:rPr lang="en-US" sz="1800" dirty="0"/>
              <a:t>Employee(</a:t>
            </a:r>
            <a:r>
              <a:rPr lang="en-US" sz="1800" u="sng" dirty="0"/>
              <a:t>EID</a:t>
            </a:r>
            <a:r>
              <a:rPr lang="en-US" sz="1800" dirty="0"/>
              <a:t>, </a:t>
            </a:r>
            <a:r>
              <a:rPr lang="en-US" sz="1800" dirty="0" err="1"/>
              <a:t>Ename,</a:t>
            </a:r>
            <a:r>
              <a:rPr lang="en-US" sz="1800" dirty="0" err="1">
                <a:solidFill>
                  <a:srgbClr val="FF0000"/>
                </a:solidFill>
              </a:rPr>
              <a:t>DID</a:t>
            </a:r>
            <a:r>
              <a:rPr lang="en-US" sz="1800" dirty="0"/>
              <a:t>)</a:t>
            </a:r>
          </a:p>
          <a:p>
            <a:pPr marL="0" indent="0" eaLnBrk="1" hangingPunct="1">
              <a:lnSpc>
                <a:spcPct val="190000"/>
              </a:lnSpc>
              <a:buFont typeface="Wingdings 3" pitchFamily="18" charset="2"/>
              <a:buNone/>
              <a:defRPr/>
            </a:pPr>
            <a:endParaRPr lang="en-US" sz="1800" dirty="0"/>
          </a:p>
        </p:txBody>
      </p:sp>
      <p:sp>
        <p:nvSpPr>
          <p:cNvPr id="28693" name="Line 54">
            <a:extLst>
              <a:ext uri="{FF2B5EF4-FFF2-40B4-BE49-F238E27FC236}">
                <a16:creationId xmlns:a16="http://schemas.microsoft.com/office/drawing/2014/main" id="{F2A84BE6-A86F-436F-8C92-A221A1CBA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9750" y="26416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4" name="Line 54">
            <a:extLst>
              <a:ext uri="{FF2B5EF4-FFF2-40B4-BE49-F238E27FC236}">
                <a16:creationId xmlns:a16="http://schemas.microsoft.com/office/drawing/2014/main" id="{75481381-1939-479A-B373-EF50034D98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03725" y="2027238"/>
            <a:ext cx="95250" cy="3317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457AA50-22AC-40EE-8B54-5E3475C6B3AF}"/>
              </a:ext>
            </a:extLst>
          </p:cNvPr>
          <p:cNvSpPr/>
          <p:nvPr/>
        </p:nvSpPr>
        <p:spPr>
          <a:xfrm>
            <a:off x="3571875" y="1730375"/>
            <a:ext cx="1117600" cy="4381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u="sng" dirty="0"/>
              <a:t>EID</a:t>
            </a:r>
          </a:p>
        </p:txBody>
      </p:sp>
      <p:sp>
        <p:nvSpPr>
          <p:cNvPr id="28696" name="Line 54">
            <a:extLst>
              <a:ext uri="{FF2B5EF4-FFF2-40B4-BE49-F238E27FC236}">
                <a16:creationId xmlns:a16="http://schemas.microsoft.com/office/drawing/2014/main" id="{E0167465-79FD-4E25-BF4C-73C293960F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08600" y="2038350"/>
            <a:ext cx="95250" cy="3317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E1A5CA4-EBF8-4BC8-9687-331F7E9FD73A}"/>
              </a:ext>
            </a:extLst>
          </p:cNvPr>
          <p:cNvSpPr/>
          <p:nvPr/>
        </p:nvSpPr>
        <p:spPr>
          <a:xfrm>
            <a:off x="4891088" y="1741488"/>
            <a:ext cx="1122362" cy="4270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 err="1"/>
              <a:t>EName</a:t>
            </a:r>
            <a:endParaRPr lang="en-US" sz="1400" dirty="0"/>
          </a:p>
        </p:txBody>
      </p:sp>
      <p:sp>
        <p:nvSpPr>
          <p:cNvPr id="28698" name="Line 54">
            <a:extLst>
              <a:ext uri="{FF2B5EF4-FFF2-40B4-BE49-F238E27FC236}">
                <a16:creationId xmlns:a16="http://schemas.microsoft.com/office/drawing/2014/main" id="{CD050BC9-A3B9-40F1-947C-3BED408E1E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37450" y="2022475"/>
            <a:ext cx="95250" cy="3317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5AB443C-9301-4F0F-89B5-E13FB1493206}"/>
              </a:ext>
            </a:extLst>
          </p:cNvPr>
          <p:cNvSpPr/>
          <p:nvPr/>
        </p:nvSpPr>
        <p:spPr>
          <a:xfrm>
            <a:off x="6705600" y="1725613"/>
            <a:ext cx="1117600" cy="4381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u="sng" dirty="0"/>
              <a:t>DID</a:t>
            </a:r>
          </a:p>
        </p:txBody>
      </p:sp>
      <p:sp>
        <p:nvSpPr>
          <p:cNvPr id="28700" name="Line 54">
            <a:extLst>
              <a:ext uri="{FF2B5EF4-FFF2-40B4-BE49-F238E27FC236}">
                <a16:creationId xmlns:a16="http://schemas.microsoft.com/office/drawing/2014/main" id="{4ED4B1AF-490D-473C-AD2C-D9F34BD23F2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43913" y="2033588"/>
            <a:ext cx="95250" cy="3317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68F18A6-7C44-47DD-83BB-AB892CE00AA7}"/>
              </a:ext>
            </a:extLst>
          </p:cNvPr>
          <p:cNvSpPr/>
          <p:nvPr/>
        </p:nvSpPr>
        <p:spPr>
          <a:xfrm>
            <a:off x="8026400" y="1736725"/>
            <a:ext cx="1120775" cy="4270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 err="1"/>
              <a:t>DName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E6E6137A-ED50-43F6-AC61-F4627D7F1B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2994" y="283053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Summary of notation for ER diagrams</a:t>
            </a:r>
          </a:p>
        </p:txBody>
      </p:sp>
      <p:pic>
        <p:nvPicPr>
          <p:cNvPr id="10243" name="Picture 4" descr="fig03_14">
            <a:extLst>
              <a:ext uri="{FF2B5EF4-FFF2-40B4-BE49-F238E27FC236}">
                <a16:creationId xmlns:a16="http://schemas.microsoft.com/office/drawing/2014/main" id="{2B886DD6-4728-4BA0-8678-5ED126E9A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711325"/>
            <a:ext cx="7786688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3CAF-452A-4ACF-B5D5-F648D1E7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Many is Optional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1AB3C-69FD-4C64-BFB3-378CCBDE8C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B10F315-1707-4E71-ACCF-1E14E022C294}" type="datetime1">
              <a:rPr lang="en-US" smtClean="0"/>
              <a:pPr>
                <a:defRPr/>
              </a:pPr>
              <a:t>9/8/2021</a:t>
            </a:fld>
            <a:endParaRPr lang="en-US"/>
          </a:p>
        </p:txBody>
      </p:sp>
      <p:sp>
        <p:nvSpPr>
          <p:cNvPr id="8" name="Rectangle 98">
            <a:extLst>
              <a:ext uri="{FF2B5EF4-FFF2-40B4-BE49-F238E27FC236}">
                <a16:creationId xmlns:a16="http://schemas.microsoft.com/office/drawing/2014/main" id="{F105AEEF-736B-4D25-8789-175F09CF4E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315913" y="1741488"/>
            <a:ext cx="3887788" cy="492125"/>
          </a:xfrm>
        </p:spPr>
        <p:txBody>
          <a:bodyPr/>
          <a:lstStyle/>
          <a:p>
            <a:pPr marL="0" indent="0" algn="ctr" eaLnBrk="1" hangingPunct="1">
              <a:lnSpc>
                <a:spcPct val="190000"/>
              </a:lnSpc>
              <a:buFont typeface="Wingdings 3" panose="05040102010807070707" pitchFamily="18" charset="2"/>
              <a:buNone/>
              <a:defRPr/>
            </a:pPr>
            <a:r>
              <a:rPr lang="en-US" sz="2000" b="1" dirty="0"/>
              <a:t>One-to-Many</a:t>
            </a:r>
          </a:p>
          <a:p>
            <a:pPr marL="0" indent="0" algn="ctr" eaLnBrk="1" hangingPunct="1">
              <a:lnSpc>
                <a:spcPct val="190000"/>
              </a:lnSpc>
              <a:buFont typeface="Wingdings 3" panose="05040102010807070707" pitchFamily="18" charset="2"/>
              <a:buNone/>
              <a:defRPr/>
            </a:pPr>
            <a:r>
              <a:rPr lang="en-US" sz="2000" dirty="0"/>
              <a:t>X  whatever– Y Optional</a:t>
            </a:r>
            <a:endParaRPr lang="en-US" sz="2000" b="1" dirty="0"/>
          </a:p>
          <a:p>
            <a:pPr eaLnBrk="1" hangingPunct="1">
              <a:lnSpc>
                <a:spcPct val="190000"/>
              </a:lnSpc>
              <a:defRPr/>
            </a:pPr>
            <a:endParaRPr lang="en-US" sz="2000" b="1" dirty="0"/>
          </a:p>
          <a:p>
            <a:pPr marL="0" indent="0" eaLnBrk="1" hangingPunct="1">
              <a:lnSpc>
                <a:spcPct val="190000"/>
              </a:lnSpc>
              <a:buFont typeface="Wingdings 3" panose="05040102010807070707" pitchFamily="18" charset="2"/>
              <a:buNone/>
              <a:defRPr/>
            </a:pPr>
            <a:endParaRPr lang="en-US" sz="2000" b="1" dirty="0"/>
          </a:p>
          <a:p>
            <a:pPr marL="0" indent="0" eaLnBrk="1" hangingPunct="1">
              <a:lnSpc>
                <a:spcPct val="190000"/>
              </a:lnSpc>
              <a:buFont typeface="Wingdings 3" panose="05040102010807070707" pitchFamily="18" charset="2"/>
              <a:buNone/>
              <a:defRPr/>
            </a:pPr>
            <a:endParaRPr lang="en-US" sz="2000" b="1" dirty="0"/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DCFA8108-467A-45C9-8C2A-C13A23203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75" y="2381250"/>
            <a:ext cx="1093788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</a:p>
        </p:txBody>
      </p:sp>
      <p:sp>
        <p:nvSpPr>
          <p:cNvPr id="29702" name="AutoShape 6">
            <a:extLst>
              <a:ext uri="{FF2B5EF4-FFF2-40B4-BE49-F238E27FC236}">
                <a16:creationId xmlns:a16="http://schemas.microsoft.com/office/drawing/2014/main" id="{AC8DFE18-A402-4CFB-97A0-E7FB72BB3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3" y="2168525"/>
            <a:ext cx="955675" cy="838200"/>
          </a:xfrm>
          <a:prstGeom prst="diamond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03" name="Rectangle 13">
            <a:extLst>
              <a:ext uri="{FF2B5EF4-FFF2-40B4-BE49-F238E27FC236}">
                <a16:creationId xmlns:a16="http://schemas.microsoft.com/office/drawing/2014/main" id="{BB481AF6-9EDF-4757-A63E-9C488DC61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0638" y="2359025"/>
            <a:ext cx="1219200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</p:txBody>
      </p:sp>
      <p:sp>
        <p:nvSpPr>
          <p:cNvPr id="29704" name="Line 54">
            <a:extLst>
              <a:ext uri="{FF2B5EF4-FFF2-40B4-BE49-F238E27FC236}">
                <a16:creationId xmlns:a16="http://schemas.microsoft.com/office/drawing/2014/main" id="{8A31CD9A-2692-4F80-87F6-BB823FE515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2763" y="2587625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Line 55">
            <a:extLst>
              <a:ext uri="{FF2B5EF4-FFF2-40B4-BE49-F238E27FC236}">
                <a16:creationId xmlns:a16="http://schemas.microsoft.com/office/drawing/2014/main" id="{E68788A5-3A7D-4FD2-A2B0-0AE94DC932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5175" y="2587625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TextBox 1">
            <a:extLst>
              <a:ext uri="{FF2B5EF4-FFF2-40B4-BE49-F238E27FC236}">
                <a16:creationId xmlns:a16="http://schemas.microsoft.com/office/drawing/2014/main" id="{AFA25CFE-71E2-4DA9-A334-A75D39CF9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63" y="2217738"/>
            <a:ext cx="222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29707" name="TextBox 27">
            <a:extLst>
              <a:ext uri="{FF2B5EF4-FFF2-40B4-BE49-F238E27FC236}">
                <a16:creationId xmlns:a16="http://schemas.microsoft.com/office/drawing/2014/main" id="{F517C17B-035C-47AE-852F-ABFC26D6C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588" y="2211388"/>
            <a:ext cx="222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69006C99-BA5B-43F0-840A-5F9AEB8D07AA}"/>
              </a:ext>
            </a:extLst>
          </p:cNvPr>
          <p:cNvSpPr/>
          <p:nvPr/>
        </p:nvSpPr>
        <p:spPr>
          <a:xfrm>
            <a:off x="1273175" y="3163888"/>
            <a:ext cx="666750" cy="715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709" name="Rectangle 98">
            <a:extLst>
              <a:ext uri="{FF2B5EF4-FFF2-40B4-BE49-F238E27FC236}">
                <a16:creationId xmlns:a16="http://schemas.microsoft.com/office/drawing/2014/main" id="{51FA78F7-90A5-4633-B9E7-5ECAA53B5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5663" y="4608513"/>
            <a:ext cx="3887787" cy="212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90000"/>
              </a:lnSpc>
              <a:buFont typeface="Wingdings 3" panose="05040102010807070707" pitchFamily="18" charset="2"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 eaLnBrk="1" hangingPunct="1">
              <a:lnSpc>
                <a:spcPct val="190000"/>
              </a:lnSpc>
              <a:buFont typeface="Wingdings 3" panose="05040102010807070707" pitchFamily="18" charset="2"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 eaLnBrk="1" hangingPunct="1">
              <a:lnSpc>
                <a:spcPct val="190000"/>
              </a:lnSpc>
              <a:buFont typeface="Wingdings 3" panose="05040102010807070707" pitchFamily="18" charset="2"/>
              <a:buNone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46" name="Rectangle 98">
            <a:extLst>
              <a:ext uri="{FF2B5EF4-FFF2-40B4-BE49-F238E27FC236}">
                <a16:creationId xmlns:a16="http://schemas.microsoft.com/office/drawing/2014/main" id="{98D884D4-E9B1-459A-A75C-3E86CF1E8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95" y="4171308"/>
            <a:ext cx="3615897" cy="194863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itchFamily="18" charset="2"/>
              <a:buChar char="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itchFamily="18" charset="2"/>
              <a:buChar char="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itchFamily="18" charset="2"/>
              <a:buChar char="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itchFamily="18" charset="2"/>
              <a:buNone/>
              <a:defRPr/>
            </a:pPr>
            <a:r>
              <a:rPr lang="en-US" sz="1800" b="1" dirty="0"/>
              <a:t>3 tables 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en-US" sz="1800" dirty="0" err="1"/>
              <a:t>tbl_x</a:t>
            </a:r>
            <a:r>
              <a:rPr lang="en-US" sz="1800" dirty="0"/>
              <a:t> (</a:t>
            </a:r>
            <a:r>
              <a:rPr lang="en-US" sz="1800" u="sng" dirty="0" err="1"/>
              <a:t>PKx</a:t>
            </a:r>
            <a:r>
              <a:rPr lang="en-US" sz="1800" dirty="0"/>
              <a:t>,….,…….)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en-US" sz="1800" dirty="0" err="1"/>
              <a:t>tbl_y</a:t>
            </a:r>
            <a:r>
              <a:rPr lang="en-US" sz="1800" dirty="0"/>
              <a:t> (</a:t>
            </a:r>
            <a:r>
              <a:rPr lang="en-US" sz="1800" u="sng" dirty="0" err="1"/>
              <a:t>PKy</a:t>
            </a:r>
            <a:r>
              <a:rPr lang="en-US" sz="1800" dirty="0"/>
              <a:t>,….,…….)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en-US" sz="1800" dirty="0" err="1"/>
              <a:t>tbl_xy</a:t>
            </a:r>
            <a:r>
              <a:rPr lang="en-US" sz="1800" dirty="0"/>
              <a:t> (</a:t>
            </a:r>
            <a:r>
              <a:rPr lang="en-US" sz="1800" u="sng" dirty="0" err="1"/>
              <a:t>PKxy</a:t>
            </a:r>
            <a:r>
              <a:rPr lang="en-US" sz="1800" dirty="0"/>
              <a:t>,….,…….)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en-US" sz="1800" dirty="0"/>
              <a:t>    </a:t>
            </a:r>
            <a:r>
              <a:rPr lang="en-US" sz="1800" dirty="0" err="1"/>
              <a:t>PKxy</a:t>
            </a:r>
            <a:r>
              <a:rPr lang="en-US" sz="1800" dirty="0"/>
              <a:t> = </a:t>
            </a:r>
            <a:r>
              <a:rPr lang="en-US" sz="1800" dirty="0" err="1"/>
              <a:t>PKy</a:t>
            </a:r>
            <a:endParaRPr lang="en-US" sz="1800" dirty="0"/>
          </a:p>
          <a:p>
            <a:pPr marL="0" indent="0" eaLnBrk="1" hangingPunct="1">
              <a:lnSpc>
                <a:spcPct val="190000"/>
              </a:lnSpc>
              <a:buFont typeface="Wingdings 3" pitchFamily="18" charset="2"/>
              <a:buNone/>
              <a:defRPr/>
            </a:pPr>
            <a:endParaRPr lang="en-US" dirty="0"/>
          </a:p>
          <a:p>
            <a:pPr eaLnBrk="1" hangingPunct="1">
              <a:lnSpc>
                <a:spcPct val="190000"/>
              </a:lnSpc>
              <a:defRPr/>
            </a:pPr>
            <a:endParaRPr lang="en-US" dirty="0"/>
          </a:p>
          <a:p>
            <a:pPr marL="0" indent="0" eaLnBrk="1" hangingPunct="1">
              <a:lnSpc>
                <a:spcPct val="190000"/>
              </a:lnSpc>
              <a:buFont typeface="Wingdings 3" pitchFamily="18" charset="2"/>
              <a:buNone/>
              <a:defRPr/>
            </a:pPr>
            <a:endParaRPr lang="en-US" dirty="0"/>
          </a:p>
          <a:p>
            <a:pPr marL="0" indent="0" eaLnBrk="1" hangingPunct="1">
              <a:lnSpc>
                <a:spcPct val="190000"/>
              </a:lnSpc>
              <a:buFont typeface="Wingdings 3" pitchFamily="18" charset="2"/>
              <a:buNone/>
              <a:defRPr/>
            </a:pPr>
            <a:endParaRPr lang="en-US" dirty="0"/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4BAB4634-CAA7-4801-BDA6-78AC1B764F51}"/>
              </a:ext>
            </a:extLst>
          </p:cNvPr>
          <p:cNvSpPr/>
          <p:nvPr/>
        </p:nvSpPr>
        <p:spPr>
          <a:xfrm>
            <a:off x="6286500" y="3125788"/>
            <a:ext cx="666750" cy="717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9" name="Rectangle 98">
            <a:extLst>
              <a:ext uri="{FF2B5EF4-FFF2-40B4-BE49-F238E27FC236}">
                <a16:creationId xmlns:a16="http://schemas.microsoft.com/office/drawing/2014/main" id="{03904A4B-C139-4716-B3AC-F5B9AD24F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5948" y="4171307"/>
            <a:ext cx="3615897" cy="194863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itchFamily="18" charset="2"/>
              <a:buChar char="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itchFamily="18" charset="2"/>
              <a:buChar char="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itchFamily="18" charset="2"/>
              <a:buChar char="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90000"/>
              </a:lnSpc>
              <a:buFont typeface="Wingdings 3" pitchFamily="18" charset="2"/>
              <a:buNone/>
              <a:defRPr/>
            </a:pPr>
            <a:r>
              <a:rPr lang="en-US" sz="1800" dirty="0"/>
              <a:t>Project(</a:t>
            </a:r>
            <a:r>
              <a:rPr lang="en-US" sz="1800" u="sng" dirty="0"/>
              <a:t>PID</a:t>
            </a:r>
            <a:r>
              <a:rPr lang="en-US" sz="1800" dirty="0"/>
              <a:t>, </a:t>
            </a:r>
            <a:r>
              <a:rPr lang="en-US" sz="1800" dirty="0" err="1"/>
              <a:t>Pname</a:t>
            </a:r>
            <a:r>
              <a:rPr lang="en-US" sz="1800" dirty="0"/>
              <a:t>)</a:t>
            </a:r>
          </a:p>
          <a:p>
            <a:pPr marL="0" indent="0" eaLnBrk="1" hangingPunct="1">
              <a:lnSpc>
                <a:spcPct val="190000"/>
              </a:lnSpc>
              <a:buFont typeface="Wingdings 3" pitchFamily="18" charset="2"/>
              <a:buNone/>
              <a:defRPr/>
            </a:pPr>
            <a:r>
              <a:rPr lang="en-US" sz="1800" dirty="0"/>
              <a:t>Employee(</a:t>
            </a:r>
            <a:r>
              <a:rPr lang="en-US" sz="1800" u="sng" dirty="0"/>
              <a:t>EID</a:t>
            </a:r>
            <a:r>
              <a:rPr lang="en-US" sz="1800" dirty="0"/>
              <a:t>, </a:t>
            </a:r>
            <a:r>
              <a:rPr lang="en-US" sz="1800" dirty="0" err="1"/>
              <a:t>Ename</a:t>
            </a:r>
            <a:r>
              <a:rPr lang="en-US" sz="1800" dirty="0"/>
              <a:t>)</a:t>
            </a:r>
          </a:p>
          <a:p>
            <a:pPr marL="0" indent="0" eaLnBrk="1" hangingPunct="1">
              <a:lnSpc>
                <a:spcPct val="190000"/>
              </a:lnSpc>
              <a:buFont typeface="Wingdings 3" pitchFamily="18" charset="2"/>
              <a:buNone/>
              <a:defRPr/>
            </a:pPr>
            <a:r>
              <a:rPr lang="en-US" sz="1800" dirty="0" err="1"/>
              <a:t>Proj_Emp</a:t>
            </a:r>
            <a:r>
              <a:rPr lang="en-US" sz="1800" dirty="0"/>
              <a:t>(</a:t>
            </a:r>
            <a:r>
              <a:rPr lang="en-US" sz="1800" u="sng" dirty="0"/>
              <a:t>EID</a:t>
            </a:r>
            <a:r>
              <a:rPr lang="en-US" sz="1800" dirty="0"/>
              <a:t>,</a:t>
            </a:r>
            <a:r>
              <a:rPr lang="en-US" sz="1800" dirty="0">
                <a:solidFill>
                  <a:srgbClr val="FF0000"/>
                </a:solidFill>
              </a:rPr>
              <a:t>PID_FK</a:t>
            </a:r>
            <a:r>
              <a:rPr lang="en-US" sz="1800" dirty="0"/>
              <a:t>)</a:t>
            </a:r>
          </a:p>
          <a:p>
            <a:pPr marL="0" indent="0" eaLnBrk="1" hangingPunct="1">
              <a:lnSpc>
                <a:spcPct val="190000"/>
              </a:lnSpc>
              <a:buFont typeface="Wingdings 3" pitchFamily="18" charset="2"/>
              <a:buNone/>
              <a:defRPr/>
            </a:pPr>
            <a:endParaRPr lang="en-US" sz="1800" dirty="0"/>
          </a:p>
        </p:txBody>
      </p:sp>
      <p:sp>
        <p:nvSpPr>
          <p:cNvPr id="29717" name="Line 54">
            <a:extLst>
              <a:ext uri="{FF2B5EF4-FFF2-40B4-BE49-F238E27FC236}">
                <a16:creationId xmlns:a16="http://schemas.microsoft.com/office/drawing/2014/main" id="{3EAC4B50-6589-4870-ACF7-1B7B62DCBD3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03725" y="2027238"/>
            <a:ext cx="95250" cy="3317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A2AB831-E5DA-48D6-BA87-4C0BFAE6C659}"/>
              </a:ext>
            </a:extLst>
          </p:cNvPr>
          <p:cNvSpPr/>
          <p:nvPr/>
        </p:nvSpPr>
        <p:spPr>
          <a:xfrm>
            <a:off x="3571875" y="1730375"/>
            <a:ext cx="1117600" cy="4381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u="sng" dirty="0"/>
              <a:t>EID</a:t>
            </a:r>
          </a:p>
        </p:txBody>
      </p:sp>
      <p:sp>
        <p:nvSpPr>
          <p:cNvPr id="29719" name="Line 54">
            <a:extLst>
              <a:ext uri="{FF2B5EF4-FFF2-40B4-BE49-F238E27FC236}">
                <a16:creationId xmlns:a16="http://schemas.microsoft.com/office/drawing/2014/main" id="{41DAE619-4D46-4006-9B8B-78CF497ABCE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08600" y="2038350"/>
            <a:ext cx="95250" cy="3317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71DBA13-A8CF-4F39-8240-3A6178B7CE75}"/>
              </a:ext>
            </a:extLst>
          </p:cNvPr>
          <p:cNvSpPr/>
          <p:nvPr/>
        </p:nvSpPr>
        <p:spPr>
          <a:xfrm>
            <a:off x="4891088" y="1741488"/>
            <a:ext cx="1122362" cy="4270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 err="1"/>
              <a:t>EName</a:t>
            </a:r>
            <a:endParaRPr lang="en-US" sz="1400" dirty="0"/>
          </a:p>
        </p:txBody>
      </p:sp>
      <p:sp>
        <p:nvSpPr>
          <p:cNvPr id="29721" name="Line 54">
            <a:extLst>
              <a:ext uri="{FF2B5EF4-FFF2-40B4-BE49-F238E27FC236}">
                <a16:creationId xmlns:a16="http://schemas.microsoft.com/office/drawing/2014/main" id="{E0A36057-943B-4F54-8CCF-58A69B2280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37450" y="2022475"/>
            <a:ext cx="95250" cy="3317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1584B60-4E5C-421E-AAD8-66E6C1E43B83}"/>
              </a:ext>
            </a:extLst>
          </p:cNvPr>
          <p:cNvSpPr/>
          <p:nvPr/>
        </p:nvSpPr>
        <p:spPr>
          <a:xfrm>
            <a:off x="6705600" y="1725613"/>
            <a:ext cx="1117600" cy="4381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u="sng" dirty="0"/>
              <a:t>PID</a:t>
            </a:r>
          </a:p>
        </p:txBody>
      </p:sp>
      <p:sp>
        <p:nvSpPr>
          <p:cNvPr id="29723" name="Line 54">
            <a:extLst>
              <a:ext uri="{FF2B5EF4-FFF2-40B4-BE49-F238E27FC236}">
                <a16:creationId xmlns:a16="http://schemas.microsoft.com/office/drawing/2014/main" id="{6B28DB03-11B6-4E8B-92D7-CBF70B3218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43913" y="2033588"/>
            <a:ext cx="95250" cy="3317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16D60B8-DD9E-4DA2-96D3-9CD6DEF4F598}"/>
              </a:ext>
            </a:extLst>
          </p:cNvPr>
          <p:cNvSpPr/>
          <p:nvPr/>
        </p:nvSpPr>
        <p:spPr>
          <a:xfrm>
            <a:off x="8026400" y="1736725"/>
            <a:ext cx="1120775" cy="4270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 err="1"/>
              <a:t>PName</a:t>
            </a:r>
            <a:endParaRPr lang="en-US" sz="1400" dirty="0"/>
          </a:p>
        </p:txBody>
      </p:sp>
      <p:sp>
        <p:nvSpPr>
          <p:cNvPr id="29725" name="Rectangle 2">
            <a:extLst>
              <a:ext uri="{FF2B5EF4-FFF2-40B4-BE49-F238E27FC236}">
                <a16:creationId xmlns:a16="http://schemas.microsoft.com/office/drawing/2014/main" id="{035B3E97-976E-470B-AE81-509AEFE59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2401888"/>
            <a:ext cx="9302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Works_on</a:t>
            </a: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A7C786F3-685C-4A31-911D-08E8EA72E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Step 5: Mapping of Binary M:N Relationship Types.</a:t>
            </a:r>
            <a:br>
              <a:rPr lang="en-US"/>
            </a:br>
            <a:endParaRPr lang="en-US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1360A941-725F-4092-8267-1D1F783F1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Create a new third  table</a:t>
            </a:r>
          </a:p>
          <a:p>
            <a:r>
              <a:rPr lang="en-US" altLang="en-US"/>
              <a:t>Add FKs to the new table for both parent tables</a:t>
            </a:r>
          </a:p>
          <a:p>
            <a:r>
              <a:rPr lang="en-US" altLang="en-US"/>
              <a:t>Add simple attributes of relationship to the new table if any .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7021-2017-431C-9D37-EDEE4FBF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8" y="245504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M:N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FA9B6-3235-4098-874E-013D1F2A3C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B10F315-1707-4E71-ACCF-1E14E022C294}" type="datetime1">
              <a:rPr lang="en-US" smtClean="0"/>
              <a:pPr>
                <a:defRPr/>
              </a:pPr>
              <a:t>9/8/2021</a:t>
            </a:fld>
            <a:endParaRPr lang="en-US"/>
          </a:p>
        </p:txBody>
      </p:sp>
      <p:sp>
        <p:nvSpPr>
          <p:cNvPr id="8" name="Rectangle 98">
            <a:extLst>
              <a:ext uri="{FF2B5EF4-FFF2-40B4-BE49-F238E27FC236}">
                <a16:creationId xmlns:a16="http://schemas.microsoft.com/office/drawing/2014/main" id="{F8EEE7C0-7870-4BB8-B371-299D5CA69E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315913" y="1741488"/>
            <a:ext cx="3887788" cy="492125"/>
          </a:xfrm>
        </p:spPr>
        <p:txBody>
          <a:bodyPr/>
          <a:lstStyle/>
          <a:p>
            <a:pPr marL="0" indent="0" algn="ctr" eaLnBrk="1" hangingPunct="1">
              <a:lnSpc>
                <a:spcPct val="190000"/>
              </a:lnSpc>
              <a:buFont typeface="Wingdings 3" panose="05040102010807070707" pitchFamily="18" charset="2"/>
              <a:buNone/>
              <a:defRPr/>
            </a:pPr>
            <a:r>
              <a:rPr lang="en-US" sz="2000" b="1" dirty="0"/>
              <a:t>Many-to-Many</a:t>
            </a:r>
          </a:p>
          <a:p>
            <a:pPr marL="0" indent="0" algn="ctr" eaLnBrk="1" hangingPunct="1">
              <a:lnSpc>
                <a:spcPct val="190000"/>
              </a:lnSpc>
              <a:buFont typeface="Wingdings 3" panose="05040102010807070707" pitchFamily="18" charset="2"/>
              <a:buNone/>
              <a:defRPr/>
            </a:pPr>
            <a:r>
              <a:rPr lang="en-US" sz="2000" dirty="0"/>
              <a:t>X whatever– Y whatever</a:t>
            </a:r>
            <a:endParaRPr lang="en-US" sz="2000" b="1" dirty="0"/>
          </a:p>
          <a:p>
            <a:pPr eaLnBrk="1" hangingPunct="1">
              <a:lnSpc>
                <a:spcPct val="190000"/>
              </a:lnSpc>
              <a:defRPr/>
            </a:pPr>
            <a:endParaRPr lang="en-US" sz="2000" b="1" dirty="0"/>
          </a:p>
          <a:p>
            <a:pPr marL="0" indent="0" eaLnBrk="1" hangingPunct="1">
              <a:lnSpc>
                <a:spcPct val="190000"/>
              </a:lnSpc>
              <a:buFont typeface="Wingdings 3" panose="05040102010807070707" pitchFamily="18" charset="2"/>
              <a:buNone/>
              <a:defRPr/>
            </a:pPr>
            <a:endParaRPr lang="en-US" sz="2000" b="1" dirty="0"/>
          </a:p>
          <a:p>
            <a:pPr marL="0" indent="0" eaLnBrk="1" hangingPunct="1">
              <a:lnSpc>
                <a:spcPct val="190000"/>
              </a:lnSpc>
              <a:buFont typeface="Wingdings 3" panose="05040102010807070707" pitchFamily="18" charset="2"/>
              <a:buNone/>
              <a:defRPr/>
            </a:pPr>
            <a:endParaRPr lang="en-US" sz="2000" b="1" dirty="0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8F22F058-A3EB-4968-97D2-7D199DCAC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75" y="2381250"/>
            <a:ext cx="1093788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</a:p>
        </p:txBody>
      </p:sp>
      <p:sp>
        <p:nvSpPr>
          <p:cNvPr id="31750" name="AutoShape 6">
            <a:extLst>
              <a:ext uri="{FF2B5EF4-FFF2-40B4-BE49-F238E27FC236}">
                <a16:creationId xmlns:a16="http://schemas.microsoft.com/office/drawing/2014/main" id="{86C7F820-3C4D-40B4-AC4E-1EF3FAE08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3" y="2168525"/>
            <a:ext cx="955675" cy="838200"/>
          </a:xfrm>
          <a:prstGeom prst="diamond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take</a:t>
            </a:r>
          </a:p>
        </p:txBody>
      </p:sp>
      <p:sp>
        <p:nvSpPr>
          <p:cNvPr id="31751" name="Rectangle 13">
            <a:extLst>
              <a:ext uri="{FF2B5EF4-FFF2-40B4-BE49-F238E27FC236}">
                <a16:creationId xmlns:a16="http://schemas.microsoft.com/office/drawing/2014/main" id="{6E0F0F4B-BB38-458E-B0DA-3F84E7F13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0638" y="2359025"/>
            <a:ext cx="1022350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</a:p>
        </p:txBody>
      </p:sp>
      <p:sp>
        <p:nvSpPr>
          <p:cNvPr id="31752" name="Line 54">
            <a:extLst>
              <a:ext uri="{FF2B5EF4-FFF2-40B4-BE49-F238E27FC236}">
                <a16:creationId xmlns:a16="http://schemas.microsoft.com/office/drawing/2014/main" id="{038298B0-6299-4080-AE22-A778993F0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2763" y="2587625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3" name="Line 55">
            <a:extLst>
              <a:ext uri="{FF2B5EF4-FFF2-40B4-BE49-F238E27FC236}">
                <a16:creationId xmlns:a16="http://schemas.microsoft.com/office/drawing/2014/main" id="{34A42FA2-6C36-4CB8-ACDC-7C7278A071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5175" y="2587625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TextBox 1">
            <a:extLst>
              <a:ext uri="{FF2B5EF4-FFF2-40B4-BE49-F238E27FC236}">
                <a16:creationId xmlns:a16="http://schemas.microsoft.com/office/drawing/2014/main" id="{727924A1-D090-43FC-A3EE-D9EF5BAD7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63" y="2217738"/>
            <a:ext cx="222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31755" name="TextBox 27">
            <a:extLst>
              <a:ext uri="{FF2B5EF4-FFF2-40B4-BE49-F238E27FC236}">
                <a16:creationId xmlns:a16="http://schemas.microsoft.com/office/drawing/2014/main" id="{B90A6696-6A84-421F-BA1C-D755EAE9A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211388"/>
            <a:ext cx="222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2C210737-9DAC-40ED-A991-AE4ACAAB5C0B}"/>
              </a:ext>
            </a:extLst>
          </p:cNvPr>
          <p:cNvSpPr/>
          <p:nvPr/>
        </p:nvSpPr>
        <p:spPr>
          <a:xfrm>
            <a:off x="1273175" y="3163888"/>
            <a:ext cx="666750" cy="715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1757" name="Rectangle 98">
            <a:extLst>
              <a:ext uri="{FF2B5EF4-FFF2-40B4-BE49-F238E27FC236}">
                <a16:creationId xmlns:a16="http://schemas.microsoft.com/office/drawing/2014/main" id="{22207ADD-7429-4994-898F-8F28D9A88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5663" y="4608513"/>
            <a:ext cx="3887787" cy="212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90000"/>
              </a:lnSpc>
              <a:buFont typeface="Wingdings 3" panose="05040102010807070707" pitchFamily="18" charset="2"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 eaLnBrk="1" hangingPunct="1">
              <a:lnSpc>
                <a:spcPct val="190000"/>
              </a:lnSpc>
              <a:buFont typeface="Wingdings 3" panose="05040102010807070707" pitchFamily="18" charset="2"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 eaLnBrk="1" hangingPunct="1">
              <a:lnSpc>
                <a:spcPct val="190000"/>
              </a:lnSpc>
              <a:buFont typeface="Wingdings 3" panose="05040102010807070707" pitchFamily="18" charset="2"/>
              <a:buNone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46" name="Rectangle 98">
            <a:extLst>
              <a:ext uri="{FF2B5EF4-FFF2-40B4-BE49-F238E27FC236}">
                <a16:creationId xmlns:a16="http://schemas.microsoft.com/office/drawing/2014/main" id="{69A68D88-CB20-4D99-A2D7-21D266E45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95" y="4171308"/>
            <a:ext cx="3615897" cy="194863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itchFamily="18" charset="2"/>
              <a:buChar char="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itchFamily="18" charset="2"/>
              <a:buChar char="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itchFamily="18" charset="2"/>
              <a:buChar char="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itchFamily="18" charset="2"/>
              <a:buNone/>
              <a:defRPr/>
            </a:pPr>
            <a:r>
              <a:rPr lang="en-US" sz="1800" b="1" dirty="0"/>
              <a:t>3 tables 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en-US" sz="1800" dirty="0" err="1"/>
              <a:t>tbl_x</a:t>
            </a:r>
            <a:r>
              <a:rPr lang="en-US" sz="1800" dirty="0"/>
              <a:t> (</a:t>
            </a:r>
            <a:r>
              <a:rPr lang="en-US" sz="1800" u="sng" dirty="0" err="1"/>
              <a:t>PKx</a:t>
            </a:r>
            <a:r>
              <a:rPr lang="en-US" sz="1800" dirty="0"/>
              <a:t>,….,…….)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en-US" sz="1800" dirty="0" err="1"/>
              <a:t>tbl_y</a:t>
            </a:r>
            <a:r>
              <a:rPr lang="en-US" sz="1800" dirty="0"/>
              <a:t> (</a:t>
            </a:r>
            <a:r>
              <a:rPr lang="en-US" sz="1800" u="sng" dirty="0" err="1"/>
              <a:t>PKy</a:t>
            </a:r>
            <a:r>
              <a:rPr lang="en-US" sz="1800" dirty="0"/>
              <a:t>,….,…….)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en-US" sz="1800" dirty="0" err="1"/>
              <a:t>tbl_xy</a:t>
            </a:r>
            <a:r>
              <a:rPr lang="en-US" sz="1800" dirty="0"/>
              <a:t> (</a:t>
            </a:r>
            <a:r>
              <a:rPr lang="en-US" sz="1800" u="sng" dirty="0" err="1"/>
              <a:t>PKx</a:t>
            </a:r>
            <a:r>
              <a:rPr lang="en-US" sz="1800" dirty="0"/>
              <a:t> ,</a:t>
            </a:r>
            <a:r>
              <a:rPr lang="en-US" sz="1800" u="sng" dirty="0" err="1"/>
              <a:t>PKy</a:t>
            </a:r>
            <a:r>
              <a:rPr lang="en-US" sz="1800" dirty="0"/>
              <a:t>, ….,…….)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en-US" sz="1800" dirty="0"/>
              <a:t>    </a:t>
            </a:r>
            <a:r>
              <a:rPr lang="en-US" sz="1800" dirty="0" err="1"/>
              <a:t>PKxy</a:t>
            </a:r>
            <a:r>
              <a:rPr lang="en-US" sz="1800" dirty="0"/>
              <a:t>=</a:t>
            </a:r>
            <a:r>
              <a:rPr lang="en-US" sz="1800" u="sng" dirty="0"/>
              <a:t> </a:t>
            </a:r>
            <a:r>
              <a:rPr lang="en-US" sz="1800" dirty="0" err="1"/>
              <a:t>PKx+PKy</a:t>
            </a:r>
            <a:endParaRPr lang="en-US" sz="1800" dirty="0"/>
          </a:p>
          <a:p>
            <a:pPr marL="0" indent="0" eaLnBrk="1" hangingPunct="1">
              <a:lnSpc>
                <a:spcPct val="190000"/>
              </a:lnSpc>
              <a:buFont typeface="Wingdings 3" pitchFamily="18" charset="2"/>
              <a:buNone/>
              <a:defRPr/>
            </a:pPr>
            <a:endParaRPr lang="en-US" dirty="0"/>
          </a:p>
          <a:p>
            <a:pPr eaLnBrk="1" hangingPunct="1">
              <a:lnSpc>
                <a:spcPct val="190000"/>
              </a:lnSpc>
              <a:defRPr/>
            </a:pPr>
            <a:endParaRPr lang="en-US" dirty="0"/>
          </a:p>
          <a:p>
            <a:pPr marL="0" indent="0" eaLnBrk="1" hangingPunct="1">
              <a:lnSpc>
                <a:spcPct val="190000"/>
              </a:lnSpc>
              <a:buFont typeface="Wingdings 3" pitchFamily="18" charset="2"/>
              <a:buNone/>
              <a:defRPr/>
            </a:pPr>
            <a:endParaRPr lang="en-US" dirty="0"/>
          </a:p>
          <a:p>
            <a:pPr marL="0" indent="0" eaLnBrk="1" hangingPunct="1">
              <a:lnSpc>
                <a:spcPct val="190000"/>
              </a:lnSpc>
              <a:buFont typeface="Wingdings 3" pitchFamily="18" charset="2"/>
              <a:buNone/>
              <a:defRPr/>
            </a:pPr>
            <a:endParaRPr lang="en-US" dirty="0"/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028B1B23-C650-48B7-9E66-936F9A8D8A03}"/>
              </a:ext>
            </a:extLst>
          </p:cNvPr>
          <p:cNvSpPr/>
          <p:nvPr/>
        </p:nvSpPr>
        <p:spPr>
          <a:xfrm>
            <a:off x="6286500" y="3125788"/>
            <a:ext cx="666750" cy="717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9" name="Rectangle 98">
            <a:extLst>
              <a:ext uri="{FF2B5EF4-FFF2-40B4-BE49-F238E27FC236}">
                <a16:creationId xmlns:a16="http://schemas.microsoft.com/office/drawing/2014/main" id="{E140FD9D-EAA0-4E50-A645-833834921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2183" y="4171307"/>
            <a:ext cx="3615897" cy="194863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itchFamily="18" charset="2"/>
              <a:buChar char="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itchFamily="18" charset="2"/>
              <a:buChar char="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itchFamily="18" charset="2"/>
              <a:buChar char="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90000"/>
              </a:lnSpc>
              <a:buFont typeface="Wingdings 3" pitchFamily="18" charset="2"/>
              <a:buNone/>
              <a:defRPr/>
            </a:pPr>
            <a:r>
              <a:rPr lang="en-US" sz="1800" dirty="0"/>
              <a:t>Student(</a:t>
            </a:r>
            <a:r>
              <a:rPr lang="en-US" sz="1800" u="sng" dirty="0"/>
              <a:t>SID</a:t>
            </a:r>
            <a:r>
              <a:rPr lang="en-US" sz="1800" dirty="0"/>
              <a:t>, </a:t>
            </a:r>
            <a:r>
              <a:rPr lang="en-US" sz="1800" dirty="0" err="1"/>
              <a:t>Sname</a:t>
            </a:r>
            <a:r>
              <a:rPr lang="en-US" sz="1800" dirty="0"/>
              <a:t>)</a:t>
            </a:r>
          </a:p>
          <a:p>
            <a:pPr marL="0" indent="0" eaLnBrk="1" hangingPunct="1">
              <a:lnSpc>
                <a:spcPct val="190000"/>
              </a:lnSpc>
              <a:buFont typeface="Wingdings 3" pitchFamily="18" charset="2"/>
              <a:buNone/>
              <a:defRPr/>
            </a:pPr>
            <a:r>
              <a:rPr lang="en-US" sz="1800"/>
              <a:t>Course(</a:t>
            </a:r>
            <a:r>
              <a:rPr lang="en-US" sz="1800" u="sng" dirty="0"/>
              <a:t>C</a:t>
            </a:r>
            <a:r>
              <a:rPr lang="en-US" sz="1800" u="sng"/>
              <a:t>ID</a:t>
            </a:r>
            <a:r>
              <a:rPr lang="en-US" sz="1800" dirty="0"/>
              <a:t>, </a:t>
            </a:r>
            <a:r>
              <a:rPr lang="en-US" sz="1800" dirty="0" err="1"/>
              <a:t>Cname</a:t>
            </a:r>
            <a:r>
              <a:rPr lang="en-US" sz="1800" dirty="0"/>
              <a:t>)</a:t>
            </a:r>
          </a:p>
          <a:p>
            <a:pPr marL="0" indent="0" eaLnBrk="1" hangingPunct="1">
              <a:lnSpc>
                <a:spcPct val="190000"/>
              </a:lnSpc>
              <a:buFont typeface="Wingdings 3" pitchFamily="18" charset="2"/>
              <a:buNone/>
              <a:defRPr/>
            </a:pPr>
            <a:r>
              <a:rPr lang="en-US" sz="1800" dirty="0" err="1"/>
              <a:t>Stud_Course</a:t>
            </a:r>
            <a:r>
              <a:rPr lang="en-US" sz="1800" dirty="0"/>
              <a:t>(</a:t>
            </a:r>
            <a:r>
              <a:rPr lang="en-US" sz="1800" u="sng" dirty="0"/>
              <a:t>SID, CID</a:t>
            </a:r>
            <a:r>
              <a:rPr lang="en-US" sz="1800" dirty="0"/>
              <a:t>)</a:t>
            </a:r>
          </a:p>
        </p:txBody>
      </p:sp>
      <p:sp>
        <p:nvSpPr>
          <p:cNvPr id="31765" name="Line 54">
            <a:extLst>
              <a:ext uri="{FF2B5EF4-FFF2-40B4-BE49-F238E27FC236}">
                <a16:creationId xmlns:a16="http://schemas.microsoft.com/office/drawing/2014/main" id="{D9AC1850-748A-45D6-8C35-5F519C72F5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03725" y="2027238"/>
            <a:ext cx="95250" cy="3317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8F1782A-6390-4E3E-A7C9-4F859D9AD669}"/>
              </a:ext>
            </a:extLst>
          </p:cNvPr>
          <p:cNvSpPr/>
          <p:nvPr/>
        </p:nvSpPr>
        <p:spPr>
          <a:xfrm>
            <a:off x="3571875" y="1730375"/>
            <a:ext cx="1117600" cy="4381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u="sng" dirty="0"/>
              <a:t>SID</a:t>
            </a:r>
          </a:p>
        </p:txBody>
      </p:sp>
      <p:sp>
        <p:nvSpPr>
          <p:cNvPr id="31767" name="Line 54">
            <a:extLst>
              <a:ext uri="{FF2B5EF4-FFF2-40B4-BE49-F238E27FC236}">
                <a16:creationId xmlns:a16="http://schemas.microsoft.com/office/drawing/2014/main" id="{59AC4F6D-30DF-4699-8BD6-495C1E5E6F9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08600" y="2038350"/>
            <a:ext cx="95250" cy="3317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AB0D8BA-9694-4CA6-B468-DFC3FC86D4D5}"/>
              </a:ext>
            </a:extLst>
          </p:cNvPr>
          <p:cNvSpPr/>
          <p:nvPr/>
        </p:nvSpPr>
        <p:spPr>
          <a:xfrm>
            <a:off x="4891088" y="1741488"/>
            <a:ext cx="1122362" cy="4270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 err="1"/>
              <a:t>SName</a:t>
            </a:r>
            <a:endParaRPr lang="en-US" sz="1400" dirty="0"/>
          </a:p>
        </p:txBody>
      </p:sp>
      <p:sp>
        <p:nvSpPr>
          <p:cNvPr id="31769" name="Line 54">
            <a:extLst>
              <a:ext uri="{FF2B5EF4-FFF2-40B4-BE49-F238E27FC236}">
                <a16:creationId xmlns:a16="http://schemas.microsoft.com/office/drawing/2014/main" id="{ECC612C6-195F-4DB6-9B7C-6FC50470BF0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37450" y="2022475"/>
            <a:ext cx="95250" cy="3317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CB960BF-15C7-4F8B-AB33-B803FC594B5A}"/>
              </a:ext>
            </a:extLst>
          </p:cNvPr>
          <p:cNvSpPr/>
          <p:nvPr/>
        </p:nvSpPr>
        <p:spPr>
          <a:xfrm>
            <a:off x="7240588" y="1725613"/>
            <a:ext cx="730250" cy="4381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u="sng" dirty="0"/>
              <a:t>CID</a:t>
            </a:r>
          </a:p>
        </p:txBody>
      </p:sp>
      <p:sp>
        <p:nvSpPr>
          <p:cNvPr id="31771" name="Line 54">
            <a:extLst>
              <a:ext uri="{FF2B5EF4-FFF2-40B4-BE49-F238E27FC236}">
                <a16:creationId xmlns:a16="http://schemas.microsoft.com/office/drawing/2014/main" id="{AC5CF50C-058E-413E-AE1C-D098CCFA82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43913" y="2033588"/>
            <a:ext cx="95250" cy="3317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66AB6EE-2DBB-4F45-AB85-ECC002E2C730}"/>
              </a:ext>
            </a:extLst>
          </p:cNvPr>
          <p:cNvSpPr/>
          <p:nvPr/>
        </p:nvSpPr>
        <p:spPr>
          <a:xfrm>
            <a:off x="8151813" y="1736725"/>
            <a:ext cx="1090612" cy="4270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 err="1"/>
              <a:t>CName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146345F-9F05-455D-9F9B-3173DA793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2575"/>
            <a:ext cx="8887212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 M:N  with attribute</a:t>
            </a:r>
          </a:p>
        </p:txBody>
      </p:sp>
      <p:pic>
        <p:nvPicPr>
          <p:cNvPr id="32771" name="Picture 1033" descr="C:\MyData\MIS\Hoffer6e\Hoffer 6e figures\chapter 05\FIG5-13A.gif">
            <a:extLst>
              <a:ext uri="{FF2B5EF4-FFF2-40B4-BE49-F238E27FC236}">
                <a16:creationId xmlns:a16="http://schemas.microsoft.com/office/drawing/2014/main" id="{930C3AAA-E560-4113-9AEB-13FFF23C2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771650"/>
            <a:ext cx="86868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032">
            <a:extLst>
              <a:ext uri="{FF2B5EF4-FFF2-40B4-BE49-F238E27FC236}">
                <a16:creationId xmlns:a16="http://schemas.microsoft.com/office/drawing/2014/main" id="{F69910FF-E6AD-4D80-90A4-3FA0991EA21D}"/>
              </a:ext>
            </a:extLst>
          </p:cNvPr>
          <p:cNvGrpSpPr>
            <a:grpSpLocks/>
          </p:cNvGrpSpPr>
          <p:nvPr/>
        </p:nvGrpSpPr>
        <p:grpSpPr bwMode="auto">
          <a:xfrm>
            <a:off x="1962150" y="3473450"/>
            <a:ext cx="5540375" cy="434975"/>
            <a:chOff x="1150" y="2140"/>
            <a:chExt cx="3490" cy="714"/>
          </a:xfrm>
        </p:grpSpPr>
        <p:sp>
          <p:nvSpPr>
            <p:cNvPr id="32780" name="Text Box 1030">
              <a:extLst>
                <a:ext uri="{FF2B5EF4-FFF2-40B4-BE49-F238E27FC236}">
                  <a16:creationId xmlns:a16="http://schemas.microsoft.com/office/drawing/2014/main" id="{B08A6191-E339-444C-9216-410A38A4A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0" y="2300"/>
              <a:ext cx="3490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"/>
                <a:defRPr sz="32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The </a:t>
              </a:r>
              <a:r>
                <a:rPr lang="en-US" altLang="en-US" sz="1600" i="1">
                  <a:solidFill>
                    <a:schemeClr val="tx2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Supplies</a:t>
              </a:r>
              <a:r>
                <a:rPr lang="en-US" altLang="en-US" sz="1600">
                  <a:solidFill>
                    <a:schemeClr val="tx2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relationship will need to become a separate relation</a:t>
              </a:r>
            </a:p>
          </p:txBody>
        </p:sp>
        <p:sp>
          <p:nvSpPr>
            <p:cNvPr id="32781" name="Line 1031">
              <a:extLst>
                <a:ext uri="{FF2B5EF4-FFF2-40B4-BE49-F238E27FC236}">
                  <a16:creationId xmlns:a16="http://schemas.microsoft.com/office/drawing/2014/main" id="{1965D2A5-2FC4-4711-92EA-1A506CAC81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2140"/>
              <a:ext cx="0" cy="37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2773" name="Picture 14" descr="C:\MyData\MIS\Hoffer6e\Hoffer 6e figures\chapter 05\FIG5-13B.gif">
            <a:extLst>
              <a:ext uri="{FF2B5EF4-FFF2-40B4-BE49-F238E27FC236}">
                <a16:creationId xmlns:a16="http://schemas.microsoft.com/office/drawing/2014/main" id="{86AD8E4E-CB17-4E6A-B58D-A70DCD3C8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3941763"/>
            <a:ext cx="8458200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>
            <a:extLst>
              <a:ext uri="{FF2B5EF4-FFF2-40B4-BE49-F238E27FC236}">
                <a16:creationId xmlns:a16="http://schemas.microsoft.com/office/drawing/2014/main" id="{E3C800C8-093E-423A-BC78-BA00862D620D}"/>
              </a:ext>
            </a:extLst>
          </p:cNvPr>
          <p:cNvGrpSpPr>
            <a:grpSpLocks/>
          </p:cNvGrpSpPr>
          <p:nvPr/>
        </p:nvGrpSpPr>
        <p:grpSpPr bwMode="auto">
          <a:xfrm>
            <a:off x="314325" y="4787900"/>
            <a:ext cx="5835650" cy="1316038"/>
            <a:chOff x="192" y="2582"/>
            <a:chExt cx="3676" cy="1320"/>
          </a:xfrm>
        </p:grpSpPr>
        <p:sp>
          <p:nvSpPr>
            <p:cNvPr id="32778" name="Text Box 7">
              <a:extLst>
                <a:ext uri="{FF2B5EF4-FFF2-40B4-BE49-F238E27FC236}">
                  <a16:creationId xmlns:a16="http://schemas.microsoft.com/office/drawing/2014/main" id="{38D745CB-A762-44AF-9138-F7B065BB1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582"/>
              <a:ext cx="10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"/>
                <a:defRPr sz="32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FF33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Foreign key</a:t>
              </a:r>
            </a:p>
          </p:txBody>
        </p:sp>
        <p:sp>
          <p:nvSpPr>
            <p:cNvPr id="32779" name="Text Box 8">
              <a:extLst>
                <a:ext uri="{FF2B5EF4-FFF2-40B4-BE49-F238E27FC236}">
                  <a16:creationId xmlns:a16="http://schemas.microsoft.com/office/drawing/2014/main" id="{D56F1C42-7C9C-4471-8DAF-A89307C3D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3" y="3652"/>
              <a:ext cx="10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"/>
                <a:defRPr sz="32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FF33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Foreign key</a:t>
              </a:r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:a16="http://schemas.microsoft.com/office/drawing/2014/main" id="{4EFF06D4-93F6-4307-BFA4-A024A6EC782A}"/>
              </a:ext>
            </a:extLst>
          </p:cNvPr>
          <p:cNvGrpSpPr>
            <a:grpSpLocks/>
          </p:cNvGrpSpPr>
          <p:nvPr/>
        </p:nvGrpSpPr>
        <p:grpSpPr bwMode="auto">
          <a:xfrm>
            <a:off x="2662238" y="4664075"/>
            <a:ext cx="2971800" cy="446088"/>
            <a:chOff x="1632" y="2963"/>
            <a:chExt cx="1872" cy="448"/>
          </a:xfrm>
        </p:grpSpPr>
        <p:sp>
          <p:nvSpPr>
            <p:cNvPr id="32776" name="Text Box 9">
              <a:extLst>
                <a:ext uri="{FF2B5EF4-FFF2-40B4-BE49-F238E27FC236}">
                  <a16:creationId xmlns:a16="http://schemas.microsoft.com/office/drawing/2014/main" id="{D3F6167B-4914-4460-86C8-B4F375D91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963"/>
              <a:ext cx="18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"/>
                <a:defRPr sz="32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FF33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Composite primary key</a:t>
              </a:r>
            </a:p>
          </p:txBody>
        </p:sp>
        <p:sp>
          <p:nvSpPr>
            <p:cNvPr id="32777" name="AutoShape 10">
              <a:extLst>
                <a:ext uri="{FF2B5EF4-FFF2-40B4-BE49-F238E27FC236}">
                  <a16:creationId xmlns:a16="http://schemas.microsoft.com/office/drawing/2014/main" id="{61E2A39B-1725-4A51-93CF-0AFBCA7ADAAE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424" y="2475"/>
              <a:ext cx="144" cy="1728"/>
            </a:xfrm>
            <a:prstGeom prst="rightBrace">
              <a:avLst>
                <a:gd name="adj1" fmla="val 100000"/>
                <a:gd name="adj2" fmla="val 50000"/>
              </a:avLst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"/>
                <a:defRPr sz="32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BF62683F-B363-4FF7-AD41-6B8C18D9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Step 6: Mapping of N-</a:t>
            </a:r>
            <a:r>
              <a:rPr lang="en-US" dirty="0" err="1"/>
              <a:t>ary</a:t>
            </a:r>
            <a:r>
              <a:rPr lang="en-US" dirty="0"/>
              <a:t> Relationship Types.</a:t>
            </a:r>
            <a:br>
              <a:rPr lang="en-US" dirty="0"/>
            </a:br>
            <a:endParaRPr lang="en-US" dirty="0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EDA3BFCB-2A62-40F8-B995-9B443DEA1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If n &gt; 2 then :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Create a new third  table</a:t>
            </a:r>
          </a:p>
          <a:p>
            <a:pPr>
              <a:buFontTx/>
              <a:buNone/>
            </a:pPr>
            <a:endParaRPr lang="en-US" altLang="en-US"/>
          </a:p>
          <a:p>
            <a:endParaRPr lang="en-US" altLang="en-US"/>
          </a:p>
          <a:p>
            <a:r>
              <a:rPr lang="en-US" altLang="en-US"/>
              <a:t>Add FKs to the new table for all parent tables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Add simple attributes of relationship to the new table if any .</a:t>
            </a:r>
          </a:p>
          <a:p>
            <a:endParaRPr lang="en-US" altLang="en-US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24575035-B3E4-4805-A2AF-0B662777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Step 6: Mapping of N-</a:t>
            </a:r>
            <a:r>
              <a:rPr lang="en-US" dirty="0" err="1"/>
              <a:t>ary</a:t>
            </a:r>
            <a:r>
              <a:rPr lang="en-US" dirty="0"/>
              <a:t> Relationship Types.</a:t>
            </a:r>
            <a:br>
              <a:rPr lang="en-US" dirty="0"/>
            </a:br>
            <a:endParaRPr lang="en-US" dirty="0"/>
          </a:p>
        </p:txBody>
      </p:sp>
      <p:pic>
        <p:nvPicPr>
          <p:cNvPr id="34819" name="Picture 4">
            <a:extLst>
              <a:ext uri="{FF2B5EF4-FFF2-40B4-BE49-F238E27FC236}">
                <a16:creationId xmlns:a16="http://schemas.microsoft.com/office/drawing/2014/main" id="{B8808859-AC8C-4276-B0A7-399B9C548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1809750"/>
            <a:ext cx="6972300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5201111-7BE5-4106-B29D-05CDC5F1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Step 6: Mapping of N-</a:t>
            </a:r>
            <a:r>
              <a:rPr lang="en-US" dirty="0" err="1"/>
              <a:t>ary</a:t>
            </a:r>
            <a:r>
              <a:rPr lang="en-US" dirty="0"/>
              <a:t> Relationship Types.</a:t>
            </a:r>
            <a:br>
              <a:rPr lang="en-US" dirty="0"/>
            </a:br>
            <a:endParaRPr lang="en-US" dirty="0"/>
          </a:p>
        </p:txBody>
      </p:sp>
      <p:pic>
        <p:nvPicPr>
          <p:cNvPr id="35843" name="Picture 1">
            <a:extLst>
              <a:ext uri="{FF2B5EF4-FFF2-40B4-BE49-F238E27FC236}">
                <a16:creationId xmlns:a16="http://schemas.microsoft.com/office/drawing/2014/main" id="{C36AEAB8-8EE9-41FB-A4C1-775E8C132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820863"/>
            <a:ext cx="824865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5BF6484F-7739-44E4-997E-9BFAE937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Step 7:Mapping Unary Relationship</a:t>
            </a:r>
          </a:p>
        </p:txBody>
      </p:sp>
      <p:pic>
        <p:nvPicPr>
          <p:cNvPr id="36867" name="Picture 9" descr="C:\MyData\MIS\Hoffer6e\Hoffer 6e figures\chapter 05\FIG5-17B.gif">
            <a:extLst>
              <a:ext uri="{FF2B5EF4-FFF2-40B4-BE49-F238E27FC236}">
                <a16:creationId xmlns:a16="http://schemas.microsoft.com/office/drawing/2014/main" id="{E6C30218-48A9-4B09-B85A-5FF3BA73D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449888"/>
            <a:ext cx="7543800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 Box 6">
            <a:extLst>
              <a:ext uri="{FF2B5EF4-FFF2-40B4-BE49-F238E27FC236}">
                <a16:creationId xmlns:a16="http://schemas.microsoft.com/office/drawing/2014/main" id="{FA71BE3B-788D-43A2-8F39-4EE9A4D09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3175000"/>
            <a:ext cx="2209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FF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(a) EMPLOYEE entity with Manages relationship</a:t>
            </a:r>
          </a:p>
        </p:txBody>
      </p:sp>
      <p:sp>
        <p:nvSpPr>
          <p:cNvPr id="36869" name="Text Box 7">
            <a:extLst>
              <a:ext uri="{FF2B5EF4-FFF2-40B4-BE49-F238E27FC236}">
                <a16:creationId xmlns:a16="http://schemas.microsoft.com/office/drawing/2014/main" id="{A6E2B542-EC80-43B2-A506-AB75E7192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" y="5678488"/>
            <a:ext cx="15240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FF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(b) EMPLOYEE relation with recursive foreign key</a:t>
            </a:r>
          </a:p>
        </p:txBody>
      </p:sp>
      <p:pic>
        <p:nvPicPr>
          <p:cNvPr id="36870" name="Picture 9">
            <a:extLst>
              <a:ext uri="{FF2B5EF4-FFF2-40B4-BE49-F238E27FC236}">
                <a16:creationId xmlns:a16="http://schemas.microsoft.com/office/drawing/2014/main" id="{E2436ED9-038F-4343-851C-2444CDA31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550" y="1781175"/>
            <a:ext cx="545782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>
            <a:extLst>
              <a:ext uri="{FF2B5EF4-FFF2-40B4-BE49-F238E27FC236}">
                <a16:creationId xmlns:a16="http://schemas.microsoft.com/office/drawing/2014/main" id="{5CD6EDAB-29E5-4020-9C58-8879C599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0" y="6572250"/>
            <a:ext cx="180022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E2A41617-05F5-4865-91AA-391634CAD545}" type="slidenum">
              <a:rPr lang="en-US" altLang="en-US" sz="1400">
                <a:latin typeface="Times New Roman" panose="02020603050405020304" pitchFamily="18" charset="0"/>
                <a:cs typeface="Arial" panose="020B0604020202020204" pitchFamily="34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7891" name="Picture 9" descr="C:\MyData\MIS\Hoffer6e\Hoffer 6e figures\chapter 05\FIG5-18A.gif">
            <a:extLst>
              <a:ext uri="{FF2B5EF4-FFF2-40B4-BE49-F238E27FC236}">
                <a16:creationId xmlns:a16="http://schemas.microsoft.com/office/drawing/2014/main" id="{D6101CAB-6E34-45FE-8A9C-9C562C5D9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16100"/>
            <a:ext cx="411480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Text Box 6">
            <a:extLst>
              <a:ext uri="{FF2B5EF4-FFF2-40B4-BE49-F238E27FC236}">
                <a16:creationId xmlns:a16="http://schemas.microsoft.com/office/drawing/2014/main" id="{38DDB607-B511-4CA5-8A5B-98353D675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523" y="577167"/>
            <a:ext cx="804707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4400" dirty="0"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1"/>
                  <a:tileRect/>
                </a:gradFill>
                <a:effectLst>
                  <a:outerShdw blurRad="50800" dist="50800" dir="18900000" algn="tl" rotWithShape="0">
                    <a:schemeClr val="tx2">
                      <a:alpha val="43000"/>
                    </a:schemeClr>
                  </a:outerShdw>
                </a:effectLst>
                <a:latin typeface="+mj-lt"/>
                <a:ea typeface="+mj-ea"/>
                <a:cs typeface="+mj-cs"/>
              </a:rPr>
              <a:t>Mapping a unary M:N relationship</a:t>
            </a:r>
          </a:p>
        </p:txBody>
      </p:sp>
      <p:sp>
        <p:nvSpPr>
          <p:cNvPr id="37893" name="Text Box 7">
            <a:extLst>
              <a:ext uri="{FF2B5EF4-FFF2-40B4-BE49-F238E27FC236}">
                <a16:creationId xmlns:a16="http://schemas.microsoft.com/office/drawing/2014/main" id="{8EABCCCD-CE53-4F2E-B57A-407054E04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514600"/>
            <a:ext cx="2209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Arial" panose="020B0604020202020204" pitchFamily="34" charset="0"/>
              </a:rPr>
              <a:t>(a) Bill-of-materials relationships (M:N)</a:t>
            </a:r>
          </a:p>
        </p:txBody>
      </p:sp>
      <p:sp>
        <p:nvSpPr>
          <p:cNvPr id="37894" name="Text Box 8">
            <a:extLst>
              <a:ext uri="{FF2B5EF4-FFF2-40B4-BE49-F238E27FC236}">
                <a16:creationId xmlns:a16="http://schemas.microsoft.com/office/drawing/2014/main" id="{373931E9-7857-43E2-95BE-FD31858E9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256213"/>
            <a:ext cx="17526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Arial" panose="020B0604020202020204" pitchFamily="34" charset="0"/>
              </a:rPr>
              <a:t>(b) ITEM and COMPONENT relations</a:t>
            </a:r>
          </a:p>
        </p:txBody>
      </p:sp>
      <p:pic>
        <p:nvPicPr>
          <p:cNvPr id="37895" name="Picture 10" descr="C:\MyData\MIS\Hoffer6e\Hoffer 6e figures\chapter 05\FIG5-18B.gif">
            <a:extLst>
              <a:ext uri="{FF2B5EF4-FFF2-40B4-BE49-F238E27FC236}">
                <a16:creationId xmlns:a16="http://schemas.microsoft.com/office/drawing/2014/main" id="{1544E249-6102-4C7A-939E-7CB1A7972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53013"/>
            <a:ext cx="41910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38A3-42C6-4D6B-AEBC-755E71A8E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752" y="2914564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Case Study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A624C-AE5B-4266-A080-9F1879C3D84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7C363C4-37F0-49AE-9C95-17404C6EF529}" type="datetime1">
              <a:rPr lang="en-US" smtClean="0"/>
              <a:pPr>
                <a:defRPr/>
              </a:pPr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EC40C-5A39-45AA-B7C5-561B2CC34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ERD Concepts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FC3EB75-DF37-4886-A4DA-BDD31A14EC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Relational Database Definitions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AED04B7-AF5F-428F-B583-2AFB56C55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u="sng"/>
              <a:t>Table or entity:</a:t>
            </a:r>
            <a:r>
              <a:rPr lang="en-US" altLang="en-US"/>
              <a:t> a collection of records</a:t>
            </a:r>
          </a:p>
          <a:p>
            <a:r>
              <a:rPr lang="en-US" altLang="en-US" u="sng"/>
              <a:t>Attribute or Column or field:</a:t>
            </a:r>
            <a:r>
              <a:rPr lang="en-US" altLang="en-US"/>
              <a:t> a Characteristic of an entity</a:t>
            </a:r>
          </a:p>
          <a:p>
            <a:r>
              <a:rPr lang="en-US" altLang="en-US" u="sng"/>
              <a:t>Row or Record or tuble:</a:t>
            </a:r>
            <a:r>
              <a:rPr lang="en-US" altLang="en-US"/>
              <a:t> the specific characteristics of one entity</a:t>
            </a:r>
          </a:p>
          <a:p>
            <a:r>
              <a:rPr lang="en-US" altLang="en-US" u="sng"/>
              <a:t>Database:</a:t>
            </a:r>
            <a:r>
              <a:rPr lang="en-US" altLang="en-US"/>
              <a:t> a collection of tables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">
            <a:extLst>
              <a:ext uri="{FF2B5EF4-FFF2-40B4-BE49-F238E27FC236}">
                <a16:creationId xmlns:a16="http://schemas.microsoft.com/office/drawing/2014/main" id="{C174B52D-7B33-493D-ACD1-DC0BD9E2E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247650"/>
            <a:ext cx="8847137" cy="641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2B6F2381-A82D-49A9-AE97-8C8BE621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Mapping Result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4517DB7C-234F-4541-9675-063894C64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40964" name="Picture 3" descr="31755_FIG0707.gif                                              0001035BEeyore                         B91DCF3B:">
            <a:extLst>
              <a:ext uri="{FF2B5EF4-FFF2-40B4-BE49-F238E27FC236}">
                <a16:creationId xmlns:a16="http://schemas.microsoft.com/office/drawing/2014/main" id="{6AF6C7AF-732F-4196-ACF9-75EFFE56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779588"/>
            <a:ext cx="7569200" cy="484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1C8D8-A1F5-4850-AAE9-55CF3A91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C01AC676-47CB-4EDE-AE12-35CE8298D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480A6-9855-4237-92AC-3E2D064CE66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7C363C4-37F0-49AE-9C95-17404C6EF529}" type="datetime1">
              <a:rPr lang="en-US" smtClean="0"/>
              <a:pPr>
                <a:defRPr/>
              </a:pPr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0A4D1-7395-4216-9FA1-06289781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ERD Concepts</a:t>
            </a:r>
          </a:p>
        </p:txBody>
      </p:sp>
      <p:pic>
        <p:nvPicPr>
          <p:cNvPr id="41990" name="Picture 7" descr="C:\Users\Rami\Desktop\Untitled2.png">
            <a:extLst>
              <a:ext uri="{FF2B5EF4-FFF2-40B4-BE49-F238E27FC236}">
                <a16:creationId xmlns:a16="http://schemas.microsoft.com/office/drawing/2014/main" id="{C6376CA2-EF5A-4537-AC42-23CDA106D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0"/>
            <a:ext cx="88852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0EFF-5A09-45BF-AA63-5CFA5FA94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Mapping Result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4D70E61F-E245-4A57-98E6-2B1A7B65C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Student(</a:t>
            </a:r>
            <a:r>
              <a:rPr lang="en-US" altLang="en-US" sz="2400" b="1" u="sng"/>
              <a:t>St_id</a:t>
            </a:r>
            <a:r>
              <a:rPr lang="en-US" altLang="en-US" sz="2400"/>
              <a:t>,st_fname,st_Lname,st_age,</a:t>
            </a:r>
            <a:r>
              <a:rPr lang="en-US" altLang="en-US" sz="2400">
                <a:solidFill>
                  <a:srgbClr val="FF0000"/>
                </a:solidFill>
              </a:rPr>
              <a:t>st_super</a:t>
            </a:r>
            <a:r>
              <a:rPr lang="en-US" altLang="en-US" sz="2400"/>
              <a:t>,</a:t>
            </a:r>
            <a:r>
              <a:rPr lang="en-US" altLang="en-US" sz="2400">
                <a:solidFill>
                  <a:srgbClr val="FF0000"/>
                </a:solidFill>
              </a:rPr>
              <a:t>Dept_ID</a:t>
            </a:r>
            <a:r>
              <a:rPr lang="en-US" altLang="en-US" sz="2400"/>
              <a:t>)</a:t>
            </a:r>
          </a:p>
          <a:p>
            <a:r>
              <a:rPr lang="en-US" altLang="en-US" sz="2400"/>
              <a:t>Course(</a:t>
            </a:r>
            <a:r>
              <a:rPr lang="en-US" altLang="en-US" sz="2400" b="1" u="sng"/>
              <a:t>Crs_id</a:t>
            </a:r>
            <a:r>
              <a:rPr lang="en-US" altLang="en-US" sz="2400"/>
              <a:t>.Crs_Name,Crs_Duration,</a:t>
            </a:r>
            <a:r>
              <a:rPr lang="en-US" altLang="en-US" sz="2400">
                <a:solidFill>
                  <a:srgbClr val="FF0000"/>
                </a:solidFill>
              </a:rPr>
              <a:t>Top_id</a:t>
            </a:r>
            <a:r>
              <a:rPr lang="en-US" altLang="en-US" sz="2400"/>
              <a:t>)</a:t>
            </a:r>
          </a:p>
          <a:p>
            <a:r>
              <a:rPr lang="en-US" altLang="en-US" sz="2400"/>
              <a:t>Topic(</a:t>
            </a:r>
            <a:r>
              <a:rPr lang="en-US" altLang="en-US" sz="2400" b="1" u="sng"/>
              <a:t>Top_ID</a:t>
            </a:r>
            <a:r>
              <a:rPr lang="en-US" altLang="en-US" sz="2400"/>
              <a:t>,Top_Name)</a:t>
            </a:r>
          </a:p>
          <a:p>
            <a:r>
              <a:rPr lang="en-US" altLang="en-US" sz="2400"/>
              <a:t>Stud_Course(</a:t>
            </a:r>
            <a:r>
              <a:rPr lang="en-US" altLang="en-US" sz="2400" b="1" u="sng">
                <a:solidFill>
                  <a:srgbClr val="FF0000"/>
                </a:solidFill>
              </a:rPr>
              <a:t>St_ID,Crs_ID</a:t>
            </a:r>
            <a:r>
              <a:rPr lang="en-US" altLang="en-US" sz="2400"/>
              <a:t>,grade)</a:t>
            </a:r>
          </a:p>
          <a:p>
            <a:r>
              <a:rPr lang="en-US" altLang="en-US" sz="2400"/>
              <a:t>Instructor(</a:t>
            </a:r>
            <a:r>
              <a:rPr lang="en-US" altLang="en-US" sz="2400" b="1" u="sng"/>
              <a:t>Ins_ID</a:t>
            </a:r>
            <a:r>
              <a:rPr lang="en-US" altLang="en-US" sz="2400"/>
              <a:t>,ins_Name,Address,Salary,</a:t>
            </a:r>
            <a:r>
              <a:rPr lang="en-US" altLang="en-US" sz="2400">
                <a:solidFill>
                  <a:srgbClr val="FF0000"/>
                </a:solidFill>
              </a:rPr>
              <a:t>Dept_ID</a:t>
            </a:r>
            <a:r>
              <a:rPr lang="en-US" altLang="en-US" sz="2400"/>
              <a:t>)</a:t>
            </a:r>
          </a:p>
          <a:p>
            <a:r>
              <a:rPr lang="en-US" altLang="en-US" sz="2400"/>
              <a:t>Ins_Course(</a:t>
            </a:r>
            <a:r>
              <a:rPr lang="en-US" altLang="en-US" sz="2400" b="1" u="sng">
                <a:solidFill>
                  <a:srgbClr val="FF0000"/>
                </a:solidFill>
              </a:rPr>
              <a:t>Ins_ID,Crs_ID</a:t>
            </a:r>
            <a:r>
              <a:rPr lang="en-US" altLang="en-US" sz="2400"/>
              <a:t>,Evalution)</a:t>
            </a:r>
          </a:p>
          <a:p>
            <a:r>
              <a:rPr lang="en-US" altLang="en-US" sz="2400"/>
              <a:t>Department(</a:t>
            </a:r>
            <a:r>
              <a:rPr lang="en-US" altLang="en-US" sz="2400" b="1" u="sng"/>
              <a:t>Dept_ID</a:t>
            </a:r>
            <a:r>
              <a:rPr lang="en-US" altLang="en-US" sz="2400"/>
              <a:t>,Dept_Name,</a:t>
            </a:r>
            <a:r>
              <a:rPr lang="en-US" altLang="en-US" sz="2400">
                <a:solidFill>
                  <a:srgbClr val="FF0000"/>
                </a:solidFill>
              </a:rPr>
              <a:t>Manager_ID</a:t>
            </a:r>
            <a:r>
              <a:rPr lang="en-US" altLang="en-US" sz="2400"/>
              <a:t>,HireDate)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81DBA-38EE-4A62-B26D-642A90BFAB5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E4FCAFD-32C8-4868-8807-5137513F84C5}" type="datetime1">
              <a:rPr lang="en-US" smtClean="0"/>
              <a:pPr>
                <a:defRPr/>
              </a:pPr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41726-8AD4-4B27-A6E4-33B0F537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ERD Concepts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1">
            <a:extLst>
              <a:ext uri="{FF2B5EF4-FFF2-40B4-BE49-F238E27FC236}">
                <a16:creationId xmlns:a16="http://schemas.microsoft.com/office/drawing/2014/main" id="{7C86CB2E-4DF0-45FD-B995-1AEF0120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6553200" y="6248400"/>
            <a:ext cx="1905000" cy="457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Times New Roman" panose="02020603050405020304" pitchFamily="18" charset="0"/>
              </a:rPr>
              <a:t>© Prentice Hall, 2002</a:t>
            </a:r>
          </a:p>
        </p:txBody>
      </p:sp>
      <p:sp>
        <p:nvSpPr>
          <p:cNvPr id="44035" name="Slide Number Placeholder 2">
            <a:extLst>
              <a:ext uri="{FF2B5EF4-FFF2-40B4-BE49-F238E27FC236}">
                <a16:creationId xmlns:a16="http://schemas.microsoft.com/office/drawing/2014/main" id="{026E1AC9-646F-4431-907C-B28E9E24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4008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D44C32-CFA0-400C-9AD6-79991EE0DF9A}" type="slidenum">
              <a:rPr lang="en-US" altLang="en-US" sz="140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4036" name="Rectangle 4098">
            <a:extLst>
              <a:ext uri="{FF2B5EF4-FFF2-40B4-BE49-F238E27FC236}">
                <a16:creationId xmlns:a16="http://schemas.microsoft.com/office/drawing/2014/main" id="{C145F73F-841E-4F68-8AC2-C8E0FCF23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3" y="36513"/>
            <a:ext cx="46688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Sample E-R Diagram (figure 3-1)</a:t>
            </a:r>
          </a:p>
        </p:txBody>
      </p:sp>
      <p:pic>
        <p:nvPicPr>
          <p:cNvPr id="44037" name="Picture 4099">
            <a:extLst>
              <a:ext uri="{FF2B5EF4-FFF2-40B4-BE49-F238E27FC236}">
                <a16:creationId xmlns:a16="http://schemas.microsoft.com/office/drawing/2014/main" id="{6DD08E4B-A678-46A9-A880-7F191A527BA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9588"/>
            <a:ext cx="7620000" cy="573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988F0FF-CABF-45CE-B39E-FFD8F3BBC1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/>
              <a:t>Thank You !!!</a:t>
            </a:r>
            <a:endParaRPr lang="en-IN" sz="8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912BE-2329-4CF1-8D04-06E1836725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7C18452-79BC-4723-93E3-48C5DB36587E}" type="datetime1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9E6D1-3A2D-4B18-8257-F4B011FCD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ERD Concepts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9FBDAF5-9A5D-4CCC-A366-2C87AC455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Relational Database</a:t>
            </a:r>
          </a:p>
        </p:txBody>
      </p:sp>
      <p:pic>
        <p:nvPicPr>
          <p:cNvPr id="12291" name="Picture 4">
            <a:extLst>
              <a:ext uri="{FF2B5EF4-FFF2-40B4-BE49-F238E27FC236}">
                <a16:creationId xmlns:a16="http://schemas.microsoft.com/office/drawing/2014/main" id="{8CDBFE8B-B631-4971-A026-CFBAE1886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835150"/>
            <a:ext cx="735330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94C023C-16AE-4C9D-8F49-89CFDE5FB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4550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Mapping -&gt;</a:t>
            </a:r>
            <a:r>
              <a:rPr lang="en-US"/>
              <a:t>DB Tables</a:t>
            </a:r>
            <a:endParaRPr lang="en-US" dirty="0"/>
          </a:p>
        </p:txBody>
      </p:sp>
      <p:pic>
        <p:nvPicPr>
          <p:cNvPr id="13315" name="Picture 20">
            <a:extLst>
              <a:ext uri="{FF2B5EF4-FFF2-40B4-BE49-F238E27FC236}">
                <a16:creationId xmlns:a16="http://schemas.microsoft.com/office/drawing/2014/main" id="{70014F4E-A92F-47CA-9448-88E763FFE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714500"/>
            <a:ext cx="7191375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31">
            <a:extLst>
              <a:ext uri="{FF2B5EF4-FFF2-40B4-BE49-F238E27FC236}">
                <a16:creationId xmlns:a16="http://schemas.microsoft.com/office/drawing/2014/main" id="{A252120A-1BE4-435C-A76A-CB3448C246FB}"/>
              </a:ext>
            </a:extLst>
          </p:cNvPr>
          <p:cNvGrpSpPr>
            <a:grpSpLocks/>
          </p:cNvGrpSpPr>
          <p:nvPr/>
        </p:nvGrpSpPr>
        <p:grpSpPr bwMode="auto">
          <a:xfrm>
            <a:off x="360363" y="1982788"/>
            <a:ext cx="5497512" cy="1168400"/>
            <a:chOff x="336" y="672"/>
            <a:chExt cx="3632" cy="945"/>
          </a:xfrm>
        </p:grpSpPr>
        <p:sp>
          <p:nvSpPr>
            <p:cNvPr id="13325" name="Oval 4">
              <a:extLst>
                <a:ext uri="{FF2B5EF4-FFF2-40B4-BE49-F238E27FC236}">
                  <a16:creationId xmlns:a16="http://schemas.microsoft.com/office/drawing/2014/main" id="{E2289416-0919-49FC-AF8F-EA6A3CEFD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72"/>
              <a:ext cx="1152" cy="624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"/>
                <a:defRPr sz="32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326" name="Group 30">
              <a:extLst>
                <a:ext uri="{FF2B5EF4-FFF2-40B4-BE49-F238E27FC236}">
                  <a16:creationId xmlns:a16="http://schemas.microsoft.com/office/drawing/2014/main" id="{CCE5B572-4B45-4D84-83F9-361CE6C752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200"/>
              <a:ext cx="2720" cy="417"/>
              <a:chOff x="1248" y="1200"/>
              <a:chExt cx="2720" cy="417"/>
            </a:xfrm>
          </p:grpSpPr>
          <p:sp>
            <p:nvSpPr>
              <p:cNvPr id="13327" name="Line 5">
                <a:extLst>
                  <a:ext uri="{FF2B5EF4-FFF2-40B4-BE49-F238E27FC236}">
                    <a16:creationId xmlns:a16="http://schemas.microsoft.com/office/drawing/2014/main" id="{3317376F-74C1-44DA-A4EB-258B299C6E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1200"/>
                <a:ext cx="1392" cy="24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8" name="Text Box 6">
                <a:extLst>
                  <a:ext uri="{FF2B5EF4-FFF2-40B4-BE49-F238E27FC236}">
                    <a16:creationId xmlns:a16="http://schemas.microsoft.com/office/drawing/2014/main" id="{9E7B9F5D-FE02-441A-8225-E0E9DF191F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6" y="1259"/>
                <a:ext cx="1242" cy="3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3" panose="05040102010807070707" pitchFamily="18" charset="2"/>
                  <a:buChar char=""/>
                  <a:defRPr sz="32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3" panose="05040102010807070707" pitchFamily="18" charset="2"/>
                  <a:buChar char="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3" panose="05040102010807070707" pitchFamily="18" charset="2"/>
                  <a:buChar char="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3" panose="05040102010807070707" pitchFamily="18" charset="2"/>
                  <a:buChar char="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3" panose="05040102010807070707" pitchFamily="18" charset="2"/>
                  <a:buChar char="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3" panose="05040102010807070707" pitchFamily="18" charset="2"/>
                  <a:buChar char="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3" panose="05040102010807070707" pitchFamily="18" charset="2"/>
                  <a:buChar char="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600">
                    <a:solidFill>
                      <a:srgbClr val="FF33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Primary Key</a:t>
                </a:r>
              </a:p>
            </p:txBody>
          </p:sp>
        </p:grpSp>
      </p:grpSp>
      <p:grpSp>
        <p:nvGrpSpPr>
          <p:cNvPr id="11" name="Group 32">
            <a:extLst>
              <a:ext uri="{FF2B5EF4-FFF2-40B4-BE49-F238E27FC236}">
                <a16:creationId xmlns:a16="http://schemas.microsoft.com/office/drawing/2014/main" id="{65AA37BD-1C94-48AA-A17A-5B5CEECE8C2E}"/>
              </a:ext>
            </a:extLst>
          </p:cNvPr>
          <p:cNvGrpSpPr>
            <a:grpSpLocks/>
          </p:cNvGrpSpPr>
          <p:nvPr/>
        </p:nvGrpSpPr>
        <p:grpSpPr bwMode="auto">
          <a:xfrm>
            <a:off x="2460625" y="3151188"/>
            <a:ext cx="6096000" cy="647700"/>
            <a:chOff x="1920" y="1584"/>
            <a:chExt cx="3840" cy="451"/>
          </a:xfrm>
        </p:grpSpPr>
        <p:sp>
          <p:nvSpPr>
            <p:cNvPr id="13322" name="Oval 13">
              <a:extLst>
                <a:ext uri="{FF2B5EF4-FFF2-40B4-BE49-F238E27FC236}">
                  <a16:creationId xmlns:a16="http://schemas.microsoft.com/office/drawing/2014/main" id="{41007245-9DC1-4ABE-9531-8FC8AE12F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584"/>
              <a:ext cx="1145" cy="451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"/>
                <a:defRPr sz="32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23" name="Line 15">
              <a:extLst>
                <a:ext uri="{FF2B5EF4-FFF2-40B4-BE49-F238E27FC236}">
                  <a16:creationId xmlns:a16="http://schemas.microsoft.com/office/drawing/2014/main" id="{25C119C7-9E54-42F0-96B0-6F52078951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24" y="1824"/>
              <a:ext cx="966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4" name="Text Box 16">
              <a:extLst>
                <a:ext uri="{FF2B5EF4-FFF2-40B4-BE49-F238E27FC236}">
                  <a16:creationId xmlns:a16="http://schemas.microsoft.com/office/drawing/2014/main" id="{AE4C874A-BBBE-4862-832D-7067C3203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4" y="1632"/>
              <a:ext cx="1816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"/>
                <a:defRPr sz="32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600">
                  <a:solidFill>
                    <a:srgbClr val="FF33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Foreign Key</a:t>
              </a:r>
              <a:endParaRPr lang="en-US" altLang="en-US" sz="1600">
                <a:solidFill>
                  <a:srgbClr val="FF33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27">
            <a:extLst>
              <a:ext uri="{FF2B5EF4-FFF2-40B4-BE49-F238E27FC236}">
                <a16:creationId xmlns:a16="http://schemas.microsoft.com/office/drawing/2014/main" id="{5BF5CA31-9A59-4B76-879C-42E4FA2A482F}"/>
              </a:ext>
            </a:extLst>
          </p:cNvPr>
          <p:cNvGrpSpPr>
            <a:grpSpLocks/>
          </p:cNvGrpSpPr>
          <p:nvPr/>
        </p:nvGrpSpPr>
        <p:grpSpPr bwMode="auto">
          <a:xfrm>
            <a:off x="0" y="4333875"/>
            <a:ext cx="9144000" cy="1112838"/>
            <a:chOff x="288" y="2592"/>
            <a:chExt cx="5498" cy="775"/>
          </a:xfrm>
        </p:grpSpPr>
        <p:sp>
          <p:nvSpPr>
            <p:cNvPr id="13319" name="Oval 21">
              <a:extLst>
                <a:ext uri="{FF2B5EF4-FFF2-40B4-BE49-F238E27FC236}">
                  <a16:creationId xmlns:a16="http://schemas.microsoft.com/office/drawing/2014/main" id="{3CB04B13-E055-49F8-A9ED-FB95630D4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592"/>
              <a:ext cx="1872" cy="528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"/>
                <a:defRPr sz="32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20" name="Line 23">
              <a:extLst>
                <a:ext uri="{FF2B5EF4-FFF2-40B4-BE49-F238E27FC236}">
                  <a16:creationId xmlns:a16="http://schemas.microsoft.com/office/drawing/2014/main" id="{07D42F57-02BC-4D3D-9F81-2CD4C491FF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24" y="3024"/>
              <a:ext cx="1061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1" name="Text Box 24">
              <a:extLst>
                <a:ext uri="{FF2B5EF4-FFF2-40B4-BE49-F238E27FC236}">
                  <a16:creationId xmlns:a16="http://schemas.microsoft.com/office/drawing/2014/main" id="{A51D13E1-459B-418F-A16B-DC304B9893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6" y="3024"/>
              <a:ext cx="2880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"/>
                <a:defRPr sz="32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3" panose="05040102010807070707" pitchFamily="18" charset="2"/>
                <a:buChar char="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600">
                  <a:solidFill>
                    <a:srgbClr val="FF33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composite</a:t>
              </a:r>
              <a:r>
                <a:rPr lang="en-US" altLang="en-US" sz="1800" i="1">
                  <a:solidFill>
                    <a:srgbClr val="FF33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altLang="en-US" sz="2600">
                  <a:solidFill>
                    <a:srgbClr val="FF33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primary</a:t>
              </a:r>
              <a:r>
                <a:rPr lang="en-US" altLang="en-US" sz="1800" i="1">
                  <a:solidFill>
                    <a:srgbClr val="FF33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altLang="en-US" sz="2600">
                  <a:solidFill>
                    <a:srgbClr val="FF33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key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452C08F-5B25-48BD-8B3B-2E12646842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ER-to-Relational Mapping</a:t>
            </a:r>
            <a:endParaRPr 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85F2C19-8165-424B-BCB7-859E3D92E2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3100" y="1730375"/>
            <a:ext cx="7537450" cy="4343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/>
              <a:t>	</a:t>
            </a:r>
            <a:r>
              <a:rPr lang="en-US" altLang="en-US" sz="1800"/>
              <a:t>Step 1: Mapping of Regular Entity Types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Step 2: Mapping of Weak Entity Types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Step 3: Mapping of Binary 1:1 Relation Types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Step 4: Mapping of Binary 1:N Relationship Types.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Step 5: Mapping of Binary M:N Relationship Types.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Step 6: Mapping of N-ary Relationship Types.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n-US" altLang="en-US" sz="1800"/>
              <a:t>	Step 7: Mapping of Unary Relationship.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2122F2D-AC9B-4DBA-8B97-E1018D2D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Step 1: Mapping of Regular Entity Types</a:t>
            </a:r>
            <a:br>
              <a:rPr lang="en-US" dirty="0"/>
            </a:br>
            <a:endParaRPr lang="en-US" dirty="0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A442240A-9268-4475-AA7B-220D99C7D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Create table for each entity type -&gt; if there is no 1-1 relationship mandatory from 2 sides</a:t>
            </a:r>
          </a:p>
          <a:p>
            <a:r>
              <a:rPr lang="en-US" altLang="en-US"/>
              <a:t>Choose one of key attributes to be the primary key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id="{36499CAB-4E56-46F2-BA0D-C74E107F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0" y="6572250"/>
            <a:ext cx="180022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65593760-AA7B-407C-AC2B-1E067FF00459}" type="slidenum">
              <a:rPr lang="en-US" altLang="en-US" sz="1400">
                <a:latin typeface="Times New Roman" panose="02020603050405020304" pitchFamily="18" charset="0"/>
                <a:cs typeface="Arial" panose="020B0604020202020204" pitchFamily="34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411" name="Text Box 2">
            <a:extLst>
              <a:ext uri="{FF2B5EF4-FFF2-40B4-BE49-F238E27FC236}">
                <a16:creationId xmlns:a16="http://schemas.microsoft.com/office/drawing/2014/main" id="{6B47F65E-5A0E-449D-A5D6-359DC7D9B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3" y="1795463"/>
            <a:ext cx="2590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 CUSTOMER entity type with simple attributes</a:t>
            </a:r>
          </a:p>
        </p:txBody>
      </p:sp>
      <p:sp>
        <p:nvSpPr>
          <p:cNvPr id="17412" name="Text Box 6">
            <a:extLst>
              <a:ext uri="{FF2B5EF4-FFF2-40B4-BE49-F238E27FC236}">
                <a16:creationId xmlns:a16="http://schemas.microsoft.com/office/drawing/2014/main" id="{AA14EE79-5DDE-418A-8441-FB7214EEC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613" y="4567238"/>
            <a:ext cx="3586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 CUSTOMER relation</a:t>
            </a:r>
          </a:p>
        </p:txBody>
      </p:sp>
      <p:pic>
        <p:nvPicPr>
          <p:cNvPr id="17413" name="Picture 9" descr="C:\MyData\MIS\Hoffer6e\Hoffer 6e figures\chapter 05\FIG5-8A.gif">
            <a:extLst>
              <a:ext uri="{FF2B5EF4-FFF2-40B4-BE49-F238E27FC236}">
                <a16:creationId xmlns:a16="http://schemas.microsoft.com/office/drawing/2014/main" id="{16C5B92D-997C-4F96-AB4E-87CAC760F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613" y="1774825"/>
            <a:ext cx="6400800" cy="241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10" descr="C:\MyData\MIS\Hoffer6e\Hoffer 6e figures\chapter 05\FIG5-8B.gif">
            <a:extLst>
              <a:ext uri="{FF2B5EF4-FFF2-40B4-BE49-F238E27FC236}">
                <a16:creationId xmlns:a16="http://schemas.microsoft.com/office/drawing/2014/main" id="{2589C0AD-DC22-4749-B1A5-CD085D98E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100638"/>
            <a:ext cx="685800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E9A7C5A-FF5C-426F-AEA7-01E3F975C330}"/>
              </a:ext>
            </a:extLst>
          </p:cNvPr>
          <p:cNvSpPr/>
          <p:nvPr/>
        </p:nvSpPr>
        <p:spPr>
          <a:xfrm>
            <a:off x="2205683" y="556057"/>
            <a:ext cx="50495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1"/>
                  <a:tileRect/>
                </a:gradFill>
                <a:effectLst>
                  <a:outerShdw blurRad="50800" dist="50800" dir="18900000" algn="tl" rotWithShape="0">
                    <a:schemeClr val="tx2">
                      <a:alpha val="43000"/>
                    </a:schemeClr>
                  </a:outerShdw>
                </a:effectLst>
                <a:latin typeface="+mj-lt"/>
                <a:ea typeface="+mj-ea"/>
                <a:cs typeface="+mj-cs"/>
              </a:rPr>
              <a:t>Mapping</a:t>
            </a:r>
            <a:r>
              <a:rPr lang="en-US" dirty="0"/>
              <a:t> </a:t>
            </a:r>
            <a:r>
              <a:rPr lang="en-US" sz="4000" dirty="0"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1"/>
                  <a:tileRect/>
                </a:gradFill>
                <a:effectLst>
                  <a:outerShdw blurRad="50800" dist="50800" dir="18900000" algn="tl" rotWithShape="0">
                    <a:schemeClr val="tx2">
                      <a:alpha val="43000"/>
                    </a:schemeClr>
                  </a:outerShdw>
                </a:effectLst>
                <a:latin typeface="+mj-lt"/>
                <a:ea typeface="+mj-ea"/>
                <a:cs typeface="+mj-cs"/>
              </a:rPr>
              <a:t>Regular</a:t>
            </a:r>
            <a:r>
              <a:rPr lang="en-US" dirty="0"/>
              <a:t> </a:t>
            </a:r>
            <a:r>
              <a:rPr lang="en-US" sz="4000" dirty="0"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1"/>
                  <a:tileRect/>
                </a:gradFill>
                <a:effectLst>
                  <a:outerShdw blurRad="50800" dist="50800" dir="18900000" algn="tl" rotWithShape="0">
                    <a:schemeClr val="tx2">
                      <a:alpha val="43000"/>
                    </a:schemeClr>
                  </a:outerShdw>
                </a:effectLst>
                <a:latin typeface="+mj-lt"/>
                <a:ea typeface="+mj-ea"/>
                <a:cs typeface="+mj-cs"/>
              </a:rPr>
              <a:t>entity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CEBBFF98-0244-4150-A914-CE818FE7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0" y="6572250"/>
            <a:ext cx="180022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D318BE63-5732-4BF5-B393-D95E3CDDFC49}" type="slidenum">
              <a:rPr lang="en-US" altLang="en-US" sz="1400">
                <a:latin typeface="Times New Roman" panose="02020603050405020304" pitchFamily="18" charset="0"/>
                <a:cs typeface="Arial" panose="020B0604020202020204" pitchFamily="34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0C6EDF-5945-4150-800F-EAAFC6C15E5C}"/>
              </a:ext>
            </a:extLst>
          </p:cNvPr>
          <p:cNvSpPr/>
          <p:nvPr/>
        </p:nvSpPr>
        <p:spPr>
          <a:xfrm>
            <a:off x="1488425" y="506629"/>
            <a:ext cx="64363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1"/>
                  <a:tileRect/>
                </a:gradFill>
                <a:effectLst>
                  <a:outerShdw blurRad="50800" dist="50800" dir="18900000" algn="tl" rotWithShape="0">
                    <a:schemeClr val="tx2">
                      <a:alpha val="43000"/>
                    </a:schemeClr>
                  </a:outerShdw>
                </a:effectLst>
                <a:latin typeface="+mj-lt"/>
                <a:ea typeface="+mj-ea"/>
                <a:cs typeface="+mj-cs"/>
              </a:rPr>
              <a:t>Mapping</a:t>
            </a:r>
            <a:r>
              <a:rPr lang="en-US" dirty="0"/>
              <a:t> </a:t>
            </a:r>
            <a:r>
              <a:rPr lang="en-US" sz="4000" dirty="0"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1"/>
                  <a:tileRect/>
                </a:gradFill>
                <a:effectLst>
                  <a:outerShdw blurRad="50800" dist="50800" dir="18900000" algn="tl" rotWithShape="0">
                    <a:schemeClr val="tx2">
                      <a:alpha val="43000"/>
                    </a:schemeClr>
                  </a:outerShdw>
                </a:effectLst>
                <a:latin typeface="+mj-lt"/>
                <a:ea typeface="+mj-ea"/>
                <a:cs typeface="+mj-cs"/>
              </a:rPr>
              <a:t>Composite attribute</a:t>
            </a:r>
          </a:p>
        </p:txBody>
      </p:sp>
      <p:pic>
        <p:nvPicPr>
          <p:cNvPr id="18436" name="Picture 2" descr="D:\McFadden Slides\slide files 6\06_09a.pct">
            <a:extLst>
              <a:ext uri="{FF2B5EF4-FFF2-40B4-BE49-F238E27FC236}">
                <a16:creationId xmlns:a16="http://schemas.microsoft.com/office/drawing/2014/main" id="{8DDAA1B2-C014-42DC-BFFC-FADEF5746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800225"/>
            <a:ext cx="7924800" cy="260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7" name="Text Box 3">
            <a:extLst>
              <a:ext uri="{FF2B5EF4-FFF2-40B4-BE49-F238E27FC236}">
                <a16:creationId xmlns:a16="http://schemas.microsoft.com/office/drawing/2014/main" id="{2EFBEB61-43E8-4753-B94E-D247D7190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2028825"/>
            <a:ext cx="25908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entity type with composite attribute</a:t>
            </a:r>
          </a:p>
        </p:txBody>
      </p:sp>
      <p:pic>
        <p:nvPicPr>
          <p:cNvPr id="18438" name="Picture 5" descr="D:\McFadden Slides\slide files 6\06_09b.pct">
            <a:extLst>
              <a:ext uri="{FF2B5EF4-FFF2-40B4-BE49-F238E27FC236}">
                <a16:creationId xmlns:a16="http://schemas.microsoft.com/office/drawing/2014/main" id="{28AA73E5-01D0-437F-B079-A57A39539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5076825"/>
            <a:ext cx="7772400" cy="146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9" name="Text Box 6">
            <a:extLst>
              <a:ext uri="{FF2B5EF4-FFF2-40B4-BE49-F238E27FC236}">
                <a16:creationId xmlns:a16="http://schemas.microsoft.com/office/drawing/2014/main" id="{9DCA5533-DAEC-4F4D-A06F-3B8608BAD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13" y="4691063"/>
            <a:ext cx="57594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CUSTOMER relation with address detail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">
  <a:themeElements>
    <a:clrScheme name="Book">
      <a:dk1>
        <a:sysClr val="windowText" lastClr="000000"/>
      </a:dk1>
      <a:lt1>
        <a:sysClr val="window" lastClr="FFFFFF"/>
      </a:lt1>
      <a:dk2>
        <a:srgbClr val="000082"/>
      </a:dk2>
      <a:lt2>
        <a:srgbClr val="F3F3FF"/>
      </a:lt2>
      <a:accent1>
        <a:srgbClr val="828200"/>
      </a:accent1>
      <a:accent2>
        <a:srgbClr val="1B582B"/>
      </a:accent2>
      <a:accent3>
        <a:srgbClr val="009FEC"/>
      </a:accent3>
      <a:accent4>
        <a:srgbClr val="00BDBD"/>
      </a:accent4>
      <a:accent5>
        <a:srgbClr val="7C5BAE"/>
      </a:accent5>
      <a:accent6>
        <a:srgbClr val="0055AA"/>
      </a:accent6>
      <a:hlink>
        <a:srgbClr val="FC9658"/>
      </a:hlink>
      <a:folHlink>
        <a:srgbClr val="E800E8"/>
      </a:folHlink>
    </a:clrScheme>
    <a:fontScheme name="Book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標楷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方正舒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ook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80000">
              <a:schemeClr val="phClr">
                <a:tint val="7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7200000" scaled="1"/>
        </a:gra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>
              <a:rot lat="0" lon="0" rev="0"/>
            </a:camera>
            <a:lightRig rig="morning" dir="bl"/>
          </a:scene3d>
          <a:sp3d extrusionH="222250" contourW="25400" prstMaterial="matte">
            <a:bevelT w="38100" h="38100" prst="softRound"/>
            <a:bevelB/>
            <a:extrusionClr>
              <a:srgbClr val="FF0000"/>
            </a:extrusionClr>
            <a:contourClr>
              <a:schemeClr val="accent3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soft" dir="bl">
              <a:rot lat="0" lon="0" rev="0"/>
            </a:lightRig>
          </a:scene3d>
          <a:sp3d prstMaterial="plastic">
            <a:bevelT w="38100" h="381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80000">
              <a:schemeClr val="phClr">
                <a:tint val="9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180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9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ook">
    <a:dk1>
      <a:sysClr val="windowText" lastClr="000000"/>
    </a:dk1>
    <a:lt1>
      <a:sysClr val="window" lastClr="FFFFFF"/>
    </a:lt1>
    <a:dk2>
      <a:srgbClr val="000082"/>
    </a:dk2>
    <a:lt2>
      <a:srgbClr val="F3F3FF"/>
    </a:lt2>
    <a:accent1>
      <a:srgbClr val="828200"/>
    </a:accent1>
    <a:accent2>
      <a:srgbClr val="1B582B"/>
    </a:accent2>
    <a:accent3>
      <a:srgbClr val="009FEC"/>
    </a:accent3>
    <a:accent4>
      <a:srgbClr val="00BDBD"/>
    </a:accent4>
    <a:accent5>
      <a:srgbClr val="7C5BAE"/>
    </a:accent5>
    <a:accent6>
      <a:srgbClr val="0055AA"/>
    </a:accent6>
    <a:hlink>
      <a:srgbClr val="FC9658"/>
    </a:hlink>
    <a:folHlink>
      <a:srgbClr val="E800E8"/>
    </a:folHlink>
  </a:clrScheme>
</a:themeOverride>
</file>

<file path=ppt/theme/themeOverride2.xml><?xml version="1.0" encoding="utf-8"?>
<a:themeOverride xmlns:a="http://schemas.openxmlformats.org/drawingml/2006/main">
  <a:clrScheme name="Book">
    <a:dk1>
      <a:sysClr val="windowText" lastClr="000000"/>
    </a:dk1>
    <a:lt1>
      <a:sysClr val="window" lastClr="FFFFFF"/>
    </a:lt1>
    <a:dk2>
      <a:srgbClr val="000082"/>
    </a:dk2>
    <a:lt2>
      <a:srgbClr val="F3F3FF"/>
    </a:lt2>
    <a:accent1>
      <a:srgbClr val="828200"/>
    </a:accent1>
    <a:accent2>
      <a:srgbClr val="1B582B"/>
    </a:accent2>
    <a:accent3>
      <a:srgbClr val="009FEC"/>
    </a:accent3>
    <a:accent4>
      <a:srgbClr val="00BDBD"/>
    </a:accent4>
    <a:accent5>
      <a:srgbClr val="7C5BAE"/>
    </a:accent5>
    <a:accent6>
      <a:srgbClr val="0055AA"/>
    </a:accent6>
    <a:hlink>
      <a:srgbClr val="FC9658"/>
    </a:hlink>
    <a:folHlink>
      <a:srgbClr val="E800E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A9445D28B95A4995C545995709B740" ma:contentTypeVersion="10" ma:contentTypeDescription="Create a new document." ma:contentTypeScope="" ma:versionID="39ca2dab5e51d03692ce495927a978ec">
  <xsd:schema xmlns:xsd="http://www.w3.org/2001/XMLSchema" xmlns:xs="http://www.w3.org/2001/XMLSchema" xmlns:p="http://schemas.microsoft.com/office/2006/metadata/properties" xmlns:ns2="4845f1dd-dae6-4377-8049-559ac4d47b2a" targetNamespace="http://schemas.microsoft.com/office/2006/metadata/properties" ma:root="true" ma:fieldsID="0f9843c7b20d0fffff7cb39c8376c022" ns2:_="">
    <xsd:import namespace="4845f1dd-dae6-4377-8049-559ac4d47b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45f1dd-dae6-4377-8049-559ac4d47b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BA3110-B601-41EB-A971-FC3666329054}"/>
</file>

<file path=customXml/itemProps2.xml><?xml version="1.0" encoding="utf-8"?>
<ds:datastoreItem xmlns:ds="http://schemas.openxmlformats.org/officeDocument/2006/customXml" ds:itemID="{D68AD3FD-6BEE-44FF-8CFD-6FD4336711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CADE7D-7CE3-4799-9E10-CA1A65D5271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5740</TotalTime>
  <Words>785</Words>
  <Application>Microsoft Office PowerPoint</Application>
  <PresentationFormat>On-screen Show (4:3)</PresentationFormat>
  <Paragraphs>260</Paragraphs>
  <Slides>35</Slides>
  <Notes>3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Book</vt:lpstr>
      <vt:lpstr>Mapping</vt:lpstr>
      <vt:lpstr>Summary of notation for ER diagrams</vt:lpstr>
      <vt:lpstr>Relational Database Definitions</vt:lpstr>
      <vt:lpstr>Relational Database</vt:lpstr>
      <vt:lpstr>Mapping -&gt;DB Tables</vt:lpstr>
      <vt:lpstr>ER-to-Relational Mapping</vt:lpstr>
      <vt:lpstr>Step 1: Mapping of Regular Entity Types </vt:lpstr>
      <vt:lpstr>PowerPoint Presentation</vt:lpstr>
      <vt:lpstr>PowerPoint Presentation</vt:lpstr>
      <vt:lpstr>PowerPoint Presentation</vt:lpstr>
      <vt:lpstr>PowerPoint Presentation</vt:lpstr>
      <vt:lpstr>Step 2: Mapping of Weak Entity Types </vt:lpstr>
      <vt:lpstr>PowerPoint Presentation</vt:lpstr>
      <vt:lpstr>Step 3: Mapping of Binary 1:1 Relation Types </vt:lpstr>
      <vt:lpstr>2 Mandatory</vt:lpstr>
      <vt:lpstr>Optional-Mandatory</vt:lpstr>
      <vt:lpstr>2 Optional</vt:lpstr>
      <vt:lpstr>Step 4: Mapping of Binary 1:N Relationship Types.</vt:lpstr>
      <vt:lpstr>Many is Mandatory</vt:lpstr>
      <vt:lpstr>Many is Optional</vt:lpstr>
      <vt:lpstr>Step 5: Mapping of Binary M:N Relationship Types. </vt:lpstr>
      <vt:lpstr>M:N</vt:lpstr>
      <vt:lpstr> M:N  with attribute</vt:lpstr>
      <vt:lpstr>Step 6: Mapping of N-ary Relationship Types. </vt:lpstr>
      <vt:lpstr>Step 6: Mapping of N-ary Relationship Types. </vt:lpstr>
      <vt:lpstr>Step 6: Mapping of N-ary Relationship Types. </vt:lpstr>
      <vt:lpstr>Step 7:Mapping Unary Relationship</vt:lpstr>
      <vt:lpstr>PowerPoint Presentation</vt:lpstr>
      <vt:lpstr>Case Study</vt:lpstr>
      <vt:lpstr>PowerPoint Presentation</vt:lpstr>
      <vt:lpstr>Mapping Result</vt:lpstr>
      <vt:lpstr>PowerPoint Presentation</vt:lpstr>
      <vt:lpstr>Mapping Result</vt:lpstr>
      <vt:lpstr>PowerPoint Presentation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Safa Hamdare</dc:creator>
  <cp:lastModifiedBy>Rami</cp:lastModifiedBy>
  <cp:revision>204</cp:revision>
  <cp:lastPrinted>2009-04-22T19:24:48Z</cp:lastPrinted>
  <dcterms:created xsi:type="dcterms:W3CDTF">2009-04-22T19:24:48Z</dcterms:created>
  <dcterms:modified xsi:type="dcterms:W3CDTF">2021-09-08T23:02:28Z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0x010100C4A9445D28B95A4995C545995709B740</vt:lpwstr>
  </property>
</Properties>
</file>