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5.xml" ContentType="application/vnd.openxmlformats-officedocument.presentationml.notesSlide+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0.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3"/>
  </p:sldMasterIdLst>
  <p:notesMasterIdLst>
    <p:notesMasterId r:id="rId70"/>
  </p:notesMasterIdLst>
  <p:sldIdLst>
    <p:sldId id="256" r:id="rId4"/>
    <p:sldId id="306" r:id="rId5"/>
    <p:sldId id="307" r:id="rId6"/>
    <p:sldId id="259" r:id="rId7"/>
    <p:sldId id="308" r:id="rId8"/>
    <p:sldId id="309" r:id="rId9"/>
    <p:sldId id="310" r:id="rId10"/>
    <p:sldId id="327" r:id="rId11"/>
    <p:sldId id="328" r:id="rId12"/>
    <p:sldId id="329" r:id="rId13"/>
    <p:sldId id="330" r:id="rId14"/>
    <p:sldId id="331" r:id="rId15"/>
    <p:sldId id="311" r:id="rId16"/>
    <p:sldId id="312" r:id="rId17"/>
    <p:sldId id="314" r:id="rId18"/>
    <p:sldId id="316" r:id="rId19"/>
    <p:sldId id="319" r:id="rId20"/>
    <p:sldId id="320" r:id="rId21"/>
    <p:sldId id="321" r:id="rId22"/>
    <p:sldId id="322" r:id="rId23"/>
    <p:sldId id="324" r:id="rId24"/>
    <p:sldId id="325" r:id="rId25"/>
    <p:sldId id="326" r:id="rId26"/>
    <p:sldId id="363" r:id="rId27"/>
    <p:sldId id="301" r:id="rId28"/>
    <p:sldId id="302"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1" r:id="rId48"/>
    <p:sldId id="352" r:id="rId49"/>
    <p:sldId id="353" r:id="rId50"/>
    <p:sldId id="354" r:id="rId51"/>
    <p:sldId id="355" r:id="rId52"/>
    <p:sldId id="356" r:id="rId53"/>
    <p:sldId id="287" r:id="rId54"/>
    <p:sldId id="357" r:id="rId55"/>
    <p:sldId id="358" r:id="rId56"/>
    <p:sldId id="359" r:id="rId57"/>
    <p:sldId id="360" r:id="rId58"/>
    <p:sldId id="288" r:id="rId59"/>
    <p:sldId id="289" r:id="rId60"/>
    <p:sldId id="290" r:id="rId61"/>
    <p:sldId id="293" r:id="rId62"/>
    <p:sldId id="294" r:id="rId63"/>
    <p:sldId id="295" r:id="rId64"/>
    <p:sldId id="296" r:id="rId65"/>
    <p:sldId id="297" r:id="rId66"/>
    <p:sldId id="298" r:id="rId67"/>
    <p:sldId id="299" r:id="rId68"/>
    <p:sldId id="300" r:id="rId69"/>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ctr"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ctr"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ctr"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ctr"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33CCFF"/>
    <a:srgbClr val="FF7C80"/>
    <a:srgbClr val="0000FF"/>
    <a:srgbClr val="C0C0C0"/>
    <a:srgbClr val="96969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8" autoAdjust="0"/>
    <p:restoredTop sz="94610" autoAdjust="0"/>
  </p:normalViewPr>
  <p:slideViewPr>
    <p:cSldViewPr snapToGrid="0">
      <p:cViewPr>
        <p:scale>
          <a:sx n="77" d="100"/>
          <a:sy n="77" d="100"/>
        </p:scale>
        <p:origin x="-1326"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openxmlformats.org/officeDocument/2006/relationships/customXml" Target="../customXml/item3.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7F053EB-6508-4B55-93CB-A658CE6501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mn-ea"/>
              </a:defRPr>
            </a:lvl1pPr>
          </a:lstStyle>
          <a:p>
            <a:pPr>
              <a:defRPr/>
            </a:pPr>
            <a:endParaRPr lang="en-US"/>
          </a:p>
        </p:txBody>
      </p:sp>
      <p:sp>
        <p:nvSpPr>
          <p:cNvPr id="31747" name="Rectangle 3">
            <a:extLst>
              <a:ext uri="{FF2B5EF4-FFF2-40B4-BE49-F238E27FC236}">
                <a16:creationId xmlns:a16="http://schemas.microsoft.com/office/drawing/2014/main" id="{F680A0BF-33B1-440D-A613-60C53D1E793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defRPr>
            </a:lvl1pPr>
          </a:lstStyle>
          <a:p>
            <a:pPr>
              <a:defRPr/>
            </a:pPr>
            <a:endParaRPr lang="en-US"/>
          </a:p>
        </p:txBody>
      </p:sp>
      <p:sp>
        <p:nvSpPr>
          <p:cNvPr id="75780" name="Rectangle 4">
            <a:extLst>
              <a:ext uri="{FF2B5EF4-FFF2-40B4-BE49-F238E27FC236}">
                <a16:creationId xmlns:a16="http://schemas.microsoft.com/office/drawing/2014/main" id="{06D1577C-B1DA-41CD-BFCC-4C07D1625C16}"/>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85584C84-1523-4745-B5C6-D0BAABFBA8C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a:extLst>
              <a:ext uri="{FF2B5EF4-FFF2-40B4-BE49-F238E27FC236}">
                <a16:creationId xmlns:a16="http://schemas.microsoft.com/office/drawing/2014/main" id="{1405E87C-3E3B-4D52-961D-225BBF3FCA3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mn-ea"/>
              </a:defRPr>
            </a:lvl1pPr>
          </a:lstStyle>
          <a:p>
            <a:pPr>
              <a:defRPr/>
            </a:pPr>
            <a:endParaRPr lang="en-US"/>
          </a:p>
        </p:txBody>
      </p:sp>
      <p:sp>
        <p:nvSpPr>
          <p:cNvPr id="31751" name="Rectangle 7">
            <a:extLst>
              <a:ext uri="{FF2B5EF4-FFF2-40B4-BE49-F238E27FC236}">
                <a16:creationId xmlns:a16="http://schemas.microsoft.com/office/drawing/2014/main" id="{A751BE48-98C9-40CB-84E1-5EA6A04A44A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A0C05B9-0086-48E0-8810-6DFF8AFC11D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CCE0E5E-EE90-42B8-9A92-39FA2A887F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C1A354D-24C7-4477-A2FD-4007A1F343ED}" type="slidenum">
              <a:rPr lang="en-US" altLang="en-US"/>
              <a:pPr/>
              <a:t>1</a:t>
            </a:fld>
            <a:endParaRPr lang="en-US" altLang="en-US"/>
          </a:p>
        </p:txBody>
      </p:sp>
      <p:sp>
        <p:nvSpPr>
          <p:cNvPr id="76803" name="Rectangle 2">
            <a:extLst>
              <a:ext uri="{FF2B5EF4-FFF2-40B4-BE49-F238E27FC236}">
                <a16:creationId xmlns:a16="http://schemas.microsoft.com/office/drawing/2014/main" id="{16D34979-030B-4B93-A4A4-28253AF46E2B}"/>
              </a:ext>
            </a:extLst>
          </p:cNvPr>
          <p:cNvSpPr>
            <a:spLocks noRot="1" noChangeArrowheads="1" noTextEdit="1"/>
          </p:cNvSpPr>
          <p:nvPr>
            <p:ph type="sldImg"/>
          </p:nvPr>
        </p:nvSpPr>
        <p:spPr>
          <a:ln/>
        </p:spPr>
      </p:sp>
      <p:sp>
        <p:nvSpPr>
          <p:cNvPr id="76804" name="Rectangle 3">
            <a:extLst>
              <a:ext uri="{FF2B5EF4-FFF2-40B4-BE49-F238E27FC236}">
                <a16:creationId xmlns:a16="http://schemas.microsoft.com/office/drawing/2014/main" id="{F850924B-14C1-4F47-AC22-07C587A887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F58F97F-99C5-4567-8124-45E47AB7B4CB}"/>
              </a:ext>
            </a:extLst>
          </p:cNvPr>
          <p:cNvSpPr>
            <a:spLocks noGrp="1" noChangeArrowheads="1"/>
          </p:cNvSpPr>
          <p:nvPr>
            <p:ph type="hdr" sz="quarter"/>
          </p:nvPr>
        </p:nvSpPr>
        <p:spPr/>
        <p:txBody>
          <a:bodyPr/>
          <a:lstStyle/>
          <a:p>
            <a:pPr>
              <a:defRPr/>
            </a:pPr>
            <a:r>
              <a:rPr lang="en-US"/>
              <a:t>Module 6: Modifying Data in Tables</a:t>
            </a:r>
          </a:p>
        </p:txBody>
      </p:sp>
      <p:sp>
        <p:nvSpPr>
          <p:cNvPr id="41987" name="Rectangle 3">
            <a:extLst>
              <a:ext uri="{FF2B5EF4-FFF2-40B4-BE49-F238E27FC236}">
                <a16:creationId xmlns:a16="http://schemas.microsoft.com/office/drawing/2014/main" id="{D0E770ED-6DA8-463D-AE9E-AB8D8D20D111}"/>
              </a:ext>
            </a:extLst>
          </p:cNvPr>
          <p:cNvSpPr>
            <a:spLocks noGrp="1" noChangeArrowheads="1"/>
          </p:cNvSpPr>
          <p:nvPr>
            <p:ph type="dt" sz="quarter" idx="1"/>
          </p:nvPr>
        </p:nvSpPr>
        <p:spPr/>
        <p:txBody>
          <a:bodyPr/>
          <a:lstStyle/>
          <a:p>
            <a:pPr>
              <a:defRPr/>
            </a:pPr>
            <a:r>
              <a:rPr lang="en-US"/>
              <a:t>Course 2778A</a:t>
            </a:r>
          </a:p>
        </p:txBody>
      </p:sp>
      <p:sp>
        <p:nvSpPr>
          <p:cNvPr id="41988" name="Rectangle 7">
            <a:extLst>
              <a:ext uri="{FF2B5EF4-FFF2-40B4-BE49-F238E27FC236}">
                <a16:creationId xmlns:a16="http://schemas.microsoft.com/office/drawing/2014/main" id="{394D7578-60FA-44E0-9724-63F986E29728}"/>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7E31EE0-DD53-46FD-8191-3869142DABB1}" type="slidenum">
              <a:rPr lang="en-US" altLang="en-US"/>
              <a:pPr/>
              <a:t>14</a:t>
            </a:fld>
            <a:endParaRPr lang="en-US" altLang="en-US"/>
          </a:p>
        </p:txBody>
      </p:sp>
      <p:sp>
        <p:nvSpPr>
          <p:cNvPr id="86021" name="Rectangle 2">
            <a:extLst>
              <a:ext uri="{FF2B5EF4-FFF2-40B4-BE49-F238E27FC236}">
                <a16:creationId xmlns:a16="http://schemas.microsoft.com/office/drawing/2014/main" id="{529E166D-2BAE-403A-BAA4-6F2C67E76AB6}"/>
              </a:ext>
            </a:extLst>
          </p:cNvPr>
          <p:cNvSpPr>
            <a:spLocks noGrp="1" noRot="1" noChangeAspect="1" noChangeArrowheads="1" noTextEdit="1"/>
          </p:cNvSpPr>
          <p:nvPr>
            <p:ph type="sldImg"/>
          </p:nvPr>
        </p:nvSpPr>
        <p:spPr>
          <a:ln/>
        </p:spPr>
      </p:sp>
      <p:sp>
        <p:nvSpPr>
          <p:cNvPr id="86022" name="Rectangle 6">
            <a:extLst>
              <a:ext uri="{FF2B5EF4-FFF2-40B4-BE49-F238E27FC236}">
                <a16:creationId xmlns:a16="http://schemas.microsoft.com/office/drawing/2014/main" id="{4D934821-9962-4BBB-9C2D-929966E2AFE4}"/>
              </a:ext>
            </a:extLst>
          </p:cNvPr>
          <p:cNvSpPr>
            <a:spLocks noGrp="1" noChangeArrowheads="1"/>
          </p:cNvSpPr>
          <p:nvPr>
            <p:ph type="body" idx="1"/>
          </p:nvPr>
        </p:nvSpPr>
        <p:spPr>
          <a:xfrm>
            <a:off x="307975" y="2219325"/>
            <a:ext cx="6149975" cy="6661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259B290-64DA-4481-A87F-2CE850196EEF}"/>
              </a:ext>
            </a:extLst>
          </p:cNvPr>
          <p:cNvSpPr>
            <a:spLocks noGrp="1" noChangeArrowheads="1"/>
          </p:cNvSpPr>
          <p:nvPr>
            <p:ph type="hdr" sz="quarter"/>
          </p:nvPr>
        </p:nvSpPr>
        <p:spPr/>
        <p:txBody>
          <a:bodyPr/>
          <a:lstStyle/>
          <a:p>
            <a:pPr>
              <a:defRPr/>
            </a:pPr>
            <a:r>
              <a:rPr lang="en-US"/>
              <a:t>Module 6: Modifying Data in Tables</a:t>
            </a:r>
          </a:p>
        </p:txBody>
      </p:sp>
      <p:sp>
        <p:nvSpPr>
          <p:cNvPr id="44035" name="Rectangle 3">
            <a:extLst>
              <a:ext uri="{FF2B5EF4-FFF2-40B4-BE49-F238E27FC236}">
                <a16:creationId xmlns:a16="http://schemas.microsoft.com/office/drawing/2014/main" id="{A427C3F0-A4F8-466D-A917-2144D78955D2}"/>
              </a:ext>
            </a:extLst>
          </p:cNvPr>
          <p:cNvSpPr>
            <a:spLocks noGrp="1" noChangeArrowheads="1"/>
          </p:cNvSpPr>
          <p:nvPr>
            <p:ph type="dt" sz="quarter" idx="1"/>
          </p:nvPr>
        </p:nvSpPr>
        <p:spPr/>
        <p:txBody>
          <a:bodyPr/>
          <a:lstStyle/>
          <a:p>
            <a:pPr>
              <a:defRPr/>
            </a:pPr>
            <a:r>
              <a:rPr lang="en-US"/>
              <a:t>Course 2778A</a:t>
            </a:r>
          </a:p>
        </p:txBody>
      </p:sp>
      <p:sp>
        <p:nvSpPr>
          <p:cNvPr id="44036" name="Rectangle 7">
            <a:extLst>
              <a:ext uri="{FF2B5EF4-FFF2-40B4-BE49-F238E27FC236}">
                <a16:creationId xmlns:a16="http://schemas.microsoft.com/office/drawing/2014/main" id="{C0E6F1BC-C6EC-401D-9B38-1A01F1735CE0}"/>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1213529-1AFA-4709-A3C5-3D5A0C1AC73A}" type="slidenum">
              <a:rPr lang="en-US" altLang="en-US"/>
              <a:pPr/>
              <a:t>15</a:t>
            </a:fld>
            <a:endParaRPr lang="en-US" altLang="en-US"/>
          </a:p>
        </p:txBody>
      </p:sp>
      <p:sp>
        <p:nvSpPr>
          <p:cNvPr id="87045" name="Rectangle 2">
            <a:extLst>
              <a:ext uri="{FF2B5EF4-FFF2-40B4-BE49-F238E27FC236}">
                <a16:creationId xmlns:a16="http://schemas.microsoft.com/office/drawing/2014/main" id="{20BEDD33-1162-4599-B37F-B051D0BEEBA3}"/>
              </a:ext>
            </a:extLst>
          </p:cNvPr>
          <p:cNvSpPr>
            <a:spLocks noGrp="1" noRot="1" noChangeAspect="1" noChangeArrowheads="1" noTextEdit="1"/>
          </p:cNvSpPr>
          <p:nvPr>
            <p:ph type="sldImg"/>
          </p:nvPr>
        </p:nvSpPr>
        <p:spPr>
          <a:ln/>
        </p:spPr>
      </p:sp>
      <p:sp>
        <p:nvSpPr>
          <p:cNvPr id="87046" name="Rectangle 3">
            <a:extLst>
              <a:ext uri="{FF2B5EF4-FFF2-40B4-BE49-F238E27FC236}">
                <a16:creationId xmlns:a16="http://schemas.microsoft.com/office/drawing/2014/main" id="{81BA5BE4-E63E-439C-8165-CBA01FDD4983}"/>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On this slide you will learn the basics of the INSERT statement.</a:t>
            </a:r>
          </a:p>
          <a:p>
            <a:r>
              <a:rPr lang="en-US" altLang="en-US">
                <a:latin typeface="Arial" panose="020B0604020202020204" pitchFamily="34" charset="0"/>
              </a:rPr>
              <a:t>The INSERT statement adds one or more new rows to a table. In a simplified treatment, INSERT has the following form:</a:t>
            </a:r>
          </a:p>
          <a:p>
            <a:r>
              <a:rPr lang="en-US" altLang="en-US">
                <a:latin typeface="Arial" panose="020B0604020202020204" pitchFamily="34" charset="0"/>
              </a:rPr>
              <a:t>INSERT [INTO] table_or_view [(column_list)] data_values</a:t>
            </a:r>
          </a:p>
          <a:p>
            <a:r>
              <a:rPr lang="en-US" altLang="en-US">
                <a:latin typeface="Arial" panose="020B0604020202020204" pitchFamily="34" charset="0"/>
              </a:rPr>
              <a:t>The INSERT statement inserts </a:t>
            </a:r>
            <a:r>
              <a:rPr lang="en-US" altLang="en-US" i="1">
                <a:latin typeface="Arial" panose="020B0604020202020204" pitchFamily="34" charset="0"/>
              </a:rPr>
              <a:t>data_values</a:t>
            </a:r>
            <a:r>
              <a:rPr lang="en-US" altLang="en-US">
                <a:latin typeface="Arial" panose="020B0604020202020204" pitchFamily="34" charset="0"/>
              </a:rPr>
              <a:t> as one or more rows into the specified table or view. </a:t>
            </a:r>
            <a:r>
              <a:rPr lang="en-US" altLang="en-US" i="1">
                <a:latin typeface="Arial" panose="020B0604020202020204" pitchFamily="34" charset="0"/>
              </a:rPr>
              <a:t>column_list</a:t>
            </a:r>
            <a:r>
              <a:rPr lang="en-US" altLang="en-US">
                <a:latin typeface="Arial" panose="020B0604020202020204" pitchFamily="34" charset="0"/>
              </a:rPr>
              <a:t> is a list of column names, separated by commas, that can be used to specify the columns for which data is supplied. If </a:t>
            </a:r>
            <a:r>
              <a:rPr lang="en-US" altLang="en-US" i="1">
                <a:latin typeface="Arial" panose="020B0604020202020204" pitchFamily="34" charset="0"/>
              </a:rPr>
              <a:t>column_list</a:t>
            </a:r>
            <a:r>
              <a:rPr lang="en-US" altLang="en-US">
                <a:latin typeface="Arial" panose="020B0604020202020204" pitchFamily="34" charset="0"/>
              </a:rPr>
              <a:t> is not specified, all the columns in the table or view receive data.</a:t>
            </a:r>
          </a:p>
          <a:p>
            <a:r>
              <a:rPr lang="en-US" altLang="en-US">
                <a:latin typeface="Arial" panose="020B0604020202020204" pitchFamily="34" charset="0"/>
              </a:rPr>
              <a:t>When </a:t>
            </a:r>
            <a:r>
              <a:rPr lang="en-US" altLang="en-US" i="1">
                <a:latin typeface="Arial" panose="020B0604020202020204" pitchFamily="34" charset="0"/>
              </a:rPr>
              <a:t>column_list</a:t>
            </a:r>
            <a:r>
              <a:rPr lang="en-US" altLang="en-US">
                <a:latin typeface="Arial" panose="020B0604020202020204" pitchFamily="34" charset="0"/>
              </a:rPr>
              <a:t> does not specify all the columns in a table or view, either the default value, if a default is defined for the column, or NULL is inserted into any column that is not specified in the list. All columns that are not specified in the column list must either allow for null values or have a default value assigned.</a:t>
            </a:r>
          </a:p>
          <a:p>
            <a:r>
              <a:rPr lang="en-US" altLang="en-US">
                <a:latin typeface="Arial" panose="020B0604020202020204" pitchFamily="34" charset="0"/>
              </a:rPr>
              <a:t>INSERT statements do not specify values for the following types of columns because the SQL Server Database Engine generates the values for these columns: </a:t>
            </a:r>
          </a:p>
          <a:p>
            <a:pPr>
              <a:buFontTx/>
              <a:buChar char="•"/>
            </a:pPr>
            <a:r>
              <a:rPr lang="en-US" altLang="en-US">
                <a:latin typeface="Arial" panose="020B0604020202020204" pitchFamily="34" charset="0"/>
              </a:rPr>
              <a:t>Columns with an IDENTITY property that generates the values for the column.</a:t>
            </a:r>
          </a:p>
          <a:p>
            <a:pPr>
              <a:buFontTx/>
              <a:buChar char="•"/>
            </a:pPr>
            <a:r>
              <a:rPr lang="en-US" altLang="en-US">
                <a:latin typeface="Arial" panose="020B0604020202020204" pitchFamily="34" charset="0"/>
              </a:rPr>
              <a:t>Columns that have a default that uses the NEWID function to generate a unique GUID value.</a:t>
            </a:r>
          </a:p>
          <a:p>
            <a:pPr>
              <a:buFontTx/>
              <a:buChar char="•"/>
            </a:pPr>
            <a:r>
              <a:rPr lang="en-US" altLang="en-US">
                <a:latin typeface="Arial" panose="020B0604020202020204" pitchFamily="34" charset="0"/>
              </a:rPr>
              <a:t>Computed columns, or columns that are defined as an expression calculated from one or more other columns in the CREATE TABLE statement.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91CEC52-B9A2-4E47-92F0-71F7C708D849}"/>
              </a:ext>
            </a:extLst>
          </p:cNvPr>
          <p:cNvSpPr>
            <a:spLocks noGrp="1" noChangeArrowheads="1"/>
          </p:cNvSpPr>
          <p:nvPr>
            <p:ph type="hdr" sz="quarter"/>
          </p:nvPr>
        </p:nvSpPr>
        <p:spPr/>
        <p:txBody>
          <a:bodyPr/>
          <a:lstStyle/>
          <a:p>
            <a:pPr>
              <a:defRPr/>
            </a:pPr>
            <a:r>
              <a:rPr lang="en-US"/>
              <a:t>Module 6: Modifying Data in Tables</a:t>
            </a:r>
          </a:p>
        </p:txBody>
      </p:sp>
      <p:sp>
        <p:nvSpPr>
          <p:cNvPr id="46083" name="Rectangle 3">
            <a:extLst>
              <a:ext uri="{FF2B5EF4-FFF2-40B4-BE49-F238E27FC236}">
                <a16:creationId xmlns:a16="http://schemas.microsoft.com/office/drawing/2014/main" id="{515E17B2-ED9F-4D6A-A46B-F65D7AC15AD5}"/>
              </a:ext>
            </a:extLst>
          </p:cNvPr>
          <p:cNvSpPr>
            <a:spLocks noGrp="1" noChangeArrowheads="1"/>
          </p:cNvSpPr>
          <p:nvPr>
            <p:ph type="dt" sz="quarter" idx="1"/>
          </p:nvPr>
        </p:nvSpPr>
        <p:spPr/>
        <p:txBody>
          <a:bodyPr/>
          <a:lstStyle/>
          <a:p>
            <a:pPr>
              <a:defRPr/>
            </a:pPr>
            <a:r>
              <a:rPr lang="en-US"/>
              <a:t>Course 2778A</a:t>
            </a:r>
          </a:p>
        </p:txBody>
      </p:sp>
      <p:sp>
        <p:nvSpPr>
          <p:cNvPr id="46084" name="Rectangle 7">
            <a:extLst>
              <a:ext uri="{FF2B5EF4-FFF2-40B4-BE49-F238E27FC236}">
                <a16:creationId xmlns:a16="http://schemas.microsoft.com/office/drawing/2014/main" id="{BBC1C54A-78EC-41C4-B969-620354A8085B}"/>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83B454C-5E2B-4E9B-A682-40BA95F4CB80}" type="slidenum">
              <a:rPr lang="en-US" altLang="en-US"/>
              <a:pPr/>
              <a:t>16</a:t>
            </a:fld>
            <a:endParaRPr lang="en-US" altLang="en-US"/>
          </a:p>
        </p:txBody>
      </p:sp>
      <p:sp>
        <p:nvSpPr>
          <p:cNvPr id="88069" name="Rectangle 2">
            <a:extLst>
              <a:ext uri="{FF2B5EF4-FFF2-40B4-BE49-F238E27FC236}">
                <a16:creationId xmlns:a16="http://schemas.microsoft.com/office/drawing/2014/main" id="{3CFAC461-705B-4836-A5D2-191B6B050B06}"/>
              </a:ext>
            </a:extLst>
          </p:cNvPr>
          <p:cNvSpPr>
            <a:spLocks noGrp="1" noRot="1" noChangeAspect="1" noChangeArrowheads="1" noTextEdit="1"/>
          </p:cNvSpPr>
          <p:nvPr>
            <p:ph type="sldImg"/>
          </p:nvPr>
        </p:nvSpPr>
        <p:spPr>
          <a:ln/>
        </p:spPr>
      </p:sp>
      <p:sp>
        <p:nvSpPr>
          <p:cNvPr id="88070" name="Rectangle 3">
            <a:extLst>
              <a:ext uri="{FF2B5EF4-FFF2-40B4-BE49-F238E27FC236}">
                <a16:creationId xmlns:a16="http://schemas.microsoft.com/office/drawing/2014/main" id="{2EB033E6-EC49-43E1-9A3D-37752294D529}"/>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2B1F35B0-80F0-4DB8-9B71-F0BCF607637A}"/>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95927E0E-06D3-45B0-BC19-185F4DF8D9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 name="Slide Number Placeholder 3">
            <a:extLst>
              <a:ext uri="{FF2B5EF4-FFF2-40B4-BE49-F238E27FC236}">
                <a16:creationId xmlns:a16="http://schemas.microsoft.com/office/drawing/2014/main" id="{2DE6DE13-7641-4861-97BE-AE71CB81CB5F}"/>
              </a:ext>
            </a:extLst>
          </p:cNvPr>
          <p:cNvSpPr>
            <a:spLocks noGrp="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3BBD972-B892-46BA-A400-78B29BAE3E96}" type="slidenum">
              <a:rPr lang="en-US" altLang="en-US"/>
              <a:pPr/>
              <a:t>17</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2D0B40C6-FDD8-43B9-A8D2-7D3076206A6E}"/>
              </a:ext>
            </a:extLst>
          </p:cNvPr>
          <p:cNvSpPr>
            <a:spLocks noGrp="1" noRot="1" noChangeAspect="1" noTextEdit="1"/>
          </p:cNvSpPr>
          <p:nvPr>
            <p:ph type="sldImg"/>
          </p:nvPr>
        </p:nvSpPr>
        <p:spPr>
          <a:ln/>
        </p:spPr>
      </p:sp>
      <p:sp>
        <p:nvSpPr>
          <p:cNvPr id="90115" name="Notes Placeholder 2">
            <a:extLst>
              <a:ext uri="{FF2B5EF4-FFF2-40B4-BE49-F238E27FC236}">
                <a16:creationId xmlns:a16="http://schemas.microsoft.com/office/drawing/2014/main" id="{1E8CC7F4-9176-4DE0-BEBD-8C44397A2E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latin typeface="Arial" panose="020B0604020202020204" pitchFamily="34" charset="0"/>
              </a:rPr>
              <a:t>DELETE with no WHERE clause</a:t>
            </a:r>
          </a:p>
          <a:p>
            <a:pPr>
              <a:spcBef>
                <a:spcPct val="50000"/>
              </a:spcBef>
            </a:pPr>
            <a:r>
              <a:rPr lang="en-US" altLang="en-US">
                <a:latin typeface="Arial" panose="020B0604020202020204" pitchFamily="34" charset="0"/>
              </a:rPr>
              <a:t>DELETE can be used without a WHERE clause to delete all rows of a table without limitation. The example here deletes all rows from the Sales.Salesperson table because no WHERE clause is defined.</a:t>
            </a:r>
          </a:p>
          <a:p>
            <a:pPr>
              <a:spcBef>
                <a:spcPct val="50000"/>
              </a:spcBef>
            </a:pPr>
            <a:r>
              <a:rPr lang="en-US" altLang="en-US" b="1">
                <a:latin typeface="Arial" panose="020B0604020202020204" pitchFamily="34" charset="0"/>
              </a:rPr>
              <a:t>DELETE using a Subquery</a:t>
            </a:r>
          </a:p>
          <a:p>
            <a:pPr>
              <a:spcBef>
                <a:spcPct val="50000"/>
              </a:spcBef>
            </a:pPr>
            <a:r>
              <a:rPr lang="en-US" altLang="en-US">
                <a:latin typeface="Arial" panose="020B0604020202020204" pitchFamily="34" charset="0"/>
              </a:rPr>
              <a:t>The WHERE clause of the DELETE statement can be defined as a subquery in order to delete rows from a base table depending on data stored in another table. The example here deletes rows from the SalesPersonQuotaHistory table based on the year-to-date sales in the SalesPerson table.</a:t>
            </a:r>
          </a:p>
          <a:p>
            <a:pPr>
              <a:spcBef>
                <a:spcPct val="50000"/>
              </a:spcBef>
            </a:pPr>
            <a:r>
              <a:rPr lang="en-US" altLang="en-US" b="1">
                <a:latin typeface="Arial" panose="020B0604020202020204" pitchFamily="34" charset="0"/>
              </a:rPr>
              <a:t>DELETE using TOP</a:t>
            </a:r>
          </a:p>
          <a:p>
            <a:pPr eaLnBrk="1" hangingPunct="1"/>
            <a:r>
              <a:rPr lang="en-US" altLang="en-US">
                <a:latin typeface="Arial" panose="020B0604020202020204" pitchFamily="34" charset="0"/>
              </a:rPr>
              <a:t>DELETE can be modified with a TOP clause, much like INSERT can, in order to remove some number or percentage of rows from a table. This example deletes 2.5 percent of the rows (27 rows) on the ProductionInventory table.</a:t>
            </a:r>
          </a:p>
        </p:txBody>
      </p:sp>
      <p:sp>
        <p:nvSpPr>
          <p:cNvPr id="4" name="Slide Number Placeholder 3">
            <a:extLst>
              <a:ext uri="{FF2B5EF4-FFF2-40B4-BE49-F238E27FC236}">
                <a16:creationId xmlns:a16="http://schemas.microsoft.com/office/drawing/2014/main" id="{C85D7604-468B-4B07-902D-621F3CD96509}"/>
              </a:ext>
            </a:extLst>
          </p:cNvPr>
          <p:cNvSpPr>
            <a:spLocks noGrp="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9E64ECD-B0AB-495D-BA21-F0CBC2515FEF}" type="slidenum">
              <a:rPr lang="en-US" altLang="en-US"/>
              <a:pPr/>
              <a:t>18</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E9E1AD8-BFE7-49D6-8835-C21D821B6FFF}"/>
              </a:ext>
            </a:extLst>
          </p:cNvPr>
          <p:cNvSpPr>
            <a:spLocks noGrp="1" noChangeArrowheads="1"/>
          </p:cNvSpPr>
          <p:nvPr>
            <p:ph type="hdr" sz="quarter"/>
          </p:nvPr>
        </p:nvSpPr>
        <p:spPr/>
        <p:txBody>
          <a:bodyPr/>
          <a:lstStyle/>
          <a:p>
            <a:pPr>
              <a:defRPr/>
            </a:pPr>
            <a:r>
              <a:rPr lang="en-US"/>
              <a:t>Module 6: Modifying Data in Tables</a:t>
            </a:r>
          </a:p>
        </p:txBody>
      </p:sp>
      <p:sp>
        <p:nvSpPr>
          <p:cNvPr id="53251" name="Rectangle 3">
            <a:extLst>
              <a:ext uri="{FF2B5EF4-FFF2-40B4-BE49-F238E27FC236}">
                <a16:creationId xmlns:a16="http://schemas.microsoft.com/office/drawing/2014/main" id="{43F417C2-5ECC-4119-A295-E129773ECB8D}"/>
              </a:ext>
            </a:extLst>
          </p:cNvPr>
          <p:cNvSpPr>
            <a:spLocks noGrp="1" noChangeArrowheads="1"/>
          </p:cNvSpPr>
          <p:nvPr>
            <p:ph type="dt" sz="quarter" idx="1"/>
          </p:nvPr>
        </p:nvSpPr>
        <p:spPr/>
        <p:txBody>
          <a:bodyPr/>
          <a:lstStyle/>
          <a:p>
            <a:pPr>
              <a:defRPr/>
            </a:pPr>
            <a:r>
              <a:rPr lang="en-US"/>
              <a:t>Course 2778A</a:t>
            </a:r>
          </a:p>
        </p:txBody>
      </p:sp>
      <p:sp>
        <p:nvSpPr>
          <p:cNvPr id="53252" name="Rectangle 7">
            <a:extLst>
              <a:ext uri="{FF2B5EF4-FFF2-40B4-BE49-F238E27FC236}">
                <a16:creationId xmlns:a16="http://schemas.microsoft.com/office/drawing/2014/main" id="{870FA474-34F4-4971-8BC8-1361CCB534C6}"/>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2118ED8-D9B3-499B-89FC-08DF659F57B2}" type="slidenum">
              <a:rPr lang="en-US" altLang="en-US"/>
              <a:pPr/>
              <a:t>19</a:t>
            </a:fld>
            <a:endParaRPr lang="en-US" altLang="en-US"/>
          </a:p>
        </p:txBody>
      </p:sp>
      <p:sp>
        <p:nvSpPr>
          <p:cNvPr id="91141" name="Rectangle 2">
            <a:extLst>
              <a:ext uri="{FF2B5EF4-FFF2-40B4-BE49-F238E27FC236}">
                <a16:creationId xmlns:a16="http://schemas.microsoft.com/office/drawing/2014/main" id="{2A9F91DD-BB84-44DF-B1EB-968CA9036462}"/>
              </a:ext>
            </a:extLst>
          </p:cNvPr>
          <p:cNvSpPr>
            <a:spLocks noGrp="1" noRot="1" noChangeAspect="1" noChangeArrowheads="1" noTextEdit="1"/>
          </p:cNvSpPr>
          <p:nvPr>
            <p:ph type="sldImg"/>
          </p:nvPr>
        </p:nvSpPr>
        <p:spPr>
          <a:ln/>
        </p:spPr>
      </p:sp>
      <p:sp>
        <p:nvSpPr>
          <p:cNvPr id="53254" name="Rectangle 3">
            <a:extLst>
              <a:ext uri="{FF2B5EF4-FFF2-40B4-BE49-F238E27FC236}">
                <a16:creationId xmlns:a16="http://schemas.microsoft.com/office/drawing/2014/main" id="{6AF9E2E0-E35F-4ECF-9A3A-02400E7954F8}"/>
              </a:ext>
            </a:extLst>
          </p:cNvPr>
          <p:cNvSpPr>
            <a:spLocks noGrp="1" noChangeArrowheads="1"/>
          </p:cNvSpPr>
          <p:nvPr>
            <p:ph type="body" idx="1"/>
          </p:nvPr>
        </p:nvSpPr>
        <p:spPr>
          <a:xfrm>
            <a:off x="307975" y="2147888"/>
            <a:ext cx="6149975" cy="6732587"/>
          </a:xfrm>
          <a:ln/>
        </p:spPr>
        <p:txBody>
          <a:bodyPr/>
          <a:lstStyle/>
          <a:p>
            <a:pPr>
              <a:defRPr/>
            </a:pPr>
            <a:endParaRPr lang="en-US" dirty="0"/>
          </a:p>
          <a:p>
            <a:pPr marL="186938" indent="-186938">
              <a:defRPr/>
            </a:pPr>
            <a:r>
              <a:rPr lang="en-US" dirty="0"/>
              <a:t>On this slide you will learn how to remove all rows from a table without logging the individual row deletions.</a:t>
            </a:r>
          </a:p>
          <a:p>
            <a:pPr marL="186938" indent="-186938">
              <a:defRPr/>
            </a:pPr>
            <a:r>
              <a:rPr lang="en-US" dirty="0"/>
              <a:t>TRUNCATE TABLE removes all rows from a table without logging the individual row deletions. TRUNCATE TABLE is similar to the DELETE statement with no WHERE clause; however, TRUNCATE TABLE is faster and uses fewer system and transaction log resources.</a:t>
            </a:r>
          </a:p>
          <a:p>
            <a:pPr marL="186938" indent="-186938">
              <a:defRPr/>
            </a:pPr>
            <a:r>
              <a:rPr lang="en-US" b="1" dirty="0"/>
              <a:t>TRUNCATE TABLE Syntax</a:t>
            </a:r>
          </a:p>
          <a:p>
            <a:pPr marL="186938" indent="-186938">
              <a:defRPr/>
            </a:pPr>
            <a:r>
              <a:rPr lang="en-US" dirty="0"/>
              <a:t>The parameter </a:t>
            </a:r>
            <a:r>
              <a:rPr lang="en-US" i="1" dirty="0" err="1"/>
              <a:t>database_name</a:t>
            </a:r>
            <a:r>
              <a:rPr lang="en-US" dirty="0"/>
              <a:t> is the name of the database that the table to be truncated belongs to, </a:t>
            </a:r>
            <a:r>
              <a:rPr lang="en-US" i="1" dirty="0" err="1"/>
              <a:t>schema_name</a:t>
            </a:r>
            <a:r>
              <a:rPr lang="en-US" dirty="0"/>
              <a:t> is the name of the schema to which the table belongs, </a:t>
            </a:r>
            <a:r>
              <a:rPr lang="en-US" i="1" dirty="0" err="1"/>
              <a:t>table_name</a:t>
            </a:r>
            <a:r>
              <a:rPr lang="en-US" dirty="0"/>
              <a:t> is the name of the table to truncate or from which all rows are removed.</a:t>
            </a:r>
          </a:p>
          <a:p>
            <a:pPr marL="186938" indent="-186938">
              <a:defRPr/>
            </a:pPr>
            <a:endParaRPr lang="en-US" b="1" dirty="0"/>
          </a:p>
          <a:p>
            <a:pPr marL="186938" indent="-186938">
              <a:defRPr/>
            </a:pPr>
            <a:r>
              <a:rPr lang="en-US" b="1" dirty="0"/>
              <a:t>You cannot use TRUNCATE TABLE on tables that: </a:t>
            </a:r>
            <a:endParaRPr lang="en-US" dirty="0"/>
          </a:p>
          <a:p>
            <a:pPr marL="729057" lvl="1" indent="-280406">
              <a:defRPr/>
            </a:pPr>
            <a:r>
              <a:rPr lang="en-US" dirty="0"/>
              <a:t>Are referenced by a FOREIGN KEY constraint, although you can truncate a table that has a foreign key that references itself.</a:t>
            </a:r>
          </a:p>
          <a:p>
            <a:pPr marL="729057" lvl="1" indent="-280406">
              <a:defRPr/>
            </a:pPr>
            <a:r>
              <a:rPr lang="en-US" dirty="0"/>
              <a:t>Participate in an indexed view.</a:t>
            </a:r>
          </a:p>
          <a:p>
            <a:pPr marL="729057" lvl="1" indent="-280406">
              <a:defRPr/>
            </a:pPr>
            <a:r>
              <a:rPr lang="en-US" dirty="0"/>
              <a:t>Are published by using transactional replication or merge replication.</a:t>
            </a:r>
          </a:p>
          <a:p>
            <a:pPr marL="729057" lvl="1" indent="-280406">
              <a:defRPr/>
            </a:pPr>
            <a:r>
              <a:rPr lang="en-US" dirty="0"/>
              <a:t>For tables with one or more of these characteristics, use the DELETE statement instead.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14EC014-8CF4-4586-961A-62E6E98A855B}"/>
              </a:ext>
            </a:extLst>
          </p:cNvPr>
          <p:cNvSpPr>
            <a:spLocks noGrp="1" noChangeArrowheads="1"/>
          </p:cNvSpPr>
          <p:nvPr>
            <p:ph type="hdr" sz="quarter"/>
          </p:nvPr>
        </p:nvSpPr>
        <p:spPr/>
        <p:txBody>
          <a:bodyPr/>
          <a:lstStyle/>
          <a:p>
            <a:pPr>
              <a:defRPr/>
            </a:pPr>
            <a:r>
              <a:rPr lang="en-US"/>
              <a:t>Module 6: Modifying Data in Tables</a:t>
            </a:r>
          </a:p>
        </p:txBody>
      </p:sp>
      <p:sp>
        <p:nvSpPr>
          <p:cNvPr id="54275" name="Rectangle 3">
            <a:extLst>
              <a:ext uri="{FF2B5EF4-FFF2-40B4-BE49-F238E27FC236}">
                <a16:creationId xmlns:a16="http://schemas.microsoft.com/office/drawing/2014/main" id="{C6D436B3-B719-48B1-83BA-3DED00774BC1}"/>
              </a:ext>
            </a:extLst>
          </p:cNvPr>
          <p:cNvSpPr>
            <a:spLocks noGrp="1" noChangeArrowheads="1"/>
          </p:cNvSpPr>
          <p:nvPr>
            <p:ph type="dt" sz="quarter" idx="1"/>
          </p:nvPr>
        </p:nvSpPr>
        <p:spPr/>
        <p:txBody>
          <a:bodyPr/>
          <a:lstStyle/>
          <a:p>
            <a:pPr>
              <a:defRPr/>
            </a:pPr>
            <a:r>
              <a:rPr lang="en-US"/>
              <a:t>Course 2778A</a:t>
            </a:r>
          </a:p>
        </p:txBody>
      </p:sp>
      <p:sp>
        <p:nvSpPr>
          <p:cNvPr id="54276" name="Rectangle 7">
            <a:extLst>
              <a:ext uri="{FF2B5EF4-FFF2-40B4-BE49-F238E27FC236}">
                <a16:creationId xmlns:a16="http://schemas.microsoft.com/office/drawing/2014/main" id="{A8D03B3D-2676-4A66-8558-49183211CCEE}"/>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DF3FA9-7D45-467B-8076-6356D80B409B}" type="slidenum">
              <a:rPr lang="en-US" altLang="en-US"/>
              <a:pPr/>
              <a:t>20</a:t>
            </a:fld>
            <a:endParaRPr lang="en-US" altLang="en-US"/>
          </a:p>
        </p:txBody>
      </p:sp>
      <p:sp>
        <p:nvSpPr>
          <p:cNvPr id="92165" name="Rectangle 2">
            <a:extLst>
              <a:ext uri="{FF2B5EF4-FFF2-40B4-BE49-F238E27FC236}">
                <a16:creationId xmlns:a16="http://schemas.microsoft.com/office/drawing/2014/main" id="{9B1EBBF6-EEFB-4F45-A04A-601B3C92D913}"/>
              </a:ext>
            </a:extLst>
          </p:cNvPr>
          <p:cNvSpPr>
            <a:spLocks noGrp="1" noRot="1" noChangeAspect="1" noChangeArrowheads="1" noTextEdit="1"/>
          </p:cNvSpPr>
          <p:nvPr>
            <p:ph type="sldImg"/>
          </p:nvPr>
        </p:nvSpPr>
        <p:spPr>
          <a:ln/>
        </p:spPr>
      </p:sp>
      <p:sp>
        <p:nvSpPr>
          <p:cNvPr id="54278" name="Rectangle 3">
            <a:extLst>
              <a:ext uri="{FF2B5EF4-FFF2-40B4-BE49-F238E27FC236}">
                <a16:creationId xmlns:a16="http://schemas.microsoft.com/office/drawing/2014/main" id="{1D377BEB-360C-48C3-988D-0A1C6804CD06}"/>
              </a:ext>
            </a:extLst>
          </p:cNvPr>
          <p:cNvSpPr>
            <a:spLocks noGrp="1" noChangeArrowheads="1"/>
          </p:cNvSpPr>
          <p:nvPr>
            <p:ph type="body" idx="1"/>
          </p:nvPr>
        </p:nvSpPr>
        <p:spPr>
          <a:xfrm>
            <a:off x="307975" y="2147888"/>
            <a:ext cx="6149975" cy="6732587"/>
          </a:xfrm>
          <a:ln/>
        </p:spPr>
        <p:txBody>
          <a:bodyPr/>
          <a:lstStyle/>
          <a:p>
            <a:pPr>
              <a:defRPr/>
            </a:pPr>
            <a:r>
              <a:rPr lang="en-US" dirty="0">
                <a:latin typeface="+mn-lt"/>
              </a:rPr>
              <a:t>Differences:</a:t>
            </a:r>
          </a:p>
          <a:p>
            <a:pPr>
              <a:defRPr/>
            </a:pPr>
            <a:r>
              <a:rPr lang="en-US" dirty="0">
                <a:latin typeface="+mn-lt"/>
              </a:rPr>
              <a:t>----</a:t>
            </a:r>
            <a:r>
              <a:rPr lang="en-US" dirty="0" err="1">
                <a:latin typeface="+mn-lt"/>
              </a:rPr>
              <a:t>sentax</a:t>
            </a:r>
            <a:endParaRPr lang="en-US" dirty="0">
              <a:latin typeface="+mn-lt"/>
            </a:endParaRPr>
          </a:p>
          <a:p>
            <a:pPr>
              <a:defRPr/>
            </a:pPr>
            <a:r>
              <a:rPr lang="en-US" dirty="0">
                <a:latin typeface="+mn-lt"/>
              </a:rPr>
              <a:t>----result and where</a:t>
            </a:r>
          </a:p>
          <a:p>
            <a:pPr>
              <a:defRPr/>
            </a:pPr>
            <a:r>
              <a:rPr lang="en-US" dirty="0">
                <a:latin typeface="+mn-lt"/>
              </a:rPr>
              <a:t>----</a:t>
            </a:r>
            <a:r>
              <a:rPr lang="en-US" dirty="0" err="1">
                <a:latin typeface="+mn-lt"/>
              </a:rPr>
              <a:t>performane</a:t>
            </a:r>
            <a:r>
              <a:rPr lang="en-US" dirty="0">
                <a:latin typeface="+mn-lt"/>
              </a:rPr>
              <a:t> and log</a:t>
            </a:r>
          </a:p>
          <a:p>
            <a:pPr>
              <a:defRPr/>
            </a:pPr>
            <a:r>
              <a:rPr lang="en-US" dirty="0">
                <a:latin typeface="+mn-lt"/>
              </a:rPr>
              <a:t>----space and shrink db</a:t>
            </a:r>
          </a:p>
          <a:p>
            <a:pPr eaLnBrk="1" hangingPunct="1">
              <a:defRPr/>
            </a:pPr>
            <a:endParaRPr lang="en-US" dirty="0"/>
          </a:p>
          <a:p>
            <a:pPr eaLnBrk="1" hangingPunct="1">
              <a:defRPr/>
            </a:pPr>
            <a:r>
              <a:rPr lang="en-US" dirty="0"/>
              <a:t>TRUNCATE TABLE is similar to the DELETE statement with no WHERE clause; however, TRUNCATE TABLE is faster and uses fewer system and transaction log resources.</a:t>
            </a:r>
          </a:p>
          <a:p>
            <a:pPr eaLnBrk="1" hangingPunct="1">
              <a:defRPr/>
            </a:pPr>
            <a:r>
              <a:rPr lang="en-US" dirty="0"/>
              <a:t>Compared to the DELETE statement, TRUNCATE TABLE has the following advantages:</a:t>
            </a:r>
          </a:p>
          <a:p>
            <a:pPr marL="729057" lvl="1" indent="-280406">
              <a:defRPr/>
            </a:pPr>
            <a:r>
              <a:rPr lang="en-US" b="1" dirty="0"/>
              <a:t>Less transaction log space is used</a:t>
            </a:r>
            <a:br>
              <a:rPr lang="en-US" b="1" dirty="0"/>
            </a:br>
            <a:r>
              <a:rPr lang="en-US" dirty="0"/>
              <a:t>The DELETE statement removes rows one at a time and records an entry in the transaction log for each deleted row. TRUNCATE TABLE removes the data by </a:t>
            </a:r>
            <a:r>
              <a:rPr lang="en-US" dirty="0" err="1"/>
              <a:t>deallocating</a:t>
            </a:r>
            <a:r>
              <a:rPr lang="en-US" dirty="0"/>
              <a:t> the data pages used to store the table data and records only the page </a:t>
            </a:r>
            <a:r>
              <a:rPr lang="en-US" dirty="0" err="1"/>
              <a:t>deallocations</a:t>
            </a:r>
            <a:r>
              <a:rPr lang="en-US" dirty="0"/>
              <a:t> in the transaction log.</a:t>
            </a:r>
          </a:p>
          <a:p>
            <a:pPr marL="729057" lvl="1" indent="-280406">
              <a:defRPr/>
            </a:pPr>
            <a:r>
              <a:rPr lang="en-US" b="1" dirty="0"/>
              <a:t>Fewer locks are typically used</a:t>
            </a:r>
            <a:br>
              <a:rPr lang="en-US" b="1" dirty="0"/>
            </a:br>
            <a:r>
              <a:rPr lang="en-US" dirty="0"/>
              <a:t>When the DELETE statement is executed using a row lock, each row in the table is locked for deletion. TRUNCATE TABLE always locks the table and page but not each row.</a:t>
            </a:r>
          </a:p>
          <a:p>
            <a:pPr marL="729057" lvl="1" indent="-280406">
              <a:defRPr/>
            </a:pPr>
            <a:r>
              <a:rPr lang="en-US" b="1" dirty="0"/>
              <a:t>Without exception, zero pages are left in the table</a:t>
            </a:r>
            <a:br>
              <a:rPr lang="en-US" b="1" dirty="0"/>
            </a:br>
            <a:r>
              <a:rPr lang="en-US" dirty="0"/>
              <a:t>After a DELETE statement is executed, the table can still contain empty pages. For indexes, the delete operation can leave empty pages behind.</a:t>
            </a:r>
          </a:p>
          <a:p>
            <a:pPr eaLnBrk="1" hangingPunct="1">
              <a:defRPr/>
            </a:pPr>
            <a:r>
              <a:rPr lang="en-US" dirty="0"/>
              <a:t>TRUNCATE TABLE removes all rows from a table, but the table structure and its columns, constraints, indexes, and so on remain. To remove the table definition in addition to its data, use the DROP TABLE statement. </a:t>
            </a:r>
          </a:p>
          <a:p>
            <a:pPr eaLnBrk="1" hangingPunct="1">
              <a:defRPr/>
            </a:pPr>
            <a:r>
              <a:rPr lang="en-US" dirty="0"/>
              <a:t>Note to students that if the table to be truncated contains an identity column, the counter for that column is reset to the seed value defined for the column. If no seed was defined, the default value 1 is used. If they want to retain the identity counter for any reason, use DELETE instead. </a:t>
            </a:r>
          </a:p>
          <a:p>
            <a:pPr eaLnBrk="1" hangingPunct="1">
              <a:defRPr/>
            </a:pPr>
            <a:endParaRPr lang="en-US"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71B44844-B5B0-4E4A-BC72-B0C1AC08F343}"/>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5FF07063-7742-44D9-BE2C-AC75A5C58949}"/>
              </a:ext>
            </a:extLst>
          </p:cNvPr>
          <p:cNvSpPr>
            <a:spLocks noGrp="1"/>
          </p:cNvSpPr>
          <p:nvPr>
            <p:ph type="body" idx="1"/>
          </p:nvPr>
        </p:nvSpPr>
        <p:spPr/>
        <p:txBody>
          <a:bodyPr>
            <a:normAutofit lnSpcReduction="10000"/>
          </a:bodyPr>
          <a:lstStyle/>
          <a:p>
            <a:pPr>
              <a:defRPr/>
            </a:pPr>
            <a:endParaRPr lang="en-US" dirty="0"/>
          </a:p>
        </p:txBody>
      </p:sp>
      <p:sp>
        <p:nvSpPr>
          <p:cNvPr id="4" name="Slide Number Placeholder 3">
            <a:extLst>
              <a:ext uri="{FF2B5EF4-FFF2-40B4-BE49-F238E27FC236}">
                <a16:creationId xmlns:a16="http://schemas.microsoft.com/office/drawing/2014/main" id="{BBA52CAF-0949-41E8-9091-CBBD2496E63F}"/>
              </a:ext>
            </a:extLst>
          </p:cNvPr>
          <p:cNvSpPr>
            <a:spLocks noGrp="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750A27E-A175-454C-AD39-BC4A5FE2A5E8}" type="slidenum">
              <a:rPr lang="en-US" altLang="en-US"/>
              <a:pPr/>
              <a:t>21</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5AB22F37-1B0D-49D2-8421-52E95C61A3FC}"/>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6: Modifying Data in Tables</a:t>
            </a:r>
          </a:p>
        </p:txBody>
      </p:sp>
      <p:sp>
        <p:nvSpPr>
          <p:cNvPr id="94211" name="Rectangle 3">
            <a:extLst>
              <a:ext uri="{FF2B5EF4-FFF2-40B4-BE49-F238E27FC236}">
                <a16:creationId xmlns:a16="http://schemas.microsoft.com/office/drawing/2014/main" id="{B6BB431F-2DF9-4AE1-9E0A-4AFEFF3080AA}"/>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
        <p:nvSpPr>
          <p:cNvPr id="94212" name="Rectangle 7">
            <a:extLst>
              <a:ext uri="{FF2B5EF4-FFF2-40B4-BE49-F238E27FC236}">
                <a16:creationId xmlns:a16="http://schemas.microsoft.com/office/drawing/2014/main" id="{E1854C28-BAD4-4C1F-A82B-4DEC85AAEFE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1A6CDC03-F94D-48BA-8E6D-5314E87ED91C}" type="slidenum">
              <a:rPr lang="en-US" altLang="en-US" sz="1200"/>
              <a:pPr algn="r" eaLnBrk="1" hangingPunct="1"/>
              <a:t>22</a:t>
            </a:fld>
            <a:endParaRPr lang="en-US" altLang="en-US" sz="1200"/>
          </a:p>
        </p:txBody>
      </p:sp>
      <p:sp>
        <p:nvSpPr>
          <p:cNvPr id="94213" name="Rectangle 2">
            <a:extLst>
              <a:ext uri="{FF2B5EF4-FFF2-40B4-BE49-F238E27FC236}">
                <a16:creationId xmlns:a16="http://schemas.microsoft.com/office/drawing/2014/main" id="{D01484AB-4E43-46DE-9AE4-F7C95C69E89D}"/>
              </a:ext>
            </a:extLst>
          </p:cNvPr>
          <p:cNvSpPr>
            <a:spLocks noGrp="1" noRot="1" noChangeAspect="1" noChangeArrowheads="1" noTextEdit="1"/>
          </p:cNvSpPr>
          <p:nvPr>
            <p:ph type="sldImg"/>
          </p:nvPr>
        </p:nvSpPr>
        <p:spPr>
          <a:ln/>
        </p:spPr>
      </p:sp>
      <p:sp>
        <p:nvSpPr>
          <p:cNvPr id="94214" name="Rectangle 3">
            <a:extLst>
              <a:ext uri="{FF2B5EF4-FFF2-40B4-BE49-F238E27FC236}">
                <a16:creationId xmlns:a16="http://schemas.microsoft.com/office/drawing/2014/main" id="{942CEA94-9DCC-49A5-960A-AF990CEB9B38}"/>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07156A4-3114-43B3-A04C-351EB80FA749}"/>
              </a:ext>
            </a:extLst>
          </p:cNvPr>
          <p:cNvSpPr>
            <a:spLocks noGrp="1" noChangeArrowheads="1"/>
          </p:cNvSpPr>
          <p:nvPr>
            <p:ph type="hdr" sz="quarter"/>
          </p:nvPr>
        </p:nvSpPr>
        <p:spPr/>
        <p:txBody>
          <a:bodyPr/>
          <a:lstStyle/>
          <a:p>
            <a:pPr>
              <a:defRPr/>
            </a:pPr>
            <a:r>
              <a:rPr lang="en-US"/>
              <a:t>Module 6: Modifying Data in Tables</a:t>
            </a:r>
          </a:p>
        </p:txBody>
      </p:sp>
      <p:sp>
        <p:nvSpPr>
          <p:cNvPr id="60419" name="Rectangle 3">
            <a:extLst>
              <a:ext uri="{FF2B5EF4-FFF2-40B4-BE49-F238E27FC236}">
                <a16:creationId xmlns:a16="http://schemas.microsoft.com/office/drawing/2014/main" id="{6C64519C-D973-4E14-9F34-5A478F0C5907}"/>
              </a:ext>
            </a:extLst>
          </p:cNvPr>
          <p:cNvSpPr>
            <a:spLocks noGrp="1" noChangeArrowheads="1"/>
          </p:cNvSpPr>
          <p:nvPr>
            <p:ph type="dt" sz="quarter" idx="1"/>
          </p:nvPr>
        </p:nvSpPr>
        <p:spPr/>
        <p:txBody>
          <a:bodyPr/>
          <a:lstStyle/>
          <a:p>
            <a:pPr>
              <a:defRPr/>
            </a:pPr>
            <a:r>
              <a:rPr lang="en-US"/>
              <a:t>Course 2778A</a:t>
            </a:r>
          </a:p>
        </p:txBody>
      </p:sp>
      <p:sp>
        <p:nvSpPr>
          <p:cNvPr id="60420" name="Rectangle 7">
            <a:extLst>
              <a:ext uri="{FF2B5EF4-FFF2-40B4-BE49-F238E27FC236}">
                <a16:creationId xmlns:a16="http://schemas.microsoft.com/office/drawing/2014/main" id="{D4315FA7-0C46-4670-8400-DEC44EA78D0E}"/>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E0C612C-C508-42AB-91A7-20CD8716457C}" type="slidenum">
              <a:rPr lang="en-US" altLang="en-US"/>
              <a:pPr/>
              <a:t>23</a:t>
            </a:fld>
            <a:endParaRPr lang="en-US" altLang="en-US"/>
          </a:p>
        </p:txBody>
      </p:sp>
      <p:sp>
        <p:nvSpPr>
          <p:cNvPr id="95237" name="Rectangle 2">
            <a:extLst>
              <a:ext uri="{FF2B5EF4-FFF2-40B4-BE49-F238E27FC236}">
                <a16:creationId xmlns:a16="http://schemas.microsoft.com/office/drawing/2014/main" id="{0046EAD8-B9B6-4BF1-9ECA-482110F4A8BB}"/>
              </a:ext>
            </a:extLst>
          </p:cNvPr>
          <p:cNvSpPr>
            <a:spLocks noGrp="1" noRot="1" noChangeAspect="1" noChangeArrowheads="1" noTextEdit="1"/>
          </p:cNvSpPr>
          <p:nvPr>
            <p:ph type="sldImg"/>
          </p:nvPr>
        </p:nvSpPr>
        <p:spPr>
          <a:ln/>
        </p:spPr>
      </p:sp>
      <p:sp>
        <p:nvSpPr>
          <p:cNvPr id="60422" name="Rectangle 3">
            <a:extLst>
              <a:ext uri="{FF2B5EF4-FFF2-40B4-BE49-F238E27FC236}">
                <a16:creationId xmlns:a16="http://schemas.microsoft.com/office/drawing/2014/main" id="{03B88F45-76DD-4EA8-A967-A0BE82FB175C}"/>
              </a:ext>
            </a:extLst>
          </p:cNvPr>
          <p:cNvSpPr>
            <a:spLocks noGrp="1" noChangeArrowheads="1"/>
          </p:cNvSpPr>
          <p:nvPr>
            <p:ph type="body" idx="1"/>
          </p:nvPr>
        </p:nvSpPr>
        <p:spPr>
          <a:xfrm>
            <a:off x="307975" y="2147888"/>
            <a:ext cx="6149975" cy="6732587"/>
          </a:xfrm>
          <a:ln/>
        </p:spPr>
        <p:txBody>
          <a:bodyPr/>
          <a:lstStyle/>
          <a:p>
            <a:pPr>
              <a:defRPr/>
            </a:pPr>
            <a:r>
              <a:rPr lang="en-US" dirty="0">
                <a:latin typeface="+mn-lt"/>
              </a:rPr>
              <a:t>--raise course grade for each student by 10 where course topic is programming</a:t>
            </a:r>
          </a:p>
          <a:p>
            <a:pPr>
              <a:defRPr/>
            </a:pPr>
            <a:r>
              <a:rPr lang="en-US" dirty="0">
                <a:latin typeface="+mn-lt"/>
              </a:rPr>
              <a:t>update </a:t>
            </a:r>
            <a:r>
              <a:rPr lang="en-US" dirty="0" err="1">
                <a:latin typeface="+mn-lt"/>
              </a:rPr>
              <a:t>stud_course</a:t>
            </a:r>
            <a:endParaRPr lang="en-US" dirty="0">
              <a:latin typeface="+mn-lt"/>
            </a:endParaRPr>
          </a:p>
          <a:p>
            <a:pPr>
              <a:defRPr/>
            </a:pPr>
            <a:r>
              <a:rPr lang="en-US" dirty="0">
                <a:latin typeface="+mn-lt"/>
              </a:rPr>
              <a:t>set grade +=10</a:t>
            </a:r>
          </a:p>
          <a:p>
            <a:pPr>
              <a:defRPr/>
            </a:pPr>
            <a:r>
              <a:rPr lang="en-US" dirty="0">
                <a:latin typeface="+mn-lt"/>
              </a:rPr>
              <a:t>from </a:t>
            </a:r>
            <a:r>
              <a:rPr lang="en-US" dirty="0" err="1">
                <a:latin typeface="+mn-lt"/>
              </a:rPr>
              <a:t>stud_course</a:t>
            </a:r>
            <a:r>
              <a:rPr lang="en-US" dirty="0">
                <a:latin typeface="+mn-lt"/>
              </a:rPr>
              <a:t> </a:t>
            </a:r>
            <a:r>
              <a:rPr lang="en-US" dirty="0" err="1">
                <a:latin typeface="+mn-lt"/>
              </a:rPr>
              <a:t>sc,course</a:t>
            </a:r>
            <a:r>
              <a:rPr lang="en-US" dirty="0">
                <a:latin typeface="+mn-lt"/>
              </a:rPr>
              <a:t> c</a:t>
            </a:r>
          </a:p>
          <a:p>
            <a:pPr>
              <a:defRPr/>
            </a:pPr>
            <a:r>
              <a:rPr lang="en-US" dirty="0">
                <a:latin typeface="+mn-lt"/>
              </a:rPr>
              <a:t>where </a:t>
            </a:r>
            <a:r>
              <a:rPr lang="en-US" dirty="0" err="1">
                <a:latin typeface="+mn-lt"/>
              </a:rPr>
              <a:t>sc.crs_id</a:t>
            </a:r>
            <a:r>
              <a:rPr lang="en-US" dirty="0">
                <a:latin typeface="+mn-lt"/>
              </a:rPr>
              <a:t>=</a:t>
            </a:r>
            <a:r>
              <a:rPr lang="en-US" dirty="0" err="1">
                <a:latin typeface="+mn-lt"/>
              </a:rPr>
              <a:t>c.crs_id</a:t>
            </a:r>
            <a:r>
              <a:rPr lang="en-US" dirty="0">
                <a:latin typeface="+mn-lt"/>
              </a:rPr>
              <a:t> </a:t>
            </a:r>
          </a:p>
          <a:p>
            <a:pPr>
              <a:defRPr/>
            </a:pPr>
            <a:r>
              <a:rPr lang="en-US" dirty="0">
                <a:latin typeface="+mn-lt"/>
              </a:rPr>
              <a:t>	  and </a:t>
            </a:r>
            <a:r>
              <a:rPr lang="en-US" dirty="0" err="1">
                <a:latin typeface="+mn-lt"/>
              </a:rPr>
              <a:t>top_id</a:t>
            </a:r>
            <a:r>
              <a:rPr lang="en-US" dirty="0">
                <a:latin typeface="+mn-lt"/>
              </a:rPr>
              <a:t>=(select </a:t>
            </a:r>
            <a:r>
              <a:rPr lang="en-US" dirty="0" err="1">
                <a:latin typeface="+mn-lt"/>
              </a:rPr>
              <a:t>top_id</a:t>
            </a:r>
            <a:endParaRPr lang="en-US" dirty="0">
              <a:latin typeface="+mn-lt"/>
            </a:endParaRPr>
          </a:p>
          <a:p>
            <a:pPr>
              <a:defRPr/>
            </a:pPr>
            <a:r>
              <a:rPr lang="en-US" dirty="0">
                <a:latin typeface="+mn-lt"/>
              </a:rPr>
              <a:t>				  from topic</a:t>
            </a:r>
          </a:p>
          <a:p>
            <a:pPr>
              <a:defRPr/>
            </a:pPr>
            <a:r>
              <a:rPr lang="en-US" dirty="0">
                <a:latin typeface="+mn-lt"/>
              </a:rPr>
              <a:t>				  where </a:t>
            </a:r>
            <a:r>
              <a:rPr lang="en-US" dirty="0" err="1">
                <a:latin typeface="+mn-lt"/>
              </a:rPr>
              <a:t>top_name</a:t>
            </a:r>
            <a:r>
              <a:rPr lang="en-US" dirty="0">
                <a:latin typeface="+mn-lt"/>
              </a:rPr>
              <a:t>='programming')</a:t>
            </a:r>
          </a:p>
          <a:p>
            <a:pPr>
              <a:defRPr/>
            </a:pPr>
            <a:endParaRPr lang="en-US" dirty="0">
              <a:latin typeface="+mn-lt"/>
            </a:endParaRPr>
          </a:p>
          <a:p>
            <a:pPr>
              <a:defRPr/>
            </a:pPr>
            <a:r>
              <a:rPr lang="en-US" dirty="0">
                <a:latin typeface="+mn-lt"/>
              </a:rPr>
              <a:t>update </a:t>
            </a:r>
          </a:p>
          <a:p>
            <a:pPr>
              <a:defRPr/>
            </a:pPr>
            <a:r>
              <a:rPr lang="en-US" dirty="0">
                <a:latin typeface="+mn-lt"/>
              </a:rPr>
              <a:t>UPDATE </a:t>
            </a:r>
            <a:r>
              <a:rPr lang="en-US" dirty="0" err="1">
                <a:latin typeface="+mn-lt"/>
              </a:rPr>
              <a:t>Sales.SalesPerson</a:t>
            </a:r>
            <a:endParaRPr lang="en-US" dirty="0">
              <a:latin typeface="+mn-lt"/>
            </a:endParaRPr>
          </a:p>
          <a:p>
            <a:pPr>
              <a:defRPr/>
            </a:pPr>
            <a:r>
              <a:rPr lang="en-US" dirty="0">
                <a:latin typeface="+mn-lt"/>
              </a:rPr>
              <a:t>SET </a:t>
            </a:r>
            <a:r>
              <a:rPr lang="en-US" dirty="0" err="1">
                <a:latin typeface="+mn-lt"/>
              </a:rPr>
              <a:t>SalesYTD</a:t>
            </a:r>
            <a:r>
              <a:rPr lang="en-US" dirty="0">
                <a:latin typeface="+mn-lt"/>
              </a:rPr>
              <a:t> = </a:t>
            </a:r>
            <a:r>
              <a:rPr lang="en-US" dirty="0" err="1">
                <a:latin typeface="+mn-lt"/>
              </a:rPr>
              <a:t>SalesYTD</a:t>
            </a:r>
            <a:r>
              <a:rPr lang="en-US" dirty="0">
                <a:latin typeface="+mn-lt"/>
              </a:rPr>
              <a:t> + </a:t>
            </a:r>
            <a:r>
              <a:rPr lang="en-US" dirty="0" err="1">
                <a:latin typeface="+mn-lt"/>
              </a:rPr>
              <a:t>SubTotal</a:t>
            </a:r>
            <a:endParaRPr lang="en-US" dirty="0">
              <a:latin typeface="+mn-lt"/>
            </a:endParaRPr>
          </a:p>
          <a:p>
            <a:pPr>
              <a:defRPr/>
            </a:pPr>
            <a:r>
              <a:rPr lang="en-US" dirty="0">
                <a:latin typeface="+mn-lt"/>
              </a:rPr>
              <a:t>FROM </a:t>
            </a:r>
            <a:r>
              <a:rPr lang="en-US" dirty="0" err="1">
                <a:latin typeface="+mn-lt"/>
              </a:rPr>
              <a:t>Sales.SalesPerson</a:t>
            </a:r>
            <a:r>
              <a:rPr lang="en-US" dirty="0">
                <a:latin typeface="+mn-lt"/>
              </a:rPr>
              <a:t> AS sp</a:t>
            </a:r>
          </a:p>
          <a:p>
            <a:pPr>
              <a:defRPr/>
            </a:pPr>
            <a:r>
              <a:rPr lang="en-US" dirty="0">
                <a:latin typeface="+mn-lt"/>
              </a:rPr>
              <a:t>JOIN </a:t>
            </a:r>
            <a:r>
              <a:rPr lang="en-US" dirty="0" err="1">
                <a:latin typeface="+mn-lt"/>
              </a:rPr>
              <a:t>Sales.SalesOrderHeader</a:t>
            </a:r>
            <a:r>
              <a:rPr lang="en-US" dirty="0">
                <a:latin typeface="+mn-lt"/>
              </a:rPr>
              <a:t> AS so</a:t>
            </a:r>
          </a:p>
          <a:p>
            <a:pPr>
              <a:defRPr/>
            </a:pPr>
            <a:r>
              <a:rPr lang="en-US" dirty="0">
                <a:latin typeface="+mn-lt"/>
              </a:rPr>
              <a:t>    ON </a:t>
            </a:r>
            <a:r>
              <a:rPr lang="en-US" dirty="0" err="1">
                <a:latin typeface="+mn-lt"/>
              </a:rPr>
              <a:t>sp.BusinessEntityID</a:t>
            </a:r>
            <a:r>
              <a:rPr lang="en-US" dirty="0">
                <a:latin typeface="+mn-lt"/>
              </a:rPr>
              <a:t> = </a:t>
            </a:r>
            <a:r>
              <a:rPr lang="en-US" dirty="0" err="1">
                <a:latin typeface="+mn-lt"/>
              </a:rPr>
              <a:t>so.SalesPersonID</a:t>
            </a:r>
            <a:endParaRPr lang="en-US" dirty="0">
              <a:latin typeface="+mn-lt"/>
            </a:endParaRPr>
          </a:p>
          <a:p>
            <a:pPr>
              <a:defRPr/>
            </a:pPr>
            <a:r>
              <a:rPr lang="en-US" dirty="0">
                <a:latin typeface="+mn-lt"/>
              </a:rPr>
              <a:t>    AND </a:t>
            </a:r>
            <a:r>
              <a:rPr lang="en-US" dirty="0" err="1">
                <a:latin typeface="+mn-lt"/>
              </a:rPr>
              <a:t>so.OrderDate</a:t>
            </a:r>
            <a:r>
              <a:rPr lang="en-US" dirty="0">
                <a:latin typeface="+mn-lt"/>
              </a:rPr>
              <a:t> = (SELECT MAX(</a:t>
            </a:r>
            <a:r>
              <a:rPr lang="en-US" dirty="0" err="1">
                <a:latin typeface="+mn-lt"/>
              </a:rPr>
              <a:t>OrderDate</a:t>
            </a:r>
            <a:r>
              <a:rPr lang="en-US" dirty="0">
                <a:latin typeface="+mn-lt"/>
              </a:rPr>
              <a:t>)</a:t>
            </a:r>
          </a:p>
          <a:p>
            <a:pPr>
              <a:defRPr/>
            </a:pPr>
            <a:r>
              <a:rPr lang="en-US" dirty="0">
                <a:latin typeface="+mn-lt"/>
              </a:rPr>
              <a:t>                        FROM </a:t>
            </a:r>
            <a:r>
              <a:rPr lang="en-US" dirty="0" err="1">
                <a:latin typeface="+mn-lt"/>
              </a:rPr>
              <a:t>Sales.SalesOrderHeader</a:t>
            </a:r>
            <a:r>
              <a:rPr lang="en-US" dirty="0">
                <a:latin typeface="+mn-lt"/>
              </a:rPr>
              <a:t> </a:t>
            </a:r>
          </a:p>
          <a:p>
            <a:pPr>
              <a:defRPr/>
            </a:pPr>
            <a:r>
              <a:rPr lang="en-US" dirty="0">
                <a:latin typeface="+mn-lt"/>
              </a:rPr>
              <a:t>                        WHERE </a:t>
            </a:r>
            <a:r>
              <a:rPr lang="en-US" dirty="0" err="1">
                <a:latin typeface="+mn-lt"/>
              </a:rPr>
              <a:t>SalesPersonID</a:t>
            </a:r>
            <a:r>
              <a:rPr lang="en-US" dirty="0">
                <a:latin typeface="+mn-lt"/>
              </a:rPr>
              <a:t> = </a:t>
            </a:r>
          </a:p>
          <a:p>
            <a:pPr>
              <a:defRPr/>
            </a:pPr>
            <a:r>
              <a:rPr lang="en-US" dirty="0">
                <a:latin typeface="+mn-lt"/>
              </a:rPr>
              <a:t>                              </a:t>
            </a:r>
            <a:r>
              <a:rPr lang="en-US" dirty="0" err="1">
                <a:latin typeface="+mn-lt"/>
              </a:rPr>
              <a:t>sp.BusinessEntityID</a:t>
            </a:r>
            <a:r>
              <a:rPr lang="en-US" dirty="0">
                <a:latin typeface="+mn-lt"/>
              </a:rPr>
              <a:t>);</a:t>
            </a:r>
          </a:p>
          <a:p>
            <a:pPr eaLnBrk="1" hangingPunct="1">
              <a:defRPr/>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AC33BE4D-8B58-4A4C-88FE-5DEB6B70D097}"/>
              </a:ext>
            </a:extLst>
          </p:cNvPr>
          <p:cNvSpPr>
            <a:spLocks noGrp="1" noRot="1" noChangeAspect="1" noTextEdit="1"/>
          </p:cNvSpPr>
          <p:nvPr>
            <p:ph type="sldImg"/>
          </p:nvPr>
        </p:nvSpPr>
        <p:spPr>
          <a:ln/>
        </p:spPr>
      </p:sp>
      <p:sp>
        <p:nvSpPr>
          <p:cNvPr id="77827" name="Notes Placeholder 2">
            <a:extLst>
              <a:ext uri="{FF2B5EF4-FFF2-40B4-BE49-F238E27FC236}">
                <a16:creationId xmlns:a16="http://schemas.microsoft.com/office/drawing/2014/main" id="{A5C34224-78CB-4B29-898C-3D894C285F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ANSI SQL, and compare it to SQL Server T-SQL. </a:t>
            </a:r>
          </a:p>
          <a:p>
            <a:endParaRPr lang="en-US" altLang="en-US">
              <a:latin typeface="Arial" panose="020B0604020202020204" pitchFamily="34" charset="0"/>
              <a:cs typeface="Arial" panose="020B0604020202020204" pitchFamily="34" charset="0"/>
            </a:endParaRPr>
          </a:p>
          <a:p>
            <a:r>
              <a:rPr lang="en-US" altLang="en-US" b="1">
                <a:latin typeface="Arial" panose="020B0604020202020204" pitchFamily="34" charset="0"/>
                <a:cs typeface="Arial" panose="020B0604020202020204" pitchFamily="34" charset="0"/>
              </a:rPr>
              <a:t>History of SQL</a:t>
            </a:r>
          </a:p>
          <a:p>
            <a:r>
              <a:rPr lang="en-US" altLang="en-US">
                <a:latin typeface="Arial" panose="020B0604020202020204" pitchFamily="34" charset="0"/>
              </a:rPr>
              <a:t>SQL was developed by IBM in the early 1970s.  SQL was adopted as a standard by American National Standards Institute (ANSI) in 1986 and ISO in 1987.</a:t>
            </a:r>
          </a:p>
          <a:p>
            <a:endParaRPr lang="en-US" altLang="en-US">
              <a:latin typeface="Arial" panose="020B0604020202020204" pitchFamily="34" charset="0"/>
              <a:cs typeface="Arial" panose="020B0604020202020204" pitchFamily="34" charset="0"/>
            </a:endParaRPr>
          </a:p>
          <a:p>
            <a:r>
              <a:rPr lang="en-US" altLang="en-US" b="1">
                <a:latin typeface="Arial" panose="020B0604020202020204" pitchFamily="34" charset="0"/>
                <a:cs typeface="Arial" panose="020B0604020202020204" pitchFamily="34" charset="0"/>
              </a:rPr>
              <a:t>Definition of ANSI SQL</a:t>
            </a:r>
            <a:endParaRPr lang="en-US" altLang="en-US" b="1">
              <a:latin typeface="Arial" panose="020B0604020202020204" pitchFamily="34" charset="0"/>
            </a:endParaRPr>
          </a:p>
          <a:p>
            <a:r>
              <a:rPr lang="en-US" altLang="en-US">
                <a:latin typeface="Arial" panose="020B0604020202020204" pitchFamily="34" charset="0"/>
              </a:rPr>
              <a:t>The process of implementing a standard as defined by ANSI can take some time by vendors.  An example is SQL-99.  This was defined in 1999.   This created an addition known as Common Table Expressions.  This was implemented in the SQL Server 2005 version of T-SQL. ANSI SQL is defined by the American National Standards Institute.  It is known as SQL/PSM or SQL/Persistent Stored Modules.  These standards are considered open standards.</a:t>
            </a:r>
          </a:p>
          <a:p>
            <a:endParaRPr lang="en-US" altLang="en-US">
              <a:latin typeface="Arial" panose="020B0604020202020204" pitchFamily="34" charset="0"/>
              <a:cs typeface="Arial" panose="020B0604020202020204" pitchFamily="34" charset="0"/>
            </a:endParaRPr>
          </a:p>
          <a:p>
            <a:r>
              <a:rPr lang="en-US" altLang="en-US" b="1">
                <a:latin typeface="Arial" panose="020B0604020202020204" pitchFamily="34" charset="0"/>
                <a:cs typeface="Arial" panose="020B0604020202020204" pitchFamily="34" charset="0"/>
              </a:rPr>
              <a:t>Definition of T-SQL, or Transact SQL</a:t>
            </a:r>
          </a:p>
          <a:p>
            <a:r>
              <a:rPr lang="en-US" altLang="en-US">
                <a:latin typeface="Arial" panose="020B0604020202020204" pitchFamily="34" charset="0"/>
              </a:rPr>
              <a:t>Microsoft’s implementation of SQL is known as T-SQL.  It is the language that is used to create queries for SQL Server. </a:t>
            </a:r>
          </a:p>
          <a:p>
            <a:endParaRPr lang="en-US" altLang="en-US">
              <a:latin typeface="Arial" panose="020B0604020202020204" pitchFamily="34" charset="0"/>
              <a:cs typeface="Arial" panose="020B0604020202020204" pitchFamily="34" charset="0"/>
            </a:endParaRPr>
          </a:p>
          <a:p>
            <a:r>
              <a:rPr lang="en-US" altLang="en-US" b="1">
                <a:latin typeface="Arial" panose="020B0604020202020204" pitchFamily="34" charset="0"/>
                <a:cs typeface="Arial" panose="020B0604020202020204" pitchFamily="34" charset="0"/>
              </a:rPr>
              <a:t>Other implementations of SQL</a:t>
            </a:r>
          </a:p>
          <a:p>
            <a:r>
              <a:rPr lang="en-US" altLang="en-US">
                <a:latin typeface="Arial" panose="020B0604020202020204" pitchFamily="34" charset="0"/>
              </a:rPr>
              <a:t>There are other implementations of SQL such as  Oracle’s PL/SQL, Procedural Language/SQL and IBM’s SQL Procedural Language.</a:t>
            </a:r>
          </a:p>
          <a:p>
            <a:endParaRPr lang="en-US" altLang="en-US">
              <a:latin typeface="Arial" panose="020B0604020202020204" pitchFamily="34" charset="0"/>
            </a:endParaRPr>
          </a:p>
        </p:txBody>
      </p:sp>
      <p:sp>
        <p:nvSpPr>
          <p:cNvPr id="4" name="Slide Number Placeholder 3">
            <a:extLst>
              <a:ext uri="{FF2B5EF4-FFF2-40B4-BE49-F238E27FC236}">
                <a16:creationId xmlns:a16="http://schemas.microsoft.com/office/drawing/2014/main" id="{E4329323-6A7C-4A87-8E81-6FABE887F3B8}"/>
              </a:ext>
            </a:extLst>
          </p:cNvPr>
          <p:cNvSpPr>
            <a:spLocks noGrp="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12EF591-1221-4CEB-A5C5-97D35F1CF0F2}" type="slidenum">
              <a:rPr lang="en-US" altLang="en-US"/>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B4728E1A-4849-4DB4-9769-79E48945B38F}"/>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D1B93DC-3F0F-4049-8425-CC7767FDD191}" type="slidenum">
              <a:rPr lang="en-US" altLang="en-US"/>
              <a:pPr/>
              <a:t>27</a:t>
            </a:fld>
            <a:endParaRPr lang="en-US" altLang="en-US"/>
          </a:p>
        </p:txBody>
      </p:sp>
      <p:sp>
        <p:nvSpPr>
          <p:cNvPr id="96259" name="Rectangle 2">
            <a:extLst>
              <a:ext uri="{FF2B5EF4-FFF2-40B4-BE49-F238E27FC236}">
                <a16:creationId xmlns:a16="http://schemas.microsoft.com/office/drawing/2014/main" id="{706A81CA-CC81-48D3-884F-7D16605F5C8A}"/>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98D694E3-DED6-49F1-BDEC-3C61D149FB06}"/>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96261" name="Rectangle 2">
            <a:extLst>
              <a:ext uri="{FF2B5EF4-FFF2-40B4-BE49-F238E27FC236}">
                <a16:creationId xmlns:a16="http://schemas.microsoft.com/office/drawing/2014/main" id="{EB85068A-038A-4880-9BA4-D8669CB75B81}"/>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96262" name="Rectangle 3">
            <a:extLst>
              <a:ext uri="{FF2B5EF4-FFF2-40B4-BE49-F238E27FC236}">
                <a16:creationId xmlns:a16="http://schemas.microsoft.com/office/drawing/2014/main" id="{19C6CE9D-A8E5-4722-957C-4A3D27DC4904}"/>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33E2E8B-0173-447E-9271-241D6EB979DC}"/>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1B10DC-CA5D-4530-92CE-7793EA18A5BE}" type="slidenum">
              <a:rPr lang="en-US" altLang="en-US"/>
              <a:pPr/>
              <a:t>28</a:t>
            </a:fld>
            <a:endParaRPr lang="en-US" altLang="en-US"/>
          </a:p>
        </p:txBody>
      </p:sp>
      <p:sp>
        <p:nvSpPr>
          <p:cNvPr id="97283" name="Rectangle 2">
            <a:extLst>
              <a:ext uri="{FF2B5EF4-FFF2-40B4-BE49-F238E27FC236}">
                <a16:creationId xmlns:a16="http://schemas.microsoft.com/office/drawing/2014/main" id="{7DEEF677-3735-4A28-AAC4-92452B137406}"/>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A31821D0-587B-425C-9667-B37B52F60270}"/>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i="1">
              <a:latin typeface="Arial" panose="020B0604020202020204" pitchFamily="34" charset="0"/>
            </a:endParaRPr>
          </a:p>
        </p:txBody>
      </p:sp>
      <p:sp>
        <p:nvSpPr>
          <p:cNvPr id="97285" name="Rectangle 2">
            <a:extLst>
              <a:ext uri="{FF2B5EF4-FFF2-40B4-BE49-F238E27FC236}">
                <a16:creationId xmlns:a16="http://schemas.microsoft.com/office/drawing/2014/main" id="{9932D484-A434-4E61-8218-20FA8F5AFC3B}"/>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97286" name="Rectangle 3">
            <a:extLst>
              <a:ext uri="{FF2B5EF4-FFF2-40B4-BE49-F238E27FC236}">
                <a16:creationId xmlns:a16="http://schemas.microsoft.com/office/drawing/2014/main" id="{479A4E27-C136-4189-9A05-BDC3C551551F}"/>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78E91FB9-91B3-4E75-A20A-D97C986C1E81}"/>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36432E5-40A8-4C10-B46F-05DCBCD581D7}" type="slidenum">
              <a:rPr lang="en-US" altLang="en-US"/>
              <a:pPr/>
              <a:t>29</a:t>
            </a:fld>
            <a:endParaRPr lang="en-US" altLang="en-US"/>
          </a:p>
        </p:txBody>
      </p:sp>
      <p:sp>
        <p:nvSpPr>
          <p:cNvPr id="98307" name="Rectangle 2">
            <a:extLst>
              <a:ext uri="{FF2B5EF4-FFF2-40B4-BE49-F238E27FC236}">
                <a16:creationId xmlns:a16="http://schemas.microsoft.com/office/drawing/2014/main" id="{E83C1C3D-7658-4B75-9718-8E03F6651CA1}"/>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A622CF2A-26DA-4250-98E6-AD4CC24A3DEA}"/>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WHERE clause uses search arguments to filter the data requested in the SELECT statement.  Search arguments contain the comparisons and criteria for selecting data.  Search arguments are expressed using conditional statements and predicates.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Conditional statements include operators such as: </a:t>
            </a:r>
            <a:r>
              <a:rPr lang="en-US" altLang="en-US" b="1">
                <a:latin typeface="Arial" panose="020B0604020202020204" pitchFamily="34" charset="0"/>
              </a:rPr>
              <a:t>=, &lt;, &gt;, &lt;&gt;, &lt;=, &gt;=.</a:t>
            </a:r>
          </a:p>
          <a:p>
            <a:pPr eaLnBrk="1" hangingPunct="1"/>
            <a:r>
              <a:rPr lang="en-US" altLang="en-US">
                <a:latin typeface="Arial" panose="020B0604020202020204" pitchFamily="34" charset="0"/>
              </a:rPr>
              <a:t>Predicates are statements that return a TRUE, FALSE, or UNKNOWN result.  These statements include: </a:t>
            </a:r>
            <a:r>
              <a:rPr lang="en-US" altLang="en-US" b="1">
                <a:latin typeface="Arial" panose="020B0604020202020204" pitchFamily="34" charset="0"/>
              </a:rPr>
              <a:t>BETWEEN, CONTAINS, EXISTS, IN, IS [NOT] NULL, </a:t>
            </a:r>
            <a:r>
              <a:rPr lang="en-US" altLang="en-US">
                <a:latin typeface="Arial" panose="020B0604020202020204" pitchFamily="34" charset="0"/>
              </a:rPr>
              <a:t>and </a:t>
            </a:r>
            <a:r>
              <a:rPr lang="en-US" altLang="en-US" b="1">
                <a:latin typeface="Arial" panose="020B0604020202020204" pitchFamily="34" charset="0"/>
              </a:rPr>
              <a:t>LIKE</a:t>
            </a:r>
            <a:r>
              <a:rPr lang="en-US" altLang="en-US">
                <a:latin typeface="Arial" panose="020B0604020202020204" pitchFamily="34" charset="0"/>
              </a:rPr>
              <a:t>.</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Criteria in the WHERE clause can be combined using the </a:t>
            </a:r>
            <a:r>
              <a:rPr lang="en-US" altLang="en-US" b="1">
                <a:latin typeface="Arial" panose="020B0604020202020204" pitchFamily="34" charset="0"/>
              </a:rPr>
              <a:t>NOT, AND,</a:t>
            </a:r>
            <a:r>
              <a:rPr lang="en-US" altLang="en-US">
                <a:latin typeface="Arial" panose="020B0604020202020204" pitchFamily="34" charset="0"/>
              </a:rPr>
              <a:t> and</a:t>
            </a:r>
            <a:r>
              <a:rPr lang="en-US" altLang="en-US" b="1">
                <a:latin typeface="Arial" panose="020B0604020202020204" pitchFamily="34" charset="0"/>
              </a:rPr>
              <a:t> OR</a:t>
            </a:r>
            <a:r>
              <a:rPr lang="en-US" altLang="en-US">
                <a:latin typeface="Arial" panose="020B0604020202020204" pitchFamily="34" charset="0"/>
              </a:rPr>
              <a:t> operators.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Explain what a search argument is. Make sure to introduce the word predicate.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Mention that by using search conditions, performance can be improved by limiting the numbers of rows to be returned.</a:t>
            </a:r>
          </a:p>
        </p:txBody>
      </p:sp>
      <p:sp>
        <p:nvSpPr>
          <p:cNvPr id="98309" name="Rectangle 2">
            <a:extLst>
              <a:ext uri="{FF2B5EF4-FFF2-40B4-BE49-F238E27FC236}">
                <a16:creationId xmlns:a16="http://schemas.microsoft.com/office/drawing/2014/main" id="{EFD7602B-168D-4999-97FE-57C3070AF427}"/>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98310" name="Rectangle 3">
            <a:extLst>
              <a:ext uri="{FF2B5EF4-FFF2-40B4-BE49-F238E27FC236}">
                <a16:creationId xmlns:a16="http://schemas.microsoft.com/office/drawing/2014/main" id="{FC7CB932-53C2-42CB-B9B1-C300CDCB8774}"/>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4644CFE7-67D4-4CBA-A3C1-D1A06F29A635}"/>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id="{B4D2E581-E0E6-452F-8C67-32B277CB521A}"/>
              </a:ext>
            </a:extLst>
          </p:cNvPr>
          <p:cNvSpPr>
            <a:spLocks noGrp="1"/>
          </p:cNvSpPr>
          <p:nvPr>
            <p:ph type="body" idx="1"/>
          </p:nvPr>
        </p:nvSpPr>
        <p:spPr>
          <a:xfrm>
            <a:off x="307975" y="2241550"/>
            <a:ext cx="6149975" cy="69024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Present an overview of the various types of T-SQL operators. Explain how operators provide various ways of manipulating and comparing information.</a:t>
            </a:r>
          </a:p>
          <a:p>
            <a:endParaRPr lang="en-US" altLang="en-US">
              <a:latin typeface="Arial" panose="020B0604020202020204" pitchFamily="34" charset="0"/>
            </a:endParaRPr>
          </a:p>
          <a:p>
            <a:r>
              <a:rPr lang="en-US" altLang="en-US" b="1">
                <a:latin typeface="Arial" panose="020B0604020202020204" pitchFamily="34" charset="0"/>
              </a:rPr>
              <a:t>Arithmetic Operators  </a:t>
            </a:r>
          </a:p>
          <a:p>
            <a:r>
              <a:rPr lang="en-US" altLang="en-US">
                <a:latin typeface="Arial" panose="020B0604020202020204" pitchFamily="34" charset="0"/>
              </a:rPr>
              <a:t>Are + addition,- subtraction,  * multiplication,  / division, % integer</a:t>
            </a:r>
          </a:p>
          <a:p>
            <a:r>
              <a:rPr lang="en-US" altLang="en-US">
                <a:latin typeface="Arial" panose="020B0604020202020204" pitchFamily="34" charset="0"/>
              </a:rPr>
              <a:t>Used for mathematic functions.</a:t>
            </a:r>
          </a:p>
          <a:p>
            <a:r>
              <a:rPr lang="en-US" altLang="en-US" b="1">
                <a:latin typeface="Arial" panose="020B0604020202020204" pitchFamily="34" charset="0"/>
              </a:rPr>
              <a:t>Assignment Operators </a:t>
            </a:r>
          </a:p>
          <a:p>
            <a:r>
              <a:rPr lang="en-US" altLang="en-US">
                <a:latin typeface="Arial" panose="020B0604020202020204" pitchFamily="34" charset="0"/>
              </a:rPr>
              <a:t>= </a:t>
            </a:r>
          </a:p>
          <a:p>
            <a:r>
              <a:rPr lang="en-US" altLang="en-US">
                <a:latin typeface="Arial" panose="020B0604020202020204" pitchFamily="34" charset="0"/>
              </a:rPr>
              <a:t>Assigns the value to a variable.</a:t>
            </a:r>
          </a:p>
          <a:p>
            <a:r>
              <a:rPr lang="en-US" altLang="en-US" b="1">
                <a:latin typeface="Arial" panose="020B0604020202020204" pitchFamily="34" charset="0"/>
              </a:rPr>
              <a:t>Comparison Operators </a:t>
            </a:r>
          </a:p>
          <a:p>
            <a:r>
              <a:rPr lang="en-US" altLang="en-US">
                <a:latin typeface="Arial" panose="020B0604020202020204" pitchFamily="34" charset="0"/>
              </a:rPr>
              <a:t> = equal to, &lt; less than , &gt; greater than, &lt;&gt; not equal to, ! not </a:t>
            </a:r>
          </a:p>
          <a:p>
            <a:r>
              <a:rPr lang="en-US" altLang="en-US">
                <a:latin typeface="Arial" panose="020B0604020202020204" pitchFamily="34" charset="0"/>
              </a:rPr>
              <a:t>These can be used in formats such as &gt;= or &lt;=</a:t>
            </a:r>
          </a:p>
          <a:p>
            <a:r>
              <a:rPr lang="en-US" altLang="en-US">
                <a:latin typeface="Arial" panose="020B0604020202020204" pitchFamily="34" charset="0"/>
              </a:rPr>
              <a:t>Comparison operators test whether two expressions are the same. Comparison operators can be used on all expressions except expressions of the </a:t>
            </a:r>
            <a:r>
              <a:rPr lang="en-US" altLang="en-US" b="1">
                <a:latin typeface="Arial" panose="020B0604020202020204" pitchFamily="34" charset="0"/>
              </a:rPr>
              <a:t>text</a:t>
            </a:r>
            <a:r>
              <a:rPr lang="en-US" altLang="en-US">
                <a:latin typeface="Arial" panose="020B0604020202020204" pitchFamily="34" charset="0"/>
              </a:rPr>
              <a:t>, </a:t>
            </a:r>
            <a:r>
              <a:rPr lang="en-US" altLang="en-US" b="1">
                <a:latin typeface="Arial" panose="020B0604020202020204" pitchFamily="34" charset="0"/>
              </a:rPr>
              <a:t>ntext</a:t>
            </a:r>
            <a:r>
              <a:rPr lang="en-US" altLang="en-US">
                <a:latin typeface="Arial" panose="020B0604020202020204" pitchFamily="34" charset="0"/>
              </a:rPr>
              <a:t>, or </a:t>
            </a:r>
            <a:r>
              <a:rPr lang="en-US" altLang="en-US" b="1">
                <a:latin typeface="Arial" panose="020B0604020202020204" pitchFamily="34" charset="0"/>
              </a:rPr>
              <a:t>image</a:t>
            </a:r>
            <a:r>
              <a:rPr lang="en-US" altLang="en-US">
                <a:latin typeface="Arial" panose="020B0604020202020204" pitchFamily="34" charset="0"/>
              </a:rPr>
              <a:t> data types. </a:t>
            </a:r>
          </a:p>
          <a:p>
            <a:r>
              <a:rPr lang="en-US" altLang="en-US">
                <a:latin typeface="Arial" panose="020B0604020202020204" pitchFamily="34" charset="0"/>
              </a:rPr>
              <a:t>	</a:t>
            </a:r>
          </a:p>
          <a:p>
            <a:r>
              <a:rPr lang="en-US" altLang="en-US" b="1">
                <a:latin typeface="Arial" panose="020B0604020202020204" pitchFamily="34" charset="0"/>
              </a:rPr>
              <a:t>Logical Operators </a:t>
            </a:r>
          </a:p>
          <a:p>
            <a:r>
              <a:rPr lang="en-US" altLang="en-US">
                <a:latin typeface="Arial" panose="020B0604020202020204" pitchFamily="34" charset="0"/>
              </a:rPr>
              <a:t>Logical Operators are used to specify how multiple search terms are combined in a search query. Logical operators also create more complicated search expressions from simpler ones, and thus refine your search. The following table shows you how to use each of the available operators.</a:t>
            </a:r>
          </a:p>
          <a:p>
            <a:r>
              <a:rPr lang="en-US" altLang="en-US">
                <a:latin typeface="Arial" panose="020B0604020202020204" pitchFamily="34" charset="0"/>
              </a:rPr>
              <a:t>Operate on a single value and then return a single value. Scalar functions can be used wherever an expression is valid.</a:t>
            </a:r>
          </a:p>
          <a:p>
            <a:pPr>
              <a:buFont typeface="Calibri" panose="020F0502020204030204" pitchFamily="34" charset="0"/>
              <a:buAutoNum type="arabicPeriod"/>
            </a:pPr>
            <a:r>
              <a:rPr lang="en-US" altLang="en-US">
                <a:latin typeface="Arial" panose="020B0604020202020204" pitchFamily="34" charset="0"/>
              </a:rPr>
              <a:t>Both terms in the same topic – AND</a:t>
            </a:r>
          </a:p>
          <a:p>
            <a:pPr>
              <a:buFont typeface="Calibri" panose="020F0502020204030204" pitchFamily="34" charset="0"/>
              <a:buAutoNum type="arabicPeriod"/>
            </a:pPr>
            <a:r>
              <a:rPr lang="en-US" altLang="en-US">
                <a:latin typeface="Arial" panose="020B0604020202020204" pitchFamily="34" charset="0"/>
              </a:rPr>
              <a:t>Either term in a topic - OR</a:t>
            </a:r>
          </a:p>
          <a:p>
            <a:pPr>
              <a:buFont typeface="Calibri" panose="020F0502020204030204" pitchFamily="34" charset="0"/>
              <a:buAutoNum type="arabicPeriod"/>
            </a:pPr>
            <a:r>
              <a:rPr lang="en-US" altLang="en-US">
                <a:latin typeface="Arial" panose="020B0604020202020204" pitchFamily="34" charset="0"/>
              </a:rPr>
              <a:t>First term without the second term - NOT</a:t>
            </a:r>
          </a:p>
          <a:p>
            <a:endParaRPr lang="en-US" altLang="en-US">
              <a:latin typeface="Arial" panose="020B0604020202020204" pitchFamily="34" charset="0"/>
            </a:endParaRPr>
          </a:p>
          <a:p>
            <a:r>
              <a:rPr lang="en-US" altLang="en-US" b="1">
                <a:latin typeface="Arial" panose="020B0604020202020204" pitchFamily="34" charset="0"/>
              </a:rPr>
              <a:t>String Concatenation</a:t>
            </a:r>
          </a:p>
          <a:p>
            <a:r>
              <a:rPr lang="en-US" altLang="en-US">
                <a:latin typeface="Arial" panose="020B0604020202020204" pitchFamily="34" charset="0"/>
              </a:rPr>
              <a:t>String concatenation is done with the +</a:t>
            </a:r>
          </a:p>
          <a:p>
            <a:r>
              <a:rPr lang="en-US" altLang="en-US">
                <a:latin typeface="Arial" panose="020B0604020202020204" pitchFamily="34" charset="0"/>
              </a:rPr>
              <a:t>An operator in a string expression that concatenates two or more character or binary strings, columns, or a combination of strings and column names into one expression (a string operator). </a:t>
            </a:r>
          </a:p>
        </p:txBody>
      </p:sp>
      <p:sp>
        <p:nvSpPr>
          <p:cNvPr id="67588" name="Slide Number Placeholder 5">
            <a:extLst>
              <a:ext uri="{FF2B5EF4-FFF2-40B4-BE49-F238E27FC236}">
                <a16:creationId xmlns:a16="http://schemas.microsoft.com/office/drawing/2014/main" id="{41FF3096-64A8-424B-BEB2-C011FDBEE637}"/>
              </a:ext>
            </a:extLst>
          </p:cNvPr>
          <p:cNvSpPr>
            <a:spLocks noGrp="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E8E9079-A491-41DA-9FD9-C9302F22A6B4}" type="slidenum">
              <a:rPr lang="en-US" altLang="en-US"/>
              <a:pPr/>
              <a:t>30</a:t>
            </a:fld>
            <a:endParaRPr lang="en-US" altLang="en-US"/>
          </a:p>
        </p:txBody>
      </p:sp>
      <p:sp>
        <p:nvSpPr>
          <p:cNvPr id="67589" name="Rectangle 2">
            <a:extLst>
              <a:ext uri="{FF2B5EF4-FFF2-40B4-BE49-F238E27FC236}">
                <a16:creationId xmlns:a16="http://schemas.microsoft.com/office/drawing/2014/main" id="{D208B7D8-8AC9-409E-AD9A-38AFA8A1BCF1}"/>
              </a:ext>
            </a:extLst>
          </p:cNvPr>
          <p:cNvSpPr>
            <a:spLocks noGrp="1" noChangeArrowheads="1"/>
          </p:cNvSpPr>
          <p:nvPr>
            <p:ph type="hdr" sz="quarter"/>
          </p:nvPr>
        </p:nvSpPr>
        <p:spPr>
          <a:xfrm>
            <a:off x="0" y="234950"/>
            <a:ext cx="2971800" cy="654050"/>
          </a:xfrm>
        </p:spPr>
        <p:txBody>
          <a:bodyPr/>
          <a:lstStyle/>
          <a:p>
            <a:pPr>
              <a:defRPr/>
            </a:pPr>
            <a:r>
              <a:rPr lang="en-US" dirty="0"/>
              <a:t>Module 1: Getting Started with Databases and Transact-SQL in SQL Server 2012</a:t>
            </a:r>
          </a:p>
        </p:txBody>
      </p:sp>
      <p:sp>
        <p:nvSpPr>
          <p:cNvPr id="67590" name="Rectangle 3">
            <a:extLst>
              <a:ext uri="{FF2B5EF4-FFF2-40B4-BE49-F238E27FC236}">
                <a16:creationId xmlns:a16="http://schemas.microsoft.com/office/drawing/2014/main" id="{029BDFF2-FCCD-4102-9646-41A2E4CEC841}"/>
              </a:ext>
            </a:extLst>
          </p:cNvPr>
          <p:cNvSpPr>
            <a:spLocks noGrp="1" noChangeArrowheads="1"/>
          </p:cNvSpPr>
          <p:nvPr>
            <p:ph type="dt" sz="quarter" idx="1"/>
          </p:nvPr>
        </p:nvSpPr>
        <p:spPr/>
        <p:txBody>
          <a:bodyPr/>
          <a:lstStyle/>
          <a:p>
            <a:pPr>
              <a:defRPr/>
            </a:pPr>
            <a:r>
              <a:rPr lang="en-US"/>
              <a:t>Course 2778A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D14E070-3823-43BE-AC7E-8BD29B4C13C8}"/>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BDCE9A2-E069-40AE-A498-0BEEF460CAAA}" type="slidenum">
              <a:rPr lang="en-US" altLang="en-US"/>
              <a:pPr/>
              <a:t>31</a:t>
            </a:fld>
            <a:endParaRPr lang="en-US" altLang="en-US"/>
          </a:p>
        </p:txBody>
      </p:sp>
      <p:sp>
        <p:nvSpPr>
          <p:cNvPr id="100355" name="Rectangle 2">
            <a:extLst>
              <a:ext uri="{FF2B5EF4-FFF2-40B4-BE49-F238E27FC236}">
                <a16:creationId xmlns:a16="http://schemas.microsoft.com/office/drawing/2014/main" id="{20B55EF5-FBF2-4F60-9FEF-4425169F3A29}"/>
              </a:ext>
            </a:extLst>
          </p:cNvPr>
          <p:cNvSpPr>
            <a:spLocks noGrp="1" noRot="1" noChangeAspect="1" noChangeArrowheads="1" noTextEdit="1"/>
          </p:cNvSpPr>
          <p:nvPr>
            <p:ph type="sldImg"/>
          </p:nvPr>
        </p:nvSpPr>
        <p:spPr>
          <a:xfrm>
            <a:off x="4338638" y="85725"/>
            <a:ext cx="2413000" cy="1809750"/>
          </a:xfrm>
          <a:ln/>
        </p:spPr>
      </p:sp>
      <p:sp>
        <p:nvSpPr>
          <p:cNvPr id="100356" name="Rectangle 3">
            <a:extLst>
              <a:ext uri="{FF2B5EF4-FFF2-40B4-BE49-F238E27FC236}">
                <a16:creationId xmlns:a16="http://schemas.microsoft.com/office/drawing/2014/main" id="{B56B377D-75E9-480B-931F-330B589DE921}"/>
              </a:ext>
            </a:extLst>
          </p:cNvPr>
          <p:cNvSpPr>
            <a:spLocks noGrp="1" noChangeArrowheads="1"/>
          </p:cNvSpPr>
          <p:nvPr>
            <p:ph type="body" idx="1"/>
          </p:nvPr>
        </p:nvSpPr>
        <p:spPr>
          <a:xfrm>
            <a:off x="684213" y="2124075"/>
            <a:ext cx="5675312" cy="6334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Describe different comparison operators in a table using the SELECT and COMPARISON operators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Comparison operators take a value or set of values and tests to see if they are the same.  Using comparison operators you can compare single values against each other (scalar), look in a range or list of values (range).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Comparison operators can be included in the WHERE and the HAVING clauses of the statement.</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The special NOT modifier can be used to reverse the Boolean value returned by a comparison operator.</a:t>
            </a:r>
          </a:p>
          <a:p>
            <a:pPr eaLnBrk="1" hangingPunct="1"/>
            <a:endParaRPr lang="en-US" altLang="en-US">
              <a:latin typeface="Arial" panose="020B0604020202020204" pitchFamily="34" charset="0"/>
            </a:endParaRPr>
          </a:p>
        </p:txBody>
      </p:sp>
      <p:sp>
        <p:nvSpPr>
          <p:cNvPr id="100357" name="Rectangle 2">
            <a:extLst>
              <a:ext uri="{FF2B5EF4-FFF2-40B4-BE49-F238E27FC236}">
                <a16:creationId xmlns:a16="http://schemas.microsoft.com/office/drawing/2014/main" id="{FC6AB829-639E-4304-83F6-721A3F03AB75}"/>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100358" name="Rectangle 3">
            <a:extLst>
              <a:ext uri="{FF2B5EF4-FFF2-40B4-BE49-F238E27FC236}">
                <a16:creationId xmlns:a16="http://schemas.microsoft.com/office/drawing/2014/main" id="{837C5A1A-CA75-4DB5-928C-F130832F6432}"/>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333C237-A569-4C64-B7FF-14CEE3F1FB54}"/>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2372464-31F6-4955-A281-2552FEBDB0EA}" type="slidenum">
              <a:rPr lang="en-US" altLang="en-US"/>
              <a:pPr/>
              <a:t>32</a:t>
            </a:fld>
            <a:endParaRPr lang="en-US" altLang="en-US"/>
          </a:p>
        </p:txBody>
      </p:sp>
      <p:sp>
        <p:nvSpPr>
          <p:cNvPr id="101379" name="Rectangle 2">
            <a:extLst>
              <a:ext uri="{FF2B5EF4-FFF2-40B4-BE49-F238E27FC236}">
                <a16:creationId xmlns:a16="http://schemas.microsoft.com/office/drawing/2014/main" id="{17B06E15-A33C-4B2D-B8EA-FE067D3C5479}"/>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D7594492-3B77-4917-A9BC-245170F419CA}"/>
              </a:ext>
            </a:extLst>
          </p:cNvPr>
          <p:cNvSpPr>
            <a:spLocks noGrp="1" noChangeArrowheads="1"/>
          </p:cNvSpPr>
          <p:nvPr>
            <p:ph type="body" idx="1"/>
          </p:nvPr>
        </p:nvSpPr>
        <p:spPr>
          <a:xfrm>
            <a:off x="307975" y="2219325"/>
            <a:ext cx="6149975" cy="6661150"/>
          </a:xfrm>
          <a:ln/>
        </p:spPr>
        <p:txBody>
          <a:bodyPr>
            <a:normAutofit fontScale="92500" lnSpcReduction="10000"/>
          </a:bodyPr>
          <a:lstStyle/>
          <a:p>
            <a:pPr eaLnBrk="1" hangingPunct="1">
              <a:defRPr/>
            </a:pPr>
            <a:r>
              <a:rPr lang="en-US" dirty="0"/>
              <a:t>Example</a:t>
            </a:r>
          </a:p>
          <a:p>
            <a:pPr>
              <a:defRPr/>
            </a:pPr>
            <a:r>
              <a:rPr lang="en-US" dirty="0">
                <a:latin typeface="+mn-lt"/>
              </a:rPr>
              <a:t>Select </a:t>
            </a:r>
            <a:r>
              <a:rPr lang="en-US" dirty="0" err="1">
                <a:latin typeface="+mn-lt"/>
              </a:rPr>
              <a:t>St_fname,st_lname</a:t>
            </a:r>
            <a:r>
              <a:rPr lang="en-US" dirty="0">
                <a:latin typeface="+mn-lt"/>
              </a:rPr>
              <a:t> from Student</a:t>
            </a:r>
          </a:p>
          <a:p>
            <a:pPr>
              <a:defRPr/>
            </a:pPr>
            <a:r>
              <a:rPr lang="en-US" dirty="0">
                <a:latin typeface="+mn-lt"/>
              </a:rPr>
              <a:t>where </a:t>
            </a:r>
            <a:r>
              <a:rPr lang="en-US" dirty="0" err="1">
                <a:latin typeface="+mn-lt"/>
              </a:rPr>
              <a:t>st_fname</a:t>
            </a:r>
            <a:r>
              <a:rPr lang="en-US" dirty="0">
                <a:latin typeface="+mn-lt"/>
              </a:rPr>
              <a:t> like '_A%'</a:t>
            </a:r>
          </a:p>
          <a:p>
            <a:pPr>
              <a:defRPr/>
            </a:pPr>
            <a:endParaRPr lang="en-US" dirty="0">
              <a:latin typeface="+mn-lt"/>
            </a:endParaRPr>
          </a:p>
          <a:p>
            <a:pPr>
              <a:defRPr/>
            </a:pPr>
            <a:r>
              <a:rPr lang="en-US" dirty="0">
                <a:latin typeface="+mn-lt"/>
              </a:rPr>
              <a:t>Select </a:t>
            </a:r>
            <a:r>
              <a:rPr lang="en-US" dirty="0" err="1">
                <a:latin typeface="+mn-lt"/>
              </a:rPr>
              <a:t>St_fname,st_lname</a:t>
            </a:r>
            <a:r>
              <a:rPr lang="en-US" dirty="0">
                <a:latin typeface="+mn-lt"/>
              </a:rPr>
              <a:t> from Student</a:t>
            </a:r>
          </a:p>
          <a:p>
            <a:pPr>
              <a:defRPr/>
            </a:pPr>
            <a:r>
              <a:rPr lang="en-US" dirty="0">
                <a:latin typeface="+mn-lt"/>
              </a:rPr>
              <a:t>where </a:t>
            </a:r>
            <a:r>
              <a:rPr lang="en-US" dirty="0" err="1">
                <a:latin typeface="+mn-lt"/>
              </a:rPr>
              <a:t>st_fname</a:t>
            </a:r>
            <a:r>
              <a:rPr lang="en-US" dirty="0">
                <a:latin typeface="+mn-lt"/>
              </a:rPr>
              <a:t> like '[_]A%'</a:t>
            </a:r>
          </a:p>
          <a:p>
            <a:pPr>
              <a:defRPr/>
            </a:pPr>
            <a:endParaRPr lang="en-US" dirty="0">
              <a:latin typeface="+mn-lt"/>
            </a:endParaRPr>
          </a:p>
          <a:p>
            <a:pPr>
              <a:defRPr/>
            </a:pPr>
            <a:r>
              <a:rPr lang="en-US" dirty="0">
                <a:latin typeface="+mn-lt"/>
              </a:rPr>
              <a:t>Select </a:t>
            </a:r>
            <a:r>
              <a:rPr lang="en-US" dirty="0" err="1">
                <a:latin typeface="+mn-lt"/>
              </a:rPr>
              <a:t>St_fname,st_lname</a:t>
            </a:r>
            <a:r>
              <a:rPr lang="en-US" dirty="0">
                <a:latin typeface="+mn-lt"/>
              </a:rPr>
              <a:t> from Student</a:t>
            </a:r>
          </a:p>
          <a:p>
            <a:pPr>
              <a:defRPr/>
            </a:pPr>
            <a:r>
              <a:rPr lang="en-US" dirty="0">
                <a:latin typeface="+mn-lt"/>
              </a:rPr>
              <a:t>where </a:t>
            </a:r>
            <a:r>
              <a:rPr lang="en-US" dirty="0" err="1">
                <a:latin typeface="+mn-lt"/>
              </a:rPr>
              <a:t>st_fname</a:t>
            </a:r>
            <a:r>
              <a:rPr lang="en-US" dirty="0">
                <a:latin typeface="+mn-lt"/>
              </a:rPr>
              <a:t> like '___' </a:t>
            </a:r>
          </a:p>
          <a:p>
            <a:pPr>
              <a:defRPr/>
            </a:pPr>
            <a:endParaRPr lang="en-US" dirty="0">
              <a:latin typeface="+mn-lt"/>
            </a:endParaRPr>
          </a:p>
          <a:p>
            <a:pPr>
              <a:defRPr/>
            </a:pPr>
            <a:r>
              <a:rPr lang="en-US" dirty="0">
                <a:latin typeface="+mn-lt"/>
              </a:rPr>
              <a:t>select </a:t>
            </a:r>
            <a:r>
              <a:rPr lang="en-US" dirty="0" err="1">
                <a:latin typeface="+mn-lt"/>
              </a:rPr>
              <a:t>title_id</a:t>
            </a:r>
            <a:r>
              <a:rPr lang="en-US" dirty="0">
                <a:latin typeface="+mn-lt"/>
              </a:rPr>
              <a:t>, title</a:t>
            </a:r>
          </a:p>
          <a:p>
            <a:pPr>
              <a:defRPr/>
            </a:pPr>
            <a:r>
              <a:rPr lang="en-US" dirty="0">
                <a:latin typeface="+mn-lt"/>
              </a:rPr>
              <a:t>	from titles</a:t>
            </a:r>
          </a:p>
          <a:p>
            <a:pPr>
              <a:defRPr/>
            </a:pPr>
            <a:r>
              <a:rPr lang="en-US" dirty="0">
                <a:latin typeface="+mn-lt"/>
              </a:rPr>
              <a:t>	where </a:t>
            </a:r>
            <a:r>
              <a:rPr lang="en-US" dirty="0" err="1">
                <a:latin typeface="+mn-lt"/>
              </a:rPr>
              <a:t>title_id</a:t>
            </a:r>
            <a:r>
              <a:rPr lang="en-US" dirty="0">
                <a:latin typeface="+mn-lt"/>
              </a:rPr>
              <a:t> like "MC302[13579]"</a:t>
            </a:r>
          </a:p>
          <a:p>
            <a:pPr>
              <a:defRPr/>
            </a:pPr>
            <a:r>
              <a:rPr lang="en-US" dirty="0">
                <a:latin typeface="+mn-lt"/>
              </a:rPr>
              <a:t>--Means MC302 + any characters of the following 1,3,5,7,9</a:t>
            </a:r>
          </a:p>
          <a:p>
            <a:pPr>
              <a:defRPr/>
            </a:pPr>
            <a:endParaRPr lang="en-US" dirty="0">
              <a:latin typeface="+mn-lt"/>
            </a:endParaRPr>
          </a:p>
          <a:p>
            <a:pPr>
              <a:defRPr/>
            </a:pPr>
            <a:r>
              <a:rPr lang="en-US" dirty="0">
                <a:latin typeface="+mn-lt"/>
              </a:rPr>
              <a:t>select </a:t>
            </a:r>
            <a:r>
              <a:rPr lang="en-US" dirty="0" err="1">
                <a:latin typeface="+mn-lt"/>
              </a:rPr>
              <a:t>title_id</a:t>
            </a:r>
            <a:r>
              <a:rPr lang="en-US" dirty="0">
                <a:latin typeface="+mn-lt"/>
              </a:rPr>
              <a:t>, title</a:t>
            </a:r>
          </a:p>
          <a:p>
            <a:pPr>
              <a:defRPr/>
            </a:pPr>
            <a:r>
              <a:rPr lang="en-US" dirty="0">
                <a:latin typeface="+mn-lt"/>
              </a:rPr>
              <a:t>	from titles</a:t>
            </a:r>
          </a:p>
          <a:p>
            <a:pPr>
              <a:defRPr/>
            </a:pPr>
            <a:r>
              <a:rPr lang="en-US" dirty="0">
                <a:latin typeface="+mn-lt"/>
              </a:rPr>
              <a:t>	where </a:t>
            </a:r>
            <a:r>
              <a:rPr lang="en-US" dirty="0" err="1">
                <a:latin typeface="+mn-lt"/>
              </a:rPr>
              <a:t>title_id</a:t>
            </a:r>
            <a:r>
              <a:rPr lang="en-US" dirty="0">
                <a:latin typeface="+mn-lt"/>
              </a:rPr>
              <a:t> like "MC302[^13579]"</a:t>
            </a:r>
          </a:p>
          <a:p>
            <a:pPr>
              <a:defRPr/>
            </a:pPr>
            <a:r>
              <a:rPr lang="en-US" dirty="0">
                <a:latin typeface="+mn-lt"/>
              </a:rPr>
              <a:t>--Means MC302 + any characters except  the following 1,3,5,7,9</a:t>
            </a:r>
          </a:p>
          <a:p>
            <a:pPr>
              <a:defRPr/>
            </a:pPr>
            <a:r>
              <a:rPr lang="en-US" dirty="0">
                <a:latin typeface="+mn-lt"/>
              </a:rPr>
              <a:t>select </a:t>
            </a:r>
            <a:r>
              <a:rPr lang="en-US" dirty="0" err="1">
                <a:latin typeface="+mn-lt"/>
              </a:rPr>
              <a:t>st_fname</a:t>
            </a:r>
            <a:endParaRPr lang="en-US" dirty="0">
              <a:latin typeface="+mn-lt"/>
            </a:endParaRPr>
          </a:p>
          <a:p>
            <a:pPr>
              <a:defRPr/>
            </a:pPr>
            <a:r>
              <a:rPr lang="en-US" dirty="0">
                <a:latin typeface="+mn-lt"/>
              </a:rPr>
              <a:t>	from student</a:t>
            </a:r>
          </a:p>
          <a:p>
            <a:pPr>
              <a:defRPr/>
            </a:pPr>
            <a:r>
              <a:rPr lang="en-US" dirty="0">
                <a:latin typeface="+mn-lt"/>
              </a:rPr>
              <a:t>	where </a:t>
            </a:r>
            <a:r>
              <a:rPr lang="en-US" dirty="0" err="1">
                <a:latin typeface="+mn-lt"/>
              </a:rPr>
              <a:t>st_fname</a:t>
            </a:r>
            <a:r>
              <a:rPr lang="en-US" dirty="0">
                <a:latin typeface="+mn-lt"/>
              </a:rPr>
              <a:t> like '[a-h]%‘</a:t>
            </a:r>
          </a:p>
          <a:p>
            <a:pPr>
              <a:defRPr/>
            </a:pPr>
            <a:endParaRPr lang="en-US" dirty="0"/>
          </a:p>
          <a:p>
            <a:pPr eaLnBrk="1" hangingPunct="1">
              <a:defRPr/>
            </a:pPr>
            <a:r>
              <a:rPr lang="en-US" dirty="0"/>
              <a:t>Explain the LIKE clause. Explain different types of wildcard characters in a table. Describe different comparison operators in a table using the SELECT, the AND </a:t>
            </a:r>
            <a:r>
              <a:rPr lang="en-US" dirty="0" err="1"/>
              <a:t>and</a:t>
            </a:r>
            <a:r>
              <a:rPr lang="en-US" dirty="0"/>
              <a:t> LIKE operators</a:t>
            </a:r>
          </a:p>
          <a:p>
            <a:pPr eaLnBrk="1" hangingPunct="1">
              <a:defRPr/>
            </a:pPr>
            <a:endParaRPr lang="en-US" dirty="0"/>
          </a:p>
          <a:p>
            <a:pPr eaLnBrk="1" hangingPunct="1">
              <a:defRPr/>
            </a:pPr>
            <a:r>
              <a:rPr lang="en-US" dirty="0"/>
              <a:t>String comparison operators search for strings and substrings within a text, ntext, char, nchar, varchar, or nvarchar data type.</a:t>
            </a:r>
          </a:p>
          <a:p>
            <a:pPr eaLnBrk="1" hangingPunct="1">
              <a:defRPr/>
            </a:pPr>
            <a:endParaRPr lang="en-US" dirty="0"/>
          </a:p>
          <a:p>
            <a:pPr eaLnBrk="1" hangingPunct="1">
              <a:defRPr/>
            </a:pPr>
            <a:r>
              <a:rPr lang="en-US" dirty="0"/>
              <a:t>The </a:t>
            </a:r>
            <a:r>
              <a:rPr lang="en-US" b="1" dirty="0"/>
              <a:t>=</a:t>
            </a:r>
            <a:r>
              <a:rPr lang="en-US" dirty="0"/>
              <a:t> operator checks for an exact match between two strings.</a:t>
            </a:r>
          </a:p>
          <a:p>
            <a:pPr eaLnBrk="1" hangingPunct="1">
              <a:defRPr/>
            </a:pPr>
            <a:r>
              <a:rPr lang="en-US" b="1" dirty="0"/>
              <a:t>LIKE</a:t>
            </a:r>
            <a:r>
              <a:rPr lang="en-US" dirty="0"/>
              <a:t> combined with a wildcard searches for the search condition argument in the left value string.  Note that placing the </a:t>
            </a:r>
            <a:r>
              <a:rPr lang="en-US" b="1" dirty="0"/>
              <a:t>%</a:t>
            </a:r>
            <a:r>
              <a:rPr lang="en-US" dirty="0"/>
              <a:t> sign at the beginning of the criteria may adversely affect query performance by eliminating the possible use of indexes to help with the search.</a:t>
            </a:r>
          </a:p>
          <a:p>
            <a:pPr eaLnBrk="1" hangingPunct="1">
              <a:defRPr/>
            </a:pPr>
            <a:endParaRPr lang="en-US" b="1" dirty="0"/>
          </a:p>
          <a:p>
            <a:pPr eaLnBrk="1" hangingPunct="1">
              <a:defRPr/>
            </a:pPr>
            <a:r>
              <a:rPr lang="en-US" b="1" dirty="0"/>
              <a:t>FREETEXT</a:t>
            </a:r>
            <a:r>
              <a:rPr lang="en-US" dirty="0"/>
              <a:t> searches for the meaning rather than exact words.  </a:t>
            </a:r>
          </a:p>
          <a:p>
            <a:pPr lvl="1" eaLnBrk="1" hangingPunct="1">
              <a:defRPr/>
            </a:pPr>
            <a:r>
              <a:rPr lang="en-US" dirty="0"/>
              <a:t>If a phrase is passed into FREETEXT, it will break the phrase into the component words to perform the search.</a:t>
            </a:r>
          </a:p>
          <a:p>
            <a:pPr lvl="1" eaLnBrk="1" hangingPunct="1">
              <a:defRPr/>
            </a:pPr>
            <a:r>
              <a:rPr lang="en-US" dirty="0"/>
              <a:t>Uses “inflectional” forms of the words to search.  For instance “drive” is the “inflectional stem” of drives, drove, driving and driven.</a:t>
            </a:r>
          </a:p>
          <a:p>
            <a:pPr lvl="1" eaLnBrk="1" hangingPunct="1">
              <a:defRPr/>
            </a:pPr>
            <a:r>
              <a:rPr lang="en-US" dirty="0"/>
              <a:t>Uses the thesaurus to search for additional forms and “replacement” words.</a:t>
            </a:r>
          </a:p>
          <a:p>
            <a:pPr eaLnBrk="1" hangingPunct="1">
              <a:defRPr/>
            </a:pPr>
            <a:endParaRPr lang="en-US" b="1" dirty="0"/>
          </a:p>
          <a:p>
            <a:pPr eaLnBrk="1" hangingPunct="1">
              <a:defRPr/>
            </a:pPr>
            <a:r>
              <a:rPr lang="en-US" b="1" dirty="0"/>
              <a:t>CONTAINS</a:t>
            </a:r>
            <a:r>
              <a:rPr lang="en-US" dirty="0"/>
              <a:t> performs a “fuzzy” search.  This is a special predicate specific to full text searches.</a:t>
            </a:r>
          </a:p>
          <a:p>
            <a:pPr lvl="1" eaLnBrk="1" hangingPunct="1">
              <a:defRPr/>
            </a:pPr>
            <a:r>
              <a:rPr lang="en-US" dirty="0"/>
              <a:t>Looks for a word or phrase.</a:t>
            </a:r>
          </a:p>
          <a:p>
            <a:pPr lvl="1" eaLnBrk="1" hangingPunct="1">
              <a:defRPr/>
            </a:pPr>
            <a:r>
              <a:rPr lang="en-US" dirty="0"/>
              <a:t>Also uses inflectional forms</a:t>
            </a:r>
          </a:p>
          <a:p>
            <a:pPr lvl="1" eaLnBrk="1" hangingPunct="1">
              <a:defRPr/>
            </a:pPr>
            <a:r>
              <a:rPr lang="en-US" dirty="0"/>
              <a:t>Also looks for synonyms by using a thesaurus.</a:t>
            </a:r>
          </a:p>
          <a:p>
            <a:pPr lvl="1" eaLnBrk="1" hangingPunct="1">
              <a:defRPr/>
            </a:pPr>
            <a:r>
              <a:rPr lang="en-US" dirty="0"/>
              <a:t>Can look for a word or phrase within a certain proximity of another word or phrase.</a:t>
            </a:r>
          </a:p>
          <a:p>
            <a:pPr lvl="1" eaLnBrk="1" hangingPunct="1">
              <a:defRPr/>
            </a:pPr>
            <a:r>
              <a:rPr lang="en-US" dirty="0"/>
              <a:t>When multiple words are used for the search, you can specify a value between 0.0 and 1.0 to give specific words more weight in the search criteria.</a:t>
            </a:r>
          </a:p>
          <a:p>
            <a:pPr marL="186938" indent="-186938">
              <a:lnSpc>
                <a:spcPct val="90000"/>
              </a:lnSpc>
              <a:defRPr/>
            </a:pPr>
            <a:endParaRPr lang="en-US" dirty="0"/>
          </a:p>
          <a:p>
            <a:pPr marL="186938" indent="-186938">
              <a:lnSpc>
                <a:spcPct val="90000"/>
              </a:lnSpc>
              <a:defRPr/>
            </a:pPr>
            <a:r>
              <a:rPr lang="en-US" dirty="0"/>
              <a:t>Emphasize the </a:t>
            </a:r>
            <a:r>
              <a:rPr lang="en-US" b="1" dirty="0"/>
              <a:t>FREETEXT</a:t>
            </a:r>
            <a:r>
              <a:rPr lang="en-US" dirty="0"/>
              <a:t> and </a:t>
            </a:r>
            <a:r>
              <a:rPr lang="en-US" b="1" dirty="0"/>
              <a:t>CONTAINS</a:t>
            </a:r>
            <a:r>
              <a:rPr lang="en-US" dirty="0"/>
              <a:t> both operate only on full-text indexed columns.</a:t>
            </a:r>
          </a:p>
          <a:p>
            <a:pPr marL="186938" indent="-186938">
              <a:lnSpc>
                <a:spcPct val="90000"/>
              </a:lnSpc>
              <a:defRPr/>
            </a:pPr>
            <a:r>
              <a:rPr lang="en-US" dirty="0"/>
              <a:t>Mention that there are four different wildcard symbols that can be used:</a:t>
            </a:r>
          </a:p>
          <a:p>
            <a:pPr marL="411263" lvl="1" indent="-186938">
              <a:lnSpc>
                <a:spcPct val="90000"/>
              </a:lnSpc>
              <a:defRPr/>
            </a:pPr>
            <a:r>
              <a:rPr lang="en-US" b="1" dirty="0"/>
              <a:t>%</a:t>
            </a:r>
            <a:r>
              <a:rPr lang="en-US" dirty="0"/>
              <a:t> replaces any string of zero or more characters</a:t>
            </a:r>
          </a:p>
          <a:p>
            <a:pPr marL="411263" lvl="1" indent="-186938">
              <a:lnSpc>
                <a:spcPct val="90000"/>
              </a:lnSpc>
              <a:defRPr/>
            </a:pPr>
            <a:r>
              <a:rPr lang="en-US" b="1" dirty="0"/>
              <a:t>_</a:t>
            </a:r>
            <a:r>
              <a:rPr lang="en-US" dirty="0"/>
              <a:t> (underscore) replaces any single character</a:t>
            </a:r>
          </a:p>
          <a:p>
            <a:pPr marL="411263" lvl="1" indent="-186938">
              <a:lnSpc>
                <a:spcPct val="90000"/>
              </a:lnSpc>
              <a:defRPr/>
            </a:pPr>
            <a:r>
              <a:rPr lang="en-US" b="1" dirty="0"/>
              <a:t>[]</a:t>
            </a:r>
            <a:r>
              <a:rPr lang="en-US" dirty="0"/>
              <a:t> allows you to specify a list of characters, any of which can be matched</a:t>
            </a:r>
          </a:p>
          <a:p>
            <a:pPr marL="1084238" lvl="2" indent="-186938">
              <a:lnSpc>
                <a:spcPct val="90000"/>
              </a:lnSpc>
              <a:buFontTx/>
              <a:buChar char="•"/>
              <a:defRPr/>
            </a:pPr>
            <a:r>
              <a:rPr lang="en-US" b="1" dirty="0"/>
              <a:t>[a-f] </a:t>
            </a:r>
            <a:r>
              <a:rPr lang="en-US" dirty="0"/>
              <a:t> looks for any of the letters in the sequence a – f</a:t>
            </a:r>
          </a:p>
          <a:p>
            <a:pPr marL="1084238" lvl="2" indent="-186938">
              <a:lnSpc>
                <a:spcPct val="90000"/>
              </a:lnSpc>
              <a:buFontTx/>
              <a:buChar char="•"/>
              <a:defRPr/>
            </a:pPr>
            <a:r>
              <a:rPr lang="en-US" b="1" dirty="0"/>
              <a:t>[</a:t>
            </a:r>
            <a:r>
              <a:rPr lang="en-US" b="1" dirty="0" err="1"/>
              <a:t>abcdef</a:t>
            </a:r>
            <a:r>
              <a:rPr lang="en-US" b="1" dirty="0"/>
              <a:t>]</a:t>
            </a:r>
            <a:r>
              <a:rPr lang="en-US" dirty="0"/>
              <a:t> also looks for any of the letters in the sequence a – f</a:t>
            </a:r>
          </a:p>
          <a:p>
            <a:pPr marL="411263" lvl="1" indent="-186938">
              <a:lnSpc>
                <a:spcPct val="90000"/>
              </a:lnSpc>
              <a:defRPr/>
            </a:pPr>
            <a:r>
              <a:rPr lang="en-US" b="1" dirty="0"/>
              <a:t>[^]</a:t>
            </a:r>
            <a:r>
              <a:rPr lang="en-US" dirty="0"/>
              <a:t> looks for all characters except those given in the range or set</a:t>
            </a:r>
            <a:endParaRPr lang="en-US" b="1" dirty="0"/>
          </a:p>
          <a:p>
            <a:pPr marL="186938" indent="-186938">
              <a:lnSpc>
                <a:spcPct val="90000"/>
              </a:lnSpc>
              <a:defRPr/>
            </a:pPr>
            <a:r>
              <a:rPr lang="en-US" dirty="0"/>
              <a:t>Show partial syntax of a SELECT statement using string comparisons.</a:t>
            </a:r>
          </a:p>
        </p:txBody>
      </p:sp>
      <p:sp>
        <p:nvSpPr>
          <p:cNvPr id="101381" name="Rectangle 2">
            <a:extLst>
              <a:ext uri="{FF2B5EF4-FFF2-40B4-BE49-F238E27FC236}">
                <a16:creationId xmlns:a16="http://schemas.microsoft.com/office/drawing/2014/main" id="{48E8190F-33B4-42BC-A481-7F2AFD9E69C6}"/>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101382" name="Rectangle 3">
            <a:extLst>
              <a:ext uri="{FF2B5EF4-FFF2-40B4-BE49-F238E27FC236}">
                <a16:creationId xmlns:a16="http://schemas.microsoft.com/office/drawing/2014/main" id="{33BB4434-53C0-4EBD-9C3C-AA1D1296A513}"/>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5ECB70A-7DD1-4B70-AB38-66717B42FB26}"/>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2D43984-7106-4E2D-AD80-E9981C967F12}" type="slidenum">
              <a:rPr lang="en-US" altLang="en-US"/>
              <a:pPr/>
              <a:t>33</a:t>
            </a:fld>
            <a:endParaRPr lang="en-US" altLang="en-US"/>
          </a:p>
        </p:txBody>
      </p:sp>
      <p:sp>
        <p:nvSpPr>
          <p:cNvPr id="102403" name="Rectangle 2">
            <a:extLst>
              <a:ext uri="{FF2B5EF4-FFF2-40B4-BE49-F238E27FC236}">
                <a16:creationId xmlns:a16="http://schemas.microsoft.com/office/drawing/2014/main" id="{A3B14C8D-4168-43FD-A153-E335CDC356F2}"/>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5D0E052A-0D77-4788-9AD4-3CCA825943B1}"/>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2405" name="Rectangle 2">
            <a:extLst>
              <a:ext uri="{FF2B5EF4-FFF2-40B4-BE49-F238E27FC236}">
                <a16:creationId xmlns:a16="http://schemas.microsoft.com/office/drawing/2014/main" id="{0856930C-3323-4198-8765-A45A6C8F1564}"/>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102406" name="Rectangle 3">
            <a:extLst>
              <a:ext uri="{FF2B5EF4-FFF2-40B4-BE49-F238E27FC236}">
                <a16:creationId xmlns:a16="http://schemas.microsoft.com/office/drawing/2014/main" id="{0BF2EA85-7F71-4655-BDB9-FBD351914B45}"/>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0809253C-AF50-4E0D-8541-52D1ECFD13C1}"/>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247CEAD0-372D-4B12-A1C8-0A8F505A77CE}"/>
              </a:ext>
            </a:extLst>
          </p:cNvPr>
          <p:cNvSpPr>
            <a:spLocks noGrp="1"/>
          </p:cNvSpPr>
          <p:nvPr>
            <p:ph type="body" idx="1"/>
          </p:nvPr>
        </p:nvSpPr>
        <p:spPr/>
        <p:txBody>
          <a:bodyPr>
            <a:normAutofit fontScale="92500" lnSpcReduction="20000"/>
          </a:bodyPr>
          <a:lstStyle/>
          <a:p>
            <a:pPr eaLnBrk="1" hangingPunct="1">
              <a:defRPr/>
            </a:pPr>
            <a:r>
              <a:rPr lang="en-US" dirty="0"/>
              <a:t>This slide describes operator precedence in Transact SQL statements.</a:t>
            </a:r>
          </a:p>
          <a:p>
            <a:pPr eaLnBrk="1" hangingPunct="1">
              <a:defRPr/>
            </a:pPr>
            <a:endParaRPr lang="en-US" dirty="0"/>
          </a:p>
          <a:p>
            <a:pPr eaLnBrk="1" hangingPunct="1">
              <a:defRPr/>
            </a:pPr>
            <a:r>
              <a:rPr lang="en-US" dirty="0"/>
              <a:t>This topic is designed to be a very brief overview of operator precedence.</a:t>
            </a:r>
          </a:p>
          <a:p>
            <a:pPr eaLnBrk="1" hangingPunct="1">
              <a:defRPr/>
            </a:pPr>
            <a:endParaRPr lang="en-US" dirty="0"/>
          </a:p>
          <a:p>
            <a:pPr eaLnBrk="1" hangingPunct="1">
              <a:defRPr/>
            </a:pPr>
            <a:r>
              <a:rPr lang="en-US" dirty="0"/>
              <a:t>Operator precedence is an important factor to consider when using operators in a Transact SQL statement.</a:t>
            </a:r>
          </a:p>
          <a:p>
            <a:pPr eaLnBrk="1" hangingPunct="1">
              <a:defRPr/>
            </a:pPr>
            <a:endParaRPr lang="en-US" dirty="0"/>
          </a:p>
          <a:p>
            <a:pPr eaLnBrk="1" hangingPunct="1">
              <a:defRPr/>
            </a:pPr>
            <a:r>
              <a:rPr lang="en-US" dirty="0"/>
              <a:t>Click to advance to each of the items on the screen.</a:t>
            </a:r>
          </a:p>
          <a:p>
            <a:pPr eaLnBrk="1" hangingPunct="1">
              <a:defRPr/>
            </a:pPr>
            <a:endParaRPr lang="en-US" dirty="0"/>
          </a:p>
          <a:p>
            <a:pPr eaLnBrk="1" hangingPunct="1">
              <a:defRPr/>
            </a:pPr>
            <a:r>
              <a:rPr lang="en-US" dirty="0"/>
              <a:t>Bitwise operators are the first ones that are processed.</a:t>
            </a:r>
          </a:p>
          <a:p>
            <a:pPr eaLnBrk="1" hangingPunct="1">
              <a:defRPr/>
            </a:pPr>
            <a:r>
              <a:rPr lang="en-US" dirty="0"/>
              <a:t>Then Multiplication, Division, and Modulo.</a:t>
            </a:r>
          </a:p>
          <a:p>
            <a:pPr eaLnBrk="1" hangingPunct="1">
              <a:defRPr/>
            </a:pPr>
            <a:r>
              <a:rPr lang="en-US" dirty="0"/>
              <a:t>Arithmetic operations are processed next.</a:t>
            </a:r>
          </a:p>
          <a:p>
            <a:pPr eaLnBrk="1" hangingPunct="1">
              <a:defRPr/>
            </a:pPr>
            <a:r>
              <a:rPr lang="en-US" dirty="0"/>
              <a:t>Next are Comparison operators.</a:t>
            </a:r>
          </a:p>
          <a:p>
            <a:pPr eaLnBrk="1" hangingPunct="1">
              <a:defRPr/>
            </a:pPr>
            <a:r>
              <a:rPr lang="en-US" dirty="0"/>
              <a:t>NOT operations are then processed.</a:t>
            </a:r>
          </a:p>
          <a:p>
            <a:pPr eaLnBrk="1" hangingPunct="1">
              <a:defRPr/>
            </a:pPr>
            <a:r>
              <a:rPr lang="en-US" dirty="0"/>
              <a:t>The AND logical operator is processed next.</a:t>
            </a:r>
          </a:p>
          <a:p>
            <a:pPr eaLnBrk="1" hangingPunct="1">
              <a:defRPr/>
            </a:pPr>
            <a:r>
              <a:rPr lang="en-US" dirty="0"/>
              <a:t>Then the other logical operators.</a:t>
            </a:r>
          </a:p>
          <a:p>
            <a:pPr eaLnBrk="1" hangingPunct="1">
              <a:defRPr/>
            </a:pPr>
            <a:r>
              <a:rPr lang="en-US" dirty="0"/>
              <a:t>Finally, the equals assignment operator is evaluated.</a:t>
            </a:r>
          </a:p>
          <a:p>
            <a:pPr eaLnBrk="1" hangingPunct="1">
              <a:defRPr/>
            </a:pPr>
            <a:endParaRPr lang="en-US" dirty="0"/>
          </a:p>
          <a:p>
            <a:pPr eaLnBrk="1" hangingPunct="1">
              <a:defRPr/>
            </a:pPr>
            <a:r>
              <a:rPr lang="en-US" dirty="0"/>
              <a:t>Mention that parentheses are used to change the default precedence in formulas.  By using parentheses you are designating those parts of the formula to be evaluated before the default precedence is followed.</a:t>
            </a:r>
          </a:p>
          <a:p>
            <a:pPr eaLnBrk="1" hangingPunct="1">
              <a:defRPr/>
            </a:pPr>
            <a:endParaRPr lang="en-US" dirty="0"/>
          </a:p>
          <a:p>
            <a:pPr eaLnBrk="1" hangingPunct="1">
              <a:defRPr/>
            </a:pPr>
            <a:r>
              <a:rPr lang="en-US" dirty="0"/>
              <a:t>Also mention that all operators at the same precedence level are evaluated from left to right.</a:t>
            </a:r>
          </a:p>
          <a:p>
            <a:pPr eaLnBrk="1" hangingPunct="1">
              <a:defRPr/>
            </a:pPr>
            <a:endParaRPr lang="en-US" dirty="0"/>
          </a:p>
          <a:p>
            <a:pPr eaLnBrk="1" hangingPunct="1">
              <a:defRPr/>
            </a:pPr>
            <a:r>
              <a:rPr lang="en-US" b="1" dirty="0"/>
              <a:t>REFERENCE</a:t>
            </a:r>
          </a:p>
          <a:p>
            <a:pPr eaLnBrk="1" hangingPunct="1">
              <a:defRPr/>
            </a:pPr>
            <a:r>
              <a:rPr lang="en-US" b="1" dirty="0"/>
              <a:t>Operator Precedence (Transact-SQL)</a:t>
            </a:r>
            <a:endParaRPr lang="en-US" dirty="0"/>
          </a:p>
          <a:p>
            <a:pPr eaLnBrk="1" hangingPunct="1">
              <a:defRPr/>
            </a:pPr>
            <a:r>
              <a:rPr lang="en-US" dirty="0"/>
              <a:t>http://go.microsoft.com/fwlink/?LinkID=127286</a:t>
            </a:r>
          </a:p>
          <a:p>
            <a:pPr>
              <a:defRPr/>
            </a:pPr>
            <a:endParaRPr lang="en-US" dirty="0"/>
          </a:p>
        </p:txBody>
      </p:sp>
      <p:sp>
        <p:nvSpPr>
          <p:cNvPr id="4" name="Slide Number Placeholder 3">
            <a:extLst>
              <a:ext uri="{FF2B5EF4-FFF2-40B4-BE49-F238E27FC236}">
                <a16:creationId xmlns:a16="http://schemas.microsoft.com/office/drawing/2014/main" id="{E5E9981A-AC3D-4AA9-A40B-6CC5F166429D}"/>
              </a:ext>
            </a:extLst>
          </p:cNvPr>
          <p:cNvSpPr>
            <a:spLocks noGrp="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70F27E8-536E-4079-BCC8-81CB7B2FE231}" type="slidenum">
              <a:rPr lang="en-US" altLang="en-US"/>
              <a:pPr/>
              <a:t>34</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2E006421-CB3B-41E4-BD3F-1A16A8F3D41B}"/>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FE2FCD-B867-4380-898F-B830D599ED91}" type="slidenum">
              <a:rPr lang="en-US" altLang="en-US"/>
              <a:pPr/>
              <a:t>35</a:t>
            </a:fld>
            <a:endParaRPr lang="en-US" altLang="en-US"/>
          </a:p>
        </p:txBody>
      </p:sp>
      <p:sp>
        <p:nvSpPr>
          <p:cNvPr id="104451" name="Rectangle 2">
            <a:extLst>
              <a:ext uri="{FF2B5EF4-FFF2-40B4-BE49-F238E27FC236}">
                <a16:creationId xmlns:a16="http://schemas.microsoft.com/office/drawing/2014/main" id="{86D55B91-ABFC-43BB-8CE5-A5DE5819218A}"/>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32A4FDD1-C674-4855-ADCC-A637E52DB8D7}"/>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4453" name="Rectangle 2">
            <a:extLst>
              <a:ext uri="{FF2B5EF4-FFF2-40B4-BE49-F238E27FC236}">
                <a16:creationId xmlns:a16="http://schemas.microsoft.com/office/drawing/2014/main" id="{231DB0C6-07AB-4958-93FE-B5C39885177E}"/>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104454" name="Rectangle 3">
            <a:extLst>
              <a:ext uri="{FF2B5EF4-FFF2-40B4-BE49-F238E27FC236}">
                <a16:creationId xmlns:a16="http://schemas.microsoft.com/office/drawing/2014/main" id="{28413D86-AE1E-4115-9BB4-AC81DC76B506}"/>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C5CEA5E-96BA-4CE9-93C8-E0C0D11D272E}"/>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66629AA-24FF-4879-8F34-762C074D6C1F}" type="slidenum">
              <a:rPr lang="en-US" altLang="en-US"/>
              <a:pPr/>
              <a:t>36</a:t>
            </a:fld>
            <a:endParaRPr lang="en-US" altLang="en-US"/>
          </a:p>
        </p:txBody>
      </p:sp>
      <p:sp>
        <p:nvSpPr>
          <p:cNvPr id="105475" name="Rectangle 2">
            <a:extLst>
              <a:ext uri="{FF2B5EF4-FFF2-40B4-BE49-F238E27FC236}">
                <a16:creationId xmlns:a16="http://schemas.microsoft.com/office/drawing/2014/main" id="{A37398C8-D9C6-4214-8362-B0C6EC33063D}"/>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2DD90C51-1C9D-4CC5-8D15-49A831644D45}"/>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5477" name="Rectangle 2">
            <a:extLst>
              <a:ext uri="{FF2B5EF4-FFF2-40B4-BE49-F238E27FC236}">
                <a16:creationId xmlns:a16="http://schemas.microsoft.com/office/drawing/2014/main" id="{E1F304FD-CB40-4009-97DA-C939BC5AB864}"/>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105478" name="Rectangle 3">
            <a:extLst>
              <a:ext uri="{FF2B5EF4-FFF2-40B4-BE49-F238E27FC236}">
                <a16:creationId xmlns:a16="http://schemas.microsoft.com/office/drawing/2014/main" id="{F2373A2B-DA81-470F-AF18-D0A759B32D95}"/>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64DB6E49-0C75-4C96-BFF2-A0E35FAEBECF}"/>
              </a:ext>
            </a:extLst>
          </p:cNvPr>
          <p:cNvSpPr>
            <a:spLocks noGrp="1" noRot="1" noChangeAspect="1" noTextEdit="1"/>
          </p:cNvSpPr>
          <p:nvPr>
            <p:ph type="sldImg"/>
          </p:nvPr>
        </p:nvSpPr>
        <p:spPr>
          <a:ln/>
        </p:spPr>
      </p:sp>
      <p:sp>
        <p:nvSpPr>
          <p:cNvPr id="78851" name="Notes Placeholder 2">
            <a:extLst>
              <a:ext uri="{FF2B5EF4-FFF2-40B4-BE49-F238E27FC236}">
                <a16:creationId xmlns:a16="http://schemas.microsoft.com/office/drawing/2014/main" id="{737E60D4-FF65-481F-8D97-CF5A360DE1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a:p>
            <a:r>
              <a:rPr lang="en-US" altLang="en-US" b="1">
                <a:latin typeface="Arial" panose="020B0604020202020204" pitchFamily="34" charset="0"/>
              </a:rPr>
              <a:t>Data Manipulation Language (DML)</a:t>
            </a:r>
          </a:p>
          <a:p>
            <a:r>
              <a:rPr lang="en-US" altLang="en-US">
                <a:latin typeface="Arial" panose="020B0604020202020204" pitchFamily="34" charset="0"/>
              </a:rPr>
              <a:t>DML</a:t>
            </a:r>
            <a:r>
              <a:rPr lang="en-US" altLang="en-US" b="1">
                <a:latin typeface="Arial" panose="020B0604020202020204" pitchFamily="34" charset="0"/>
              </a:rPr>
              <a:t> </a:t>
            </a:r>
            <a:r>
              <a:rPr lang="en-US" altLang="en-US">
                <a:latin typeface="Arial" panose="020B0604020202020204" pitchFamily="34" charset="0"/>
              </a:rPr>
              <a:t>is the category of SQL statements that included changes to the data within the database. These include the UPDATE, DELETE, and INSERT statements.</a:t>
            </a:r>
          </a:p>
          <a:p>
            <a:endParaRPr lang="en-US" altLang="en-US">
              <a:latin typeface="Arial" panose="020B0604020202020204" pitchFamily="34" charset="0"/>
            </a:endParaRPr>
          </a:p>
          <a:p>
            <a:r>
              <a:rPr lang="en-US" altLang="en-US" b="1">
                <a:latin typeface="Arial" panose="020B0604020202020204" pitchFamily="34" charset="0"/>
              </a:rPr>
              <a:t>Data Control Language (DCL)</a:t>
            </a:r>
          </a:p>
          <a:p>
            <a:r>
              <a:rPr lang="en-US" altLang="en-US">
                <a:latin typeface="Arial" panose="020B0604020202020204" pitchFamily="34" charset="0"/>
              </a:rPr>
              <a:t>DCL</a:t>
            </a:r>
            <a:r>
              <a:rPr lang="en-US" altLang="en-US" b="1">
                <a:latin typeface="Arial" panose="020B0604020202020204" pitchFamily="34" charset="0"/>
              </a:rPr>
              <a:t> </a:t>
            </a:r>
            <a:r>
              <a:rPr lang="en-US" altLang="en-US">
                <a:latin typeface="Arial" panose="020B0604020202020204" pitchFamily="34" charset="0"/>
              </a:rPr>
              <a:t>is the category of SQL statements that are associated with rights to objects within the database.  These include GRANT, REVOKE, and DENY.</a:t>
            </a:r>
          </a:p>
          <a:p>
            <a:endParaRPr lang="en-US" altLang="en-US">
              <a:latin typeface="Arial" panose="020B0604020202020204" pitchFamily="34" charset="0"/>
            </a:endParaRPr>
          </a:p>
          <a:p>
            <a:r>
              <a:rPr lang="en-US" altLang="en-US" b="1">
                <a:latin typeface="Arial" panose="020B0604020202020204" pitchFamily="34" charset="0"/>
              </a:rPr>
              <a:t>Data Definition Language (DDL)</a:t>
            </a:r>
          </a:p>
          <a:p>
            <a:r>
              <a:rPr lang="en-US" altLang="en-US">
                <a:latin typeface="Arial" panose="020B0604020202020204" pitchFamily="34" charset="0"/>
              </a:rPr>
              <a:t>DDL</a:t>
            </a:r>
            <a:r>
              <a:rPr lang="en-US" altLang="en-US" b="1">
                <a:latin typeface="Arial" panose="020B0604020202020204" pitchFamily="34" charset="0"/>
              </a:rPr>
              <a:t> </a:t>
            </a:r>
            <a:r>
              <a:rPr lang="en-US" altLang="en-US">
                <a:latin typeface="Arial" panose="020B0604020202020204" pitchFamily="34" charset="0"/>
              </a:rPr>
              <a:t>is the category of SQL statements that are associated with the implementation, changing, or deletion of objects for or within a database.  These include CREATE, TRUNCATE, DROP, and ALTER.</a:t>
            </a:r>
          </a:p>
          <a:p>
            <a:endParaRPr lang="en-US" altLang="en-US">
              <a:latin typeface="Arial" panose="020B0604020202020204" pitchFamily="34" charset="0"/>
            </a:endParaRPr>
          </a:p>
          <a:p>
            <a:r>
              <a:rPr lang="en-US" altLang="en-US" b="1">
                <a:latin typeface="Arial" panose="020B0604020202020204" pitchFamily="34" charset="0"/>
              </a:rPr>
              <a:t>Transactional Control Language (TCL)</a:t>
            </a:r>
          </a:p>
          <a:p>
            <a:r>
              <a:rPr lang="en-US" altLang="en-US">
                <a:latin typeface="Arial" panose="020B0604020202020204" pitchFamily="34" charset="0"/>
              </a:rPr>
              <a:t>TCL is abbreviation of Transactional Control Language. It is used to manage different transactions occurring within a database. These include COMMIT, SAVE POINT, ROLLBACK.</a:t>
            </a:r>
          </a:p>
          <a:p>
            <a:endParaRPr lang="en-US" altLang="en-US">
              <a:latin typeface="Arial" panose="020B0604020202020204" pitchFamily="34" charset="0"/>
            </a:endParaRPr>
          </a:p>
          <a:p>
            <a:r>
              <a:rPr lang="en-US" altLang="en-US" b="1">
                <a:latin typeface="Arial" panose="020B0604020202020204" pitchFamily="34" charset="0"/>
              </a:rPr>
              <a:t>SQL Select Statements “Data Querying Language”</a:t>
            </a:r>
          </a:p>
          <a:p>
            <a:r>
              <a:rPr lang="en-US" altLang="en-US">
                <a:latin typeface="Arial" panose="020B0604020202020204" pitchFamily="34" charset="0"/>
              </a:rPr>
              <a:t>SQL Queries are often considered part of the DML.  </a:t>
            </a:r>
          </a:p>
          <a:p>
            <a:r>
              <a:rPr lang="en-US" altLang="en-US">
                <a:latin typeface="Arial" panose="020B0604020202020204" pitchFamily="34" charset="0"/>
              </a:rPr>
              <a:t>But when started with a SELECT there are no changes to the data used in the query.</a:t>
            </a:r>
          </a:p>
          <a:p>
            <a:endParaRPr lang="en-US" altLang="en-US">
              <a:latin typeface="Arial" panose="020B0604020202020204" pitchFamily="34" charset="0"/>
            </a:endParaRPr>
          </a:p>
        </p:txBody>
      </p:sp>
      <p:sp>
        <p:nvSpPr>
          <p:cNvPr id="4" name="Slide Number Placeholder 3">
            <a:extLst>
              <a:ext uri="{FF2B5EF4-FFF2-40B4-BE49-F238E27FC236}">
                <a16:creationId xmlns:a16="http://schemas.microsoft.com/office/drawing/2014/main" id="{46F88804-5E77-4211-AFE6-0E79365F8577}"/>
              </a:ext>
            </a:extLst>
          </p:cNvPr>
          <p:cNvSpPr>
            <a:spLocks noGrp="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7B394A0-9152-43E3-900F-B94180C5F060}" type="slidenum">
              <a:rPr lang="en-US" altLang="en-US"/>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7523DAE7-1806-47F5-9009-668EC3A4E94C}"/>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0093C7E-8C12-4301-AB56-95D1EA5F9F53}" type="slidenum">
              <a:rPr lang="en-US" altLang="en-US"/>
              <a:pPr/>
              <a:t>37</a:t>
            </a:fld>
            <a:endParaRPr lang="en-US" altLang="en-US"/>
          </a:p>
        </p:txBody>
      </p:sp>
      <p:sp>
        <p:nvSpPr>
          <p:cNvPr id="106499" name="Rectangle 2">
            <a:extLst>
              <a:ext uri="{FF2B5EF4-FFF2-40B4-BE49-F238E27FC236}">
                <a16:creationId xmlns:a16="http://schemas.microsoft.com/office/drawing/2014/main" id="{5D60E9DC-4AB7-4592-81DC-C1A0BA08E6F2}"/>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E5A2318F-2700-4C57-BA98-D0854CA7D8DC}"/>
              </a:ext>
            </a:extLst>
          </p:cNvPr>
          <p:cNvSpPr>
            <a:spLocks noGrp="1" noChangeArrowheads="1"/>
          </p:cNvSpPr>
          <p:nvPr>
            <p:ph type="body" idx="1"/>
          </p:nvPr>
        </p:nvSpPr>
        <p:spPr>
          <a:xfrm>
            <a:off x="307975" y="2147888"/>
            <a:ext cx="6149975" cy="6732587"/>
          </a:xfrm>
          <a:ln/>
        </p:spPr>
        <p:txBody>
          <a:bodyPr>
            <a:normAutofit lnSpcReduction="10000"/>
          </a:bodyPr>
          <a:lstStyle/>
          <a:p>
            <a:pPr marL="186938" indent="-186938">
              <a:buFontTx/>
              <a:buChar char="•"/>
              <a:defRPr/>
            </a:pPr>
            <a:r>
              <a:rPr lang="en-US" dirty="0"/>
              <a:t>ISNULL() – queries with data that you want to check for NULL values.</a:t>
            </a:r>
          </a:p>
          <a:p>
            <a:pPr marL="186938" indent="-186938">
              <a:buFontTx/>
              <a:buChar char="•"/>
              <a:defRPr/>
            </a:pPr>
            <a:r>
              <a:rPr lang="en-US" dirty="0"/>
              <a:t>NULLIF() – queries that you want to offer a more meaningful value in place of the NULL keyword being displayed in the result.</a:t>
            </a:r>
          </a:p>
          <a:p>
            <a:pPr marL="186938" indent="-186938">
              <a:buFontTx/>
              <a:buChar char="•"/>
              <a:defRPr/>
            </a:pPr>
            <a:r>
              <a:rPr lang="en-US" dirty="0"/>
              <a:t>COALESCE() – Queries where NULL values may exist and you wish to substitute one of several possibilities into a column of the result set.</a:t>
            </a:r>
          </a:p>
          <a:p>
            <a:pPr marL="411263" lvl="1" indent="-186938">
              <a:defRPr/>
            </a:pPr>
            <a:endParaRPr lang="en-US" dirty="0"/>
          </a:p>
        </p:txBody>
      </p:sp>
      <p:sp>
        <p:nvSpPr>
          <p:cNvPr id="106501" name="Rectangle 2">
            <a:extLst>
              <a:ext uri="{FF2B5EF4-FFF2-40B4-BE49-F238E27FC236}">
                <a16:creationId xmlns:a16="http://schemas.microsoft.com/office/drawing/2014/main" id="{37B6DC80-7FE0-451C-B989-D06C07593C72}"/>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106502" name="Rectangle 3">
            <a:extLst>
              <a:ext uri="{FF2B5EF4-FFF2-40B4-BE49-F238E27FC236}">
                <a16:creationId xmlns:a16="http://schemas.microsoft.com/office/drawing/2014/main" id="{8B132E25-51B1-449B-9051-FE4B9CBB3A3E}"/>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6EACD37A-A06A-4631-9F18-0169D14DBBAA}"/>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EAE143B-73D1-41A6-B17A-D545B5E05677}" type="slidenum">
              <a:rPr lang="en-US" altLang="en-US"/>
              <a:pPr/>
              <a:t>38</a:t>
            </a:fld>
            <a:endParaRPr lang="en-US" altLang="en-US"/>
          </a:p>
        </p:txBody>
      </p:sp>
      <p:sp>
        <p:nvSpPr>
          <p:cNvPr id="107523" name="Rectangle 2">
            <a:extLst>
              <a:ext uri="{FF2B5EF4-FFF2-40B4-BE49-F238E27FC236}">
                <a16:creationId xmlns:a16="http://schemas.microsoft.com/office/drawing/2014/main" id="{8EE07B0B-420C-49A7-BA1C-2EA9ACE794F7}"/>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3E35052C-091B-485D-ABC8-E9687BC171BC}"/>
              </a:ext>
            </a:extLst>
          </p:cNvPr>
          <p:cNvSpPr>
            <a:spLocks noGrp="1" noChangeArrowheads="1"/>
          </p:cNvSpPr>
          <p:nvPr>
            <p:ph type="body" idx="1"/>
          </p:nvPr>
        </p:nvSpPr>
        <p:spPr>
          <a:xfrm>
            <a:off x="307975" y="2147888"/>
            <a:ext cx="6149975" cy="6732587"/>
          </a:xfrm>
          <a:ln/>
        </p:spPr>
        <p:txBody>
          <a:bodyPr/>
          <a:lstStyle/>
          <a:p>
            <a:pPr eaLnBrk="1" hangingPunct="1">
              <a:defRPr/>
            </a:pPr>
            <a:r>
              <a:rPr lang="en-US" dirty="0"/>
              <a:t>Use this slide to introduce students to the functions used to work with NULL values using the SELECT statement with the ISNULL function and the COALESCE and CONVERT functions </a:t>
            </a:r>
          </a:p>
          <a:p>
            <a:pPr eaLnBrk="1" hangingPunct="1">
              <a:defRPr/>
            </a:pPr>
            <a:endParaRPr lang="en-US" dirty="0"/>
          </a:p>
          <a:p>
            <a:pPr eaLnBrk="1" hangingPunct="1">
              <a:defRPr/>
            </a:pPr>
            <a:r>
              <a:rPr lang="en-US" dirty="0"/>
              <a:t>Introduce how there are some functions that can solve problems with NULL values.</a:t>
            </a:r>
          </a:p>
          <a:p>
            <a:pPr eaLnBrk="1" hangingPunct="1">
              <a:defRPr/>
            </a:pPr>
            <a:endParaRPr lang="en-US" dirty="0"/>
          </a:p>
          <a:p>
            <a:pPr eaLnBrk="1" hangingPunct="1">
              <a:defRPr/>
            </a:pPr>
            <a:r>
              <a:rPr lang="en-US" dirty="0"/>
              <a:t>The ISNULL function assigns a value that will be returned if the argument value is zero.  The example above will return 0.00 if the </a:t>
            </a:r>
            <a:r>
              <a:rPr lang="en-US" dirty="0" err="1"/>
              <a:t>MaxQty</a:t>
            </a:r>
            <a:r>
              <a:rPr lang="en-US" dirty="0"/>
              <a:t> column value is NULL.</a:t>
            </a:r>
          </a:p>
          <a:p>
            <a:pPr eaLnBrk="1" hangingPunct="1">
              <a:defRPr/>
            </a:pPr>
            <a:endParaRPr lang="en-US" dirty="0"/>
          </a:p>
          <a:p>
            <a:pPr eaLnBrk="1" hangingPunct="1">
              <a:defRPr/>
            </a:pPr>
            <a:r>
              <a:rPr lang="en-US" dirty="0"/>
              <a:t>The NULLIF function returns NULL if both arguments are equal.  The example above will return the </a:t>
            </a:r>
            <a:r>
              <a:rPr lang="en-US" dirty="0" err="1"/>
              <a:t>MakeFlag</a:t>
            </a:r>
            <a:r>
              <a:rPr lang="en-US" dirty="0"/>
              <a:t> value if both values are different or a NULL value if both values are equal.</a:t>
            </a:r>
          </a:p>
          <a:p>
            <a:pPr eaLnBrk="1" hangingPunct="1">
              <a:defRPr/>
            </a:pPr>
            <a:endParaRPr lang="en-US" dirty="0"/>
          </a:p>
          <a:p>
            <a:pPr eaLnBrk="1" hangingPunct="1">
              <a:defRPr/>
            </a:pPr>
            <a:r>
              <a:rPr lang="en-US" dirty="0"/>
              <a:t>The COALESCE function tests multiple arguments and returns the first one in the argument list that does not have a NULL value.  The example above assumes that an employee can only have one wage type and returns the value of the wage assigned.</a:t>
            </a:r>
          </a:p>
          <a:p>
            <a:pPr eaLnBrk="1" hangingPunct="1">
              <a:defRPr/>
            </a:pPr>
            <a:endParaRPr lang="en-US" b="1" dirty="0"/>
          </a:p>
          <a:p>
            <a:pPr eaLnBrk="1" hangingPunct="1">
              <a:defRPr/>
            </a:pPr>
            <a:r>
              <a:rPr lang="en-US" dirty="0"/>
              <a:t>Mention that</a:t>
            </a:r>
            <a:r>
              <a:rPr lang="en-US" b="1" dirty="0"/>
              <a:t> AS ‘Max Quantity’</a:t>
            </a:r>
            <a:r>
              <a:rPr lang="en-US" dirty="0"/>
              <a:t>, </a:t>
            </a:r>
            <a:r>
              <a:rPr lang="en-US" b="1" dirty="0"/>
              <a:t>AS ‘Null if Equal’</a:t>
            </a:r>
            <a:r>
              <a:rPr lang="en-US" dirty="0"/>
              <a:t>, and </a:t>
            </a:r>
            <a:r>
              <a:rPr lang="en-US" b="1" dirty="0"/>
              <a:t>AS ‘Total Salary’</a:t>
            </a:r>
            <a:r>
              <a:rPr lang="en-US" dirty="0"/>
              <a:t> makes use of column aliases for readability, and that this will be discussed further in a later lesson.</a:t>
            </a:r>
          </a:p>
          <a:p>
            <a:pPr eaLnBrk="1" hangingPunct="1">
              <a:defRPr/>
            </a:pPr>
            <a:endParaRPr lang="en-US" dirty="0"/>
          </a:p>
          <a:p>
            <a:pPr eaLnBrk="1" hangingPunct="1">
              <a:defRPr/>
            </a:pPr>
            <a:endParaRPr lang="en-US" dirty="0"/>
          </a:p>
          <a:p>
            <a:pPr marL="186938" indent="-186938">
              <a:defRPr/>
            </a:pPr>
            <a:r>
              <a:rPr lang="en-US" b="1" dirty="0"/>
              <a:t>Question</a:t>
            </a:r>
            <a:r>
              <a:rPr lang="en-US" dirty="0"/>
              <a:t>:  When working with data, which data types would you expect to contain NULL values?  How can you determine exactly which columns in your organization's tables are allowed to have NULL values? </a:t>
            </a:r>
          </a:p>
          <a:p>
            <a:pPr marL="186938" indent="-186938">
              <a:defRPr/>
            </a:pPr>
            <a:r>
              <a:rPr lang="en-US" b="1" dirty="0"/>
              <a:t>Possible Answers:</a:t>
            </a:r>
            <a:r>
              <a:rPr lang="en-US" dirty="0"/>
              <a:t> </a:t>
            </a:r>
          </a:p>
          <a:p>
            <a:pPr marL="186938" indent="-186938">
              <a:defRPr/>
            </a:pPr>
            <a:r>
              <a:rPr lang="en-US" dirty="0"/>
              <a:t>	Columns that commonly contain NULL values are those of data types: char, nchar, varchar, nvarchar, text, ntext.  Numeric columns may contain NULL data, but it is not advisable.</a:t>
            </a:r>
          </a:p>
          <a:p>
            <a:pPr marL="186938" indent="-186938">
              <a:defRPr/>
            </a:pPr>
            <a:r>
              <a:rPr lang="en-US" dirty="0"/>
              <a:t>	The easiest way to check column data types is to check in SQL Server Management Studio.  If you do not have access to this tool then requesting the information from IT is a good idea.</a:t>
            </a:r>
            <a:endParaRPr lang="en-US" b="1" dirty="0"/>
          </a:p>
          <a:p>
            <a:pPr eaLnBrk="1" hangingPunct="1">
              <a:defRPr/>
            </a:pPr>
            <a:endParaRPr lang="en-US" dirty="0"/>
          </a:p>
        </p:txBody>
      </p:sp>
      <p:sp>
        <p:nvSpPr>
          <p:cNvPr id="107525" name="Rectangle 2">
            <a:extLst>
              <a:ext uri="{FF2B5EF4-FFF2-40B4-BE49-F238E27FC236}">
                <a16:creationId xmlns:a16="http://schemas.microsoft.com/office/drawing/2014/main" id="{80ECA004-980A-49F8-A3C0-0C7D37428EF1}"/>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107526" name="Rectangle 3">
            <a:extLst>
              <a:ext uri="{FF2B5EF4-FFF2-40B4-BE49-F238E27FC236}">
                <a16:creationId xmlns:a16="http://schemas.microsoft.com/office/drawing/2014/main" id="{EFC5AE8B-816A-47E9-96BB-AC5C713754BF}"/>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824D233A-6E83-4EF9-8F3F-51CC4167A2DF}"/>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4CE64BC-3142-485A-B5E2-7C8FEA4A4771}" type="slidenum">
              <a:rPr lang="en-US" altLang="en-US"/>
              <a:pPr/>
              <a:t>39</a:t>
            </a:fld>
            <a:endParaRPr lang="en-US" altLang="en-US"/>
          </a:p>
        </p:txBody>
      </p:sp>
      <p:sp>
        <p:nvSpPr>
          <p:cNvPr id="108547" name="Rectangle 2">
            <a:extLst>
              <a:ext uri="{FF2B5EF4-FFF2-40B4-BE49-F238E27FC236}">
                <a16:creationId xmlns:a16="http://schemas.microsoft.com/office/drawing/2014/main" id="{EE298E02-B891-461F-A165-7538615ECFF8}"/>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2F300595-27A0-4FB2-9DE1-3600A4FBA589}"/>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8549" name="Rectangle 2">
            <a:extLst>
              <a:ext uri="{FF2B5EF4-FFF2-40B4-BE49-F238E27FC236}">
                <a16:creationId xmlns:a16="http://schemas.microsoft.com/office/drawing/2014/main" id="{D1C3E8F5-137C-43CD-A773-368FA6D6AB51}"/>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108550" name="Rectangle 3">
            <a:extLst>
              <a:ext uri="{FF2B5EF4-FFF2-40B4-BE49-F238E27FC236}">
                <a16:creationId xmlns:a16="http://schemas.microsoft.com/office/drawing/2014/main" id="{72506F69-FE7A-4461-B6F4-31A6AA57CBF5}"/>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E34747F-3C74-453B-BFD4-2A35B883BC30}"/>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9C9D4B8-C061-4B5E-B04E-83143FAC2FF7}" type="slidenum">
              <a:rPr lang="en-US" altLang="en-US"/>
              <a:pPr/>
              <a:t>40</a:t>
            </a:fld>
            <a:endParaRPr lang="en-US" altLang="en-US"/>
          </a:p>
        </p:txBody>
      </p:sp>
      <p:sp>
        <p:nvSpPr>
          <p:cNvPr id="109571" name="Rectangle 2">
            <a:extLst>
              <a:ext uri="{FF2B5EF4-FFF2-40B4-BE49-F238E27FC236}">
                <a16:creationId xmlns:a16="http://schemas.microsoft.com/office/drawing/2014/main" id="{527462A6-7CBA-4832-9005-3144F700D87D}"/>
              </a:ext>
            </a:extLst>
          </p:cNvPr>
          <p:cNvSpPr>
            <a:spLocks noGrp="1" noRot="1" noChangeAspect="1" noChangeArrowheads="1" noTextEdit="1"/>
          </p:cNvSpPr>
          <p:nvPr>
            <p:ph type="sldImg"/>
          </p:nvPr>
        </p:nvSpPr>
        <p:spPr>
          <a:xfrm>
            <a:off x="4338638" y="85725"/>
            <a:ext cx="2413000" cy="1809750"/>
          </a:xfrm>
          <a:ln/>
        </p:spPr>
      </p:sp>
      <p:sp>
        <p:nvSpPr>
          <p:cNvPr id="109572" name="Rectangle 3">
            <a:extLst>
              <a:ext uri="{FF2B5EF4-FFF2-40B4-BE49-F238E27FC236}">
                <a16:creationId xmlns:a16="http://schemas.microsoft.com/office/drawing/2014/main" id="{C881232B-1EC8-40DB-8AB9-1394CB90B398}"/>
              </a:ext>
            </a:extLst>
          </p:cNvPr>
          <p:cNvSpPr>
            <a:spLocks noGrp="1" noChangeArrowheads="1"/>
          </p:cNvSpPr>
          <p:nvPr>
            <p:ph type="body" idx="1"/>
          </p:nvPr>
        </p:nvSpPr>
        <p:spPr>
          <a:xfrm>
            <a:off x="684213" y="2124075"/>
            <a:ext cx="5675312" cy="6334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IORDER BY sorts the result set by a specified column or list of columns.  If more than one column is specified sorting will be performed on each column in a nested fashion and in the order listed.</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Sort order can be specified as ASC (ascending) or DESC (descending) for each column.</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Mention that ASC (ascending) order is the assumed order if no order is specified.</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Mention that sorting data can slow down performance as SQL server needs to perform a distinct step. However, indexes will improve performance.</a:t>
            </a:r>
          </a:p>
          <a:p>
            <a:pPr eaLnBrk="1" hangingPunct="1"/>
            <a:endParaRPr lang="en-US" altLang="en-US">
              <a:latin typeface="Arial" panose="020B0604020202020204" pitchFamily="34" charset="0"/>
            </a:endParaRPr>
          </a:p>
          <a:p>
            <a:pPr eaLnBrk="1" hangingPunct="1"/>
            <a:r>
              <a:rPr lang="en-US" altLang="en-US" b="1">
                <a:latin typeface="Arial" panose="020B0604020202020204" pitchFamily="34" charset="0"/>
              </a:rPr>
              <a:t>REFERENCE</a:t>
            </a:r>
            <a:endParaRPr lang="en-US" altLang="en-US">
              <a:latin typeface="Arial" panose="020B0604020202020204" pitchFamily="34" charset="0"/>
            </a:endParaRPr>
          </a:p>
          <a:p>
            <a:pPr eaLnBrk="1" hangingPunct="1"/>
            <a:r>
              <a:rPr lang="en-US" altLang="en-US" b="1">
                <a:latin typeface="Arial" panose="020B0604020202020204" pitchFamily="34" charset="0"/>
              </a:rPr>
              <a:t>ORDER BY Clause (Transact-SQL)</a:t>
            </a:r>
          </a:p>
          <a:p>
            <a:pPr eaLnBrk="1" hangingPunct="1"/>
            <a:r>
              <a:rPr lang="en-US" altLang="en-US">
                <a:latin typeface="Arial" panose="020B0604020202020204" pitchFamily="34" charset="0"/>
              </a:rPr>
              <a:t>http://go.microsoft.com/fwlink/?LinkID=127271</a:t>
            </a:r>
          </a:p>
          <a:p>
            <a:pPr eaLnBrk="1" hangingPunct="1"/>
            <a:r>
              <a:rPr lang="en-US" altLang="en-US" b="1">
                <a:latin typeface="Arial" panose="020B0604020202020204" pitchFamily="34" charset="0"/>
              </a:rPr>
              <a:t>Sorting Rows with ORDER BY</a:t>
            </a:r>
          </a:p>
          <a:p>
            <a:pPr eaLnBrk="1" hangingPunct="1"/>
            <a:r>
              <a:rPr lang="en-US" altLang="en-US">
                <a:latin typeface="Arial" panose="020B0604020202020204" pitchFamily="34" charset="0"/>
              </a:rPr>
              <a:t>http://go.microsoft.com/fwlink/?LinkID=127272</a:t>
            </a:r>
          </a:p>
        </p:txBody>
      </p:sp>
      <p:sp>
        <p:nvSpPr>
          <p:cNvPr id="109573" name="Rectangle 2">
            <a:extLst>
              <a:ext uri="{FF2B5EF4-FFF2-40B4-BE49-F238E27FC236}">
                <a16:creationId xmlns:a16="http://schemas.microsoft.com/office/drawing/2014/main" id="{479EE81D-8710-4FDC-8EE4-6208E0DC7647}"/>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109574" name="Rectangle 3">
            <a:extLst>
              <a:ext uri="{FF2B5EF4-FFF2-40B4-BE49-F238E27FC236}">
                <a16:creationId xmlns:a16="http://schemas.microsoft.com/office/drawing/2014/main" id="{5625FB18-B238-40C4-91EE-1A4850748761}"/>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A806F497-595D-415F-9D9D-C184A2B919B2}"/>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7ACCBD1-41D1-4F23-BB7B-21802D80C0C2}" type="slidenum">
              <a:rPr lang="en-US" altLang="en-US"/>
              <a:pPr/>
              <a:t>41</a:t>
            </a:fld>
            <a:endParaRPr lang="en-US" altLang="en-US"/>
          </a:p>
        </p:txBody>
      </p:sp>
      <p:sp>
        <p:nvSpPr>
          <p:cNvPr id="110595" name="Rectangle 2">
            <a:extLst>
              <a:ext uri="{FF2B5EF4-FFF2-40B4-BE49-F238E27FC236}">
                <a16:creationId xmlns:a16="http://schemas.microsoft.com/office/drawing/2014/main" id="{7EA3F3C7-330D-4B63-B14E-212F3DB9B3D6}"/>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6571EC15-9ACF-47E0-98F8-2D2A5FD40B76}"/>
              </a:ext>
            </a:extLst>
          </p:cNvPr>
          <p:cNvSpPr>
            <a:spLocks noGrp="1" noChangeArrowheads="1"/>
          </p:cNvSpPr>
          <p:nvPr>
            <p:ph type="body" idx="1"/>
          </p:nvPr>
        </p:nvSpPr>
        <p:spPr>
          <a:xfrm>
            <a:off x="307975" y="2149475"/>
            <a:ext cx="6149975" cy="673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latin typeface="Arial" panose="020B0604020202020204" pitchFamily="34" charset="0"/>
            </a:endParaRPr>
          </a:p>
        </p:txBody>
      </p:sp>
      <p:sp>
        <p:nvSpPr>
          <p:cNvPr id="110597" name="Rectangle 2">
            <a:extLst>
              <a:ext uri="{FF2B5EF4-FFF2-40B4-BE49-F238E27FC236}">
                <a16:creationId xmlns:a16="http://schemas.microsoft.com/office/drawing/2014/main" id="{CF967349-F383-4F10-91C0-20A6E7D9101D}"/>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110598" name="Rectangle 3">
            <a:extLst>
              <a:ext uri="{FF2B5EF4-FFF2-40B4-BE49-F238E27FC236}">
                <a16:creationId xmlns:a16="http://schemas.microsoft.com/office/drawing/2014/main" id="{F562B428-3A77-4A3E-AB0F-7F8C7ABAB113}"/>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4AA6123E-AD8F-4CFC-A5E3-303B28619FC7}"/>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E2A3224-9ED9-4854-A25A-556FFD362EAF}" type="slidenum">
              <a:rPr lang="en-US" altLang="en-US"/>
              <a:pPr/>
              <a:t>42</a:t>
            </a:fld>
            <a:endParaRPr lang="en-US" altLang="en-US"/>
          </a:p>
        </p:txBody>
      </p:sp>
      <p:sp>
        <p:nvSpPr>
          <p:cNvPr id="111619" name="Rectangle 2">
            <a:extLst>
              <a:ext uri="{FF2B5EF4-FFF2-40B4-BE49-F238E27FC236}">
                <a16:creationId xmlns:a16="http://schemas.microsoft.com/office/drawing/2014/main" id="{37E314C8-E76F-405C-80FB-0F6CD9D6180B}"/>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036F425F-37CD-4068-B5C4-FE748870C31E}"/>
              </a:ext>
            </a:extLst>
          </p:cNvPr>
          <p:cNvSpPr>
            <a:spLocks noGrp="1" noChangeArrowheads="1"/>
          </p:cNvSpPr>
          <p:nvPr>
            <p:ph type="body" idx="1"/>
          </p:nvPr>
        </p:nvSpPr>
        <p:spPr>
          <a:xfrm>
            <a:off x="307975" y="2187575"/>
            <a:ext cx="6149975" cy="669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11621" name="Rectangle 2">
            <a:extLst>
              <a:ext uri="{FF2B5EF4-FFF2-40B4-BE49-F238E27FC236}">
                <a16:creationId xmlns:a16="http://schemas.microsoft.com/office/drawing/2014/main" id="{B19A4714-2B9C-4782-8361-25BCFC1ABEC6}"/>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111622" name="Rectangle 3">
            <a:extLst>
              <a:ext uri="{FF2B5EF4-FFF2-40B4-BE49-F238E27FC236}">
                <a16:creationId xmlns:a16="http://schemas.microsoft.com/office/drawing/2014/main" id="{095B2096-65C7-451E-A0AE-C9B8BC752205}"/>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5F902A26-7557-445A-8DAA-B6EA372B2A10}"/>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7BCC7DF-C3DC-43BA-8EFB-5BE73F450484}" type="slidenum">
              <a:rPr lang="en-US" altLang="en-US"/>
              <a:pPr/>
              <a:t>43</a:t>
            </a:fld>
            <a:endParaRPr lang="en-US" altLang="en-US"/>
          </a:p>
        </p:txBody>
      </p:sp>
      <p:sp>
        <p:nvSpPr>
          <p:cNvPr id="112643" name="Rectangle 2">
            <a:extLst>
              <a:ext uri="{FF2B5EF4-FFF2-40B4-BE49-F238E27FC236}">
                <a16:creationId xmlns:a16="http://schemas.microsoft.com/office/drawing/2014/main" id="{3E1A1543-BF3C-4E7C-B0E0-71BB2CE4CE98}"/>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564598FD-D9DF-44AE-931C-6DADB1EAC214}"/>
              </a:ext>
            </a:extLst>
          </p:cNvPr>
          <p:cNvSpPr>
            <a:spLocks noGrp="1" noChangeArrowheads="1"/>
          </p:cNvSpPr>
          <p:nvPr>
            <p:ph type="body" idx="1"/>
          </p:nvPr>
        </p:nvSpPr>
        <p:spPr>
          <a:xfrm>
            <a:off x="307975" y="2216150"/>
            <a:ext cx="6149975" cy="6664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12645" name="Rectangle 2">
            <a:extLst>
              <a:ext uri="{FF2B5EF4-FFF2-40B4-BE49-F238E27FC236}">
                <a16:creationId xmlns:a16="http://schemas.microsoft.com/office/drawing/2014/main" id="{E25640E6-805B-401D-975B-DE49E8CD13AC}"/>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112646" name="Rectangle 3">
            <a:extLst>
              <a:ext uri="{FF2B5EF4-FFF2-40B4-BE49-F238E27FC236}">
                <a16:creationId xmlns:a16="http://schemas.microsoft.com/office/drawing/2014/main" id="{EBFEE472-13B3-493B-9A1B-33A043031CE0}"/>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93A3521-64DF-47A5-9D42-B6CEF2F4FA3F}"/>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5824C44-FFED-4507-B507-F05B1980AABC}" type="slidenum">
              <a:rPr lang="en-US" altLang="en-US"/>
              <a:pPr/>
              <a:t>44</a:t>
            </a:fld>
            <a:endParaRPr lang="en-US" altLang="en-US"/>
          </a:p>
        </p:txBody>
      </p:sp>
      <p:sp>
        <p:nvSpPr>
          <p:cNvPr id="113667" name="Rectangle 2">
            <a:extLst>
              <a:ext uri="{FF2B5EF4-FFF2-40B4-BE49-F238E27FC236}">
                <a16:creationId xmlns:a16="http://schemas.microsoft.com/office/drawing/2014/main" id="{D3B6CA52-C56A-40F3-BEBF-55B67B431954}"/>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5C76E0A6-B92A-4E88-B531-FF90614A4ED5}"/>
              </a:ext>
            </a:extLst>
          </p:cNvPr>
          <p:cNvSpPr>
            <a:spLocks noGrp="1" noChangeArrowheads="1"/>
          </p:cNvSpPr>
          <p:nvPr>
            <p:ph type="body" idx="1"/>
          </p:nvPr>
        </p:nvSpPr>
        <p:spPr>
          <a:xfrm>
            <a:off x="307975" y="2187575"/>
            <a:ext cx="6149975" cy="6692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13669" name="Rectangle 2">
            <a:extLst>
              <a:ext uri="{FF2B5EF4-FFF2-40B4-BE49-F238E27FC236}">
                <a16:creationId xmlns:a16="http://schemas.microsoft.com/office/drawing/2014/main" id="{E73A9B0F-0DF0-47EC-86D7-AB1B21F059D2}"/>
              </a:ext>
            </a:extLst>
          </p:cNvPr>
          <p:cNvSpPr txBox="1">
            <a:spLocks noGrp="1" noChangeArrowheads="1"/>
          </p:cNvSpPr>
          <p:nvPr/>
        </p:nvSpPr>
        <p:spPr bwMode="auto">
          <a:xfrm>
            <a:off x="0" y="234950"/>
            <a:ext cx="2971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0" rIns="8973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solidFill>
                  <a:srgbClr val="336699"/>
                </a:solidFill>
              </a:rPr>
              <a:t>Module 2: Querying and Filtering Data</a:t>
            </a:r>
          </a:p>
        </p:txBody>
      </p:sp>
      <p:sp>
        <p:nvSpPr>
          <p:cNvPr id="113670" name="Rectangle 3">
            <a:extLst>
              <a:ext uri="{FF2B5EF4-FFF2-40B4-BE49-F238E27FC236}">
                <a16:creationId xmlns:a16="http://schemas.microsoft.com/office/drawing/2014/main" id="{B9DA3A45-2D13-41A1-BCD1-3C0AC872B6C5}"/>
              </a:ext>
            </a:extLst>
          </p:cNvPr>
          <p:cNvSpPr txBox="1">
            <a:spLocks noGrp="1" noChangeArrowheads="1"/>
          </p:cNvSpPr>
          <p:nvPr/>
        </p:nvSpPr>
        <p:spPr bwMode="auto">
          <a:xfrm>
            <a:off x="0" y="0"/>
            <a:ext cx="2971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r>
              <a:rPr lang="en-US" altLang="en-US" sz="1200"/>
              <a:t>Course 2778A</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A799B9D-AF56-4457-82AC-E0C74E784B9E}"/>
              </a:ext>
            </a:extLst>
          </p:cNvPr>
          <p:cNvSpPr>
            <a:spLocks noGrp="1" noChangeArrowheads="1"/>
          </p:cNvSpPr>
          <p:nvPr>
            <p:ph type="hdr" sz="quarter"/>
          </p:nvPr>
        </p:nvSpPr>
        <p:spPr/>
        <p:txBody>
          <a:bodyPr/>
          <a:lstStyle/>
          <a:p>
            <a:pPr>
              <a:defRPr/>
            </a:pPr>
            <a:r>
              <a:rPr lang="en-US"/>
              <a:t>Module 4: Joining Data from Multiple Tables</a:t>
            </a:r>
          </a:p>
        </p:txBody>
      </p:sp>
      <p:sp>
        <p:nvSpPr>
          <p:cNvPr id="33795" name="Rectangle 3">
            <a:extLst>
              <a:ext uri="{FF2B5EF4-FFF2-40B4-BE49-F238E27FC236}">
                <a16:creationId xmlns:a16="http://schemas.microsoft.com/office/drawing/2014/main" id="{A2715F80-15D4-4620-86C3-5AF5915C9A33}"/>
              </a:ext>
            </a:extLst>
          </p:cNvPr>
          <p:cNvSpPr>
            <a:spLocks noGrp="1" noChangeArrowheads="1"/>
          </p:cNvSpPr>
          <p:nvPr>
            <p:ph type="dt" sz="quarter" idx="1"/>
          </p:nvPr>
        </p:nvSpPr>
        <p:spPr/>
        <p:txBody>
          <a:bodyPr/>
          <a:lstStyle/>
          <a:p>
            <a:pPr>
              <a:defRPr/>
            </a:pPr>
            <a:r>
              <a:rPr lang="en-US"/>
              <a:t>Course 2778A</a:t>
            </a:r>
          </a:p>
        </p:txBody>
      </p:sp>
      <p:sp>
        <p:nvSpPr>
          <p:cNvPr id="33796" name="Rectangle 7">
            <a:extLst>
              <a:ext uri="{FF2B5EF4-FFF2-40B4-BE49-F238E27FC236}">
                <a16:creationId xmlns:a16="http://schemas.microsoft.com/office/drawing/2014/main" id="{E5661F57-8067-4FD0-A110-F56DCC9C36B7}"/>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2BC0925-3DC6-4659-A449-81FB89B09117}" type="slidenum">
              <a:rPr lang="en-US" altLang="en-US"/>
              <a:pPr/>
              <a:t>45</a:t>
            </a:fld>
            <a:endParaRPr lang="en-US" altLang="en-US"/>
          </a:p>
        </p:txBody>
      </p:sp>
      <p:sp>
        <p:nvSpPr>
          <p:cNvPr id="114693" name="Rectangle 2">
            <a:extLst>
              <a:ext uri="{FF2B5EF4-FFF2-40B4-BE49-F238E27FC236}">
                <a16:creationId xmlns:a16="http://schemas.microsoft.com/office/drawing/2014/main" id="{760974F4-DF00-43AC-9248-B799E9C0F5AA}"/>
              </a:ext>
            </a:extLst>
          </p:cNvPr>
          <p:cNvSpPr>
            <a:spLocks noGrp="1" noRot="1" noChangeAspect="1" noChangeArrowheads="1" noTextEdit="1"/>
          </p:cNvSpPr>
          <p:nvPr>
            <p:ph type="sldImg"/>
          </p:nvPr>
        </p:nvSpPr>
        <p:spPr>
          <a:ln/>
        </p:spPr>
      </p:sp>
      <p:sp>
        <p:nvSpPr>
          <p:cNvPr id="114694" name="Rectangle 6">
            <a:extLst>
              <a:ext uri="{FF2B5EF4-FFF2-40B4-BE49-F238E27FC236}">
                <a16:creationId xmlns:a16="http://schemas.microsoft.com/office/drawing/2014/main" id="{22B2F50A-9A10-42FA-A03C-8DEF92D385B7}"/>
              </a:ext>
            </a:extLst>
          </p:cNvPr>
          <p:cNvSpPr>
            <a:spLocks noGrp="1" noChangeArrowheads="1"/>
          </p:cNvSpPr>
          <p:nvPr>
            <p:ph type="body" idx="1"/>
          </p:nvPr>
        </p:nvSpPr>
        <p:spPr>
          <a:xfrm>
            <a:off x="307975" y="2219325"/>
            <a:ext cx="6149975" cy="6661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439A2AF-AB65-4658-A897-4BB95AACACDF}"/>
              </a:ext>
            </a:extLst>
          </p:cNvPr>
          <p:cNvSpPr>
            <a:spLocks noGrp="1" noChangeArrowheads="1"/>
          </p:cNvSpPr>
          <p:nvPr>
            <p:ph type="hdr" sz="quarter"/>
          </p:nvPr>
        </p:nvSpPr>
        <p:spPr/>
        <p:txBody>
          <a:bodyPr/>
          <a:lstStyle/>
          <a:p>
            <a:pPr>
              <a:defRPr/>
            </a:pPr>
            <a:r>
              <a:rPr lang="en-US"/>
              <a:t>Module 4: Joining Data from Multiple Tables</a:t>
            </a:r>
          </a:p>
        </p:txBody>
      </p:sp>
      <p:sp>
        <p:nvSpPr>
          <p:cNvPr id="34819" name="Rectangle 3">
            <a:extLst>
              <a:ext uri="{FF2B5EF4-FFF2-40B4-BE49-F238E27FC236}">
                <a16:creationId xmlns:a16="http://schemas.microsoft.com/office/drawing/2014/main" id="{89200E96-3116-470E-A857-D6DF3AC44800}"/>
              </a:ext>
            </a:extLst>
          </p:cNvPr>
          <p:cNvSpPr>
            <a:spLocks noGrp="1" noChangeArrowheads="1"/>
          </p:cNvSpPr>
          <p:nvPr>
            <p:ph type="dt" sz="quarter" idx="1"/>
          </p:nvPr>
        </p:nvSpPr>
        <p:spPr/>
        <p:txBody>
          <a:bodyPr/>
          <a:lstStyle/>
          <a:p>
            <a:pPr>
              <a:defRPr/>
            </a:pPr>
            <a:r>
              <a:rPr lang="en-US"/>
              <a:t>Course 2778A</a:t>
            </a:r>
          </a:p>
        </p:txBody>
      </p:sp>
      <p:sp>
        <p:nvSpPr>
          <p:cNvPr id="34820" name="Rectangle 7">
            <a:extLst>
              <a:ext uri="{FF2B5EF4-FFF2-40B4-BE49-F238E27FC236}">
                <a16:creationId xmlns:a16="http://schemas.microsoft.com/office/drawing/2014/main" id="{E5C285AE-5614-48B4-AF81-2CC040081054}"/>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A5FBCE-8420-4ED3-B73A-E8C733FA8868}" type="slidenum">
              <a:rPr lang="en-US" altLang="en-US"/>
              <a:pPr/>
              <a:t>46</a:t>
            </a:fld>
            <a:endParaRPr lang="en-US" altLang="en-US"/>
          </a:p>
        </p:txBody>
      </p:sp>
      <p:sp>
        <p:nvSpPr>
          <p:cNvPr id="115717" name="Rectangle 2">
            <a:extLst>
              <a:ext uri="{FF2B5EF4-FFF2-40B4-BE49-F238E27FC236}">
                <a16:creationId xmlns:a16="http://schemas.microsoft.com/office/drawing/2014/main" id="{47D0D649-9261-4479-92CD-79ECE18D426C}"/>
              </a:ext>
            </a:extLst>
          </p:cNvPr>
          <p:cNvSpPr>
            <a:spLocks noGrp="1" noRot="1" noChangeAspect="1" noChangeArrowheads="1" noTextEdit="1"/>
          </p:cNvSpPr>
          <p:nvPr>
            <p:ph type="sldImg"/>
          </p:nvPr>
        </p:nvSpPr>
        <p:spPr>
          <a:ln/>
        </p:spPr>
      </p:sp>
      <p:sp>
        <p:nvSpPr>
          <p:cNvPr id="34822" name="Rectangle 3">
            <a:extLst>
              <a:ext uri="{FF2B5EF4-FFF2-40B4-BE49-F238E27FC236}">
                <a16:creationId xmlns:a16="http://schemas.microsoft.com/office/drawing/2014/main" id="{A7956F0A-991C-4099-91F3-40166F07F262}"/>
              </a:ext>
            </a:extLst>
          </p:cNvPr>
          <p:cNvSpPr>
            <a:spLocks noGrp="1" noChangeArrowheads="1"/>
          </p:cNvSpPr>
          <p:nvPr>
            <p:ph type="body" idx="1"/>
          </p:nvPr>
        </p:nvSpPr>
        <p:spPr>
          <a:xfrm>
            <a:off x="307975" y="2219325"/>
            <a:ext cx="6149975" cy="6661150"/>
          </a:xfrm>
          <a:ln/>
        </p:spPr>
        <p:txBody>
          <a:bodyPr/>
          <a:lstStyle/>
          <a:p>
            <a:pPr>
              <a:defRPr/>
            </a:pPr>
            <a:r>
              <a:rPr lang="en-US" dirty="0">
                <a:latin typeface="+mn-lt"/>
              </a:rPr>
              <a:t>--joins</a:t>
            </a:r>
          </a:p>
          <a:p>
            <a:pPr>
              <a:defRPr/>
            </a:pPr>
            <a:r>
              <a:rPr lang="en-US" dirty="0">
                <a:latin typeface="+mn-lt"/>
              </a:rPr>
              <a:t>	--joins is faster than </a:t>
            </a:r>
            <a:r>
              <a:rPr lang="en-US" dirty="0" err="1">
                <a:latin typeface="+mn-lt"/>
              </a:rPr>
              <a:t>subqueries</a:t>
            </a:r>
            <a:r>
              <a:rPr lang="en-US" dirty="0">
                <a:latin typeface="+mn-lt"/>
              </a:rPr>
              <a:t> if the number of tables is smaller</a:t>
            </a:r>
          </a:p>
          <a:p>
            <a:pPr>
              <a:defRPr/>
            </a:pPr>
            <a:r>
              <a:rPr lang="en-US" dirty="0">
                <a:latin typeface="+mn-lt"/>
              </a:rPr>
              <a:t>	--and if there is indexes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D5693605-2A0B-4A6F-A6DA-102AB5778ABD}"/>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5B35374-79F2-44B0-96D9-7EBF30E77595}" type="slidenum">
              <a:rPr lang="en-US" altLang="en-US">
                <a:cs typeface="Arial" panose="020B0604020202020204" pitchFamily="34" charset="0"/>
              </a:rPr>
              <a:pPr/>
              <a:t>4</a:t>
            </a:fld>
            <a:endParaRPr lang="en-US" altLang="en-US">
              <a:cs typeface="Arial" panose="020B0604020202020204" pitchFamily="34" charset="0"/>
            </a:endParaRPr>
          </a:p>
        </p:txBody>
      </p:sp>
      <p:sp>
        <p:nvSpPr>
          <p:cNvPr id="79875" name="Rectangle 2">
            <a:extLst>
              <a:ext uri="{FF2B5EF4-FFF2-40B4-BE49-F238E27FC236}">
                <a16:creationId xmlns:a16="http://schemas.microsoft.com/office/drawing/2014/main" id="{AC8D1E0D-2DCC-44FD-96B9-6352DE58A9E2}"/>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44B20D64-7C4E-41FC-B944-4867F79651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55E8675-F40B-4A04-BEEF-DA770F693004}"/>
              </a:ext>
            </a:extLst>
          </p:cNvPr>
          <p:cNvSpPr>
            <a:spLocks noGrp="1" noChangeArrowheads="1"/>
          </p:cNvSpPr>
          <p:nvPr>
            <p:ph type="hdr" sz="quarter"/>
          </p:nvPr>
        </p:nvSpPr>
        <p:spPr/>
        <p:txBody>
          <a:bodyPr/>
          <a:lstStyle/>
          <a:p>
            <a:pPr>
              <a:defRPr/>
            </a:pPr>
            <a:r>
              <a:rPr lang="en-US"/>
              <a:t>Module 4: Joining Data from Multiple Tables</a:t>
            </a:r>
          </a:p>
        </p:txBody>
      </p:sp>
      <p:sp>
        <p:nvSpPr>
          <p:cNvPr id="35843" name="Rectangle 3">
            <a:extLst>
              <a:ext uri="{FF2B5EF4-FFF2-40B4-BE49-F238E27FC236}">
                <a16:creationId xmlns:a16="http://schemas.microsoft.com/office/drawing/2014/main" id="{5D5BB764-5B24-40FC-A6A6-554852566511}"/>
              </a:ext>
            </a:extLst>
          </p:cNvPr>
          <p:cNvSpPr>
            <a:spLocks noGrp="1" noChangeArrowheads="1"/>
          </p:cNvSpPr>
          <p:nvPr>
            <p:ph type="dt" sz="quarter" idx="1"/>
          </p:nvPr>
        </p:nvSpPr>
        <p:spPr/>
        <p:txBody>
          <a:bodyPr/>
          <a:lstStyle/>
          <a:p>
            <a:pPr>
              <a:defRPr/>
            </a:pPr>
            <a:r>
              <a:rPr lang="en-US"/>
              <a:t>Course 2778A</a:t>
            </a:r>
          </a:p>
        </p:txBody>
      </p:sp>
      <p:sp>
        <p:nvSpPr>
          <p:cNvPr id="35844" name="Rectangle 7">
            <a:extLst>
              <a:ext uri="{FF2B5EF4-FFF2-40B4-BE49-F238E27FC236}">
                <a16:creationId xmlns:a16="http://schemas.microsoft.com/office/drawing/2014/main" id="{B739993D-B465-4365-A335-7E7641C6E052}"/>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0149A8-B077-4B36-B092-CFDD34274B25}" type="slidenum">
              <a:rPr lang="en-US" altLang="en-US"/>
              <a:pPr/>
              <a:t>47</a:t>
            </a:fld>
            <a:endParaRPr lang="en-US" altLang="en-US"/>
          </a:p>
        </p:txBody>
      </p:sp>
      <p:sp>
        <p:nvSpPr>
          <p:cNvPr id="116741" name="Rectangle 2">
            <a:extLst>
              <a:ext uri="{FF2B5EF4-FFF2-40B4-BE49-F238E27FC236}">
                <a16:creationId xmlns:a16="http://schemas.microsoft.com/office/drawing/2014/main" id="{5382726E-A76F-4D36-8B5E-9FB088244657}"/>
              </a:ext>
            </a:extLst>
          </p:cNvPr>
          <p:cNvSpPr>
            <a:spLocks noGrp="1" noRot="1" noChangeAspect="1" noChangeArrowheads="1" noTextEdit="1"/>
          </p:cNvSpPr>
          <p:nvPr>
            <p:ph type="sldImg"/>
          </p:nvPr>
        </p:nvSpPr>
        <p:spPr>
          <a:ln/>
        </p:spPr>
      </p:sp>
      <p:sp>
        <p:nvSpPr>
          <p:cNvPr id="116742" name="Rectangle 3">
            <a:extLst>
              <a:ext uri="{FF2B5EF4-FFF2-40B4-BE49-F238E27FC236}">
                <a16:creationId xmlns:a16="http://schemas.microsoft.com/office/drawing/2014/main" id="{494A7BE6-2D2A-4A9E-983C-DD7239F1F976}"/>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2B1B372-685A-435B-B184-A7EF9A877D06}"/>
              </a:ext>
            </a:extLst>
          </p:cNvPr>
          <p:cNvSpPr>
            <a:spLocks noGrp="1" noChangeArrowheads="1"/>
          </p:cNvSpPr>
          <p:nvPr>
            <p:ph type="hdr" sz="quarter"/>
          </p:nvPr>
        </p:nvSpPr>
        <p:spPr/>
        <p:txBody>
          <a:bodyPr/>
          <a:lstStyle/>
          <a:p>
            <a:pPr>
              <a:defRPr/>
            </a:pPr>
            <a:r>
              <a:rPr lang="en-US"/>
              <a:t>Module 4: Joining Data from Multiple Tables</a:t>
            </a:r>
          </a:p>
        </p:txBody>
      </p:sp>
      <p:sp>
        <p:nvSpPr>
          <p:cNvPr id="36867" name="Rectangle 3">
            <a:extLst>
              <a:ext uri="{FF2B5EF4-FFF2-40B4-BE49-F238E27FC236}">
                <a16:creationId xmlns:a16="http://schemas.microsoft.com/office/drawing/2014/main" id="{45A5D0BA-1CC6-435B-9B65-4BDD3EF6FA8E}"/>
              </a:ext>
            </a:extLst>
          </p:cNvPr>
          <p:cNvSpPr>
            <a:spLocks noGrp="1" noChangeArrowheads="1"/>
          </p:cNvSpPr>
          <p:nvPr>
            <p:ph type="dt" sz="quarter" idx="1"/>
          </p:nvPr>
        </p:nvSpPr>
        <p:spPr/>
        <p:txBody>
          <a:bodyPr/>
          <a:lstStyle/>
          <a:p>
            <a:pPr>
              <a:defRPr/>
            </a:pPr>
            <a:r>
              <a:rPr lang="en-US"/>
              <a:t>Course 2778A</a:t>
            </a:r>
          </a:p>
        </p:txBody>
      </p:sp>
      <p:sp>
        <p:nvSpPr>
          <p:cNvPr id="36868" name="Rectangle 7">
            <a:extLst>
              <a:ext uri="{FF2B5EF4-FFF2-40B4-BE49-F238E27FC236}">
                <a16:creationId xmlns:a16="http://schemas.microsoft.com/office/drawing/2014/main" id="{8CB4E344-DD34-4FF0-8763-335DC6C3EF96}"/>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A83DB7C-CBFC-4D5C-9FC6-DE3B2F84AA8B}" type="slidenum">
              <a:rPr lang="en-US" altLang="en-US"/>
              <a:pPr/>
              <a:t>48</a:t>
            </a:fld>
            <a:endParaRPr lang="en-US" altLang="en-US"/>
          </a:p>
        </p:txBody>
      </p:sp>
      <p:sp>
        <p:nvSpPr>
          <p:cNvPr id="117765" name="Rectangle 2">
            <a:extLst>
              <a:ext uri="{FF2B5EF4-FFF2-40B4-BE49-F238E27FC236}">
                <a16:creationId xmlns:a16="http://schemas.microsoft.com/office/drawing/2014/main" id="{403AFF15-C485-44E7-9A65-E355F6DA4B0E}"/>
              </a:ext>
            </a:extLst>
          </p:cNvPr>
          <p:cNvSpPr>
            <a:spLocks noGrp="1" noRot="1" noChangeAspect="1" noChangeArrowheads="1" noTextEdit="1"/>
          </p:cNvSpPr>
          <p:nvPr>
            <p:ph type="sldImg"/>
          </p:nvPr>
        </p:nvSpPr>
        <p:spPr>
          <a:ln/>
        </p:spPr>
      </p:sp>
      <p:sp>
        <p:nvSpPr>
          <p:cNvPr id="36870" name="Rectangle 3">
            <a:extLst>
              <a:ext uri="{FF2B5EF4-FFF2-40B4-BE49-F238E27FC236}">
                <a16:creationId xmlns:a16="http://schemas.microsoft.com/office/drawing/2014/main" id="{8550FF17-F98E-4AAB-94F4-023A4191DFBB}"/>
              </a:ext>
            </a:extLst>
          </p:cNvPr>
          <p:cNvSpPr>
            <a:spLocks noGrp="1" noChangeArrowheads="1"/>
          </p:cNvSpPr>
          <p:nvPr>
            <p:ph type="body" idx="1"/>
          </p:nvPr>
        </p:nvSpPr>
        <p:spPr>
          <a:xfrm>
            <a:off x="307975" y="2147888"/>
            <a:ext cx="6149975" cy="6732587"/>
          </a:xfrm>
          <a:ln/>
        </p:spPr>
        <p:txBody>
          <a:bodyPr/>
          <a:lstStyle/>
          <a:p>
            <a:pPr>
              <a:defRPr/>
            </a:pPr>
            <a:r>
              <a:rPr lang="en-US" dirty="0">
                <a:latin typeface="+mn-lt"/>
              </a:rPr>
              <a:t>--Inner join and </a:t>
            </a:r>
            <a:r>
              <a:rPr lang="en-US" dirty="0" err="1">
                <a:latin typeface="+mn-lt"/>
              </a:rPr>
              <a:t>equi</a:t>
            </a:r>
            <a:r>
              <a:rPr lang="en-US" dirty="0">
                <a:latin typeface="+mn-lt"/>
              </a:rPr>
              <a:t> join</a:t>
            </a:r>
          </a:p>
          <a:p>
            <a:pPr>
              <a:defRPr/>
            </a:pPr>
            <a:r>
              <a:rPr lang="en-US" dirty="0">
                <a:latin typeface="+mn-lt"/>
              </a:rPr>
              <a:t>select </a:t>
            </a:r>
            <a:r>
              <a:rPr lang="en-US" dirty="0" err="1">
                <a:latin typeface="+mn-lt"/>
              </a:rPr>
              <a:t>st_fname,dept_name</a:t>
            </a:r>
            <a:endParaRPr lang="en-US" dirty="0">
              <a:latin typeface="+mn-lt"/>
            </a:endParaRPr>
          </a:p>
          <a:p>
            <a:pPr>
              <a:defRPr/>
            </a:pPr>
            <a:r>
              <a:rPr lang="en-US" dirty="0">
                <a:latin typeface="+mn-lt"/>
              </a:rPr>
              <a:t>from student s inner join department d</a:t>
            </a:r>
          </a:p>
          <a:p>
            <a:pPr>
              <a:defRPr/>
            </a:pPr>
            <a:r>
              <a:rPr lang="en-US" dirty="0">
                <a:latin typeface="+mn-lt"/>
              </a:rPr>
              <a:t>on </a:t>
            </a:r>
            <a:r>
              <a:rPr lang="en-US" dirty="0" err="1">
                <a:latin typeface="+mn-lt"/>
              </a:rPr>
              <a:t>s.dept_id</a:t>
            </a:r>
            <a:r>
              <a:rPr lang="en-US" dirty="0">
                <a:latin typeface="+mn-lt"/>
              </a:rPr>
              <a:t>=</a:t>
            </a:r>
            <a:r>
              <a:rPr lang="en-US" dirty="0" err="1">
                <a:latin typeface="+mn-lt"/>
              </a:rPr>
              <a:t>d.dept_id</a:t>
            </a:r>
            <a:endParaRPr lang="en-US" dirty="0">
              <a:latin typeface="+mn-lt"/>
            </a:endParaRPr>
          </a:p>
          <a:p>
            <a:pPr>
              <a:defRPr/>
            </a:pPr>
            <a:endParaRPr lang="en-US" dirty="0">
              <a:latin typeface="+mn-lt"/>
            </a:endParaRPr>
          </a:p>
          <a:p>
            <a:pPr>
              <a:defRPr/>
            </a:pPr>
            <a:r>
              <a:rPr lang="en-US" dirty="0">
                <a:latin typeface="+mn-lt"/>
              </a:rPr>
              <a:t>select </a:t>
            </a:r>
            <a:r>
              <a:rPr lang="en-US" dirty="0" err="1">
                <a:latin typeface="+mn-lt"/>
              </a:rPr>
              <a:t>st_fname,dept_name</a:t>
            </a:r>
            <a:endParaRPr lang="en-US" dirty="0">
              <a:latin typeface="+mn-lt"/>
            </a:endParaRPr>
          </a:p>
          <a:p>
            <a:pPr>
              <a:defRPr/>
            </a:pPr>
            <a:r>
              <a:rPr lang="en-US" dirty="0">
                <a:latin typeface="+mn-lt"/>
              </a:rPr>
              <a:t>from student </a:t>
            </a:r>
            <a:r>
              <a:rPr lang="en-US" dirty="0" err="1">
                <a:latin typeface="+mn-lt"/>
              </a:rPr>
              <a:t>s,department</a:t>
            </a:r>
            <a:r>
              <a:rPr lang="en-US" dirty="0">
                <a:latin typeface="+mn-lt"/>
              </a:rPr>
              <a:t> d</a:t>
            </a:r>
          </a:p>
          <a:p>
            <a:pPr>
              <a:defRPr/>
            </a:pPr>
            <a:r>
              <a:rPr lang="en-US" dirty="0">
                <a:latin typeface="+mn-lt"/>
              </a:rPr>
              <a:t>where </a:t>
            </a:r>
            <a:r>
              <a:rPr lang="en-US" dirty="0" err="1">
                <a:latin typeface="+mn-lt"/>
              </a:rPr>
              <a:t>s.dept_id</a:t>
            </a:r>
            <a:r>
              <a:rPr lang="en-US" dirty="0">
                <a:latin typeface="+mn-lt"/>
              </a:rPr>
              <a:t>=</a:t>
            </a:r>
            <a:r>
              <a:rPr lang="en-US" dirty="0" err="1">
                <a:latin typeface="+mn-lt"/>
              </a:rPr>
              <a:t>d.dept_id</a:t>
            </a:r>
            <a:endParaRPr lang="en-US" dirty="0">
              <a:latin typeface="+mn-lt"/>
            </a:endParaRPr>
          </a:p>
          <a:p>
            <a:pPr>
              <a:defRPr/>
            </a:pPr>
            <a:endParaRPr lang="en-US" dirty="0">
              <a:latin typeface="+mn-lt"/>
            </a:endParaRPr>
          </a:p>
          <a:p>
            <a:pPr>
              <a:defRPr/>
            </a:pPr>
            <a:r>
              <a:rPr lang="en-US" dirty="0">
                <a:latin typeface="+mn-lt"/>
              </a:rPr>
              <a:t>--inner with 3 tables</a:t>
            </a:r>
          </a:p>
          <a:p>
            <a:pPr>
              <a:defRPr/>
            </a:pPr>
            <a:r>
              <a:rPr lang="en-US" dirty="0">
                <a:latin typeface="+mn-lt"/>
              </a:rPr>
              <a:t>select </a:t>
            </a:r>
            <a:r>
              <a:rPr lang="en-US" dirty="0" err="1">
                <a:latin typeface="+mn-lt"/>
              </a:rPr>
              <a:t>st_fname,dept_name,ins.ins_name</a:t>
            </a:r>
            <a:endParaRPr lang="en-US" dirty="0">
              <a:latin typeface="+mn-lt"/>
            </a:endParaRPr>
          </a:p>
          <a:p>
            <a:pPr>
              <a:defRPr/>
            </a:pPr>
            <a:r>
              <a:rPr lang="en-US" dirty="0">
                <a:latin typeface="+mn-lt"/>
              </a:rPr>
              <a:t>from student s inner join department d</a:t>
            </a:r>
          </a:p>
          <a:p>
            <a:pPr>
              <a:defRPr/>
            </a:pPr>
            <a:r>
              <a:rPr lang="en-US" dirty="0">
                <a:latin typeface="+mn-lt"/>
              </a:rPr>
              <a:t>on </a:t>
            </a:r>
            <a:r>
              <a:rPr lang="en-US" dirty="0" err="1">
                <a:latin typeface="+mn-lt"/>
              </a:rPr>
              <a:t>s.dept_id</a:t>
            </a:r>
            <a:r>
              <a:rPr lang="en-US" dirty="0">
                <a:latin typeface="+mn-lt"/>
              </a:rPr>
              <a:t>=</a:t>
            </a:r>
            <a:r>
              <a:rPr lang="en-US" dirty="0" err="1">
                <a:latin typeface="+mn-lt"/>
              </a:rPr>
              <a:t>d.dept_id</a:t>
            </a:r>
            <a:r>
              <a:rPr lang="en-US" dirty="0">
                <a:latin typeface="+mn-lt"/>
              </a:rPr>
              <a:t> inner join instructor ins</a:t>
            </a:r>
          </a:p>
          <a:p>
            <a:pPr>
              <a:defRPr/>
            </a:pPr>
            <a:r>
              <a:rPr lang="en-US" dirty="0">
                <a:latin typeface="+mn-lt"/>
              </a:rPr>
              <a:t>on </a:t>
            </a:r>
            <a:r>
              <a:rPr lang="en-US" dirty="0" err="1">
                <a:latin typeface="+mn-lt"/>
              </a:rPr>
              <a:t>ins.dept_id</a:t>
            </a:r>
            <a:r>
              <a:rPr lang="en-US" dirty="0">
                <a:latin typeface="+mn-lt"/>
              </a:rPr>
              <a:t>=</a:t>
            </a:r>
            <a:r>
              <a:rPr lang="en-US" dirty="0" err="1">
                <a:latin typeface="+mn-lt"/>
              </a:rPr>
              <a:t>d.dept_id</a:t>
            </a:r>
            <a:endParaRPr lang="en-US" dirty="0">
              <a:latin typeface="+mn-lt"/>
            </a:endParaRPr>
          </a:p>
          <a:p>
            <a:pPr>
              <a:defRPr/>
            </a:pPr>
            <a:r>
              <a:rPr lang="en-US" dirty="0">
                <a:latin typeface="+mn-lt"/>
              </a:rPr>
              <a:t>order by </a:t>
            </a:r>
            <a:r>
              <a:rPr lang="en-US" dirty="0" err="1">
                <a:latin typeface="+mn-lt"/>
              </a:rPr>
              <a:t>ins_name</a:t>
            </a:r>
            <a:endParaRPr lang="en-US" dirty="0">
              <a:latin typeface="+mn-lt"/>
            </a:endParaRPr>
          </a:p>
          <a:p>
            <a:pPr>
              <a:defRPr/>
            </a:pPr>
            <a:endParaRPr lang="en-US" dirty="0">
              <a:latin typeface="+mn-lt"/>
            </a:endParaRPr>
          </a:p>
          <a:p>
            <a:pPr>
              <a:defRPr/>
            </a:pPr>
            <a:r>
              <a:rPr lang="en-US" dirty="0">
                <a:latin typeface="+mn-lt"/>
              </a:rPr>
              <a:t>--Outer join ===&gt; left, right and full</a:t>
            </a:r>
          </a:p>
          <a:p>
            <a:pPr>
              <a:defRPr/>
            </a:pPr>
            <a:r>
              <a:rPr lang="en-US" dirty="0">
                <a:latin typeface="+mn-lt"/>
              </a:rPr>
              <a:t>select </a:t>
            </a:r>
            <a:r>
              <a:rPr lang="en-US" dirty="0" err="1">
                <a:latin typeface="+mn-lt"/>
              </a:rPr>
              <a:t>st_fname,dept_name</a:t>
            </a:r>
            <a:endParaRPr lang="en-US" dirty="0">
              <a:latin typeface="+mn-lt"/>
            </a:endParaRPr>
          </a:p>
          <a:p>
            <a:pPr>
              <a:defRPr/>
            </a:pPr>
            <a:r>
              <a:rPr lang="en-US" dirty="0">
                <a:latin typeface="+mn-lt"/>
              </a:rPr>
              <a:t>from student s left outer join department d</a:t>
            </a:r>
          </a:p>
          <a:p>
            <a:pPr>
              <a:defRPr/>
            </a:pPr>
            <a:r>
              <a:rPr lang="en-US" dirty="0">
                <a:latin typeface="+mn-lt"/>
              </a:rPr>
              <a:t>on </a:t>
            </a:r>
            <a:r>
              <a:rPr lang="en-US" dirty="0" err="1">
                <a:latin typeface="+mn-lt"/>
              </a:rPr>
              <a:t>s.dept_id</a:t>
            </a:r>
            <a:r>
              <a:rPr lang="en-US" dirty="0">
                <a:latin typeface="+mn-lt"/>
              </a:rPr>
              <a:t>=</a:t>
            </a:r>
            <a:r>
              <a:rPr lang="en-US" dirty="0" err="1">
                <a:latin typeface="+mn-lt"/>
              </a:rPr>
              <a:t>d.dept_id</a:t>
            </a:r>
            <a:endParaRPr lang="en-US" dirty="0">
              <a:latin typeface="+mn-lt"/>
            </a:endParaRPr>
          </a:p>
          <a:p>
            <a:pPr>
              <a:defRPr/>
            </a:pPr>
            <a:endParaRPr lang="en-US" dirty="0">
              <a:latin typeface="+mn-lt"/>
            </a:endParaRPr>
          </a:p>
          <a:p>
            <a:pPr>
              <a:defRPr/>
            </a:pPr>
            <a:r>
              <a:rPr lang="en-US" dirty="0">
                <a:latin typeface="+mn-lt"/>
              </a:rPr>
              <a:t>select </a:t>
            </a:r>
            <a:r>
              <a:rPr lang="en-US" dirty="0" err="1">
                <a:latin typeface="+mn-lt"/>
              </a:rPr>
              <a:t>st_fname,dept_name</a:t>
            </a:r>
            <a:endParaRPr lang="en-US" dirty="0">
              <a:latin typeface="+mn-lt"/>
            </a:endParaRPr>
          </a:p>
          <a:p>
            <a:pPr>
              <a:defRPr/>
            </a:pPr>
            <a:r>
              <a:rPr lang="en-US" dirty="0">
                <a:latin typeface="+mn-lt"/>
              </a:rPr>
              <a:t>from student s right outer join department d</a:t>
            </a:r>
          </a:p>
          <a:p>
            <a:pPr>
              <a:defRPr/>
            </a:pPr>
            <a:r>
              <a:rPr lang="en-US" dirty="0">
                <a:latin typeface="+mn-lt"/>
              </a:rPr>
              <a:t>on </a:t>
            </a:r>
            <a:r>
              <a:rPr lang="en-US" dirty="0" err="1">
                <a:latin typeface="+mn-lt"/>
              </a:rPr>
              <a:t>s.dept_id</a:t>
            </a:r>
            <a:r>
              <a:rPr lang="en-US" dirty="0">
                <a:latin typeface="+mn-lt"/>
              </a:rPr>
              <a:t>=</a:t>
            </a:r>
            <a:r>
              <a:rPr lang="en-US" dirty="0" err="1">
                <a:latin typeface="+mn-lt"/>
              </a:rPr>
              <a:t>d.dept_id</a:t>
            </a:r>
            <a:endParaRPr lang="en-US" dirty="0">
              <a:latin typeface="+mn-lt"/>
            </a:endParaRPr>
          </a:p>
          <a:p>
            <a:pPr>
              <a:defRPr/>
            </a:pPr>
            <a:endParaRPr lang="en-US" dirty="0">
              <a:latin typeface="+mn-lt"/>
            </a:endParaRPr>
          </a:p>
          <a:p>
            <a:pPr>
              <a:defRPr/>
            </a:pPr>
            <a:r>
              <a:rPr lang="en-US" dirty="0">
                <a:latin typeface="+mn-lt"/>
              </a:rPr>
              <a:t>select </a:t>
            </a:r>
            <a:r>
              <a:rPr lang="en-US" dirty="0" err="1">
                <a:latin typeface="+mn-lt"/>
              </a:rPr>
              <a:t>st_fname,dept_name</a:t>
            </a:r>
            <a:endParaRPr lang="en-US" dirty="0">
              <a:latin typeface="+mn-lt"/>
            </a:endParaRPr>
          </a:p>
          <a:p>
            <a:pPr>
              <a:defRPr/>
            </a:pPr>
            <a:r>
              <a:rPr lang="en-US" dirty="0">
                <a:latin typeface="+mn-lt"/>
              </a:rPr>
              <a:t>from student s full outer join department d</a:t>
            </a:r>
          </a:p>
          <a:p>
            <a:pPr>
              <a:defRPr/>
            </a:pPr>
            <a:r>
              <a:rPr lang="en-US" dirty="0">
                <a:latin typeface="+mn-lt"/>
              </a:rPr>
              <a:t>on </a:t>
            </a:r>
            <a:r>
              <a:rPr lang="en-US" dirty="0" err="1">
                <a:latin typeface="+mn-lt"/>
              </a:rPr>
              <a:t>s.dept_id</a:t>
            </a:r>
            <a:r>
              <a:rPr lang="en-US" dirty="0">
                <a:latin typeface="+mn-lt"/>
              </a:rPr>
              <a:t>=</a:t>
            </a:r>
            <a:r>
              <a:rPr lang="en-US" dirty="0" err="1">
                <a:latin typeface="+mn-lt"/>
              </a:rPr>
              <a:t>d.dept_id</a:t>
            </a:r>
            <a:endParaRPr lang="en-US" dirty="0">
              <a:latin typeface="+mn-lt"/>
            </a:endParaRPr>
          </a:p>
          <a:p>
            <a:pPr>
              <a:defRPr/>
            </a:pPr>
            <a:endParaRPr lang="en-US" dirty="0">
              <a:latin typeface="+mn-lt"/>
            </a:endParaRPr>
          </a:p>
          <a:p>
            <a:pPr>
              <a:defRPr/>
            </a:pPr>
            <a:r>
              <a:rPr lang="en-US" dirty="0">
                <a:latin typeface="+mn-lt"/>
              </a:rPr>
              <a:t>--Cross join or </a:t>
            </a:r>
            <a:r>
              <a:rPr lang="en-US" dirty="0" err="1">
                <a:latin typeface="+mn-lt"/>
              </a:rPr>
              <a:t>Cartsian</a:t>
            </a:r>
            <a:r>
              <a:rPr lang="en-US" dirty="0">
                <a:latin typeface="+mn-lt"/>
              </a:rPr>
              <a:t> product</a:t>
            </a:r>
          </a:p>
          <a:p>
            <a:pPr>
              <a:defRPr/>
            </a:pPr>
            <a:r>
              <a:rPr lang="en-US" dirty="0">
                <a:latin typeface="+mn-lt"/>
              </a:rPr>
              <a:t>select </a:t>
            </a:r>
            <a:r>
              <a:rPr lang="en-US" dirty="0" err="1">
                <a:latin typeface="+mn-lt"/>
              </a:rPr>
              <a:t>st_fname,dept_name</a:t>
            </a:r>
            <a:endParaRPr lang="en-US" dirty="0">
              <a:latin typeface="+mn-lt"/>
            </a:endParaRPr>
          </a:p>
          <a:p>
            <a:pPr>
              <a:defRPr/>
            </a:pPr>
            <a:r>
              <a:rPr lang="en-US" dirty="0">
                <a:latin typeface="+mn-lt"/>
              </a:rPr>
              <a:t>from student s cross join department d</a:t>
            </a:r>
          </a:p>
          <a:p>
            <a:pPr>
              <a:defRPr/>
            </a:pPr>
            <a:endParaRPr lang="en-US" dirty="0">
              <a:latin typeface="+mn-lt"/>
            </a:endParaRPr>
          </a:p>
          <a:p>
            <a:pPr>
              <a:defRPr/>
            </a:pPr>
            <a:r>
              <a:rPr lang="en-US" dirty="0">
                <a:latin typeface="+mn-lt"/>
              </a:rPr>
              <a:t>select </a:t>
            </a:r>
            <a:r>
              <a:rPr lang="en-US" dirty="0" err="1">
                <a:latin typeface="+mn-lt"/>
              </a:rPr>
              <a:t>st_fname,dept_name</a:t>
            </a:r>
            <a:endParaRPr lang="en-US" dirty="0">
              <a:latin typeface="+mn-lt"/>
            </a:endParaRPr>
          </a:p>
          <a:p>
            <a:pPr>
              <a:defRPr/>
            </a:pPr>
            <a:r>
              <a:rPr lang="en-US" dirty="0">
                <a:latin typeface="+mn-lt"/>
              </a:rPr>
              <a:t>from student s , department d</a:t>
            </a:r>
          </a:p>
          <a:p>
            <a:pPr>
              <a:defRPr/>
            </a:pPr>
            <a:endParaRPr lang="en-US" dirty="0">
              <a:latin typeface="+mn-lt"/>
            </a:endParaRPr>
          </a:p>
          <a:p>
            <a:pPr>
              <a:defRPr/>
            </a:pPr>
            <a:r>
              <a:rPr lang="en-US" dirty="0">
                <a:latin typeface="+mn-lt"/>
              </a:rPr>
              <a:t>--Self join</a:t>
            </a:r>
          </a:p>
          <a:p>
            <a:pPr>
              <a:defRPr/>
            </a:pPr>
            <a:r>
              <a:rPr lang="en-US" dirty="0">
                <a:latin typeface="+mn-lt"/>
              </a:rPr>
              <a:t>select </a:t>
            </a:r>
            <a:r>
              <a:rPr lang="en-US" dirty="0" err="1">
                <a:latin typeface="+mn-lt"/>
              </a:rPr>
              <a:t>stud.st_fname,super.st_fname</a:t>
            </a:r>
            <a:r>
              <a:rPr lang="en-US" dirty="0">
                <a:latin typeface="+mn-lt"/>
              </a:rPr>
              <a:t> as "supervisor Name"</a:t>
            </a:r>
          </a:p>
          <a:p>
            <a:pPr>
              <a:defRPr/>
            </a:pPr>
            <a:r>
              <a:rPr lang="en-US" dirty="0">
                <a:latin typeface="+mn-lt"/>
              </a:rPr>
              <a:t>from student </a:t>
            </a:r>
            <a:r>
              <a:rPr lang="en-US" dirty="0" err="1">
                <a:latin typeface="+mn-lt"/>
              </a:rPr>
              <a:t>super,student</a:t>
            </a:r>
            <a:r>
              <a:rPr lang="en-US" dirty="0">
                <a:latin typeface="+mn-lt"/>
              </a:rPr>
              <a:t> stud</a:t>
            </a:r>
          </a:p>
          <a:p>
            <a:pPr>
              <a:defRPr/>
            </a:pPr>
            <a:r>
              <a:rPr lang="en-US" dirty="0">
                <a:latin typeface="+mn-lt"/>
              </a:rPr>
              <a:t>where </a:t>
            </a:r>
            <a:r>
              <a:rPr lang="en-US" dirty="0" err="1">
                <a:latin typeface="+mn-lt"/>
              </a:rPr>
              <a:t>super.st_id</a:t>
            </a:r>
            <a:r>
              <a:rPr lang="en-US" dirty="0">
                <a:latin typeface="+mn-lt"/>
              </a:rPr>
              <a:t>=</a:t>
            </a:r>
            <a:r>
              <a:rPr lang="en-US" dirty="0" err="1">
                <a:latin typeface="+mn-lt"/>
              </a:rPr>
              <a:t>stud.st_super</a:t>
            </a:r>
            <a:endParaRPr lang="en-US" dirty="0">
              <a:latin typeface="+mn-lt"/>
            </a:endParaRPr>
          </a:p>
          <a:p>
            <a:pPr eaLnBrk="1" hangingPunct="1">
              <a:defRPr/>
            </a:pP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FEC3832-846C-4DA8-8D1E-5C0212CEBDEF}"/>
              </a:ext>
            </a:extLst>
          </p:cNvPr>
          <p:cNvSpPr>
            <a:spLocks noGrp="1" noChangeArrowheads="1"/>
          </p:cNvSpPr>
          <p:nvPr>
            <p:ph type="hdr" sz="quarter"/>
          </p:nvPr>
        </p:nvSpPr>
        <p:spPr/>
        <p:txBody>
          <a:bodyPr/>
          <a:lstStyle/>
          <a:p>
            <a:pPr>
              <a:defRPr/>
            </a:pPr>
            <a:r>
              <a:rPr lang="en-US"/>
              <a:t>Module 4: Joining Data from Multiple Tables</a:t>
            </a:r>
          </a:p>
        </p:txBody>
      </p:sp>
      <p:sp>
        <p:nvSpPr>
          <p:cNvPr id="40963" name="Rectangle 3">
            <a:extLst>
              <a:ext uri="{FF2B5EF4-FFF2-40B4-BE49-F238E27FC236}">
                <a16:creationId xmlns:a16="http://schemas.microsoft.com/office/drawing/2014/main" id="{CA3FC7EE-B1CB-47DB-8E93-A59836BD9BCF}"/>
              </a:ext>
            </a:extLst>
          </p:cNvPr>
          <p:cNvSpPr>
            <a:spLocks noGrp="1" noChangeArrowheads="1"/>
          </p:cNvSpPr>
          <p:nvPr>
            <p:ph type="dt" sz="quarter" idx="1"/>
          </p:nvPr>
        </p:nvSpPr>
        <p:spPr/>
        <p:txBody>
          <a:bodyPr/>
          <a:lstStyle/>
          <a:p>
            <a:pPr>
              <a:defRPr/>
            </a:pPr>
            <a:r>
              <a:rPr lang="en-US"/>
              <a:t>Course 2778A</a:t>
            </a:r>
          </a:p>
        </p:txBody>
      </p:sp>
      <p:sp>
        <p:nvSpPr>
          <p:cNvPr id="40964" name="Rectangle 7">
            <a:extLst>
              <a:ext uri="{FF2B5EF4-FFF2-40B4-BE49-F238E27FC236}">
                <a16:creationId xmlns:a16="http://schemas.microsoft.com/office/drawing/2014/main" id="{5BDD6261-E61B-49D5-BC92-1411F9BFFED3}"/>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ECD7831-1C63-4E25-A1D1-A5ACF0829750}" type="slidenum">
              <a:rPr lang="en-US" altLang="en-US"/>
              <a:pPr/>
              <a:t>49</a:t>
            </a:fld>
            <a:endParaRPr lang="en-US" altLang="en-US"/>
          </a:p>
        </p:txBody>
      </p:sp>
      <p:sp>
        <p:nvSpPr>
          <p:cNvPr id="118789" name="Rectangle 2">
            <a:extLst>
              <a:ext uri="{FF2B5EF4-FFF2-40B4-BE49-F238E27FC236}">
                <a16:creationId xmlns:a16="http://schemas.microsoft.com/office/drawing/2014/main" id="{9884D7B7-526F-47F2-9307-0B189B1EF88E}"/>
              </a:ext>
            </a:extLst>
          </p:cNvPr>
          <p:cNvSpPr>
            <a:spLocks noGrp="1" noRot="1" noChangeAspect="1" noChangeArrowheads="1" noTextEdit="1"/>
          </p:cNvSpPr>
          <p:nvPr>
            <p:ph type="sldImg"/>
          </p:nvPr>
        </p:nvSpPr>
        <p:spPr>
          <a:ln/>
        </p:spPr>
      </p:sp>
      <p:sp>
        <p:nvSpPr>
          <p:cNvPr id="118790" name="Rectangle 3">
            <a:extLst>
              <a:ext uri="{FF2B5EF4-FFF2-40B4-BE49-F238E27FC236}">
                <a16:creationId xmlns:a16="http://schemas.microsoft.com/office/drawing/2014/main" id="{D268D408-285D-4338-9B07-728720BA4941}"/>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000F1ED-6F87-48DC-9582-711803161492}"/>
              </a:ext>
            </a:extLst>
          </p:cNvPr>
          <p:cNvSpPr>
            <a:spLocks noGrp="1" noChangeArrowheads="1"/>
          </p:cNvSpPr>
          <p:nvPr>
            <p:ph type="hdr" sz="quarter"/>
          </p:nvPr>
        </p:nvSpPr>
        <p:spPr/>
        <p:txBody>
          <a:bodyPr/>
          <a:lstStyle/>
          <a:p>
            <a:pPr>
              <a:defRPr/>
            </a:pPr>
            <a:r>
              <a:rPr lang="en-US"/>
              <a:t>Module 4: Joining Data from Multiple Tables</a:t>
            </a:r>
          </a:p>
        </p:txBody>
      </p:sp>
      <p:sp>
        <p:nvSpPr>
          <p:cNvPr id="46083" name="Rectangle 3">
            <a:extLst>
              <a:ext uri="{FF2B5EF4-FFF2-40B4-BE49-F238E27FC236}">
                <a16:creationId xmlns:a16="http://schemas.microsoft.com/office/drawing/2014/main" id="{D9834F02-CC41-49D2-A20D-4A10986CD154}"/>
              </a:ext>
            </a:extLst>
          </p:cNvPr>
          <p:cNvSpPr>
            <a:spLocks noGrp="1" noChangeArrowheads="1"/>
          </p:cNvSpPr>
          <p:nvPr>
            <p:ph type="dt" sz="quarter" idx="1"/>
          </p:nvPr>
        </p:nvSpPr>
        <p:spPr/>
        <p:txBody>
          <a:bodyPr/>
          <a:lstStyle/>
          <a:p>
            <a:pPr>
              <a:defRPr/>
            </a:pPr>
            <a:r>
              <a:rPr lang="en-US"/>
              <a:t>Course 2778A</a:t>
            </a:r>
          </a:p>
        </p:txBody>
      </p:sp>
      <p:sp>
        <p:nvSpPr>
          <p:cNvPr id="46084" name="Rectangle 7">
            <a:extLst>
              <a:ext uri="{FF2B5EF4-FFF2-40B4-BE49-F238E27FC236}">
                <a16:creationId xmlns:a16="http://schemas.microsoft.com/office/drawing/2014/main" id="{DC4336B8-B389-41B6-AA3D-CB93ED3AF483}"/>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DEA816-CEA5-42E4-BB43-FD81B8CA736A}" type="slidenum">
              <a:rPr lang="en-US" altLang="en-US"/>
              <a:pPr/>
              <a:t>50</a:t>
            </a:fld>
            <a:endParaRPr lang="en-US" altLang="en-US"/>
          </a:p>
        </p:txBody>
      </p:sp>
      <p:sp>
        <p:nvSpPr>
          <p:cNvPr id="119813" name="Rectangle 2">
            <a:extLst>
              <a:ext uri="{FF2B5EF4-FFF2-40B4-BE49-F238E27FC236}">
                <a16:creationId xmlns:a16="http://schemas.microsoft.com/office/drawing/2014/main" id="{FA1A225C-D1E4-4C5A-9A99-1B7EB00B23C9}"/>
              </a:ext>
            </a:extLst>
          </p:cNvPr>
          <p:cNvSpPr>
            <a:spLocks noGrp="1" noRot="1" noChangeAspect="1" noChangeArrowheads="1" noTextEdit="1"/>
          </p:cNvSpPr>
          <p:nvPr>
            <p:ph type="sldImg"/>
          </p:nvPr>
        </p:nvSpPr>
        <p:spPr>
          <a:ln/>
        </p:spPr>
      </p:sp>
      <p:sp>
        <p:nvSpPr>
          <p:cNvPr id="119814" name="Rectangle 3">
            <a:extLst>
              <a:ext uri="{FF2B5EF4-FFF2-40B4-BE49-F238E27FC236}">
                <a16:creationId xmlns:a16="http://schemas.microsoft.com/office/drawing/2014/main" id="{5C4B4776-84D8-4518-BEBB-37B93D37B462}"/>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You can also join values in two columns that are not equal. The same operators and predicates used for inner joins can be used for not-equal joins.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The not-equal join (&lt;&gt;) is rarely used. As a general rule, not-equal joins make sense only when used with a self-join. Note that the expression NOT </a:t>
            </a:r>
            <a:r>
              <a:rPr lang="en-US" altLang="en-US" i="1">
                <a:latin typeface="Arial" panose="020B0604020202020204" pitchFamily="34" charset="0"/>
              </a:rPr>
              <a:t>column_name</a:t>
            </a:r>
            <a:r>
              <a:rPr lang="en-US" altLang="en-US">
                <a:latin typeface="Arial" panose="020B0604020202020204" pitchFamily="34" charset="0"/>
              </a:rPr>
              <a:t> = </a:t>
            </a:r>
            <a:r>
              <a:rPr lang="en-US" altLang="en-US" i="1">
                <a:latin typeface="Arial" panose="020B0604020202020204" pitchFamily="34" charset="0"/>
              </a:rPr>
              <a:t>column_name </a:t>
            </a:r>
            <a:r>
              <a:rPr lang="en-US" altLang="en-US">
                <a:latin typeface="Arial" panose="020B0604020202020204" pitchFamily="34" charset="0"/>
              </a:rPr>
              <a:t>is equivalent to </a:t>
            </a:r>
            <a:r>
              <a:rPr lang="en-US" altLang="en-US" i="1">
                <a:latin typeface="Arial" panose="020B0604020202020204" pitchFamily="34" charset="0"/>
              </a:rPr>
              <a:t>column_name</a:t>
            </a:r>
            <a:r>
              <a:rPr lang="en-US" altLang="en-US">
                <a:latin typeface="Arial" panose="020B0604020202020204" pitchFamily="34" charset="0"/>
              </a:rPr>
              <a:t> &lt;&gt; </a:t>
            </a:r>
            <a:r>
              <a:rPr lang="en-US" altLang="en-US" i="1">
                <a:latin typeface="Arial" panose="020B0604020202020204" pitchFamily="34" charset="0"/>
              </a:rPr>
              <a:t>column_name.</a:t>
            </a:r>
            <a:r>
              <a:rPr lang="en-US" altLang="en-US" b="1">
                <a:latin typeface="Arial" panose="020B0604020202020204" pitchFamily="34" charset="0"/>
              </a:rPr>
              <a:t> </a:t>
            </a:r>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This not-equal Transact-SQL join and self-join are used to find the subcategories that have at least two different prices less than $15.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A46EF1F-AA3A-4DA0-841F-438C74682838}"/>
              </a:ext>
            </a:extLst>
          </p:cNvPr>
          <p:cNvSpPr>
            <a:spLocks noGrp="1" noChangeArrowheads="1"/>
          </p:cNvSpPr>
          <p:nvPr>
            <p:ph type="hdr" sz="quarter"/>
          </p:nvPr>
        </p:nvSpPr>
        <p:spPr/>
        <p:txBody>
          <a:bodyPr/>
          <a:lstStyle/>
          <a:p>
            <a:pPr>
              <a:defRPr/>
            </a:pPr>
            <a:r>
              <a:rPr lang="en-US"/>
              <a:t>Module 4: Joining Data from Multiple Tables</a:t>
            </a:r>
          </a:p>
        </p:txBody>
      </p:sp>
      <p:sp>
        <p:nvSpPr>
          <p:cNvPr id="49155" name="Rectangle 3">
            <a:extLst>
              <a:ext uri="{FF2B5EF4-FFF2-40B4-BE49-F238E27FC236}">
                <a16:creationId xmlns:a16="http://schemas.microsoft.com/office/drawing/2014/main" id="{D6B8E877-7079-488E-9A3B-6D3BB1F72BA4}"/>
              </a:ext>
            </a:extLst>
          </p:cNvPr>
          <p:cNvSpPr>
            <a:spLocks noGrp="1" noChangeArrowheads="1"/>
          </p:cNvSpPr>
          <p:nvPr>
            <p:ph type="dt" sz="quarter" idx="1"/>
          </p:nvPr>
        </p:nvSpPr>
        <p:spPr/>
        <p:txBody>
          <a:bodyPr/>
          <a:lstStyle/>
          <a:p>
            <a:pPr>
              <a:defRPr/>
            </a:pPr>
            <a:r>
              <a:rPr lang="en-US"/>
              <a:t>Course 2778A</a:t>
            </a:r>
          </a:p>
        </p:txBody>
      </p:sp>
      <p:sp>
        <p:nvSpPr>
          <p:cNvPr id="49156" name="Rectangle 7">
            <a:extLst>
              <a:ext uri="{FF2B5EF4-FFF2-40B4-BE49-F238E27FC236}">
                <a16:creationId xmlns:a16="http://schemas.microsoft.com/office/drawing/2014/main" id="{AB007635-3EF0-42ED-AE70-EB7F7EA92FA0}"/>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84EDF3-274E-434B-9099-5DCF72F24104}" type="slidenum">
              <a:rPr lang="en-US" altLang="en-US"/>
              <a:pPr/>
              <a:t>52</a:t>
            </a:fld>
            <a:endParaRPr lang="en-US" altLang="en-US"/>
          </a:p>
        </p:txBody>
      </p:sp>
      <p:sp>
        <p:nvSpPr>
          <p:cNvPr id="120837" name="Rectangle 2">
            <a:extLst>
              <a:ext uri="{FF2B5EF4-FFF2-40B4-BE49-F238E27FC236}">
                <a16:creationId xmlns:a16="http://schemas.microsoft.com/office/drawing/2014/main" id="{4EEA66FF-22AF-44EE-B6FB-A080FEF81C96}"/>
              </a:ext>
            </a:extLst>
          </p:cNvPr>
          <p:cNvSpPr>
            <a:spLocks noGrp="1" noRot="1" noChangeAspect="1" noChangeArrowheads="1" noTextEdit="1"/>
          </p:cNvSpPr>
          <p:nvPr>
            <p:ph type="sldImg"/>
          </p:nvPr>
        </p:nvSpPr>
        <p:spPr>
          <a:ln/>
        </p:spPr>
      </p:sp>
      <p:sp>
        <p:nvSpPr>
          <p:cNvPr id="120838" name="Rectangle 3">
            <a:extLst>
              <a:ext uri="{FF2B5EF4-FFF2-40B4-BE49-F238E27FC236}">
                <a16:creationId xmlns:a16="http://schemas.microsoft.com/office/drawing/2014/main" id="{016B53F3-E1F5-4894-AD0B-EAF110F01C3F}"/>
              </a:ext>
            </a:extLst>
          </p:cNvPr>
          <p:cNvSpPr>
            <a:spLocks noGrp="1" noChangeArrowheads="1"/>
          </p:cNvSpPr>
          <p:nvPr>
            <p:ph type="body" idx="1"/>
          </p:nvPr>
        </p:nvSpPr>
        <p:spPr>
          <a:xfrm>
            <a:off x="307975" y="2219325"/>
            <a:ext cx="6149975" cy="6661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2ED9E32-90FF-4A9C-B580-7FFB2F84B151}"/>
              </a:ext>
            </a:extLst>
          </p:cNvPr>
          <p:cNvSpPr>
            <a:spLocks noGrp="1" noChangeArrowheads="1"/>
          </p:cNvSpPr>
          <p:nvPr>
            <p:ph type="hdr" sz="quarter"/>
          </p:nvPr>
        </p:nvSpPr>
        <p:spPr/>
        <p:txBody>
          <a:bodyPr/>
          <a:lstStyle/>
          <a:p>
            <a:pPr>
              <a:defRPr/>
            </a:pPr>
            <a:r>
              <a:rPr lang="en-US"/>
              <a:t>Module 4: Joining Data from Multiple Tables</a:t>
            </a:r>
          </a:p>
        </p:txBody>
      </p:sp>
      <p:sp>
        <p:nvSpPr>
          <p:cNvPr id="50179" name="Rectangle 3">
            <a:extLst>
              <a:ext uri="{FF2B5EF4-FFF2-40B4-BE49-F238E27FC236}">
                <a16:creationId xmlns:a16="http://schemas.microsoft.com/office/drawing/2014/main" id="{D9A7ED42-0768-4478-A08B-F6C16B48FD27}"/>
              </a:ext>
            </a:extLst>
          </p:cNvPr>
          <p:cNvSpPr>
            <a:spLocks noGrp="1" noChangeArrowheads="1"/>
          </p:cNvSpPr>
          <p:nvPr>
            <p:ph type="dt" sz="quarter" idx="1"/>
          </p:nvPr>
        </p:nvSpPr>
        <p:spPr/>
        <p:txBody>
          <a:bodyPr/>
          <a:lstStyle/>
          <a:p>
            <a:pPr>
              <a:defRPr/>
            </a:pPr>
            <a:r>
              <a:rPr lang="en-US"/>
              <a:t>Course 2778A</a:t>
            </a:r>
          </a:p>
        </p:txBody>
      </p:sp>
      <p:sp>
        <p:nvSpPr>
          <p:cNvPr id="50180" name="Rectangle 7">
            <a:extLst>
              <a:ext uri="{FF2B5EF4-FFF2-40B4-BE49-F238E27FC236}">
                <a16:creationId xmlns:a16="http://schemas.microsoft.com/office/drawing/2014/main" id="{A049EF6F-9673-45AD-810D-9E2407466E68}"/>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DE6105E-B8EF-4633-8D85-ECB3CDE025A2}" type="slidenum">
              <a:rPr lang="en-US" altLang="en-US"/>
              <a:pPr/>
              <a:t>53</a:t>
            </a:fld>
            <a:endParaRPr lang="en-US" altLang="en-US"/>
          </a:p>
        </p:txBody>
      </p:sp>
      <p:sp>
        <p:nvSpPr>
          <p:cNvPr id="121861" name="Rectangle 2">
            <a:extLst>
              <a:ext uri="{FF2B5EF4-FFF2-40B4-BE49-F238E27FC236}">
                <a16:creationId xmlns:a16="http://schemas.microsoft.com/office/drawing/2014/main" id="{9A05EFEA-254B-49B8-A7ED-7BC12D3E2367}"/>
              </a:ext>
            </a:extLst>
          </p:cNvPr>
          <p:cNvSpPr>
            <a:spLocks noGrp="1" noRot="1" noChangeAspect="1" noChangeArrowheads="1" noTextEdit="1"/>
          </p:cNvSpPr>
          <p:nvPr>
            <p:ph type="sldImg"/>
          </p:nvPr>
        </p:nvSpPr>
        <p:spPr>
          <a:ln/>
        </p:spPr>
      </p:sp>
      <p:sp>
        <p:nvSpPr>
          <p:cNvPr id="121862" name="Rectangle 3">
            <a:extLst>
              <a:ext uri="{FF2B5EF4-FFF2-40B4-BE49-F238E27FC236}">
                <a16:creationId xmlns:a16="http://schemas.microsoft.com/office/drawing/2014/main" id="{9DF05F76-2887-4B49-A8EA-DF8B5ADB5D3C}"/>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UNION combines the results of two or more queries into a single result set that includes all the rows that belong to all queries in the union. The UNION operation is different from using joins that combine columns from two tables.</a:t>
            </a:r>
          </a:p>
          <a:p>
            <a:pPr eaLnBrk="1" hangingPunct="1"/>
            <a:r>
              <a:rPr lang="en-US" altLang="en-US">
                <a:latin typeface="Arial" panose="020B0604020202020204" pitchFamily="34" charset="0"/>
              </a:rPr>
              <a:t>The following are basic rules for combining the result sets of two queries by using UNION: </a:t>
            </a:r>
          </a:p>
          <a:p>
            <a:pPr eaLnBrk="1" hangingPunct="1">
              <a:buFontTx/>
              <a:buChar char="•"/>
            </a:pPr>
            <a:r>
              <a:rPr lang="en-US" altLang="en-US">
                <a:latin typeface="Arial" panose="020B0604020202020204" pitchFamily="34" charset="0"/>
              </a:rPr>
              <a:t>The number and the order of the columns must be the same in all queries</a:t>
            </a:r>
          </a:p>
          <a:p>
            <a:pPr eaLnBrk="1" hangingPunct="1">
              <a:buFontTx/>
              <a:buChar char="•"/>
            </a:pPr>
            <a:r>
              <a:rPr lang="en-US" altLang="en-US">
                <a:latin typeface="Arial" panose="020B0604020202020204" pitchFamily="34" charset="0"/>
              </a:rPr>
              <a:t>The data types must be compatible</a:t>
            </a:r>
          </a:p>
          <a:p>
            <a:pPr eaLnBrk="1" hangingPunct="1"/>
            <a:r>
              <a:rPr lang="en-US" altLang="en-US">
                <a:latin typeface="Arial" panose="020B0604020202020204" pitchFamily="34" charset="0"/>
              </a:rPr>
              <a:t>This example is a valid UNION expression that returns the all rows from both the testa and testb tables.</a:t>
            </a:r>
            <a:endParaRPr lang="en-US" altLang="en-US" b="1">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81241E4-2D6F-49F9-9F8D-ED4F68ACC42F}"/>
              </a:ext>
            </a:extLst>
          </p:cNvPr>
          <p:cNvSpPr>
            <a:spLocks noGrp="1" noChangeArrowheads="1"/>
          </p:cNvSpPr>
          <p:nvPr>
            <p:ph type="hdr" sz="quarter"/>
          </p:nvPr>
        </p:nvSpPr>
        <p:spPr/>
        <p:txBody>
          <a:bodyPr/>
          <a:lstStyle/>
          <a:p>
            <a:pPr>
              <a:defRPr/>
            </a:pPr>
            <a:r>
              <a:rPr lang="en-US"/>
              <a:t>Module 4: Joining Data from Multiple Tables</a:t>
            </a:r>
          </a:p>
        </p:txBody>
      </p:sp>
      <p:sp>
        <p:nvSpPr>
          <p:cNvPr id="51203" name="Rectangle 3">
            <a:extLst>
              <a:ext uri="{FF2B5EF4-FFF2-40B4-BE49-F238E27FC236}">
                <a16:creationId xmlns:a16="http://schemas.microsoft.com/office/drawing/2014/main" id="{ECED8338-10D3-4C72-BE6C-562E3AF2A5C9}"/>
              </a:ext>
            </a:extLst>
          </p:cNvPr>
          <p:cNvSpPr>
            <a:spLocks noGrp="1" noChangeArrowheads="1"/>
          </p:cNvSpPr>
          <p:nvPr>
            <p:ph type="dt" sz="quarter" idx="1"/>
          </p:nvPr>
        </p:nvSpPr>
        <p:spPr/>
        <p:txBody>
          <a:bodyPr/>
          <a:lstStyle/>
          <a:p>
            <a:pPr>
              <a:defRPr/>
            </a:pPr>
            <a:r>
              <a:rPr lang="en-US"/>
              <a:t>Course 2778A</a:t>
            </a:r>
          </a:p>
        </p:txBody>
      </p:sp>
      <p:sp>
        <p:nvSpPr>
          <p:cNvPr id="51204" name="Rectangle 7">
            <a:extLst>
              <a:ext uri="{FF2B5EF4-FFF2-40B4-BE49-F238E27FC236}">
                <a16:creationId xmlns:a16="http://schemas.microsoft.com/office/drawing/2014/main" id="{6892D02B-AB71-483D-838C-0CE18502CA58}"/>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45AB4B1-793E-4DCF-967D-0FC1442B53CF}" type="slidenum">
              <a:rPr lang="en-US" altLang="en-US"/>
              <a:pPr/>
              <a:t>54</a:t>
            </a:fld>
            <a:endParaRPr lang="en-US" altLang="en-US"/>
          </a:p>
        </p:txBody>
      </p:sp>
      <p:sp>
        <p:nvSpPr>
          <p:cNvPr id="122885" name="Rectangle 2">
            <a:extLst>
              <a:ext uri="{FF2B5EF4-FFF2-40B4-BE49-F238E27FC236}">
                <a16:creationId xmlns:a16="http://schemas.microsoft.com/office/drawing/2014/main" id="{24DB0C71-1423-4BDF-92F8-104F99F39DA1}"/>
              </a:ext>
            </a:extLst>
          </p:cNvPr>
          <p:cNvSpPr>
            <a:spLocks noGrp="1" noRot="1" noChangeAspect="1" noChangeArrowheads="1" noTextEdit="1"/>
          </p:cNvSpPr>
          <p:nvPr>
            <p:ph type="sldImg"/>
          </p:nvPr>
        </p:nvSpPr>
        <p:spPr>
          <a:ln/>
        </p:spPr>
      </p:sp>
      <p:sp>
        <p:nvSpPr>
          <p:cNvPr id="122886" name="Rectangle 3">
            <a:extLst>
              <a:ext uri="{FF2B5EF4-FFF2-40B4-BE49-F238E27FC236}">
                <a16:creationId xmlns:a16="http://schemas.microsoft.com/office/drawing/2014/main" id="{97D11964-6D86-4061-8656-97E8730449CA}"/>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EXCEPT returns any distinct values from the left query that are not also found on the right query, and is used to exempt members from a result set.</a:t>
            </a:r>
          </a:p>
          <a:p>
            <a:pPr eaLnBrk="1" hangingPunct="1"/>
            <a:r>
              <a:rPr lang="en-US" altLang="en-US">
                <a:latin typeface="Arial" panose="020B0604020202020204" pitchFamily="34" charset="0"/>
              </a:rPr>
              <a:t>INTERSECT returns any distinct values that are returned by both the query on the left and right sides of the INTERSECT operand, and is used to determine which tables share similar data.</a:t>
            </a:r>
          </a:p>
          <a:p>
            <a:pPr eaLnBrk="1" hangingPunct="1"/>
            <a:r>
              <a:rPr lang="en-US" altLang="en-US">
                <a:latin typeface="Arial" panose="020B0604020202020204" pitchFamily="34" charset="0"/>
              </a:rPr>
              <a:t>The basic rules for combining the result sets of two queries that use EXCEPT or INTERSECT are the following:</a:t>
            </a:r>
            <a:r>
              <a:rPr lang="en-US" altLang="en-US" b="1">
                <a:latin typeface="Arial" panose="020B0604020202020204" pitchFamily="34" charset="0"/>
              </a:rPr>
              <a:t> </a:t>
            </a:r>
            <a:endParaRPr lang="en-US" altLang="en-US">
              <a:latin typeface="Arial" panose="020B0604020202020204" pitchFamily="34" charset="0"/>
            </a:endParaRPr>
          </a:p>
          <a:p>
            <a:pPr eaLnBrk="1" hangingPunct="1">
              <a:buFontTx/>
              <a:buChar char="•"/>
            </a:pPr>
            <a:r>
              <a:rPr lang="en-US" altLang="en-US">
                <a:latin typeface="Arial" panose="020B0604020202020204" pitchFamily="34" charset="0"/>
              </a:rPr>
              <a:t>The number and the order of the columns must be the same in all queries</a:t>
            </a:r>
          </a:p>
          <a:p>
            <a:pPr eaLnBrk="1" hangingPunct="1">
              <a:buFontTx/>
              <a:buChar char="•"/>
            </a:pPr>
            <a:r>
              <a:rPr lang="en-US" altLang="en-US">
                <a:latin typeface="Arial" panose="020B0604020202020204" pitchFamily="34" charset="0"/>
              </a:rPr>
              <a:t>The data types must be compatible </a:t>
            </a:r>
            <a:br>
              <a:rPr lang="en-US" altLang="en-US">
                <a:latin typeface="Arial" panose="020B0604020202020204" pitchFamily="34" charset="0"/>
              </a:rPr>
            </a:br>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7576D3E5-AF5F-4AF3-A331-E0EB012945B1}"/>
              </a:ext>
            </a:extLst>
          </p:cNvPr>
          <p:cNvSpPr>
            <a:spLocks noGrp="1" noChangeArrowheads="1"/>
          </p:cNvSpPr>
          <p:nvPr>
            <p:ph type="hdr" sz="quarter"/>
          </p:nvPr>
        </p:nvSpPr>
        <p:spPr/>
        <p:txBody>
          <a:bodyPr/>
          <a:lstStyle/>
          <a:p>
            <a:pPr>
              <a:defRPr/>
            </a:pPr>
            <a:r>
              <a:rPr lang="en-US"/>
              <a:t>Module 4: Joining Data from Multiple Tables</a:t>
            </a:r>
          </a:p>
        </p:txBody>
      </p:sp>
      <p:sp>
        <p:nvSpPr>
          <p:cNvPr id="52227" name="Rectangle 3">
            <a:extLst>
              <a:ext uri="{FF2B5EF4-FFF2-40B4-BE49-F238E27FC236}">
                <a16:creationId xmlns:a16="http://schemas.microsoft.com/office/drawing/2014/main" id="{A9D7AD08-09F1-4B13-A8C2-B932233F34AC}"/>
              </a:ext>
            </a:extLst>
          </p:cNvPr>
          <p:cNvSpPr>
            <a:spLocks noGrp="1" noChangeArrowheads="1"/>
          </p:cNvSpPr>
          <p:nvPr>
            <p:ph type="dt" sz="quarter" idx="1"/>
          </p:nvPr>
        </p:nvSpPr>
        <p:spPr/>
        <p:txBody>
          <a:bodyPr/>
          <a:lstStyle/>
          <a:p>
            <a:pPr>
              <a:defRPr/>
            </a:pPr>
            <a:r>
              <a:rPr lang="en-US"/>
              <a:t>Course 2778A</a:t>
            </a:r>
          </a:p>
        </p:txBody>
      </p:sp>
      <p:sp>
        <p:nvSpPr>
          <p:cNvPr id="52228" name="Rectangle 7">
            <a:extLst>
              <a:ext uri="{FF2B5EF4-FFF2-40B4-BE49-F238E27FC236}">
                <a16:creationId xmlns:a16="http://schemas.microsoft.com/office/drawing/2014/main" id="{CDDB6224-159E-4A83-B878-8C79A55F45A3}"/>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E139D71-30C6-4D81-903F-F23CF7151C47}" type="slidenum">
              <a:rPr lang="en-US" altLang="en-US"/>
              <a:pPr/>
              <a:t>55</a:t>
            </a:fld>
            <a:endParaRPr lang="en-US" altLang="en-US"/>
          </a:p>
        </p:txBody>
      </p:sp>
      <p:sp>
        <p:nvSpPr>
          <p:cNvPr id="123909" name="Rectangle 2">
            <a:extLst>
              <a:ext uri="{FF2B5EF4-FFF2-40B4-BE49-F238E27FC236}">
                <a16:creationId xmlns:a16="http://schemas.microsoft.com/office/drawing/2014/main" id="{2F5EB34D-B9FB-4A66-8937-2164DD20D389}"/>
              </a:ext>
            </a:extLst>
          </p:cNvPr>
          <p:cNvSpPr>
            <a:spLocks noGrp="1" noRot="1" noChangeAspect="1" noChangeArrowheads="1" noTextEdit="1"/>
          </p:cNvSpPr>
          <p:nvPr>
            <p:ph type="sldImg"/>
          </p:nvPr>
        </p:nvSpPr>
        <p:spPr>
          <a:ln/>
        </p:spPr>
      </p:sp>
      <p:sp>
        <p:nvSpPr>
          <p:cNvPr id="123910" name="Rectangle 3">
            <a:extLst>
              <a:ext uri="{FF2B5EF4-FFF2-40B4-BE49-F238E27FC236}">
                <a16:creationId xmlns:a16="http://schemas.microsoft.com/office/drawing/2014/main" id="{1742407B-3865-4C02-81F9-76D2348611A8}"/>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85738" indent="-185738"/>
            <a:r>
              <a:rPr lang="en-US" altLang="en-US">
                <a:latin typeface="Arial" panose="020B0604020202020204" pitchFamily="34" charset="0"/>
              </a:rPr>
              <a:t>Use this slide to introduce the order of precedence when using UNION, EXCEPT, and INTERSECT.</a:t>
            </a:r>
          </a:p>
          <a:p>
            <a:pPr marL="185738" indent="-185738"/>
            <a:r>
              <a:rPr lang="en-US" altLang="en-US">
                <a:latin typeface="Arial" panose="020B0604020202020204" pitchFamily="34" charset="0"/>
              </a:rPr>
              <a:t>If EXCEPT or INTERSECT is used together with other operators in an expression, it is evaluated in the context of the following precedence:</a:t>
            </a:r>
          </a:p>
          <a:p>
            <a:pPr marL="185738" indent="-185738">
              <a:buFontTx/>
              <a:buChar char="•"/>
            </a:pPr>
            <a:r>
              <a:rPr lang="en-US" altLang="en-US">
                <a:latin typeface="Arial" panose="020B0604020202020204" pitchFamily="34" charset="0"/>
              </a:rPr>
              <a:t>Expressions in parentheses</a:t>
            </a:r>
          </a:p>
          <a:p>
            <a:pPr marL="185738" indent="-185738">
              <a:buFontTx/>
              <a:buChar char="•"/>
            </a:pPr>
            <a:r>
              <a:rPr lang="en-US" altLang="en-US">
                <a:latin typeface="Arial" panose="020B0604020202020204" pitchFamily="34" charset="0"/>
              </a:rPr>
              <a:t>The INTERSECT operand</a:t>
            </a:r>
          </a:p>
          <a:p>
            <a:pPr marL="185738" indent="-185738">
              <a:buFontTx/>
              <a:buChar char="•"/>
            </a:pPr>
            <a:r>
              <a:rPr lang="en-US" altLang="en-US">
                <a:latin typeface="Arial" panose="020B0604020202020204" pitchFamily="34" charset="0"/>
              </a:rPr>
              <a:t>EXCEPT and UNION evaluated from left to right based on their position in the expression</a:t>
            </a:r>
          </a:p>
          <a:p>
            <a:pPr marL="185738" indent="-185738"/>
            <a:r>
              <a:rPr lang="en-US" altLang="en-US">
                <a:latin typeface="Arial" panose="020B0604020202020204" pitchFamily="34" charset="0"/>
              </a:rPr>
              <a:t>If EXCEPT or INTERSECT is used to compare more than two sets of queries, data type conversion is determined by comparing two queries at a time, and following the previously mentioned rules of expression evaluation.</a:t>
            </a:r>
            <a:br>
              <a:rPr lang="en-US" altLang="en-US">
                <a:latin typeface="Arial" panose="020B0604020202020204" pitchFamily="34" charset="0"/>
              </a:rPr>
            </a:br>
            <a:r>
              <a:rPr lang="en-US" altLang="en-US">
                <a:latin typeface="Arial" panose="020B0604020202020204" pitchFamily="34" charset="0"/>
              </a:rPr>
              <a:t>This means that, for example, a subquery contained in a query would be evaluated before other expressions in the same query, then the INTERSECT portion of the query would be evaluated, and finally any EXCEPT or UNION clause would be evaluated.</a:t>
            </a:r>
          </a:p>
          <a:p>
            <a:pPr marL="185738" indent="-185738"/>
            <a:r>
              <a:rPr lang="en-US" altLang="en-US">
                <a:latin typeface="Arial" panose="020B0604020202020204" pitchFamily="34" charset="0"/>
              </a:rPr>
              <a:t>Note to students that using one ORDER BY clause applies only to when using UNION, EXCEPT and INTERSECT in a top-level query and not in a subquery. </a:t>
            </a:r>
            <a:endParaRPr lang="en-US" altLang="en-US" b="1">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B0D3A0E2-E0F5-4814-BB21-E7BEC363034A}"/>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4F5B834-DBF9-4EDC-8843-72220164EE16}" type="slidenum">
              <a:rPr lang="en-US" altLang="en-US">
                <a:cs typeface="Arial" panose="020B0604020202020204" pitchFamily="34" charset="0"/>
              </a:rPr>
              <a:pPr/>
              <a:t>56</a:t>
            </a:fld>
            <a:endParaRPr lang="en-US" altLang="en-US">
              <a:cs typeface="Arial" panose="020B0604020202020204" pitchFamily="34" charset="0"/>
            </a:endParaRPr>
          </a:p>
        </p:txBody>
      </p:sp>
      <p:sp>
        <p:nvSpPr>
          <p:cNvPr id="124931" name="Rectangle 2">
            <a:extLst>
              <a:ext uri="{FF2B5EF4-FFF2-40B4-BE49-F238E27FC236}">
                <a16:creationId xmlns:a16="http://schemas.microsoft.com/office/drawing/2014/main" id="{A9300264-1D05-4D18-A8F0-402C345B3300}"/>
              </a:ext>
            </a:extLst>
          </p:cNvPr>
          <p:cNvSpPr>
            <a:spLocks noGrp="1" noRot="1" noChangeArrowheads="1" noTextEdit="1"/>
          </p:cNvSpPr>
          <p:nvPr>
            <p:ph type="sldImg"/>
          </p:nvPr>
        </p:nvSpPr>
        <p:spPr>
          <a:ln/>
        </p:spPr>
      </p:sp>
      <p:sp>
        <p:nvSpPr>
          <p:cNvPr id="124932" name="Rectangle 3">
            <a:extLst>
              <a:ext uri="{FF2B5EF4-FFF2-40B4-BE49-F238E27FC236}">
                <a16:creationId xmlns:a16="http://schemas.microsoft.com/office/drawing/2014/main" id="{0D5D9161-6466-499A-A082-0984507646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92FA165E-66C4-4AC5-9D00-E8A7E3FBA1F2}"/>
              </a:ext>
            </a:extLst>
          </p:cNvPr>
          <p:cNvSpPr>
            <a:spLocks noGrp="1" noRot="1" noChangeAspect="1" noTextEdit="1"/>
          </p:cNvSpPr>
          <p:nvPr>
            <p:ph type="sldImg"/>
          </p:nvPr>
        </p:nvSpPr>
        <p:spPr>
          <a:ln/>
        </p:spPr>
      </p:sp>
      <p:sp>
        <p:nvSpPr>
          <p:cNvPr id="125955" name="Notes Placeholder 2">
            <a:extLst>
              <a:ext uri="{FF2B5EF4-FFF2-40B4-BE49-F238E27FC236}">
                <a16:creationId xmlns:a16="http://schemas.microsoft.com/office/drawing/2014/main" id="{6DC3CEE3-004F-44F8-98E2-08A36BA8AE0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SELECT dname FROM dept</a:t>
            </a:r>
          </a:p>
          <a:p>
            <a:r>
              <a:rPr lang="en-US" altLang="en-US">
                <a:latin typeface="Arial" panose="020B0604020202020204" pitchFamily="34" charset="0"/>
                <a:cs typeface="Arial" panose="020B0604020202020204" pitchFamily="34" charset="0"/>
              </a:rPr>
              <a:t>WHERE deptno = (SELECT deptno FROM emp </a:t>
            </a:r>
          </a:p>
          <a:p>
            <a:r>
              <a:rPr lang="en-US" altLang="en-US">
                <a:latin typeface="Arial" panose="020B0604020202020204" pitchFamily="34" charset="0"/>
                <a:cs typeface="Arial" panose="020B0604020202020204" pitchFamily="34" charset="0"/>
              </a:rPr>
              <a:t>WHERE sal = (SELECT MAX(sal) FROM EMP));</a:t>
            </a:r>
          </a:p>
          <a:p>
            <a:endParaRPr lang="en-US" altLang="en-US">
              <a:latin typeface="Arial" panose="020B0604020202020204" pitchFamily="34" charset="0"/>
              <a:cs typeface="Arial" panose="020B0604020202020204" pitchFamily="34" charset="0"/>
            </a:endParaRPr>
          </a:p>
          <a:p>
            <a:endParaRPr lang="en-US" altLang="en-US">
              <a:latin typeface="Arial" panose="020B0604020202020204" pitchFamily="34" charset="0"/>
              <a:cs typeface="Arial" panose="020B0604020202020204" pitchFamily="34" charset="0"/>
            </a:endParaRPr>
          </a:p>
          <a:p>
            <a:r>
              <a:rPr lang="en-US" altLang="en-US">
                <a:latin typeface="Arial" panose="020B0604020202020204" pitchFamily="34" charset="0"/>
                <a:cs typeface="Arial" panose="020B0604020202020204" pitchFamily="34" charset="0"/>
              </a:rPr>
              <a:t> </a:t>
            </a:r>
          </a:p>
          <a:p>
            <a:endParaRPr lang="en-US" altLang="en-US">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CD50EF3-F4A1-400A-B3DB-0B66C8DB1A78}"/>
              </a:ext>
            </a:extLst>
          </p:cNvPr>
          <p:cNvSpPr>
            <a:spLocks noGrp="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011C67A-E0EC-4ACA-BDD4-819BB68AE4D8}" type="slidenum">
              <a:rPr lang="en-US" altLang="en-US"/>
              <a:pPr/>
              <a:t>57</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8B26AF83-B389-43C2-8FF0-00F5CA81E3BC}"/>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8A06926E-33AA-46E8-8452-5C1E19FE2079}"/>
              </a:ext>
            </a:extLst>
          </p:cNvPr>
          <p:cNvSpPr>
            <a:spLocks noGrp="1"/>
          </p:cNvSpPr>
          <p:nvPr>
            <p:ph type="body" idx="1"/>
          </p:nvPr>
        </p:nvSpPr>
        <p:spPr/>
        <p:txBody>
          <a:bodyPr>
            <a:normAutofit fontScale="92500" lnSpcReduction="20000"/>
          </a:bodyPr>
          <a:lstStyle/>
          <a:p>
            <a:pPr>
              <a:defRPr/>
            </a:pPr>
            <a:endParaRPr lang="en-US" dirty="0"/>
          </a:p>
        </p:txBody>
      </p:sp>
      <p:sp>
        <p:nvSpPr>
          <p:cNvPr id="4" name="Slide Number Placeholder 3">
            <a:extLst>
              <a:ext uri="{FF2B5EF4-FFF2-40B4-BE49-F238E27FC236}">
                <a16:creationId xmlns:a16="http://schemas.microsoft.com/office/drawing/2014/main" id="{C0A0791F-27EF-47E9-AC93-5AA039A8BAF6}"/>
              </a:ext>
            </a:extLst>
          </p:cNvPr>
          <p:cNvSpPr>
            <a:spLocks noGrp="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16BEC7B-52FD-4268-8BF4-3AE00185B008}" type="slidenum">
              <a:rPr lang="en-US" altLang="en-US"/>
              <a:pPr/>
              <a:t>6</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8020106-33D4-41D1-AE71-D83344031B25}"/>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3B9985-8741-4E70-8144-8379D3EFCBDC}" type="slidenum">
              <a:rPr lang="en-US" altLang="en-US">
                <a:cs typeface="Arial" panose="020B0604020202020204" pitchFamily="34" charset="0"/>
              </a:rPr>
              <a:pPr/>
              <a:t>58</a:t>
            </a:fld>
            <a:endParaRPr lang="en-US" altLang="en-US">
              <a:cs typeface="Arial" panose="020B0604020202020204" pitchFamily="34" charset="0"/>
            </a:endParaRPr>
          </a:p>
        </p:txBody>
      </p:sp>
      <p:sp>
        <p:nvSpPr>
          <p:cNvPr id="126979" name="Rectangle 2">
            <a:extLst>
              <a:ext uri="{FF2B5EF4-FFF2-40B4-BE49-F238E27FC236}">
                <a16:creationId xmlns:a16="http://schemas.microsoft.com/office/drawing/2014/main" id="{FB051FEF-C2E9-4E07-899F-5204D41FFD84}"/>
              </a:ext>
            </a:extLst>
          </p:cNvPr>
          <p:cNvSpPr>
            <a:spLocks noGrp="1" noRot="1" noChangeArrowheads="1" noTextEdit="1"/>
          </p:cNvSpPr>
          <p:nvPr>
            <p:ph type="sldImg"/>
          </p:nvPr>
        </p:nvSpPr>
        <p:spPr>
          <a:ln/>
        </p:spPr>
      </p:sp>
      <p:sp>
        <p:nvSpPr>
          <p:cNvPr id="126980" name="Rectangle 3">
            <a:extLst>
              <a:ext uri="{FF2B5EF4-FFF2-40B4-BE49-F238E27FC236}">
                <a16:creationId xmlns:a16="http://schemas.microsoft.com/office/drawing/2014/main" id="{212806DE-6373-43FB-9DE8-0D67FD49F5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All operator Example : </a:t>
            </a:r>
          </a:p>
          <a:p>
            <a:pPr eaLnBrk="1" hangingPunct="1"/>
            <a:r>
              <a:rPr lang="en-US" altLang="en-US">
                <a:latin typeface="Arial" panose="020B0604020202020204" pitchFamily="34" charset="0"/>
                <a:cs typeface="Arial" panose="020B0604020202020204" pitchFamily="34" charset="0"/>
              </a:rPr>
              <a:t>We don’t know the values in list </a:t>
            </a:r>
          </a:p>
          <a:p>
            <a:pPr eaLnBrk="1" hangingPunct="1"/>
            <a:r>
              <a:rPr lang="en-US" altLang="en-US">
                <a:latin typeface="Arial" panose="020B0604020202020204" pitchFamily="34" charset="0"/>
                <a:cs typeface="Arial" panose="020B0604020202020204" pitchFamily="34" charset="0"/>
              </a:rPr>
              <a:t>We can replace ALL by max aggregate function</a:t>
            </a:r>
          </a:p>
          <a:p>
            <a:pPr eaLnBrk="1" hangingPunct="1"/>
            <a:endParaRPr lang="en-US" altLang="en-US">
              <a:latin typeface="Arial" panose="020B0604020202020204" pitchFamily="34" charset="0"/>
              <a:cs typeface="Arial" panose="020B0604020202020204" pitchFamily="34" charset="0"/>
            </a:endParaRPr>
          </a:p>
          <a:p>
            <a:pPr eaLnBrk="1" hangingPunct="1">
              <a:lnSpc>
                <a:spcPct val="80000"/>
              </a:lnSpc>
              <a:buFont typeface="Wingdings" panose="05000000000000000000" pitchFamily="2" charset="2"/>
              <a:buNone/>
            </a:pPr>
            <a:r>
              <a:rPr lang="en-GB" altLang="en-US">
                <a:latin typeface="Arial" panose="020B0604020202020204" pitchFamily="34" charset="0"/>
                <a:cs typeface="Arial" panose="020B0604020202020204" pitchFamily="34" charset="0"/>
              </a:rPr>
              <a:t>- Select last_name, salary</a:t>
            </a:r>
          </a:p>
          <a:p>
            <a:pPr eaLnBrk="1" hangingPunct="1">
              <a:lnSpc>
                <a:spcPct val="80000"/>
              </a:lnSpc>
              <a:buFont typeface="Wingdings" panose="05000000000000000000" pitchFamily="2" charset="2"/>
              <a:buNone/>
            </a:pPr>
            <a:r>
              <a:rPr lang="en-GB" altLang="en-US">
                <a:latin typeface="Arial" panose="020B0604020202020204" pitchFamily="34" charset="0"/>
                <a:cs typeface="Arial" panose="020B0604020202020204" pitchFamily="34" charset="0"/>
              </a:rPr>
              <a:t>from employees</a:t>
            </a:r>
          </a:p>
          <a:p>
            <a:pPr eaLnBrk="1" hangingPunct="1">
              <a:lnSpc>
                <a:spcPct val="80000"/>
              </a:lnSpc>
              <a:buFont typeface="Wingdings" panose="05000000000000000000" pitchFamily="2" charset="2"/>
              <a:buNone/>
            </a:pPr>
            <a:r>
              <a:rPr lang="en-GB" altLang="en-US">
                <a:latin typeface="Arial" panose="020B0604020202020204" pitchFamily="34" charset="0"/>
                <a:cs typeface="Arial" panose="020B0604020202020204" pitchFamily="34" charset="0"/>
              </a:rPr>
              <a:t>where salary &gt; (select max ( salary ) from employee where dno=5);</a:t>
            </a:r>
          </a:p>
          <a:p>
            <a:pPr eaLnBrk="1" hangingPunct="1"/>
            <a:endParaRPr lang="en-US" altLang="en-US">
              <a:latin typeface="Arial" panose="020B0604020202020204" pitchFamily="34" charset="0"/>
              <a:cs typeface="Arial" panose="020B0604020202020204" pitchFamily="34" charset="0"/>
            </a:endParaRPr>
          </a:p>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4B9B30D2-9754-4B50-9BDD-A31A6D14CE69}"/>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D93F05-B13B-4061-9306-3BF4E6A7D562}" type="slidenum">
              <a:rPr lang="en-US" altLang="en-US">
                <a:cs typeface="Arial" panose="020B0604020202020204" pitchFamily="34" charset="0"/>
              </a:rPr>
              <a:pPr/>
              <a:t>59</a:t>
            </a:fld>
            <a:endParaRPr lang="en-US" altLang="en-US">
              <a:cs typeface="Arial" panose="020B0604020202020204" pitchFamily="34" charset="0"/>
            </a:endParaRPr>
          </a:p>
        </p:txBody>
      </p:sp>
      <p:sp>
        <p:nvSpPr>
          <p:cNvPr id="128003" name="Rectangle 2">
            <a:extLst>
              <a:ext uri="{FF2B5EF4-FFF2-40B4-BE49-F238E27FC236}">
                <a16:creationId xmlns:a16="http://schemas.microsoft.com/office/drawing/2014/main" id="{B8EDFE21-97C8-4815-8DCD-B8B30FF39AEB}"/>
              </a:ext>
            </a:extLst>
          </p:cNvPr>
          <p:cNvSpPr>
            <a:spLocks noGrp="1" noRot="1" noChangeArrowheads="1" noTextEdit="1"/>
          </p:cNvSpPr>
          <p:nvPr>
            <p:ph type="sldImg"/>
          </p:nvPr>
        </p:nvSpPr>
        <p:spPr>
          <a:ln/>
        </p:spPr>
      </p:sp>
      <p:sp>
        <p:nvSpPr>
          <p:cNvPr id="128004" name="Rectangle 3">
            <a:extLst>
              <a:ext uri="{FF2B5EF4-FFF2-40B4-BE49-F238E27FC236}">
                <a16:creationId xmlns:a16="http://schemas.microsoft.com/office/drawing/2014/main" id="{5D5E6000-D6C0-418E-A62D-A2124E8F19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The EXISTS condition is considered "to be met" if the subquery returns at least one row.</a:t>
            </a:r>
          </a:p>
          <a:p>
            <a:r>
              <a:rPr lang="en-US" altLang="en-US">
                <a:latin typeface="Arial" panose="020B0604020202020204" pitchFamily="34" charset="0"/>
                <a:cs typeface="Arial" panose="020B0604020202020204" pitchFamily="34" charset="0"/>
              </a:rPr>
              <a:t>The syntax for the EXISTS condition is:</a:t>
            </a:r>
          </a:p>
          <a:p>
            <a:r>
              <a:rPr lang="en-US" altLang="en-US">
                <a:latin typeface="Arial" panose="020B0604020202020204" pitchFamily="34" charset="0"/>
                <a:cs typeface="Arial" panose="020B0604020202020204" pitchFamily="34" charset="0"/>
              </a:rPr>
              <a:t>SELECT columns</a:t>
            </a:r>
            <a:br>
              <a:rPr lang="en-US" altLang="en-US">
                <a:latin typeface="Arial" panose="020B0604020202020204" pitchFamily="34" charset="0"/>
                <a:cs typeface="Arial" panose="020B0604020202020204" pitchFamily="34" charset="0"/>
              </a:rPr>
            </a:br>
            <a:r>
              <a:rPr lang="en-US" altLang="en-US">
                <a:latin typeface="Arial" panose="020B0604020202020204" pitchFamily="34" charset="0"/>
                <a:cs typeface="Arial" panose="020B0604020202020204" pitchFamily="34" charset="0"/>
              </a:rPr>
              <a:t>FROM tables</a:t>
            </a:r>
            <a:br>
              <a:rPr lang="en-US" altLang="en-US">
                <a:latin typeface="Arial" panose="020B0604020202020204" pitchFamily="34" charset="0"/>
                <a:cs typeface="Arial" panose="020B0604020202020204" pitchFamily="34" charset="0"/>
              </a:rPr>
            </a:br>
            <a:r>
              <a:rPr lang="en-US" altLang="en-US">
                <a:latin typeface="Arial" panose="020B0604020202020204" pitchFamily="34" charset="0"/>
                <a:cs typeface="Arial" panose="020B0604020202020204" pitchFamily="34" charset="0"/>
              </a:rPr>
              <a:t>WHERE EXISTS ( subquery );</a:t>
            </a:r>
          </a:p>
          <a:p>
            <a:endParaRPr lang="en-US" altLang="en-US">
              <a:latin typeface="Arial" panose="020B0604020202020204" pitchFamily="34" charset="0"/>
              <a:cs typeface="Arial" panose="020B0604020202020204" pitchFamily="34" charset="0"/>
            </a:endParaRPr>
          </a:p>
          <a:p>
            <a:endParaRPr lang="en-US" altLang="en-US">
              <a:latin typeface="Arial" panose="020B0604020202020204" pitchFamily="34" charset="0"/>
              <a:cs typeface="Arial" panose="020B0604020202020204" pitchFamily="34" charset="0"/>
            </a:endParaRPr>
          </a:p>
          <a:p>
            <a:r>
              <a:rPr lang="en-US" altLang="en-US">
                <a:latin typeface="Arial" panose="020B0604020202020204" pitchFamily="34" charset="0"/>
                <a:cs typeface="Arial" panose="020B0604020202020204" pitchFamily="34" charset="0"/>
              </a:rPr>
              <a:t>SELECT *</a:t>
            </a:r>
            <a:br>
              <a:rPr lang="en-US" altLang="en-US">
                <a:latin typeface="Arial" panose="020B0604020202020204" pitchFamily="34" charset="0"/>
                <a:cs typeface="Arial" panose="020B0604020202020204" pitchFamily="34" charset="0"/>
              </a:rPr>
            </a:br>
            <a:r>
              <a:rPr lang="en-US" altLang="en-US">
                <a:latin typeface="Arial" panose="020B0604020202020204" pitchFamily="34" charset="0"/>
                <a:cs typeface="Arial" panose="020B0604020202020204" pitchFamily="34" charset="0"/>
              </a:rPr>
              <a:t>FROM suppliers</a:t>
            </a:r>
            <a:br>
              <a:rPr lang="en-US" altLang="en-US">
                <a:latin typeface="Arial" panose="020B0604020202020204" pitchFamily="34" charset="0"/>
                <a:cs typeface="Arial" panose="020B0604020202020204" pitchFamily="34" charset="0"/>
              </a:rPr>
            </a:br>
            <a:r>
              <a:rPr lang="en-US" altLang="en-US">
                <a:latin typeface="Arial" panose="020B0604020202020204" pitchFamily="34" charset="0"/>
                <a:cs typeface="Arial" panose="020B0604020202020204" pitchFamily="34" charset="0"/>
              </a:rPr>
              <a:t>WHERE EXISTS</a:t>
            </a:r>
            <a:br>
              <a:rPr lang="en-US" altLang="en-US">
                <a:latin typeface="Arial" panose="020B0604020202020204" pitchFamily="34" charset="0"/>
                <a:cs typeface="Arial" panose="020B0604020202020204" pitchFamily="34" charset="0"/>
              </a:rPr>
            </a:br>
            <a:r>
              <a:rPr lang="en-US" altLang="en-US">
                <a:latin typeface="Arial" panose="020B0604020202020204" pitchFamily="34" charset="0"/>
                <a:cs typeface="Arial" panose="020B0604020202020204" pitchFamily="34" charset="0"/>
              </a:rPr>
              <a:t>  (select *</a:t>
            </a:r>
            <a:br>
              <a:rPr lang="en-US" altLang="en-US">
                <a:latin typeface="Arial" panose="020B0604020202020204" pitchFamily="34" charset="0"/>
                <a:cs typeface="Arial" panose="020B0604020202020204" pitchFamily="34" charset="0"/>
              </a:rPr>
            </a:br>
            <a:r>
              <a:rPr lang="en-US" altLang="en-US">
                <a:latin typeface="Arial" panose="020B0604020202020204" pitchFamily="34" charset="0"/>
                <a:cs typeface="Arial" panose="020B0604020202020204" pitchFamily="34" charset="0"/>
              </a:rPr>
              <a:t>    from orders</a:t>
            </a:r>
            <a:br>
              <a:rPr lang="en-US" altLang="en-US">
                <a:latin typeface="Arial" panose="020B0604020202020204" pitchFamily="34" charset="0"/>
                <a:cs typeface="Arial" panose="020B0604020202020204" pitchFamily="34" charset="0"/>
              </a:rPr>
            </a:br>
            <a:r>
              <a:rPr lang="en-US" altLang="en-US">
                <a:latin typeface="Arial" panose="020B0604020202020204" pitchFamily="34" charset="0"/>
                <a:cs typeface="Arial" panose="020B0604020202020204" pitchFamily="34" charset="0"/>
              </a:rPr>
              <a:t>    where suppliers.supplier_id = orders.supplier_id);</a:t>
            </a:r>
          </a:p>
          <a:p>
            <a:endParaRPr lang="en-US" altLang="en-US">
              <a:latin typeface="Arial" panose="020B0604020202020204" pitchFamily="34" charset="0"/>
              <a:cs typeface="Arial" panose="020B0604020202020204" pitchFamily="34" charset="0"/>
            </a:endParaRPr>
          </a:p>
          <a:p>
            <a:endParaRPr lang="en-US" altLang="en-US">
              <a:latin typeface="Arial" panose="020B0604020202020204" pitchFamily="34" charset="0"/>
              <a:cs typeface="Arial" panose="020B0604020202020204" pitchFamily="34" charset="0"/>
            </a:endParaRPr>
          </a:p>
          <a:p>
            <a:endParaRPr lang="en-US" altLang="en-US">
              <a:latin typeface="Arial" panose="020B0604020202020204" pitchFamily="34" charset="0"/>
              <a:cs typeface="Arial" panose="020B0604020202020204" pitchFamily="34" charset="0"/>
            </a:endParaRPr>
          </a:p>
          <a:p>
            <a:endParaRPr lang="en-US" altLang="en-US">
              <a:latin typeface="Arial" panose="020B0604020202020204" pitchFamily="34" charset="0"/>
              <a:cs typeface="Arial" panose="020B0604020202020204" pitchFamily="34" charset="0"/>
            </a:endParaRPr>
          </a:p>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3ACE5929-0AC6-4FE6-B712-6E5447429D34}"/>
              </a:ext>
            </a:extLst>
          </p:cNvPr>
          <p:cNvSpPr>
            <a:spLocks noGrp="1" noRot="1" noChangeAspect="1" noTextEdit="1"/>
          </p:cNvSpPr>
          <p:nvPr>
            <p:ph type="sldImg"/>
          </p:nvPr>
        </p:nvSpPr>
        <p:spPr>
          <a:ln/>
        </p:spPr>
      </p:sp>
      <p:sp>
        <p:nvSpPr>
          <p:cNvPr id="129027" name="Notes Placeholder 2">
            <a:extLst>
              <a:ext uri="{FF2B5EF4-FFF2-40B4-BE49-F238E27FC236}">
                <a16:creationId xmlns:a16="http://schemas.microsoft.com/office/drawing/2014/main" id="{266BD860-4314-4445-A9C7-00C8D6F23E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br>
              <a:rPr lang="en-US" altLang="en-US">
                <a:latin typeface="Arial" panose="020B0604020202020204" pitchFamily="34" charset="0"/>
                <a:cs typeface="Arial" panose="020B0604020202020204" pitchFamily="34" charset="0"/>
              </a:rPr>
            </a:br>
            <a:endParaRPr lang="en-US" altLang="en-US">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20E9EBD-3078-4747-87AC-54951D00BA0A}"/>
              </a:ext>
            </a:extLst>
          </p:cNvPr>
          <p:cNvSpPr>
            <a:spLocks noGrp="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B74209-29A1-4C22-B3B3-2DFA9372C1A4}" type="slidenum">
              <a:rPr lang="en-US" altLang="en-US"/>
              <a:pPr/>
              <a:t>60</a:t>
            </a:fld>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20BE03A1-34CF-4D11-B762-808043C07177}"/>
              </a:ext>
            </a:extLst>
          </p:cNvPr>
          <p:cNvSpPr>
            <a:spLocks noGrp="1" noRot="1" noChangeAspect="1" noTextEdit="1"/>
          </p:cNvSpPr>
          <p:nvPr>
            <p:ph type="sldImg"/>
          </p:nvPr>
        </p:nvSpPr>
        <p:spPr>
          <a:ln/>
        </p:spPr>
      </p:sp>
      <p:sp>
        <p:nvSpPr>
          <p:cNvPr id="3" name="Notes Placeholder 2">
            <a:extLst>
              <a:ext uri="{FF2B5EF4-FFF2-40B4-BE49-F238E27FC236}">
                <a16:creationId xmlns:a16="http://schemas.microsoft.com/office/drawing/2014/main" id="{098E240C-A570-4DC3-85DA-07BBE7977841}"/>
              </a:ext>
            </a:extLst>
          </p:cNvPr>
          <p:cNvSpPr>
            <a:spLocks noGrp="1"/>
          </p:cNvSpPr>
          <p:nvPr>
            <p:ph type="body" idx="1"/>
          </p:nvPr>
        </p:nvSpPr>
        <p:spPr/>
        <p:txBody>
          <a:bodyPr>
            <a:normAutofit fontScale="40000" lnSpcReduction="20000"/>
          </a:bodyPr>
          <a:lstStyle/>
          <a:p>
            <a:pPr>
              <a:defRPr/>
            </a:pPr>
            <a:br>
              <a:rPr lang="en-US" dirty="0"/>
            </a:br>
            <a:r>
              <a:rPr lang="en-US" dirty="0"/>
              <a:t>Example #3 - DELETE Statement</a:t>
            </a:r>
          </a:p>
          <a:p>
            <a:pPr>
              <a:defRPr/>
            </a:pPr>
            <a:r>
              <a:rPr lang="en-US" dirty="0"/>
              <a:t>The following is an example of a delete statement that utilizes the EXISTS condition:</a:t>
            </a:r>
          </a:p>
          <a:p>
            <a:pPr>
              <a:defRPr/>
            </a:pPr>
            <a:r>
              <a:rPr lang="en-US" dirty="0"/>
              <a:t>DELETE FROM suppliers</a:t>
            </a:r>
            <a:br>
              <a:rPr lang="en-US" dirty="0"/>
            </a:br>
            <a:r>
              <a:rPr lang="en-US" dirty="0"/>
              <a:t>WHERE EXISTS</a:t>
            </a:r>
            <a:br>
              <a:rPr lang="en-US" dirty="0"/>
            </a:br>
            <a:r>
              <a:rPr lang="en-US" dirty="0"/>
              <a:t>  (select *</a:t>
            </a:r>
            <a:br>
              <a:rPr lang="en-US" dirty="0"/>
            </a:br>
            <a:r>
              <a:rPr lang="en-US" dirty="0"/>
              <a:t>    from orders</a:t>
            </a:r>
            <a:br>
              <a:rPr lang="en-US" dirty="0"/>
            </a:br>
            <a:r>
              <a:rPr lang="en-US" dirty="0"/>
              <a:t>    where </a:t>
            </a:r>
            <a:r>
              <a:rPr lang="en-US" dirty="0" err="1"/>
              <a:t>suppliers.supplier_id</a:t>
            </a:r>
            <a:r>
              <a:rPr lang="en-US" dirty="0"/>
              <a:t> = </a:t>
            </a:r>
            <a:r>
              <a:rPr lang="en-US" dirty="0" err="1"/>
              <a:t>orders.supplier_id</a:t>
            </a:r>
            <a:r>
              <a:rPr lang="en-US" dirty="0"/>
              <a:t>);</a:t>
            </a:r>
          </a:p>
          <a:p>
            <a:pPr>
              <a:defRPr/>
            </a:pPr>
            <a:br>
              <a:rPr lang="en-US" dirty="0"/>
            </a:br>
            <a:r>
              <a:rPr lang="en-US" dirty="0"/>
              <a:t>Example #4 - UPDATE Statement</a:t>
            </a:r>
          </a:p>
          <a:p>
            <a:pPr>
              <a:defRPr/>
            </a:pPr>
            <a:r>
              <a:rPr lang="en-US" dirty="0"/>
              <a:t>The following is an example of an update statement that utilizes the EXISTS condition:</a:t>
            </a:r>
          </a:p>
          <a:p>
            <a:pPr>
              <a:defRPr/>
            </a:pPr>
            <a:r>
              <a:rPr lang="en-US" dirty="0"/>
              <a:t>UPDATE suppliers SET </a:t>
            </a:r>
            <a:r>
              <a:rPr lang="en-US" dirty="0" err="1"/>
              <a:t>supplier_name</a:t>
            </a:r>
            <a:r>
              <a:rPr lang="en-US" dirty="0"/>
              <a:t> = ( SELECT customers.name</a:t>
            </a:r>
            <a:br>
              <a:rPr lang="en-US" dirty="0"/>
            </a:br>
            <a:r>
              <a:rPr lang="en-US" dirty="0"/>
              <a:t>FROM customers</a:t>
            </a:r>
            <a:br>
              <a:rPr lang="en-US" dirty="0"/>
            </a:br>
            <a:r>
              <a:rPr lang="en-US" dirty="0"/>
              <a:t>WHERE </a:t>
            </a:r>
            <a:r>
              <a:rPr lang="en-US" dirty="0" err="1"/>
              <a:t>customers.customer_id</a:t>
            </a:r>
            <a:r>
              <a:rPr lang="en-US" dirty="0"/>
              <a:t> = </a:t>
            </a:r>
            <a:r>
              <a:rPr lang="en-US" dirty="0" err="1"/>
              <a:t>suppliers.supplier_id</a:t>
            </a:r>
            <a:r>
              <a:rPr lang="en-US" dirty="0"/>
              <a:t>) WHERE EXISTS</a:t>
            </a:r>
            <a:br>
              <a:rPr lang="en-US" dirty="0"/>
            </a:br>
            <a:r>
              <a:rPr lang="en-US" dirty="0"/>
              <a:t>  ( SELECT customers.name</a:t>
            </a:r>
            <a:br>
              <a:rPr lang="en-US" dirty="0"/>
            </a:br>
            <a:r>
              <a:rPr lang="en-US" dirty="0"/>
              <a:t>    FROM customers</a:t>
            </a:r>
            <a:br>
              <a:rPr lang="en-US" dirty="0"/>
            </a:br>
            <a:r>
              <a:rPr lang="en-US" dirty="0"/>
              <a:t>    WHERE </a:t>
            </a:r>
            <a:r>
              <a:rPr lang="en-US" dirty="0" err="1"/>
              <a:t>customers.customer_id</a:t>
            </a:r>
            <a:r>
              <a:rPr lang="en-US" dirty="0"/>
              <a:t> = </a:t>
            </a:r>
            <a:r>
              <a:rPr lang="en-US" dirty="0" err="1"/>
              <a:t>suppliers.supplier_id</a:t>
            </a:r>
            <a:r>
              <a:rPr lang="en-US" dirty="0"/>
              <a:t>);</a:t>
            </a:r>
            <a:br>
              <a:rPr lang="en-US" dirty="0"/>
            </a:br>
            <a:r>
              <a:rPr lang="en-US" dirty="0"/>
              <a:t>Example #5 - INSERT Statement</a:t>
            </a:r>
          </a:p>
          <a:p>
            <a:pPr>
              <a:defRPr/>
            </a:pPr>
            <a:r>
              <a:rPr lang="en-US" dirty="0"/>
              <a:t>The following is an example of an insert statement that utilizes the EXISTS condition:</a:t>
            </a:r>
          </a:p>
          <a:p>
            <a:pPr>
              <a:defRPr/>
            </a:pPr>
            <a:r>
              <a:rPr lang="en-US" dirty="0"/>
              <a:t>INSERT INTO suppliers</a:t>
            </a:r>
            <a:br>
              <a:rPr lang="en-US" dirty="0"/>
            </a:br>
            <a:r>
              <a:rPr lang="en-US" dirty="0"/>
              <a:t>(</a:t>
            </a:r>
            <a:r>
              <a:rPr lang="en-US" dirty="0" err="1"/>
              <a:t>supplier_id</a:t>
            </a:r>
            <a:r>
              <a:rPr lang="en-US" dirty="0"/>
              <a:t>, </a:t>
            </a:r>
            <a:r>
              <a:rPr lang="en-US" dirty="0" err="1"/>
              <a:t>supplier_name</a:t>
            </a:r>
            <a:r>
              <a:rPr lang="en-US" dirty="0"/>
              <a:t>)</a:t>
            </a:r>
            <a:br>
              <a:rPr lang="en-US" dirty="0"/>
            </a:br>
            <a:r>
              <a:rPr lang="en-US" dirty="0"/>
              <a:t>SELECT </a:t>
            </a:r>
            <a:r>
              <a:rPr lang="en-US" dirty="0" err="1"/>
              <a:t>account_no</a:t>
            </a:r>
            <a:r>
              <a:rPr lang="en-US" dirty="0"/>
              <a:t>, name</a:t>
            </a:r>
            <a:br>
              <a:rPr lang="en-US" dirty="0"/>
            </a:br>
            <a:r>
              <a:rPr lang="en-US" dirty="0"/>
              <a:t>FROM suppliers</a:t>
            </a:r>
            <a:br>
              <a:rPr lang="en-US" dirty="0"/>
            </a:br>
            <a:r>
              <a:rPr lang="en-US" dirty="0"/>
              <a:t>WHERE exists (select * from orders Where </a:t>
            </a:r>
            <a:r>
              <a:rPr lang="en-US" dirty="0" err="1"/>
              <a:t>suppliers.supplier_id</a:t>
            </a:r>
            <a:r>
              <a:rPr lang="en-US" dirty="0"/>
              <a:t> = </a:t>
            </a:r>
            <a:r>
              <a:rPr lang="en-US" dirty="0" err="1"/>
              <a:t>orders.supplier_id</a:t>
            </a:r>
            <a:r>
              <a:rPr lang="en-US" dirty="0"/>
              <a:t>);</a:t>
            </a:r>
          </a:p>
          <a:p>
            <a:pPr>
              <a:defRPr/>
            </a:pPr>
            <a:endParaRPr lang="en-US" dirty="0"/>
          </a:p>
        </p:txBody>
      </p:sp>
      <p:sp>
        <p:nvSpPr>
          <p:cNvPr id="4" name="Slide Number Placeholder 3">
            <a:extLst>
              <a:ext uri="{FF2B5EF4-FFF2-40B4-BE49-F238E27FC236}">
                <a16:creationId xmlns:a16="http://schemas.microsoft.com/office/drawing/2014/main" id="{951EF498-8BEA-43A8-A1DC-402E8D24E34D}"/>
              </a:ext>
            </a:extLst>
          </p:cNvPr>
          <p:cNvSpPr>
            <a:spLocks noGrp="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3F67A51-7BDF-4CE6-A6C6-B453258C299D}" type="slidenum">
              <a:rPr lang="en-US" altLang="en-US"/>
              <a:pPr/>
              <a:t>61</a:t>
            </a:fld>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28FD8F24-D8C1-4D2F-BA78-A96586F81091}"/>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6F232B1-085C-4965-8344-7C2A86B19FFE}" type="slidenum">
              <a:rPr lang="en-US" altLang="en-US">
                <a:cs typeface="Arial" panose="020B0604020202020204" pitchFamily="34" charset="0"/>
              </a:rPr>
              <a:pPr/>
              <a:t>62</a:t>
            </a:fld>
            <a:endParaRPr lang="en-US" altLang="en-US">
              <a:cs typeface="Arial" panose="020B0604020202020204" pitchFamily="34" charset="0"/>
            </a:endParaRPr>
          </a:p>
        </p:txBody>
      </p:sp>
      <p:sp>
        <p:nvSpPr>
          <p:cNvPr id="131075" name="Rectangle 2">
            <a:extLst>
              <a:ext uri="{FF2B5EF4-FFF2-40B4-BE49-F238E27FC236}">
                <a16:creationId xmlns:a16="http://schemas.microsoft.com/office/drawing/2014/main" id="{F9DF294E-7926-44CD-8D96-CDF9E6DB4A70}"/>
              </a:ext>
            </a:extLst>
          </p:cNvPr>
          <p:cNvSpPr>
            <a:spLocks noGrp="1" noRot="1" noChangeArrowheads="1" noTextEdit="1"/>
          </p:cNvSpPr>
          <p:nvPr>
            <p:ph type="sldImg"/>
          </p:nvPr>
        </p:nvSpPr>
        <p:spPr>
          <a:ln/>
        </p:spPr>
      </p:sp>
      <p:sp>
        <p:nvSpPr>
          <p:cNvPr id="131076" name="Rectangle 3">
            <a:extLst>
              <a:ext uri="{FF2B5EF4-FFF2-40B4-BE49-F238E27FC236}">
                <a16:creationId xmlns:a16="http://schemas.microsoft.com/office/drawing/2014/main" id="{9EF0831F-3A69-473F-BF4E-5609349CA3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FFFF00"/>
              </a:buClr>
              <a:buFont typeface="Wingdings" panose="05000000000000000000" pitchFamily="2" charset="2"/>
              <a:buNone/>
            </a:pPr>
            <a:r>
              <a:rPr lang="en-US" altLang="en-US">
                <a:latin typeface="Arial" panose="020B0604020202020204" pitchFamily="34" charset="0"/>
                <a:cs typeface="Arial" panose="020B0604020202020204" pitchFamily="34" charset="0"/>
              </a:rPr>
              <a:t>Find the total number of employees in the company?</a:t>
            </a:r>
          </a:p>
          <a:p>
            <a:pPr eaLnBrk="1" hangingPunct="1">
              <a:buClr>
                <a:srgbClr val="FFFF00"/>
              </a:buClr>
              <a:buFont typeface="Wingdings" panose="05000000000000000000" pitchFamily="2" charset="2"/>
              <a:buNone/>
            </a:pPr>
            <a:r>
              <a:rPr lang="en-US" altLang="en-US">
                <a:latin typeface="Arial" panose="020B0604020202020204" pitchFamily="34" charset="0"/>
                <a:cs typeface="Arial" panose="020B0604020202020204" pitchFamily="34" charset="0"/>
              </a:rPr>
              <a:t>Find the number of employees in the research department?</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Select count(*) from employees</a:t>
            </a:r>
          </a:p>
          <a:p>
            <a:pPr eaLnBrk="1" hangingPunct="1"/>
            <a:endParaRPr lang="en-US" altLang="en-US">
              <a:latin typeface="Arial" panose="020B0604020202020204" pitchFamily="34" charset="0"/>
              <a:cs typeface="Arial" panose="020B0604020202020204" pitchFamily="34" charset="0"/>
            </a:endParaRPr>
          </a:p>
          <a:p>
            <a:pPr eaLnBrk="1" hangingPunct="1"/>
            <a:r>
              <a:rPr lang="en-US" altLang="en-US">
                <a:latin typeface="Arial" panose="020B0604020202020204" pitchFamily="34" charset="0"/>
                <a:cs typeface="Arial" panose="020B0604020202020204" pitchFamily="34" charset="0"/>
              </a:rPr>
              <a:t>Find the number of employees in the research department ?</a:t>
            </a:r>
          </a:p>
          <a:p>
            <a:pPr eaLnBrk="1" hangingPunct="1"/>
            <a:r>
              <a:rPr lang="en-US" altLang="en-US">
                <a:latin typeface="Arial" panose="020B0604020202020204" pitchFamily="34" charset="0"/>
                <a:cs typeface="Arial" panose="020B0604020202020204" pitchFamily="34" charset="0"/>
              </a:rPr>
              <a:t>Select count(*) from employee , department </a:t>
            </a:r>
          </a:p>
          <a:p>
            <a:pPr eaLnBrk="1" hangingPunct="1"/>
            <a:r>
              <a:rPr lang="en-US" altLang="en-US">
                <a:latin typeface="Arial" panose="020B0604020202020204" pitchFamily="34" charset="0"/>
                <a:cs typeface="Arial" panose="020B0604020202020204" pitchFamily="34" charset="0"/>
              </a:rPr>
              <a:t>Where dno=dnumber and dname =‘Research’</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E8A08E4F-6191-4597-8B0D-F04950091BA0}"/>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F456778-38C5-4597-9668-0FBB3D03FE61}" type="slidenum">
              <a:rPr lang="en-US" altLang="en-US">
                <a:cs typeface="Arial" panose="020B0604020202020204" pitchFamily="34" charset="0"/>
              </a:rPr>
              <a:pPr/>
              <a:t>63</a:t>
            </a:fld>
            <a:endParaRPr lang="en-US" altLang="en-US">
              <a:cs typeface="Arial" panose="020B0604020202020204" pitchFamily="34" charset="0"/>
            </a:endParaRPr>
          </a:p>
        </p:txBody>
      </p:sp>
      <p:sp>
        <p:nvSpPr>
          <p:cNvPr id="132099" name="Rectangle 2">
            <a:extLst>
              <a:ext uri="{FF2B5EF4-FFF2-40B4-BE49-F238E27FC236}">
                <a16:creationId xmlns:a16="http://schemas.microsoft.com/office/drawing/2014/main" id="{83CE86C5-8C46-4DD5-900F-BE92A5F1D913}"/>
              </a:ext>
            </a:extLst>
          </p:cNvPr>
          <p:cNvSpPr>
            <a:spLocks noGrp="1" noRot="1" noChangeArrowheads="1" noTextEdit="1"/>
          </p:cNvSpPr>
          <p:nvPr>
            <p:ph type="sldImg"/>
          </p:nvPr>
        </p:nvSpPr>
        <p:spPr>
          <a:ln/>
        </p:spPr>
      </p:sp>
      <p:sp>
        <p:nvSpPr>
          <p:cNvPr id="132100" name="Rectangle 3">
            <a:extLst>
              <a:ext uri="{FF2B5EF4-FFF2-40B4-BE49-F238E27FC236}">
                <a16:creationId xmlns:a16="http://schemas.microsoft.com/office/drawing/2014/main" id="{86A1E31A-66F1-4AD5-ABB4-9F586F945E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DB68237B-B898-4313-B71C-302B0BCCF483}"/>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B5D128A-5380-4CEC-B103-1E8AD1AFB197}" type="slidenum">
              <a:rPr lang="en-US" altLang="en-US">
                <a:cs typeface="Arial" panose="020B0604020202020204" pitchFamily="34" charset="0"/>
              </a:rPr>
              <a:pPr/>
              <a:t>64</a:t>
            </a:fld>
            <a:endParaRPr lang="en-US" altLang="en-US">
              <a:cs typeface="Arial" panose="020B0604020202020204" pitchFamily="34" charset="0"/>
            </a:endParaRPr>
          </a:p>
        </p:txBody>
      </p:sp>
      <p:sp>
        <p:nvSpPr>
          <p:cNvPr id="133123" name="Rectangle 2">
            <a:extLst>
              <a:ext uri="{FF2B5EF4-FFF2-40B4-BE49-F238E27FC236}">
                <a16:creationId xmlns:a16="http://schemas.microsoft.com/office/drawing/2014/main" id="{6CE86669-8F20-49FC-A386-194DCE9FC29C}"/>
              </a:ext>
            </a:extLst>
          </p:cNvPr>
          <p:cNvSpPr>
            <a:spLocks noGrp="1" noRot="1" noChangeArrowheads="1" noTextEdit="1"/>
          </p:cNvSpPr>
          <p:nvPr>
            <p:ph type="sldImg"/>
          </p:nvPr>
        </p:nvSpPr>
        <p:spPr>
          <a:ln/>
        </p:spPr>
      </p:sp>
      <p:sp>
        <p:nvSpPr>
          <p:cNvPr id="133124" name="Rectangle 3">
            <a:extLst>
              <a:ext uri="{FF2B5EF4-FFF2-40B4-BE49-F238E27FC236}">
                <a16:creationId xmlns:a16="http://schemas.microsoft.com/office/drawing/2014/main" id="{6F447042-2088-4F3A-AF3D-669E0F1824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 </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74D5D88F-80EB-4302-948D-CD6C234E3C0D}"/>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9E54A8-BC55-4C27-8C69-B22ED555B18D}" type="slidenum">
              <a:rPr lang="en-US" altLang="en-US">
                <a:cs typeface="Arial" panose="020B0604020202020204" pitchFamily="34" charset="0"/>
              </a:rPr>
              <a:pPr/>
              <a:t>65</a:t>
            </a:fld>
            <a:endParaRPr lang="en-US" altLang="en-US">
              <a:cs typeface="Arial" panose="020B0604020202020204" pitchFamily="34" charset="0"/>
            </a:endParaRPr>
          </a:p>
        </p:txBody>
      </p:sp>
      <p:sp>
        <p:nvSpPr>
          <p:cNvPr id="134147" name="Rectangle 2">
            <a:extLst>
              <a:ext uri="{FF2B5EF4-FFF2-40B4-BE49-F238E27FC236}">
                <a16:creationId xmlns:a16="http://schemas.microsoft.com/office/drawing/2014/main" id="{7B697CE2-1820-4D12-AA42-0B9482A90AD2}"/>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C2B3173B-15ED-49EC-BDC6-C56BC57738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877940A7-B3BD-4D65-A75F-9BEFA9630F30}"/>
              </a:ext>
            </a:extLst>
          </p:cNvPr>
          <p:cNvSpPr>
            <a:spLocks noGrp="1" noRot="1" noChangeAspect="1" noTextEdit="1"/>
          </p:cNvSpPr>
          <p:nvPr>
            <p:ph type="sldImg"/>
          </p:nvPr>
        </p:nvSpPr>
        <p:spPr>
          <a:ln/>
        </p:spPr>
      </p:sp>
      <p:sp>
        <p:nvSpPr>
          <p:cNvPr id="135171" name="Notes Placeholder 2">
            <a:extLst>
              <a:ext uri="{FF2B5EF4-FFF2-40B4-BE49-F238E27FC236}">
                <a16:creationId xmlns:a16="http://schemas.microsoft.com/office/drawing/2014/main" id="{A3A8FDE8-9160-44F5-BB33-A93FEC4BA5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a:latin typeface="Arial" panose="020B0604020202020204" pitchFamily="34" charset="0"/>
                <a:cs typeface="Arial" panose="020B0604020202020204" pitchFamily="34" charset="0"/>
              </a:rPr>
              <a:t>Oracle SQL URL : beginner-</a:t>
            </a:r>
            <a:r>
              <a:rPr lang="en-US" altLang="en-US" b="1" i="1">
                <a:latin typeface="Arial" panose="020B0604020202020204" pitchFamily="34" charset="0"/>
                <a:cs typeface="Arial" panose="020B0604020202020204" pitchFamily="34" charset="0"/>
              </a:rPr>
              <a:t>sql</a:t>
            </a:r>
            <a:r>
              <a:rPr lang="en-US" altLang="en-US" i="1">
                <a:latin typeface="Arial" panose="020B0604020202020204" pitchFamily="34" charset="0"/>
                <a:cs typeface="Arial" panose="020B0604020202020204" pitchFamily="34" charset="0"/>
              </a:rPr>
              <a:t>-tutorial.com </a:t>
            </a:r>
          </a:p>
          <a:p>
            <a:r>
              <a:rPr lang="en-US" altLang="en-US" i="1">
                <a:latin typeface="Arial" panose="020B0604020202020204" pitchFamily="34" charset="0"/>
                <a:cs typeface="Arial" panose="020B0604020202020204" pitchFamily="34" charset="0"/>
              </a:rPr>
              <a:t>Sybase SQL URL : http://infocenter.sybase.com/help/index.jsp</a:t>
            </a:r>
          </a:p>
          <a:p>
            <a:r>
              <a:rPr lang="en-US" altLang="en-US">
                <a:latin typeface="Arial" panose="020B0604020202020204" pitchFamily="34" charset="0"/>
                <a:cs typeface="Arial" panose="020B0604020202020204" pitchFamily="34" charset="0"/>
              </a:rPr>
              <a:t>ANSI SQL URL : http://www.w3schools.com/SQL/sql_join.asp</a:t>
            </a:r>
          </a:p>
          <a:p>
            <a:r>
              <a:rPr lang="en-US" altLang="en-US" i="1">
                <a:latin typeface="Arial" panose="020B0604020202020204" pitchFamily="34" charset="0"/>
                <a:cs typeface="Arial" panose="020B0604020202020204" pitchFamily="34" charset="0"/>
              </a:rPr>
              <a:t>MS SQL URL: http://msdn.microsoft.com/en-us/library/bb264565.aspx</a:t>
            </a:r>
          </a:p>
          <a:p>
            <a:r>
              <a:rPr lang="en-US" altLang="en-US" i="1">
                <a:latin typeface="Arial" panose="020B0604020202020204" pitchFamily="34" charset="0"/>
                <a:cs typeface="Arial" panose="020B0604020202020204" pitchFamily="34" charset="0"/>
              </a:rPr>
              <a:t>IBM Informix SQL : </a:t>
            </a:r>
            <a:r>
              <a:rPr lang="en-US" altLang="en-US">
                <a:latin typeface="Arial" panose="020B0604020202020204" pitchFamily="34" charset="0"/>
                <a:cs typeface="Arial" panose="020B0604020202020204" pitchFamily="34" charset="0"/>
              </a:rPr>
              <a:t>IBM Informix implementation </a:t>
            </a:r>
            <a:r>
              <a:rPr lang="en-US" altLang="en-US" i="1">
                <a:latin typeface="Arial" panose="020B0604020202020204" pitchFamily="34" charset="0"/>
                <a:cs typeface="Arial" panose="020B0604020202020204" pitchFamily="34" charset="0"/>
              </a:rPr>
              <a:t>http://publib.boulder.ibm.com/infocenter/idshelp/v10/index.jsp?topic=/com.ibm.sqlt.doc/sqltmst104.htm</a:t>
            </a:r>
          </a:p>
          <a:p>
            <a:endParaRPr lang="en-US" altLang="en-US">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4A1A1FD-198A-449C-934E-F00B57A756DD}"/>
              </a:ext>
            </a:extLst>
          </p:cNvPr>
          <p:cNvSpPr>
            <a:spLocks noGrp="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7A2A6E4-71ED-440D-85D2-F11AFC87C5D4}" type="slidenum">
              <a:rPr lang="en-US" altLang="en-US"/>
              <a:pPr/>
              <a:t>66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73C6B5B-1539-4260-BF68-CAE3718DDC61}"/>
              </a:ext>
            </a:extLst>
          </p:cNvPr>
          <p:cNvSpPr>
            <a:spLocks noGrp="1" noChangeArrowheads="1"/>
          </p:cNvSpPr>
          <p:nvPr>
            <p:ph type="hdr" sz="quarter"/>
          </p:nvPr>
        </p:nvSpPr>
        <p:spPr/>
        <p:txBody>
          <a:bodyPr/>
          <a:lstStyle/>
          <a:p>
            <a:pPr>
              <a:defRPr/>
            </a:pPr>
            <a:r>
              <a:rPr lang="en-US"/>
              <a:t>Module 6: Modifying Data in Tables</a:t>
            </a:r>
          </a:p>
        </p:txBody>
      </p:sp>
      <p:sp>
        <p:nvSpPr>
          <p:cNvPr id="41987" name="Rectangle 3">
            <a:extLst>
              <a:ext uri="{FF2B5EF4-FFF2-40B4-BE49-F238E27FC236}">
                <a16:creationId xmlns:a16="http://schemas.microsoft.com/office/drawing/2014/main" id="{7C5465F0-1096-4E96-A5E9-674A7226C174}"/>
              </a:ext>
            </a:extLst>
          </p:cNvPr>
          <p:cNvSpPr>
            <a:spLocks noGrp="1" noChangeArrowheads="1"/>
          </p:cNvSpPr>
          <p:nvPr>
            <p:ph type="dt" sz="quarter" idx="1"/>
          </p:nvPr>
        </p:nvSpPr>
        <p:spPr/>
        <p:txBody>
          <a:bodyPr/>
          <a:lstStyle/>
          <a:p>
            <a:pPr>
              <a:defRPr/>
            </a:pPr>
            <a:r>
              <a:rPr lang="en-US"/>
              <a:t>Course 2778A</a:t>
            </a:r>
          </a:p>
        </p:txBody>
      </p:sp>
      <p:sp>
        <p:nvSpPr>
          <p:cNvPr id="41988" name="Rectangle 7">
            <a:extLst>
              <a:ext uri="{FF2B5EF4-FFF2-40B4-BE49-F238E27FC236}">
                <a16:creationId xmlns:a16="http://schemas.microsoft.com/office/drawing/2014/main" id="{2F284A3F-1924-4383-B329-89852D4CD41A}"/>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6B4B03-2909-44C8-9531-E2DD3CE22421}" type="slidenum">
              <a:rPr lang="en-US" altLang="en-US"/>
              <a:pPr/>
              <a:t>9</a:t>
            </a:fld>
            <a:endParaRPr lang="en-US" altLang="en-US"/>
          </a:p>
        </p:txBody>
      </p:sp>
      <p:sp>
        <p:nvSpPr>
          <p:cNvPr id="81925" name="Rectangle 2">
            <a:extLst>
              <a:ext uri="{FF2B5EF4-FFF2-40B4-BE49-F238E27FC236}">
                <a16:creationId xmlns:a16="http://schemas.microsoft.com/office/drawing/2014/main" id="{3EAFA3BE-C680-4AF4-8C9F-665347A1E758}"/>
              </a:ext>
            </a:extLst>
          </p:cNvPr>
          <p:cNvSpPr>
            <a:spLocks noGrp="1" noRot="1" noChangeAspect="1" noChangeArrowheads="1" noTextEdit="1"/>
          </p:cNvSpPr>
          <p:nvPr>
            <p:ph type="sldImg"/>
          </p:nvPr>
        </p:nvSpPr>
        <p:spPr>
          <a:ln/>
        </p:spPr>
      </p:sp>
      <p:sp>
        <p:nvSpPr>
          <p:cNvPr id="81926" name="Rectangle 6">
            <a:extLst>
              <a:ext uri="{FF2B5EF4-FFF2-40B4-BE49-F238E27FC236}">
                <a16:creationId xmlns:a16="http://schemas.microsoft.com/office/drawing/2014/main" id="{2D2C3018-78BA-480C-8267-8826AC862363}"/>
              </a:ext>
            </a:extLst>
          </p:cNvPr>
          <p:cNvSpPr>
            <a:spLocks noGrp="1" noChangeArrowheads="1"/>
          </p:cNvSpPr>
          <p:nvPr>
            <p:ph type="body" idx="1"/>
          </p:nvPr>
        </p:nvSpPr>
        <p:spPr>
          <a:xfrm>
            <a:off x="307975" y="2219325"/>
            <a:ext cx="6149975" cy="6661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E8642AB-16F9-4A42-9308-024A3B8EE315}"/>
              </a:ext>
            </a:extLst>
          </p:cNvPr>
          <p:cNvSpPr>
            <a:spLocks noGrp="1" noChangeArrowheads="1"/>
          </p:cNvSpPr>
          <p:nvPr>
            <p:ph type="hdr" sz="quarter"/>
          </p:nvPr>
        </p:nvSpPr>
        <p:spPr/>
        <p:txBody>
          <a:bodyPr/>
          <a:lstStyle/>
          <a:p>
            <a:pPr>
              <a:defRPr/>
            </a:pPr>
            <a:r>
              <a:rPr lang="en-US"/>
              <a:t>Module 6: Modifying Data in Tables</a:t>
            </a:r>
          </a:p>
        </p:txBody>
      </p:sp>
      <p:sp>
        <p:nvSpPr>
          <p:cNvPr id="44035" name="Rectangle 3">
            <a:extLst>
              <a:ext uri="{FF2B5EF4-FFF2-40B4-BE49-F238E27FC236}">
                <a16:creationId xmlns:a16="http://schemas.microsoft.com/office/drawing/2014/main" id="{0524A449-4D30-4540-99B3-4512EFD7674D}"/>
              </a:ext>
            </a:extLst>
          </p:cNvPr>
          <p:cNvSpPr>
            <a:spLocks noGrp="1" noChangeArrowheads="1"/>
          </p:cNvSpPr>
          <p:nvPr>
            <p:ph type="dt" sz="quarter" idx="1"/>
          </p:nvPr>
        </p:nvSpPr>
        <p:spPr/>
        <p:txBody>
          <a:bodyPr/>
          <a:lstStyle/>
          <a:p>
            <a:pPr>
              <a:defRPr/>
            </a:pPr>
            <a:r>
              <a:rPr lang="en-US"/>
              <a:t>Course 2778A</a:t>
            </a:r>
          </a:p>
        </p:txBody>
      </p:sp>
      <p:sp>
        <p:nvSpPr>
          <p:cNvPr id="44036" name="Rectangle 7">
            <a:extLst>
              <a:ext uri="{FF2B5EF4-FFF2-40B4-BE49-F238E27FC236}">
                <a16:creationId xmlns:a16="http://schemas.microsoft.com/office/drawing/2014/main" id="{5298E2FC-E5F1-473D-B0B1-26BFC47CC742}"/>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935430-8B9B-4051-9F05-BBE8C9F03E4A}" type="slidenum">
              <a:rPr lang="en-US" altLang="en-US"/>
              <a:pPr/>
              <a:t>10</a:t>
            </a:fld>
            <a:endParaRPr lang="en-US" altLang="en-US"/>
          </a:p>
        </p:txBody>
      </p:sp>
      <p:sp>
        <p:nvSpPr>
          <p:cNvPr id="82949" name="Rectangle 2">
            <a:extLst>
              <a:ext uri="{FF2B5EF4-FFF2-40B4-BE49-F238E27FC236}">
                <a16:creationId xmlns:a16="http://schemas.microsoft.com/office/drawing/2014/main" id="{7523FF87-D884-4001-99D9-FC430A0035D5}"/>
              </a:ext>
            </a:extLst>
          </p:cNvPr>
          <p:cNvSpPr>
            <a:spLocks noGrp="1" noRot="1" noChangeAspect="1" noChangeArrowheads="1" noTextEdit="1"/>
          </p:cNvSpPr>
          <p:nvPr>
            <p:ph type="sldImg"/>
          </p:nvPr>
        </p:nvSpPr>
        <p:spPr>
          <a:ln/>
        </p:spPr>
      </p:sp>
      <p:sp>
        <p:nvSpPr>
          <p:cNvPr id="82950" name="Rectangle 3">
            <a:extLst>
              <a:ext uri="{FF2B5EF4-FFF2-40B4-BE49-F238E27FC236}">
                <a16:creationId xmlns:a16="http://schemas.microsoft.com/office/drawing/2014/main" id="{6155AE14-B51F-44C8-AFEE-5E9373ED2DA7}"/>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On this slide you will learn the basics of the INSERT statement.</a:t>
            </a:r>
          </a:p>
          <a:p>
            <a:r>
              <a:rPr lang="en-US" altLang="en-US">
                <a:latin typeface="Arial" panose="020B0604020202020204" pitchFamily="34" charset="0"/>
              </a:rPr>
              <a:t>The INSERT statement adds one or more new rows to a table. In a simplified treatment, INSERT has the following form:</a:t>
            </a:r>
          </a:p>
          <a:p>
            <a:r>
              <a:rPr lang="en-US" altLang="en-US">
                <a:latin typeface="Arial" panose="020B0604020202020204" pitchFamily="34" charset="0"/>
              </a:rPr>
              <a:t>INSERT [INTO] table_or_view [(column_list)] data_values</a:t>
            </a:r>
          </a:p>
          <a:p>
            <a:r>
              <a:rPr lang="en-US" altLang="en-US">
                <a:latin typeface="Arial" panose="020B0604020202020204" pitchFamily="34" charset="0"/>
              </a:rPr>
              <a:t>The INSERT statement inserts </a:t>
            </a:r>
            <a:r>
              <a:rPr lang="en-US" altLang="en-US" i="1">
                <a:latin typeface="Arial" panose="020B0604020202020204" pitchFamily="34" charset="0"/>
              </a:rPr>
              <a:t>data_values</a:t>
            </a:r>
            <a:r>
              <a:rPr lang="en-US" altLang="en-US">
                <a:latin typeface="Arial" panose="020B0604020202020204" pitchFamily="34" charset="0"/>
              </a:rPr>
              <a:t> as one or more rows into the specified table or view. </a:t>
            </a:r>
            <a:r>
              <a:rPr lang="en-US" altLang="en-US" i="1">
                <a:latin typeface="Arial" panose="020B0604020202020204" pitchFamily="34" charset="0"/>
              </a:rPr>
              <a:t>column_list</a:t>
            </a:r>
            <a:r>
              <a:rPr lang="en-US" altLang="en-US">
                <a:latin typeface="Arial" panose="020B0604020202020204" pitchFamily="34" charset="0"/>
              </a:rPr>
              <a:t> is a list of column names, separated by commas, that can be used to specify the columns for which data is supplied. If </a:t>
            </a:r>
            <a:r>
              <a:rPr lang="en-US" altLang="en-US" i="1">
                <a:latin typeface="Arial" panose="020B0604020202020204" pitchFamily="34" charset="0"/>
              </a:rPr>
              <a:t>column_list</a:t>
            </a:r>
            <a:r>
              <a:rPr lang="en-US" altLang="en-US">
                <a:latin typeface="Arial" panose="020B0604020202020204" pitchFamily="34" charset="0"/>
              </a:rPr>
              <a:t> is not specified, all the columns in the table or view receive data.</a:t>
            </a:r>
          </a:p>
          <a:p>
            <a:r>
              <a:rPr lang="en-US" altLang="en-US">
                <a:latin typeface="Arial" panose="020B0604020202020204" pitchFamily="34" charset="0"/>
              </a:rPr>
              <a:t>When </a:t>
            </a:r>
            <a:r>
              <a:rPr lang="en-US" altLang="en-US" i="1">
                <a:latin typeface="Arial" panose="020B0604020202020204" pitchFamily="34" charset="0"/>
              </a:rPr>
              <a:t>column_list</a:t>
            </a:r>
            <a:r>
              <a:rPr lang="en-US" altLang="en-US">
                <a:latin typeface="Arial" panose="020B0604020202020204" pitchFamily="34" charset="0"/>
              </a:rPr>
              <a:t> does not specify all the columns in a table or view, either the default value, if a default is defined for the column, or NULL is inserted into any column that is not specified in the list. All columns that are not specified in the column list must either allow for null values or have a default value assigned.</a:t>
            </a:r>
          </a:p>
          <a:p>
            <a:r>
              <a:rPr lang="en-US" altLang="en-US">
                <a:latin typeface="Arial" panose="020B0604020202020204" pitchFamily="34" charset="0"/>
              </a:rPr>
              <a:t>INSERT statements do not specify values for the following types of columns because the SQL Server Database Engine generates the values for these columns: </a:t>
            </a:r>
          </a:p>
          <a:p>
            <a:pPr>
              <a:buFontTx/>
              <a:buChar char="•"/>
            </a:pPr>
            <a:r>
              <a:rPr lang="en-US" altLang="en-US">
                <a:latin typeface="Arial" panose="020B0604020202020204" pitchFamily="34" charset="0"/>
              </a:rPr>
              <a:t>Columns with an IDENTITY property that generates the values for the column.</a:t>
            </a:r>
          </a:p>
          <a:p>
            <a:pPr>
              <a:buFontTx/>
              <a:buChar char="•"/>
            </a:pPr>
            <a:r>
              <a:rPr lang="en-US" altLang="en-US">
                <a:latin typeface="Arial" panose="020B0604020202020204" pitchFamily="34" charset="0"/>
              </a:rPr>
              <a:t>Columns that have a default that uses the NEWID function to generate a unique GUID value.</a:t>
            </a:r>
          </a:p>
          <a:p>
            <a:pPr>
              <a:buFontTx/>
              <a:buChar char="•"/>
            </a:pPr>
            <a:r>
              <a:rPr lang="en-US" altLang="en-US">
                <a:latin typeface="Arial" panose="020B0604020202020204" pitchFamily="34" charset="0"/>
              </a:rPr>
              <a:t>Computed columns, or columns that are defined as an expression calculated from one or more other columns in the CREATE TABLE statement.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8A508A0-EAAC-4273-A6F2-2B0B1E79DE3F}"/>
              </a:ext>
            </a:extLst>
          </p:cNvPr>
          <p:cNvSpPr>
            <a:spLocks noGrp="1" noChangeArrowheads="1"/>
          </p:cNvSpPr>
          <p:nvPr>
            <p:ph type="hdr" sz="quarter"/>
          </p:nvPr>
        </p:nvSpPr>
        <p:spPr/>
        <p:txBody>
          <a:bodyPr/>
          <a:lstStyle/>
          <a:p>
            <a:pPr>
              <a:defRPr/>
            </a:pPr>
            <a:r>
              <a:rPr lang="en-US"/>
              <a:t>Module 6: Modifying Data in Tables</a:t>
            </a:r>
          </a:p>
        </p:txBody>
      </p:sp>
      <p:sp>
        <p:nvSpPr>
          <p:cNvPr id="44035" name="Rectangle 3">
            <a:extLst>
              <a:ext uri="{FF2B5EF4-FFF2-40B4-BE49-F238E27FC236}">
                <a16:creationId xmlns:a16="http://schemas.microsoft.com/office/drawing/2014/main" id="{18AD4825-754A-4654-88AD-4B2C93E54CA4}"/>
              </a:ext>
            </a:extLst>
          </p:cNvPr>
          <p:cNvSpPr>
            <a:spLocks noGrp="1" noChangeArrowheads="1"/>
          </p:cNvSpPr>
          <p:nvPr>
            <p:ph type="dt" sz="quarter" idx="1"/>
          </p:nvPr>
        </p:nvSpPr>
        <p:spPr/>
        <p:txBody>
          <a:bodyPr/>
          <a:lstStyle/>
          <a:p>
            <a:pPr>
              <a:defRPr/>
            </a:pPr>
            <a:r>
              <a:rPr lang="en-US"/>
              <a:t>Course 2778A</a:t>
            </a:r>
          </a:p>
        </p:txBody>
      </p:sp>
      <p:sp>
        <p:nvSpPr>
          <p:cNvPr id="44036" name="Rectangle 7">
            <a:extLst>
              <a:ext uri="{FF2B5EF4-FFF2-40B4-BE49-F238E27FC236}">
                <a16:creationId xmlns:a16="http://schemas.microsoft.com/office/drawing/2014/main" id="{ED16D91F-2A09-4C37-88B6-1A09C6C8FA93}"/>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EE09AC7-8648-45A9-BCB0-2DB9F401B9AE}" type="slidenum">
              <a:rPr lang="en-US" altLang="en-US"/>
              <a:pPr/>
              <a:t>11</a:t>
            </a:fld>
            <a:endParaRPr lang="en-US" altLang="en-US"/>
          </a:p>
        </p:txBody>
      </p:sp>
      <p:sp>
        <p:nvSpPr>
          <p:cNvPr id="83973" name="Rectangle 2">
            <a:extLst>
              <a:ext uri="{FF2B5EF4-FFF2-40B4-BE49-F238E27FC236}">
                <a16:creationId xmlns:a16="http://schemas.microsoft.com/office/drawing/2014/main" id="{05E6340B-601B-4EA8-8292-CD3D794DBDEF}"/>
              </a:ext>
            </a:extLst>
          </p:cNvPr>
          <p:cNvSpPr>
            <a:spLocks noGrp="1" noRot="1" noChangeAspect="1" noChangeArrowheads="1" noTextEdit="1"/>
          </p:cNvSpPr>
          <p:nvPr>
            <p:ph type="sldImg"/>
          </p:nvPr>
        </p:nvSpPr>
        <p:spPr>
          <a:ln/>
        </p:spPr>
      </p:sp>
      <p:sp>
        <p:nvSpPr>
          <p:cNvPr id="83974" name="Rectangle 3">
            <a:extLst>
              <a:ext uri="{FF2B5EF4-FFF2-40B4-BE49-F238E27FC236}">
                <a16:creationId xmlns:a16="http://schemas.microsoft.com/office/drawing/2014/main" id="{2B29CF17-03E6-42C2-AD42-ADC1BC36ED47}"/>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On this slide you will learn the basics of the INSERT statement.</a:t>
            </a:r>
          </a:p>
          <a:p>
            <a:r>
              <a:rPr lang="en-US" altLang="en-US">
                <a:latin typeface="Arial" panose="020B0604020202020204" pitchFamily="34" charset="0"/>
              </a:rPr>
              <a:t>The INSERT statement adds one or more new rows to a table. In a simplified treatment, INSERT has the following form:</a:t>
            </a:r>
          </a:p>
          <a:p>
            <a:r>
              <a:rPr lang="en-US" altLang="en-US">
                <a:latin typeface="Arial" panose="020B0604020202020204" pitchFamily="34" charset="0"/>
              </a:rPr>
              <a:t>INSERT [INTO] table_or_view [(column_list)] data_values</a:t>
            </a:r>
          </a:p>
          <a:p>
            <a:r>
              <a:rPr lang="en-US" altLang="en-US">
                <a:latin typeface="Arial" panose="020B0604020202020204" pitchFamily="34" charset="0"/>
              </a:rPr>
              <a:t>The INSERT statement inserts </a:t>
            </a:r>
            <a:r>
              <a:rPr lang="en-US" altLang="en-US" i="1">
                <a:latin typeface="Arial" panose="020B0604020202020204" pitchFamily="34" charset="0"/>
              </a:rPr>
              <a:t>data_values</a:t>
            </a:r>
            <a:r>
              <a:rPr lang="en-US" altLang="en-US">
                <a:latin typeface="Arial" panose="020B0604020202020204" pitchFamily="34" charset="0"/>
              </a:rPr>
              <a:t> as one or more rows into the specified table or view. </a:t>
            </a:r>
            <a:r>
              <a:rPr lang="en-US" altLang="en-US" i="1">
                <a:latin typeface="Arial" panose="020B0604020202020204" pitchFamily="34" charset="0"/>
              </a:rPr>
              <a:t>column_list</a:t>
            </a:r>
            <a:r>
              <a:rPr lang="en-US" altLang="en-US">
                <a:latin typeface="Arial" panose="020B0604020202020204" pitchFamily="34" charset="0"/>
              </a:rPr>
              <a:t> is a list of column names, separated by commas, that can be used to specify the columns for which data is supplied. If </a:t>
            </a:r>
            <a:r>
              <a:rPr lang="en-US" altLang="en-US" i="1">
                <a:latin typeface="Arial" panose="020B0604020202020204" pitchFamily="34" charset="0"/>
              </a:rPr>
              <a:t>column_list</a:t>
            </a:r>
            <a:r>
              <a:rPr lang="en-US" altLang="en-US">
                <a:latin typeface="Arial" panose="020B0604020202020204" pitchFamily="34" charset="0"/>
              </a:rPr>
              <a:t> is not specified, all the columns in the table or view receive data.</a:t>
            </a:r>
          </a:p>
          <a:p>
            <a:r>
              <a:rPr lang="en-US" altLang="en-US">
                <a:latin typeface="Arial" panose="020B0604020202020204" pitchFamily="34" charset="0"/>
              </a:rPr>
              <a:t>When </a:t>
            </a:r>
            <a:r>
              <a:rPr lang="en-US" altLang="en-US" i="1">
                <a:latin typeface="Arial" panose="020B0604020202020204" pitchFamily="34" charset="0"/>
              </a:rPr>
              <a:t>column_list</a:t>
            </a:r>
            <a:r>
              <a:rPr lang="en-US" altLang="en-US">
                <a:latin typeface="Arial" panose="020B0604020202020204" pitchFamily="34" charset="0"/>
              </a:rPr>
              <a:t> does not specify all the columns in a table or view, either the default value, if a default is defined for the column, or NULL is inserted into any column that is not specified in the list. All columns that are not specified in the column list must either allow for null values or have a default value assigned.</a:t>
            </a:r>
          </a:p>
          <a:p>
            <a:r>
              <a:rPr lang="en-US" altLang="en-US">
                <a:latin typeface="Arial" panose="020B0604020202020204" pitchFamily="34" charset="0"/>
              </a:rPr>
              <a:t>INSERT statements do not specify values for the following types of columns because the SQL Server Database Engine generates the values for these columns: </a:t>
            </a:r>
          </a:p>
          <a:p>
            <a:pPr>
              <a:buFontTx/>
              <a:buChar char="•"/>
            </a:pPr>
            <a:r>
              <a:rPr lang="en-US" altLang="en-US">
                <a:latin typeface="Arial" panose="020B0604020202020204" pitchFamily="34" charset="0"/>
              </a:rPr>
              <a:t>Columns with an IDENTITY property that generates the values for the column.</a:t>
            </a:r>
          </a:p>
          <a:p>
            <a:pPr>
              <a:buFontTx/>
              <a:buChar char="•"/>
            </a:pPr>
            <a:r>
              <a:rPr lang="en-US" altLang="en-US">
                <a:latin typeface="Arial" panose="020B0604020202020204" pitchFamily="34" charset="0"/>
              </a:rPr>
              <a:t>Columns that have a default that uses the NEWID function to generate a unique GUID value.</a:t>
            </a:r>
          </a:p>
          <a:p>
            <a:pPr>
              <a:buFontTx/>
              <a:buChar char="•"/>
            </a:pPr>
            <a:r>
              <a:rPr lang="en-US" altLang="en-US">
                <a:latin typeface="Arial" panose="020B0604020202020204" pitchFamily="34" charset="0"/>
              </a:rPr>
              <a:t>Computed columns, or columns that are defined as an expression calculated from one or more other columns in the CREATE TABLE statement.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209BFF3-278D-47EA-B5C3-2C8C85E7BE2E}"/>
              </a:ext>
            </a:extLst>
          </p:cNvPr>
          <p:cNvSpPr>
            <a:spLocks noGrp="1" noChangeArrowheads="1"/>
          </p:cNvSpPr>
          <p:nvPr>
            <p:ph type="hdr" sz="quarter"/>
          </p:nvPr>
        </p:nvSpPr>
        <p:spPr/>
        <p:txBody>
          <a:bodyPr/>
          <a:lstStyle/>
          <a:p>
            <a:pPr>
              <a:defRPr/>
            </a:pPr>
            <a:r>
              <a:rPr lang="en-US"/>
              <a:t>Module 6: Modifying Data in Tables</a:t>
            </a:r>
          </a:p>
        </p:txBody>
      </p:sp>
      <p:sp>
        <p:nvSpPr>
          <p:cNvPr id="44035" name="Rectangle 3">
            <a:extLst>
              <a:ext uri="{FF2B5EF4-FFF2-40B4-BE49-F238E27FC236}">
                <a16:creationId xmlns:a16="http://schemas.microsoft.com/office/drawing/2014/main" id="{2C93836C-2942-4478-9104-114D606D8CB3}"/>
              </a:ext>
            </a:extLst>
          </p:cNvPr>
          <p:cNvSpPr>
            <a:spLocks noGrp="1" noChangeArrowheads="1"/>
          </p:cNvSpPr>
          <p:nvPr>
            <p:ph type="dt" sz="quarter" idx="1"/>
          </p:nvPr>
        </p:nvSpPr>
        <p:spPr/>
        <p:txBody>
          <a:bodyPr/>
          <a:lstStyle/>
          <a:p>
            <a:pPr>
              <a:defRPr/>
            </a:pPr>
            <a:r>
              <a:rPr lang="en-US"/>
              <a:t>Course 2778A</a:t>
            </a:r>
          </a:p>
        </p:txBody>
      </p:sp>
      <p:sp>
        <p:nvSpPr>
          <p:cNvPr id="44036" name="Rectangle 7">
            <a:extLst>
              <a:ext uri="{FF2B5EF4-FFF2-40B4-BE49-F238E27FC236}">
                <a16:creationId xmlns:a16="http://schemas.microsoft.com/office/drawing/2014/main" id="{89D96AAC-E6FD-47AC-9718-6AF2DDF9FA1D}"/>
              </a:ext>
            </a:extLst>
          </p:cNvPr>
          <p:cNvSpPr>
            <a:spLocks noGrp="1" noChangeArrowheads="1"/>
          </p:cNvSpPr>
          <p:nvPr>
            <p:ph type="sldNum" sz="quarter" idx="5"/>
          </p:nvPr>
        </p:nvSpPr>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C6A0B7-108D-40DD-9C6A-694B2EE50568}" type="slidenum">
              <a:rPr lang="en-US" altLang="en-US"/>
              <a:pPr/>
              <a:t>12</a:t>
            </a:fld>
            <a:endParaRPr lang="en-US" altLang="en-US"/>
          </a:p>
        </p:txBody>
      </p:sp>
      <p:sp>
        <p:nvSpPr>
          <p:cNvPr id="84997" name="Rectangle 2">
            <a:extLst>
              <a:ext uri="{FF2B5EF4-FFF2-40B4-BE49-F238E27FC236}">
                <a16:creationId xmlns:a16="http://schemas.microsoft.com/office/drawing/2014/main" id="{1C32CF28-08D3-4154-9550-A2A60FB46B4A}"/>
              </a:ext>
            </a:extLst>
          </p:cNvPr>
          <p:cNvSpPr>
            <a:spLocks noGrp="1" noRot="1" noChangeAspect="1" noChangeArrowheads="1" noTextEdit="1"/>
          </p:cNvSpPr>
          <p:nvPr>
            <p:ph type="sldImg"/>
          </p:nvPr>
        </p:nvSpPr>
        <p:spPr>
          <a:ln/>
        </p:spPr>
      </p:sp>
      <p:sp>
        <p:nvSpPr>
          <p:cNvPr id="84998" name="Rectangle 3">
            <a:extLst>
              <a:ext uri="{FF2B5EF4-FFF2-40B4-BE49-F238E27FC236}">
                <a16:creationId xmlns:a16="http://schemas.microsoft.com/office/drawing/2014/main" id="{A62388F4-7236-459D-815D-038AED9F54C4}"/>
              </a:ext>
            </a:extLst>
          </p:cNvPr>
          <p:cNvSpPr>
            <a:spLocks noGrp="1" noChangeArrowheads="1"/>
          </p:cNvSpPr>
          <p:nvPr>
            <p:ph type="body" idx="1"/>
          </p:nvPr>
        </p:nvSpPr>
        <p:spPr>
          <a:xfrm>
            <a:off x="307975" y="2147888"/>
            <a:ext cx="6149975" cy="6732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On this slide you will learn the basics of the INSERT statement.</a:t>
            </a:r>
          </a:p>
          <a:p>
            <a:r>
              <a:rPr lang="en-US" altLang="en-US">
                <a:latin typeface="Arial" panose="020B0604020202020204" pitchFamily="34" charset="0"/>
              </a:rPr>
              <a:t>The INSERT statement adds one or more new rows to a table. In a simplified treatment, INSERT has the following form:</a:t>
            </a:r>
          </a:p>
          <a:p>
            <a:r>
              <a:rPr lang="en-US" altLang="en-US">
                <a:latin typeface="Arial" panose="020B0604020202020204" pitchFamily="34" charset="0"/>
              </a:rPr>
              <a:t>INSERT [INTO] table_or_view [(column_list)] data_values</a:t>
            </a:r>
          </a:p>
          <a:p>
            <a:r>
              <a:rPr lang="en-US" altLang="en-US">
                <a:latin typeface="Arial" panose="020B0604020202020204" pitchFamily="34" charset="0"/>
              </a:rPr>
              <a:t>The INSERT statement inserts </a:t>
            </a:r>
            <a:r>
              <a:rPr lang="en-US" altLang="en-US" i="1">
                <a:latin typeface="Arial" panose="020B0604020202020204" pitchFamily="34" charset="0"/>
              </a:rPr>
              <a:t>data_values</a:t>
            </a:r>
            <a:r>
              <a:rPr lang="en-US" altLang="en-US">
                <a:latin typeface="Arial" panose="020B0604020202020204" pitchFamily="34" charset="0"/>
              </a:rPr>
              <a:t> as one or more rows into the specified table or view. </a:t>
            </a:r>
            <a:r>
              <a:rPr lang="en-US" altLang="en-US" i="1">
                <a:latin typeface="Arial" panose="020B0604020202020204" pitchFamily="34" charset="0"/>
              </a:rPr>
              <a:t>column_list</a:t>
            </a:r>
            <a:r>
              <a:rPr lang="en-US" altLang="en-US">
                <a:latin typeface="Arial" panose="020B0604020202020204" pitchFamily="34" charset="0"/>
              </a:rPr>
              <a:t> is a list of column names, separated by commas, that can be used to specify the columns for which data is supplied. If </a:t>
            </a:r>
            <a:r>
              <a:rPr lang="en-US" altLang="en-US" i="1">
                <a:latin typeface="Arial" panose="020B0604020202020204" pitchFamily="34" charset="0"/>
              </a:rPr>
              <a:t>column_list</a:t>
            </a:r>
            <a:r>
              <a:rPr lang="en-US" altLang="en-US">
                <a:latin typeface="Arial" panose="020B0604020202020204" pitchFamily="34" charset="0"/>
              </a:rPr>
              <a:t> is not specified, all the columns in the table or view receive data.</a:t>
            </a:r>
          </a:p>
          <a:p>
            <a:r>
              <a:rPr lang="en-US" altLang="en-US">
                <a:latin typeface="Arial" panose="020B0604020202020204" pitchFamily="34" charset="0"/>
              </a:rPr>
              <a:t>When </a:t>
            </a:r>
            <a:r>
              <a:rPr lang="en-US" altLang="en-US" i="1">
                <a:latin typeface="Arial" panose="020B0604020202020204" pitchFamily="34" charset="0"/>
              </a:rPr>
              <a:t>column_list</a:t>
            </a:r>
            <a:r>
              <a:rPr lang="en-US" altLang="en-US">
                <a:latin typeface="Arial" panose="020B0604020202020204" pitchFamily="34" charset="0"/>
              </a:rPr>
              <a:t> does not specify all the columns in a table or view, either the default value, if a default is defined for the column, or NULL is inserted into any column that is not specified in the list. All columns that are not specified in the column list must either allow for null values or have a default value assigned.</a:t>
            </a:r>
          </a:p>
          <a:p>
            <a:r>
              <a:rPr lang="en-US" altLang="en-US">
                <a:latin typeface="Arial" panose="020B0604020202020204" pitchFamily="34" charset="0"/>
              </a:rPr>
              <a:t>INSERT statements do not specify values for the following types of columns because the SQL Server Database Engine generates the values for these columns: </a:t>
            </a:r>
          </a:p>
          <a:p>
            <a:pPr>
              <a:buFontTx/>
              <a:buChar char="•"/>
            </a:pPr>
            <a:r>
              <a:rPr lang="en-US" altLang="en-US">
                <a:latin typeface="Arial" panose="020B0604020202020204" pitchFamily="34" charset="0"/>
              </a:rPr>
              <a:t>Columns with an IDENTITY property that generates the values for the column.</a:t>
            </a:r>
          </a:p>
          <a:p>
            <a:pPr>
              <a:buFontTx/>
              <a:buChar char="•"/>
            </a:pPr>
            <a:r>
              <a:rPr lang="en-US" altLang="en-US">
                <a:latin typeface="Arial" panose="020B0604020202020204" pitchFamily="34" charset="0"/>
              </a:rPr>
              <a:t>Columns that have a default that uses the NEWID function to generate a unique GUID value.</a:t>
            </a:r>
          </a:p>
          <a:p>
            <a:pPr>
              <a:buFontTx/>
              <a:buChar char="•"/>
            </a:pPr>
            <a:r>
              <a:rPr lang="en-US" altLang="en-US">
                <a:latin typeface="Arial" panose="020B0604020202020204" pitchFamily="34" charset="0"/>
              </a:rPr>
              <a:t>Computed columns, or columns that are defined as an expression calculated from one or more other columns in the CREATE TABLE statement.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4">
            <a:extLst>
              <a:ext uri="{FF2B5EF4-FFF2-40B4-BE49-F238E27FC236}">
                <a16:creationId xmlns:a16="http://schemas.microsoft.com/office/drawing/2014/main" id="{7ABBEC0A-B8DF-4FC2-ADF6-D0EE1A8DB06E}"/>
              </a:ext>
            </a:extLst>
          </p:cNvPr>
          <p:cNvGrpSpPr>
            <a:grpSpLocks/>
          </p:cNvGrpSpPr>
          <p:nvPr/>
        </p:nvGrpSpPr>
        <p:grpSpPr bwMode="auto">
          <a:xfrm>
            <a:off x="0" y="2928938"/>
            <a:ext cx="9144000" cy="285750"/>
            <a:chOff x="0" y="2928934"/>
            <a:chExt cx="9144000" cy="285752"/>
          </a:xfrm>
        </p:grpSpPr>
        <p:sp>
          <p:nvSpPr>
            <p:cNvPr id="5" name="Rectangle 4">
              <a:extLst>
                <a:ext uri="{FF2B5EF4-FFF2-40B4-BE49-F238E27FC236}">
                  <a16:creationId xmlns:a16="http://schemas.microsoft.com/office/drawing/2014/main" id="{7BDC8A5F-1CC2-469D-9613-5810361ABF2A}"/>
                </a:ext>
              </a:extLst>
            </p:cNvPr>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a:p>
          </p:txBody>
        </p:sp>
        <p:sp>
          <p:nvSpPr>
            <p:cNvPr id="6" name="Rectangle 5">
              <a:extLst>
                <a:ext uri="{FF2B5EF4-FFF2-40B4-BE49-F238E27FC236}">
                  <a16:creationId xmlns:a16="http://schemas.microsoft.com/office/drawing/2014/main" id="{0EF9B479-6308-414E-81DF-10056C1C1A8F}"/>
                </a:ext>
              </a:extLst>
            </p:cNvPr>
            <p:cNvSpPr/>
            <p:nvPr userDrawn="1"/>
          </p:nvSpPr>
          <p:spPr>
            <a:xfrm flipH="1">
              <a:off x="8334375" y="2963859"/>
              <a:ext cx="809625" cy="214313"/>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a:p>
          </p:txBody>
        </p:sp>
        <p:sp>
          <p:nvSpPr>
            <p:cNvPr id="7" name="Rectangle 6">
              <a:extLst>
                <a:ext uri="{FF2B5EF4-FFF2-40B4-BE49-F238E27FC236}">
                  <a16:creationId xmlns:a16="http://schemas.microsoft.com/office/drawing/2014/main" id="{B8692810-889E-4DF2-9515-043D5FF1472E}"/>
                </a:ext>
              </a:extLst>
            </p:cNvPr>
            <p:cNvSpPr/>
            <p:nvPr userDrawn="1"/>
          </p:nvSpPr>
          <p:spPr>
            <a:xfrm flipH="1">
              <a:off x="0" y="2967034"/>
              <a:ext cx="8286750" cy="214313"/>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dirty="0"/>
            </a:p>
          </p:txBody>
        </p:sp>
      </p:grpSp>
      <p:sp>
        <p:nvSpPr>
          <p:cNvPr id="2" name="Title 1"/>
          <p:cNvSpPr>
            <a:spLocks noGrp="1"/>
          </p:cNvSpPr>
          <p:nvPr>
            <p:ph type="ctrTitle"/>
          </p:nvPr>
        </p:nvSpPr>
        <p:spPr>
          <a:xfrm>
            <a:off x="685800" y="1454136"/>
            <a:ext cx="77724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lang="en-US"/>
              <a:t>Click to edit Master title style</a:t>
            </a:r>
          </a:p>
        </p:txBody>
      </p:sp>
      <p:sp>
        <p:nvSpPr>
          <p:cNvPr id="3" name="Subtitle 2"/>
          <p:cNvSpPr>
            <a:spLocks noGrp="1"/>
          </p:cNvSpPr>
          <p:nvPr>
            <p:ph type="subTitle" idx="1"/>
          </p:nvPr>
        </p:nvSpPr>
        <p:spPr>
          <a:xfrm>
            <a:off x="1371600" y="3219007"/>
            <a:ext cx="64008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3">
            <a:extLst>
              <a:ext uri="{FF2B5EF4-FFF2-40B4-BE49-F238E27FC236}">
                <a16:creationId xmlns:a16="http://schemas.microsoft.com/office/drawing/2014/main" id="{CC046218-08D9-4E8B-86CF-F1A632407D19}"/>
              </a:ext>
            </a:extLst>
          </p:cNvPr>
          <p:cNvSpPr>
            <a:spLocks noGrp="1"/>
          </p:cNvSpPr>
          <p:nvPr>
            <p:ph type="dt" sz="half" idx="10"/>
          </p:nvPr>
        </p:nvSpPr>
        <p:spPr>
          <a:xfrm>
            <a:off x="0" y="6497638"/>
            <a:ext cx="1800225" cy="360362"/>
          </a:xfrm>
        </p:spPr>
        <p:txBody>
          <a:bodyPr/>
          <a:lstStyle>
            <a:lvl1pPr algn="l">
              <a:defRPr/>
            </a:lvl1pPr>
          </a:lstStyle>
          <a:p>
            <a:pPr>
              <a:defRPr/>
            </a:pPr>
            <a:fld id="{3A93299F-5126-44C8-A72A-994501AD4FB2}" type="datetime1">
              <a:rPr lang="en-US"/>
              <a:pPr>
                <a:defRPr/>
              </a:pPr>
              <a:t>9/9/2021</a:t>
            </a:fld>
            <a:endParaRPr lang="en-US"/>
          </a:p>
        </p:txBody>
      </p:sp>
      <p:sp>
        <p:nvSpPr>
          <p:cNvPr id="9" name="Footer Placeholder 4">
            <a:extLst>
              <a:ext uri="{FF2B5EF4-FFF2-40B4-BE49-F238E27FC236}">
                <a16:creationId xmlns:a16="http://schemas.microsoft.com/office/drawing/2014/main" id="{3ABE26F4-DD0F-4A4B-BAB5-3F3688D0982B}"/>
              </a:ext>
            </a:extLst>
          </p:cNvPr>
          <p:cNvSpPr>
            <a:spLocks noGrp="1"/>
          </p:cNvSpPr>
          <p:nvPr>
            <p:ph type="ftr" sz="quarter" idx="11"/>
          </p:nvPr>
        </p:nvSpPr>
        <p:spPr>
          <a:xfrm>
            <a:off x="6264275" y="6497638"/>
            <a:ext cx="2879725" cy="360362"/>
          </a:xfrm>
        </p:spPr>
        <p:txBody>
          <a:bodyPr/>
          <a:lstStyle>
            <a:lvl1pPr>
              <a:defRPr/>
            </a:lvl1pPr>
          </a:lstStyle>
          <a:p>
            <a:pPr>
              <a:defRPr/>
            </a:pPr>
            <a:r>
              <a:rPr lang="en-US"/>
              <a:t>ERD Concepts</a:t>
            </a:r>
          </a:p>
        </p:txBody>
      </p:sp>
      <p:sp>
        <p:nvSpPr>
          <p:cNvPr id="10" name="Slide Number Placeholder 5">
            <a:extLst>
              <a:ext uri="{FF2B5EF4-FFF2-40B4-BE49-F238E27FC236}">
                <a16:creationId xmlns:a16="http://schemas.microsoft.com/office/drawing/2014/main" id="{9CCBF9B4-5A3E-4226-93E2-5B20068CCA8D}"/>
              </a:ext>
            </a:extLst>
          </p:cNvPr>
          <p:cNvSpPr>
            <a:spLocks noGrp="1"/>
          </p:cNvSpPr>
          <p:nvPr>
            <p:ph type="sldNum" sz="quarter" idx="12"/>
          </p:nvPr>
        </p:nvSpPr>
        <p:spPr>
          <a:xfrm>
            <a:off x="8334375" y="2928938"/>
            <a:ext cx="809625" cy="285750"/>
          </a:xfrm>
        </p:spPr>
        <p:txBody>
          <a:bodyPr/>
          <a:lstStyle>
            <a:lvl1pPr>
              <a:defRPr>
                <a:solidFill>
                  <a:srgbClr val="FFFFFF"/>
                </a:solidFill>
              </a:defRPr>
            </a:lvl1pPr>
          </a:lstStyle>
          <a:p>
            <a:fld id="{84AF8F37-783B-4F46-927F-F88AC46B4DE3}" type="slidenum">
              <a:rPr lang="en-US" altLang="en-US"/>
              <a:pPr/>
              <a:t>‹#›</a:t>
            </a:fld>
            <a:endParaRPr lang="en-US" altLang="en-US"/>
          </a:p>
        </p:txBody>
      </p:sp>
    </p:spTree>
    <p:extLst>
      <p:ext uri="{BB962C8B-B14F-4D97-AF65-F5344CB8AC3E}">
        <p14:creationId xmlns:p14="http://schemas.microsoft.com/office/powerpoint/2010/main" val="37281206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9E6E39-6950-4E88-BB74-6A1D26E8355B}"/>
              </a:ext>
            </a:extLst>
          </p:cNvPr>
          <p:cNvSpPr>
            <a:spLocks noGrp="1"/>
          </p:cNvSpPr>
          <p:nvPr>
            <p:ph type="dt" sz="half" idx="10"/>
          </p:nvPr>
        </p:nvSpPr>
        <p:spPr/>
        <p:txBody>
          <a:bodyPr/>
          <a:lstStyle>
            <a:lvl1pPr>
              <a:defRPr/>
            </a:lvl1pPr>
          </a:lstStyle>
          <a:p>
            <a:pPr>
              <a:defRPr/>
            </a:pPr>
            <a:fld id="{EAE12150-F1E6-4703-84F8-A1C80AFBCE7A}" type="datetime1">
              <a:rPr lang="en-US"/>
              <a:pPr>
                <a:defRPr/>
              </a:pPr>
              <a:t>9/9/2021</a:t>
            </a:fld>
            <a:endParaRPr lang="en-US"/>
          </a:p>
        </p:txBody>
      </p:sp>
      <p:sp>
        <p:nvSpPr>
          <p:cNvPr id="5" name="Footer Placeholder 4">
            <a:extLst>
              <a:ext uri="{FF2B5EF4-FFF2-40B4-BE49-F238E27FC236}">
                <a16:creationId xmlns:a16="http://schemas.microsoft.com/office/drawing/2014/main" id="{BC833EEE-CBA7-4AED-9C35-FA7368B20C20}"/>
              </a:ext>
            </a:extLst>
          </p:cNvPr>
          <p:cNvSpPr>
            <a:spLocks noGrp="1"/>
          </p:cNvSpPr>
          <p:nvPr>
            <p:ph type="ftr" sz="quarter" idx="11"/>
          </p:nvPr>
        </p:nvSpPr>
        <p:spPr/>
        <p:txBody>
          <a:bodyPr/>
          <a:lstStyle>
            <a:lvl1pPr>
              <a:defRPr/>
            </a:lvl1pPr>
          </a:lstStyle>
          <a:p>
            <a:pPr>
              <a:defRPr/>
            </a:pPr>
            <a:r>
              <a:rPr lang="en-US"/>
              <a:t>ERD Concepts</a:t>
            </a:r>
          </a:p>
        </p:txBody>
      </p:sp>
      <p:sp>
        <p:nvSpPr>
          <p:cNvPr id="6" name="Slide Number Placeholder 5">
            <a:extLst>
              <a:ext uri="{FF2B5EF4-FFF2-40B4-BE49-F238E27FC236}">
                <a16:creationId xmlns:a16="http://schemas.microsoft.com/office/drawing/2014/main" id="{CF446491-16DD-4AB0-93A4-3C83F7F60874}"/>
              </a:ext>
            </a:extLst>
          </p:cNvPr>
          <p:cNvSpPr>
            <a:spLocks noGrp="1"/>
          </p:cNvSpPr>
          <p:nvPr>
            <p:ph type="sldNum" sz="quarter" idx="12"/>
          </p:nvPr>
        </p:nvSpPr>
        <p:spPr/>
        <p:txBody>
          <a:bodyPr/>
          <a:lstStyle>
            <a:lvl1pPr>
              <a:defRPr/>
            </a:lvl1pPr>
          </a:lstStyle>
          <a:p>
            <a:fld id="{277C592D-D53F-4527-9E85-02AF2ECEA376}" type="slidenum">
              <a:rPr lang="en-US" altLang="en-US"/>
              <a:pPr/>
              <a:t>‹#›</a:t>
            </a:fld>
            <a:endParaRPr lang="en-US" altLang="en-US"/>
          </a:p>
        </p:txBody>
      </p:sp>
    </p:spTree>
    <p:extLst>
      <p:ext uri="{BB962C8B-B14F-4D97-AF65-F5344CB8AC3E}">
        <p14:creationId xmlns:p14="http://schemas.microsoft.com/office/powerpoint/2010/main" val="397457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526807BD-9326-49A0-872E-44D0BEC5CFA3}"/>
              </a:ext>
            </a:extLst>
          </p:cNvPr>
          <p:cNvGrpSpPr>
            <a:grpSpLocks/>
          </p:cNvGrpSpPr>
          <p:nvPr/>
        </p:nvGrpSpPr>
        <p:grpSpPr bwMode="auto">
          <a:xfrm>
            <a:off x="0" y="6286500"/>
            <a:ext cx="9144000" cy="285750"/>
            <a:chOff x="0" y="1428736"/>
            <a:chExt cx="9144000" cy="285752"/>
          </a:xfrm>
        </p:grpSpPr>
        <p:sp>
          <p:nvSpPr>
            <p:cNvPr id="5" name="Rectangle 4">
              <a:extLst>
                <a:ext uri="{FF2B5EF4-FFF2-40B4-BE49-F238E27FC236}">
                  <a16:creationId xmlns:a16="http://schemas.microsoft.com/office/drawing/2014/main" id="{3E127FE1-E6EF-40B2-AA26-34FDA4064371}"/>
                </a:ext>
              </a:extLst>
            </p:cNvPr>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a:p>
          </p:txBody>
        </p:sp>
        <p:sp>
          <p:nvSpPr>
            <p:cNvPr id="6" name="Rectangle 5">
              <a:extLst>
                <a:ext uri="{FF2B5EF4-FFF2-40B4-BE49-F238E27FC236}">
                  <a16:creationId xmlns:a16="http://schemas.microsoft.com/office/drawing/2014/main" id="{9398E7B1-5D3C-4BC5-A05B-FA9578C78996}"/>
                </a:ext>
              </a:extLst>
            </p:cNvPr>
            <p:cNvSpPr/>
            <p:nvPr userDrawn="1"/>
          </p:nvSpPr>
          <p:spPr>
            <a:xfrm>
              <a:off x="0" y="1463661"/>
              <a:ext cx="809625" cy="214315"/>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a:p>
          </p:txBody>
        </p:sp>
        <p:sp>
          <p:nvSpPr>
            <p:cNvPr id="7" name="Rectangle 6">
              <a:extLst>
                <a:ext uri="{FF2B5EF4-FFF2-40B4-BE49-F238E27FC236}">
                  <a16:creationId xmlns:a16="http://schemas.microsoft.com/office/drawing/2014/main" id="{DC5E8DF3-6238-4853-AA54-5E59FF55737A}"/>
                </a:ext>
              </a:extLst>
            </p:cNvPr>
            <p:cNvSpPr/>
            <p:nvPr userDrawn="1"/>
          </p:nvSpPr>
          <p:spPr>
            <a:xfrm>
              <a:off x="857250" y="1466836"/>
              <a:ext cx="8286750" cy="214315"/>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dirty="0"/>
            </a:p>
          </p:txBody>
        </p:sp>
      </p:grpSp>
      <p:sp>
        <p:nvSpPr>
          <p:cNvPr id="2" name="Vertical Title 1"/>
          <p:cNvSpPr>
            <a:spLocks noGrp="1"/>
          </p:cNvSpPr>
          <p:nvPr>
            <p:ph type="title" orient="vert"/>
          </p:nvPr>
        </p:nvSpPr>
        <p:spPr>
          <a:xfrm>
            <a:off x="7643802" y="285728"/>
            <a:ext cx="1500198"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lang="en-US"/>
              <a:t>Click to edit Master title style</a:t>
            </a:r>
          </a:p>
        </p:txBody>
      </p:sp>
      <p:sp>
        <p:nvSpPr>
          <p:cNvPr id="3" name="Vertical Text Placeholder 2"/>
          <p:cNvSpPr>
            <a:spLocks noGrp="1"/>
          </p:cNvSpPr>
          <p:nvPr>
            <p:ph type="body" orient="vert" idx="1"/>
          </p:nvPr>
        </p:nvSpPr>
        <p:spPr>
          <a:xfrm>
            <a:off x="842994" y="285730"/>
            <a:ext cx="6657964" cy="6000791"/>
          </a:xfrm>
          <a:noFill/>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93A0BB3C-116A-4B8C-BEB5-A044DC01370B}"/>
              </a:ext>
            </a:extLst>
          </p:cNvPr>
          <p:cNvSpPr>
            <a:spLocks noGrp="1"/>
          </p:cNvSpPr>
          <p:nvPr>
            <p:ph type="dt" sz="half" idx="10"/>
          </p:nvPr>
        </p:nvSpPr>
        <p:spPr/>
        <p:txBody>
          <a:bodyPr/>
          <a:lstStyle>
            <a:lvl1pPr>
              <a:defRPr/>
            </a:lvl1pPr>
          </a:lstStyle>
          <a:p>
            <a:pPr>
              <a:defRPr/>
            </a:pPr>
            <a:fld id="{1804FEB4-E534-44C5-B27C-C5683B8B0A1A}" type="datetime1">
              <a:rPr lang="en-US"/>
              <a:pPr>
                <a:defRPr/>
              </a:pPr>
              <a:t>9/9/2021</a:t>
            </a:fld>
            <a:endParaRPr lang="en-US"/>
          </a:p>
        </p:txBody>
      </p:sp>
      <p:sp>
        <p:nvSpPr>
          <p:cNvPr id="9" name="Footer Placeholder 4">
            <a:extLst>
              <a:ext uri="{FF2B5EF4-FFF2-40B4-BE49-F238E27FC236}">
                <a16:creationId xmlns:a16="http://schemas.microsoft.com/office/drawing/2014/main" id="{7385BCE3-CC2E-41AA-8555-8D55238D8414}"/>
              </a:ext>
            </a:extLst>
          </p:cNvPr>
          <p:cNvSpPr>
            <a:spLocks noGrp="1"/>
          </p:cNvSpPr>
          <p:nvPr>
            <p:ph type="ftr" sz="quarter" idx="11"/>
          </p:nvPr>
        </p:nvSpPr>
        <p:spPr/>
        <p:txBody>
          <a:bodyPr/>
          <a:lstStyle>
            <a:lvl1pPr>
              <a:defRPr/>
            </a:lvl1pPr>
          </a:lstStyle>
          <a:p>
            <a:pPr>
              <a:defRPr/>
            </a:pPr>
            <a:r>
              <a:rPr lang="en-US"/>
              <a:t>ERD Concepts</a:t>
            </a:r>
          </a:p>
        </p:txBody>
      </p:sp>
      <p:sp>
        <p:nvSpPr>
          <p:cNvPr id="10" name="Slide Number Placeholder 5">
            <a:extLst>
              <a:ext uri="{FF2B5EF4-FFF2-40B4-BE49-F238E27FC236}">
                <a16:creationId xmlns:a16="http://schemas.microsoft.com/office/drawing/2014/main" id="{2D3D6890-1B80-424A-ACB9-39ACC06D4366}"/>
              </a:ext>
            </a:extLst>
          </p:cNvPr>
          <p:cNvSpPr>
            <a:spLocks noGrp="1"/>
          </p:cNvSpPr>
          <p:nvPr>
            <p:ph type="sldNum" sz="quarter" idx="12"/>
          </p:nvPr>
        </p:nvSpPr>
        <p:spPr>
          <a:xfrm>
            <a:off x="0" y="6286500"/>
            <a:ext cx="809625" cy="285750"/>
          </a:xfrm>
        </p:spPr>
        <p:txBody>
          <a:bodyPr/>
          <a:lstStyle>
            <a:lvl1pPr>
              <a:defRPr/>
            </a:lvl1pPr>
          </a:lstStyle>
          <a:p>
            <a:fld id="{C037AC7C-F69D-487D-814C-8802592171E5}" type="slidenum">
              <a:rPr lang="en-US" altLang="en-US"/>
              <a:pPr/>
              <a:t>‹#›</a:t>
            </a:fld>
            <a:endParaRPr lang="en-US" altLang="en-US"/>
          </a:p>
        </p:txBody>
      </p:sp>
    </p:spTree>
    <p:extLst>
      <p:ext uri="{BB962C8B-B14F-4D97-AF65-F5344CB8AC3E}">
        <p14:creationId xmlns:p14="http://schemas.microsoft.com/office/powerpoint/2010/main" val="4000747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p:spPr>
        <p:txBody>
          <a:bodyPr/>
          <a:lstStyle/>
          <a:p>
            <a:r>
              <a:rPr lang="en-US"/>
              <a:t>Click to edit Master title style</a:t>
            </a:r>
          </a:p>
        </p:txBody>
      </p:sp>
      <p:sp>
        <p:nvSpPr>
          <p:cNvPr id="3" name="Table Placeholder 2"/>
          <p:cNvSpPr>
            <a:spLocks noGrp="1"/>
          </p:cNvSpPr>
          <p:nvPr>
            <p:ph type="tbl" idx="1"/>
          </p:nvPr>
        </p:nvSpPr>
        <p:spPr>
          <a:xfrm>
            <a:off x="458788" y="992188"/>
            <a:ext cx="7751762" cy="4386262"/>
          </a:xfrm>
        </p:spPr>
        <p:txBody>
          <a:bodyPr/>
          <a:lstStyle/>
          <a:p>
            <a:pPr lvl="0"/>
            <a:endParaRPr lang="en-US" noProof="0"/>
          </a:p>
        </p:txBody>
      </p:sp>
    </p:spTree>
    <p:extLst>
      <p:ext uri="{BB962C8B-B14F-4D97-AF65-F5344CB8AC3E}">
        <p14:creationId xmlns:p14="http://schemas.microsoft.com/office/powerpoint/2010/main" val="62022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AE7F0-8410-47F5-A8ED-79D8C661C1EE}"/>
              </a:ext>
            </a:extLst>
          </p:cNvPr>
          <p:cNvSpPr>
            <a:spLocks noGrp="1"/>
          </p:cNvSpPr>
          <p:nvPr>
            <p:ph type="dt" sz="half" idx="10"/>
          </p:nvPr>
        </p:nvSpPr>
        <p:spPr/>
        <p:txBody>
          <a:bodyPr/>
          <a:lstStyle>
            <a:lvl1pPr>
              <a:defRPr/>
            </a:lvl1pPr>
          </a:lstStyle>
          <a:p>
            <a:pPr>
              <a:defRPr/>
            </a:pPr>
            <a:fld id="{08E2F8A9-DC24-411B-ADF4-3A7C1A3EDF9B}" type="datetime1">
              <a:rPr lang="en-US"/>
              <a:pPr>
                <a:defRPr/>
              </a:pPr>
              <a:t>9/9/2021</a:t>
            </a:fld>
            <a:endParaRPr lang="en-US"/>
          </a:p>
        </p:txBody>
      </p:sp>
      <p:sp>
        <p:nvSpPr>
          <p:cNvPr id="5" name="Footer Placeholder 4">
            <a:extLst>
              <a:ext uri="{FF2B5EF4-FFF2-40B4-BE49-F238E27FC236}">
                <a16:creationId xmlns:a16="http://schemas.microsoft.com/office/drawing/2014/main" id="{7B159D64-B943-47A6-B20C-448CAF5DB2BB}"/>
              </a:ext>
            </a:extLst>
          </p:cNvPr>
          <p:cNvSpPr>
            <a:spLocks noGrp="1"/>
          </p:cNvSpPr>
          <p:nvPr>
            <p:ph type="ftr" sz="quarter" idx="11"/>
          </p:nvPr>
        </p:nvSpPr>
        <p:spPr/>
        <p:txBody>
          <a:bodyPr/>
          <a:lstStyle>
            <a:lvl1pPr>
              <a:defRPr/>
            </a:lvl1pPr>
          </a:lstStyle>
          <a:p>
            <a:pPr>
              <a:defRPr/>
            </a:pPr>
            <a:r>
              <a:rPr lang="en-US"/>
              <a:t>ERD Concepts</a:t>
            </a:r>
          </a:p>
        </p:txBody>
      </p:sp>
      <p:sp>
        <p:nvSpPr>
          <p:cNvPr id="6" name="Slide Number Placeholder 5">
            <a:extLst>
              <a:ext uri="{FF2B5EF4-FFF2-40B4-BE49-F238E27FC236}">
                <a16:creationId xmlns:a16="http://schemas.microsoft.com/office/drawing/2014/main" id="{44D962C2-9AEF-49AA-8AC3-A561FE28BCB2}"/>
              </a:ext>
            </a:extLst>
          </p:cNvPr>
          <p:cNvSpPr>
            <a:spLocks noGrp="1"/>
          </p:cNvSpPr>
          <p:nvPr>
            <p:ph type="sldNum" sz="quarter" idx="12"/>
          </p:nvPr>
        </p:nvSpPr>
        <p:spPr/>
        <p:txBody>
          <a:bodyPr/>
          <a:lstStyle>
            <a:lvl1pPr>
              <a:defRPr/>
            </a:lvl1pPr>
          </a:lstStyle>
          <a:p>
            <a:fld id="{F6CF1304-8A7F-4647-ADC2-845585B20570}" type="slidenum">
              <a:rPr lang="en-US" altLang="en-US"/>
              <a:pPr/>
              <a:t>‹#›</a:t>
            </a:fld>
            <a:endParaRPr lang="en-US" altLang="en-US"/>
          </a:p>
        </p:txBody>
      </p:sp>
    </p:spTree>
    <p:extLst>
      <p:ext uri="{BB962C8B-B14F-4D97-AF65-F5344CB8AC3E}">
        <p14:creationId xmlns:p14="http://schemas.microsoft.com/office/powerpoint/2010/main" val="415369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60986D12-0F22-4AEB-8428-A5E742044525}"/>
              </a:ext>
            </a:extLst>
          </p:cNvPr>
          <p:cNvGrpSpPr>
            <a:grpSpLocks/>
          </p:cNvGrpSpPr>
          <p:nvPr/>
        </p:nvGrpSpPr>
        <p:grpSpPr bwMode="auto">
          <a:xfrm>
            <a:off x="0" y="2928938"/>
            <a:ext cx="9144000" cy="285750"/>
            <a:chOff x="0" y="2928934"/>
            <a:chExt cx="9144000" cy="285752"/>
          </a:xfrm>
        </p:grpSpPr>
        <p:sp>
          <p:nvSpPr>
            <p:cNvPr id="5" name="Rectangle 4">
              <a:extLst>
                <a:ext uri="{FF2B5EF4-FFF2-40B4-BE49-F238E27FC236}">
                  <a16:creationId xmlns:a16="http://schemas.microsoft.com/office/drawing/2014/main" id="{9D10BB1D-AB05-4E48-B7EE-0F07120C0F77}"/>
                </a:ext>
              </a:extLst>
            </p:cNvPr>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a:p>
          </p:txBody>
        </p:sp>
        <p:sp>
          <p:nvSpPr>
            <p:cNvPr id="6" name="Rectangle 5">
              <a:extLst>
                <a:ext uri="{FF2B5EF4-FFF2-40B4-BE49-F238E27FC236}">
                  <a16:creationId xmlns:a16="http://schemas.microsoft.com/office/drawing/2014/main" id="{D5FE7FCA-2259-4E90-A41D-2BB5C8B6EEF1}"/>
                </a:ext>
              </a:extLst>
            </p:cNvPr>
            <p:cNvSpPr/>
            <p:nvPr userDrawn="1"/>
          </p:nvSpPr>
          <p:spPr>
            <a:xfrm flipH="1">
              <a:off x="8334375" y="2963859"/>
              <a:ext cx="809625" cy="214313"/>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a:p>
          </p:txBody>
        </p:sp>
        <p:sp>
          <p:nvSpPr>
            <p:cNvPr id="7" name="Rectangle 6">
              <a:extLst>
                <a:ext uri="{FF2B5EF4-FFF2-40B4-BE49-F238E27FC236}">
                  <a16:creationId xmlns:a16="http://schemas.microsoft.com/office/drawing/2014/main" id="{8C99F292-0A1D-45CD-A004-7A99D26D92B9}"/>
                </a:ext>
              </a:extLst>
            </p:cNvPr>
            <p:cNvSpPr/>
            <p:nvPr userDrawn="1"/>
          </p:nvSpPr>
          <p:spPr>
            <a:xfrm flipH="1">
              <a:off x="0" y="2967034"/>
              <a:ext cx="8286750" cy="214313"/>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dirty="0"/>
            </a:p>
          </p:txBody>
        </p:sp>
      </p:grpSp>
      <p:sp>
        <p:nvSpPr>
          <p:cNvPr id="2" name="Title 1"/>
          <p:cNvSpPr>
            <a:spLocks noGrp="1"/>
          </p:cNvSpPr>
          <p:nvPr>
            <p:ph type="title"/>
          </p:nvPr>
        </p:nvSpPr>
        <p:spPr>
          <a:xfrm>
            <a:off x="685800" y="3217345"/>
            <a:ext cx="77724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lang="en-US"/>
              <a:t>Click to edit Master title style</a:t>
            </a:r>
          </a:p>
        </p:txBody>
      </p:sp>
      <p:sp>
        <p:nvSpPr>
          <p:cNvPr id="3" name="Text Placeholder 2"/>
          <p:cNvSpPr>
            <a:spLocks noGrp="1"/>
          </p:cNvSpPr>
          <p:nvPr>
            <p:ph type="body" idx="1"/>
          </p:nvPr>
        </p:nvSpPr>
        <p:spPr>
          <a:xfrm>
            <a:off x="1371600" y="1426089"/>
            <a:ext cx="64008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9A534D25-AB81-48D4-B3FE-61834015E09D}"/>
              </a:ext>
            </a:extLst>
          </p:cNvPr>
          <p:cNvSpPr>
            <a:spLocks noGrp="1"/>
          </p:cNvSpPr>
          <p:nvPr>
            <p:ph type="dt" sz="half" idx="10"/>
          </p:nvPr>
        </p:nvSpPr>
        <p:spPr>
          <a:xfrm>
            <a:off x="0" y="6497638"/>
            <a:ext cx="1800225" cy="360362"/>
          </a:xfrm>
        </p:spPr>
        <p:txBody>
          <a:bodyPr/>
          <a:lstStyle>
            <a:lvl1pPr>
              <a:defRPr/>
            </a:lvl1pPr>
          </a:lstStyle>
          <a:p>
            <a:pPr>
              <a:defRPr/>
            </a:pPr>
            <a:fld id="{4937F938-9A82-40C6-9BDD-44C5C9ECF423}" type="datetime1">
              <a:rPr lang="en-US"/>
              <a:pPr>
                <a:defRPr/>
              </a:pPr>
              <a:t>9/9/2021</a:t>
            </a:fld>
            <a:endParaRPr lang="en-US"/>
          </a:p>
        </p:txBody>
      </p:sp>
      <p:sp>
        <p:nvSpPr>
          <p:cNvPr id="9" name="Footer Placeholder 4">
            <a:extLst>
              <a:ext uri="{FF2B5EF4-FFF2-40B4-BE49-F238E27FC236}">
                <a16:creationId xmlns:a16="http://schemas.microsoft.com/office/drawing/2014/main" id="{645270AF-DFA6-493A-8953-75AC9D59B725}"/>
              </a:ext>
            </a:extLst>
          </p:cNvPr>
          <p:cNvSpPr>
            <a:spLocks noGrp="1"/>
          </p:cNvSpPr>
          <p:nvPr>
            <p:ph type="ftr" sz="quarter" idx="11"/>
          </p:nvPr>
        </p:nvSpPr>
        <p:spPr>
          <a:xfrm>
            <a:off x="6264275" y="6497638"/>
            <a:ext cx="2879725" cy="360362"/>
          </a:xfrm>
        </p:spPr>
        <p:txBody>
          <a:bodyPr/>
          <a:lstStyle>
            <a:lvl1pPr algn="r">
              <a:defRPr/>
            </a:lvl1pPr>
          </a:lstStyle>
          <a:p>
            <a:pPr>
              <a:defRPr/>
            </a:pPr>
            <a:r>
              <a:rPr lang="en-US"/>
              <a:t>ERD Concepts</a:t>
            </a:r>
          </a:p>
        </p:txBody>
      </p:sp>
      <p:sp>
        <p:nvSpPr>
          <p:cNvPr id="10" name="Slide Number Placeholder 5">
            <a:extLst>
              <a:ext uri="{FF2B5EF4-FFF2-40B4-BE49-F238E27FC236}">
                <a16:creationId xmlns:a16="http://schemas.microsoft.com/office/drawing/2014/main" id="{AF523282-1D72-4C88-8412-DB7AA086EDAB}"/>
              </a:ext>
            </a:extLst>
          </p:cNvPr>
          <p:cNvSpPr>
            <a:spLocks noGrp="1"/>
          </p:cNvSpPr>
          <p:nvPr>
            <p:ph type="sldNum" sz="quarter" idx="12"/>
          </p:nvPr>
        </p:nvSpPr>
        <p:spPr>
          <a:xfrm>
            <a:off x="8334375" y="2928938"/>
            <a:ext cx="809625" cy="285750"/>
          </a:xfrm>
        </p:spPr>
        <p:txBody>
          <a:bodyPr/>
          <a:lstStyle>
            <a:lvl1pPr>
              <a:defRPr>
                <a:solidFill>
                  <a:srgbClr val="FFFFFF"/>
                </a:solidFill>
              </a:defRPr>
            </a:lvl1pPr>
          </a:lstStyle>
          <a:p>
            <a:fld id="{A037B6FA-D373-4F94-A3BC-EADA315D2C65}" type="slidenum">
              <a:rPr lang="en-US" altLang="en-US"/>
              <a:pPr/>
              <a:t>‹#›</a:t>
            </a:fld>
            <a:endParaRPr lang="en-US" altLang="en-US"/>
          </a:p>
        </p:txBody>
      </p:sp>
    </p:spTree>
    <p:extLst>
      <p:ext uri="{BB962C8B-B14F-4D97-AF65-F5344CB8AC3E}">
        <p14:creationId xmlns:p14="http://schemas.microsoft.com/office/powerpoint/2010/main" val="27165375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42994" y="1717110"/>
            <a:ext cx="40386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3994" y="1717110"/>
            <a:ext cx="40386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B403629-E919-4DAF-BA11-80C35A6D0E9D}"/>
              </a:ext>
            </a:extLst>
          </p:cNvPr>
          <p:cNvSpPr>
            <a:spLocks noGrp="1"/>
          </p:cNvSpPr>
          <p:nvPr>
            <p:ph type="dt" sz="half" idx="10"/>
          </p:nvPr>
        </p:nvSpPr>
        <p:spPr/>
        <p:txBody>
          <a:bodyPr/>
          <a:lstStyle>
            <a:lvl1pPr>
              <a:defRPr/>
            </a:lvl1pPr>
          </a:lstStyle>
          <a:p>
            <a:pPr>
              <a:defRPr/>
            </a:pPr>
            <a:fld id="{EF1B348D-D299-4E1B-AF02-8B56FC973C02}" type="datetime1">
              <a:rPr lang="en-US"/>
              <a:pPr>
                <a:defRPr/>
              </a:pPr>
              <a:t>9/9/2021</a:t>
            </a:fld>
            <a:endParaRPr lang="en-US"/>
          </a:p>
        </p:txBody>
      </p:sp>
      <p:sp>
        <p:nvSpPr>
          <p:cNvPr id="6" name="Footer Placeholder 4">
            <a:extLst>
              <a:ext uri="{FF2B5EF4-FFF2-40B4-BE49-F238E27FC236}">
                <a16:creationId xmlns:a16="http://schemas.microsoft.com/office/drawing/2014/main" id="{57961751-0DF1-4F8E-8E7A-9D5EE36DD1E1}"/>
              </a:ext>
            </a:extLst>
          </p:cNvPr>
          <p:cNvSpPr>
            <a:spLocks noGrp="1"/>
          </p:cNvSpPr>
          <p:nvPr>
            <p:ph type="ftr" sz="quarter" idx="11"/>
          </p:nvPr>
        </p:nvSpPr>
        <p:spPr/>
        <p:txBody>
          <a:bodyPr/>
          <a:lstStyle>
            <a:lvl1pPr>
              <a:defRPr/>
            </a:lvl1pPr>
          </a:lstStyle>
          <a:p>
            <a:pPr>
              <a:defRPr/>
            </a:pPr>
            <a:r>
              <a:rPr lang="en-US"/>
              <a:t>ERD Concepts</a:t>
            </a:r>
          </a:p>
        </p:txBody>
      </p:sp>
      <p:sp>
        <p:nvSpPr>
          <p:cNvPr id="7" name="Slide Number Placeholder 5">
            <a:extLst>
              <a:ext uri="{FF2B5EF4-FFF2-40B4-BE49-F238E27FC236}">
                <a16:creationId xmlns:a16="http://schemas.microsoft.com/office/drawing/2014/main" id="{55E12C54-6785-46B3-B215-06F08236AFF6}"/>
              </a:ext>
            </a:extLst>
          </p:cNvPr>
          <p:cNvSpPr>
            <a:spLocks noGrp="1"/>
          </p:cNvSpPr>
          <p:nvPr>
            <p:ph type="sldNum" sz="quarter" idx="12"/>
          </p:nvPr>
        </p:nvSpPr>
        <p:spPr/>
        <p:txBody>
          <a:bodyPr/>
          <a:lstStyle>
            <a:lvl1pPr>
              <a:defRPr/>
            </a:lvl1pPr>
          </a:lstStyle>
          <a:p>
            <a:fld id="{2C799E7C-E03E-4E31-9DC8-AD786F389C77}" type="slidenum">
              <a:rPr lang="en-US" altLang="en-US"/>
              <a:pPr/>
              <a:t>‹#›</a:t>
            </a:fld>
            <a:endParaRPr lang="en-US" altLang="en-US"/>
          </a:p>
        </p:txBody>
      </p:sp>
    </p:spTree>
    <p:extLst>
      <p:ext uri="{BB962C8B-B14F-4D97-AF65-F5344CB8AC3E}">
        <p14:creationId xmlns:p14="http://schemas.microsoft.com/office/powerpoint/2010/main" val="397743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42994" y="1717668"/>
            <a:ext cx="4040188"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42994" y="2357433"/>
            <a:ext cx="4040188"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0819" y="1717668"/>
            <a:ext cx="4041775"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030820" y="2357430"/>
            <a:ext cx="4041775"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81CBC2B-A6F8-49D7-AE02-5003C6709168}"/>
              </a:ext>
            </a:extLst>
          </p:cNvPr>
          <p:cNvSpPr>
            <a:spLocks noGrp="1"/>
          </p:cNvSpPr>
          <p:nvPr>
            <p:ph type="dt" sz="half" idx="10"/>
          </p:nvPr>
        </p:nvSpPr>
        <p:spPr/>
        <p:txBody>
          <a:bodyPr/>
          <a:lstStyle>
            <a:lvl1pPr>
              <a:defRPr/>
            </a:lvl1pPr>
          </a:lstStyle>
          <a:p>
            <a:pPr>
              <a:defRPr/>
            </a:pPr>
            <a:fld id="{3AA68165-8673-40FC-93F0-FDEC0E9A0739}" type="datetime1">
              <a:rPr lang="en-US"/>
              <a:pPr>
                <a:defRPr/>
              </a:pPr>
              <a:t>9/9/2021</a:t>
            </a:fld>
            <a:endParaRPr lang="en-US"/>
          </a:p>
        </p:txBody>
      </p:sp>
      <p:sp>
        <p:nvSpPr>
          <p:cNvPr id="8" name="Footer Placeholder 4">
            <a:extLst>
              <a:ext uri="{FF2B5EF4-FFF2-40B4-BE49-F238E27FC236}">
                <a16:creationId xmlns:a16="http://schemas.microsoft.com/office/drawing/2014/main" id="{19F0C20E-70A7-45C2-9500-3CF505BBEC1C}"/>
              </a:ext>
            </a:extLst>
          </p:cNvPr>
          <p:cNvSpPr>
            <a:spLocks noGrp="1"/>
          </p:cNvSpPr>
          <p:nvPr>
            <p:ph type="ftr" sz="quarter" idx="11"/>
          </p:nvPr>
        </p:nvSpPr>
        <p:spPr/>
        <p:txBody>
          <a:bodyPr/>
          <a:lstStyle>
            <a:lvl1pPr>
              <a:defRPr/>
            </a:lvl1pPr>
          </a:lstStyle>
          <a:p>
            <a:pPr>
              <a:defRPr/>
            </a:pPr>
            <a:r>
              <a:rPr lang="en-US"/>
              <a:t>ERD Concepts</a:t>
            </a:r>
          </a:p>
        </p:txBody>
      </p:sp>
      <p:sp>
        <p:nvSpPr>
          <p:cNvPr id="9" name="Slide Number Placeholder 5">
            <a:extLst>
              <a:ext uri="{FF2B5EF4-FFF2-40B4-BE49-F238E27FC236}">
                <a16:creationId xmlns:a16="http://schemas.microsoft.com/office/drawing/2014/main" id="{3CB0201E-4A2C-4B73-B7CC-03FBF86943BC}"/>
              </a:ext>
            </a:extLst>
          </p:cNvPr>
          <p:cNvSpPr>
            <a:spLocks noGrp="1"/>
          </p:cNvSpPr>
          <p:nvPr>
            <p:ph type="sldNum" sz="quarter" idx="12"/>
          </p:nvPr>
        </p:nvSpPr>
        <p:spPr/>
        <p:txBody>
          <a:bodyPr/>
          <a:lstStyle>
            <a:lvl1pPr>
              <a:defRPr/>
            </a:lvl1pPr>
          </a:lstStyle>
          <a:p>
            <a:fld id="{74081995-5115-4BE8-962E-983319776E3D}" type="slidenum">
              <a:rPr lang="en-US" altLang="en-US"/>
              <a:pPr/>
              <a:t>‹#›</a:t>
            </a:fld>
            <a:endParaRPr lang="en-US" altLang="en-US"/>
          </a:p>
        </p:txBody>
      </p:sp>
    </p:spTree>
    <p:extLst>
      <p:ext uri="{BB962C8B-B14F-4D97-AF65-F5344CB8AC3E}">
        <p14:creationId xmlns:p14="http://schemas.microsoft.com/office/powerpoint/2010/main" val="298305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3" name="Group 9">
            <a:extLst>
              <a:ext uri="{FF2B5EF4-FFF2-40B4-BE49-F238E27FC236}">
                <a16:creationId xmlns:a16="http://schemas.microsoft.com/office/drawing/2014/main" id="{72982A57-1F9C-4239-9366-E701F6EBCBD7}"/>
              </a:ext>
            </a:extLst>
          </p:cNvPr>
          <p:cNvGrpSpPr>
            <a:grpSpLocks/>
          </p:cNvGrpSpPr>
          <p:nvPr/>
        </p:nvGrpSpPr>
        <p:grpSpPr bwMode="auto">
          <a:xfrm>
            <a:off x="0" y="1428750"/>
            <a:ext cx="9144000" cy="285750"/>
            <a:chOff x="0" y="1428736"/>
            <a:chExt cx="9144000" cy="285752"/>
          </a:xfrm>
        </p:grpSpPr>
        <p:sp>
          <p:nvSpPr>
            <p:cNvPr id="4" name="Rectangle 3">
              <a:extLst>
                <a:ext uri="{FF2B5EF4-FFF2-40B4-BE49-F238E27FC236}">
                  <a16:creationId xmlns:a16="http://schemas.microsoft.com/office/drawing/2014/main" id="{92D35347-8351-4EBE-9A17-B143A53224BC}"/>
                </a:ext>
              </a:extLst>
            </p:cNvPr>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a:p>
          </p:txBody>
        </p:sp>
        <p:sp>
          <p:nvSpPr>
            <p:cNvPr id="5" name="Rectangle 4">
              <a:extLst>
                <a:ext uri="{FF2B5EF4-FFF2-40B4-BE49-F238E27FC236}">
                  <a16:creationId xmlns:a16="http://schemas.microsoft.com/office/drawing/2014/main" id="{71E31E8E-DDEF-428F-A8E2-B63493E12BD6}"/>
                </a:ext>
              </a:extLst>
            </p:cNvPr>
            <p:cNvSpPr/>
            <p:nvPr userDrawn="1"/>
          </p:nvSpPr>
          <p:spPr>
            <a:xfrm>
              <a:off x="0" y="1463661"/>
              <a:ext cx="809625" cy="214315"/>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a:p>
          </p:txBody>
        </p:sp>
        <p:sp>
          <p:nvSpPr>
            <p:cNvPr id="6" name="Rectangle 5">
              <a:extLst>
                <a:ext uri="{FF2B5EF4-FFF2-40B4-BE49-F238E27FC236}">
                  <a16:creationId xmlns:a16="http://schemas.microsoft.com/office/drawing/2014/main" id="{2674DC4C-0D42-4F11-90BF-CE427813D6D4}"/>
                </a:ext>
              </a:extLst>
            </p:cNvPr>
            <p:cNvSpPr/>
            <p:nvPr userDrawn="1"/>
          </p:nvSpPr>
          <p:spPr>
            <a:xfrm>
              <a:off x="857250" y="1466836"/>
              <a:ext cx="8286750" cy="214315"/>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dirty="0"/>
            </a:p>
          </p:txBody>
        </p:sp>
      </p:grpSp>
      <p:sp>
        <p:nvSpPr>
          <p:cNvPr id="2" name="Title 1"/>
          <p:cNvSpPr>
            <a:spLocks noGrp="1"/>
          </p:cNvSpPr>
          <p:nvPr>
            <p:ph type="title"/>
          </p:nvPr>
        </p:nvSpPr>
        <p:spPr>
          <a:noFill/>
        </p:spPr>
        <p:txBody>
          <a:bodyPr/>
          <a:lstStyle/>
          <a:p>
            <a:r>
              <a:rPr lang="en-US"/>
              <a:t>Click to edit Master title style</a:t>
            </a:r>
          </a:p>
        </p:txBody>
      </p:sp>
      <p:sp>
        <p:nvSpPr>
          <p:cNvPr id="7" name="Date Placeholder 2">
            <a:extLst>
              <a:ext uri="{FF2B5EF4-FFF2-40B4-BE49-F238E27FC236}">
                <a16:creationId xmlns:a16="http://schemas.microsoft.com/office/drawing/2014/main" id="{94819ED9-8C1D-4303-997D-54D91C54C098}"/>
              </a:ext>
            </a:extLst>
          </p:cNvPr>
          <p:cNvSpPr>
            <a:spLocks noGrp="1"/>
          </p:cNvSpPr>
          <p:nvPr>
            <p:ph type="dt" sz="half" idx="10"/>
          </p:nvPr>
        </p:nvSpPr>
        <p:spPr/>
        <p:txBody>
          <a:bodyPr/>
          <a:lstStyle>
            <a:lvl1pPr>
              <a:defRPr/>
            </a:lvl1pPr>
          </a:lstStyle>
          <a:p>
            <a:pPr>
              <a:defRPr/>
            </a:pPr>
            <a:fld id="{9DC89FE2-1425-4369-B7CE-BE81D5D6B39B}" type="datetime1">
              <a:rPr lang="en-US"/>
              <a:pPr>
                <a:defRPr/>
              </a:pPr>
              <a:t>9/9/2021</a:t>
            </a:fld>
            <a:endParaRPr lang="en-US"/>
          </a:p>
        </p:txBody>
      </p:sp>
      <p:sp>
        <p:nvSpPr>
          <p:cNvPr id="8" name="Footer Placeholder 3">
            <a:extLst>
              <a:ext uri="{FF2B5EF4-FFF2-40B4-BE49-F238E27FC236}">
                <a16:creationId xmlns:a16="http://schemas.microsoft.com/office/drawing/2014/main" id="{D37B43F9-0263-462F-AD9E-7B793F800CA4}"/>
              </a:ext>
            </a:extLst>
          </p:cNvPr>
          <p:cNvSpPr>
            <a:spLocks noGrp="1"/>
          </p:cNvSpPr>
          <p:nvPr>
            <p:ph type="ftr" sz="quarter" idx="11"/>
          </p:nvPr>
        </p:nvSpPr>
        <p:spPr/>
        <p:txBody>
          <a:bodyPr/>
          <a:lstStyle>
            <a:lvl1pPr>
              <a:defRPr/>
            </a:lvl1pPr>
          </a:lstStyle>
          <a:p>
            <a:pPr>
              <a:defRPr/>
            </a:pPr>
            <a:r>
              <a:rPr lang="en-US"/>
              <a:t>ERD Concepts</a:t>
            </a:r>
          </a:p>
        </p:txBody>
      </p:sp>
      <p:sp>
        <p:nvSpPr>
          <p:cNvPr id="9" name="Slide Number Placeholder 4">
            <a:extLst>
              <a:ext uri="{FF2B5EF4-FFF2-40B4-BE49-F238E27FC236}">
                <a16:creationId xmlns:a16="http://schemas.microsoft.com/office/drawing/2014/main" id="{9EA22028-BAAD-475E-89C0-186E18A74396}"/>
              </a:ext>
            </a:extLst>
          </p:cNvPr>
          <p:cNvSpPr>
            <a:spLocks noGrp="1"/>
          </p:cNvSpPr>
          <p:nvPr>
            <p:ph type="sldNum" sz="quarter" idx="12"/>
          </p:nvPr>
        </p:nvSpPr>
        <p:spPr/>
        <p:txBody>
          <a:bodyPr/>
          <a:lstStyle>
            <a:lvl1pPr>
              <a:defRPr/>
            </a:lvl1pPr>
          </a:lstStyle>
          <a:p>
            <a:fld id="{479221B6-F0AD-4180-9691-EA55B0EDFB6D}" type="slidenum">
              <a:rPr lang="en-US" altLang="en-US"/>
              <a:pPr/>
              <a:t>‹#›</a:t>
            </a:fld>
            <a:endParaRPr lang="en-US" altLang="en-US"/>
          </a:p>
        </p:txBody>
      </p:sp>
    </p:spTree>
    <p:extLst>
      <p:ext uri="{BB962C8B-B14F-4D97-AF65-F5344CB8AC3E}">
        <p14:creationId xmlns:p14="http://schemas.microsoft.com/office/powerpoint/2010/main" val="242791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50F50CF0-7068-4843-88DE-F08FACB68A6C}"/>
              </a:ext>
            </a:extLst>
          </p:cNvPr>
          <p:cNvGrpSpPr>
            <a:grpSpLocks/>
          </p:cNvGrpSpPr>
          <p:nvPr/>
        </p:nvGrpSpPr>
        <p:grpSpPr bwMode="auto">
          <a:xfrm>
            <a:off x="0" y="6286500"/>
            <a:ext cx="9144000" cy="285750"/>
            <a:chOff x="0" y="1428736"/>
            <a:chExt cx="9144000" cy="285752"/>
          </a:xfrm>
        </p:grpSpPr>
        <p:sp>
          <p:nvSpPr>
            <p:cNvPr id="3" name="Rectangle 2">
              <a:extLst>
                <a:ext uri="{FF2B5EF4-FFF2-40B4-BE49-F238E27FC236}">
                  <a16:creationId xmlns:a16="http://schemas.microsoft.com/office/drawing/2014/main" id="{A80C0D99-F692-4FC9-8F1A-6368DCA41347}"/>
                </a:ext>
              </a:extLst>
            </p:cNvPr>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a:p>
          </p:txBody>
        </p:sp>
        <p:sp>
          <p:nvSpPr>
            <p:cNvPr id="4" name="Rectangle 3">
              <a:extLst>
                <a:ext uri="{FF2B5EF4-FFF2-40B4-BE49-F238E27FC236}">
                  <a16:creationId xmlns:a16="http://schemas.microsoft.com/office/drawing/2014/main" id="{0FBA80E8-795F-467B-B9B2-C0ACBF9831B0}"/>
                </a:ext>
              </a:extLst>
            </p:cNvPr>
            <p:cNvSpPr/>
            <p:nvPr userDrawn="1"/>
          </p:nvSpPr>
          <p:spPr>
            <a:xfrm>
              <a:off x="0" y="1463661"/>
              <a:ext cx="809625" cy="214315"/>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a:p>
          </p:txBody>
        </p:sp>
        <p:sp>
          <p:nvSpPr>
            <p:cNvPr id="5" name="Rectangle 4">
              <a:extLst>
                <a:ext uri="{FF2B5EF4-FFF2-40B4-BE49-F238E27FC236}">
                  <a16:creationId xmlns:a16="http://schemas.microsoft.com/office/drawing/2014/main" id="{1EFEBB72-7F62-43CA-9BE6-8CA845938A79}"/>
                </a:ext>
              </a:extLst>
            </p:cNvPr>
            <p:cNvSpPr/>
            <p:nvPr userDrawn="1"/>
          </p:nvSpPr>
          <p:spPr>
            <a:xfrm>
              <a:off x="857250" y="1466836"/>
              <a:ext cx="8286750" cy="214315"/>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dirty="0"/>
            </a:p>
          </p:txBody>
        </p:sp>
      </p:grpSp>
      <p:sp>
        <p:nvSpPr>
          <p:cNvPr id="6" name="Date Placeholder 1">
            <a:extLst>
              <a:ext uri="{FF2B5EF4-FFF2-40B4-BE49-F238E27FC236}">
                <a16:creationId xmlns:a16="http://schemas.microsoft.com/office/drawing/2014/main" id="{E3BC7DC0-E46C-4C14-A06A-E87D7860F12D}"/>
              </a:ext>
            </a:extLst>
          </p:cNvPr>
          <p:cNvSpPr>
            <a:spLocks noGrp="1"/>
          </p:cNvSpPr>
          <p:nvPr>
            <p:ph type="dt" sz="half" idx="10"/>
          </p:nvPr>
        </p:nvSpPr>
        <p:spPr/>
        <p:txBody>
          <a:bodyPr/>
          <a:lstStyle>
            <a:lvl1pPr>
              <a:defRPr/>
            </a:lvl1pPr>
          </a:lstStyle>
          <a:p>
            <a:pPr>
              <a:defRPr/>
            </a:pPr>
            <a:fld id="{37827AC6-0262-45E9-90B5-D150673CCCCB}" type="datetime1">
              <a:rPr lang="en-US"/>
              <a:pPr>
                <a:defRPr/>
              </a:pPr>
              <a:t>9/9/2021</a:t>
            </a:fld>
            <a:endParaRPr lang="en-US"/>
          </a:p>
        </p:txBody>
      </p:sp>
      <p:sp>
        <p:nvSpPr>
          <p:cNvPr id="7" name="Footer Placeholder 2">
            <a:extLst>
              <a:ext uri="{FF2B5EF4-FFF2-40B4-BE49-F238E27FC236}">
                <a16:creationId xmlns:a16="http://schemas.microsoft.com/office/drawing/2014/main" id="{9CB12ADE-BBA8-4D7D-B734-E18C29D1C255}"/>
              </a:ext>
            </a:extLst>
          </p:cNvPr>
          <p:cNvSpPr>
            <a:spLocks noGrp="1"/>
          </p:cNvSpPr>
          <p:nvPr>
            <p:ph type="ftr" sz="quarter" idx="11"/>
          </p:nvPr>
        </p:nvSpPr>
        <p:spPr/>
        <p:txBody>
          <a:bodyPr/>
          <a:lstStyle>
            <a:lvl1pPr>
              <a:defRPr/>
            </a:lvl1pPr>
          </a:lstStyle>
          <a:p>
            <a:pPr>
              <a:defRPr/>
            </a:pPr>
            <a:r>
              <a:rPr lang="en-US"/>
              <a:t>ERD Concepts</a:t>
            </a:r>
          </a:p>
        </p:txBody>
      </p:sp>
      <p:sp>
        <p:nvSpPr>
          <p:cNvPr id="8" name="Slide Number Placeholder 3">
            <a:extLst>
              <a:ext uri="{FF2B5EF4-FFF2-40B4-BE49-F238E27FC236}">
                <a16:creationId xmlns:a16="http://schemas.microsoft.com/office/drawing/2014/main" id="{13F60F64-F151-424A-9E80-0355918AC9A5}"/>
              </a:ext>
            </a:extLst>
          </p:cNvPr>
          <p:cNvSpPr>
            <a:spLocks noGrp="1"/>
          </p:cNvSpPr>
          <p:nvPr>
            <p:ph type="sldNum" sz="quarter" idx="12"/>
          </p:nvPr>
        </p:nvSpPr>
        <p:spPr>
          <a:xfrm>
            <a:off x="0" y="6286500"/>
            <a:ext cx="809625" cy="285750"/>
          </a:xfrm>
        </p:spPr>
        <p:txBody>
          <a:bodyPr/>
          <a:lstStyle>
            <a:lvl1pPr>
              <a:defRPr/>
            </a:lvl1pPr>
          </a:lstStyle>
          <a:p>
            <a:fld id="{6157AABD-C40A-4A8A-9308-FA4D9DD038B0}" type="slidenum">
              <a:rPr lang="en-US" altLang="en-US"/>
              <a:pPr/>
              <a:t>‹#›</a:t>
            </a:fld>
            <a:endParaRPr lang="en-US" altLang="en-US"/>
          </a:p>
        </p:txBody>
      </p:sp>
    </p:spTree>
    <p:extLst>
      <p:ext uri="{BB962C8B-B14F-4D97-AF65-F5344CB8AC3E}">
        <p14:creationId xmlns:p14="http://schemas.microsoft.com/office/powerpoint/2010/main" val="145067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26" y="285728"/>
            <a:ext cx="3286146" cy="1143008"/>
          </a:xfrm>
        </p:spPr>
        <p:txBody>
          <a:bodyPr anchor="t"/>
          <a:lstStyle>
            <a:lvl1pPr algn="l">
              <a:defRPr sz="2000" b="1">
                <a:effectLst/>
              </a:defRPr>
            </a:lvl1pPr>
          </a:lstStyle>
          <a:p>
            <a:r>
              <a:rPr lang="en-US"/>
              <a:t>Click to edit Master title style</a:t>
            </a:r>
          </a:p>
        </p:txBody>
      </p:sp>
      <p:sp>
        <p:nvSpPr>
          <p:cNvPr id="3" name="Content Placeholder 2"/>
          <p:cNvSpPr>
            <a:spLocks noGrp="1"/>
          </p:cNvSpPr>
          <p:nvPr>
            <p:ph idx="1"/>
          </p:nvPr>
        </p:nvSpPr>
        <p:spPr>
          <a:xfrm>
            <a:off x="857224" y="1717341"/>
            <a:ext cx="8215338"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214810" y="285728"/>
            <a:ext cx="4857752"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348A058-46B6-4D79-A7D3-793FCBB150A6}"/>
              </a:ext>
            </a:extLst>
          </p:cNvPr>
          <p:cNvSpPr>
            <a:spLocks noGrp="1"/>
          </p:cNvSpPr>
          <p:nvPr>
            <p:ph type="dt" sz="half" idx="10"/>
          </p:nvPr>
        </p:nvSpPr>
        <p:spPr/>
        <p:txBody>
          <a:bodyPr/>
          <a:lstStyle>
            <a:lvl1pPr>
              <a:defRPr/>
            </a:lvl1pPr>
          </a:lstStyle>
          <a:p>
            <a:pPr>
              <a:defRPr/>
            </a:pPr>
            <a:fld id="{4C6CEC57-F68F-410D-848D-D5F5576C5E4C}" type="datetime1">
              <a:rPr lang="en-US"/>
              <a:pPr>
                <a:defRPr/>
              </a:pPr>
              <a:t>9/9/2021</a:t>
            </a:fld>
            <a:endParaRPr lang="en-US"/>
          </a:p>
        </p:txBody>
      </p:sp>
      <p:sp>
        <p:nvSpPr>
          <p:cNvPr id="6" name="Footer Placeholder 4">
            <a:extLst>
              <a:ext uri="{FF2B5EF4-FFF2-40B4-BE49-F238E27FC236}">
                <a16:creationId xmlns:a16="http://schemas.microsoft.com/office/drawing/2014/main" id="{6420985F-0B2F-4814-976A-1BCEDFC8377D}"/>
              </a:ext>
            </a:extLst>
          </p:cNvPr>
          <p:cNvSpPr>
            <a:spLocks noGrp="1"/>
          </p:cNvSpPr>
          <p:nvPr>
            <p:ph type="ftr" sz="quarter" idx="11"/>
          </p:nvPr>
        </p:nvSpPr>
        <p:spPr/>
        <p:txBody>
          <a:bodyPr/>
          <a:lstStyle>
            <a:lvl1pPr>
              <a:defRPr/>
            </a:lvl1pPr>
          </a:lstStyle>
          <a:p>
            <a:pPr>
              <a:defRPr/>
            </a:pPr>
            <a:r>
              <a:rPr lang="en-US"/>
              <a:t>ERD Concepts</a:t>
            </a:r>
          </a:p>
        </p:txBody>
      </p:sp>
      <p:sp>
        <p:nvSpPr>
          <p:cNvPr id="7" name="Slide Number Placeholder 5">
            <a:extLst>
              <a:ext uri="{FF2B5EF4-FFF2-40B4-BE49-F238E27FC236}">
                <a16:creationId xmlns:a16="http://schemas.microsoft.com/office/drawing/2014/main" id="{11AD960F-CB5B-4214-8CFC-9DD00845A54E}"/>
              </a:ext>
            </a:extLst>
          </p:cNvPr>
          <p:cNvSpPr>
            <a:spLocks noGrp="1"/>
          </p:cNvSpPr>
          <p:nvPr>
            <p:ph type="sldNum" sz="quarter" idx="12"/>
          </p:nvPr>
        </p:nvSpPr>
        <p:spPr/>
        <p:txBody>
          <a:bodyPr/>
          <a:lstStyle>
            <a:lvl1pPr>
              <a:defRPr/>
            </a:lvl1pPr>
          </a:lstStyle>
          <a:p>
            <a:fld id="{56239C49-0EE5-4BDE-ADD8-F1A0777C78D8}" type="slidenum">
              <a:rPr lang="en-US" altLang="en-US"/>
              <a:pPr/>
              <a:t>‹#›</a:t>
            </a:fld>
            <a:endParaRPr lang="en-US" altLang="en-US"/>
          </a:p>
        </p:txBody>
      </p:sp>
    </p:spTree>
    <p:extLst>
      <p:ext uri="{BB962C8B-B14F-4D97-AF65-F5344CB8AC3E}">
        <p14:creationId xmlns:p14="http://schemas.microsoft.com/office/powerpoint/2010/main" val="84812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3" y="1718046"/>
            <a:ext cx="734214" cy="4834842"/>
          </a:xfrm>
          <a:noFill/>
        </p:spPr>
        <p:txBody>
          <a:bodyPr vert="eaVert"/>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lang="en-US"/>
              <a:t>Click to edit Master title style</a:t>
            </a:r>
          </a:p>
        </p:txBody>
      </p:sp>
      <p:sp>
        <p:nvSpPr>
          <p:cNvPr id="3" name="Picture Placeholder 2"/>
          <p:cNvSpPr>
            <a:spLocks noGrp="1"/>
          </p:cNvSpPr>
          <p:nvPr>
            <p:ph type="pic" idx="1"/>
          </p:nvPr>
        </p:nvSpPr>
        <p:spPr>
          <a:xfrm>
            <a:off x="915372" y="1790268"/>
            <a:ext cx="8091100"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42994" y="285728"/>
            <a:ext cx="82296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4EC7A7C-47D4-4CBD-8833-15BA9A4F9945}"/>
              </a:ext>
            </a:extLst>
          </p:cNvPr>
          <p:cNvSpPr>
            <a:spLocks noGrp="1"/>
          </p:cNvSpPr>
          <p:nvPr>
            <p:ph type="dt" sz="half" idx="10"/>
          </p:nvPr>
        </p:nvSpPr>
        <p:spPr/>
        <p:txBody>
          <a:bodyPr/>
          <a:lstStyle>
            <a:lvl1pPr>
              <a:defRPr/>
            </a:lvl1pPr>
          </a:lstStyle>
          <a:p>
            <a:pPr>
              <a:defRPr/>
            </a:pPr>
            <a:fld id="{3EE8C8B7-A095-4525-A632-D608E469D9B5}" type="datetime1">
              <a:rPr lang="en-US"/>
              <a:pPr>
                <a:defRPr/>
              </a:pPr>
              <a:t>9/9/2021</a:t>
            </a:fld>
            <a:endParaRPr lang="en-US"/>
          </a:p>
        </p:txBody>
      </p:sp>
      <p:sp>
        <p:nvSpPr>
          <p:cNvPr id="6" name="Footer Placeholder 4">
            <a:extLst>
              <a:ext uri="{FF2B5EF4-FFF2-40B4-BE49-F238E27FC236}">
                <a16:creationId xmlns:a16="http://schemas.microsoft.com/office/drawing/2014/main" id="{8CA5CA8C-A220-4869-AE7A-C3EA204BF5DD}"/>
              </a:ext>
            </a:extLst>
          </p:cNvPr>
          <p:cNvSpPr>
            <a:spLocks noGrp="1"/>
          </p:cNvSpPr>
          <p:nvPr>
            <p:ph type="ftr" sz="quarter" idx="11"/>
          </p:nvPr>
        </p:nvSpPr>
        <p:spPr/>
        <p:txBody>
          <a:bodyPr/>
          <a:lstStyle>
            <a:lvl1pPr>
              <a:defRPr/>
            </a:lvl1pPr>
          </a:lstStyle>
          <a:p>
            <a:pPr>
              <a:defRPr/>
            </a:pPr>
            <a:r>
              <a:rPr lang="en-US"/>
              <a:t>ERD Concepts</a:t>
            </a:r>
          </a:p>
        </p:txBody>
      </p:sp>
      <p:sp>
        <p:nvSpPr>
          <p:cNvPr id="7" name="Slide Number Placeholder 5">
            <a:extLst>
              <a:ext uri="{FF2B5EF4-FFF2-40B4-BE49-F238E27FC236}">
                <a16:creationId xmlns:a16="http://schemas.microsoft.com/office/drawing/2014/main" id="{7E9DC770-D4A0-4ABF-8A43-E1518861801A}"/>
              </a:ext>
            </a:extLst>
          </p:cNvPr>
          <p:cNvSpPr>
            <a:spLocks noGrp="1"/>
          </p:cNvSpPr>
          <p:nvPr>
            <p:ph type="sldNum" sz="quarter" idx="12"/>
          </p:nvPr>
        </p:nvSpPr>
        <p:spPr/>
        <p:txBody>
          <a:bodyPr/>
          <a:lstStyle>
            <a:lvl1pPr>
              <a:defRPr/>
            </a:lvl1pPr>
          </a:lstStyle>
          <a:p>
            <a:fld id="{128B8C64-1B5A-4AE8-AA67-78D6BA86F7E2}" type="slidenum">
              <a:rPr lang="en-US" altLang="en-US"/>
              <a:pPr/>
              <a:t>‹#›</a:t>
            </a:fld>
            <a:endParaRPr lang="en-US" altLang="en-US"/>
          </a:p>
        </p:txBody>
      </p:sp>
    </p:spTree>
    <p:extLst>
      <p:ext uri="{BB962C8B-B14F-4D97-AF65-F5344CB8AC3E}">
        <p14:creationId xmlns:p14="http://schemas.microsoft.com/office/powerpoint/2010/main" val="232066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12">
            <a:extLst>
              <a:ext uri="{FF2B5EF4-FFF2-40B4-BE49-F238E27FC236}">
                <a16:creationId xmlns:a16="http://schemas.microsoft.com/office/drawing/2014/main" id="{A9C7E40D-C1B2-4C90-B711-15AE3B74FD3A}"/>
              </a:ext>
            </a:extLst>
          </p:cNvPr>
          <p:cNvGrpSpPr>
            <a:grpSpLocks/>
          </p:cNvGrpSpPr>
          <p:nvPr/>
        </p:nvGrpSpPr>
        <p:grpSpPr bwMode="auto">
          <a:xfrm>
            <a:off x="0" y="1428750"/>
            <a:ext cx="9144000" cy="285750"/>
            <a:chOff x="0" y="1428736"/>
            <a:chExt cx="9144000" cy="285752"/>
          </a:xfrm>
        </p:grpSpPr>
        <p:sp>
          <p:nvSpPr>
            <p:cNvPr id="7" name="Rectangle 6">
              <a:extLst>
                <a:ext uri="{FF2B5EF4-FFF2-40B4-BE49-F238E27FC236}">
                  <a16:creationId xmlns:a16="http://schemas.microsoft.com/office/drawing/2014/main" id="{2E2A5A12-A8E9-47C7-A800-EC01DF33DCC7}"/>
                </a:ext>
              </a:extLst>
            </p:cNvPr>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a:p>
          </p:txBody>
        </p:sp>
        <p:sp>
          <p:nvSpPr>
            <p:cNvPr id="9" name="Rectangle 8">
              <a:extLst>
                <a:ext uri="{FF2B5EF4-FFF2-40B4-BE49-F238E27FC236}">
                  <a16:creationId xmlns:a16="http://schemas.microsoft.com/office/drawing/2014/main" id="{9FCB6FB0-0272-4D40-B8D8-164AA09C6983}"/>
                </a:ext>
              </a:extLst>
            </p:cNvPr>
            <p:cNvSpPr/>
            <p:nvPr userDrawn="1"/>
          </p:nvSpPr>
          <p:spPr>
            <a:xfrm>
              <a:off x="0" y="1463661"/>
              <a:ext cx="809625" cy="214315"/>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a:p>
          </p:txBody>
        </p:sp>
        <p:sp>
          <p:nvSpPr>
            <p:cNvPr id="8" name="Rectangle 7">
              <a:extLst>
                <a:ext uri="{FF2B5EF4-FFF2-40B4-BE49-F238E27FC236}">
                  <a16:creationId xmlns:a16="http://schemas.microsoft.com/office/drawing/2014/main" id="{44495081-BFDF-4582-BEF6-CEE0E4123CFD}"/>
                </a:ext>
              </a:extLst>
            </p:cNvPr>
            <p:cNvSpPr/>
            <p:nvPr userDrawn="1"/>
          </p:nvSpPr>
          <p:spPr>
            <a:xfrm>
              <a:off x="857250" y="1466836"/>
              <a:ext cx="8286750" cy="214315"/>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anchor="ctr"/>
            <a:lstStyle/>
            <a:p>
              <a:pPr eaLnBrk="1" hangingPunct="1">
                <a:defRPr/>
              </a:pPr>
              <a:endParaRPr lang="zh-CN" altLang="en-US" dirty="0"/>
            </a:p>
          </p:txBody>
        </p:sp>
      </p:grpSp>
      <p:sp>
        <p:nvSpPr>
          <p:cNvPr id="1027" name="Text Placeholder 2">
            <a:extLst>
              <a:ext uri="{FF2B5EF4-FFF2-40B4-BE49-F238E27FC236}">
                <a16:creationId xmlns:a16="http://schemas.microsoft.com/office/drawing/2014/main" id="{B0E5E070-738F-4358-A51C-DACCB5B57A4F}"/>
              </a:ext>
            </a:extLst>
          </p:cNvPr>
          <p:cNvSpPr>
            <a:spLocks noGrp="1"/>
          </p:cNvSpPr>
          <p:nvPr>
            <p:ph type="body" idx="1"/>
          </p:nvPr>
        </p:nvSpPr>
        <p:spPr bwMode="auto">
          <a:xfrm>
            <a:off x="842963" y="1716088"/>
            <a:ext cx="82296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1D2A3B5-DBC6-4145-AF3F-BA864BD0F349}"/>
              </a:ext>
            </a:extLst>
          </p:cNvPr>
          <p:cNvSpPr>
            <a:spLocks noGrp="1"/>
          </p:cNvSpPr>
          <p:nvPr>
            <p:ph type="dt" sz="half" idx="2"/>
          </p:nvPr>
        </p:nvSpPr>
        <p:spPr>
          <a:xfrm>
            <a:off x="0" y="6572250"/>
            <a:ext cx="1800225" cy="285750"/>
          </a:xfrm>
          <a:prstGeom prst="rect">
            <a:avLst/>
          </a:prstGeom>
        </p:spPr>
        <p:txBody>
          <a:bodyPr vert="horz" rtlCol="0" anchor="ctr"/>
          <a:lstStyle>
            <a:lvl1pPr algn="l" eaLnBrk="1" latinLnBrk="0" hangingPunct="1">
              <a:defRPr kumimoji="0" sz="1200">
                <a:solidFill>
                  <a:schemeClr val="tx1">
                    <a:tint val="75000"/>
                  </a:schemeClr>
                </a:solidFill>
                <a:latin typeface="Arial" charset="0"/>
                <a:ea typeface="ＭＳ Ｐゴシック" pitchFamily="-44" charset="-128"/>
              </a:defRPr>
            </a:lvl1pPr>
          </a:lstStyle>
          <a:p>
            <a:pPr>
              <a:defRPr/>
            </a:pPr>
            <a:fld id="{A1AC7840-8917-4135-A771-D173CCEB87F4}" type="datetime1">
              <a:rPr lang="en-US"/>
              <a:pPr>
                <a:defRPr/>
              </a:pPr>
              <a:t>9/9/2021</a:t>
            </a:fld>
            <a:endParaRPr lang="en-US"/>
          </a:p>
        </p:txBody>
      </p:sp>
      <p:sp>
        <p:nvSpPr>
          <p:cNvPr id="5" name="Footer Placeholder 4">
            <a:extLst>
              <a:ext uri="{FF2B5EF4-FFF2-40B4-BE49-F238E27FC236}">
                <a16:creationId xmlns:a16="http://schemas.microsoft.com/office/drawing/2014/main" id="{2BEDB08C-6E77-4B31-8012-D9234F7DE024}"/>
              </a:ext>
            </a:extLst>
          </p:cNvPr>
          <p:cNvSpPr>
            <a:spLocks noGrp="1"/>
          </p:cNvSpPr>
          <p:nvPr>
            <p:ph type="ftr" sz="quarter" idx="3"/>
          </p:nvPr>
        </p:nvSpPr>
        <p:spPr>
          <a:xfrm>
            <a:off x="6264275" y="6572250"/>
            <a:ext cx="2879725" cy="285750"/>
          </a:xfrm>
          <a:prstGeom prst="rect">
            <a:avLst/>
          </a:prstGeom>
        </p:spPr>
        <p:txBody>
          <a:bodyPr vert="horz" rtlCol="0" anchor="ctr"/>
          <a:lstStyle>
            <a:lvl1pPr algn="r" eaLnBrk="1" latinLnBrk="0" hangingPunct="1">
              <a:defRPr kumimoji="0" sz="1200">
                <a:solidFill>
                  <a:schemeClr val="tx1">
                    <a:tint val="75000"/>
                  </a:schemeClr>
                </a:solidFill>
                <a:latin typeface="Arial" charset="0"/>
                <a:ea typeface="ＭＳ Ｐゴシック" pitchFamily="-44" charset="-128"/>
              </a:defRPr>
            </a:lvl1pPr>
          </a:lstStyle>
          <a:p>
            <a:pPr>
              <a:defRPr/>
            </a:pPr>
            <a:r>
              <a:rPr lang="en-US"/>
              <a:t>ERD Concepts</a:t>
            </a:r>
          </a:p>
        </p:txBody>
      </p:sp>
      <p:sp>
        <p:nvSpPr>
          <p:cNvPr id="6" name="Slide Number Placeholder 5">
            <a:extLst>
              <a:ext uri="{FF2B5EF4-FFF2-40B4-BE49-F238E27FC236}">
                <a16:creationId xmlns:a16="http://schemas.microsoft.com/office/drawing/2014/main" id="{28BC4823-63D0-4697-B373-22F52FCA7772}"/>
              </a:ext>
            </a:extLst>
          </p:cNvPr>
          <p:cNvSpPr>
            <a:spLocks noGrp="1"/>
          </p:cNvSpPr>
          <p:nvPr>
            <p:ph type="sldNum" sz="quarter" idx="4"/>
          </p:nvPr>
        </p:nvSpPr>
        <p:spPr>
          <a:xfrm>
            <a:off x="0" y="1428750"/>
            <a:ext cx="809625" cy="2857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BCBCBC"/>
                </a:solidFill>
              </a:defRPr>
            </a:lvl1pPr>
          </a:lstStyle>
          <a:p>
            <a:fld id="{4F48DD2D-226E-4A5B-9AED-290741143D02}" type="slidenum">
              <a:rPr lang="en-US" altLang="en-US"/>
              <a:pPr/>
              <a:t>‹#›</a:t>
            </a:fld>
            <a:endParaRPr lang="en-US" altLang="en-US"/>
          </a:p>
        </p:txBody>
      </p:sp>
      <p:sp>
        <p:nvSpPr>
          <p:cNvPr id="2" name="Title Placeholder 1">
            <a:extLst>
              <a:ext uri="{FF2B5EF4-FFF2-40B4-BE49-F238E27FC236}">
                <a16:creationId xmlns:a16="http://schemas.microsoft.com/office/drawing/2014/main" id="{47DDD117-6E8C-4A6B-B213-3D7A9D3F4E00}"/>
              </a:ext>
            </a:extLst>
          </p:cNvPr>
          <p:cNvSpPr>
            <a:spLocks noGrp="1"/>
          </p:cNvSpPr>
          <p:nvPr>
            <p:ph type="title"/>
          </p:nvPr>
        </p:nvSpPr>
        <p:spPr>
          <a:xfrm>
            <a:off x="842963" y="282575"/>
            <a:ext cx="8229600" cy="1143000"/>
          </a:xfrm>
          <a:prstGeom prst="rect">
            <a:avLst/>
          </a:prstGeom>
          <a:noFill/>
        </p:spPr>
        <p:txBody>
          <a:bodyPr vert="horz" rtlCol="0" anchor="ctr">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64" r:id="rId1"/>
    <p:sldLayoutId id="2147483958" r:id="rId2"/>
    <p:sldLayoutId id="2147483965" r:id="rId3"/>
    <p:sldLayoutId id="2147483959" r:id="rId4"/>
    <p:sldLayoutId id="2147483960" r:id="rId5"/>
    <p:sldLayoutId id="2147483966" r:id="rId6"/>
    <p:sldLayoutId id="2147483967" r:id="rId7"/>
    <p:sldLayoutId id="2147483961" r:id="rId8"/>
    <p:sldLayoutId id="2147483962" r:id="rId9"/>
    <p:sldLayoutId id="2147483963" r:id="rId10"/>
    <p:sldLayoutId id="2147483968" r:id="rId11"/>
    <p:sldLayoutId id="2147483969" r:id="rId12"/>
  </p:sldLayoutIdLst>
  <p:hf sldNum="0" hdr="0"/>
  <p:txStyles>
    <p:titleStyle>
      <a:lvl1pPr algn="ctr" rtl="0" eaLnBrk="0" fontAlgn="base" hangingPunct="0">
        <a:spcBef>
          <a:spcPct val="0"/>
        </a:spcBef>
        <a:spcAft>
          <a:spcPct val="0"/>
        </a:spcAft>
        <a:defRPr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60000"/>
        <a:buFont typeface="Wingdings 3" panose="050401020108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60000"/>
        <a:buFont typeface="Wingdings 3" panose="050401020108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60000"/>
        <a:buFont typeface="Wingdings" panose="05000000000000000000" pitchFamily="2" charset="2"/>
        <a:buChar char="Ø"/>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60000"/>
        <a:buFont typeface="Wingdings 3" panose="050401020108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hyperlink" Target="http://msdn.microsoft.com/en-us/library/bb264565.aspx"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1029">
            <a:extLst>
              <a:ext uri="{FF2B5EF4-FFF2-40B4-BE49-F238E27FC236}">
                <a16:creationId xmlns:a16="http://schemas.microsoft.com/office/drawing/2014/main" id="{AFB797BD-05A6-4618-98B0-63D568142149}"/>
              </a:ext>
            </a:extLst>
          </p:cNvPr>
          <p:cNvSpPr>
            <a:spLocks noGrp="1" noChangeArrowheads="1"/>
          </p:cNvSpPr>
          <p:nvPr>
            <p:ph type="ctrTitle"/>
          </p:nvPr>
        </p:nvSpPr>
        <p:spPr>
          <a:xfrm>
            <a:off x="685800" y="958646"/>
            <a:ext cx="7772400" cy="1965516"/>
          </a:xfrm>
        </p:spPr>
        <p:txBody>
          <a:bodyPr/>
          <a:lstStyle/>
          <a:p>
            <a:pPr eaLnBrk="1" fontAlgn="auto" hangingPunct="1">
              <a:spcAft>
                <a:spcPts val="0"/>
              </a:spcAft>
              <a:defRPr/>
            </a:pPr>
            <a:r>
              <a:rPr lang="en-US" sz="4800" dirty="0"/>
              <a:t>T-SQL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7BEF7B0-6B7F-4042-B8A5-23706EE73F6A}"/>
              </a:ext>
            </a:extLst>
          </p:cNvPr>
          <p:cNvSpPr>
            <a:spLocks noGrp="1" noChangeArrowheads="1"/>
          </p:cNvSpPr>
          <p:nvPr>
            <p:ph type="title"/>
          </p:nvPr>
        </p:nvSpPr>
        <p:spPr/>
        <p:txBody>
          <a:bodyPr/>
          <a:lstStyle/>
          <a:p>
            <a:pPr eaLnBrk="1" hangingPunct="1">
              <a:defRPr/>
            </a:pPr>
            <a:r>
              <a:rPr lang="en-US" dirty="0"/>
              <a:t>Create Table</a:t>
            </a:r>
          </a:p>
        </p:txBody>
      </p:sp>
      <p:sp>
        <p:nvSpPr>
          <p:cNvPr id="17411" name="AutoShape 5">
            <a:extLst>
              <a:ext uri="{FF2B5EF4-FFF2-40B4-BE49-F238E27FC236}">
                <a16:creationId xmlns:a16="http://schemas.microsoft.com/office/drawing/2014/main" id="{8B4B597C-F1B9-428A-8E01-23CE36C2742F}"/>
              </a:ext>
            </a:extLst>
          </p:cNvPr>
          <p:cNvSpPr>
            <a:spLocks noChangeArrowheads="1"/>
          </p:cNvSpPr>
          <p:nvPr/>
        </p:nvSpPr>
        <p:spPr bwMode="auto">
          <a:xfrm>
            <a:off x="627063" y="2230438"/>
            <a:ext cx="7899400" cy="1246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endParaRPr lang="en-US" altLang="en-US"/>
          </a:p>
          <a:p>
            <a:pPr algn="l" eaLnBrk="1" hangingPunct="1">
              <a:lnSpc>
                <a:spcPct val="80000"/>
              </a:lnSpc>
            </a:pPr>
            <a:r>
              <a:rPr lang="en-US" altLang="en-US"/>
              <a:t>CREATE TABLE  [table_name]</a:t>
            </a:r>
            <a:br>
              <a:rPr lang="en-US" altLang="en-US"/>
            </a:br>
            <a:r>
              <a:rPr lang="en-US" altLang="en-US"/>
              <a:t>("column 1" "data_type",</a:t>
            </a:r>
            <a:br>
              <a:rPr lang="en-US" altLang="en-US"/>
            </a:br>
            <a:r>
              <a:rPr lang="en-US" altLang="en-US"/>
              <a:t>"column 2" "data_type", ... ) </a:t>
            </a:r>
          </a:p>
          <a:p>
            <a:pPr algn="l" eaLnBrk="1" hangingPunct="1">
              <a:lnSpc>
                <a:spcPct val="80000"/>
              </a:lnSpc>
            </a:pPr>
            <a:endParaRPr lang="en-US" altLang="en-US">
              <a:latin typeface="Lucida Sans Typewriter" panose="020B0509030504030204" pitchFamily="49" charset="0"/>
            </a:endParaRPr>
          </a:p>
        </p:txBody>
      </p:sp>
      <p:sp>
        <p:nvSpPr>
          <p:cNvPr id="17412" name="Rectangle 13">
            <a:extLst>
              <a:ext uri="{FF2B5EF4-FFF2-40B4-BE49-F238E27FC236}">
                <a16:creationId xmlns:a16="http://schemas.microsoft.com/office/drawing/2014/main" id="{07FDC3C4-95A5-4BF6-AAA1-F781285E1645}"/>
              </a:ext>
            </a:extLst>
          </p:cNvPr>
          <p:cNvSpPr>
            <a:spLocks noChangeArrowheads="1"/>
          </p:cNvSpPr>
          <p:nvPr/>
        </p:nvSpPr>
        <p:spPr bwMode="auto">
          <a:xfrm>
            <a:off x="293688" y="1763713"/>
            <a:ext cx="266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Syntax:</a:t>
            </a:r>
          </a:p>
        </p:txBody>
      </p:sp>
      <p:sp>
        <p:nvSpPr>
          <p:cNvPr id="17413" name="Rectangle 13">
            <a:extLst>
              <a:ext uri="{FF2B5EF4-FFF2-40B4-BE49-F238E27FC236}">
                <a16:creationId xmlns:a16="http://schemas.microsoft.com/office/drawing/2014/main" id="{F31CB407-397A-4483-9E95-C69DEC84BFE5}"/>
              </a:ext>
            </a:extLst>
          </p:cNvPr>
          <p:cNvSpPr>
            <a:spLocks noChangeArrowheads="1"/>
          </p:cNvSpPr>
          <p:nvPr/>
        </p:nvSpPr>
        <p:spPr bwMode="auto">
          <a:xfrm>
            <a:off x="293688" y="3719513"/>
            <a:ext cx="266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Example</a:t>
            </a:r>
          </a:p>
        </p:txBody>
      </p:sp>
      <p:sp>
        <p:nvSpPr>
          <p:cNvPr id="17414" name="AutoShape 5">
            <a:extLst>
              <a:ext uri="{FF2B5EF4-FFF2-40B4-BE49-F238E27FC236}">
                <a16:creationId xmlns:a16="http://schemas.microsoft.com/office/drawing/2014/main" id="{DE907E62-5498-4952-83C8-3172795BD4B7}"/>
              </a:ext>
            </a:extLst>
          </p:cNvPr>
          <p:cNvSpPr>
            <a:spLocks noChangeArrowheads="1"/>
          </p:cNvSpPr>
          <p:nvPr/>
        </p:nvSpPr>
        <p:spPr bwMode="auto">
          <a:xfrm>
            <a:off x="566738" y="3965575"/>
            <a:ext cx="7899400" cy="23685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50000"/>
              </a:spcBef>
              <a:buClr>
                <a:schemeClr val="accent1"/>
              </a:buClr>
            </a:pPr>
            <a:r>
              <a:rPr lang="en-US" altLang="en-US"/>
              <a:t>CREATE TABLE Employee</a:t>
            </a:r>
          </a:p>
          <a:p>
            <a:pPr algn="l">
              <a:lnSpc>
                <a:spcPct val="90000"/>
              </a:lnSpc>
              <a:spcBef>
                <a:spcPct val="50000"/>
              </a:spcBef>
              <a:buClr>
                <a:schemeClr val="accent1"/>
              </a:buClr>
            </a:pPr>
            <a:r>
              <a:rPr lang="en-US" altLang="en-US"/>
              <a:t>(ID int Primary Key, </a:t>
            </a:r>
          </a:p>
          <a:p>
            <a:pPr algn="l">
              <a:lnSpc>
                <a:spcPct val="90000"/>
              </a:lnSpc>
              <a:spcBef>
                <a:spcPct val="50000"/>
              </a:spcBef>
              <a:buClr>
                <a:schemeClr val="accent1"/>
              </a:buClr>
            </a:pPr>
            <a:r>
              <a:rPr lang="en-US" altLang="en-US"/>
              <a:t>FName char(50) Not Null, </a:t>
            </a:r>
          </a:p>
          <a:p>
            <a:pPr algn="l">
              <a:lnSpc>
                <a:spcPct val="90000"/>
              </a:lnSpc>
              <a:spcBef>
                <a:spcPct val="50000"/>
              </a:spcBef>
              <a:buClr>
                <a:schemeClr val="accent1"/>
              </a:buClr>
            </a:pPr>
            <a:r>
              <a:rPr lang="en-US" altLang="en-US"/>
              <a:t>LName char(50), </a:t>
            </a:r>
          </a:p>
          <a:p>
            <a:pPr algn="l">
              <a:lnSpc>
                <a:spcPct val="90000"/>
              </a:lnSpc>
              <a:spcBef>
                <a:spcPct val="50000"/>
              </a:spcBef>
              <a:buClr>
                <a:schemeClr val="accent1"/>
              </a:buClr>
            </a:pPr>
            <a:r>
              <a:rPr lang="en-US" altLang="en-US"/>
              <a:t>Address char(50), </a:t>
            </a:r>
          </a:p>
          <a:p>
            <a:pPr algn="l">
              <a:lnSpc>
                <a:spcPct val="90000"/>
              </a:lnSpc>
              <a:spcBef>
                <a:spcPct val="50000"/>
              </a:spcBef>
              <a:buClr>
                <a:schemeClr val="accent1"/>
              </a:buClr>
            </a:pPr>
            <a:r>
              <a:rPr lang="en-US" altLang="en-US"/>
              <a:t>Birth_Date date);</a:t>
            </a:r>
            <a:endParaRPr lang="en-US" altLang="en-US">
              <a:latin typeface="Lucida Sans Typewriter" panose="020B05090305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610E286-ABC6-4819-9EE6-8997FE2D5F55}"/>
              </a:ext>
            </a:extLst>
          </p:cNvPr>
          <p:cNvSpPr>
            <a:spLocks noGrp="1" noChangeArrowheads="1"/>
          </p:cNvSpPr>
          <p:nvPr>
            <p:ph type="title"/>
          </p:nvPr>
        </p:nvSpPr>
        <p:spPr/>
        <p:txBody>
          <a:bodyPr/>
          <a:lstStyle/>
          <a:p>
            <a:pPr eaLnBrk="1" hangingPunct="1">
              <a:defRPr/>
            </a:pPr>
            <a:r>
              <a:rPr lang="en-US" dirty="0"/>
              <a:t>Drop Table</a:t>
            </a:r>
          </a:p>
        </p:txBody>
      </p:sp>
      <p:sp>
        <p:nvSpPr>
          <p:cNvPr id="18435" name="AutoShape 5">
            <a:extLst>
              <a:ext uri="{FF2B5EF4-FFF2-40B4-BE49-F238E27FC236}">
                <a16:creationId xmlns:a16="http://schemas.microsoft.com/office/drawing/2014/main" id="{EF014498-3A39-4853-BCC1-1A452090B845}"/>
              </a:ext>
            </a:extLst>
          </p:cNvPr>
          <p:cNvSpPr>
            <a:spLocks noChangeArrowheads="1"/>
          </p:cNvSpPr>
          <p:nvPr/>
        </p:nvSpPr>
        <p:spPr bwMode="auto">
          <a:xfrm>
            <a:off x="627063" y="2405063"/>
            <a:ext cx="7899400" cy="327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t>Drop Table “Table_Name”</a:t>
            </a:r>
          </a:p>
        </p:txBody>
      </p:sp>
      <p:sp>
        <p:nvSpPr>
          <p:cNvPr id="18436" name="Rectangle 13">
            <a:extLst>
              <a:ext uri="{FF2B5EF4-FFF2-40B4-BE49-F238E27FC236}">
                <a16:creationId xmlns:a16="http://schemas.microsoft.com/office/drawing/2014/main" id="{27D8777D-B142-4316-A311-E3EB952656E7}"/>
              </a:ext>
            </a:extLst>
          </p:cNvPr>
          <p:cNvSpPr>
            <a:spLocks noChangeArrowheads="1"/>
          </p:cNvSpPr>
          <p:nvPr/>
        </p:nvSpPr>
        <p:spPr bwMode="auto">
          <a:xfrm>
            <a:off x="293688" y="1763713"/>
            <a:ext cx="266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Syntax:</a:t>
            </a:r>
          </a:p>
        </p:txBody>
      </p:sp>
      <p:sp>
        <p:nvSpPr>
          <p:cNvPr id="18437" name="Rectangle 13">
            <a:extLst>
              <a:ext uri="{FF2B5EF4-FFF2-40B4-BE49-F238E27FC236}">
                <a16:creationId xmlns:a16="http://schemas.microsoft.com/office/drawing/2014/main" id="{5504F43F-7A34-4A14-9861-EA326EE8F58E}"/>
              </a:ext>
            </a:extLst>
          </p:cNvPr>
          <p:cNvSpPr>
            <a:spLocks noChangeArrowheads="1"/>
          </p:cNvSpPr>
          <p:nvPr/>
        </p:nvSpPr>
        <p:spPr bwMode="auto">
          <a:xfrm>
            <a:off x="293688" y="3719513"/>
            <a:ext cx="266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Example</a:t>
            </a:r>
          </a:p>
        </p:txBody>
      </p:sp>
      <p:sp>
        <p:nvSpPr>
          <p:cNvPr id="18438" name="AutoShape 5">
            <a:extLst>
              <a:ext uri="{FF2B5EF4-FFF2-40B4-BE49-F238E27FC236}">
                <a16:creationId xmlns:a16="http://schemas.microsoft.com/office/drawing/2014/main" id="{845F2E32-CA78-4323-95AD-AEDB9D92476D}"/>
              </a:ext>
            </a:extLst>
          </p:cNvPr>
          <p:cNvSpPr>
            <a:spLocks noChangeArrowheads="1"/>
          </p:cNvSpPr>
          <p:nvPr/>
        </p:nvSpPr>
        <p:spPr bwMode="auto">
          <a:xfrm>
            <a:off x="468313" y="4178300"/>
            <a:ext cx="7899400" cy="3619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50000"/>
              </a:spcBef>
              <a:buClr>
                <a:schemeClr val="accent1"/>
              </a:buClr>
            </a:pPr>
            <a:r>
              <a:rPr lang="en-US" altLang="en-US"/>
              <a:t>Drop Table Employee</a:t>
            </a:r>
            <a:endParaRPr lang="en-US" altLang="en-US">
              <a:latin typeface="Lucida Sans Typewriter" panose="020B05090305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8195477-F681-4B4E-8FAB-93775A8CD161}"/>
              </a:ext>
            </a:extLst>
          </p:cNvPr>
          <p:cNvSpPr>
            <a:spLocks noGrp="1" noChangeArrowheads="1"/>
          </p:cNvSpPr>
          <p:nvPr>
            <p:ph type="title"/>
          </p:nvPr>
        </p:nvSpPr>
        <p:spPr/>
        <p:txBody>
          <a:bodyPr/>
          <a:lstStyle/>
          <a:p>
            <a:pPr eaLnBrk="1" hangingPunct="1">
              <a:defRPr/>
            </a:pPr>
            <a:r>
              <a:rPr lang="en-US" dirty="0"/>
              <a:t>Alter Table</a:t>
            </a:r>
          </a:p>
        </p:txBody>
      </p:sp>
      <p:sp>
        <p:nvSpPr>
          <p:cNvPr id="19459" name="AutoShape 5">
            <a:extLst>
              <a:ext uri="{FF2B5EF4-FFF2-40B4-BE49-F238E27FC236}">
                <a16:creationId xmlns:a16="http://schemas.microsoft.com/office/drawing/2014/main" id="{B73AD5AF-2DC2-4486-9FDA-4B20DDD1840A}"/>
              </a:ext>
            </a:extLst>
          </p:cNvPr>
          <p:cNvSpPr>
            <a:spLocks noChangeArrowheads="1"/>
          </p:cNvSpPr>
          <p:nvPr/>
        </p:nvSpPr>
        <p:spPr bwMode="auto">
          <a:xfrm>
            <a:off x="468313" y="2079625"/>
            <a:ext cx="7899400" cy="13906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buClr>
                <a:schemeClr val="accent1"/>
              </a:buClr>
            </a:pPr>
            <a:r>
              <a:rPr lang="en-US" altLang="en-US"/>
              <a:t> ALTER TABLE table_name ADD column_name datatype</a:t>
            </a:r>
          </a:p>
          <a:p>
            <a:pPr>
              <a:lnSpc>
                <a:spcPct val="90000"/>
              </a:lnSpc>
              <a:spcBef>
                <a:spcPct val="50000"/>
              </a:spcBef>
              <a:buClr>
                <a:schemeClr val="accent1"/>
              </a:buClr>
            </a:pPr>
            <a:endParaRPr lang="en-US" altLang="en-US"/>
          </a:p>
          <a:p>
            <a:pPr>
              <a:lnSpc>
                <a:spcPct val="90000"/>
              </a:lnSpc>
              <a:spcBef>
                <a:spcPct val="50000"/>
              </a:spcBef>
              <a:buClr>
                <a:schemeClr val="accent1"/>
              </a:buClr>
            </a:pPr>
            <a:r>
              <a:rPr lang="en-US" altLang="en-US"/>
              <a:t>ALTER TABLE table_name DROP column_name </a:t>
            </a:r>
          </a:p>
          <a:p>
            <a:pPr algn="l" eaLnBrk="1" hangingPunct="1">
              <a:lnSpc>
                <a:spcPct val="80000"/>
              </a:lnSpc>
            </a:pPr>
            <a:endParaRPr lang="en-US" altLang="en-US"/>
          </a:p>
        </p:txBody>
      </p:sp>
      <p:sp>
        <p:nvSpPr>
          <p:cNvPr id="19460" name="Rectangle 13">
            <a:extLst>
              <a:ext uri="{FF2B5EF4-FFF2-40B4-BE49-F238E27FC236}">
                <a16:creationId xmlns:a16="http://schemas.microsoft.com/office/drawing/2014/main" id="{D88BBF70-1E81-4104-910E-4695D9C15BCF}"/>
              </a:ext>
            </a:extLst>
          </p:cNvPr>
          <p:cNvSpPr>
            <a:spLocks noChangeArrowheads="1"/>
          </p:cNvSpPr>
          <p:nvPr/>
        </p:nvSpPr>
        <p:spPr bwMode="auto">
          <a:xfrm>
            <a:off x="293688" y="1763713"/>
            <a:ext cx="266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Syntax:</a:t>
            </a:r>
          </a:p>
        </p:txBody>
      </p:sp>
      <p:sp>
        <p:nvSpPr>
          <p:cNvPr id="19461" name="Rectangle 13">
            <a:extLst>
              <a:ext uri="{FF2B5EF4-FFF2-40B4-BE49-F238E27FC236}">
                <a16:creationId xmlns:a16="http://schemas.microsoft.com/office/drawing/2014/main" id="{91967493-E000-4059-81F3-B71FFA7E1138}"/>
              </a:ext>
            </a:extLst>
          </p:cNvPr>
          <p:cNvSpPr>
            <a:spLocks noChangeArrowheads="1"/>
          </p:cNvSpPr>
          <p:nvPr/>
        </p:nvSpPr>
        <p:spPr bwMode="auto">
          <a:xfrm>
            <a:off x="293688" y="3719513"/>
            <a:ext cx="266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Example</a:t>
            </a:r>
          </a:p>
        </p:txBody>
      </p:sp>
      <p:sp>
        <p:nvSpPr>
          <p:cNvPr id="19462" name="AutoShape 5">
            <a:extLst>
              <a:ext uri="{FF2B5EF4-FFF2-40B4-BE49-F238E27FC236}">
                <a16:creationId xmlns:a16="http://schemas.microsoft.com/office/drawing/2014/main" id="{439621D1-43D8-4D10-8B21-16AE77172C25}"/>
              </a:ext>
            </a:extLst>
          </p:cNvPr>
          <p:cNvSpPr>
            <a:spLocks noChangeArrowheads="1"/>
          </p:cNvSpPr>
          <p:nvPr/>
        </p:nvSpPr>
        <p:spPr bwMode="auto">
          <a:xfrm>
            <a:off x="468313" y="4181475"/>
            <a:ext cx="7899400" cy="3556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50000"/>
              </a:spcBef>
              <a:buClr>
                <a:schemeClr val="accent1"/>
              </a:buClr>
            </a:pPr>
            <a:r>
              <a:rPr lang="en-US" altLang="en-US">
                <a:latin typeface="Arial Unicode MS" panose="020B0604020202020204" pitchFamily="34" charset="-128"/>
                <a:cs typeface="Courier New" panose="02070309020205020404" pitchFamily="49" charset="0"/>
              </a:rPr>
              <a:t>ALTER TABLE employee ADD City varchar(30)</a:t>
            </a:r>
            <a:endParaRPr lang="en-US" altLang="en-US">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46B11EEB-C18E-45F4-BDB9-FB9D76BBFA97}"/>
              </a:ext>
            </a:extLst>
          </p:cNvPr>
          <p:cNvSpPr>
            <a:spLocks noGrp="1"/>
          </p:cNvSpPr>
          <p:nvPr>
            <p:ph sz="quarter" idx="1"/>
          </p:nvPr>
        </p:nvSpPr>
        <p:spPr>
          <a:xfrm>
            <a:off x="1752600" y="3352800"/>
            <a:ext cx="8153400" cy="914400"/>
          </a:xfrm>
        </p:spPr>
        <p:txBody>
          <a:bodyPr/>
          <a:lstStyle/>
          <a:p>
            <a:pPr>
              <a:buFont typeface="Wingdings 3" panose="05040102010807070707" pitchFamily="18" charset="2"/>
              <a:buNone/>
            </a:pPr>
            <a:r>
              <a:rPr lang="en-US" altLang="en-US" sz="4400"/>
              <a:t>Modifying Data in Tables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6A12E1D-0CF7-4A4B-B844-6C8FCABDFDB6}"/>
              </a:ext>
            </a:extLst>
          </p:cNvPr>
          <p:cNvSpPr>
            <a:spLocks noGrp="1" noChangeArrowheads="1"/>
          </p:cNvSpPr>
          <p:nvPr>
            <p:ph type="title"/>
          </p:nvPr>
        </p:nvSpPr>
        <p:spPr/>
        <p:txBody>
          <a:bodyPr/>
          <a:lstStyle/>
          <a:p>
            <a:pPr eaLnBrk="1" hangingPunct="1">
              <a:defRPr/>
            </a:pPr>
            <a:r>
              <a:rPr lang="en-US"/>
              <a:t>Modifying </a:t>
            </a:r>
            <a:r>
              <a:rPr lang="en-US" dirty="0"/>
              <a:t>Data in Tables</a:t>
            </a:r>
          </a:p>
        </p:txBody>
      </p:sp>
      <p:sp>
        <p:nvSpPr>
          <p:cNvPr id="21507" name="Rectangle 3">
            <a:extLst>
              <a:ext uri="{FF2B5EF4-FFF2-40B4-BE49-F238E27FC236}">
                <a16:creationId xmlns:a16="http://schemas.microsoft.com/office/drawing/2014/main" id="{4A4F851B-03E6-42BD-8ADB-E34B8E58B586}"/>
              </a:ext>
            </a:extLst>
          </p:cNvPr>
          <p:cNvSpPr>
            <a:spLocks noGrp="1" noChangeArrowheads="1"/>
          </p:cNvSpPr>
          <p:nvPr>
            <p:ph type="body" idx="1"/>
          </p:nvPr>
        </p:nvSpPr>
        <p:spPr/>
        <p:txBody>
          <a:bodyPr/>
          <a:lstStyle/>
          <a:p>
            <a:pPr eaLnBrk="1" hangingPunct="1"/>
            <a:r>
              <a:rPr lang="en-US" altLang="en-US"/>
              <a:t>Inserting Data into Tables</a:t>
            </a:r>
          </a:p>
          <a:p>
            <a:pPr eaLnBrk="1" hangingPunct="1"/>
            <a:r>
              <a:rPr lang="en-US" altLang="en-US"/>
              <a:t>Deleting Data from Tables</a:t>
            </a:r>
          </a:p>
          <a:p>
            <a:pPr eaLnBrk="1" hangingPunct="1"/>
            <a:r>
              <a:rPr lang="en-US" altLang="en-US"/>
              <a:t>Updating Data in Tables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109B89B-BAD4-4E21-82E6-D0E5BB1411E1}"/>
              </a:ext>
            </a:extLst>
          </p:cNvPr>
          <p:cNvSpPr>
            <a:spLocks noGrp="1" noChangeArrowheads="1"/>
          </p:cNvSpPr>
          <p:nvPr>
            <p:ph type="title"/>
          </p:nvPr>
        </p:nvSpPr>
        <p:spPr/>
        <p:txBody>
          <a:bodyPr/>
          <a:lstStyle/>
          <a:p>
            <a:pPr eaLnBrk="1" hangingPunct="1">
              <a:defRPr/>
            </a:pPr>
            <a:r>
              <a:rPr lang="en-US"/>
              <a:t>INSERT Fundamentals</a:t>
            </a:r>
          </a:p>
        </p:txBody>
      </p:sp>
      <p:sp>
        <p:nvSpPr>
          <p:cNvPr id="22531" name="AutoShape 5">
            <a:extLst>
              <a:ext uri="{FF2B5EF4-FFF2-40B4-BE49-F238E27FC236}">
                <a16:creationId xmlns:a16="http://schemas.microsoft.com/office/drawing/2014/main" id="{F5D9DE41-455C-4757-B234-DFC68B693164}"/>
              </a:ext>
            </a:extLst>
          </p:cNvPr>
          <p:cNvSpPr>
            <a:spLocks noChangeArrowheads="1"/>
          </p:cNvSpPr>
          <p:nvPr/>
        </p:nvSpPr>
        <p:spPr bwMode="auto">
          <a:xfrm>
            <a:off x="566738" y="4694238"/>
            <a:ext cx="7899400"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INSERT [INTO] table_or_view [(column_list)] data_values</a:t>
            </a:r>
          </a:p>
        </p:txBody>
      </p:sp>
      <p:sp>
        <p:nvSpPr>
          <p:cNvPr id="22532" name="Rounded Rectangle 8">
            <a:extLst>
              <a:ext uri="{FF2B5EF4-FFF2-40B4-BE49-F238E27FC236}">
                <a16:creationId xmlns:a16="http://schemas.microsoft.com/office/drawing/2014/main" id="{1AB2D296-46C1-43C3-B010-A8A79DE3B3AC}"/>
              </a:ext>
            </a:extLst>
          </p:cNvPr>
          <p:cNvSpPr>
            <a:spLocks noChangeArrowheads="1"/>
          </p:cNvSpPr>
          <p:nvPr/>
        </p:nvSpPr>
        <p:spPr bwMode="auto">
          <a:xfrm>
            <a:off x="803275" y="1817688"/>
            <a:ext cx="7450138" cy="622300"/>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The INSERT statement adds one or more new rows to a table </a:t>
            </a:r>
          </a:p>
        </p:txBody>
      </p:sp>
      <p:sp>
        <p:nvSpPr>
          <p:cNvPr id="22533" name="Rounded Rectangle 8">
            <a:extLst>
              <a:ext uri="{FF2B5EF4-FFF2-40B4-BE49-F238E27FC236}">
                <a16:creationId xmlns:a16="http://schemas.microsoft.com/office/drawing/2014/main" id="{BCB7286B-F332-463F-B345-11DBFADF76AA}"/>
              </a:ext>
            </a:extLst>
          </p:cNvPr>
          <p:cNvSpPr>
            <a:spLocks noChangeArrowheads="1"/>
          </p:cNvSpPr>
          <p:nvPr/>
        </p:nvSpPr>
        <p:spPr bwMode="auto">
          <a:xfrm>
            <a:off x="803275" y="2541588"/>
            <a:ext cx="7450138" cy="622300"/>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INSERT inserts </a:t>
            </a:r>
            <a:r>
              <a:rPr lang="en-US" altLang="en-US" i="1"/>
              <a:t>data_values</a:t>
            </a:r>
            <a:r>
              <a:rPr lang="en-US" altLang="en-US"/>
              <a:t> as one or more rows into the specified </a:t>
            </a:r>
            <a:r>
              <a:rPr lang="en-US" altLang="en-US" i="1"/>
              <a:t>table_or_view</a:t>
            </a:r>
            <a:endParaRPr lang="en-US" altLang="en-US"/>
          </a:p>
        </p:txBody>
      </p:sp>
      <p:sp>
        <p:nvSpPr>
          <p:cNvPr id="22534" name="Rounded Rectangle 8">
            <a:extLst>
              <a:ext uri="{FF2B5EF4-FFF2-40B4-BE49-F238E27FC236}">
                <a16:creationId xmlns:a16="http://schemas.microsoft.com/office/drawing/2014/main" id="{5F8093A0-0C0E-4EA1-97FD-63585CD01114}"/>
              </a:ext>
            </a:extLst>
          </p:cNvPr>
          <p:cNvSpPr>
            <a:spLocks noChangeArrowheads="1"/>
          </p:cNvSpPr>
          <p:nvPr/>
        </p:nvSpPr>
        <p:spPr bwMode="auto">
          <a:xfrm>
            <a:off x="803275" y="3278188"/>
            <a:ext cx="7450138" cy="622300"/>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i="1"/>
              <a:t>column_list</a:t>
            </a:r>
            <a:r>
              <a:rPr lang="en-US" altLang="en-US"/>
              <a:t> is a list of column names used to specify the columns for which data is supplied </a:t>
            </a:r>
          </a:p>
        </p:txBody>
      </p:sp>
      <p:sp>
        <p:nvSpPr>
          <p:cNvPr id="22535" name="Rectangle 13">
            <a:extLst>
              <a:ext uri="{FF2B5EF4-FFF2-40B4-BE49-F238E27FC236}">
                <a16:creationId xmlns:a16="http://schemas.microsoft.com/office/drawing/2014/main" id="{2F8A41A3-BA13-498F-AA84-4714FF9E9EA5}"/>
              </a:ext>
            </a:extLst>
          </p:cNvPr>
          <p:cNvSpPr>
            <a:spLocks noChangeArrowheads="1"/>
          </p:cNvSpPr>
          <p:nvPr/>
        </p:nvSpPr>
        <p:spPr bwMode="auto">
          <a:xfrm>
            <a:off x="627063" y="4359275"/>
            <a:ext cx="266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INSERT Syntax: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6FD955E-0746-4157-9109-F9981A93B599}"/>
              </a:ext>
            </a:extLst>
          </p:cNvPr>
          <p:cNvSpPr>
            <a:spLocks noGrp="1" noChangeArrowheads="1"/>
          </p:cNvSpPr>
          <p:nvPr>
            <p:ph type="title"/>
          </p:nvPr>
        </p:nvSpPr>
        <p:spPr/>
        <p:txBody>
          <a:bodyPr/>
          <a:lstStyle/>
          <a:p>
            <a:pPr eaLnBrk="1" hangingPunct="1">
              <a:defRPr/>
            </a:pPr>
            <a:r>
              <a:rPr lang="en-US"/>
              <a:t>INSERT Statement Examples</a:t>
            </a:r>
          </a:p>
        </p:txBody>
      </p:sp>
      <p:sp>
        <p:nvSpPr>
          <p:cNvPr id="8195" name="Rectangle 3">
            <a:extLst>
              <a:ext uri="{FF2B5EF4-FFF2-40B4-BE49-F238E27FC236}">
                <a16:creationId xmlns:a16="http://schemas.microsoft.com/office/drawing/2014/main" id="{E21C5AEF-FB2E-42B7-8BFE-7BB8BEFAF71D}"/>
              </a:ext>
            </a:extLst>
          </p:cNvPr>
          <p:cNvSpPr>
            <a:spLocks noGrp="1" noChangeArrowheads="1"/>
          </p:cNvSpPr>
          <p:nvPr>
            <p:ph type="body" idx="1"/>
          </p:nvPr>
        </p:nvSpPr>
        <p:spPr>
          <a:xfrm>
            <a:off x="1195388" y="1778000"/>
            <a:ext cx="6573837" cy="354013"/>
          </a:xfrm>
        </p:spPr>
        <p:txBody>
          <a:bodyPr>
            <a:normAutofit fontScale="62500" lnSpcReduction="20000"/>
          </a:bodyPr>
          <a:lstStyle/>
          <a:p>
            <a:pPr eaLnBrk="1" hangingPunct="1">
              <a:buFontTx/>
              <a:buNone/>
              <a:defRPr/>
            </a:pPr>
            <a:r>
              <a:rPr lang="en-US" b="1"/>
              <a:t>Using a Simple INSERT Statement</a:t>
            </a:r>
          </a:p>
        </p:txBody>
      </p:sp>
      <p:sp>
        <p:nvSpPr>
          <p:cNvPr id="23556" name="AutoShape 4">
            <a:extLst>
              <a:ext uri="{FF2B5EF4-FFF2-40B4-BE49-F238E27FC236}">
                <a16:creationId xmlns:a16="http://schemas.microsoft.com/office/drawing/2014/main" id="{EE861916-FC97-4D91-BA24-59798BFA2717}"/>
              </a:ext>
            </a:extLst>
          </p:cNvPr>
          <p:cNvSpPr>
            <a:spLocks noChangeArrowheads="1"/>
          </p:cNvSpPr>
          <p:nvPr/>
        </p:nvSpPr>
        <p:spPr bwMode="auto">
          <a:xfrm>
            <a:off x="1093788" y="2144713"/>
            <a:ext cx="6073775"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INSERT INTO Production.UnitMeasure</a:t>
            </a:r>
          </a:p>
          <a:p>
            <a:pPr algn="l" eaLnBrk="1" hangingPunct="1">
              <a:lnSpc>
                <a:spcPct val="80000"/>
              </a:lnSpc>
            </a:pPr>
            <a:r>
              <a:rPr lang="en-US" altLang="en-US">
                <a:latin typeface="Lucida Sans Typewriter" panose="020B0509030504030204" pitchFamily="49" charset="0"/>
              </a:rPr>
              <a:t>VALUES (N'F2', N'Square Feet', GETDATE());</a:t>
            </a:r>
          </a:p>
        </p:txBody>
      </p:sp>
      <p:sp>
        <p:nvSpPr>
          <p:cNvPr id="815109" name="AutoShape 5">
            <a:extLst>
              <a:ext uri="{FF2B5EF4-FFF2-40B4-BE49-F238E27FC236}">
                <a16:creationId xmlns:a16="http://schemas.microsoft.com/office/drawing/2014/main" id="{780E635C-C9DE-45F7-9586-227932D33F0A}"/>
              </a:ext>
            </a:extLst>
          </p:cNvPr>
          <p:cNvSpPr>
            <a:spLocks noChangeArrowheads="1"/>
          </p:cNvSpPr>
          <p:nvPr/>
        </p:nvSpPr>
        <p:spPr bwMode="auto">
          <a:xfrm>
            <a:off x="1084263" y="3382963"/>
            <a:ext cx="60483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INSERT INTO Production.UnitMeasure</a:t>
            </a:r>
          </a:p>
          <a:p>
            <a:pPr algn="l" eaLnBrk="1" hangingPunct="1">
              <a:lnSpc>
                <a:spcPct val="80000"/>
              </a:lnSpc>
            </a:pPr>
            <a:r>
              <a:rPr lang="en-US" altLang="en-US">
                <a:latin typeface="Lucida Sans Typewriter" panose="020B0509030504030204" pitchFamily="49" charset="0"/>
              </a:rPr>
              <a:t>VALUES (N'F2', N'Square Feet', GETDATE()), (N'Y2', N'Square Yards', GETDATE());</a:t>
            </a:r>
          </a:p>
        </p:txBody>
      </p:sp>
      <p:sp>
        <p:nvSpPr>
          <p:cNvPr id="14344" name="Text Box 8">
            <a:extLst>
              <a:ext uri="{FF2B5EF4-FFF2-40B4-BE49-F238E27FC236}">
                <a16:creationId xmlns:a16="http://schemas.microsoft.com/office/drawing/2014/main" id="{C4A2B36E-5CDA-49BF-8E46-338E753B082C}"/>
              </a:ext>
            </a:extLst>
          </p:cNvPr>
          <p:cNvSpPr txBox="1">
            <a:spLocks noChangeArrowheads="1"/>
          </p:cNvSpPr>
          <p:nvPr/>
        </p:nvSpPr>
        <p:spPr bwMode="auto">
          <a:xfrm>
            <a:off x="1125538" y="2995613"/>
            <a:ext cx="7561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spcBef>
                <a:spcPct val="50000"/>
              </a:spcBef>
            </a:pPr>
            <a:r>
              <a:rPr lang="en-US" altLang="en-US" sz="2000"/>
              <a:t>Inserting Multiple Rows of Data  (Row Constructor)</a:t>
            </a:r>
          </a:p>
        </p:txBody>
      </p:sp>
      <p:sp>
        <p:nvSpPr>
          <p:cNvPr id="23559" name="AutoShape 6">
            <a:extLst>
              <a:ext uri="{FF2B5EF4-FFF2-40B4-BE49-F238E27FC236}">
                <a16:creationId xmlns:a16="http://schemas.microsoft.com/office/drawing/2014/main" id="{A7469F7D-37C7-4A8C-BA2D-BEDA8C9EA12A}"/>
              </a:ext>
            </a:extLst>
          </p:cNvPr>
          <p:cNvSpPr>
            <a:spLocks noChangeArrowheads="1"/>
          </p:cNvSpPr>
          <p:nvPr/>
        </p:nvSpPr>
        <p:spPr bwMode="auto">
          <a:xfrm>
            <a:off x="1087438" y="4667250"/>
            <a:ext cx="5908675"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INSERT INTO MyTable (PriKey, Description)</a:t>
            </a:r>
          </a:p>
          <a:p>
            <a:pPr algn="l" eaLnBrk="1" hangingPunct="1">
              <a:lnSpc>
                <a:spcPct val="80000"/>
              </a:lnSpc>
            </a:pPr>
            <a:r>
              <a:rPr lang="en-US" altLang="en-US">
                <a:latin typeface="Lucida Sans Typewriter" panose="020B0509030504030204" pitchFamily="49" charset="0"/>
              </a:rPr>
              <a:t>	SELECT ForeignKey, Description</a:t>
            </a:r>
          </a:p>
          <a:p>
            <a:pPr algn="l" eaLnBrk="1" hangingPunct="1">
              <a:lnSpc>
                <a:spcPct val="80000"/>
              </a:lnSpc>
            </a:pPr>
            <a:r>
              <a:rPr lang="en-US" altLang="en-US">
                <a:latin typeface="Lucida Sans Typewriter" panose="020B0509030504030204" pitchFamily="49" charset="0"/>
              </a:rPr>
              <a:t>	FROM SomeView</a:t>
            </a:r>
          </a:p>
        </p:txBody>
      </p:sp>
      <p:sp>
        <p:nvSpPr>
          <p:cNvPr id="16" name="AutoShape 9">
            <a:extLst>
              <a:ext uri="{FF2B5EF4-FFF2-40B4-BE49-F238E27FC236}">
                <a16:creationId xmlns:a16="http://schemas.microsoft.com/office/drawing/2014/main" id="{6B3469E1-5A4E-4B06-9543-6A9E391C5FBB}"/>
              </a:ext>
            </a:extLst>
          </p:cNvPr>
          <p:cNvSpPr>
            <a:spLocks noChangeArrowheads="1"/>
          </p:cNvSpPr>
          <p:nvPr/>
        </p:nvSpPr>
        <p:spPr bwMode="auto">
          <a:xfrm>
            <a:off x="1079500" y="6197600"/>
            <a:ext cx="7226300" cy="5556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INSERT dbo.SomeTable</a:t>
            </a:r>
          </a:p>
          <a:p>
            <a:pPr algn="l" eaLnBrk="1" hangingPunct="1">
              <a:lnSpc>
                <a:spcPct val="80000"/>
              </a:lnSpc>
            </a:pPr>
            <a:r>
              <a:rPr lang="en-US" altLang="en-US">
                <a:latin typeface="Lucida Sans Typewriter" panose="020B0509030504030204" pitchFamily="49" charset="0"/>
              </a:rPr>
              <a:t>EXECUTE SomeProcedure    </a:t>
            </a:r>
            <a:r>
              <a:rPr lang="ar-EG" altLang="en-US">
                <a:latin typeface="Lucida Sans Typewriter" panose="020B0509030504030204" pitchFamily="49" charset="0"/>
              </a:rPr>
              <a:t>”</a:t>
            </a:r>
            <a:r>
              <a:rPr lang="en-US" altLang="en-US">
                <a:latin typeface="Lucida Sans Typewriter" panose="020B0509030504030204" pitchFamily="49" charset="0"/>
              </a:rPr>
              <a:t>predefined procedure”</a:t>
            </a:r>
          </a:p>
        </p:txBody>
      </p:sp>
      <p:sp>
        <p:nvSpPr>
          <p:cNvPr id="23561" name="Rectangle 3">
            <a:extLst>
              <a:ext uri="{FF2B5EF4-FFF2-40B4-BE49-F238E27FC236}">
                <a16:creationId xmlns:a16="http://schemas.microsoft.com/office/drawing/2014/main" id="{7BABD871-2764-43F3-AC21-EC565334B306}"/>
              </a:ext>
            </a:extLst>
          </p:cNvPr>
          <p:cNvSpPr>
            <a:spLocks noChangeArrowheads="1"/>
          </p:cNvSpPr>
          <p:nvPr/>
        </p:nvSpPr>
        <p:spPr bwMode="auto">
          <a:xfrm>
            <a:off x="1179513" y="4356100"/>
            <a:ext cx="3681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70000"/>
              </a:spcBef>
              <a:buClr>
                <a:schemeClr val="hlink"/>
              </a:buClr>
              <a:buSzPct val="90000"/>
            </a:pPr>
            <a:r>
              <a:rPr lang="en-US" altLang="en-US" sz="2000"/>
              <a:t>INSERT using SELECT</a:t>
            </a:r>
          </a:p>
        </p:txBody>
      </p:sp>
      <p:sp>
        <p:nvSpPr>
          <p:cNvPr id="18" name="Text Box 8">
            <a:extLst>
              <a:ext uri="{FF2B5EF4-FFF2-40B4-BE49-F238E27FC236}">
                <a16:creationId xmlns:a16="http://schemas.microsoft.com/office/drawing/2014/main" id="{D1F3FEF1-B66B-4637-B7D7-7BF31FFCFF35}"/>
              </a:ext>
            </a:extLst>
          </p:cNvPr>
          <p:cNvSpPr txBox="1">
            <a:spLocks noChangeArrowheads="1"/>
          </p:cNvSpPr>
          <p:nvPr/>
        </p:nvSpPr>
        <p:spPr bwMode="auto">
          <a:xfrm>
            <a:off x="1100138" y="5772150"/>
            <a:ext cx="4083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spcBef>
                <a:spcPct val="70000"/>
              </a:spcBef>
              <a:buClr>
                <a:schemeClr val="hlink"/>
              </a:buClr>
              <a:buSzPct val="90000"/>
            </a:pPr>
            <a:r>
              <a:rPr lang="en-US" altLang="en-US" sz="2000"/>
              <a:t>INSERT using EXECUTE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5109"/>
                                        </p:tgtEl>
                                        <p:attrNameLst>
                                          <p:attrName>style.visibility</p:attrName>
                                        </p:attrNameLst>
                                      </p:cBhvr>
                                      <p:to>
                                        <p:strVal val="visible"/>
                                      </p:to>
                                    </p:set>
                                    <p:animEffect transition="in" filter="fade">
                                      <p:cBhvr>
                                        <p:cTn id="7" dur="500"/>
                                        <p:tgtEl>
                                          <p:spTgt spid="81510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344"/>
                                        </p:tgtEl>
                                        <p:attrNameLst>
                                          <p:attrName>style.visibility</p:attrName>
                                        </p:attrNameLst>
                                      </p:cBhvr>
                                      <p:to>
                                        <p:strVal val="visible"/>
                                      </p:to>
                                    </p:set>
                                    <p:animEffect transition="in" filter="fade">
                                      <p:cBhvr>
                                        <p:cTn id="10" dur="500"/>
                                        <p:tgtEl>
                                          <p:spTgt spid="1434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9" grpId="0" animBg="1"/>
      <p:bldP spid="14344" grpId="0"/>
      <p:bldP spid="16"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0A83EF5-1656-407A-8B1D-5CA9637A4530}"/>
              </a:ext>
            </a:extLst>
          </p:cNvPr>
          <p:cNvSpPr>
            <a:spLocks noGrp="1" noChangeArrowheads="1"/>
          </p:cNvSpPr>
          <p:nvPr>
            <p:ph type="title" idx="4294967295"/>
          </p:nvPr>
        </p:nvSpPr>
        <p:spPr>
          <a:xfrm>
            <a:off x="609600" y="228600"/>
            <a:ext cx="8153400" cy="990600"/>
          </a:xfrm>
        </p:spPr>
        <p:txBody>
          <a:bodyPr/>
          <a:lstStyle/>
          <a:p>
            <a:pPr eaLnBrk="1" hangingPunct="1">
              <a:defRPr/>
            </a:pPr>
            <a:r>
              <a:rPr lang="en-US"/>
              <a:t>DELETE Fundamentals</a:t>
            </a:r>
          </a:p>
        </p:txBody>
      </p:sp>
      <p:sp>
        <p:nvSpPr>
          <p:cNvPr id="24579" name="AutoShape 5">
            <a:extLst>
              <a:ext uri="{FF2B5EF4-FFF2-40B4-BE49-F238E27FC236}">
                <a16:creationId xmlns:a16="http://schemas.microsoft.com/office/drawing/2014/main" id="{D7D1457B-7132-46B8-9BB0-621957D61EAC}"/>
              </a:ext>
            </a:extLst>
          </p:cNvPr>
          <p:cNvSpPr>
            <a:spLocks noChangeArrowheads="1"/>
          </p:cNvSpPr>
          <p:nvPr/>
        </p:nvSpPr>
        <p:spPr bwMode="auto">
          <a:xfrm>
            <a:off x="781050" y="4527550"/>
            <a:ext cx="3919538" cy="13763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sz="2000">
                <a:latin typeface="Lucida Sans Typewriter" panose="020B0509030504030204" pitchFamily="49" charset="0"/>
              </a:rPr>
              <a:t>DELETE table_or_view</a:t>
            </a:r>
          </a:p>
          <a:p>
            <a:pPr algn="l" eaLnBrk="1" hangingPunct="1">
              <a:lnSpc>
                <a:spcPct val="80000"/>
              </a:lnSpc>
            </a:pPr>
            <a:endParaRPr lang="en-US" altLang="en-US" sz="2000">
              <a:latin typeface="Lucida Sans Typewriter" panose="020B0509030504030204" pitchFamily="49" charset="0"/>
            </a:endParaRPr>
          </a:p>
          <a:p>
            <a:pPr algn="l" eaLnBrk="1" hangingPunct="1">
              <a:lnSpc>
                <a:spcPct val="80000"/>
              </a:lnSpc>
            </a:pPr>
            <a:r>
              <a:rPr lang="en-US" altLang="en-US" sz="2000">
                <a:latin typeface="Lucida Sans Typewriter" panose="020B0509030504030204" pitchFamily="49" charset="0"/>
              </a:rPr>
              <a:t>FROM table_sources</a:t>
            </a:r>
          </a:p>
          <a:p>
            <a:pPr algn="l" eaLnBrk="1" hangingPunct="1">
              <a:lnSpc>
                <a:spcPct val="80000"/>
              </a:lnSpc>
            </a:pPr>
            <a:endParaRPr lang="en-US" altLang="en-US" sz="2000">
              <a:latin typeface="Lucida Sans Typewriter" panose="020B0509030504030204" pitchFamily="49" charset="0"/>
            </a:endParaRPr>
          </a:p>
          <a:p>
            <a:pPr algn="l" eaLnBrk="1" hangingPunct="1">
              <a:lnSpc>
                <a:spcPct val="80000"/>
              </a:lnSpc>
            </a:pPr>
            <a:r>
              <a:rPr lang="en-US" altLang="en-US" sz="2000">
                <a:latin typeface="Lucida Sans Typewriter" panose="020B0509030504030204" pitchFamily="49" charset="0"/>
              </a:rPr>
              <a:t>WHERE search_condition</a:t>
            </a:r>
          </a:p>
        </p:txBody>
      </p:sp>
      <p:sp>
        <p:nvSpPr>
          <p:cNvPr id="24580" name="Rounded Rectangle 8">
            <a:extLst>
              <a:ext uri="{FF2B5EF4-FFF2-40B4-BE49-F238E27FC236}">
                <a16:creationId xmlns:a16="http://schemas.microsoft.com/office/drawing/2014/main" id="{B867FA3F-2CF9-4E05-A98C-4D139471A64E}"/>
              </a:ext>
            </a:extLst>
          </p:cNvPr>
          <p:cNvSpPr>
            <a:spLocks noChangeArrowheads="1"/>
          </p:cNvSpPr>
          <p:nvPr/>
        </p:nvSpPr>
        <p:spPr bwMode="auto">
          <a:xfrm>
            <a:off x="803275" y="1790700"/>
            <a:ext cx="7450138" cy="622300"/>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The DELETE statement removes one or more rows in a table or view </a:t>
            </a:r>
          </a:p>
        </p:txBody>
      </p:sp>
      <p:sp>
        <p:nvSpPr>
          <p:cNvPr id="24581" name="Rounded Rectangle 8">
            <a:extLst>
              <a:ext uri="{FF2B5EF4-FFF2-40B4-BE49-F238E27FC236}">
                <a16:creationId xmlns:a16="http://schemas.microsoft.com/office/drawing/2014/main" id="{D4338485-A593-42FD-AC10-B53A4E32BD40}"/>
              </a:ext>
            </a:extLst>
          </p:cNvPr>
          <p:cNvSpPr>
            <a:spLocks noChangeArrowheads="1"/>
          </p:cNvSpPr>
          <p:nvPr/>
        </p:nvSpPr>
        <p:spPr bwMode="auto">
          <a:xfrm>
            <a:off x="803275" y="2514600"/>
            <a:ext cx="7450138" cy="622300"/>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DELETE removes rows from the </a:t>
            </a:r>
            <a:r>
              <a:rPr lang="en-US" altLang="en-US" i="1"/>
              <a:t>table_or_view</a:t>
            </a:r>
            <a:r>
              <a:rPr lang="en-US" altLang="en-US"/>
              <a:t> parameter that meet the </a:t>
            </a:r>
            <a:r>
              <a:rPr lang="en-US" altLang="en-US" i="1"/>
              <a:t>search condition</a:t>
            </a:r>
            <a:endParaRPr lang="en-US" altLang="en-US"/>
          </a:p>
        </p:txBody>
      </p:sp>
      <p:sp>
        <p:nvSpPr>
          <p:cNvPr id="24582" name="Rounded Rectangle 8">
            <a:extLst>
              <a:ext uri="{FF2B5EF4-FFF2-40B4-BE49-F238E27FC236}">
                <a16:creationId xmlns:a16="http://schemas.microsoft.com/office/drawing/2014/main" id="{85C18B40-4593-48D4-B006-170F31F992ED}"/>
              </a:ext>
            </a:extLst>
          </p:cNvPr>
          <p:cNvSpPr>
            <a:spLocks noChangeArrowheads="1"/>
          </p:cNvSpPr>
          <p:nvPr/>
        </p:nvSpPr>
        <p:spPr bwMode="auto">
          <a:xfrm>
            <a:off x="803275" y="3251200"/>
            <a:ext cx="7450138" cy="622300"/>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i="1"/>
              <a:t>table_sources</a:t>
            </a:r>
            <a:r>
              <a:rPr lang="en-US" altLang="en-US"/>
              <a:t> can be used to specify additional tables or views that can be used by the WHERE clause</a:t>
            </a:r>
          </a:p>
        </p:txBody>
      </p:sp>
      <p:sp>
        <p:nvSpPr>
          <p:cNvPr id="24583" name="Rectangle 13">
            <a:extLst>
              <a:ext uri="{FF2B5EF4-FFF2-40B4-BE49-F238E27FC236}">
                <a16:creationId xmlns:a16="http://schemas.microsoft.com/office/drawing/2014/main" id="{62EEC2C6-A6E1-4C09-A3C4-65C56F811219}"/>
              </a:ext>
            </a:extLst>
          </p:cNvPr>
          <p:cNvSpPr>
            <a:spLocks noChangeArrowheads="1"/>
          </p:cNvSpPr>
          <p:nvPr/>
        </p:nvSpPr>
        <p:spPr bwMode="auto">
          <a:xfrm>
            <a:off x="863600" y="4205288"/>
            <a:ext cx="266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DELETE Syntax: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2FCE6AD-D4EE-4BC9-B20E-5A9422A66FBA}"/>
              </a:ext>
            </a:extLst>
          </p:cNvPr>
          <p:cNvSpPr>
            <a:spLocks noGrp="1" noChangeArrowheads="1"/>
          </p:cNvSpPr>
          <p:nvPr>
            <p:ph type="title" idx="4294967295"/>
          </p:nvPr>
        </p:nvSpPr>
        <p:spPr>
          <a:xfrm>
            <a:off x="609600" y="228600"/>
            <a:ext cx="8153400" cy="990600"/>
          </a:xfrm>
        </p:spPr>
        <p:txBody>
          <a:bodyPr/>
          <a:lstStyle/>
          <a:p>
            <a:pPr eaLnBrk="1" hangingPunct="1">
              <a:defRPr/>
            </a:pPr>
            <a:r>
              <a:rPr lang="en-US"/>
              <a:t>DELETE Statement Definitions</a:t>
            </a:r>
          </a:p>
        </p:txBody>
      </p:sp>
      <p:sp>
        <p:nvSpPr>
          <p:cNvPr id="25603" name="AutoShape 6">
            <a:extLst>
              <a:ext uri="{FF2B5EF4-FFF2-40B4-BE49-F238E27FC236}">
                <a16:creationId xmlns:a16="http://schemas.microsoft.com/office/drawing/2014/main" id="{413FE74A-8843-410D-AD8F-F020A4608FBD}"/>
              </a:ext>
            </a:extLst>
          </p:cNvPr>
          <p:cNvSpPr>
            <a:spLocks noChangeArrowheads="1"/>
          </p:cNvSpPr>
          <p:nvPr/>
        </p:nvSpPr>
        <p:spPr bwMode="auto">
          <a:xfrm>
            <a:off x="339725" y="2166938"/>
            <a:ext cx="3328988"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DELETE FROM SomeTable;</a:t>
            </a:r>
          </a:p>
        </p:txBody>
      </p:sp>
      <p:sp>
        <p:nvSpPr>
          <p:cNvPr id="6" name="AutoShape 9">
            <a:extLst>
              <a:ext uri="{FF2B5EF4-FFF2-40B4-BE49-F238E27FC236}">
                <a16:creationId xmlns:a16="http://schemas.microsoft.com/office/drawing/2014/main" id="{EBE0B58D-4117-4813-B557-D558E1128027}"/>
              </a:ext>
            </a:extLst>
          </p:cNvPr>
          <p:cNvSpPr>
            <a:spLocks noChangeArrowheads="1"/>
          </p:cNvSpPr>
          <p:nvPr/>
        </p:nvSpPr>
        <p:spPr bwMode="auto">
          <a:xfrm>
            <a:off x="309563" y="3367088"/>
            <a:ext cx="373221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DELETE FROM SomeTable</a:t>
            </a:r>
          </a:p>
          <a:p>
            <a:pPr algn="l" eaLnBrk="1" hangingPunct="1">
              <a:lnSpc>
                <a:spcPct val="80000"/>
              </a:lnSpc>
            </a:pPr>
            <a:r>
              <a:rPr lang="en-US" altLang="en-US">
                <a:latin typeface="Lucida Sans Typewriter" panose="020B0509030504030204" pitchFamily="49" charset="0"/>
              </a:rPr>
              <a:t>WHERE SomeColumn IN</a:t>
            </a:r>
          </a:p>
          <a:p>
            <a:pPr algn="l" eaLnBrk="1" hangingPunct="1">
              <a:lnSpc>
                <a:spcPct val="80000"/>
              </a:lnSpc>
            </a:pPr>
            <a:r>
              <a:rPr lang="en-US" altLang="en-US">
                <a:latin typeface="Lucida Sans Typewriter" panose="020B0509030504030204" pitchFamily="49" charset="0"/>
              </a:rPr>
              <a:t>	(Subquery Definition);</a:t>
            </a:r>
          </a:p>
        </p:txBody>
      </p:sp>
      <p:sp>
        <p:nvSpPr>
          <p:cNvPr id="25605" name="Rectangle 3">
            <a:extLst>
              <a:ext uri="{FF2B5EF4-FFF2-40B4-BE49-F238E27FC236}">
                <a16:creationId xmlns:a16="http://schemas.microsoft.com/office/drawing/2014/main" id="{FE974895-CB77-4BB3-BD2F-C7A2EFE96F32}"/>
              </a:ext>
            </a:extLst>
          </p:cNvPr>
          <p:cNvSpPr>
            <a:spLocks noChangeArrowheads="1"/>
          </p:cNvSpPr>
          <p:nvPr/>
        </p:nvSpPr>
        <p:spPr bwMode="auto">
          <a:xfrm>
            <a:off x="396875" y="1790700"/>
            <a:ext cx="4584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70000"/>
              </a:spcBef>
              <a:buClr>
                <a:schemeClr val="hlink"/>
              </a:buClr>
              <a:buSzPct val="90000"/>
            </a:pPr>
            <a:r>
              <a:rPr lang="en-US" altLang="en-US" sz="2000"/>
              <a:t>DELETE with no WHERE clause</a:t>
            </a:r>
          </a:p>
        </p:txBody>
      </p:sp>
      <p:sp>
        <p:nvSpPr>
          <p:cNvPr id="9" name="Text Box 7">
            <a:extLst>
              <a:ext uri="{FF2B5EF4-FFF2-40B4-BE49-F238E27FC236}">
                <a16:creationId xmlns:a16="http://schemas.microsoft.com/office/drawing/2014/main" id="{A38C2B73-8D9E-4C2C-BDB8-EC6EC5B9A93A}"/>
              </a:ext>
            </a:extLst>
          </p:cNvPr>
          <p:cNvSpPr txBox="1">
            <a:spLocks noChangeArrowheads="1"/>
          </p:cNvSpPr>
          <p:nvPr/>
        </p:nvSpPr>
        <p:spPr bwMode="auto">
          <a:xfrm>
            <a:off x="292100" y="3017838"/>
            <a:ext cx="4083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spcBef>
                <a:spcPct val="70000"/>
              </a:spcBef>
              <a:buClr>
                <a:schemeClr val="hlink"/>
              </a:buClr>
              <a:buSzPct val="90000"/>
            </a:pPr>
            <a:r>
              <a:rPr lang="en-US" altLang="en-US" sz="2000"/>
              <a:t>DELETE using a Subquery</a:t>
            </a:r>
          </a:p>
        </p:txBody>
      </p:sp>
      <p:sp>
        <p:nvSpPr>
          <p:cNvPr id="19" name="AutoShape 6">
            <a:extLst>
              <a:ext uri="{FF2B5EF4-FFF2-40B4-BE49-F238E27FC236}">
                <a16:creationId xmlns:a16="http://schemas.microsoft.com/office/drawing/2014/main" id="{A771F04E-818F-40C2-9CB8-F14E438E61E1}"/>
              </a:ext>
            </a:extLst>
          </p:cNvPr>
          <p:cNvSpPr>
            <a:spLocks noChangeArrowheads="1"/>
          </p:cNvSpPr>
          <p:nvPr/>
        </p:nvSpPr>
        <p:spPr bwMode="auto">
          <a:xfrm>
            <a:off x="4454525" y="2178050"/>
            <a:ext cx="4360863" cy="330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DELETE FROM Sales.SalesPerson;</a:t>
            </a:r>
          </a:p>
        </p:txBody>
      </p:sp>
      <p:sp>
        <p:nvSpPr>
          <p:cNvPr id="20" name="AutoShape 9">
            <a:extLst>
              <a:ext uri="{FF2B5EF4-FFF2-40B4-BE49-F238E27FC236}">
                <a16:creationId xmlns:a16="http://schemas.microsoft.com/office/drawing/2014/main" id="{8BE8245D-6384-46D5-8AF3-7E9C8E33209D}"/>
              </a:ext>
            </a:extLst>
          </p:cNvPr>
          <p:cNvSpPr>
            <a:spLocks noChangeArrowheads="1"/>
          </p:cNvSpPr>
          <p:nvPr/>
        </p:nvSpPr>
        <p:spPr bwMode="auto">
          <a:xfrm>
            <a:off x="4524375" y="2933700"/>
            <a:ext cx="4283075" cy="170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DELETE FROM Sales.SalesPersonQuotaHistory </a:t>
            </a:r>
          </a:p>
          <a:p>
            <a:pPr algn="l" eaLnBrk="1" hangingPunct="1">
              <a:lnSpc>
                <a:spcPct val="80000"/>
              </a:lnSpc>
            </a:pPr>
            <a:r>
              <a:rPr lang="en-US" altLang="en-US">
                <a:latin typeface="Lucida Sans Typewriter" panose="020B0509030504030204" pitchFamily="49" charset="0"/>
              </a:rPr>
              <a:t>WHERE SalesPersonID IN </a:t>
            </a:r>
          </a:p>
          <a:p>
            <a:pPr algn="l" eaLnBrk="1" hangingPunct="1">
              <a:lnSpc>
                <a:spcPct val="80000"/>
              </a:lnSpc>
            </a:pPr>
            <a:r>
              <a:rPr lang="en-US" altLang="en-US">
                <a:latin typeface="Lucida Sans Typewriter" panose="020B0509030504030204" pitchFamily="49" charset="0"/>
              </a:rPr>
              <a:t>    (SELECT SalesPersonID </a:t>
            </a:r>
          </a:p>
          <a:p>
            <a:pPr algn="l" eaLnBrk="1" hangingPunct="1">
              <a:lnSpc>
                <a:spcPct val="80000"/>
              </a:lnSpc>
            </a:pPr>
            <a:r>
              <a:rPr lang="en-US" altLang="en-US">
                <a:latin typeface="Lucida Sans Typewriter" panose="020B0509030504030204" pitchFamily="49" charset="0"/>
              </a:rPr>
              <a:t>     FROM Sales.SalesPerson </a:t>
            </a:r>
          </a:p>
          <a:p>
            <a:pPr algn="l" eaLnBrk="1" hangingPunct="1">
              <a:lnSpc>
                <a:spcPct val="80000"/>
              </a:lnSpc>
            </a:pPr>
            <a:r>
              <a:rPr lang="en-US" altLang="en-US">
                <a:latin typeface="Lucida Sans Typewriter" panose="020B0509030504030204" pitchFamily="49" charset="0"/>
              </a:rPr>
              <a:t>     WHERE SalesYTD &gt; 2500000.00);</a:t>
            </a:r>
          </a:p>
        </p:txBody>
      </p:sp>
      <p:pic>
        <p:nvPicPr>
          <p:cNvPr id="22" name="Picture 10" descr="arrow03">
            <a:extLst>
              <a:ext uri="{FF2B5EF4-FFF2-40B4-BE49-F238E27FC236}">
                <a16:creationId xmlns:a16="http://schemas.microsoft.com/office/drawing/2014/main" id="{037E1C74-E27B-45BE-B382-5518FDF9C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838" y="2193925"/>
            <a:ext cx="9985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0" descr="arrow03">
            <a:extLst>
              <a:ext uri="{FF2B5EF4-FFF2-40B4-BE49-F238E27FC236}">
                <a16:creationId xmlns:a16="http://schemas.microsoft.com/office/drawing/2014/main" id="{9F84FCA6-4A9D-4783-B02D-3784A4B9AB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7438" y="3540125"/>
            <a:ext cx="9858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par>
                          <p:cTn id="25" fill="hold" nodeType="afterGroup">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5273162-D8B1-45C0-9472-61BE5497BC2A}"/>
              </a:ext>
            </a:extLst>
          </p:cNvPr>
          <p:cNvSpPr>
            <a:spLocks noGrp="1" noChangeArrowheads="1"/>
          </p:cNvSpPr>
          <p:nvPr>
            <p:ph type="title"/>
          </p:nvPr>
        </p:nvSpPr>
        <p:spPr>
          <a:xfrm>
            <a:off x="381000" y="228600"/>
            <a:ext cx="8534400" cy="990600"/>
          </a:xfrm>
        </p:spPr>
        <p:txBody>
          <a:bodyPr>
            <a:normAutofit fontScale="90000"/>
          </a:bodyPr>
          <a:lstStyle/>
          <a:p>
            <a:pPr eaLnBrk="1" hangingPunct="1">
              <a:defRPr/>
            </a:pPr>
            <a:r>
              <a:rPr lang="en-US" dirty="0"/>
              <a:t>Defining and Using the TRUNCATE Statement</a:t>
            </a:r>
          </a:p>
        </p:txBody>
      </p:sp>
      <p:sp>
        <p:nvSpPr>
          <p:cNvPr id="827397" name="AutoShape 5">
            <a:extLst>
              <a:ext uri="{FF2B5EF4-FFF2-40B4-BE49-F238E27FC236}">
                <a16:creationId xmlns:a16="http://schemas.microsoft.com/office/drawing/2014/main" id="{6A1D0627-3F42-4066-8CC0-1F1FEDC24BA2}"/>
              </a:ext>
            </a:extLst>
          </p:cNvPr>
          <p:cNvSpPr>
            <a:spLocks noChangeArrowheads="1"/>
          </p:cNvSpPr>
          <p:nvPr/>
        </p:nvSpPr>
        <p:spPr bwMode="auto">
          <a:xfrm>
            <a:off x="498475" y="3986213"/>
            <a:ext cx="6853238"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sz="2000">
                <a:latin typeface="Lucida Sans Typewriter" panose="020B0509030504030204" pitchFamily="49" charset="0"/>
              </a:rPr>
              <a:t>TRUNCATE TABLE HumanResources.JobCandidate;</a:t>
            </a:r>
          </a:p>
        </p:txBody>
      </p:sp>
      <p:sp>
        <p:nvSpPr>
          <p:cNvPr id="26628" name="AutoShape 7">
            <a:extLst>
              <a:ext uri="{FF2B5EF4-FFF2-40B4-BE49-F238E27FC236}">
                <a16:creationId xmlns:a16="http://schemas.microsoft.com/office/drawing/2014/main" id="{7F41CAFB-58DA-4B2A-AE8D-90A2878DC10C}"/>
              </a:ext>
            </a:extLst>
          </p:cNvPr>
          <p:cNvSpPr>
            <a:spLocks noChangeArrowheads="1"/>
          </p:cNvSpPr>
          <p:nvPr/>
        </p:nvSpPr>
        <p:spPr bwMode="auto">
          <a:xfrm>
            <a:off x="457200" y="2117725"/>
            <a:ext cx="8264525"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TRUNCATE TABLE </a:t>
            </a:r>
          </a:p>
          <a:p>
            <a:pPr algn="l" eaLnBrk="1" hangingPunct="1">
              <a:lnSpc>
                <a:spcPct val="80000"/>
              </a:lnSpc>
            </a:pPr>
            <a:r>
              <a:rPr lang="en-US" altLang="en-US">
                <a:latin typeface="Lucida Sans Typewriter" panose="020B0509030504030204" pitchFamily="49" charset="0"/>
              </a:rPr>
              <a:t>    [ { database_name.[ schema_name ]. | schema_name . } ]</a:t>
            </a:r>
          </a:p>
          <a:p>
            <a:pPr algn="l" eaLnBrk="1" hangingPunct="1">
              <a:lnSpc>
                <a:spcPct val="80000"/>
              </a:lnSpc>
            </a:pPr>
            <a:r>
              <a:rPr lang="en-US" altLang="en-US">
                <a:latin typeface="Lucida Sans Typewriter" panose="020B0509030504030204" pitchFamily="49" charset="0"/>
              </a:rPr>
              <a:t>    table_name</a:t>
            </a:r>
          </a:p>
          <a:p>
            <a:pPr algn="l" eaLnBrk="1" hangingPunct="1">
              <a:lnSpc>
                <a:spcPct val="80000"/>
              </a:lnSpc>
            </a:pPr>
            <a:r>
              <a:rPr lang="en-US" altLang="en-US">
                <a:latin typeface="Lucida Sans Typewriter" panose="020B0509030504030204" pitchFamily="49" charset="0"/>
              </a:rPr>
              <a:t>[ ; ]</a:t>
            </a:r>
          </a:p>
        </p:txBody>
      </p:sp>
      <p:sp>
        <p:nvSpPr>
          <p:cNvPr id="26" name="AutoShape 54">
            <a:extLst>
              <a:ext uri="{FF2B5EF4-FFF2-40B4-BE49-F238E27FC236}">
                <a16:creationId xmlns:a16="http://schemas.microsoft.com/office/drawing/2014/main" id="{6FEB2A20-4F72-482E-926E-75E3367AD8DF}"/>
              </a:ext>
            </a:extLst>
          </p:cNvPr>
          <p:cNvSpPr>
            <a:spLocks noChangeArrowheads="1"/>
          </p:cNvSpPr>
          <p:nvPr/>
        </p:nvSpPr>
        <p:spPr bwMode="auto">
          <a:xfrm>
            <a:off x="762000" y="5399088"/>
            <a:ext cx="7561263" cy="739775"/>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a:lnSpc>
                <a:spcPct val="90000"/>
              </a:lnSpc>
              <a:spcBef>
                <a:spcPct val="40000"/>
              </a:spcBef>
            </a:pPr>
            <a:r>
              <a:rPr lang="en-GB" altLang="en-US"/>
              <a:t>You cannot use TRUNCATE TABLE on tables that</a:t>
            </a:r>
            <a:br>
              <a:rPr lang="en-GB" altLang="en-US"/>
            </a:br>
            <a:r>
              <a:rPr lang="en-GB" altLang="en-US"/>
              <a:t>are referenced by a FOREIGN KEY constraint</a:t>
            </a:r>
            <a:endParaRPr lang="en-US" altLang="en-US"/>
          </a:p>
        </p:txBody>
      </p:sp>
      <p:pic>
        <p:nvPicPr>
          <p:cNvPr id="22536" name="Picture 9" descr="H:\PPT Graphics\MSL_PNG_Object_Library\Exclamation.png">
            <a:extLst>
              <a:ext uri="{FF2B5EF4-FFF2-40B4-BE49-F238E27FC236}">
                <a16:creationId xmlns:a16="http://schemas.microsoft.com/office/drawing/2014/main" id="{2B82F071-5A23-4431-93A2-7641F4EC23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863" y="4954588"/>
            <a:ext cx="582612"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3">
            <a:extLst>
              <a:ext uri="{FF2B5EF4-FFF2-40B4-BE49-F238E27FC236}">
                <a16:creationId xmlns:a16="http://schemas.microsoft.com/office/drawing/2014/main" id="{6CE84D1C-5756-4F02-97A7-19DF969B2C54}"/>
              </a:ext>
            </a:extLst>
          </p:cNvPr>
          <p:cNvSpPr>
            <a:spLocks noChangeArrowheads="1"/>
          </p:cNvSpPr>
          <p:nvPr/>
        </p:nvSpPr>
        <p:spPr bwMode="auto">
          <a:xfrm>
            <a:off x="533400" y="1736725"/>
            <a:ext cx="4584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70000"/>
              </a:spcBef>
              <a:buClr>
                <a:schemeClr val="hlink"/>
              </a:buClr>
              <a:buSzPct val="90000"/>
            </a:pPr>
            <a:r>
              <a:rPr lang="en-US" altLang="en-US" sz="2000"/>
              <a:t>TRUNCATE TABLE Syntax</a:t>
            </a:r>
          </a:p>
        </p:txBody>
      </p:sp>
      <p:sp>
        <p:nvSpPr>
          <p:cNvPr id="22539" name="Rectangle 3">
            <a:extLst>
              <a:ext uri="{FF2B5EF4-FFF2-40B4-BE49-F238E27FC236}">
                <a16:creationId xmlns:a16="http://schemas.microsoft.com/office/drawing/2014/main" id="{1BE04642-628C-4597-BC63-E980A6A18EE2}"/>
              </a:ext>
            </a:extLst>
          </p:cNvPr>
          <p:cNvSpPr>
            <a:spLocks noChangeArrowheads="1"/>
          </p:cNvSpPr>
          <p:nvPr/>
        </p:nvSpPr>
        <p:spPr bwMode="auto">
          <a:xfrm>
            <a:off x="576263" y="3654425"/>
            <a:ext cx="4584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70000"/>
              </a:spcBef>
              <a:buClr>
                <a:schemeClr val="hlink"/>
              </a:buClr>
              <a:buSzPct val="90000"/>
            </a:pPr>
            <a:r>
              <a:rPr lang="en-US" altLang="en-US" sz="2000"/>
              <a:t>TRUNCATE TABLE Example</a:t>
            </a:r>
          </a:p>
        </p:txBody>
      </p:sp>
      <p:pic>
        <p:nvPicPr>
          <p:cNvPr id="802828" name="Picture 12" descr="arrow09_04">
            <a:extLst>
              <a:ext uri="{FF2B5EF4-FFF2-40B4-BE49-F238E27FC236}">
                <a16:creationId xmlns:a16="http://schemas.microsoft.com/office/drawing/2014/main" id="{D13DE08D-3C36-49ED-B58A-2EB0197D6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7713" y="2608263"/>
            <a:ext cx="1519237"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7397"/>
                                        </p:tgtEl>
                                        <p:attrNameLst>
                                          <p:attrName>style.visibility</p:attrName>
                                        </p:attrNameLst>
                                      </p:cBhvr>
                                      <p:to>
                                        <p:strVal val="visible"/>
                                      </p:to>
                                    </p:set>
                                    <p:animEffect transition="in" filter="wipe(left)">
                                      <p:cBhvr>
                                        <p:cTn id="11" dur="500"/>
                                        <p:tgtEl>
                                          <p:spTgt spid="82739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2539"/>
                                        </p:tgtEl>
                                        <p:attrNameLst>
                                          <p:attrName>style.visibility</p:attrName>
                                        </p:attrNameLst>
                                      </p:cBhvr>
                                      <p:to>
                                        <p:strVal val="visible"/>
                                      </p:to>
                                    </p:set>
                                    <p:animEffect transition="in" filter="wipe(left)">
                                      <p:cBhvr>
                                        <p:cTn id="14" dur="500"/>
                                        <p:tgtEl>
                                          <p:spTgt spid="2253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2536"/>
                                        </p:tgtEl>
                                        <p:attrNameLst>
                                          <p:attrName>style.visibility</p:attrName>
                                        </p:attrNameLst>
                                      </p:cBhvr>
                                      <p:to>
                                        <p:strVal val="visible"/>
                                      </p:to>
                                    </p:set>
                                    <p:animEffect transition="in" filter="fade">
                                      <p:cBhvr>
                                        <p:cTn id="22"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7" grpId="0" animBg="1"/>
      <p:bldP spid="26" grpId="0" animBg="1"/>
      <p:bldP spid="225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2431-958E-4ADB-8D09-E47FD95DF0C3}"/>
              </a:ext>
            </a:extLst>
          </p:cNvPr>
          <p:cNvSpPr>
            <a:spLocks noGrp="1"/>
          </p:cNvSpPr>
          <p:nvPr>
            <p:ph type="title"/>
          </p:nvPr>
        </p:nvSpPr>
        <p:spPr/>
        <p:txBody>
          <a:bodyPr/>
          <a:lstStyle/>
          <a:p>
            <a:pPr>
              <a:defRPr/>
            </a:pPr>
            <a:r>
              <a:rPr lang="en-US" sz="3600" dirty="0">
                <a:latin typeface="Times New Roman" pitchFamily="18" charset="0"/>
                <a:cs typeface="Times New Roman" pitchFamily="18" charset="0"/>
              </a:rPr>
              <a:t>T-SQL History</a:t>
            </a:r>
          </a:p>
        </p:txBody>
      </p:sp>
      <p:sp>
        <p:nvSpPr>
          <p:cNvPr id="9219" name="Content Placeholder 2">
            <a:extLst>
              <a:ext uri="{FF2B5EF4-FFF2-40B4-BE49-F238E27FC236}">
                <a16:creationId xmlns:a16="http://schemas.microsoft.com/office/drawing/2014/main" id="{89366272-23FF-4C06-8B80-29736242C146}"/>
              </a:ext>
            </a:extLst>
          </p:cNvPr>
          <p:cNvSpPr>
            <a:spLocks noGrp="1"/>
          </p:cNvSpPr>
          <p:nvPr>
            <p:ph sz="quarter" idx="1"/>
          </p:nvPr>
        </p:nvSpPr>
        <p:spPr/>
        <p:txBody>
          <a:bodyPr/>
          <a:lstStyle/>
          <a:p>
            <a:pPr>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Developed in the early 1970 (SEQual)</a:t>
            </a:r>
          </a:p>
          <a:p>
            <a:pPr>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ANSI-SQL defined by the American National Standards Institute </a:t>
            </a:r>
          </a:p>
          <a:p>
            <a:pPr>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Microsoft implementation is T-SQL, or Transact SQL</a:t>
            </a:r>
          </a:p>
          <a:p>
            <a:pPr>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Other implementations include PL/SQL and </a:t>
            </a:r>
            <a:r>
              <a:rPr lang="en-US" altLang="en-US" sz="2400"/>
              <a:t>IBM’s </a:t>
            </a:r>
            <a:r>
              <a:rPr lang="en-US" altLang="en-US" sz="2400">
                <a:latin typeface="Times New Roman" panose="02020603050405020304" pitchFamily="18" charset="0"/>
                <a:cs typeface="Times New Roman" panose="02020603050405020304" pitchFamily="18" charset="0"/>
              </a:rPr>
              <a:t>SQL Procedural Language.</a:t>
            </a:r>
          </a:p>
          <a:p>
            <a:pPr>
              <a:buFont typeface="Wingdings" panose="05000000000000000000" pitchFamily="2" charset="2"/>
              <a:buChar char="Ø"/>
            </a:pP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25C0549-76E2-4D75-A50A-6C1955DB7AC5}"/>
              </a:ext>
            </a:extLst>
          </p:cNvPr>
          <p:cNvSpPr>
            <a:spLocks noGrp="1" noChangeArrowheads="1"/>
          </p:cNvSpPr>
          <p:nvPr>
            <p:ph type="title"/>
          </p:nvPr>
        </p:nvSpPr>
        <p:spPr>
          <a:xfrm>
            <a:off x="612648" y="473075"/>
            <a:ext cx="8153400" cy="990600"/>
          </a:xfrm>
        </p:spPr>
        <p:txBody>
          <a:bodyPr/>
          <a:lstStyle/>
          <a:p>
            <a:pPr eaLnBrk="1" hangingPunct="1">
              <a:defRPr/>
            </a:pPr>
            <a:r>
              <a:rPr lang="en-US"/>
              <a:t>TRUNCATE versus DELETE</a:t>
            </a:r>
          </a:p>
        </p:txBody>
      </p:sp>
      <p:sp>
        <p:nvSpPr>
          <p:cNvPr id="27651" name="Rounded Rectangle 3">
            <a:extLst>
              <a:ext uri="{FF2B5EF4-FFF2-40B4-BE49-F238E27FC236}">
                <a16:creationId xmlns:a16="http://schemas.microsoft.com/office/drawing/2014/main" id="{0A84BFF0-FE44-4DDF-B216-6E4BBA920E82}"/>
              </a:ext>
            </a:extLst>
          </p:cNvPr>
          <p:cNvSpPr>
            <a:spLocks noChangeArrowheads="1"/>
          </p:cNvSpPr>
          <p:nvPr/>
        </p:nvSpPr>
        <p:spPr bwMode="auto">
          <a:xfrm>
            <a:off x="617538" y="1816100"/>
            <a:ext cx="7961312" cy="3068638"/>
          </a:xfrm>
          <a:prstGeom prst="roundRect">
            <a:avLst>
              <a:gd name="adj" fmla="val 4167"/>
            </a:avLst>
          </a:prstGeom>
          <a:solidFill>
            <a:srgbClr val="DEE7F1"/>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endParaRPr lang="en-US" altLang="en-US" sz="2000"/>
          </a:p>
        </p:txBody>
      </p:sp>
      <p:sp>
        <p:nvSpPr>
          <p:cNvPr id="27652" name="Rounded Rectangle 5">
            <a:extLst>
              <a:ext uri="{FF2B5EF4-FFF2-40B4-BE49-F238E27FC236}">
                <a16:creationId xmlns:a16="http://schemas.microsoft.com/office/drawing/2014/main" id="{A721D609-17E3-4267-AE11-EFDC09F0B175}"/>
              </a:ext>
            </a:extLst>
          </p:cNvPr>
          <p:cNvSpPr>
            <a:spLocks noChangeArrowheads="1"/>
          </p:cNvSpPr>
          <p:nvPr/>
        </p:nvSpPr>
        <p:spPr bwMode="auto">
          <a:xfrm>
            <a:off x="862013" y="333375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Fewer locks are typically used</a:t>
            </a:r>
          </a:p>
        </p:txBody>
      </p:sp>
      <p:sp>
        <p:nvSpPr>
          <p:cNvPr id="27653" name="Rounded Rectangle 8">
            <a:extLst>
              <a:ext uri="{FF2B5EF4-FFF2-40B4-BE49-F238E27FC236}">
                <a16:creationId xmlns:a16="http://schemas.microsoft.com/office/drawing/2014/main" id="{B326CFBA-9F1B-439E-AB53-49F11F464DDA}"/>
              </a:ext>
            </a:extLst>
          </p:cNvPr>
          <p:cNvSpPr>
            <a:spLocks noChangeArrowheads="1"/>
          </p:cNvSpPr>
          <p:nvPr/>
        </p:nvSpPr>
        <p:spPr bwMode="auto">
          <a:xfrm>
            <a:off x="868363" y="2673350"/>
            <a:ext cx="7450137" cy="547688"/>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Less transaction log space is used</a:t>
            </a:r>
          </a:p>
        </p:txBody>
      </p:sp>
      <p:sp>
        <p:nvSpPr>
          <p:cNvPr id="27654" name="Text Box 13">
            <a:extLst>
              <a:ext uri="{FF2B5EF4-FFF2-40B4-BE49-F238E27FC236}">
                <a16:creationId xmlns:a16="http://schemas.microsoft.com/office/drawing/2014/main" id="{F119024E-B4F5-4275-B9EA-90A4A755CE42}"/>
              </a:ext>
            </a:extLst>
          </p:cNvPr>
          <p:cNvSpPr txBox="1">
            <a:spLocks noChangeArrowheads="1"/>
          </p:cNvSpPr>
          <p:nvPr/>
        </p:nvSpPr>
        <p:spPr bwMode="auto">
          <a:xfrm>
            <a:off x="735013" y="1916113"/>
            <a:ext cx="77136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spcBef>
                <a:spcPct val="50000"/>
              </a:spcBef>
            </a:pPr>
            <a:r>
              <a:rPr lang="en-US" altLang="en-US" sz="2000"/>
              <a:t>TRUNCATE TABLE has the following advantages over DELETE:</a:t>
            </a:r>
          </a:p>
        </p:txBody>
      </p:sp>
      <p:sp>
        <p:nvSpPr>
          <p:cNvPr id="27655" name="AutoShape 6">
            <a:extLst>
              <a:ext uri="{FF2B5EF4-FFF2-40B4-BE49-F238E27FC236}">
                <a16:creationId xmlns:a16="http://schemas.microsoft.com/office/drawing/2014/main" id="{E08BA2BF-91BE-49A0-8AFC-738A60AACF4E}"/>
              </a:ext>
            </a:extLst>
          </p:cNvPr>
          <p:cNvSpPr>
            <a:spLocks noChangeArrowheads="1"/>
          </p:cNvSpPr>
          <p:nvPr/>
        </p:nvSpPr>
        <p:spPr bwMode="auto">
          <a:xfrm>
            <a:off x="2144713" y="5256213"/>
            <a:ext cx="4852987"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sz="2000">
                <a:latin typeface="Lucida Sans Typewriter" panose="020B0509030504030204" pitchFamily="49" charset="0"/>
              </a:rPr>
              <a:t>DELETE FROM Sales.SalesPerson;</a:t>
            </a:r>
          </a:p>
        </p:txBody>
      </p:sp>
      <p:sp>
        <p:nvSpPr>
          <p:cNvPr id="27656" name="AutoShape 5">
            <a:extLst>
              <a:ext uri="{FF2B5EF4-FFF2-40B4-BE49-F238E27FC236}">
                <a16:creationId xmlns:a16="http://schemas.microsoft.com/office/drawing/2014/main" id="{576CDAB6-4A47-4723-9FA8-1830FADE50B8}"/>
              </a:ext>
            </a:extLst>
          </p:cNvPr>
          <p:cNvSpPr>
            <a:spLocks noChangeArrowheads="1"/>
          </p:cNvSpPr>
          <p:nvPr/>
        </p:nvSpPr>
        <p:spPr bwMode="auto">
          <a:xfrm>
            <a:off x="1876425" y="6215063"/>
            <a:ext cx="5324475" cy="3571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sz="2000">
                <a:latin typeface="Lucida Sans Typewriter" panose="020B0509030504030204" pitchFamily="49" charset="0"/>
              </a:rPr>
              <a:t>TRUNCATE TABLE Sales.SalesPerson;</a:t>
            </a:r>
          </a:p>
        </p:txBody>
      </p:sp>
      <p:pic>
        <p:nvPicPr>
          <p:cNvPr id="27657" name="Picture 12" descr="arrow09_04">
            <a:extLst>
              <a:ext uri="{FF2B5EF4-FFF2-40B4-BE49-F238E27FC236}">
                <a16:creationId xmlns:a16="http://schemas.microsoft.com/office/drawing/2014/main" id="{2F0C15FE-0838-4F52-9583-2F35AB44F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98185">
            <a:off x="6889750" y="5343525"/>
            <a:ext cx="94932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12" descr="arrow09_04">
            <a:extLst>
              <a:ext uri="{FF2B5EF4-FFF2-40B4-BE49-F238E27FC236}">
                <a16:creationId xmlns:a16="http://schemas.microsoft.com/office/drawing/2014/main" id="{7DF4E9EA-40D5-43EF-A2B0-92ECA705B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913810">
            <a:off x="1165225" y="5275263"/>
            <a:ext cx="949325"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0EB2831-9F78-46F4-9A88-30AFB1AD1932}"/>
              </a:ext>
            </a:extLst>
          </p:cNvPr>
          <p:cNvSpPr>
            <a:spLocks noGrp="1" noChangeArrowheads="1"/>
          </p:cNvSpPr>
          <p:nvPr>
            <p:ph type="title" idx="4294967295"/>
          </p:nvPr>
        </p:nvSpPr>
        <p:spPr>
          <a:xfrm>
            <a:off x="609600" y="457200"/>
            <a:ext cx="8153400" cy="990600"/>
          </a:xfrm>
        </p:spPr>
        <p:txBody>
          <a:bodyPr/>
          <a:lstStyle/>
          <a:p>
            <a:pPr eaLnBrk="1" hangingPunct="1">
              <a:defRPr/>
            </a:pPr>
            <a:r>
              <a:rPr lang="en-US"/>
              <a:t>UPDATE Fundamentals</a:t>
            </a:r>
          </a:p>
        </p:txBody>
      </p:sp>
      <p:sp>
        <p:nvSpPr>
          <p:cNvPr id="28675" name="AutoShape 5">
            <a:extLst>
              <a:ext uri="{FF2B5EF4-FFF2-40B4-BE49-F238E27FC236}">
                <a16:creationId xmlns:a16="http://schemas.microsoft.com/office/drawing/2014/main" id="{3C329985-E75C-4114-BDCD-DA225124BD94}"/>
              </a:ext>
            </a:extLst>
          </p:cNvPr>
          <p:cNvSpPr>
            <a:spLocks noChangeArrowheads="1"/>
          </p:cNvSpPr>
          <p:nvPr/>
        </p:nvSpPr>
        <p:spPr bwMode="auto">
          <a:xfrm>
            <a:off x="769938" y="4929188"/>
            <a:ext cx="4662487" cy="18875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sz="2000">
                <a:latin typeface="Lucida Sans Typewriter" panose="020B0509030504030204" pitchFamily="49" charset="0"/>
              </a:rPr>
              <a:t>UPDATE table_or_view</a:t>
            </a:r>
          </a:p>
          <a:p>
            <a:pPr algn="l" eaLnBrk="1" hangingPunct="1">
              <a:lnSpc>
                <a:spcPct val="80000"/>
              </a:lnSpc>
            </a:pPr>
            <a:endParaRPr lang="en-US" altLang="en-US" sz="2000">
              <a:latin typeface="Lucida Sans Typewriter" panose="020B0509030504030204" pitchFamily="49" charset="0"/>
            </a:endParaRPr>
          </a:p>
          <a:p>
            <a:pPr algn="l" eaLnBrk="1" hangingPunct="1">
              <a:lnSpc>
                <a:spcPct val="80000"/>
              </a:lnSpc>
            </a:pPr>
            <a:r>
              <a:rPr lang="en-US" altLang="en-US" sz="2000">
                <a:latin typeface="Lucida Sans Typewriter" panose="020B0509030504030204" pitchFamily="49" charset="0"/>
              </a:rPr>
              <a:t>SET column_name = expression</a:t>
            </a:r>
          </a:p>
          <a:p>
            <a:pPr algn="l" eaLnBrk="1" hangingPunct="1">
              <a:lnSpc>
                <a:spcPct val="80000"/>
              </a:lnSpc>
            </a:pPr>
            <a:endParaRPr lang="en-US" altLang="en-US" sz="2000">
              <a:latin typeface="Lucida Sans Typewriter" panose="020B0509030504030204" pitchFamily="49" charset="0"/>
            </a:endParaRPr>
          </a:p>
          <a:p>
            <a:pPr algn="l" eaLnBrk="1" hangingPunct="1">
              <a:lnSpc>
                <a:spcPct val="80000"/>
              </a:lnSpc>
            </a:pPr>
            <a:r>
              <a:rPr lang="en-US" altLang="en-US" sz="2000">
                <a:latin typeface="Lucida Sans Typewriter" panose="020B0509030504030204" pitchFamily="49" charset="0"/>
              </a:rPr>
              <a:t>FROM table_sources</a:t>
            </a:r>
          </a:p>
          <a:p>
            <a:pPr algn="l" eaLnBrk="1" hangingPunct="1">
              <a:lnSpc>
                <a:spcPct val="80000"/>
              </a:lnSpc>
            </a:pPr>
            <a:endParaRPr lang="en-US" altLang="en-US" sz="2000">
              <a:latin typeface="Lucida Sans Typewriter" panose="020B0509030504030204" pitchFamily="49" charset="0"/>
            </a:endParaRPr>
          </a:p>
          <a:p>
            <a:pPr algn="l" eaLnBrk="1" hangingPunct="1">
              <a:lnSpc>
                <a:spcPct val="80000"/>
              </a:lnSpc>
            </a:pPr>
            <a:r>
              <a:rPr lang="en-US" altLang="en-US" sz="2000">
                <a:latin typeface="Lucida Sans Typewriter" panose="020B0509030504030204" pitchFamily="49" charset="0"/>
              </a:rPr>
              <a:t>WHERE search_condition</a:t>
            </a:r>
          </a:p>
        </p:txBody>
      </p:sp>
      <p:sp>
        <p:nvSpPr>
          <p:cNvPr id="28676" name="Rounded Rectangle 8">
            <a:extLst>
              <a:ext uri="{FF2B5EF4-FFF2-40B4-BE49-F238E27FC236}">
                <a16:creationId xmlns:a16="http://schemas.microsoft.com/office/drawing/2014/main" id="{25538B0E-1035-441A-A87A-9EAE3178C91B}"/>
              </a:ext>
            </a:extLst>
          </p:cNvPr>
          <p:cNvSpPr>
            <a:spLocks noChangeArrowheads="1"/>
          </p:cNvSpPr>
          <p:nvPr/>
        </p:nvSpPr>
        <p:spPr bwMode="auto">
          <a:xfrm>
            <a:off x="803275" y="1704975"/>
            <a:ext cx="7450138" cy="622300"/>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The UPDATE statement changes data values in one, many, or all rows of a table</a:t>
            </a:r>
          </a:p>
        </p:txBody>
      </p:sp>
      <p:sp>
        <p:nvSpPr>
          <p:cNvPr id="28677" name="Rounded Rectangle 8">
            <a:extLst>
              <a:ext uri="{FF2B5EF4-FFF2-40B4-BE49-F238E27FC236}">
                <a16:creationId xmlns:a16="http://schemas.microsoft.com/office/drawing/2014/main" id="{95442737-FEB5-4C32-ABCA-9460229C5EE9}"/>
              </a:ext>
            </a:extLst>
          </p:cNvPr>
          <p:cNvSpPr>
            <a:spLocks noChangeArrowheads="1"/>
          </p:cNvSpPr>
          <p:nvPr/>
        </p:nvSpPr>
        <p:spPr bwMode="auto">
          <a:xfrm>
            <a:off x="803275" y="2428875"/>
            <a:ext cx="7450138" cy="622300"/>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An UPDATE statement referencing a table or view can change the data in only one base table at a time </a:t>
            </a:r>
          </a:p>
        </p:txBody>
      </p:sp>
      <p:sp>
        <p:nvSpPr>
          <p:cNvPr id="28678" name="Rounded Rectangle 8">
            <a:extLst>
              <a:ext uri="{FF2B5EF4-FFF2-40B4-BE49-F238E27FC236}">
                <a16:creationId xmlns:a16="http://schemas.microsoft.com/office/drawing/2014/main" id="{CA5EAB4D-570A-4D2A-84CC-8498AB404F43}"/>
              </a:ext>
            </a:extLst>
          </p:cNvPr>
          <p:cNvSpPr>
            <a:spLocks noChangeArrowheads="1"/>
          </p:cNvSpPr>
          <p:nvPr/>
        </p:nvSpPr>
        <p:spPr bwMode="auto">
          <a:xfrm>
            <a:off x="803275" y="3152775"/>
            <a:ext cx="7450138" cy="1274763"/>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UPDATE has three major clauses:</a:t>
            </a:r>
          </a:p>
          <a:p>
            <a:pPr lvl="1" algn="l">
              <a:lnSpc>
                <a:spcPct val="90000"/>
              </a:lnSpc>
              <a:spcBef>
                <a:spcPct val="40000"/>
              </a:spcBef>
              <a:buClr>
                <a:srgbClr val="006699"/>
              </a:buClr>
              <a:buFontTx/>
              <a:buChar char="•"/>
            </a:pPr>
            <a:r>
              <a:rPr lang="en-US" altLang="en-US" sz="1600"/>
              <a:t>SET – comma-separated list of columns to be updated</a:t>
            </a:r>
          </a:p>
          <a:p>
            <a:pPr lvl="1" algn="l">
              <a:lnSpc>
                <a:spcPct val="90000"/>
              </a:lnSpc>
              <a:spcBef>
                <a:spcPct val="40000"/>
              </a:spcBef>
              <a:buClr>
                <a:srgbClr val="006699"/>
              </a:buClr>
              <a:buFontTx/>
              <a:buChar char="•"/>
            </a:pPr>
            <a:r>
              <a:rPr lang="en-US" altLang="en-US" sz="1600"/>
              <a:t>FROM – supplies values for the SET clause</a:t>
            </a:r>
          </a:p>
          <a:p>
            <a:pPr lvl="1" algn="l">
              <a:lnSpc>
                <a:spcPct val="90000"/>
              </a:lnSpc>
              <a:spcBef>
                <a:spcPct val="40000"/>
              </a:spcBef>
              <a:buClr>
                <a:srgbClr val="006699"/>
              </a:buClr>
              <a:buFontTx/>
              <a:buChar char="•"/>
            </a:pPr>
            <a:r>
              <a:rPr lang="en-US" altLang="en-US" sz="1600"/>
              <a:t>WHERE – specifies a search condition for the SET clause</a:t>
            </a:r>
          </a:p>
        </p:txBody>
      </p:sp>
      <p:sp>
        <p:nvSpPr>
          <p:cNvPr id="28679" name="Rectangle 13">
            <a:extLst>
              <a:ext uri="{FF2B5EF4-FFF2-40B4-BE49-F238E27FC236}">
                <a16:creationId xmlns:a16="http://schemas.microsoft.com/office/drawing/2014/main" id="{C9D71073-1932-46D2-8E9E-9516EC4807E9}"/>
              </a:ext>
            </a:extLst>
          </p:cNvPr>
          <p:cNvSpPr>
            <a:spLocks noChangeArrowheads="1"/>
          </p:cNvSpPr>
          <p:nvPr/>
        </p:nvSpPr>
        <p:spPr bwMode="auto">
          <a:xfrm>
            <a:off x="863600" y="4625975"/>
            <a:ext cx="2667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UPDATE Syntax:</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AADDA54-6992-4F65-8FBE-B8ABA31CF2A6}"/>
              </a:ext>
            </a:extLst>
          </p:cNvPr>
          <p:cNvSpPr>
            <a:spLocks noGrp="1" noChangeArrowheads="1"/>
          </p:cNvSpPr>
          <p:nvPr>
            <p:ph type="title"/>
          </p:nvPr>
        </p:nvSpPr>
        <p:spPr/>
        <p:txBody>
          <a:bodyPr/>
          <a:lstStyle/>
          <a:p>
            <a:pPr eaLnBrk="1" hangingPunct="1">
              <a:defRPr/>
            </a:pPr>
            <a:r>
              <a:rPr lang="en-US"/>
              <a:t>UPDATE Statement Definitions</a:t>
            </a:r>
          </a:p>
        </p:txBody>
      </p:sp>
      <p:sp>
        <p:nvSpPr>
          <p:cNvPr id="29699" name="AutoShape 6">
            <a:extLst>
              <a:ext uri="{FF2B5EF4-FFF2-40B4-BE49-F238E27FC236}">
                <a16:creationId xmlns:a16="http://schemas.microsoft.com/office/drawing/2014/main" id="{772E8132-DDA7-4101-BFED-6ACECA69D9A8}"/>
              </a:ext>
            </a:extLst>
          </p:cNvPr>
          <p:cNvSpPr>
            <a:spLocks noChangeArrowheads="1"/>
          </p:cNvSpPr>
          <p:nvPr/>
        </p:nvSpPr>
        <p:spPr bwMode="auto">
          <a:xfrm>
            <a:off x="334963" y="2360613"/>
            <a:ext cx="333851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UPDATE SomeTable</a:t>
            </a:r>
          </a:p>
          <a:p>
            <a:pPr algn="l" eaLnBrk="1" hangingPunct="1">
              <a:lnSpc>
                <a:spcPct val="80000"/>
              </a:lnSpc>
            </a:pPr>
            <a:r>
              <a:rPr lang="en-US" altLang="en-US">
                <a:latin typeface="Lucida Sans Typewriter" panose="020B0509030504030204" pitchFamily="49" charset="0"/>
              </a:rPr>
              <a:t>SET Column = Value</a:t>
            </a:r>
          </a:p>
        </p:txBody>
      </p:sp>
      <p:sp>
        <p:nvSpPr>
          <p:cNvPr id="819209" name="AutoShape 9">
            <a:extLst>
              <a:ext uri="{FF2B5EF4-FFF2-40B4-BE49-F238E27FC236}">
                <a16:creationId xmlns:a16="http://schemas.microsoft.com/office/drawing/2014/main" id="{D3AA4C21-7550-4884-A3A9-071D13274793}"/>
              </a:ext>
            </a:extLst>
          </p:cNvPr>
          <p:cNvSpPr>
            <a:spLocks noChangeArrowheads="1"/>
          </p:cNvSpPr>
          <p:nvPr/>
        </p:nvSpPr>
        <p:spPr bwMode="auto">
          <a:xfrm>
            <a:off x="309563" y="4075113"/>
            <a:ext cx="3732212"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UPDATE SomeTable</a:t>
            </a:r>
          </a:p>
          <a:p>
            <a:pPr algn="l" eaLnBrk="1" hangingPunct="1">
              <a:lnSpc>
                <a:spcPct val="80000"/>
              </a:lnSpc>
            </a:pPr>
            <a:r>
              <a:rPr lang="en-US" altLang="en-US">
                <a:latin typeface="Lucida Sans Typewriter" panose="020B0509030504030204" pitchFamily="49" charset="0"/>
              </a:rPr>
              <a:t>SET Column = Value</a:t>
            </a:r>
          </a:p>
          <a:p>
            <a:pPr algn="l" eaLnBrk="1" hangingPunct="1">
              <a:lnSpc>
                <a:spcPct val="80000"/>
              </a:lnSpc>
            </a:pPr>
            <a:r>
              <a:rPr lang="en-US" altLang="en-US">
                <a:latin typeface="Lucida Sans Typewriter" panose="020B0509030504030204" pitchFamily="49" charset="0"/>
              </a:rPr>
              <a:t>WHERE SearchExpression</a:t>
            </a:r>
          </a:p>
        </p:txBody>
      </p:sp>
      <p:sp>
        <p:nvSpPr>
          <p:cNvPr id="29701" name="Rectangle 3">
            <a:extLst>
              <a:ext uri="{FF2B5EF4-FFF2-40B4-BE49-F238E27FC236}">
                <a16:creationId xmlns:a16="http://schemas.microsoft.com/office/drawing/2014/main" id="{A2112188-390D-404C-A087-15FA9FF7EAE8}"/>
              </a:ext>
            </a:extLst>
          </p:cNvPr>
          <p:cNvSpPr>
            <a:spLocks noChangeArrowheads="1"/>
          </p:cNvSpPr>
          <p:nvPr/>
        </p:nvSpPr>
        <p:spPr bwMode="auto">
          <a:xfrm>
            <a:off x="396875" y="2038350"/>
            <a:ext cx="4584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spcBef>
                <a:spcPct val="70000"/>
              </a:spcBef>
              <a:buClr>
                <a:schemeClr val="hlink"/>
              </a:buClr>
              <a:buSzPct val="90000"/>
            </a:pPr>
            <a:r>
              <a:rPr lang="en-US" altLang="en-US" sz="2000"/>
              <a:t>Simple UPDATE Statement</a:t>
            </a:r>
          </a:p>
        </p:txBody>
      </p:sp>
      <p:sp>
        <p:nvSpPr>
          <p:cNvPr id="115719" name="Text Box 7">
            <a:extLst>
              <a:ext uri="{FF2B5EF4-FFF2-40B4-BE49-F238E27FC236}">
                <a16:creationId xmlns:a16="http://schemas.microsoft.com/office/drawing/2014/main" id="{F4827749-DD29-4426-8CD5-479B7F77BADE}"/>
              </a:ext>
            </a:extLst>
          </p:cNvPr>
          <p:cNvSpPr txBox="1">
            <a:spLocks noChangeArrowheads="1"/>
          </p:cNvSpPr>
          <p:nvPr/>
        </p:nvSpPr>
        <p:spPr bwMode="auto">
          <a:xfrm>
            <a:off x="292100" y="3725863"/>
            <a:ext cx="4619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spcBef>
                <a:spcPct val="70000"/>
              </a:spcBef>
              <a:buClr>
                <a:schemeClr val="hlink"/>
              </a:buClr>
              <a:buSzPct val="90000"/>
            </a:pPr>
            <a:r>
              <a:rPr lang="en-US" altLang="en-US" sz="2000"/>
              <a:t>UPDATE with a WHERE clause</a:t>
            </a:r>
          </a:p>
        </p:txBody>
      </p:sp>
      <p:grpSp>
        <p:nvGrpSpPr>
          <p:cNvPr id="29703" name="Group 25">
            <a:extLst>
              <a:ext uri="{FF2B5EF4-FFF2-40B4-BE49-F238E27FC236}">
                <a16:creationId xmlns:a16="http://schemas.microsoft.com/office/drawing/2014/main" id="{048E4EF9-3006-485A-ADE5-F8017F8C9645}"/>
              </a:ext>
            </a:extLst>
          </p:cNvPr>
          <p:cNvGrpSpPr>
            <a:grpSpLocks/>
          </p:cNvGrpSpPr>
          <p:nvPr/>
        </p:nvGrpSpPr>
        <p:grpSpPr bwMode="auto">
          <a:xfrm>
            <a:off x="7991475" y="6281738"/>
            <a:ext cx="914400" cy="425450"/>
            <a:chOff x="384" y="3024"/>
            <a:chExt cx="720" cy="336"/>
          </a:xfrm>
        </p:grpSpPr>
        <p:sp>
          <p:nvSpPr>
            <p:cNvPr id="29713" name="Oval 26">
              <a:extLst>
                <a:ext uri="{FF2B5EF4-FFF2-40B4-BE49-F238E27FC236}">
                  <a16:creationId xmlns:a16="http://schemas.microsoft.com/office/drawing/2014/main" id="{5CB8ECC7-C607-40E4-AA4C-5CC91E03064D}"/>
                </a:ext>
              </a:extLst>
            </p:cNvPr>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a:noFill/>
            </a:ln>
            <a:effectLst>
              <a:outerShdw dist="17961" dir="2700000" algn="ctr" rotWithShape="0">
                <a:srgbClr val="969696"/>
              </a:outerShdw>
            </a:effectLst>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29714" name="Group 27">
              <a:extLst>
                <a:ext uri="{FF2B5EF4-FFF2-40B4-BE49-F238E27FC236}">
                  <a16:creationId xmlns:a16="http://schemas.microsoft.com/office/drawing/2014/main" id="{A6BCDB35-286A-4300-B8DC-0FEA71F653C6}"/>
                </a:ext>
              </a:extLst>
            </p:cNvPr>
            <p:cNvGrpSpPr>
              <a:grpSpLocks/>
            </p:cNvGrpSpPr>
            <p:nvPr/>
          </p:nvGrpSpPr>
          <p:grpSpPr bwMode="auto">
            <a:xfrm>
              <a:off x="480" y="3096"/>
              <a:ext cx="240" cy="192"/>
              <a:chOff x="480" y="3096"/>
              <a:chExt cx="240" cy="192"/>
            </a:xfrm>
          </p:grpSpPr>
          <p:sp>
            <p:nvSpPr>
              <p:cNvPr id="29715" name="Oval 28">
                <a:extLst>
                  <a:ext uri="{FF2B5EF4-FFF2-40B4-BE49-F238E27FC236}">
                    <a16:creationId xmlns:a16="http://schemas.microsoft.com/office/drawing/2014/main" id="{7F210756-386F-4356-B441-EFB38C2B4844}"/>
                  </a:ext>
                </a:extLst>
              </p:cNvPr>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9716" name="Freeform 29">
                <a:extLst>
                  <a:ext uri="{FF2B5EF4-FFF2-40B4-BE49-F238E27FC236}">
                    <a16:creationId xmlns:a16="http://schemas.microsoft.com/office/drawing/2014/main" id="{59010348-916D-41F8-8A4E-4DB347C12D5B}"/>
                  </a:ext>
                </a:extLst>
              </p:cNvPr>
              <p:cNvSpPr>
                <a:spLocks/>
              </p:cNvSpPr>
              <p:nvPr/>
            </p:nvSpPr>
            <p:spPr bwMode="auto">
              <a:xfrm>
                <a:off x="539" y="3123"/>
                <a:ext cx="139" cy="133"/>
              </a:xfrm>
              <a:custGeom>
                <a:avLst/>
                <a:gdLst>
                  <a:gd name="T0" fmla="*/ 0 w 432"/>
                  <a:gd name="T1" fmla="*/ 0 h 576"/>
                  <a:gd name="T2" fmla="*/ 0 w 432"/>
                  <a:gd name="T3" fmla="*/ 133 h 576"/>
                  <a:gd name="T4" fmla="*/ 139 w 432"/>
                  <a:gd name="T5" fmla="*/ 67 h 576"/>
                  <a:gd name="T6" fmla="*/ 0 w 432"/>
                  <a:gd name="T7" fmla="*/ 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endParaRPr lang="en-US"/>
              </a:p>
            </p:txBody>
          </p:sp>
        </p:grpSp>
      </p:grpSp>
      <p:grpSp>
        <p:nvGrpSpPr>
          <p:cNvPr id="9" name="Group 30">
            <a:extLst>
              <a:ext uri="{FF2B5EF4-FFF2-40B4-BE49-F238E27FC236}">
                <a16:creationId xmlns:a16="http://schemas.microsoft.com/office/drawing/2014/main" id="{BB3AB447-D10B-40F9-B63B-2FB06502B077}"/>
              </a:ext>
            </a:extLst>
          </p:cNvPr>
          <p:cNvGrpSpPr>
            <a:grpSpLocks/>
          </p:cNvGrpSpPr>
          <p:nvPr/>
        </p:nvGrpSpPr>
        <p:grpSpPr bwMode="auto">
          <a:xfrm>
            <a:off x="8478838" y="6372225"/>
            <a:ext cx="304800" cy="244475"/>
            <a:chOff x="768" y="3096"/>
            <a:chExt cx="240" cy="192"/>
          </a:xfrm>
        </p:grpSpPr>
        <p:sp>
          <p:nvSpPr>
            <p:cNvPr id="29711" name="Oval 31">
              <a:extLst>
                <a:ext uri="{FF2B5EF4-FFF2-40B4-BE49-F238E27FC236}">
                  <a16:creationId xmlns:a16="http://schemas.microsoft.com/office/drawing/2014/main" id="{68C96FAB-B9B1-4EE9-BAB6-1EAEBB62B2A9}"/>
                </a:ext>
              </a:extLst>
            </p:cNvPr>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9712" name="Rectangle 32">
              <a:extLst>
                <a:ext uri="{FF2B5EF4-FFF2-40B4-BE49-F238E27FC236}">
                  <a16:creationId xmlns:a16="http://schemas.microsoft.com/office/drawing/2014/main" id="{9CF174B1-4EC1-4CE4-B64F-BACD32AFF235}"/>
                </a:ext>
              </a:extLst>
            </p:cNvPr>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2" name="AutoShape 6">
            <a:extLst>
              <a:ext uri="{FF2B5EF4-FFF2-40B4-BE49-F238E27FC236}">
                <a16:creationId xmlns:a16="http://schemas.microsoft.com/office/drawing/2014/main" id="{8494549C-74B9-4778-B2E3-0B805761CA27}"/>
              </a:ext>
            </a:extLst>
          </p:cNvPr>
          <p:cNvSpPr>
            <a:spLocks noChangeArrowheads="1"/>
          </p:cNvSpPr>
          <p:nvPr/>
        </p:nvSpPr>
        <p:spPr bwMode="auto">
          <a:xfrm>
            <a:off x="4946650" y="1849438"/>
            <a:ext cx="3598863"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UPDATE Sales.SalesPerson</a:t>
            </a:r>
          </a:p>
          <a:p>
            <a:pPr algn="l" eaLnBrk="1" hangingPunct="1">
              <a:lnSpc>
                <a:spcPct val="80000"/>
              </a:lnSpc>
            </a:pPr>
            <a:r>
              <a:rPr lang="en-US" altLang="en-US">
                <a:latin typeface="Lucida Sans Typewriter" panose="020B0509030504030204" pitchFamily="49" charset="0"/>
              </a:rPr>
              <a:t>SET Bonus = 6000;</a:t>
            </a:r>
          </a:p>
        </p:txBody>
      </p:sp>
      <p:sp>
        <p:nvSpPr>
          <p:cNvPr id="3" name="AutoShape 9">
            <a:extLst>
              <a:ext uri="{FF2B5EF4-FFF2-40B4-BE49-F238E27FC236}">
                <a16:creationId xmlns:a16="http://schemas.microsoft.com/office/drawing/2014/main" id="{2F95603F-EC4C-4A44-9D47-22E8A76EAB6F}"/>
              </a:ext>
            </a:extLst>
          </p:cNvPr>
          <p:cNvSpPr>
            <a:spLocks noChangeArrowheads="1"/>
          </p:cNvSpPr>
          <p:nvPr/>
        </p:nvSpPr>
        <p:spPr bwMode="auto">
          <a:xfrm>
            <a:off x="4616450" y="4044950"/>
            <a:ext cx="4176713"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UPDATE Production.Product</a:t>
            </a:r>
          </a:p>
          <a:p>
            <a:pPr algn="l" eaLnBrk="1" hangingPunct="1">
              <a:lnSpc>
                <a:spcPct val="80000"/>
              </a:lnSpc>
            </a:pPr>
            <a:r>
              <a:rPr lang="en-US" altLang="en-US">
                <a:latin typeface="Lucida Sans Typewriter" panose="020B0509030504030204" pitchFamily="49" charset="0"/>
              </a:rPr>
              <a:t>SET Color = N’Metallic Red’</a:t>
            </a:r>
          </a:p>
          <a:p>
            <a:pPr algn="l" eaLnBrk="1" hangingPunct="1">
              <a:lnSpc>
                <a:spcPct val="80000"/>
              </a:lnSpc>
            </a:pPr>
            <a:r>
              <a:rPr lang="en-US" altLang="en-US">
                <a:latin typeface="Lucida Sans Typewriter" panose="020B0509030504030204" pitchFamily="49" charset="0"/>
              </a:rPr>
              <a:t>WHERE Name LIKE N’Road-250%’ 	AND Color = N’Red’;</a:t>
            </a:r>
          </a:p>
        </p:txBody>
      </p:sp>
      <p:pic>
        <p:nvPicPr>
          <p:cNvPr id="829450" name="Picture 10" descr="arrow03">
            <a:extLst>
              <a:ext uri="{FF2B5EF4-FFF2-40B4-BE49-F238E27FC236}">
                <a16:creationId xmlns:a16="http://schemas.microsoft.com/office/drawing/2014/main" id="{8EEE94D0-E387-4398-A80F-925EA1667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27777">
            <a:off x="3408363" y="2305050"/>
            <a:ext cx="163988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arrow03">
            <a:extLst>
              <a:ext uri="{FF2B5EF4-FFF2-40B4-BE49-F238E27FC236}">
                <a16:creationId xmlns:a16="http://schemas.microsoft.com/office/drawing/2014/main" id="{A0743B86-249A-4C56-800F-83D32D87FE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225" y="4248150"/>
            <a:ext cx="9858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9577F7F2-0DF6-4BBE-98AD-7A74DB5F6C5E}"/>
              </a:ext>
            </a:extLst>
          </p:cNvPr>
          <p:cNvSpPr>
            <a:spLocks noChangeArrowheads="1"/>
          </p:cNvSpPr>
          <p:nvPr/>
        </p:nvSpPr>
        <p:spPr bwMode="auto">
          <a:xfrm>
            <a:off x="4954588" y="2901950"/>
            <a:ext cx="3598862" cy="558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UPDATE Sales.SalesPerson</a:t>
            </a:r>
          </a:p>
          <a:p>
            <a:pPr algn="l" eaLnBrk="1" hangingPunct="1">
              <a:lnSpc>
                <a:spcPct val="80000"/>
              </a:lnSpc>
            </a:pPr>
            <a:r>
              <a:rPr lang="en-US" altLang="en-US">
                <a:latin typeface="Lucida Sans Typewriter" panose="020B0509030504030204" pitchFamily="49" charset="0"/>
              </a:rPr>
              <a:t>SET Bonus = Bonus * 2;</a:t>
            </a:r>
          </a:p>
        </p:txBody>
      </p:sp>
      <p:pic>
        <p:nvPicPr>
          <p:cNvPr id="7" name="Picture 10" descr="arrow03">
            <a:extLst>
              <a:ext uri="{FF2B5EF4-FFF2-40B4-BE49-F238E27FC236}">
                <a16:creationId xmlns:a16="http://schemas.microsoft.com/office/drawing/2014/main" id="{D1980489-03A1-4395-BDD5-AC5C57594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14470">
            <a:off x="3417888" y="2847975"/>
            <a:ext cx="163988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9450"/>
                                        </p:tgtEl>
                                        <p:attrNameLst>
                                          <p:attrName>style.visibility</p:attrName>
                                        </p:attrNameLst>
                                      </p:cBhvr>
                                      <p:to>
                                        <p:strVal val="visible"/>
                                      </p:to>
                                    </p:set>
                                    <p:animEffect transition="in" filter="wipe(left)">
                                      <p:cBhvr>
                                        <p:cTn id="7" dur="500"/>
                                        <p:tgtEl>
                                          <p:spTgt spid="829450"/>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19209"/>
                                        </p:tgtEl>
                                        <p:attrNameLst>
                                          <p:attrName>style.visibility</p:attrName>
                                        </p:attrNameLst>
                                      </p:cBhvr>
                                      <p:to>
                                        <p:strVal val="visible"/>
                                      </p:to>
                                    </p:set>
                                    <p:animEffect transition="in" filter="fade">
                                      <p:cBhvr>
                                        <p:cTn id="25" dur="500"/>
                                        <p:tgtEl>
                                          <p:spTgt spid="81920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5719"/>
                                        </p:tgtEl>
                                        <p:attrNameLst>
                                          <p:attrName>style.visibility</p:attrName>
                                        </p:attrNameLst>
                                      </p:cBhvr>
                                      <p:to>
                                        <p:strVal val="visible"/>
                                      </p:to>
                                    </p:set>
                                    <p:animEffect transition="in" filter="fade">
                                      <p:cBhvr>
                                        <p:cTn id="28" dur="500"/>
                                        <p:tgtEl>
                                          <p:spTgt spid="1157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nodeType="afterGroup">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par>
                          <p:cTn id="38" fill="hold" nodeType="afterGroup">
                            <p:stCondLst>
                              <p:cond delay="1000"/>
                            </p:stCondLst>
                            <p:childTnLst>
                              <p:par>
                                <p:cTn id="39" presetID="1"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115719" grpId="0"/>
      <p:bldP spid="2" grpId="0" animBg="1"/>
      <p:bldP spid="3"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E0896ED-8AA9-47A2-96A5-E8990946CFC4}"/>
              </a:ext>
            </a:extLst>
          </p:cNvPr>
          <p:cNvSpPr>
            <a:spLocks noGrp="1" noChangeArrowheads="1"/>
          </p:cNvSpPr>
          <p:nvPr>
            <p:ph type="title"/>
          </p:nvPr>
        </p:nvSpPr>
        <p:spPr>
          <a:xfrm>
            <a:off x="625005" y="228600"/>
            <a:ext cx="8153400" cy="990600"/>
          </a:xfrm>
        </p:spPr>
        <p:txBody>
          <a:bodyPr>
            <a:normAutofit fontScale="90000"/>
          </a:bodyPr>
          <a:lstStyle/>
          <a:p>
            <a:pPr eaLnBrk="1" hangingPunct="1">
              <a:defRPr/>
            </a:pPr>
            <a:r>
              <a:rPr lang="en-US" dirty="0"/>
              <a:t>Updating with Information from Another Table</a:t>
            </a:r>
          </a:p>
        </p:txBody>
      </p:sp>
      <p:sp>
        <p:nvSpPr>
          <p:cNvPr id="30723" name="AutoShape 11">
            <a:extLst>
              <a:ext uri="{FF2B5EF4-FFF2-40B4-BE49-F238E27FC236}">
                <a16:creationId xmlns:a16="http://schemas.microsoft.com/office/drawing/2014/main" id="{8C4BB73F-CAEA-4971-85F6-2BE5C9B45B3E}"/>
              </a:ext>
            </a:extLst>
          </p:cNvPr>
          <p:cNvSpPr>
            <a:spLocks noChangeArrowheads="1"/>
          </p:cNvSpPr>
          <p:nvPr/>
        </p:nvSpPr>
        <p:spPr bwMode="auto">
          <a:xfrm>
            <a:off x="273050" y="1965325"/>
            <a:ext cx="3251200"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UPDATE SomeTable</a:t>
            </a:r>
          </a:p>
          <a:p>
            <a:pPr algn="l" eaLnBrk="1" hangingPunct="1">
              <a:lnSpc>
                <a:spcPct val="80000"/>
              </a:lnSpc>
            </a:pPr>
            <a:r>
              <a:rPr lang="en-US" altLang="en-US">
                <a:latin typeface="Lucida Sans Typewriter" panose="020B0509030504030204" pitchFamily="49" charset="0"/>
              </a:rPr>
              <a:t>SET Column = Value</a:t>
            </a:r>
          </a:p>
          <a:p>
            <a:pPr algn="l" eaLnBrk="1" hangingPunct="1">
              <a:lnSpc>
                <a:spcPct val="80000"/>
              </a:lnSpc>
            </a:pPr>
            <a:r>
              <a:rPr lang="en-US" altLang="en-US">
                <a:latin typeface="Lucida Sans Typewriter" panose="020B0509030504030204" pitchFamily="49" charset="0"/>
              </a:rPr>
              <a:t>FROM SomeSubquery</a:t>
            </a:r>
          </a:p>
        </p:txBody>
      </p:sp>
      <p:sp>
        <p:nvSpPr>
          <p:cNvPr id="30724" name="Text Box 11">
            <a:extLst>
              <a:ext uri="{FF2B5EF4-FFF2-40B4-BE49-F238E27FC236}">
                <a16:creationId xmlns:a16="http://schemas.microsoft.com/office/drawing/2014/main" id="{E57BE461-A7A3-4D6F-ACE1-FB32BFC841BA}"/>
              </a:ext>
            </a:extLst>
          </p:cNvPr>
          <p:cNvSpPr txBox="1">
            <a:spLocks noChangeArrowheads="1"/>
          </p:cNvSpPr>
          <p:nvPr/>
        </p:nvSpPr>
        <p:spPr bwMode="auto">
          <a:xfrm>
            <a:off x="261938" y="1585913"/>
            <a:ext cx="4835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spcBef>
                <a:spcPct val="50000"/>
              </a:spcBef>
            </a:pPr>
            <a:r>
              <a:rPr lang="en-US" altLang="en-US" sz="2000"/>
              <a:t>UPDATE using a Subquery</a:t>
            </a:r>
          </a:p>
        </p:txBody>
      </p:sp>
      <p:sp>
        <p:nvSpPr>
          <p:cNvPr id="819205" name="AutoShape 5">
            <a:extLst>
              <a:ext uri="{FF2B5EF4-FFF2-40B4-BE49-F238E27FC236}">
                <a16:creationId xmlns:a16="http://schemas.microsoft.com/office/drawing/2014/main" id="{CC7BC1E3-3BC4-4A15-A86B-6FC6C3375A1C}"/>
              </a:ext>
            </a:extLst>
          </p:cNvPr>
          <p:cNvSpPr>
            <a:spLocks noChangeArrowheads="1"/>
          </p:cNvSpPr>
          <p:nvPr/>
        </p:nvSpPr>
        <p:spPr bwMode="auto">
          <a:xfrm>
            <a:off x="255588" y="3133725"/>
            <a:ext cx="7324725" cy="2159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UPDATE Sales.SalesPerson</a:t>
            </a:r>
          </a:p>
          <a:p>
            <a:pPr algn="l" eaLnBrk="1" hangingPunct="1">
              <a:lnSpc>
                <a:spcPct val="80000"/>
              </a:lnSpc>
            </a:pPr>
            <a:r>
              <a:rPr lang="en-US" altLang="en-US">
                <a:latin typeface="Lucida Sans Typewriter" panose="020B0509030504030204" pitchFamily="49" charset="0"/>
              </a:rPr>
              <a:t>SET SalesYTD = SalesYTD + SubTotal</a:t>
            </a:r>
          </a:p>
          <a:p>
            <a:pPr algn="l" eaLnBrk="1" hangingPunct="1">
              <a:lnSpc>
                <a:spcPct val="80000"/>
              </a:lnSpc>
            </a:pPr>
            <a:r>
              <a:rPr lang="en-US" altLang="en-US">
                <a:latin typeface="Lucida Sans Typewriter" panose="020B0509030504030204" pitchFamily="49" charset="0"/>
              </a:rPr>
              <a:t>FROM Sales.SalesPerson AS sp</a:t>
            </a:r>
          </a:p>
          <a:p>
            <a:pPr algn="l" eaLnBrk="1" hangingPunct="1">
              <a:lnSpc>
                <a:spcPct val="80000"/>
              </a:lnSpc>
            </a:pPr>
            <a:r>
              <a:rPr lang="en-US" altLang="en-US">
                <a:latin typeface="Lucida Sans Typewriter" panose="020B0509030504030204" pitchFamily="49" charset="0"/>
              </a:rPr>
              <a:t>JOIN Sales.SalesOrderHeader AS so</a:t>
            </a:r>
          </a:p>
          <a:p>
            <a:pPr algn="l" eaLnBrk="1" hangingPunct="1">
              <a:lnSpc>
                <a:spcPct val="80000"/>
              </a:lnSpc>
            </a:pPr>
            <a:r>
              <a:rPr lang="en-US" altLang="en-US">
                <a:latin typeface="Lucida Sans Typewriter" panose="020B0509030504030204" pitchFamily="49" charset="0"/>
              </a:rPr>
              <a:t>    ON sp.BusinessEntityID = so.SalesPersonID</a:t>
            </a:r>
          </a:p>
          <a:p>
            <a:pPr algn="l" eaLnBrk="1" hangingPunct="1">
              <a:lnSpc>
                <a:spcPct val="80000"/>
              </a:lnSpc>
            </a:pPr>
            <a:r>
              <a:rPr lang="en-US" altLang="en-US">
                <a:latin typeface="Lucida Sans Typewriter" panose="020B0509030504030204" pitchFamily="49" charset="0"/>
              </a:rPr>
              <a:t>    AND so.OrderDate = (SELECT MAX(OrderDate)</a:t>
            </a:r>
          </a:p>
          <a:p>
            <a:pPr algn="l" eaLnBrk="1" hangingPunct="1">
              <a:lnSpc>
                <a:spcPct val="80000"/>
              </a:lnSpc>
            </a:pPr>
            <a:r>
              <a:rPr lang="en-US" altLang="en-US">
                <a:latin typeface="Lucida Sans Typewriter" panose="020B0509030504030204" pitchFamily="49" charset="0"/>
              </a:rPr>
              <a:t>                        FROM Sales.SalesOrderHeader </a:t>
            </a:r>
          </a:p>
          <a:p>
            <a:pPr algn="l" eaLnBrk="1" hangingPunct="1">
              <a:lnSpc>
                <a:spcPct val="80000"/>
              </a:lnSpc>
            </a:pPr>
            <a:r>
              <a:rPr lang="en-US" altLang="en-US">
                <a:latin typeface="Lucida Sans Typewriter" panose="020B0509030504030204" pitchFamily="49" charset="0"/>
              </a:rPr>
              <a:t>                        WHERE SalesPersonID = </a:t>
            </a:r>
          </a:p>
          <a:p>
            <a:pPr algn="l" eaLnBrk="1" hangingPunct="1">
              <a:lnSpc>
                <a:spcPct val="80000"/>
              </a:lnSpc>
            </a:pPr>
            <a:r>
              <a:rPr lang="en-US" altLang="en-US">
                <a:latin typeface="Lucida Sans Typewriter" panose="020B0509030504030204" pitchFamily="49" charset="0"/>
              </a:rPr>
              <a:t>                              sp.BusinessEntityID);</a:t>
            </a:r>
          </a:p>
        </p:txBody>
      </p:sp>
      <p:pic>
        <p:nvPicPr>
          <p:cNvPr id="802828" name="Picture 12" descr="arrow09_04">
            <a:extLst>
              <a:ext uri="{FF2B5EF4-FFF2-40B4-BE49-F238E27FC236}">
                <a16:creationId xmlns:a16="http://schemas.microsoft.com/office/drawing/2014/main" id="{A08E811C-1A51-494E-AE96-8677604FE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58055">
            <a:off x="3268663" y="2130425"/>
            <a:ext cx="950912"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11">
            <a:extLst>
              <a:ext uri="{FF2B5EF4-FFF2-40B4-BE49-F238E27FC236}">
                <a16:creationId xmlns:a16="http://schemas.microsoft.com/office/drawing/2014/main" id="{CF900D88-27A4-4B72-8F16-45AFD93E67D7}"/>
              </a:ext>
            </a:extLst>
          </p:cNvPr>
          <p:cNvSpPr>
            <a:spLocks noChangeArrowheads="1"/>
          </p:cNvSpPr>
          <p:nvPr/>
        </p:nvSpPr>
        <p:spPr bwMode="auto">
          <a:xfrm>
            <a:off x="1506538" y="5819775"/>
            <a:ext cx="2478087"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SalesYTD</a:t>
            </a:r>
          </a:p>
          <a:p>
            <a:pPr algn="l" eaLnBrk="1" hangingPunct="1">
              <a:lnSpc>
                <a:spcPct val="80000"/>
              </a:lnSpc>
            </a:pPr>
            <a:r>
              <a:rPr lang="en-US" altLang="en-US">
                <a:latin typeface="Lucida Sans Typewriter" panose="020B0509030504030204" pitchFamily="49" charset="0"/>
              </a:rPr>
              <a:t>--------------</a:t>
            </a:r>
          </a:p>
          <a:p>
            <a:pPr algn="l" eaLnBrk="1" hangingPunct="1">
              <a:lnSpc>
                <a:spcPct val="80000"/>
              </a:lnSpc>
            </a:pPr>
            <a:r>
              <a:rPr lang="en-US" altLang="en-US">
                <a:latin typeface="Lucida Sans Typewriter" panose="020B0509030504030204" pitchFamily="49" charset="0"/>
              </a:rPr>
              <a:t>677558.4653</a:t>
            </a:r>
          </a:p>
          <a:p>
            <a:pPr algn="l" eaLnBrk="1" hangingPunct="1">
              <a:lnSpc>
                <a:spcPct val="80000"/>
              </a:lnSpc>
            </a:pPr>
            <a:r>
              <a:rPr lang="en-US" altLang="en-US">
                <a:latin typeface="Lucida Sans Typewriter" panose="020B0509030504030204" pitchFamily="49" charset="0"/>
              </a:rPr>
              <a:t>4557045.0459</a:t>
            </a:r>
          </a:p>
        </p:txBody>
      </p:sp>
      <p:sp>
        <p:nvSpPr>
          <p:cNvPr id="28688" name="Text Box 16">
            <a:extLst>
              <a:ext uri="{FF2B5EF4-FFF2-40B4-BE49-F238E27FC236}">
                <a16:creationId xmlns:a16="http://schemas.microsoft.com/office/drawing/2014/main" id="{B7503C51-99EB-46EC-AB48-FC5D397CACC4}"/>
              </a:ext>
            </a:extLst>
          </p:cNvPr>
          <p:cNvSpPr txBox="1">
            <a:spLocks noChangeArrowheads="1"/>
          </p:cNvSpPr>
          <p:nvPr/>
        </p:nvSpPr>
        <p:spPr bwMode="auto">
          <a:xfrm>
            <a:off x="2155825" y="5472113"/>
            <a:ext cx="154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spcBef>
                <a:spcPct val="50000"/>
              </a:spcBef>
            </a:pPr>
            <a:r>
              <a:rPr lang="en-US" altLang="en-US" sz="2000"/>
              <a:t>Before</a:t>
            </a:r>
          </a:p>
        </p:txBody>
      </p:sp>
      <p:sp>
        <p:nvSpPr>
          <p:cNvPr id="3" name="AutoShape 11">
            <a:extLst>
              <a:ext uri="{FF2B5EF4-FFF2-40B4-BE49-F238E27FC236}">
                <a16:creationId xmlns:a16="http://schemas.microsoft.com/office/drawing/2014/main" id="{1FCD5DC3-0266-4770-92D1-00DD4263397B}"/>
              </a:ext>
            </a:extLst>
          </p:cNvPr>
          <p:cNvSpPr>
            <a:spLocks noChangeArrowheads="1"/>
          </p:cNvSpPr>
          <p:nvPr/>
        </p:nvSpPr>
        <p:spPr bwMode="auto">
          <a:xfrm>
            <a:off x="5237163" y="5816600"/>
            <a:ext cx="2478087" cy="101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80000"/>
              </a:lnSpc>
            </a:pPr>
            <a:r>
              <a:rPr lang="en-US" altLang="en-US">
                <a:latin typeface="Lucida Sans Typewriter" panose="020B0509030504030204" pitchFamily="49" charset="0"/>
              </a:rPr>
              <a:t>SalesYTD</a:t>
            </a:r>
          </a:p>
          <a:p>
            <a:pPr algn="l" eaLnBrk="1" hangingPunct="1">
              <a:lnSpc>
                <a:spcPct val="80000"/>
              </a:lnSpc>
            </a:pPr>
            <a:r>
              <a:rPr lang="en-US" altLang="en-US">
                <a:latin typeface="Lucida Sans Typewriter" panose="020B0509030504030204" pitchFamily="49" charset="0"/>
              </a:rPr>
              <a:t>--------------</a:t>
            </a:r>
          </a:p>
          <a:p>
            <a:pPr algn="l" eaLnBrk="1" hangingPunct="1">
              <a:lnSpc>
                <a:spcPct val="80000"/>
              </a:lnSpc>
            </a:pPr>
            <a:r>
              <a:rPr lang="en-US" altLang="en-US">
                <a:latin typeface="Lucida Sans Typewriter" panose="020B0509030504030204" pitchFamily="49" charset="0"/>
              </a:rPr>
              <a:t>721382.488</a:t>
            </a:r>
          </a:p>
          <a:p>
            <a:pPr algn="l" eaLnBrk="1" hangingPunct="1">
              <a:lnSpc>
                <a:spcPct val="80000"/>
              </a:lnSpc>
            </a:pPr>
            <a:r>
              <a:rPr lang="en-US" altLang="en-US">
                <a:latin typeface="Lucida Sans Typewriter" panose="020B0509030504030204" pitchFamily="49" charset="0"/>
              </a:rPr>
              <a:t>4593234.5123</a:t>
            </a:r>
          </a:p>
        </p:txBody>
      </p:sp>
      <p:sp>
        <p:nvSpPr>
          <p:cNvPr id="28690" name="Text Box 18">
            <a:extLst>
              <a:ext uri="{FF2B5EF4-FFF2-40B4-BE49-F238E27FC236}">
                <a16:creationId xmlns:a16="http://schemas.microsoft.com/office/drawing/2014/main" id="{EEE5CA45-585C-4BF8-B5EA-16FFFD0E400D}"/>
              </a:ext>
            </a:extLst>
          </p:cNvPr>
          <p:cNvSpPr txBox="1">
            <a:spLocks noChangeArrowheads="1"/>
          </p:cNvSpPr>
          <p:nvPr/>
        </p:nvSpPr>
        <p:spPr bwMode="auto">
          <a:xfrm>
            <a:off x="6021388" y="5470525"/>
            <a:ext cx="1543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spcBef>
                <a:spcPct val="50000"/>
              </a:spcBef>
            </a:pPr>
            <a:r>
              <a:rPr lang="en-US" altLang="en-US" sz="2000"/>
              <a:t>After</a:t>
            </a:r>
          </a:p>
        </p:txBody>
      </p:sp>
      <p:pic>
        <p:nvPicPr>
          <p:cNvPr id="829450" name="Picture 10" descr="arrow03">
            <a:extLst>
              <a:ext uri="{FF2B5EF4-FFF2-40B4-BE49-F238E27FC236}">
                <a16:creationId xmlns:a16="http://schemas.microsoft.com/office/drawing/2014/main" id="{ED61548A-9825-41C2-A5FB-099B10B33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3013" y="6157913"/>
            <a:ext cx="152241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02828"/>
                                        </p:tgtEl>
                                        <p:attrNameLst>
                                          <p:attrName>style.visibility</p:attrName>
                                        </p:attrNameLst>
                                      </p:cBhvr>
                                      <p:to>
                                        <p:strVal val="visible"/>
                                      </p:to>
                                    </p:set>
                                    <p:animEffect transition="in" filter="wipe(up)">
                                      <p:cBhvr>
                                        <p:cTn id="7" dur="500"/>
                                        <p:tgtEl>
                                          <p:spTgt spid="802828"/>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205"/>
                                        </p:tgtEl>
                                        <p:attrNameLst>
                                          <p:attrName>style.visibility</p:attrName>
                                        </p:attrNameLst>
                                      </p:cBhvr>
                                      <p:to>
                                        <p:strVal val="visible"/>
                                      </p:to>
                                    </p:set>
                                    <p:animEffect transition="in" filter="fade">
                                      <p:cBhvr>
                                        <p:cTn id="11" dur="500"/>
                                        <p:tgtEl>
                                          <p:spTgt spid="8192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688"/>
                                        </p:tgtEl>
                                        <p:attrNameLst>
                                          <p:attrName>style.visibility</p:attrName>
                                        </p:attrNameLst>
                                      </p:cBhvr>
                                      <p:to>
                                        <p:strVal val="visible"/>
                                      </p:to>
                                    </p:set>
                                    <p:animEffect transition="in" filter="fade">
                                      <p:cBhvr>
                                        <p:cTn id="19" dur="500"/>
                                        <p:tgtEl>
                                          <p:spTgt spid="2868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829450"/>
                                        </p:tgtEl>
                                        <p:attrNameLst>
                                          <p:attrName>style.visibility</p:attrName>
                                        </p:attrNameLst>
                                      </p:cBhvr>
                                      <p:to>
                                        <p:strVal val="visible"/>
                                      </p:to>
                                    </p:set>
                                    <p:animEffect transition="in" filter="wipe(left)">
                                      <p:cBhvr>
                                        <p:cTn id="24" dur="500"/>
                                        <p:tgtEl>
                                          <p:spTgt spid="829450"/>
                                        </p:tgtEl>
                                      </p:cBhvr>
                                    </p:animEffect>
                                  </p:childTnLst>
                                </p:cTn>
                              </p:par>
                            </p:childTnLst>
                          </p:cTn>
                        </p:par>
                        <p:par>
                          <p:cTn id="25" fill="hold" nodeType="afterGroup">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690"/>
                                        </p:tgtEl>
                                        <p:attrNameLst>
                                          <p:attrName>style.visibility</p:attrName>
                                        </p:attrNameLst>
                                      </p:cBhvr>
                                      <p:to>
                                        <p:strVal val="visible"/>
                                      </p:to>
                                    </p:set>
                                    <p:animEffect transition="in" filter="fade">
                                      <p:cBhvr>
                                        <p:cTn id="31" dur="500"/>
                                        <p:tgtEl>
                                          <p:spTgt spid="28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5" grpId="0" animBg="1"/>
      <p:bldP spid="2" grpId="0" animBg="1"/>
      <p:bldP spid="28688" grpId="0"/>
      <p:bldP spid="3" grpId="0" animBg="1"/>
      <p:bldP spid="2869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D2211F42-2482-42E4-8AF6-06D110ED095F}"/>
              </a:ext>
            </a:extLst>
          </p:cNvPr>
          <p:cNvSpPr>
            <a:spLocks noGrp="1"/>
          </p:cNvSpPr>
          <p:nvPr>
            <p:ph sz="quarter" idx="1"/>
          </p:nvPr>
        </p:nvSpPr>
        <p:spPr>
          <a:xfrm>
            <a:off x="1752600" y="3352800"/>
            <a:ext cx="8153400" cy="914400"/>
          </a:xfrm>
        </p:spPr>
        <p:txBody>
          <a:bodyPr/>
          <a:lstStyle/>
          <a:p>
            <a:pPr>
              <a:buFont typeface="Wingdings 3" panose="05040102010807070707" pitchFamily="18" charset="2"/>
              <a:buNone/>
            </a:pPr>
            <a:r>
              <a:rPr lang="en-US" altLang="en-US" sz="4400"/>
              <a:t>Data Query Language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9E95AF-38D2-463C-88F3-AFF3A150CCA2}"/>
              </a:ext>
            </a:extLst>
          </p:cNvPr>
          <p:cNvSpPr>
            <a:spLocks noGrp="1"/>
          </p:cNvSpPr>
          <p:nvPr>
            <p:ph type="sldNum" sz="quarter" idx="12"/>
          </p:nvPr>
        </p:nvSpPr>
        <p:spPr>
          <a:xfrm>
            <a:off x="0" y="6572250"/>
            <a:ext cx="1800225" cy="285750"/>
          </a:xfrm>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fld id="{62CF2710-63F5-4A2E-9B5D-5440675650DF}" type="slidenum">
              <a:rPr lang="en-US" altLang="en-US">
                <a:solidFill>
                  <a:srgbClr val="898989"/>
                </a:solidFill>
              </a:rPr>
              <a:pPr algn="l"/>
              <a:t>25</a:t>
            </a:fld>
            <a:endParaRPr lang="en-US" altLang="en-US">
              <a:solidFill>
                <a:srgbClr val="898989"/>
              </a:solidFill>
            </a:endParaRPr>
          </a:p>
        </p:txBody>
      </p:sp>
      <p:sp>
        <p:nvSpPr>
          <p:cNvPr id="299010" name="Rectangle 2">
            <a:extLst>
              <a:ext uri="{FF2B5EF4-FFF2-40B4-BE49-F238E27FC236}">
                <a16:creationId xmlns:a16="http://schemas.microsoft.com/office/drawing/2014/main" id="{BAE02F47-3782-4F81-A65B-8905B938E227}"/>
              </a:ext>
            </a:extLst>
          </p:cNvPr>
          <p:cNvSpPr>
            <a:spLocks noGrp="1" noChangeArrowheads="1"/>
          </p:cNvSpPr>
          <p:nvPr>
            <p:ph type="title"/>
          </p:nvPr>
        </p:nvSpPr>
        <p:spPr>
          <a:xfrm>
            <a:off x="648730" y="0"/>
            <a:ext cx="7772400" cy="1143000"/>
          </a:xfrm>
        </p:spPr>
        <p:txBody>
          <a:bodyPr/>
          <a:lstStyle/>
          <a:p>
            <a:pPr>
              <a:defRPr/>
            </a:pPr>
            <a:r>
              <a:rPr lang="en-US"/>
              <a:t>SELECT Statement</a:t>
            </a:r>
          </a:p>
        </p:txBody>
      </p:sp>
      <p:sp>
        <p:nvSpPr>
          <p:cNvPr id="32772" name="Rectangle 3">
            <a:extLst>
              <a:ext uri="{FF2B5EF4-FFF2-40B4-BE49-F238E27FC236}">
                <a16:creationId xmlns:a16="http://schemas.microsoft.com/office/drawing/2014/main" id="{798DD226-0C65-4AD3-814F-D72F6D19D86B}"/>
              </a:ext>
            </a:extLst>
          </p:cNvPr>
          <p:cNvSpPr>
            <a:spLocks noGrp="1" noChangeArrowheads="1"/>
          </p:cNvSpPr>
          <p:nvPr>
            <p:ph type="body" idx="1"/>
          </p:nvPr>
        </p:nvSpPr>
        <p:spPr>
          <a:xfrm>
            <a:off x="0" y="1573213"/>
            <a:ext cx="9144000" cy="5791200"/>
          </a:xfrm>
        </p:spPr>
        <p:txBody>
          <a:bodyPr/>
          <a:lstStyle/>
          <a:p>
            <a:r>
              <a:rPr lang="en-US" altLang="en-US" sz="2800"/>
              <a:t>Used for queries on single or multiple tables</a:t>
            </a:r>
          </a:p>
          <a:p>
            <a:r>
              <a:rPr lang="en-US" altLang="en-US" sz="2800"/>
              <a:t>Clauses of the SELECT statement:</a:t>
            </a:r>
          </a:p>
          <a:p>
            <a:pPr lvl="1"/>
            <a:r>
              <a:rPr lang="en-US" altLang="en-US" sz="2000">
                <a:solidFill>
                  <a:srgbClr val="990000"/>
                </a:solidFill>
              </a:rPr>
              <a:t>SELECT</a:t>
            </a:r>
          </a:p>
          <a:p>
            <a:pPr lvl="2"/>
            <a:r>
              <a:rPr lang="en-US" altLang="en-US" sz="1800"/>
              <a:t>List the </a:t>
            </a:r>
            <a:r>
              <a:rPr lang="en-US" altLang="en-US" sz="1800" b="1" u="sng">
                <a:solidFill>
                  <a:srgbClr val="FF3300"/>
                </a:solidFill>
              </a:rPr>
              <a:t>columns</a:t>
            </a:r>
            <a:r>
              <a:rPr lang="en-US" altLang="en-US" sz="1800"/>
              <a:t> (and expressions) that should be returned from the query</a:t>
            </a:r>
          </a:p>
          <a:p>
            <a:pPr lvl="1"/>
            <a:r>
              <a:rPr lang="en-US" altLang="en-US" sz="2000">
                <a:solidFill>
                  <a:srgbClr val="990000"/>
                </a:solidFill>
              </a:rPr>
              <a:t>FROM</a:t>
            </a:r>
          </a:p>
          <a:p>
            <a:pPr lvl="2"/>
            <a:r>
              <a:rPr lang="en-US" altLang="en-US" sz="1800"/>
              <a:t>Indicate the </a:t>
            </a:r>
            <a:r>
              <a:rPr lang="en-US" altLang="en-US" sz="1800" b="1" u="sng">
                <a:solidFill>
                  <a:srgbClr val="FF3300"/>
                </a:solidFill>
              </a:rPr>
              <a:t>table</a:t>
            </a:r>
            <a:r>
              <a:rPr lang="en-US" altLang="en-US" sz="1800"/>
              <a:t>(s) or view(s) from which data will be obtained</a:t>
            </a:r>
          </a:p>
          <a:p>
            <a:pPr lvl="1"/>
            <a:r>
              <a:rPr lang="en-US" altLang="en-US" sz="2000">
                <a:solidFill>
                  <a:srgbClr val="990000"/>
                </a:solidFill>
              </a:rPr>
              <a:t>WHERE</a:t>
            </a:r>
          </a:p>
          <a:p>
            <a:pPr lvl="2"/>
            <a:r>
              <a:rPr lang="en-US" altLang="en-US" sz="1800"/>
              <a:t>Indicate the </a:t>
            </a:r>
            <a:r>
              <a:rPr lang="en-US" altLang="en-US" sz="1800" b="1" u="sng">
                <a:solidFill>
                  <a:srgbClr val="FF3300"/>
                </a:solidFill>
              </a:rPr>
              <a:t>conditions</a:t>
            </a:r>
            <a:r>
              <a:rPr lang="en-US" altLang="en-US" sz="1800"/>
              <a:t> under which a </a:t>
            </a:r>
            <a:r>
              <a:rPr lang="en-US" altLang="en-US" sz="1800" b="1" u="sng"/>
              <a:t>row</a:t>
            </a:r>
            <a:r>
              <a:rPr lang="en-US" altLang="en-US" sz="1800"/>
              <a:t> will be included in the result</a:t>
            </a:r>
          </a:p>
          <a:p>
            <a:pPr lvl="1"/>
            <a:r>
              <a:rPr lang="en-US" altLang="en-US" sz="2000">
                <a:solidFill>
                  <a:srgbClr val="990000"/>
                </a:solidFill>
              </a:rPr>
              <a:t>GROUP BY</a:t>
            </a:r>
          </a:p>
          <a:p>
            <a:pPr lvl="2"/>
            <a:r>
              <a:rPr lang="en-US" altLang="en-US" sz="1800"/>
              <a:t>Indicate </a:t>
            </a:r>
            <a:r>
              <a:rPr lang="en-US" altLang="en-US" sz="1800" b="1" u="sng">
                <a:solidFill>
                  <a:srgbClr val="FF3300"/>
                </a:solidFill>
              </a:rPr>
              <a:t>columns</a:t>
            </a:r>
            <a:r>
              <a:rPr lang="en-US" altLang="en-US" sz="1800"/>
              <a:t> to group the results </a:t>
            </a:r>
          </a:p>
          <a:p>
            <a:pPr lvl="1"/>
            <a:r>
              <a:rPr lang="en-US" altLang="en-US" sz="2000">
                <a:solidFill>
                  <a:srgbClr val="990000"/>
                </a:solidFill>
              </a:rPr>
              <a:t>HAVING</a:t>
            </a:r>
          </a:p>
          <a:p>
            <a:pPr lvl="2"/>
            <a:r>
              <a:rPr lang="en-US" altLang="en-US" sz="1800"/>
              <a:t>Indicate the </a:t>
            </a:r>
            <a:r>
              <a:rPr lang="en-US" altLang="en-US" sz="1800" b="1" u="sng">
                <a:solidFill>
                  <a:srgbClr val="FF3300"/>
                </a:solidFill>
              </a:rPr>
              <a:t>conditions</a:t>
            </a:r>
            <a:r>
              <a:rPr lang="en-US" altLang="en-US" sz="1800"/>
              <a:t> under which a </a:t>
            </a:r>
            <a:r>
              <a:rPr lang="en-US" altLang="en-US" sz="1800" b="1" u="sng"/>
              <a:t>group</a:t>
            </a:r>
            <a:r>
              <a:rPr lang="en-US" altLang="en-US" sz="1800"/>
              <a:t> will be included</a:t>
            </a:r>
          </a:p>
          <a:p>
            <a:pPr lvl="1"/>
            <a:r>
              <a:rPr lang="en-US" altLang="en-US" sz="2000">
                <a:solidFill>
                  <a:srgbClr val="990000"/>
                </a:solidFill>
              </a:rPr>
              <a:t>ORDER BY</a:t>
            </a:r>
          </a:p>
          <a:p>
            <a:pPr lvl="2"/>
            <a:r>
              <a:rPr lang="en-US" altLang="en-US" sz="1800"/>
              <a:t>Sorts the result according to specified </a:t>
            </a:r>
            <a:r>
              <a:rPr lang="en-US" altLang="en-US" sz="1800" b="1" u="sng">
                <a:solidFill>
                  <a:srgbClr val="FF3300"/>
                </a:solidFill>
              </a:rPr>
              <a:t>columns</a:t>
            </a:r>
            <a:r>
              <a:rPr lang="en-US" altLang="en-US" sz="180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7A531E22-D881-4A7F-A4F3-EF1DCB0DF346}"/>
              </a:ext>
            </a:extLst>
          </p:cNvPr>
          <p:cNvSpPr>
            <a:spLocks noGrp="1"/>
          </p:cNvSpPr>
          <p:nvPr>
            <p:ph type="sldNum" sz="quarter" idx="12"/>
          </p:nvPr>
        </p:nvSpPr>
        <p:spPr>
          <a:xfrm>
            <a:off x="0" y="6572250"/>
            <a:ext cx="1800225" cy="285750"/>
          </a:xfrm>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fld id="{632FA104-FB68-4FEA-AE22-A3A69EB78CA9}" type="slidenum">
              <a:rPr lang="en-US" altLang="en-US">
                <a:solidFill>
                  <a:srgbClr val="898989"/>
                </a:solidFill>
              </a:rPr>
              <a:pPr algn="l"/>
              <a:t>26</a:t>
            </a:fld>
            <a:endParaRPr lang="en-US" altLang="en-US">
              <a:solidFill>
                <a:srgbClr val="898989"/>
              </a:solidFill>
            </a:endParaRPr>
          </a:p>
        </p:txBody>
      </p:sp>
      <p:pic>
        <p:nvPicPr>
          <p:cNvPr id="33795" name="Picture 2" descr="09_08">
            <a:extLst>
              <a:ext uri="{FF2B5EF4-FFF2-40B4-BE49-F238E27FC236}">
                <a16:creationId xmlns:a16="http://schemas.microsoft.com/office/drawing/2014/main" id="{36076017-06A5-48FC-B6D4-38E71298A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514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6" name="Text Box 3">
            <a:extLst>
              <a:ext uri="{FF2B5EF4-FFF2-40B4-BE49-F238E27FC236}">
                <a16:creationId xmlns:a16="http://schemas.microsoft.com/office/drawing/2014/main" id="{B3B8AECA-96B7-406C-A7D3-E4D054339CB3}"/>
              </a:ext>
            </a:extLst>
          </p:cNvPr>
          <p:cNvSpPr txBox="1">
            <a:spLocks noChangeArrowheads="1"/>
          </p:cNvSpPr>
          <p:nvPr/>
        </p:nvSpPr>
        <p:spPr bwMode="auto">
          <a:xfrm>
            <a:off x="5029200" y="1447800"/>
            <a:ext cx="41148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solidFill>
                  <a:srgbClr val="990000"/>
                </a:solidFill>
              </a:rPr>
              <a:t>SQL statement processing order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41DEB22-D8BB-4E03-A6EB-204E5D439270}"/>
              </a:ext>
            </a:extLst>
          </p:cNvPr>
          <p:cNvSpPr>
            <a:spLocks noGrp="1" noChangeArrowheads="1"/>
          </p:cNvSpPr>
          <p:nvPr>
            <p:ph type="title"/>
          </p:nvPr>
        </p:nvSpPr>
        <p:spPr/>
        <p:txBody>
          <a:bodyPr/>
          <a:lstStyle/>
          <a:p>
            <a:pPr eaLnBrk="1" hangingPunct="1">
              <a:defRPr/>
            </a:pPr>
            <a:r>
              <a:rPr lang="en-US" sz="3600" dirty="0">
                <a:latin typeface="Times New Roman" pitchFamily="18" charset="0"/>
                <a:cs typeface="Times New Roman" pitchFamily="18" charset="0"/>
              </a:rPr>
              <a:t>Retrieving Columns in a Table </a:t>
            </a:r>
          </a:p>
        </p:txBody>
      </p:sp>
      <p:grpSp>
        <p:nvGrpSpPr>
          <p:cNvPr id="34819" name="Group 16">
            <a:extLst>
              <a:ext uri="{FF2B5EF4-FFF2-40B4-BE49-F238E27FC236}">
                <a16:creationId xmlns:a16="http://schemas.microsoft.com/office/drawing/2014/main" id="{F380B927-6682-4238-9C70-E8DB786813EF}"/>
              </a:ext>
            </a:extLst>
          </p:cNvPr>
          <p:cNvGrpSpPr>
            <a:grpSpLocks/>
          </p:cNvGrpSpPr>
          <p:nvPr/>
        </p:nvGrpSpPr>
        <p:grpSpPr bwMode="auto">
          <a:xfrm>
            <a:off x="339725" y="1674813"/>
            <a:ext cx="8545513" cy="4649787"/>
            <a:chOff x="214" y="971"/>
            <a:chExt cx="5383" cy="2929"/>
          </a:xfrm>
        </p:grpSpPr>
        <p:grpSp>
          <p:nvGrpSpPr>
            <p:cNvPr id="34820" name="Group 14">
              <a:extLst>
                <a:ext uri="{FF2B5EF4-FFF2-40B4-BE49-F238E27FC236}">
                  <a16:creationId xmlns:a16="http://schemas.microsoft.com/office/drawing/2014/main" id="{E7928517-F474-4454-901D-FBE760E78011}"/>
                </a:ext>
              </a:extLst>
            </p:cNvPr>
            <p:cNvGrpSpPr>
              <a:grpSpLocks/>
            </p:cNvGrpSpPr>
            <p:nvPr/>
          </p:nvGrpSpPr>
          <p:grpSpPr bwMode="auto">
            <a:xfrm>
              <a:off x="214" y="971"/>
              <a:ext cx="5383" cy="1328"/>
              <a:chOff x="214" y="971"/>
              <a:chExt cx="5383" cy="1328"/>
            </a:xfrm>
          </p:grpSpPr>
          <p:sp>
            <p:nvSpPr>
              <p:cNvPr id="34824" name="Rounded Rectangle 3">
                <a:extLst>
                  <a:ext uri="{FF2B5EF4-FFF2-40B4-BE49-F238E27FC236}">
                    <a16:creationId xmlns:a16="http://schemas.microsoft.com/office/drawing/2014/main" id="{D83AA1F6-B77D-4EE6-A35C-70D3E535F966}"/>
                  </a:ext>
                </a:extLst>
              </p:cNvPr>
              <p:cNvSpPr>
                <a:spLocks noChangeArrowheads="1"/>
              </p:cNvSpPr>
              <p:nvPr/>
            </p:nvSpPr>
            <p:spPr bwMode="auto">
              <a:xfrm>
                <a:off x="214" y="971"/>
                <a:ext cx="5383" cy="1328"/>
              </a:xfrm>
              <a:prstGeom prst="roundRect">
                <a:avLst>
                  <a:gd name="adj" fmla="val 4167"/>
                </a:avLst>
              </a:prstGeom>
              <a:solidFill>
                <a:srgbClr val="DEE7F1"/>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r>
                  <a:rPr lang="en-US" altLang="en-US" sz="2000"/>
                  <a:t>Displays All Columns in the Employee Table</a:t>
                </a:r>
              </a:p>
            </p:txBody>
          </p:sp>
          <p:sp>
            <p:nvSpPr>
              <p:cNvPr id="34825" name="AutoShape 10">
                <a:extLst>
                  <a:ext uri="{FF2B5EF4-FFF2-40B4-BE49-F238E27FC236}">
                    <a16:creationId xmlns:a16="http://schemas.microsoft.com/office/drawing/2014/main" id="{1F0A5BAB-3DEC-4358-B8CF-46B0108BD6C1}"/>
                  </a:ext>
                </a:extLst>
              </p:cNvPr>
              <p:cNvSpPr>
                <a:spLocks noChangeArrowheads="1"/>
              </p:cNvSpPr>
              <p:nvPr/>
            </p:nvSpPr>
            <p:spPr bwMode="auto">
              <a:xfrm>
                <a:off x="910" y="1286"/>
                <a:ext cx="3941" cy="786"/>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sz="2000"/>
                  <a:t>USE AdventureWorks2012;</a:t>
                </a:r>
              </a:p>
              <a:p>
                <a:pPr algn="l" eaLnBrk="1" hangingPunct="1">
                  <a:lnSpc>
                    <a:spcPct val="90000"/>
                  </a:lnSpc>
                </a:pPr>
                <a:r>
                  <a:rPr lang="en-US" altLang="en-US" sz="2000"/>
                  <a:t>GO</a:t>
                </a:r>
              </a:p>
              <a:p>
                <a:pPr algn="l" eaLnBrk="1" hangingPunct="1">
                  <a:lnSpc>
                    <a:spcPct val="90000"/>
                  </a:lnSpc>
                </a:pPr>
                <a:r>
                  <a:rPr lang="en-US" altLang="en-US" sz="2000"/>
                  <a:t>SELECT *</a:t>
                </a:r>
              </a:p>
              <a:p>
                <a:pPr algn="l" eaLnBrk="1" hangingPunct="1">
                  <a:lnSpc>
                    <a:spcPct val="90000"/>
                  </a:lnSpc>
                </a:pPr>
                <a:r>
                  <a:rPr lang="en-US" altLang="en-US" sz="2000"/>
                  <a:t>FROM HumanResources.Employee</a:t>
                </a:r>
                <a:r>
                  <a:rPr lang="en-US" altLang="en-US" sz="2000">
                    <a:latin typeface="Lucida Sans Typewriter" panose="020B0509030504030204" pitchFamily="49" charset="0"/>
                  </a:rPr>
                  <a:t> </a:t>
                </a:r>
              </a:p>
            </p:txBody>
          </p:sp>
        </p:grpSp>
        <p:grpSp>
          <p:nvGrpSpPr>
            <p:cNvPr id="34821" name="Group 15">
              <a:extLst>
                <a:ext uri="{FF2B5EF4-FFF2-40B4-BE49-F238E27FC236}">
                  <a16:creationId xmlns:a16="http://schemas.microsoft.com/office/drawing/2014/main" id="{CDFC8074-CD1C-4C5F-99CF-B10486DF6B77}"/>
                </a:ext>
              </a:extLst>
            </p:cNvPr>
            <p:cNvGrpSpPr>
              <a:grpSpLocks/>
            </p:cNvGrpSpPr>
            <p:nvPr/>
          </p:nvGrpSpPr>
          <p:grpSpPr bwMode="auto">
            <a:xfrm>
              <a:off x="214" y="2498"/>
              <a:ext cx="5383" cy="1402"/>
              <a:chOff x="214" y="2498"/>
              <a:chExt cx="5383" cy="1402"/>
            </a:xfrm>
          </p:grpSpPr>
          <p:sp>
            <p:nvSpPr>
              <p:cNvPr id="34822" name="Rounded Rectangle 3">
                <a:extLst>
                  <a:ext uri="{FF2B5EF4-FFF2-40B4-BE49-F238E27FC236}">
                    <a16:creationId xmlns:a16="http://schemas.microsoft.com/office/drawing/2014/main" id="{88CD8DA4-16F3-4AF1-8E6D-04E5846DC717}"/>
                  </a:ext>
                </a:extLst>
              </p:cNvPr>
              <p:cNvSpPr>
                <a:spLocks noChangeArrowheads="1"/>
              </p:cNvSpPr>
              <p:nvPr/>
            </p:nvSpPr>
            <p:spPr bwMode="auto">
              <a:xfrm>
                <a:off x="214" y="2498"/>
                <a:ext cx="5383" cy="1402"/>
              </a:xfrm>
              <a:prstGeom prst="roundRect">
                <a:avLst>
                  <a:gd name="adj" fmla="val 4167"/>
                </a:avLst>
              </a:prstGeom>
              <a:solidFill>
                <a:srgbClr val="DEE7F1"/>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r>
                  <a:rPr lang="en-US" altLang="en-US" sz="2000"/>
                  <a:t>Displays Only FirstName, LastName and JobTitle Columns</a:t>
                </a:r>
              </a:p>
            </p:txBody>
          </p:sp>
          <p:sp>
            <p:nvSpPr>
              <p:cNvPr id="34823" name="AutoShape 11">
                <a:extLst>
                  <a:ext uri="{FF2B5EF4-FFF2-40B4-BE49-F238E27FC236}">
                    <a16:creationId xmlns:a16="http://schemas.microsoft.com/office/drawing/2014/main" id="{2E071782-D5E8-4FA1-8CD7-3C1FBC16E6D5}"/>
                  </a:ext>
                </a:extLst>
              </p:cNvPr>
              <p:cNvSpPr>
                <a:spLocks noChangeArrowheads="1"/>
              </p:cNvSpPr>
              <p:nvPr/>
            </p:nvSpPr>
            <p:spPr bwMode="auto">
              <a:xfrm>
                <a:off x="910" y="2828"/>
                <a:ext cx="3941" cy="786"/>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sz="2000"/>
                  <a:t>USE AdventureWorks2012;</a:t>
                </a:r>
              </a:p>
              <a:p>
                <a:pPr algn="l" eaLnBrk="1" hangingPunct="1">
                  <a:lnSpc>
                    <a:spcPct val="90000"/>
                  </a:lnSpc>
                </a:pPr>
                <a:r>
                  <a:rPr lang="en-US" altLang="en-US" sz="2000"/>
                  <a:t>GO</a:t>
                </a:r>
              </a:p>
              <a:p>
                <a:pPr algn="l" eaLnBrk="1" hangingPunct="1">
                  <a:lnSpc>
                    <a:spcPct val="90000"/>
                  </a:lnSpc>
                </a:pPr>
                <a:r>
                  <a:rPr lang="en-US" altLang="en-US" sz="2000"/>
                  <a:t>SELECT FirstName, LastName, JobTitle</a:t>
                </a:r>
              </a:p>
              <a:p>
                <a:pPr algn="l" eaLnBrk="1" hangingPunct="1">
                  <a:lnSpc>
                    <a:spcPct val="90000"/>
                  </a:lnSpc>
                </a:pPr>
                <a:r>
                  <a:rPr lang="en-US" altLang="en-US" sz="2000"/>
                  <a:t>FROM HumanResources.Employee</a:t>
                </a: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E2C2167-6BE2-427F-A189-C3FEA3B171CC}"/>
              </a:ext>
            </a:extLst>
          </p:cNvPr>
          <p:cNvSpPr>
            <a:spLocks noGrp="1" noChangeArrowheads="1"/>
          </p:cNvSpPr>
          <p:nvPr>
            <p:ph type="title"/>
          </p:nvPr>
        </p:nvSpPr>
        <p:spPr/>
        <p:txBody>
          <a:bodyPr/>
          <a:lstStyle/>
          <a:p>
            <a:pPr eaLnBrk="1" hangingPunct="1">
              <a:defRPr/>
            </a:pPr>
            <a:r>
              <a:rPr lang="en-US" sz="3600" dirty="0">
                <a:latin typeface="Times New Roman" pitchFamily="18" charset="0"/>
                <a:cs typeface="Times New Roman" pitchFamily="18" charset="0"/>
              </a:rPr>
              <a:t>Filtering Data </a:t>
            </a:r>
          </a:p>
        </p:txBody>
      </p:sp>
      <p:sp>
        <p:nvSpPr>
          <p:cNvPr id="35843" name="Rectangle 3">
            <a:extLst>
              <a:ext uri="{FF2B5EF4-FFF2-40B4-BE49-F238E27FC236}">
                <a16:creationId xmlns:a16="http://schemas.microsoft.com/office/drawing/2014/main" id="{90115E2F-C00E-473D-859E-184838E29141}"/>
              </a:ext>
            </a:extLst>
          </p:cNvPr>
          <p:cNvSpPr>
            <a:spLocks noGrp="1" noChangeArrowheads="1"/>
          </p:cNvSpPr>
          <p:nvPr>
            <p:ph type="body" idx="1"/>
          </p:nvPr>
        </p:nvSpPr>
        <p:spPr/>
        <p:txBody>
          <a:bodyPr/>
          <a:lstStyle/>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Retrieving Specific Rows in a Table </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Filtering Data by Using Comparison Operators </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Filtering Data by Using String Comparisons </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Filtering Data by Using Logical Operators </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Retrieving a Range of Values</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Retrieving a List of Values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E587B9AF-0351-4C8C-9A72-F7F785F66620}"/>
              </a:ext>
            </a:extLst>
          </p:cNvPr>
          <p:cNvSpPr>
            <a:spLocks noGrp="1" noChangeArrowheads="1"/>
          </p:cNvSpPr>
          <p:nvPr>
            <p:ph type="title"/>
          </p:nvPr>
        </p:nvSpPr>
        <p:spPr/>
        <p:txBody>
          <a:bodyPr/>
          <a:lstStyle/>
          <a:p>
            <a:pPr eaLnBrk="1" hangingPunct="1">
              <a:defRPr/>
            </a:pPr>
            <a:r>
              <a:rPr lang="en-US" sz="3600" dirty="0">
                <a:latin typeface="Times New Roman" pitchFamily="18" charset="0"/>
                <a:cs typeface="Times New Roman" pitchFamily="18" charset="0"/>
              </a:rPr>
              <a:t>Retrieving Specific Rows in a Table </a:t>
            </a:r>
          </a:p>
        </p:txBody>
      </p:sp>
      <p:grpSp>
        <p:nvGrpSpPr>
          <p:cNvPr id="36867" name="Group 17">
            <a:extLst>
              <a:ext uri="{FF2B5EF4-FFF2-40B4-BE49-F238E27FC236}">
                <a16:creationId xmlns:a16="http://schemas.microsoft.com/office/drawing/2014/main" id="{7DAD6041-3477-4233-85D0-5CE5537817DB}"/>
              </a:ext>
            </a:extLst>
          </p:cNvPr>
          <p:cNvGrpSpPr>
            <a:grpSpLocks/>
          </p:cNvGrpSpPr>
          <p:nvPr/>
        </p:nvGrpSpPr>
        <p:grpSpPr bwMode="auto">
          <a:xfrm>
            <a:off x="152400" y="1600200"/>
            <a:ext cx="8861425" cy="5029200"/>
            <a:chOff x="178" y="641"/>
            <a:chExt cx="5383" cy="3514"/>
          </a:xfrm>
        </p:grpSpPr>
        <p:sp>
          <p:nvSpPr>
            <p:cNvPr id="36868" name="Rounded Rectangle 3">
              <a:extLst>
                <a:ext uri="{FF2B5EF4-FFF2-40B4-BE49-F238E27FC236}">
                  <a16:creationId xmlns:a16="http://schemas.microsoft.com/office/drawing/2014/main" id="{72979737-4E8E-420B-8AB1-1BFE982C6AB1}"/>
                </a:ext>
              </a:extLst>
            </p:cNvPr>
            <p:cNvSpPr>
              <a:spLocks noChangeArrowheads="1"/>
            </p:cNvSpPr>
            <p:nvPr/>
          </p:nvSpPr>
          <p:spPr bwMode="auto">
            <a:xfrm>
              <a:off x="178" y="641"/>
              <a:ext cx="5383" cy="3514"/>
            </a:xfrm>
            <a:prstGeom prst="roundRect">
              <a:avLst>
                <a:gd name="adj" fmla="val 4167"/>
              </a:avLst>
            </a:prstGeom>
            <a:solidFill>
              <a:srgbClr val="DEE7F1"/>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r>
                <a:rPr lang="en-US" altLang="en-US" sz="2000"/>
                <a:t>Simple WHERE clause</a:t>
              </a:r>
            </a:p>
            <a:p>
              <a:pPr algn="l"/>
              <a:endParaRPr lang="en-US" altLang="en-US" sz="2000"/>
            </a:p>
            <a:p>
              <a:pPr algn="l"/>
              <a:endParaRPr lang="en-US" altLang="en-US" sz="2000"/>
            </a:p>
            <a:p>
              <a:pPr algn="l"/>
              <a:endParaRPr lang="en-US" altLang="en-US" sz="2000"/>
            </a:p>
            <a:p>
              <a:pPr algn="l"/>
              <a:endParaRPr lang="en-US" altLang="en-US" sz="2000"/>
            </a:p>
            <a:p>
              <a:pPr algn="l"/>
              <a:endParaRPr lang="en-US" altLang="en-US" sz="2000"/>
            </a:p>
            <a:p>
              <a:pPr algn="l"/>
              <a:endParaRPr lang="en-US" altLang="en-US" sz="2000"/>
            </a:p>
            <a:p>
              <a:pPr algn="l"/>
              <a:endParaRPr lang="en-US" altLang="en-US" sz="2000"/>
            </a:p>
            <a:p>
              <a:pPr algn="l"/>
              <a:r>
                <a:rPr lang="en-US" altLang="en-US" sz="2000"/>
                <a:t>WHERE Clause Using a Predicate</a:t>
              </a:r>
            </a:p>
          </p:txBody>
        </p:sp>
        <p:sp>
          <p:nvSpPr>
            <p:cNvPr id="36869" name="AutoShape 11">
              <a:extLst>
                <a:ext uri="{FF2B5EF4-FFF2-40B4-BE49-F238E27FC236}">
                  <a16:creationId xmlns:a16="http://schemas.microsoft.com/office/drawing/2014/main" id="{AFCEABA2-CA29-4A93-A2BF-20897171940C}"/>
                </a:ext>
              </a:extLst>
            </p:cNvPr>
            <p:cNvSpPr>
              <a:spLocks noChangeArrowheads="1"/>
            </p:cNvSpPr>
            <p:nvPr/>
          </p:nvSpPr>
          <p:spPr bwMode="auto">
            <a:xfrm>
              <a:off x="409" y="1088"/>
              <a:ext cx="4978" cy="97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a:t>USE ITI;</a:t>
              </a:r>
            </a:p>
            <a:p>
              <a:pPr algn="l" eaLnBrk="1" hangingPunct="1">
                <a:lnSpc>
                  <a:spcPct val="90000"/>
                </a:lnSpc>
              </a:pPr>
              <a:r>
                <a:rPr lang="en-US" altLang="en-US"/>
                <a:t>GO</a:t>
              </a:r>
            </a:p>
            <a:p>
              <a:pPr algn="l" eaLnBrk="1" hangingPunct="1">
                <a:lnSpc>
                  <a:spcPct val="90000"/>
                </a:lnSpc>
              </a:pPr>
              <a:r>
                <a:rPr lang="en-US" altLang="en-US"/>
                <a:t>SELECT  *</a:t>
              </a:r>
            </a:p>
            <a:p>
              <a:pPr algn="l" eaLnBrk="1" hangingPunct="1">
                <a:lnSpc>
                  <a:spcPct val="90000"/>
                </a:lnSpc>
              </a:pPr>
              <a:r>
                <a:rPr lang="en-US" altLang="en-US"/>
                <a:t>FROM Student</a:t>
              </a:r>
            </a:p>
            <a:p>
              <a:pPr algn="l" eaLnBrk="1" hangingPunct="1">
                <a:lnSpc>
                  <a:spcPct val="90000"/>
                </a:lnSpc>
              </a:pPr>
              <a:r>
                <a:rPr lang="en-US" altLang="en-US"/>
                <a:t>WHERE Age &gt;20</a:t>
              </a:r>
            </a:p>
          </p:txBody>
        </p:sp>
        <p:sp>
          <p:nvSpPr>
            <p:cNvPr id="36870" name="AutoShape 12">
              <a:extLst>
                <a:ext uri="{FF2B5EF4-FFF2-40B4-BE49-F238E27FC236}">
                  <a16:creationId xmlns:a16="http://schemas.microsoft.com/office/drawing/2014/main" id="{B9776128-A5E7-461A-ACCC-8599B72E77F8}"/>
                </a:ext>
              </a:extLst>
            </p:cNvPr>
            <p:cNvSpPr>
              <a:spLocks noChangeArrowheads="1"/>
            </p:cNvSpPr>
            <p:nvPr/>
          </p:nvSpPr>
          <p:spPr bwMode="auto">
            <a:xfrm>
              <a:off x="400" y="2832"/>
              <a:ext cx="5012" cy="97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a:t>USE ITI;</a:t>
              </a:r>
            </a:p>
            <a:p>
              <a:pPr algn="l" eaLnBrk="1" hangingPunct="1">
                <a:lnSpc>
                  <a:spcPct val="90000"/>
                </a:lnSpc>
              </a:pPr>
              <a:r>
                <a:rPr lang="en-US" altLang="en-US"/>
                <a:t>GO</a:t>
              </a:r>
            </a:p>
            <a:p>
              <a:pPr algn="l" eaLnBrk="1" hangingPunct="1">
                <a:lnSpc>
                  <a:spcPct val="90000"/>
                </a:lnSpc>
              </a:pPr>
              <a:r>
                <a:rPr lang="en-US" altLang="en-US"/>
                <a:t>SELECT *</a:t>
              </a:r>
            </a:p>
            <a:p>
              <a:pPr algn="l" eaLnBrk="1" hangingPunct="1">
                <a:lnSpc>
                  <a:spcPct val="90000"/>
                </a:lnSpc>
              </a:pPr>
              <a:r>
                <a:rPr lang="en-US" altLang="en-US"/>
                <a:t>FROM Instructor</a:t>
              </a:r>
            </a:p>
            <a:p>
              <a:pPr algn="l" eaLnBrk="1" hangingPunct="1">
                <a:lnSpc>
                  <a:spcPct val="90000"/>
                </a:lnSpc>
              </a:pPr>
              <a:r>
                <a:rPr lang="en-US" altLang="en-US"/>
                <a:t>WHERE Salary IS NULL;</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AD9E-660A-4812-86C9-C101B1144D8A}"/>
              </a:ext>
            </a:extLst>
          </p:cNvPr>
          <p:cNvSpPr>
            <a:spLocks noGrp="1"/>
          </p:cNvSpPr>
          <p:nvPr>
            <p:ph type="title"/>
          </p:nvPr>
        </p:nvSpPr>
        <p:spPr/>
        <p:txBody>
          <a:bodyPr/>
          <a:lstStyle/>
          <a:p>
            <a:pPr>
              <a:defRPr/>
            </a:pPr>
            <a:r>
              <a:rPr lang="en-US" sz="3600" dirty="0">
                <a:latin typeface="Times New Roman" pitchFamily="18" charset="0"/>
                <a:cs typeface="Times New Roman" pitchFamily="18" charset="0"/>
              </a:rPr>
              <a:t>Categories of T-SQL Statements</a:t>
            </a:r>
          </a:p>
        </p:txBody>
      </p:sp>
      <p:sp>
        <p:nvSpPr>
          <p:cNvPr id="10243" name="Content Placeholder 2">
            <a:extLst>
              <a:ext uri="{FF2B5EF4-FFF2-40B4-BE49-F238E27FC236}">
                <a16:creationId xmlns:a16="http://schemas.microsoft.com/office/drawing/2014/main" id="{4BB8110B-5046-4BD5-A836-7F35809329EC}"/>
              </a:ext>
            </a:extLst>
          </p:cNvPr>
          <p:cNvSpPr>
            <a:spLocks noGrp="1"/>
          </p:cNvSpPr>
          <p:nvPr>
            <p:ph sz="quarter" idx="1"/>
          </p:nvPr>
        </p:nvSpPr>
        <p:spPr/>
        <p:txBody>
          <a:bodyPr/>
          <a:lstStyle/>
          <a:p>
            <a:pPr>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DML – Data Manipulation Language</a:t>
            </a:r>
          </a:p>
          <a:p>
            <a:pPr>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DCL – Data Control Language</a:t>
            </a:r>
          </a:p>
          <a:p>
            <a:pPr>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DDL – Data Definition Language</a:t>
            </a:r>
          </a:p>
          <a:p>
            <a:pPr>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TCL  - Transactional Control Language</a:t>
            </a:r>
          </a:p>
          <a:p>
            <a:pPr>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DQL -  Data Query Language (Select)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DFFFBC5C-2E6C-48E5-B4D2-FF06E00126EE}"/>
              </a:ext>
            </a:extLst>
          </p:cNvPr>
          <p:cNvSpPr>
            <a:spLocks noGrp="1"/>
          </p:cNvSpPr>
          <p:nvPr>
            <p:ph type="title"/>
          </p:nvPr>
        </p:nvSpPr>
        <p:spPr/>
        <p:txBody>
          <a:bodyPr/>
          <a:lstStyle/>
          <a:p>
            <a:pPr>
              <a:defRPr/>
            </a:pPr>
            <a:r>
              <a:rPr lang="en-US" sz="3600" dirty="0">
                <a:latin typeface="Times New Roman" pitchFamily="18" charset="0"/>
                <a:cs typeface="Times New Roman" pitchFamily="18" charset="0"/>
              </a:rPr>
              <a:t>Types of T-SQL Operators</a:t>
            </a:r>
          </a:p>
        </p:txBody>
      </p:sp>
      <p:graphicFrame>
        <p:nvGraphicFramePr>
          <p:cNvPr id="24616" name="Group 40">
            <a:extLst>
              <a:ext uri="{FF2B5EF4-FFF2-40B4-BE49-F238E27FC236}">
                <a16:creationId xmlns:a16="http://schemas.microsoft.com/office/drawing/2014/main" id="{610A5321-E7E3-467C-8AF5-32D32933EB5D}"/>
              </a:ext>
            </a:extLst>
          </p:cNvPr>
          <p:cNvGraphicFramePr>
            <a:graphicFrameLocks noGrp="1"/>
          </p:cNvGraphicFramePr>
          <p:nvPr/>
        </p:nvGraphicFramePr>
        <p:xfrm>
          <a:off x="457200" y="1752600"/>
          <a:ext cx="8004175" cy="4659312"/>
        </p:xfrm>
        <a:graphic>
          <a:graphicData uri="http://schemas.openxmlformats.org/drawingml/2006/table">
            <a:tbl>
              <a:tblPr/>
              <a:tblGrid>
                <a:gridCol w="3771900">
                  <a:extLst>
                    <a:ext uri="{9D8B030D-6E8A-4147-A177-3AD203B41FA5}">
                      <a16:colId xmlns:a16="http://schemas.microsoft.com/office/drawing/2014/main" val="20000"/>
                    </a:ext>
                  </a:extLst>
                </a:gridCol>
                <a:gridCol w="4232275">
                  <a:extLst>
                    <a:ext uri="{9D8B030D-6E8A-4147-A177-3AD203B41FA5}">
                      <a16:colId xmlns:a16="http://schemas.microsoft.com/office/drawing/2014/main" val="20001"/>
                    </a:ext>
                  </a:extLst>
                </a:gridCol>
              </a:tblGrid>
              <a:tr h="555640">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Type</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a:ln>
                            <a:noFill/>
                          </a:ln>
                          <a:solidFill>
                            <a:schemeClr val="tx1"/>
                          </a:solidFill>
                          <a:effectLst/>
                          <a:latin typeface="Verdana" pitchFamily="34" charset="0"/>
                        </a:rPr>
                        <a:t>Operators</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B4C8E1"/>
                    </a:solidFill>
                  </a:tcPr>
                </a:tc>
                <a:extLst>
                  <a:ext uri="{0D108BD9-81ED-4DB2-BD59-A6C34878D82A}">
                    <a16:rowId xmlns:a16="http://schemas.microsoft.com/office/drawing/2014/main" val="10000"/>
                  </a:ext>
                </a:extLst>
              </a:tr>
              <a:tr h="782659">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a:ln>
                            <a:noFill/>
                          </a:ln>
                          <a:solidFill>
                            <a:schemeClr val="tx1"/>
                          </a:solidFill>
                          <a:effectLst/>
                          <a:latin typeface="Verdana" pitchFamily="34" charset="0"/>
                          <a:cs typeface="Arial" charset="0"/>
                        </a:rPr>
                        <a:t>Arithmetic operators </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a:ln>
                            <a:noFill/>
                          </a:ln>
                          <a:solidFill>
                            <a:schemeClr val="tx1"/>
                          </a:solidFill>
                          <a:effectLst/>
                          <a:latin typeface="Verdana" pitchFamily="34" charset="0"/>
                          <a:cs typeface="Arial" charset="0"/>
                        </a:rPr>
                        <a:t>+, -, *, /, %</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a:ln>
                            <a:noFill/>
                          </a:ln>
                          <a:solidFill>
                            <a:schemeClr val="tx1"/>
                          </a:solidFill>
                          <a:effectLst/>
                          <a:latin typeface="Verdana" pitchFamily="34" charset="0"/>
                        </a:rPr>
                        <a:t>Vacation + SickLeave AS 'Total PTO' </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82659">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a:ln>
                            <a:noFill/>
                          </a:ln>
                          <a:solidFill>
                            <a:schemeClr val="tx1"/>
                          </a:solidFill>
                          <a:effectLst/>
                          <a:latin typeface="Verdana" pitchFamily="34" charset="0"/>
                          <a:cs typeface="Arial" charset="0"/>
                        </a:rPr>
                        <a:t>Assignment operator </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a:ln>
                            <a:noFill/>
                          </a:ln>
                          <a:solidFill>
                            <a:schemeClr val="tx1"/>
                          </a:solidFill>
                          <a:effectLst/>
                          <a:latin typeface="Verdana" pitchFamily="34" charset="0"/>
                        </a:rPr>
                        <a: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a:ln>
                            <a:noFill/>
                          </a:ln>
                          <a:solidFill>
                            <a:schemeClr val="tx1"/>
                          </a:solidFill>
                          <a:effectLst/>
                          <a:latin typeface="Verdana" pitchFamily="34" charset="0"/>
                        </a:rPr>
                        <a:t>SET @MyCounter = 1</a:t>
                      </a:r>
                      <a:r>
                        <a:rPr kumimoji="0" lang="en-US" sz="1600" b="0" i="0" u="none" strike="noStrike" cap="none" normalizeH="0" baseline="0">
                          <a:ln>
                            <a:noFill/>
                          </a:ln>
                          <a:solidFill>
                            <a:schemeClr val="tx1"/>
                          </a:solidFill>
                          <a:effectLst/>
                          <a:latin typeface="Verdana" pitchFamily="34" charset="0"/>
                        </a:rPr>
                        <a:t> </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82659">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a:ln>
                            <a:noFill/>
                          </a:ln>
                          <a:solidFill>
                            <a:schemeClr val="tx1"/>
                          </a:solidFill>
                          <a:effectLst/>
                          <a:latin typeface="Verdana" pitchFamily="34" charset="0"/>
                          <a:cs typeface="Arial" charset="0"/>
                        </a:rPr>
                        <a:t>Comparison operators </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a:ln>
                            <a:noFill/>
                          </a:ln>
                          <a:solidFill>
                            <a:schemeClr val="tx1"/>
                          </a:solidFill>
                          <a:effectLst/>
                          <a:latin typeface="Verdana" pitchFamily="34" charset="0"/>
                          <a:cs typeface="Arial" charset="0"/>
                        </a:rPr>
                        <a:t>=, &lt;, &gt;, &lt;&gt;, !, &gt;=, &lt;=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a:ln>
                            <a:noFill/>
                          </a:ln>
                          <a:solidFill>
                            <a:schemeClr val="tx1"/>
                          </a:solidFill>
                          <a:effectLst/>
                          <a:latin typeface="Verdana" pitchFamily="34" charset="0"/>
                        </a:rPr>
                        <a:t>IF (@MyProduct &lt;&gt; 0) … </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90040">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a:ln>
                            <a:noFill/>
                          </a:ln>
                          <a:solidFill>
                            <a:schemeClr val="tx1"/>
                          </a:solidFill>
                          <a:effectLst/>
                          <a:latin typeface="Verdana" pitchFamily="34" charset="0"/>
                          <a:cs typeface="Arial" charset="0"/>
                        </a:rPr>
                        <a:t>Logical operators </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a:ln>
                            <a:noFill/>
                          </a:ln>
                          <a:solidFill>
                            <a:schemeClr val="tx1"/>
                          </a:solidFill>
                          <a:effectLst/>
                          <a:latin typeface="Verdana" pitchFamily="34" charset="0"/>
                          <a:cs typeface="Arial" charset="0"/>
                        </a:rPr>
                        <a:t>AND, OR, NOT </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a:ln>
                            <a:noFill/>
                          </a:ln>
                          <a:solidFill>
                            <a:schemeClr val="tx1"/>
                          </a:solidFill>
                          <a:effectLst/>
                          <a:latin typeface="Verdana" pitchFamily="34" charset="0"/>
                        </a:rPr>
                        <a:t>WHERE Department = ‘Sales' AND (Shift = 'Evening' OR Shift = 'Night')</a:t>
                      </a:r>
                      <a:r>
                        <a:rPr kumimoji="0" lang="en-US" sz="1800" b="0" i="0" u="none" strike="noStrike" cap="none" normalizeH="0" baseline="0">
                          <a:ln>
                            <a:noFill/>
                          </a:ln>
                          <a:solidFill>
                            <a:schemeClr val="tx1"/>
                          </a:solidFill>
                          <a:effectLst/>
                          <a:latin typeface="Verdana" pitchFamily="34" charset="0"/>
                        </a:rPr>
                        <a:t> </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865655">
                <a:tc>
                  <a:txBody>
                    <a:bodyPr/>
                    <a:lstStyle/>
                    <a:p>
                      <a:pPr marL="228600" marR="0" lvl="0" indent="-228600" algn="l" defTabSz="914400" rtl="0" eaLnBrk="1" fontAlgn="base" latinLnBrk="0" hangingPunct="1">
                        <a:lnSpc>
                          <a:spcPct val="118000"/>
                        </a:lnSpc>
                        <a:spcBef>
                          <a:spcPct val="30000"/>
                        </a:spcBef>
                        <a:spcAft>
                          <a:spcPct val="0"/>
                        </a:spcAft>
                        <a:buClr>
                          <a:srgbClr val="006699"/>
                        </a:buClr>
                        <a:buSzPct val="90000"/>
                        <a:buFontTx/>
                        <a:buChar char="•"/>
                        <a:tabLst/>
                      </a:pPr>
                      <a:r>
                        <a:rPr kumimoji="0" lang="en-US" sz="1800" b="0" i="0" u="none" strike="noStrike" cap="none" normalizeH="0" baseline="0">
                          <a:ln>
                            <a:noFill/>
                          </a:ln>
                          <a:solidFill>
                            <a:schemeClr val="tx1"/>
                          </a:solidFill>
                          <a:effectLst/>
                          <a:latin typeface="Verdana" pitchFamily="34" charset="0"/>
                          <a:cs typeface="Arial" charset="0"/>
                        </a:rPr>
                        <a:t>String concatenation operator</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rgbClr val="D7D7A0"/>
                    </a:solidFill>
                  </a:tcPr>
                </a:tc>
                <a:tc>
                  <a:txBody>
                    <a:bodyPr/>
                    <a:lstStyle/>
                    <a:p>
                      <a:pPr marL="228600" marR="0" lvl="0" indent="-228600" algn="l" defTabSz="914400" rtl="0" eaLnBrk="1" fontAlgn="base" latinLnBrk="0" hangingPunct="1">
                        <a:lnSpc>
                          <a:spcPct val="80000"/>
                        </a:lnSpc>
                        <a:spcBef>
                          <a:spcPct val="30000"/>
                        </a:spcBef>
                        <a:spcAft>
                          <a:spcPct val="0"/>
                        </a:spcAft>
                        <a:buClr>
                          <a:srgbClr val="006699"/>
                        </a:buClr>
                        <a:buSzPct val="90000"/>
                        <a:buFontTx/>
                        <a:buChar char="•"/>
                        <a:tabLst/>
                      </a:pPr>
                      <a:r>
                        <a:rPr kumimoji="0" lang="en-US" sz="1800" b="0" i="0" u="none" strike="noStrike" cap="none" normalizeH="0" baseline="0" dirty="0">
                          <a:ln>
                            <a:noFill/>
                          </a:ln>
                          <a:solidFill>
                            <a:schemeClr val="tx1"/>
                          </a:solidFill>
                          <a:effectLst/>
                          <a:latin typeface="Verdana" pitchFamily="34" charset="0"/>
                          <a:cs typeface="Arial" charset="0"/>
                        </a:rPr>
                        <a:t>+</a:t>
                      </a:r>
                    </a:p>
                    <a:p>
                      <a:pPr marL="228600" marR="0" lvl="0" indent="-228600" algn="l" defTabSz="914400" rtl="0" eaLnBrk="1" fontAlgn="base" latinLnBrk="0" hangingPunct="1">
                        <a:lnSpc>
                          <a:spcPct val="80000"/>
                        </a:lnSpc>
                        <a:spcBef>
                          <a:spcPct val="30000"/>
                        </a:spcBef>
                        <a:spcAft>
                          <a:spcPct val="0"/>
                        </a:spcAft>
                        <a:buClr>
                          <a:srgbClr val="006699"/>
                        </a:buClr>
                        <a:buSzPct val="90000"/>
                        <a:buFontTx/>
                        <a:buNone/>
                        <a:tabLst/>
                      </a:pPr>
                      <a:r>
                        <a:rPr kumimoji="0" lang="en-US" sz="1600" b="0" i="1" u="none" strike="noStrike" cap="none" normalizeH="0" baseline="0" dirty="0">
                          <a:ln>
                            <a:noFill/>
                          </a:ln>
                          <a:solidFill>
                            <a:schemeClr val="tx1"/>
                          </a:solidFill>
                          <a:effectLst/>
                          <a:latin typeface="Verdana" pitchFamily="34" charset="0"/>
                        </a:rPr>
                        <a:t>SELECT </a:t>
                      </a:r>
                      <a:r>
                        <a:rPr kumimoji="0" lang="en-US" sz="1600" b="0" i="1" u="none" strike="noStrike" cap="none" normalizeH="0" baseline="0" dirty="0" err="1">
                          <a:ln>
                            <a:noFill/>
                          </a:ln>
                          <a:solidFill>
                            <a:schemeClr val="tx1"/>
                          </a:solidFill>
                          <a:effectLst/>
                          <a:latin typeface="Verdana" pitchFamily="34" charset="0"/>
                        </a:rPr>
                        <a:t>LastName</a:t>
                      </a:r>
                      <a:r>
                        <a:rPr kumimoji="0" lang="en-US" sz="1600" b="0" i="1" u="none" strike="noStrike" cap="none" normalizeH="0" baseline="0" dirty="0">
                          <a:ln>
                            <a:noFill/>
                          </a:ln>
                          <a:solidFill>
                            <a:schemeClr val="tx1"/>
                          </a:solidFill>
                          <a:effectLst/>
                          <a:latin typeface="Verdana" pitchFamily="34" charset="0"/>
                        </a:rPr>
                        <a:t> + ', ' + </a:t>
                      </a:r>
                      <a:r>
                        <a:rPr kumimoji="0" lang="en-US" sz="1600" b="0" i="1" u="none" strike="noStrike" cap="none" normalizeH="0" baseline="0" dirty="0" err="1">
                          <a:ln>
                            <a:noFill/>
                          </a:ln>
                          <a:solidFill>
                            <a:schemeClr val="tx1"/>
                          </a:solidFill>
                          <a:effectLst/>
                          <a:latin typeface="Verdana" pitchFamily="34" charset="0"/>
                        </a:rPr>
                        <a:t>FirstName</a:t>
                      </a:r>
                      <a:r>
                        <a:rPr kumimoji="0" lang="en-US" sz="1600" b="0" i="1" u="none" strike="noStrike" cap="none" normalizeH="0" baseline="0" dirty="0">
                          <a:ln>
                            <a:noFill/>
                          </a:ln>
                          <a:solidFill>
                            <a:schemeClr val="tx1"/>
                          </a:solidFill>
                          <a:effectLst/>
                          <a:latin typeface="Verdana" pitchFamily="34" charset="0"/>
                        </a:rPr>
                        <a:t> AS Moniker </a:t>
                      </a:r>
                    </a:p>
                  </a:txBody>
                  <a:tcPr marT="91442" marB="91442" anchor="ctr" horzOverflow="overflow">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3">
            <a:extLst>
              <a:ext uri="{FF2B5EF4-FFF2-40B4-BE49-F238E27FC236}">
                <a16:creationId xmlns:a16="http://schemas.microsoft.com/office/drawing/2014/main" id="{2D319F13-C581-40C7-A85A-5DD4D652FFA8}"/>
              </a:ext>
            </a:extLst>
          </p:cNvPr>
          <p:cNvSpPr>
            <a:spLocks noGrp="1" noChangeArrowheads="1"/>
          </p:cNvSpPr>
          <p:nvPr>
            <p:ph type="title"/>
          </p:nvPr>
        </p:nvSpPr>
        <p:spPr/>
        <p:txBody>
          <a:bodyPr/>
          <a:lstStyle/>
          <a:p>
            <a:pPr eaLnBrk="1" hangingPunct="1">
              <a:defRPr/>
            </a:pPr>
            <a:r>
              <a:rPr lang="en-US" sz="3600" dirty="0">
                <a:latin typeface="Times New Roman" pitchFamily="18" charset="0"/>
                <a:cs typeface="Times New Roman" pitchFamily="18" charset="0"/>
              </a:rPr>
              <a:t>Using Comparison Operators</a:t>
            </a:r>
          </a:p>
        </p:txBody>
      </p:sp>
      <p:sp>
        <p:nvSpPr>
          <p:cNvPr id="38915" name="Rectangle 24">
            <a:extLst>
              <a:ext uri="{FF2B5EF4-FFF2-40B4-BE49-F238E27FC236}">
                <a16:creationId xmlns:a16="http://schemas.microsoft.com/office/drawing/2014/main" id="{C4F159E2-B412-446D-9220-9963F71CF42C}"/>
              </a:ext>
            </a:extLst>
          </p:cNvPr>
          <p:cNvSpPr>
            <a:spLocks noGrp="1" noChangeArrowheads="1"/>
          </p:cNvSpPr>
          <p:nvPr>
            <p:ph type="body" idx="1"/>
          </p:nvPr>
        </p:nvSpPr>
        <p:spPr>
          <a:xfrm>
            <a:off x="533400" y="1600200"/>
            <a:ext cx="8393113" cy="4876800"/>
          </a:xfrm>
        </p:spPr>
        <p:txBody>
          <a:bodyPr/>
          <a:lstStyle/>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Comparison operators test whether two expressions are the same.</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Comparison operators return a Boolean value of TRUE, FALSE, or UNKNOWN</a:t>
            </a:r>
            <a:r>
              <a:rPr lang="en-US" altLang="en-US">
                <a:latin typeface="Times New Roman" panose="02020603050405020304" pitchFamily="18" charset="0"/>
                <a:cs typeface="Times New Roman" panose="02020603050405020304" pitchFamily="18" charset="0"/>
              </a:rPr>
              <a:t>. </a:t>
            </a:r>
          </a:p>
        </p:txBody>
      </p:sp>
      <p:grpSp>
        <p:nvGrpSpPr>
          <p:cNvPr id="38916" name="Group 13">
            <a:extLst>
              <a:ext uri="{FF2B5EF4-FFF2-40B4-BE49-F238E27FC236}">
                <a16:creationId xmlns:a16="http://schemas.microsoft.com/office/drawing/2014/main" id="{53B89A0B-E8B5-4C32-B6CB-6C4C7FED4234}"/>
              </a:ext>
            </a:extLst>
          </p:cNvPr>
          <p:cNvGrpSpPr>
            <a:grpSpLocks/>
          </p:cNvGrpSpPr>
          <p:nvPr/>
        </p:nvGrpSpPr>
        <p:grpSpPr bwMode="auto">
          <a:xfrm>
            <a:off x="706438" y="3429000"/>
            <a:ext cx="7961312" cy="2924175"/>
            <a:chOff x="398" y="1392"/>
            <a:chExt cx="5015" cy="1842"/>
          </a:xfrm>
        </p:grpSpPr>
        <p:sp>
          <p:nvSpPr>
            <p:cNvPr id="38918" name="Rounded Rectangle 3">
              <a:extLst>
                <a:ext uri="{FF2B5EF4-FFF2-40B4-BE49-F238E27FC236}">
                  <a16:creationId xmlns:a16="http://schemas.microsoft.com/office/drawing/2014/main" id="{8C80A6B1-72C2-4D43-978A-F8B7E6CCC641}"/>
                </a:ext>
              </a:extLst>
            </p:cNvPr>
            <p:cNvSpPr>
              <a:spLocks noChangeArrowheads="1"/>
            </p:cNvSpPr>
            <p:nvPr/>
          </p:nvSpPr>
          <p:spPr bwMode="auto">
            <a:xfrm>
              <a:off x="398" y="1392"/>
              <a:ext cx="5015" cy="1842"/>
            </a:xfrm>
            <a:prstGeom prst="roundRect">
              <a:avLst>
                <a:gd name="adj" fmla="val 4167"/>
              </a:avLst>
            </a:prstGeom>
            <a:solidFill>
              <a:srgbClr val="DEE7F1"/>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r>
                <a:rPr lang="en-US" altLang="en-US" sz="2000"/>
                <a:t>Scalar Comparison Operators</a:t>
              </a:r>
            </a:p>
            <a:p>
              <a:pPr algn="l"/>
              <a:endParaRPr lang="en-US" altLang="en-US" sz="2000"/>
            </a:p>
          </p:txBody>
        </p:sp>
        <p:sp>
          <p:nvSpPr>
            <p:cNvPr id="38919" name="Rounded Rectangle 8">
              <a:extLst>
                <a:ext uri="{FF2B5EF4-FFF2-40B4-BE49-F238E27FC236}">
                  <a16:creationId xmlns:a16="http://schemas.microsoft.com/office/drawing/2014/main" id="{BB7A96B9-536F-4383-95E3-0899FCBB2026}"/>
                </a:ext>
              </a:extLst>
            </p:cNvPr>
            <p:cNvSpPr>
              <a:spLocks noChangeArrowheads="1"/>
            </p:cNvSpPr>
            <p:nvPr/>
          </p:nvSpPr>
          <p:spPr bwMode="auto">
            <a:xfrm>
              <a:off x="548" y="1709"/>
              <a:ext cx="4693" cy="345"/>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 &lt;&gt;, &gt;, &gt;=, &lt;, &lt;=, !=</a:t>
              </a:r>
            </a:p>
          </p:txBody>
        </p:sp>
      </p:grpSp>
      <p:sp>
        <p:nvSpPr>
          <p:cNvPr id="38917" name="Rounded Rectangle 8">
            <a:extLst>
              <a:ext uri="{FF2B5EF4-FFF2-40B4-BE49-F238E27FC236}">
                <a16:creationId xmlns:a16="http://schemas.microsoft.com/office/drawing/2014/main" id="{DB45E99E-C430-486C-8F90-636CF221C941}"/>
              </a:ext>
            </a:extLst>
          </p:cNvPr>
          <p:cNvSpPr>
            <a:spLocks noChangeArrowheads="1"/>
          </p:cNvSpPr>
          <p:nvPr/>
        </p:nvSpPr>
        <p:spPr bwMode="auto">
          <a:xfrm>
            <a:off x="922338" y="4649788"/>
            <a:ext cx="7450137" cy="1598612"/>
          </a:xfrm>
          <a:prstGeom prst="roundRect">
            <a:avLst>
              <a:gd name="adj" fmla="val 4167"/>
            </a:avLst>
          </a:prstGeom>
          <a:solidFill>
            <a:srgbClr val="F2E7CE"/>
          </a:solidFill>
          <a:ln w="9525" algn="ctr">
            <a:solidFill>
              <a:srgbClr val="333333"/>
            </a:solidFill>
            <a:round/>
            <a:headEnd/>
            <a:tailEnd/>
          </a:ln>
        </p:spPr>
        <p:txBody>
          <a:bodyPr wrap="none"/>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r>
              <a:rPr lang="en-US" altLang="en-US"/>
              <a:t>USE AdventureWorks2012;</a:t>
            </a:r>
          </a:p>
          <a:p>
            <a:pPr algn="l"/>
            <a:r>
              <a:rPr lang="en-US" altLang="en-US"/>
              <a:t>GO</a:t>
            </a:r>
          </a:p>
          <a:p>
            <a:pPr algn="l"/>
            <a:r>
              <a:rPr lang="en-US" altLang="en-US"/>
              <a:t>SELECT FirstName, LastName, MiddleName</a:t>
            </a:r>
          </a:p>
          <a:p>
            <a:pPr algn="l"/>
            <a:r>
              <a:rPr lang="en-US" altLang="en-US"/>
              <a:t>FROM Person.Person</a:t>
            </a:r>
          </a:p>
          <a:p>
            <a:pPr algn="l"/>
            <a:r>
              <a:rPr lang="en-US" altLang="en-US"/>
              <a:t>WHERE ModifiedDate &gt;= ‘01/01/2004’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3392AD0-D7DC-451E-ABF3-73B48D3D7831}"/>
              </a:ext>
            </a:extLst>
          </p:cNvPr>
          <p:cNvSpPr>
            <a:spLocks noGrp="1" noChangeArrowheads="1"/>
          </p:cNvSpPr>
          <p:nvPr>
            <p:ph type="title"/>
          </p:nvPr>
        </p:nvSpPr>
        <p:spPr/>
        <p:txBody>
          <a:bodyPr/>
          <a:lstStyle/>
          <a:p>
            <a:pPr eaLnBrk="1" hangingPunct="1">
              <a:defRPr/>
            </a:pPr>
            <a:r>
              <a:rPr lang="en-US" sz="3600" dirty="0">
                <a:latin typeface="Times New Roman" pitchFamily="18" charset="0"/>
                <a:cs typeface="Times New Roman" pitchFamily="18" charset="0"/>
              </a:rPr>
              <a:t>Using String Comparisons </a:t>
            </a:r>
          </a:p>
        </p:txBody>
      </p:sp>
      <p:sp>
        <p:nvSpPr>
          <p:cNvPr id="39939" name="Rectangle 3">
            <a:extLst>
              <a:ext uri="{FF2B5EF4-FFF2-40B4-BE49-F238E27FC236}">
                <a16:creationId xmlns:a16="http://schemas.microsoft.com/office/drawing/2014/main" id="{77671258-0BFB-4EF6-82DF-E9DD023AF37C}"/>
              </a:ext>
            </a:extLst>
          </p:cNvPr>
          <p:cNvSpPr>
            <a:spLocks noGrp="1" noChangeArrowheads="1"/>
          </p:cNvSpPr>
          <p:nvPr>
            <p:ph type="body" idx="1"/>
          </p:nvPr>
        </p:nvSpPr>
        <p:spPr>
          <a:xfrm>
            <a:off x="533400" y="1600200"/>
            <a:ext cx="8355013" cy="4386263"/>
          </a:xfrm>
        </p:spPr>
        <p:txBody>
          <a:bodyPr/>
          <a:lstStyle/>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String Comparisons are used for data types of text, ntext, char, nchar, varchar, and nvarchar</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Predicates are available for full or partial match comparisons</a:t>
            </a:r>
          </a:p>
        </p:txBody>
      </p:sp>
      <p:sp>
        <p:nvSpPr>
          <p:cNvPr id="39940" name="Rounded Rectangle 3">
            <a:extLst>
              <a:ext uri="{FF2B5EF4-FFF2-40B4-BE49-F238E27FC236}">
                <a16:creationId xmlns:a16="http://schemas.microsoft.com/office/drawing/2014/main" id="{A5F7F22F-D183-45A5-80FD-41AE78F5DA2D}"/>
              </a:ext>
            </a:extLst>
          </p:cNvPr>
          <p:cNvSpPr>
            <a:spLocks noChangeArrowheads="1"/>
          </p:cNvSpPr>
          <p:nvPr/>
        </p:nvSpPr>
        <p:spPr bwMode="auto">
          <a:xfrm>
            <a:off x="631825" y="3036888"/>
            <a:ext cx="7961313" cy="2906712"/>
          </a:xfrm>
          <a:prstGeom prst="roundRect">
            <a:avLst>
              <a:gd name="adj" fmla="val 4167"/>
            </a:avLst>
          </a:prstGeom>
          <a:solidFill>
            <a:srgbClr val="DEE7F1"/>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endParaRPr lang="en-US" altLang="en-US" sz="2000"/>
          </a:p>
        </p:txBody>
      </p:sp>
      <p:sp>
        <p:nvSpPr>
          <p:cNvPr id="39941" name="Rounded Rectangle 5">
            <a:extLst>
              <a:ext uri="{FF2B5EF4-FFF2-40B4-BE49-F238E27FC236}">
                <a16:creationId xmlns:a16="http://schemas.microsoft.com/office/drawing/2014/main" id="{3771CC4F-6F34-4F69-9946-5BB5A9AE2673}"/>
              </a:ext>
            </a:extLst>
          </p:cNvPr>
          <p:cNvSpPr>
            <a:spLocks noChangeArrowheads="1"/>
          </p:cNvSpPr>
          <p:nvPr/>
        </p:nvSpPr>
        <p:spPr bwMode="auto">
          <a:xfrm>
            <a:off x="863600" y="3857625"/>
            <a:ext cx="7450138" cy="547688"/>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WHERE LastName LIKE ‘Johns%n’</a:t>
            </a:r>
          </a:p>
        </p:txBody>
      </p:sp>
      <p:sp>
        <p:nvSpPr>
          <p:cNvPr id="39942" name="Rounded Rectangle 6">
            <a:extLst>
              <a:ext uri="{FF2B5EF4-FFF2-40B4-BE49-F238E27FC236}">
                <a16:creationId xmlns:a16="http://schemas.microsoft.com/office/drawing/2014/main" id="{D92CC963-3413-4172-B29E-F77A8B25E739}"/>
              </a:ext>
            </a:extLst>
          </p:cNvPr>
          <p:cNvSpPr>
            <a:spLocks noChangeArrowheads="1"/>
          </p:cNvSpPr>
          <p:nvPr/>
        </p:nvSpPr>
        <p:spPr bwMode="auto">
          <a:xfrm>
            <a:off x="869950" y="5203825"/>
            <a:ext cx="7450138" cy="547688"/>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WHERE FREETEXT(Description, ‘Johnson’)</a:t>
            </a:r>
          </a:p>
        </p:txBody>
      </p:sp>
      <p:sp>
        <p:nvSpPr>
          <p:cNvPr id="39943" name="Rounded Rectangle 8">
            <a:extLst>
              <a:ext uri="{FF2B5EF4-FFF2-40B4-BE49-F238E27FC236}">
                <a16:creationId xmlns:a16="http://schemas.microsoft.com/office/drawing/2014/main" id="{651E2D53-9B9B-43F3-AC38-E8BDAAEE3D00}"/>
              </a:ext>
            </a:extLst>
          </p:cNvPr>
          <p:cNvSpPr>
            <a:spLocks noChangeArrowheads="1"/>
          </p:cNvSpPr>
          <p:nvPr/>
        </p:nvSpPr>
        <p:spPr bwMode="auto">
          <a:xfrm>
            <a:off x="869950" y="3178175"/>
            <a:ext cx="7450138" cy="547688"/>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WHERE LastName = ‘Johnson’</a:t>
            </a:r>
          </a:p>
        </p:txBody>
      </p:sp>
      <p:sp>
        <p:nvSpPr>
          <p:cNvPr id="39944" name="Rounded Rectangle 6">
            <a:extLst>
              <a:ext uri="{FF2B5EF4-FFF2-40B4-BE49-F238E27FC236}">
                <a16:creationId xmlns:a16="http://schemas.microsoft.com/office/drawing/2014/main" id="{058AC327-60DD-423C-B3BB-98C3C46FA6CF}"/>
              </a:ext>
            </a:extLst>
          </p:cNvPr>
          <p:cNvSpPr>
            <a:spLocks noChangeArrowheads="1"/>
          </p:cNvSpPr>
          <p:nvPr/>
        </p:nvSpPr>
        <p:spPr bwMode="auto">
          <a:xfrm>
            <a:off x="885825" y="4532313"/>
            <a:ext cx="7450138" cy="547687"/>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WHERE CONTAINS(LastName, ‘Johnson’)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978FDCA7-BEA1-44CA-87CA-C834C42D5237}"/>
              </a:ext>
            </a:extLst>
          </p:cNvPr>
          <p:cNvSpPr>
            <a:spLocks noGrp="1" noChangeArrowheads="1"/>
          </p:cNvSpPr>
          <p:nvPr>
            <p:ph type="title"/>
          </p:nvPr>
        </p:nvSpPr>
        <p:spPr>
          <a:xfrm>
            <a:off x="457200" y="228600"/>
            <a:ext cx="7773988" cy="741363"/>
          </a:xfrm>
        </p:spPr>
        <p:txBody>
          <a:bodyPr/>
          <a:lstStyle/>
          <a:p>
            <a:pPr eaLnBrk="1" hangingPunct="1">
              <a:defRPr/>
            </a:pPr>
            <a:r>
              <a:rPr lang="en-US" sz="3600" dirty="0">
                <a:latin typeface="Times New Roman" pitchFamily="18" charset="0"/>
                <a:cs typeface="Times New Roman" pitchFamily="18" charset="0"/>
              </a:rPr>
              <a:t>Using Logical Operators </a:t>
            </a:r>
          </a:p>
        </p:txBody>
      </p:sp>
      <p:grpSp>
        <p:nvGrpSpPr>
          <p:cNvPr id="40963" name="Group 46">
            <a:extLst>
              <a:ext uri="{FF2B5EF4-FFF2-40B4-BE49-F238E27FC236}">
                <a16:creationId xmlns:a16="http://schemas.microsoft.com/office/drawing/2014/main" id="{B658ADA9-5096-401F-ACF1-15DEDF120321}"/>
              </a:ext>
            </a:extLst>
          </p:cNvPr>
          <p:cNvGrpSpPr>
            <a:grpSpLocks/>
          </p:cNvGrpSpPr>
          <p:nvPr/>
        </p:nvGrpSpPr>
        <p:grpSpPr bwMode="auto">
          <a:xfrm>
            <a:off x="381000" y="1819275"/>
            <a:ext cx="8428038" cy="4646613"/>
            <a:chOff x="252" y="3555"/>
            <a:chExt cx="5309" cy="3119"/>
          </a:xfrm>
        </p:grpSpPr>
        <p:sp>
          <p:nvSpPr>
            <p:cNvPr id="40964" name="Rounded Rectangle 3">
              <a:extLst>
                <a:ext uri="{FF2B5EF4-FFF2-40B4-BE49-F238E27FC236}">
                  <a16:creationId xmlns:a16="http://schemas.microsoft.com/office/drawing/2014/main" id="{119144E9-E9E8-41C3-9160-9F0AE13E0E51}"/>
                </a:ext>
              </a:extLst>
            </p:cNvPr>
            <p:cNvSpPr>
              <a:spLocks noChangeArrowheads="1"/>
            </p:cNvSpPr>
            <p:nvPr/>
          </p:nvSpPr>
          <p:spPr bwMode="auto">
            <a:xfrm>
              <a:off x="252" y="3555"/>
              <a:ext cx="5309" cy="3119"/>
            </a:xfrm>
            <a:prstGeom prst="roundRect">
              <a:avLst>
                <a:gd name="adj" fmla="val 4167"/>
              </a:avLst>
            </a:prstGeom>
            <a:solidFill>
              <a:srgbClr val="DEE7F1"/>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buFontTx/>
                <a:buChar char="•"/>
              </a:pPr>
              <a:r>
                <a:rPr lang="en-US" altLang="en-US" sz="2000"/>
                <a:t>Logical operators are used to combine conditions in a statement</a:t>
              </a:r>
            </a:p>
            <a:p>
              <a:pPr algn="l"/>
              <a:endParaRPr lang="en-US" altLang="en-US" sz="2000"/>
            </a:p>
            <a:p>
              <a:pPr algn="l"/>
              <a:r>
                <a:rPr lang="en-US" altLang="en-US" sz="2000"/>
                <a:t>Returns only rows with first name of ‘John’ and last name of ‘Smith’</a:t>
              </a:r>
            </a:p>
            <a:p>
              <a:pPr algn="l"/>
              <a:endParaRPr lang="en-US" altLang="en-US" sz="2000"/>
            </a:p>
            <a:p>
              <a:pPr algn="l"/>
              <a:endParaRPr lang="en-US" altLang="en-US" sz="2000"/>
            </a:p>
            <a:p>
              <a:pPr algn="l"/>
              <a:r>
                <a:rPr lang="en-US" altLang="en-US" sz="2000"/>
                <a:t>Returns all rows with first name of ‘John’ and all rows with last name of ‘Smith’</a:t>
              </a:r>
            </a:p>
            <a:p>
              <a:pPr algn="l"/>
              <a:endParaRPr lang="en-US" altLang="en-US" sz="2000"/>
            </a:p>
            <a:p>
              <a:pPr algn="l"/>
              <a:endParaRPr lang="en-US" altLang="en-US" sz="2000"/>
            </a:p>
            <a:p>
              <a:pPr algn="l"/>
              <a:r>
                <a:rPr lang="en-US" altLang="en-US" sz="2000"/>
                <a:t>Returns all rows with first name of ‘John’ and last name not equal to ‘Smith’</a:t>
              </a:r>
            </a:p>
          </p:txBody>
        </p:sp>
        <p:sp>
          <p:nvSpPr>
            <p:cNvPr id="40965" name="Rounded Rectangle 5">
              <a:extLst>
                <a:ext uri="{FF2B5EF4-FFF2-40B4-BE49-F238E27FC236}">
                  <a16:creationId xmlns:a16="http://schemas.microsoft.com/office/drawing/2014/main" id="{1B6A9EB7-023F-4F94-90DF-BD0613AAFE18}"/>
                </a:ext>
              </a:extLst>
            </p:cNvPr>
            <p:cNvSpPr>
              <a:spLocks noChangeArrowheads="1"/>
            </p:cNvSpPr>
            <p:nvPr/>
          </p:nvSpPr>
          <p:spPr bwMode="auto">
            <a:xfrm>
              <a:off x="396" y="5046"/>
              <a:ext cx="4693" cy="345"/>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WHERE FirstName = ‘John’ OR LastName = ‘Smith’</a:t>
              </a:r>
            </a:p>
          </p:txBody>
        </p:sp>
        <p:sp>
          <p:nvSpPr>
            <p:cNvPr id="40966" name="Rounded Rectangle 6">
              <a:extLst>
                <a:ext uri="{FF2B5EF4-FFF2-40B4-BE49-F238E27FC236}">
                  <a16:creationId xmlns:a16="http://schemas.microsoft.com/office/drawing/2014/main" id="{DC0C0DF0-C4A3-4DB3-98CF-EBE9A7C44E7B}"/>
                </a:ext>
              </a:extLst>
            </p:cNvPr>
            <p:cNvSpPr>
              <a:spLocks noChangeArrowheads="1"/>
            </p:cNvSpPr>
            <p:nvPr/>
          </p:nvSpPr>
          <p:spPr bwMode="auto">
            <a:xfrm>
              <a:off x="396" y="5868"/>
              <a:ext cx="4693" cy="345"/>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WHERE FirstName = ‘John’ AND NOT LastName = ‘Smith’</a:t>
              </a:r>
            </a:p>
          </p:txBody>
        </p:sp>
        <p:sp>
          <p:nvSpPr>
            <p:cNvPr id="40967" name="Rounded Rectangle 8">
              <a:extLst>
                <a:ext uri="{FF2B5EF4-FFF2-40B4-BE49-F238E27FC236}">
                  <a16:creationId xmlns:a16="http://schemas.microsoft.com/office/drawing/2014/main" id="{F9165694-A77B-4ABC-96D3-62755BEBF381}"/>
                </a:ext>
              </a:extLst>
            </p:cNvPr>
            <p:cNvSpPr>
              <a:spLocks noChangeArrowheads="1"/>
            </p:cNvSpPr>
            <p:nvPr/>
          </p:nvSpPr>
          <p:spPr bwMode="auto">
            <a:xfrm>
              <a:off x="396" y="4236"/>
              <a:ext cx="4693" cy="345"/>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WHERE FirstName = ‘John’ AND LastName = ‘Smith’</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F91A0FF-BCC6-4A5F-89F3-E2D94C1CF0C9}"/>
              </a:ext>
            </a:extLst>
          </p:cNvPr>
          <p:cNvSpPr>
            <a:spLocks noGrp="1" noChangeArrowheads="1"/>
          </p:cNvSpPr>
          <p:nvPr>
            <p:ph type="title" idx="4294967295"/>
          </p:nvPr>
        </p:nvSpPr>
        <p:spPr>
          <a:xfrm>
            <a:off x="609600" y="381000"/>
            <a:ext cx="8153400" cy="990600"/>
          </a:xfrm>
        </p:spPr>
        <p:txBody>
          <a:bodyPr/>
          <a:lstStyle/>
          <a:p>
            <a:pPr eaLnBrk="1" hangingPunct="1">
              <a:defRPr/>
            </a:pPr>
            <a:r>
              <a:rPr lang="en-US" sz="3600" dirty="0">
                <a:latin typeface="Times New Roman" pitchFamily="18" charset="0"/>
                <a:cs typeface="Times New Roman" pitchFamily="18" charset="0"/>
              </a:rPr>
              <a:t>Operator Precedence </a:t>
            </a:r>
          </a:p>
        </p:txBody>
      </p:sp>
      <p:sp>
        <p:nvSpPr>
          <p:cNvPr id="41987" name="Rounded Rectangle 3">
            <a:extLst>
              <a:ext uri="{FF2B5EF4-FFF2-40B4-BE49-F238E27FC236}">
                <a16:creationId xmlns:a16="http://schemas.microsoft.com/office/drawing/2014/main" id="{5E8769D5-10E8-4171-A8F7-8EC7B33F69B5}"/>
              </a:ext>
            </a:extLst>
          </p:cNvPr>
          <p:cNvSpPr>
            <a:spLocks noChangeArrowheads="1"/>
          </p:cNvSpPr>
          <p:nvPr/>
        </p:nvSpPr>
        <p:spPr bwMode="auto">
          <a:xfrm>
            <a:off x="361950" y="1830388"/>
            <a:ext cx="8401050" cy="4722812"/>
          </a:xfrm>
          <a:prstGeom prst="roundRect">
            <a:avLst>
              <a:gd name="adj" fmla="val 4167"/>
            </a:avLst>
          </a:prstGeom>
          <a:solidFill>
            <a:srgbClr val="DEE7F1"/>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endParaRPr lang="en-US" altLang="en-US" sz="2000"/>
          </a:p>
        </p:txBody>
      </p:sp>
      <p:sp>
        <p:nvSpPr>
          <p:cNvPr id="41988" name="Rounded Rectangle 8">
            <a:extLst>
              <a:ext uri="{FF2B5EF4-FFF2-40B4-BE49-F238E27FC236}">
                <a16:creationId xmlns:a16="http://schemas.microsoft.com/office/drawing/2014/main" id="{B11B01CA-1948-4DD2-BE38-E2237E192058}"/>
              </a:ext>
            </a:extLst>
          </p:cNvPr>
          <p:cNvSpPr>
            <a:spLocks noChangeArrowheads="1"/>
          </p:cNvSpPr>
          <p:nvPr/>
        </p:nvSpPr>
        <p:spPr bwMode="auto">
          <a:xfrm>
            <a:off x="3562350" y="1965325"/>
            <a:ext cx="1984375"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 (Bitwise Not)</a:t>
            </a:r>
          </a:p>
        </p:txBody>
      </p:sp>
      <p:sp>
        <p:nvSpPr>
          <p:cNvPr id="41989" name="Rounded Rectangle 8">
            <a:extLst>
              <a:ext uri="{FF2B5EF4-FFF2-40B4-BE49-F238E27FC236}">
                <a16:creationId xmlns:a16="http://schemas.microsoft.com/office/drawing/2014/main" id="{C1022923-D200-4C64-89F9-BC0890163474}"/>
              </a:ext>
            </a:extLst>
          </p:cNvPr>
          <p:cNvSpPr>
            <a:spLocks noChangeArrowheads="1"/>
          </p:cNvSpPr>
          <p:nvPr/>
        </p:nvSpPr>
        <p:spPr bwMode="auto">
          <a:xfrm>
            <a:off x="2411413" y="2439988"/>
            <a:ext cx="4303712"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*(Multiply), /(Division), %(Modulo)</a:t>
            </a:r>
          </a:p>
        </p:txBody>
      </p:sp>
      <p:sp>
        <p:nvSpPr>
          <p:cNvPr id="41990" name="Rounded Rectangle 8">
            <a:extLst>
              <a:ext uri="{FF2B5EF4-FFF2-40B4-BE49-F238E27FC236}">
                <a16:creationId xmlns:a16="http://schemas.microsoft.com/office/drawing/2014/main" id="{39AB57FF-99C6-4F29-BA7F-52867F486F9F}"/>
              </a:ext>
            </a:extLst>
          </p:cNvPr>
          <p:cNvSpPr>
            <a:spLocks noChangeArrowheads="1"/>
          </p:cNvSpPr>
          <p:nvPr/>
        </p:nvSpPr>
        <p:spPr bwMode="auto">
          <a:xfrm>
            <a:off x="2468563" y="3735388"/>
            <a:ext cx="4175125" cy="722312"/>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40000"/>
              </a:spcBef>
              <a:buClr>
                <a:srgbClr val="006699"/>
              </a:buClr>
            </a:pPr>
            <a:r>
              <a:rPr lang="en-US" altLang="en-US"/>
              <a:t>Comparisons</a:t>
            </a:r>
          </a:p>
          <a:p>
            <a:pPr>
              <a:lnSpc>
                <a:spcPct val="90000"/>
              </a:lnSpc>
              <a:spcBef>
                <a:spcPct val="40000"/>
              </a:spcBef>
              <a:buClr>
                <a:srgbClr val="006699"/>
              </a:buClr>
            </a:pPr>
            <a:r>
              <a:rPr lang="en-US" altLang="en-US"/>
              <a:t>=, &gt;, &lt;, &gt;=, &lt;=, &lt;&gt;, !=, !&gt;, !&lt;</a:t>
            </a:r>
          </a:p>
        </p:txBody>
      </p:sp>
      <p:sp>
        <p:nvSpPr>
          <p:cNvPr id="41991" name="Rounded Rectangle 8">
            <a:extLst>
              <a:ext uri="{FF2B5EF4-FFF2-40B4-BE49-F238E27FC236}">
                <a16:creationId xmlns:a16="http://schemas.microsoft.com/office/drawing/2014/main" id="{59177372-9F0A-458A-8EBC-18E505AF2A58}"/>
              </a:ext>
            </a:extLst>
          </p:cNvPr>
          <p:cNvSpPr>
            <a:spLocks noChangeArrowheads="1"/>
          </p:cNvSpPr>
          <p:nvPr/>
        </p:nvSpPr>
        <p:spPr bwMode="auto">
          <a:xfrm>
            <a:off x="1416050" y="2897188"/>
            <a:ext cx="6259513" cy="722312"/>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+(Positive), -(Negative), +(Add), (+Concatenate),</a:t>
            </a:r>
          </a:p>
          <a:p>
            <a:pPr algn="l">
              <a:lnSpc>
                <a:spcPct val="90000"/>
              </a:lnSpc>
              <a:spcBef>
                <a:spcPct val="40000"/>
              </a:spcBef>
              <a:buClr>
                <a:srgbClr val="006699"/>
              </a:buClr>
            </a:pPr>
            <a:r>
              <a:rPr lang="en-US" altLang="en-US"/>
              <a:t> -(Subtract), ^(Bitwise Exclusive OR), |(Bitwise OR)</a:t>
            </a:r>
          </a:p>
        </p:txBody>
      </p:sp>
      <p:sp>
        <p:nvSpPr>
          <p:cNvPr id="41992" name="Rounded Rectangle 8">
            <a:extLst>
              <a:ext uri="{FF2B5EF4-FFF2-40B4-BE49-F238E27FC236}">
                <a16:creationId xmlns:a16="http://schemas.microsoft.com/office/drawing/2014/main" id="{6D827BED-36DB-474E-8270-993CC20A0D64}"/>
              </a:ext>
            </a:extLst>
          </p:cNvPr>
          <p:cNvSpPr>
            <a:spLocks noChangeArrowheads="1"/>
          </p:cNvSpPr>
          <p:nvPr/>
        </p:nvSpPr>
        <p:spPr bwMode="auto">
          <a:xfrm>
            <a:off x="4195763" y="4649788"/>
            <a:ext cx="74295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NOT</a:t>
            </a:r>
          </a:p>
        </p:txBody>
      </p:sp>
      <p:sp>
        <p:nvSpPr>
          <p:cNvPr id="41993" name="Rounded Rectangle 8">
            <a:extLst>
              <a:ext uri="{FF2B5EF4-FFF2-40B4-BE49-F238E27FC236}">
                <a16:creationId xmlns:a16="http://schemas.microsoft.com/office/drawing/2014/main" id="{DE19DCA3-700D-45C6-83AE-A6B0C28300E0}"/>
              </a:ext>
            </a:extLst>
          </p:cNvPr>
          <p:cNvSpPr>
            <a:spLocks noChangeArrowheads="1"/>
          </p:cNvSpPr>
          <p:nvPr/>
        </p:nvSpPr>
        <p:spPr bwMode="auto">
          <a:xfrm>
            <a:off x="4200525" y="5106988"/>
            <a:ext cx="7620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AND</a:t>
            </a:r>
          </a:p>
        </p:txBody>
      </p:sp>
      <p:sp>
        <p:nvSpPr>
          <p:cNvPr id="41994" name="Rounded Rectangle 8">
            <a:extLst>
              <a:ext uri="{FF2B5EF4-FFF2-40B4-BE49-F238E27FC236}">
                <a16:creationId xmlns:a16="http://schemas.microsoft.com/office/drawing/2014/main" id="{CEB8F3B9-2A08-4544-A8FA-DC78A02DDF16}"/>
              </a:ext>
            </a:extLst>
          </p:cNvPr>
          <p:cNvSpPr>
            <a:spLocks noChangeArrowheads="1"/>
          </p:cNvSpPr>
          <p:nvPr/>
        </p:nvSpPr>
        <p:spPr bwMode="auto">
          <a:xfrm>
            <a:off x="1836738" y="5564188"/>
            <a:ext cx="54610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ALL, ANY, BETWEEN, IN, LIKE, OR, SOME</a:t>
            </a:r>
          </a:p>
        </p:txBody>
      </p:sp>
      <p:sp>
        <p:nvSpPr>
          <p:cNvPr id="41995" name="Rounded Rectangle 8">
            <a:extLst>
              <a:ext uri="{FF2B5EF4-FFF2-40B4-BE49-F238E27FC236}">
                <a16:creationId xmlns:a16="http://schemas.microsoft.com/office/drawing/2014/main" id="{2EE1A019-97D1-4FCD-8E4D-F95BB9FF34CA}"/>
              </a:ext>
            </a:extLst>
          </p:cNvPr>
          <p:cNvSpPr>
            <a:spLocks noChangeArrowheads="1"/>
          </p:cNvSpPr>
          <p:nvPr/>
        </p:nvSpPr>
        <p:spPr bwMode="auto">
          <a:xfrm>
            <a:off x="3611563" y="6021388"/>
            <a:ext cx="1943100" cy="355600"/>
          </a:xfrm>
          <a:prstGeom prst="roundRect">
            <a:avLst>
              <a:gd name="adj" fmla="val 4167"/>
            </a:avLst>
          </a:prstGeom>
          <a:solidFill>
            <a:srgbClr val="F2E7CE"/>
          </a:solidFill>
          <a:ln w="9525" algn="ctr">
            <a:solidFill>
              <a:srgbClr val="333333"/>
            </a:solidFill>
            <a:round/>
            <a:headEnd/>
            <a:tailEnd/>
          </a:ln>
        </p:spPr>
        <p:txBody>
          <a:bodyPr wrap="none" anchor="ctr">
            <a:spAutoFit/>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=(Assignment)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143FE17-5075-45BD-8E45-D57696A51BA7}"/>
              </a:ext>
            </a:extLst>
          </p:cNvPr>
          <p:cNvSpPr>
            <a:spLocks noChangeArrowheads="1"/>
          </p:cNvSpPr>
          <p:nvPr/>
        </p:nvSpPr>
        <p:spPr bwMode="auto">
          <a:xfrm>
            <a:off x="458788" y="1709738"/>
            <a:ext cx="8151812"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BETWEEN tests for data values within a range of values.  </a:t>
            </a:r>
          </a:p>
          <a:p>
            <a:pPr algn="l" eaLnBrk="1" hangingPunct="1">
              <a:lnSpc>
                <a:spcPct val="90000"/>
              </a:lnSpc>
              <a:spcBef>
                <a:spcPct val="70000"/>
              </a:spcBef>
              <a:buClr>
                <a:schemeClr val="hlink"/>
              </a:buClr>
              <a:buSzPct val="90000"/>
              <a:buFontTx/>
              <a:buChar char="•"/>
            </a:pPr>
            <a:endParaRPr lang="en-US" altLang="en-US" sz="2000"/>
          </a:p>
          <a:p>
            <a:pPr algn="l" eaLnBrk="1" hangingPunct="1">
              <a:lnSpc>
                <a:spcPct val="90000"/>
              </a:lnSpc>
              <a:spcBef>
                <a:spcPct val="70000"/>
              </a:spcBef>
              <a:buClr>
                <a:schemeClr val="hlink"/>
              </a:buClr>
              <a:buSzPct val="90000"/>
              <a:buFontTx/>
              <a:buChar char="•"/>
            </a:pPr>
            <a:endParaRPr lang="en-US" altLang="en-US" sz="2000"/>
          </a:p>
          <a:p>
            <a:pPr algn="l" eaLnBrk="1" hangingPunct="1">
              <a:lnSpc>
                <a:spcPct val="90000"/>
              </a:lnSpc>
              <a:spcBef>
                <a:spcPct val="70000"/>
              </a:spcBef>
              <a:buClr>
                <a:schemeClr val="hlink"/>
              </a:buClr>
              <a:buSzPct val="90000"/>
              <a:buFontTx/>
              <a:buChar char="•"/>
            </a:pPr>
            <a:endParaRPr lang="en-US" altLang="en-US" sz="2000"/>
          </a:p>
          <a:p>
            <a:pPr algn="l" eaLnBrk="1" hangingPunct="1">
              <a:lnSpc>
                <a:spcPct val="90000"/>
              </a:lnSpc>
              <a:spcBef>
                <a:spcPct val="70000"/>
              </a:spcBef>
              <a:buClr>
                <a:schemeClr val="hlink"/>
              </a:buClr>
              <a:buSzPct val="90000"/>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BETWEEN uses the same logic as &gt;= AND &lt;=</a:t>
            </a:r>
          </a:p>
          <a:p>
            <a:pPr algn="l" eaLnBrk="1" hangingPunct="1">
              <a:lnSpc>
                <a:spcPct val="90000"/>
              </a:lnSpc>
              <a:spcBef>
                <a:spcPct val="70000"/>
              </a:spcBef>
              <a:buClr>
                <a:schemeClr val="hlink"/>
              </a:buClr>
              <a:buSzPct val="90000"/>
              <a:buFontTx/>
              <a:buChar char="•"/>
            </a:pPr>
            <a:endParaRPr lang="en-US" altLang="en-US" sz="2400">
              <a:latin typeface="Times New Roman" panose="02020603050405020304" pitchFamily="18" charset="0"/>
              <a:cs typeface="Times New Roman" panose="02020603050405020304" pitchFamily="18" charset="0"/>
            </a:endParaRPr>
          </a:p>
          <a:p>
            <a:pPr algn="l" eaLnBrk="1" hangingPunct="1">
              <a:lnSpc>
                <a:spcPct val="90000"/>
              </a:lnSpc>
              <a:spcBef>
                <a:spcPct val="70000"/>
              </a:spcBef>
              <a:buClr>
                <a:schemeClr val="hlink"/>
              </a:buClr>
              <a:buSzPct val="90000"/>
              <a:buFontTx/>
              <a:buChar char="•"/>
            </a:pPr>
            <a:endParaRPr lang="en-US" altLang="en-US" sz="2400">
              <a:latin typeface="Times New Roman" panose="02020603050405020304" pitchFamily="18" charset="0"/>
              <a:cs typeface="Times New Roman" panose="02020603050405020304" pitchFamily="18" charset="0"/>
            </a:endParaRPr>
          </a:p>
          <a:p>
            <a:pPr algn="l" eaLnBrk="1" hangingPunct="1">
              <a:lnSpc>
                <a:spcPct val="90000"/>
              </a:lnSpc>
              <a:spcBef>
                <a:spcPct val="70000"/>
              </a:spcBef>
              <a:buClr>
                <a:schemeClr val="hlink"/>
              </a:buClr>
              <a:buSzPct val="90000"/>
              <a:buFontTx/>
              <a:buChar char="•"/>
            </a:pPr>
            <a:endParaRPr lang="en-US" altLang="en-US" sz="2400">
              <a:latin typeface="Times New Roman" panose="02020603050405020304" pitchFamily="18" charset="0"/>
              <a:cs typeface="Times New Roman" panose="02020603050405020304" pitchFamily="18" charset="0"/>
            </a:endParaRPr>
          </a:p>
        </p:txBody>
      </p:sp>
      <p:sp>
        <p:nvSpPr>
          <p:cNvPr id="17411" name="Rectangle 2">
            <a:extLst>
              <a:ext uri="{FF2B5EF4-FFF2-40B4-BE49-F238E27FC236}">
                <a16:creationId xmlns:a16="http://schemas.microsoft.com/office/drawing/2014/main" id="{900BC467-087C-4314-BD6F-F6E721764115}"/>
              </a:ext>
            </a:extLst>
          </p:cNvPr>
          <p:cNvSpPr>
            <a:spLocks noGrp="1" noChangeArrowheads="1"/>
          </p:cNvSpPr>
          <p:nvPr>
            <p:ph type="title"/>
          </p:nvPr>
        </p:nvSpPr>
        <p:spPr>
          <a:xfrm>
            <a:off x="533400" y="152400"/>
            <a:ext cx="8153400" cy="990600"/>
          </a:xfrm>
        </p:spPr>
        <p:txBody>
          <a:bodyPr/>
          <a:lstStyle/>
          <a:p>
            <a:pPr eaLnBrk="1" hangingPunct="1">
              <a:defRPr/>
            </a:pPr>
            <a:r>
              <a:rPr lang="en-US" sz="3600" dirty="0">
                <a:latin typeface="Times New Roman" pitchFamily="18" charset="0"/>
                <a:cs typeface="Times New Roman" pitchFamily="18" charset="0"/>
              </a:rPr>
              <a:t>Retrieving a Range of Values </a:t>
            </a:r>
          </a:p>
        </p:txBody>
      </p:sp>
      <p:sp>
        <p:nvSpPr>
          <p:cNvPr id="43012" name="AutoShape 4">
            <a:extLst>
              <a:ext uri="{FF2B5EF4-FFF2-40B4-BE49-F238E27FC236}">
                <a16:creationId xmlns:a16="http://schemas.microsoft.com/office/drawing/2014/main" id="{058479AD-F57A-4098-B13C-4187DABFDA51}"/>
              </a:ext>
            </a:extLst>
          </p:cNvPr>
          <p:cNvSpPr>
            <a:spLocks noChangeArrowheads="1"/>
          </p:cNvSpPr>
          <p:nvPr/>
        </p:nvSpPr>
        <p:spPr bwMode="auto">
          <a:xfrm>
            <a:off x="558800" y="2222500"/>
            <a:ext cx="8056563" cy="9588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sz="2000"/>
              <a:t>SELECT *</a:t>
            </a:r>
          </a:p>
          <a:p>
            <a:pPr algn="l" eaLnBrk="1" hangingPunct="1">
              <a:lnSpc>
                <a:spcPct val="90000"/>
              </a:lnSpc>
            </a:pPr>
            <a:r>
              <a:rPr lang="en-US" altLang="en-US" sz="2000"/>
              <a:t>FROM Student</a:t>
            </a:r>
          </a:p>
          <a:p>
            <a:pPr algn="l" eaLnBrk="1" hangingPunct="1">
              <a:lnSpc>
                <a:spcPct val="90000"/>
              </a:lnSpc>
            </a:pPr>
            <a:r>
              <a:rPr lang="en-US" altLang="en-US" sz="2000"/>
              <a:t>WHERE age BETWEEN 25 AND 30</a:t>
            </a:r>
          </a:p>
        </p:txBody>
      </p:sp>
      <p:sp>
        <p:nvSpPr>
          <p:cNvPr id="43013" name="AutoShape 8">
            <a:extLst>
              <a:ext uri="{FF2B5EF4-FFF2-40B4-BE49-F238E27FC236}">
                <a16:creationId xmlns:a16="http://schemas.microsoft.com/office/drawing/2014/main" id="{2CA60E19-01ED-4889-B8C1-F0EBC99F1CC2}"/>
              </a:ext>
            </a:extLst>
          </p:cNvPr>
          <p:cNvSpPr>
            <a:spLocks noChangeArrowheads="1"/>
          </p:cNvSpPr>
          <p:nvPr/>
        </p:nvSpPr>
        <p:spPr bwMode="auto">
          <a:xfrm>
            <a:off x="568325" y="4249738"/>
            <a:ext cx="8056563" cy="9604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000"/>
              <a:t>SELECT *</a:t>
            </a:r>
          </a:p>
          <a:p>
            <a:pPr>
              <a:lnSpc>
                <a:spcPct val="90000"/>
              </a:lnSpc>
            </a:pPr>
            <a:r>
              <a:rPr lang="en-US" altLang="en-US" sz="2000"/>
              <a:t>FROM Student</a:t>
            </a:r>
          </a:p>
          <a:p>
            <a:pPr>
              <a:lnSpc>
                <a:spcPct val="90000"/>
              </a:lnSpc>
            </a:pPr>
            <a:r>
              <a:rPr lang="en-US" altLang="en-US" sz="2000"/>
              <a:t>WHERE age&gt;=25 AND age&lt;=30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569D315-0F0E-4445-BF51-59A9713A46BE}"/>
              </a:ext>
            </a:extLst>
          </p:cNvPr>
          <p:cNvSpPr>
            <a:spLocks noGrp="1" noChangeArrowheads="1"/>
          </p:cNvSpPr>
          <p:nvPr>
            <p:ph type="title"/>
          </p:nvPr>
        </p:nvSpPr>
        <p:spPr>
          <a:xfrm>
            <a:off x="609600" y="228600"/>
            <a:ext cx="8153400" cy="990600"/>
          </a:xfrm>
        </p:spPr>
        <p:txBody>
          <a:bodyPr/>
          <a:lstStyle/>
          <a:p>
            <a:pPr eaLnBrk="1" hangingPunct="1">
              <a:defRPr/>
            </a:pPr>
            <a:r>
              <a:rPr lang="en-US" sz="3600" dirty="0">
                <a:latin typeface="Times New Roman" pitchFamily="18" charset="0"/>
                <a:cs typeface="Times New Roman" pitchFamily="18" charset="0"/>
              </a:rPr>
              <a:t>Retrieving a List of Values </a:t>
            </a:r>
          </a:p>
        </p:txBody>
      </p:sp>
      <p:sp>
        <p:nvSpPr>
          <p:cNvPr id="44035" name="AutoShape 7">
            <a:extLst>
              <a:ext uri="{FF2B5EF4-FFF2-40B4-BE49-F238E27FC236}">
                <a16:creationId xmlns:a16="http://schemas.microsoft.com/office/drawing/2014/main" id="{925D5E9C-3CE6-4237-B120-45A8FE5AB861}"/>
              </a:ext>
            </a:extLst>
          </p:cNvPr>
          <p:cNvSpPr>
            <a:spLocks noChangeArrowheads="1"/>
          </p:cNvSpPr>
          <p:nvPr/>
        </p:nvSpPr>
        <p:spPr bwMode="auto">
          <a:xfrm>
            <a:off x="573088" y="2073275"/>
            <a:ext cx="8045450"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sz="2000"/>
              <a:t>SELECT SalesOrderID, OrderQty, ProductID, UnitPrice</a:t>
            </a:r>
          </a:p>
          <a:p>
            <a:pPr algn="l" eaLnBrk="1" hangingPunct="1">
              <a:lnSpc>
                <a:spcPct val="90000"/>
              </a:lnSpc>
            </a:pPr>
            <a:r>
              <a:rPr lang="en-US" altLang="en-US" sz="2000"/>
              <a:t>FROM Sales.SalesOrderDetail</a:t>
            </a:r>
          </a:p>
          <a:p>
            <a:pPr algn="l" eaLnBrk="1" hangingPunct="1">
              <a:lnSpc>
                <a:spcPct val="90000"/>
              </a:lnSpc>
            </a:pPr>
            <a:r>
              <a:rPr lang="en-US" altLang="en-US" sz="2000"/>
              <a:t>WHERE ProductID IN (750, 753, 765, 770)</a:t>
            </a:r>
          </a:p>
        </p:txBody>
      </p:sp>
      <p:sp>
        <p:nvSpPr>
          <p:cNvPr id="44036" name="Rectangle 8">
            <a:extLst>
              <a:ext uri="{FF2B5EF4-FFF2-40B4-BE49-F238E27FC236}">
                <a16:creationId xmlns:a16="http://schemas.microsoft.com/office/drawing/2014/main" id="{9309E1BE-95ED-43FB-95DF-7547A4808288}"/>
              </a:ext>
            </a:extLst>
          </p:cNvPr>
          <p:cNvSpPr>
            <a:spLocks noChangeArrowheads="1"/>
          </p:cNvSpPr>
          <p:nvPr/>
        </p:nvSpPr>
        <p:spPr bwMode="auto">
          <a:xfrm>
            <a:off x="458788" y="1744663"/>
            <a:ext cx="7751762"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buFont typeface="Wingdings" panose="05000000000000000000" pitchFamily="2" charset="2"/>
              <a:buChar char="Ø"/>
            </a:pPr>
            <a:r>
              <a:rPr lang="en-US" altLang="en-US" sz="2400">
                <a:solidFill>
                  <a:srgbClr val="FF0000"/>
                </a:solidFill>
                <a:latin typeface="Times New Roman" panose="02020603050405020304" pitchFamily="18" charset="0"/>
                <a:cs typeface="Times New Roman" panose="02020603050405020304" pitchFamily="18" charset="0"/>
              </a:rPr>
              <a:t>IN</a:t>
            </a:r>
            <a:r>
              <a:rPr lang="en-US" altLang="en-US" sz="2400">
                <a:latin typeface="Times New Roman" panose="02020603050405020304" pitchFamily="18" charset="0"/>
                <a:cs typeface="Times New Roman" panose="02020603050405020304" pitchFamily="18" charset="0"/>
              </a:rPr>
              <a:t> tests a column’s values against a list of possible values</a:t>
            </a:r>
            <a:r>
              <a:rPr lang="en-US" altLang="en-US" sz="2000"/>
              <a:t>.</a:t>
            </a:r>
          </a:p>
          <a:p>
            <a:pPr algn="l" eaLnBrk="1" hangingPunct="1">
              <a:lnSpc>
                <a:spcPct val="90000"/>
              </a:lnSpc>
              <a:spcBef>
                <a:spcPct val="70000"/>
              </a:spcBef>
              <a:buClr>
                <a:schemeClr val="hlink"/>
              </a:buClr>
              <a:buSzPct val="90000"/>
              <a:buFontTx/>
              <a:buChar char="•"/>
            </a:pPr>
            <a:endParaRPr lang="en-US" altLang="en-US" sz="2000"/>
          </a:p>
          <a:p>
            <a:pPr algn="l" eaLnBrk="1" hangingPunct="1">
              <a:lnSpc>
                <a:spcPct val="90000"/>
              </a:lnSpc>
              <a:spcBef>
                <a:spcPct val="70000"/>
              </a:spcBef>
              <a:buClr>
                <a:schemeClr val="hlink"/>
              </a:buClr>
              <a:buSzPct val="90000"/>
              <a:buFontTx/>
              <a:buChar char="•"/>
            </a:pPr>
            <a:endParaRPr lang="en-US" altLang="en-US" sz="2000"/>
          </a:p>
          <a:p>
            <a:pPr algn="l" eaLnBrk="1" hangingPunct="1">
              <a:lnSpc>
                <a:spcPct val="90000"/>
              </a:lnSpc>
              <a:spcBef>
                <a:spcPct val="70000"/>
              </a:spcBef>
              <a:buClr>
                <a:schemeClr val="hlink"/>
              </a:buClr>
              <a:buSzPct val="90000"/>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IN uses the same logic as multiple comparisons with the OR predicate between them</a:t>
            </a:r>
          </a:p>
          <a:p>
            <a:pPr algn="l" eaLnBrk="1" hangingPunct="1">
              <a:lnSpc>
                <a:spcPct val="90000"/>
              </a:lnSpc>
              <a:spcBef>
                <a:spcPct val="70000"/>
              </a:spcBef>
              <a:buClr>
                <a:schemeClr val="hlink"/>
              </a:buClr>
              <a:buSzPct val="90000"/>
              <a:buFontTx/>
              <a:buChar char="•"/>
            </a:pPr>
            <a:endParaRPr lang="en-US" altLang="en-US" sz="2000"/>
          </a:p>
          <a:p>
            <a:pPr algn="l" eaLnBrk="1" hangingPunct="1">
              <a:lnSpc>
                <a:spcPct val="90000"/>
              </a:lnSpc>
              <a:spcBef>
                <a:spcPct val="70000"/>
              </a:spcBef>
              <a:buClr>
                <a:schemeClr val="hlink"/>
              </a:buClr>
              <a:buSzPct val="90000"/>
              <a:buFontTx/>
              <a:buChar char="•"/>
            </a:pPr>
            <a:endParaRPr lang="en-US" altLang="en-US" sz="2000"/>
          </a:p>
        </p:txBody>
      </p:sp>
      <p:sp>
        <p:nvSpPr>
          <p:cNvPr id="44037" name="AutoShape 9">
            <a:extLst>
              <a:ext uri="{FF2B5EF4-FFF2-40B4-BE49-F238E27FC236}">
                <a16:creationId xmlns:a16="http://schemas.microsoft.com/office/drawing/2014/main" id="{A5585E04-EF9B-4ABB-8BD0-C0E3C0C0F091}"/>
              </a:ext>
            </a:extLst>
          </p:cNvPr>
          <p:cNvSpPr>
            <a:spLocks noChangeArrowheads="1"/>
          </p:cNvSpPr>
          <p:nvPr/>
        </p:nvSpPr>
        <p:spPr bwMode="auto">
          <a:xfrm>
            <a:off x="577850" y="3937000"/>
            <a:ext cx="8056563" cy="12461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sz="2000"/>
              <a:t>SELECT SalesOrderID, OrderQty, ProductID, UnitPrice</a:t>
            </a:r>
          </a:p>
          <a:p>
            <a:pPr algn="l" eaLnBrk="1" hangingPunct="1">
              <a:lnSpc>
                <a:spcPct val="90000"/>
              </a:lnSpc>
            </a:pPr>
            <a:r>
              <a:rPr lang="en-US" altLang="en-US" sz="2000"/>
              <a:t>FROM Sales.SalesOrderDetail</a:t>
            </a:r>
          </a:p>
          <a:p>
            <a:pPr algn="l" eaLnBrk="1" hangingPunct="1">
              <a:lnSpc>
                <a:spcPct val="90000"/>
              </a:lnSpc>
            </a:pPr>
            <a:r>
              <a:rPr lang="en-US" altLang="en-US" sz="2000"/>
              <a:t>WHERE ProductID = 750 OR ProductID = 753 </a:t>
            </a:r>
          </a:p>
          <a:p>
            <a:pPr algn="l" eaLnBrk="1" hangingPunct="1">
              <a:lnSpc>
                <a:spcPct val="90000"/>
              </a:lnSpc>
            </a:pPr>
            <a:r>
              <a:rPr lang="en-US" altLang="en-US" sz="2000"/>
              <a:t>	OR ProductID = 765 OR ProductID = 770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27D5B71-3DC1-440F-B671-94B6A7DA4786}"/>
              </a:ext>
            </a:extLst>
          </p:cNvPr>
          <p:cNvSpPr>
            <a:spLocks noGrp="1" noChangeArrowheads="1"/>
          </p:cNvSpPr>
          <p:nvPr>
            <p:ph type="title"/>
          </p:nvPr>
        </p:nvSpPr>
        <p:spPr>
          <a:xfrm>
            <a:off x="533400" y="228600"/>
            <a:ext cx="8153400" cy="1004739"/>
          </a:xfrm>
        </p:spPr>
        <p:txBody>
          <a:bodyPr/>
          <a:lstStyle/>
          <a:p>
            <a:pPr eaLnBrk="1" hangingPunct="1">
              <a:defRPr/>
            </a:pPr>
            <a:r>
              <a:rPr lang="en-US" sz="3600" dirty="0">
                <a:latin typeface="Times New Roman" pitchFamily="18" charset="0"/>
                <a:cs typeface="Times New Roman" pitchFamily="18" charset="0"/>
              </a:rPr>
              <a:t>Working with NULL Values </a:t>
            </a:r>
          </a:p>
        </p:txBody>
      </p:sp>
      <p:sp>
        <p:nvSpPr>
          <p:cNvPr id="45059" name="Rounded Rectangle 3">
            <a:extLst>
              <a:ext uri="{FF2B5EF4-FFF2-40B4-BE49-F238E27FC236}">
                <a16:creationId xmlns:a16="http://schemas.microsoft.com/office/drawing/2014/main" id="{D594B609-1E69-46D5-B085-61ACE9D313C0}"/>
              </a:ext>
            </a:extLst>
          </p:cNvPr>
          <p:cNvSpPr>
            <a:spLocks noChangeArrowheads="1"/>
          </p:cNvSpPr>
          <p:nvPr/>
        </p:nvSpPr>
        <p:spPr bwMode="auto">
          <a:xfrm>
            <a:off x="631825" y="1760538"/>
            <a:ext cx="7961313" cy="5029200"/>
          </a:xfrm>
          <a:prstGeom prst="roundRect">
            <a:avLst>
              <a:gd name="adj" fmla="val 4167"/>
            </a:avLst>
          </a:prstGeom>
          <a:solidFill>
            <a:srgbClr val="DEE7F1"/>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endParaRPr lang="en-US" altLang="en-US" sz="2000"/>
          </a:p>
        </p:txBody>
      </p:sp>
      <p:sp>
        <p:nvSpPr>
          <p:cNvPr id="45060" name="Rounded Rectangle 5">
            <a:extLst>
              <a:ext uri="{FF2B5EF4-FFF2-40B4-BE49-F238E27FC236}">
                <a16:creationId xmlns:a16="http://schemas.microsoft.com/office/drawing/2014/main" id="{928DDBDB-B7FD-4E4F-AAF1-46D1EEE0A497}"/>
              </a:ext>
            </a:extLst>
          </p:cNvPr>
          <p:cNvSpPr>
            <a:spLocks noChangeArrowheads="1"/>
          </p:cNvSpPr>
          <p:nvPr/>
        </p:nvSpPr>
        <p:spPr bwMode="auto">
          <a:xfrm>
            <a:off x="863600" y="3841750"/>
            <a:ext cx="7450138" cy="555625"/>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Comparing NULL to any other value returns UNKNOWN</a:t>
            </a:r>
          </a:p>
        </p:txBody>
      </p:sp>
      <p:sp>
        <p:nvSpPr>
          <p:cNvPr id="45061" name="Rounded Rectangle 6">
            <a:extLst>
              <a:ext uri="{FF2B5EF4-FFF2-40B4-BE49-F238E27FC236}">
                <a16:creationId xmlns:a16="http://schemas.microsoft.com/office/drawing/2014/main" id="{6BB1FC51-C48F-4A2E-8294-7D1642CC4D5D}"/>
              </a:ext>
            </a:extLst>
          </p:cNvPr>
          <p:cNvSpPr>
            <a:spLocks noChangeArrowheads="1"/>
          </p:cNvSpPr>
          <p:nvPr/>
        </p:nvSpPr>
        <p:spPr bwMode="auto">
          <a:xfrm>
            <a:off x="869950" y="4502150"/>
            <a:ext cx="7450138" cy="555625"/>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A NULL value cannot be included in a calculation.</a:t>
            </a:r>
          </a:p>
        </p:txBody>
      </p:sp>
      <p:sp>
        <p:nvSpPr>
          <p:cNvPr id="45062" name="Rounded Rectangle 8">
            <a:extLst>
              <a:ext uri="{FF2B5EF4-FFF2-40B4-BE49-F238E27FC236}">
                <a16:creationId xmlns:a16="http://schemas.microsoft.com/office/drawing/2014/main" id="{F3566519-ACE2-486A-8719-093A7EA62454}"/>
              </a:ext>
            </a:extLst>
          </p:cNvPr>
          <p:cNvSpPr>
            <a:spLocks noChangeArrowheads="1"/>
          </p:cNvSpPr>
          <p:nvPr/>
        </p:nvSpPr>
        <p:spPr bwMode="auto">
          <a:xfrm>
            <a:off x="869950" y="3181350"/>
            <a:ext cx="7450138" cy="555625"/>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NULL values are not equal</a:t>
            </a:r>
          </a:p>
        </p:txBody>
      </p:sp>
      <p:sp>
        <p:nvSpPr>
          <p:cNvPr id="45063" name="Rounded Rectangle 5">
            <a:extLst>
              <a:ext uri="{FF2B5EF4-FFF2-40B4-BE49-F238E27FC236}">
                <a16:creationId xmlns:a16="http://schemas.microsoft.com/office/drawing/2014/main" id="{73AEF081-D32B-4150-9595-41FAB6E61E22}"/>
              </a:ext>
            </a:extLst>
          </p:cNvPr>
          <p:cNvSpPr>
            <a:spLocks noChangeArrowheads="1"/>
          </p:cNvSpPr>
          <p:nvPr/>
        </p:nvSpPr>
        <p:spPr bwMode="auto">
          <a:xfrm>
            <a:off x="863600" y="2520950"/>
            <a:ext cx="7450138" cy="555625"/>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NULL is not a zero (0) value or an empty string</a:t>
            </a:r>
          </a:p>
        </p:txBody>
      </p:sp>
      <p:sp>
        <p:nvSpPr>
          <p:cNvPr id="45064" name="Rounded Rectangle 8">
            <a:extLst>
              <a:ext uri="{FF2B5EF4-FFF2-40B4-BE49-F238E27FC236}">
                <a16:creationId xmlns:a16="http://schemas.microsoft.com/office/drawing/2014/main" id="{DBDE9339-BCE3-4553-A62C-C113EF6F9504}"/>
              </a:ext>
            </a:extLst>
          </p:cNvPr>
          <p:cNvSpPr>
            <a:spLocks noChangeArrowheads="1"/>
          </p:cNvSpPr>
          <p:nvPr/>
        </p:nvSpPr>
        <p:spPr bwMode="auto">
          <a:xfrm>
            <a:off x="869950" y="1860550"/>
            <a:ext cx="7450138" cy="555625"/>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NULL is an UNKNOWN value</a:t>
            </a:r>
          </a:p>
        </p:txBody>
      </p:sp>
      <p:sp>
        <p:nvSpPr>
          <p:cNvPr id="45065" name="Rounded Rectangle 6">
            <a:extLst>
              <a:ext uri="{FF2B5EF4-FFF2-40B4-BE49-F238E27FC236}">
                <a16:creationId xmlns:a16="http://schemas.microsoft.com/office/drawing/2014/main" id="{85DD3577-788E-4886-859F-624139F86943}"/>
              </a:ext>
            </a:extLst>
          </p:cNvPr>
          <p:cNvSpPr>
            <a:spLocks noChangeArrowheads="1"/>
          </p:cNvSpPr>
          <p:nvPr/>
        </p:nvSpPr>
        <p:spPr bwMode="auto">
          <a:xfrm>
            <a:off x="869950" y="5235575"/>
            <a:ext cx="7450138" cy="733425"/>
          </a:xfrm>
          <a:prstGeom prst="roundRect">
            <a:avLst>
              <a:gd name="adj" fmla="val 4167"/>
            </a:avLst>
          </a:prstGeom>
          <a:solidFill>
            <a:srgbClr val="F2E7CE"/>
          </a:solidFill>
          <a:ln w="9525" algn="ctr">
            <a:solidFill>
              <a:srgbClr val="333333"/>
            </a:solidFill>
            <a:round/>
            <a:headEnd/>
            <a:tailEnd/>
          </a:ln>
        </p:spPr>
        <p:txBody>
          <a:bodyPr anchor="ctr">
            <a:spAutoFit/>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The special SPARSE keyword can be used to conserve space</a:t>
            </a:r>
          </a:p>
          <a:p>
            <a:pPr algn="l">
              <a:lnSpc>
                <a:spcPct val="90000"/>
              </a:lnSpc>
              <a:spcBef>
                <a:spcPct val="40000"/>
              </a:spcBef>
              <a:buClr>
                <a:srgbClr val="006699"/>
              </a:buClr>
            </a:pPr>
            <a:r>
              <a:rPr lang="en-US" altLang="en-US"/>
              <a:t>in columns that allow NULL values.</a:t>
            </a:r>
          </a:p>
        </p:txBody>
      </p:sp>
      <p:sp>
        <p:nvSpPr>
          <p:cNvPr id="45066" name="Rounded Rectangle 6">
            <a:extLst>
              <a:ext uri="{FF2B5EF4-FFF2-40B4-BE49-F238E27FC236}">
                <a16:creationId xmlns:a16="http://schemas.microsoft.com/office/drawing/2014/main" id="{9F76BD87-5C12-416D-B951-ABFA61EA43C1}"/>
              </a:ext>
            </a:extLst>
          </p:cNvPr>
          <p:cNvSpPr>
            <a:spLocks noChangeArrowheads="1"/>
          </p:cNvSpPr>
          <p:nvPr/>
        </p:nvSpPr>
        <p:spPr bwMode="auto">
          <a:xfrm>
            <a:off x="869950" y="6157913"/>
            <a:ext cx="7450138" cy="555625"/>
          </a:xfrm>
          <a:prstGeom prst="roundRect">
            <a:avLst>
              <a:gd name="adj" fmla="val 4167"/>
            </a:avLst>
          </a:prstGeom>
          <a:solidFill>
            <a:srgbClr val="F2E7CE"/>
          </a:solidFill>
          <a:ln w="9525" algn="ctr">
            <a:solidFill>
              <a:srgbClr val="333333"/>
            </a:solidFill>
            <a:round/>
            <a:headEnd/>
            <a:tailEnd/>
          </a:ln>
        </p:spPr>
        <p:txBody>
          <a:bodyPr wrap="none"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Use IS NULL to test for NULL values in an argument.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C83B77F6-3C09-47CC-8620-FB26E22C8B5D}"/>
              </a:ext>
            </a:extLst>
          </p:cNvPr>
          <p:cNvSpPr>
            <a:spLocks noGrp="1" noChangeArrowheads="1"/>
          </p:cNvSpPr>
          <p:nvPr>
            <p:ph type="title"/>
          </p:nvPr>
        </p:nvSpPr>
        <p:spPr>
          <a:xfrm>
            <a:off x="609600" y="228600"/>
            <a:ext cx="8153400" cy="990600"/>
          </a:xfrm>
        </p:spPr>
        <p:txBody>
          <a:bodyPr/>
          <a:lstStyle/>
          <a:p>
            <a:pPr eaLnBrk="1" hangingPunct="1">
              <a:defRPr/>
            </a:pPr>
            <a:r>
              <a:rPr lang="en-US" sz="3600" dirty="0">
                <a:latin typeface="Times New Roman" pitchFamily="18" charset="0"/>
                <a:cs typeface="Times New Roman" pitchFamily="18" charset="0"/>
              </a:rPr>
              <a:t>Work with NULL Values </a:t>
            </a:r>
          </a:p>
        </p:txBody>
      </p:sp>
      <p:grpSp>
        <p:nvGrpSpPr>
          <p:cNvPr id="46083" name="Group 11">
            <a:extLst>
              <a:ext uri="{FF2B5EF4-FFF2-40B4-BE49-F238E27FC236}">
                <a16:creationId xmlns:a16="http://schemas.microsoft.com/office/drawing/2014/main" id="{B7DC306A-682A-4469-8B0E-8CD372E10917}"/>
              </a:ext>
            </a:extLst>
          </p:cNvPr>
          <p:cNvGrpSpPr>
            <a:grpSpLocks/>
          </p:cNvGrpSpPr>
          <p:nvPr/>
        </p:nvGrpSpPr>
        <p:grpSpPr bwMode="auto">
          <a:xfrm>
            <a:off x="541338" y="1754188"/>
            <a:ext cx="8145462" cy="5000625"/>
            <a:chOff x="373" y="957"/>
            <a:chExt cx="5131" cy="3150"/>
          </a:xfrm>
        </p:grpSpPr>
        <p:sp>
          <p:nvSpPr>
            <p:cNvPr id="46084" name="Rounded Rectangle 3">
              <a:extLst>
                <a:ext uri="{FF2B5EF4-FFF2-40B4-BE49-F238E27FC236}">
                  <a16:creationId xmlns:a16="http://schemas.microsoft.com/office/drawing/2014/main" id="{3BB0A42D-FB58-4BE0-AAE3-D68B79DEB095}"/>
                </a:ext>
              </a:extLst>
            </p:cNvPr>
            <p:cNvSpPr>
              <a:spLocks noChangeArrowheads="1"/>
            </p:cNvSpPr>
            <p:nvPr/>
          </p:nvSpPr>
          <p:spPr bwMode="auto">
            <a:xfrm>
              <a:off x="373" y="957"/>
              <a:ext cx="5131" cy="3150"/>
            </a:xfrm>
            <a:prstGeom prst="roundRect">
              <a:avLst>
                <a:gd name="adj" fmla="val 4167"/>
              </a:avLst>
            </a:prstGeom>
            <a:solidFill>
              <a:srgbClr val="DEE7F1"/>
            </a:solidFill>
            <a:ln w="9525" algn="ctr">
              <a:solidFill>
                <a:srgbClr val="333333"/>
              </a:solidFill>
              <a:round/>
              <a:headEnd/>
              <a:tailEnd/>
            </a:ln>
          </p:spPr>
          <p:txBody>
            <a:bodyPr tIns="0" bIns="36576"/>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r>
                <a:rPr lang="en-US" altLang="en-US"/>
                <a:t>ISNULL() returns a given value if the column value is NULL</a:t>
              </a:r>
            </a:p>
            <a:p>
              <a:pPr algn="l"/>
              <a:endParaRPr lang="en-US" altLang="en-US"/>
            </a:p>
            <a:p>
              <a:pPr algn="l"/>
              <a:endParaRPr lang="en-US" altLang="en-US"/>
            </a:p>
            <a:p>
              <a:pPr algn="l"/>
              <a:endParaRPr lang="en-US" altLang="en-US"/>
            </a:p>
            <a:p>
              <a:pPr algn="l"/>
              <a:endParaRPr lang="en-US" altLang="en-US"/>
            </a:p>
            <a:p>
              <a:pPr algn="l"/>
              <a:r>
                <a:rPr lang="en-US" altLang="en-US"/>
                <a:t>NULLIF() returns NULL if both specified expressions are equal</a:t>
              </a:r>
            </a:p>
            <a:p>
              <a:pPr algn="l"/>
              <a:endParaRPr lang="en-US" altLang="en-US"/>
            </a:p>
            <a:p>
              <a:pPr algn="l"/>
              <a:endParaRPr lang="en-US" altLang="en-US"/>
            </a:p>
            <a:p>
              <a:pPr algn="l"/>
              <a:endParaRPr lang="en-US" altLang="en-US"/>
            </a:p>
            <a:p>
              <a:pPr algn="l"/>
              <a:endParaRPr lang="en-US" altLang="en-US"/>
            </a:p>
            <a:p>
              <a:pPr algn="l"/>
              <a:endParaRPr lang="en-US" altLang="en-US"/>
            </a:p>
            <a:p>
              <a:pPr algn="l"/>
              <a:r>
                <a:rPr lang="en-US" altLang="en-US"/>
                <a:t>COALESCE() returns the first non NULL expression among its arguments, similar to a CASE statement</a:t>
              </a:r>
            </a:p>
          </p:txBody>
        </p:sp>
        <p:sp>
          <p:nvSpPr>
            <p:cNvPr id="46085" name="Rounded Rectangle 5">
              <a:extLst>
                <a:ext uri="{FF2B5EF4-FFF2-40B4-BE49-F238E27FC236}">
                  <a16:creationId xmlns:a16="http://schemas.microsoft.com/office/drawing/2014/main" id="{A5849A98-F250-491B-A88B-B6297B1B1DCA}"/>
                </a:ext>
              </a:extLst>
            </p:cNvPr>
            <p:cNvSpPr>
              <a:spLocks noChangeArrowheads="1"/>
            </p:cNvSpPr>
            <p:nvPr/>
          </p:nvSpPr>
          <p:spPr bwMode="auto">
            <a:xfrm>
              <a:off x="519" y="2108"/>
              <a:ext cx="4858" cy="757"/>
            </a:xfrm>
            <a:prstGeom prst="roundRect">
              <a:avLst>
                <a:gd name="adj" fmla="val 4167"/>
              </a:avLst>
            </a:prstGeom>
            <a:solidFill>
              <a:srgbClr val="F2E7CE"/>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US" altLang="en-US"/>
            </a:p>
            <a:p>
              <a:r>
                <a:rPr lang="en-US" altLang="en-US"/>
                <a:t>select Nullif(st_age,dept_id) from Student</a:t>
              </a:r>
            </a:p>
            <a:p>
              <a:r>
                <a:rPr lang="en-US" altLang="en-US"/>
                <a:t>where St_Id=7</a:t>
              </a:r>
            </a:p>
          </p:txBody>
        </p:sp>
        <p:sp>
          <p:nvSpPr>
            <p:cNvPr id="46086" name="Rounded Rectangle 6">
              <a:extLst>
                <a:ext uri="{FF2B5EF4-FFF2-40B4-BE49-F238E27FC236}">
                  <a16:creationId xmlns:a16="http://schemas.microsoft.com/office/drawing/2014/main" id="{E449B01B-3030-4090-9608-0846D32A3184}"/>
                </a:ext>
              </a:extLst>
            </p:cNvPr>
            <p:cNvSpPr>
              <a:spLocks noChangeArrowheads="1"/>
            </p:cNvSpPr>
            <p:nvPr/>
          </p:nvSpPr>
          <p:spPr bwMode="auto">
            <a:xfrm>
              <a:off x="523" y="3314"/>
              <a:ext cx="4841" cy="624"/>
            </a:xfrm>
            <a:prstGeom prst="roundRect">
              <a:avLst>
                <a:gd name="adj" fmla="val 4167"/>
              </a:avLst>
            </a:prstGeom>
            <a:solidFill>
              <a:srgbClr val="F2E7CE"/>
            </a:solidFill>
            <a:ln w="9525" algn="ctr">
              <a:solidFill>
                <a:srgbClr val="333333"/>
              </a:solidFill>
              <a:round/>
              <a:headEnd/>
              <a:tailEnd/>
            </a:ln>
          </p:spPr>
          <p:txBody>
            <a:bodyPr wrap="none"/>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r>
                <a:rPr lang="en-US" altLang="en-US"/>
                <a:t>SELECT CAST(COALESCE(hourly_wage * 40 * 52,  salary, </a:t>
              </a:r>
            </a:p>
            <a:p>
              <a:pPr algn="l"/>
              <a:r>
                <a:rPr lang="en-US" altLang="en-US"/>
                <a:t>   commission * num_sales) AS money) AS 'Total Salary' </a:t>
              </a:r>
            </a:p>
            <a:p>
              <a:pPr algn="l"/>
              <a:r>
                <a:rPr lang="en-US" altLang="en-US"/>
                <a:t>FROM wages</a:t>
              </a:r>
            </a:p>
          </p:txBody>
        </p:sp>
        <p:sp>
          <p:nvSpPr>
            <p:cNvPr id="46087" name="Rounded Rectangle 8">
              <a:extLst>
                <a:ext uri="{FF2B5EF4-FFF2-40B4-BE49-F238E27FC236}">
                  <a16:creationId xmlns:a16="http://schemas.microsoft.com/office/drawing/2014/main" id="{CD682F75-11D8-4C27-982E-B5C6B5E146DF}"/>
                </a:ext>
              </a:extLst>
            </p:cNvPr>
            <p:cNvSpPr>
              <a:spLocks noChangeArrowheads="1"/>
            </p:cNvSpPr>
            <p:nvPr/>
          </p:nvSpPr>
          <p:spPr bwMode="auto">
            <a:xfrm>
              <a:off x="523" y="1220"/>
              <a:ext cx="4874" cy="591"/>
            </a:xfrm>
            <a:prstGeom prst="roundRect">
              <a:avLst>
                <a:gd name="adj" fmla="val 4167"/>
              </a:avLst>
            </a:prstGeom>
            <a:solidFill>
              <a:srgbClr val="F2E7CE"/>
            </a:solidFill>
            <a:ln w="9525" algn="ctr">
              <a:solidFill>
                <a:srgbClr val="333333"/>
              </a:solidFill>
              <a:round/>
              <a:headEnd/>
              <a:tailEnd/>
            </a:ln>
          </p:spPr>
          <p:txBody>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SELECT ISNULL(st_fname,’ ’)</a:t>
              </a:r>
            </a:p>
            <a:p>
              <a:pPr algn="l"/>
              <a:r>
                <a:rPr lang="en-US" altLang="en-US"/>
                <a:t>FROM Student;</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FFBF4B8-0335-45CF-A165-72CDDC364F52}"/>
              </a:ext>
            </a:extLst>
          </p:cNvPr>
          <p:cNvSpPr>
            <a:spLocks noGrp="1" noChangeArrowheads="1"/>
          </p:cNvSpPr>
          <p:nvPr>
            <p:ph type="title"/>
          </p:nvPr>
        </p:nvSpPr>
        <p:spPr/>
        <p:txBody>
          <a:bodyPr/>
          <a:lstStyle/>
          <a:p>
            <a:pPr eaLnBrk="1" hangingPunct="1">
              <a:defRPr/>
            </a:pPr>
            <a:r>
              <a:rPr lang="en-US" sz="3600" dirty="0">
                <a:latin typeface="Times New Roman" pitchFamily="18" charset="0"/>
                <a:cs typeface="Times New Roman" pitchFamily="18" charset="0"/>
              </a:rPr>
              <a:t>Formatting Result Sets </a:t>
            </a:r>
          </a:p>
        </p:txBody>
      </p:sp>
      <p:sp>
        <p:nvSpPr>
          <p:cNvPr id="47107" name="Rectangle 3">
            <a:extLst>
              <a:ext uri="{FF2B5EF4-FFF2-40B4-BE49-F238E27FC236}">
                <a16:creationId xmlns:a16="http://schemas.microsoft.com/office/drawing/2014/main" id="{38CE5537-C7A7-4F70-8B6D-5FC20BEE6D7E}"/>
              </a:ext>
            </a:extLst>
          </p:cNvPr>
          <p:cNvSpPr>
            <a:spLocks noGrp="1" noChangeArrowheads="1"/>
          </p:cNvSpPr>
          <p:nvPr>
            <p:ph type="body" idx="1"/>
          </p:nvPr>
        </p:nvSpPr>
        <p:spPr/>
        <p:txBody>
          <a:bodyPr/>
          <a:lstStyle/>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Sorting Data </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Eliminating Duplicate Rows </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Labeling Columns in Result Sets </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Using String Literals </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Using Expressions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8E4FA20-9809-4664-8F7C-25A0AE2EA693}"/>
              </a:ext>
            </a:extLst>
          </p:cNvPr>
          <p:cNvSpPr>
            <a:spLocks noGrp="1" noChangeArrowheads="1"/>
          </p:cNvSpPr>
          <p:nvPr>
            <p:ph type="title"/>
          </p:nvPr>
        </p:nvSpPr>
        <p:spPr/>
        <p:txBody>
          <a:bodyPr/>
          <a:lstStyle/>
          <a:p>
            <a:pPr eaLnBrk="1" hangingPunct="1">
              <a:defRPr/>
            </a:pPr>
            <a:r>
              <a:rPr lang="en-US" dirty="0"/>
              <a:t> Data types</a:t>
            </a:r>
          </a:p>
        </p:txBody>
      </p:sp>
      <p:sp>
        <p:nvSpPr>
          <p:cNvPr id="11267" name="Rectangle 3">
            <a:extLst>
              <a:ext uri="{FF2B5EF4-FFF2-40B4-BE49-F238E27FC236}">
                <a16:creationId xmlns:a16="http://schemas.microsoft.com/office/drawing/2014/main" id="{A8747108-57BB-45FC-B532-3A696DA2F05D}"/>
              </a:ext>
            </a:extLst>
          </p:cNvPr>
          <p:cNvSpPr>
            <a:spLocks noGrp="1" noChangeArrowheads="1"/>
          </p:cNvSpPr>
          <p:nvPr>
            <p:ph type="body" idx="1"/>
          </p:nvPr>
        </p:nvSpPr>
        <p:spPr>
          <a:xfrm>
            <a:off x="173038" y="1793875"/>
            <a:ext cx="8686800" cy="3886200"/>
          </a:xfrm>
        </p:spPr>
        <p:txBody>
          <a:bodyPr/>
          <a:lstStyle/>
          <a:p>
            <a:pPr eaLnBrk="1" hangingPunct="1">
              <a:lnSpc>
                <a:spcPct val="90000"/>
              </a:lnSpc>
              <a:buFont typeface="Wingdings" panose="05000000000000000000" pitchFamily="2" charset="2"/>
              <a:buNone/>
            </a:pPr>
            <a:r>
              <a:rPr lang="en-US" altLang="en-US" sz="2000"/>
              <a:t>A data type determines the type of data that can be stored in a</a:t>
            </a:r>
          </a:p>
          <a:p>
            <a:pPr eaLnBrk="1" hangingPunct="1">
              <a:lnSpc>
                <a:spcPct val="90000"/>
              </a:lnSpc>
              <a:buFont typeface="Wingdings" panose="05000000000000000000" pitchFamily="2" charset="2"/>
              <a:buNone/>
            </a:pPr>
            <a:r>
              <a:rPr lang="en-US" altLang="en-US" sz="2000"/>
              <a:t>database column. The most commonly used data types are: </a:t>
            </a:r>
          </a:p>
          <a:p>
            <a:pPr eaLnBrk="1" hangingPunct="1">
              <a:lnSpc>
                <a:spcPct val="90000"/>
              </a:lnSpc>
              <a:buFont typeface="Wingdings" panose="05000000000000000000" pitchFamily="2" charset="2"/>
              <a:buNone/>
            </a:pPr>
            <a:endParaRPr lang="en-US" altLang="en-US" sz="2000"/>
          </a:p>
          <a:p>
            <a:pPr eaLnBrk="1" hangingPunct="1">
              <a:lnSpc>
                <a:spcPct val="90000"/>
              </a:lnSpc>
              <a:buFont typeface="Wingdings" panose="05000000000000000000" pitchFamily="2" charset="2"/>
              <a:buNone/>
            </a:pPr>
            <a:r>
              <a:rPr lang="en-US" altLang="en-US" sz="2000"/>
              <a:t>	1. Alphanumeric: data types used to store characters, 	numbers, special characters, or nearly any combination.</a:t>
            </a:r>
          </a:p>
          <a:p>
            <a:pPr eaLnBrk="1" hangingPunct="1">
              <a:lnSpc>
                <a:spcPct val="90000"/>
              </a:lnSpc>
              <a:buFont typeface="Wingdings" panose="05000000000000000000" pitchFamily="2" charset="2"/>
              <a:buNone/>
            </a:pPr>
            <a:r>
              <a:rPr lang="en-US" altLang="en-US" sz="2000"/>
              <a:t>	2. Numeric</a:t>
            </a:r>
          </a:p>
          <a:p>
            <a:pPr eaLnBrk="1" hangingPunct="1">
              <a:lnSpc>
                <a:spcPct val="90000"/>
              </a:lnSpc>
              <a:buFont typeface="Wingdings" panose="05000000000000000000" pitchFamily="2" charset="2"/>
              <a:buNone/>
            </a:pPr>
            <a:r>
              <a:rPr lang="en-US" altLang="en-US" sz="2000"/>
              <a:t>	3. Date and Time </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0D3AE1D-2897-49FE-85AA-75583A943D31}"/>
              </a:ext>
            </a:extLst>
          </p:cNvPr>
          <p:cNvSpPr>
            <a:spLocks noGrp="1" noChangeArrowheads="1"/>
          </p:cNvSpPr>
          <p:nvPr>
            <p:ph type="title"/>
          </p:nvPr>
        </p:nvSpPr>
        <p:spPr/>
        <p:txBody>
          <a:bodyPr/>
          <a:lstStyle/>
          <a:p>
            <a:pPr eaLnBrk="1" hangingPunct="1">
              <a:defRPr/>
            </a:pPr>
            <a:r>
              <a:rPr lang="en-US" sz="3600" dirty="0">
                <a:latin typeface="Times New Roman" pitchFamily="18" charset="0"/>
                <a:cs typeface="Times New Roman" pitchFamily="18" charset="0"/>
              </a:rPr>
              <a:t>Sorting Data </a:t>
            </a:r>
          </a:p>
        </p:txBody>
      </p:sp>
      <p:sp>
        <p:nvSpPr>
          <p:cNvPr id="48131" name="Rounded Rectangle 3">
            <a:extLst>
              <a:ext uri="{FF2B5EF4-FFF2-40B4-BE49-F238E27FC236}">
                <a16:creationId xmlns:a16="http://schemas.microsoft.com/office/drawing/2014/main" id="{C3FE642E-C042-4546-B204-A2707D9403D6}"/>
              </a:ext>
            </a:extLst>
          </p:cNvPr>
          <p:cNvSpPr>
            <a:spLocks noChangeArrowheads="1"/>
          </p:cNvSpPr>
          <p:nvPr/>
        </p:nvSpPr>
        <p:spPr bwMode="auto">
          <a:xfrm>
            <a:off x="525463" y="1762125"/>
            <a:ext cx="7932737" cy="1477963"/>
          </a:xfrm>
          <a:prstGeom prst="roundRect">
            <a:avLst>
              <a:gd name="adj" fmla="val 4167"/>
            </a:avLst>
          </a:prstGeom>
          <a:solidFill>
            <a:srgbClr val="DEE7F1"/>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endParaRPr lang="en-US" altLang="en-US" sz="2000"/>
          </a:p>
        </p:txBody>
      </p:sp>
      <p:sp>
        <p:nvSpPr>
          <p:cNvPr id="48132" name="Rounded Rectangle 8">
            <a:extLst>
              <a:ext uri="{FF2B5EF4-FFF2-40B4-BE49-F238E27FC236}">
                <a16:creationId xmlns:a16="http://schemas.microsoft.com/office/drawing/2014/main" id="{71887090-022D-44E4-B4AF-723149016665}"/>
              </a:ext>
            </a:extLst>
          </p:cNvPr>
          <p:cNvSpPr>
            <a:spLocks noChangeArrowheads="1"/>
          </p:cNvSpPr>
          <p:nvPr/>
        </p:nvSpPr>
        <p:spPr bwMode="auto">
          <a:xfrm>
            <a:off x="763588" y="1966913"/>
            <a:ext cx="7450137" cy="992187"/>
          </a:xfrm>
          <a:prstGeom prst="roundRect">
            <a:avLst>
              <a:gd name="adj" fmla="val 4167"/>
            </a:avLst>
          </a:prstGeom>
          <a:solidFill>
            <a:srgbClr val="F2E7CE"/>
          </a:solidFill>
          <a:ln w="9525" algn="ctr">
            <a:solidFill>
              <a:srgbClr val="333333"/>
            </a:solidFill>
            <a:round/>
            <a:headEnd/>
            <a:tailEnd/>
          </a:ln>
        </p:spPr>
        <p:txBody>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r>
              <a:rPr lang="en-US" altLang="en-US"/>
              <a:t>SELECT LastName, FirstName, MiddleName</a:t>
            </a:r>
          </a:p>
          <a:p>
            <a:pPr algn="l"/>
            <a:r>
              <a:rPr lang="en-US" altLang="en-US"/>
              <a:t>FROM Person.Person</a:t>
            </a:r>
          </a:p>
          <a:p>
            <a:pPr algn="l"/>
            <a:r>
              <a:rPr lang="en-US" altLang="en-US"/>
              <a:t>ORDER BY LastName, FirstName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9842DBD-FA05-46FB-9018-08A57A689685}"/>
              </a:ext>
            </a:extLst>
          </p:cNvPr>
          <p:cNvSpPr>
            <a:spLocks noGrp="1" noChangeArrowheads="1"/>
          </p:cNvSpPr>
          <p:nvPr>
            <p:ph type="title"/>
          </p:nvPr>
        </p:nvSpPr>
        <p:spPr/>
        <p:txBody>
          <a:bodyPr/>
          <a:lstStyle/>
          <a:p>
            <a:pPr eaLnBrk="1" hangingPunct="1">
              <a:defRPr/>
            </a:pPr>
            <a:r>
              <a:rPr lang="en-US" sz="3600" dirty="0">
                <a:latin typeface="Times New Roman" pitchFamily="18" charset="0"/>
                <a:cs typeface="Times New Roman" pitchFamily="18" charset="0"/>
              </a:rPr>
              <a:t>Eliminating Duplicate Rows </a:t>
            </a:r>
          </a:p>
        </p:txBody>
      </p:sp>
      <p:sp>
        <p:nvSpPr>
          <p:cNvPr id="49155" name="Rounded Rectangle 3">
            <a:extLst>
              <a:ext uri="{FF2B5EF4-FFF2-40B4-BE49-F238E27FC236}">
                <a16:creationId xmlns:a16="http://schemas.microsoft.com/office/drawing/2014/main" id="{8E94A8BC-A501-44E1-9467-A8B7327B38C6}"/>
              </a:ext>
            </a:extLst>
          </p:cNvPr>
          <p:cNvSpPr>
            <a:spLocks noChangeArrowheads="1"/>
          </p:cNvSpPr>
          <p:nvPr/>
        </p:nvSpPr>
        <p:spPr bwMode="auto">
          <a:xfrm>
            <a:off x="511175" y="1755775"/>
            <a:ext cx="7947025" cy="1341438"/>
          </a:xfrm>
          <a:prstGeom prst="roundRect">
            <a:avLst>
              <a:gd name="adj" fmla="val 4167"/>
            </a:avLst>
          </a:prstGeom>
          <a:solidFill>
            <a:srgbClr val="DEE7F1"/>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endParaRPr lang="en-US" altLang="en-US" sz="2000"/>
          </a:p>
        </p:txBody>
      </p:sp>
      <p:sp>
        <p:nvSpPr>
          <p:cNvPr id="49156" name="Rounded Rectangle 8">
            <a:extLst>
              <a:ext uri="{FF2B5EF4-FFF2-40B4-BE49-F238E27FC236}">
                <a16:creationId xmlns:a16="http://schemas.microsoft.com/office/drawing/2014/main" id="{87D28D77-F095-4925-A73F-0E88465038B3}"/>
              </a:ext>
            </a:extLst>
          </p:cNvPr>
          <p:cNvSpPr>
            <a:spLocks noChangeArrowheads="1"/>
          </p:cNvSpPr>
          <p:nvPr/>
        </p:nvSpPr>
        <p:spPr bwMode="auto">
          <a:xfrm>
            <a:off x="749300" y="1947863"/>
            <a:ext cx="7450138" cy="914400"/>
          </a:xfrm>
          <a:prstGeom prst="roundRect">
            <a:avLst>
              <a:gd name="adj" fmla="val 4167"/>
            </a:avLst>
          </a:prstGeom>
          <a:solidFill>
            <a:srgbClr val="F2E7CE"/>
          </a:solidFill>
          <a:ln w="9525" algn="ctr">
            <a:solidFill>
              <a:srgbClr val="333333"/>
            </a:solidFill>
            <a:round/>
            <a:headEnd/>
            <a:tailEnd/>
          </a:ln>
        </p:spPr>
        <p:txBody>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r>
              <a:rPr lang="en-US" altLang="en-US"/>
              <a:t>SELECT DISTINCT LastName, FirstName, MiddleName</a:t>
            </a:r>
          </a:p>
          <a:p>
            <a:pPr algn="l"/>
            <a:r>
              <a:rPr lang="en-US" altLang="en-US"/>
              <a:t>FROM Person.Person</a:t>
            </a:r>
          </a:p>
          <a:p>
            <a:pPr algn="l"/>
            <a:r>
              <a:rPr lang="en-US" altLang="en-US"/>
              <a:t>ORDER BY LastName, FirstName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9762BCA-9122-4B7A-9BCB-36E3EF402748}"/>
              </a:ext>
            </a:extLst>
          </p:cNvPr>
          <p:cNvSpPr>
            <a:spLocks noGrp="1" noChangeArrowheads="1"/>
          </p:cNvSpPr>
          <p:nvPr>
            <p:ph type="title"/>
          </p:nvPr>
        </p:nvSpPr>
        <p:spPr/>
        <p:txBody>
          <a:bodyPr/>
          <a:lstStyle/>
          <a:p>
            <a:pPr eaLnBrk="1" hangingPunct="1">
              <a:defRPr/>
            </a:pPr>
            <a:r>
              <a:rPr lang="en-US" sz="3600" dirty="0">
                <a:latin typeface="Times New Roman" pitchFamily="18" charset="0"/>
                <a:cs typeface="Times New Roman" pitchFamily="18" charset="0"/>
              </a:rPr>
              <a:t>Labeling Columns in Result Sets </a:t>
            </a:r>
          </a:p>
        </p:txBody>
      </p:sp>
      <p:sp>
        <p:nvSpPr>
          <p:cNvPr id="50179" name="Rectangle 4">
            <a:extLst>
              <a:ext uri="{FF2B5EF4-FFF2-40B4-BE49-F238E27FC236}">
                <a16:creationId xmlns:a16="http://schemas.microsoft.com/office/drawing/2014/main" id="{D9838C0B-E806-4E16-958D-2CC963D21936}"/>
              </a:ext>
            </a:extLst>
          </p:cNvPr>
          <p:cNvSpPr>
            <a:spLocks noGrp="1" noChangeArrowheads="1"/>
          </p:cNvSpPr>
          <p:nvPr>
            <p:ph type="body" idx="1"/>
          </p:nvPr>
        </p:nvSpPr>
        <p:spPr/>
        <p:txBody>
          <a:bodyPr/>
          <a:lstStyle/>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Aliases are used to create custom column headers in the result set display.</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You can rename actual or derived columns</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The optional </a:t>
            </a:r>
            <a:r>
              <a:rPr lang="en-US" altLang="en-US" sz="2400" b="1">
                <a:latin typeface="Times New Roman" panose="02020603050405020304" pitchFamily="18" charset="0"/>
                <a:cs typeface="Times New Roman" panose="02020603050405020304" pitchFamily="18" charset="0"/>
              </a:rPr>
              <a:t>AS</a:t>
            </a:r>
            <a:r>
              <a:rPr lang="en-US" altLang="en-US" sz="2400">
                <a:latin typeface="Times New Roman" panose="02020603050405020304" pitchFamily="18" charset="0"/>
                <a:cs typeface="Times New Roman" panose="02020603050405020304" pitchFamily="18" charset="0"/>
              </a:rPr>
              <a:t> clause can be added to make the statement more readable.</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Both statements below are equivalent</a:t>
            </a:r>
            <a:endParaRPr lang="en-US" altLang="en-US" sz="2400" b="1">
              <a:latin typeface="Times New Roman" panose="02020603050405020304" pitchFamily="18" charset="0"/>
              <a:cs typeface="Times New Roman" panose="02020603050405020304" pitchFamily="18" charset="0"/>
            </a:endParaRPr>
          </a:p>
        </p:txBody>
      </p:sp>
      <p:sp>
        <p:nvSpPr>
          <p:cNvPr id="50180" name="Rounded Rectangle 8">
            <a:extLst>
              <a:ext uri="{FF2B5EF4-FFF2-40B4-BE49-F238E27FC236}">
                <a16:creationId xmlns:a16="http://schemas.microsoft.com/office/drawing/2014/main" id="{F1CE8309-8B02-4A4A-992F-745F286D1733}"/>
              </a:ext>
            </a:extLst>
          </p:cNvPr>
          <p:cNvSpPr>
            <a:spLocks noChangeArrowheads="1"/>
          </p:cNvSpPr>
          <p:nvPr/>
        </p:nvSpPr>
        <p:spPr bwMode="auto">
          <a:xfrm>
            <a:off x="914400" y="4572000"/>
            <a:ext cx="4521200" cy="1069975"/>
          </a:xfrm>
          <a:prstGeom prst="roundRect">
            <a:avLst>
              <a:gd name="adj" fmla="val 4167"/>
            </a:avLst>
          </a:prstGeom>
          <a:solidFill>
            <a:srgbClr val="F2E7CE"/>
          </a:solidFill>
          <a:ln w="9525" algn="ctr">
            <a:solidFill>
              <a:srgbClr val="333333"/>
            </a:solidFill>
            <a:round/>
            <a:headEnd/>
            <a:tailEnd/>
          </a:ln>
        </p:spPr>
        <p:txBody>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r>
              <a:rPr lang="en-US" altLang="en-US"/>
              <a:t>SELECT salary*12 as [annual salary]</a:t>
            </a:r>
          </a:p>
          <a:p>
            <a:pPr algn="l"/>
            <a:r>
              <a:rPr lang="en-US" altLang="en-US"/>
              <a:t>From instructor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5FF897C-0753-43E1-AF2F-A2E7057D0611}"/>
              </a:ext>
            </a:extLst>
          </p:cNvPr>
          <p:cNvSpPr>
            <a:spLocks noGrp="1" noChangeArrowheads="1"/>
          </p:cNvSpPr>
          <p:nvPr>
            <p:ph type="title"/>
          </p:nvPr>
        </p:nvSpPr>
        <p:spPr/>
        <p:txBody>
          <a:bodyPr/>
          <a:lstStyle/>
          <a:p>
            <a:pPr eaLnBrk="1" hangingPunct="1">
              <a:defRPr/>
            </a:pPr>
            <a:r>
              <a:rPr lang="en-US" sz="3600" dirty="0">
                <a:latin typeface="Times New Roman" pitchFamily="18" charset="0"/>
                <a:cs typeface="Times New Roman" pitchFamily="18" charset="0"/>
              </a:rPr>
              <a:t>Using String Literals </a:t>
            </a:r>
          </a:p>
        </p:txBody>
      </p:sp>
      <p:sp>
        <p:nvSpPr>
          <p:cNvPr id="51203" name="AutoShape 5">
            <a:extLst>
              <a:ext uri="{FF2B5EF4-FFF2-40B4-BE49-F238E27FC236}">
                <a16:creationId xmlns:a16="http://schemas.microsoft.com/office/drawing/2014/main" id="{0A6FB3DD-A409-4F27-A71F-B8FD2AF7490C}"/>
              </a:ext>
            </a:extLst>
          </p:cNvPr>
          <p:cNvSpPr>
            <a:spLocks noChangeArrowheads="1"/>
          </p:cNvSpPr>
          <p:nvPr/>
        </p:nvSpPr>
        <p:spPr bwMode="auto">
          <a:xfrm>
            <a:off x="609600" y="3886200"/>
            <a:ext cx="8218488" cy="11350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a:t>SELECT (LastName + ‘, ‘ + FirstName + ‘ ‘ + ISNULL(SUBSTRING(MiddleName, 1, 1), ‘ ‘)) AS Name</a:t>
            </a:r>
          </a:p>
          <a:p>
            <a:pPr algn="l" eaLnBrk="1" hangingPunct="1">
              <a:lnSpc>
                <a:spcPct val="90000"/>
              </a:lnSpc>
            </a:pPr>
            <a:r>
              <a:rPr lang="en-US" altLang="en-US"/>
              <a:t>FROM Person.Person</a:t>
            </a:r>
          </a:p>
          <a:p>
            <a:pPr algn="l" eaLnBrk="1" hangingPunct="1">
              <a:lnSpc>
                <a:spcPct val="90000"/>
              </a:lnSpc>
            </a:pPr>
            <a:r>
              <a:rPr lang="en-US" altLang="en-US"/>
              <a:t>ORDER BY LastName, FirstName, MiddleName</a:t>
            </a:r>
          </a:p>
        </p:txBody>
      </p:sp>
      <p:sp>
        <p:nvSpPr>
          <p:cNvPr id="51204" name="Rectangle 13">
            <a:extLst>
              <a:ext uri="{FF2B5EF4-FFF2-40B4-BE49-F238E27FC236}">
                <a16:creationId xmlns:a16="http://schemas.microsoft.com/office/drawing/2014/main" id="{60453C56-FFA6-4ACF-BB2B-6C15831A72BC}"/>
              </a:ext>
            </a:extLst>
          </p:cNvPr>
          <p:cNvSpPr>
            <a:spLocks noGrp="1" noChangeArrowheads="1"/>
          </p:cNvSpPr>
          <p:nvPr>
            <p:ph type="body" idx="1"/>
          </p:nvPr>
        </p:nvSpPr>
        <p:spPr/>
        <p:txBody>
          <a:bodyPr/>
          <a:lstStyle/>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String Literals:</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Are constant values.</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Can be inserted into derived columns to format data.</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Can be used as alternate values in functions, such as the ISNULL() function.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7DF0606-7132-4A09-BD35-02D26E3BCA3C}"/>
              </a:ext>
            </a:extLst>
          </p:cNvPr>
          <p:cNvSpPr>
            <a:spLocks noGrp="1" noChangeArrowheads="1"/>
          </p:cNvSpPr>
          <p:nvPr>
            <p:ph type="title"/>
          </p:nvPr>
        </p:nvSpPr>
        <p:spPr/>
        <p:txBody>
          <a:bodyPr/>
          <a:lstStyle/>
          <a:p>
            <a:pPr eaLnBrk="1" hangingPunct="1">
              <a:defRPr/>
            </a:pPr>
            <a:r>
              <a:rPr lang="en-US" sz="3600" dirty="0">
                <a:latin typeface="Times New Roman" pitchFamily="18" charset="0"/>
                <a:cs typeface="Times New Roman" pitchFamily="18" charset="0"/>
              </a:rPr>
              <a:t>Using Expressions </a:t>
            </a:r>
          </a:p>
        </p:txBody>
      </p:sp>
      <p:sp>
        <p:nvSpPr>
          <p:cNvPr id="52227" name="Rectangle 5">
            <a:extLst>
              <a:ext uri="{FF2B5EF4-FFF2-40B4-BE49-F238E27FC236}">
                <a16:creationId xmlns:a16="http://schemas.microsoft.com/office/drawing/2014/main" id="{04B3DD5B-DD12-4227-B3A0-68F0F656CDD0}"/>
              </a:ext>
            </a:extLst>
          </p:cNvPr>
          <p:cNvSpPr>
            <a:spLocks noGrp="1" noChangeArrowheads="1"/>
          </p:cNvSpPr>
          <p:nvPr>
            <p:ph type="body" idx="1"/>
          </p:nvPr>
        </p:nvSpPr>
        <p:spPr>
          <a:xfrm>
            <a:off x="685800" y="1600200"/>
            <a:ext cx="7751763" cy="4386263"/>
          </a:xfrm>
        </p:spPr>
        <p:txBody>
          <a:bodyPr/>
          <a:lstStyle/>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Using mathematical expressions in SELECT and WHERE clauses</a:t>
            </a:r>
          </a:p>
          <a:p>
            <a:pPr eaLnBrk="1" hangingPunct="1">
              <a:buFont typeface="Wingdings" panose="05000000000000000000" pitchFamily="2" charset="2"/>
              <a:buChar char="Ø"/>
            </a:pPr>
            <a:r>
              <a:rPr lang="en-US" altLang="en-US" sz="2400">
                <a:latin typeface="Times New Roman" panose="02020603050405020304" pitchFamily="18" charset="0"/>
                <a:cs typeface="Times New Roman" panose="02020603050405020304" pitchFamily="18" charset="0"/>
              </a:rPr>
              <a:t>Using functions in expressions</a:t>
            </a:r>
          </a:p>
        </p:txBody>
      </p:sp>
      <p:sp>
        <p:nvSpPr>
          <p:cNvPr id="52228" name="Rounded Rectangle 6">
            <a:extLst>
              <a:ext uri="{FF2B5EF4-FFF2-40B4-BE49-F238E27FC236}">
                <a16:creationId xmlns:a16="http://schemas.microsoft.com/office/drawing/2014/main" id="{289EAC6B-5A28-4FCF-A42F-89BBD6A6B6BD}"/>
              </a:ext>
            </a:extLst>
          </p:cNvPr>
          <p:cNvSpPr>
            <a:spLocks noChangeArrowheads="1"/>
          </p:cNvSpPr>
          <p:nvPr/>
        </p:nvSpPr>
        <p:spPr bwMode="auto">
          <a:xfrm>
            <a:off x="914400" y="4495800"/>
            <a:ext cx="7450138" cy="1462088"/>
          </a:xfrm>
          <a:prstGeom prst="roundRect">
            <a:avLst>
              <a:gd name="adj" fmla="val 4167"/>
            </a:avLst>
          </a:prstGeom>
          <a:solidFill>
            <a:srgbClr val="F2E7CE"/>
          </a:solidFill>
          <a:ln w="9525" algn="ctr">
            <a:solidFill>
              <a:srgbClr val="333333"/>
            </a:solidFill>
            <a:round/>
            <a:headEnd/>
            <a:tailEnd/>
          </a:ln>
        </p:spPr>
        <p:txBody>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pPr>
            <a:r>
              <a:rPr lang="en-US" altLang="en-US"/>
              <a:t>SELECT Name, ProductNumber, ListPrice AS OldPrice, (ListPrice * 1.1) AS NewPrice</a:t>
            </a:r>
          </a:p>
          <a:p>
            <a:pPr algn="l">
              <a:lnSpc>
                <a:spcPct val="90000"/>
              </a:lnSpc>
              <a:spcBef>
                <a:spcPct val="40000"/>
              </a:spcBef>
              <a:buClr>
                <a:srgbClr val="006699"/>
              </a:buClr>
            </a:pPr>
            <a:r>
              <a:rPr lang="en-US" altLang="en-US"/>
              <a:t>FROM Production.Product</a:t>
            </a:r>
          </a:p>
          <a:p>
            <a:pPr algn="l">
              <a:lnSpc>
                <a:spcPct val="90000"/>
              </a:lnSpc>
              <a:spcBef>
                <a:spcPct val="40000"/>
              </a:spcBef>
              <a:buClr>
                <a:srgbClr val="006699"/>
              </a:buClr>
            </a:pPr>
            <a:r>
              <a:rPr lang="en-US" altLang="en-US"/>
              <a:t>WHERE SellEndDate &lt; GETDATE()</a:t>
            </a:r>
          </a:p>
        </p:txBody>
      </p:sp>
      <p:sp>
        <p:nvSpPr>
          <p:cNvPr id="52229" name="Rounded Rectangle 8">
            <a:extLst>
              <a:ext uri="{FF2B5EF4-FFF2-40B4-BE49-F238E27FC236}">
                <a16:creationId xmlns:a16="http://schemas.microsoft.com/office/drawing/2014/main" id="{D8371917-E7C1-4150-8C0F-C2F88BEDF5A6}"/>
              </a:ext>
            </a:extLst>
          </p:cNvPr>
          <p:cNvSpPr>
            <a:spLocks noChangeArrowheads="1"/>
          </p:cNvSpPr>
          <p:nvPr/>
        </p:nvSpPr>
        <p:spPr bwMode="auto">
          <a:xfrm>
            <a:off x="914400" y="2971800"/>
            <a:ext cx="7450138" cy="1304925"/>
          </a:xfrm>
          <a:prstGeom prst="roundRect">
            <a:avLst>
              <a:gd name="adj" fmla="val 4167"/>
            </a:avLst>
          </a:prstGeom>
          <a:solidFill>
            <a:srgbClr val="F2E7CE"/>
          </a:solidFill>
          <a:ln w="9525" algn="ctr">
            <a:solidFill>
              <a:srgbClr val="333333"/>
            </a:solidFill>
            <a:round/>
            <a:headEnd/>
            <a:tailEnd/>
          </a:ln>
        </p:spPr>
        <p:txBody>
          <a:bodyP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r>
              <a:rPr lang="en-US" altLang="en-US"/>
              <a:t>SELECT Name, ProductNumber, ListPrice AS OldPrice, (ListPrice * 1.1) AS NewPrice</a:t>
            </a:r>
          </a:p>
          <a:p>
            <a:pPr algn="l"/>
            <a:r>
              <a:rPr lang="en-US" altLang="en-US"/>
              <a:t>FROM Production.Product</a:t>
            </a:r>
          </a:p>
          <a:p>
            <a:pPr algn="l"/>
            <a:r>
              <a:rPr lang="en-US" altLang="en-US"/>
              <a:t>WHERE ListPrice &gt; 0 AND (ListPrice/StandardCost) &gt; .8</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61B747A-2DD8-4423-A2F7-7D0A3EDBD921}"/>
              </a:ext>
            </a:extLst>
          </p:cNvPr>
          <p:cNvSpPr>
            <a:spLocks noGrp="1" noChangeArrowheads="1"/>
          </p:cNvSpPr>
          <p:nvPr>
            <p:ph type="title"/>
          </p:nvPr>
        </p:nvSpPr>
        <p:spPr/>
        <p:txBody>
          <a:bodyPr/>
          <a:lstStyle/>
          <a:p>
            <a:pPr eaLnBrk="1" hangingPunct="1">
              <a:defRPr/>
            </a:pPr>
            <a:r>
              <a:rPr lang="en-US" dirty="0"/>
              <a:t>Joining Data from Multiple Tables</a:t>
            </a:r>
          </a:p>
        </p:txBody>
      </p:sp>
      <p:sp>
        <p:nvSpPr>
          <p:cNvPr id="53251" name="Rectangle 3">
            <a:extLst>
              <a:ext uri="{FF2B5EF4-FFF2-40B4-BE49-F238E27FC236}">
                <a16:creationId xmlns:a16="http://schemas.microsoft.com/office/drawing/2014/main" id="{2AD16B47-319A-47EF-9822-FB49C123C66C}"/>
              </a:ext>
            </a:extLst>
          </p:cNvPr>
          <p:cNvSpPr>
            <a:spLocks noGrp="1" noChangeArrowheads="1"/>
          </p:cNvSpPr>
          <p:nvPr>
            <p:ph type="body" idx="1"/>
          </p:nvPr>
        </p:nvSpPr>
        <p:spPr/>
        <p:txBody>
          <a:bodyPr/>
          <a:lstStyle/>
          <a:p>
            <a:pPr eaLnBrk="1" hangingPunct="1"/>
            <a:r>
              <a:rPr lang="en-US" altLang="en-US"/>
              <a:t>Querying Multiple Tables by Using Joins</a:t>
            </a:r>
          </a:p>
          <a:p>
            <a:pPr eaLnBrk="1" hangingPunct="1"/>
            <a:r>
              <a:rPr lang="en-US" altLang="en-US"/>
              <a:t>Applying Joins for Typical Reporting Needs</a:t>
            </a:r>
          </a:p>
          <a:p>
            <a:pPr eaLnBrk="1" hangingPunct="1"/>
            <a:r>
              <a:rPr lang="en-US" altLang="en-US"/>
              <a:t>Combining and Limiting Result Sets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8CA0A94-B322-42FD-AFE4-E40C4A666602}"/>
              </a:ext>
            </a:extLst>
          </p:cNvPr>
          <p:cNvSpPr>
            <a:spLocks noGrp="1" noChangeArrowheads="1"/>
          </p:cNvSpPr>
          <p:nvPr>
            <p:ph type="title"/>
          </p:nvPr>
        </p:nvSpPr>
        <p:spPr/>
        <p:txBody>
          <a:bodyPr>
            <a:normAutofit fontScale="90000"/>
          </a:bodyPr>
          <a:lstStyle/>
          <a:p>
            <a:pPr eaLnBrk="1" hangingPunct="1">
              <a:defRPr/>
            </a:pPr>
            <a:r>
              <a:rPr lang="en-US" dirty="0"/>
              <a:t>Querying Multiple Tables by Using Joins</a:t>
            </a:r>
          </a:p>
        </p:txBody>
      </p:sp>
      <p:sp>
        <p:nvSpPr>
          <p:cNvPr id="54275" name="Rectangle 3">
            <a:extLst>
              <a:ext uri="{FF2B5EF4-FFF2-40B4-BE49-F238E27FC236}">
                <a16:creationId xmlns:a16="http://schemas.microsoft.com/office/drawing/2014/main" id="{D1F7853A-ED02-42DF-92F2-770306241BC4}"/>
              </a:ext>
            </a:extLst>
          </p:cNvPr>
          <p:cNvSpPr>
            <a:spLocks noGrp="1" noChangeArrowheads="1"/>
          </p:cNvSpPr>
          <p:nvPr>
            <p:ph type="body" idx="1"/>
          </p:nvPr>
        </p:nvSpPr>
        <p:spPr/>
        <p:txBody>
          <a:bodyPr/>
          <a:lstStyle/>
          <a:p>
            <a:pPr eaLnBrk="1" hangingPunct="1"/>
            <a:r>
              <a:rPr lang="en-US" altLang="en-US"/>
              <a:t>Fundamentals of Joins</a:t>
            </a:r>
          </a:p>
          <a:p>
            <a:pPr eaLnBrk="1" hangingPunct="1"/>
            <a:r>
              <a:rPr lang="en-US" altLang="en-US"/>
              <a:t>Categorizing Statements by Types of Joins</a:t>
            </a:r>
          </a:p>
          <a:p>
            <a:pPr eaLnBrk="1" hangingPunct="1"/>
            <a:r>
              <a:rPr lang="en-US" altLang="en-US"/>
              <a:t>Joining Data Using Inner Joins</a:t>
            </a:r>
          </a:p>
          <a:p>
            <a:pPr eaLnBrk="1" hangingPunct="1"/>
            <a:r>
              <a:rPr lang="en-US" altLang="en-US"/>
              <a:t>Joining Data Using Outer Joins</a:t>
            </a:r>
          </a:p>
          <a:p>
            <a:pPr eaLnBrk="1" hangingPunct="1"/>
            <a:r>
              <a:rPr lang="en-US" altLang="en-US"/>
              <a:t>Joining Data Using Cross Joins</a:t>
            </a:r>
          </a:p>
          <a:p>
            <a:pPr eaLnBrk="1" hangingPunct="1"/>
            <a:r>
              <a:rPr lang="en-US" altLang="en-US"/>
              <a:t>Identifying the Potential Impact of a Cartesian Product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A7F72AB-BE30-42A8-ADDD-55CA0C6FDE04}"/>
              </a:ext>
            </a:extLst>
          </p:cNvPr>
          <p:cNvSpPr>
            <a:spLocks noGrp="1" noChangeArrowheads="1"/>
          </p:cNvSpPr>
          <p:nvPr>
            <p:ph type="title"/>
          </p:nvPr>
        </p:nvSpPr>
        <p:spPr>
          <a:xfrm>
            <a:off x="609600" y="228600"/>
            <a:ext cx="8153400" cy="990600"/>
          </a:xfrm>
        </p:spPr>
        <p:txBody>
          <a:bodyPr/>
          <a:lstStyle/>
          <a:p>
            <a:pPr eaLnBrk="1" hangingPunct="1">
              <a:defRPr/>
            </a:pPr>
            <a:r>
              <a:rPr lang="en-US" dirty="0"/>
              <a:t>Fundamentals of Joins</a:t>
            </a:r>
          </a:p>
        </p:txBody>
      </p:sp>
      <p:sp>
        <p:nvSpPr>
          <p:cNvPr id="55299" name="Rounded Rectangle 3">
            <a:extLst>
              <a:ext uri="{FF2B5EF4-FFF2-40B4-BE49-F238E27FC236}">
                <a16:creationId xmlns:a16="http://schemas.microsoft.com/office/drawing/2014/main" id="{603A9C52-4CFC-458A-B61F-27FBDA294965}"/>
              </a:ext>
            </a:extLst>
          </p:cNvPr>
          <p:cNvSpPr>
            <a:spLocks noChangeArrowheads="1"/>
          </p:cNvSpPr>
          <p:nvPr/>
        </p:nvSpPr>
        <p:spPr bwMode="auto">
          <a:xfrm>
            <a:off x="592138" y="1795463"/>
            <a:ext cx="7961312" cy="3446462"/>
          </a:xfrm>
          <a:prstGeom prst="roundRect">
            <a:avLst>
              <a:gd name="adj" fmla="val 4167"/>
            </a:avLst>
          </a:prstGeom>
          <a:solidFill>
            <a:srgbClr val="DEE7F1"/>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endParaRPr lang="en-US" altLang="en-US" sz="2000"/>
          </a:p>
        </p:txBody>
      </p:sp>
      <p:sp>
        <p:nvSpPr>
          <p:cNvPr id="55300" name="Rounded Rectangle 8">
            <a:extLst>
              <a:ext uri="{FF2B5EF4-FFF2-40B4-BE49-F238E27FC236}">
                <a16:creationId xmlns:a16="http://schemas.microsoft.com/office/drawing/2014/main" id="{D651323D-BD2C-4D16-9DF3-1D143C74979A}"/>
              </a:ext>
            </a:extLst>
          </p:cNvPr>
          <p:cNvSpPr>
            <a:spLocks noChangeArrowheads="1"/>
          </p:cNvSpPr>
          <p:nvPr/>
        </p:nvSpPr>
        <p:spPr bwMode="auto">
          <a:xfrm>
            <a:off x="842963" y="2251075"/>
            <a:ext cx="7450137" cy="1274763"/>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Select Specific Columns from Multiple Tables</a:t>
            </a:r>
          </a:p>
          <a:p>
            <a:pPr lvl="1" algn="l">
              <a:lnSpc>
                <a:spcPct val="90000"/>
              </a:lnSpc>
              <a:spcBef>
                <a:spcPct val="40000"/>
              </a:spcBef>
              <a:buClr>
                <a:srgbClr val="006699"/>
              </a:buClr>
              <a:buFontTx/>
              <a:buChar char="•"/>
            </a:pPr>
            <a:r>
              <a:rPr lang="en-US" altLang="en-US" sz="1600"/>
              <a:t>JOIN keyword specifies that tables are joined and how to join them</a:t>
            </a:r>
          </a:p>
          <a:p>
            <a:pPr lvl="1" algn="l">
              <a:lnSpc>
                <a:spcPct val="90000"/>
              </a:lnSpc>
              <a:spcBef>
                <a:spcPct val="40000"/>
              </a:spcBef>
              <a:buClr>
                <a:srgbClr val="006699"/>
              </a:buClr>
              <a:buFontTx/>
              <a:buChar char="•"/>
            </a:pPr>
            <a:r>
              <a:rPr lang="en-US" altLang="en-US" sz="1600"/>
              <a:t>ON keyword specifies join condition</a:t>
            </a:r>
          </a:p>
        </p:txBody>
      </p:sp>
      <p:sp>
        <p:nvSpPr>
          <p:cNvPr id="55301" name="AutoShape 15">
            <a:extLst>
              <a:ext uri="{FF2B5EF4-FFF2-40B4-BE49-F238E27FC236}">
                <a16:creationId xmlns:a16="http://schemas.microsoft.com/office/drawing/2014/main" id="{B73F2591-4193-4FF0-A743-48081F68F3B0}"/>
              </a:ext>
            </a:extLst>
          </p:cNvPr>
          <p:cNvSpPr>
            <a:spLocks noChangeArrowheads="1"/>
          </p:cNvSpPr>
          <p:nvPr/>
        </p:nvSpPr>
        <p:spPr bwMode="auto">
          <a:xfrm>
            <a:off x="1204913" y="5876925"/>
            <a:ext cx="6232525" cy="6746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sz="2000">
                <a:latin typeface="Lucida Sans Typewriter" panose="020B0509030504030204" pitchFamily="49" charset="0"/>
              </a:rPr>
              <a:t>FROM </a:t>
            </a:r>
            <a:r>
              <a:rPr lang="en-US" altLang="en-US" sz="2000" i="1">
                <a:latin typeface="Lucida Sans Typewriter" panose="020B0509030504030204" pitchFamily="49" charset="0"/>
              </a:rPr>
              <a:t>first_table</a:t>
            </a:r>
            <a:r>
              <a:rPr lang="en-US" altLang="en-US" sz="2000">
                <a:latin typeface="Lucida Sans Typewriter" panose="020B0509030504030204" pitchFamily="49" charset="0"/>
              </a:rPr>
              <a:t> </a:t>
            </a:r>
            <a:r>
              <a:rPr lang="en-US" altLang="en-US" sz="2000" i="1">
                <a:latin typeface="Lucida Sans Typewriter" panose="020B0509030504030204" pitchFamily="49" charset="0"/>
              </a:rPr>
              <a:t>join_type second_table</a:t>
            </a:r>
            <a:r>
              <a:rPr lang="en-US" altLang="en-US" sz="2000">
                <a:latin typeface="Lucida Sans Typewriter" panose="020B0509030504030204" pitchFamily="49" charset="0"/>
              </a:rPr>
              <a:t> [ON (</a:t>
            </a:r>
            <a:r>
              <a:rPr lang="en-US" altLang="en-US" sz="2000" i="1">
                <a:latin typeface="Lucida Sans Typewriter" panose="020B0509030504030204" pitchFamily="49" charset="0"/>
              </a:rPr>
              <a:t>join_condition</a:t>
            </a:r>
            <a:r>
              <a:rPr lang="en-US" altLang="en-US" sz="2000">
                <a:latin typeface="Lucida Sans Typewriter" panose="020B0509030504030204" pitchFamily="49" charset="0"/>
              </a:rPr>
              <a:t>)]</a:t>
            </a:r>
          </a:p>
        </p:txBody>
      </p:sp>
      <p:sp>
        <p:nvSpPr>
          <p:cNvPr id="6150" name="Rectangle 17">
            <a:extLst>
              <a:ext uri="{FF2B5EF4-FFF2-40B4-BE49-F238E27FC236}">
                <a16:creationId xmlns:a16="http://schemas.microsoft.com/office/drawing/2014/main" id="{B69FAA46-C924-4B15-8EED-1E413FC1D5EE}"/>
              </a:ext>
            </a:extLst>
          </p:cNvPr>
          <p:cNvSpPr>
            <a:spLocks noGrp="1" noChangeArrowheads="1"/>
          </p:cNvSpPr>
          <p:nvPr>
            <p:ph type="body" idx="1"/>
          </p:nvPr>
        </p:nvSpPr>
        <p:spPr>
          <a:xfrm>
            <a:off x="701675" y="1900238"/>
            <a:ext cx="4611688" cy="307975"/>
          </a:xfrm>
        </p:spPr>
        <p:txBody>
          <a:bodyPr>
            <a:normAutofit fontScale="47500" lnSpcReduction="20000"/>
          </a:bodyPr>
          <a:lstStyle/>
          <a:p>
            <a:pPr eaLnBrk="1" hangingPunct="1">
              <a:buFontTx/>
              <a:buNone/>
              <a:defRPr/>
            </a:pPr>
            <a:r>
              <a:rPr lang="en-US" b="1"/>
              <a:t>Joins:</a:t>
            </a:r>
            <a:endParaRPr lang="en-US"/>
          </a:p>
        </p:txBody>
      </p:sp>
      <p:sp>
        <p:nvSpPr>
          <p:cNvPr id="55303" name="Rectangle 18">
            <a:extLst>
              <a:ext uri="{FF2B5EF4-FFF2-40B4-BE49-F238E27FC236}">
                <a16:creationId xmlns:a16="http://schemas.microsoft.com/office/drawing/2014/main" id="{86DC4505-D580-4527-AB41-A6B73B3BFB4C}"/>
              </a:ext>
            </a:extLst>
          </p:cNvPr>
          <p:cNvSpPr>
            <a:spLocks noChangeArrowheads="1"/>
          </p:cNvSpPr>
          <p:nvPr/>
        </p:nvSpPr>
        <p:spPr bwMode="auto">
          <a:xfrm>
            <a:off x="1320800" y="5554663"/>
            <a:ext cx="4611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Simplified JOIN Syntax:</a:t>
            </a:r>
          </a:p>
        </p:txBody>
      </p:sp>
      <p:sp>
        <p:nvSpPr>
          <p:cNvPr id="55304" name="Rounded Rectangle 8">
            <a:extLst>
              <a:ext uri="{FF2B5EF4-FFF2-40B4-BE49-F238E27FC236}">
                <a16:creationId xmlns:a16="http://schemas.microsoft.com/office/drawing/2014/main" id="{EE89210C-01CA-40BC-90CB-A6464783617E}"/>
              </a:ext>
            </a:extLst>
          </p:cNvPr>
          <p:cNvSpPr>
            <a:spLocks noChangeArrowheads="1"/>
          </p:cNvSpPr>
          <p:nvPr/>
        </p:nvSpPr>
        <p:spPr bwMode="auto">
          <a:xfrm>
            <a:off x="842963" y="3641725"/>
            <a:ext cx="7450137" cy="1274763"/>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Query Two or More Tables to Produce a Result Set</a:t>
            </a:r>
          </a:p>
          <a:p>
            <a:pPr lvl="1" algn="l">
              <a:lnSpc>
                <a:spcPct val="90000"/>
              </a:lnSpc>
              <a:spcBef>
                <a:spcPct val="40000"/>
              </a:spcBef>
              <a:buClr>
                <a:srgbClr val="006699"/>
              </a:buClr>
              <a:buFontTx/>
              <a:buChar char="•"/>
            </a:pPr>
            <a:r>
              <a:rPr lang="en-US" altLang="en-US" sz="1600"/>
              <a:t>Use Primary and Foreign Keys as join conditions</a:t>
            </a:r>
          </a:p>
          <a:p>
            <a:pPr lvl="1" algn="l">
              <a:lnSpc>
                <a:spcPct val="90000"/>
              </a:lnSpc>
              <a:spcBef>
                <a:spcPct val="40000"/>
              </a:spcBef>
              <a:buClr>
                <a:srgbClr val="006699"/>
              </a:buClr>
              <a:buFontTx/>
              <a:buChar char="•"/>
            </a:pPr>
            <a:r>
              <a:rPr lang="en-US" altLang="en-US" sz="1600"/>
              <a:t>Use columns common to specified tables to join tables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AD222AC-2567-4794-88B7-16D01585C82C}"/>
              </a:ext>
            </a:extLst>
          </p:cNvPr>
          <p:cNvSpPr>
            <a:spLocks noGrp="1" noChangeArrowheads="1"/>
          </p:cNvSpPr>
          <p:nvPr>
            <p:ph type="title"/>
          </p:nvPr>
        </p:nvSpPr>
        <p:spPr/>
        <p:txBody>
          <a:bodyPr>
            <a:normAutofit fontScale="90000"/>
          </a:bodyPr>
          <a:lstStyle/>
          <a:p>
            <a:pPr eaLnBrk="1" hangingPunct="1">
              <a:defRPr/>
            </a:pPr>
            <a:r>
              <a:rPr lang="en-US"/>
              <a:t>Categorizing Statements by Types of Joins</a:t>
            </a:r>
          </a:p>
        </p:txBody>
      </p:sp>
      <p:sp>
        <p:nvSpPr>
          <p:cNvPr id="56323" name="Rectangle 3">
            <a:extLst>
              <a:ext uri="{FF2B5EF4-FFF2-40B4-BE49-F238E27FC236}">
                <a16:creationId xmlns:a16="http://schemas.microsoft.com/office/drawing/2014/main" id="{149B0356-0C5B-483F-94C6-E11BC69B0EFF}"/>
              </a:ext>
            </a:extLst>
          </p:cNvPr>
          <p:cNvSpPr>
            <a:spLocks noGrp="1" noChangeArrowheads="1"/>
          </p:cNvSpPr>
          <p:nvPr>
            <p:ph type="body" idx="1"/>
          </p:nvPr>
        </p:nvSpPr>
        <p:spPr/>
        <p:txBody>
          <a:bodyPr/>
          <a:lstStyle/>
          <a:p>
            <a:pPr eaLnBrk="1" hangingPunct="1"/>
            <a:r>
              <a:rPr lang="en-US" altLang="en-US"/>
              <a:t>Inner Join</a:t>
            </a:r>
          </a:p>
          <a:p>
            <a:pPr lvl="1" eaLnBrk="1" hangingPunct="1"/>
            <a:r>
              <a:rPr lang="en-US" altLang="en-US"/>
              <a:t>Includes equi-joins and natural joins</a:t>
            </a:r>
          </a:p>
          <a:p>
            <a:pPr lvl="1" eaLnBrk="1" hangingPunct="1"/>
            <a:r>
              <a:rPr lang="en-US" altLang="en-US"/>
              <a:t>Use comparison operators to match rows</a:t>
            </a:r>
          </a:p>
          <a:p>
            <a:pPr eaLnBrk="1" hangingPunct="1"/>
            <a:r>
              <a:rPr lang="en-US" altLang="en-US"/>
              <a:t>Outer Join</a:t>
            </a:r>
          </a:p>
          <a:p>
            <a:pPr lvl="1" eaLnBrk="1" hangingPunct="1"/>
            <a:r>
              <a:rPr lang="en-US" altLang="en-US"/>
              <a:t>Includes left, right, or full outer joins</a:t>
            </a:r>
          </a:p>
          <a:p>
            <a:pPr eaLnBrk="1" hangingPunct="1"/>
            <a:r>
              <a:rPr lang="en-US" altLang="en-US"/>
              <a:t>Cross Join</a:t>
            </a:r>
          </a:p>
          <a:p>
            <a:pPr lvl="1" eaLnBrk="1" hangingPunct="1"/>
            <a:r>
              <a:rPr lang="en-US" altLang="en-US"/>
              <a:t>Also called Cartesian products</a:t>
            </a:r>
          </a:p>
          <a:p>
            <a:pPr eaLnBrk="1" hangingPunct="1"/>
            <a:r>
              <a:rPr lang="en-US" altLang="en-US"/>
              <a:t>Self Join</a:t>
            </a:r>
          </a:p>
          <a:p>
            <a:pPr lvl="1" eaLnBrk="1" hangingPunct="1"/>
            <a:r>
              <a:rPr lang="en-US" altLang="en-US"/>
              <a:t>Refers to any join used to join a table to itself</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933FEC2-7610-458C-8B19-85D944804355}"/>
              </a:ext>
            </a:extLst>
          </p:cNvPr>
          <p:cNvSpPr>
            <a:spLocks noGrp="1" noChangeArrowheads="1"/>
          </p:cNvSpPr>
          <p:nvPr>
            <p:ph type="title"/>
          </p:nvPr>
        </p:nvSpPr>
        <p:spPr>
          <a:xfrm>
            <a:off x="612648" y="152400"/>
            <a:ext cx="8153400" cy="990600"/>
          </a:xfrm>
        </p:spPr>
        <p:txBody>
          <a:bodyPr>
            <a:normAutofit fontScale="90000"/>
          </a:bodyPr>
          <a:lstStyle/>
          <a:p>
            <a:pPr eaLnBrk="1" hangingPunct="1">
              <a:defRPr/>
            </a:pPr>
            <a:r>
              <a:rPr lang="en-US" dirty="0"/>
              <a:t>Identifying the Potential Impact of a Cartesian Product</a:t>
            </a:r>
          </a:p>
        </p:txBody>
      </p:sp>
      <p:sp>
        <p:nvSpPr>
          <p:cNvPr id="57347" name="Rounded Rectangle 3">
            <a:extLst>
              <a:ext uri="{FF2B5EF4-FFF2-40B4-BE49-F238E27FC236}">
                <a16:creationId xmlns:a16="http://schemas.microsoft.com/office/drawing/2014/main" id="{0C5635D2-8475-4FEC-BCB9-461D0B04127B}"/>
              </a:ext>
            </a:extLst>
          </p:cNvPr>
          <p:cNvSpPr>
            <a:spLocks noChangeArrowheads="1"/>
          </p:cNvSpPr>
          <p:nvPr/>
        </p:nvSpPr>
        <p:spPr bwMode="auto">
          <a:xfrm>
            <a:off x="617538" y="1787525"/>
            <a:ext cx="7961312" cy="2959100"/>
          </a:xfrm>
          <a:prstGeom prst="roundRect">
            <a:avLst>
              <a:gd name="adj" fmla="val 4167"/>
            </a:avLst>
          </a:prstGeom>
          <a:solidFill>
            <a:srgbClr val="DEE7F1"/>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endParaRPr lang="en-US" altLang="en-US" sz="2000"/>
          </a:p>
        </p:txBody>
      </p:sp>
      <p:sp>
        <p:nvSpPr>
          <p:cNvPr id="57348" name="Rounded Rectangle 5">
            <a:extLst>
              <a:ext uri="{FF2B5EF4-FFF2-40B4-BE49-F238E27FC236}">
                <a16:creationId xmlns:a16="http://schemas.microsoft.com/office/drawing/2014/main" id="{493F0390-02BE-4BC4-A0AF-4C70B9327C51}"/>
              </a:ext>
            </a:extLst>
          </p:cNvPr>
          <p:cNvSpPr>
            <a:spLocks noChangeArrowheads="1"/>
          </p:cNvSpPr>
          <p:nvPr/>
        </p:nvSpPr>
        <p:spPr bwMode="auto">
          <a:xfrm>
            <a:off x="881063" y="2268538"/>
            <a:ext cx="7450137" cy="593725"/>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Is defined as all possible combinations of rows in all tables</a:t>
            </a:r>
          </a:p>
        </p:txBody>
      </p:sp>
      <p:sp>
        <p:nvSpPr>
          <p:cNvPr id="57349" name="Rectangle 11">
            <a:extLst>
              <a:ext uri="{FF2B5EF4-FFF2-40B4-BE49-F238E27FC236}">
                <a16:creationId xmlns:a16="http://schemas.microsoft.com/office/drawing/2014/main" id="{77587FD8-2728-49D6-8A99-70281509FB45}"/>
              </a:ext>
            </a:extLst>
          </p:cNvPr>
          <p:cNvSpPr>
            <a:spLocks noChangeArrowheads="1"/>
          </p:cNvSpPr>
          <p:nvPr/>
        </p:nvSpPr>
        <p:spPr bwMode="auto">
          <a:xfrm>
            <a:off x="804863" y="1893888"/>
            <a:ext cx="5211762"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A Cartesian Product:</a:t>
            </a:r>
          </a:p>
        </p:txBody>
      </p:sp>
      <p:sp>
        <p:nvSpPr>
          <p:cNvPr id="57350" name="Rounded Rectangle 8">
            <a:extLst>
              <a:ext uri="{FF2B5EF4-FFF2-40B4-BE49-F238E27FC236}">
                <a16:creationId xmlns:a16="http://schemas.microsoft.com/office/drawing/2014/main" id="{D5BEE228-5475-43D4-8AAA-3866F0035E05}"/>
              </a:ext>
            </a:extLst>
          </p:cNvPr>
          <p:cNvSpPr>
            <a:spLocks noChangeArrowheads="1"/>
          </p:cNvSpPr>
          <p:nvPr/>
        </p:nvSpPr>
        <p:spPr bwMode="auto">
          <a:xfrm>
            <a:off x="881063" y="2994025"/>
            <a:ext cx="7450137" cy="608013"/>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Results in a rowset containing the number of rows in the first table times the number of rows in the second</a:t>
            </a:r>
          </a:p>
        </p:txBody>
      </p:sp>
      <p:sp>
        <p:nvSpPr>
          <p:cNvPr id="57351" name="Rounded Rectangle 8">
            <a:extLst>
              <a:ext uri="{FF2B5EF4-FFF2-40B4-BE49-F238E27FC236}">
                <a16:creationId xmlns:a16="http://schemas.microsoft.com/office/drawing/2014/main" id="{D88AF1AF-10BF-4E1D-9DD5-551E792352B8}"/>
              </a:ext>
            </a:extLst>
          </p:cNvPr>
          <p:cNvSpPr>
            <a:spLocks noChangeArrowheads="1"/>
          </p:cNvSpPr>
          <p:nvPr/>
        </p:nvSpPr>
        <p:spPr bwMode="auto">
          <a:xfrm>
            <a:off x="874713" y="3732213"/>
            <a:ext cx="7450137" cy="577850"/>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Can result in huge result sets that take several hours to complete!</a:t>
            </a:r>
          </a:p>
        </p:txBody>
      </p:sp>
      <p:sp>
        <p:nvSpPr>
          <p:cNvPr id="57352" name="Rounded Rectangle 13">
            <a:extLst>
              <a:ext uri="{FF2B5EF4-FFF2-40B4-BE49-F238E27FC236}">
                <a16:creationId xmlns:a16="http://schemas.microsoft.com/office/drawing/2014/main" id="{C5A60D84-4725-487D-AFE9-A7D5D488083A}"/>
              </a:ext>
            </a:extLst>
          </p:cNvPr>
          <p:cNvSpPr>
            <a:spLocks noChangeArrowheads="1"/>
          </p:cNvSpPr>
          <p:nvPr/>
        </p:nvSpPr>
        <p:spPr bwMode="auto">
          <a:xfrm>
            <a:off x="720725" y="237331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solidFill>
                  <a:srgbClr val="990033"/>
                </a:solidFill>
                <a:latin typeface="Wingdings" panose="05000000000000000000" pitchFamily="2" charset="2"/>
              </a:rPr>
              <a:t>ü</a:t>
            </a:r>
          </a:p>
        </p:txBody>
      </p:sp>
      <p:sp>
        <p:nvSpPr>
          <p:cNvPr id="57353" name="Rounded Rectangle 13">
            <a:extLst>
              <a:ext uri="{FF2B5EF4-FFF2-40B4-BE49-F238E27FC236}">
                <a16:creationId xmlns:a16="http://schemas.microsoft.com/office/drawing/2014/main" id="{33903933-7CF3-4DDC-BB1F-3D090B756D95}"/>
              </a:ext>
            </a:extLst>
          </p:cNvPr>
          <p:cNvSpPr>
            <a:spLocks noChangeArrowheads="1"/>
          </p:cNvSpPr>
          <p:nvPr/>
        </p:nvSpPr>
        <p:spPr bwMode="auto">
          <a:xfrm>
            <a:off x="714375" y="308451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solidFill>
                  <a:srgbClr val="990033"/>
                </a:solidFill>
                <a:latin typeface="Wingdings" panose="05000000000000000000" pitchFamily="2" charset="2"/>
              </a:rPr>
              <a:t>ü</a:t>
            </a:r>
          </a:p>
        </p:txBody>
      </p:sp>
      <p:sp>
        <p:nvSpPr>
          <p:cNvPr id="57354" name="Rounded Rectangle 13">
            <a:extLst>
              <a:ext uri="{FF2B5EF4-FFF2-40B4-BE49-F238E27FC236}">
                <a16:creationId xmlns:a16="http://schemas.microsoft.com/office/drawing/2014/main" id="{40761FED-3EF5-4C12-8B44-0AA0C5995B84}"/>
              </a:ext>
            </a:extLst>
          </p:cNvPr>
          <p:cNvSpPr>
            <a:spLocks noChangeArrowheads="1"/>
          </p:cNvSpPr>
          <p:nvPr/>
        </p:nvSpPr>
        <p:spPr bwMode="auto">
          <a:xfrm>
            <a:off x="714375" y="3814763"/>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solidFill>
                  <a:srgbClr val="990033"/>
                </a:solidFill>
                <a:latin typeface="Wingdings" panose="05000000000000000000" pitchFamily="2" charset="2"/>
              </a:rPr>
              <a:t>ü</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E56F-016A-4A96-97E8-5751D50D0331}"/>
              </a:ext>
            </a:extLst>
          </p:cNvPr>
          <p:cNvSpPr>
            <a:spLocks noGrp="1"/>
          </p:cNvSpPr>
          <p:nvPr>
            <p:ph type="title"/>
          </p:nvPr>
        </p:nvSpPr>
        <p:spPr/>
        <p:txBody>
          <a:bodyPr/>
          <a:lstStyle/>
          <a:p>
            <a:pPr>
              <a:defRPr/>
            </a:pPr>
            <a:r>
              <a:rPr lang="en-US" sz="3600" dirty="0">
                <a:latin typeface="Times New Roman" pitchFamily="18" charset="0"/>
                <a:cs typeface="Times New Roman" pitchFamily="18" charset="0"/>
              </a:rPr>
              <a:t>Executing Queries</a:t>
            </a:r>
          </a:p>
        </p:txBody>
      </p:sp>
      <p:sp>
        <p:nvSpPr>
          <p:cNvPr id="3" name="Content Placeholder 2">
            <a:extLst>
              <a:ext uri="{FF2B5EF4-FFF2-40B4-BE49-F238E27FC236}">
                <a16:creationId xmlns:a16="http://schemas.microsoft.com/office/drawing/2014/main" id="{1BDD4FD3-17EA-49B2-962F-F48DC8C3AE8E}"/>
              </a:ext>
            </a:extLst>
          </p:cNvPr>
          <p:cNvSpPr>
            <a:spLocks noGrp="1"/>
          </p:cNvSpPr>
          <p:nvPr>
            <p:ph sz="quarter" idx="1"/>
          </p:nvPr>
        </p:nvSpPr>
        <p:spPr/>
        <p:txBody>
          <a:bodyPr>
            <a:normAutofit/>
          </a:bodyPr>
          <a:lstStyle/>
          <a:p>
            <a:pPr marL="174625" indent="-174625">
              <a:lnSpc>
                <a:spcPct val="90000"/>
              </a:lnSpc>
              <a:spcBef>
                <a:spcPct val="70000"/>
              </a:spcBef>
              <a:buClr>
                <a:schemeClr val="hlink"/>
              </a:buClr>
              <a:buSzPct val="90000"/>
              <a:buFont typeface="Wingdings 3" panose="05040102010807070707" pitchFamily="18" charset="2"/>
              <a:buNone/>
              <a:defRPr/>
            </a:pPr>
            <a:r>
              <a:rPr lang="en-US" sz="2400" dirty="0">
                <a:latin typeface="Times New Roman" pitchFamily="18" charset="0"/>
                <a:cs typeface="Times New Roman" pitchFamily="18" charset="0"/>
              </a:rPr>
              <a:t>Executing queries occurs when in a query session by:</a:t>
            </a:r>
          </a:p>
          <a:p>
            <a:pPr marL="174625" indent="-174625">
              <a:lnSpc>
                <a:spcPct val="90000"/>
              </a:lnSpc>
              <a:spcBef>
                <a:spcPct val="70000"/>
              </a:spcBef>
              <a:buClr>
                <a:schemeClr val="hlink"/>
              </a:buClr>
              <a:buSzPct val="90000"/>
              <a:buFont typeface="Wingdings" pitchFamily="2" charset="2"/>
              <a:buChar char="Ø"/>
              <a:defRPr/>
            </a:pPr>
            <a:r>
              <a:rPr lang="en-US" sz="2400" dirty="0">
                <a:latin typeface="Times New Roman" pitchFamily="18" charset="0"/>
                <a:cs typeface="Times New Roman" pitchFamily="18" charset="0"/>
              </a:rPr>
              <a:t>Selecting the Execute Icon</a:t>
            </a:r>
          </a:p>
          <a:p>
            <a:pPr marL="174625" indent="-174625">
              <a:lnSpc>
                <a:spcPct val="90000"/>
              </a:lnSpc>
              <a:spcBef>
                <a:spcPct val="70000"/>
              </a:spcBef>
              <a:buClr>
                <a:schemeClr val="hlink"/>
              </a:buClr>
              <a:buSzPct val="90000"/>
              <a:buFont typeface="Wingdings" pitchFamily="2" charset="2"/>
              <a:buChar char="Ø"/>
              <a:defRPr/>
            </a:pPr>
            <a:r>
              <a:rPr lang="en-US" sz="2400" dirty="0">
                <a:latin typeface="Times New Roman" pitchFamily="18" charset="0"/>
                <a:cs typeface="Times New Roman" pitchFamily="18" charset="0"/>
              </a:rPr>
              <a:t>Pressing the F5 key</a:t>
            </a:r>
          </a:p>
          <a:p>
            <a:pPr marL="174625" indent="-174625">
              <a:lnSpc>
                <a:spcPct val="90000"/>
              </a:lnSpc>
              <a:spcBef>
                <a:spcPct val="70000"/>
              </a:spcBef>
              <a:buClr>
                <a:schemeClr val="hlink"/>
              </a:buClr>
              <a:buSzPct val="90000"/>
              <a:buFont typeface="Wingdings 3" panose="05040102010807070707" pitchFamily="18" charset="2"/>
              <a:buNone/>
              <a:defRPr/>
            </a:pPr>
            <a:r>
              <a:rPr lang="en-US" sz="2400" dirty="0">
                <a:latin typeface="Times New Roman" pitchFamily="18" charset="0"/>
                <a:cs typeface="Times New Roman" pitchFamily="18" charset="0"/>
              </a:rPr>
              <a:t>Note:</a:t>
            </a:r>
          </a:p>
          <a:p>
            <a:pPr marL="174625" indent="-174625">
              <a:lnSpc>
                <a:spcPct val="90000"/>
              </a:lnSpc>
              <a:spcBef>
                <a:spcPct val="70000"/>
              </a:spcBef>
              <a:buClr>
                <a:schemeClr val="hlink"/>
              </a:buClr>
              <a:buSzPct val="90000"/>
              <a:buFont typeface="Wingdings 3" panose="05040102010807070707" pitchFamily="18" charset="2"/>
              <a:buNone/>
              <a:defRPr/>
            </a:pPr>
            <a:r>
              <a:rPr lang="en-US" sz="2400" dirty="0">
                <a:latin typeface="Times New Roman" pitchFamily="18" charset="0"/>
                <a:cs typeface="Times New Roman" pitchFamily="18" charset="0"/>
              </a:rPr>
              <a:t>Select the Database Before Executing Query or write </a:t>
            </a:r>
          </a:p>
          <a:p>
            <a:pPr marL="174625" indent="-174625">
              <a:lnSpc>
                <a:spcPct val="90000"/>
              </a:lnSpc>
              <a:spcBef>
                <a:spcPct val="70000"/>
              </a:spcBef>
              <a:buClr>
                <a:schemeClr val="hlink"/>
              </a:buClr>
              <a:buSzPct val="90000"/>
              <a:buFont typeface="Wingdings 3" panose="05040102010807070707" pitchFamily="18" charset="2"/>
              <a:buNone/>
              <a:defRPr/>
            </a:pPr>
            <a:r>
              <a:rPr lang="en-US" sz="2400" dirty="0">
                <a:latin typeface="Times New Roman" pitchFamily="18" charset="0"/>
                <a:cs typeface="Times New Roman" pitchFamily="18" charset="0"/>
              </a:rPr>
              <a:t>Use Keyword + DB Name on top of the Query</a:t>
            </a:r>
          </a:p>
          <a:p>
            <a:pPr>
              <a:defRPr/>
            </a:pPr>
            <a:endParaRPr lang="en-US" sz="2400" dirty="0">
              <a:latin typeface="Times"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5B869B5-DF82-4629-850F-283A3AA2172E}"/>
              </a:ext>
            </a:extLst>
          </p:cNvPr>
          <p:cNvSpPr>
            <a:spLocks noGrp="1" noChangeArrowheads="1"/>
          </p:cNvSpPr>
          <p:nvPr>
            <p:ph type="title"/>
          </p:nvPr>
        </p:nvSpPr>
        <p:spPr/>
        <p:txBody>
          <a:bodyPr>
            <a:normAutofit fontScale="90000"/>
          </a:bodyPr>
          <a:lstStyle/>
          <a:p>
            <a:pPr eaLnBrk="1" hangingPunct="1">
              <a:defRPr/>
            </a:pPr>
            <a:r>
              <a:rPr lang="en-US"/>
              <a:t>Joining Tables by Using Non-Equi Joins</a:t>
            </a:r>
          </a:p>
        </p:txBody>
      </p:sp>
      <p:sp>
        <p:nvSpPr>
          <p:cNvPr id="58371" name="AutoShape 4">
            <a:extLst>
              <a:ext uri="{FF2B5EF4-FFF2-40B4-BE49-F238E27FC236}">
                <a16:creationId xmlns:a16="http://schemas.microsoft.com/office/drawing/2014/main" id="{FA84BB7E-93BB-4A36-9A80-8EBD4E4D15A1}"/>
              </a:ext>
            </a:extLst>
          </p:cNvPr>
          <p:cNvSpPr>
            <a:spLocks noChangeArrowheads="1"/>
          </p:cNvSpPr>
          <p:nvPr/>
        </p:nvSpPr>
        <p:spPr bwMode="auto">
          <a:xfrm>
            <a:off x="685800" y="2659063"/>
            <a:ext cx="8162925" cy="19097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a:latin typeface="Lucida Sans Typewriter" panose="020B0509030504030204" pitchFamily="49" charset="0"/>
              </a:rPr>
              <a:t>SELECT DISTINCT p1.ProductSubcategoryID, p1.ListPrice</a:t>
            </a:r>
          </a:p>
          <a:p>
            <a:pPr algn="l" eaLnBrk="1" hangingPunct="1">
              <a:lnSpc>
                <a:spcPct val="90000"/>
              </a:lnSpc>
            </a:pPr>
            <a:r>
              <a:rPr lang="en-US" altLang="en-US">
                <a:latin typeface="Lucida Sans Typewriter" panose="020B0509030504030204" pitchFamily="49" charset="0"/>
              </a:rPr>
              <a:t>FROM Production.Product p1</a:t>
            </a:r>
          </a:p>
          <a:p>
            <a:pPr algn="l" eaLnBrk="1" hangingPunct="1">
              <a:lnSpc>
                <a:spcPct val="90000"/>
              </a:lnSpc>
            </a:pPr>
            <a:r>
              <a:rPr lang="en-US" altLang="en-US">
                <a:latin typeface="Lucida Sans Typewriter" panose="020B0509030504030204" pitchFamily="49" charset="0"/>
              </a:rPr>
              <a:t>    INNER JOIN Production.Product p2</a:t>
            </a:r>
          </a:p>
          <a:p>
            <a:pPr algn="l" eaLnBrk="1" hangingPunct="1">
              <a:lnSpc>
                <a:spcPct val="90000"/>
              </a:lnSpc>
            </a:pPr>
            <a:r>
              <a:rPr lang="en-US" altLang="en-US">
                <a:latin typeface="Lucida Sans Typewriter" panose="020B0509030504030204" pitchFamily="49" charset="0"/>
              </a:rPr>
              <a:t>    ON p1.ProductSubcateogoryID = p2.ProductSubcategoryID</a:t>
            </a:r>
          </a:p>
          <a:p>
            <a:pPr algn="l" eaLnBrk="1" hangingPunct="1">
              <a:lnSpc>
                <a:spcPct val="90000"/>
              </a:lnSpc>
            </a:pPr>
            <a:r>
              <a:rPr lang="en-US" altLang="en-US">
                <a:latin typeface="Lucida Sans Typewriter" panose="020B0509030504030204" pitchFamily="49" charset="0"/>
              </a:rPr>
              <a:t>    AND p1.ListPrice &lt;&gt; p2.ListPrice</a:t>
            </a:r>
          </a:p>
          <a:p>
            <a:pPr algn="l" eaLnBrk="1" hangingPunct="1">
              <a:lnSpc>
                <a:spcPct val="90000"/>
              </a:lnSpc>
            </a:pPr>
            <a:r>
              <a:rPr lang="en-US" altLang="en-US">
                <a:latin typeface="Lucida Sans Typewriter" panose="020B0509030504030204" pitchFamily="49" charset="0"/>
              </a:rPr>
              <a:t>WHERE p1.ListPrice &lt; $15 AND p2.ListPrice &lt; $15</a:t>
            </a:r>
          </a:p>
          <a:p>
            <a:pPr algn="l" eaLnBrk="1" hangingPunct="1">
              <a:lnSpc>
                <a:spcPct val="90000"/>
              </a:lnSpc>
            </a:pPr>
            <a:r>
              <a:rPr lang="en-US" altLang="en-US">
                <a:latin typeface="Lucida Sans Typewriter" panose="020B0509030504030204" pitchFamily="49" charset="0"/>
              </a:rPr>
              <a:t>ORDER BY ProductSubcategoryID</a:t>
            </a:r>
          </a:p>
        </p:txBody>
      </p:sp>
      <p:sp>
        <p:nvSpPr>
          <p:cNvPr id="58372" name="Rounded Rectangle 8">
            <a:extLst>
              <a:ext uri="{FF2B5EF4-FFF2-40B4-BE49-F238E27FC236}">
                <a16:creationId xmlns:a16="http://schemas.microsoft.com/office/drawing/2014/main" id="{C37E6670-71C3-47BC-9551-4B8CD273C643}"/>
              </a:ext>
            </a:extLst>
          </p:cNvPr>
          <p:cNvSpPr>
            <a:spLocks noChangeArrowheads="1"/>
          </p:cNvSpPr>
          <p:nvPr/>
        </p:nvSpPr>
        <p:spPr bwMode="auto">
          <a:xfrm>
            <a:off x="650875" y="1731963"/>
            <a:ext cx="7939088" cy="677862"/>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The same Operators and Predicates used for Inner Joins can be used for Not-Equal Joins </a:t>
            </a:r>
          </a:p>
        </p:txBody>
      </p:sp>
      <p:sp>
        <p:nvSpPr>
          <p:cNvPr id="819209" name="AutoShape 9">
            <a:extLst>
              <a:ext uri="{FF2B5EF4-FFF2-40B4-BE49-F238E27FC236}">
                <a16:creationId xmlns:a16="http://schemas.microsoft.com/office/drawing/2014/main" id="{50AF61D9-72B1-42A8-9D25-35D5AFFF2EA2}"/>
              </a:ext>
            </a:extLst>
          </p:cNvPr>
          <p:cNvSpPr>
            <a:spLocks noChangeArrowheads="1"/>
          </p:cNvSpPr>
          <p:nvPr/>
        </p:nvSpPr>
        <p:spPr bwMode="auto">
          <a:xfrm>
            <a:off x="1731963" y="5024438"/>
            <a:ext cx="5099050"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a:latin typeface="Lucida Sans Typewriter" panose="020B0509030504030204" pitchFamily="49" charset="0"/>
              </a:rPr>
              <a:t>ProductSubcateogoryID    ListPrice</a:t>
            </a:r>
          </a:p>
          <a:p>
            <a:pPr algn="l" eaLnBrk="1" hangingPunct="1">
              <a:lnSpc>
                <a:spcPct val="90000"/>
              </a:lnSpc>
            </a:pPr>
            <a:r>
              <a:rPr lang="en-US" altLang="en-US">
                <a:latin typeface="Lucida Sans Typewriter" panose="020B0509030504030204" pitchFamily="49" charset="0"/>
              </a:rPr>
              <a:t>-----------------------------------</a:t>
            </a:r>
          </a:p>
          <a:p>
            <a:pPr algn="l" eaLnBrk="1" hangingPunct="1">
              <a:lnSpc>
                <a:spcPct val="90000"/>
              </a:lnSpc>
            </a:pPr>
            <a:r>
              <a:rPr lang="en-US" altLang="en-US">
                <a:latin typeface="Lucida Sans Typewriter" panose="020B0509030504030204" pitchFamily="49" charset="0"/>
              </a:rPr>
              <a:t>23                       8.99</a:t>
            </a:r>
          </a:p>
          <a:p>
            <a:pPr algn="l" eaLnBrk="1" hangingPunct="1">
              <a:lnSpc>
                <a:spcPct val="90000"/>
              </a:lnSpc>
            </a:pPr>
            <a:r>
              <a:rPr lang="en-US" altLang="en-US">
                <a:latin typeface="Lucida Sans Typewriter" panose="020B0509030504030204" pitchFamily="49" charset="0"/>
              </a:rPr>
              <a:t>23                       9.50</a:t>
            </a:r>
          </a:p>
          <a:p>
            <a:pPr algn="l" eaLnBrk="1" hangingPunct="1">
              <a:lnSpc>
                <a:spcPct val="90000"/>
              </a:lnSpc>
            </a:pPr>
            <a:r>
              <a:rPr lang="en-US" altLang="en-US">
                <a:latin typeface="Lucida Sans Typewriter" panose="020B0509030504030204" pitchFamily="49" charset="0"/>
              </a:rPr>
              <a:t>...</a:t>
            </a:r>
          </a:p>
          <a:p>
            <a:pPr algn="l" eaLnBrk="1" hangingPunct="1">
              <a:lnSpc>
                <a:spcPct val="90000"/>
              </a:lnSpc>
            </a:pPr>
            <a:r>
              <a:rPr lang="en-US" altLang="en-US">
                <a:latin typeface="Lucida Sans Typewriter" panose="020B0509030504030204" pitchFamily="49" charset="0"/>
              </a:rPr>
              <a:t>(8 row(s) affected) </a:t>
            </a:r>
          </a:p>
        </p:txBody>
      </p:sp>
      <p:sp>
        <p:nvSpPr>
          <p:cNvPr id="819210" name="Rectangle 10">
            <a:extLst>
              <a:ext uri="{FF2B5EF4-FFF2-40B4-BE49-F238E27FC236}">
                <a16:creationId xmlns:a16="http://schemas.microsoft.com/office/drawing/2014/main" id="{2AE58839-0327-41E3-9C44-52F4B29BE002}"/>
              </a:ext>
            </a:extLst>
          </p:cNvPr>
          <p:cNvSpPr>
            <a:spLocks noChangeArrowheads="1"/>
          </p:cNvSpPr>
          <p:nvPr/>
        </p:nvSpPr>
        <p:spPr bwMode="auto">
          <a:xfrm>
            <a:off x="1811338" y="4721225"/>
            <a:ext cx="1676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Result Set:</a:t>
            </a:r>
          </a:p>
        </p:txBody>
      </p:sp>
      <p:pic>
        <p:nvPicPr>
          <p:cNvPr id="819211" name="Picture 11" descr="arrow09_04">
            <a:extLst>
              <a:ext uri="{FF2B5EF4-FFF2-40B4-BE49-F238E27FC236}">
                <a16:creationId xmlns:a16="http://schemas.microsoft.com/office/drawing/2014/main" id="{2A3B271D-5E5B-4D01-8EF2-25B1E4EA0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413" y="4092575"/>
            <a:ext cx="1614487"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19211"/>
                                        </p:tgtEl>
                                        <p:attrNameLst>
                                          <p:attrName>style.visibility</p:attrName>
                                        </p:attrNameLst>
                                      </p:cBhvr>
                                      <p:to>
                                        <p:strVal val="visible"/>
                                      </p:to>
                                    </p:set>
                                    <p:animEffect transition="in" filter="wipe(up)">
                                      <p:cBhvr>
                                        <p:cTn id="7" dur="500"/>
                                        <p:tgtEl>
                                          <p:spTgt spid="819211"/>
                                        </p:tgtEl>
                                      </p:cBhvr>
                                    </p:animEffect>
                                  </p:childTnLst>
                                </p:cTn>
                              </p:par>
                            </p:childTnLst>
                          </p:cTn>
                        </p:par>
                        <p:par>
                          <p:cTn id="8" fill="hold" nodeType="after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819209"/>
                                        </p:tgtEl>
                                        <p:attrNameLst>
                                          <p:attrName>style.visibility</p:attrName>
                                        </p:attrNameLst>
                                      </p:cBhvr>
                                      <p:to>
                                        <p:strVal val="visible"/>
                                      </p:to>
                                    </p:set>
                                    <p:animEffect transition="in" filter="wipe(right)">
                                      <p:cBhvr>
                                        <p:cTn id="11" dur="500"/>
                                        <p:tgtEl>
                                          <p:spTgt spid="81920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19210"/>
                                        </p:tgtEl>
                                        <p:attrNameLst>
                                          <p:attrName>style.visibility</p:attrName>
                                        </p:attrNameLst>
                                      </p:cBhvr>
                                      <p:to>
                                        <p:strVal val="visible"/>
                                      </p:to>
                                    </p:set>
                                    <p:animEffect transition="in" filter="wipe(left)">
                                      <p:cBhvr>
                                        <p:cTn id="14" dur="500"/>
                                        <p:tgtEl>
                                          <p:spTgt spid="819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9" grpId="0" animBg="1"/>
      <p:bldP spid="8192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896057F8-B529-4A7B-933C-3F66A4DD88B6}"/>
              </a:ext>
            </a:extLst>
          </p:cNvPr>
          <p:cNvSpPr>
            <a:spLocks noGrp="1"/>
          </p:cNvSpPr>
          <p:nvPr>
            <p:ph type="title"/>
          </p:nvPr>
        </p:nvSpPr>
        <p:spPr/>
        <p:txBody>
          <a:bodyPr/>
          <a:lstStyle/>
          <a:p>
            <a:pPr>
              <a:defRPr/>
            </a:pPr>
            <a:r>
              <a:rPr lang="en-US"/>
              <a:t>Equijoins and Non-Equijoins</a:t>
            </a:r>
          </a:p>
        </p:txBody>
      </p:sp>
      <p:sp>
        <p:nvSpPr>
          <p:cNvPr id="59395" name="Content Placeholder 2">
            <a:extLst>
              <a:ext uri="{FF2B5EF4-FFF2-40B4-BE49-F238E27FC236}">
                <a16:creationId xmlns:a16="http://schemas.microsoft.com/office/drawing/2014/main" id="{CB69F267-A3F0-457B-9342-EDFC28F0B739}"/>
              </a:ext>
            </a:extLst>
          </p:cNvPr>
          <p:cNvSpPr>
            <a:spLocks noGrp="1"/>
          </p:cNvSpPr>
          <p:nvPr>
            <p:ph idx="1"/>
          </p:nvPr>
        </p:nvSpPr>
        <p:spPr/>
        <p:txBody>
          <a:bodyPr/>
          <a:lstStyle/>
          <a:p>
            <a:r>
              <a:rPr lang="en-US" altLang="en-US" sz="2000"/>
              <a:t>Using Equal Operator not satisfy all join conditions.</a:t>
            </a:r>
          </a:p>
          <a:p>
            <a:endParaRPr lang="en-US" altLang="en-US" sz="2000"/>
          </a:p>
          <a:p>
            <a:r>
              <a:rPr lang="en-US" altLang="en-US" sz="2000"/>
              <a:t>Display employees information ( name , salary , title) with salary grade for each employee.</a:t>
            </a:r>
          </a:p>
          <a:p>
            <a:endParaRPr lang="en-US" altLang="en-US" sz="2000"/>
          </a:p>
          <a:p>
            <a:pPr marL="400050" lvl="1" indent="0">
              <a:buFont typeface="Wingdings" panose="05000000000000000000" pitchFamily="2" charset="2"/>
              <a:buNone/>
            </a:pPr>
            <a:r>
              <a:rPr lang="en-US" altLang="en-US" sz="1600"/>
              <a:t>SELECT e. name, e. salary, j.grade</a:t>
            </a:r>
          </a:p>
          <a:p>
            <a:pPr marL="400050" lvl="1" indent="0">
              <a:buFont typeface="Wingdings" panose="05000000000000000000" pitchFamily="2" charset="2"/>
              <a:buNone/>
            </a:pPr>
            <a:r>
              <a:rPr lang="en-US" altLang="en-US" sz="1600"/>
              <a:t>FROM employees e, job_ grades j</a:t>
            </a:r>
          </a:p>
          <a:p>
            <a:pPr marL="400050" lvl="1" indent="0">
              <a:buFont typeface="Wingdings" panose="05000000000000000000" pitchFamily="2" charset="2"/>
              <a:buNone/>
            </a:pPr>
            <a:r>
              <a:rPr lang="en-US" altLang="en-US" sz="1600"/>
              <a:t>WHERE e. salary</a:t>
            </a:r>
          </a:p>
          <a:p>
            <a:pPr marL="400050" lvl="1" indent="0">
              <a:buFont typeface="Wingdings" panose="05000000000000000000" pitchFamily="2" charset="2"/>
              <a:buNone/>
            </a:pPr>
            <a:r>
              <a:rPr lang="en-US" altLang="en-US" sz="1600"/>
              <a:t>BETWEEN j.lowest_ sal AND j. highest_ sal;</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B66A642-15FD-4C5B-8150-9DF75B176C9D}"/>
              </a:ext>
            </a:extLst>
          </p:cNvPr>
          <p:cNvSpPr>
            <a:spLocks noGrp="1" noChangeArrowheads="1"/>
          </p:cNvSpPr>
          <p:nvPr>
            <p:ph type="title"/>
          </p:nvPr>
        </p:nvSpPr>
        <p:spPr/>
        <p:txBody>
          <a:bodyPr/>
          <a:lstStyle/>
          <a:p>
            <a:pPr eaLnBrk="1" hangingPunct="1">
              <a:defRPr/>
            </a:pPr>
            <a:r>
              <a:rPr lang="en-US" dirty="0"/>
              <a:t>Combining and Limiting Result Sets</a:t>
            </a:r>
          </a:p>
        </p:txBody>
      </p:sp>
      <p:sp>
        <p:nvSpPr>
          <p:cNvPr id="60419" name="Rectangle 3">
            <a:extLst>
              <a:ext uri="{FF2B5EF4-FFF2-40B4-BE49-F238E27FC236}">
                <a16:creationId xmlns:a16="http://schemas.microsoft.com/office/drawing/2014/main" id="{95498348-2F42-4D86-A721-DF32844EBBE5}"/>
              </a:ext>
            </a:extLst>
          </p:cNvPr>
          <p:cNvSpPr>
            <a:spLocks noGrp="1" noChangeArrowheads="1"/>
          </p:cNvSpPr>
          <p:nvPr>
            <p:ph type="body" idx="1"/>
          </p:nvPr>
        </p:nvSpPr>
        <p:spPr/>
        <p:txBody>
          <a:bodyPr/>
          <a:lstStyle/>
          <a:p>
            <a:pPr eaLnBrk="1" hangingPunct="1"/>
            <a:r>
              <a:rPr lang="en-US" altLang="en-US" sz="2400"/>
              <a:t>Combining Result Sets by Using the UNION Operator</a:t>
            </a:r>
          </a:p>
          <a:p>
            <a:pPr eaLnBrk="1" hangingPunct="1"/>
            <a:r>
              <a:rPr lang="en-US" altLang="en-US" sz="2400"/>
              <a:t>Limiting Result Sets by Using the EXCEPT and INTERSECT Operators</a:t>
            </a:r>
          </a:p>
          <a:p>
            <a:pPr eaLnBrk="1" hangingPunct="1"/>
            <a:r>
              <a:rPr lang="en-US" altLang="en-US" sz="2400"/>
              <a:t>Identifying the Order of Precedence of UNION, EXCEPT, and INTERSECT</a:t>
            </a:r>
          </a:p>
          <a:p>
            <a:pPr eaLnBrk="1" hangingPunct="1"/>
            <a:r>
              <a:rPr lang="en-US" altLang="en-US" sz="2400"/>
              <a:t>Limiting Result Sets by Using the TOP and TABLESAMPLE Operators</a:t>
            </a:r>
          </a:p>
          <a:p>
            <a:pPr eaLnBrk="1" hangingPunct="1"/>
            <a:r>
              <a:rPr lang="en-US" altLang="en-US" sz="2400"/>
              <a:t>Categorizing Statements that Limit Result Sets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71737A6-01B4-41A7-9FE3-DB93C3439FFD}"/>
              </a:ext>
            </a:extLst>
          </p:cNvPr>
          <p:cNvSpPr>
            <a:spLocks noGrp="1" noChangeArrowheads="1"/>
          </p:cNvSpPr>
          <p:nvPr>
            <p:ph type="title"/>
          </p:nvPr>
        </p:nvSpPr>
        <p:spPr/>
        <p:txBody>
          <a:bodyPr>
            <a:normAutofit fontScale="90000"/>
          </a:bodyPr>
          <a:lstStyle/>
          <a:p>
            <a:pPr eaLnBrk="1" hangingPunct="1">
              <a:defRPr/>
            </a:pPr>
            <a:r>
              <a:rPr lang="en-US"/>
              <a:t>Combining Result Sets by Using the UNION Operator</a:t>
            </a:r>
          </a:p>
        </p:txBody>
      </p:sp>
      <p:sp>
        <p:nvSpPr>
          <p:cNvPr id="61443" name="AutoShape 5">
            <a:extLst>
              <a:ext uri="{FF2B5EF4-FFF2-40B4-BE49-F238E27FC236}">
                <a16:creationId xmlns:a16="http://schemas.microsoft.com/office/drawing/2014/main" id="{6FAA8B49-F67C-443A-A624-020BB115F2F2}"/>
              </a:ext>
            </a:extLst>
          </p:cNvPr>
          <p:cNvSpPr>
            <a:spLocks noChangeArrowheads="1"/>
          </p:cNvSpPr>
          <p:nvPr/>
        </p:nvSpPr>
        <p:spPr bwMode="auto">
          <a:xfrm>
            <a:off x="322263" y="3217863"/>
            <a:ext cx="3633787" cy="9620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sz="2000">
                <a:solidFill>
                  <a:srgbClr val="000000"/>
                </a:solidFill>
                <a:latin typeface="Lucida Sans Typewriter" panose="020B0509030504030204" pitchFamily="49" charset="0"/>
                <a:cs typeface="Times New Roman" panose="02020603050405020304" pitchFamily="18" charset="0"/>
              </a:rPr>
              <a:t>SELECT * FROM testa</a:t>
            </a:r>
          </a:p>
          <a:p>
            <a:pPr algn="l" eaLnBrk="1" hangingPunct="1">
              <a:lnSpc>
                <a:spcPct val="90000"/>
              </a:lnSpc>
            </a:pPr>
            <a:r>
              <a:rPr lang="en-US" altLang="en-US" sz="2000">
                <a:solidFill>
                  <a:srgbClr val="000000"/>
                </a:solidFill>
                <a:latin typeface="Lucida Sans Typewriter" panose="020B0509030504030204" pitchFamily="49" charset="0"/>
                <a:cs typeface="Times New Roman" panose="02020603050405020304" pitchFamily="18" charset="0"/>
              </a:rPr>
              <a:t>UNION ALL</a:t>
            </a:r>
          </a:p>
          <a:p>
            <a:pPr algn="l" eaLnBrk="1" hangingPunct="1">
              <a:lnSpc>
                <a:spcPct val="90000"/>
              </a:lnSpc>
            </a:pPr>
            <a:r>
              <a:rPr lang="en-US" altLang="en-US" sz="2000">
                <a:solidFill>
                  <a:srgbClr val="000000"/>
                </a:solidFill>
                <a:latin typeface="Lucida Sans Typewriter" panose="020B0509030504030204" pitchFamily="49" charset="0"/>
                <a:cs typeface="Times New Roman" panose="02020603050405020304" pitchFamily="18" charset="0"/>
              </a:rPr>
              <a:t>SELECT * FROM testb;</a:t>
            </a:r>
          </a:p>
        </p:txBody>
      </p:sp>
      <p:sp>
        <p:nvSpPr>
          <p:cNvPr id="61444" name="AutoShape 54">
            <a:extLst>
              <a:ext uri="{FF2B5EF4-FFF2-40B4-BE49-F238E27FC236}">
                <a16:creationId xmlns:a16="http://schemas.microsoft.com/office/drawing/2014/main" id="{4654B5BA-4D91-4B4D-82AD-B0580C72DA73}"/>
              </a:ext>
            </a:extLst>
          </p:cNvPr>
          <p:cNvSpPr>
            <a:spLocks noChangeArrowheads="1"/>
          </p:cNvSpPr>
          <p:nvPr/>
        </p:nvSpPr>
        <p:spPr bwMode="auto">
          <a:xfrm>
            <a:off x="152400" y="5638800"/>
            <a:ext cx="7575550" cy="884238"/>
          </a:xfrm>
          <a:prstGeom prst="roundRect">
            <a:avLst>
              <a:gd name="adj" fmla="val 16667"/>
            </a:avLst>
          </a:prstGeom>
          <a:solidFill>
            <a:srgbClr val="EAABA0"/>
          </a:solidFill>
          <a:ln w="9525" algn="ctr">
            <a:solidFill>
              <a:srgbClr val="333333"/>
            </a:solidFill>
            <a:round/>
            <a:headEnd/>
            <a:tailEnd/>
          </a:ln>
          <a:effectLst>
            <a:outerShdw dist="35921" dir="2700000" algn="ctr" rotWithShape="0">
              <a:srgbClr val="4D4D4D">
                <a:alpha val="50000"/>
              </a:srgbClr>
            </a:outerShdw>
          </a:effec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a:lnSpc>
                <a:spcPct val="90000"/>
              </a:lnSpc>
              <a:spcBef>
                <a:spcPct val="40000"/>
              </a:spcBef>
            </a:pPr>
            <a:r>
              <a:rPr lang="en-US" altLang="en-US"/>
              <a:t>The number and order of columns must be the same</a:t>
            </a:r>
          </a:p>
          <a:p>
            <a:pPr algn="r">
              <a:lnSpc>
                <a:spcPct val="90000"/>
              </a:lnSpc>
              <a:spcBef>
                <a:spcPct val="40000"/>
              </a:spcBef>
            </a:pPr>
            <a:r>
              <a:rPr lang="en-US" altLang="en-US"/>
              <a:t> in all queries and all data types must be compatible</a:t>
            </a:r>
          </a:p>
        </p:txBody>
      </p:sp>
      <p:pic>
        <p:nvPicPr>
          <p:cNvPr id="61445" name="Picture 9" descr="H:\PPT Graphics\MSL_PNG_Object_Library\Exclamation.png">
            <a:extLst>
              <a:ext uri="{FF2B5EF4-FFF2-40B4-BE49-F238E27FC236}">
                <a16:creationId xmlns:a16="http://schemas.microsoft.com/office/drawing/2014/main" id="{190449E8-5A22-4385-9580-A8CA414A9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715000"/>
            <a:ext cx="3429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Rounded Rectangle 8">
            <a:extLst>
              <a:ext uri="{FF2B5EF4-FFF2-40B4-BE49-F238E27FC236}">
                <a16:creationId xmlns:a16="http://schemas.microsoft.com/office/drawing/2014/main" id="{4AD764C9-E7C9-44E6-9AC7-1D70BA8448C6}"/>
              </a:ext>
            </a:extLst>
          </p:cNvPr>
          <p:cNvSpPr>
            <a:spLocks noChangeArrowheads="1"/>
          </p:cNvSpPr>
          <p:nvPr/>
        </p:nvSpPr>
        <p:spPr bwMode="auto">
          <a:xfrm>
            <a:off x="650875" y="1812925"/>
            <a:ext cx="7939088" cy="795338"/>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a:t>UNION combines the results of two or more queries into a single result set that includes all the rows that belong to all queries in the union </a:t>
            </a:r>
          </a:p>
        </p:txBody>
      </p:sp>
      <p:sp>
        <p:nvSpPr>
          <p:cNvPr id="827402" name="AutoShape 10">
            <a:extLst>
              <a:ext uri="{FF2B5EF4-FFF2-40B4-BE49-F238E27FC236}">
                <a16:creationId xmlns:a16="http://schemas.microsoft.com/office/drawing/2014/main" id="{15D7659B-E61B-4575-A466-A06933E33AF0}"/>
              </a:ext>
            </a:extLst>
          </p:cNvPr>
          <p:cNvSpPr>
            <a:spLocks noChangeArrowheads="1"/>
          </p:cNvSpPr>
          <p:nvPr/>
        </p:nvSpPr>
        <p:spPr bwMode="auto">
          <a:xfrm>
            <a:off x="5326063" y="3605213"/>
            <a:ext cx="3055937" cy="165258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a:latin typeface="Lucida Sans Typewriter" panose="020B0509030504030204" pitchFamily="49" charset="0"/>
              </a:rPr>
              <a:t>columna   columnb</a:t>
            </a:r>
          </a:p>
          <a:p>
            <a:pPr algn="l" eaLnBrk="1" hangingPunct="1">
              <a:lnSpc>
                <a:spcPct val="90000"/>
              </a:lnSpc>
            </a:pPr>
            <a:r>
              <a:rPr lang="en-US" altLang="en-US">
                <a:latin typeface="Lucida Sans Typewriter" panose="020B0509030504030204" pitchFamily="49" charset="0"/>
              </a:rPr>
              <a:t>------------------</a:t>
            </a:r>
          </a:p>
          <a:p>
            <a:pPr algn="l" eaLnBrk="1" hangingPunct="1">
              <a:lnSpc>
                <a:spcPct val="90000"/>
              </a:lnSpc>
            </a:pPr>
            <a:r>
              <a:rPr lang="en-US" altLang="en-US">
                <a:latin typeface="Lucida Sans Typewriter" panose="020B0509030504030204" pitchFamily="49" charset="0"/>
              </a:rPr>
              <a:t>100       test</a:t>
            </a:r>
          </a:p>
          <a:p>
            <a:pPr algn="l" eaLnBrk="1" hangingPunct="1">
              <a:lnSpc>
                <a:spcPct val="90000"/>
              </a:lnSpc>
            </a:pPr>
            <a:r>
              <a:rPr lang="en-US" altLang="en-US">
                <a:latin typeface="Lucida Sans Typewriter" panose="020B0509030504030204" pitchFamily="49" charset="0"/>
              </a:rPr>
              <a:t>100       test</a:t>
            </a:r>
          </a:p>
          <a:p>
            <a:pPr algn="l" eaLnBrk="1" hangingPunct="1">
              <a:lnSpc>
                <a:spcPct val="90000"/>
              </a:lnSpc>
            </a:pPr>
            <a:r>
              <a:rPr lang="en-US" altLang="en-US">
                <a:latin typeface="Lucida Sans Typewriter" panose="020B0509030504030204" pitchFamily="49" charset="0"/>
              </a:rPr>
              <a:t>...</a:t>
            </a:r>
          </a:p>
          <a:p>
            <a:pPr algn="l" eaLnBrk="1" hangingPunct="1">
              <a:lnSpc>
                <a:spcPct val="90000"/>
              </a:lnSpc>
            </a:pPr>
            <a:r>
              <a:rPr lang="en-US" altLang="en-US">
                <a:latin typeface="Lucida Sans Typewriter" panose="020B0509030504030204" pitchFamily="49" charset="0"/>
              </a:rPr>
              <a:t>(8 row(s) affected) </a:t>
            </a:r>
          </a:p>
        </p:txBody>
      </p:sp>
      <p:sp>
        <p:nvSpPr>
          <p:cNvPr id="827403" name="Rectangle 11">
            <a:extLst>
              <a:ext uri="{FF2B5EF4-FFF2-40B4-BE49-F238E27FC236}">
                <a16:creationId xmlns:a16="http://schemas.microsoft.com/office/drawing/2014/main" id="{8570AE45-79BF-487E-8B7A-5524A4903923}"/>
              </a:ext>
            </a:extLst>
          </p:cNvPr>
          <p:cNvSpPr>
            <a:spLocks noChangeArrowheads="1"/>
          </p:cNvSpPr>
          <p:nvPr/>
        </p:nvSpPr>
        <p:spPr bwMode="auto">
          <a:xfrm>
            <a:off x="5435600" y="3316288"/>
            <a:ext cx="1676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Result Set:</a:t>
            </a:r>
          </a:p>
        </p:txBody>
      </p:sp>
      <p:pic>
        <p:nvPicPr>
          <p:cNvPr id="827410" name="Picture 18" descr="arrow05_01">
            <a:extLst>
              <a:ext uri="{FF2B5EF4-FFF2-40B4-BE49-F238E27FC236}">
                <a16:creationId xmlns:a16="http://schemas.microsoft.com/office/drawing/2014/main" id="{384EA72E-AEC9-4BB9-97AC-2FF749BBB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1100" y="3932238"/>
            <a:ext cx="15144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27410"/>
                                        </p:tgtEl>
                                        <p:attrNameLst>
                                          <p:attrName>style.visibility</p:attrName>
                                        </p:attrNameLst>
                                      </p:cBhvr>
                                      <p:to>
                                        <p:strVal val="visible"/>
                                      </p:to>
                                    </p:set>
                                    <p:animEffect transition="in" filter="wipe(left)">
                                      <p:cBhvr>
                                        <p:cTn id="7" dur="500"/>
                                        <p:tgtEl>
                                          <p:spTgt spid="82741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27402"/>
                                        </p:tgtEl>
                                        <p:attrNameLst>
                                          <p:attrName>style.visibility</p:attrName>
                                        </p:attrNameLst>
                                      </p:cBhvr>
                                      <p:to>
                                        <p:strVal val="visible"/>
                                      </p:to>
                                    </p:set>
                                    <p:animEffect transition="in" filter="wipe(left)">
                                      <p:cBhvr>
                                        <p:cTn id="11" dur="500"/>
                                        <p:tgtEl>
                                          <p:spTgt spid="827402"/>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827403"/>
                                        </p:tgtEl>
                                        <p:attrNameLst>
                                          <p:attrName>style.visibility</p:attrName>
                                        </p:attrNameLst>
                                      </p:cBhvr>
                                      <p:to>
                                        <p:strVal val="visible"/>
                                      </p:to>
                                    </p:set>
                                    <p:animEffect transition="in" filter="wipe(left)">
                                      <p:cBhvr>
                                        <p:cTn id="14" dur="500"/>
                                        <p:tgtEl>
                                          <p:spTgt spid="827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02" grpId="0" animBg="1"/>
      <p:bldP spid="82740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C5A3AE9-3E19-416D-95FD-99143BA669B7}"/>
              </a:ext>
            </a:extLst>
          </p:cNvPr>
          <p:cNvSpPr>
            <a:spLocks noGrp="1" noChangeArrowheads="1"/>
          </p:cNvSpPr>
          <p:nvPr>
            <p:ph type="title"/>
          </p:nvPr>
        </p:nvSpPr>
        <p:spPr>
          <a:xfrm>
            <a:off x="0" y="228600"/>
            <a:ext cx="8991600" cy="990600"/>
          </a:xfrm>
        </p:spPr>
        <p:txBody>
          <a:bodyPr>
            <a:normAutofit fontScale="90000"/>
          </a:bodyPr>
          <a:lstStyle/>
          <a:p>
            <a:pPr eaLnBrk="1" hangingPunct="1">
              <a:defRPr/>
            </a:pPr>
            <a:r>
              <a:rPr lang="en-US" dirty="0"/>
              <a:t>Limiting Result Sets by Using the EXCEPT and INTERSECT Operators</a:t>
            </a:r>
          </a:p>
        </p:txBody>
      </p:sp>
      <p:sp>
        <p:nvSpPr>
          <p:cNvPr id="62467" name="AutoShape 4">
            <a:extLst>
              <a:ext uri="{FF2B5EF4-FFF2-40B4-BE49-F238E27FC236}">
                <a16:creationId xmlns:a16="http://schemas.microsoft.com/office/drawing/2014/main" id="{67310759-597A-4855-A2F2-E63F53FAAF1C}"/>
              </a:ext>
            </a:extLst>
          </p:cNvPr>
          <p:cNvSpPr>
            <a:spLocks noChangeArrowheads="1"/>
          </p:cNvSpPr>
          <p:nvPr/>
        </p:nvSpPr>
        <p:spPr bwMode="auto">
          <a:xfrm>
            <a:off x="241300" y="3668713"/>
            <a:ext cx="4100513"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a:latin typeface="Lucida Sans Typewriter" panose="020B0509030504030204" pitchFamily="49" charset="0"/>
              </a:rPr>
              <a:t>SELECT ProductID </a:t>
            </a:r>
          </a:p>
          <a:p>
            <a:pPr algn="l" eaLnBrk="1" hangingPunct="1">
              <a:lnSpc>
                <a:spcPct val="90000"/>
              </a:lnSpc>
            </a:pPr>
            <a:r>
              <a:rPr lang="en-US" altLang="en-US">
                <a:latin typeface="Lucida Sans Typewriter" panose="020B0509030504030204" pitchFamily="49" charset="0"/>
              </a:rPr>
              <a:t>FROM Production.Product</a:t>
            </a:r>
          </a:p>
          <a:p>
            <a:pPr algn="l" eaLnBrk="1" hangingPunct="1">
              <a:lnSpc>
                <a:spcPct val="90000"/>
              </a:lnSpc>
            </a:pPr>
            <a:r>
              <a:rPr lang="en-US" altLang="en-US">
                <a:latin typeface="Lucida Sans Typewriter" panose="020B0509030504030204" pitchFamily="49" charset="0"/>
              </a:rPr>
              <a:t>EXCEPT</a:t>
            </a:r>
          </a:p>
          <a:p>
            <a:pPr algn="l" eaLnBrk="1" hangingPunct="1">
              <a:lnSpc>
                <a:spcPct val="90000"/>
              </a:lnSpc>
            </a:pPr>
            <a:r>
              <a:rPr lang="en-US" altLang="en-US">
                <a:latin typeface="Lucida Sans Typewriter" panose="020B0509030504030204" pitchFamily="49" charset="0"/>
              </a:rPr>
              <a:t>SELECT ProductID </a:t>
            </a:r>
          </a:p>
          <a:p>
            <a:pPr algn="l" eaLnBrk="1" hangingPunct="1">
              <a:lnSpc>
                <a:spcPct val="90000"/>
              </a:lnSpc>
            </a:pPr>
            <a:r>
              <a:rPr lang="en-US" altLang="en-US">
                <a:latin typeface="Lucida Sans Typewriter" panose="020B0509030504030204" pitchFamily="49" charset="0"/>
              </a:rPr>
              <a:t>FROM Production.WorkOrder</a:t>
            </a:r>
          </a:p>
        </p:txBody>
      </p:sp>
      <p:sp>
        <p:nvSpPr>
          <p:cNvPr id="62468" name="AutoShape 5">
            <a:extLst>
              <a:ext uri="{FF2B5EF4-FFF2-40B4-BE49-F238E27FC236}">
                <a16:creationId xmlns:a16="http://schemas.microsoft.com/office/drawing/2014/main" id="{9963DF5C-B2BC-4576-B84A-C88E4C877B2F}"/>
              </a:ext>
            </a:extLst>
          </p:cNvPr>
          <p:cNvSpPr>
            <a:spLocks noChangeArrowheads="1"/>
          </p:cNvSpPr>
          <p:nvPr/>
        </p:nvSpPr>
        <p:spPr bwMode="auto">
          <a:xfrm>
            <a:off x="4448175" y="5192713"/>
            <a:ext cx="4098925" cy="13938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pPr>
            <a:r>
              <a:rPr lang="en-US" altLang="en-US">
                <a:latin typeface="Lucida Sans Typewriter" panose="020B0509030504030204" pitchFamily="49" charset="0"/>
              </a:rPr>
              <a:t>SELECT ProductID </a:t>
            </a:r>
          </a:p>
          <a:p>
            <a:pPr algn="l" eaLnBrk="1" hangingPunct="1">
              <a:lnSpc>
                <a:spcPct val="90000"/>
              </a:lnSpc>
            </a:pPr>
            <a:r>
              <a:rPr lang="en-US" altLang="en-US">
                <a:latin typeface="Lucida Sans Typewriter" panose="020B0509030504030204" pitchFamily="49" charset="0"/>
              </a:rPr>
              <a:t>FROM Production.Product</a:t>
            </a:r>
          </a:p>
          <a:p>
            <a:pPr algn="l" eaLnBrk="1" hangingPunct="1">
              <a:lnSpc>
                <a:spcPct val="90000"/>
              </a:lnSpc>
            </a:pPr>
            <a:r>
              <a:rPr lang="en-US" altLang="en-US">
                <a:latin typeface="Lucida Sans Typewriter" panose="020B0509030504030204" pitchFamily="49" charset="0"/>
              </a:rPr>
              <a:t>INTERSECT</a:t>
            </a:r>
          </a:p>
          <a:p>
            <a:pPr algn="l" eaLnBrk="1" hangingPunct="1">
              <a:lnSpc>
                <a:spcPct val="90000"/>
              </a:lnSpc>
            </a:pPr>
            <a:r>
              <a:rPr lang="en-US" altLang="en-US">
                <a:latin typeface="Lucida Sans Typewriter" panose="020B0509030504030204" pitchFamily="49" charset="0"/>
              </a:rPr>
              <a:t>SELECT ProductID </a:t>
            </a:r>
          </a:p>
          <a:p>
            <a:pPr algn="l" eaLnBrk="1" hangingPunct="1">
              <a:lnSpc>
                <a:spcPct val="90000"/>
              </a:lnSpc>
            </a:pPr>
            <a:r>
              <a:rPr lang="en-US" altLang="en-US">
                <a:latin typeface="Lucida Sans Typewriter" panose="020B0509030504030204" pitchFamily="49" charset="0"/>
              </a:rPr>
              <a:t>FROM Production.WorkOrder</a:t>
            </a:r>
          </a:p>
        </p:txBody>
      </p:sp>
      <p:sp>
        <p:nvSpPr>
          <p:cNvPr id="62469" name="Rounded Rectangle 8">
            <a:extLst>
              <a:ext uri="{FF2B5EF4-FFF2-40B4-BE49-F238E27FC236}">
                <a16:creationId xmlns:a16="http://schemas.microsoft.com/office/drawing/2014/main" id="{D8D2DC8A-3D2E-49F1-9371-6AFAFC4DB54E}"/>
              </a:ext>
            </a:extLst>
          </p:cNvPr>
          <p:cNvSpPr>
            <a:spLocks noChangeArrowheads="1"/>
          </p:cNvSpPr>
          <p:nvPr/>
        </p:nvSpPr>
        <p:spPr bwMode="auto">
          <a:xfrm>
            <a:off x="498475" y="1784350"/>
            <a:ext cx="8180388" cy="552450"/>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sz="1600"/>
              <a:t>EXCEPT returns any distinct values from the query to the left of the EXCEPT operand that are not also returned from the right query </a:t>
            </a:r>
          </a:p>
        </p:txBody>
      </p:sp>
      <p:sp>
        <p:nvSpPr>
          <p:cNvPr id="62470" name="Rounded Rectangle 8">
            <a:extLst>
              <a:ext uri="{FF2B5EF4-FFF2-40B4-BE49-F238E27FC236}">
                <a16:creationId xmlns:a16="http://schemas.microsoft.com/office/drawing/2014/main" id="{E684B550-C69C-41D6-B50E-65E776C17E60}"/>
              </a:ext>
            </a:extLst>
          </p:cNvPr>
          <p:cNvSpPr>
            <a:spLocks noChangeArrowheads="1"/>
          </p:cNvSpPr>
          <p:nvPr/>
        </p:nvSpPr>
        <p:spPr bwMode="auto">
          <a:xfrm>
            <a:off x="493713" y="2452688"/>
            <a:ext cx="8180387" cy="552450"/>
          </a:xfrm>
          <a:prstGeom prst="roundRect">
            <a:avLst>
              <a:gd name="adj" fmla="val 4167"/>
            </a:avLst>
          </a:prstGeom>
          <a:solidFill>
            <a:srgbClr val="F2E7CE"/>
          </a:solidFill>
          <a:ln w="9525" algn="ctr">
            <a:solidFill>
              <a:srgbClr val="333333"/>
            </a:solidFill>
            <a:round/>
            <a:headEnd/>
            <a:tailEnd/>
          </a:ln>
        </p:spPr>
        <p:txBody>
          <a:bodyPr anchor="ctr"/>
          <a:lstStyle>
            <a:lvl1pPr marL="228600" indent="-2286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buClr>
                <a:srgbClr val="006699"/>
              </a:buClr>
              <a:buFontTx/>
              <a:buChar char="•"/>
            </a:pPr>
            <a:r>
              <a:rPr lang="en-US" altLang="en-US" sz="1600"/>
              <a:t>INTERSECT returns any distinct values that are returned by both the query on the left and right sides of the INTERSECT operand </a:t>
            </a:r>
          </a:p>
        </p:txBody>
      </p:sp>
      <p:sp>
        <p:nvSpPr>
          <p:cNvPr id="62471" name="Rectangle 30">
            <a:extLst>
              <a:ext uri="{FF2B5EF4-FFF2-40B4-BE49-F238E27FC236}">
                <a16:creationId xmlns:a16="http://schemas.microsoft.com/office/drawing/2014/main" id="{1D500825-ED32-413C-999D-96E51A3841F8}"/>
              </a:ext>
            </a:extLst>
          </p:cNvPr>
          <p:cNvSpPr>
            <a:spLocks noChangeArrowheads="1"/>
          </p:cNvSpPr>
          <p:nvPr/>
        </p:nvSpPr>
        <p:spPr bwMode="auto">
          <a:xfrm>
            <a:off x="431800" y="3262313"/>
            <a:ext cx="25606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EXCEPT Example:</a:t>
            </a:r>
          </a:p>
        </p:txBody>
      </p:sp>
      <p:sp>
        <p:nvSpPr>
          <p:cNvPr id="62472" name="Rectangle 31">
            <a:extLst>
              <a:ext uri="{FF2B5EF4-FFF2-40B4-BE49-F238E27FC236}">
                <a16:creationId xmlns:a16="http://schemas.microsoft.com/office/drawing/2014/main" id="{0CD38039-C8A5-4A9F-9A9D-F63E44CDBDCB}"/>
              </a:ext>
            </a:extLst>
          </p:cNvPr>
          <p:cNvSpPr>
            <a:spLocks noChangeArrowheads="1"/>
          </p:cNvSpPr>
          <p:nvPr/>
        </p:nvSpPr>
        <p:spPr bwMode="auto">
          <a:xfrm>
            <a:off x="4565650" y="4903788"/>
            <a:ext cx="37560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74625" indent="-174625">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eaLnBrk="1" hangingPunct="1">
              <a:lnSpc>
                <a:spcPct val="90000"/>
              </a:lnSpc>
              <a:spcBef>
                <a:spcPct val="70000"/>
              </a:spcBef>
              <a:buClr>
                <a:schemeClr val="hlink"/>
              </a:buClr>
              <a:buSzPct val="90000"/>
            </a:pPr>
            <a:r>
              <a:rPr lang="en-US" altLang="en-US" sz="2000"/>
              <a:t>INTERSECT Example: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E1D79A6-EAE1-4206-BD2E-9196D5CD11A7}"/>
              </a:ext>
            </a:extLst>
          </p:cNvPr>
          <p:cNvSpPr>
            <a:spLocks noGrp="1" noChangeArrowheads="1"/>
          </p:cNvSpPr>
          <p:nvPr>
            <p:ph type="title"/>
          </p:nvPr>
        </p:nvSpPr>
        <p:spPr>
          <a:xfrm>
            <a:off x="228600" y="228600"/>
            <a:ext cx="8537448" cy="990600"/>
          </a:xfrm>
        </p:spPr>
        <p:txBody>
          <a:bodyPr>
            <a:normAutofit fontScale="90000"/>
          </a:bodyPr>
          <a:lstStyle/>
          <a:p>
            <a:pPr eaLnBrk="1" hangingPunct="1">
              <a:defRPr/>
            </a:pPr>
            <a:r>
              <a:rPr lang="en-US" dirty="0"/>
              <a:t>Order of Precedence of UNION, EXCEPT, and INTERSECT</a:t>
            </a:r>
          </a:p>
        </p:txBody>
      </p:sp>
      <p:sp>
        <p:nvSpPr>
          <p:cNvPr id="63491" name="Rounded Rectangle 849923">
            <a:extLst>
              <a:ext uri="{FF2B5EF4-FFF2-40B4-BE49-F238E27FC236}">
                <a16:creationId xmlns:a16="http://schemas.microsoft.com/office/drawing/2014/main" id="{DD0DB411-6E58-46A0-9CC2-D6C8907C26E5}"/>
              </a:ext>
            </a:extLst>
          </p:cNvPr>
          <p:cNvSpPr>
            <a:spLocks noChangeArrowheads="1"/>
          </p:cNvSpPr>
          <p:nvPr/>
        </p:nvSpPr>
        <p:spPr bwMode="auto">
          <a:xfrm>
            <a:off x="257175" y="1787525"/>
            <a:ext cx="8658225" cy="3276600"/>
          </a:xfrm>
          <a:prstGeom prst="roundRect">
            <a:avLst>
              <a:gd name="adj" fmla="val 4167"/>
            </a:avLst>
          </a:prstGeom>
          <a:solidFill>
            <a:srgbClr val="DEE7F1"/>
          </a:solidFill>
          <a:ln w="9525" algn="ctr">
            <a:solidFill>
              <a:srgbClr val="333333"/>
            </a:solidFill>
            <a:round/>
            <a:headEnd/>
            <a:tailEnd/>
          </a:ln>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r>
              <a:rPr lang="en-US" altLang="en-US"/>
              <a:t>EXCEPT, INTERSECT, and UNION are evaluated in the context of the following precedence: </a:t>
            </a:r>
          </a:p>
        </p:txBody>
      </p:sp>
      <p:sp>
        <p:nvSpPr>
          <p:cNvPr id="63492" name="Rounded Rectangle 849933">
            <a:extLst>
              <a:ext uri="{FF2B5EF4-FFF2-40B4-BE49-F238E27FC236}">
                <a16:creationId xmlns:a16="http://schemas.microsoft.com/office/drawing/2014/main" id="{15A22925-E2F1-40C7-926C-39AE908FAEE4}"/>
              </a:ext>
            </a:extLst>
          </p:cNvPr>
          <p:cNvSpPr>
            <a:spLocks noChangeArrowheads="1"/>
          </p:cNvSpPr>
          <p:nvPr/>
        </p:nvSpPr>
        <p:spPr bwMode="auto">
          <a:xfrm>
            <a:off x="523875" y="2600325"/>
            <a:ext cx="8197850" cy="547688"/>
          </a:xfrm>
          <a:prstGeom prst="roundRect">
            <a:avLst>
              <a:gd name="adj" fmla="val 4167"/>
            </a:avLst>
          </a:prstGeom>
          <a:solidFill>
            <a:srgbClr val="F2E7CE"/>
          </a:solidFill>
          <a:ln w="9525" algn="ctr">
            <a:solidFill>
              <a:srgbClr val="333333"/>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pPr>
            <a:r>
              <a:rPr lang="en-US" altLang="en-US"/>
              <a:t>     Expressions in parentheses </a:t>
            </a:r>
          </a:p>
        </p:txBody>
      </p:sp>
      <p:sp>
        <p:nvSpPr>
          <p:cNvPr id="63493" name="Rounded Rectangle 15">
            <a:extLst>
              <a:ext uri="{FF2B5EF4-FFF2-40B4-BE49-F238E27FC236}">
                <a16:creationId xmlns:a16="http://schemas.microsoft.com/office/drawing/2014/main" id="{87DEEAB8-E40A-48E2-8A38-2C6336D04AE5}"/>
              </a:ext>
            </a:extLst>
          </p:cNvPr>
          <p:cNvSpPr>
            <a:spLocks noChangeArrowheads="1"/>
          </p:cNvSpPr>
          <p:nvPr/>
        </p:nvSpPr>
        <p:spPr bwMode="auto">
          <a:xfrm>
            <a:off x="381000" y="2673350"/>
            <a:ext cx="438150" cy="39211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solidFill>
                  <a:srgbClr val="990033"/>
                </a:solidFill>
              </a:rPr>
              <a:t>1</a:t>
            </a:r>
          </a:p>
        </p:txBody>
      </p:sp>
      <p:sp>
        <p:nvSpPr>
          <p:cNvPr id="63494" name="Rounded Rectangle 849933">
            <a:extLst>
              <a:ext uri="{FF2B5EF4-FFF2-40B4-BE49-F238E27FC236}">
                <a16:creationId xmlns:a16="http://schemas.microsoft.com/office/drawing/2014/main" id="{505C0732-927F-4557-8799-78B754A77499}"/>
              </a:ext>
            </a:extLst>
          </p:cNvPr>
          <p:cNvSpPr>
            <a:spLocks noChangeArrowheads="1"/>
          </p:cNvSpPr>
          <p:nvPr/>
        </p:nvSpPr>
        <p:spPr bwMode="auto">
          <a:xfrm>
            <a:off x="530225" y="3300413"/>
            <a:ext cx="8197850" cy="547687"/>
          </a:xfrm>
          <a:prstGeom prst="roundRect">
            <a:avLst>
              <a:gd name="adj" fmla="val 4167"/>
            </a:avLst>
          </a:prstGeom>
          <a:solidFill>
            <a:srgbClr val="F2E7CE"/>
          </a:solidFill>
          <a:ln w="9525" algn="ctr">
            <a:solidFill>
              <a:srgbClr val="333333"/>
            </a:solidFill>
            <a:round/>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90000"/>
              </a:lnSpc>
              <a:spcBef>
                <a:spcPct val="40000"/>
              </a:spcBef>
            </a:pPr>
            <a:r>
              <a:rPr lang="en-US" altLang="en-US"/>
              <a:t>     The INTERSECT operand </a:t>
            </a:r>
          </a:p>
        </p:txBody>
      </p:sp>
      <p:sp>
        <p:nvSpPr>
          <p:cNvPr id="63495" name="Rounded Rectangle 15">
            <a:extLst>
              <a:ext uri="{FF2B5EF4-FFF2-40B4-BE49-F238E27FC236}">
                <a16:creationId xmlns:a16="http://schemas.microsoft.com/office/drawing/2014/main" id="{92A2230B-FF2C-481E-85F5-D4F5F764CD39}"/>
              </a:ext>
            </a:extLst>
          </p:cNvPr>
          <p:cNvSpPr>
            <a:spLocks noChangeArrowheads="1"/>
          </p:cNvSpPr>
          <p:nvPr/>
        </p:nvSpPr>
        <p:spPr bwMode="auto">
          <a:xfrm>
            <a:off x="387350" y="337343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solidFill>
                  <a:srgbClr val="990033"/>
                </a:solidFill>
              </a:rPr>
              <a:t>2</a:t>
            </a:r>
          </a:p>
        </p:txBody>
      </p:sp>
      <p:sp>
        <p:nvSpPr>
          <p:cNvPr id="63496" name="Rounded Rectangle 849933">
            <a:extLst>
              <a:ext uri="{FF2B5EF4-FFF2-40B4-BE49-F238E27FC236}">
                <a16:creationId xmlns:a16="http://schemas.microsoft.com/office/drawing/2014/main" id="{5E6ACE1C-8FBF-4900-B4F2-CF278A1933A4}"/>
              </a:ext>
            </a:extLst>
          </p:cNvPr>
          <p:cNvSpPr>
            <a:spLocks noChangeArrowheads="1"/>
          </p:cNvSpPr>
          <p:nvPr/>
        </p:nvSpPr>
        <p:spPr bwMode="auto">
          <a:xfrm>
            <a:off x="530225" y="4005263"/>
            <a:ext cx="8197850" cy="698500"/>
          </a:xfrm>
          <a:prstGeom prst="roundRect">
            <a:avLst>
              <a:gd name="adj" fmla="val 4167"/>
            </a:avLst>
          </a:prstGeom>
          <a:solidFill>
            <a:srgbClr val="F2E7CE"/>
          </a:solidFill>
          <a:ln w="9525" algn="ctr">
            <a:solidFill>
              <a:srgbClr val="333333"/>
            </a:solidFill>
            <a:round/>
            <a:headEnd/>
            <a:tailEnd/>
          </a:ln>
        </p:spPr>
        <p:txBody>
          <a:bodyPr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l">
              <a:lnSpc>
                <a:spcPct val="70000"/>
              </a:lnSpc>
              <a:spcBef>
                <a:spcPct val="40000"/>
              </a:spcBef>
            </a:pPr>
            <a:r>
              <a:rPr lang="en-US" altLang="en-US"/>
              <a:t>     EXCEPT and UNION evaluated from Left to Right based on</a:t>
            </a:r>
          </a:p>
          <a:p>
            <a:pPr algn="l">
              <a:lnSpc>
                <a:spcPct val="70000"/>
              </a:lnSpc>
              <a:spcBef>
                <a:spcPct val="40000"/>
              </a:spcBef>
            </a:pPr>
            <a:r>
              <a:rPr lang="en-US" altLang="en-US"/>
              <a:t>     their position in the expression</a:t>
            </a:r>
          </a:p>
        </p:txBody>
      </p:sp>
      <p:sp>
        <p:nvSpPr>
          <p:cNvPr id="63497" name="Rounded Rectangle 15">
            <a:extLst>
              <a:ext uri="{FF2B5EF4-FFF2-40B4-BE49-F238E27FC236}">
                <a16:creationId xmlns:a16="http://schemas.microsoft.com/office/drawing/2014/main" id="{3BBF87CC-5D34-4792-A4B9-5F0C6FB9D9B5}"/>
              </a:ext>
            </a:extLst>
          </p:cNvPr>
          <p:cNvSpPr>
            <a:spLocks noChangeArrowheads="1"/>
          </p:cNvSpPr>
          <p:nvPr/>
        </p:nvSpPr>
        <p:spPr bwMode="auto">
          <a:xfrm>
            <a:off x="387350" y="4078288"/>
            <a:ext cx="438150" cy="392112"/>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solidFill>
                  <a:srgbClr val="990033"/>
                </a:solidFill>
              </a:rPr>
              <a:t>3</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D8DFFB3-4899-4279-9EA1-B11957E59A4D}"/>
              </a:ext>
            </a:extLst>
          </p:cNvPr>
          <p:cNvSpPr>
            <a:spLocks noGrp="1" noChangeArrowheads="1"/>
          </p:cNvSpPr>
          <p:nvPr>
            <p:ph type="title"/>
          </p:nvPr>
        </p:nvSpPr>
        <p:spPr/>
        <p:txBody>
          <a:bodyPr>
            <a:normAutofit fontScale="90000"/>
          </a:bodyPr>
          <a:lstStyle/>
          <a:p>
            <a:pPr eaLnBrk="1" hangingPunct="1">
              <a:defRPr/>
            </a:pPr>
            <a:r>
              <a:rPr lang="en-US"/>
              <a:t>Sub-Queries</a:t>
            </a:r>
            <a:br>
              <a:rPr lang="en-US"/>
            </a:br>
            <a:endParaRPr lang="en-US"/>
          </a:p>
        </p:txBody>
      </p:sp>
      <p:sp>
        <p:nvSpPr>
          <p:cNvPr id="92163" name="Rectangle 3">
            <a:extLst>
              <a:ext uri="{FF2B5EF4-FFF2-40B4-BE49-F238E27FC236}">
                <a16:creationId xmlns:a16="http://schemas.microsoft.com/office/drawing/2014/main" id="{1902EDFB-BCA2-42D4-AF31-74EC6D9620A4}"/>
              </a:ext>
            </a:extLst>
          </p:cNvPr>
          <p:cNvSpPr>
            <a:spLocks noGrp="1" noChangeArrowheads="1"/>
          </p:cNvSpPr>
          <p:nvPr>
            <p:ph type="body" idx="1"/>
          </p:nvPr>
        </p:nvSpPr>
        <p:spPr/>
        <p:txBody>
          <a:bodyPr/>
          <a:lstStyle/>
          <a:p>
            <a:pPr eaLnBrk="1" hangingPunct="1"/>
            <a:r>
              <a:rPr lang="en-US" altLang="en-US" sz="2800"/>
              <a:t>Find the names of employees whose working location =  giza</a:t>
            </a:r>
          </a:p>
          <a:p>
            <a:pPr eaLnBrk="1" hangingPunct="1"/>
            <a:endParaRPr lang="en-US" altLang="en-US" sz="2800"/>
          </a:p>
          <a:p>
            <a:pPr eaLnBrk="1" hangingPunct="1">
              <a:buFont typeface="Wingdings" panose="05000000000000000000" pitchFamily="2" charset="2"/>
              <a:buNone/>
            </a:pPr>
            <a:r>
              <a:rPr lang="en-US" altLang="en-US" sz="2800">
                <a:solidFill>
                  <a:srgbClr val="FF0000"/>
                </a:solidFill>
              </a:rPr>
              <a:t>Select  name </a:t>
            </a:r>
          </a:p>
          <a:p>
            <a:pPr eaLnBrk="1" hangingPunct="1">
              <a:buFont typeface="Wingdings" panose="05000000000000000000" pitchFamily="2" charset="2"/>
              <a:buNone/>
            </a:pPr>
            <a:r>
              <a:rPr lang="en-US" altLang="en-US" sz="2800">
                <a:solidFill>
                  <a:srgbClr val="FF0000"/>
                </a:solidFill>
              </a:rPr>
              <a:t>from  Employee </a:t>
            </a:r>
          </a:p>
          <a:p>
            <a:pPr eaLnBrk="1" hangingPunct="1">
              <a:buFont typeface="Wingdings" panose="05000000000000000000" pitchFamily="2" charset="2"/>
              <a:buNone/>
            </a:pPr>
            <a:r>
              <a:rPr lang="en-US" altLang="en-US" sz="2800">
                <a:solidFill>
                  <a:srgbClr val="FF0000"/>
                </a:solidFill>
              </a:rPr>
              <a:t>where Dno in </a:t>
            </a:r>
          </a:p>
          <a:p>
            <a:pPr eaLnBrk="1" hangingPunct="1">
              <a:buFont typeface="Wingdings" panose="05000000000000000000" pitchFamily="2" charset="2"/>
              <a:buNone/>
            </a:pPr>
            <a:r>
              <a:rPr lang="en-US" altLang="en-US" sz="2800">
                <a:solidFill>
                  <a:srgbClr val="FF0000"/>
                </a:solidFill>
              </a:rPr>
              <a:t>		( select Dnumber from dept</a:t>
            </a:r>
          </a:p>
          <a:p>
            <a:pPr eaLnBrk="1" hangingPunct="1">
              <a:buFont typeface="Wingdings" panose="05000000000000000000" pitchFamily="2" charset="2"/>
              <a:buNone/>
            </a:pPr>
            <a:r>
              <a:rPr lang="en-US" altLang="en-US" sz="2800">
                <a:solidFill>
                  <a:srgbClr val="FF0000"/>
                </a:solidFill>
              </a:rPr>
              <a:t>   				where location=‘giza’)</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 calcmode="lin" valueType="num">
                                      <p:cBhvr additive="base">
                                        <p:cTn id="7" dur="500" fill="hold"/>
                                        <p:tgtEl>
                                          <p:spTgt spid="921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63">
                                            <p:txEl>
                                              <p:pRg st="3" end="3"/>
                                            </p:txEl>
                                          </p:spTgt>
                                        </p:tgtEl>
                                        <p:attrNameLst>
                                          <p:attrName>style.visibility</p:attrName>
                                        </p:attrNameLst>
                                      </p:cBhvr>
                                      <p:to>
                                        <p:strVal val="visible"/>
                                      </p:to>
                                    </p:set>
                                    <p:anim calcmode="lin" valueType="num">
                                      <p:cBhvr additive="base">
                                        <p:cTn id="13" dur="5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163">
                                            <p:txEl>
                                              <p:pRg st="4" end="4"/>
                                            </p:txEl>
                                          </p:spTgt>
                                        </p:tgtEl>
                                        <p:attrNameLst>
                                          <p:attrName>style.visibility</p:attrName>
                                        </p:attrNameLst>
                                      </p:cBhvr>
                                      <p:to>
                                        <p:strVal val="visible"/>
                                      </p:to>
                                    </p:set>
                                    <p:anim calcmode="lin" valueType="num">
                                      <p:cBhvr additive="base">
                                        <p:cTn id="19" dur="5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6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2163">
                                            <p:txEl>
                                              <p:pRg st="5" end="5"/>
                                            </p:txEl>
                                          </p:spTgt>
                                        </p:tgtEl>
                                        <p:attrNameLst>
                                          <p:attrName>style.visibility</p:attrName>
                                        </p:attrNameLst>
                                      </p:cBhvr>
                                      <p:to>
                                        <p:strVal val="visible"/>
                                      </p:to>
                                    </p:set>
                                    <p:anim calcmode="lin" valueType="num">
                                      <p:cBhvr additive="base">
                                        <p:cTn id="23" dur="500" fill="hold"/>
                                        <p:tgtEl>
                                          <p:spTgt spid="921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216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2163">
                                            <p:txEl>
                                              <p:pRg st="6" end="6"/>
                                            </p:txEl>
                                          </p:spTgt>
                                        </p:tgtEl>
                                        <p:attrNameLst>
                                          <p:attrName>style.visibility</p:attrName>
                                        </p:attrNameLst>
                                      </p:cBhvr>
                                      <p:to>
                                        <p:strVal val="visible"/>
                                      </p:to>
                                    </p:set>
                                    <p:anim calcmode="lin" valueType="num">
                                      <p:cBhvr additive="base">
                                        <p:cTn id="27" dur="500" fill="hold"/>
                                        <p:tgtEl>
                                          <p:spTgt spid="921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1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7F0C9B9E-557C-4017-A521-D4BD9AAA1034}"/>
              </a:ext>
            </a:extLst>
          </p:cNvPr>
          <p:cNvSpPr>
            <a:spLocks noGrp="1"/>
          </p:cNvSpPr>
          <p:nvPr>
            <p:ph type="title"/>
          </p:nvPr>
        </p:nvSpPr>
        <p:spPr/>
        <p:txBody>
          <a:bodyPr>
            <a:normAutofit fontScale="90000"/>
          </a:bodyPr>
          <a:lstStyle/>
          <a:p>
            <a:pPr>
              <a:defRPr/>
            </a:pPr>
            <a:r>
              <a:rPr lang="en-US"/>
              <a:t>Sub-Queries (Cont’d )</a:t>
            </a:r>
            <a:br>
              <a:rPr lang="en-US"/>
            </a:br>
            <a:endParaRPr lang="en-US"/>
          </a:p>
        </p:txBody>
      </p:sp>
      <p:sp>
        <p:nvSpPr>
          <p:cNvPr id="3" name="Content Placeholder 2">
            <a:extLst>
              <a:ext uri="{FF2B5EF4-FFF2-40B4-BE49-F238E27FC236}">
                <a16:creationId xmlns:a16="http://schemas.microsoft.com/office/drawing/2014/main" id="{99460BD1-D8D6-4852-9F27-8315C8757C90}"/>
              </a:ext>
            </a:extLst>
          </p:cNvPr>
          <p:cNvSpPr>
            <a:spLocks noGrp="1"/>
          </p:cNvSpPr>
          <p:nvPr>
            <p:ph idx="1"/>
          </p:nvPr>
        </p:nvSpPr>
        <p:spPr/>
        <p:txBody>
          <a:bodyPr/>
          <a:lstStyle/>
          <a:p>
            <a:r>
              <a:rPr lang="en-US" altLang="en-US" sz="2400"/>
              <a:t>Display department name with the highest paid employee</a:t>
            </a:r>
          </a:p>
          <a:p>
            <a:endParaRPr lang="en-US" altLang="en-US" sz="2400"/>
          </a:p>
          <a:p>
            <a:pPr>
              <a:buFont typeface="Wingdings" panose="05000000000000000000" pitchFamily="2" charset="2"/>
              <a:buChar char="ü"/>
            </a:pPr>
            <a:r>
              <a:rPr lang="en-US" altLang="en-US" sz="2400"/>
              <a:t>1- Highest Salary</a:t>
            </a:r>
          </a:p>
          <a:p>
            <a:pPr>
              <a:buFont typeface="Wingdings" panose="05000000000000000000" pitchFamily="2" charset="2"/>
              <a:buChar char="ü"/>
            </a:pPr>
            <a:r>
              <a:rPr lang="en-US" altLang="en-US" sz="2400"/>
              <a:t>2-  Deptno for this Employee </a:t>
            </a:r>
          </a:p>
          <a:p>
            <a:pPr>
              <a:buFont typeface="Wingdings" panose="05000000000000000000" pitchFamily="2" charset="2"/>
              <a:buChar char="ü"/>
            </a:pPr>
            <a:r>
              <a:rPr lang="en-US" altLang="en-US" sz="2400"/>
              <a:t>3- Department name </a:t>
            </a:r>
          </a:p>
          <a:p>
            <a:endParaRPr lang="en-US" altLang="en-US" sz="2400"/>
          </a:p>
          <a:p>
            <a:pPr>
              <a:buFontTx/>
              <a:buNone/>
            </a:pPr>
            <a:r>
              <a:rPr lang="en-US" altLang="en-US" sz="2400"/>
              <a:t>SELECT dname FROM dept</a:t>
            </a:r>
          </a:p>
          <a:p>
            <a:pPr>
              <a:buFontTx/>
              <a:buNone/>
            </a:pPr>
            <a:r>
              <a:rPr lang="en-US" altLang="en-US" sz="2400"/>
              <a:t>WHERE deptno = (SELECT deptno FROM emp </a:t>
            </a:r>
          </a:p>
          <a:p>
            <a:pPr>
              <a:buFontTx/>
              <a:buNone/>
            </a:pPr>
            <a:r>
              <a:rPr lang="en-US" altLang="en-US" sz="2400"/>
              <a:t>WHERE sal = (SELECT MAX(sal) FROM EMP));</a:t>
            </a:r>
          </a:p>
          <a:p>
            <a:endParaRPr lang="en-US" altLang="en-US" sz="240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7C17D67-D5E7-4DA7-BBDE-333A0C765D12}"/>
              </a:ext>
            </a:extLst>
          </p:cNvPr>
          <p:cNvSpPr>
            <a:spLocks noGrp="1" noChangeArrowheads="1"/>
          </p:cNvSpPr>
          <p:nvPr>
            <p:ph type="title"/>
          </p:nvPr>
        </p:nvSpPr>
        <p:spPr/>
        <p:txBody>
          <a:bodyPr/>
          <a:lstStyle/>
          <a:p>
            <a:pPr eaLnBrk="1" hangingPunct="1">
              <a:defRPr/>
            </a:pPr>
            <a:r>
              <a:rPr lang="en-US"/>
              <a:t>Nested Queries (Cont’d)</a:t>
            </a:r>
          </a:p>
        </p:txBody>
      </p:sp>
      <p:sp>
        <p:nvSpPr>
          <p:cNvPr id="90115" name="Rectangle 3">
            <a:extLst>
              <a:ext uri="{FF2B5EF4-FFF2-40B4-BE49-F238E27FC236}">
                <a16:creationId xmlns:a16="http://schemas.microsoft.com/office/drawing/2014/main" id="{2D0A3F9B-170E-409F-B4EB-787D5C54ADFF}"/>
              </a:ext>
            </a:extLst>
          </p:cNvPr>
          <p:cNvSpPr>
            <a:spLocks noGrp="1" noChangeArrowheads="1"/>
          </p:cNvSpPr>
          <p:nvPr>
            <p:ph type="body" idx="1"/>
          </p:nvPr>
        </p:nvSpPr>
        <p:spPr/>
        <p:txBody>
          <a:bodyPr/>
          <a:lstStyle/>
          <a:p>
            <a:pPr eaLnBrk="1" hangingPunct="1"/>
            <a:r>
              <a:rPr lang="en-US" altLang="en-US"/>
              <a:t>Find the names of employees whose salary is greater than the salary of the employees in department 5</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r>
              <a:rPr lang="en-US" altLang="en-US">
                <a:solidFill>
                  <a:srgbClr val="FF0000"/>
                </a:solidFill>
              </a:rPr>
              <a:t>Select Lname , Fname </a:t>
            </a:r>
          </a:p>
          <a:p>
            <a:pPr eaLnBrk="1" hangingPunct="1">
              <a:buFont typeface="Wingdings" panose="05000000000000000000" pitchFamily="2" charset="2"/>
              <a:buNone/>
            </a:pPr>
            <a:r>
              <a:rPr lang="en-US" altLang="en-US">
                <a:solidFill>
                  <a:srgbClr val="FF0000"/>
                </a:solidFill>
              </a:rPr>
              <a:t>From employee</a:t>
            </a:r>
          </a:p>
          <a:p>
            <a:pPr eaLnBrk="1" hangingPunct="1">
              <a:buFont typeface="Wingdings" panose="05000000000000000000" pitchFamily="2" charset="2"/>
              <a:buNone/>
            </a:pPr>
            <a:r>
              <a:rPr lang="en-US" altLang="en-US">
                <a:solidFill>
                  <a:srgbClr val="FF0000"/>
                </a:solidFill>
              </a:rPr>
              <a:t>Where salary &gt; All ( select salary </a:t>
            </a:r>
          </a:p>
          <a:p>
            <a:pPr eaLnBrk="1" hangingPunct="1">
              <a:buFont typeface="Wingdings" panose="05000000000000000000" pitchFamily="2" charset="2"/>
              <a:buNone/>
            </a:pPr>
            <a:r>
              <a:rPr lang="en-US" altLang="en-US">
                <a:solidFill>
                  <a:srgbClr val="FF0000"/>
                </a:solidFill>
              </a:rPr>
              <a:t>from employee where Dno=5)</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xEl>
                                              <p:pRg st="2" end="2"/>
                                            </p:txEl>
                                          </p:spTgt>
                                        </p:tgtEl>
                                        <p:attrNameLst>
                                          <p:attrName>style.visibility</p:attrName>
                                        </p:attrNameLst>
                                      </p:cBhvr>
                                      <p:to>
                                        <p:strVal val="visible"/>
                                      </p:to>
                                    </p:set>
                                    <p:anim calcmode="lin" valueType="num">
                                      <p:cBhvr additive="base">
                                        <p:cTn id="7" dur="500" fill="hold"/>
                                        <p:tgtEl>
                                          <p:spTgt spid="901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0115">
                                            <p:txEl>
                                              <p:pRg st="3" end="3"/>
                                            </p:txEl>
                                          </p:spTgt>
                                        </p:tgtEl>
                                        <p:attrNameLst>
                                          <p:attrName>style.visibility</p:attrName>
                                        </p:attrNameLst>
                                      </p:cBhvr>
                                      <p:to>
                                        <p:strVal val="visible"/>
                                      </p:to>
                                    </p:set>
                                    <p:anim calcmode="lin" valueType="num">
                                      <p:cBhvr additive="base">
                                        <p:cTn id="11" dur="500" fill="hold"/>
                                        <p:tgtEl>
                                          <p:spTgt spid="9011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011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0115">
                                            <p:txEl>
                                              <p:pRg st="4" end="4"/>
                                            </p:txEl>
                                          </p:spTgt>
                                        </p:tgtEl>
                                        <p:attrNameLst>
                                          <p:attrName>style.visibility</p:attrName>
                                        </p:attrNameLst>
                                      </p:cBhvr>
                                      <p:to>
                                        <p:strVal val="visible"/>
                                      </p:to>
                                    </p:set>
                                    <p:anim calcmode="lin" valueType="num">
                                      <p:cBhvr additive="base">
                                        <p:cTn id="15" dur="500" fill="hold"/>
                                        <p:tgtEl>
                                          <p:spTgt spid="9011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011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0115">
                                            <p:txEl>
                                              <p:pRg st="5" end="5"/>
                                            </p:txEl>
                                          </p:spTgt>
                                        </p:tgtEl>
                                        <p:attrNameLst>
                                          <p:attrName>style.visibility</p:attrName>
                                        </p:attrNameLst>
                                      </p:cBhvr>
                                      <p:to>
                                        <p:strVal val="visible"/>
                                      </p:to>
                                    </p:set>
                                    <p:anim calcmode="lin" valueType="num">
                                      <p:cBhvr additive="base">
                                        <p:cTn id="19" dur="500" fill="hold"/>
                                        <p:tgtEl>
                                          <p:spTgt spid="9011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D15B071-CFE2-440A-8574-6AD10F099FF7}"/>
              </a:ext>
            </a:extLst>
          </p:cNvPr>
          <p:cNvSpPr>
            <a:spLocks noGrp="1" noChangeArrowheads="1"/>
          </p:cNvSpPr>
          <p:nvPr>
            <p:ph type="title"/>
          </p:nvPr>
        </p:nvSpPr>
        <p:spPr/>
        <p:txBody>
          <a:bodyPr/>
          <a:lstStyle/>
          <a:p>
            <a:pPr eaLnBrk="1" hangingPunct="1">
              <a:defRPr/>
            </a:pPr>
            <a:r>
              <a:rPr lang="en-US"/>
              <a:t>Exists  Condition</a:t>
            </a:r>
          </a:p>
        </p:txBody>
      </p:sp>
      <p:sp>
        <p:nvSpPr>
          <p:cNvPr id="32771" name="Rectangle 3">
            <a:extLst>
              <a:ext uri="{FF2B5EF4-FFF2-40B4-BE49-F238E27FC236}">
                <a16:creationId xmlns:a16="http://schemas.microsoft.com/office/drawing/2014/main" id="{D7CDE643-8811-4CFC-AC7E-7EB698E4665F}"/>
              </a:ext>
            </a:extLst>
          </p:cNvPr>
          <p:cNvSpPr>
            <a:spLocks noGrp="1" noChangeArrowheads="1"/>
          </p:cNvSpPr>
          <p:nvPr>
            <p:ph type="body" idx="1"/>
          </p:nvPr>
        </p:nvSpPr>
        <p:spPr/>
        <p:txBody>
          <a:bodyPr/>
          <a:lstStyle/>
          <a:p>
            <a:pPr eaLnBrk="1" hangingPunct="1">
              <a:lnSpc>
                <a:spcPct val="90000"/>
              </a:lnSpc>
              <a:defRPr/>
            </a:pPr>
            <a:r>
              <a:rPr lang="en-US" sz="2000" dirty="0"/>
              <a:t>Check if the result of correlated </a:t>
            </a:r>
            <a:r>
              <a:rPr lang="en-US" sz="2000" dirty="0" err="1"/>
              <a:t>subquery</a:t>
            </a:r>
            <a:r>
              <a:rPr lang="en-US" sz="2000" dirty="0"/>
              <a:t> is empty</a:t>
            </a:r>
          </a:p>
          <a:p>
            <a:pPr eaLnBrk="1" hangingPunct="1">
              <a:lnSpc>
                <a:spcPct val="90000"/>
              </a:lnSpc>
              <a:defRPr/>
            </a:pPr>
            <a:r>
              <a:rPr lang="en-US" sz="2000" dirty="0"/>
              <a:t>The EXISTS condition is considered "to be met" if the </a:t>
            </a:r>
            <a:r>
              <a:rPr lang="en-US" sz="2000" dirty="0" err="1"/>
              <a:t>subquery</a:t>
            </a:r>
            <a:r>
              <a:rPr lang="en-US" sz="2000" dirty="0"/>
              <a:t> returns at least one row.</a:t>
            </a:r>
          </a:p>
          <a:p>
            <a:pPr eaLnBrk="1" hangingPunct="1">
              <a:lnSpc>
                <a:spcPct val="90000"/>
              </a:lnSpc>
              <a:buFont typeface="Wingdings" pitchFamily="2" charset="2"/>
              <a:buNone/>
              <a:defRPr/>
            </a:pPr>
            <a:r>
              <a:rPr lang="en-US" sz="2000" dirty="0"/>
              <a:t> </a:t>
            </a:r>
          </a:p>
          <a:p>
            <a:pPr eaLnBrk="1" hangingPunct="1">
              <a:lnSpc>
                <a:spcPct val="90000"/>
              </a:lnSpc>
              <a:buFont typeface="Wingdings" pitchFamily="2" charset="2"/>
              <a:buNone/>
              <a:defRPr/>
            </a:pPr>
            <a:r>
              <a:rPr lang="en-US" sz="2000" dirty="0"/>
              <a:t>Display  suppliers information  who have orders.</a:t>
            </a:r>
          </a:p>
          <a:p>
            <a:pPr marL="0" indent="0">
              <a:spcBef>
                <a:spcPct val="30000"/>
              </a:spcBef>
              <a:buClrTx/>
              <a:buFontTx/>
              <a:buNone/>
              <a:defRPr/>
            </a:pPr>
            <a:r>
              <a:rPr lang="en-US" sz="2000" dirty="0"/>
              <a:t>SELECT *</a:t>
            </a:r>
            <a:br>
              <a:rPr lang="en-US" sz="2000" dirty="0"/>
            </a:br>
            <a:r>
              <a:rPr lang="en-US" sz="2000" dirty="0"/>
              <a:t>FROM suppliers</a:t>
            </a:r>
            <a:br>
              <a:rPr lang="en-US" sz="2000" dirty="0"/>
            </a:br>
            <a:r>
              <a:rPr lang="en-US" sz="2000" dirty="0"/>
              <a:t>WHERE EXISTS</a:t>
            </a:r>
            <a:br>
              <a:rPr lang="en-US" sz="2000" dirty="0"/>
            </a:br>
            <a:r>
              <a:rPr lang="en-US" sz="2000" dirty="0"/>
              <a:t>  (select *</a:t>
            </a:r>
            <a:br>
              <a:rPr lang="en-US" sz="2000" dirty="0"/>
            </a:br>
            <a:r>
              <a:rPr lang="en-US" sz="2000" dirty="0"/>
              <a:t>    from orders</a:t>
            </a:r>
            <a:br>
              <a:rPr lang="en-US" sz="2000" dirty="0"/>
            </a:br>
            <a:r>
              <a:rPr lang="en-US" sz="2000" dirty="0"/>
              <a:t>    where </a:t>
            </a:r>
            <a:r>
              <a:rPr lang="en-US" sz="2000" dirty="0" err="1"/>
              <a:t>suppliers.supplier_id</a:t>
            </a:r>
            <a:r>
              <a:rPr lang="en-US" sz="2000" dirty="0"/>
              <a:t> = </a:t>
            </a:r>
            <a:r>
              <a:rPr lang="en-US" sz="2000" dirty="0" err="1"/>
              <a:t>orders.supplier_id</a:t>
            </a:r>
            <a:r>
              <a:rPr lang="en-US" sz="2000" dirty="0"/>
              <a:t>);</a:t>
            </a:r>
          </a:p>
          <a:p>
            <a:pPr marL="0" indent="0">
              <a:spcBef>
                <a:spcPct val="30000"/>
              </a:spcBef>
              <a:buClrTx/>
              <a:buFontTx/>
              <a:buNone/>
              <a:defRPr/>
            </a:pPr>
            <a:endParaRPr lang="en-US" sz="2000" dirty="0"/>
          </a:p>
          <a:p>
            <a:pPr eaLnBrk="1" hangingPunct="1">
              <a:lnSpc>
                <a:spcPct val="90000"/>
              </a:lnSpc>
              <a:buFont typeface="Wingdings" pitchFamily="2" charset="2"/>
              <a:buNone/>
              <a:defRPr/>
            </a:pPr>
            <a:endParaRPr lang="en-US" sz="2000" dirty="0"/>
          </a:p>
          <a:p>
            <a:pPr eaLnBrk="1" hangingPunct="1">
              <a:lnSpc>
                <a:spcPct val="90000"/>
              </a:lnSpc>
              <a:defRPr/>
            </a:pPr>
            <a:endParaRPr lang="en-US" sz="2000" dirty="0"/>
          </a:p>
          <a:p>
            <a:pPr eaLnBrk="1" hangingPunct="1">
              <a:lnSpc>
                <a:spcPct val="90000"/>
              </a:lnSpc>
              <a:buFont typeface="Wingdings" pitchFamily="2" charset="2"/>
              <a:buNone/>
              <a:defRPr/>
            </a:pPr>
            <a:endParaRPr lang="en-US" sz="2000"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844803">
            <a:extLst>
              <a:ext uri="{FF2B5EF4-FFF2-40B4-BE49-F238E27FC236}">
                <a16:creationId xmlns:a16="http://schemas.microsoft.com/office/drawing/2014/main" id="{09374EDB-46B4-4D32-AFEF-9FE02081DD65}"/>
              </a:ext>
            </a:extLst>
          </p:cNvPr>
          <p:cNvSpPr>
            <a:spLocks noChangeArrowheads="1"/>
          </p:cNvSpPr>
          <p:nvPr/>
        </p:nvSpPr>
        <p:spPr bwMode="auto">
          <a:xfrm>
            <a:off x="204580" y="1676400"/>
            <a:ext cx="8758445" cy="1650851"/>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a:defRPr/>
            </a:pPr>
            <a:endParaRPr lang="en-US" sz="2000" dirty="0">
              <a:solidFill>
                <a:schemeClr val="tx1"/>
              </a:solidFill>
              <a:cs typeface="Arial" charset="0"/>
            </a:endParaRPr>
          </a:p>
        </p:txBody>
      </p:sp>
      <p:sp>
        <p:nvSpPr>
          <p:cNvPr id="5" name="Title 1">
            <a:extLst>
              <a:ext uri="{FF2B5EF4-FFF2-40B4-BE49-F238E27FC236}">
                <a16:creationId xmlns:a16="http://schemas.microsoft.com/office/drawing/2014/main" id="{CA8AC6B8-5D0F-44B0-9983-C761B5DFC241}"/>
              </a:ext>
            </a:extLst>
          </p:cNvPr>
          <p:cNvSpPr>
            <a:spLocks noGrp="1"/>
          </p:cNvSpPr>
          <p:nvPr>
            <p:ph type="title"/>
          </p:nvPr>
        </p:nvSpPr>
        <p:spPr>
          <a:xfrm>
            <a:off x="493506" y="323851"/>
            <a:ext cx="7773988" cy="741363"/>
          </a:xfrm>
        </p:spPr>
        <p:txBody>
          <a:bodyPr/>
          <a:lstStyle/>
          <a:p>
            <a:pPr>
              <a:defRPr/>
            </a:pPr>
            <a:r>
              <a:rPr lang="en-US" sz="3600" dirty="0">
                <a:latin typeface="Times New Roman" pitchFamily="18" charset="0"/>
                <a:cs typeface="Times New Roman" pitchFamily="18" charset="0"/>
              </a:rPr>
              <a:t>Commenting T-SQL Code</a:t>
            </a:r>
          </a:p>
        </p:txBody>
      </p:sp>
      <p:sp>
        <p:nvSpPr>
          <p:cNvPr id="6" name="Rounded Rectangle 844803">
            <a:extLst>
              <a:ext uri="{FF2B5EF4-FFF2-40B4-BE49-F238E27FC236}">
                <a16:creationId xmlns:a16="http://schemas.microsoft.com/office/drawing/2014/main" id="{E1D922DC-3C2A-4888-80A5-D8CBFB274CBD}"/>
              </a:ext>
            </a:extLst>
          </p:cNvPr>
          <p:cNvSpPr>
            <a:spLocks noChangeArrowheads="1"/>
          </p:cNvSpPr>
          <p:nvPr/>
        </p:nvSpPr>
        <p:spPr bwMode="auto">
          <a:xfrm>
            <a:off x="233155" y="3476625"/>
            <a:ext cx="8758445" cy="3305175"/>
          </a:xfrm>
          <a:prstGeom prst="roundRect">
            <a:avLst>
              <a:gd name="adj" fmla="val 4167"/>
            </a:avLst>
          </a:prstGeom>
          <a:ln>
            <a:headEnd/>
            <a:tailEnd/>
          </a:ln>
        </p:spPr>
        <p:style>
          <a:lnRef idx="0">
            <a:schemeClr val="accent3"/>
          </a:lnRef>
          <a:fillRef idx="3">
            <a:schemeClr val="accent3"/>
          </a:fillRef>
          <a:effectRef idx="3">
            <a:schemeClr val="accent3"/>
          </a:effectRef>
          <a:fontRef idx="minor">
            <a:schemeClr val="lt1"/>
          </a:fontRef>
        </p:style>
        <p:txBody>
          <a:bodyPr/>
          <a:lstStyle/>
          <a:p>
            <a:pPr>
              <a:defRPr/>
            </a:pPr>
            <a:endParaRPr lang="en-US" sz="2000" dirty="0">
              <a:solidFill>
                <a:schemeClr val="tx1"/>
              </a:solidFill>
              <a:cs typeface="Arial" charset="0"/>
            </a:endParaRPr>
          </a:p>
        </p:txBody>
      </p:sp>
      <p:sp>
        <p:nvSpPr>
          <p:cNvPr id="7" name="Rounded Rectangle 844806">
            <a:extLst>
              <a:ext uri="{FF2B5EF4-FFF2-40B4-BE49-F238E27FC236}">
                <a16:creationId xmlns:a16="http://schemas.microsoft.com/office/drawing/2014/main" id="{24788F7F-8316-4EF9-94F8-F25DEC856D14}"/>
              </a:ext>
            </a:extLst>
          </p:cNvPr>
          <p:cNvSpPr>
            <a:spLocks noChangeArrowheads="1"/>
          </p:cNvSpPr>
          <p:nvPr/>
        </p:nvSpPr>
        <p:spPr bwMode="auto">
          <a:xfrm>
            <a:off x="417444" y="3928772"/>
            <a:ext cx="8309113" cy="621185"/>
          </a:xfrm>
          <a:prstGeom prst="roundRect">
            <a:avLst>
              <a:gd name="adj" fmla="val 4167"/>
            </a:avLst>
          </a:prstGeom>
          <a:ln>
            <a:headEnd/>
            <a:tailEnd/>
          </a:ln>
        </p:spPr>
        <p:style>
          <a:lnRef idx="1">
            <a:schemeClr val="accent2"/>
          </a:lnRef>
          <a:fillRef idx="2">
            <a:schemeClr val="accent2"/>
          </a:fillRef>
          <a:effectRef idx="1">
            <a:schemeClr val="accent2"/>
          </a:effectRef>
          <a:fontRef idx="minor">
            <a:schemeClr val="dk1"/>
          </a:fontRef>
        </p:style>
        <p:txBody>
          <a:bodyPr tIns="164592" bIns="164592" anchor="ctr">
            <a:spAutoFit/>
          </a:bodyPr>
          <a:lstStyle/>
          <a:p>
            <a:pPr marL="228600" indent="-228600">
              <a:spcBef>
                <a:spcPct val="40000"/>
              </a:spcBef>
              <a:buClr>
                <a:srgbClr val="006699"/>
              </a:buClr>
              <a:buFontTx/>
              <a:buChar char="•"/>
              <a:defRPr/>
            </a:pPr>
            <a:r>
              <a:rPr lang="en-US" dirty="0">
                <a:solidFill>
                  <a:schemeClr val="tx1"/>
                </a:solidFill>
                <a:cs typeface="Arial" charset="0"/>
              </a:rPr>
              <a:t>The use of a beginning /* and ending */ creates comments</a:t>
            </a:r>
          </a:p>
        </p:txBody>
      </p:sp>
      <p:sp>
        <p:nvSpPr>
          <p:cNvPr id="8" name="Rounded Rectangle 844812">
            <a:extLst>
              <a:ext uri="{FF2B5EF4-FFF2-40B4-BE49-F238E27FC236}">
                <a16:creationId xmlns:a16="http://schemas.microsoft.com/office/drawing/2014/main" id="{2B700F9A-2410-4DDE-B919-807BCA3F8103}"/>
              </a:ext>
            </a:extLst>
          </p:cNvPr>
          <p:cNvSpPr>
            <a:spLocks noChangeArrowheads="1"/>
          </p:cNvSpPr>
          <p:nvPr/>
        </p:nvSpPr>
        <p:spPr bwMode="auto">
          <a:xfrm>
            <a:off x="415712" y="5610225"/>
            <a:ext cx="8363854" cy="621185"/>
          </a:xfrm>
          <a:prstGeom prst="roundRect">
            <a:avLst>
              <a:gd name="adj" fmla="val 4167"/>
            </a:avLst>
          </a:prstGeom>
          <a:ln>
            <a:headEnd/>
            <a:tailEnd/>
          </a:ln>
        </p:spPr>
        <p:style>
          <a:lnRef idx="1">
            <a:schemeClr val="accent2"/>
          </a:lnRef>
          <a:fillRef idx="2">
            <a:schemeClr val="accent2"/>
          </a:fillRef>
          <a:effectRef idx="1">
            <a:schemeClr val="accent2"/>
          </a:effectRef>
          <a:fontRef idx="minor">
            <a:schemeClr val="dk1"/>
          </a:fontRef>
        </p:style>
        <p:txBody>
          <a:bodyPr tIns="164592" bIns="164592" anchor="ctr">
            <a:spAutoFit/>
          </a:bodyPr>
          <a:lstStyle/>
          <a:p>
            <a:pPr marL="228600" indent="-228600">
              <a:spcBef>
                <a:spcPct val="40000"/>
              </a:spcBef>
              <a:buClr>
                <a:srgbClr val="006699"/>
              </a:buClr>
              <a:buFontTx/>
              <a:buChar char="•"/>
              <a:defRPr/>
            </a:pPr>
            <a:r>
              <a:rPr lang="en-US" dirty="0">
                <a:solidFill>
                  <a:schemeClr val="tx1"/>
                </a:solidFill>
                <a:cs typeface="Arial" charset="0"/>
              </a:rPr>
              <a:t>The double dash comments  to the end of line</a:t>
            </a:r>
          </a:p>
        </p:txBody>
      </p:sp>
      <p:sp>
        <p:nvSpPr>
          <p:cNvPr id="13327" name="AutoShape 5">
            <a:extLst>
              <a:ext uri="{FF2B5EF4-FFF2-40B4-BE49-F238E27FC236}">
                <a16:creationId xmlns:a16="http://schemas.microsoft.com/office/drawing/2014/main" id="{A5BB4080-C997-4886-99CD-FB0F43D3386A}"/>
              </a:ext>
            </a:extLst>
          </p:cNvPr>
          <p:cNvSpPr>
            <a:spLocks noChangeArrowheads="1"/>
          </p:cNvSpPr>
          <p:nvPr/>
        </p:nvSpPr>
        <p:spPr bwMode="auto">
          <a:xfrm rot="10800000" flipV="1">
            <a:off x="1484313" y="4573588"/>
            <a:ext cx="6188075" cy="9588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000">
                <a:latin typeface="Lucida Sans Typewriter" panose="020B0509030504030204" pitchFamily="49" charset="0"/>
              </a:rPr>
              <a:t>/*</a:t>
            </a:r>
          </a:p>
          <a:p>
            <a:pPr>
              <a:lnSpc>
                <a:spcPct val="90000"/>
              </a:lnSpc>
            </a:pPr>
            <a:r>
              <a:rPr lang="en-US" altLang="en-US" sz="2000">
                <a:latin typeface="Lucida Sans Typewriter" panose="020B0509030504030204" pitchFamily="49" charset="0"/>
              </a:rPr>
              <a:t>This is a comment</a:t>
            </a:r>
          </a:p>
          <a:p>
            <a:pPr>
              <a:lnSpc>
                <a:spcPct val="90000"/>
              </a:lnSpc>
            </a:pPr>
            <a:r>
              <a:rPr lang="en-US" altLang="en-US" sz="2000">
                <a:latin typeface="Lucida Sans Typewriter" panose="020B0509030504030204" pitchFamily="49" charset="0"/>
              </a:rPr>
              <a:t>*/</a:t>
            </a:r>
          </a:p>
        </p:txBody>
      </p:sp>
      <p:sp>
        <p:nvSpPr>
          <p:cNvPr id="13328" name="AutoShape 5">
            <a:extLst>
              <a:ext uri="{FF2B5EF4-FFF2-40B4-BE49-F238E27FC236}">
                <a16:creationId xmlns:a16="http://schemas.microsoft.com/office/drawing/2014/main" id="{A1F7FD5C-9D6A-44DD-A63A-D99217A638C9}"/>
              </a:ext>
            </a:extLst>
          </p:cNvPr>
          <p:cNvSpPr>
            <a:spLocks noChangeArrowheads="1"/>
          </p:cNvSpPr>
          <p:nvPr/>
        </p:nvSpPr>
        <p:spPr bwMode="auto">
          <a:xfrm rot="10800000" flipV="1">
            <a:off x="1441450" y="6296025"/>
            <a:ext cx="6269038" cy="38258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spAutoFit/>
          </a:bodyPr>
          <a:lstStyle>
            <a:lvl1pPr defTabSz="457200">
              <a:tabLst>
                <a:tab pos="457200" algn="l"/>
              </a:tabLst>
              <a:defRPr>
                <a:solidFill>
                  <a:schemeClr val="tx1"/>
                </a:solidFill>
                <a:latin typeface="Arial" panose="020B0604020202020204" pitchFamily="34" charset="0"/>
                <a:ea typeface="ＭＳ Ｐゴシック" panose="020B0600070205080204" pitchFamily="34" charset="-128"/>
              </a:defRPr>
            </a:lvl1pPr>
            <a:lvl2pPr marL="742950" indent="-285750" defTabSz="457200">
              <a:tabLst>
                <a:tab pos="457200" algn="l"/>
              </a:tabLst>
              <a:defRPr>
                <a:solidFill>
                  <a:schemeClr val="tx1"/>
                </a:solidFill>
                <a:latin typeface="Arial" panose="020B0604020202020204" pitchFamily="34" charset="0"/>
                <a:ea typeface="ＭＳ Ｐゴシック" panose="020B0600070205080204" pitchFamily="34" charset="-128"/>
              </a:defRPr>
            </a:lvl2pPr>
            <a:lvl3pPr marL="11430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3pPr>
            <a:lvl4pPr marL="16002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4pPr>
            <a:lvl5pPr marL="2057400" indent="-228600" defTabSz="457200">
              <a:tabLst>
                <a:tab pos="457200" algn="l"/>
              </a:tabLst>
              <a:defRPr>
                <a:solidFill>
                  <a:schemeClr val="tx1"/>
                </a:solidFill>
                <a:latin typeface="Arial" panose="020B0604020202020204" pitchFamily="34" charset="0"/>
                <a:ea typeface="ＭＳ Ｐゴシック" panose="020B0600070205080204" pitchFamily="34" charset="-128"/>
              </a:defRPr>
            </a:lvl5pPr>
            <a:lvl6pPr marL="25146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6pPr>
            <a:lvl7pPr marL="29718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7pPr>
            <a:lvl8pPr marL="34290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8pPr>
            <a:lvl9pPr marL="3886200" indent="-228600" algn="ctr" defTabSz="457200" eaLnBrk="0" fontAlgn="base" hangingPunct="0">
              <a:spcBef>
                <a:spcPct val="0"/>
              </a:spcBef>
              <a:spcAft>
                <a:spcPct val="0"/>
              </a:spcAft>
              <a:tabLst>
                <a:tab pos="457200" algn="l"/>
              </a:tabLs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000">
                <a:latin typeface="Lucida Sans Typewriter" panose="020B0509030504030204" pitchFamily="49" charset="0"/>
              </a:rPr>
              <a:t>--This is a comment</a:t>
            </a:r>
          </a:p>
        </p:txBody>
      </p:sp>
      <p:sp>
        <p:nvSpPr>
          <p:cNvPr id="11" name="Rounded Rectangle 844806">
            <a:extLst>
              <a:ext uri="{FF2B5EF4-FFF2-40B4-BE49-F238E27FC236}">
                <a16:creationId xmlns:a16="http://schemas.microsoft.com/office/drawing/2014/main" id="{D43A525A-8608-41C5-A9B1-5161F568B528}"/>
              </a:ext>
            </a:extLst>
          </p:cNvPr>
          <p:cNvSpPr>
            <a:spLocks noChangeArrowheads="1"/>
          </p:cNvSpPr>
          <p:nvPr/>
        </p:nvSpPr>
        <p:spPr bwMode="auto">
          <a:xfrm>
            <a:off x="417444" y="1835379"/>
            <a:ext cx="8309113" cy="621185"/>
          </a:xfrm>
          <a:prstGeom prst="roundRect">
            <a:avLst>
              <a:gd name="adj" fmla="val 4167"/>
            </a:avLst>
          </a:prstGeom>
          <a:ln>
            <a:headEnd/>
            <a:tailEnd/>
          </a:ln>
        </p:spPr>
        <p:style>
          <a:lnRef idx="1">
            <a:schemeClr val="accent2"/>
          </a:lnRef>
          <a:fillRef idx="2">
            <a:schemeClr val="accent2"/>
          </a:fillRef>
          <a:effectRef idx="1">
            <a:schemeClr val="accent2"/>
          </a:effectRef>
          <a:fontRef idx="minor">
            <a:schemeClr val="dk1"/>
          </a:fontRef>
        </p:style>
        <p:txBody>
          <a:bodyPr tIns="164592" bIns="164592" anchor="ctr">
            <a:spAutoFit/>
          </a:bodyPr>
          <a:lstStyle/>
          <a:p>
            <a:pPr marL="228600" indent="-228600">
              <a:spcBef>
                <a:spcPct val="40000"/>
              </a:spcBef>
              <a:buClr>
                <a:srgbClr val="006699"/>
              </a:buClr>
              <a:buFontTx/>
              <a:buChar char="•"/>
              <a:defRPr/>
            </a:pPr>
            <a:r>
              <a:rPr lang="en-US" dirty="0">
                <a:solidFill>
                  <a:schemeClr val="tx1"/>
                </a:solidFill>
                <a:cs typeface="Arial" charset="0"/>
              </a:rPr>
              <a:t>Comments are statements about the meaning of the code </a:t>
            </a:r>
          </a:p>
        </p:txBody>
      </p:sp>
      <p:sp>
        <p:nvSpPr>
          <p:cNvPr id="12" name="Rounded Rectangle 844806">
            <a:extLst>
              <a:ext uri="{FF2B5EF4-FFF2-40B4-BE49-F238E27FC236}">
                <a16:creationId xmlns:a16="http://schemas.microsoft.com/office/drawing/2014/main" id="{4D613C19-DA78-4BE3-8B38-9D706B0FBF6A}"/>
              </a:ext>
            </a:extLst>
          </p:cNvPr>
          <p:cNvSpPr>
            <a:spLocks noChangeArrowheads="1"/>
          </p:cNvSpPr>
          <p:nvPr/>
        </p:nvSpPr>
        <p:spPr bwMode="auto">
          <a:xfrm>
            <a:off x="414950" y="2579215"/>
            <a:ext cx="8309113" cy="621185"/>
          </a:xfrm>
          <a:prstGeom prst="roundRect">
            <a:avLst>
              <a:gd name="adj" fmla="val 4167"/>
            </a:avLst>
          </a:prstGeom>
          <a:ln>
            <a:headEnd/>
            <a:tailEnd/>
          </a:ln>
        </p:spPr>
        <p:style>
          <a:lnRef idx="1">
            <a:schemeClr val="accent2"/>
          </a:lnRef>
          <a:fillRef idx="2">
            <a:schemeClr val="accent2"/>
          </a:fillRef>
          <a:effectRef idx="1">
            <a:schemeClr val="accent2"/>
          </a:effectRef>
          <a:fontRef idx="minor">
            <a:schemeClr val="dk1"/>
          </a:fontRef>
        </p:style>
        <p:txBody>
          <a:bodyPr tIns="164592" bIns="164592" anchor="ctr">
            <a:spAutoFit/>
          </a:bodyPr>
          <a:lstStyle/>
          <a:p>
            <a:pPr marL="228600" indent="-228600">
              <a:spcBef>
                <a:spcPct val="40000"/>
              </a:spcBef>
              <a:buClr>
                <a:srgbClr val="006699"/>
              </a:buClr>
              <a:buFontTx/>
              <a:buChar char="•"/>
              <a:defRPr/>
            </a:pPr>
            <a:r>
              <a:rPr lang="en-US" dirty="0">
                <a:solidFill>
                  <a:schemeClr val="tx1"/>
                </a:solidFill>
                <a:cs typeface="Arial" charset="0"/>
              </a:rPr>
              <a:t>When used, there is no execution performed on the text </a:t>
            </a:r>
          </a:p>
        </p:txBody>
      </p:sp>
      <p:sp>
        <p:nvSpPr>
          <p:cNvPr id="13335" name="Text Box 25">
            <a:extLst>
              <a:ext uri="{FF2B5EF4-FFF2-40B4-BE49-F238E27FC236}">
                <a16:creationId xmlns:a16="http://schemas.microsoft.com/office/drawing/2014/main" id="{0731C820-3890-44F2-9F45-24BD132C5393}"/>
              </a:ext>
            </a:extLst>
          </p:cNvPr>
          <p:cNvSpPr txBox="1">
            <a:spLocks noChangeArrowheads="1"/>
          </p:cNvSpPr>
          <p:nvPr/>
        </p:nvSpPr>
        <p:spPr bwMode="auto">
          <a:xfrm>
            <a:off x="382588" y="3486150"/>
            <a:ext cx="7531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000">
                <a:cs typeface="Arial" panose="020B0604020202020204" pitchFamily="34" charset="0"/>
              </a:rPr>
              <a:t>There are two ways to comment code using T-SQL:</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7C82C293-DA55-4499-98F5-E9D3544337D4}"/>
              </a:ext>
            </a:extLst>
          </p:cNvPr>
          <p:cNvSpPr>
            <a:spLocks noGrp="1"/>
          </p:cNvSpPr>
          <p:nvPr>
            <p:ph type="title"/>
          </p:nvPr>
        </p:nvSpPr>
        <p:spPr/>
        <p:txBody>
          <a:bodyPr/>
          <a:lstStyle/>
          <a:p>
            <a:pPr>
              <a:defRPr/>
            </a:pPr>
            <a:r>
              <a:rPr lang="en-US"/>
              <a:t>Exists Condition</a:t>
            </a:r>
          </a:p>
        </p:txBody>
      </p:sp>
      <p:sp>
        <p:nvSpPr>
          <p:cNvPr id="68611" name="Content Placeholder 2">
            <a:extLst>
              <a:ext uri="{FF2B5EF4-FFF2-40B4-BE49-F238E27FC236}">
                <a16:creationId xmlns:a16="http://schemas.microsoft.com/office/drawing/2014/main" id="{819BCE04-E507-4124-AE73-9FC732F85539}"/>
              </a:ext>
            </a:extLst>
          </p:cNvPr>
          <p:cNvSpPr>
            <a:spLocks noGrp="1"/>
          </p:cNvSpPr>
          <p:nvPr>
            <p:ph idx="1"/>
          </p:nvPr>
        </p:nvSpPr>
        <p:spPr/>
        <p:txBody>
          <a:bodyPr/>
          <a:lstStyle/>
          <a:p>
            <a:pPr eaLnBrk="1" hangingPunct="1">
              <a:lnSpc>
                <a:spcPct val="90000"/>
              </a:lnSpc>
            </a:pPr>
            <a:r>
              <a:rPr lang="en-US" altLang="en-US" sz="2400"/>
              <a:t>Retrieve the name of employees who have no dependents</a:t>
            </a:r>
          </a:p>
          <a:p>
            <a:pPr eaLnBrk="1" hangingPunct="1">
              <a:lnSpc>
                <a:spcPct val="90000"/>
              </a:lnSpc>
            </a:pPr>
            <a:endParaRPr lang="en-US" altLang="en-US" sz="2400"/>
          </a:p>
          <a:p>
            <a:pPr eaLnBrk="1" hangingPunct="1">
              <a:lnSpc>
                <a:spcPct val="90000"/>
              </a:lnSpc>
              <a:buFont typeface="Wingdings" panose="05000000000000000000" pitchFamily="2" charset="2"/>
              <a:buNone/>
            </a:pPr>
            <a:r>
              <a:rPr lang="en-US" altLang="en-US" sz="2400"/>
              <a:t>Select  name </a:t>
            </a:r>
          </a:p>
          <a:p>
            <a:pPr eaLnBrk="1" hangingPunct="1">
              <a:lnSpc>
                <a:spcPct val="90000"/>
              </a:lnSpc>
              <a:buFont typeface="Wingdings" panose="05000000000000000000" pitchFamily="2" charset="2"/>
              <a:buNone/>
            </a:pPr>
            <a:r>
              <a:rPr lang="en-US" altLang="en-US" sz="2400"/>
              <a:t>From employee </a:t>
            </a:r>
          </a:p>
          <a:p>
            <a:pPr eaLnBrk="1" hangingPunct="1">
              <a:lnSpc>
                <a:spcPct val="90000"/>
              </a:lnSpc>
              <a:buFont typeface="Wingdings" panose="05000000000000000000" pitchFamily="2" charset="2"/>
              <a:buNone/>
            </a:pPr>
            <a:r>
              <a:rPr lang="en-US" altLang="en-US" sz="2400"/>
              <a:t>Where </a:t>
            </a:r>
            <a:r>
              <a:rPr lang="en-US" altLang="en-US" sz="2400">
                <a:solidFill>
                  <a:srgbClr val="FF0000"/>
                </a:solidFill>
              </a:rPr>
              <a:t>Not Exists</a:t>
            </a:r>
            <a:r>
              <a:rPr lang="en-US" altLang="en-US" sz="2400"/>
              <a:t> ( select * from dependent where ssn=Essn)</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D4A1F0C-6092-4FE7-BE83-3E714C7E5725}"/>
              </a:ext>
            </a:extLst>
          </p:cNvPr>
          <p:cNvSpPr>
            <a:spLocks noGrp="1"/>
          </p:cNvSpPr>
          <p:nvPr>
            <p:ph type="title"/>
          </p:nvPr>
        </p:nvSpPr>
        <p:spPr/>
        <p:txBody>
          <a:bodyPr/>
          <a:lstStyle/>
          <a:p>
            <a:pPr>
              <a:defRPr/>
            </a:pPr>
            <a:r>
              <a:rPr lang="en-US"/>
              <a:t>Exists Condition With DML</a:t>
            </a:r>
          </a:p>
        </p:txBody>
      </p:sp>
      <p:sp>
        <p:nvSpPr>
          <p:cNvPr id="69635" name="Content Placeholder 2">
            <a:extLst>
              <a:ext uri="{FF2B5EF4-FFF2-40B4-BE49-F238E27FC236}">
                <a16:creationId xmlns:a16="http://schemas.microsoft.com/office/drawing/2014/main" id="{262055F7-20D2-46C8-AC80-47F941C34306}"/>
              </a:ext>
            </a:extLst>
          </p:cNvPr>
          <p:cNvSpPr>
            <a:spLocks noGrp="1"/>
          </p:cNvSpPr>
          <p:nvPr>
            <p:ph idx="1"/>
          </p:nvPr>
        </p:nvSpPr>
        <p:spPr/>
        <p:txBody>
          <a:bodyPr/>
          <a:lstStyle/>
          <a:p>
            <a:pPr marL="0" indent="0">
              <a:buFont typeface="Wingdings 3" panose="05040102010807070707" pitchFamily="18" charset="2"/>
              <a:buNone/>
              <a:defRPr/>
            </a:pPr>
            <a:r>
              <a:rPr lang="en-US" sz="2400" dirty="0"/>
              <a:t>DELETE FROM suppliers</a:t>
            </a:r>
            <a:br>
              <a:rPr lang="en-US" sz="2400" dirty="0"/>
            </a:br>
            <a:r>
              <a:rPr lang="en-US" sz="2400" dirty="0"/>
              <a:t>WHERE Not EXISTS</a:t>
            </a:r>
            <a:br>
              <a:rPr lang="en-US" sz="2400" dirty="0"/>
            </a:br>
            <a:r>
              <a:rPr lang="en-US" sz="2400" dirty="0"/>
              <a:t>  (select *</a:t>
            </a:r>
            <a:br>
              <a:rPr lang="en-US" sz="2400" dirty="0"/>
            </a:br>
            <a:r>
              <a:rPr lang="en-US" sz="2400" dirty="0"/>
              <a:t>    from orders</a:t>
            </a:r>
            <a:br>
              <a:rPr lang="en-US" sz="2400" dirty="0"/>
            </a:br>
            <a:r>
              <a:rPr lang="en-US" sz="2400" dirty="0"/>
              <a:t>    where </a:t>
            </a:r>
            <a:r>
              <a:rPr lang="en-US" sz="2400" dirty="0" err="1"/>
              <a:t>suppliers.supplier_id</a:t>
            </a:r>
            <a:r>
              <a:rPr lang="en-US" sz="2400" dirty="0"/>
              <a:t> = </a:t>
            </a:r>
            <a:r>
              <a:rPr lang="en-US" sz="2400" dirty="0" err="1"/>
              <a:t>orders.supplier_id</a:t>
            </a:r>
            <a:r>
              <a:rPr lang="en-US" sz="2400" dirty="0"/>
              <a:t>);</a:t>
            </a:r>
          </a:p>
          <a:p>
            <a:pPr>
              <a:defRPr/>
            </a:pPr>
            <a:endParaRPr lang="en-US" sz="2400" dirty="0"/>
          </a:p>
          <a:p>
            <a:pPr>
              <a:defRPr/>
            </a:pPr>
            <a:endParaRPr lang="en-US" sz="2400" dirty="0"/>
          </a:p>
          <a:p>
            <a:pPr>
              <a:defRPr/>
            </a:pPr>
            <a:endParaRPr lang="en-US" sz="2400" dirty="0"/>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5203EAF-5293-4EC4-B01F-42D206B2803E}"/>
              </a:ext>
            </a:extLst>
          </p:cNvPr>
          <p:cNvSpPr>
            <a:spLocks noGrp="1" noChangeArrowheads="1"/>
          </p:cNvSpPr>
          <p:nvPr>
            <p:ph type="title"/>
          </p:nvPr>
        </p:nvSpPr>
        <p:spPr/>
        <p:txBody>
          <a:bodyPr/>
          <a:lstStyle/>
          <a:p>
            <a:pPr eaLnBrk="1" hangingPunct="1">
              <a:defRPr/>
            </a:pPr>
            <a:r>
              <a:rPr lang="en-GB"/>
              <a:t>Aggregate Functions</a:t>
            </a:r>
            <a:endParaRPr lang="en-US"/>
          </a:p>
        </p:txBody>
      </p:sp>
      <p:sp>
        <p:nvSpPr>
          <p:cNvPr id="82947" name="Rectangle 3">
            <a:extLst>
              <a:ext uri="{FF2B5EF4-FFF2-40B4-BE49-F238E27FC236}">
                <a16:creationId xmlns:a16="http://schemas.microsoft.com/office/drawing/2014/main" id="{1F0DFC45-6506-4816-948C-5E378E006629}"/>
              </a:ext>
            </a:extLst>
          </p:cNvPr>
          <p:cNvSpPr>
            <a:spLocks noGrp="1" noChangeArrowheads="1"/>
          </p:cNvSpPr>
          <p:nvPr>
            <p:ph type="body" idx="1"/>
          </p:nvPr>
        </p:nvSpPr>
        <p:spPr>
          <a:xfrm>
            <a:off x="611188" y="1774825"/>
            <a:ext cx="7537450" cy="4343400"/>
          </a:xfrm>
        </p:spPr>
        <p:txBody>
          <a:bodyPr/>
          <a:lstStyle/>
          <a:p>
            <a:pPr eaLnBrk="1" hangingPunct="1">
              <a:lnSpc>
                <a:spcPct val="80000"/>
              </a:lnSpc>
              <a:buFont typeface="Wingdings" pitchFamily="2" charset="2"/>
              <a:buNone/>
              <a:defRPr/>
            </a:pPr>
            <a:r>
              <a:rPr lang="en-US" sz="2000" dirty="0">
                <a:solidFill>
                  <a:srgbClr val="FF0000"/>
                </a:solidFill>
              </a:rPr>
              <a:t>COUNT , SUM , MAX, MIN and AVG</a:t>
            </a:r>
          </a:p>
          <a:p>
            <a:pPr eaLnBrk="1" hangingPunct="1">
              <a:lnSpc>
                <a:spcPct val="80000"/>
              </a:lnSpc>
              <a:buFont typeface="Wingdings" pitchFamily="2" charset="2"/>
              <a:buNone/>
              <a:defRPr/>
            </a:pPr>
            <a:endParaRPr lang="en-US" sz="2000" dirty="0"/>
          </a:p>
          <a:p>
            <a:pPr eaLnBrk="1" hangingPunct="1">
              <a:lnSpc>
                <a:spcPct val="80000"/>
              </a:lnSpc>
              <a:defRPr/>
            </a:pPr>
            <a:r>
              <a:rPr lang="en-US" sz="2000" dirty="0"/>
              <a:t>Find the sum of salaries of all employees , the maximum, the minimum salary, and the average salary</a:t>
            </a:r>
          </a:p>
          <a:p>
            <a:pPr eaLnBrk="1" hangingPunct="1">
              <a:lnSpc>
                <a:spcPct val="80000"/>
              </a:lnSpc>
              <a:buFont typeface="Wingdings" pitchFamily="2" charset="2"/>
              <a:buNone/>
              <a:defRPr/>
            </a:pPr>
            <a:endParaRPr lang="en-US" sz="2000" dirty="0"/>
          </a:p>
          <a:p>
            <a:pPr eaLnBrk="1" hangingPunct="1">
              <a:lnSpc>
                <a:spcPct val="80000"/>
              </a:lnSpc>
              <a:buClr>
                <a:srgbClr val="FFFF00"/>
              </a:buClr>
              <a:buFontTx/>
              <a:buNone/>
              <a:defRPr/>
            </a:pPr>
            <a:r>
              <a:rPr lang="en-US" sz="2000" dirty="0"/>
              <a:t>	Select Sum(salary) , Max(salary), Min(salary), </a:t>
            </a:r>
            <a:r>
              <a:rPr lang="en-US" sz="2000" dirty="0" err="1"/>
              <a:t>Avg</a:t>
            </a:r>
            <a:r>
              <a:rPr lang="en-US" sz="2000" dirty="0"/>
              <a:t>(salary) </a:t>
            </a:r>
          </a:p>
          <a:p>
            <a:pPr eaLnBrk="1" hangingPunct="1">
              <a:lnSpc>
                <a:spcPct val="80000"/>
              </a:lnSpc>
              <a:buClr>
                <a:srgbClr val="FFFF00"/>
              </a:buClr>
              <a:buFontTx/>
              <a:buNone/>
              <a:defRPr/>
            </a:pPr>
            <a:r>
              <a:rPr lang="en-US" sz="2000" dirty="0"/>
              <a:t>	from Employees</a:t>
            </a:r>
          </a:p>
          <a:p>
            <a:pPr eaLnBrk="1" hangingPunct="1">
              <a:lnSpc>
                <a:spcPct val="80000"/>
              </a:lnSpc>
              <a:buClr>
                <a:srgbClr val="FFFF00"/>
              </a:buClr>
              <a:buFont typeface="Wingdings" pitchFamily="2" charset="2"/>
              <a:buNone/>
              <a:defRPr/>
            </a:pPr>
            <a:endParaRPr lang="en-US" sz="2000" dirty="0"/>
          </a:p>
          <a:p>
            <a:pPr marL="457200" indent="-457200" eaLnBrk="1" hangingPunct="1">
              <a:lnSpc>
                <a:spcPct val="80000"/>
              </a:lnSpc>
              <a:buClr>
                <a:srgbClr val="FFFF00"/>
              </a:buClr>
              <a:buFontTx/>
              <a:buNone/>
              <a:defRPr/>
            </a:pPr>
            <a:r>
              <a:rPr lang="en-US" sz="2000" dirty="0"/>
              <a:t>Find the total number of employees in the company?</a:t>
            </a:r>
          </a:p>
          <a:p>
            <a:pPr marL="457200" indent="-457200" eaLnBrk="1" hangingPunct="1">
              <a:lnSpc>
                <a:spcPct val="80000"/>
              </a:lnSpc>
              <a:buClr>
                <a:srgbClr val="FFFF00"/>
              </a:buClr>
              <a:buFontTx/>
              <a:buNone/>
              <a:defRPr/>
            </a:pPr>
            <a:r>
              <a:rPr lang="en-US" sz="2000" dirty="0"/>
              <a:t>Find the number of employees in the research department?</a:t>
            </a:r>
          </a:p>
          <a:p>
            <a:pPr marL="457200" indent="-457200" eaLnBrk="1" hangingPunct="1">
              <a:lnSpc>
                <a:spcPct val="80000"/>
              </a:lnSpc>
              <a:buClr>
                <a:srgbClr val="FFFF00"/>
              </a:buClr>
              <a:buFontTx/>
              <a:buNone/>
              <a:defRPr/>
            </a:pPr>
            <a:r>
              <a:rPr lang="en-US" sz="2000" b="1" dirty="0"/>
              <a:t>Note : Group Functions ignore Null values in the columns</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7AFC61A-DFC0-421F-BA00-B8D6DCB0B92D}"/>
              </a:ext>
            </a:extLst>
          </p:cNvPr>
          <p:cNvSpPr>
            <a:spLocks noGrp="1" noChangeArrowheads="1"/>
          </p:cNvSpPr>
          <p:nvPr>
            <p:ph type="title"/>
          </p:nvPr>
        </p:nvSpPr>
        <p:spPr/>
        <p:txBody>
          <a:bodyPr/>
          <a:lstStyle/>
          <a:p>
            <a:pPr eaLnBrk="1" hangingPunct="1">
              <a:defRPr/>
            </a:pPr>
            <a:r>
              <a:rPr lang="en-GB"/>
              <a:t>Grouping</a:t>
            </a:r>
            <a:endParaRPr lang="en-US"/>
          </a:p>
        </p:txBody>
      </p:sp>
      <p:sp>
        <p:nvSpPr>
          <p:cNvPr id="95235" name="Rectangle 3">
            <a:extLst>
              <a:ext uri="{FF2B5EF4-FFF2-40B4-BE49-F238E27FC236}">
                <a16:creationId xmlns:a16="http://schemas.microsoft.com/office/drawing/2014/main" id="{4AA458C7-74DF-4A58-876E-7B6D5C27C508}"/>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a:t>	Apply aggregate functions to a subgroups of tuples</a:t>
            </a:r>
          </a:p>
          <a:p>
            <a:pPr eaLnBrk="1" hangingPunct="1">
              <a:buFont typeface="Wingdings" panose="05000000000000000000" pitchFamily="2" charset="2"/>
              <a:buNone/>
            </a:pPr>
            <a:r>
              <a:rPr lang="en-US" altLang="en-US" sz="2400"/>
              <a:t>	</a:t>
            </a:r>
          </a:p>
          <a:p>
            <a:pPr eaLnBrk="1" hangingPunct="1">
              <a:buClr>
                <a:srgbClr val="FFFF99"/>
              </a:buClr>
              <a:buFontTx/>
              <a:buNone/>
            </a:pPr>
            <a:r>
              <a:rPr lang="en-US" altLang="en-US" sz="2400">
                <a:solidFill>
                  <a:srgbClr val="FF0000"/>
                </a:solidFill>
              </a:rPr>
              <a:t>	For each department retrieve the department number , the  number of employees in the department, and their average salary</a:t>
            </a:r>
          </a:p>
          <a:p>
            <a:pPr eaLnBrk="1" hangingPunct="1">
              <a:buClr>
                <a:srgbClr val="FFFF99"/>
              </a:buClr>
              <a:buFontTx/>
              <a:buNone/>
            </a:pPr>
            <a:endParaRPr lang="en-US" altLang="en-US" sz="2400">
              <a:solidFill>
                <a:srgbClr val="FF0000"/>
              </a:solidFill>
            </a:endParaRPr>
          </a:p>
          <a:p>
            <a:pPr eaLnBrk="1" hangingPunct="1">
              <a:buClr>
                <a:srgbClr val="FFFF00"/>
              </a:buClr>
              <a:buFontTx/>
              <a:buNone/>
            </a:pPr>
            <a:r>
              <a:rPr lang="en-US" altLang="en-US" sz="2400">
                <a:solidFill>
                  <a:srgbClr val="FF0000"/>
                </a:solidFill>
              </a:rPr>
              <a:t>	</a:t>
            </a:r>
            <a:r>
              <a:rPr lang="en-US" altLang="en-US" sz="2400"/>
              <a:t>Select dno , count(*) , avg(salary)</a:t>
            </a:r>
          </a:p>
          <a:p>
            <a:pPr eaLnBrk="1" hangingPunct="1">
              <a:buFontTx/>
              <a:buNone/>
            </a:pPr>
            <a:r>
              <a:rPr lang="en-US" altLang="en-US" sz="2400"/>
              <a:t>	 From employee Group by dno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5235">
                                            <p:txEl>
                                              <p:pRg st="4" end="4"/>
                                            </p:txEl>
                                          </p:spTgt>
                                        </p:tgtEl>
                                        <p:attrNameLst>
                                          <p:attrName>style.visibility</p:attrName>
                                        </p:attrNameLst>
                                      </p:cBhvr>
                                      <p:to>
                                        <p:strVal val="visible"/>
                                      </p:to>
                                    </p:set>
                                    <p:anim calcmode="lin" valueType="num">
                                      <p:cBhvr additive="base">
                                        <p:cTn id="7" dur="500" fill="hold"/>
                                        <p:tgtEl>
                                          <p:spTgt spid="9523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5235">
                                            <p:txEl>
                                              <p:pRg st="5" end="5"/>
                                            </p:txEl>
                                          </p:spTgt>
                                        </p:tgtEl>
                                        <p:attrNameLst>
                                          <p:attrName>style.visibility</p:attrName>
                                        </p:attrNameLst>
                                      </p:cBhvr>
                                      <p:to>
                                        <p:strVal val="visible"/>
                                      </p:to>
                                    </p:set>
                                    <p:anim calcmode="lin" valueType="num">
                                      <p:cBhvr additive="base">
                                        <p:cTn id="11" dur="500" fill="hold"/>
                                        <p:tgtEl>
                                          <p:spTgt spid="9523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52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0F24E44-2A94-409C-859A-28CAFC0C21A9}"/>
              </a:ext>
            </a:extLst>
          </p:cNvPr>
          <p:cNvSpPr>
            <a:spLocks noGrp="1" noChangeArrowheads="1"/>
          </p:cNvSpPr>
          <p:nvPr>
            <p:ph type="title"/>
          </p:nvPr>
        </p:nvSpPr>
        <p:spPr/>
        <p:txBody>
          <a:bodyPr/>
          <a:lstStyle/>
          <a:p>
            <a:pPr eaLnBrk="1" hangingPunct="1">
              <a:defRPr/>
            </a:pPr>
            <a:r>
              <a:rPr lang="en-US"/>
              <a:t>Grouping (Cont’d)</a:t>
            </a:r>
          </a:p>
        </p:txBody>
      </p:sp>
      <p:sp>
        <p:nvSpPr>
          <p:cNvPr id="96259" name="Rectangle 3">
            <a:extLst>
              <a:ext uri="{FF2B5EF4-FFF2-40B4-BE49-F238E27FC236}">
                <a16:creationId xmlns:a16="http://schemas.microsoft.com/office/drawing/2014/main" id="{8669915D-4FA9-4174-96BF-CF66DED02C15}"/>
              </a:ext>
            </a:extLst>
          </p:cNvPr>
          <p:cNvSpPr>
            <a:spLocks noGrp="1" noChangeArrowheads="1"/>
          </p:cNvSpPr>
          <p:nvPr>
            <p:ph type="body" idx="1"/>
          </p:nvPr>
        </p:nvSpPr>
        <p:spPr/>
        <p:txBody>
          <a:bodyPr/>
          <a:lstStyle/>
          <a:p>
            <a:pPr eaLnBrk="1" hangingPunct="1">
              <a:lnSpc>
                <a:spcPct val="90000"/>
              </a:lnSpc>
            </a:pPr>
            <a:r>
              <a:rPr lang="en-US" altLang="en-US" sz="2400"/>
              <a:t>For each project on which more than two employees work, retrieve the project number, the project name , and the number of employees who work on the project</a:t>
            </a:r>
          </a:p>
          <a:p>
            <a:pPr eaLnBrk="1" hangingPunct="1">
              <a:lnSpc>
                <a:spcPct val="90000"/>
              </a:lnSpc>
              <a:buFont typeface="Wingdings" panose="05000000000000000000" pitchFamily="2" charset="2"/>
              <a:buNone/>
            </a:pPr>
            <a:endParaRPr lang="en-US" altLang="en-US" sz="2400"/>
          </a:p>
          <a:p>
            <a:pPr eaLnBrk="1" hangingPunct="1">
              <a:lnSpc>
                <a:spcPct val="90000"/>
              </a:lnSpc>
              <a:buClr>
                <a:srgbClr val="FFFF00"/>
              </a:buClr>
              <a:buFontTx/>
              <a:buNone/>
            </a:pPr>
            <a:r>
              <a:rPr lang="en-US" altLang="en-US" sz="2400">
                <a:solidFill>
                  <a:schemeClr val="accent1"/>
                </a:solidFill>
              </a:rPr>
              <a:t>Select pnumber, pname ,count(works_on.pno)</a:t>
            </a:r>
          </a:p>
          <a:p>
            <a:pPr eaLnBrk="1" hangingPunct="1">
              <a:lnSpc>
                <a:spcPct val="90000"/>
              </a:lnSpc>
              <a:buFontTx/>
              <a:buNone/>
            </a:pPr>
            <a:r>
              <a:rPr lang="en-US" altLang="en-US" sz="2400">
                <a:solidFill>
                  <a:schemeClr val="accent1"/>
                </a:solidFill>
              </a:rPr>
              <a:t>	From project , Works_on  </a:t>
            </a:r>
          </a:p>
          <a:p>
            <a:pPr eaLnBrk="1" hangingPunct="1">
              <a:lnSpc>
                <a:spcPct val="90000"/>
              </a:lnSpc>
              <a:buFontTx/>
              <a:buNone/>
            </a:pPr>
            <a:r>
              <a:rPr lang="en-US" altLang="en-US" sz="2400">
                <a:solidFill>
                  <a:schemeClr val="accent1"/>
                </a:solidFill>
              </a:rPr>
              <a:t>	Where Pnumber = Pno</a:t>
            </a:r>
          </a:p>
          <a:p>
            <a:pPr eaLnBrk="1" hangingPunct="1">
              <a:lnSpc>
                <a:spcPct val="90000"/>
              </a:lnSpc>
              <a:buFontTx/>
              <a:buNone/>
            </a:pPr>
            <a:r>
              <a:rPr lang="en-US" altLang="en-US" sz="2400">
                <a:solidFill>
                  <a:schemeClr val="accent1"/>
                </a:solidFill>
              </a:rPr>
              <a:t>	Group by pnumber, pname </a:t>
            </a:r>
          </a:p>
          <a:p>
            <a:pPr eaLnBrk="1" hangingPunct="1">
              <a:lnSpc>
                <a:spcPct val="90000"/>
              </a:lnSpc>
              <a:buFontTx/>
              <a:buNone/>
            </a:pPr>
            <a:r>
              <a:rPr lang="en-US" altLang="en-US" sz="2400">
                <a:solidFill>
                  <a:schemeClr val="accent1"/>
                </a:solidFill>
              </a:rPr>
              <a:t>	Having count(*) &gt; 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6259">
                                            <p:txEl>
                                              <p:pRg st="2" end="2"/>
                                            </p:txEl>
                                          </p:spTgt>
                                        </p:tgtEl>
                                        <p:attrNameLst>
                                          <p:attrName>style.visibility</p:attrName>
                                        </p:attrNameLst>
                                      </p:cBhvr>
                                      <p:to>
                                        <p:strVal val="visible"/>
                                      </p:to>
                                    </p:set>
                                    <p:anim calcmode="lin" valueType="num">
                                      <p:cBhvr additive="base">
                                        <p:cTn id="7"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6259">
                                            <p:txEl>
                                              <p:pRg st="3" end="3"/>
                                            </p:txEl>
                                          </p:spTgt>
                                        </p:tgtEl>
                                        <p:attrNameLst>
                                          <p:attrName>style.visibility</p:attrName>
                                        </p:attrNameLst>
                                      </p:cBhvr>
                                      <p:to>
                                        <p:strVal val="visible"/>
                                      </p:to>
                                    </p:set>
                                    <p:anim calcmode="lin" valueType="num">
                                      <p:cBhvr additive="base">
                                        <p:cTn id="11" dur="500" fill="hold"/>
                                        <p:tgtEl>
                                          <p:spTgt spid="9625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625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6259">
                                            <p:txEl>
                                              <p:pRg st="4" end="4"/>
                                            </p:txEl>
                                          </p:spTgt>
                                        </p:tgtEl>
                                        <p:attrNameLst>
                                          <p:attrName>style.visibility</p:attrName>
                                        </p:attrNameLst>
                                      </p:cBhvr>
                                      <p:to>
                                        <p:strVal val="visible"/>
                                      </p:to>
                                    </p:set>
                                    <p:anim calcmode="lin" valueType="num">
                                      <p:cBhvr additive="base">
                                        <p:cTn id="15" dur="500" fill="hold"/>
                                        <p:tgtEl>
                                          <p:spTgt spid="9625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625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6259">
                                            <p:txEl>
                                              <p:pRg st="5" end="5"/>
                                            </p:txEl>
                                          </p:spTgt>
                                        </p:tgtEl>
                                        <p:attrNameLst>
                                          <p:attrName>style.visibility</p:attrName>
                                        </p:attrNameLst>
                                      </p:cBhvr>
                                      <p:to>
                                        <p:strVal val="visible"/>
                                      </p:to>
                                    </p:set>
                                    <p:anim calcmode="lin" valueType="num">
                                      <p:cBhvr additive="base">
                                        <p:cTn id="19"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6259">
                                            <p:txEl>
                                              <p:pRg st="6" end="6"/>
                                            </p:txEl>
                                          </p:spTgt>
                                        </p:tgtEl>
                                        <p:attrNameLst>
                                          <p:attrName>style.visibility</p:attrName>
                                        </p:attrNameLst>
                                      </p:cBhvr>
                                      <p:to>
                                        <p:strVal val="visible"/>
                                      </p:to>
                                    </p:set>
                                    <p:anim calcmode="lin" valueType="num">
                                      <p:cBhvr additive="base">
                                        <p:cTn id="23"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62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D9534C6-26EF-42CD-82B0-241FAAD998E5}"/>
              </a:ext>
            </a:extLst>
          </p:cNvPr>
          <p:cNvSpPr>
            <a:spLocks noGrp="1" noChangeArrowheads="1"/>
          </p:cNvSpPr>
          <p:nvPr>
            <p:ph type="title"/>
          </p:nvPr>
        </p:nvSpPr>
        <p:spPr/>
        <p:txBody>
          <a:bodyPr/>
          <a:lstStyle/>
          <a:p>
            <a:pPr eaLnBrk="1" hangingPunct="1">
              <a:defRPr/>
            </a:pPr>
            <a:r>
              <a:rPr lang="en-US"/>
              <a:t>C. Data Control Language</a:t>
            </a:r>
          </a:p>
        </p:txBody>
      </p:sp>
      <p:sp>
        <p:nvSpPr>
          <p:cNvPr id="73731" name="Line 3">
            <a:extLst>
              <a:ext uri="{FF2B5EF4-FFF2-40B4-BE49-F238E27FC236}">
                <a16:creationId xmlns:a16="http://schemas.microsoft.com/office/drawing/2014/main" id="{C9480D5C-32BF-4159-9960-E31DA6A29662}"/>
              </a:ext>
            </a:extLst>
          </p:cNvPr>
          <p:cNvSpPr>
            <a:spLocks noChangeShapeType="1"/>
          </p:cNvSpPr>
          <p:nvPr/>
        </p:nvSpPr>
        <p:spPr bwMode="auto">
          <a:xfrm flipH="1">
            <a:off x="2286000" y="1754188"/>
            <a:ext cx="1905000" cy="1100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32" name="Line 4">
            <a:extLst>
              <a:ext uri="{FF2B5EF4-FFF2-40B4-BE49-F238E27FC236}">
                <a16:creationId xmlns:a16="http://schemas.microsoft.com/office/drawing/2014/main" id="{6074533A-C73D-484D-B0BA-9E6FF308BEDF}"/>
              </a:ext>
            </a:extLst>
          </p:cNvPr>
          <p:cNvSpPr>
            <a:spLocks noChangeShapeType="1"/>
          </p:cNvSpPr>
          <p:nvPr/>
        </p:nvSpPr>
        <p:spPr bwMode="auto">
          <a:xfrm>
            <a:off x="4191000" y="1754188"/>
            <a:ext cx="1905000" cy="1100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33" name="Text Box 5">
            <a:extLst>
              <a:ext uri="{FF2B5EF4-FFF2-40B4-BE49-F238E27FC236}">
                <a16:creationId xmlns:a16="http://schemas.microsoft.com/office/drawing/2014/main" id="{C0739F7C-FDF0-4C83-A173-80F7920295C6}"/>
              </a:ext>
            </a:extLst>
          </p:cNvPr>
          <p:cNvSpPr txBox="1">
            <a:spLocks noChangeArrowheads="1"/>
          </p:cNvSpPr>
          <p:nvPr/>
        </p:nvSpPr>
        <p:spPr bwMode="auto">
          <a:xfrm>
            <a:off x="1066800" y="2798763"/>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buClr>
                <a:schemeClr val="accent1"/>
              </a:buClr>
            </a:pPr>
            <a:r>
              <a:rPr lang="en-US" altLang="en-US" sz="2400" b="1">
                <a:cs typeface="Arial" panose="020B0604020202020204" pitchFamily="34" charset="0"/>
              </a:rPr>
              <a:t>Grant</a:t>
            </a:r>
          </a:p>
        </p:txBody>
      </p:sp>
      <p:sp>
        <p:nvSpPr>
          <p:cNvPr id="73734" name="Text Box 6">
            <a:extLst>
              <a:ext uri="{FF2B5EF4-FFF2-40B4-BE49-F238E27FC236}">
                <a16:creationId xmlns:a16="http://schemas.microsoft.com/office/drawing/2014/main" id="{E99067C6-4BA5-43A7-BAAF-B6DDBF64C3AC}"/>
              </a:ext>
            </a:extLst>
          </p:cNvPr>
          <p:cNvSpPr txBox="1">
            <a:spLocks noChangeArrowheads="1"/>
          </p:cNvSpPr>
          <p:nvPr/>
        </p:nvSpPr>
        <p:spPr bwMode="auto">
          <a:xfrm>
            <a:off x="5643563" y="280987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buClr>
                <a:schemeClr val="accent1"/>
              </a:buClr>
            </a:pPr>
            <a:r>
              <a:rPr lang="en-US" altLang="en-US" sz="2400" b="1">
                <a:cs typeface="Arial" panose="020B0604020202020204" pitchFamily="34" charset="0"/>
              </a:rPr>
              <a:t>Revoke</a:t>
            </a:r>
          </a:p>
        </p:txBody>
      </p:sp>
      <p:sp>
        <p:nvSpPr>
          <p:cNvPr id="73735" name="Line 7">
            <a:extLst>
              <a:ext uri="{FF2B5EF4-FFF2-40B4-BE49-F238E27FC236}">
                <a16:creationId xmlns:a16="http://schemas.microsoft.com/office/drawing/2014/main" id="{094F1555-49FC-4A91-B94A-357D41E4594E}"/>
              </a:ext>
            </a:extLst>
          </p:cNvPr>
          <p:cNvSpPr>
            <a:spLocks noChangeShapeType="1"/>
          </p:cNvSpPr>
          <p:nvPr/>
        </p:nvSpPr>
        <p:spPr bwMode="auto">
          <a:xfrm>
            <a:off x="2133600" y="3154363"/>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36" name="Text Box 8">
            <a:extLst>
              <a:ext uri="{FF2B5EF4-FFF2-40B4-BE49-F238E27FC236}">
                <a16:creationId xmlns:a16="http://schemas.microsoft.com/office/drawing/2014/main" id="{FCA3DA64-340D-4D38-AE33-57B63724D966}"/>
              </a:ext>
            </a:extLst>
          </p:cNvPr>
          <p:cNvSpPr txBox="1">
            <a:spLocks noChangeArrowheads="1"/>
          </p:cNvSpPr>
          <p:nvPr/>
        </p:nvSpPr>
        <p:spPr bwMode="auto">
          <a:xfrm>
            <a:off x="0" y="4114800"/>
            <a:ext cx="48006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buClr>
                <a:schemeClr val="accent1"/>
              </a:buClr>
            </a:pPr>
            <a:r>
              <a:rPr lang="en-US" altLang="en-US" sz="2000" b="1">
                <a:cs typeface="Arial" panose="020B0604020202020204" pitchFamily="34" charset="0"/>
              </a:rPr>
              <a:t>- Grant Select on table employees to Ahmed;</a:t>
            </a:r>
          </a:p>
          <a:p>
            <a:pPr>
              <a:lnSpc>
                <a:spcPct val="90000"/>
              </a:lnSpc>
              <a:spcBef>
                <a:spcPct val="50000"/>
              </a:spcBef>
              <a:buClr>
                <a:schemeClr val="accent1"/>
              </a:buClr>
            </a:pPr>
            <a:r>
              <a:rPr lang="en-US" altLang="en-US" sz="2000" b="1">
                <a:cs typeface="Arial" panose="020B0604020202020204" pitchFamily="34" charset="0"/>
              </a:rPr>
              <a:t>- Grant All on Table department to Mary, Ahmed;</a:t>
            </a:r>
          </a:p>
          <a:p>
            <a:pPr>
              <a:lnSpc>
                <a:spcPct val="90000"/>
              </a:lnSpc>
              <a:spcBef>
                <a:spcPct val="50000"/>
              </a:spcBef>
              <a:buClr>
                <a:schemeClr val="accent1"/>
              </a:buClr>
            </a:pPr>
            <a:r>
              <a:rPr lang="en-US" altLang="en-US" sz="2000" b="1">
                <a:cs typeface="Arial" panose="020B0604020202020204" pitchFamily="34" charset="0"/>
              </a:rPr>
              <a:t>- Grant Select on table employees to Ahmed with grant Option;</a:t>
            </a:r>
          </a:p>
          <a:p>
            <a:pPr>
              <a:lnSpc>
                <a:spcPct val="90000"/>
              </a:lnSpc>
              <a:spcBef>
                <a:spcPct val="50000"/>
              </a:spcBef>
              <a:buClr>
                <a:schemeClr val="accent1"/>
              </a:buClr>
              <a:buFontTx/>
              <a:buChar char="-"/>
            </a:pPr>
            <a:endParaRPr lang="en-US" altLang="en-US" sz="2000" b="1">
              <a:cs typeface="Arial" panose="020B0604020202020204" pitchFamily="34" charset="0"/>
            </a:endParaRPr>
          </a:p>
        </p:txBody>
      </p:sp>
      <p:sp>
        <p:nvSpPr>
          <p:cNvPr id="73737" name="Line 9">
            <a:extLst>
              <a:ext uri="{FF2B5EF4-FFF2-40B4-BE49-F238E27FC236}">
                <a16:creationId xmlns:a16="http://schemas.microsoft.com/office/drawing/2014/main" id="{A6382198-D2E2-43B9-83B7-A313E1593531}"/>
              </a:ext>
            </a:extLst>
          </p:cNvPr>
          <p:cNvSpPr>
            <a:spLocks noChangeShapeType="1"/>
          </p:cNvSpPr>
          <p:nvPr/>
        </p:nvSpPr>
        <p:spPr bwMode="auto">
          <a:xfrm>
            <a:off x="6400800" y="3205163"/>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38" name="Text Box 10">
            <a:extLst>
              <a:ext uri="{FF2B5EF4-FFF2-40B4-BE49-F238E27FC236}">
                <a16:creationId xmlns:a16="http://schemas.microsoft.com/office/drawing/2014/main" id="{BEB5E642-3DB1-4607-A7D4-2699154BF94E}"/>
              </a:ext>
            </a:extLst>
          </p:cNvPr>
          <p:cNvSpPr txBox="1">
            <a:spLocks noChangeArrowheads="1"/>
          </p:cNvSpPr>
          <p:nvPr/>
        </p:nvSpPr>
        <p:spPr bwMode="auto">
          <a:xfrm>
            <a:off x="4572000" y="4114800"/>
            <a:ext cx="4800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buClr>
                <a:schemeClr val="accent1"/>
              </a:buClr>
              <a:buFontTx/>
              <a:buChar char="-"/>
            </a:pPr>
            <a:r>
              <a:rPr lang="en-US" altLang="en-US" sz="2000" b="1">
                <a:cs typeface="Arial" panose="020B0604020202020204" pitchFamily="34" charset="0"/>
              </a:rPr>
              <a:t>Revoke update on Table department</a:t>
            </a:r>
          </a:p>
          <a:p>
            <a:pPr>
              <a:lnSpc>
                <a:spcPct val="90000"/>
              </a:lnSpc>
              <a:spcBef>
                <a:spcPct val="50000"/>
              </a:spcBef>
              <a:buClr>
                <a:schemeClr val="accent1"/>
              </a:buClr>
            </a:pPr>
            <a:r>
              <a:rPr lang="en-US" altLang="en-US" sz="2000" b="1">
                <a:cs typeface="Arial" panose="020B0604020202020204" pitchFamily="34" charset="0"/>
              </a:rPr>
              <a:t>From Mary;</a:t>
            </a:r>
          </a:p>
          <a:p>
            <a:pPr>
              <a:lnSpc>
                <a:spcPct val="90000"/>
              </a:lnSpc>
              <a:spcBef>
                <a:spcPct val="50000"/>
              </a:spcBef>
              <a:buClr>
                <a:schemeClr val="accent1"/>
              </a:buClr>
            </a:pPr>
            <a:endParaRPr lang="en-US" altLang="en-US" sz="2000" b="1">
              <a:cs typeface="Arial" panose="020B0604020202020204" pitchFamily="34" charset="0"/>
            </a:endParaRPr>
          </a:p>
          <a:p>
            <a:pPr>
              <a:lnSpc>
                <a:spcPct val="90000"/>
              </a:lnSpc>
              <a:spcBef>
                <a:spcPct val="50000"/>
              </a:spcBef>
              <a:buClr>
                <a:schemeClr val="accent1"/>
              </a:buClr>
            </a:pPr>
            <a:r>
              <a:rPr lang="en-US" altLang="en-US" sz="2000" b="1">
                <a:cs typeface="Arial" panose="020B0604020202020204" pitchFamily="34" charset="0"/>
              </a:rPr>
              <a:t>- Revoke All on Table department From Mary, Ahmed;</a:t>
            </a:r>
          </a:p>
        </p:txBody>
      </p:sp>
      <p:sp>
        <p:nvSpPr>
          <p:cNvPr id="73739" name="Text Box 11">
            <a:extLst>
              <a:ext uri="{FF2B5EF4-FFF2-40B4-BE49-F238E27FC236}">
                <a16:creationId xmlns:a16="http://schemas.microsoft.com/office/drawing/2014/main" id="{44116B6A-5C85-4632-B95D-7A26CE0A3D43}"/>
              </a:ext>
            </a:extLst>
          </p:cNvPr>
          <p:cNvSpPr txBox="1">
            <a:spLocks noChangeArrowheads="1"/>
          </p:cNvSpPr>
          <p:nvPr/>
        </p:nvSpPr>
        <p:spPr bwMode="auto">
          <a:xfrm>
            <a:off x="0" y="6400800"/>
            <a:ext cx="571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50000"/>
              </a:spcBef>
              <a:buClr>
                <a:schemeClr val="accent1"/>
              </a:buClr>
            </a:pPr>
            <a:r>
              <a:rPr lang="en-US" altLang="en-US" sz="2000" b="1" u="sng">
                <a:cs typeface="Arial" panose="020B0604020202020204" pitchFamily="34" charset="0"/>
              </a:rPr>
              <a:t>Note: Example in the notes</a:t>
            </a: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7878A1A7-4CD9-42B0-B1B4-62631B40A2A0}"/>
              </a:ext>
            </a:extLst>
          </p:cNvPr>
          <p:cNvSpPr>
            <a:spLocks noGrp="1"/>
          </p:cNvSpPr>
          <p:nvPr>
            <p:ph type="title"/>
          </p:nvPr>
        </p:nvSpPr>
        <p:spPr/>
        <p:txBody>
          <a:bodyPr/>
          <a:lstStyle/>
          <a:p>
            <a:pPr>
              <a:defRPr/>
            </a:pPr>
            <a:r>
              <a:rPr lang="en-US"/>
              <a:t> SQLTutorials</a:t>
            </a:r>
          </a:p>
        </p:txBody>
      </p:sp>
      <p:sp>
        <p:nvSpPr>
          <p:cNvPr id="3" name="Content Placeholder 2">
            <a:extLst>
              <a:ext uri="{FF2B5EF4-FFF2-40B4-BE49-F238E27FC236}">
                <a16:creationId xmlns:a16="http://schemas.microsoft.com/office/drawing/2014/main" id="{20629E55-3CD0-4B1E-A46F-45E10FDD02E6}"/>
              </a:ext>
            </a:extLst>
          </p:cNvPr>
          <p:cNvSpPr>
            <a:spLocks noGrp="1"/>
          </p:cNvSpPr>
          <p:nvPr>
            <p:ph idx="1"/>
          </p:nvPr>
        </p:nvSpPr>
        <p:spPr/>
        <p:txBody>
          <a:bodyPr/>
          <a:lstStyle/>
          <a:p>
            <a:pPr marL="0" indent="0">
              <a:spcBef>
                <a:spcPct val="30000"/>
              </a:spcBef>
              <a:buClrTx/>
              <a:defRPr/>
            </a:pPr>
            <a:r>
              <a:rPr lang="en-US" sz="2000" dirty="0"/>
              <a:t>ANSI SQL URL : http://www.w3schools.com/SQL/sql_join.asp</a:t>
            </a:r>
          </a:p>
          <a:p>
            <a:pPr>
              <a:defRPr/>
            </a:pPr>
            <a:r>
              <a:rPr lang="en-US" sz="2000" i="1" dirty="0">
                <a:cs typeface="Arial" charset="0"/>
              </a:rPr>
              <a:t>MS SQL URL : </a:t>
            </a:r>
          </a:p>
          <a:p>
            <a:pPr>
              <a:buFontTx/>
              <a:buNone/>
              <a:defRPr/>
            </a:pPr>
            <a:r>
              <a:rPr lang="en-US" sz="2000" i="1" dirty="0">
                <a:cs typeface="Arial" charset="0"/>
                <a:hlinkClick r:id="rId3"/>
              </a:rPr>
              <a:t>http://msdn.microsoft.com/en-us/library/bb264565.aspx</a:t>
            </a:r>
            <a:endParaRPr lang="en-US" sz="2000" i="1" dirty="0">
              <a:cs typeface="Arial" charset="0"/>
            </a:endParaRPr>
          </a:p>
          <a:p>
            <a:pPr>
              <a:buFontTx/>
              <a:buNone/>
              <a:defRPr/>
            </a:pPr>
            <a:endParaRPr lang="en-US" sz="2000"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6BD06C1-B54B-49ED-B838-7282811553C9}"/>
              </a:ext>
            </a:extLst>
          </p:cNvPr>
          <p:cNvSpPr>
            <a:spLocks noGrp="1" noChangeArrowheads="1"/>
          </p:cNvSpPr>
          <p:nvPr>
            <p:ph type="title"/>
          </p:nvPr>
        </p:nvSpPr>
        <p:spPr/>
        <p:txBody>
          <a:bodyPr/>
          <a:lstStyle/>
          <a:p>
            <a:pPr>
              <a:defRPr/>
            </a:pPr>
            <a:r>
              <a:rPr lang="en-US"/>
              <a:t>Batch</a:t>
            </a:r>
          </a:p>
        </p:txBody>
      </p:sp>
      <p:sp>
        <p:nvSpPr>
          <p:cNvPr id="12291" name="Rectangle 3">
            <a:extLst>
              <a:ext uri="{FF2B5EF4-FFF2-40B4-BE49-F238E27FC236}">
                <a16:creationId xmlns:a16="http://schemas.microsoft.com/office/drawing/2014/main" id="{15C777A3-5ABD-442B-8D76-1295AFFC614A}"/>
              </a:ext>
            </a:extLst>
          </p:cNvPr>
          <p:cNvSpPr>
            <a:spLocks noGrp="1" noChangeArrowheads="1"/>
          </p:cNvSpPr>
          <p:nvPr>
            <p:ph type="body" idx="1"/>
          </p:nvPr>
        </p:nvSpPr>
        <p:spPr/>
        <p:txBody>
          <a:bodyPr>
            <a:normAutofit lnSpcReduction="10000"/>
          </a:bodyPr>
          <a:lstStyle/>
          <a:p>
            <a:pPr>
              <a:spcBef>
                <a:spcPts val="600"/>
              </a:spcBef>
              <a:defRPr/>
            </a:pPr>
            <a:r>
              <a:rPr lang="en-US" dirty="0"/>
              <a:t>Recall that a batch is a series of one or more statements submitted and executed at the same time</a:t>
            </a:r>
          </a:p>
          <a:p>
            <a:pPr>
              <a:spcBef>
                <a:spcPts val="600"/>
              </a:spcBef>
              <a:defRPr/>
            </a:pPr>
            <a:r>
              <a:rPr lang="en-US" dirty="0"/>
              <a:t>Example:</a:t>
            </a:r>
          </a:p>
          <a:p>
            <a:pPr>
              <a:spcBef>
                <a:spcPct val="0"/>
              </a:spcBef>
              <a:buFont typeface="Monotype Sorts" pitchFamily="2" charset="2"/>
              <a:buNone/>
              <a:defRPr/>
            </a:pPr>
            <a:r>
              <a:rPr lang="en-US" sz="1800" dirty="0">
                <a:solidFill>
                  <a:srgbClr val="3333FF"/>
                </a:solidFill>
              </a:rPr>
              <a:t>	</a:t>
            </a:r>
            <a:r>
              <a:rPr lang="en-US" sz="1800" b="1" dirty="0">
                <a:solidFill>
                  <a:srgbClr val="3333FF"/>
                </a:solidFill>
                <a:latin typeface="Courier New" pitchFamily="49" charset="0"/>
              </a:rPr>
              <a:t>delete sales</a:t>
            </a:r>
          </a:p>
          <a:p>
            <a:pPr>
              <a:spcBef>
                <a:spcPct val="0"/>
              </a:spcBef>
              <a:buFont typeface="Monotype Sorts" pitchFamily="2" charset="2"/>
              <a:buNone/>
              <a:defRPr/>
            </a:pPr>
            <a:r>
              <a:rPr lang="en-US" sz="1800" b="1" dirty="0">
                <a:solidFill>
                  <a:srgbClr val="3333FF"/>
                </a:solidFill>
                <a:latin typeface="Courier New" pitchFamily="49" charset="0"/>
              </a:rPr>
              <a:t>		where </a:t>
            </a:r>
            <a:r>
              <a:rPr lang="en-US" sz="1800" b="1" dirty="0" err="1">
                <a:solidFill>
                  <a:srgbClr val="3333FF"/>
                </a:solidFill>
                <a:latin typeface="Courier New" pitchFamily="49" charset="0"/>
              </a:rPr>
              <a:t>stor_id</a:t>
            </a:r>
            <a:r>
              <a:rPr lang="en-US" sz="1800" b="1" dirty="0">
                <a:solidFill>
                  <a:srgbClr val="3333FF"/>
                </a:solidFill>
                <a:latin typeface="Courier New" pitchFamily="49" charset="0"/>
              </a:rPr>
              <a:t> = "5023"</a:t>
            </a:r>
            <a:br>
              <a:rPr lang="en-US" sz="1800" b="1" dirty="0">
                <a:solidFill>
                  <a:srgbClr val="3333FF"/>
                </a:solidFill>
                <a:latin typeface="Courier New" pitchFamily="49" charset="0"/>
              </a:rPr>
            </a:br>
            <a:r>
              <a:rPr lang="en-US" sz="1800" b="1" dirty="0">
                <a:solidFill>
                  <a:srgbClr val="3333FF"/>
                </a:solidFill>
                <a:latin typeface="Courier New" pitchFamily="49" charset="0"/>
              </a:rPr>
              <a:t>	and </a:t>
            </a:r>
            <a:r>
              <a:rPr lang="en-US" sz="1800" b="1" dirty="0" err="1">
                <a:solidFill>
                  <a:srgbClr val="3333FF"/>
                </a:solidFill>
                <a:latin typeface="Courier New" pitchFamily="49" charset="0"/>
              </a:rPr>
              <a:t>ord_num</a:t>
            </a:r>
            <a:r>
              <a:rPr lang="en-US" sz="1800" b="1" dirty="0">
                <a:solidFill>
                  <a:srgbClr val="3333FF"/>
                </a:solidFill>
                <a:latin typeface="Courier New" pitchFamily="49" charset="0"/>
              </a:rPr>
              <a:t> = "AB-123-DEF-425-1Z3"</a:t>
            </a:r>
            <a:br>
              <a:rPr lang="en-US" sz="1800" b="1" dirty="0">
                <a:solidFill>
                  <a:srgbClr val="3333FF"/>
                </a:solidFill>
                <a:latin typeface="Courier New" pitchFamily="49" charset="0"/>
              </a:rPr>
            </a:br>
            <a:r>
              <a:rPr lang="en-US" sz="1800" b="1" dirty="0">
                <a:solidFill>
                  <a:srgbClr val="3333FF"/>
                </a:solidFill>
                <a:latin typeface="Courier New" pitchFamily="49" charset="0"/>
              </a:rPr>
              <a:t>delete </a:t>
            </a:r>
            <a:r>
              <a:rPr lang="en-US" sz="1800" b="1" dirty="0" err="1">
                <a:solidFill>
                  <a:srgbClr val="3333FF"/>
                </a:solidFill>
                <a:latin typeface="Courier New" pitchFamily="49" charset="0"/>
              </a:rPr>
              <a:t>salesdetail</a:t>
            </a:r>
            <a:br>
              <a:rPr lang="en-US" sz="1800" b="1" dirty="0">
                <a:solidFill>
                  <a:srgbClr val="3333FF"/>
                </a:solidFill>
                <a:latin typeface="Courier New" pitchFamily="49" charset="0"/>
              </a:rPr>
            </a:br>
            <a:r>
              <a:rPr lang="en-US" sz="1800" b="1" dirty="0">
                <a:solidFill>
                  <a:srgbClr val="3333FF"/>
                </a:solidFill>
                <a:latin typeface="Courier New" pitchFamily="49" charset="0"/>
              </a:rPr>
              <a:t>	where </a:t>
            </a:r>
            <a:r>
              <a:rPr lang="en-US" sz="1800" b="1" dirty="0" err="1">
                <a:solidFill>
                  <a:srgbClr val="3333FF"/>
                </a:solidFill>
                <a:latin typeface="Courier New" pitchFamily="49" charset="0"/>
              </a:rPr>
              <a:t>stor_id</a:t>
            </a:r>
            <a:r>
              <a:rPr lang="en-US" sz="1800" b="1" dirty="0">
                <a:solidFill>
                  <a:srgbClr val="3333FF"/>
                </a:solidFill>
                <a:latin typeface="Courier New" pitchFamily="49" charset="0"/>
              </a:rPr>
              <a:t> = "5023"</a:t>
            </a:r>
            <a:br>
              <a:rPr lang="en-US" sz="1800" b="1" dirty="0">
                <a:solidFill>
                  <a:srgbClr val="3333FF"/>
                </a:solidFill>
                <a:latin typeface="Courier New" pitchFamily="49" charset="0"/>
              </a:rPr>
            </a:br>
            <a:r>
              <a:rPr lang="en-US" sz="1800" b="1" dirty="0">
                <a:solidFill>
                  <a:srgbClr val="3333FF"/>
                </a:solidFill>
                <a:latin typeface="Courier New" pitchFamily="49" charset="0"/>
              </a:rPr>
              <a:t>	and </a:t>
            </a:r>
            <a:r>
              <a:rPr lang="en-US" sz="1800" b="1" dirty="0" err="1">
                <a:solidFill>
                  <a:srgbClr val="3333FF"/>
                </a:solidFill>
                <a:latin typeface="Courier New" pitchFamily="49" charset="0"/>
              </a:rPr>
              <a:t>ord_num</a:t>
            </a:r>
            <a:r>
              <a:rPr lang="en-US" sz="1800" b="1" dirty="0">
                <a:solidFill>
                  <a:srgbClr val="3333FF"/>
                </a:solidFill>
                <a:latin typeface="Courier New" pitchFamily="49" charset="0"/>
              </a:rPr>
              <a:t> = "AB-123-DEF-425-1Z3"</a:t>
            </a:r>
            <a:br>
              <a:rPr lang="en-US" sz="1800" b="1" dirty="0">
                <a:solidFill>
                  <a:srgbClr val="3333FF"/>
                </a:solidFill>
                <a:latin typeface="Courier New" pitchFamily="49" charset="0"/>
              </a:rPr>
            </a:br>
            <a:r>
              <a:rPr lang="en-US" sz="1800" b="1" dirty="0">
                <a:solidFill>
                  <a:srgbClr val="3333FF"/>
                </a:solidFill>
                <a:latin typeface="Courier New" pitchFamily="49" charset="0"/>
              </a:rPr>
              <a:t>select * from sales </a:t>
            </a:r>
            <a:br>
              <a:rPr lang="en-US" sz="1800" b="1" dirty="0">
                <a:solidFill>
                  <a:srgbClr val="3333FF"/>
                </a:solidFill>
                <a:latin typeface="Courier New" pitchFamily="49" charset="0"/>
              </a:rPr>
            </a:br>
            <a:r>
              <a:rPr lang="en-US" sz="1800" b="1" dirty="0">
                <a:solidFill>
                  <a:srgbClr val="3333FF"/>
                </a:solidFill>
                <a:latin typeface="Courier New" pitchFamily="49" charset="0"/>
              </a:rPr>
              <a:t>	where </a:t>
            </a:r>
            <a:r>
              <a:rPr lang="en-US" sz="1800" b="1" dirty="0" err="1">
                <a:solidFill>
                  <a:srgbClr val="3333FF"/>
                </a:solidFill>
                <a:latin typeface="Courier New" pitchFamily="49" charset="0"/>
              </a:rPr>
              <a:t>stor_id</a:t>
            </a:r>
            <a:r>
              <a:rPr lang="en-US" sz="1800" b="1" dirty="0">
                <a:solidFill>
                  <a:srgbClr val="3333FF"/>
                </a:solidFill>
                <a:latin typeface="Courier New" pitchFamily="49" charset="0"/>
              </a:rPr>
              <a:t> = "5023"</a:t>
            </a:r>
            <a:br>
              <a:rPr lang="en-US" sz="1800" b="1" dirty="0">
                <a:solidFill>
                  <a:srgbClr val="3333FF"/>
                </a:solidFill>
                <a:latin typeface="Courier New" pitchFamily="49" charset="0"/>
              </a:rPr>
            </a:br>
            <a:r>
              <a:rPr lang="en-US" sz="1800" b="1" dirty="0">
                <a:solidFill>
                  <a:srgbClr val="3333FF"/>
                </a:solidFill>
                <a:latin typeface="Courier New" pitchFamily="49" charset="0"/>
              </a:rPr>
              <a:t>select * from </a:t>
            </a:r>
            <a:r>
              <a:rPr lang="en-US" sz="1800" b="1" dirty="0" err="1">
                <a:solidFill>
                  <a:srgbClr val="3333FF"/>
                </a:solidFill>
                <a:latin typeface="Courier New" pitchFamily="49" charset="0"/>
              </a:rPr>
              <a:t>salesdetail</a:t>
            </a:r>
            <a:r>
              <a:rPr lang="en-US" sz="1800" b="1" dirty="0">
                <a:solidFill>
                  <a:srgbClr val="3333FF"/>
                </a:solidFill>
                <a:latin typeface="Courier New" pitchFamily="49" charset="0"/>
              </a:rPr>
              <a:t> </a:t>
            </a:r>
            <a:br>
              <a:rPr lang="en-US" sz="1800" b="1" dirty="0">
                <a:solidFill>
                  <a:srgbClr val="3333FF"/>
                </a:solidFill>
                <a:latin typeface="Courier New" pitchFamily="49" charset="0"/>
              </a:rPr>
            </a:br>
            <a:r>
              <a:rPr lang="en-US" sz="1800" b="1" dirty="0">
                <a:solidFill>
                  <a:srgbClr val="3333FF"/>
                </a:solidFill>
                <a:latin typeface="Courier New" pitchFamily="49" charset="0"/>
              </a:rPr>
              <a:t>	where </a:t>
            </a:r>
            <a:r>
              <a:rPr lang="en-US" sz="1800" b="1" dirty="0" err="1">
                <a:solidFill>
                  <a:srgbClr val="3333FF"/>
                </a:solidFill>
                <a:latin typeface="Courier New" pitchFamily="49" charset="0"/>
              </a:rPr>
              <a:t>stor_id</a:t>
            </a:r>
            <a:r>
              <a:rPr lang="en-US" sz="1800" b="1" dirty="0">
                <a:solidFill>
                  <a:srgbClr val="3333FF"/>
                </a:solidFill>
                <a:latin typeface="Courier New" pitchFamily="49" charset="0"/>
              </a:rPr>
              <a:t> = "5023"</a:t>
            </a:r>
          </a:p>
          <a:p>
            <a:pPr>
              <a:spcBef>
                <a:spcPct val="0"/>
              </a:spcBef>
              <a:buFont typeface="Monotype Sorts" pitchFamily="2" charset="2"/>
              <a:buNone/>
              <a:defRPr/>
            </a:pPr>
            <a:r>
              <a:rPr lang="en-US" sz="1800" b="1" dirty="0">
                <a:solidFill>
                  <a:srgbClr val="3333FF"/>
                </a:solidFill>
                <a:latin typeface="Courier New" pitchFamily="49" charset="0"/>
              </a:rPr>
              <a:t>	go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D03D26AA-292F-40C6-94B5-0259ADBDF21F}"/>
              </a:ext>
            </a:extLst>
          </p:cNvPr>
          <p:cNvSpPr>
            <a:spLocks noGrp="1"/>
          </p:cNvSpPr>
          <p:nvPr>
            <p:ph sz="quarter" idx="1"/>
          </p:nvPr>
        </p:nvSpPr>
        <p:spPr>
          <a:xfrm>
            <a:off x="1752600" y="3352800"/>
            <a:ext cx="8153400" cy="914400"/>
          </a:xfrm>
        </p:spPr>
        <p:txBody>
          <a:bodyPr/>
          <a:lstStyle/>
          <a:p>
            <a:pPr>
              <a:buFont typeface="Wingdings 3" panose="05040102010807070707" pitchFamily="18" charset="2"/>
              <a:buNone/>
            </a:pPr>
            <a:r>
              <a:rPr lang="en-US" altLang="en-US" sz="4400"/>
              <a:t>Data Definition Language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8C7FA53-824C-4BC3-9841-3F8042292F11}"/>
              </a:ext>
            </a:extLst>
          </p:cNvPr>
          <p:cNvSpPr>
            <a:spLocks noGrp="1" noChangeArrowheads="1"/>
          </p:cNvSpPr>
          <p:nvPr>
            <p:ph type="title"/>
          </p:nvPr>
        </p:nvSpPr>
        <p:spPr/>
        <p:txBody>
          <a:bodyPr/>
          <a:lstStyle/>
          <a:p>
            <a:pPr eaLnBrk="1" hangingPunct="1">
              <a:defRPr/>
            </a:pPr>
            <a:r>
              <a:rPr lang="en-US"/>
              <a:t>Modifying </a:t>
            </a:r>
            <a:r>
              <a:rPr lang="en-US" dirty="0"/>
              <a:t>Data in Tables</a:t>
            </a:r>
          </a:p>
        </p:txBody>
      </p:sp>
      <p:sp>
        <p:nvSpPr>
          <p:cNvPr id="16387" name="Rectangle 3">
            <a:extLst>
              <a:ext uri="{FF2B5EF4-FFF2-40B4-BE49-F238E27FC236}">
                <a16:creationId xmlns:a16="http://schemas.microsoft.com/office/drawing/2014/main" id="{40565A50-9C33-43EF-B808-544D0841CA64}"/>
              </a:ext>
            </a:extLst>
          </p:cNvPr>
          <p:cNvSpPr>
            <a:spLocks noGrp="1" noChangeArrowheads="1"/>
          </p:cNvSpPr>
          <p:nvPr>
            <p:ph type="body" idx="1"/>
          </p:nvPr>
        </p:nvSpPr>
        <p:spPr/>
        <p:txBody>
          <a:bodyPr/>
          <a:lstStyle/>
          <a:p>
            <a:pPr eaLnBrk="1" hangingPunct="1"/>
            <a:r>
              <a:rPr lang="en-US" altLang="en-US"/>
              <a:t>Create Table</a:t>
            </a:r>
          </a:p>
          <a:p>
            <a:pPr eaLnBrk="1" hangingPunct="1"/>
            <a:r>
              <a:rPr lang="en-US" altLang="en-US"/>
              <a:t>Alter Table</a:t>
            </a:r>
          </a:p>
          <a:p>
            <a:pPr eaLnBrk="1" hangingPunct="1"/>
            <a:r>
              <a:rPr lang="en-US" altLang="en-US"/>
              <a:t>Drop Table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標楷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themeOverride>
</file>

<file path=ppt/theme/themeOverride2.xml><?xml version="1.0" encoding="utf-8"?>
<a:themeOverride xmlns:a="http://schemas.openxmlformats.org/drawingml/2006/main">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A9445D28B95A4995C545995709B740" ma:contentTypeVersion="10" ma:contentTypeDescription="Create a new document." ma:contentTypeScope="" ma:versionID="39ca2dab5e51d03692ce495927a978ec">
  <xsd:schema xmlns:xsd="http://www.w3.org/2001/XMLSchema" xmlns:xs="http://www.w3.org/2001/XMLSchema" xmlns:p="http://schemas.microsoft.com/office/2006/metadata/properties" xmlns:ns2="4845f1dd-dae6-4377-8049-559ac4d47b2a" targetNamespace="http://schemas.microsoft.com/office/2006/metadata/properties" ma:root="true" ma:fieldsID="0f9843c7b20d0fffff7cb39c8376c022" ns2:_="">
    <xsd:import namespace="4845f1dd-dae6-4377-8049-559ac4d47b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45f1dd-dae6-4377-8049-559ac4d47b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FC9A12-A575-422C-96FF-ACBD5F7969DF}">
  <ds:schemaRefs>
    <ds:schemaRef ds:uri="http://schemas.microsoft.com/sharepoint/v3/contenttype/forms"/>
  </ds:schemaRefs>
</ds:datastoreItem>
</file>

<file path=customXml/itemProps2.xml><?xml version="1.0" encoding="utf-8"?>
<ds:datastoreItem xmlns:ds="http://schemas.openxmlformats.org/officeDocument/2006/customXml" ds:itemID="{CDC4A7F0-30D9-4026-9A11-55AE341B3B1E}"/>
</file>

<file path=customXml/itemProps3.xml><?xml version="1.0" encoding="utf-8"?>
<ds:datastoreItem xmlns:ds="http://schemas.openxmlformats.org/officeDocument/2006/customXml" ds:itemID="{74358C48-E57B-4515-B24A-27EF107A881F}"/>
</file>

<file path=docProps/app.xml><?xml version="1.0" encoding="utf-8"?>
<Properties xmlns="http://schemas.openxmlformats.org/officeDocument/2006/extended-properties" xmlns:vt="http://schemas.openxmlformats.org/officeDocument/2006/docPropsVTypes">
  <Template/>
  <TotalTime>4273</TotalTime>
  <Words>6771</Words>
  <Application>Microsoft Office PowerPoint</Application>
  <PresentationFormat>On-screen Show (4:3)</PresentationFormat>
  <Paragraphs>1093</Paragraphs>
  <Slides>66</Slides>
  <Notes>58</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Book</vt:lpstr>
      <vt:lpstr>T-SQL</vt:lpstr>
      <vt:lpstr>T-SQL History</vt:lpstr>
      <vt:lpstr>Categories of T-SQL Statements</vt:lpstr>
      <vt:lpstr> Data types</vt:lpstr>
      <vt:lpstr>Executing Queries</vt:lpstr>
      <vt:lpstr>Commenting T-SQL Code</vt:lpstr>
      <vt:lpstr>Batch</vt:lpstr>
      <vt:lpstr>PowerPoint Presentation</vt:lpstr>
      <vt:lpstr>Modifying Data in Tables</vt:lpstr>
      <vt:lpstr>Create Table</vt:lpstr>
      <vt:lpstr>Drop Table</vt:lpstr>
      <vt:lpstr>Alter Table</vt:lpstr>
      <vt:lpstr>PowerPoint Presentation</vt:lpstr>
      <vt:lpstr>Modifying Data in Tables</vt:lpstr>
      <vt:lpstr>INSERT Fundamentals</vt:lpstr>
      <vt:lpstr>INSERT Statement Examples</vt:lpstr>
      <vt:lpstr>DELETE Fundamentals</vt:lpstr>
      <vt:lpstr>DELETE Statement Definitions</vt:lpstr>
      <vt:lpstr>Defining and Using the TRUNCATE Statement</vt:lpstr>
      <vt:lpstr>TRUNCATE versus DELETE</vt:lpstr>
      <vt:lpstr>UPDATE Fundamentals</vt:lpstr>
      <vt:lpstr>UPDATE Statement Definitions</vt:lpstr>
      <vt:lpstr>Updating with Information from Another Table</vt:lpstr>
      <vt:lpstr>PowerPoint Presentation</vt:lpstr>
      <vt:lpstr>SELECT Statement</vt:lpstr>
      <vt:lpstr>PowerPoint Presentation</vt:lpstr>
      <vt:lpstr>Retrieving Columns in a Table </vt:lpstr>
      <vt:lpstr>Filtering Data </vt:lpstr>
      <vt:lpstr>Retrieving Specific Rows in a Table </vt:lpstr>
      <vt:lpstr>Types of T-SQL Operators</vt:lpstr>
      <vt:lpstr>Using Comparison Operators</vt:lpstr>
      <vt:lpstr>Using String Comparisons </vt:lpstr>
      <vt:lpstr>Using Logical Operators </vt:lpstr>
      <vt:lpstr>Operator Precedence </vt:lpstr>
      <vt:lpstr>Retrieving a Range of Values </vt:lpstr>
      <vt:lpstr>Retrieving a List of Values </vt:lpstr>
      <vt:lpstr>Working with NULL Values </vt:lpstr>
      <vt:lpstr>Work with NULL Values </vt:lpstr>
      <vt:lpstr>Formatting Result Sets </vt:lpstr>
      <vt:lpstr>Sorting Data </vt:lpstr>
      <vt:lpstr>Eliminating Duplicate Rows </vt:lpstr>
      <vt:lpstr>Labeling Columns in Result Sets </vt:lpstr>
      <vt:lpstr>Using String Literals </vt:lpstr>
      <vt:lpstr>Using Expressions </vt:lpstr>
      <vt:lpstr>Joining Data from Multiple Tables</vt:lpstr>
      <vt:lpstr>Querying Multiple Tables by Using Joins</vt:lpstr>
      <vt:lpstr>Fundamentals of Joins</vt:lpstr>
      <vt:lpstr>Categorizing Statements by Types of Joins</vt:lpstr>
      <vt:lpstr>Identifying the Potential Impact of a Cartesian Product</vt:lpstr>
      <vt:lpstr>Joining Tables by Using Non-Equi Joins</vt:lpstr>
      <vt:lpstr>Equijoins and Non-Equijoins</vt:lpstr>
      <vt:lpstr>Combining and Limiting Result Sets</vt:lpstr>
      <vt:lpstr>Combining Result Sets by Using the UNION Operator</vt:lpstr>
      <vt:lpstr>Limiting Result Sets by Using the EXCEPT and INTERSECT Operators</vt:lpstr>
      <vt:lpstr>Order of Precedence of UNION, EXCEPT, and INTERSECT</vt:lpstr>
      <vt:lpstr>Sub-Queries </vt:lpstr>
      <vt:lpstr>Sub-Queries (Cont’d ) </vt:lpstr>
      <vt:lpstr>Nested Queries (Cont’d)</vt:lpstr>
      <vt:lpstr>Exists  Condition</vt:lpstr>
      <vt:lpstr>Exists Condition</vt:lpstr>
      <vt:lpstr>Exists Condition With DML</vt:lpstr>
      <vt:lpstr>Aggregate Functions</vt:lpstr>
      <vt:lpstr>Grouping</vt:lpstr>
      <vt:lpstr>Grouping (Cont’d)</vt:lpstr>
      <vt:lpstr>C. Data Control Language</vt:lpstr>
      <vt:lpstr> SQLTutorials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Safa Hamdare</dc:creator>
  <cp:lastModifiedBy>Rami</cp:lastModifiedBy>
  <cp:revision>160</cp:revision>
  <cp:lastPrinted>2009-04-22T19:24:48Z</cp:lastPrinted>
  <dcterms:created xsi:type="dcterms:W3CDTF">2009-04-22T19:24:48Z</dcterms:created>
  <dcterms:modified xsi:type="dcterms:W3CDTF">2021-09-09T12:25:05Z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0x010100C4A9445D28B95A4995C545995709B740</vt:lpwstr>
  </property>
</Properties>
</file>