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3"/>
  </p:sldMasterIdLst>
  <p:notesMasterIdLst>
    <p:notesMasterId r:id="rId32"/>
  </p:notesMasterIdLst>
  <p:sldIdLst>
    <p:sldId id="256" r:id="rId4"/>
    <p:sldId id="504" r:id="rId5"/>
    <p:sldId id="505" r:id="rId6"/>
    <p:sldId id="513" r:id="rId7"/>
    <p:sldId id="514" r:id="rId8"/>
    <p:sldId id="548" r:id="rId9"/>
    <p:sldId id="549" r:id="rId10"/>
    <p:sldId id="550" r:id="rId11"/>
    <p:sldId id="553" r:id="rId12"/>
    <p:sldId id="570" r:id="rId13"/>
    <p:sldId id="517" r:id="rId14"/>
    <p:sldId id="554" r:id="rId15"/>
    <p:sldId id="552" r:id="rId16"/>
    <p:sldId id="551" r:id="rId17"/>
    <p:sldId id="556" r:id="rId18"/>
    <p:sldId id="559" r:id="rId19"/>
    <p:sldId id="555" r:id="rId20"/>
    <p:sldId id="561" r:id="rId21"/>
    <p:sldId id="562" r:id="rId22"/>
    <p:sldId id="522" r:id="rId23"/>
    <p:sldId id="563" r:id="rId24"/>
    <p:sldId id="564" r:id="rId25"/>
    <p:sldId id="565" r:id="rId26"/>
    <p:sldId id="566" r:id="rId27"/>
    <p:sldId id="567" r:id="rId28"/>
    <p:sldId id="569" r:id="rId29"/>
    <p:sldId id="568" r:id="rId30"/>
    <p:sldId id="44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33CCFF"/>
    <a:srgbClr val="FF7C80"/>
    <a:srgbClr val="0000FF"/>
    <a:srgbClr val="C0C0C0"/>
    <a:srgbClr val="96969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94610" autoAdjust="0"/>
  </p:normalViewPr>
  <p:slideViewPr>
    <p:cSldViewPr snapToGrid="0">
      <p:cViewPr varScale="1">
        <p:scale>
          <a:sx n="83" d="100"/>
          <a:sy n="83" d="100"/>
        </p:scale>
        <p:origin x="16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709099C-C9F9-4855-B68A-1265D32994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EC8624-3784-47D4-92A8-51100421A0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117A9EF-AF39-4F8A-BF36-AFD1CA7BA2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F9C97AA-CC19-4C9C-A28C-90B5E67009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FDBE35B6-E02D-4746-8270-3E78BCEE18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6C5F4C29-59A1-445E-B3FE-04D6C5249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45DE9C20-9293-4059-AEDB-6234DCD739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0A10CF7-E384-4F0C-A80C-154A047A8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68098A-6C33-4114-ADF7-B625FE200E12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721D235-5C59-435C-99BC-EA0210D4C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68CE6D9-0522-4012-A063-818AB87A4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A7F0F5F3-5E54-460D-B39C-358DD289AC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EA33D9-BE04-4651-8EB6-841B8A132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1NF :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pfgraduate</a:t>
            </a:r>
            <a:endParaRPr lang="en-US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pfname</a:t>
            </a:r>
            <a:r>
              <a:rPr lang="en-US" u="sng" dirty="0"/>
              <a:t>, </a:t>
            </a:r>
            <a:r>
              <a:rPr lang="en-US" u="sng" dirty="0" err="1"/>
              <a:t>appno</a:t>
            </a:r>
            <a:r>
              <a:rPr lang="en-US" dirty="0"/>
              <a:t>, name , f-code ,faculty , major , address, </a:t>
            </a:r>
            <a:r>
              <a:rPr lang="en-US" dirty="0" err="1"/>
              <a:t>Foundgrade</a:t>
            </a:r>
            <a:r>
              <a:rPr lang="en-US" dirty="0"/>
              <a:t>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endParaRPr lang="en-US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2NF: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f-code , faculty , major , address</a:t>
            </a:r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</a:t>
            </a:r>
            <a:r>
              <a:rPr lang="en-US" dirty="0" err="1"/>
              <a:t>Foundgrade</a:t>
            </a:r>
            <a:r>
              <a:rPr lang="en-US" dirty="0"/>
              <a:t>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pfgraduate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3NF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f-code, address</a:t>
            </a:r>
          </a:p>
          <a:p>
            <a:pPr>
              <a:defRPr/>
            </a:pPr>
            <a:r>
              <a:rPr lang="en-US" b="1" dirty="0" err="1"/>
              <a:t>Fac_majors</a:t>
            </a:r>
            <a:r>
              <a:rPr lang="en-US" dirty="0" err="1"/>
              <a:t>:</a:t>
            </a:r>
            <a:r>
              <a:rPr lang="en-US" u="sng" dirty="0" err="1"/>
              <a:t>f</a:t>
            </a:r>
            <a:r>
              <a:rPr lang="en-US" u="sng" dirty="0"/>
              <a:t>-code</a:t>
            </a:r>
            <a:r>
              <a:rPr lang="en-US" dirty="0"/>
              <a:t> , faculty name , major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pfgraduate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</a:t>
            </a:r>
            <a:r>
              <a:rPr lang="en-US" dirty="0" err="1"/>
              <a:t>Foundgrade</a:t>
            </a:r>
            <a:r>
              <a:rPr lang="en-US" dirty="0"/>
              <a:t>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DBDC8C3-41C0-402F-BC7C-80C2091DA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D60B4C-728E-4AB7-9BF2-D366075A9752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8C566E5-D205-46A7-B908-CA3C5E0C2B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8E7D814-3810-43D6-9E6F-AFFB8CD9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ERD is a Top-Down Analysis</a:t>
            </a:r>
          </a:p>
          <a:p>
            <a:r>
              <a:rPr lang="en-US" altLang="en-US">
                <a:latin typeface="Arial" panose="020B0604020202020204" pitchFamily="34" charset="0"/>
              </a:rPr>
              <a:t>Concepts related to Normalization: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KEYS and FUNCTIONAL DEPENDENCE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F910C6A-11A9-46BC-9A22-6AA0C69DE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2A5897-C542-46CE-ADA9-39013ECA5948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6C19276-3551-457B-9BFB-F2F0382E2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7E052D-C003-4B9D-8173-261632879315}" type="slidenum">
              <a:rPr lang="ar-SA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0BF5DE7-46DA-439E-A333-773672D00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C4E1D2F-52A3-43A0-8FEC-0C9307E49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Functional dependencies (FDs) are used to specify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formal measures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of the "goodness" of relational designs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FDs and keys are used to define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normal forms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for relations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FDs are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that are derived from the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meaning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and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interrelationships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of the data attributes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A set of attributes A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functionally determines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a set of attributes B if the value of A determines a unique value for B</a:t>
            </a: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801AE70-F67F-4BC7-989C-BDED3FA34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4987CF-9EE3-4A53-9A92-1491B63C5B0D}" type="slidenum">
              <a:rPr lang="ar-SA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BECAA7A-FF0F-44D0-86E5-519D0FA49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6B9A51C-495F-49E4-9E95-0C41A9259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0B0F347-769A-4D85-AFB9-BB86D9F937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C70098-EE09-44D6-B940-6AF7FB26FFEC}" type="slidenum">
              <a:rPr lang="ar-SA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2B24E3C-D116-463F-A03A-C860D7FED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9B12517-1504-4125-9CA8-BE947A6B3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EAEB76E-EBE9-4C49-BDD4-59FA0F698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5F1A1F-665C-4C50-96A9-9E440E97FFF2}" type="slidenum">
              <a:rPr lang="ar-SA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62C3FCF-61F7-461A-95B9-2843A5494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8C91BBD-4750-47D7-AEE4-E9816EE2B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356C176-BF78-4343-AD07-8D18193D0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CF417B-D544-490E-ADE2-BE5B906B32BC}" type="slidenum">
              <a:rPr lang="ar-SA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D57CADD-384A-4DA9-94A8-BE78E07F3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D7799EF-D8E0-47BC-9059-E3BB490F7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Disallows composite attributes, multivalued attributes, and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nested relations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; attributes whose values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for an individual tuple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are non-atomic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Considered to be part of the definition of relation</a:t>
            </a:r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102188F-6E0A-4A5D-AB19-6B259D7FF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82EE27-50C4-40B1-A283-14FAD35B2CFD}" type="slidenum">
              <a:rPr lang="ar-SA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53F6B18-20C3-445F-94BD-124DA851D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DDD1F8A-F6B5-4C72-8738-41C67C173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DFD64A7-4E06-462D-B737-0F8B0F8E6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0EAC8-FECB-400E-88BA-839B0F0350C3}" type="slidenum">
              <a:rPr lang="ar-SA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C901B97-7C1F-48B0-80D4-5E53644F1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3A82E89-C51D-435B-9572-1B65C9AC3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>
            <a:extLst>
              <a:ext uri="{FF2B5EF4-FFF2-40B4-BE49-F238E27FC236}">
                <a16:creationId xmlns:a16="http://schemas.microsoft.com/office/drawing/2014/main" id="{D808C86F-9D02-4FA3-B956-4914E0F00194}"/>
              </a:ext>
            </a:extLst>
          </p:cNvPr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8424F-968B-4249-81A0-934501BDF25A}"/>
                </a:ext>
              </a:extLst>
            </p:cNvPr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36D01C-590D-46C4-84C3-255C32157FB5}"/>
                </a:ext>
              </a:extLst>
            </p:cNvPr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726834-7ADC-403B-8A99-8AD50A87B60A}"/>
                </a:ext>
              </a:extLst>
            </p:cNvPr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584DF86-B031-47A7-BF9B-0C3AE071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82CB475-2EFE-4B5A-8754-BCF8581002FD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FC267F6-1BBA-44DE-B86F-09136C3E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1E13C76-1DED-412D-B8C0-A5AF22DA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35F0F-D1CF-4E52-AC7F-20B408B19E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551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407A-BBAF-4307-9009-B43170E6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973BC-C4E8-4FA3-825E-9D95FD38944E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E1867-62C2-43D8-BD02-34D81309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D3ED-4CA3-4E56-8BD2-229FD0C6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2FF8E-4A5C-4A63-B7D9-32B0474C3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24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E9C5A698-9F71-46AE-92D2-28DF6254E514}"/>
              </a:ext>
            </a:extLst>
          </p:cNvPr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E7E840-6DF7-4572-AB8B-46FD18556BE9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7D145-782B-4E55-AB16-E228236B77E9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1836BB-E0D4-4E85-8712-EDFE54E88F2E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2C7A517-ADBF-4FD0-B6F5-DF6082D6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781BE-2B16-40C2-AA54-795ABAA41B85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F7A593-0E51-4DC9-BC77-8F6C647C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8FF5AE1-5067-4447-8DA7-BC9ED820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fld id="{FE18AB5C-3305-4A19-AABB-3571D38EFD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1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4164-46BA-487C-B23E-0D1B4E6C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A5C6D-706F-4FBB-A573-493A79BFBB48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0BDB-8B3C-41F0-94F4-8AF88F57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21B01-7E0E-421D-BB72-7290DDC6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6D429-F615-41B2-A7CE-773D65E03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53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F3B719F1-BC3F-403A-941E-165E48369BF8}"/>
              </a:ext>
            </a:extLst>
          </p:cNvPr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97288F-0896-4528-9C69-3E158848AD59}"/>
                </a:ext>
              </a:extLst>
            </p:cNvPr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5B745C-AAB3-442B-99E8-F7E81A0DD103}"/>
                </a:ext>
              </a:extLst>
            </p:cNvPr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314728-7DDA-4494-88BE-8EC6B0884D20}"/>
                </a:ext>
              </a:extLst>
            </p:cNvPr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5BB569-0F81-4774-8F2D-573C8E1E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32648-8B0F-4BD4-A90C-CE8CE90A0EB1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4EB1FEE-0F71-4E57-958F-2A003AAC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52D7E01-9F2E-4171-B958-C06F4C0C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52938F-957D-4AC3-A190-6A53AD5C8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08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8EF187-0AF9-4CD4-B115-74F18323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829F7-EF09-4FF5-BA68-23F65DBD3027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447BC9-E338-476C-A892-6F546E08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134DD9-90E1-4C41-802C-8E93E14E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205C9-4AF0-4124-9DAC-FB916A9CB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2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D30953-BCD3-4D1C-AD95-BCBA2C74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AD22D-7981-46E1-AB6E-D45591D084D0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B8D5454-D07B-4525-8F8C-0841CE02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13298A-A78D-4E53-8D19-B5F32A75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33760-569F-46FF-930E-12D95E87BF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70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C97560F3-7028-4E13-B489-40131F41A23F}"/>
              </a:ext>
            </a:extLst>
          </p:cNvPr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46AB98-AC7A-45EC-B9F5-87EBA2471E64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40D8F-AD53-484C-BA88-99D142DDC03F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D34CC8-A071-49C5-8C81-6526DF606323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D3BBAC61-A4F3-4BF4-BF9F-CE340576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BB36B-FA11-4D97-99B6-FA06B7BF183F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0560626-AFF4-4544-9D66-9D6B646E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1C2C689-F54F-4454-822D-8423DE41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38BC0-A075-47EB-835F-57D442316C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5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3F4AD258-60EC-4607-80D4-8AA234A7F24A}"/>
              </a:ext>
            </a:extLst>
          </p:cNvPr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CD2B18-768B-434B-BF9E-0E8B62B3B92F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8FE48C-B376-4027-A314-291C99CE2662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4A4A53-4237-491F-8126-BD4772E6F62C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CADA4CB-4B62-42A4-B0DA-DE73AE77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0A838-77E2-48BC-B209-5439FD40C1BC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13B71BD-6049-49E1-85DD-32F99A35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1C9C8C2-8E4B-4A8E-81F1-4E9EBBB9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fld id="{BC4728BE-A559-4050-A625-61AF4482E8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89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298783-EED3-4877-A54C-45BD3ED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9F1D1-5D94-482A-9986-B2FB8EC7D3AF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633368-20D0-4049-96E4-27E452EC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CE153F-E8B9-4FE3-98A9-C7D1F73F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30663-BB11-408D-BD7A-79FEF9ECC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2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B9D330-BC82-4172-96F2-3D9532FF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86B0-2534-4F2C-981F-C97EBBA7AB4E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AC7ABB-1F44-4C99-B491-4F1D502A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5ED50F-3619-4A24-9B2B-30578C5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2308E-5C45-463F-92D2-1BC45F6FFF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4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>
            <a:extLst>
              <a:ext uri="{FF2B5EF4-FFF2-40B4-BE49-F238E27FC236}">
                <a16:creationId xmlns:a16="http://schemas.microsoft.com/office/drawing/2014/main" id="{0DAD0651-4AA4-4937-8A54-4400C7C6B1AC}"/>
              </a:ext>
            </a:extLst>
          </p:cNvPr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A83EB4-919A-42B0-ACE3-9852AF5EC9E4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2DE325-AD37-4CE1-92E8-33B5E26B641C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19AAE7-F81D-48FB-A489-DBB2903B8642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9BCCDEC-50D3-40C6-8A8D-CE5EF77011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42963" y="1716088"/>
            <a:ext cx="8229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EFD9-58EE-4630-BFC8-14084617D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2250"/>
            <a:ext cx="1800225" cy="28575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44" charset="-128"/>
                <a:cs typeface="+mn-cs"/>
              </a:defRPr>
            </a:lvl1pPr>
          </a:lstStyle>
          <a:p>
            <a:pPr>
              <a:defRPr/>
            </a:pPr>
            <a:fld id="{BC19F1B5-9D86-48BD-8B69-4A788D613A0D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FCB5-FDB5-49C9-95A9-E1CB6242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64275" y="6572250"/>
            <a:ext cx="2879725" cy="28575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4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11B9-8EAE-478B-B251-7C70DAC5A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428750"/>
            <a:ext cx="809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CBCBC"/>
                </a:solidFill>
                <a:cs typeface="Arial" panose="020B0604020202020204" pitchFamily="34" charset="0"/>
              </a:defRPr>
            </a:lvl1pPr>
          </a:lstStyle>
          <a:p>
            <a:fld id="{3FB109D7-02F1-44CF-BC43-C1C8380464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B32F5-B070-418F-A00D-3B5A27BB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3" y="282575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0" r:id="rId2"/>
    <p:sldLayoutId id="2147484407" r:id="rId3"/>
    <p:sldLayoutId id="2147484401" r:id="rId4"/>
    <p:sldLayoutId id="2147484402" r:id="rId5"/>
    <p:sldLayoutId id="2147484408" r:id="rId6"/>
    <p:sldLayoutId id="2147484409" r:id="rId7"/>
    <p:sldLayoutId id="2147484403" r:id="rId8"/>
    <p:sldLayoutId id="2147484404" r:id="rId9"/>
    <p:sldLayoutId id="2147484405" r:id="rId10"/>
    <p:sldLayoutId id="2147484410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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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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9">
            <a:extLst>
              <a:ext uri="{FF2B5EF4-FFF2-40B4-BE49-F238E27FC236}">
                <a16:creationId xmlns:a16="http://schemas.microsoft.com/office/drawing/2014/main" id="{C3223026-C288-4704-B47B-1907C067C4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58646"/>
            <a:ext cx="7772400" cy="196551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Normalization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0E8F2-04D3-497D-9D80-8A268E940C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1CABF9-E7D2-4C80-A649-36BD159D0137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BBA7-837A-4860-8C14-B6AF0913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6FBD-65E2-44B8-AA07-B327008B62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9/12/2021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E628BE-50A7-477E-AF1D-612128D708C1}"/>
              </a:ext>
            </a:extLst>
          </p:cNvPr>
          <p:cNvGraphicFramePr>
            <a:graphicFrameLocks noGrp="1"/>
          </p:cNvGraphicFramePr>
          <p:nvPr/>
        </p:nvGraphicFramePr>
        <p:xfrm>
          <a:off x="1036638" y="1828800"/>
          <a:ext cx="7229475" cy="213995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khalid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630" name="TextBox 7">
            <a:extLst>
              <a:ext uri="{FF2B5EF4-FFF2-40B4-BE49-F238E27FC236}">
                <a16:creationId xmlns:a16="http://schemas.microsoft.com/office/drawing/2014/main" id="{468D966E-9DDC-43DC-A976-812EEDFF2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437063"/>
            <a:ext cx="58943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Full Functional Dependency      	Sid,Subject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Partial Functional Dependency   	Sid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SName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	   	Subject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Teacher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Transitive Functional Dependency 	ZipCode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FDBEB6E9-A90A-4F80-8DAA-6C95E5C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D90CDAD7-847D-4080-8020-D04194CACA84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Text Box 1027">
            <a:extLst>
              <a:ext uri="{FF2B5EF4-FFF2-40B4-BE49-F238E27FC236}">
                <a16:creationId xmlns:a16="http://schemas.microsoft.com/office/drawing/2014/main" id="{A88D8F94-F9E9-491A-B906-C2F822D79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25304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Steps in normalization</a:t>
            </a:r>
          </a:p>
        </p:txBody>
      </p:sp>
      <p:pic>
        <p:nvPicPr>
          <p:cNvPr id="24580" name="Picture 7">
            <a:extLst>
              <a:ext uri="{FF2B5EF4-FFF2-40B4-BE49-F238E27FC236}">
                <a16:creationId xmlns:a16="http://schemas.microsoft.com/office/drawing/2014/main" id="{E756706C-687F-46A9-AD85-FDC1A2A6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684213"/>
            <a:ext cx="56769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F3D4E9E-CFBD-4840-B614-B878E5091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1NF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24F6681-FAB6-4903-82A2-D99EA18C9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 is in </a:t>
            </a:r>
            <a:r>
              <a:rPr lang="en-US" altLang="en-US" b="1"/>
              <a:t>first normal form</a:t>
            </a:r>
            <a:r>
              <a:rPr lang="en-US" altLang="en-US"/>
              <a:t> if it contains no multivalued or composite attributes</a:t>
            </a:r>
          </a:p>
          <a:p>
            <a:r>
              <a:rPr lang="en-US" altLang="en-US"/>
              <a:t>remove repeating groups to a new table as already demonstrated, “carrying” the PK as a FK</a:t>
            </a:r>
          </a:p>
          <a:p>
            <a:r>
              <a:rPr lang="en-US" altLang="en-US"/>
              <a:t>All columns (fields) must be atomic</a:t>
            </a:r>
          </a:p>
          <a:p>
            <a:pPr lvl="1"/>
            <a:r>
              <a:rPr lang="en-US" altLang="en-US"/>
              <a:t>Means : no repeating items in columns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0DF2-0F74-4E97-B57C-CD3AA329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E944-FA45-454B-81FA-820CDC3AE3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9/12/2021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18BE4-6E1C-47FD-9E71-06F551B0022E}"/>
              </a:ext>
            </a:extLst>
          </p:cNvPr>
          <p:cNvGraphicFramePr>
            <a:graphicFrameLocks noGrp="1"/>
          </p:cNvGraphicFramePr>
          <p:nvPr/>
        </p:nvGraphicFramePr>
        <p:xfrm>
          <a:off x="320675" y="1828800"/>
          <a:ext cx="8304213" cy="214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55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Bdate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ZipCode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Grade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WinXP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Heba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8" name="Group 4">
            <a:extLst>
              <a:ext uri="{FF2B5EF4-FFF2-40B4-BE49-F238E27FC236}">
                <a16:creationId xmlns:a16="http://schemas.microsoft.com/office/drawing/2014/main" id="{35CE3B6A-1CD7-4340-82AC-E1CD001CC76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835400"/>
          <a:ext cx="8610600" cy="1030288"/>
        </p:xfrm>
        <a:graphic>
          <a:graphicData uri="http://schemas.openxmlformats.org/drawingml/2006/table">
            <a:tbl>
              <a:tblPr/>
              <a:tblGrid>
                <a:gridCol w="151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SID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SName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BD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City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ZipCode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0" name="Freeform 24">
            <a:extLst>
              <a:ext uri="{FF2B5EF4-FFF2-40B4-BE49-F238E27FC236}">
                <a16:creationId xmlns:a16="http://schemas.microsoft.com/office/drawing/2014/main" id="{C78B06AD-0E19-4FD9-A62F-DAEB7ACD2C48}"/>
              </a:ext>
            </a:extLst>
          </p:cNvPr>
          <p:cNvSpPr>
            <a:spLocks/>
          </p:cNvSpPr>
          <p:nvPr/>
        </p:nvSpPr>
        <p:spPr bwMode="auto">
          <a:xfrm>
            <a:off x="990600" y="4862513"/>
            <a:ext cx="5867400" cy="762000"/>
          </a:xfrm>
          <a:custGeom>
            <a:avLst/>
            <a:gdLst>
              <a:gd name="T0" fmla="*/ 0 w 3744"/>
              <a:gd name="T1" fmla="*/ 0 h 480"/>
              <a:gd name="T2" fmla="*/ 0 w 3744"/>
              <a:gd name="T3" fmla="*/ 2147483646 h 480"/>
              <a:gd name="T4" fmla="*/ 2147483646 w 3744"/>
              <a:gd name="T5" fmla="*/ 2147483646 h 480"/>
              <a:gd name="T6" fmla="*/ 2147483646 w 374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744"/>
              <a:gd name="T13" fmla="*/ 0 h 480"/>
              <a:gd name="T14" fmla="*/ 3744 w 374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4" h="480">
                <a:moveTo>
                  <a:pt x="0" y="0"/>
                </a:moveTo>
                <a:lnTo>
                  <a:pt x="0" y="480"/>
                </a:lnTo>
                <a:lnTo>
                  <a:pt x="3744" y="480"/>
                </a:lnTo>
                <a:lnTo>
                  <a:pt x="37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5">
            <a:extLst>
              <a:ext uri="{FF2B5EF4-FFF2-40B4-BE49-F238E27FC236}">
                <a16:creationId xmlns:a16="http://schemas.microsoft.com/office/drawing/2014/main" id="{32066E9C-82BE-4D35-9101-09096D0CE9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7300" y="486251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6">
            <a:extLst>
              <a:ext uri="{FF2B5EF4-FFF2-40B4-BE49-F238E27FC236}">
                <a16:creationId xmlns:a16="http://schemas.microsoft.com/office/drawing/2014/main" id="{73CFE7C4-26D9-4E45-B98D-576D05DF4C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84981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5">
            <a:extLst>
              <a:ext uri="{FF2B5EF4-FFF2-40B4-BE49-F238E27FC236}">
                <a16:creationId xmlns:a16="http://schemas.microsoft.com/office/drawing/2014/main" id="{15C3F176-DD71-46DB-B9D7-8A56AADCF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1438" y="487521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9F9165E1-B81F-4140-BB5A-DE81C8150DF0}"/>
              </a:ext>
            </a:extLst>
          </p:cNvPr>
          <p:cNvGraphicFramePr>
            <a:graphicFrameLocks noGrp="1"/>
          </p:cNvGraphicFramePr>
          <p:nvPr/>
        </p:nvGraphicFramePr>
        <p:xfrm>
          <a:off x="352425" y="725488"/>
          <a:ext cx="8610600" cy="1030287"/>
        </p:xfrm>
        <a:graphic>
          <a:graphicData uri="http://schemas.openxmlformats.org/drawingml/2006/table">
            <a:tbl>
              <a:tblPr/>
              <a:tblGrid>
                <a:gridCol w="151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SID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Subject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Teacher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Grade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10" name="Freeform 24">
            <a:extLst>
              <a:ext uri="{FF2B5EF4-FFF2-40B4-BE49-F238E27FC236}">
                <a16:creationId xmlns:a16="http://schemas.microsoft.com/office/drawing/2014/main" id="{59434A59-07C9-4E92-9CD9-542EF64B414E}"/>
              </a:ext>
            </a:extLst>
          </p:cNvPr>
          <p:cNvSpPr>
            <a:spLocks/>
          </p:cNvSpPr>
          <p:nvPr/>
        </p:nvSpPr>
        <p:spPr bwMode="auto">
          <a:xfrm>
            <a:off x="1114425" y="1716088"/>
            <a:ext cx="4343400" cy="762000"/>
          </a:xfrm>
          <a:custGeom>
            <a:avLst/>
            <a:gdLst>
              <a:gd name="T0" fmla="*/ 0 w 3744"/>
              <a:gd name="T1" fmla="*/ 0 h 480"/>
              <a:gd name="T2" fmla="*/ 0 w 3744"/>
              <a:gd name="T3" fmla="*/ 2147483646 h 480"/>
              <a:gd name="T4" fmla="*/ 2147483646 w 3744"/>
              <a:gd name="T5" fmla="*/ 2147483646 h 480"/>
              <a:gd name="T6" fmla="*/ 2147483646 w 374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744"/>
              <a:gd name="T13" fmla="*/ 0 h 480"/>
              <a:gd name="T14" fmla="*/ 3744 w 374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4" h="480">
                <a:moveTo>
                  <a:pt x="0" y="0"/>
                </a:moveTo>
                <a:lnTo>
                  <a:pt x="0" y="480"/>
                </a:lnTo>
                <a:lnTo>
                  <a:pt x="3744" y="480"/>
                </a:lnTo>
                <a:lnTo>
                  <a:pt x="37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25">
            <a:extLst>
              <a:ext uri="{FF2B5EF4-FFF2-40B4-BE49-F238E27FC236}">
                <a16:creationId xmlns:a16="http://schemas.microsoft.com/office/drawing/2014/main" id="{8885606C-A3B7-4F95-B766-49B9BCCC7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6863" y="136525"/>
            <a:ext cx="0" cy="53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8A8FC1-9A93-4CEF-910F-F77F83C71D3B}"/>
              </a:ext>
            </a:extLst>
          </p:cNvPr>
          <p:cNvCxnSpPr/>
          <p:nvPr/>
        </p:nvCxnSpPr>
        <p:spPr>
          <a:xfrm>
            <a:off x="2444750" y="135925"/>
            <a:ext cx="0" cy="5313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23D11C-19E6-4CBF-B210-893D49820C6A}"/>
              </a:ext>
            </a:extLst>
          </p:cNvPr>
          <p:cNvCxnSpPr/>
          <p:nvPr/>
        </p:nvCxnSpPr>
        <p:spPr>
          <a:xfrm>
            <a:off x="2514600" y="61119"/>
            <a:ext cx="15919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49C896-E268-4460-9E5F-4564743658CD}"/>
              </a:ext>
            </a:extLst>
          </p:cNvPr>
          <p:cNvCxnSpPr/>
          <p:nvPr/>
        </p:nvCxnSpPr>
        <p:spPr>
          <a:xfrm>
            <a:off x="2512541" y="1752601"/>
            <a:ext cx="2059" cy="724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38F-3CEE-433E-9555-D4D08307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6F50-1178-44F2-935D-007FA2FD03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9/12/2021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D485D3-9D19-47DD-A03E-0B11B7D0E656}"/>
              </a:ext>
            </a:extLst>
          </p:cNvPr>
          <p:cNvGraphicFramePr>
            <a:graphicFrameLocks noGrp="1"/>
          </p:cNvGraphicFramePr>
          <p:nvPr/>
        </p:nvGraphicFramePr>
        <p:xfrm>
          <a:off x="1036638" y="1828800"/>
          <a:ext cx="7229475" cy="213995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khalid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26FEBF-FF7A-4E52-BBF0-A3A98FC02BD1}"/>
              </a:ext>
            </a:extLst>
          </p:cNvPr>
          <p:cNvGraphicFramePr>
            <a:graphicFrameLocks noGrp="1"/>
          </p:cNvGraphicFramePr>
          <p:nvPr/>
        </p:nvGraphicFramePr>
        <p:xfrm>
          <a:off x="180975" y="4264025"/>
          <a:ext cx="7250111" cy="2190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15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Grade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D5389-50C1-40D2-B6AE-AB4FD3323EF2}"/>
              </a:ext>
            </a:extLst>
          </p:cNvPr>
          <p:cNvCxnSpPr/>
          <p:nvPr/>
        </p:nvCxnSpPr>
        <p:spPr>
          <a:xfrm flipV="1">
            <a:off x="7723188" y="4708525"/>
            <a:ext cx="395287" cy="27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3" name="TextBox 7">
            <a:extLst>
              <a:ext uri="{FF2B5EF4-FFF2-40B4-BE49-F238E27FC236}">
                <a16:creationId xmlns:a16="http://schemas.microsoft.com/office/drawing/2014/main" id="{CB9F0162-E389-4305-81EC-AEDA03E9C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088" y="4106863"/>
            <a:ext cx="1906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Repeating Groups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Or multivalued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C0BF-2A04-489A-8007-7CED34B5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0B55-C02D-4659-95F4-4E8E51C4C3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9/12/2021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ADAE7E-D131-4B54-ADB6-491BA7697E33}"/>
              </a:ext>
            </a:extLst>
          </p:cNvPr>
          <p:cNvGraphicFramePr>
            <a:graphicFrameLocks noGrp="1"/>
          </p:cNvGraphicFramePr>
          <p:nvPr/>
        </p:nvGraphicFramePr>
        <p:xfrm>
          <a:off x="1816100" y="2185988"/>
          <a:ext cx="4740276" cy="10286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3620C0-273E-40D9-9478-32677AD56B8D}"/>
              </a:ext>
            </a:extLst>
          </p:cNvPr>
          <p:cNvGraphicFramePr>
            <a:graphicFrameLocks noGrp="1"/>
          </p:cNvGraphicFramePr>
          <p:nvPr/>
        </p:nvGraphicFramePr>
        <p:xfrm>
          <a:off x="1808163" y="4670425"/>
          <a:ext cx="4814887" cy="18668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22" name="TextBox 2">
            <a:extLst>
              <a:ext uri="{FF2B5EF4-FFF2-40B4-BE49-F238E27FC236}">
                <a16:creationId xmlns:a16="http://schemas.microsoft.com/office/drawing/2014/main" id="{D1DC2DE8-D4B7-4746-82D8-3F5D3B18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1816100"/>
            <a:ext cx="533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1823" name="TextBox 5">
            <a:extLst>
              <a:ext uri="{FF2B5EF4-FFF2-40B4-BE49-F238E27FC236}">
                <a16:creationId xmlns:a16="http://schemas.microsoft.com/office/drawing/2014/main" id="{ACED4903-171C-450B-88A8-9BBDAFC08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4200525"/>
            <a:ext cx="536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Grade, Teacher)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6ABAB79-48B6-436E-AC57-83EC22ACF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2NF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4429CAE-0D8E-4D3C-9904-39B23CD9C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relation is in </a:t>
            </a:r>
            <a:r>
              <a:rPr lang="en-US" altLang="en-US" b="1"/>
              <a:t>second normal form</a:t>
            </a:r>
            <a:r>
              <a:rPr lang="en-US" altLang="en-US"/>
              <a:t> if it is in first normal form AND every nonkey attribute is fully functionally dependant on the primary key</a:t>
            </a:r>
          </a:p>
          <a:p>
            <a:r>
              <a:rPr lang="en-US" altLang="en-US"/>
              <a:t>i.e. remove partial functional dependencies, so no nonkey attribute depends on just part of the key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79DA-01E0-41A7-A051-4E3A114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326D-FA04-45B0-B828-9437A2CF13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9/12/2021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431849-919C-4DA2-B796-FB2141703A25}"/>
              </a:ext>
            </a:extLst>
          </p:cNvPr>
          <p:cNvGraphicFramePr>
            <a:graphicFrameLocks noGrp="1"/>
          </p:cNvGraphicFramePr>
          <p:nvPr/>
        </p:nvGraphicFramePr>
        <p:xfrm>
          <a:off x="704850" y="2185988"/>
          <a:ext cx="4738688" cy="10286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B3A237-94FD-4E16-94AD-74EBED59E86B}"/>
              </a:ext>
            </a:extLst>
          </p:cNvPr>
          <p:cNvGraphicFramePr>
            <a:graphicFrameLocks noGrp="1"/>
          </p:cNvGraphicFramePr>
          <p:nvPr/>
        </p:nvGraphicFramePr>
        <p:xfrm>
          <a:off x="695325" y="4670425"/>
          <a:ext cx="4816475" cy="18668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94" name="TextBox 2">
            <a:extLst>
              <a:ext uri="{FF2B5EF4-FFF2-40B4-BE49-F238E27FC236}">
                <a16:creationId xmlns:a16="http://schemas.microsoft.com/office/drawing/2014/main" id="{E33DB783-E2CD-424E-83DA-FFD2639F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816100"/>
            <a:ext cx="533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4895" name="TextBox 5">
            <a:extLst>
              <a:ext uri="{FF2B5EF4-FFF2-40B4-BE49-F238E27FC236}">
                <a16:creationId xmlns:a16="http://schemas.microsoft.com/office/drawing/2014/main" id="{7CC94FDC-188B-4D44-9CDB-653ACD23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4200525"/>
            <a:ext cx="536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Grade, Teacher)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2B7117-17F1-479B-8508-2D73B96A12A3}"/>
              </a:ext>
            </a:extLst>
          </p:cNvPr>
          <p:cNvCxnSpPr>
            <a:endCxn id="34897" idx="1"/>
          </p:cNvCxnSpPr>
          <p:nvPr/>
        </p:nvCxnSpPr>
        <p:spPr>
          <a:xfrm flipV="1">
            <a:off x="5499100" y="2671763"/>
            <a:ext cx="536575" cy="39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97" name="TextBox 10">
            <a:extLst>
              <a:ext uri="{FF2B5EF4-FFF2-40B4-BE49-F238E27FC236}">
                <a16:creationId xmlns:a16="http://schemas.microsoft.com/office/drawing/2014/main" id="{BEF20B63-A868-429F-8B2E-29E0940E5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209800"/>
            <a:ext cx="23177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2NF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Because there is no Composite PK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03AB89-1F2F-44C1-8930-64BF7C9D89E5}"/>
              </a:ext>
            </a:extLst>
          </p:cNvPr>
          <p:cNvCxnSpPr/>
          <p:nvPr/>
        </p:nvCxnSpPr>
        <p:spPr>
          <a:xfrm flipV="1">
            <a:off x="5499100" y="5602288"/>
            <a:ext cx="43180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54" name="TextBox 12">
            <a:extLst>
              <a:ext uri="{FF2B5EF4-FFF2-40B4-BE49-F238E27FC236}">
                <a16:creationId xmlns:a16="http://schemas.microsoft.com/office/drawing/2014/main" id="{A68EDCC0-F0CA-41EE-B01E-F5E35E3AB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0413"/>
            <a:ext cx="349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dirty="0"/>
              <a:t>SID, Subject </a:t>
            </a:r>
            <a:r>
              <a:rPr lang="en-US" dirty="0">
                <a:sym typeface="Wingdings" pitchFamily="2" charset="2"/>
              </a:rPr>
              <a:t> Grade……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FFD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23655" name="TextBox 15">
            <a:extLst>
              <a:ext uri="{FF2B5EF4-FFF2-40B4-BE49-F238E27FC236}">
                <a16:creationId xmlns:a16="http://schemas.microsoft.com/office/drawing/2014/main" id="{55E80EF5-4443-47A5-A5CF-FAEAE17B0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60938"/>
            <a:ext cx="3492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dirty="0"/>
              <a:t>Subject </a:t>
            </a:r>
            <a:r>
              <a:rPr lang="en-US" dirty="0">
                <a:sym typeface="Wingdings" pitchFamily="2" charset="2"/>
              </a:rPr>
              <a:t> Teacher……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PFD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DB1D-9925-49E5-9BEC-8F692790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6802-73E9-4455-8454-C4DBA5C73B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9/12/2021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631B21-0641-4FD0-8EA9-7F59F502F1B9}"/>
              </a:ext>
            </a:extLst>
          </p:cNvPr>
          <p:cNvGraphicFramePr>
            <a:graphicFrameLocks noGrp="1"/>
          </p:cNvGraphicFramePr>
          <p:nvPr/>
        </p:nvGraphicFramePr>
        <p:xfrm>
          <a:off x="817563" y="2185988"/>
          <a:ext cx="7634286" cy="75417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7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Mansoura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F43F99-F58D-4A51-A49A-EBA99F2632E2}"/>
              </a:ext>
            </a:extLst>
          </p:cNvPr>
          <p:cNvGraphicFramePr>
            <a:graphicFrameLocks noGrp="1"/>
          </p:cNvGraphicFramePr>
          <p:nvPr/>
        </p:nvGraphicFramePr>
        <p:xfrm>
          <a:off x="704850" y="4570413"/>
          <a:ext cx="3619500" cy="152082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910" name="TextBox 2">
            <a:extLst>
              <a:ext uri="{FF2B5EF4-FFF2-40B4-BE49-F238E27FC236}">
                <a16:creationId xmlns:a16="http://schemas.microsoft.com/office/drawing/2014/main" id="{746DFE4D-A14B-46D6-8E35-CF11150F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1816100"/>
            <a:ext cx="534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5911" name="TextBox 5">
            <a:extLst>
              <a:ext uri="{FF2B5EF4-FFF2-40B4-BE49-F238E27FC236}">
                <a16:creationId xmlns:a16="http://schemas.microsoft.com/office/drawing/2014/main" id="{C3302432-354B-4201-B8EF-51316717F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250" y="4181475"/>
            <a:ext cx="536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7F3D4BB-0DA3-412C-8CAE-E8B87586B7A1}"/>
              </a:ext>
            </a:extLst>
          </p:cNvPr>
          <p:cNvGraphicFramePr>
            <a:graphicFrameLocks noGrp="1"/>
          </p:cNvGraphicFramePr>
          <p:nvPr/>
        </p:nvGraphicFramePr>
        <p:xfrm>
          <a:off x="5553075" y="4551363"/>
          <a:ext cx="2663825" cy="128746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935" name="TextBox 14">
            <a:extLst>
              <a:ext uri="{FF2B5EF4-FFF2-40B4-BE49-F238E27FC236}">
                <a16:creationId xmlns:a16="http://schemas.microsoft.com/office/drawing/2014/main" id="{376D4C6E-DF41-4A47-A17C-EA473085F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4156075"/>
            <a:ext cx="536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,Teacher)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648CE5D-8AC1-4AC7-885A-DB0631A40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Normalization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C927E1D-EB2A-4542-9FB3-642C06E14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b="1"/>
              <a:t>Normalization:</a:t>
            </a:r>
            <a:r>
              <a:rPr lang="en-US" altLang="en-US" sz="2800"/>
              <a:t> The process of structuring data to minimize duplication and inconsistencies.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/>
              <a:t>The process usually involves breaking down a </a:t>
            </a:r>
            <a:r>
              <a:rPr lang="en-US" altLang="en-US" sz="2800">
                <a:solidFill>
                  <a:srgbClr val="FF0000"/>
                </a:solidFill>
              </a:rPr>
              <a:t>single </a:t>
            </a:r>
            <a:r>
              <a:rPr lang="en-US" altLang="en-US" sz="2800">
                <a:solidFill>
                  <a:srgbClr val="CC0000"/>
                </a:solidFill>
              </a:rPr>
              <a:t>Table</a:t>
            </a:r>
            <a:r>
              <a:rPr lang="en-US" altLang="en-US" sz="2800"/>
              <a:t> into </a:t>
            </a:r>
            <a:r>
              <a:rPr lang="en-US" altLang="en-US" sz="2800" u="sng"/>
              <a:t>two or </a:t>
            </a:r>
            <a:r>
              <a:rPr lang="en-US" altLang="en-US" sz="2800" u="sng">
                <a:solidFill>
                  <a:srgbClr val="FF0000"/>
                </a:solidFill>
              </a:rPr>
              <a:t>more</a:t>
            </a:r>
            <a:r>
              <a:rPr lang="en-US" altLang="en-US" sz="2800"/>
              <a:t> tables and defining relationships between those tables.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/>
              <a:t>Normalization is usually done in stages, with each stage applying some rules to the types of information which can be stored in a table</a:t>
            </a:r>
            <a:r>
              <a:rPr lang="en-US" altLang="en-US"/>
              <a:t>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7F668187-F3E5-4DB7-A6DB-F358A50B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BC7BB07D-0BF9-4D38-AB2D-72632E4D1095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876E854-6A5A-48F0-B279-664594D78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Third Normal Form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DA2004E-0C1A-41B4-BF0A-28990969D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2NF PLUS </a:t>
            </a:r>
            <a:r>
              <a:rPr lang="en-US" sz="3600" b="1" i="1" dirty="0">
                <a:solidFill>
                  <a:schemeClr val="folHlink"/>
                </a:solidFill>
              </a:rPr>
              <a:t>no transitive dependencies</a:t>
            </a:r>
            <a:r>
              <a:rPr lang="en-US" dirty="0"/>
              <a:t> (one attribute functionally determines a second, which functionally determines a third)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5BC7-6999-478A-8527-ECD8562A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4F93-D5BB-48C7-AD7B-9498F63AF2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9/12/2021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899EB4-E9CA-40FA-BA3B-2648535FBAF7}"/>
              </a:ext>
            </a:extLst>
          </p:cNvPr>
          <p:cNvGraphicFramePr>
            <a:graphicFrameLocks noGrp="1"/>
          </p:cNvGraphicFramePr>
          <p:nvPr/>
        </p:nvGraphicFramePr>
        <p:xfrm>
          <a:off x="612775" y="2185988"/>
          <a:ext cx="4532312" cy="75417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7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D95A54-68A4-400F-BF29-0E7102D9C60E}"/>
              </a:ext>
            </a:extLst>
          </p:cNvPr>
          <p:cNvGraphicFramePr>
            <a:graphicFrameLocks noGrp="1"/>
          </p:cNvGraphicFramePr>
          <p:nvPr/>
        </p:nvGraphicFramePr>
        <p:xfrm>
          <a:off x="704850" y="4200525"/>
          <a:ext cx="3619500" cy="152082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58" name="TextBox 2">
            <a:extLst>
              <a:ext uri="{FF2B5EF4-FFF2-40B4-BE49-F238E27FC236}">
                <a16:creationId xmlns:a16="http://schemas.microsoft.com/office/drawing/2014/main" id="{79B63203-19C8-4F1A-8E49-571E5C15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816100"/>
            <a:ext cx="534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7959" name="TextBox 5">
            <a:extLst>
              <a:ext uri="{FF2B5EF4-FFF2-40B4-BE49-F238E27FC236}">
                <a16:creationId xmlns:a16="http://schemas.microsoft.com/office/drawing/2014/main" id="{B288AA93-4496-4F7D-98BD-48CF604F5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250" y="3811588"/>
            <a:ext cx="536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D7D1E7D-E8D3-4DEB-A25B-F1646192A395}"/>
              </a:ext>
            </a:extLst>
          </p:cNvPr>
          <p:cNvGraphicFramePr>
            <a:graphicFrameLocks noGrp="1"/>
          </p:cNvGraphicFramePr>
          <p:nvPr/>
        </p:nvGraphicFramePr>
        <p:xfrm>
          <a:off x="5553075" y="4181475"/>
          <a:ext cx="2663825" cy="128746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83" name="TextBox 14">
            <a:extLst>
              <a:ext uri="{FF2B5EF4-FFF2-40B4-BE49-F238E27FC236}">
                <a16:creationId xmlns:a16="http://schemas.microsoft.com/office/drawing/2014/main" id="{A19EDC8D-4F14-4189-9BCF-B7C5B69F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3786188"/>
            <a:ext cx="536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,Teacher)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21654E-6FAA-4F5B-9C70-061535E85107}"/>
              </a:ext>
            </a:extLst>
          </p:cNvPr>
          <p:cNvCxnSpPr/>
          <p:nvPr/>
        </p:nvCxnSpPr>
        <p:spPr>
          <a:xfrm flipV="1">
            <a:off x="5332413" y="2609850"/>
            <a:ext cx="43180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43" name="TextBox 11">
            <a:extLst>
              <a:ext uri="{FF2B5EF4-FFF2-40B4-BE49-F238E27FC236}">
                <a16:creationId xmlns:a16="http://schemas.microsoft.com/office/drawing/2014/main" id="{D2FB12CE-434A-4B7C-8C32-738C79A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2209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dirty="0"/>
              <a:t>Zip Code -&gt;City …….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TFD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CB361E-30B8-4B85-87DB-E1EA06BDFDBE}"/>
              </a:ext>
            </a:extLst>
          </p:cNvPr>
          <p:cNvCxnSpPr/>
          <p:nvPr/>
        </p:nvCxnSpPr>
        <p:spPr>
          <a:xfrm>
            <a:off x="4324350" y="5588000"/>
            <a:ext cx="544513" cy="398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61489E-F908-41BA-AC18-C6C769D4D6C4}"/>
              </a:ext>
            </a:extLst>
          </p:cNvPr>
          <p:cNvCxnSpPr/>
          <p:nvPr/>
        </p:nvCxnSpPr>
        <p:spPr>
          <a:xfrm flipH="1">
            <a:off x="5141913" y="5521325"/>
            <a:ext cx="406400" cy="46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88" name="TextBox 20">
            <a:extLst>
              <a:ext uri="{FF2B5EF4-FFF2-40B4-BE49-F238E27FC236}">
                <a16:creationId xmlns:a16="http://schemas.microsoft.com/office/drawing/2014/main" id="{B4FE4FD4-F3B4-41E9-B5BB-412EC7CF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6061075"/>
            <a:ext cx="7389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3NF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Because there is no Transtive Functional Dependency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0532-0C5D-405C-9D0F-72A800F2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B263-DE15-4323-A74A-4F3ED6678C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9/12/2021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E41B5B-AB90-4D1D-8280-2E0B8E341ADC}"/>
              </a:ext>
            </a:extLst>
          </p:cNvPr>
          <p:cNvGraphicFramePr>
            <a:graphicFrameLocks noGrp="1"/>
          </p:cNvGraphicFramePr>
          <p:nvPr/>
        </p:nvGraphicFramePr>
        <p:xfrm>
          <a:off x="612775" y="2185988"/>
          <a:ext cx="3068638" cy="75417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5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ZipCode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01EFDA-B1B3-4CC0-B8C3-2C12BAC9BBFE}"/>
              </a:ext>
            </a:extLst>
          </p:cNvPr>
          <p:cNvGraphicFramePr>
            <a:graphicFrameLocks noGrp="1"/>
          </p:cNvGraphicFramePr>
          <p:nvPr/>
        </p:nvGraphicFramePr>
        <p:xfrm>
          <a:off x="655638" y="4230688"/>
          <a:ext cx="3087687" cy="151923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77" name="TextBox 2">
            <a:extLst>
              <a:ext uri="{FF2B5EF4-FFF2-40B4-BE49-F238E27FC236}">
                <a16:creationId xmlns:a16="http://schemas.microsoft.com/office/drawing/2014/main" id="{8981432B-C15F-4E91-AC0A-634231B43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38" y="1830388"/>
            <a:ext cx="533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Birthdate,)</a:t>
            </a:r>
          </a:p>
        </p:txBody>
      </p:sp>
      <p:sp>
        <p:nvSpPr>
          <p:cNvPr id="38978" name="TextBox 5">
            <a:extLst>
              <a:ext uri="{FF2B5EF4-FFF2-40B4-BE49-F238E27FC236}">
                <a16:creationId xmlns:a16="http://schemas.microsoft.com/office/drawing/2014/main" id="{7F9DFA30-8643-4195-A352-D25D7A0D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1475" y="3811588"/>
            <a:ext cx="536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E1EDE9-6990-497F-B8D0-26033900861F}"/>
              </a:ext>
            </a:extLst>
          </p:cNvPr>
          <p:cNvGraphicFramePr>
            <a:graphicFrameLocks noGrp="1"/>
          </p:cNvGraphicFramePr>
          <p:nvPr/>
        </p:nvGraphicFramePr>
        <p:xfrm>
          <a:off x="5040313" y="4210050"/>
          <a:ext cx="2665412" cy="149224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DB2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05" name="TextBox 14">
            <a:extLst>
              <a:ext uri="{FF2B5EF4-FFF2-40B4-BE49-F238E27FC236}">
                <a16:creationId xmlns:a16="http://schemas.microsoft.com/office/drawing/2014/main" id="{AEE77E95-6CD3-4FDB-9159-FEBCEA849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811588"/>
            <a:ext cx="536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,Teacher)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A77CB5-6E80-4E69-8ED9-CF9DBFDCD9D1}"/>
              </a:ext>
            </a:extLst>
          </p:cNvPr>
          <p:cNvGraphicFramePr>
            <a:graphicFrameLocks noGrp="1"/>
          </p:cNvGraphicFramePr>
          <p:nvPr/>
        </p:nvGraphicFramePr>
        <p:xfrm>
          <a:off x="4970463" y="2179638"/>
          <a:ext cx="2665412" cy="59531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Zip Code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020" name="Rectangle 12">
            <a:extLst>
              <a:ext uri="{FF2B5EF4-FFF2-40B4-BE49-F238E27FC236}">
                <a16:creationId xmlns:a16="http://schemas.microsoft.com/office/drawing/2014/main" id="{9ADB2148-E328-4725-8D56-5A28782F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1811338"/>
            <a:ext cx="278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Stud_City(City, 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C045826-5282-4FA5-89B6-E1B76D49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81900" cy="941388"/>
          </a:xfrm>
        </p:spPr>
        <p:txBody>
          <a:bodyPr/>
          <a:lstStyle/>
          <a:p>
            <a:pPr>
              <a:defRPr/>
            </a:pPr>
            <a:r>
              <a:rPr lang="en-US" dirty="0"/>
              <a:t>ITI Example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4AFCDBB-8D32-4435-9963-E903458D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5" y="1768475"/>
            <a:ext cx="8909050" cy="49911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000" b="1" u="sng">
                <a:solidFill>
                  <a:srgbClr val="0070C0"/>
                </a:solidFill>
              </a:rPr>
              <a:t>ITI Students Sheet</a:t>
            </a:r>
          </a:p>
          <a:p>
            <a:pPr>
              <a:buFontTx/>
              <a:buNone/>
            </a:pPr>
            <a:r>
              <a:rPr lang="en-US" altLang="en-US" sz="2000" b="1"/>
              <a:t>	</a:t>
            </a:r>
            <a:r>
              <a:rPr lang="en-US" altLang="en-US" sz="1600" b="1"/>
              <a:t>Platform Name : </a:t>
            </a:r>
            <a:r>
              <a:rPr lang="en-US" altLang="en-US" sz="1600"/>
              <a:t>SWE	 </a:t>
            </a:r>
            <a:r>
              <a:rPr lang="en-US" altLang="en-US" sz="1600" b="1"/>
              <a:t>Platform Description:</a:t>
            </a:r>
            <a:r>
              <a:rPr lang="en-US" altLang="en-US" sz="1600"/>
              <a:t> Software Engineering</a:t>
            </a:r>
          </a:p>
          <a:p>
            <a:pPr>
              <a:buFontTx/>
              <a:buNone/>
            </a:pPr>
            <a:r>
              <a:rPr lang="en-US" altLang="en-US" sz="1600" b="1"/>
              <a:t>	Graduate Manager: Dr.</a:t>
            </a:r>
            <a:r>
              <a:rPr lang="en-US" altLang="en-US" sz="1600"/>
              <a:t>Baha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9B5A9E-8CC7-4380-9CF1-71463E8AC6A0}"/>
              </a:ext>
            </a:extLst>
          </p:cNvPr>
          <p:cNvGraphicFramePr>
            <a:graphicFrameLocks noGrp="1"/>
          </p:cNvGraphicFramePr>
          <p:nvPr/>
        </p:nvGraphicFramePr>
        <p:xfrm>
          <a:off x="209550" y="2841625"/>
          <a:ext cx="8340726" cy="37893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3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6634">
                <a:tc>
                  <a:txBody>
                    <a:bodyPr/>
                    <a:lstStyle/>
                    <a:p>
                      <a:r>
                        <a:rPr lang="en-US" sz="1200" b="1" u="none" dirty="0" err="1">
                          <a:solidFill>
                            <a:srgbClr val="0070C0"/>
                          </a:solidFill>
                        </a:rPr>
                        <a:t>Appno</a:t>
                      </a:r>
                      <a:endParaRPr lang="en-US" sz="12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Name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F-code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Faculty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Address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0070C0"/>
                          </a:solidFill>
                        </a:rPr>
                        <a:t>Telno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Grade</a:t>
                      </a:r>
                    </a:p>
                    <a:p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rgbClr val="0070C0"/>
                          </a:solidFill>
                        </a:rPr>
                        <a:t>Att. Hrs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sz="1200" b="1" baseline="0" dirty="0" err="1">
                          <a:solidFill>
                            <a:srgbClr val="0070C0"/>
                          </a:solidFill>
                        </a:rPr>
                        <a:t>Sdate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280">
                <a:tc>
                  <a:txBody>
                    <a:bodyPr/>
                    <a:lstStyle/>
                    <a:p>
                      <a:r>
                        <a:rPr lang="en-US" sz="1200" dirty="0"/>
                        <a:t>123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Ahmed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SC-</a:t>
                      </a:r>
                      <a:r>
                        <a:rPr lang="en-US" sz="1200" dirty="0" err="1"/>
                        <a:t>phy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Science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Haram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3386842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r>
                        <a:rPr lang="en-US" sz="1200" baseline="0" dirty="0"/>
                        <a:t> Sep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684">
                <a:tc>
                  <a:txBody>
                    <a:bodyPr/>
                    <a:lstStyle/>
                    <a:p>
                      <a:r>
                        <a:rPr lang="en-US" sz="1200" dirty="0"/>
                        <a:t>124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Mona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Eng-</a:t>
                      </a:r>
                      <a:r>
                        <a:rPr lang="en-US" sz="1200" dirty="0" err="1"/>
                        <a:t>cs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Engineering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Dokki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3389745</a:t>
                      </a:r>
                      <a:r>
                        <a:rPr lang="en-US" sz="1800" b="1" dirty="0"/>
                        <a:t>,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200" dirty="0"/>
                        <a:t>3389744</a:t>
                      </a:r>
                      <a:r>
                        <a:rPr lang="en-US" sz="1800" b="1" dirty="0"/>
                        <a:t>,</a:t>
                      </a:r>
                      <a:r>
                        <a:rPr lang="en-US" sz="1200" b="1" dirty="0"/>
                        <a:t> </a:t>
                      </a:r>
                    </a:p>
                    <a:p>
                      <a:r>
                        <a:rPr lang="en-US" sz="1200" dirty="0"/>
                        <a:t>5123445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591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  <a:r>
                        <a:rPr lang="en-US" sz="1200" baseline="0" dirty="0"/>
                        <a:t> Sep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485">
                <a:tc>
                  <a:txBody>
                    <a:bodyPr/>
                    <a:lstStyle/>
                    <a:p>
                      <a:r>
                        <a:rPr lang="en-US" sz="1200" dirty="0"/>
                        <a:t>127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Com-ac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Commerce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Nasr City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2241593</a:t>
                      </a:r>
                      <a:r>
                        <a:rPr lang="en-US" sz="1800" b="1" dirty="0"/>
                        <a:t>, </a:t>
                      </a:r>
                      <a:r>
                        <a:rPr lang="en-US" sz="1200" dirty="0"/>
                        <a:t>2222345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550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 Sep</a:t>
                      </a: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280">
                <a:tc>
                  <a:txBody>
                    <a:bodyPr/>
                    <a:lstStyle/>
                    <a:p>
                      <a:r>
                        <a:rPr lang="en-US" sz="1200" dirty="0"/>
                        <a:t>223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Karim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Med-bio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Medicine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Sheraton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2286845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 Sep</a:t>
                      </a: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0BFA2FD-1CDB-40C7-98C1-8A5E3007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Normal Form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C8C5A8F-F507-4282-A734-8BC7E86C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Normalization:  First Normal Form</a:t>
            </a:r>
          </a:p>
          <a:p>
            <a:r>
              <a:rPr lang="en-US" altLang="en-US" sz="2800"/>
              <a:t>Separate Repeating Groups into New Tables.</a:t>
            </a:r>
          </a:p>
          <a:p>
            <a:r>
              <a:rPr lang="en-US" altLang="en-US" sz="2800" b="1" i="1"/>
              <a:t>Repeating Groups</a:t>
            </a:r>
            <a:r>
              <a:rPr lang="en-US" altLang="en-US" sz="2800"/>
              <a:t>  Fields that may be repeated several times for one document/entity</a:t>
            </a:r>
          </a:p>
          <a:p>
            <a:r>
              <a:rPr lang="en-US" altLang="en-US" sz="2800"/>
              <a:t>Create a new table containing the repeating data</a:t>
            </a:r>
          </a:p>
          <a:p>
            <a:r>
              <a:rPr lang="en-US" altLang="en-US" sz="2800"/>
              <a:t>The primary key of the table (repeating group) is always a composite key; Usually document number and a field uniquely describing the repeating line, like an item number.</a:t>
            </a:r>
          </a:p>
          <a:p>
            <a:endParaRPr lang="en-US" altLang="en-US" sz="28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8B1229F-4B5C-4A0C-992C-20FCDF4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1NF : </a:t>
            </a:r>
            <a:br>
              <a:rPr lang="en-US"/>
            </a:br>
            <a:endParaRPr 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4B1348C-E000-4A8D-9B93-9227BEAF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Platform </a:t>
            </a:r>
            <a:r>
              <a:rPr lang="en-US" altLang="en-US"/>
              <a:t>:</a:t>
            </a:r>
            <a:r>
              <a:rPr lang="en-US" altLang="en-US" u="sng"/>
              <a:t>pfname</a:t>
            </a:r>
            <a:r>
              <a:rPr lang="en-US" altLang="en-US"/>
              <a:t> , pfdesc , pfManager</a:t>
            </a:r>
          </a:p>
          <a:p>
            <a:r>
              <a:rPr lang="en-US" altLang="en-US" b="1"/>
              <a:t>Students</a:t>
            </a:r>
            <a:r>
              <a:rPr lang="en-US" altLang="en-US"/>
              <a:t>: </a:t>
            </a:r>
            <a:r>
              <a:rPr lang="en-US" altLang="en-US" u="sng"/>
              <a:t>pfname, appno</a:t>
            </a:r>
            <a:r>
              <a:rPr lang="en-US" altLang="en-US"/>
              <a:t>, name , faculty , F-Code, address, grade, attd , start_date</a:t>
            </a:r>
          </a:p>
          <a:p>
            <a:r>
              <a:rPr lang="en-US" altLang="en-US" b="1"/>
              <a:t>Std_Tel</a:t>
            </a:r>
            <a:r>
              <a:rPr lang="en-US" altLang="en-US"/>
              <a:t>: </a:t>
            </a:r>
            <a:r>
              <a:rPr lang="en-US" altLang="en-US" u="sng"/>
              <a:t>appno, telno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C4E982F-41E3-49A8-AF12-2BB0E97E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2NF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3091526-92B8-44CE-819D-E9E2CD9D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faculty , </a:t>
            </a:r>
            <a:r>
              <a:rPr lang="en-US" dirty="0" err="1"/>
              <a:t>FCode</a:t>
            </a:r>
            <a:r>
              <a:rPr lang="en-US" dirty="0"/>
              <a:t>, address</a:t>
            </a:r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grade,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pfManager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75BAFCD-F2B4-4808-B5DF-35025DF7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3NF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9D7ADC8-BC07-4AC7-AD9D-1AD0D7CC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</a:t>
            </a:r>
            <a:r>
              <a:rPr lang="en-US" dirty="0" err="1"/>
              <a:t>FCode</a:t>
            </a:r>
            <a:r>
              <a:rPr lang="en-US" dirty="0"/>
              <a:t>, address</a:t>
            </a:r>
          </a:p>
          <a:p>
            <a:pPr>
              <a:defRPr/>
            </a:pPr>
            <a:r>
              <a:rPr lang="en-US" b="1" dirty="0" err="1"/>
              <a:t>Fac_majors</a:t>
            </a:r>
            <a:r>
              <a:rPr lang="en-US" dirty="0" err="1"/>
              <a:t>:faculty</a:t>
            </a:r>
            <a:r>
              <a:rPr lang="en-US" dirty="0"/>
              <a:t> , </a:t>
            </a:r>
            <a:r>
              <a:rPr lang="en-US" u="sng" dirty="0" err="1"/>
              <a:t>FCode</a:t>
            </a:r>
            <a:endParaRPr lang="en-US" u="sng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pfManager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grade,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472FFB-513E-4AC6-8819-52D7FF711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/>
              <a:t>Thank You !!!</a:t>
            </a:r>
            <a:endParaRPr lang="en-IN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D83A-CF2D-4C60-A562-B6D71F1343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C18452-79BC-4723-93E3-48C5DB36587E}" type="datetime1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6243-A1F3-41B5-A46D-42A1BA1E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ERD Concepts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4A597C8-759B-4165-AD2F-DB4C191D6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Normalization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5358980-A7CD-479C-9A77-58E066330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716088"/>
            <a:ext cx="8763000" cy="4838700"/>
          </a:xfrm>
        </p:spPr>
        <p:txBody>
          <a:bodyPr/>
          <a:lstStyle/>
          <a:p>
            <a:r>
              <a:rPr lang="en-US" altLang="en-US"/>
              <a:t>Normalization is a bottom-up Analysis</a:t>
            </a:r>
          </a:p>
          <a:p>
            <a:r>
              <a:rPr lang="en-US" altLang="en-US"/>
              <a:t>Normalization is used to reduce Null Values</a:t>
            </a:r>
          </a:p>
          <a:p>
            <a:r>
              <a:rPr lang="en-US" altLang="en-US"/>
              <a:t>Normalization is used to improve performance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AA02E8DD-FF6B-4CF6-8A07-FE1DEF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A74375E-B45A-40E0-B188-6C437DC46B2F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3F4C64A-B641-4647-B7AC-FAD6F9A10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Well-Structured Relations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609CFE-5325-477A-984B-C64261801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383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Goal is to avoid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folHlink"/>
                </a:solidFill>
              </a:rPr>
              <a:t>Insertion Anomaly</a:t>
            </a:r>
            <a:r>
              <a:rPr lang="en-US" altLang="en-US" sz="2400"/>
              <a:t> – adding new rows forces user to create duplicate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folHlink"/>
                </a:solidFill>
              </a:rPr>
              <a:t>Deletion Anomaly</a:t>
            </a:r>
            <a:r>
              <a:rPr lang="en-US" altLang="en-US" sz="2400"/>
              <a:t> – deleting rows may cause a loss of data that would be needed for other future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folHlink"/>
                </a:solidFill>
              </a:rPr>
              <a:t>Modification Anomaly</a:t>
            </a:r>
            <a:r>
              <a:rPr lang="en-US" altLang="en-US" sz="2400"/>
              <a:t> – changing data in a row forces changes to other rows because of duplication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DA03BD4D-2047-4B05-BD3F-37A1AB6A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68863"/>
            <a:ext cx="79248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table should not have more than one entity 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5A610390-848F-4479-B2CA-69961442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B9E2E42-B3A9-4821-8EC1-5F410FCA6000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AED854B4-EF97-457F-A632-AB75B406B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Example</a:t>
            </a:r>
          </a:p>
        </p:txBody>
      </p:sp>
      <p:sp>
        <p:nvSpPr>
          <p:cNvPr id="14340" name="Text Box 10">
            <a:extLst>
              <a:ext uri="{FF2B5EF4-FFF2-40B4-BE49-F238E27FC236}">
                <a16:creationId xmlns:a16="http://schemas.microsoft.com/office/drawing/2014/main" id="{F8B85850-4EB9-4231-AA8B-9DA0D97A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" y="5375275"/>
            <a:ext cx="4324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folHlin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Question – What’s the primary key?</a:t>
            </a:r>
            <a:r>
              <a:rPr lang="en-US" altLang="en-US" sz="26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5D44D26F-44BF-459E-8AC4-2C27B3EE8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494338"/>
            <a:ext cx="62468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Answer – Composite: SID, Subject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5943893C-45B2-4232-90C0-29C02ABF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" y="5842000"/>
            <a:ext cx="9601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Why do these anomalies exist?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Because we’ve combined two themes (entity types) into one relation. This results in duplication, and an unnecessary dependency between the entities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0356E5-92C8-447B-89DE-072CDD3929D3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854200"/>
          <a:ext cx="8366125" cy="3273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3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9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Bdate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ZipCode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Grade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Heba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Mansoura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1210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D47C2C2-CB1F-40B3-A422-6051C15A3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Functional dependency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323BF3A-AABB-4A45-84FC-0997E26A4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constraint between two attributes (columns) or two sets of columns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B </a:t>
            </a:r>
            <a:r>
              <a:rPr lang="en-US" dirty="0">
                <a:sym typeface="Wingdings" pitchFamily="2" charset="2"/>
              </a:rPr>
              <a:t>if “for every valid instance of A, that value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uniquely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determines the value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or …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A B </a:t>
            </a:r>
            <a:r>
              <a:rPr lang="en-US" dirty="0">
                <a:sym typeface="Wingdings" pitchFamily="2" charset="2"/>
              </a:rPr>
              <a:t>if “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existing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B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depending on a value of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FCE2C43-23C7-4BED-8B4C-5DDC348EC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… functional dependency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5476DE0-5BCC-4EB2-AF4A-4E191AAA7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400" dirty="0"/>
              <a:t>some examples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social security number determines employee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SSN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ENAME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project number determines project name and location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PNUMBER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{PNAME, PLOCATION}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employee </a:t>
            </a:r>
            <a:r>
              <a:rPr lang="en-US" sz="2400" dirty="0" err="1">
                <a:cs typeface="Times New Roman" pitchFamily="18" charset="0"/>
              </a:rPr>
              <a:t>ssn</a:t>
            </a:r>
            <a:r>
              <a:rPr lang="en-US" sz="2400" dirty="0">
                <a:cs typeface="Times New Roman" pitchFamily="18" charset="0"/>
              </a:rPr>
              <a:t> and project number determines the hours per week that the employee works on the project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{SSN, PNUMBER}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HOURS</a:t>
            </a:r>
            <a:r>
              <a:rPr lang="en-US" sz="2400" dirty="0"/>
              <a:t> 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7C30BD-C1C4-4A6C-AC95-B1A9E0654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keys and dependencies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8CF63B8-2B63-46A0-AEC7-904CF9E7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2070100"/>
            <a:ext cx="7373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EMPLOYEE1 (Emp_ID, Name, Age, Salary)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35A50DFA-CF02-4772-8736-0F7B6A230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589213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4805" name="Group 5">
            <a:extLst>
              <a:ext uri="{FF2B5EF4-FFF2-40B4-BE49-F238E27FC236}">
                <a16:creationId xmlns:a16="http://schemas.microsoft.com/office/drawing/2014/main" id="{1579FC24-8218-4B1B-A7B3-BB774828130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856038"/>
          <a:ext cx="8305800" cy="889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Emp_ID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Salary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3" name="Line 17">
            <a:extLst>
              <a:ext uri="{FF2B5EF4-FFF2-40B4-BE49-F238E27FC236}">
                <a16:creationId xmlns:a16="http://schemas.microsoft.com/office/drawing/2014/main" id="{B429DB82-1DAB-429F-AFE3-57C46F3F2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541838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18">
            <a:extLst>
              <a:ext uri="{FF2B5EF4-FFF2-40B4-BE49-F238E27FC236}">
                <a16:creationId xmlns:a16="http://schemas.microsoft.com/office/drawing/2014/main" id="{877858C6-3309-4119-96DE-985B28C01980}"/>
              </a:ext>
            </a:extLst>
          </p:cNvPr>
          <p:cNvSpPr>
            <a:spLocks/>
          </p:cNvSpPr>
          <p:nvPr/>
        </p:nvSpPr>
        <p:spPr bwMode="auto">
          <a:xfrm>
            <a:off x="1524000" y="4770438"/>
            <a:ext cx="6248400" cy="1066800"/>
          </a:xfrm>
          <a:custGeom>
            <a:avLst/>
            <a:gdLst>
              <a:gd name="T0" fmla="*/ 0 w 3936"/>
              <a:gd name="T1" fmla="*/ 0 h 672"/>
              <a:gd name="T2" fmla="*/ 0 w 3936"/>
              <a:gd name="T3" fmla="*/ 2147483646 h 672"/>
              <a:gd name="T4" fmla="*/ 2147483646 w 3936"/>
              <a:gd name="T5" fmla="*/ 2147483646 h 672"/>
              <a:gd name="T6" fmla="*/ 2147483646 w 393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3936"/>
              <a:gd name="T13" fmla="*/ 0 h 672"/>
              <a:gd name="T14" fmla="*/ 3936 w 393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6" h="672">
                <a:moveTo>
                  <a:pt x="0" y="0"/>
                </a:moveTo>
                <a:lnTo>
                  <a:pt x="0" y="672"/>
                </a:lnTo>
                <a:lnTo>
                  <a:pt x="3936" y="672"/>
                </a:lnTo>
                <a:lnTo>
                  <a:pt x="393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14B2131D-E301-492A-9422-3A489B62E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770438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0B10B9A8-C3F1-4C79-90B8-0CBB7E79E4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4770438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B78C2BD6-8566-4B4C-A70B-DC6BCCDEB10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86000" y="5837238"/>
            <a:ext cx="3581400" cy="1447800"/>
          </a:xfrm>
          <a:prstGeom prst="cloudCallout">
            <a:avLst>
              <a:gd name="adj1" fmla="val -47079"/>
              <a:gd name="adj2" fmla="val 5427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functional dependency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B1E99CF9-5A8D-4E1E-80FE-F8569058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41638"/>
            <a:ext cx="2971800" cy="685800"/>
          </a:xfrm>
          <a:prstGeom prst="cloudCallout">
            <a:avLst>
              <a:gd name="adj1" fmla="val -45032"/>
              <a:gd name="adj2" fmla="val 6990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determinant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26CC06-1FDE-41D4-9D3C-FE3A3B85E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functional dependency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D9AD39D-3F53-4B3E-98FA-1CA8C5525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Times New Roman" pitchFamily="18" charset="0"/>
              </a:rPr>
              <a:t>Full Functional Dependency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Attribute is fully Functional Dependency on a PK if 	its value is determined by the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whole PK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Times New Roman" pitchFamily="18" charset="0"/>
              </a:rPr>
              <a:t>Partial Functional Dependency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Attribute if has a Partially Functional Dependency on a 	PK if its value is determined by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part of the 	PK</a:t>
            </a:r>
            <a:r>
              <a:rPr lang="en-US" sz="2400" dirty="0">
                <a:cs typeface="Times New Roman" pitchFamily="18" charset="0"/>
              </a:rPr>
              <a:t>(Composite Key)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Times New Roman" pitchFamily="18" charset="0"/>
              </a:rPr>
              <a:t>Transitive Functional Dependency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Attribute is Transitively Functional Dependency on a 	table if its value is determined by anther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non-key 	attribute</a:t>
            </a:r>
            <a:r>
              <a:rPr lang="en-US" sz="2400" dirty="0">
                <a:cs typeface="Times New Roman" pitchFamily="18" charset="0"/>
              </a:rPr>
              <a:t> which it self determined by PK 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ppt/theme/themeOverride2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9445D28B95A4995C545995709B740" ma:contentTypeVersion="10" ma:contentTypeDescription="Create a new document." ma:contentTypeScope="" ma:versionID="39ca2dab5e51d03692ce495927a978ec">
  <xsd:schema xmlns:xsd="http://www.w3.org/2001/XMLSchema" xmlns:xs="http://www.w3.org/2001/XMLSchema" xmlns:p="http://schemas.microsoft.com/office/2006/metadata/properties" xmlns:ns2="4845f1dd-dae6-4377-8049-559ac4d47b2a" targetNamespace="http://schemas.microsoft.com/office/2006/metadata/properties" ma:root="true" ma:fieldsID="0f9843c7b20d0fffff7cb39c8376c022" ns2:_="">
    <xsd:import namespace="4845f1dd-dae6-4377-8049-559ac4d47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5f1dd-dae6-4377-8049-559ac4d47b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746E6F-63E9-4FD1-A93E-4C48F9C929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FB85E4-B1D9-4C2F-ADF2-F8D89680F108}"/>
</file>

<file path=customXml/itemProps3.xml><?xml version="1.0" encoding="utf-8"?>
<ds:datastoreItem xmlns:ds="http://schemas.openxmlformats.org/officeDocument/2006/customXml" ds:itemID="{79578F85-745E-403F-969D-D5AE37CD12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6422</TotalTime>
  <Words>1778</Words>
  <Application>Microsoft Office PowerPoint</Application>
  <PresentationFormat>On-screen Show (4:3)</PresentationFormat>
  <Paragraphs>770</Paragraphs>
  <Slides>28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Book</vt:lpstr>
      <vt:lpstr>Normalization</vt:lpstr>
      <vt:lpstr>Database Normalization</vt:lpstr>
      <vt:lpstr>Normalization</vt:lpstr>
      <vt:lpstr>Well-Structured Relations</vt:lpstr>
      <vt:lpstr>Example</vt:lpstr>
      <vt:lpstr>Functional dependency</vt:lpstr>
      <vt:lpstr>… functional dependency</vt:lpstr>
      <vt:lpstr>keys and dependencies</vt:lpstr>
      <vt:lpstr>Types of functional dependency</vt:lpstr>
      <vt:lpstr>Example</vt:lpstr>
      <vt:lpstr>PowerPoint Presentation</vt:lpstr>
      <vt:lpstr>1NF</vt:lpstr>
      <vt:lpstr>Example</vt:lpstr>
      <vt:lpstr>PowerPoint Presentation</vt:lpstr>
      <vt:lpstr>Example</vt:lpstr>
      <vt:lpstr>1NF</vt:lpstr>
      <vt:lpstr>2NF</vt:lpstr>
      <vt:lpstr>2NF</vt:lpstr>
      <vt:lpstr>2NF</vt:lpstr>
      <vt:lpstr>Third Normal Form</vt:lpstr>
      <vt:lpstr>2NF</vt:lpstr>
      <vt:lpstr>3NF</vt:lpstr>
      <vt:lpstr>ITI Example</vt:lpstr>
      <vt:lpstr>1st Normal Form</vt:lpstr>
      <vt:lpstr>1NF :  </vt:lpstr>
      <vt:lpstr>2NF</vt:lpstr>
      <vt:lpstr>3NF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 Hamdare</dc:creator>
  <cp:lastModifiedBy>Windows User</cp:lastModifiedBy>
  <cp:revision>229</cp:revision>
  <cp:lastPrinted>2009-04-22T19:24:48Z</cp:lastPrinted>
  <dcterms:created xsi:type="dcterms:W3CDTF">2009-04-22T19:24:48Z</dcterms:created>
  <dcterms:modified xsi:type="dcterms:W3CDTF">2021-09-12T14:03:55Z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0x010100C4A9445D28B95A4995C545995709B740</vt:lpwstr>
  </property>
</Properties>
</file>