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notesSlides/notesSlide7.xml" ContentType="application/vnd.openxmlformats-officedocument.presentationml.notes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1"/>
  </p:notesMasterIdLst>
  <p:sldIdLst>
    <p:sldId id="341" r:id="rId2"/>
    <p:sldId id="398" r:id="rId3"/>
    <p:sldId id="343" r:id="rId4"/>
    <p:sldId id="400" r:id="rId5"/>
    <p:sldId id="401" r:id="rId6"/>
    <p:sldId id="409" r:id="rId7"/>
    <p:sldId id="416" r:id="rId8"/>
    <p:sldId id="417" r:id="rId9"/>
    <p:sldId id="41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780" autoAdjust="0"/>
  </p:normalViewPr>
  <p:slideViewPr>
    <p:cSldViewPr>
      <p:cViewPr varScale="1">
        <p:scale>
          <a:sx n="51" d="100"/>
          <a:sy n="51" d="100"/>
        </p:scale>
        <p:origin x="-170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CEAE40-2318-4648-BEBC-F41E6DCC35C7}" type="datetimeFigureOut">
              <a:rPr lang="en-US" smtClean="0"/>
              <a:pPr/>
              <a:t>1/4/2013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7D7678-D030-421E-A052-ABF307D0D860}" type="slidenum">
              <a:rPr lang="en-US" smtClean="0"/>
              <a:pPr/>
              <a:t>‹#›</a:t>
            </a:fld>
            <a:endParaRPr lang="en-US"/>
          </a:p>
        </p:txBody>
      </p:sp>
    </p:spTree>
    <p:extLst>
      <p:ext uri="{BB962C8B-B14F-4D97-AF65-F5344CB8AC3E}">
        <p14:creationId xmlns:p14="http://schemas.microsoft.com/office/powerpoint/2010/main" val="3411716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17D7678-D030-421E-A052-ABF307D0D860}"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US" smtClean="0"/>
              <a:t>Module 9: Using Advanced Techniques</a:t>
            </a:r>
          </a:p>
        </p:txBody>
      </p:sp>
      <p:sp>
        <p:nvSpPr>
          <p:cNvPr id="60419" name="Rectangle 3"/>
          <p:cNvSpPr>
            <a:spLocks noGrp="1" noChangeArrowheads="1"/>
          </p:cNvSpPr>
          <p:nvPr>
            <p:ph type="dt" sz="quarter" idx="1"/>
          </p:nvPr>
        </p:nvSpPr>
        <p:spPr>
          <a:noFill/>
        </p:spPr>
        <p:txBody>
          <a:bodyPr/>
          <a:lstStyle/>
          <a:p>
            <a:r>
              <a:rPr lang="en-US" smtClean="0"/>
              <a:t>Course 2778A</a:t>
            </a:r>
          </a:p>
        </p:txBody>
      </p:sp>
      <p:sp>
        <p:nvSpPr>
          <p:cNvPr id="60420" name="Rectangle 7"/>
          <p:cNvSpPr>
            <a:spLocks noGrp="1" noChangeArrowheads="1"/>
          </p:cNvSpPr>
          <p:nvPr>
            <p:ph type="sldNum" sz="quarter" idx="5"/>
          </p:nvPr>
        </p:nvSpPr>
        <p:spPr>
          <a:noFill/>
        </p:spPr>
        <p:txBody>
          <a:bodyPr/>
          <a:lstStyle/>
          <a:p>
            <a:fld id="{192F2D5C-3556-4719-85E8-E28D1E6CA72B}" type="slidenum">
              <a:rPr lang="en-US" smtClean="0"/>
              <a:pPr/>
              <a:t>3</a:t>
            </a:fld>
            <a:endParaRPr lang="en-US" smtClean="0"/>
          </a:p>
        </p:txBody>
      </p:sp>
      <p:sp>
        <p:nvSpPr>
          <p:cNvPr id="60421" name="Rectangle 2"/>
          <p:cNvSpPr>
            <a:spLocks noGrp="1" noRot="1" noChangeAspect="1" noChangeArrowheads="1" noTextEdit="1"/>
          </p:cNvSpPr>
          <p:nvPr>
            <p:ph type="sldImg"/>
          </p:nvPr>
        </p:nvSpPr>
        <p:spPr>
          <a:ln/>
        </p:spPr>
      </p:sp>
      <p:sp>
        <p:nvSpPr>
          <p:cNvPr id="60422" name="Rectangle 3"/>
          <p:cNvSpPr>
            <a:spLocks noGrp="1" noChangeArrowheads="1"/>
          </p:cNvSpPr>
          <p:nvPr>
            <p:ph type="body" idx="1"/>
          </p:nvPr>
        </p:nvSpPr>
        <p:spPr>
          <a:xfrm>
            <a:off x="307492" y="2148591"/>
            <a:ext cx="6149837" cy="6731521"/>
          </a:xfrm>
          <a:noFill/>
          <a:ln/>
        </p:spPr>
        <p:txBody>
          <a:bodyPr/>
          <a:lstStyle/>
          <a:p>
            <a:pPr>
              <a:spcBef>
                <a:spcPts val="600"/>
              </a:spcBef>
            </a:pPr>
            <a:r>
              <a:rPr lang="en-US" dirty="0" smtClean="0"/>
              <a:t>Cursor Benefits</a:t>
            </a:r>
          </a:p>
          <a:p>
            <a:pPr>
              <a:spcBef>
                <a:spcPts val="600"/>
              </a:spcBef>
            </a:pPr>
            <a:r>
              <a:rPr lang="en-US" dirty="0" smtClean="0"/>
              <a:t>You can process data on a row-by-row basis</a:t>
            </a:r>
          </a:p>
          <a:p>
            <a:pPr lvl="1">
              <a:spcBef>
                <a:spcPts val="200"/>
              </a:spcBef>
            </a:pPr>
            <a:r>
              <a:rPr lang="en-US" dirty="0" smtClean="0">
                <a:solidFill>
                  <a:schemeClr val="tx1"/>
                </a:solidFill>
              </a:rPr>
              <a:t>SQL is a set-oriented language</a:t>
            </a:r>
          </a:p>
          <a:p>
            <a:pPr lvl="1">
              <a:spcBef>
                <a:spcPts val="200"/>
              </a:spcBef>
            </a:pPr>
            <a:r>
              <a:rPr lang="en-US" dirty="0" smtClean="0">
                <a:solidFill>
                  <a:schemeClr val="tx1"/>
                </a:solidFill>
              </a:rPr>
              <a:t>Processing is normally done on all rows matching a given condition</a:t>
            </a:r>
          </a:p>
          <a:p>
            <a:pPr lvl="1">
              <a:spcBef>
                <a:spcPts val="200"/>
              </a:spcBef>
            </a:pPr>
            <a:r>
              <a:rPr lang="en-US" dirty="0" smtClean="0">
                <a:solidFill>
                  <a:schemeClr val="tx1"/>
                </a:solidFill>
              </a:rPr>
              <a:t>Cursors allow for row-by-row processing</a:t>
            </a:r>
          </a:p>
          <a:p>
            <a:pPr>
              <a:spcBef>
                <a:spcPts val="600"/>
              </a:spcBef>
            </a:pPr>
            <a:r>
              <a:rPr lang="en-US" dirty="0" smtClean="0"/>
              <a:t>You can modify data on a row-by-row basis</a:t>
            </a:r>
          </a:p>
          <a:p>
            <a:pPr>
              <a:spcBef>
                <a:spcPts val="600"/>
              </a:spcBef>
            </a:pPr>
            <a:r>
              <a:rPr lang="en-US" dirty="0" smtClean="0"/>
              <a:t>You can bridge the gap between the set orientation of a relational database and the row orientation of most programming languages</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Examples:</a:t>
            </a:r>
          </a:p>
          <a:p>
            <a:r>
              <a:rPr lang="en-US" dirty="0" smtClean="0"/>
              <a:t>	1)</a:t>
            </a:r>
          </a:p>
          <a:p>
            <a:pPr lvl="1" rtl="0"/>
            <a:r>
              <a:rPr lang="en-US" sz="1200" kern="1200" dirty="0" smtClean="0">
                <a:solidFill>
                  <a:schemeClr val="tx1"/>
                </a:solidFill>
                <a:latin typeface="+mn-lt"/>
                <a:ea typeface="+mn-ea"/>
                <a:cs typeface="+mn-cs"/>
              </a:rPr>
              <a:t>declare </a:t>
            </a:r>
            <a:r>
              <a:rPr lang="en-US" sz="1200" kern="1200" dirty="0" err="1" smtClean="0">
                <a:solidFill>
                  <a:schemeClr val="tx1"/>
                </a:solidFill>
                <a:latin typeface="+mn-lt"/>
                <a:ea typeface="+mn-ea"/>
                <a:cs typeface="+mn-cs"/>
              </a:rPr>
              <a:t>s_cur</a:t>
            </a:r>
            <a:r>
              <a:rPr lang="en-US" sz="1200" kern="1200" dirty="0" smtClean="0">
                <a:solidFill>
                  <a:schemeClr val="tx1"/>
                </a:solidFill>
                <a:latin typeface="+mn-lt"/>
                <a:ea typeface="+mn-ea"/>
                <a:cs typeface="+mn-cs"/>
              </a:rPr>
              <a:t> cursor</a:t>
            </a:r>
          </a:p>
          <a:p>
            <a:pPr lvl="1" rtl="0"/>
            <a:r>
              <a:rPr lang="en-US" sz="1200" kern="1200" dirty="0" smtClean="0">
                <a:solidFill>
                  <a:schemeClr val="tx1"/>
                </a:solidFill>
                <a:latin typeface="+mn-lt"/>
                <a:ea typeface="+mn-ea"/>
                <a:cs typeface="+mn-cs"/>
              </a:rPr>
              <a:t>	for select </a:t>
            </a:r>
            <a:r>
              <a:rPr lang="en-US" sz="1200" kern="1200" dirty="0" err="1" smtClean="0">
                <a:solidFill>
                  <a:schemeClr val="tx1"/>
                </a:solidFill>
                <a:latin typeface="+mn-lt"/>
                <a:ea typeface="+mn-ea"/>
                <a:cs typeface="+mn-cs"/>
              </a:rPr>
              <a:t>st_id,st_fname</a:t>
            </a:r>
            <a:r>
              <a:rPr lang="en-US" sz="1200" kern="1200" dirty="0" smtClean="0">
                <a:solidFill>
                  <a:schemeClr val="tx1"/>
                </a:solidFill>
                <a:latin typeface="+mn-lt"/>
                <a:ea typeface="+mn-ea"/>
                <a:cs typeface="+mn-cs"/>
              </a:rPr>
              <a:t> from student</a:t>
            </a:r>
          </a:p>
          <a:p>
            <a:pPr lvl="1" rtl="0"/>
            <a:r>
              <a:rPr lang="en-US" sz="1200" kern="1200" dirty="0" smtClean="0">
                <a:solidFill>
                  <a:schemeClr val="tx1"/>
                </a:solidFill>
                <a:latin typeface="+mn-lt"/>
                <a:ea typeface="+mn-ea"/>
                <a:cs typeface="+mn-cs"/>
              </a:rPr>
              <a:t>	for read only  --update</a:t>
            </a:r>
          </a:p>
          <a:p>
            <a:pPr lvl="1" rtl="0"/>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declare @id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declare @name </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a:t>
            </a:r>
          </a:p>
          <a:p>
            <a:pPr lvl="1" rtl="0"/>
            <a:r>
              <a:rPr lang="en-US" sz="1200" kern="1200" dirty="0" smtClean="0">
                <a:solidFill>
                  <a:schemeClr val="tx1"/>
                </a:solidFill>
                <a:latin typeface="+mn-lt"/>
                <a:ea typeface="+mn-ea"/>
                <a:cs typeface="+mn-cs"/>
              </a:rPr>
              <a:t>open </a:t>
            </a:r>
            <a:r>
              <a:rPr lang="en-US" sz="1200" kern="1200" dirty="0" err="1" smtClean="0">
                <a:solidFill>
                  <a:schemeClr val="tx1"/>
                </a:solidFill>
                <a:latin typeface="+mn-lt"/>
                <a:ea typeface="+mn-ea"/>
                <a:cs typeface="+mn-cs"/>
              </a:rPr>
              <a:t>s_cur</a:t>
            </a:r>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fetch </a:t>
            </a:r>
            <a:r>
              <a:rPr lang="en-US" sz="1200" kern="1200" dirty="0" err="1" smtClean="0">
                <a:solidFill>
                  <a:schemeClr val="tx1"/>
                </a:solidFill>
                <a:latin typeface="+mn-lt"/>
                <a:ea typeface="+mn-ea"/>
                <a:cs typeface="+mn-cs"/>
              </a:rPr>
              <a:t>s_cur</a:t>
            </a:r>
            <a:r>
              <a:rPr lang="en-US" sz="1200" kern="1200" dirty="0" smtClean="0">
                <a:solidFill>
                  <a:schemeClr val="tx1"/>
                </a:solidFill>
                <a:latin typeface="+mn-lt"/>
                <a:ea typeface="+mn-ea"/>
                <a:cs typeface="+mn-cs"/>
              </a:rPr>
              <a:t> into @</a:t>
            </a:r>
            <a:r>
              <a:rPr lang="en-US" sz="1200" kern="1200" dirty="0" err="1" smtClean="0">
                <a:solidFill>
                  <a:schemeClr val="tx1"/>
                </a:solidFill>
                <a:latin typeface="+mn-lt"/>
                <a:ea typeface="+mn-ea"/>
                <a:cs typeface="+mn-cs"/>
              </a:rPr>
              <a:t>id,@name</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begin</a:t>
            </a:r>
          </a:p>
          <a:p>
            <a:pPr lvl="1" rtl="0"/>
            <a:r>
              <a:rPr lang="en-US" sz="1200" kern="1200" dirty="0" smtClean="0">
                <a:solidFill>
                  <a:schemeClr val="tx1"/>
                </a:solidFill>
                <a:latin typeface="+mn-lt"/>
                <a:ea typeface="+mn-ea"/>
                <a:cs typeface="+mn-cs"/>
              </a:rPr>
              <a:t>	While @@</a:t>
            </a:r>
            <a:r>
              <a:rPr lang="en-US" sz="1200" kern="1200" dirty="0" err="1" smtClean="0">
                <a:solidFill>
                  <a:schemeClr val="tx1"/>
                </a:solidFill>
                <a:latin typeface="+mn-lt"/>
                <a:ea typeface="+mn-ea"/>
                <a:cs typeface="+mn-cs"/>
              </a:rPr>
              <a:t>fetch_status</a:t>
            </a:r>
            <a:r>
              <a:rPr lang="en-US" sz="1200" kern="1200" dirty="0" smtClean="0">
                <a:solidFill>
                  <a:schemeClr val="tx1"/>
                </a:solidFill>
                <a:latin typeface="+mn-lt"/>
                <a:ea typeface="+mn-ea"/>
                <a:cs typeface="+mn-cs"/>
              </a:rPr>
              <a:t>=0  --returns 0 success -- 1 failed  --2 no more rows to fetch</a:t>
            </a:r>
          </a:p>
          <a:p>
            <a:pPr lvl="1" rtl="0"/>
            <a:r>
              <a:rPr lang="en-US" sz="1200" kern="1200" dirty="0" smtClean="0">
                <a:solidFill>
                  <a:schemeClr val="tx1"/>
                </a:solidFill>
                <a:latin typeface="+mn-lt"/>
                <a:ea typeface="+mn-ea"/>
                <a:cs typeface="+mn-cs"/>
              </a:rPr>
              <a:t>	begin</a:t>
            </a:r>
          </a:p>
          <a:p>
            <a:pPr lvl="1" rtl="0"/>
            <a:r>
              <a:rPr lang="en-US" sz="1200" kern="1200" dirty="0" smtClean="0">
                <a:solidFill>
                  <a:schemeClr val="tx1"/>
                </a:solidFill>
                <a:latin typeface="+mn-lt"/>
                <a:ea typeface="+mn-ea"/>
                <a:cs typeface="+mn-cs"/>
              </a:rPr>
              <a:t>		select @</a:t>
            </a:r>
            <a:r>
              <a:rPr lang="en-US" sz="1200" kern="1200" dirty="0" err="1" smtClean="0">
                <a:solidFill>
                  <a:schemeClr val="tx1"/>
                </a:solidFill>
                <a:latin typeface="+mn-lt"/>
                <a:ea typeface="+mn-ea"/>
                <a:cs typeface="+mn-cs"/>
              </a:rPr>
              <a:t>id,@name</a:t>
            </a:r>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		fetch </a:t>
            </a:r>
            <a:r>
              <a:rPr lang="en-US" sz="1200" kern="1200" dirty="0" err="1" smtClean="0">
                <a:solidFill>
                  <a:schemeClr val="tx1"/>
                </a:solidFill>
                <a:latin typeface="+mn-lt"/>
                <a:ea typeface="+mn-ea"/>
                <a:cs typeface="+mn-cs"/>
              </a:rPr>
              <a:t>s_cur</a:t>
            </a:r>
            <a:r>
              <a:rPr lang="en-US" sz="1200" kern="1200" dirty="0" smtClean="0">
                <a:solidFill>
                  <a:schemeClr val="tx1"/>
                </a:solidFill>
                <a:latin typeface="+mn-lt"/>
                <a:ea typeface="+mn-ea"/>
                <a:cs typeface="+mn-cs"/>
              </a:rPr>
              <a:t> into @</a:t>
            </a:r>
            <a:r>
              <a:rPr lang="en-US" sz="1200" kern="1200" dirty="0" err="1" smtClean="0">
                <a:solidFill>
                  <a:schemeClr val="tx1"/>
                </a:solidFill>
                <a:latin typeface="+mn-lt"/>
                <a:ea typeface="+mn-ea"/>
                <a:cs typeface="+mn-cs"/>
              </a:rPr>
              <a:t>id,@name</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	end</a:t>
            </a:r>
          </a:p>
          <a:p>
            <a:pPr lvl="1" rtl="0"/>
            <a:r>
              <a:rPr lang="en-US" sz="1200" kern="1200" dirty="0" smtClean="0">
                <a:solidFill>
                  <a:schemeClr val="tx1"/>
                </a:solidFill>
                <a:latin typeface="+mn-lt"/>
                <a:ea typeface="+mn-ea"/>
                <a:cs typeface="+mn-cs"/>
              </a:rPr>
              <a:t>end</a:t>
            </a:r>
          </a:p>
          <a:p>
            <a:pPr lvl="1" rtl="0"/>
            <a:r>
              <a:rPr lang="en-US" sz="1200" kern="1200" dirty="0" smtClean="0">
                <a:solidFill>
                  <a:schemeClr val="tx1"/>
                </a:solidFill>
                <a:latin typeface="+mn-lt"/>
                <a:ea typeface="+mn-ea"/>
                <a:cs typeface="+mn-cs"/>
              </a:rPr>
              <a:t>close </a:t>
            </a:r>
            <a:r>
              <a:rPr lang="en-US" sz="1200" kern="1200" dirty="0" err="1" smtClean="0">
                <a:solidFill>
                  <a:schemeClr val="tx1"/>
                </a:solidFill>
                <a:latin typeface="+mn-lt"/>
                <a:ea typeface="+mn-ea"/>
                <a:cs typeface="+mn-cs"/>
              </a:rPr>
              <a:t>s_cur</a:t>
            </a:r>
            <a:endParaRPr lang="en-US" sz="1200" kern="1200" dirty="0" smtClean="0">
              <a:solidFill>
                <a:schemeClr val="tx1"/>
              </a:solidFill>
              <a:latin typeface="+mn-lt"/>
              <a:ea typeface="+mn-ea"/>
              <a:cs typeface="+mn-cs"/>
            </a:endParaRPr>
          </a:p>
          <a:p>
            <a:pPr lvl="1" rtl="0"/>
            <a:r>
              <a:rPr lang="en-US" sz="1200" kern="1200" dirty="0" err="1" smtClean="0">
                <a:solidFill>
                  <a:schemeClr val="tx1"/>
                </a:solidFill>
                <a:latin typeface="+mn-lt"/>
                <a:ea typeface="+mn-ea"/>
                <a:cs typeface="+mn-cs"/>
              </a:rPr>
              <a:t>deallocate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s_cur</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	2)</a:t>
            </a:r>
          </a:p>
          <a:p>
            <a:pPr lvl="1" rtl="0"/>
            <a:r>
              <a:rPr lang="en-US" sz="1200" kern="1200" dirty="0" smtClean="0">
                <a:solidFill>
                  <a:schemeClr val="tx1"/>
                </a:solidFill>
                <a:latin typeface="+mn-lt"/>
                <a:ea typeface="+mn-ea"/>
                <a:cs typeface="+mn-cs"/>
              </a:rPr>
              <a:t>declare </a:t>
            </a:r>
            <a:r>
              <a:rPr lang="en-US" sz="1200" kern="1200" dirty="0" err="1" smtClean="0">
                <a:solidFill>
                  <a:schemeClr val="tx1"/>
                </a:solidFill>
                <a:latin typeface="+mn-lt"/>
                <a:ea typeface="+mn-ea"/>
                <a:cs typeface="+mn-cs"/>
              </a:rPr>
              <a:t>t_cur</a:t>
            </a:r>
            <a:r>
              <a:rPr lang="en-US" sz="1200" kern="1200" dirty="0" smtClean="0">
                <a:solidFill>
                  <a:schemeClr val="tx1"/>
                </a:solidFill>
                <a:latin typeface="+mn-lt"/>
                <a:ea typeface="+mn-ea"/>
                <a:cs typeface="+mn-cs"/>
              </a:rPr>
              <a:t> cursor</a:t>
            </a:r>
          </a:p>
          <a:p>
            <a:pPr lvl="1" rtl="0"/>
            <a:r>
              <a:rPr lang="en-US" sz="1200" kern="1200" dirty="0" smtClean="0">
                <a:solidFill>
                  <a:schemeClr val="tx1"/>
                </a:solidFill>
                <a:latin typeface="+mn-lt"/>
                <a:ea typeface="+mn-ea"/>
                <a:cs typeface="+mn-cs"/>
              </a:rPr>
              <a:t>	for select </a:t>
            </a:r>
            <a:r>
              <a:rPr lang="en-US" sz="1200" kern="1200" dirty="0" err="1" smtClean="0">
                <a:solidFill>
                  <a:schemeClr val="tx1"/>
                </a:solidFill>
                <a:latin typeface="+mn-lt"/>
                <a:ea typeface="+mn-ea"/>
                <a:cs typeface="+mn-cs"/>
              </a:rPr>
              <a:t>t_id,t_name,sal</a:t>
            </a:r>
            <a:r>
              <a:rPr lang="en-US" sz="1200" kern="1200" dirty="0" smtClean="0">
                <a:solidFill>
                  <a:schemeClr val="tx1"/>
                </a:solidFill>
                <a:latin typeface="+mn-lt"/>
                <a:ea typeface="+mn-ea"/>
                <a:cs typeface="+mn-cs"/>
              </a:rPr>
              <a:t> from teacher</a:t>
            </a:r>
          </a:p>
          <a:p>
            <a:pPr lvl="1" rtl="0"/>
            <a:r>
              <a:rPr lang="en-US" sz="1200" kern="1200" dirty="0" smtClean="0">
                <a:solidFill>
                  <a:schemeClr val="tx1"/>
                </a:solidFill>
                <a:latin typeface="+mn-lt"/>
                <a:ea typeface="+mn-ea"/>
                <a:cs typeface="+mn-cs"/>
              </a:rPr>
              <a:t>	for update</a:t>
            </a:r>
          </a:p>
          <a:p>
            <a:pPr lvl="1" rtl="0"/>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declare @id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declare @name </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a:t>
            </a:r>
          </a:p>
          <a:p>
            <a:pPr lvl="1" rtl="0"/>
            <a:r>
              <a:rPr lang="en-US" sz="1200" kern="1200" dirty="0" smtClean="0">
                <a:solidFill>
                  <a:schemeClr val="tx1"/>
                </a:solidFill>
                <a:latin typeface="+mn-lt"/>
                <a:ea typeface="+mn-ea"/>
                <a:cs typeface="+mn-cs"/>
              </a:rPr>
              <a:t>declare @s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open </a:t>
            </a:r>
            <a:r>
              <a:rPr lang="en-US" sz="1200" kern="1200" dirty="0" err="1" smtClean="0">
                <a:solidFill>
                  <a:schemeClr val="tx1"/>
                </a:solidFill>
                <a:latin typeface="+mn-lt"/>
                <a:ea typeface="+mn-ea"/>
                <a:cs typeface="+mn-cs"/>
              </a:rPr>
              <a:t>t_cur</a:t>
            </a:r>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fetch </a:t>
            </a:r>
            <a:r>
              <a:rPr lang="en-US" sz="1200" kern="1200" dirty="0" err="1" smtClean="0">
                <a:solidFill>
                  <a:schemeClr val="tx1"/>
                </a:solidFill>
                <a:latin typeface="+mn-lt"/>
                <a:ea typeface="+mn-ea"/>
                <a:cs typeface="+mn-cs"/>
              </a:rPr>
              <a:t>t_cur</a:t>
            </a:r>
            <a:r>
              <a:rPr lang="en-US" sz="1200" kern="1200" dirty="0" smtClean="0">
                <a:solidFill>
                  <a:schemeClr val="tx1"/>
                </a:solidFill>
                <a:latin typeface="+mn-lt"/>
                <a:ea typeface="+mn-ea"/>
                <a:cs typeface="+mn-cs"/>
              </a:rPr>
              <a:t> into @</a:t>
            </a:r>
            <a:r>
              <a:rPr lang="en-US" sz="1200" kern="1200" dirty="0" err="1" smtClean="0">
                <a:solidFill>
                  <a:schemeClr val="tx1"/>
                </a:solidFill>
                <a:latin typeface="+mn-lt"/>
                <a:ea typeface="+mn-ea"/>
                <a:cs typeface="+mn-cs"/>
              </a:rPr>
              <a:t>id,@name,@s</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begin</a:t>
            </a:r>
          </a:p>
          <a:p>
            <a:pPr lvl="1" rtl="0"/>
            <a:r>
              <a:rPr lang="en-US" sz="1200" kern="1200" dirty="0" smtClean="0">
                <a:solidFill>
                  <a:schemeClr val="tx1"/>
                </a:solidFill>
                <a:latin typeface="+mn-lt"/>
                <a:ea typeface="+mn-ea"/>
                <a:cs typeface="+mn-cs"/>
              </a:rPr>
              <a:t>	While @@</a:t>
            </a:r>
            <a:r>
              <a:rPr lang="en-US" sz="1200" kern="1200" dirty="0" err="1" smtClean="0">
                <a:solidFill>
                  <a:schemeClr val="tx1"/>
                </a:solidFill>
                <a:latin typeface="+mn-lt"/>
                <a:ea typeface="+mn-ea"/>
                <a:cs typeface="+mn-cs"/>
              </a:rPr>
              <a:t>fetch_status</a:t>
            </a:r>
            <a:r>
              <a:rPr lang="en-US" sz="1200" kern="1200" dirty="0" smtClean="0">
                <a:solidFill>
                  <a:schemeClr val="tx1"/>
                </a:solidFill>
                <a:latin typeface="+mn-lt"/>
                <a:ea typeface="+mn-ea"/>
                <a:cs typeface="+mn-cs"/>
              </a:rPr>
              <a:t>=0</a:t>
            </a:r>
          </a:p>
          <a:p>
            <a:pPr lvl="1" rtl="0"/>
            <a:r>
              <a:rPr lang="en-US" sz="1200" kern="1200" dirty="0" smtClean="0">
                <a:solidFill>
                  <a:schemeClr val="tx1"/>
                </a:solidFill>
                <a:latin typeface="+mn-lt"/>
                <a:ea typeface="+mn-ea"/>
                <a:cs typeface="+mn-cs"/>
              </a:rPr>
              <a:t>	begin</a:t>
            </a:r>
          </a:p>
          <a:p>
            <a:pPr lvl="1" rtl="0"/>
            <a:r>
              <a:rPr lang="en-US" sz="1200" kern="1200" dirty="0" smtClean="0">
                <a:solidFill>
                  <a:schemeClr val="tx1"/>
                </a:solidFill>
                <a:latin typeface="+mn-lt"/>
                <a:ea typeface="+mn-ea"/>
                <a:cs typeface="+mn-cs"/>
              </a:rPr>
              <a:t>		if @s&lt;1000</a:t>
            </a:r>
          </a:p>
          <a:p>
            <a:pPr lvl="1" rtl="0"/>
            <a:r>
              <a:rPr lang="en-US" sz="1200" kern="1200" dirty="0" smtClean="0">
                <a:solidFill>
                  <a:schemeClr val="tx1"/>
                </a:solidFill>
                <a:latin typeface="+mn-lt"/>
                <a:ea typeface="+mn-ea"/>
                <a:cs typeface="+mn-cs"/>
              </a:rPr>
              <a:t>			begin</a:t>
            </a:r>
          </a:p>
          <a:p>
            <a:pPr lvl="1" rtl="0"/>
            <a:r>
              <a:rPr lang="en-US" sz="1200" kern="1200" dirty="0" smtClean="0">
                <a:solidFill>
                  <a:schemeClr val="tx1"/>
                </a:solidFill>
                <a:latin typeface="+mn-lt"/>
                <a:ea typeface="+mn-ea"/>
                <a:cs typeface="+mn-cs"/>
              </a:rPr>
              <a:t>				update teacher	set </a:t>
            </a:r>
            <a:r>
              <a:rPr lang="en-US" sz="1200" kern="1200" dirty="0" err="1" smtClean="0">
                <a:solidFill>
                  <a:schemeClr val="tx1"/>
                </a:solidFill>
                <a:latin typeface="+mn-lt"/>
                <a:ea typeface="+mn-ea"/>
                <a:cs typeface="+mn-cs"/>
              </a:rPr>
              <a:t>sal</a:t>
            </a:r>
            <a:r>
              <a:rPr lang="en-US" sz="1200" kern="1200" dirty="0" smtClean="0">
                <a:solidFill>
                  <a:schemeClr val="tx1"/>
                </a:solidFill>
                <a:latin typeface="+mn-lt"/>
                <a:ea typeface="+mn-ea"/>
                <a:cs typeface="+mn-cs"/>
              </a:rPr>
              <a:t>= @s*1.10 </a:t>
            </a:r>
          </a:p>
          <a:p>
            <a:pPr lvl="1" rtl="0"/>
            <a:r>
              <a:rPr lang="en-US" sz="1200" kern="1200" dirty="0" smtClean="0">
                <a:solidFill>
                  <a:schemeClr val="tx1"/>
                </a:solidFill>
                <a:latin typeface="+mn-lt"/>
                <a:ea typeface="+mn-ea"/>
                <a:cs typeface="+mn-cs"/>
              </a:rPr>
              <a:t>				where current of </a:t>
            </a:r>
            <a:r>
              <a:rPr lang="en-US" sz="1200" kern="1200" dirty="0" err="1" smtClean="0">
                <a:solidFill>
                  <a:schemeClr val="tx1"/>
                </a:solidFill>
                <a:latin typeface="+mn-lt"/>
                <a:ea typeface="+mn-ea"/>
                <a:cs typeface="+mn-cs"/>
              </a:rPr>
              <a:t>t_cur</a:t>
            </a:r>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		fetch </a:t>
            </a:r>
            <a:r>
              <a:rPr lang="en-US" sz="1200" kern="1200" dirty="0" err="1" smtClean="0">
                <a:solidFill>
                  <a:schemeClr val="tx1"/>
                </a:solidFill>
                <a:latin typeface="+mn-lt"/>
                <a:ea typeface="+mn-ea"/>
                <a:cs typeface="+mn-cs"/>
              </a:rPr>
              <a:t>t_cur</a:t>
            </a:r>
            <a:r>
              <a:rPr lang="en-US" sz="1200" kern="1200" dirty="0" smtClean="0">
                <a:solidFill>
                  <a:schemeClr val="tx1"/>
                </a:solidFill>
                <a:latin typeface="+mn-lt"/>
                <a:ea typeface="+mn-ea"/>
                <a:cs typeface="+mn-cs"/>
              </a:rPr>
              <a:t> into @</a:t>
            </a:r>
            <a:r>
              <a:rPr lang="en-US" sz="1200" kern="1200" dirty="0" err="1" smtClean="0">
                <a:solidFill>
                  <a:schemeClr val="tx1"/>
                </a:solidFill>
                <a:latin typeface="+mn-lt"/>
                <a:ea typeface="+mn-ea"/>
                <a:cs typeface="+mn-cs"/>
              </a:rPr>
              <a:t>id,@name,@s</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			end</a:t>
            </a:r>
          </a:p>
          <a:p>
            <a:pPr lvl="1" rtl="0"/>
            <a:r>
              <a:rPr lang="en-US" sz="1200" kern="1200" dirty="0" smtClean="0">
                <a:solidFill>
                  <a:schemeClr val="tx1"/>
                </a:solidFill>
                <a:latin typeface="+mn-lt"/>
                <a:ea typeface="+mn-ea"/>
                <a:cs typeface="+mn-cs"/>
              </a:rPr>
              <a:t>	end</a:t>
            </a:r>
          </a:p>
          <a:p>
            <a:pPr lvl="1" rtl="0"/>
            <a:r>
              <a:rPr lang="en-US" sz="1200" kern="1200" dirty="0" smtClean="0">
                <a:solidFill>
                  <a:schemeClr val="tx1"/>
                </a:solidFill>
                <a:latin typeface="+mn-lt"/>
                <a:ea typeface="+mn-ea"/>
                <a:cs typeface="+mn-cs"/>
              </a:rPr>
              <a:t>end</a:t>
            </a:r>
          </a:p>
          <a:p>
            <a:pPr lvl="1" rtl="0"/>
            <a:r>
              <a:rPr lang="en-US" sz="1200" kern="1200" dirty="0" smtClean="0">
                <a:solidFill>
                  <a:schemeClr val="tx1"/>
                </a:solidFill>
                <a:latin typeface="+mn-lt"/>
                <a:ea typeface="+mn-ea"/>
                <a:cs typeface="+mn-cs"/>
              </a:rPr>
              <a:t>close </a:t>
            </a:r>
            <a:r>
              <a:rPr lang="en-US" sz="1200" kern="1200" dirty="0" err="1" smtClean="0">
                <a:solidFill>
                  <a:schemeClr val="tx1"/>
                </a:solidFill>
                <a:latin typeface="+mn-lt"/>
                <a:ea typeface="+mn-ea"/>
                <a:cs typeface="+mn-cs"/>
              </a:rPr>
              <a:t>t_cur</a:t>
            </a:r>
            <a:endParaRPr lang="en-US" sz="1200" kern="1200" dirty="0" smtClean="0">
              <a:solidFill>
                <a:schemeClr val="tx1"/>
              </a:solidFill>
              <a:latin typeface="+mn-lt"/>
              <a:ea typeface="+mn-ea"/>
              <a:cs typeface="+mn-cs"/>
            </a:endParaRPr>
          </a:p>
          <a:p>
            <a:pPr lvl="1" rtl="0"/>
            <a:r>
              <a:rPr lang="en-US" sz="1200" kern="1200" dirty="0" err="1" smtClean="0">
                <a:solidFill>
                  <a:schemeClr val="tx1"/>
                </a:solidFill>
                <a:latin typeface="+mn-lt"/>
                <a:ea typeface="+mn-ea"/>
                <a:cs typeface="+mn-cs"/>
              </a:rPr>
              <a:t>deallocate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t_cur</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417D7678-D030-421E-A052-ABF307D0D860}"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600"/>
              </a:spcBef>
            </a:pPr>
            <a:r>
              <a:rPr lang="en-US" dirty="0" smtClean="0"/>
              <a:t>Rules for Using for update Cursors</a:t>
            </a:r>
          </a:p>
          <a:p>
            <a:pPr>
              <a:spcBef>
                <a:spcPts val="600"/>
              </a:spcBef>
            </a:pPr>
            <a:r>
              <a:rPr lang="en-US" dirty="0" smtClean="0"/>
              <a:t>The table on which a </a:t>
            </a:r>
            <a:r>
              <a:rPr lang="en-US" b="1" dirty="0" smtClean="0"/>
              <a:t>for update</a:t>
            </a:r>
            <a:r>
              <a:rPr lang="en-US" dirty="0" smtClean="0"/>
              <a:t> cursor is declared must either:</a:t>
            </a:r>
          </a:p>
          <a:p>
            <a:pPr lvl="1">
              <a:spcBef>
                <a:spcPts val="200"/>
              </a:spcBef>
            </a:pPr>
            <a:r>
              <a:rPr lang="en-US" dirty="0" smtClean="0">
                <a:solidFill>
                  <a:schemeClr val="tx1"/>
                </a:solidFill>
              </a:rPr>
              <a:t>have a unique index</a:t>
            </a:r>
          </a:p>
          <a:p>
            <a:pPr lvl="1">
              <a:spcBef>
                <a:spcPts val="700"/>
              </a:spcBef>
              <a:buFont typeface="Monotype Sorts" pitchFamily="2" charset="2"/>
              <a:buNone/>
            </a:pPr>
            <a:r>
              <a:rPr lang="en-US" b="1" dirty="0" smtClean="0">
                <a:solidFill>
                  <a:schemeClr val="tx1"/>
                </a:solidFill>
              </a:rPr>
              <a:t>	or</a:t>
            </a:r>
            <a:endParaRPr lang="en-US" dirty="0" smtClean="0">
              <a:solidFill>
                <a:schemeClr val="tx1"/>
              </a:solidFill>
            </a:endParaRPr>
          </a:p>
          <a:p>
            <a:pPr lvl="1">
              <a:spcBef>
                <a:spcPts val="200"/>
              </a:spcBef>
            </a:pPr>
            <a:r>
              <a:rPr lang="en-US" dirty="0" smtClean="0">
                <a:solidFill>
                  <a:schemeClr val="tx1"/>
                </a:solidFill>
              </a:rPr>
              <a:t>use the </a:t>
            </a:r>
            <a:r>
              <a:rPr lang="en-US" dirty="0" err="1" smtClean="0">
                <a:solidFill>
                  <a:schemeClr val="tx1"/>
                </a:solidFill>
              </a:rPr>
              <a:t>datapages</a:t>
            </a:r>
            <a:r>
              <a:rPr lang="en-US" dirty="0" smtClean="0">
                <a:solidFill>
                  <a:schemeClr val="tx1"/>
                </a:solidFill>
              </a:rPr>
              <a:t> locking scheme or </a:t>
            </a:r>
            <a:r>
              <a:rPr lang="en-US" dirty="0" err="1" smtClean="0">
                <a:solidFill>
                  <a:schemeClr val="tx1"/>
                </a:solidFill>
              </a:rPr>
              <a:t>datarows</a:t>
            </a:r>
            <a:r>
              <a:rPr lang="en-US" dirty="0" smtClean="0">
                <a:solidFill>
                  <a:schemeClr val="tx1"/>
                </a:solidFill>
              </a:rPr>
              <a:t> locking scheme</a:t>
            </a:r>
          </a:p>
          <a:p>
            <a:pPr lvl="1">
              <a:spcBef>
                <a:spcPts val="200"/>
              </a:spcBef>
            </a:pPr>
            <a:endParaRPr lang="en-US" dirty="0" smtClean="0">
              <a:solidFill>
                <a:schemeClr val="tx1"/>
              </a:solidFill>
            </a:endParaRPr>
          </a:p>
          <a:p>
            <a:pPr lvl="1">
              <a:spcBef>
                <a:spcPts val="200"/>
              </a:spcBef>
            </a:pPr>
            <a:endParaRPr lang="en-US" dirty="0" smtClean="0"/>
          </a:p>
          <a:p>
            <a:endParaRPr lang="en-US" dirty="0"/>
          </a:p>
        </p:txBody>
      </p:sp>
      <p:sp>
        <p:nvSpPr>
          <p:cNvPr id="4" name="Slide Number Placeholder 3"/>
          <p:cNvSpPr>
            <a:spLocks noGrp="1"/>
          </p:cNvSpPr>
          <p:nvPr>
            <p:ph type="sldNum" sz="quarter" idx="10"/>
          </p:nvPr>
        </p:nvSpPr>
        <p:spPr/>
        <p:txBody>
          <a:bodyPr/>
          <a:lstStyle/>
          <a:p>
            <a:fld id="{417D7678-D030-421E-A052-ABF307D0D860}"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spcBef>
                <a:spcPts val="600"/>
              </a:spcBef>
            </a:pPr>
            <a:r>
              <a:rPr lang="en-US" b="1" dirty="0" err="1" smtClean="0"/>
              <a:t>sp_cursorinfo</a:t>
            </a:r>
            <a:r>
              <a:rPr lang="en-US" dirty="0" smtClean="0"/>
              <a:t> { </a:t>
            </a:r>
            <a:r>
              <a:rPr lang="en-US" i="1" dirty="0" err="1" smtClean="0"/>
              <a:t>cursor_level</a:t>
            </a:r>
            <a:r>
              <a:rPr lang="en-US" dirty="0" smtClean="0"/>
              <a:t> | NULL } [, </a:t>
            </a:r>
            <a:r>
              <a:rPr lang="en-US" i="1" dirty="0" err="1" smtClean="0"/>
              <a:t>cursor_name</a:t>
            </a:r>
            <a:r>
              <a:rPr lang="en-US" dirty="0" smtClean="0"/>
              <a:t> ]</a:t>
            </a:r>
          </a:p>
          <a:p>
            <a:pPr lvl="1">
              <a:spcBef>
                <a:spcPts val="200"/>
              </a:spcBef>
            </a:pPr>
            <a:r>
              <a:rPr lang="en-US" dirty="0" smtClean="0">
                <a:solidFill>
                  <a:schemeClr val="tx1"/>
                </a:solidFill>
              </a:rPr>
              <a:t>Displays information about cursors</a:t>
            </a:r>
          </a:p>
          <a:p>
            <a:pPr lvl="2">
              <a:spcBef>
                <a:spcPts val="200"/>
              </a:spcBef>
            </a:pPr>
            <a:r>
              <a:rPr lang="en-US" dirty="0" smtClean="0"/>
              <a:t>If you specify a level, information is returned only for cursors at the specified nesting level</a:t>
            </a:r>
          </a:p>
          <a:p>
            <a:pPr lvl="2">
              <a:spcBef>
                <a:spcPts val="200"/>
              </a:spcBef>
            </a:pPr>
            <a:r>
              <a:rPr lang="en-US" dirty="0" smtClean="0"/>
              <a:t>If you specify NULL, information is returned for cursors at all nesting levels</a:t>
            </a:r>
          </a:p>
          <a:p>
            <a:pPr lvl="2">
              <a:spcBef>
                <a:spcPts val="200"/>
              </a:spcBef>
            </a:pPr>
            <a:r>
              <a:rPr lang="en-US" dirty="0" smtClean="0"/>
              <a:t>If you specify a name, information is returned only for cursors having that name</a:t>
            </a:r>
          </a:p>
          <a:p>
            <a:pPr lvl="2">
              <a:spcBef>
                <a:spcPts val="200"/>
              </a:spcBef>
            </a:pPr>
            <a:endParaRPr lang="en-US" dirty="0" smtClean="0"/>
          </a:p>
          <a:p>
            <a:pPr>
              <a:spcBef>
                <a:spcPts val="600"/>
              </a:spcBef>
            </a:pPr>
            <a:r>
              <a:rPr lang="en-US" b="1" dirty="0" smtClean="0"/>
              <a:t>fetch</a:t>
            </a:r>
            <a:r>
              <a:rPr lang="en-US" dirty="0" smtClean="0"/>
              <a:t> always moves the pointer down the result set</a:t>
            </a:r>
          </a:p>
          <a:p>
            <a:pPr lvl="1">
              <a:spcBef>
                <a:spcPts val="200"/>
              </a:spcBef>
            </a:pPr>
            <a:r>
              <a:rPr lang="en-US" dirty="0" smtClean="0">
                <a:solidFill>
                  <a:schemeClr val="tx1"/>
                </a:solidFill>
              </a:rPr>
              <a:t>No way to move the pointer up in the result set</a:t>
            </a:r>
          </a:p>
          <a:p>
            <a:pPr lvl="1">
              <a:spcBef>
                <a:spcPts val="200"/>
              </a:spcBef>
            </a:pPr>
            <a:r>
              <a:rPr lang="en-US" dirty="0" smtClean="0">
                <a:solidFill>
                  <a:schemeClr val="tx1"/>
                </a:solidFill>
              </a:rPr>
              <a:t>Closing and reopening a cursor resets the pointer to the beginning</a:t>
            </a:r>
          </a:p>
          <a:p>
            <a:pPr>
              <a:spcBef>
                <a:spcPts val="600"/>
              </a:spcBef>
            </a:pPr>
            <a:r>
              <a:rPr lang="en-US" dirty="0" smtClean="0"/>
              <a:t>By default, </a:t>
            </a:r>
            <a:r>
              <a:rPr lang="en-US" b="1" dirty="0" smtClean="0"/>
              <a:t>fetch</a:t>
            </a:r>
            <a:r>
              <a:rPr lang="en-US" dirty="0" smtClean="0"/>
              <a:t> always returns one row</a:t>
            </a:r>
          </a:p>
          <a:p>
            <a:pPr lvl="1">
              <a:spcBef>
                <a:spcPts val="200"/>
              </a:spcBef>
            </a:pPr>
            <a:r>
              <a:rPr lang="en-US" dirty="0" smtClean="0">
                <a:solidFill>
                  <a:schemeClr val="tx1"/>
                </a:solidFill>
              </a:rPr>
              <a:t>Can use the </a:t>
            </a:r>
            <a:r>
              <a:rPr lang="en-US" b="1" dirty="0" smtClean="0">
                <a:solidFill>
                  <a:schemeClr val="tx1"/>
                </a:solidFill>
              </a:rPr>
              <a:t>set cursor rows</a:t>
            </a:r>
            <a:r>
              <a:rPr lang="en-US" dirty="0" smtClean="0">
                <a:solidFill>
                  <a:schemeClr val="tx1"/>
                </a:solidFill>
              </a:rPr>
              <a:t> option to change this setting</a:t>
            </a:r>
          </a:p>
          <a:p>
            <a:pPr lvl="1">
              <a:spcBef>
                <a:spcPts val="200"/>
              </a:spcBef>
            </a:pPr>
            <a:r>
              <a:rPr lang="en-US" dirty="0" smtClean="0">
                <a:solidFill>
                  <a:schemeClr val="tx1"/>
                </a:solidFill>
              </a:rPr>
              <a:t>Syntax:</a:t>
            </a:r>
          </a:p>
          <a:p>
            <a:pPr>
              <a:lnSpc>
                <a:spcPct val="90000"/>
              </a:lnSpc>
              <a:spcBef>
                <a:spcPct val="0"/>
              </a:spcBef>
              <a:buFont typeface="Monotype Sorts" pitchFamily="2" charset="2"/>
              <a:buNone/>
            </a:pPr>
            <a:r>
              <a:rPr lang="en-US" dirty="0" smtClean="0"/>
              <a:t>	    </a:t>
            </a:r>
            <a:r>
              <a:rPr lang="en-US" sz="2200" dirty="0" smtClean="0">
                <a:solidFill>
                  <a:srgbClr val="3333FF"/>
                </a:solidFill>
              </a:rPr>
              <a:t>set cursor rows </a:t>
            </a:r>
            <a:r>
              <a:rPr lang="en-US" sz="2200" i="1" dirty="0" smtClean="0">
                <a:solidFill>
                  <a:srgbClr val="3333FF"/>
                </a:solidFill>
              </a:rPr>
              <a:t>number</a:t>
            </a:r>
            <a:r>
              <a:rPr lang="en-US" sz="2200" dirty="0" smtClean="0">
                <a:solidFill>
                  <a:srgbClr val="3333FF"/>
                </a:solidFill>
              </a:rPr>
              <a:t> for </a:t>
            </a:r>
            <a:r>
              <a:rPr lang="en-US" sz="2200" i="1" dirty="0" err="1" smtClean="0">
                <a:solidFill>
                  <a:srgbClr val="3333FF"/>
                </a:solidFill>
              </a:rPr>
              <a:t>cursor_name</a:t>
            </a:r>
            <a:endParaRPr lang="en-US" dirty="0" smtClean="0"/>
          </a:p>
          <a:p>
            <a:pPr lvl="1">
              <a:spcBef>
                <a:spcPts val="200"/>
              </a:spcBef>
            </a:pPr>
            <a:r>
              <a:rPr lang="en-US" dirty="0" smtClean="0">
                <a:solidFill>
                  <a:schemeClr val="tx1"/>
                </a:solidFill>
              </a:rPr>
              <a:t>Example:</a:t>
            </a:r>
          </a:p>
          <a:p>
            <a:pPr>
              <a:lnSpc>
                <a:spcPct val="90000"/>
              </a:lnSpc>
              <a:spcBef>
                <a:spcPct val="0"/>
              </a:spcBef>
              <a:buFont typeface="Monotype Sorts" pitchFamily="2" charset="2"/>
              <a:buNone/>
            </a:pPr>
            <a:r>
              <a:rPr lang="en-US" dirty="0" smtClean="0">
                <a:solidFill>
                  <a:schemeClr val="tx1"/>
                </a:solidFill>
              </a:rPr>
              <a:t>	    </a:t>
            </a:r>
            <a:r>
              <a:rPr lang="en-US" sz="1800" b="1" dirty="0" smtClean="0">
                <a:solidFill>
                  <a:srgbClr val="3333FF"/>
                </a:solidFill>
                <a:latin typeface="Courier New" pitchFamily="49" charset="0"/>
              </a:rPr>
              <a:t>set cursor rows 5 for </a:t>
            </a:r>
            <a:r>
              <a:rPr lang="en-US" sz="1800" b="1" dirty="0" err="1" smtClean="0">
                <a:solidFill>
                  <a:srgbClr val="3333FF"/>
                </a:solidFill>
                <a:latin typeface="Courier New" pitchFamily="49" charset="0"/>
              </a:rPr>
              <a:t>biz_book</a:t>
            </a:r>
            <a:endParaRPr lang="en-US" sz="1800" b="1" dirty="0" smtClean="0">
              <a:solidFill>
                <a:srgbClr val="1669BC"/>
              </a:solidFill>
              <a:latin typeface="Courier New" pitchFamily="49" charset="0"/>
            </a:endParaRPr>
          </a:p>
          <a:p>
            <a:pPr lvl="2">
              <a:spcBef>
                <a:spcPts val="200"/>
              </a:spcBef>
            </a:pPr>
            <a:endParaRPr lang="en-US" dirty="0" smtClean="0"/>
          </a:p>
          <a:p>
            <a:endParaRPr lang="en-US" dirty="0"/>
          </a:p>
        </p:txBody>
      </p:sp>
      <p:sp>
        <p:nvSpPr>
          <p:cNvPr id="4" name="Slide Number Placeholder 3"/>
          <p:cNvSpPr>
            <a:spLocks noGrp="1"/>
          </p:cNvSpPr>
          <p:nvPr>
            <p:ph type="sldNum" sz="quarter" idx="10"/>
          </p:nvPr>
        </p:nvSpPr>
        <p:spPr/>
        <p:txBody>
          <a:bodyPr/>
          <a:lstStyle/>
          <a:p>
            <a:fld id="{417D7678-D030-421E-A052-ABF307D0D860}"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xfrm>
            <a:off x="307492" y="2011181"/>
            <a:ext cx="6149837" cy="6868931"/>
          </a:xfrm>
          <a:noFill/>
          <a:ln/>
        </p:spPr>
        <p:txBody>
          <a:bodyPr/>
          <a:lstStyle/>
          <a:p>
            <a:r>
              <a:rPr lang="en-US" dirty="0" smtClean="0"/>
              <a:t>Explain that beginning with SQL Server 2005, customers have been able to create and integrate into SQL Server their own Common Language Runtime (CLR) assemblies.  This means that customers can deploy C# and VB.NET code (or any CLR language) within the SQL Server process.</a:t>
            </a:r>
          </a:p>
          <a:p>
            <a:endParaRPr lang="en-US" dirty="0" smtClean="0"/>
          </a:p>
          <a:p>
            <a:r>
              <a:rPr lang="en-US" dirty="0" smtClean="0"/>
              <a:t>Explain that this is done by compiling CLR code into assemblies and that then these assemblies are loaded into SQL Server.  This ability can help alleviate writing cumbersome procedural code in T-SQL.  You also have the entire .NET API at your disposal for things like text parsing and math routines, to name but a few benefits.</a:t>
            </a:r>
          </a:p>
          <a:p>
            <a:endParaRPr lang="en-US" dirty="0" smtClean="0"/>
          </a:p>
          <a:p>
            <a:r>
              <a:rPr lang="en-US" dirty="0" smtClean="0"/>
              <a:t>Note to the students that CLR integration requires .NET programming knowledge.  As this is an introductory level course we won’t be going very deep into the details.</a:t>
            </a:r>
          </a:p>
          <a:p>
            <a:endParaRPr lang="en-US" dirty="0" smtClean="0"/>
          </a:p>
          <a:p>
            <a:pPr eaLnBrk="1" hangingPunct="1"/>
            <a:r>
              <a:rPr lang="en-US" b="1" dirty="0" smtClean="0"/>
              <a:t>BENEFITS TO USING CLR INTEGRATION</a:t>
            </a:r>
            <a:endParaRPr lang="en-US" dirty="0" smtClean="0"/>
          </a:p>
          <a:p>
            <a:pPr eaLnBrk="1" hangingPunct="1">
              <a:buFontTx/>
              <a:buChar char="•"/>
            </a:pPr>
            <a:r>
              <a:rPr lang="en-US" dirty="0" smtClean="0"/>
              <a:t> Efficient alternative to extended stored procedures</a:t>
            </a:r>
          </a:p>
          <a:p>
            <a:pPr eaLnBrk="1" hangingPunct="1">
              <a:buFontTx/>
              <a:buChar char="•"/>
            </a:pPr>
            <a:r>
              <a:rPr lang="en-US" dirty="0" smtClean="0"/>
              <a:t> Ability to leverage comprehensive .NET class library APIs</a:t>
            </a:r>
          </a:p>
          <a:p>
            <a:pPr eaLnBrk="1" hangingPunct="1">
              <a:buFontTx/>
              <a:buChar char="•"/>
            </a:pPr>
            <a:r>
              <a:rPr lang="en-US" dirty="0" smtClean="0"/>
              <a:t> Seamless debugging with other parts of SQL Server</a:t>
            </a:r>
          </a:p>
          <a:p>
            <a:pPr eaLnBrk="1" hangingPunct="1">
              <a:buFontTx/>
              <a:buChar char="•"/>
            </a:pPr>
            <a:endParaRPr lang="en-US" dirty="0" smtClean="0"/>
          </a:p>
          <a:p>
            <a:pPr eaLnBrk="1" hangingPunct="1"/>
            <a:r>
              <a:rPr lang="en-US" dirty="0" smtClean="0"/>
              <a:t>Managed code can be used within SQL Server in most of the places where you are used to writing code:</a:t>
            </a:r>
          </a:p>
          <a:p>
            <a:pPr eaLnBrk="1" hangingPunct="1">
              <a:buFontTx/>
              <a:buChar char="•"/>
            </a:pPr>
            <a:r>
              <a:rPr lang="en-US" dirty="0" smtClean="0"/>
              <a:t> Stored Procedures</a:t>
            </a:r>
          </a:p>
          <a:p>
            <a:pPr eaLnBrk="1" hangingPunct="1">
              <a:buFontTx/>
              <a:buChar char="•"/>
            </a:pPr>
            <a:r>
              <a:rPr lang="en-US" dirty="0" smtClean="0"/>
              <a:t> Functions</a:t>
            </a:r>
          </a:p>
          <a:p>
            <a:pPr eaLnBrk="1" hangingPunct="1">
              <a:buFontTx/>
              <a:buChar char="•"/>
            </a:pPr>
            <a:r>
              <a:rPr lang="en-US" dirty="0" smtClean="0"/>
              <a:t> Triggers</a:t>
            </a:r>
          </a:p>
          <a:p>
            <a:pPr eaLnBrk="1" hangingPunct="1">
              <a:buFontTx/>
              <a:buChar char="•"/>
            </a:pPr>
            <a:endParaRPr lang="en-US" dirty="0" smtClean="0"/>
          </a:p>
          <a:p>
            <a:pPr eaLnBrk="1" hangingPunct="1"/>
            <a:r>
              <a:rPr lang="en-US" dirty="0" smtClean="0"/>
              <a:t>As well as a new type of code called custom aggregate functions…</a:t>
            </a:r>
          </a:p>
          <a:p>
            <a:pPr eaLnBrk="1" hangingPunct="1"/>
            <a:endParaRPr lang="en-US" dirty="0" smtClean="0"/>
          </a:p>
        </p:txBody>
      </p:sp>
      <p:sp>
        <p:nvSpPr>
          <p:cNvPr id="44036" name="Header Placeholder 3"/>
          <p:cNvSpPr>
            <a:spLocks noGrp="1"/>
          </p:cNvSpPr>
          <p:nvPr>
            <p:ph type="hdr" sz="quarter"/>
          </p:nvPr>
        </p:nvSpPr>
        <p:spPr>
          <a:noFill/>
        </p:spPr>
        <p:txBody>
          <a:bodyPr/>
          <a:lstStyle/>
          <a:p>
            <a:r>
              <a:rPr lang="en-US" smtClean="0"/>
              <a:t>Module 3: Grouping and Summarizing Data</a:t>
            </a:r>
          </a:p>
        </p:txBody>
      </p:sp>
      <p:sp>
        <p:nvSpPr>
          <p:cNvPr id="44037" name="Date Placeholder 4"/>
          <p:cNvSpPr>
            <a:spLocks noGrp="1"/>
          </p:cNvSpPr>
          <p:nvPr>
            <p:ph type="dt" sz="quarter" idx="1"/>
          </p:nvPr>
        </p:nvSpPr>
        <p:spPr>
          <a:noFill/>
        </p:spPr>
        <p:txBody>
          <a:bodyPr/>
          <a:lstStyle/>
          <a:p>
            <a:r>
              <a:rPr lang="en-US" smtClean="0"/>
              <a:t>Course 2778A</a:t>
            </a:r>
          </a:p>
        </p:txBody>
      </p:sp>
      <p:sp>
        <p:nvSpPr>
          <p:cNvPr id="44038" name="Slide Number Placeholder 5"/>
          <p:cNvSpPr>
            <a:spLocks noGrp="1"/>
          </p:cNvSpPr>
          <p:nvPr>
            <p:ph type="sldNum" sz="quarter" idx="5"/>
          </p:nvPr>
        </p:nvSpPr>
        <p:spPr>
          <a:noFill/>
        </p:spPr>
        <p:txBody>
          <a:bodyPr/>
          <a:lstStyle/>
          <a:p>
            <a:fld id="{855C7684-6C71-43BE-8105-FCF70D318210}" type="slidenum">
              <a:rPr lang="en-US" smtClean="0"/>
              <a:pPr/>
              <a:t>8</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p>
            <a:r>
              <a:rPr lang="en-US" smtClean="0"/>
              <a:t>Module 3: Grouping and Summarizing Data</a:t>
            </a:r>
          </a:p>
        </p:txBody>
      </p:sp>
      <p:sp>
        <p:nvSpPr>
          <p:cNvPr id="45059" name="Rectangle 3"/>
          <p:cNvSpPr>
            <a:spLocks noGrp="1" noChangeArrowheads="1"/>
          </p:cNvSpPr>
          <p:nvPr>
            <p:ph type="dt" sz="quarter" idx="1"/>
          </p:nvPr>
        </p:nvSpPr>
        <p:spPr>
          <a:noFill/>
        </p:spPr>
        <p:txBody>
          <a:bodyPr/>
          <a:lstStyle/>
          <a:p>
            <a:r>
              <a:rPr lang="en-US" smtClean="0"/>
              <a:t>Course 2778A</a:t>
            </a:r>
          </a:p>
        </p:txBody>
      </p:sp>
      <p:sp>
        <p:nvSpPr>
          <p:cNvPr id="45060" name="Rectangle 7"/>
          <p:cNvSpPr>
            <a:spLocks noGrp="1" noChangeArrowheads="1"/>
          </p:cNvSpPr>
          <p:nvPr>
            <p:ph type="sldNum" sz="quarter" idx="5"/>
          </p:nvPr>
        </p:nvSpPr>
        <p:spPr>
          <a:noFill/>
        </p:spPr>
        <p:txBody>
          <a:bodyPr/>
          <a:lstStyle/>
          <a:p>
            <a:fld id="{0FB219E0-8A6B-43B8-9B3A-1AAD354D8CDD}" type="slidenum">
              <a:rPr lang="en-US" smtClean="0"/>
              <a:pPr/>
              <a:t>9</a:t>
            </a:fld>
            <a:endParaRPr lang="en-US" smtClean="0"/>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Explain that custom aggregates can be developed in SQL Server via CLR Integration. </a:t>
            </a:r>
          </a:p>
          <a:p>
            <a:pPr eaLnBrk="1" hangingPunct="1"/>
            <a:r>
              <a:rPr lang="en-US" dirty="0" smtClean="0"/>
              <a:t>Also explain that custom aggregates are programs created using a .NET language such as C#, VB.NET, etc.  They are used to perform complex logic and calculations.</a:t>
            </a:r>
          </a:p>
          <a:p>
            <a:pPr eaLnBrk="1" hangingPunct="1"/>
            <a:endParaRPr lang="en-US" dirty="0" smtClean="0"/>
          </a:p>
          <a:p>
            <a:pPr eaLnBrk="1" hangingPunct="1"/>
            <a:r>
              <a:rPr lang="en-US" dirty="0" smtClean="0"/>
              <a:t>Custom aggregates are placed into .NET assemblies and loaded into a CLR enabled SQL Server with the CREATE ASSEMBLY statement.</a:t>
            </a:r>
          </a:p>
          <a:p>
            <a:pPr eaLnBrk="1" hangingPunct="1"/>
            <a:endParaRPr lang="en-US" dirty="0" smtClean="0"/>
          </a:p>
          <a:p>
            <a:pPr eaLnBrk="1" hangingPunct="1"/>
            <a:r>
              <a:rPr lang="en-US" dirty="0" smtClean="0"/>
              <a:t>The aggregate is then created with the CREATE AGGREGATE statement.</a:t>
            </a:r>
          </a:p>
          <a:p>
            <a:pPr eaLnBrk="1" hangingPunct="1"/>
            <a:endParaRPr lang="en-US" dirty="0" smtClean="0"/>
          </a:p>
          <a:p>
            <a:pPr eaLnBrk="1" hangingPunct="1"/>
            <a:r>
              <a:rPr lang="en-US" dirty="0" smtClean="0"/>
              <a:t>Be sure to mention that once a UDA is loaded into a SQL Server instance, it is readily used like any other built in aggregate.</a:t>
            </a:r>
          </a:p>
          <a:p>
            <a:pPr eaLnBrk="1" hangingPunct="1"/>
            <a:endParaRPr lang="en-US" dirty="0" smtClean="0"/>
          </a:p>
          <a:p>
            <a:pPr eaLnBrk="1" hangingPunct="1"/>
            <a:r>
              <a:rPr lang="en-US" b="1" dirty="0" smtClean="0"/>
              <a:t>Question: </a:t>
            </a:r>
            <a:r>
              <a:rPr lang="en-US" dirty="0" smtClean="0"/>
              <a:t>Why use a custom aggregation function if you're comfortable with handling the logic in T-SQL?</a:t>
            </a:r>
          </a:p>
          <a:p>
            <a:pPr eaLnBrk="1" hangingPunct="1"/>
            <a:r>
              <a:rPr lang="en-US" b="1" dirty="0" smtClean="0"/>
              <a:t>Answer: </a:t>
            </a:r>
            <a:r>
              <a:rPr lang="en-US" dirty="0" smtClean="0"/>
              <a:t>The custom aggregate will execute faster as it is compiled code (T-SQL is interpreted) and may also simplify queries by making them easier to read and understand, thus easing query maintenance.</a:t>
            </a:r>
          </a:p>
          <a:p>
            <a:pPr eaLnBrk="1" hangingPunct="1"/>
            <a:r>
              <a:rPr lang="en-US" dirty="0" smtClean="0"/>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1/4/2013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1/4/2013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1/4/2013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1/4/2013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1/4/2013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1/4/2013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1/4/2013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457200" y="533400"/>
            <a:ext cx="5029200" cy="5334000"/>
          </a:xfrm>
        </p:spPr>
        <p:txBody>
          <a:bodyPr>
            <a:normAutofit/>
          </a:bodyPr>
          <a:lstStyle/>
          <a:p>
            <a:pPr>
              <a:buFont typeface="Arial" pitchFamily="34" charset="0"/>
              <a:buChar char="•"/>
            </a:pPr>
            <a:r>
              <a:rPr lang="en-US" b="1" i="1" dirty="0" smtClean="0">
                <a:solidFill>
                  <a:schemeClr val="bg1">
                    <a:lumMod val="95000"/>
                    <a:lumOff val="5000"/>
                  </a:schemeClr>
                </a:solidFill>
              </a:rPr>
              <a:t>Cursor</a:t>
            </a:r>
          </a:p>
          <a:p>
            <a:pPr>
              <a:buFont typeface="Arial" pitchFamily="34" charset="0"/>
              <a:buChar char="•"/>
            </a:pPr>
            <a:r>
              <a:rPr lang="en-US" b="1" i="1" dirty="0" smtClean="0">
                <a:solidFill>
                  <a:schemeClr val="bg1">
                    <a:lumMod val="95000"/>
                    <a:lumOff val="5000"/>
                  </a:schemeClr>
                </a:solidFill>
              </a:rPr>
              <a:t>Administration Tasks</a:t>
            </a:r>
          </a:p>
          <a:p>
            <a:pPr marL="834390" lvl="1" indent="-514350" algn="l">
              <a:buFont typeface="Arial" pitchFamily="34" charset="0"/>
              <a:buChar char="•"/>
            </a:pPr>
            <a:r>
              <a:rPr lang="en-US" b="1" i="1" dirty="0" smtClean="0">
                <a:solidFill>
                  <a:schemeClr val="bg1">
                    <a:lumMod val="95000"/>
                    <a:lumOff val="5000"/>
                  </a:schemeClr>
                </a:solidFill>
              </a:rPr>
              <a:t>Backup</a:t>
            </a:r>
            <a:endParaRPr lang="en-US" b="1" i="1" dirty="0" smtClean="0">
              <a:solidFill>
                <a:schemeClr val="bg1">
                  <a:lumMod val="95000"/>
                  <a:lumOff val="5000"/>
                </a:schemeClr>
              </a:solidFill>
            </a:endParaRPr>
          </a:p>
          <a:p>
            <a:pPr marL="834390" lvl="1" indent="-514350" algn="l">
              <a:buFont typeface="Arial" pitchFamily="34" charset="0"/>
              <a:buChar char="•"/>
            </a:pPr>
            <a:r>
              <a:rPr lang="en-US" b="1" i="1" dirty="0" smtClean="0">
                <a:solidFill>
                  <a:schemeClr val="bg1">
                    <a:lumMod val="95000"/>
                    <a:lumOff val="5000"/>
                  </a:schemeClr>
                </a:solidFill>
              </a:rPr>
              <a:t>Restore</a:t>
            </a:r>
          </a:p>
          <a:p>
            <a:pPr marL="834390" lvl="1" indent="-514350" algn="l"/>
            <a:endParaRPr lang="en-US" b="1" i="1" dirty="0" smtClean="0">
              <a:solidFill>
                <a:schemeClr val="bg1">
                  <a:lumMod val="95000"/>
                  <a:lumOff val="5000"/>
                </a:schemeClr>
              </a:solidFill>
            </a:endParaRPr>
          </a:p>
          <a:p>
            <a:pPr marL="0" lvl="1" algn="l">
              <a:spcBef>
                <a:spcPts val="700"/>
              </a:spcBef>
              <a:buClr>
                <a:schemeClr val="accent2"/>
              </a:buClr>
              <a:buSzPct val="60000"/>
              <a:buFont typeface="Arial" pitchFamily="34" charset="0"/>
              <a:buChar char="•"/>
            </a:pPr>
            <a:r>
              <a:rPr lang="en-US" b="1" i="1" dirty="0" smtClean="0">
                <a:solidFill>
                  <a:schemeClr val="bg1">
                    <a:lumMod val="95000"/>
                    <a:lumOff val="5000"/>
                  </a:schemeClr>
                </a:solidFill>
              </a:rPr>
              <a:t>SQLCLR</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47581765"/>
              </p:ext>
            </p:extLst>
          </p:nvPr>
        </p:nvGraphicFramePr>
        <p:xfrm>
          <a:off x="5867400" y="228598"/>
          <a:ext cx="2971800" cy="3217434"/>
        </p:xfrm>
        <a:graphic>
          <a:graphicData uri="http://schemas.openxmlformats.org/drawingml/2006/table">
            <a:tbl>
              <a:tblPr/>
              <a:tblGrid>
                <a:gridCol w="2971800"/>
              </a:tblGrid>
              <a:tr h="381448">
                <a:tc>
                  <a:txBody>
                    <a:bodyPr/>
                    <a:lstStyle/>
                    <a:p>
                      <a:pPr marL="0" marR="0" algn="ctr">
                        <a:lnSpc>
                          <a:spcPct val="115000"/>
                        </a:lnSpc>
                        <a:spcBef>
                          <a:spcPts val="0"/>
                        </a:spcBef>
                        <a:spcAft>
                          <a:spcPts val="0"/>
                        </a:spcAft>
                      </a:pPr>
                      <a:r>
                        <a:rPr lang="en-US" sz="2000" b="1" dirty="0" smtClean="0">
                          <a:solidFill>
                            <a:srgbClr val="000000"/>
                          </a:solidFill>
                          <a:latin typeface="Calibri"/>
                          <a:ea typeface="Calibri"/>
                          <a:cs typeface="Arial"/>
                        </a:rPr>
                        <a:t>Additional</a:t>
                      </a:r>
                      <a:r>
                        <a:rPr lang="en-US" sz="2000" b="1" baseline="0" dirty="0" smtClean="0">
                          <a:solidFill>
                            <a:srgbClr val="000000"/>
                          </a:solidFill>
                          <a:latin typeface="Calibri"/>
                          <a:ea typeface="Calibri"/>
                          <a:cs typeface="Arial"/>
                        </a:rPr>
                        <a:t> </a:t>
                      </a:r>
                      <a:r>
                        <a:rPr lang="en-US" sz="2000" b="1" dirty="0" smtClean="0">
                          <a:solidFill>
                            <a:srgbClr val="000000"/>
                          </a:solidFill>
                          <a:latin typeface="Calibri"/>
                          <a:ea typeface="Calibri"/>
                          <a:cs typeface="Arial"/>
                        </a:rPr>
                        <a:t>Topics</a:t>
                      </a:r>
                      <a:endParaRPr lang="en-US" sz="20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9594"/>
                    </a:solidFill>
                  </a:tcPr>
                </a:tc>
              </a:tr>
              <a:tr h="414618">
                <a:tc>
                  <a:txBody>
                    <a:bodyPr/>
                    <a:lstStyle/>
                    <a:p>
                      <a:pPr marL="0" marR="0">
                        <a:lnSpc>
                          <a:spcPct val="115000"/>
                        </a:lnSpc>
                        <a:spcBef>
                          <a:spcPts val="0"/>
                        </a:spcBef>
                        <a:spcAft>
                          <a:spcPts val="0"/>
                        </a:spcAft>
                      </a:pPr>
                      <a:endParaRPr lang="en-US" sz="2000" dirty="0">
                        <a:solidFill>
                          <a:schemeClr val="tx1"/>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18">
                <a:tc>
                  <a:txBody>
                    <a:bodyPr/>
                    <a:lstStyle/>
                    <a:p>
                      <a:pPr marL="0" marR="0">
                        <a:lnSpc>
                          <a:spcPct val="115000"/>
                        </a:lnSpc>
                        <a:spcBef>
                          <a:spcPts val="0"/>
                        </a:spcBef>
                        <a:spcAft>
                          <a:spcPts val="0"/>
                        </a:spcAft>
                      </a:pPr>
                      <a:r>
                        <a:rPr lang="en-US" sz="2000" dirty="0">
                          <a:latin typeface="Calibri"/>
                          <a:ea typeface="Calibri"/>
                          <a:cs typeface="Arial"/>
                        </a:rPr>
                        <a:t>Linked servers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18">
                <a:tc>
                  <a:txBody>
                    <a:bodyPr/>
                    <a:lstStyle/>
                    <a:p>
                      <a:pPr marL="0" marR="0">
                        <a:lnSpc>
                          <a:spcPct val="115000"/>
                        </a:lnSpc>
                        <a:spcBef>
                          <a:spcPts val="0"/>
                        </a:spcBef>
                        <a:spcAft>
                          <a:spcPts val="0"/>
                        </a:spcAft>
                      </a:pPr>
                      <a:r>
                        <a:rPr lang="en-US" sz="2000" dirty="0">
                          <a:latin typeface="Calibri"/>
                          <a:ea typeface="Calibri"/>
                          <a:cs typeface="Arial"/>
                        </a:rPr>
                        <a:t>Service broker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2896">
                <a:tc>
                  <a:txBody>
                    <a:bodyPr/>
                    <a:lstStyle/>
                    <a:p>
                      <a:pPr marL="0" marR="0">
                        <a:lnSpc>
                          <a:spcPct val="115000"/>
                        </a:lnSpc>
                        <a:spcBef>
                          <a:spcPts val="0"/>
                        </a:spcBef>
                        <a:spcAft>
                          <a:spcPts val="0"/>
                        </a:spcAft>
                      </a:pPr>
                      <a:r>
                        <a:rPr lang="en-US" sz="2000" dirty="0">
                          <a:latin typeface="Calibri"/>
                          <a:ea typeface="Calibri"/>
                          <a:cs typeface="Arial"/>
                        </a:rPr>
                        <a:t>Securing </a:t>
                      </a:r>
                      <a:r>
                        <a:rPr lang="en-US" sz="2000" dirty="0" smtClean="0">
                          <a:latin typeface="Calibri"/>
                          <a:ea typeface="Calibri"/>
                          <a:cs typeface="Arial"/>
                        </a:rPr>
                        <a:t>SQL server and DB encryption</a:t>
                      </a:r>
                      <a:endParaRPr lang="en-US" sz="20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18">
                <a:tc>
                  <a:txBody>
                    <a:bodyPr/>
                    <a:lstStyle/>
                    <a:p>
                      <a:pPr marL="0" marR="0">
                        <a:lnSpc>
                          <a:spcPct val="115000"/>
                        </a:lnSpc>
                        <a:spcBef>
                          <a:spcPts val="0"/>
                        </a:spcBef>
                        <a:spcAft>
                          <a:spcPts val="0"/>
                        </a:spcAft>
                      </a:pPr>
                      <a:r>
                        <a:rPr lang="en-US" sz="2000" dirty="0">
                          <a:latin typeface="Calibri"/>
                          <a:ea typeface="Calibri"/>
                          <a:cs typeface="Arial"/>
                        </a:rPr>
                        <a:t>Full-text search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18">
                <a:tc>
                  <a:txBody>
                    <a:bodyPr/>
                    <a:lstStyle/>
                    <a:p>
                      <a:pPr marL="0" marR="0">
                        <a:lnSpc>
                          <a:spcPct val="115000"/>
                        </a:lnSpc>
                        <a:spcBef>
                          <a:spcPts val="0"/>
                        </a:spcBef>
                        <a:spcAft>
                          <a:spcPts val="0"/>
                        </a:spcAft>
                      </a:pPr>
                      <a:r>
                        <a:rPr lang="en-US" sz="2000" dirty="0" smtClean="0">
                          <a:latin typeface="Calibri"/>
                          <a:ea typeface="Calibri"/>
                          <a:cs typeface="Arial"/>
                        </a:rPr>
                        <a:t>SQL </a:t>
                      </a:r>
                      <a:r>
                        <a:rPr lang="en-US" sz="2000" dirty="0">
                          <a:latin typeface="Calibri"/>
                          <a:ea typeface="Calibri"/>
                          <a:cs typeface="Arial"/>
                        </a:rPr>
                        <a:t>injection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Cursor</a:t>
            </a:r>
            <a:endParaRPr lang="en-US" b="0"/>
          </a:p>
        </p:txBody>
      </p:sp>
      <p:sp>
        <p:nvSpPr>
          <p:cNvPr id="11267" name="Rectangle 3"/>
          <p:cNvSpPr>
            <a:spLocks noGrp="1" noChangeArrowheads="1"/>
          </p:cNvSpPr>
          <p:nvPr>
            <p:ph type="body" idx="1"/>
          </p:nvPr>
        </p:nvSpPr>
        <p:spPr/>
        <p:txBody>
          <a:bodyPr/>
          <a:lstStyle/>
          <a:p>
            <a:pPr>
              <a:spcBef>
                <a:spcPts val="600"/>
              </a:spcBef>
            </a:pPr>
            <a:r>
              <a:rPr lang="en-US"/>
              <a:t>A cursor is a mechanism that processes the result set of a predefined query on a row-by-row basis</a:t>
            </a:r>
          </a:p>
          <a:p>
            <a:pPr>
              <a:spcBef>
                <a:spcPts val="600"/>
              </a:spcBef>
            </a:pP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ounded Rectangle 3"/>
          <p:cNvSpPr>
            <a:spLocks noChangeArrowheads="1"/>
          </p:cNvSpPr>
          <p:nvPr/>
        </p:nvSpPr>
        <p:spPr bwMode="auto">
          <a:xfrm>
            <a:off x="381000" y="1600200"/>
            <a:ext cx="8382000" cy="3962400"/>
          </a:xfrm>
          <a:prstGeom prst="roundRect">
            <a:avLst>
              <a:gd name="adj" fmla="val 4167"/>
            </a:avLst>
          </a:prstGeom>
          <a:solidFill>
            <a:srgbClr val="DEE7F1"/>
          </a:solidFill>
          <a:ln w="9525" algn="ctr">
            <a:solidFill>
              <a:srgbClr val="333333"/>
            </a:solidFill>
            <a:round/>
            <a:headEnd/>
            <a:tailEnd/>
          </a:ln>
        </p:spPr>
        <p:txBody>
          <a:bodyPr/>
          <a:lstStyle/>
          <a:p>
            <a:pPr algn="l"/>
            <a:r>
              <a:rPr lang="en-US"/>
              <a:t>Cursors extend processing of result sets</a:t>
            </a:r>
          </a:p>
        </p:txBody>
      </p:sp>
      <p:sp>
        <p:nvSpPr>
          <p:cNvPr id="21507" name="Rectangle 2"/>
          <p:cNvSpPr>
            <a:spLocks noGrp="1" noChangeArrowheads="1"/>
          </p:cNvSpPr>
          <p:nvPr>
            <p:ph type="title"/>
          </p:nvPr>
        </p:nvSpPr>
        <p:spPr/>
        <p:txBody>
          <a:bodyPr/>
          <a:lstStyle/>
          <a:p>
            <a:pPr eaLnBrk="1" hangingPunct="1"/>
            <a:r>
              <a:rPr lang="en-US" smtClean="0"/>
              <a:t>Understanding Cursors</a:t>
            </a:r>
          </a:p>
        </p:txBody>
      </p:sp>
      <p:sp>
        <p:nvSpPr>
          <p:cNvPr id="21508" name="Rounded Rectangle 844804"/>
          <p:cNvSpPr>
            <a:spLocks noChangeArrowheads="1"/>
          </p:cNvSpPr>
          <p:nvPr/>
        </p:nvSpPr>
        <p:spPr bwMode="auto">
          <a:xfrm>
            <a:off x="485775" y="2092325"/>
            <a:ext cx="8172450" cy="547688"/>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charset="0"/>
              </a:rPr>
              <a:t>     </a:t>
            </a:r>
          </a:p>
          <a:p>
            <a:pPr algn="l">
              <a:lnSpc>
                <a:spcPct val="90000"/>
              </a:lnSpc>
              <a:spcBef>
                <a:spcPct val="40000"/>
              </a:spcBef>
              <a:buClr>
                <a:srgbClr val="006699"/>
              </a:buClr>
              <a:buFontTx/>
              <a:buChar char="•"/>
            </a:pPr>
            <a:r>
              <a:rPr lang="en-US"/>
              <a:t> Allow positioning at specific rows</a:t>
            </a:r>
          </a:p>
          <a:p>
            <a:pPr algn="l">
              <a:lnSpc>
                <a:spcPct val="90000"/>
              </a:lnSpc>
              <a:spcBef>
                <a:spcPct val="40000"/>
              </a:spcBef>
            </a:pPr>
            <a:endParaRPr lang="en-US"/>
          </a:p>
        </p:txBody>
      </p:sp>
      <p:sp>
        <p:nvSpPr>
          <p:cNvPr id="21509" name="Rounded Rectangle 844806"/>
          <p:cNvSpPr>
            <a:spLocks noChangeArrowheads="1"/>
          </p:cNvSpPr>
          <p:nvPr/>
        </p:nvSpPr>
        <p:spPr bwMode="auto">
          <a:xfrm>
            <a:off x="485775" y="2786063"/>
            <a:ext cx="8172450"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Retrieve one or more rows from the current position</a:t>
            </a:r>
          </a:p>
        </p:txBody>
      </p:sp>
      <p:sp>
        <p:nvSpPr>
          <p:cNvPr id="21510" name="Rounded Rectangle 844808"/>
          <p:cNvSpPr>
            <a:spLocks noChangeArrowheads="1"/>
          </p:cNvSpPr>
          <p:nvPr/>
        </p:nvSpPr>
        <p:spPr bwMode="auto">
          <a:xfrm>
            <a:off x="485775" y="3486150"/>
            <a:ext cx="8172450" cy="5476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Support data modification</a:t>
            </a:r>
          </a:p>
        </p:txBody>
      </p:sp>
      <p:sp>
        <p:nvSpPr>
          <p:cNvPr id="21511" name="Rounded Rectangle 844812"/>
          <p:cNvSpPr>
            <a:spLocks noChangeArrowheads="1"/>
          </p:cNvSpPr>
          <p:nvPr/>
        </p:nvSpPr>
        <p:spPr bwMode="auto">
          <a:xfrm>
            <a:off x="485775" y="4178300"/>
            <a:ext cx="8172450" cy="5476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Support different levels of visibility</a:t>
            </a:r>
          </a:p>
        </p:txBody>
      </p:sp>
      <p:sp>
        <p:nvSpPr>
          <p:cNvPr id="21512" name="Rounded Rectangle 844812"/>
          <p:cNvSpPr>
            <a:spLocks noChangeArrowheads="1"/>
          </p:cNvSpPr>
          <p:nvPr/>
        </p:nvSpPr>
        <p:spPr bwMode="auto">
          <a:xfrm>
            <a:off x="485775" y="4889500"/>
            <a:ext cx="8172450" cy="5476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Provide T-SQL statements access to data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Cursor Life Cycle</a:t>
            </a:r>
            <a:endParaRPr lang="en-US" b="0"/>
          </a:p>
        </p:txBody>
      </p:sp>
      <p:sp>
        <p:nvSpPr>
          <p:cNvPr id="13315" name="Rectangle 3"/>
          <p:cNvSpPr>
            <a:spLocks noGrp="1" noChangeArrowheads="1"/>
          </p:cNvSpPr>
          <p:nvPr>
            <p:ph type="body" idx="1"/>
          </p:nvPr>
        </p:nvSpPr>
        <p:spPr>
          <a:xfrm>
            <a:off x="685800" y="1600200"/>
            <a:ext cx="8077200" cy="5410200"/>
          </a:xfrm>
        </p:spPr>
        <p:txBody>
          <a:bodyPr/>
          <a:lstStyle/>
          <a:p>
            <a:pPr>
              <a:spcBef>
                <a:spcPts val="800"/>
              </a:spcBef>
              <a:buFont typeface="Monotype Sorts" pitchFamily="2" charset="2"/>
              <a:buNone/>
            </a:pPr>
            <a:r>
              <a:rPr lang="en-US" dirty="0"/>
              <a:t>1. Declare the cursor</a:t>
            </a:r>
          </a:p>
          <a:p>
            <a:pPr>
              <a:spcBef>
                <a:spcPts val="800"/>
              </a:spcBef>
              <a:buFont typeface="Monotype Sorts" pitchFamily="2" charset="2"/>
              <a:buNone/>
            </a:pPr>
            <a:r>
              <a:rPr lang="en-US" dirty="0"/>
              <a:t>2. Open the cursor</a:t>
            </a:r>
          </a:p>
          <a:p>
            <a:pPr>
              <a:spcBef>
                <a:spcPts val="800"/>
              </a:spcBef>
              <a:buFont typeface="Monotype Sorts" pitchFamily="2" charset="2"/>
              <a:buNone/>
            </a:pPr>
            <a:r>
              <a:rPr lang="en-US" dirty="0"/>
              <a:t>3. Fetch each row</a:t>
            </a:r>
          </a:p>
          <a:p>
            <a:pPr>
              <a:spcBef>
                <a:spcPts val="800"/>
              </a:spcBef>
              <a:buFont typeface="Monotype Sorts" pitchFamily="2" charset="2"/>
              <a:buNone/>
            </a:pPr>
            <a:r>
              <a:rPr lang="en-US" dirty="0"/>
              <a:t>4. Close the cursor</a:t>
            </a:r>
          </a:p>
          <a:p>
            <a:pPr>
              <a:spcBef>
                <a:spcPts val="800"/>
              </a:spcBef>
              <a:buFont typeface="Monotype Sorts" pitchFamily="2" charset="2"/>
              <a:buNone/>
            </a:pPr>
            <a:r>
              <a:rPr lang="en-US" dirty="0"/>
              <a:t>5. </a:t>
            </a:r>
            <a:r>
              <a:rPr lang="en-US" dirty="0" err="1"/>
              <a:t>Deallocate</a:t>
            </a:r>
            <a:r>
              <a:rPr lang="en-US" dirty="0"/>
              <a:t> the cursor</a:t>
            </a:r>
          </a:p>
          <a:p>
            <a:pPr>
              <a:spcBef>
                <a:spcPts val="800"/>
              </a:spcBef>
              <a:buFont typeface="Monotype Sorts" pitchFamily="2" charset="2"/>
              <a:buNone/>
            </a:pPr>
            <a:endParaRPr lang="en-US" dirty="0"/>
          </a:p>
        </p:txBody>
      </p:sp>
      <p:pic>
        <p:nvPicPr>
          <p:cNvPr id="13317" name="Picture 5" descr="cursor_flow_chart"/>
          <p:cNvPicPr>
            <a:picLocks noChangeAspect="1" noChangeArrowheads="1"/>
          </p:cNvPicPr>
          <p:nvPr/>
        </p:nvPicPr>
        <p:blipFill>
          <a:blip r:embed="rId3" cstate="print"/>
          <a:srcRect/>
          <a:stretch>
            <a:fillRect/>
          </a:stretch>
        </p:blipFill>
        <p:spPr bwMode="auto">
          <a:xfrm>
            <a:off x="5741988" y="1600200"/>
            <a:ext cx="3402012" cy="50292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t>Declare </a:t>
            </a:r>
            <a:r>
              <a:rPr lang="en-US" dirty="0"/>
              <a:t>the Cursor</a:t>
            </a:r>
            <a:endParaRPr lang="en-US" b="0" dirty="0"/>
          </a:p>
        </p:txBody>
      </p:sp>
      <p:sp>
        <p:nvSpPr>
          <p:cNvPr id="14339" name="Rectangle 3"/>
          <p:cNvSpPr>
            <a:spLocks noGrp="1" noChangeArrowheads="1"/>
          </p:cNvSpPr>
          <p:nvPr>
            <p:ph type="body" idx="1"/>
          </p:nvPr>
        </p:nvSpPr>
        <p:spPr/>
        <p:txBody>
          <a:bodyPr>
            <a:normAutofit/>
          </a:bodyPr>
          <a:lstStyle/>
          <a:p>
            <a:pPr>
              <a:spcBef>
                <a:spcPts val="600"/>
              </a:spcBef>
            </a:pPr>
            <a:r>
              <a:rPr lang="en-US" dirty="0" smtClean="0"/>
              <a:t>When </a:t>
            </a:r>
            <a:r>
              <a:rPr lang="en-US" dirty="0"/>
              <a:t>you declare a cursor:</a:t>
            </a:r>
          </a:p>
          <a:p>
            <a:pPr lvl="1">
              <a:spcBef>
                <a:spcPts val="200"/>
              </a:spcBef>
            </a:pPr>
            <a:r>
              <a:rPr lang="en-US" dirty="0">
                <a:solidFill>
                  <a:schemeClr val="tx1"/>
                </a:solidFill>
              </a:rPr>
              <a:t>You specify the query</a:t>
            </a:r>
          </a:p>
          <a:p>
            <a:pPr lvl="1">
              <a:spcBef>
                <a:spcPts val="200"/>
              </a:spcBef>
            </a:pPr>
            <a:r>
              <a:rPr lang="en-US" dirty="0">
                <a:solidFill>
                  <a:schemeClr val="tx1"/>
                </a:solidFill>
              </a:rPr>
              <a:t>You specify the cursor mode</a:t>
            </a:r>
          </a:p>
          <a:p>
            <a:pPr lvl="2">
              <a:spcBef>
                <a:spcPts val="200"/>
              </a:spcBef>
            </a:pPr>
            <a:r>
              <a:rPr lang="en-US" b="1" dirty="0"/>
              <a:t>for read only</a:t>
            </a:r>
            <a:endParaRPr lang="en-US" dirty="0"/>
          </a:p>
          <a:p>
            <a:pPr lvl="2">
              <a:spcBef>
                <a:spcPts val="200"/>
              </a:spcBef>
            </a:pPr>
            <a:r>
              <a:rPr lang="en-US" b="1" dirty="0"/>
              <a:t>for update</a:t>
            </a:r>
            <a:endParaRPr lang="en-US" dirty="0"/>
          </a:p>
          <a:p>
            <a:pPr lvl="1">
              <a:spcBef>
                <a:spcPts val="200"/>
              </a:spcBef>
            </a:pPr>
            <a:r>
              <a:rPr lang="en-US" dirty="0">
                <a:solidFill>
                  <a:schemeClr val="tx1"/>
                </a:solidFill>
              </a:rPr>
              <a:t>Adaptive Server reserves memory resources for the cursor</a:t>
            </a:r>
          </a:p>
          <a:p>
            <a:pPr lvl="1">
              <a:spcBef>
                <a:spcPts val="200"/>
              </a:spcBef>
            </a:pPr>
            <a:r>
              <a:rPr lang="en-US" dirty="0">
                <a:solidFill>
                  <a:schemeClr val="tx1"/>
                </a:solidFill>
              </a:rPr>
              <a:t>Update Cursors is the Default Mode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Global Variables for Cursors</a:t>
            </a:r>
            <a:endParaRPr lang="en-US" b="0"/>
          </a:p>
        </p:txBody>
      </p:sp>
      <p:sp>
        <p:nvSpPr>
          <p:cNvPr id="22531" name="Rectangle 3"/>
          <p:cNvSpPr>
            <a:spLocks noGrp="1" noChangeArrowheads="1"/>
          </p:cNvSpPr>
          <p:nvPr>
            <p:ph type="body" idx="1"/>
          </p:nvPr>
        </p:nvSpPr>
        <p:spPr/>
        <p:txBody>
          <a:bodyPr>
            <a:normAutofit lnSpcReduction="10000"/>
          </a:bodyPr>
          <a:lstStyle/>
          <a:p>
            <a:pPr>
              <a:spcBef>
                <a:spcPts val="600"/>
              </a:spcBef>
            </a:pPr>
            <a:r>
              <a:rPr lang="en-US" i="1"/>
              <a:t>@@rowcount</a:t>
            </a:r>
            <a:endParaRPr lang="en-US"/>
          </a:p>
          <a:p>
            <a:pPr lvl="1">
              <a:spcBef>
                <a:spcPts val="200"/>
              </a:spcBef>
            </a:pPr>
            <a:r>
              <a:rPr lang="en-US">
                <a:solidFill>
                  <a:schemeClr val="tx1"/>
                </a:solidFill>
              </a:rPr>
              <a:t>After a </a:t>
            </a:r>
            <a:r>
              <a:rPr lang="en-US" b="1">
                <a:solidFill>
                  <a:schemeClr val="tx1"/>
                </a:solidFill>
              </a:rPr>
              <a:t>fetch</a:t>
            </a:r>
            <a:r>
              <a:rPr lang="en-US">
                <a:solidFill>
                  <a:schemeClr val="tx1"/>
                </a:solidFill>
              </a:rPr>
              <a:t>, returns the total number of rows returned by all </a:t>
            </a:r>
            <a:r>
              <a:rPr lang="en-US" b="1">
                <a:solidFill>
                  <a:schemeClr val="tx1"/>
                </a:solidFill>
              </a:rPr>
              <a:t>fetch</a:t>
            </a:r>
            <a:r>
              <a:rPr lang="en-US">
                <a:solidFill>
                  <a:schemeClr val="tx1"/>
                </a:solidFill>
              </a:rPr>
              <a:t> statements for that cursor</a:t>
            </a:r>
          </a:p>
          <a:p>
            <a:pPr lvl="1">
              <a:spcBef>
                <a:spcPts val="200"/>
              </a:spcBef>
            </a:pPr>
            <a:r>
              <a:rPr lang="en-US"/>
              <a:t>After any DML statement in a cursor, returns the number of rows affected by that statement</a:t>
            </a:r>
            <a:endParaRPr lang="en-US">
              <a:latin typeface="Times" pitchFamily="18" charset="0"/>
            </a:endParaRPr>
          </a:p>
          <a:p>
            <a:pPr lvl="1">
              <a:spcBef>
                <a:spcPts val="200"/>
              </a:spcBef>
            </a:pPr>
            <a:endParaRPr lang="en-US">
              <a:solidFill>
                <a:schemeClr val="tx1"/>
              </a:solidFill>
            </a:endParaRPr>
          </a:p>
          <a:p>
            <a:pPr>
              <a:spcBef>
                <a:spcPts val="600"/>
              </a:spcBef>
            </a:pPr>
            <a:r>
              <a:rPr lang="en-US" i="1"/>
              <a:t>@@sqlstatus</a:t>
            </a:r>
            <a:endParaRPr lang="en-US"/>
          </a:p>
          <a:p>
            <a:pPr lvl="1">
              <a:spcBef>
                <a:spcPts val="200"/>
              </a:spcBef>
            </a:pPr>
            <a:r>
              <a:rPr lang="en-US">
                <a:solidFill>
                  <a:schemeClr val="tx1"/>
                </a:solidFill>
              </a:rPr>
              <a:t>Returns 0 if the previous </a:t>
            </a:r>
            <a:r>
              <a:rPr lang="en-US" b="1">
                <a:solidFill>
                  <a:schemeClr val="tx1"/>
                </a:solidFill>
              </a:rPr>
              <a:t>fetch</a:t>
            </a:r>
            <a:r>
              <a:rPr lang="en-US">
                <a:solidFill>
                  <a:schemeClr val="tx1"/>
                </a:solidFill>
              </a:rPr>
              <a:t> was successful </a:t>
            </a:r>
          </a:p>
          <a:p>
            <a:pPr lvl="1">
              <a:spcBef>
                <a:spcPts val="200"/>
              </a:spcBef>
            </a:pPr>
            <a:r>
              <a:rPr lang="en-US">
                <a:solidFill>
                  <a:schemeClr val="tx1"/>
                </a:solidFill>
              </a:rPr>
              <a:t>Returns 1 for an error resulting from a </a:t>
            </a:r>
            <a:r>
              <a:rPr lang="en-US" b="1">
                <a:solidFill>
                  <a:schemeClr val="tx1"/>
                </a:solidFill>
              </a:rPr>
              <a:t>fetch</a:t>
            </a:r>
            <a:endParaRPr lang="en-US">
              <a:solidFill>
                <a:schemeClr val="tx1"/>
              </a:solidFill>
            </a:endParaRPr>
          </a:p>
          <a:p>
            <a:pPr lvl="1">
              <a:spcBef>
                <a:spcPts val="200"/>
              </a:spcBef>
            </a:pPr>
            <a:r>
              <a:rPr lang="en-US">
                <a:solidFill>
                  <a:schemeClr val="tx1"/>
                </a:solidFill>
              </a:rPr>
              <a:t>Returns 2 if the previous </a:t>
            </a:r>
            <a:r>
              <a:rPr lang="en-US" b="1">
                <a:solidFill>
                  <a:schemeClr val="tx1"/>
                </a:solidFill>
              </a:rPr>
              <a:t>fetch</a:t>
            </a:r>
            <a:r>
              <a:rPr lang="en-US">
                <a:solidFill>
                  <a:schemeClr val="tx1"/>
                </a:solidFill>
              </a:rPr>
              <a:t> failed because there are no more rows to </a:t>
            </a:r>
            <a:r>
              <a:rPr lang="en-US" b="1">
                <a:solidFill>
                  <a:schemeClr val="tx1"/>
                </a:solidFill>
              </a:rPr>
              <a:t>fetch</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228600" y="1524000"/>
            <a:ext cx="8686800" cy="5181600"/>
          </a:xfrm>
        </p:spPr>
        <p:txBody>
          <a:bodyPr>
            <a:normAutofit/>
          </a:bodyPr>
          <a:lstStyle/>
          <a:p>
            <a:pPr>
              <a:spcBef>
                <a:spcPts val="600"/>
              </a:spcBef>
            </a:pPr>
            <a:r>
              <a:rPr lang="en-US" sz="1800" dirty="0"/>
              <a:t>Cursors are not always the only way to accomplish a given task</a:t>
            </a:r>
          </a:p>
          <a:p>
            <a:pPr>
              <a:spcBef>
                <a:spcPts val="600"/>
              </a:spcBef>
            </a:pPr>
            <a:r>
              <a:rPr lang="en-US" sz="1800" dirty="0"/>
              <a:t>Cursor Code Example 1 rewritten using the </a:t>
            </a:r>
            <a:r>
              <a:rPr lang="en-US" sz="1800" b="1" dirty="0"/>
              <a:t>case</a:t>
            </a:r>
            <a:r>
              <a:rPr lang="en-US" sz="1800" dirty="0"/>
              <a:t> statement:</a:t>
            </a:r>
          </a:p>
          <a:p>
            <a:pPr>
              <a:lnSpc>
                <a:spcPct val="90000"/>
              </a:lnSpc>
              <a:spcBef>
                <a:spcPct val="0"/>
              </a:spcBef>
              <a:buFont typeface="Monotype Sorts" pitchFamily="2" charset="2"/>
              <a:buNone/>
            </a:pPr>
            <a:r>
              <a:rPr lang="en-US" sz="1800" b="1" dirty="0">
                <a:solidFill>
                  <a:srgbClr val="1669BC"/>
                </a:solidFill>
                <a:latin typeface="Courier New" pitchFamily="49" charset="0"/>
              </a:rPr>
              <a:t>	</a:t>
            </a:r>
            <a:r>
              <a:rPr lang="en-US" sz="1800" b="1" dirty="0">
                <a:solidFill>
                  <a:srgbClr val="3333FF"/>
                </a:solidFill>
                <a:latin typeface="Courier New" pitchFamily="49" charset="0"/>
              </a:rPr>
              <a:t>select </a:t>
            </a:r>
            <a:r>
              <a:rPr lang="en-US" sz="1800" b="1" dirty="0" err="1">
                <a:solidFill>
                  <a:srgbClr val="3333FF"/>
                </a:solidFill>
                <a:latin typeface="Courier New" pitchFamily="49" charset="0"/>
              </a:rPr>
              <a:t>title_id</a:t>
            </a:r>
            <a:r>
              <a:rPr lang="en-US" sz="1800" b="1" dirty="0">
                <a:solidFill>
                  <a:srgbClr val="3333FF"/>
                </a:solidFill>
                <a:latin typeface="Courier New" pitchFamily="49" charset="0"/>
              </a:rPr>
              <a:t>, type,</a:t>
            </a:r>
          </a:p>
          <a:p>
            <a:pPr>
              <a:spcBef>
                <a:spcPts val="200"/>
              </a:spcBef>
              <a:buFont typeface="Monotype Sorts" pitchFamily="2" charset="2"/>
              <a:buNone/>
            </a:pPr>
            <a:r>
              <a:rPr lang="en-US" sz="1800" b="1" dirty="0">
                <a:solidFill>
                  <a:srgbClr val="3333FF"/>
                </a:solidFill>
                <a:latin typeface="Courier New" pitchFamily="49" charset="0"/>
              </a:rPr>
              <a:t>		case type</a:t>
            </a:r>
          </a:p>
          <a:p>
            <a:pPr>
              <a:spcBef>
                <a:spcPts val="200"/>
              </a:spcBef>
              <a:buFont typeface="Monotype Sorts" pitchFamily="2" charset="2"/>
              <a:buNone/>
            </a:pPr>
            <a:r>
              <a:rPr lang="en-US" sz="1800" b="1" dirty="0">
                <a:solidFill>
                  <a:srgbClr val="3333FF"/>
                </a:solidFill>
                <a:latin typeface="Courier New" pitchFamily="49" charset="0"/>
              </a:rPr>
              <a:t>			when "business" then price * $1.08</a:t>
            </a:r>
          </a:p>
          <a:p>
            <a:pPr>
              <a:spcBef>
                <a:spcPts val="200"/>
              </a:spcBef>
              <a:buFont typeface="Monotype Sorts" pitchFamily="2" charset="2"/>
              <a:buNone/>
            </a:pPr>
            <a:r>
              <a:rPr lang="en-US" sz="1800" b="1" dirty="0">
                <a:solidFill>
                  <a:srgbClr val="3333FF"/>
                </a:solidFill>
                <a:latin typeface="Courier New" pitchFamily="49" charset="0"/>
              </a:rPr>
              <a:t>			when "</a:t>
            </a:r>
            <a:r>
              <a:rPr lang="en-US" sz="1800" b="1" dirty="0" err="1">
                <a:solidFill>
                  <a:srgbClr val="3333FF"/>
                </a:solidFill>
                <a:latin typeface="Courier New" pitchFamily="49" charset="0"/>
              </a:rPr>
              <a:t>mod_cook</a:t>
            </a:r>
            <a:r>
              <a:rPr lang="en-US" sz="1800" b="1" dirty="0">
                <a:solidFill>
                  <a:srgbClr val="3333FF"/>
                </a:solidFill>
                <a:latin typeface="Courier New" pitchFamily="49" charset="0"/>
              </a:rPr>
              <a:t>" then price</a:t>
            </a:r>
          </a:p>
          <a:p>
            <a:pPr>
              <a:spcBef>
                <a:spcPts val="200"/>
              </a:spcBef>
              <a:buFont typeface="Monotype Sorts" pitchFamily="2" charset="2"/>
              <a:buNone/>
            </a:pPr>
            <a:r>
              <a:rPr lang="en-US" sz="1800" b="1" dirty="0">
                <a:solidFill>
                  <a:srgbClr val="3333FF"/>
                </a:solidFill>
                <a:latin typeface="Courier New" pitchFamily="49" charset="0"/>
              </a:rPr>
              <a:t>			end</a:t>
            </a:r>
          </a:p>
          <a:p>
            <a:pPr>
              <a:spcBef>
                <a:spcPts val="200"/>
              </a:spcBef>
              <a:buFont typeface="Monotype Sorts" pitchFamily="2" charset="2"/>
              <a:buNone/>
            </a:pPr>
            <a:r>
              <a:rPr lang="en-US" sz="1800" b="1" dirty="0">
                <a:solidFill>
                  <a:srgbClr val="3333FF"/>
                </a:solidFill>
                <a:latin typeface="Courier New" pitchFamily="49" charset="0"/>
              </a:rPr>
              <a:t>		from titles</a:t>
            </a:r>
          </a:p>
          <a:p>
            <a:pPr>
              <a:buFont typeface="Monotype Sorts" pitchFamily="2" charset="2"/>
              <a:buNone/>
            </a:pPr>
            <a:r>
              <a:rPr lang="en-US" sz="1800" b="1" dirty="0">
                <a:solidFill>
                  <a:srgbClr val="3333FF"/>
                </a:solidFill>
                <a:latin typeface="Courier New" pitchFamily="49" charset="0"/>
              </a:rPr>
              <a:t>		where type in ("business", "</a:t>
            </a:r>
            <a:r>
              <a:rPr lang="en-US" sz="1800" b="1" dirty="0" err="1">
                <a:solidFill>
                  <a:srgbClr val="3333FF"/>
                </a:solidFill>
                <a:latin typeface="Courier New" pitchFamily="49" charset="0"/>
              </a:rPr>
              <a:t>mod_cook</a:t>
            </a:r>
            <a:r>
              <a:rPr lang="en-US" sz="1800" b="1" dirty="0">
                <a:solidFill>
                  <a:srgbClr val="3333FF"/>
                </a:solidFill>
                <a:latin typeface="Courier New" pitchFamily="49" charset="0"/>
              </a:rPr>
              <a:t>")</a:t>
            </a:r>
            <a:endParaRPr lang="en-US" sz="1800" dirty="0"/>
          </a:p>
          <a:p>
            <a:pPr>
              <a:spcBef>
                <a:spcPts val="600"/>
              </a:spcBef>
            </a:pPr>
            <a:r>
              <a:rPr lang="en-US" sz="1800" dirty="0"/>
              <a:t>Cursor Code Example 1 rewritten using two queries:</a:t>
            </a:r>
            <a:endParaRPr lang="en-US" sz="1800" b="1" dirty="0"/>
          </a:p>
          <a:p>
            <a:pPr>
              <a:lnSpc>
                <a:spcPct val="90000"/>
              </a:lnSpc>
              <a:spcBef>
                <a:spcPct val="0"/>
              </a:spcBef>
              <a:buFont typeface="Monotype Sorts" pitchFamily="2" charset="2"/>
              <a:buNone/>
            </a:pPr>
            <a:r>
              <a:rPr lang="en-US" sz="1800" b="1" dirty="0">
                <a:solidFill>
                  <a:srgbClr val="1669BC"/>
                </a:solidFill>
                <a:latin typeface="Courier New" pitchFamily="49" charset="0"/>
              </a:rPr>
              <a:t>	</a:t>
            </a:r>
            <a:r>
              <a:rPr lang="en-US" sz="1800" b="1" dirty="0">
                <a:solidFill>
                  <a:srgbClr val="3333FF"/>
                </a:solidFill>
                <a:latin typeface="Courier New" pitchFamily="49" charset="0"/>
              </a:rPr>
              <a:t>select </a:t>
            </a:r>
            <a:r>
              <a:rPr lang="en-US" sz="1800" b="1" dirty="0" err="1">
                <a:solidFill>
                  <a:srgbClr val="3333FF"/>
                </a:solidFill>
                <a:latin typeface="Courier New" pitchFamily="49" charset="0"/>
              </a:rPr>
              <a:t>title_id</a:t>
            </a:r>
            <a:r>
              <a:rPr lang="en-US" sz="1800" b="1" dirty="0">
                <a:solidFill>
                  <a:srgbClr val="3333FF"/>
                </a:solidFill>
                <a:latin typeface="Courier New" pitchFamily="49" charset="0"/>
              </a:rPr>
              <a:t>, type, price * $1.08</a:t>
            </a:r>
          </a:p>
          <a:p>
            <a:pPr>
              <a:spcBef>
                <a:spcPts val="200"/>
              </a:spcBef>
              <a:buFont typeface="Monotype Sorts" pitchFamily="2" charset="2"/>
              <a:buNone/>
            </a:pPr>
            <a:r>
              <a:rPr lang="en-US" sz="1800" b="1" dirty="0">
                <a:solidFill>
                  <a:srgbClr val="3333FF"/>
                </a:solidFill>
                <a:latin typeface="Courier New" pitchFamily="49" charset="0"/>
              </a:rPr>
              <a:t>		from titles</a:t>
            </a:r>
          </a:p>
          <a:p>
            <a:pPr>
              <a:spcBef>
                <a:spcPts val="200"/>
              </a:spcBef>
              <a:buFont typeface="Monotype Sorts" pitchFamily="2" charset="2"/>
              <a:buNone/>
            </a:pPr>
            <a:r>
              <a:rPr lang="en-US" sz="1800" b="1" dirty="0">
                <a:solidFill>
                  <a:srgbClr val="3333FF"/>
                </a:solidFill>
                <a:latin typeface="Courier New" pitchFamily="49" charset="0"/>
              </a:rPr>
              <a:t>		where type = "business"</a:t>
            </a:r>
          </a:p>
          <a:p>
            <a:pPr>
              <a:spcBef>
                <a:spcPts val="200"/>
              </a:spcBef>
              <a:buFont typeface="Monotype Sorts" pitchFamily="2" charset="2"/>
              <a:buNone/>
            </a:pPr>
            <a:r>
              <a:rPr lang="en-US" sz="1800" b="1" dirty="0">
                <a:solidFill>
                  <a:srgbClr val="3333FF"/>
                </a:solidFill>
                <a:latin typeface="Courier New" pitchFamily="49" charset="0"/>
              </a:rPr>
              <a:t>	select </a:t>
            </a:r>
            <a:r>
              <a:rPr lang="en-US" sz="1800" b="1" dirty="0" err="1">
                <a:solidFill>
                  <a:srgbClr val="3333FF"/>
                </a:solidFill>
                <a:latin typeface="Courier New" pitchFamily="49" charset="0"/>
              </a:rPr>
              <a:t>title_id</a:t>
            </a:r>
            <a:r>
              <a:rPr lang="en-US" sz="1800" b="1" dirty="0">
                <a:solidFill>
                  <a:srgbClr val="3333FF"/>
                </a:solidFill>
                <a:latin typeface="Courier New" pitchFamily="49" charset="0"/>
              </a:rPr>
              <a:t>, type, price</a:t>
            </a:r>
          </a:p>
          <a:p>
            <a:pPr>
              <a:spcBef>
                <a:spcPts val="200"/>
              </a:spcBef>
              <a:buFont typeface="Monotype Sorts" pitchFamily="2" charset="2"/>
              <a:buNone/>
            </a:pPr>
            <a:r>
              <a:rPr lang="en-US" sz="1800" b="1" dirty="0">
                <a:solidFill>
                  <a:srgbClr val="3333FF"/>
                </a:solidFill>
                <a:latin typeface="Courier New" pitchFamily="49" charset="0"/>
              </a:rPr>
              <a:t>		from titles</a:t>
            </a:r>
          </a:p>
          <a:p>
            <a:pPr>
              <a:buFont typeface="Monotype Sorts" pitchFamily="2" charset="2"/>
              <a:buNone/>
            </a:pPr>
            <a:r>
              <a:rPr lang="en-US" sz="1800" b="1" dirty="0">
                <a:solidFill>
                  <a:srgbClr val="3333FF"/>
                </a:solidFill>
                <a:latin typeface="Courier New" pitchFamily="49" charset="0"/>
              </a:rPr>
              <a:t>		where type = "</a:t>
            </a:r>
            <a:r>
              <a:rPr lang="en-US" sz="1800" b="1" dirty="0" err="1">
                <a:solidFill>
                  <a:srgbClr val="3333FF"/>
                </a:solidFill>
                <a:latin typeface="Courier New" pitchFamily="49" charset="0"/>
              </a:rPr>
              <a:t>mod_cook</a:t>
            </a:r>
            <a:r>
              <a:rPr lang="en-US" sz="1800" b="1" dirty="0">
                <a:solidFill>
                  <a:srgbClr val="3333FF"/>
                </a:solidFill>
                <a:latin typeface="Courier New" pitchFamily="49" charset="0"/>
              </a:rPr>
              <a:t>"</a:t>
            </a:r>
          </a:p>
        </p:txBody>
      </p:sp>
      <p:sp>
        <p:nvSpPr>
          <p:cNvPr id="48130" name="Rectangle 2"/>
          <p:cNvSpPr>
            <a:spLocks noGrp="1" noChangeArrowheads="1"/>
          </p:cNvSpPr>
          <p:nvPr>
            <p:ph type="title"/>
          </p:nvPr>
        </p:nvSpPr>
        <p:spPr>
          <a:xfrm>
            <a:off x="152400" y="152400"/>
            <a:ext cx="8839200" cy="609600"/>
          </a:xfrm>
        </p:spPr>
        <p:txBody>
          <a:bodyPr/>
          <a:lstStyle/>
          <a:p>
            <a:pPr>
              <a:lnSpc>
                <a:spcPct val="90000"/>
              </a:lnSpc>
            </a:pPr>
            <a:r>
              <a:rPr lang="en-US" sz="3600"/>
              <a:t>Alternatives to Cursors</a:t>
            </a:r>
            <a:endParaRPr lang="en-US" b="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CLR Integration , Assemblies</a:t>
            </a:r>
          </a:p>
        </p:txBody>
      </p:sp>
      <p:pic>
        <p:nvPicPr>
          <p:cNvPr id="8195" name="Picture 2" descr="D:\SVN\MSLResources\PPT Graphics\dotnet_Application.png"/>
          <p:cNvPicPr>
            <a:picLocks noChangeAspect="1" noChangeArrowheads="1"/>
          </p:cNvPicPr>
          <p:nvPr/>
        </p:nvPicPr>
        <p:blipFill>
          <a:blip r:embed="rId3" cstate="print"/>
          <a:srcRect/>
          <a:stretch>
            <a:fillRect/>
          </a:stretch>
        </p:blipFill>
        <p:spPr bwMode="auto">
          <a:xfrm>
            <a:off x="1927225" y="4125913"/>
            <a:ext cx="2000250" cy="1706562"/>
          </a:xfrm>
          <a:prstGeom prst="rect">
            <a:avLst/>
          </a:prstGeom>
          <a:noFill/>
          <a:ln w="9525">
            <a:noFill/>
            <a:miter lim="800000"/>
            <a:headEnd/>
            <a:tailEnd/>
          </a:ln>
        </p:spPr>
      </p:pic>
      <p:pic>
        <p:nvPicPr>
          <p:cNvPr id="8196" name="Picture 5" descr="D:\SVN\MSLResources\PPT Graphics\Disk_I-O.png"/>
          <p:cNvPicPr>
            <a:picLocks noChangeAspect="1" noChangeArrowheads="1"/>
          </p:cNvPicPr>
          <p:nvPr/>
        </p:nvPicPr>
        <p:blipFill>
          <a:blip r:embed="rId4" cstate="print"/>
          <a:srcRect/>
          <a:stretch>
            <a:fillRect/>
          </a:stretch>
        </p:blipFill>
        <p:spPr bwMode="auto">
          <a:xfrm>
            <a:off x="4059238" y="3962400"/>
            <a:ext cx="2978150" cy="2166938"/>
          </a:xfrm>
          <a:prstGeom prst="rect">
            <a:avLst/>
          </a:prstGeom>
          <a:noFill/>
          <a:ln w="9525">
            <a:noFill/>
            <a:miter lim="800000"/>
            <a:headEnd/>
            <a:tailEnd/>
          </a:ln>
        </p:spPr>
      </p:pic>
      <p:sp>
        <p:nvSpPr>
          <p:cNvPr id="8197" name="Rounded Rectangle 8"/>
          <p:cNvSpPr>
            <a:spLocks noChangeArrowheads="1"/>
          </p:cNvSpPr>
          <p:nvPr/>
        </p:nvSpPr>
        <p:spPr bwMode="auto">
          <a:xfrm>
            <a:off x="582613" y="3038475"/>
            <a:ext cx="7589837" cy="414338"/>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a:buClr>
                <a:schemeClr val="hlink"/>
              </a:buClr>
              <a:buFontTx/>
              <a:buChar char="•"/>
            </a:pPr>
            <a:r>
              <a:rPr lang="en-US" sz="2000" b="0"/>
              <a:t>Leverage the .NET 2.0 API</a:t>
            </a:r>
          </a:p>
        </p:txBody>
      </p:sp>
      <p:sp>
        <p:nvSpPr>
          <p:cNvPr id="8198" name="Rounded Rectangle 8"/>
          <p:cNvSpPr>
            <a:spLocks noChangeArrowheads="1"/>
          </p:cNvSpPr>
          <p:nvPr/>
        </p:nvSpPr>
        <p:spPr bwMode="auto">
          <a:xfrm>
            <a:off x="579438" y="2222500"/>
            <a:ext cx="7581900" cy="722313"/>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a:buClr>
                <a:schemeClr val="hlink"/>
              </a:buClr>
              <a:buFontTx/>
              <a:buChar char="•"/>
            </a:pPr>
            <a:r>
              <a:rPr lang="en-US" sz="2000" b="0"/>
              <a:t>Deploy custom developed CLR assemblies within the SQL Server Process</a:t>
            </a:r>
          </a:p>
        </p:txBody>
      </p:sp>
      <p:sp>
        <p:nvSpPr>
          <p:cNvPr id="8199" name="Rounded Rectangle 8"/>
          <p:cNvSpPr>
            <a:spLocks noChangeArrowheads="1"/>
          </p:cNvSpPr>
          <p:nvPr/>
        </p:nvSpPr>
        <p:spPr bwMode="auto">
          <a:xfrm>
            <a:off x="582613" y="1752600"/>
            <a:ext cx="7586662" cy="382588"/>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a:t>Introduced in SQL Server 2005</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ounded Rectangle 3"/>
          <p:cNvSpPr>
            <a:spLocks noChangeArrowheads="1"/>
          </p:cNvSpPr>
          <p:nvPr/>
        </p:nvSpPr>
        <p:spPr bwMode="auto">
          <a:xfrm>
            <a:off x="388938" y="1652587"/>
            <a:ext cx="7961312" cy="5053013"/>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9219" name="Rectangle 2"/>
          <p:cNvSpPr>
            <a:spLocks noGrp="1" noChangeArrowheads="1"/>
          </p:cNvSpPr>
          <p:nvPr>
            <p:ph type="title"/>
          </p:nvPr>
        </p:nvSpPr>
        <p:spPr>
          <a:xfrm>
            <a:off x="612648" y="228600"/>
            <a:ext cx="8153400" cy="990600"/>
          </a:xfrm>
        </p:spPr>
        <p:txBody>
          <a:bodyPr>
            <a:noAutofit/>
          </a:bodyPr>
          <a:lstStyle/>
          <a:p>
            <a:pPr eaLnBrk="1" hangingPunct="1"/>
            <a:r>
              <a:rPr lang="en-US" sz="3600" dirty="0" smtClean="0">
                <a:latin typeface="Times New Roman" pitchFamily="18" charset="0"/>
                <a:cs typeface="Times New Roman" pitchFamily="18" charset="0"/>
              </a:rPr>
              <a:t>Implementing Custom Aggregate Functions</a:t>
            </a:r>
          </a:p>
        </p:txBody>
      </p:sp>
      <p:sp>
        <p:nvSpPr>
          <p:cNvPr id="804868" name="AutoShape 4"/>
          <p:cNvSpPr>
            <a:spLocks noChangeArrowheads="1"/>
          </p:cNvSpPr>
          <p:nvPr/>
        </p:nvSpPr>
        <p:spPr bwMode="auto">
          <a:xfrm>
            <a:off x="874713" y="3617913"/>
            <a:ext cx="6900862" cy="11826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CREATE ASSEMBLY StringUtilities FROM ‘PathToAssembly\StringUtilities.dll'</a:t>
            </a:r>
          </a:p>
          <a:p>
            <a:pPr algn="l" defTabSz="457200" eaLnBrk="1" hangingPunct="1">
              <a:lnSpc>
                <a:spcPct val="90000"/>
              </a:lnSpc>
              <a:spcBef>
                <a:spcPct val="70000"/>
              </a:spcBef>
              <a:buClr>
                <a:schemeClr val="hlink"/>
              </a:buClr>
              <a:buSzPct val="90000"/>
              <a:tabLst>
                <a:tab pos="457200" algn="l"/>
              </a:tabLst>
              <a:defRPr/>
            </a:pPr>
            <a:r>
              <a:rPr lang="en-US" sz="2000" b="0" dirty="0"/>
              <a:t>WITH PERMISSION_SET=SAFE;</a:t>
            </a:r>
          </a:p>
        </p:txBody>
      </p:sp>
      <p:sp>
        <p:nvSpPr>
          <p:cNvPr id="2" name="AutoShape 4"/>
          <p:cNvSpPr>
            <a:spLocks noChangeArrowheads="1"/>
          </p:cNvSpPr>
          <p:nvPr/>
        </p:nvSpPr>
        <p:spPr bwMode="auto">
          <a:xfrm>
            <a:off x="855663" y="4876800"/>
            <a:ext cx="6923087" cy="169227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CREATE AGGREGATE Concatenate(@input nvarchar(4000))</a:t>
            </a:r>
          </a:p>
          <a:p>
            <a:pPr algn="l" defTabSz="457200" eaLnBrk="1" hangingPunct="1">
              <a:lnSpc>
                <a:spcPct val="90000"/>
              </a:lnSpc>
              <a:spcBef>
                <a:spcPct val="70000"/>
              </a:spcBef>
              <a:buClr>
                <a:schemeClr val="hlink"/>
              </a:buClr>
              <a:buSzPct val="90000"/>
              <a:tabLst>
                <a:tab pos="457200" algn="l"/>
              </a:tabLst>
              <a:defRPr/>
            </a:pPr>
            <a:r>
              <a:rPr lang="en-US" sz="2000" b="0" dirty="0"/>
              <a:t>RETURNS nvarchar(4000)</a:t>
            </a:r>
          </a:p>
          <a:p>
            <a:pPr algn="l" defTabSz="457200" eaLnBrk="1" hangingPunct="1">
              <a:lnSpc>
                <a:spcPct val="90000"/>
              </a:lnSpc>
              <a:spcBef>
                <a:spcPct val="70000"/>
              </a:spcBef>
              <a:buClr>
                <a:schemeClr val="hlink"/>
              </a:buClr>
              <a:buSzPct val="90000"/>
              <a:tabLst>
                <a:tab pos="457200" algn="l"/>
              </a:tabLst>
              <a:defRPr/>
            </a:pPr>
            <a:r>
              <a:rPr lang="en-US" sz="2000" b="0" dirty="0"/>
              <a:t>EXTERNAL NAME [StringUtilities].[Concatenate]</a:t>
            </a:r>
          </a:p>
        </p:txBody>
      </p:sp>
      <p:sp>
        <p:nvSpPr>
          <p:cNvPr id="9222" name="Rounded Rectangle 8"/>
          <p:cNvSpPr>
            <a:spLocks noChangeArrowheads="1"/>
          </p:cNvSpPr>
          <p:nvPr/>
        </p:nvSpPr>
        <p:spPr bwMode="auto">
          <a:xfrm>
            <a:off x="569913" y="2627313"/>
            <a:ext cx="7597775" cy="727075"/>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a:buClr>
                <a:schemeClr val="hlink"/>
              </a:buClr>
              <a:buFontTx/>
              <a:buChar char="•"/>
            </a:pPr>
            <a:r>
              <a:rPr lang="en-US" sz="2000" b="0"/>
              <a:t>Can be created using any .NET language such as C# and VB</a:t>
            </a:r>
          </a:p>
        </p:txBody>
      </p:sp>
      <p:sp>
        <p:nvSpPr>
          <p:cNvPr id="9223" name="Rounded Rectangle 8"/>
          <p:cNvSpPr>
            <a:spLocks noChangeArrowheads="1"/>
          </p:cNvSpPr>
          <p:nvPr/>
        </p:nvSpPr>
        <p:spPr bwMode="auto">
          <a:xfrm>
            <a:off x="571500" y="1752601"/>
            <a:ext cx="7602538" cy="658812"/>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dirty="0"/>
              <a:t>Custom programs in an assembly that are imported into SQL Server® using the  integrated CLR</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A9445D28B95A4995C545995709B740" ma:contentTypeVersion="10" ma:contentTypeDescription="Create a new document." ma:contentTypeScope="" ma:versionID="39ca2dab5e51d03692ce495927a978ec">
  <xsd:schema xmlns:xsd="http://www.w3.org/2001/XMLSchema" xmlns:xs="http://www.w3.org/2001/XMLSchema" xmlns:p="http://schemas.microsoft.com/office/2006/metadata/properties" xmlns:ns2="4845f1dd-dae6-4377-8049-559ac4d47b2a" targetNamespace="http://schemas.microsoft.com/office/2006/metadata/properties" ma:root="true" ma:fieldsID="0f9843c7b20d0fffff7cb39c8376c022" ns2:_="">
    <xsd:import namespace="4845f1dd-dae6-4377-8049-559ac4d47b2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45f1dd-dae6-4377-8049-559ac4d47b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768AA6A-4717-484B-B2AB-FC057283A444}"/>
</file>

<file path=customXml/itemProps2.xml><?xml version="1.0" encoding="utf-8"?>
<ds:datastoreItem xmlns:ds="http://schemas.openxmlformats.org/officeDocument/2006/customXml" ds:itemID="{31463A81-66F1-44BB-A94E-C95C54C87A60}"/>
</file>

<file path=customXml/itemProps3.xml><?xml version="1.0" encoding="utf-8"?>
<ds:datastoreItem xmlns:ds="http://schemas.openxmlformats.org/officeDocument/2006/customXml" ds:itemID="{4332C94A-D085-494D-9373-DE1B7067E538}"/>
</file>

<file path=docProps/app.xml><?xml version="1.0" encoding="utf-8"?>
<Properties xmlns="http://schemas.openxmlformats.org/officeDocument/2006/extended-properties" xmlns:vt="http://schemas.openxmlformats.org/officeDocument/2006/docPropsVTypes">
  <Template>Median</Template>
  <TotalTime>1014</TotalTime>
  <Words>934</Words>
  <Application>Microsoft Office PowerPoint</Application>
  <PresentationFormat>On-screen Show (4:3)</PresentationFormat>
  <Paragraphs>188</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Median</vt:lpstr>
      <vt:lpstr>PowerPoint Presentation</vt:lpstr>
      <vt:lpstr>Cursor</vt:lpstr>
      <vt:lpstr>Understanding Cursors</vt:lpstr>
      <vt:lpstr>Cursor Life Cycle</vt:lpstr>
      <vt:lpstr>Declare the Cursor</vt:lpstr>
      <vt:lpstr>Global Variables for Cursors</vt:lpstr>
      <vt:lpstr>Alternatives to Cursors</vt:lpstr>
      <vt:lpstr>CLR Integration , Assemblies</vt:lpstr>
      <vt:lpstr>Implementing Custom Aggregate Functions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9: Implementing Managed Code in a Database</dc:title>
  <dc:creator>Rami</dc:creator>
  <cp:lastModifiedBy>Rami</cp:lastModifiedBy>
  <cp:revision>45</cp:revision>
  <dcterms:created xsi:type="dcterms:W3CDTF">2006-08-16T00:00:00Z</dcterms:created>
  <dcterms:modified xsi:type="dcterms:W3CDTF">2013-01-04T19:24:05Z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0x010100C4A9445D28B95A4995C545995709B740</vt:lpwstr>
  </property>
</Properties>
</file>