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5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5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7.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57.xml" ContentType="application/vnd.openxmlformats-officedocument.presentationml.notesSlide+xml"/>
  <Override PartName="/ppt/notesSlides/notesSlide66.xml" ContentType="application/vnd.openxmlformats-officedocument.presentationml.notesSlide+xml"/>
  <Override PartName="/ppt/notesSlides/notesSlide1.xml" ContentType="application/vnd.openxmlformats-officedocument.presentationml.notesSlide+xml"/>
  <Override PartName="/ppt/notesSlides/notesSlide56.xml" ContentType="application/vnd.openxmlformats-officedocument.presentationml.notesSlide+xml"/>
  <Override PartName="/ppt/slideLayouts/slideLayout1.xml" ContentType="application/vnd.openxmlformats-officedocument.presentationml.slideLayout+xml"/>
  <Override PartName="/ppt/notesSlides/notesSlide55.xml" ContentType="application/vnd.openxmlformats-officedocument.presentationml.notesSlide+xml"/>
  <Override PartName="/ppt/slideLayouts/slideLayout5.xml" ContentType="application/vnd.openxmlformats-officedocument.presentationml.slideLayout+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slideLayouts/slideLayout4.xml" ContentType="application/vnd.openxmlformats-officedocument.presentationml.slideLayout+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Layouts/slideLayout12.xml" ContentType="application/vnd.openxmlformats-officedocument.presentationml.slideLayout+xml"/>
  <Override PartName="/ppt/notesSlides/notesSlide44.xml" ContentType="application/vnd.openxmlformats-officedocument.presentationml.notesSlide+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slideLayouts/slideLayout10.xml" ContentType="application/vnd.openxmlformats-officedocument.presentationml.slideLayout+xml"/>
  <Override PartName="/ppt/notesSlides/notesSlide5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74" r:id="rId16"/>
    <p:sldId id="277" r:id="rId17"/>
    <p:sldId id="278" r:id="rId18"/>
    <p:sldId id="279" r:id="rId19"/>
    <p:sldId id="280" r:id="rId20"/>
    <p:sldId id="281" r:id="rId21"/>
    <p:sldId id="286" r:id="rId22"/>
    <p:sldId id="287" r:id="rId23"/>
    <p:sldId id="288" r:id="rId24"/>
    <p:sldId id="289" r:id="rId25"/>
    <p:sldId id="308" r:id="rId26"/>
    <p:sldId id="349" r:id="rId27"/>
    <p:sldId id="350" r:id="rId28"/>
    <p:sldId id="384" r:id="rId29"/>
    <p:sldId id="351" r:id="rId30"/>
    <p:sldId id="352" r:id="rId31"/>
    <p:sldId id="313" r:id="rId32"/>
    <p:sldId id="312" r:id="rId33"/>
    <p:sldId id="315" r:id="rId34"/>
    <p:sldId id="316" r:id="rId35"/>
    <p:sldId id="346" r:id="rId36"/>
    <p:sldId id="358" r:id="rId37"/>
    <p:sldId id="320" r:id="rId38"/>
    <p:sldId id="321" r:id="rId39"/>
    <p:sldId id="381" r:id="rId40"/>
    <p:sldId id="382" r:id="rId41"/>
    <p:sldId id="383" r:id="rId42"/>
    <p:sldId id="324" r:id="rId43"/>
    <p:sldId id="359" r:id="rId44"/>
    <p:sldId id="357" r:id="rId45"/>
    <p:sldId id="380" r:id="rId46"/>
    <p:sldId id="348" r:id="rId47"/>
    <p:sldId id="327" r:id="rId48"/>
    <p:sldId id="331" r:id="rId49"/>
    <p:sldId id="332" r:id="rId50"/>
    <p:sldId id="334" r:id="rId51"/>
    <p:sldId id="335" r:id="rId52"/>
    <p:sldId id="336" r:id="rId53"/>
    <p:sldId id="341"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2" r:id="rId80"/>
    <p:sldId id="413" r:id="rId81"/>
    <p:sldId id="414" r:id="rId82"/>
    <p:sldId id="415" r:id="rId83"/>
    <p:sldId id="416" r:id="rId84"/>
    <p:sldId id="417" r:id="rId85"/>
    <p:sldId id="418" r:id="rId86"/>
    <p:sldId id="419" r:id="rId87"/>
    <p:sldId id="424" r:id="rId88"/>
    <p:sldId id="425" r:id="rId89"/>
    <p:sldId id="426" r:id="rId90"/>
    <p:sldId id="427" r:id="rId91"/>
    <p:sldId id="428" r:id="rId92"/>
    <p:sldId id="429" r:id="rId93"/>
    <p:sldId id="430" r:id="rId94"/>
    <p:sldId id="431" r:id="rId95"/>
    <p:sldId id="432" r:id="rId96"/>
    <p:sldId id="433" r:id="rId97"/>
    <p:sldId id="43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5" autoAdjust="0"/>
  </p:normalViewPr>
  <p:slideViewPr>
    <p:cSldViewPr>
      <p:cViewPr varScale="1">
        <p:scale>
          <a:sx n="52" d="100"/>
          <a:sy n="52" d="100"/>
        </p:scale>
        <p:origin x="-16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ABFD3-846C-4B50-AFD7-DB807043BC45}" type="datetimeFigureOut">
              <a:rPr lang="en-US" smtClean="0"/>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4BCAC-1858-4B7C-9F26-9FEF9E56BB41}" type="slidenum">
              <a:rPr lang="en-US" smtClean="0"/>
              <a:pPr/>
              <a:t>‹#›</a:t>
            </a:fld>
            <a:endParaRPr lang="en-US"/>
          </a:p>
        </p:txBody>
      </p:sp>
    </p:spTree>
    <p:extLst>
      <p:ext uri="{BB962C8B-B14F-4D97-AF65-F5344CB8AC3E}">
        <p14:creationId xmlns:p14="http://schemas.microsoft.com/office/powerpoint/2010/main" val="288279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B1DA357-F05E-4D17-9424-437B581886B2}" type="slidenum">
              <a:rPr lang="en-US" smtClean="0"/>
              <a:pPr/>
              <a:t>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57349" name="Rectangle 2"/>
          <p:cNvSpPr>
            <a:spLocks noGrp="1" noChangeArrowheads="1"/>
          </p:cNvSpPr>
          <p:nvPr>
            <p:ph type="hdr" sz="quarter"/>
          </p:nvPr>
        </p:nvSpPr>
        <p:spPr>
          <a:noFill/>
        </p:spPr>
        <p:txBody>
          <a:bodyPr/>
          <a:lstStyle/>
          <a:p>
            <a:r>
              <a:rPr lang="en-US" smtClean="0"/>
              <a:t>Module 5: Using XML </a:t>
            </a:r>
          </a:p>
        </p:txBody>
      </p:sp>
      <p:sp>
        <p:nvSpPr>
          <p:cNvPr id="573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7F125A7-6EB3-4112-8751-F69D8C8BF334}"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RAW mode queries are. Explain how the RAW mode generates a single &lt;row&gt; element per row in the </a:t>
            </a:r>
            <a:r>
              <a:rPr lang="en-US" dirty="0" err="1" smtClean="0"/>
              <a:t>rowset</a:t>
            </a:r>
            <a:r>
              <a:rPr lang="en-US" dirty="0" smtClean="0"/>
              <a:t> that is returned by the SELECT statement. You can generate the XML hierarchy by writing nested FOR XML queries.</a:t>
            </a:r>
          </a:p>
          <a:p>
            <a:pPr eaLnBrk="1" hangingPunct="1"/>
            <a:r>
              <a:rPr lang="en-US" dirty="0" smtClean="0"/>
              <a:t>Explain how the RAW mode transforms each row in the query result set into an XML element that has the generic identifier &lt;row&gt;, or the optionally provided element name. By default, each column value in the </a:t>
            </a:r>
            <a:r>
              <a:rPr lang="en-US" dirty="0" err="1" smtClean="0"/>
              <a:t>rowset</a:t>
            </a:r>
            <a:r>
              <a:rPr lang="en-US" dirty="0" smtClean="0"/>
              <a:t> that is not NULL is mapped to an attribute of the &lt;row&gt; element. </a:t>
            </a:r>
          </a:p>
          <a:p>
            <a:pPr eaLnBrk="1" hangingPunct="1"/>
            <a:r>
              <a:rPr lang="en-US" dirty="0" smtClean="0"/>
              <a:t>Mention that a single root element is required for the resultant XML to be "Well Formed" as per W3C XML specifications.</a:t>
            </a:r>
          </a:p>
          <a:p>
            <a:pPr eaLnBrk="1" hangingPunct="1"/>
            <a:endParaRPr lang="en-US" dirty="0" smtClean="0"/>
          </a:p>
          <a:p>
            <a:pPr eaLnBrk="1" hangingPunct="1"/>
            <a:r>
              <a:rPr lang="en-US" b="1" dirty="0" smtClean="0"/>
              <a:t>The RAW mode queries:</a:t>
            </a:r>
          </a:p>
          <a:p>
            <a:pPr eaLnBrk="1" hangingPunct="1">
              <a:buFontTx/>
              <a:buChar char="•"/>
            </a:pPr>
            <a:r>
              <a:rPr lang="en-US" dirty="0" smtClean="0"/>
              <a:t> XML representation of a </a:t>
            </a:r>
            <a:r>
              <a:rPr lang="en-US" dirty="0" err="1" smtClean="0"/>
              <a:t>rowset</a:t>
            </a:r>
            <a:endParaRPr lang="en-US" dirty="0" smtClean="0"/>
          </a:p>
          <a:p>
            <a:pPr eaLnBrk="1" hangingPunct="1">
              <a:buFontTx/>
              <a:buChar char="•"/>
            </a:pPr>
            <a:r>
              <a:rPr lang="en-US" dirty="0" smtClean="0"/>
              <a:t> Contains either elements or attributes</a:t>
            </a:r>
          </a:p>
          <a:p>
            <a:pPr eaLnBrk="1" hangingPunct="1">
              <a:buFontTx/>
              <a:buChar char="•"/>
            </a:pPr>
            <a:r>
              <a:rPr lang="en-US" dirty="0" smtClean="0"/>
              <a:t> Optional root element and row element name</a:t>
            </a:r>
          </a:p>
        </p:txBody>
      </p:sp>
      <p:sp>
        <p:nvSpPr>
          <p:cNvPr id="69637" name="Rectangle 2"/>
          <p:cNvSpPr>
            <a:spLocks noGrp="1" noChangeArrowheads="1"/>
          </p:cNvSpPr>
          <p:nvPr>
            <p:ph type="hdr" sz="quarter"/>
          </p:nvPr>
        </p:nvSpPr>
        <p:spPr>
          <a:noFill/>
        </p:spPr>
        <p:txBody>
          <a:bodyPr/>
          <a:lstStyle/>
          <a:p>
            <a:r>
              <a:rPr lang="en-US" smtClean="0"/>
              <a:t>Module 5: Using XML </a:t>
            </a:r>
          </a:p>
        </p:txBody>
      </p:sp>
      <p:sp>
        <p:nvSpPr>
          <p:cNvPr id="696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768B65A-CF23-4A44-A0C4-571CEF1D536F}" type="slidenum">
              <a:rPr lang="en-US" smtClean="0"/>
              <a:pPr/>
              <a:t>12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AUTO mode queries are. Explain that the AUTO mode gives you more control over the returned XML. By default, each row in the result set is represented as an XML element named after the table it was selected from. The AUTO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r>
              <a:rPr lang="en-US" dirty="0" smtClean="0"/>
              <a:t>Remind students that AUTO mode queries are useful if you want to generate simple hierarchies. However, using the EXPLICIT mode and using the PATH mode provide more control and flexibility in deciding the shape of the XML from a query result.</a:t>
            </a:r>
          </a:p>
          <a:p>
            <a:pPr eaLnBrk="1" hangingPunct="1"/>
            <a:r>
              <a:rPr lang="en-US" dirty="0" smtClean="0"/>
              <a:t>Each table in the FROM clause, from which at least one column is listed in the SELECT clause, is represented as an XML element. The columns listed in the SELECT clause are mapped to attributes or </a:t>
            </a:r>
            <a:r>
              <a:rPr lang="en-US" dirty="0" err="1" smtClean="0"/>
              <a:t>subelements</a:t>
            </a:r>
            <a:r>
              <a:rPr lang="en-US" dirty="0" smtClean="0"/>
              <a:t>, if the optional ELEMENTS option is specified in the FOR XML clause.</a:t>
            </a:r>
          </a:p>
          <a:p>
            <a:pPr eaLnBrk="1" hangingPunct="1"/>
            <a:r>
              <a:rPr lang="en-US" dirty="0" smtClean="0"/>
              <a:t>The XML hierarchy, nesting of the elements, in the resulting XML is based on the order of tables identified by the columns specified in the SELECT clause. Therefore, the order in which column names are specified in the SELECT clause is significant. The first, leftmost table that is identified forms the top element in the resulting XML document. The second leftmost table, identified by columns in the SELECT statement, forms a </a:t>
            </a:r>
            <a:r>
              <a:rPr lang="en-US" dirty="0" err="1" smtClean="0"/>
              <a:t>subelement</a:t>
            </a:r>
            <a:r>
              <a:rPr lang="en-US" dirty="0" smtClean="0"/>
              <a:t> within the top element.</a:t>
            </a:r>
          </a:p>
          <a:p>
            <a:pPr eaLnBrk="1" hangingPunct="1"/>
            <a:endParaRPr lang="en-US" dirty="0" smtClean="0"/>
          </a:p>
          <a:p>
            <a:pPr eaLnBrk="1" hangingPunct="1"/>
            <a:r>
              <a:rPr lang="en-US" b="1" dirty="0" smtClean="0"/>
              <a:t>AUTO mode queries:</a:t>
            </a:r>
          </a:p>
          <a:p>
            <a:pPr eaLnBrk="1" hangingPunct="1">
              <a:buFontTx/>
              <a:buChar char="•"/>
            </a:pPr>
            <a:r>
              <a:rPr lang="en-US" dirty="0" smtClean="0"/>
              <a:t> XML representation of data entities</a:t>
            </a:r>
          </a:p>
          <a:p>
            <a:pPr eaLnBrk="1" hangingPunct="1">
              <a:buFontTx/>
              <a:buChar char="•"/>
            </a:pPr>
            <a:r>
              <a:rPr lang="en-US" dirty="0" smtClean="0"/>
              <a:t> Nest data based on join precedence</a:t>
            </a:r>
          </a:p>
          <a:p>
            <a:pPr eaLnBrk="1" hangingPunct="1">
              <a:buFontTx/>
              <a:buChar char="•"/>
            </a:pPr>
            <a:r>
              <a:rPr lang="en-US" dirty="0" smtClean="0"/>
              <a:t> Can use options such as ELEMENTS and ROOT</a:t>
            </a:r>
          </a:p>
          <a:p>
            <a:pPr eaLnBrk="1" hangingPunct="1"/>
            <a:endParaRPr lang="en-US" dirty="0" smtClean="0"/>
          </a:p>
        </p:txBody>
      </p:sp>
      <p:sp>
        <p:nvSpPr>
          <p:cNvPr id="70661" name="Rectangle 2"/>
          <p:cNvSpPr>
            <a:spLocks noGrp="1" noChangeArrowheads="1"/>
          </p:cNvSpPr>
          <p:nvPr>
            <p:ph type="hdr" sz="quarter"/>
          </p:nvPr>
        </p:nvSpPr>
        <p:spPr>
          <a:noFill/>
        </p:spPr>
        <p:txBody>
          <a:bodyPr/>
          <a:lstStyle/>
          <a:p>
            <a:r>
              <a:rPr lang="en-US" smtClean="0"/>
              <a:t>Module 5: Using XML </a:t>
            </a:r>
          </a:p>
        </p:txBody>
      </p:sp>
      <p:sp>
        <p:nvSpPr>
          <p:cNvPr id="706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9BEB99-4FD1-459F-9EFB-2F397245C394}" type="slidenum">
              <a:rPr lang="en-US" smtClean="0"/>
              <a:pPr/>
              <a:t>13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EXPLICIT Mode Queries are. Explain how EXPLICIT mode requires a more complex query syntax but gives you the greatest control over the resulting XML. </a:t>
            </a:r>
          </a:p>
          <a:p>
            <a:pPr eaLnBrk="1" hangingPunct="1"/>
            <a:endParaRPr lang="en-US" dirty="0" smtClean="0"/>
          </a:p>
          <a:p>
            <a:pPr eaLnBrk="1" hangingPunct="1"/>
            <a:r>
              <a:rPr lang="en-US" dirty="0" smtClean="0"/>
              <a:t>Remind students that EXPLICIT mode queries define XML fragments in terms of a universal table, which consists of a column for each piece of data that you require, and two additional columns that are used to define the metadata for the XML fragment. The Tag column uniquely identifies the XML tag that will be used to represent each row in the results, and the Parent column is used to control the nesting of elements. Each row of data in the universal table represents an element in the resulting XML document.</a:t>
            </a:r>
          </a:p>
          <a:p>
            <a:pPr eaLnBrk="1" hangingPunct="1"/>
            <a:endParaRPr lang="en-US" dirty="0" smtClean="0"/>
          </a:p>
          <a:p>
            <a:pPr eaLnBrk="1" hangingPunct="1"/>
            <a:r>
              <a:rPr lang="en-US" dirty="0" smtClean="0"/>
              <a:t>The PATH mode, together with the nesting of FOR XML queries and the WITH XMLNAMESPACES clause, gives enough power to replace most of the EXPLICIT mode queries in a simpler, more maintainable way.</a:t>
            </a:r>
          </a:p>
          <a:p>
            <a:pPr eaLnBrk="1" hangingPunct="1"/>
            <a:endParaRPr lang="en-US" dirty="0" smtClean="0"/>
          </a:p>
          <a:p>
            <a:pPr eaLnBrk="1" hangingPunct="1"/>
            <a:r>
              <a:rPr lang="en-US" b="1" dirty="0" smtClean="0"/>
              <a:t>Explicit mode queries:</a:t>
            </a:r>
          </a:p>
          <a:p>
            <a:pPr eaLnBrk="1" hangingPunct="1">
              <a:buFontTx/>
              <a:buChar char="•"/>
            </a:pPr>
            <a:r>
              <a:rPr lang="en-US" dirty="0" smtClean="0"/>
              <a:t> Tabular representations of XML documents</a:t>
            </a:r>
          </a:p>
          <a:p>
            <a:pPr eaLnBrk="1" hangingPunct="1">
              <a:buFontTx/>
              <a:buChar char="•"/>
            </a:pPr>
            <a:r>
              <a:rPr lang="en-US" dirty="0" smtClean="0"/>
              <a:t> Allow complete control of XML format</a:t>
            </a:r>
          </a:p>
        </p:txBody>
      </p:sp>
      <p:sp>
        <p:nvSpPr>
          <p:cNvPr id="71685" name="Rectangle 2"/>
          <p:cNvSpPr>
            <a:spLocks noGrp="1" noChangeArrowheads="1"/>
          </p:cNvSpPr>
          <p:nvPr>
            <p:ph type="hdr" sz="quarter"/>
          </p:nvPr>
        </p:nvSpPr>
        <p:spPr>
          <a:noFill/>
        </p:spPr>
        <p:txBody>
          <a:bodyPr/>
          <a:lstStyle/>
          <a:p>
            <a:r>
              <a:rPr lang="en-US" smtClean="0"/>
              <a:t>Module 5: Using XML </a:t>
            </a:r>
          </a:p>
        </p:txBody>
      </p:sp>
      <p:sp>
        <p:nvSpPr>
          <p:cNvPr id="716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88BED6A-7103-4EC8-860D-7C2784D7152D}" type="slidenum">
              <a:rPr lang="en-US" smtClean="0"/>
              <a:pPr/>
              <a:t>14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PATH mode queries are. Explain how the PATH mode provides a simpler way to mix elements and attributes. </a:t>
            </a:r>
          </a:p>
          <a:p>
            <a:pPr eaLnBrk="1" hangingPunct="1"/>
            <a:endParaRPr lang="en-US" dirty="0" smtClean="0"/>
          </a:p>
          <a:p>
            <a:pPr eaLnBrk="1" hangingPunct="1"/>
            <a:r>
              <a:rPr lang="en-US" dirty="0" smtClean="0"/>
              <a:t>Remind students that PATH mode is also a simpler way to introduce additional nesting for representing complex properties. You can use FOR XML EXPLICIT mode queries to construct such XML from a </a:t>
            </a:r>
            <a:r>
              <a:rPr lang="en-US" dirty="0" err="1" smtClean="0"/>
              <a:t>rowset</a:t>
            </a:r>
            <a:r>
              <a:rPr lang="en-US" dirty="0" smtClean="0"/>
              <a:t>, but the PATH mode provides a simpler alternative to the potentially time consuming EXPLICIT mode queries. PATH mode, together with the ability to write nested FOR XML queries and the TYPE directive to return xml type instances, allows you to write queries with less complexity.</a:t>
            </a:r>
          </a:p>
          <a:p>
            <a:pPr eaLnBrk="1" hangingPunct="1"/>
            <a:endParaRPr lang="en-US" dirty="0" smtClean="0"/>
          </a:p>
          <a:p>
            <a:pPr eaLnBrk="1" hangingPunct="1"/>
            <a:r>
              <a:rPr lang="en-US" dirty="0" smtClean="0"/>
              <a:t>In PATH mode, column names or column aliases are treated as XML Path Language (</a:t>
            </a:r>
            <a:r>
              <a:rPr lang="en-US" dirty="0" err="1" smtClean="0"/>
              <a:t>XPath</a:t>
            </a:r>
            <a:r>
              <a:rPr lang="en-US" dirty="0" smtClean="0"/>
              <a:t>) expressions. These expressions indicate how the values are being mapped to XML. Each </a:t>
            </a:r>
            <a:r>
              <a:rPr lang="en-US" dirty="0" err="1" smtClean="0"/>
              <a:t>XPath</a:t>
            </a:r>
            <a:r>
              <a:rPr lang="en-US" dirty="0" smtClean="0"/>
              <a:t> expression is a relative </a:t>
            </a:r>
            <a:r>
              <a:rPr lang="en-US" dirty="0" err="1" smtClean="0"/>
              <a:t>XPath</a:t>
            </a:r>
            <a:r>
              <a:rPr lang="en-US" dirty="0" smtClean="0"/>
              <a:t> that provides the item type, such as the attribute, element, and scalar value, and the name and hierarchy of the node that will be generated relative to the row element.</a:t>
            </a:r>
          </a:p>
          <a:p>
            <a:pPr eaLnBrk="1" hangingPunct="1"/>
            <a:endParaRPr lang="en-US" dirty="0" smtClean="0"/>
          </a:p>
          <a:p>
            <a:pPr eaLnBrk="1" hangingPunct="1"/>
            <a:r>
              <a:rPr lang="en-US" b="1" dirty="0" smtClean="0"/>
              <a:t>PATH mode queries:</a:t>
            </a:r>
          </a:p>
          <a:p>
            <a:pPr eaLnBrk="1" hangingPunct="1">
              <a:buFontTx/>
              <a:buChar char="•"/>
            </a:pPr>
            <a:r>
              <a:rPr lang="en-US" dirty="0" smtClean="0"/>
              <a:t> Use </a:t>
            </a:r>
            <a:r>
              <a:rPr lang="en-US" dirty="0" err="1" smtClean="0"/>
              <a:t>XPath</a:t>
            </a:r>
            <a:r>
              <a:rPr lang="en-US" dirty="0" smtClean="0"/>
              <a:t> to specify XML format</a:t>
            </a:r>
          </a:p>
          <a:p>
            <a:pPr eaLnBrk="1" hangingPunct="1">
              <a:buFontTx/>
              <a:buChar char="•"/>
            </a:pPr>
            <a:r>
              <a:rPr lang="en-US" dirty="0" smtClean="0"/>
              <a:t> Allow creation of nested data</a:t>
            </a:r>
          </a:p>
          <a:p>
            <a:pPr eaLnBrk="1" hangingPunct="1">
              <a:buFontTx/>
              <a:buChar char="•"/>
            </a:pPr>
            <a:r>
              <a:rPr lang="en-US" dirty="0" smtClean="0"/>
              <a:t> Easier to use than EXPLICIT mode</a:t>
            </a:r>
          </a:p>
        </p:txBody>
      </p:sp>
      <p:sp>
        <p:nvSpPr>
          <p:cNvPr id="72709" name="Rectangle 2"/>
          <p:cNvSpPr>
            <a:spLocks noGrp="1" noChangeArrowheads="1"/>
          </p:cNvSpPr>
          <p:nvPr>
            <p:ph type="hdr" sz="quarter"/>
          </p:nvPr>
        </p:nvSpPr>
        <p:spPr>
          <a:noFill/>
        </p:spPr>
        <p:txBody>
          <a:bodyPr/>
          <a:lstStyle/>
          <a:p>
            <a:r>
              <a:rPr lang="en-US" smtClean="0"/>
              <a:t>Module 5: Using XML </a:t>
            </a:r>
          </a:p>
        </p:txBody>
      </p:sp>
      <p:sp>
        <p:nvSpPr>
          <p:cNvPr id="727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B41922A-D566-4A4D-BE1A-219F810F1C0A}" type="slidenum">
              <a:rPr lang="en-US" smtClean="0"/>
              <a:pPr/>
              <a:t>15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the syntax for retrieving nested XML. Explain that in SQL Server® 2000, you could only specify the FOR XML clause at the top level of a SELECT query. The resulting XML is returned primarily to the client for additional processing. </a:t>
            </a:r>
          </a:p>
          <a:p>
            <a:pPr eaLnBrk="1" hangingPunct="1"/>
            <a:endParaRPr lang="en-US" dirty="0" smtClean="0"/>
          </a:p>
          <a:p>
            <a:pPr eaLnBrk="1" hangingPunct="1"/>
            <a:r>
              <a:rPr lang="en-US" dirty="0" smtClean="0"/>
              <a:t>However, in SQL Server 2008, the xml data type and the TYPE directive in FOR XML queries enable the XML returned by the FOR XML queries to be additionally processed on the server.</a:t>
            </a:r>
          </a:p>
          <a:p>
            <a:pPr eaLnBrk="1" hangingPunct="1"/>
            <a:endParaRPr lang="en-US" dirty="0" smtClean="0"/>
          </a:p>
          <a:p>
            <a:pPr eaLnBrk="1" hangingPunct="1"/>
            <a:r>
              <a:rPr lang="en-US" b="1" dirty="0" smtClean="0"/>
              <a:t>Syntax for nested XML:</a:t>
            </a:r>
          </a:p>
          <a:p>
            <a:pPr eaLnBrk="1" hangingPunct="1">
              <a:buFontTx/>
              <a:buChar char="•"/>
            </a:pPr>
            <a:r>
              <a:rPr lang="en-US" dirty="0" smtClean="0"/>
              <a:t> AUTO mode produces only attributes or elements</a:t>
            </a:r>
          </a:p>
          <a:p>
            <a:pPr eaLnBrk="1" hangingPunct="1">
              <a:buFontTx/>
              <a:buChar char="•"/>
            </a:pPr>
            <a:r>
              <a:rPr lang="en-US" dirty="0" smtClean="0"/>
              <a:t> Use inner FOR XML with TYPE clause to return xml data type</a:t>
            </a:r>
          </a:p>
          <a:p>
            <a:pPr eaLnBrk="1" hangingPunct="1">
              <a:buFontTx/>
              <a:buChar char="•"/>
            </a:pPr>
            <a:r>
              <a:rPr lang="en-US" dirty="0" smtClean="0"/>
              <a:t> Combine EXPLICIT mode with UNION ALL</a:t>
            </a:r>
          </a:p>
        </p:txBody>
      </p:sp>
      <p:sp>
        <p:nvSpPr>
          <p:cNvPr id="73733" name="Rectangle 2"/>
          <p:cNvSpPr>
            <a:spLocks noGrp="1" noChangeArrowheads="1"/>
          </p:cNvSpPr>
          <p:nvPr>
            <p:ph type="hdr" sz="quarter"/>
          </p:nvPr>
        </p:nvSpPr>
        <p:spPr>
          <a:noFill/>
        </p:spPr>
        <p:txBody>
          <a:bodyPr/>
          <a:lstStyle/>
          <a:p>
            <a:r>
              <a:rPr lang="en-US" smtClean="0"/>
              <a:t>Module 5: Using XML </a:t>
            </a:r>
          </a:p>
        </p:txBody>
      </p:sp>
      <p:sp>
        <p:nvSpPr>
          <p:cNvPr id="7373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17D2D26-7C55-48D1-896B-505773BD7285}" type="slidenum">
              <a:rPr lang="en-US" smtClean="0"/>
              <a:pPr/>
              <a:t>16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76805" name="Rectangle 2"/>
          <p:cNvSpPr>
            <a:spLocks noGrp="1" noChangeArrowheads="1"/>
          </p:cNvSpPr>
          <p:nvPr>
            <p:ph type="hdr" sz="quarter"/>
          </p:nvPr>
        </p:nvSpPr>
        <p:spPr>
          <a:noFill/>
        </p:spPr>
        <p:txBody>
          <a:bodyPr/>
          <a:lstStyle/>
          <a:p>
            <a:r>
              <a:rPr lang="en-US" smtClean="0"/>
              <a:t>Module 5: Using XML </a:t>
            </a:r>
          </a:p>
        </p:txBody>
      </p:sp>
      <p:sp>
        <p:nvSpPr>
          <p:cNvPr id="7680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1B2ED17-97E1-4FC6-B90F-C5DB50218131}" type="slidenum">
              <a:rPr lang="en-US" smtClean="0"/>
              <a:pPr/>
              <a:t>17</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provide an overview of shredding XML data. Explain how the process of converting XML data into a format that can be used by a relational database is called 'Shredding", or decomposition. </a:t>
            </a:r>
          </a:p>
          <a:p>
            <a:pPr eaLnBrk="1" hangingPunct="1"/>
            <a:endParaRPr lang="en-US" dirty="0" smtClean="0"/>
          </a:p>
          <a:p>
            <a:pPr eaLnBrk="1" hangingPunct="1"/>
            <a:r>
              <a:rPr lang="en-US" dirty="0" smtClean="0"/>
              <a:t>One can either use the NODES method on an XML data type or, from a Document Object Model (DOM), use the </a:t>
            </a:r>
            <a:r>
              <a:rPr lang="en-US" dirty="0" err="1" smtClean="0"/>
              <a:t>OpenXML</a:t>
            </a:r>
            <a:r>
              <a:rPr lang="en-US" dirty="0" smtClean="0"/>
              <a:t> function. </a:t>
            </a:r>
            <a:r>
              <a:rPr lang="en-US" dirty="0" err="1" smtClean="0"/>
              <a:t>OpenXML</a:t>
            </a:r>
            <a:r>
              <a:rPr lang="en-US" dirty="0" smtClean="0"/>
              <a:t> is retained in SQL 2008, but the NODES method is generally preferable because of its simplicity and performance.</a:t>
            </a:r>
          </a:p>
          <a:p>
            <a:pPr eaLnBrk="1" hangingPunct="1"/>
            <a:endParaRPr lang="en-US" dirty="0" smtClean="0"/>
          </a:p>
          <a:p>
            <a:pPr eaLnBrk="1" hangingPunct="1"/>
            <a:r>
              <a:rPr lang="en-US" b="1" dirty="0" smtClean="0"/>
              <a:t>Steps to shredding of XML data:</a:t>
            </a:r>
          </a:p>
          <a:p>
            <a:pPr eaLnBrk="1" hangingPunct="1">
              <a:buFont typeface="Calibri" pitchFamily="34" charset="0"/>
              <a:buAutoNum type="arabicPeriod"/>
            </a:pPr>
            <a:r>
              <a:rPr lang="en-US" dirty="0" smtClean="0"/>
              <a:t>XML document received from client</a:t>
            </a:r>
          </a:p>
          <a:p>
            <a:pPr>
              <a:buFont typeface="Calibri" pitchFamily="34" charset="0"/>
              <a:buAutoNum type="arabicPeriod"/>
            </a:pPr>
            <a:r>
              <a:rPr lang="en-US" dirty="0" smtClean="0"/>
              <a:t>Create internal tree representation by using </a:t>
            </a:r>
            <a:r>
              <a:rPr lang="en-US" b="1" dirty="0" err="1" smtClean="0"/>
              <a:t>sp_xml_preparedocument</a:t>
            </a:r>
            <a:endParaRPr lang="en-US" b="1" dirty="0" smtClean="0"/>
          </a:p>
          <a:p>
            <a:pPr eaLnBrk="1" hangingPunct="1">
              <a:buFont typeface="Calibri" pitchFamily="34" charset="0"/>
              <a:buAutoNum type="arabicPeriod"/>
            </a:pPr>
            <a:r>
              <a:rPr lang="en-GB" dirty="0" smtClean="0"/>
              <a:t>Use OPENXML to retrieve </a:t>
            </a:r>
            <a:r>
              <a:rPr lang="en-GB" dirty="0" err="1" smtClean="0"/>
              <a:t>rowset</a:t>
            </a:r>
            <a:endParaRPr lang="en-US" dirty="0" smtClean="0"/>
          </a:p>
          <a:p>
            <a:pPr eaLnBrk="1" hangingPunct="1">
              <a:buFont typeface="Calibri" pitchFamily="34" charset="0"/>
              <a:buAutoNum type="arabicPeriod"/>
            </a:pPr>
            <a:r>
              <a:rPr lang="en-GB" dirty="0" smtClean="0"/>
              <a:t>Process (or shred) the data into tables</a:t>
            </a:r>
            <a:endParaRPr lang="en-US" dirty="0" smtClean="0"/>
          </a:p>
          <a:p>
            <a:pPr eaLnBrk="1" hangingPunct="1">
              <a:buFont typeface="Calibri" pitchFamily="34" charset="0"/>
              <a:buAutoNum type="arabicPeriod"/>
            </a:pPr>
            <a:r>
              <a:rPr lang="en-GB" dirty="0" smtClean="0"/>
              <a:t>Use </a:t>
            </a:r>
            <a:r>
              <a:rPr lang="en-US" dirty="0" err="1" smtClean="0"/>
              <a:t>s</a:t>
            </a:r>
            <a:r>
              <a:rPr lang="en-US" b="1" dirty="0" err="1" smtClean="0"/>
              <a:t>p_xml_removedocument</a:t>
            </a:r>
            <a:r>
              <a:rPr lang="en-US" dirty="0" smtClean="0"/>
              <a:t> to clean up memory tree</a:t>
            </a:r>
          </a:p>
        </p:txBody>
      </p:sp>
      <p:sp>
        <p:nvSpPr>
          <p:cNvPr id="77829" name="Rectangle 2"/>
          <p:cNvSpPr>
            <a:spLocks noGrp="1" noChangeArrowheads="1"/>
          </p:cNvSpPr>
          <p:nvPr>
            <p:ph type="hdr" sz="quarter"/>
          </p:nvPr>
        </p:nvSpPr>
        <p:spPr>
          <a:noFill/>
        </p:spPr>
        <p:txBody>
          <a:bodyPr/>
          <a:lstStyle/>
          <a:p>
            <a:r>
              <a:rPr lang="en-US" smtClean="0"/>
              <a:t>Module 5: Using XML </a:t>
            </a:r>
          </a:p>
        </p:txBody>
      </p:sp>
      <p:sp>
        <p:nvSpPr>
          <p:cNvPr id="7783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20FA832-08EE-4837-AE43-F0E6D00B0550}" type="slidenum">
              <a:rPr lang="en-US" smtClean="0"/>
              <a:pPr/>
              <a:t>18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using stored procedures for managing in-memory node trees. Explain how OPENXML provides a </a:t>
            </a:r>
            <a:r>
              <a:rPr lang="en-US" dirty="0" err="1" smtClean="0"/>
              <a:t>rowset</a:t>
            </a:r>
            <a:r>
              <a:rPr lang="en-US" dirty="0" smtClean="0"/>
              <a:t> over in-memory XML documents that is similar to a table or a view. OPENXML allows access to XML data as though it is a relational </a:t>
            </a:r>
            <a:r>
              <a:rPr lang="en-US" dirty="0" err="1" smtClean="0"/>
              <a:t>rowset</a:t>
            </a:r>
            <a:r>
              <a:rPr lang="en-US" dirty="0" smtClean="0"/>
              <a:t>. It does this by providing a </a:t>
            </a:r>
            <a:r>
              <a:rPr lang="en-US" dirty="0" err="1" smtClean="0"/>
              <a:t>rowset</a:t>
            </a:r>
            <a:r>
              <a:rPr lang="en-US" dirty="0" smtClean="0"/>
              <a:t> view of the internal representation of an XML document. The records in the </a:t>
            </a:r>
            <a:r>
              <a:rPr lang="en-US" dirty="0" err="1" smtClean="0"/>
              <a:t>rowset</a:t>
            </a:r>
            <a:r>
              <a:rPr lang="en-US" dirty="0" smtClean="0"/>
              <a:t> can be stored in database tables.</a:t>
            </a:r>
          </a:p>
          <a:p>
            <a:pPr eaLnBrk="1" hangingPunct="1"/>
            <a:endParaRPr lang="en-US" dirty="0" smtClean="0"/>
          </a:p>
          <a:p>
            <a:pPr eaLnBrk="1" hangingPunct="1"/>
            <a:r>
              <a:rPr lang="en-US" dirty="0" smtClean="0"/>
              <a:t>To write queries against an XML document by using OPENXML, you must first call </a:t>
            </a:r>
            <a:r>
              <a:rPr lang="en-US" dirty="0" err="1" smtClean="0"/>
              <a:t>sp_xml_preparedocument</a:t>
            </a:r>
            <a:r>
              <a:rPr lang="en-US" dirty="0" smtClean="0"/>
              <a:t>. This parses the XML document and returns a handle to the parsed document that is ready for consumption. The parsed document is a document object model (DOM) tree representation of various nodes in the XML document. The document handle is passed to OPENXML. OPENXML then provides a </a:t>
            </a:r>
            <a:r>
              <a:rPr lang="en-US" dirty="0" err="1" smtClean="0"/>
              <a:t>rowset</a:t>
            </a:r>
            <a:r>
              <a:rPr lang="en-US" dirty="0" smtClean="0"/>
              <a:t> view of the document, based on the parameters passed to it.</a:t>
            </a:r>
          </a:p>
          <a:p>
            <a:pPr eaLnBrk="1" hangingPunct="1"/>
            <a:endParaRPr lang="en-US" dirty="0" smtClean="0"/>
          </a:p>
          <a:p>
            <a:pPr eaLnBrk="1" hangingPunct="1"/>
            <a:r>
              <a:rPr lang="en-US" dirty="0" smtClean="0"/>
              <a:t>The internal representation of an XML document must be removed from memory by calling the </a:t>
            </a:r>
            <a:r>
              <a:rPr lang="en-US" dirty="0" err="1" smtClean="0"/>
              <a:t>sp_xml_removedocument</a:t>
            </a:r>
            <a:r>
              <a:rPr lang="en-US" dirty="0" smtClean="0"/>
              <a:t> system stored procedure to free the memory.</a:t>
            </a:r>
          </a:p>
          <a:p>
            <a:pPr eaLnBrk="1" hangingPunct="1"/>
            <a:endParaRPr lang="en-US" dirty="0" smtClean="0"/>
          </a:p>
          <a:p>
            <a:pPr eaLnBrk="1" hangingPunct="1"/>
            <a:r>
              <a:rPr lang="en-US" b="1" dirty="0" smtClean="0"/>
              <a:t>Create tree by using </a:t>
            </a:r>
            <a:r>
              <a:rPr lang="en-US" b="1" dirty="0" err="1" smtClean="0"/>
              <a:t>sp_xml_preparedocument</a:t>
            </a:r>
            <a:endParaRPr lang="en-US" b="1" dirty="0" smtClean="0"/>
          </a:p>
          <a:p>
            <a:pPr eaLnBrk="1" hangingPunct="1"/>
            <a:r>
              <a:rPr lang="en-US" dirty="0" err="1" smtClean="0"/>
              <a:t>sp_xml_preparedocument</a:t>
            </a:r>
            <a:r>
              <a:rPr lang="en-US" dirty="0" smtClean="0"/>
              <a:t> reads the XML text provided as input, parses the text by using the </a:t>
            </a:r>
            <a:r>
              <a:rPr lang="fr-FR" dirty="0" smtClean="0"/>
              <a:t>Microsoft XML </a:t>
            </a:r>
            <a:r>
              <a:rPr lang="fr-FR" dirty="0" err="1" smtClean="0"/>
              <a:t>Core</a:t>
            </a:r>
            <a:r>
              <a:rPr lang="fr-FR" dirty="0" smtClean="0"/>
              <a:t> Services (MSXML) </a:t>
            </a:r>
            <a:r>
              <a:rPr lang="en-US" dirty="0" smtClean="0"/>
              <a:t>parser (Msxmlsql.dll), and provides the parsed document in a state ready for consumption. This parsed document is a tree representation of the various nodes in the XML document: elements, attributes, text, comments, and so on.</a:t>
            </a:r>
          </a:p>
          <a:p>
            <a:pPr eaLnBrk="1" hangingPunct="1"/>
            <a:endParaRPr lang="en-US" dirty="0" smtClean="0"/>
          </a:p>
          <a:p>
            <a:pPr eaLnBrk="1" hangingPunct="1"/>
            <a:r>
              <a:rPr lang="en-US" b="1" dirty="0" smtClean="0"/>
              <a:t>Free memory by using </a:t>
            </a:r>
            <a:r>
              <a:rPr lang="en-US" b="1" dirty="0" err="1" smtClean="0"/>
              <a:t>sp_xml_removedocument</a:t>
            </a:r>
            <a:endParaRPr lang="en-US" b="1" dirty="0" smtClean="0"/>
          </a:p>
          <a:p>
            <a:pPr eaLnBrk="1" hangingPunct="1"/>
            <a:r>
              <a:rPr lang="en-US" dirty="0" err="1" smtClean="0"/>
              <a:t>sp_xml_removedocument</a:t>
            </a:r>
            <a:r>
              <a:rPr lang="en-US" dirty="0" smtClean="0"/>
              <a:t> removes the internal representation of the XML document specified by the document handle and invalidates the document handle.</a:t>
            </a:r>
          </a:p>
        </p:txBody>
      </p:sp>
      <p:sp>
        <p:nvSpPr>
          <p:cNvPr id="78853" name="Rectangle 2"/>
          <p:cNvSpPr>
            <a:spLocks noGrp="1" noChangeArrowheads="1"/>
          </p:cNvSpPr>
          <p:nvPr>
            <p:ph type="hdr" sz="quarter"/>
          </p:nvPr>
        </p:nvSpPr>
        <p:spPr>
          <a:noFill/>
        </p:spPr>
        <p:txBody>
          <a:bodyPr/>
          <a:lstStyle/>
          <a:p>
            <a:r>
              <a:rPr lang="en-US" smtClean="0"/>
              <a:t>Module 5: Using XML </a:t>
            </a:r>
          </a:p>
        </p:txBody>
      </p:sp>
      <p:sp>
        <p:nvSpPr>
          <p:cNvPr id="7885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06AA369-D4A2-40B3-9413-FA63F8685BF9}" type="slidenum">
              <a:rPr lang="en-US" smtClean="0"/>
              <a:pPr/>
              <a:t>19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OPENXML syntax.</a:t>
            </a:r>
          </a:p>
          <a:p>
            <a:pPr eaLnBrk="1" hangingPunct="1"/>
            <a:endParaRPr lang="en-US" dirty="0" smtClean="0"/>
          </a:p>
          <a:p>
            <a:pPr eaLnBrk="1" hangingPunct="1"/>
            <a:r>
              <a:rPr lang="en-US" dirty="0" smtClean="0"/>
              <a:t>Remind students that OPENXML, together with the </a:t>
            </a:r>
            <a:r>
              <a:rPr lang="en-US" dirty="0" err="1" smtClean="0"/>
              <a:t>sp_xml_preparedocument</a:t>
            </a:r>
            <a:r>
              <a:rPr lang="en-US" dirty="0" smtClean="0"/>
              <a:t> and </a:t>
            </a:r>
            <a:r>
              <a:rPr lang="en-US" dirty="0" err="1" smtClean="0"/>
              <a:t>sp_xml_removedocument</a:t>
            </a:r>
            <a:r>
              <a:rPr lang="en-US" dirty="0" smtClean="0"/>
              <a:t> system stored procedures, provides a relational </a:t>
            </a:r>
            <a:r>
              <a:rPr lang="en-US" dirty="0" err="1" smtClean="0"/>
              <a:t>rowset</a:t>
            </a:r>
            <a:r>
              <a:rPr lang="en-US" dirty="0" smtClean="0"/>
              <a:t> view of an XML document. In order to use OPENXML on an XML document, </a:t>
            </a:r>
            <a:r>
              <a:rPr lang="en-US" dirty="0" err="1" smtClean="0"/>
              <a:t>sp_xml_preparedocument</a:t>
            </a:r>
            <a:r>
              <a:rPr lang="en-US" dirty="0" smtClean="0"/>
              <a:t> must be used to create an in-memory representation of the XML document. This stored procedure parses the XML document using the MSXML parser and returns a handle to the XML document that can be used with OPENXML. </a:t>
            </a:r>
          </a:p>
          <a:p>
            <a:pPr eaLnBrk="1" hangingPunct="1"/>
            <a:endParaRPr lang="en-US" dirty="0" smtClean="0"/>
          </a:p>
          <a:p>
            <a:pPr eaLnBrk="1" hangingPunct="1"/>
            <a:r>
              <a:rPr lang="en-US" dirty="0" smtClean="0"/>
              <a:t>Now, parameters such as XML document handle, </a:t>
            </a:r>
            <a:r>
              <a:rPr lang="en-US" dirty="0" err="1" smtClean="0"/>
              <a:t>rowpattern</a:t>
            </a:r>
            <a:r>
              <a:rPr lang="en-US" dirty="0" smtClean="0"/>
              <a:t>, which is an </a:t>
            </a:r>
            <a:r>
              <a:rPr lang="en-US" dirty="0" err="1" smtClean="0"/>
              <a:t>XPath</a:t>
            </a:r>
            <a:r>
              <a:rPr lang="en-US" dirty="0" smtClean="0"/>
              <a:t> expression that maps nodes of XML data to rows, </a:t>
            </a:r>
            <a:r>
              <a:rPr lang="en-US" dirty="0" err="1" smtClean="0"/>
              <a:t>rowset</a:t>
            </a:r>
            <a:r>
              <a:rPr lang="en-US" dirty="0" smtClean="0"/>
              <a:t> schema, and mapping between the </a:t>
            </a:r>
            <a:r>
              <a:rPr lang="en-US" dirty="0" err="1" smtClean="0"/>
              <a:t>rowset</a:t>
            </a:r>
            <a:r>
              <a:rPr lang="en-US" dirty="0" smtClean="0"/>
              <a:t> columns and the XML nodes can be passed to OPENXML to obtain the </a:t>
            </a:r>
            <a:r>
              <a:rPr lang="en-US" dirty="0" err="1" smtClean="0"/>
              <a:t>rowset</a:t>
            </a:r>
            <a:r>
              <a:rPr lang="en-US" dirty="0" smtClean="0"/>
              <a:t>. The XML document must be unloaded from memory using the </a:t>
            </a:r>
            <a:r>
              <a:rPr lang="en-US" dirty="0" err="1" smtClean="0"/>
              <a:t>sp_xml_removedocument</a:t>
            </a:r>
            <a:r>
              <a:rPr lang="en-US" dirty="0" smtClean="0"/>
              <a:t> stored procedure when it is no longer required.</a:t>
            </a:r>
          </a:p>
          <a:p>
            <a:pPr eaLnBrk="1" hangingPunct="1"/>
            <a:endParaRPr lang="en-US" dirty="0" smtClean="0"/>
          </a:p>
          <a:p>
            <a:pPr eaLnBrk="1" hangingPunct="1"/>
            <a:r>
              <a:rPr lang="en-US" dirty="0" smtClean="0"/>
              <a:t>Explain how </a:t>
            </a:r>
            <a:r>
              <a:rPr lang="en-US" dirty="0" err="1" smtClean="0"/>
              <a:t>ColPattern</a:t>
            </a:r>
            <a:r>
              <a:rPr lang="en-US" dirty="0" smtClean="0"/>
              <a:t> is an optional, general </a:t>
            </a:r>
            <a:r>
              <a:rPr lang="en-US" dirty="0" err="1" smtClean="0"/>
              <a:t>XPath</a:t>
            </a:r>
            <a:r>
              <a:rPr lang="en-US" dirty="0" smtClean="0"/>
              <a:t> pattern that describes how the XML nodes should be mapped to the columns. If the </a:t>
            </a:r>
            <a:r>
              <a:rPr lang="en-US" dirty="0" err="1" smtClean="0"/>
              <a:t>ColPattern</a:t>
            </a:r>
            <a:r>
              <a:rPr lang="en-US" dirty="0" smtClean="0"/>
              <a:t> is not specified, the default mapping (attribute-centric or element-centric mapping as specified by flags) takes place. The </a:t>
            </a:r>
            <a:r>
              <a:rPr lang="en-US" dirty="0" err="1" smtClean="0"/>
              <a:t>XPath</a:t>
            </a:r>
            <a:r>
              <a:rPr lang="en-US" dirty="0" smtClean="0"/>
              <a:t> pattern specified as </a:t>
            </a:r>
            <a:r>
              <a:rPr lang="en-US" dirty="0" err="1" smtClean="0"/>
              <a:t>ColPattern</a:t>
            </a:r>
            <a:r>
              <a:rPr lang="en-US" dirty="0" smtClean="0"/>
              <a:t> is used to specify the special nature of the mapping (in case of attribute-centric and element-centric mapping) that overwrites or enhances the default mapping indicated by flags.</a:t>
            </a:r>
          </a:p>
        </p:txBody>
      </p:sp>
      <p:sp>
        <p:nvSpPr>
          <p:cNvPr id="79877" name="Rectangle 2"/>
          <p:cNvSpPr>
            <a:spLocks noGrp="1" noChangeArrowheads="1"/>
          </p:cNvSpPr>
          <p:nvPr>
            <p:ph type="hdr" sz="quarter"/>
          </p:nvPr>
        </p:nvSpPr>
        <p:spPr>
          <a:noFill/>
        </p:spPr>
        <p:txBody>
          <a:bodyPr/>
          <a:lstStyle/>
          <a:p>
            <a:r>
              <a:rPr lang="en-US" smtClean="0"/>
              <a:t>Module 5: Using XML </a:t>
            </a:r>
          </a:p>
        </p:txBody>
      </p:sp>
      <p:sp>
        <p:nvSpPr>
          <p:cNvPr id="7987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D931A47-BD71-4A1E-AD3D-049DA0459AD6}" type="slidenum">
              <a:rPr lang="en-US" smtClean="0"/>
              <a:pPr/>
              <a:t>20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syntax for working with XML namespaces. Explain how SQLCLR opens up a whole new world that can be used for decomposing XML data into tables or property promotion, and querying XML data using managed classes in the system.xml namespace. </a:t>
            </a:r>
          </a:p>
          <a:p>
            <a:pPr eaLnBrk="1" hangingPunct="1"/>
            <a:endParaRPr lang="en-US" dirty="0" smtClean="0"/>
          </a:p>
          <a:p>
            <a:pPr eaLnBrk="1" hangingPunct="1"/>
            <a:r>
              <a:rPr lang="en-US" b="1" dirty="0" smtClean="0"/>
              <a:t>Syntax for Working With XML Namespaces:</a:t>
            </a:r>
          </a:p>
          <a:p>
            <a:pPr eaLnBrk="1" hangingPunct="1">
              <a:buFontTx/>
              <a:buChar char="•"/>
            </a:pPr>
            <a:r>
              <a:rPr lang="en-US" dirty="0" smtClean="0"/>
              <a:t> </a:t>
            </a:r>
            <a:r>
              <a:rPr lang="en-US" dirty="0" err="1" smtClean="0"/>
              <a:t>sp_xml_preparedocument</a:t>
            </a:r>
            <a:r>
              <a:rPr lang="en-US" dirty="0" smtClean="0"/>
              <a:t> accepts namespaces</a:t>
            </a:r>
          </a:p>
          <a:p>
            <a:pPr eaLnBrk="1" hangingPunct="1">
              <a:buFontTx/>
              <a:buChar char="•"/>
            </a:pPr>
            <a:r>
              <a:rPr lang="en-US" dirty="0" smtClean="0"/>
              <a:t> Use namespace prefix in all </a:t>
            </a:r>
            <a:r>
              <a:rPr lang="en-US" dirty="0" err="1" smtClean="0"/>
              <a:t>XPath</a:t>
            </a:r>
            <a:r>
              <a:rPr lang="en-US" dirty="0" smtClean="0"/>
              <a:t> expressions</a:t>
            </a:r>
          </a:p>
        </p:txBody>
      </p:sp>
      <p:sp>
        <p:nvSpPr>
          <p:cNvPr id="80901" name="Rectangle 2"/>
          <p:cNvSpPr>
            <a:spLocks noGrp="1" noChangeArrowheads="1"/>
          </p:cNvSpPr>
          <p:nvPr>
            <p:ph type="hdr" sz="quarter"/>
          </p:nvPr>
        </p:nvSpPr>
        <p:spPr>
          <a:noFill/>
        </p:spPr>
        <p:txBody>
          <a:bodyPr/>
          <a:lstStyle/>
          <a:p>
            <a:r>
              <a:rPr lang="en-US" smtClean="0"/>
              <a:t>Module 5: Using XML </a:t>
            </a:r>
          </a:p>
        </p:txBody>
      </p:sp>
      <p:sp>
        <p:nvSpPr>
          <p:cNvPr id="809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59CC064-12DD-412E-A640-2A100313D12A}"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8373" name="Rectangle 2"/>
          <p:cNvSpPr>
            <a:spLocks noGrp="1" noChangeArrowheads="1"/>
          </p:cNvSpPr>
          <p:nvPr>
            <p:ph type="hdr" sz="quarter"/>
          </p:nvPr>
        </p:nvSpPr>
        <p:spPr>
          <a:noFill/>
        </p:spPr>
        <p:txBody>
          <a:bodyPr/>
          <a:lstStyle/>
          <a:p>
            <a:r>
              <a:rPr lang="en-US" smtClean="0"/>
              <a:t>Module 5: Using XML </a:t>
            </a:r>
          </a:p>
        </p:txBody>
      </p:sp>
      <p:sp>
        <p:nvSpPr>
          <p:cNvPr id="583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52ABC8F-9890-42BD-9D7D-B9EA259FE166}" type="slidenum">
              <a:rPr lang="en-US" smtClean="0"/>
              <a:pPr/>
              <a:t>21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86021" name="Rectangle 2"/>
          <p:cNvSpPr>
            <a:spLocks noGrp="1" noChangeArrowheads="1"/>
          </p:cNvSpPr>
          <p:nvPr>
            <p:ph type="hdr" sz="quarter"/>
          </p:nvPr>
        </p:nvSpPr>
        <p:spPr>
          <a:noFill/>
        </p:spPr>
        <p:txBody>
          <a:bodyPr/>
          <a:lstStyle/>
          <a:p>
            <a:r>
              <a:rPr lang="en-US" smtClean="0"/>
              <a:t>Module 5: Using XML </a:t>
            </a:r>
          </a:p>
        </p:txBody>
      </p:sp>
      <p:sp>
        <p:nvSpPr>
          <p:cNvPr id="860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8A21726-E0A4-4154-928F-6B1871661893}"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XML Query (</a:t>
            </a:r>
            <a:r>
              <a:rPr lang="en-US" dirty="0" err="1" smtClean="0"/>
              <a:t>XQuery</a:t>
            </a:r>
            <a:r>
              <a:rPr lang="en-US" dirty="0" smtClean="0"/>
              <a:t>) is. Explain how </a:t>
            </a:r>
            <a:r>
              <a:rPr lang="en-US" dirty="0" err="1" smtClean="0"/>
              <a:t>XQuery</a:t>
            </a:r>
            <a:r>
              <a:rPr lang="en-US" dirty="0" smtClean="0"/>
              <a:t> is a language that can query structured or semi-structured XML data. With the xml data type support provided in the Database Engine, documents can be stored in a database and then queried by using </a:t>
            </a:r>
            <a:r>
              <a:rPr lang="en-US" dirty="0" err="1" smtClean="0"/>
              <a:t>XQuery</a:t>
            </a:r>
            <a:r>
              <a:rPr lang="en-US" dirty="0" smtClean="0"/>
              <a:t>.</a:t>
            </a:r>
          </a:p>
          <a:p>
            <a:pPr eaLnBrk="1" hangingPunct="1"/>
            <a:r>
              <a:rPr lang="en-US" dirty="0" smtClean="0"/>
              <a:t>Explain how </a:t>
            </a:r>
            <a:r>
              <a:rPr lang="en-US" dirty="0" err="1" smtClean="0"/>
              <a:t>XQuery</a:t>
            </a:r>
            <a:r>
              <a:rPr lang="en-US" dirty="0" smtClean="0"/>
              <a:t> is based on the existing </a:t>
            </a:r>
            <a:r>
              <a:rPr lang="en-US" dirty="0" err="1" smtClean="0"/>
              <a:t>XPath</a:t>
            </a:r>
            <a:r>
              <a:rPr lang="en-US" dirty="0" smtClean="0"/>
              <a:t> query language, with support added for better iteration, better sorting results, and the ability to construct the necessary XML. </a:t>
            </a:r>
          </a:p>
          <a:p>
            <a:pPr eaLnBrk="1" hangingPunct="1"/>
            <a:endParaRPr lang="en-US" dirty="0" smtClean="0"/>
          </a:p>
          <a:p>
            <a:pPr eaLnBrk="1" hangingPunct="1"/>
            <a:r>
              <a:rPr lang="en-US" b="1" dirty="0" smtClean="0"/>
              <a:t>Delivery Tip: </a:t>
            </a:r>
          </a:p>
          <a:p>
            <a:pPr eaLnBrk="1" hangingPunct="1"/>
            <a:r>
              <a:rPr lang="en-US" dirty="0" smtClean="0"/>
              <a:t>Open the demonstration code to show examples of the syntax used in </a:t>
            </a:r>
            <a:r>
              <a:rPr lang="en-US" dirty="0" err="1" smtClean="0"/>
              <a:t>XQuery</a:t>
            </a:r>
            <a:endParaRPr lang="en-US" dirty="0" smtClean="0"/>
          </a:p>
          <a:p>
            <a:pPr eaLnBrk="1" hangingPunct="1"/>
            <a:endParaRPr lang="en-US" dirty="0" smtClean="0"/>
          </a:p>
          <a:p>
            <a:pPr eaLnBrk="1" hangingPunct="1"/>
            <a:r>
              <a:rPr lang="en-US" b="1" dirty="0" smtClean="0"/>
              <a:t>Advantages of </a:t>
            </a:r>
            <a:r>
              <a:rPr lang="en-US" b="1" dirty="0" err="1" smtClean="0"/>
              <a:t>XQuery</a:t>
            </a:r>
            <a:endParaRPr lang="en-US" b="1" dirty="0" smtClean="0"/>
          </a:p>
          <a:p>
            <a:pPr eaLnBrk="1" hangingPunct="1">
              <a:buFontTx/>
              <a:buChar char="•"/>
            </a:pPr>
            <a:r>
              <a:rPr lang="en-US" dirty="0" smtClean="0"/>
              <a:t> It is easy to learn if knowledge of SQL and </a:t>
            </a:r>
            <a:r>
              <a:rPr lang="en-US" dirty="0" err="1" smtClean="0"/>
              <a:t>XPath</a:t>
            </a:r>
            <a:r>
              <a:rPr lang="en-US" dirty="0" smtClean="0"/>
              <a:t> is present.</a:t>
            </a:r>
          </a:p>
          <a:p>
            <a:pPr eaLnBrk="1" hangingPunct="1">
              <a:buFontTx/>
              <a:buChar char="•"/>
            </a:pPr>
            <a:r>
              <a:rPr lang="en-US" dirty="0" smtClean="0"/>
              <a:t> When queries are written in </a:t>
            </a:r>
            <a:r>
              <a:rPr lang="en-US" dirty="0" err="1" smtClean="0"/>
              <a:t>XQuery</a:t>
            </a:r>
            <a:r>
              <a:rPr lang="en-US" dirty="0" smtClean="0"/>
              <a:t>, they require less code as compared to queries written in XSLT.</a:t>
            </a:r>
          </a:p>
          <a:p>
            <a:pPr eaLnBrk="1" hangingPunct="1">
              <a:buFontTx/>
              <a:buChar char="•"/>
            </a:pPr>
            <a:r>
              <a:rPr lang="en-US" dirty="0" smtClean="0"/>
              <a:t> </a:t>
            </a:r>
            <a:r>
              <a:rPr lang="en-US" dirty="0" err="1" smtClean="0"/>
              <a:t>XQuery</a:t>
            </a:r>
            <a:r>
              <a:rPr lang="en-US" dirty="0" smtClean="0"/>
              <a:t> can be used as a strongly typed language when the XML data is typed, which can improve the performance of the query by avoiding implicit type casts and provide type assurances that can be used when performing query optimization.</a:t>
            </a:r>
          </a:p>
          <a:p>
            <a:pPr eaLnBrk="1" hangingPunct="1">
              <a:buFontTx/>
              <a:buChar char="•"/>
            </a:pPr>
            <a:r>
              <a:rPr lang="en-US" dirty="0" smtClean="0"/>
              <a:t> </a:t>
            </a:r>
            <a:r>
              <a:rPr lang="en-US" dirty="0" err="1" smtClean="0"/>
              <a:t>XQuery</a:t>
            </a:r>
            <a:r>
              <a:rPr lang="en-US" dirty="0" smtClean="0"/>
              <a:t> can be used as a weakly typed language for </a:t>
            </a:r>
            <a:r>
              <a:rPr lang="en-US" dirty="0" err="1" smtClean="0"/>
              <a:t>untyped</a:t>
            </a:r>
            <a:r>
              <a:rPr lang="en-US" dirty="0" smtClean="0"/>
              <a:t> data to provide high usability. SQL Server 2008 implements static type </a:t>
            </a:r>
            <a:r>
              <a:rPr lang="en-US" dirty="0" err="1" smtClean="0"/>
              <a:t>inferencing</a:t>
            </a:r>
            <a:r>
              <a:rPr lang="en-US" dirty="0" smtClean="0"/>
              <a:t> with support for both strong and weak type relationships.</a:t>
            </a:r>
          </a:p>
          <a:p>
            <a:pPr eaLnBrk="1" hangingPunct="1">
              <a:buFontTx/>
              <a:buChar char="•"/>
            </a:pPr>
            <a:r>
              <a:rPr lang="en-US" dirty="0" smtClean="0"/>
              <a:t> </a:t>
            </a:r>
            <a:r>
              <a:rPr lang="en-US" dirty="0" err="1" smtClean="0"/>
              <a:t>XQuery</a:t>
            </a:r>
            <a:r>
              <a:rPr lang="en-US" dirty="0" smtClean="0"/>
              <a:t> is going to be a W3C recommendation and will be supported by major database vendors.</a:t>
            </a:r>
          </a:p>
          <a:p>
            <a:pPr eaLnBrk="1" hangingPunct="1"/>
            <a:endParaRPr lang="en-US" dirty="0" smtClean="0"/>
          </a:p>
          <a:p>
            <a:pPr eaLnBrk="1" hangingPunct="1"/>
            <a:r>
              <a:rPr lang="en-US" b="1" dirty="0" smtClean="0"/>
              <a:t>Question:  </a:t>
            </a:r>
          </a:p>
          <a:p>
            <a:pPr eaLnBrk="1" hangingPunct="1"/>
            <a:r>
              <a:rPr lang="en-US" dirty="0" smtClean="0"/>
              <a:t>Why do you think it is important to learn </a:t>
            </a:r>
            <a:r>
              <a:rPr lang="en-US" dirty="0" err="1" smtClean="0"/>
              <a:t>XPath</a:t>
            </a:r>
            <a:r>
              <a:rPr lang="en-US" dirty="0" smtClean="0"/>
              <a:t> query language?</a:t>
            </a:r>
          </a:p>
          <a:p>
            <a:pPr eaLnBrk="1" hangingPunct="1"/>
            <a:r>
              <a:rPr lang="en-US" b="1" dirty="0" smtClean="0"/>
              <a:t>Answer:</a:t>
            </a:r>
          </a:p>
          <a:p>
            <a:pPr eaLnBrk="1" hangingPunct="1"/>
            <a:r>
              <a:rPr lang="en-US" dirty="0" err="1" smtClean="0"/>
              <a:t>XPath</a:t>
            </a:r>
            <a:r>
              <a:rPr lang="en-US" dirty="0" smtClean="0"/>
              <a:t> is a language for managing XML documents. It provides the ability to navigate XML documents, and manage the XML nodes using a variety of criteria. Learning this language is important for administrators to help them developing comprehensive queries of XML document. </a:t>
            </a:r>
          </a:p>
        </p:txBody>
      </p:sp>
      <p:sp>
        <p:nvSpPr>
          <p:cNvPr id="87045" name="Rectangle 2"/>
          <p:cNvSpPr>
            <a:spLocks noGrp="1" noChangeArrowheads="1"/>
          </p:cNvSpPr>
          <p:nvPr>
            <p:ph type="hdr" sz="quarter"/>
          </p:nvPr>
        </p:nvSpPr>
        <p:spPr>
          <a:noFill/>
        </p:spPr>
        <p:txBody>
          <a:bodyPr/>
          <a:lstStyle/>
          <a:p>
            <a:r>
              <a:rPr lang="en-US" smtClean="0"/>
              <a:t>Module 5: Using XML </a:t>
            </a:r>
          </a:p>
        </p:txBody>
      </p:sp>
      <p:sp>
        <p:nvSpPr>
          <p:cNvPr id="870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F0DF5B-AD76-4881-A874-3E4B525A7444}" type="slidenum">
              <a:rPr lang="en-US" smtClean="0"/>
              <a:pPr/>
              <a:t>23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a:t>
            </a:r>
            <a:r>
              <a:rPr lang="en-US" dirty="0" err="1" smtClean="0"/>
              <a:t>XQuery</a:t>
            </a:r>
            <a:r>
              <a:rPr lang="en-US" dirty="0" smtClean="0"/>
              <a:t> basics. Explain how </a:t>
            </a:r>
            <a:r>
              <a:rPr lang="en-US" dirty="0" err="1" smtClean="0"/>
              <a:t>XQuery</a:t>
            </a:r>
            <a:r>
              <a:rPr lang="en-US" dirty="0" smtClean="0"/>
              <a:t> is a declarative, typed, functional language designed from scratch by the XML Query Working Group specifically for the purpose of querying data stored in XML format. </a:t>
            </a:r>
          </a:p>
          <a:p>
            <a:pPr eaLnBrk="1" hangingPunct="1"/>
            <a:r>
              <a:rPr lang="en-US" dirty="0" smtClean="0"/>
              <a:t>Remind students that </a:t>
            </a:r>
            <a:r>
              <a:rPr lang="en-US" dirty="0" err="1" smtClean="0"/>
              <a:t>XQuery</a:t>
            </a:r>
            <a:r>
              <a:rPr lang="en-US" dirty="0" smtClean="0"/>
              <a:t> shares the same data model and the same XML Schema-based type system with other members of the XML standards family such as </a:t>
            </a:r>
            <a:r>
              <a:rPr lang="en-US" dirty="0" err="1" smtClean="0"/>
              <a:t>XPath</a:t>
            </a:r>
            <a:r>
              <a:rPr lang="en-US" dirty="0" smtClean="0"/>
              <a:t> 2.0 and XSLT 2.0. </a:t>
            </a:r>
            <a:r>
              <a:rPr lang="en-US" dirty="0" err="1" smtClean="0"/>
              <a:t>XQuery</a:t>
            </a:r>
            <a:r>
              <a:rPr lang="en-US" dirty="0" smtClean="0"/>
              <a:t> is designed to work with XML documents that are </a:t>
            </a:r>
            <a:r>
              <a:rPr lang="en-US" dirty="0" err="1" smtClean="0"/>
              <a:t>untyped</a:t>
            </a:r>
            <a:r>
              <a:rPr lang="en-US" dirty="0" smtClean="0"/>
              <a:t> (no schema associated with the data), typed with XML schemas, or a combination of both. </a:t>
            </a:r>
            <a:r>
              <a:rPr lang="en-US" dirty="0" err="1" smtClean="0"/>
              <a:t>XQuery</a:t>
            </a:r>
            <a:r>
              <a:rPr lang="en-US" dirty="0" smtClean="0"/>
              <a:t> 1.0 is basically a superset of </a:t>
            </a:r>
            <a:r>
              <a:rPr lang="en-US" dirty="0" err="1" smtClean="0"/>
              <a:t>XPath</a:t>
            </a:r>
            <a:r>
              <a:rPr lang="en-US" dirty="0" smtClean="0"/>
              <a:t> 2.0. </a:t>
            </a:r>
          </a:p>
          <a:p>
            <a:pPr eaLnBrk="1" hangingPunct="1"/>
            <a:r>
              <a:rPr lang="en-US" b="1" dirty="0" smtClean="0"/>
              <a:t>Value comparison operators: </a:t>
            </a:r>
            <a:r>
              <a:rPr lang="en-US" dirty="0" smtClean="0"/>
              <a:t>Value comparison operators can only compare two single atomic values, where a single atomic value can be a string, a number, a date or also a single node that contains a single atomic value, or also the empty sequence. Using value comparisons, strings can only be compared to other strings, which means that value comparisons are fairly strict about typing.</a:t>
            </a:r>
          </a:p>
          <a:p>
            <a:pPr eaLnBrk="1" hangingPunct="1"/>
            <a:r>
              <a:rPr lang="en-US" b="1" dirty="0" smtClean="0"/>
              <a:t>General comparison operators: </a:t>
            </a:r>
            <a:r>
              <a:rPr lang="en-US" dirty="0" smtClean="0"/>
              <a:t>General comparison operators can be used to compare atomic values, sequences, or any combination of the two. The general comparison returns true if any value on the left matches any value on the right, using the appropriate comparison. From a performance point of view, it is usually good practice to use value comparison operators when you know that you are comparing exactly two items.</a:t>
            </a:r>
          </a:p>
          <a:p>
            <a:pPr eaLnBrk="1" hangingPunct="1"/>
            <a:r>
              <a:rPr lang="en-US" b="1" dirty="0" smtClean="0"/>
              <a:t>Node Comparison Operator: </a:t>
            </a:r>
            <a:r>
              <a:rPr lang="en-US" dirty="0" smtClean="0"/>
              <a:t>The node comparison operator, is, applies only to node types. The result it returns indicates whether two nodes passed in as operands represent the same node in the source document. This operator returns True if the two operands are the same node. Otherwise, it returns False.</a:t>
            </a:r>
          </a:p>
          <a:p>
            <a:pPr eaLnBrk="1" hangingPunct="1"/>
            <a:r>
              <a:rPr lang="en-US" b="1" dirty="0" smtClean="0"/>
              <a:t>Node Order Comparison Operators: </a:t>
            </a:r>
            <a:r>
              <a:rPr lang="en-US" dirty="0" smtClean="0"/>
              <a:t>Node order comparison operators compare pairs of nodes, based on their positions in a document.</a:t>
            </a:r>
          </a:p>
          <a:p>
            <a:pPr eaLnBrk="1" hangingPunct="1"/>
            <a:r>
              <a:rPr lang="en-US" b="1" dirty="0" smtClean="0"/>
              <a:t>In addition to the features of </a:t>
            </a:r>
            <a:r>
              <a:rPr lang="en-US" b="1" dirty="0" err="1" smtClean="0"/>
              <a:t>XPath</a:t>
            </a:r>
            <a:r>
              <a:rPr lang="en-US" b="1" dirty="0" smtClean="0"/>
              <a:t> 2.0, </a:t>
            </a:r>
            <a:r>
              <a:rPr lang="en-US" b="1" dirty="0" err="1" smtClean="0"/>
              <a:t>XQuery</a:t>
            </a:r>
            <a:r>
              <a:rPr lang="en-US" b="1" dirty="0" smtClean="0"/>
              <a:t> 1.0 has the following capabilities:</a:t>
            </a:r>
          </a:p>
          <a:p>
            <a:pPr eaLnBrk="1" hangingPunct="1">
              <a:buFontTx/>
              <a:buChar char="•"/>
            </a:pPr>
            <a:r>
              <a:rPr lang="en-US" dirty="0" smtClean="0"/>
              <a:t> Adds an order by clause to the FLWOR clause to sort in non-document order.</a:t>
            </a:r>
          </a:p>
          <a:p>
            <a:pPr eaLnBrk="1" hangingPunct="1">
              <a:buFontTx/>
              <a:buChar char="•"/>
            </a:pPr>
            <a:r>
              <a:rPr lang="en-US" dirty="0" smtClean="0"/>
              <a:t> Provides a way to specify static context items in the query prolog (such as namespace prefix bindings).</a:t>
            </a:r>
          </a:p>
          <a:p>
            <a:pPr eaLnBrk="1" hangingPunct="1">
              <a:buFontTx/>
              <a:buChar char="•"/>
            </a:pPr>
            <a:r>
              <a:rPr lang="en-US" dirty="0" smtClean="0"/>
              <a:t> Provides the ability to construct new nodes.</a:t>
            </a:r>
          </a:p>
          <a:p>
            <a:pPr eaLnBrk="1" hangingPunct="1">
              <a:buFontTx/>
              <a:buChar char="•"/>
            </a:pPr>
            <a:r>
              <a:rPr lang="en-US" dirty="0" smtClean="0"/>
              <a:t> Provides the ability to define user-defined functions.</a:t>
            </a:r>
          </a:p>
          <a:p>
            <a:pPr eaLnBrk="1" hangingPunct="1">
              <a:buFontTx/>
              <a:buChar char="•"/>
            </a:pPr>
            <a:r>
              <a:rPr lang="en-US" dirty="0" smtClean="0"/>
              <a:t> Provides the ability to create modules/libraries.</a:t>
            </a:r>
          </a:p>
          <a:p>
            <a:pPr eaLnBrk="1" hangingPunct="1"/>
            <a:endParaRPr lang="en-US" dirty="0" smtClean="0"/>
          </a:p>
        </p:txBody>
      </p:sp>
      <p:sp>
        <p:nvSpPr>
          <p:cNvPr id="88069" name="Rectangle 2"/>
          <p:cNvSpPr>
            <a:spLocks noGrp="1" noChangeArrowheads="1"/>
          </p:cNvSpPr>
          <p:nvPr>
            <p:ph type="hdr" sz="quarter"/>
          </p:nvPr>
        </p:nvSpPr>
        <p:spPr>
          <a:noFill/>
        </p:spPr>
        <p:txBody>
          <a:bodyPr/>
          <a:lstStyle/>
          <a:p>
            <a:r>
              <a:rPr lang="en-US" smtClean="0"/>
              <a:t>Module 5: Using XML </a:t>
            </a:r>
          </a:p>
        </p:txBody>
      </p:sp>
      <p:sp>
        <p:nvSpPr>
          <p:cNvPr id="880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D066CE0-6B13-41E1-BD5B-9B4477CD4385}" type="slidenum">
              <a:rPr lang="en-US" smtClean="0"/>
              <a:pPr/>
              <a:t>24</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a:t>
            </a:r>
            <a:r>
              <a:rPr lang="en-US" dirty="0" err="1" smtClean="0"/>
              <a:t>XQuery</a:t>
            </a:r>
            <a:r>
              <a:rPr lang="en-US" dirty="0" smtClean="0"/>
              <a:t> expressions. An </a:t>
            </a:r>
            <a:r>
              <a:rPr lang="en-US" dirty="0" err="1" smtClean="0"/>
              <a:t>XQuery</a:t>
            </a:r>
            <a:r>
              <a:rPr lang="en-US" dirty="0" smtClean="0"/>
              <a:t> expression in SQL Server 2008 consists of two sections - a prolog and a body. A prolog can, in turn, contain a namespace declaration subsection. Namespace declarations are used to define a mapping between prefix and namespace URI thereby enabling you to use the prefix instead of the namespace URI in the query body. </a:t>
            </a:r>
          </a:p>
          <a:p>
            <a:pPr eaLnBrk="1" hangingPunct="1"/>
            <a:endParaRPr lang="en-US" dirty="0" smtClean="0"/>
          </a:p>
          <a:p>
            <a:pPr eaLnBrk="1" hangingPunct="1"/>
            <a:r>
              <a:rPr lang="en-US" dirty="0" smtClean="0"/>
              <a:t>Remind students that they can also refer to element names without the prefix by binding a default namespace for element names, using the declare default namespace declaration. </a:t>
            </a:r>
          </a:p>
          <a:p>
            <a:pPr eaLnBrk="1" hangingPunct="1"/>
            <a:endParaRPr lang="en-US" dirty="0" smtClean="0"/>
          </a:p>
          <a:p>
            <a:pPr eaLnBrk="1" hangingPunct="1"/>
            <a:r>
              <a:rPr lang="en-US" dirty="0" smtClean="0"/>
              <a:t>The body of an </a:t>
            </a:r>
            <a:r>
              <a:rPr lang="en-US" dirty="0" err="1" smtClean="0"/>
              <a:t>XQuery</a:t>
            </a:r>
            <a:r>
              <a:rPr lang="en-US" dirty="0" smtClean="0"/>
              <a:t> expression contains query expressions that define the result of the query. It can for example be the signature FLWOR expression, an </a:t>
            </a:r>
            <a:r>
              <a:rPr lang="en-US" dirty="0" err="1" smtClean="0"/>
              <a:t>XPath</a:t>
            </a:r>
            <a:r>
              <a:rPr lang="en-US" dirty="0" smtClean="0"/>
              <a:t> 2.0 expression, or another </a:t>
            </a:r>
            <a:r>
              <a:rPr lang="en-US" dirty="0" err="1" smtClean="0"/>
              <a:t>XQuery</a:t>
            </a:r>
            <a:r>
              <a:rPr lang="en-US" dirty="0" smtClean="0"/>
              <a:t> expression such as a construction or arithmetic expression.</a:t>
            </a:r>
          </a:p>
          <a:p>
            <a:pPr eaLnBrk="1" hangingPunct="1"/>
            <a:endParaRPr lang="en-US" dirty="0" smtClean="0"/>
          </a:p>
          <a:p>
            <a:pPr marL="0" lvl="1"/>
            <a:r>
              <a:rPr lang="en-US" b="1" dirty="0" smtClean="0"/>
              <a:t>Question:</a:t>
            </a:r>
          </a:p>
          <a:p>
            <a:pPr marL="0" lvl="1"/>
            <a:r>
              <a:rPr lang="en-US" dirty="0" smtClean="0"/>
              <a:t>What does the XMLNAMESPACES function do?</a:t>
            </a:r>
          </a:p>
          <a:p>
            <a:pPr marL="0" lvl="1"/>
            <a:r>
              <a:rPr lang="en-US" b="1" dirty="0" smtClean="0"/>
              <a:t>Answer:</a:t>
            </a:r>
          </a:p>
          <a:p>
            <a:pPr marL="0" lvl="1"/>
            <a:r>
              <a:rPr lang="en-US" dirty="0" smtClean="0"/>
              <a:t>To improve query readability, you can declare namespaces by using WITH XMLNAMESPACES instead of declaring prefix and namespace binding in the query prolog by using declare namespace.</a:t>
            </a:r>
          </a:p>
          <a:p>
            <a:pPr eaLnBrk="1" hangingPunct="1"/>
            <a:endParaRPr lang="en-US" dirty="0" smtClean="0"/>
          </a:p>
          <a:p>
            <a:pPr eaLnBrk="1" hangingPunct="1"/>
            <a:endParaRPr lang="en-US" dirty="0" smtClean="0"/>
          </a:p>
        </p:txBody>
      </p:sp>
      <p:sp>
        <p:nvSpPr>
          <p:cNvPr id="89093" name="Rectangle 2"/>
          <p:cNvSpPr>
            <a:spLocks noGrp="1" noChangeArrowheads="1"/>
          </p:cNvSpPr>
          <p:nvPr>
            <p:ph type="hdr" sz="quarter"/>
          </p:nvPr>
        </p:nvSpPr>
        <p:spPr>
          <a:noFill/>
        </p:spPr>
        <p:txBody>
          <a:bodyPr/>
          <a:lstStyle/>
          <a:p>
            <a:r>
              <a:rPr lang="en-US" smtClean="0"/>
              <a:t>Module 5: Using XML </a:t>
            </a:r>
          </a:p>
        </p:txBody>
      </p:sp>
      <p:sp>
        <p:nvSpPr>
          <p:cNvPr id="890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4C11F0-B690-4B43-B470-921A530A701D}" type="slidenum">
              <a:rPr lang="en-US" smtClean="0"/>
              <a:pPr/>
              <a:t>25</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9941"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create stored procedures and user-defined functions. They will also learn how to implement structured exception handling and deal with execution context.</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  Implementing stored procedures.</a:t>
            </a:r>
          </a:p>
          <a:p>
            <a:pPr eaLnBrk="0" hangingPunct="0">
              <a:buFontTx/>
              <a:buChar char="•"/>
            </a:pPr>
            <a:r>
              <a:rPr lang="en-US" sz="1000" dirty="0">
                <a:latin typeface="Arial" pitchFamily="34" charset="0"/>
              </a:rPr>
              <a:t>  Create parameterized stored procedures.</a:t>
            </a:r>
          </a:p>
          <a:p>
            <a:pPr eaLnBrk="0" hangingPunct="0">
              <a:buFontTx/>
              <a:buChar char="•"/>
            </a:pPr>
            <a:r>
              <a:rPr lang="en-US" sz="1000" dirty="0">
                <a:latin typeface="Arial" pitchFamily="34" charset="0"/>
              </a:rPr>
              <a:t>  Work with execution plans.</a:t>
            </a:r>
          </a:p>
          <a:p>
            <a:pPr eaLnBrk="0" hangingPunct="0">
              <a:buFontTx/>
              <a:buChar char="•"/>
            </a:pPr>
            <a:r>
              <a:rPr lang="en-US" sz="1000" dirty="0">
                <a:latin typeface="Arial" pitchFamily="34" charset="0"/>
              </a:rPr>
              <a:t> Handle exceptions in stored procedures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6232A_07.ppt.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SimSun" pitchFamily="2" charset="-122"/>
            </a:endParaRPr>
          </a:p>
          <a:p>
            <a:pPr eaLnBrk="0" hangingPunct="0"/>
            <a:endParaRPr lang="en-US" altLang="ko-KR" sz="1000" dirty="0">
              <a:latin typeface="Arial" pitchFamily="34" charset="0"/>
              <a:ea typeface="굴림" pitchFamily="34" charset="-127"/>
            </a:endParaRPr>
          </a:p>
        </p:txBody>
      </p:sp>
      <p:sp>
        <p:nvSpPr>
          <p:cNvPr id="399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399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A9EB430-CAB4-4705-8E32-43E98AAC6472}" type="slidenum">
              <a:rPr lang="en-US" smtClean="0"/>
              <a:pPr/>
              <a:t>27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and defines stored procedures.  Emphasize the use of stored procedures for modular programming.</a:t>
            </a:r>
          </a:p>
          <a:p>
            <a:pPr eaLnBrk="1" hangingPunct="1"/>
            <a:endParaRPr lang="en-US" smtClean="0"/>
          </a:p>
          <a:p>
            <a:pPr eaLnBrk="1" hangingPunct="1"/>
            <a:r>
              <a:rPr lang="en-US" smtClean="0"/>
              <a:t>A stored procedure is a named collection of T-SQL statements that is stored on the server. You can encapsulate repetitive tasks that execute efficiently by using a stored procedure. Stored procedures accept input parameters and return output parameters to the calling procedure. They contain programming statements which perform operations on a database. They also return a status value to a calling procedure to indicate success or failure. You may not directly work with stored procedures, but to write efficient queries you need to understand how they are implemented in SQL Server.</a:t>
            </a:r>
          </a:p>
          <a:p>
            <a:pPr eaLnBrk="1" hangingPunct="1"/>
            <a:endParaRPr lang="en-US" smtClean="0"/>
          </a:p>
          <a:p>
            <a:pPr eaLnBrk="1" hangingPunct="1"/>
            <a:r>
              <a:rPr lang="en-US" b="1" smtClean="0"/>
              <a:t>Stored procedures have the following advantages:</a:t>
            </a:r>
          </a:p>
          <a:p>
            <a:pPr eaLnBrk="1" hangingPunct="1">
              <a:buFontTx/>
              <a:buChar char="•"/>
            </a:pPr>
            <a:r>
              <a:rPr lang="en-US" smtClean="0"/>
              <a:t> Application logic can be shared between applications, thereby ensuring consistent data access and modification.</a:t>
            </a:r>
          </a:p>
          <a:p>
            <a:pPr eaLnBrk="1" hangingPunct="1">
              <a:buFontTx/>
              <a:buChar char="•"/>
            </a:pPr>
            <a:r>
              <a:rPr lang="en-US" smtClean="0"/>
              <a:t> Business rules or policies encapsulated in stored procedures can be changed in a single location. All clients can use the same stored procedures to ensure consistent data access and modification.</a:t>
            </a:r>
          </a:p>
          <a:p>
            <a:pPr eaLnBrk="1" hangingPunct="1">
              <a:buFontTx/>
              <a:buChar char="•"/>
            </a:pPr>
            <a:r>
              <a:rPr lang="en-US" smtClean="0"/>
              <a:t> Details of the database schema can be abstracted from users.</a:t>
            </a:r>
          </a:p>
          <a:p>
            <a:pPr eaLnBrk="1" hangingPunct="1">
              <a:buFontTx/>
              <a:buChar char="•"/>
            </a:pPr>
            <a:r>
              <a:rPr lang="en-US" smtClean="0"/>
              <a:t> Users can be granted permission to execute a stored procedure even if they do not have permission to access the tables or views that are referred to in the stored procedure.</a:t>
            </a:r>
          </a:p>
          <a:p>
            <a:pPr eaLnBrk="1" hangingPunct="1">
              <a:buFontTx/>
              <a:buChar char="•"/>
            </a:pPr>
            <a:r>
              <a:rPr lang="en-US" smtClean="0"/>
              <a:t> Performance of an application is improved because stored procedures implement many tasks as a series of T-SQL statements.</a:t>
            </a:r>
          </a:p>
          <a:p>
            <a:pPr eaLnBrk="1" hangingPunct="1">
              <a:buFontTx/>
              <a:buChar char="•"/>
            </a:pPr>
            <a:r>
              <a:rPr lang="en-US" smtClean="0"/>
              <a:t> Network traffic can be reduced.</a:t>
            </a:r>
          </a:p>
          <a:p>
            <a:pPr eaLnBrk="1" hangingPunct="1">
              <a:buFontTx/>
              <a:buChar char="•"/>
            </a:pPr>
            <a:endParaRPr lang="en-US" smtClean="0"/>
          </a:p>
          <a:p>
            <a:pPr eaLnBrk="1" hangingPunct="1"/>
            <a:r>
              <a:rPr lang="en-US" b="1" smtClean="0"/>
              <a:t>References:</a:t>
            </a:r>
          </a:p>
          <a:p>
            <a:pPr eaLnBrk="1" hangingPunct="1"/>
            <a:r>
              <a:rPr lang="en-US" smtClean="0"/>
              <a:t>CREATE PROCEDURE (Transact-SQL) - http://go.microsoft.com/fwlink/?LinkID=127375</a:t>
            </a:r>
          </a:p>
        </p:txBody>
      </p:sp>
      <p:sp>
        <p:nvSpPr>
          <p:cNvPr id="6758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7: Implementing Stored Procedures</a:t>
            </a:r>
          </a:p>
        </p:txBody>
      </p:sp>
      <p:sp>
        <p:nvSpPr>
          <p:cNvPr id="45059" name="Rectangle 3"/>
          <p:cNvSpPr>
            <a:spLocks noGrp="1" noChangeArrowheads="1"/>
          </p:cNvSpPr>
          <p:nvPr>
            <p:ph type="dt" sz="quarter" idx="1"/>
          </p:nvPr>
        </p:nvSpPr>
        <p:spPr>
          <a:noFill/>
        </p:spPr>
        <p:txBody>
          <a:bodyPr/>
          <a:lstStyle/>
          <a:p>
            <a:r>
              <a:rPr lang="en-US" smtClean="0"/>
              <a:t>Course 6232A</a:t>
            </a:r>
          </a:p>
        </p:txBody>
      </p:sp>
      <p:sp>
        <p:nvSpPr>
          <p:cNvPr id="45060" name="Rectangle 7"/>
          <p:cNvSpPr>
            <a:spLocks noGrp="1" noChangeArrowheads="1"/>
          </p:cNvSpPr>
          <p:nvPr>
            <p:ph type="sldNum" sz="quarter" idx="5"/>
          </p:nvPr>
        </p:nvSpPr>
        <p:spPr>
          <a:noFill/>
        </p:spPr>
        <p:txBody>
          <a:bodyPr/>
          <a:lstStyle/>
          <a:p>
            <a:fld id="{E4857F88-5E95-4D06-9823-2046CDADA7D6}" type="slidenum">
              <a:rPr lang="en-US" smtClean="0"/>
              <a:pPr/>
              <a:t>31</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cover rules to consider when creating stored procedures. When talking about naming stored procedures emphasize that it is not a good practice to create stored procedures with the sp_ prefix. Point out that though these are only suggestions, they are still important and help with the creation of functional stored procedures. Talk about creating the different types of stored procedures if you didn’t already in previous topic.</a:t>
            </a:r>
          </a:p>
          <a:p>
            <a:pPr>
              <a:lnSpc>
                <a:spcPct val="90000"/>
              </a:lnSpc>
            </a:pPr>
            <a:endParaRPr lang="en-US" dirty="0" smtClean="0"/>
          </a:p>
          <a:p>
            <a:pPr>
              <a:lnSpc>
                <a:spcPct val="90000"/>
              </a:lnSpc>
            </a:pPr>
            <a:r>
              <a:rPr lang="en-US" b="1" dirty="0" smtClean="0"/>
              <a:t>Qualifying Names Inside Stored Procedures </a:t>
            </a:r>
          </a:p>
          <a:p>
            <a:pPr>
              <a:lnSpc>
                <a:spcPct val="90000"/>
              </a:lnSpc>
            </a:pPr>
            <a:r>
              <a:rPr lang="en-US" dirty="0" smtClean="0"/>
              <a:t>Inside a stored procedure, object names used with statements (for example, SELECT or INSERT) that are not schema-qualified default to the schema of the stored procedure.</a:t>
            </a:r>
          </a:p>
          <a:p>
            <a:pPr>
              <a:lnSpc>
                <a:spcPct val="90000"/>
              </a:lnSpc>
            </a:pPr>
            <a:r>
              <a:rPr lang="en-US" b="1" dirty="0" smtClean="0"/>
              <a:t>Obfuscating Procedure Definitions </a:t>
            </a:r>
          </a:p>
          <a:p>
            <a:pPr>
              <a:lnSpc>
                <a:spcPct val="90000"/>
              </a:lnSpc>
            </a:pPr>
            <a:r>
              <a:rPr lang="en-US" dirty="0" smtClean="0"/>
              <a:t>To convert the original text of the CREATE PROCEDURE statement to an obfuscated format, use the WITH ENCRYPTION option. The output of the obfuscation is not directly visible in any of the system tables or views in SQL Server 2008. users without access to system tables, system views, or database files cannot retrieve the obfuscated text. However, the text is available to privileged users with direct access to database files. </a:t>
            </a:r>
          </a:p>
          <a:p>
            <a:pPr>
              <a:lnSpc>
                <a:spcPct val="90000"/>
              </a:lnSpc>
            </a:pPr>
            <a:r>
              <a:rPr lang="en-US" b="1" dirty="0" smtClean="0"/>
              <a:t>SET Statement Options </a:t>
            </a:r>
          </a:p>
          <a:p>
            <a:pPr>
              <a:lnSpc>
                <a:spcPct val="90000"/>
              </a:lnSpc>
            </a:pPr>
            <a:r>
              <a:rPr lang="en-US" dirty="0" smtClean="0"/>
              <a:t>The Database Engine saves the settings of both SET QUOTED_IDENTIFIER and SET ANSI_NULLS when a Transact-SQL stored procedure is created or altered. These original settings are used when the stored procedure is executed. </a:t>
            </a:r>
          </a:p>
          <a:p>
            <a:pPr>
              <a:lnSpc>
                <a:spcPct val="90000"/>
              </a:lnSpc>
            </a:pPr>
            <a:r>
              <a:rPr lang="en-US" b="1" dirty="0" smtClean="0"/>
              <a:t>User Defined Stored Procedure Naming Conventions</a:t>
            </a:r>
          </a:p>
          <a:p>
            <a:pPr>
              <a:lnSpc>
                <a:spcPct val="90000"/>
              </a:lnSpc>
            </a:pPr>
            <a:r>
              <a:rPr lang="en-US" dirty="0" smtClean="0"/>
              <a:t>It is recommended that you do not create any stored procedures using </a:t>
            </a:r>
            <a:r>
              <a:rPr lang="en-US" b="1" dirty="0" smtClean="0"/>
              <a:t>sp_</a:t>
            </a:r>
            <a:r>
              <a:rPr lang="en-US" dirty="0" smtClean="0"/>
              <a:t> as a prefix. SQL Server uses the </a:t>
            </a:r>
            <a:r>
              <a:rPr lang="en-US" b="1" dirty="0" smtClean="0"/>
              <a:t>sp_</a:t>
            </a:r>
            <a:r>
              <a:rPr lang="en-US" dirty="0" smtClean="0"/>
              <a:t> prefix to designate system stored procedures. The name you choose may conflict with some future system procedure. </a:t>
            </a:r>
          </a:p>
          <a:p>
            <a:pPr>
              <a:lnSpc>
                <a:spcPct val="90000"/>
              </a:lnSpc>
            </a:pPr>
            <a:r>
              <a:rPr lang="en-US" b="1" dirty="0" smtClean="0"/>
              <a:t>Understanding Execution Context</a:t>
            </a:r>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a:t>
            </a:r>
          </a:p>
          <a:p>
            <a:pPr>
              <a:lnSpc>
                <a:spcPct val="90000"/>
              </a:lnSpc>
            </a:pPr>
            <a:r>
              <a:rPr lang="en-US" b="1" dirty="0" smtClean="0"/>
              <a:t>@@</a:t>
            </a:r>
            <a:r>
              <a:rPr lang="en-US" b="1" dirty="0" err="1" smtClean="0"/>
              <a:t>nestlevel</a:t>
            </a:r>
            <a:endParaRPr lang="en-US" b="1" dirty="0" smtClean="0"/>
          </a:p>
          <a:p>
            <a:pPr>
              <a:lnSpc>
                <a:spcPct val="90000"/>
              </a:lnSpc>
            </a:pPr>
            <a:r>
              <a:rPr lang="en-US" dirty="0" smtClean="0"/>
              <a:t>Stored procedures are nested when one stored procedure calls another or executes managed code by referencing a CLR routine, type, or aggregate. You can nest stored procedures and managed code references up to 32 levels. You can use @@</a:t>
            </a:r>
            <a:r>
              <a:rPr lang="en-US" dirty="0" err="1" smtClean="0"/>
              <a:t>nestlevel</a:t>
            </a:r>
            <a:r>
              <a:rPr lang="en-US" dirty="0" smtClean="0"/>
              <a:t> for checking the nesting level of the current stored procedure execution on the local server. </a:t>
            </a:r>
          </a:p>
          <a:p>
            <a:pPr>
              <a:lnSpc>
                <a:spcPct val="90000"/>
              </a:lnSpc>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7: Implementing Stored Procedures</a:t>
            </a:r>
          </a:p>
        </p:txBody>
      </p:sp>
      <p:sp>
        <p:nvSpPr>
          <p:cNvPr id="44035" name="Rectangle 3"/>
          <p:cNvSpPr>
            <a:spLocks noGrp="1" noChangeArrowheads="1"/>
          </p:cNvSpPr>
          <p:nvPr>
            <p:ph type="dt" sz="quarter" idx="1"/>
          </p:nvPr>
        </p:nvSpPr>
        <p:spPr>
          <a:noFill/>
        </p:spPr>
        <p:txBody>
          <a:bodyPr/>
          <a:lstStyle/>
          <a:p>
            <a:r>
              <a:rPr lang="en-US" smtClean="0"/>
              <a:t>Course 6232A</a:t>
            </a:r>
          </a:p>
        </p:txBody>
      </p:sp>
      <p:sp>
        <p:nvSpPr>
          <p:cNvPr id="44036" name="Rectangle 7"/>
          <p:cNvSpPr>
            <a:spLocks noGrp="1" noChangeArrowheads="1"/>
          </p:cNvSpPr>
          <p:nvPr>
            <p:ph type="sldNum" sz="quarter" idx="5"/>
          </p:nvPr>
        </p:nvSpPr>
        <p:spPr>
          <a:noFill/>
        </p:spPr>
        <p:txBody>
          <a:bodyPr/>
          <a:lstStyle/>
          <a:p>
            <a:fld id="{E0414A51-8940-46FF-B468-A7EAF6F62FE4}" type="slidenum">
              <a:rPr lang="en-US" smtClean="0"/>
              <a:pPr/>
              <a:t>32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review the syntax for creating a stored procedure using the CREATE PROCEDURE Transact-SQL statement. Make sure to mention that CLR assemblies/modules can be invoked by stored procedures, but to do so requires that the EXTERNAL clause to be used with CREATE PROCEDURE. The EXTERNAL clause references the CLR assembly. The EXTERNAL clause also requires the NAME parameter which gives the name of the CLR assembly. Talk about how you would create the different types of stored procedures. Also mention that stored procedures can increase performance because a single statement is used to execute the code in a procedure, rather than by sending hundreds of lines of code over the network.</a:t>
            </a:r>
          </a:p>
          <a:p>
            <a:pPr eaLnBrk="1" hangingPunct="1"/>
            <a:r>
              <a:rPr lang="en-US" b="1" dirty="0" smtClean="0"/>
              <a:t>Arguments</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new stored procedure.</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an output parameter.</a:t>
            </a:r>
          </a:p>
          <a:p>
            <a:pPr eaLnBrk="1" hangingPunct="1">
              <a:spcAft>
                <a:spcPct val="20000"/>
              </a:spcAft>
              <a:buFontTx/>
              <a:buChar char="•"/>
            </a:pPr>
            <a:r>
              <a:rPr lang="en-US" dirty="0" smtClean="0"/>
              <a:t>READONLY - Indicates that the parameter cannot be updated or modified within the body of the procedure. </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7: Implementing Stored Procedures</a:t>
            </a:r>
          </a:p>
        </p:txBody>
      </p:sp>
      <p:sp>
        <p:nvSpPr>
          <p:cNvPr id="47107" name="Rectangle 3"/>
          <p:cNvSpPr>
            <a:spLocks noGrp="1" noChangeArrowheads="1"/>
          </p:cNvSpPr>
          <p:nvPr>
            <p:ph type="dt" sz="quarter" idx="1"/>
          </p:nvPr>
        </p:nvSpPr>
        <p:spPr>
          <a:noFill/>
        </p:spPr>
        <p:txBody>
          <a:bodyPr/>
          <a:lstStyle/>
          <a:p>
            <a:r>
              <a:rPr lang="en-US" smtClean="0"/>
              <a:t>Course 6232A</a:t>
            </a:r>
          </a:p>
        </p:txBody>
      </p:sp>
      <p:sp>
        <p:nvSpPr>
          <p:cNvPr id="47108" name="Rectangle 7"/>
          <p:cNvSpPr>
            <a:spLocks noGrp="1" noChangeArrowheads="1"/>
          </p:cNvSpPr>
          <p:nvPr>
            <p:ph type="sldNum" sz="quarter" idx="5"/>
          </p:nvPr>
        </p:nvSpPr>
        <p:spPr>
          <a:noFill/>
        </p:spPr>
        <p:txBody>
          <a:bodyPr/>
          <a:lstStyle/>
          <a:p>
            <a:fld id="{63931DF1-A860-4427-B8CD-0BF3F1824FE3}" type="slidenum">
              <a:rPr lang="en-US" smtClean="0"/>
              <a:pPr/>
              <a:t>33</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spcAft>
                <a:spcPct val="20000"/>
              </a:spcAft>
            </a:pPr>
            <a:r>
              <a:rPr lang="en-US" dirty="0" smtClean="0"/>
              <a:t>On this slide, you will review the syntax for altering stored procedures. Mention that to change the statements or parameters in a stored procedure, you can either delete and re-create the stored procedure or alter the stored procedure in a single step. When you delete and re-create a stored procedure, all permissions associated with the stored procedure are lost. When you alter the stored procedure, the procedure or parameter definition is changed but the permissions defined for the stored procedure are retained and any dependent stored procedures or triggers are not affected. </a:t>
            </a:r>
          </a:p>
          <a:p>
            <a:pPr eaLnBrk="1" hangingPunct="1">
              <a:spcAft>
                <a:spcPct val="20000"/>
              </a:spcAft>
            </a:pPr>
            <a:r>
              <a:rPr lang="en-US" b="1" dirty="0" smtClean="0"/>
              <a:t>Arguments </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procedure to change. Procedure names must comply with the rules for identifiers.</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 return parameter.</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AS - Are the actions the procedure is to take.</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7: Implementing Stored Procedures</a:t>
            </a:r>
          </a:p>
        </p:txBody>
      </p:sp>
      <p:sp>
        <p:nvSpPr>
          <p:cNvPr id="48131" name="Rectangle 3"/>
          <p:cNvSpPr>
            <a:spLocks noGrp="1" noChangeArrowheads="1"/>
          </p:cNvSpPr>
          <p:nvPr>
            <p:ph type="dt" sz="quarter" idx="1"/>
          </p:nvPr>
        </p:nvSpPr>
        <p:spPr>
          <a:noFill/>
        </p:spPr>
        <p:txBody>
          <a:bodyPr/>
          <a:lstStyle/>
          <a:p>
            <a:r>
              <a:rPr lang="en-US" smtClean="0"/>
              <a:t>Course 6232A</a:t>
            </a:r>
          </a:p>
        </p:txBody>
      </p:sp>
      <p:sp>
        <p:nvSpPr>
          <p:cNvPr id="48132" name="Rectangle 7"/>
          <p:cNvSpPr>
            <a:spLocks noGrp="1" noChangeArrowheads="1"/>
          </p:cNvSpPr>
          <p:nvPr>
            <p:ph type="sldNum" sz="quarter" idx="5"/>
          </p:nvPr>
        </p:nvSpPr>
        <p:spPr>
          <a:noFill/>
        </p:spPr>
        <p:txBody>
          <a:bodyPr/>
          <a:lstStyle/>
          <a:p>
            <a:fld id="{EC0A09FB-1351-467F-8785-939FD413AD5E}" type="slidenum">
              <a:rPr lang="en-US" smtClean="0"/>
              <a:pPr/>
              <a:t>34</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the syntax for dropping stored procedures. Mention that as a best practice they should use </a:t>
            </a:r>
            <a:r>
              <a:rPr lang="en-US" dirty="0" err="1" smtClean="0"/>
              <a:t>sp_depends</a:t>
            </a:r>
            <a:r>
              <a:rPr lang="en-US" dirty="0" smtClean="0"/>
              <a:t> to see what depends on this object first. It displays information about database object dependencies, such as the views and procedures that depend on a table or view, and the tables and views that are depended on by the view or procedure. </a:t>
            </a:r>
          </a:p>
          <a:p>
            <a:endParaRPr lang="en-US" dirty="0" smtClean="0"/>
          </a:p>
          <a:p>
            <a:r>
              <a:rPr lang="en-US" dirty="0" smtClean="0"/>
              <a:t>Removes one or more stored procedures or procedure groups from the current database.</a:t>
            </a:r>
          </a:p>
          <a:p>
            <a:endParaRPr lang="en-US" dirty="0" smtClean="0"/>
          </a:p>
          <a:p>
            <a:r>
              <a:rPr lang="en-US" b="1" dirty="0" smtClean="0"/>
              <a:t>Arguments</a:t>
            </a:r>
            <a:r>
              <a:rPr lang="en-US" dirty="0" smtClean="0"/>
              <a:t> </a:t>
            </a:r>
          </a:p>
          <a:p>
            <a:pPr>
              <a:buFontTx/>
              <a:buChar char="•"/>
            </a:pPr>
            <a:r>
              <a:rPr lang="en-US" i="1" dirty="0" err="1" smtClean="0"/>
              <a:t>schema_name</a:t>
            </a:r>
            <a:r>
              <a:rPr lang="en-US" dirty="0" smtClean="0"/>
              <a:t> - Is the name of the schema to which the procedure belongs. A server name or database name cannot be specified.</a:t>
            </a:r>
          </a:p>
          <a:p>
            <a:pPr>
              <a:buFontTx/>
              <a:buChar char="•"/>
            </a:pPr>
            <a:r>
              <a:rPr lang="en-US" i="1" dirty="0" smtClean="0"/>
              <a:t>procedure</a:t>
            </a:r>
            <a:r>
              <a:rPr lang="en-US" dirty="0" smtClean="0"/>
              <a:t> - Is name of the stored procedure or stored procedure group to be removed. Procedure names must follow the rules for identifiers.</a:t>
            </a:r>
          </a:p>
          <a:p>
            <a:endParaRPr lang="en-US" dirty="0" smtClean="0"/>
          </a:p>
          <a:p>
            <a:r>
              <a:rPr lang="en-US" b="1" dirty="0" smtClean="0"/>
              <a:t>EXAMPLE</a:t>
            </a:r>
          </a:p>
          <a:p>
            <a:r>
              <a:rPr lang="en-US" dirty="0" smtClean="0"/>
              <a:t>The following example removes the </a:t>
            </a:r>
            <a:r>
              <a:rPr lang="en-US" dirty="0" err="1" smtClean="0"/>
              <a:t>dbo.uspMyProc</a:t>
            </a:r>
            <a:r>
              <a:rPr lang="en-US" dirty="0" smtClean="0"/>
              <a:t> stored procedure in the current database.</a:t>
            </a:r>
          </a:p>
          <a:p>
            <a:endParaRPr lang="en-US" dirty="0" smtClean="0"/>
          </a:p>
          <a:p>
            <a:r>
              <a:rPr lang="en-US" dirty="0" smtClean="0"/>
              <a:t>DROP PROCEDURE </a:t>
            </a:r>
            <a:r>
              <a:rPr lang="en-US" dirty="0" err="1" smtClean="0"/>
              <a:t>dbo.uspMyProc</a:t>
            </a:r>
            <a:r>
              <a:rPr lang="en-US" dirty="0" smtClean="0"/>
              <a:t>; </a:t>
            </a:r>
          </a:p>
          <a:p>
            <a:r>
              <a:rPr lang="en-US" dirty="0" smtClean="0"/>
              <a:t>GO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982463-20B1-45A5-93E1-CBB9B11E67D3}" type="slidenum">
              <a:rPr lang="en-US" smtClean="0"/>
              <a:pPr/>
              <a:t>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Start by asking the students why they think a module on XML has been included in this SQL course. You can also ask students what is XML and how it is being used? Another good line of inquiry is how XML is different from html. These questions should activate the student’s prior knowledge on XML and also help in setting up the context for this course.</a:t>
            </a:r>
          </a:p>
          <a:p>
            <a:pPr eaLnBrk="1" hangingPunct="1"/>
            <a:r>
              <a:rPr lang="en-US" dirty="0" smtClean="0"/>
              <a:t>Provide an overview of the Extensible Markup Language (XML). Explain how XML is a plain-text, Unicode-based meta-language: a language for defining markup languages. Be sure to mention that it is not tied to any programming language, operating system, or software vendor. Explain how XML provides access to a wide range of technologies for manipulating, structuring, transforming and querying data.</a:t>
            </a:r>
          </a:p>
          <a:p>
            <a:pPr eaLnBrk="1" hangingPunct="1"/>
            <a:r>
              <a:rPr lang="en-US" dirty="0" smtClean="0"/>
              <a:t>Please explain what well-formed XML is.</a:t>
            </a:r>
          </a:p>
          <a:p>
            <a:pPr eaLnBrk="1" hangingPunct="1"/>
            <a:r>
              <a:rPr lang="en-US" dirty="0" smtClean="0"/>
              <a:t>XML can be considered to be a meta-language: a language for defining markup languages. </a:t>
            </a:r>
          </a:p>
          <a:p>
            <a:pPr eaLnBrk="1" hangingPunct="1"/>
            <a:r>
              <a:rPr lang="en-US" dirty="0" smtClean="0"/>
              <a:t>It is a good idea to mention that XML is not only useful for describing new document formats for the Web but is also suitable for describing structured data. Examples of structured data include information that is typically contained in spreadsheets, program configuration files, and network protocols.</a:t>
            </a:r>
          </a:p>
          <a:p>
            <a:pPr eaLnBrk="1" hangingPunct="1"/>
            <a:r>
              <a:rPr lang="en-US" dirty="0" smtClean="0"/>
              <a:t>XML is extensible, platform-independent, and supports internationalization by being fully Unicode compliant. The fact that XML is a text-based format means that when the need arises, one can read and edit XML documents using standard text-editing tools.</a:t>
            </a:r>
          </a:p>
          <a:p>
            <a:pPr eaLnBrk="1" hangingPunct="1"/>
            <a:endParaRPr lang="en-US" dirty="0" smtClean="0"/>
          </a:p>
          <a:p>
            <a:pPr eaLnBrk="1" hangingPunct="1"/>
            <a:r>
              <a:rPr lang="en-US" b="1" dirty="0" smtClean="0"/>
              <a:t>Question: </a:t>
            </a:r>
            <a:r>
              <a:rPr lang="en-US" dirty="0" smtClean="0"/>
              <a:t>In what areas of your organization do you currently use XML?</a:t>
            </a:r>
          </a:p>
          <a:p>
            <a:pPr eaLnBrk="1" hangingPunct="1"/>
            <a:r>
              <a:rPr lang="en-US" b="1" dirty="0" smtClean="0"/>
              <a:t>Answer: </a:t>
            </a:r>
            <a:r>
              <a:rPr lang="en-US" dirty="0" smtClean="0"/>
              <a:t>Answers will vary.</a:t>
            </a:r>
            <a:endParaRPr lang="en-US" b="1" dirty="0" smtClean="0"/>
          </a:p>
          <a:p>
            <a:endParaRPr lang="en-US" b="1" dirty="0" smtClean="0"/>
          </a:p>
        </p:txBody>
      </p:sp>
      <p:sp>
        <p:nvSpPr>
          <p:cNvPr id="59397" name="Rectangle 2"/>
          <p:cNvSpPr>
            <a:spLocks noGrp="1" noChangeArrowheads="1"/>
          </p:cNvSpPr>
          <p:nvPr>
            <p:ph type="hdr" sz="quarter"/>
          </p:nvPr>
        </p:nvSpPr>
        <p:spPr>
          <a:noFill/>
        </p:spPr>
        <p:txBody>
          <a:bodyPr/>
          <a:lstStyle/>
          <a:p>
            <a:r>
              <a:rPr lang="en-US" smtClean="0"/>
              <a:t>Module 5: Using XML </a:t>
            </a:r>
          </a:p>
        </p:txBody>
      </p:sp>
      <p:sp>
        <p:nvSpPr>
          <p:cNvPr id="593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DC66E99-FC60-4046-A803-5223AC54221D}" type="slidenum">
              <a:rPr lang="en-US" sz="1200"/>
              <a:pPr algn="r"/>
              <a:t>35</a:t>
            </a:fld>
            <a:endParaRPr lang="en-US" sz="1200"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1"/>
            <a:ext cx="6149837" cy="6731521"/>
          </a:xfrm>
          <a:noFill/>
          <a:ln/>
        </p:spPr>
        <p:txBody>
          <a:bodyPr/>
          <a:lstStyle/>
          <a:p>
            <a:pPr marL="186938" marR="0" indent="-186938" algn="l" defTabSz="914400" rtl="0" eaLnBrk="1" fontAlgn="auto" latinLnBrk="0" hangingPunct="1">
              <a:lnSpc>
                <a:spcPct val="100000"/>
              </a:lnSpc>
              <a:spcBef>
                <a:spcPts val="0"/>
              </a:spcBef>
              <a:spcAft>
                <a:spcPts val="0"/>
              </a:spcAft>
              <a:buClrTx/>
              <a:buSzTx/>
              <a:buFontTx/>
              <a:buNone/>
              <a:tabLst/>
              <a:defRPr/>
            </a:pPr>
            <a:r>
              <a:rPr lang="en-US" dirty="0" smtClean="0"/>
              <a:t>Dynamic SQL can be used within stored procedures</a:t>
            </a:r>
          </a:p>
          <a:p>
            <a:pPr marL="186938" indent="-186938"/>
            <a:endParaRPr lang="en-US" dirty="0" smtClean="0"/>
          </a:p>
          <a:p>
            <a:pPr marL="186938" indent="-186938"/>
            <a:r>
              <a:rPr lang="en-US" dirty="0" smtClean="0"/>
              <a:t>This topics shows the creation and use of a stored procedure.</a:t>
            </a:r>
          </a:p>
          <a:p>
            <a:pPr marL="186938" indent="-186938"/>
            <a:endParaRPr lang="en-US" dirty="0" smtClean="0"/>
          </a:p>
          <a:p>
            <a:pPr marL="186938" indent="-186938"/>
            <a:r>
              <a:rPr lang="en-US" dirty="0" smtClean="0"/>
              <a:t>The following example shows the creation of a simple stored procedure with a SELECT statement. This stored procedure returns information about employees whose names start with a particular character. It accepts one input parameter.</a:t>
            </a:r>
          </a:p>
          <a:p>
            <a:pPr marL="186938" indent="-186938"/>
            <a:r>
              <a:rPr lang="en-US" dirty="0" smtClean="0"/>
              <a:t>Use AdventureWorks2008;</a:t>
            </a:r>
          </a:p>
          <a:p>
            <a:pPr marL="186938" indent="-186938"/>
            <a:r>
              <a:rPr lang="en-US" dirty="0" smtClean="0"/>
              <a:t>GO</a:t>
            </a:r>
          </a:p>
          <a:p>
            <a:pPr marL="186938" indent="-186938"/>
            <a:r>
              <a:rPr lang="en-US" dirty="0" smtClean="0"/>
              <a:t>CREATE PROCEDURE </a:t>
            </a:r>
            <a:r>
              <a:rPr lang="en-US" dirty="0" err="1" smtClean="0"/>
              <a:t>HumanResources.usp_GetEmployeesName</a:t>
            </a:r>
            <a:endParaRPr lang="en-US" dirty="0" smtClean="0"/>
          </a:p>
          <a:p>
            <a:pPr marL="186938" indent="-186938"/>
            <a:r>
              <a:rPr lang="en-US" dirty="0" smtClean="0"/>
              <a:t>@</a:t>
            </a:r>
            <a:r>
              <a:rPr lang="en-US" dirty="0" err="1" smtClean="0"/>
              <a:t>NamePrefix</a:t>
            </a:r>
            <a:r>
              <a:rPr lang="en-US" dirty="0" smtClean="0"/>
              <a:t> char(1)</a:t>
            </a:r>
          </a:p>
          <a:p>
            <a:pPr marL="186938" indent="-186938"/>
            <a:r>
              <a:rPr lang="en-US" dirty="0" smtClean="0"/>
              <a:t>AS</a:t>
            </a:r>
          </a:p>
          <a:p>
            <a:pPr marL="186938" indent="-186938"/>
            <a:r>
              <a:rPr lang="en-US" dirty="0" smtClean="0"/>
              <a:t>BEGIN</a:t>
            </a:r>
          </a:p>
          <a:p>
            <a:pPr marL="186938" indent="-186938"/>
            <a:r>
              <a:rPr lang="en-US" dirty="0" smtClean="0"/>
              <a:t>SELECT </a:t>
            </a:r>
            <a:r>
              <a:rPr lang="en-US" dirty="0" err="1" smtClean="0"/>
              <a:t>BusinessEntityID</a:t>
            </a:r>
            <a:r>
              <a:rPr lang="en-US" dirty="0" smtClean="0"/>
              <a:t>, </a:t>
            </a:r>
            <a:r>
              <a:rPr lang="en-US" dirty="0" err="1" smtClean="0"/>
              <a:t>FirstName</a:t>
            </a:r>
            <a:r>
              <a:rPr lang="en-US" dirty="0" smtClean="0"/>
              <a:t>, </a:t>
            </a:r>
            <a:r>
              <a:rPr lang="en-US" dirty="0" err="1" smtClean="0"/>
              <a:t>LastName</a:t>
            </a:r>
            <a:r>
              <a:rPr lang="en-US" dirty="0" smtClean="0"/>
              <a:t>, </a:t>
            </a:r>
            <a:r>
              <a:rPr lang="en-US" dirty="0" err="1" smtClean="0"/>
              <a:t>EmailAddress</a:t>
            </a:r>
            <a:endParaRPr lang="en-US" dirty="0" smtClean="0"/>
          </a:p>
          <a:p>
            <a:pPr marL="186938" indent="-186938"/>
            <a:r>
              <a:rPr lang="en-US" dirty="0" smtClean="0"/>
              <a:t>FROM </a:t>
            </a:r>
            <a:r>
              <a:rPr lang="en-US" dirty="0" err="1" smtClean="0"/>
              <a:t>HumanResources.vEmployee</a:t>
            </a:r>
            <a:endParaRPr lang="en-US" dirty="0" smtClean="0"/>
          </a:p>
          <a:p>
            <a:pPr marL="186938" indent="-186938"/>
            <a:r>
              <a:rPr lang="en-US" dirty="0" smtClean="0"/>
              <a:t>WHERE </a:t>
            </a:r>
            <a:r>
              <a:rPr lang="en-US" dirty="0" err="1" smtClean="0"/>
              <a:t>FirstName</a:t>
            </a:r>
            <a:r>
              <a:rPr lang="en-US" dirty="0" smtClean="0"/>
              <a:t> LIKE @</a:t>
            </a:r>
            <a:r>
              <a:rPr lang="en-US" dirty="0" err="1" smtClean="0"/>
              <a:t>NamePrefix</a:t>
            </a:r>
            <a:r>
              <a:rPr lang="en-US" dirty="0" smtClean="0"/>
              <a:t> + '%'</a:t>
            </a:r>
          </a:p>
          <a:p>
            <a:pPr marL="186938" indent="-186938"/>
            <a:r>
              <a:rPr lang="en-US" dirty="0" smtClean="0"/>
              <a:t>ORDER BY </a:t>
            </a:r>
            <a:r>
              <a:rPr lang="en-US" dirty="0" err="1" smtClean="0"/>
              <a:t>FirstName</a:t>
            </a:r>
            <a:endParaRPr lang="en-US" dirty="0" smtClean="0"/>
          </a:p>
          <a:p>
            <a:pPr marL="186938" indent="-186938"/>
            <a:r>
              <a:rPr lang="en-US" dirty="0" smtClean="0"/>
              <a:t>END</a:t>
            </a:r>
          </a:p>
          <a:p>
            <a:pPr marL="186938" indent="-186938"/>
            <a:endParaRPr lang="en-US" dirty="0" smtClean="0"/>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proc p1</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t_name,sal</a:t>
            </a:r>
            <a:r>
              <a:rPr lang="en-US" sz="1200" kern="1200" dirty="0" smtClean="0">
                <a:solidFill>
                  <a:schemeClr val="tx1"/>
                </a:solidFill>
                <a:latin typeface="+mn-lt"/>
                <a:ea typeface="+mn-ea"/>
                <a:cs typeface="+mn-cs"/>
              </a:rPr>
              <a:t> from teacher where </a:t>
            </a:r>
            <a:r>
              <a:rPr lang="en-US" sz="1200" kern="1200" dirty="0" err="1" smtClean="0">
                <a:solidFill>
                  <a:schemeClr val="tx1"/>
                </a:solidFill>
                <a:latin typeface="+mn-lt"/>
                <a:ea typeface="+mn-ea"/>
                <a:cs typeface="+mn-cs"/>
              </a:rPr>
              <a:t>t_id</a:t>
            </a:r>
            <a:r>
              <a:rPr lang="en-US" sz="1200" kern="1200" dirty="0" smtClean="0">
                <a:solidFill>
                  <a:schemeClr val="tx1"/>
                </a:solidFill>
                <a:latin typeface="+mn-lt"/>
                <a:ea typeface="+mn-ea"/>
                <a:cs typeface="+mn-cs"/>
              </a:rPr>
              <a:t>=10</a:t>
            </a:r>
          </a:p>
          <a:p>
            <a:pPr rtl="0"/>
            <a:r>
              <a:rPr lang="en-US" sz="1200" kern="1200" dirty="0" smtClean="0">
                <a:solidFill>
                  <a:schemeClr val="tx1"/>
                </a:solidFill>
                <a:latin typeface="+mn-lt"/>
                <a:ea typeface="+mn-ea"/>
                <a:cs typeface="+mn-cs"/>
              </a:rPr>
              <a:t>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p1</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--input parameters</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alter proc </a:t>
            </a:r>
            <a:r>
              <a:rPr lang="en-US" sz="1200" kern="1200" dirty="0" err="1" smtClean="0">
                <a:solidFill>
                  <a:schemeClr val="tx1"/>
                </a:solidFill>
                <a:latin typeface="+mn-lt"/>
                <a:ea typeface="+mn-ea"/>
                <a:cs typeface="+mn-cs"/>
              </a:rPr>
              <a:t>deptname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(40), @</a:t>
            </a:r>
            <a:r>
              <a:rPr lang="en-US" sz="1200" kern="1200" dirty="0" err="1" smtClean="0">
                <a:solidFill>
                  <a:schemeClr val="tx1"/>
                </a:solidFill>
                <a:latin typeface="+mn-lt"/>
                <a:ea typeface="+mn-ea"/>
                <a:cs typeface="+mn-cs"/>
              </a:rPr>
              <a:t>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(20)=NULL)</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d_name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pPr rtl="0"/>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lname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deptname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ahmed','kariem</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marL="186938" indent="-186938"/>
            <a:endParaRPr lang="en-US" dirty="0" smtClean="0"/>
          </a:p>
          <a:p>
            <a:pPr marL="186938" indent="-186938"/>
            <a:r>
              <a:rPr lang="en-US" b="1" dirty="0" smtClean="0"/>
              <a:t>The following query illustrates how a stored procedure can be executed by using the EXECUTE command:</a:t>
            </a:r>
          </a:p>
          <a:p>
            <a:pPr marL="186938" indent="-186938"/>
            <a:r>
              <a:rPr lang="en-US" dirty="0" smtClean="0"/>
              <a:t>EXECUTE </a:t>
            </a:r>
            <a:r>
              <a:rPr lang="en-US" dirty="0" err="1" smtClean="0"/>
              <a:t>HumanResources.usp_GetEmployeesFromName</a:t>
            </a:r>
            <a:r>
              <a:rPr lang="en-US" dirty="0" smtClean="0"/>
              <a:t> 'A‘</a:t>
            </a:r>
          </a:p>
          <a:p>
            <a:pPr marL="186938" indent="-186938"/>
            <a:endParaRPr lang="en-US" dirty="0" smtClean="0"/>
          </a:p>
          <a:p>
            <a:pPr marL="186938" indent="-186938"/>
            <a:r>
              <a:rPr lang="en-US" b="1" dirty="0" smtClean="0"/>
              <a:t>References:</a:t>
            </a:r>
          </a:p>
          <a:p>
            <a:pPr marL="186938" indent="-186938"/>
            <a:r>
              <a:rPr lang="en-US" dirty="0" smtClean="0"/>
              <a:t>CREATE PROCEDURE (Transact-SQL) - http://go.microsoft.com/fwlink/?LinkID=127375</a:t>
            </a:r>
          </a:p>
        </p:txBody>
      </p:sp>
      <p:sp>
        <p:nvSpPr>
          <p:cNvPr id="6861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6861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7: Implementing Stored Procedures</a:t>
            </a:r>
          </a:p>
        </p:txBody>
      </p:sp>
      <p:sp>
        <p:nvSpPr>
          <p:cNvPr id="52227" name="Rectangle 3"/>
          <p:cNvSpPr>
            <a:spLocks noGrp="1" noChangeArrowheads="1"/>
          </p:cNvSpPr>
          <p:nvPr>
            <p:ph type="dt" sz="quarter" idx="1"/>
          </p:nvPr>
        </p:nvSpPr>
        <p:spPr>
          <a:noFill/>
        </p:spPr>
        <p:txBody>
          <a:bodyPr/>
          <a:lstStyle/>
          <a:p>
            <a:r>
              <a:rPr lang="en-US" smtClean="0"/>
              <a:t>Course 6232A</a:t>
            </a:r>
          </a:p>
        </p:txBody>
      </p:sp>
      <p:sp>
        <p:nvSpPr>
          <p:cNvPr id="52228" name="Rectangle 7"/>
          <p:cNvSpPr>
            <a:spLocks noGrp="1" noChangeArrowheads="1"/>
          </p:cNvSpPr>
          <p:nvPr>
            <p:ph type="sldNum" sz="quarter" idx="5"/>
          </p:nvPr>
        </p:nvSpPr>
        <p:spPr>
          <a:noFill/>
        </p:spPr>
        <p:txBody>
          <a:bodyPr/>
          <a:lstStyle/>
          <a:p>
            <a:fld id="{B0B1D70F-96D4-4A20-8942-95FB76CFEF8C}" type="slidenum">
              <a:rPr lang="en-US" smtClean="0"/>
              <a:pPr/>
              <a:t>37</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7: Implementing Stored Procedures</a:t>
            </a:r>
          </a:p>
        </p:txBody>
      </p:sp>
      <p:sp>
        <p:nvSpPr>
          <p:cNvPr id="53251" name="Rectangle 3"/>
          <p:cNvSpPr>
            <a:spLocks noGrp="1" noChangeArrowheads="1"/>
          </p:cNvSpPr>
          <p:nvPr>
            <p:ph type="dt" sz="quarter" idx="1"/>
          </p:nvPr>
        </p:nvSpPr>
        <p:spPr>
          <a:noFill/>
        </p:spPr>
        <p:txBody>
          <a:bodyPr/>
          <a:lstStyle/>
          <a:p>
            <a:r>
              <a:rPr lang="en-US" smtClean="0"/>
              <a:t>Course 6232A</a:t>
            </a:r>
          </a:p>
        </p:txBody>
      </p:sp>
      <p:sp>
        <p:nvSpPr>
          <p:cNvPr id="53252" name="Rectangle 7"/>
          <p:cNvSpPr>
            <a:spLocks noGrp="1" noChangeArrowheads="1"/>
          </p:cNvSpPr>
          <p:nvPr>
            <p:ph type="sldNum" sz="quarter" idx="5"/>
          </p:nvPr>
        </p:nvSpPr>
        <p:spPr>
          <a:noFill/>
        </p:spPr>
        <p:txBody>
          <a:bodyPr/>
          <a:lstStyle/>
          <a:p>
            <a:fld id="{93C59E9B-7B25-48BB-9582-6E8D0A1568F7}" type="slidenum">
              <a:rPr lang="en-US" smtClean="0"/>
              <a:pPr/>
              <a:t>38</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parameterized stored procedures, input, output and return values. Mention that to define a stored procedure that accepts input parameters, you declare one or more variables as parameters in the CREATE PROCEDURE statement. Mention that to use an output parameter within Transact-SQL, you must specify the OUTPUT keyword in both the CREATE PROCEDURE and the EXECUTE statements. Also mention that the RETURN statement is most commonly used to return a status result or an error code from a procedure.</a:t>
            </a:r>
          </a:p>
          <a:p>
            <a:endParaRPr lang="en-US" b="1" dirty="0" smtClean="0"/>
          </a:p>
          <a:p>
            <a:r>
              <a:rPr lang="en-US" b="1" dirty="0" smtClean="0"/>
              <a:t>Input Parameter</a:t>
            </a:r>
            <a:r>
              <a:rPr lang="en-US" dirty="0" smtClean="0"/>
              <a:t/>
            </a:r>
            <a:br>
              <a:rPr lang="en-US" dirty="0" smtClean="0"/>
            </a:br>
            <a:r>
              <a:rPr lang="en-US" dirty="0" smtClean="0"/>
              <a:t>Parameters are used to exchange data between stored procedures and functions and the application or tool that called the stored procedure or function: </a:t>
            </a:r>
          </a:p>
          <a:p>
            <a:r>
              <a:rPr lang="en-US" dirty="0" smtClean="0"/>
              <a:t>Input parameters allow the caller to pass a data value to the stored procedure or function.</a:t>
            </a:r>
            <a:br>
              <a:rPr lang="en-US" dirty="0" smtClean="0"/>
            </a:br>
            <a:r>
              <a:rPr lang="en-US" dirty="0" smtClean="0"/>
              <a:t/>
            </a:r>
            <a:br>
              <a:rPr lang="en-US" dirty="0" smtClean="0"/>
            </a:br>
            <a:r>
              <a:rPr lang="en-US" b="1" dirty="0" smtClean="0"/>
              <a:t>Output Parameters</a:t>
            </a:r>
          </a:p>
          <a:p>
            <a:r>
              <a:rPr lang="en-US" dirty="0" smtClean="0"/>
              <a:t>Output parameters allow the stored procedure to pass a data value or a cursor variable back to the caller. User-defined functions cannot specify output parameters.</a:t>
            </a:r>
            <a:br>
              <a:rPr lang="en-US" dirty="0" smtClean="0"/>
            </a:br>
            <a:r>
              <a:rPr lang="en-US" dirty="0" smtClean="0"/>
              <a:t/>
            </a:r>
            <a:br>
              <a:rPr lang="en-US" dirty="0" smtClean="0"/>
            </a:br>
            <a:r>
              <a:rPr lang="en-US" b="1" dirty="0" smtClean="0"/>
              <a:t>Return Values</a:t>
            </a:r>
          </a:p>
          <a:p>
            <a:r>
              <a:rPr lang="en-US" dirty="0" smtClean="0"/>
              <a:t>Every stored procedure returns an integer return code to the caller. If the stored procedure does not explicitly set a value for the return code, the return code is 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632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
        <p:nvSpPr>
          <p:cNvPr id="5632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35A8BE0-FDB3-49F2-B727-152F99215498}" type="slidenum">
              <a:rPr lang="en-US" sz="1200"/>
              <a:pPr algn="r"/>
              <a:t>42</a:t>
            </a:fld>
            <a:endParaRPr lang="en-US" sz="1200" dirty="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introduce Table-valued parameters, which are a new parameter type in SQL Server 2008. Mention that you can declare table-valued variables within dynamic Transact-SQL statements and pass these variables as table-valued parameters to stored procedures and functions. Also mention that you can use table-valued parameters to send multiple rows of data to a Transact-SQL statement or a routine, such as a stored procedure or function, without creating a temporary table or many parameters. Mention that you can add constraints to table-valued parameters in the same way you'd add them to any database table.</a:t>
            </a:r>
          </a:p>
          <a:p>
            <a:pPr eaLnBrk="1" hangingPunct="1"/>
            <a:endParaRPr lang="en-US" dirty="0" smtClean="0"/>
          </a:p>
          <a:p>
            <a:pPr eaLnBrk="1" hangingPunct="1"/>
            <a:r>
              <a:rPr lang="en-US" dirty="0" smtClean="0"/>
              <a:t>Table-valued parameters are declared by using user-defined table types. Table-valued parameters are like parameter arrays in OLE DB and ODBC, but offer more flexibility and closer integration with Transact-SQL. Table-valued parameters also have the benefit of being able to participate in set-based operations. </a:t>
            </a:r>
          </a:p>
          <a:p>
            <a:pPr eaLnBrk="1" hangingPunct="1"/>
            <a:r>
              <a:rPr lang="en-US" b="1" dirty="0" smtClean="0"/>
              <a:t>Benefits</a:t>
            </a:r>
          </a:p>
          <a:p>
            <a:r>
              <a:rPr lang="en-US" dirty="0" smtClean="0"/>
              <a:t>Table-valued parameters offer more flexibility and in some cases better performance than temporary tables or other ways to pass a list of parameters. Table-valued parameters offer the following benefits:</a:t>
            </a:r>
          </a:p>
          <a:p>
            <a:endParaRPr lang="en-US" dirty="0" smtClean="0"/>
          </a:p>
          <a:p>
            <a:pPr>
              <a:buFontTx/>
              <a:buChar char="•"/>
            </a:pPr>
            <a:r>
              <a:rPr lang="en-US" dirty="0" smtClean="0"/>
              <a:t>Do not acquire locks for the initial population of data from a client.</a:t>
            </a:r>
          </a:p>
          <a:p>
            <a:pPr>
              <a:buFontTx/>
              <a:buChar char="•"/>
            </a:pPr>
            <a:r>
              <a:rPr lang="en-US" dirty="0" smtClean="0"/>
              <a:t>Do not cause a statement to recompile.</a:t>
            </a:r>
          </a:p>
          <a:p>
            <a:pPr>
              <a:buFontTx/>
              <a:buChar char="•"/>
            </a:pPr>
            <a:r>
              <a:rPr lang="en-US" dirty="0" smtClean="0"/>
              <a:t>Provide a simple programming model.</a:t>
            </a:r>
          </a:p>
          <a:p>
            <a:pPr>
              <a:buFontTx/>
              <a:buChar char="•"/>
            </a:pPr>
            <a:r>
              <a:rPr lang="en-US" dirty="0" smtClean="0"/>
              <a:t>Enable you to include complex business logic in a single routine.</a:t>
            </a:r>
          </a:p>
          <a:p>
            <a:pPr>
              <a:buFontTx/>
              <a:buChar char="•"/>
            </a:pPr>
            <a:r>
              <a:rPr lang="en-US" dirty="0" smtClean="0"/>
              <a:t>Reduce round trips to the server.</a:t>
            </a:r>
          </a:p>
          <a:p>
            <a:pPr>
              <a:buFontTx/>
              <a:buChar char="•"/>
            </a:pPr>
            <a:r>
              <a:rPr lang="en-US" dirty="0" smtClean="0"/>
              <a:t>Can have a table structure of different cardinality.</a:t>
            </a:r>
          </a:p>
          <a:p>
            <a:pPr>
              <a:buFontTx/>
              <a:buChar char="•"/>
            </a:pPr>
            <a:r>
              <a:rPr lang="en-US" dirty="0" smtClean="0"/>
              <a:t>Are strongly typed.</a:t>
            </a:r>
          </a:p>
          <a:p>
            <a:pPr>
              <a:buFontTx/>
              <a:buChar char="•"/>
            </a:pPr>
            <a:r>
              <a:rPr lang="en-US" dirty="0" smtClean="0"/>
              <a:t>Enable the client to specify sort order and unique keys.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96796E6B-84BA-4B43-A9D8-3CBC90825AB9}" type="slidenum">
              <a:rPr lang="en-US" sz="1200"/>
              <a:pPr algn="r"/>
              <a:t>46</a:t>
            </a:fld>
            <a:endParaRPr lang="en-US" sz="120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provides additional details tips and best practices involved in designing and writing stored procedures.</a:t>
            </a:r>
          </a:p>
          <a:p>
            <a:pPr eaLnBrk="1" hangingPunct="1"/>
            <a:endParaRPr lang="en-US" smtClean="0"/>
          </a:p>
          <a:p>
            <a:pPr eaLnBrk="1" hangingPunct="1"/>
            <a:r>
              <a:rPr lang="en-US" smtClean="0"/>
              <a:t>The WITH ENCRYPTION clause of the CREATE PROCEDURE statement will cause the procedure source to be obfuscated so that it cannot be retrieved in it’s original form directly from metadata.  This is very helpful to hide proprietary logic.</a:t>
            </a:r>
          </a:p>
          <a:p>
            <a:pPr eaLnBrk="1" hangingPunct="1"/>
            <a:endParaRPr lang="en-US" smtClean="0"/>
          </a:p>
          <a:p>
            <a:pPr eaLnBrk="1" hangingPunct="1"/>
            <a:r>
              <a:rPr lang="en-US" smtClean="0"/>
              <a:t>When input parameters are accepted, they should always be validated before use to maintain security.Using input parameters to build string based SQL within stored procedures for execution exposes the stored procedure to SQL injection attacks.  </a:t>
            </a:r>
          </a:p>
          <a:p>
            <a:pPr eaLnBrk="1" hangingPunct="1"/>
            <a:endParaRPr lang="en-US" smtClean="0"/>
          </a:p>
          <a:p>
            <a:pPr eaLnBrk="1" hangingPunct="1"/>
            <a:r>
              <a:rPr lang="en-US" smtClean="0"/>
              <a:t>Cursors are very useful tools but are resource intensive.  Before using a cursor, examine alternatives that may be more efficient.  Cursors are discussed in greater detail in the companion CD.</a:t>
            </a:r>
          </a:p>
          <a:p>
            <a:pPr eaLnBrk="1" hangingPunct="1"/>
            <a:endParaRPr lang="en-US" smtClean="0"/>
          </a:p>
          <a:p>
            <a:pPr eaLnBrk="1" hangingPunct="1"/>
            <a:r>
              <a:rPr lang="en-US" b="1" smtClean="0"/>
              <a:t>References:</a:t>
            </a:r>
          </a:p>
          <a:p>
            <a:pPr eaLnBrk="1" hangingPunct="1"/>
            <a:r>
              <a:rPr lang="en-US" smtClean="0"/>
              <a:t>CREATE PROCEDURE (Transact-SQL) - http://go.microsoft.com/fwlink/?LinkID=127375</a:t>
            </a:r>
          </a:p>
          <a:p>
            <a:pPr eaLnBrk="1" hangingPunct="1"/>
            <a:endParaRPr lang="en-US" smtClean="0"/>
          </a:p>
        </p:txBody>
      </p:sp>
      <p:sp>
        <p:nvSpPr>
          <p:cNvPr id="7066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066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C5B266D-00DB-4A25-B762-8543F79CD103}" type="slidenum">
              <a:rPr lang="en-US" smtClean="0"/>
              <a:pPr/>
              <a:t>47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Module 7: Implementing Stored Procedures</a:t>
            </a:r>
          </a:p>
        </p:txBody>
      </p:sp>
      <p:sp>
        <p:nvSpPr>
          <p:cNvPr id="63491" name="Rectangle 3"/>
          <p:cNvSpPr>
            <a:spLocks noGrp="1" noChangeArrowheads="1"/>
          </p:cNvSpPr>
          <p:nvPr>
            <p:ph type="dt" sz="quarter" idx="1"/>
          </p:nvPr>
        </p:nvSpPr>
        <p:spPr>
          <a:noFill/>
        </p:spPr>
        <p:txBody>
          <a:bodyPr/>
          <a:lstStyle/>
          <a:p>
            <a:r>
              <a:rPr lang="en-US" smtClean="0"/>
              <a:t>Course 6232A</a:t>
            </a:r>
          </a:p>
        </p:txBody>
      </p:sp>
      <p:sp>
        <p:nvSpPr>
          <p:cNvPr id="63492" name="Rectangle 7"/>
          <p:cNvSpPr>
            <a:spLocks noGrp="1" noChangeArrowheads="1"/>
          </p:cNvSpPr>
          <p:nvPr>
            <p:ph type="sldNum" sz="quarter" idx="5"/>
          </p:nvPr>
        </p:nvSpPr>
        <p:spPr>
          <a:noFill/>
        </p:spPr>
        <p:txBody>
          <a:bodyPr/>
          <a:lstStyle/>
          <a:p>
            <a:fld id="{80EDD7A5-1C2D-461B-8384-F4271F3D2407}" type="slidenum">
              <a:rPr lang="en-US" smtClean="0"/>
              <a:pPr/>
              <a:t>48</a:t>
            </a:fld>
            <a:endParaRPr lang="en-US" smtClean="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compiling stored procedures. This slide shows the four phases of the compilation process. Mention that this is what happens when the execution plan for a query is not cached. The steps to focus on here are compilation and optimization.</a:t>
            </a:r>
          </a:p>
          <a:p>
            <a:r>
              <a:rPr lang="en-US" dirty="0" smtClean="0"/>
              <a:t>The compilation process is divided into four parts: parsing, normalization, compilation and optimization.</a:t>
            </a:r>
          </a:p>
          <a:p>
            <a:r>
              <a:rPr lang="en-US" b="1" dirty="0" smtClean="0"/>
              <a:t>Parsing</a:t>
            </a:r>
          </a:p>
          <a:p>
            <a:r>
              <a:rPr lang="en-US" dirty="0" smtClean="0"/>
              <a:t>During this stage, SQL Server checks the query for syntax errors and transforms it into a complier-ready structure that it will use later to optimize the query. It does not check for object names or column names.</a:t>
            </a:r>
          </a:p>
          <a:p>
            <a:r>
              <a:rPr lang="en-US" b="1" dirty="0" err="1" smtClean="0"/>
              <a:t>Algebrizer</a:t>
            </a:r>
            <a:r>
              <a:rPr lang="en-US" b="1" dirty="0" smtClean="0"/>
              <a:t> Tree</a:t>
            </a:r>
          </a:p>
          <a:p>
            <a:r>
              <a:rPr lang="en-US" dirty="0" smtClean="0"/>
              <a:t>The </a:t>
            </a:r>
            <a:r>
              <a:rPr lang="en-US" dirty="0" err="1" smtClean="0"/>
              <a:t>ProcHdr</a:t>
            </a:r>
            <a:r>
              <a:rPr lang="en-US" dirty="0" smtClean="0"/>
              <a:t> is created for </a:t>
            </a:r>
            <a:r>
              <a:rPr lang="en-US" dirty="0" err="1" smtClean="0"/>
              <a:t>procs</a:t>
            </a:r>
            <a:r>
              <a:rPr lang="en-US" dirty="0" smtClean="0"/>
              <a:t>, functions, triggers, constraints, defaults and views and contains the </a:t>
            </a:r>
            <a:r>
              <a:rPr lang="en-US" dirty="0" err="1" smtClean="0"/>
              <a:t>algebrized</a:t>
            </a:r>
            <a:r>
              <a:rPr lang="en-US" dirty="0" smtClean="0"/>
              <a:t> (or normalized) tree. However only </a:t>
            </a:r>
            <a:r>
              <a:rPr lang="en-US" dirty="0" err="1" smtClean="0"/>
              <a:t>prochdrs</a:t>
            </a:r>
            <a:r>
              <a:rPr lang="en-US" dirty="0" smtClean="0"/>
              <a:t> for views, constraints and defaults are cached. </a:t>
            </a:r>
            <a:r>
              <a:rPr lang="en-US" dirty="0" err="1" smtClean="0"/>
              <a:t>ProcHdrs</a:t>
            </a:r>
            <a:r>
              <a:rPr lang="en-US" dirty="0" smtClean="0"/>
              <a:t> are stored in a separate </a:t>
            </a:r>
            <a:r>
              <a:rPr lang="en-US" dirty="0" err="1" smtClean="0"/>
              <a:t>cachestore</a:t>
            </a:r>
            <a:r>
              <a:rPr lang="en-US" dirty="0" smtClean="0"/>
              <a:t>. The memory object for each </a:t>
            </a:r>
            <a:r>
              <a:rPr lang="en-US" dirty="0" err="1" smtClean="0"/>
              <a:t>prochdr</a:t>
            </a:r>
            <a:r>
              <a:rPr lang="en-US" dirty="0" smtClean="0"/>
              <a:t> is an incremental </a:t>
            </a:r>
            <a:r>
              <a:rPr lang="en-US" dirty="0" err="1" smtClean="0"/>
              <a:t>pmo</a:t>
            </a:r>
            <a:r>
              <a:rPr lang="en-US" dirty="0" smtClean="0"/>
              <a:t> of 8K. The hash table size of the </a:t>
            </a:r>
            <a:r>
              <a:rPr lang="en-US" dirty="0" err="1" smtClean="0"/>
              <a:t>prochdr</a:t>
            </a:r>
            <a:r>
              <a:rPr lang="en-US" dirty="0" smtClean="0"/>
              <a:t> </a:t>
            </a:r>
            <a:r>
              <a:rPr lang="en-US" dirty="0" err="1" smtClean="0"/>
              <a:t>cachestore</a:t>
            </a:r>
            <a:r>
              <a:rPr lang="en-US" dirty="0" smtClean="0"/>
              <a:t> is about 1/10th the hash table size of the CP </a:t>
            </a:r>
            <a:r>
              <a:rPr lang="en-US" dirty="0" err="1" smtClean="0"/>
              <a:t>cachestore</a:t>
            </a:r>
            <a:r>
              <a:rPr lang="en-US" dirty="0" smtClean="0"/>
              <a:t>.</a:t>
            </a:r>
          </a:p>
          <a:p>
            <a:r>
              <a:rPr lang="en-US" dirty="0" smtClean="0"/>
              <a:t>At this stage, SQL Server checks all references to objects in the query. This is where you typically get the “Object not found” message when an object referenced in the query is not found in the database. SQL Server also checks to see if a query makes sense. For example, you cannot execute a table or select from a stored procedure.</a:t>
            </a:r>
          </a:p>
          <a:p>
            <a:r>
              <a:rPr lang="en-US" b="1" dirty="0" smtClean="0"/>
              <a:t>Compilation</a:t>
            </a:r>
          </a:p>
          <a:p>
            <a:r>
              <a:rPr lang="en-US" dirty="0" smtClean="0"/>
              <a:t>This is where you start building the execution plan for the query you passed to SQL Server. First, you create a sequence tree. The sequence tree is normalized, which includes adding implicit conversions if necessary. Also during this phase, if the query is referencing views, a view definition is placed in the query. If a statement is a DML statement, a special object is created called the query graph. The query graph is the object on which the optimizer works to generate an optimized plan for the query. This is the compiled plan that is stored in the procedure cache for reuse.</a:t>
            </a:r>
          </a:p>
          <a:p>
            <a:r>
              <a:rPr lang="en-US" b="1" dirty="0" smtClean="0"/>
              <a:t>Optimization</a:t>
            </a:r>
          </a:p>
          <a:p>
            <a:r>
              <a:rPr lang="en-US" dirty="0" smtClean="0"/>
              <a:t>SQL Server Optimizer is a cost-based optimizer, which means that it will come up with the cheapest execution plan available for each SQL statement. For each SQL statement to run, you need to use resources like CPU, memory, hard disk, etc. The cheapest plan is the one that will use the least amount of resources to get the desired output.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7: Implementing Stored Procedures</a:t>
            </a:r>
          </a:p>
        </p:txBody>
      </p:sp>
      <p:sp>
        <p:nvSpPr>
          <p:cNvPr id="64515" name="Rectangle 3"/>
          <p:cNvSpPr>
            <a:spLocks noGrp="1" noChangeArrowheads="1"/>
          </p:cNvSpPr>
          <p:nvPr>
            <p:ph type="dt" sz="quarter" idx="1"/>
          </p:nvPr>
        </p:nvSpPr>
        <p:spPr>
          <a:noFill/>
        </p:spPr>
        <p:txBody>
          <a:bodyPr/>
          <a:lstStyle/>
          <a:p>
            <a:r>
              <a:rPr lang="en-US" smtClean="0"/>
              <a:t>Course 6232A</a:t>
            </a:r>
          </a:p>
        </p:txBody>
      </p:sp>
      <p:sp>
        <p:nvSpPr>
          <p:cNvPr id="64516" name="Rectangle 7"/>
          <p:cNvSpPr>
            <a:spLocks noGrp="1" noChangeArrowheads="1"/>
          </p:cNvSpPr>
          <p:nvPr>
            <p:ph type="sldNum" sz="quarter" idx="5"/>
          </p:nvPr>
        </p:nvSpPr>
        <p:spPr>
          <a:noFill/>
        </p:spPr>
        <p:txBody>
          <a:bodyPr/>
          <a:lstStyle/>
          <a:p>
            <a:fld id="{2251E898-D9F8-47B1-A853-D91938F69EE8}" type="slidenum">
              <a:rPr lang="en-US" smtClean="0"/>
              <a:pPr/>
              <a:t>49</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forced recompilation of stored procedures. Mention that you would want to force the stored procedure to recompile if a new index is added from which the stored procedure might benefit, because optimization does not happen until the next time the stored procedure is run after Microsoft SQL Server is restarted. Also mention that another reason to force a stored procedure to recompile is to counteract, when necessary, the "parameter sniffing" behavior of stored procedure compilation.</a:t>
            </a:r>
          </a:p>
          <a:p>
            <a:pPr eaLnBrk="1" hangingPunct="1"/>
            <a:r>
              <a:rPr lang="en-US" dirty="0" smtClean="0"/>
              <a:t>SQL Server provides three ways to force a stored procedure to recompile: </a:t>
            </a:r>
          </a:p>
          <a:p>
            <a:endParaRPr lang="en-US" dirty="0" smtClean="0"/>
          </a:p>
          <a:p>
            <a:r>
              <a:rPr lang="en-US" dirty="0" smtClean="0"/>
              <a:t>The </a:t>
            </a:r>
            <a:r>
              <a:rPr lang="en-US" dirty="0" err="1" smtClean="0"/>
              <a:t>sp_recompile</a:t>
            </a:r>
            <a:r>
              <a:rPr lang="en-US" dirty="0" smtClean="0"/>
              <a:t> system stored procedure forces a recompile of a stored procedure the next time it is run.</a:t>
            </a:r>
          </a:p>
          <a:p>
            <a:endParaRPr lang="en-US" dirty="0" smtClean="0"/>
          </a:p>
          <a:p>
            <a:r>
              <a:rPr lang="en-US" dirty="0" smtClean="0"/>
              <a:t>Creating a stored procedure that specifies the WITH RECOMPILE option in its definition indicates that SQL Server does not cache a plan for this stored procedure; the stored procedure is recompiled each time it is executed. Use the WITH RECOMPILE option when stored procedures take parameters whose values differ widely between executions of the stored procedure, resulting in different execution plans to be created each time. Use of this option is uncommon and causes the stored procedure to execute more slowly, because the stored procedure must be recompiled each time it is executed.</a:t>
            </a:r>
          </a:p>
          <a:p>
            <a:endParaRPr lang="en-US" dirty="0" smtClean="0"/>
          </a:p>
          <a:p>
            <a:r>
              <a:rPr lang="en-US" dirty="0" smtClean="0"/>
              <a:t>You can force the stored procedure to be recompiled by specifying the WITH RECOMPILE option when you execute the stored procedure. Use this option only if the parameter you are supplying is atypical or if the data has significantly changed since the stored procedure was created. </a:t>
            </a:r>
          </a:p>
          <a:p>
            <a:pPr eaLnBrk="1" hangingPunct="1"/>
            <a:endParaRPr lang="en-US" b="1" dirty="0" smtClean="0"/>
          </a:p>
          <a:p>
            <a:pPr eaLnBrk="1" hangingPunct="1"/>
            <a:r>
              <a:rPr lang="en-US" b="1" dirty="0" smtClean="0"/>
              <a:t>When might you want to force a stored procedure to recompile?</a:t>
            </a:r>
            <a:r>
              <a:rPr lang="en-US" dirty="0" smtClean="0"/>
              <a:t> If a new index is added from which the stored procedure might benefit, because optimization does not happen until the next time the stored procedure is run after SQL Server is restarted. Also to counteract, when necessary, the "parameter sniffing" behavior of stored procedure compilation.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7: Implementing Stored Procedures</a:t>
            </a:r>
          </a:p>
        </p:txBody>
      </p:sp>
      <p:sp>
        <p:nvSpPr>
          <p:cNvPr id="66563" name="Rectangle 3"/>
          <p:cNvSpPr>
            <a:spLocks noGrp="1" noChangeArrowheads="1"/>
          </p:cNvSpPr>
          <p:nvPr>
            <p:ph type="dt" sz="quarter" idx="1"/>
          </p:nvPr>
        </p:nvSpPr>
        <p:spPr>
          <a:noFill/>
        </p:spPr>
        <p:txBody>
          <a:bodyPr/>
          <a:lstStyle/>
          <a:p>
            <a:r>
              <a:rPr lang="en-US" smtClean="0"/>
              <a:t>Course 6232A</a:t>
            </a:r>
          </a:p>
        </p:txBody>
      </p:sp>
      <p:sp>
        <p:nvSpPr>
          <p:cNvPr id="66564" name="Rectangle 7"/>
          <p:cNvSpPr>
            <a:spLocks noGrp="1" noChangeArrowheads="1"/>
          </p:cNvSpPr>
          <p:nvPr>
            <p:ph type="sldNum" sz="quarter" idx="5"/>
          </p:nvPr>
        </p:nvSpPr>
        <p:spPr>
          <a:noFill/>
        </p:spPr>
        <p:txBody>
          <a:bodyPr/>
          <a:lstStyle/>
          <a:p>
            <a:fld id="{45D8F298-C1D0-4BF2-8D71-3EADD0B8F5D9}" type="slidenum">
              <a:rPr lang="en-US" smtClean="0"/>
              <a:pPr/>
              <a:t>50</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r>
              <a:rPr lang="en-US" smtClean="0"/>
              <a:t>To enable you to determine the students existing knowledge for this lesson, ask them why they think exception handling is important.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7: Implementing Stored Procedures</a:t>
            </a:r>
          </a:p>
        </p:txBody>
      </p:sp>
      <p:sp>
        <p:nvSpPr>
          <p:cNvPr id="67587" name="Rectangle 3"/>
          <p:cNvSpPr>
            <a:spLocks noGrp="1" noChangeArrowheads="1"/>
          </p:cNvSpPr>
          <p:nvPr>
            <p:ph type="dt" sz="quarter" idx="1"/>
          </p:nvPr>
        </p:nvSpPr>
        <p:spPr>
          <a:noFill/>
        </p:spPr>
        <p:txBody>
          <a:bodyPr/>
          <a:lstStyle/>
          <a:p>
            <a:r>
              <a:rPr lang="en-US" smtClean="0"/>
              <a:t>Course 6232A</a:t>
            </a:r>
          </a:p>
        </p:txBody>
      </p:sp>
      <p:sp>
        <p:nvSpPr>
          <p:cNvPr id="67588" name="Rectangle 7"/>
          <p:cNvSpPr>
            <a:spLocks noGrp="1" noChangeArrowheads="1"/>
          </p:cNvSpPr>
          <p:nvPr>
            <p:ph type="sldNum" sz="quarter" idx="5"/>
          </p:nvPr>
        </p:nvSpPr>
        <p:spPr>
          <a:noFill/>
        </p:spPr>
        <p:txBody>
          <a:bodyPr/>
          <a:lstStyle/>
          <a:p>
            <a:fld id="{AAC76D3B-4A12-4B87-9B67-0F2FA83FF2BC}" type="slidenum">
              <a:rPr lang="en-US" smtClean="0"/>
              <a:pPr/>
              <a:t>51</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r>
              <a:rPr lang="en-US" dirty="0" smtClean="0"/>
              <a:t>On this slide, you describe the syntax for structured exception handling. Use this slide to describe how the BEGIN TRY\END TRY and BEGIN CATCH\END CATCH statements are used. Mention that each TRY…CATCH construct must be inside a single batch, stored procedure, or trigger. </a:t>
            </a:r>
          </a:p>
          <a:p>
            <a:endParaRPr lang="en-US" dirty="0" smtClean="0"/>
          </a:p>
          <a:p>
            <a:r>
              <a:rPr lang="en-US" dirty="0" smtClean="0"/>
              <a:t>A TRY…CATCH construct consists of two parts: a TRY block and a CATCH block. When an exception condition is detected in a Transact-SQL statement that is inside a TRY block, control is passed to a CATCH block where the exception can be processed. </a:t>
            </a:r>
          </a:p>
          <a:p>
            <a:endParaRPr lang="en-US" dirty="0" smtClean="0"/>
          </a:p>
          <a:p>
            <a:r>
              <a:rPr lang="en-US" dirty="0" smtClean="0"/>
              <a:t>After the CATCH block handles the exception, control is then transferred to the first Transact-SQL statement that follows the END CATCH statement. If the END CATCH statement is the last statement in a stored procedure or trigger, control is returned to the code that invoked the stored procedure or trigger. Transact-SQL statements in the TRY block following the statement that generates an error will not be executed.</a:t>
            </a:r>
          </a:p>
          <a:p>
            <a:endParaRPr lang="en-US" dirty="0" smtClean="0"/>
          </a:p>
          <a:p>
            <a:r>
              <a:rPr lang="en-US" dirty="0" smtClean="0"/>
              <a:t>If there are no errors inside the TRY block, control passes to the statement immediately after the associated END CATCH statement. If the END CATCH statement is the last statement in a stored procedure or trigger, control is passed to the statement that invoked the stored procedure or trigger.</a:t>
            </a:r>
          </a:p>
          <a:p>
            <a:endParaRPr lang="en-US" dirty="0" smtClean="0"/>
          </a:p>
          <a:p>
            <a:r>
              <a:rPr lang="en-US" dirty="0" smtClean="0"/>
              <a:t>A TRY block starts with the BEGIN TRY statement and ends with the END TRY statement. One or more Transact-SQL statements can be specified between the BEGIN TRY and END TRY statements.</a:t>
            </a:r>
          </a:p>
          <a:p>
            <a:endParaRPr lang="en-US" dirty="0" smtClean="0"/>
          </a:p>
          <a:p>
            <a:r>
              <a:rPr lang="en-US" dirty="0" smtClean="0"/>
              <a:t>A TRY block must be followed immediately by a CATCH block. A CATCH block starts with the BEGIN CATCH statement and ends with the END CATCH statement. In Transact-SQL, each TRY block is associated with only one CATCH block.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BF919DB-C25C-4B79-8D2B-7278FB8E135F}" type="slidenum">
              <a:rPr lang="en-US" smtClean="0"/>
              <a:pPr/>
              <a:t>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the xml data type. Explain how the xml data type lets you store XML documents and fragments in a SQL Server database. Explain  the uses of XML data type columns.</a:t>
            </a:r>
          </a:p>
          <a:p>
            <a:pPr eaLnBrk="1" hangingPunct="1"/>
            <a:r>
              <a:rPr lang="en-US" dirty="0" smtClean="0"/>
              <a:t>Briefly mention schemas and indexing, however, these subjects will be covered much more extensively later on.</a:t>
            </a:r>
          </a:p>
          <a:p>
            <a:pPr eaLnBrk="1" hangingPunct="1"/>
            <a:r>
              <a:rPr lang="en-US" dirty="0" smtClean="0"/>
              <a:t>Explain how you can optionally associate an XML schema collection with a column, a parameter, or a variable of the xml data type. The schemas in the collection are used to validate and type the XML instances. In this case, the XML is said to be typed.</a:t>
            </a:r>
          </a:p>
          <a:p>
            <a:pPr eaLnBrk="1" hangingPunct="1"/>
            <a:r>
              <a:rPr lang="en-US" dirty="0" smtClean="0"/>
              <a:t>Use </a:t>
            </a:r>
            <a:r>
              <a:rPr lang="en-US" dirty="0" err="1" smtClean="0"/>
              <a:t>untyped</a:t>
            </a:r>
            <a:r>
              <a:rPr lang="en-US" dirty="0" smtClean="0"/>
              <a:t> XML data type when you do not have a schema for your XML data. Use typed XML data type when you want to take advantage of storage and query optimizations based on type information</a:t>
            </a:r>
          </a:p>
          <a:p>
            <a:pPr eaLnBrk="1" hangingPunct="1"/>
            <a:endParaRPr lang="en-US" dirty="0" smtClean="0"/>
          </a:p>
          <a:p>
            <a:pPr eaLnBrk="1" hangingPunct="1"/>
            <a:r>
              <a:rPr lang="en-US" b="1" dirty="0" smtClean="0"/>
              <a:t>XML data types are:</a:t>
            </a:r>
          </a:p>
          <a:p>
            <a:pPr eaLnBrk="1" hangingPunct="1">
              <a:buFontTx/>
              <a:buChar char="•"/>
            </a:pPr>
            <a:r>
              <a:rPr lang="en-US" dirty="0" smtClean="0"/>
              <a:t> Native data type for XML</a:t>
            </a:r>
          </a:p>
          <a:p>
            <a:pPr eaLnBrk="1" hangingPunct="1">
              <a:buFontTx/>
              <a:buChar char="•"/>
            </a:pPr>
            <a:r>
              <a:rPr lang="en-US" dirty="0" smtClean="0"/>
              <a:t> Lets you store XML documents and fragments in a Microsoft® SQL Server® database</a:t>
            </a:r>
          </a:p>
          <a:p>
            <a:pPr eaLnBrk="1" hangingPunct="1">
              <a:buFontTx/>
              <a:buChar char="•"/>
            </a:pPr>
            <a:r>
              <a:rPr lang="en-US" dirty="0" smtClean="0"/>
              <a:t> Used for tables, variables, or parameters</a:t>
            </a:r>
          </a:p>
          <a:p>
            <a:pPr eaLnBrk="1" hangingPunct="1">
              <a:buFontTx/>
              <a:buChar char="•"/>
            </a:pPr>
            <a:r>
              <a:rPr lang="en-US" dirty="0" smtClean="0"/>
              <a:t> Exposes methods to query and modify XML</a:t>
            </a:r>
          </a:p>
          <a:p>
            <a:pPr eaLnBrk="1" hangingPunct="1"/>
            <a:endParaRPr lang="en-US" dirty="0" smtClean="0"/>
          </a:p>
          <a:p>
            <a:pPr eaLnBrk="1" hangingPunct="1"/>
            <a:r>
              <a:rPr lang="en-US" b="1" dirty="0" smtClean="0"/>
              <a:t>Question:  </a:t>
            </a:r>
          </a:p>
          <a:p>
            <a:pPr eaLnBrk="1" hangingPunct="1"/>
            <a:r>
              <a:rPr lang="en-US" dirty="0" smtClean="0"/>
              <a:t>What aspects of your organizations data enterprise would benefit from the use of the xml data type?</a:t>
            </a:r>
          </a:p>
          <a:p>
            <a:pPr eaLnBrk="1" hangingPunct="1"/>
            <a:r>
              <a:rPr lang="en-US" b="1" dirty="0" smtClean="0"/>
              <a:t>Answer:</a:t>
            </a:r>
          </a:p>
          <a:p>
            <a:pPr eaLnBrk="1" hangingPunct="1"/>
            <a:r>
              <a:rPr lang="en-US" dirty="0" smtClean="0"/>
              <a:t>XML data types may be useful for accounting, personnel records, and document management.</a:t>
            </a:r>
          </a:p>
          <a:p>
            <a:pPr eaLnBrk="1" hangingPunct="1"/>
            <a:endParaRPr lang="en-US" dirty="0" smtClean="0"/>
          </a:p>
          <a:p>
            <a:pPr eaLnBrk="1" hangingPunct="1"/>
            <a:endParaRPr lang="en-US" b="1" dirty="0" smtClean="0"/>
          </a:p>
        </p:txBody>
      </p:sp>
      <p:sp>
        <p:nvSpPr>
          <p:cNvPr id="60421" name="Rectangle 2"/>
          <p:cNvSpPr>
            <a:spLocks noGrp="1" noChangeArrowheads="1"/>
          </p:cNvSpPr>
          <p:nvPr>
            <p:ph type="hdr" sz="quarter"/>
          </p:nvPr>
        </p:nvSpPr>
        <p:spPr>
          <a:noFill/>
        </p:spPr>
        <p:txBody>
          <a:bodyPr/>
          <a:lstStyle/>
          <a:p>
            <a:r>
              <a:rPr lang="en-US" smtClean="0"/>
              <a:t>Module 5: Using XML </a:t>
            </a:r>
          </a:p>
        </p:txBody>
      </p:sp>
      <p:sp>
        <p:nvSpPr>
          <p:cNvPr id="604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7: Implementing Stored Procedures</a:t>
            </a:r>
          </a:p>
        </p:txBody>
      </p:sp>
      <p:sp>
        <p:nvSpPr>
          <p:cNvPr id="68611" name="Rectangle 3"/>
          <p:cNvSpPr>
            <a:spLocks noGrp="1" noChangeArrowheads="1"/>
          </p:cNvSpPr>
          <p:nvPr>
            <p:ph type="dt" sz="quarter" idx="1"/>
          </p:nvPr>
        </p:nvSpPr>
        <p:spPr>
          <a:noFill/>
        </p:spPr>
        <p:txBody>
          <a:bodyPr/>
          <a:lstStyle/>
          <a:p>
            <a:r>
              <a:rPr lang="en-US" smtClean="0"/>
              <a:t>Course 6232A</a:t>
            </a:r>
          </a:p>
        </p:txBody>
      </p:sp>
      <p:sp>
        <p:nvSpPr>
          <p:cNvPr id="68612" name="Rectangle 7"/>
          <p:cNvSpPr>
            <a:spLocks noGrp="1" noChangeArrowheads="1"/>
          </p:cNvSpPr>
          <p:nvPr>
            <p:ph type="sldNum" sz="quarter" idx="5"/>
          </p:nvPr>
        </p:nvSpPr>
        <p:spPr>
          <a:noFill/>
        </p:spPr>
        <p:txBody>
          <a:bodyPr/>
          <a:lstStyle/>
          <a:p>
            <a:fld id="{455367BF-3E9D-47F7-B15E-B249862A6531}" type="slidenum">
              <a:rPr lang="en-US" smtClean="0"/>
              <a:pPr/>
              <a:t>52</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On this slide, you will learn guidelines for structured exception handling. Use this slide to cover the best practices for using the BEGIN TRY\END TRY and BEGIN CATCH\END CATCH statements. On first point, mention that TRY…CATCH can be used in a single batch, separated from other batches by a GO statement.</a:t>
            </a:r>
          </a:p>
          <a:p>
            <a:pPr marL="186938" indent="-186938">
              <a:buFontTx/>
              <a:buChar char="•"/>
            </a:pPr>
            <a:endParaRPr lang="en-US" dirty="0" smtClean="0"/>
          </a:p>
          <a:p>
            <a:pPr marL="186938" indent="-186938">
              <a:buFontTx/>
              <a:buChar char="•"/>
            </a:pPr>
            <a:r>
              <a:rPr lang="en-US" dirty="0" smtClean="0"/>
              <a:t>Each TRY…CATCH construct must be inside a single batch, stored procedure, or trigger. </a:t>
            </a:r>
          </a:p>
          <a:p>
            <a:pPr marL="186938" indent="-186938">
              <a:buFontTx/>
              <a:buChar char="•"/>
            </a:pPr>
            <a:r>
              <a:rPr lang="en-US" dirty="0" smtClean="0"/>
              <a:t>A TRY block must be immediately followed by a CATCH block.</a:t>
            </a:r>
          </a:p>
          <a:p>
            <a:pPr marL="186938" indent="-186938">
              <a:buFontTx/>
              <a:buChar char="•"/>
            </a:pPr>
            <a:r>
              <a:rPr lang="en-US" dirty="0" smtClean="0"/>
              <a:t>TRY…CATCH constructs can be nested. </a:t>
            </a:r>
          </a:p>
          <a:p>
            <a:pPr marL="186938" indent="-186938">
              <a:buFontTx/>
              <a:buChar char="•"/>
            </a:pPr>
            <a:r>
              <a:rPr lang="en-US" dirty="0" smtClean="0"/>
              <a:t>exceptions that have a severity of 20 or higher that cause the Database Engine to close the connection will not be handled by the TRY…CATCH block. However, TRY…CATCH will handle exceptions with a severity of 20 or higher as long as the connection is not closed.</a:t>
            </a:r>
          </a:p>
          <a:p>
            <a:pPr marL="186938" indent="-186938">
              <a:buFontTx/>
              <a:buChar char="•"/>
            </a:pPr>
            <a:r>
              <a:rPr lang="en-US" dirty="0" smtClean="0"/>
              <a:t>exceptions that have a severity of 10 or lower are considered warnings or informational messages, and are not handled by TRY…CATCH blocks.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Module 7: Implementing Stored Procedures</a:t>
            </a:r>
          </a:p>
        </p:txBody>
      </p:sp>
      <p:sp>
        <p:nvSpPr>
          <p:cNvPr id="73731" name="Rectangle 3"/>
          <p:cNvSpPr>
            <a:spLocks noGrp="1" noChangeArrowheads="1"/>
          </p:cNvSpPr>
          <p:nvPr>
            <p:ph type="dt" sz="quarter" idx="1"/>
          </p:nvPr>
        </p:nvSpPr>
        <p:spPr>
          <a:noFill/>
        </p:spPr>
        <p:txBody>
          <a:bodyPr/>
          <a:lstStyle/>
          <a:p>
            <a:r>
              <a:rPr lang="en-US" smtClean="0"/>
              <a:t>Course 6232A</a:t>
            </a:r>
          </a:p>
        </p:txBody>
      </p:sp>
      <p:sp>
        <p:nvSpPr>
          <p:cNvPr id="73732" name="Rectangle 7"/>
          <p:cNvSpPr>
            <a:spLocks noGrp="1" noChangeArrowheads="1"/>
          </p:cNvSpPr>
          <p:nvPr>
            <p:ph type="sldNum" sz="quarter" idx="5"/>
          </p:nvPr>
        </p:nvSpPr>
        <p:spPr>
          <a:noFill/>
        </p:spPr>
        <p:txBody>
          <a:bodyPr/>
          <a:lstStyle/>
          <a:p>
            <a:fld id="{5CDE8870-70C3-4B48-B71F-22908CFCD189}" type="slidenum">
              <a:rPr lang="en-US" smtClean="0"/>
              <a:pPr/>
              <a:t>53</a:t>
            </a:fld>
            <a:endParaRPr lang="en-US" smtClean="0"/>
          </a:p>
        </p:txBody>
      </p:sp>
      <p:sp>
        <p:nvSpPr>
          <p:cNvPr id="73733" name="Rectangle 2"/>
          <p:cNvSpPr>
            <a:spLocks noGrp="1" noRot="1" noChangeAspect="1" noChangeArrowheads="1" noTextEdit="1"/>
          </p:cNvSpPr>
          <p:nvPr>
            <p:ph type="sldImg"/>
          </p:nvPr>
        </p:nvSpPr>
        <p:spPr>
          <a:xfrm>
            <a:off x="4333875" y="71438"/>
            <a:ext cx="2390775" cy="1793875"/>
          </a:xfrm>
          <a:ln/>
        </p:spPr>
      </p:sp>
      <p:sp>
        <p:nvSpPr>
          <p:cNvPr id="73734" name="Rectangle 5"/>
          <p:cNvSpPr>
            <a:spLocks noGrp="1" noChangeArrowheads="1"/>
          </p:cNvSpPr>
          <p:nvPr>
            <p:ph type="body" idx="1"/>
          </p:nvPr>
        </p:nvSpPr>
        <p:spPr>
          <a:xfrm>
            <a:off x="307492" y="2093939"/>
            <a:ext cx="6149837" cy="6550389"/>
          </a:xfrm>
          <a:noFill/>
          <a:ln/>
        </p:spPr>
        <p:txBody>
          <a:bodyPr/>
          <a:lstStyle/>
          <a:p>
            <a:pPr marL="336488" indent="-336488"/>
            <a:r>
              <a:rPr lang="en-US" dirty="0" smtClean="0"/>
              <a:t>Q: In what order must you supply parameters in the form </a:t>
            </a:r>
            <a:r>
              <a:rPr lang="en-US" b="1" dirty="0" smtClean="0"/>
              <a:t>@parameter =</a:t>
            </a:r>
            <a:r>
              <a:rPr lang="en-US" dirty="0" smtClean="0"/>
              <a:t> </a:t>
            </a:r>
            <a:r>
              <a:rPr lang="en-US" i="1" dirty="0" smtClean="0"/>
              <a:t>value</a:t>
            </a:r>
            <a:r>
              <a:rPr lang="en-US" dirty="0" smtClean="0"/>
              <a:t>?</a:t>
            </a:r>
          </a:p>
          <a:p>
            <a:pPr marL="336488" indent="-336488"/>
            <a:r>
              <a:rPr lang="en-US" dirty="0" smtClean="0"/>
              <a:t>A: If you supply parameters in the form </a:t>
            </a:r>
            <a:r>
              <a:rPr lang="en-US" b="1" dirty="0" smtClean="0"/>
              <a:t>@parameter =</a:t>
            </a:r>
            <a:r>
              <a:rPr lang="en-US" dirty="0" smtClean="0"/>
              <a:t> </a:t>
            </a:r>
            <a:r>
              <a:rPr lang="en-US" i="1" dirty="0" smtClean="0"/>
              <a:t>value</a:t>
            </a:r>
            <a:r>
              <a:rPr lang="en-US" dirty="0" smtClean="0"/>
              <a:t>, you can supply them in any order. You can also omit parameters for which defaults have been supplied. If you supply one parameter in the form </a:t>
            </a:r>
            <a:r>
              <a:rPr lang="en-US" b="1" dirty="0" smtClean="0"/>
              <a:t>@parameter =</a:t>
            </a:r>
            <a:r>
              <a:rPr lang="en-US" dirty="0" smtClean="0"/>
              <a:t> </a:t>
            </a:r>
            <a:r>
              <a:rPr lang="en-US" i="1" dirty="0" smtClean="0"/>
              <a:t>value</a:t>
            </a:r>
            <a:r>
              <a:rPr lang="en-US" dirty="0" smtClean="0"/>
              <a:t>, you must supply all subsequent parameters this way. If you do not supply parameters in the form </a:t>
            </a:r>
            <a:r>
              <a:rPr lang="en-US" b="1" dirty="0" smtClean="0"/>
              <a:t>@parameter =</a:t>
            </a:r>
            <a:r>
              <a:rPr lang="en-US" dirty="0" smtClean="0"/>
              <a:t> </a:t>
            </a:r>
            <a:r>
              <a:rPr lang="en-US" i="1" dirty="0" smtClean="0"/>
              <a:t>value</a:t>
            </a:r>
            <a:r>
              <a:rPr lang="en-US" dirty="0" smtClean="0"/>
              <a:t>, you must supply them in the order given in the CREATE PROCEDURE statement.</a:t>
            </a:r>
          </a:p>
          <a:p>
            <a:pPr marL="336488" indent="-336488"/>
            <a:r>
              <a:rPr lang="en-US" dirty="0" smtClean="0"/>
              <a:t>Q: What should you do if you have a slow performing query?</a:t>
            </a:r>
          </a:p>
          <a:p>
            <a:pPr marL="336488" indent="-336488"/>
            <a:r>
              <a:rPr lang="en-US" dirty="0" smtClean="0"/>
              <a:t>A: Use execution plans to find slow performing operations and use this information to tune your database.</a:t>
            </a:r>
          </a:p>
          <a:p>
            <a:pPr marL="336488" indent="-336488"/>
            <a:endParaRPr lang="en-US" dirty="0" smtClean="0"/>
          </a:p>
          <a:p>
            <a:pPr eaLnBrk="1" hangingPunct="1">
              <a:lnSpc>
                <a:spcPct val="90000"/>
              </a:lnSpc>
            </a:pPr>
            <a:r>
              <a:rPr lang="en-US" altLang="ko-KR" b="1" dirty="0" smtClean="0">
                <a:ea typeface="굴림" pitchFamily="34" charset="-127"/>
              </a:rPr>
              <a:t>Review Questions</a:t>
            </a:r>
          </a:p>
          <a:p>
            <a:pPr eaLnBrk="1" hangingPunct="1">
              <a:lnSpc>
                <a:spcPct val="90000"/>
              </a:lnSpc>
            </a:pPr>
            <a:r>
              <a:rPr lang="en-US" altLang="ko-KR" dirty="0" smtClean="0">
                <a:ea typeface="굴림" pitchFamily="34" charset="-127"/>
              </a:rPr>
              <a:t>Point the students to the appropriate section in the course so that they are able to answer the questions presented in this section.</a:t>
            </a:r>
          </a:p>
          <a:p>
            <a:pPr>
              <a:lnSpc>
                <a:spcPct val="90000"/>
              </a:lnSpc>
            </a:pPr>
            <a:r>
              <a:rPr lang="en-US" i="1" dirty="0" smtClean="0"/>
              <a:t>Question</a:t>
            </a:r>
            <a:r>
              <a:rPr lang="en-US" dirty="0" smtClean="0"/>
              <a:t>: If a nonqualified user-defined stored procedure is specified, in which order does the Database Engine searches for the procedure?</a:t>
            </a:r>
          </a:p>
          <a:p>
            <a:pPr>
              <a:lnSpc>
                <a:spcPct val="90000"/>
              </a:lnSpc>
            </a:pPr>
            <a:r>
              <a:rPr lang="en-US" i="1" dirty="0" smtClean="0"/>
              <a:t>Answer</a:t>
            </a:r>
            <a:r>
              <a:rPr lang="en-US" dirty="0" smtClean="0"/>
              <a:t>: First it searches the </a:t>
            </a:r>
            <a:r>
              <a:rPr lang="en-US" b="1" dirty="0" smtClean="0"/>
              <a:t>sys</a:t>
            </a:r>
            <a:r>
              <a:rPr lang="en-US" dirty="0" smtClean="0"/>
              <a:t> schema of the current database, then The caller's default schema if executed in a batch or in dynamic SQL. Or, if the nonqualified procedure name appears inside the body of another procedure definition, the schema containing this other procedure is searched next. Finally it searches the </a:t>
            </a:r>
            <a:r>
              <a:rPr lang="en-US" b="1" dirty="0" err="1" smtClean="0"/>
              <a:t>dbo</a:t>
            </a:r>
            <a:r>
              <a:rPr lang="en-US" dirty="0" smtClean="0"/>
              <a:t> schema in the current database.</a:t>
            </a:r>
          </a:p>
          <a:p>
            <a:pPr>
              <a:lnSpc>
                <a:spcPct val="90000"/>
              </a:lnSpc>
            </a:pPr>
            <a:r>
              <a:rPr lang="en-US" i="1" dirty="0" smtClean="0"/>
              <a:t>Question</a:t>
            </a:r>
            <a:r>
              <a:rPr lang="en-US" dirty="0" smtClean="0"/>
              <a:t>: How can execution plans be used to improve query performance?</a:t>
            </a:r>
          </a:p>
          <a:p>
            <a:pPr eaLnBrk="1" hangingPunct="1">
              <a:lnSpc>
                <a:spcPct val="90000"/>
              </a:lnSpc>
            </a:pPr>
            <a:r>
              <a:rPr lang="en-US" altLang="ko-KR" i="1" dirty="0" smtClean="0">
                <a:ea typeface="굴림" pitchFamily="34" charset="-127"/>
              </a:rPr>
              <a:t>Answer</a:t>
            </a:r>
            <a:r>
              <a:rPr lang="en-US" altLang="ko-KR" dirty="0" smtClean="0">
                <a:ea typeface="굴림" pitchFamily="34" charset="-127"/>
              </a:rPr>
              <a:t>: Query performance can be analyzed to improve it by viewing query execution plans or by manipulating the way cached query plans are used by applications.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i="1" smtClean="0">
                <a:latin typeface="Arial" pitchFamily="34" charset="0"/>
              </a:rPr>
              <a:t>The key focus of this lesson is to show how to implement data integrity by using triggers.</a:t>
            </a:r>
          </a:p>
          <a:p>
            <a:endParaRPr lang="en-US" smtClean="0">
              <a:latin typeface="Arial" pitchFamily="34" charset="0"/>
            </a:endParaRPr>
          </a:p>
          <a:p>
            <a:endParaRPr lang="en-US"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30E1828E-76B1-420A-8A47-268CE3D7C18D}" type="slidenum">
              <a:rPr lang="en-US" smtClean="0">
                <a:latin typeface="Arial" pitchFamily="34" charset="0"/>
              </a:rPr>
              <a:pPr/>
              <a:t>54</a:t>
            </a:fld>
            <a:endParaRPr lang="en-US" smtClean="0">
              <a:latin typeface="Arial" pitchFamily="34" charset="0"/>
            </a:endParaRPr>
          </a:p>
        </p:txBody>
      </p:sp>
      <p:sp>
        <p:nvSpPr>
          <p:cNvPr id="4198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199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normAutofit fontScale="92500" lnSpcReduction="10000"/>
          </a:bodyPr>
          <a:lstStyle/>
          <a:p>
            <a:pPr>
              <a:lnSpc>
                <a:spcPct val="95000"/>
              </a:lnSpc>
              <a:spcBef>
                <a:spcPct val="0"/>
              </a:spcBef>
              <a:buFont typeface="Monotype Sorts" pitchFamily="2" charset="2"/>
              <a:buNone/>
            </a:pPr>
            <a:r>
              <a:rPr lang="en-US" dirty="0" smtClean="0">
                <a:solidFill>
                  <a:schemeClr val="tx1"/>
                </a:solidFill>
              </a:rPr>
              <a:t>A trigger is a special type of stored procedure that is automatically executed when data in a given table is modified.</a:t>
            </a:r>
          </a:p>
          <a:p>
            <a:endParaRPr lang="en-US" dirty="0" smtClean="0">
              <a:latin typeface="Arial" pitchFamily="34" charset="0"/>
            </a:endParaRPr>
          </a:p>
          <a:p>
            <a:r>
              <a:rPr lang="en-US" dirty="0" smtClean="0">
                <a:latin typeface="Arial" pitchFamily="34" charset="0"/>
              </a:rPr>
              <a:t>A trigger is a special kind of stored procedure that executes when an INSERT, UPDATE, or DELETE statement modifies the data in a specified table. Triggers also allow the use of custom error messages.</a:t>
            </a:r>
          </a:p>
          <a:p>
            <a:endParaRPr lang="en-US" dirty="0" smtClean="0">
              <a:latin typeface="Arial" pitchFamily="34" charset="0"/>
            </a:endParaRPr>
          </a:p>
          <a:p>
            <a:r>
              <a:rPr lang="en-US" dirty="0" smtClean="0">
                <a:latin typeface="Arial" pitchFamily="34" charset="0"/>
              </a:rPr>
              <a:t>Remind the students that cascading referential integrity constraints were discussed earlier.</a:t>
            </a:r>
          </a:p>
          <a:p>
            <a:endParaRPr lang="en-US" dirty="0" smtClean="0">
              <a:latin typeface="Arial" pitchFamily="34" charset="0"/>
            </a:endParaRPr>
          </a:p>
          <a:p>
            <a:pPr eaLnBrk="1" hangingPunct="1"/>
            <a:r>
              <a:rPr lang="en-US" b="1" dirty="0" smtClean="0">
                <a:latin typeface="Arial" pitchFamily="34" charset="0"/>
              </a:rPr>
              <a:t>Question</a:t>
            </a:r>
            <a:r>
              <a:rPr lang="en-US" dirty="0" smtClean="0">
                <a:latin typeface="Arial" pitchFamily="34" charset="0"/>
              </a:rPr>
              <a:t>: Why would you choose to use a trigger with an application instead of or in addition to a foreign key constraint?</a:t>
            </a:r>
          </a:p>
          <a:p>
            <a:r>
              <a:rPr lang="en-US" b="1" dirty="0" smtClean="0">
                <a:latin typeface="Arial" pitchFamily="34" charset="0"/>
              </a:rPr>
              <a:t>Answer:</a:t>
            </a:r>
            <a:r>
              <a:rPr lang="en-US" dirty="0" smtClean="0">
                <a:latin typeface="Arial" pitchFamily="34" charset="0"/>
              </a:rPr>
              <a:t> Constraints and DML triggers each have benefits that make them useful in special situations. The primary benefit of DML triggers is that they can contain complex processing logic that uses Transact-SQL code. Therefore, DML triggers can support all of the functionality of constraints; however, DML triggers are not always the best method for a given feature.</a:t>
            </a:r>
          </a:p>
          <a:p>
            <a:r>
              <a:rPr lang="en-US" dirty="0" smtClean="0">
                <a:latin typeface="Arial" pitchFamily="34" charset="0"/>
              </a:rPr>
              <a:t>Entity integrity should always be enforced at the lowest level by indexes that are part of PRIMARY KEY and UNIQUE constraints or are created independently of constraints. Domain integrity should be enforced through CHECK constraints, and referential integrity (RI) should be enforced through FOREIGN KEY constraints, assuming their features meet the functional needs of the application.</a:t>
            </a:r>
          </a:p>
          <a:p>
            <a:pPr eaLnBrk="1" hangingPunct="1"/>
            <a:endParaRPr lang="en-US" b="1"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7614C230-AC36-4C93-8C18-28C5635C0A56}" type="slidenum">
              <a:rPr lang="en-US" smtClean="0">
                <a:latin typeface="Arial" pitchFamily="34" charset="0"/>
              </a:rPr>
              <a:pPr/>
              <a:t>55</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normAutofit fontScale="92500"/>
          </a:bodyPr>
          <a:lstStyle/>
          <a:p>
            <a:r>
              <a:rPr lang="en-US" dirty="0" smtClean="0">
                <a:latin typeface="Arial" pitchFamily="34" charset="0"/>
              </a:rPr>
              <a:t>An INSERT trigger is a trigger that executes whenever an INSERT statement inserts data into a table or view on which the trigger is configured.</a:t>
            </a:r>
          </a:p>
          <a:p>
            <a:endParaRPr lang="en-US" dirty="0" smtClean="0">
              <a:latin typeface="Arial" pitchFamily="34" charset="0"/>
            </a:endParaRPr>
          </a:p>
          <a:p>
            <a:r>
              <a:rPr lang="en-US" b="1" dirty="0" smtClean="0">
                <a:latin typeface="Arial" pitchFamily="34" charset="0"/>
              </a:rPr>
              <a:t>Tip</a:t>
            </a:r>
            <a:r>
              <a:rPr lang="en-US" dirty="0" smtClean="0">
                <a:latin typeface="Arial" pitchFamily="34" charset="0"/>
              </a:rPr>
              <a:t>: When you execute a T-SQL statement (INSERT, UPDATE, SELECT, DELETE) in a new query window, you see a message that says something like </a:t>
            </a:r>
            <a:r>
              <a:rPr lang="en-US" i="1" dirty="0" smtClean="0">
                <a:latin typeface="Arial" pitchFamily="34" charset="0"/>
              </a:rPr>
              <a:t>"(20 row(s) affected)</a:t>
            </a:r>
            <a:r>
              <a:rPr lang="en-US" dirty="0" smtClean="0">
                <a:latin typeface="Arial" pitchFamily="34" charset="0"/>
              </a:rPr>
              <a:t>" in the result window. This is actually the DONE_IN_PROC message that the database returns internally to the client. You can increase performance by using SET NOCOUNT ON to turn this off if you don’t need it.</a:t>
            </a:r>
          </a:p>
          <a:p>
            <a:endParaRPr lang="en-US" dirty="0" smtClean="0">
              <a:latin typeface="Arial" pitchFamily="34" charset="0"/>
            </a:endParaRPr>
          </a:p>
          <a:p>
            <a:r>
              <a:rPr lang="en-US" dirty="0" smtClean="0">
                <a:latin typeface="Arial" pitchFamily="34" charset="0"/>
              </a:rPr>
              <a:t>Examples:</a:t>
            </a:r>
          </a:p>
          <a:p>
            <a:pPr rtl="0"/>
            <a:r>
              <a:rPr lang="en-US" sz="1200" kern="1200" dirty="0" smtClean="0">
                <a:solidFill>
                  <a:schemeClr val="tx1"/>
                </a:solidFill>
                <a:latin typeface="+mn-lt"/>
                <a:ea typeface="+mn-ea"/>
                <a:cs typeface="+mn-cs"/>
              </a:rPr>
              <a:t>create table actions</a:t>
            </a: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username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rtl="0"/>
            <a:r>
              <a:rPr lang="en-US" sz="1200" kern="1200" dirty="0" err="1" smtClean="0">
                <a:solidFill>
                  <a:schemeClr val="tx1"/>
                </a:solidFill>
                <a:latin typeface="+mn-lt"/>
                <a:ea typeface="+mn-ea"/>
                <a:cs typeface="+mn-cs"/>
              </a:rPr>
              <a:t>actiondate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datetime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t1</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for insert</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insert into actions values(</a:t>
            </a:r>
            <a:r>
              <a:rPr lang="en-US" sz="1200" kern="1200" dirty="0" err="1" smtClean="0">
                <a:solidFill>
                  <a:schemeClr val="tx1"/>
                </a:solidFill>
                <a:latin typeface="+mn-lt"/>
                <a:ea typeface="+mn-ea"/>
                <a:cs typeface="+mn-cs"/>
              </a:rPr>
              <a:t>user_name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t2</a:t>
            </a:r>
          </a:p>
          <a:p>
            <a:pPr rtl="0"/>
            <a:r>
              <a:rPr lang="en-US" sz="1200" kern="1200" dirty="0" smtClean="0">
                <a:solidFill>
                  <a:schemeClr val="tx1"/>
                </a:solidFill>
                <a:latin typeface="+mn-lt"/>
                <a:ea typeface="+mn-ea"/>
                <a:cs typeface="+mn-cs"/>
              </a:rPr>
              <a:t>	on student</a:t>
            </a:r>
          </a:p>
          <a:p>
            <a:pPr rtl="0"/>
            <a:r>
              <a:rPr lang="en-US" sz="1200" kern="1200" dirty="0" smtClean="0">
                <a:solidFill>
                  <a:schemeClr val="tx1"/>
                </a:solidFill>
                <a:latin typeface="+mn-lt"/>
                <a:ea typeface="+mn-ea"/>
                <a:cs typeface="+mn-cs"/>
              </a:rPr>
              <a:t>	for update</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datename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dw,getdate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wednesday</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begin</a:t>
            </a:r>
          </a:p>
          <a:p>
            <a:pPr rtl="0"/>
            <a:r>
              <a:rPr lang="en-US" sz="1200" kern="1200" dirty="0" smtClean="0">
                <a:solidFill>
                  <a:schemeClr val="tx1"/>
                </a:solidFill>
                <a:latin typeface="+mn-lt"/>
                <a:ea typeface="+mn-ea"/>
                <a:cs typeface="+mn-cs"/>
              </a:rPr>
              <a:t>		  select 'error'</a:t>
            </a:r>
          </a:p>
          <a:p>
            <a:pPr rtl="0"/>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end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t5</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instead of delete</a:t>
            </a:r>
          </a:p>
          <a:p>
            <a:pPr rtl="0"/>
            <a:r>
              <a:rPr lang="en-US" sz="1200" kern="1200" dirty="0" smtClean="0">
                <a:solidFill>
                  <a:schemeClr val="tx1"/>
                </a:solidFill>
                <a:latin typeface="+mn-lt"/>
                <a:ea typeface="+mn-ea"/>
                <a:cs typeface="+mn-cs"/>
              </a:rPr>
              <a:t>	as </a:t>
            </a:r>
          </a:p>
          <a:p>
            <a:pPr rtl="0"/>
            <a:r>
              <a:rPr lang="en-US" sz="1200" kern="1200" dirty="0" smtClean="0">
                <a:solidFill>
                  <a:schemeClr val="tx1"/>
                </a:solidFill>
                <a:latin typeface="+mn-lt"/>
                <a:ea typeface="+mn-ea"/>
                <a:cs typeface="+mn-cs"/>
              </a:rPr>
              <a:t>	select 'not allowed'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AA5A1B25-182C-421C-B484-18208FCB07A0}" type="slidenum">
              <a:rPr lang="en-US" smtClean="0">
                <a:latin typeface="Arial" pitchFamily="34" charset="0"/>
              </a:rPr>
              <a:pPr/>
              <a:t>60</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normAutofit fontScale="92500" lnSpcReduction="20000"/>
          </a:bodyPr>
          <a:lstStyle/>
          <a:p>
            <a:r>
              <a:rPr lang="en-US" dirty="0" smtClean="0">
                <a:latin typeface="Arial" pitchFamily="34" charset="0"/>
              </a:rPr>
              <a:t>Point out to students that DELETE triggers are not executed for TRUNCATE TABLE operations.</a:t>
            </a:r>
          </a:p>
          <a:p>
            <a:pPr eaLnBrk="1" hangingPunct="1"/>
            <a:endParaRPr lang="en-US" b="1"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41D46BB3-A92A-4560-B186-96810BA24627}" type="slidenum">
              <a:rPr lang="en-US" smtClean="0">
                <a:latin typeface="Arial" pitchFamily="34" charset="0"/>
              </a:rPr>
              <a:pPr/>
              <a:t>61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34" charset="0"/>
              </a:rPr>
              <a:t>An UPDATE trigger is a trigger that executes whenever an UPDATE statement changes data in a table or view on which the trigger is configured.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7DA225D0-D623-43FD-8A48-589AD54C8F23}" type="slidenum">
              <a:rPr lang="en-US" smtClean="0">
                <a:latin typeface="Arial" pitchFamily="34" charset="0"/>
              </a:rPr>
              <a:pPr/>
              <a:t>62</a:t>
            </a:fld>
            <a:endParaRPr lang="en-US" smtClean="0">
              <a:latin typeface="Arial" pitchFamily="34" charset="0"/>
            </a:endParaRPr>
          </a:p>
        </p:txBody>
      </p:sp>
      <p:sp>
        <p:nvSpPr>
          <p:cNvPr id="4608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608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dirty="0" smtClean="0">
                <a:latin typeface="Arial" pitchFamily="34" charset="0"/>
              </a:rPr>
              <a:t>An INSTEAD OF trigger is executed in place of the usual triggering action.</a:t>
            </a:r>
          </a:p>
          <a:p>
            <a:endParaRPr lang="en-US" dirty="0" smtClean="0">
              <a:latin typeface="Arial" pitchFamily="34" charset="0"/>
            </a:endParaRPr>
          </a:p>
          <a:p>
            <a:r>
              <a:rPr lang="en-US" dirty="0" smtClean="0">
                <a:latin typeface="Arial" pitchFamily="34" charset="0"/>
              </a:rPr>
              <a:t>Walk the students through the CREATE TRIGGER statement on the slide and explain the options used.</a:t>
            </a:r>
          </a:p>
          <a:p>
            <a:endParaRPr lang="en-US" dirty="0" smtClean="0">
              <a:latin typeface="Arial" pitchFamily="34" charset="0"/>
            </a:endParaRPr>
          </a:p>
          <a:p>
            <a:endParaRPr lang="en-US" b="1"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3BB30E85-B633-42AB-B72C-7580F866EB19}" type="slidenum">
              <a:rPr lang="en-US" smtClean="0">
                <a:latin typeface="Arial" pitchFamily="34" charset="0"/>
              </a:rPr>
              <a:pPr/>
              <a:t>63</a:t>
            </a:fld>
            <a:endParaRPr lang="en-US" smtClean="0">
              <a:latin typeface="Arial" pitchFamily="34" charset="0"/>
            </a:endParaRPr>
          </a:p>
        </p:txBody>
      </p:sp>
      <p:sp>
        <p:nvSpPr>
          <p:cNvPr id="4710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711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85981B5-1C93-42F6-95EF-DCBA5E84BB4D}" type="slidenum">
              <a:rPr lang="en-US" smtClean="0"/>
              <a:pPr/>
              <a:t>68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Triggers can roll back transactions if a specific business rule is not satisfied. When a trigger that contains a rollback statement is executed from an SQL batch, the entire batch is canceled. All the data that was modified by the triggering action is rolled back by the ROLLBACK TRANSACTION statement of the trigger. However, any statement following the ROLLBACK TRANSACTION statement will still be executed. Therefore, any modifications that happen after the rollback are not rolled back. </a:t>
            </a:r>
          </a:p>
        </p:txBody>
      </p:sp>
      <p:sp>
        <p:nvSpPr>
          <p:cNvPr id="75781"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7578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smtClean="0">
                <a:latin typeface="Arial" pitchFamily="34" charset="0"/>
              </a:rPr>
              <a:t>Nested triggers are ON by default and set as a server level option. Any trigger can contain an UPDATE, INSERT, or DELETE statement that affects another table. Triggers are nested when a trigger performs an action that initiates another trigger.</a:t>
            </a:r>
          </a:p>
          <a:p>
            <a:endParaRPr lang="en-US" dirty="0" smtClean="0">
              <a:latin typeface="Arial" pitchFamily="34" charset="0"/>
            </a:endParaRPr>
          </a:p>
          <a:p>
            <a:r>
              <a:rPr lang="en-US" dirty="0" smtClean="0">
                <a:latin typeface="Arial" pitchFamily="34" charset="0"/>
              </a:rPr>
              <a:t>Triggers can be nested up to 32 levels.</a:t>
            </a:r>
          </a:p>
          <a:p>
            <a:endParaRPr lang="en-US" dirty="0" smtClean="0">
              <a:latin typeface="Arial" pitchFamily="34" charset="0"/>
            </a:endParaRPr>
          </a:p>
          <a:p>
            <a:endParaRPr lang="en-US" u="sng" dirty="0" smtClean="0">
              <a:latin typeface="Arial" pitchFamily="34" charset="0"/>
            </a:endParaRPr>
          </a:p>
        </p:txBody>
      </p:sp>
      <p:sp>
        <p:nvSpPr>
          <p:cNvPr id="48132" name="Slide Number Placeholder 5"/>
          <p:cNvSpPr>
            <a:spLocks noGrp="1"/>
          </p:cNvSpPr>
          <p:nvPr>
            <p:ph type="sldNum" sz="quarter" idx="5"/>
          </p:nvPr>
        </p:nvSpPr>
        <p:spPr>
          <a:noFill/>
        </p:spPr>
        <p:txBody>
          <a:bodyPr/>
          <a:lstStyle/>
          <a:p>
            <a:fld id="{A3C823A2-1024-42CB-9EA2-EA1DC2844B32}" type="slidenum">
              <a:rPr lang="en-US" smtClean="0">
                <a:latin typeface="Arial" pitchFamily="34" charset="0"/>
              </a:rPr>
              <a:pPr/>
              <a:t>69</a:t>
            </a:fld>
            <a:endParaRPr lang="en-US" smtClean="0">
              <a:latin typeface="Arial" pitchFamily="34" charset="0"/>
            </a:endParaRPr>
          </a:p>
        </p:txBody>
      </p:sp>
      <p:sp>
        <p:nvSpPr>
          <p:cNvPr id="481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81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E754E4D-C853-4786-9E23-359671EFC8D1}" type="slidenum">
              <a:rPr lang="en-US" smtClean="0"/>
              <a:pPr/>
              <a:t>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query, value, and exist methods. Also explain the importance of binding relational columns and variables.</a:t>
            </a:r>
          </a:p>
          <a:p>
            <a:pPr eaLnBrk="1" hangingPunct="1"/>
            <a:r>
              <a:rPr lang="en-US" dirty="0" smtClean="0"/>
              <a:t>You also should mention that to better support the needs of users who are working with XML data, a new XML data type has been introduced. This data type has several methods - query(), - which implement an important set of the XML Query (</a:t>
            </a:r>
            <a:r>
              <a:rPr lang="en-US" dirty="0" err="1" smtClean="0"/>
              <a:t>XQuery</a:t>
            </a:r>
            <a:r>
              <a:rPr lang="en-US" dirty="0" smtClean="0"/>
              <a:t>) specification. In order to support XML typing, keywords have </a:t>
            </a:r>
            <a:r>
              <a:rPr lang="en-US" dirty="0" err="1" smtClean="0"/>
              <a:t>beexist</a:t>
            </a:r>
            <a:r>
              <a:rPr lang="en-US" dirty="0" smtClean="0"/>
              <a:t>(), value(), nodes(), and modify() en added for registering and managing XML schemas. </a:t>
            </a:r>
          </a:p>
          <a:p>
            <a:pPr eaLnBrk="1" hangingPunct="1"/>
            <a:r>
              <a:rPr lang="en-US" b="1" dirty="0" smtClean="0"/>
              <a:t>Use query() to return </a:t>
            </a:r>
            <a:r>
              <a:rPr lang="en-US" b="1" dirty="0" err="1" smtClean="0"/>
              <a:t>untyped</a:t>
            </a:r>
            <a:r>
              <a:rPr lang="en-US" b="1" dirty="0" smtClean="0"/>
              <a:t> XML</a:t>
            </a:r>
          </a:p>
          <a:p>
            <a:pPr eaLnBrk="1" hangingPunct="1"/>
            <a:r>
              <a:rPr lang="en-US" dirty="0" smtClean="0"/>
              <a:t>The query() method takes an </a:t>
            </a:r>
            <a:r>
              <a:rPr lang="en-US" dirty="0" err="1" smtClean="0"/>
              <a:t>XQuery</a:t>
            </a:r>
            <a:r>
              <a:rPr lang="en-US" dirty="0" smtClean="0"/>
              <a:t> expression that evaluates to a list of XML nodes and allows the user to extract fragments of an XML document. The result of this method is an instance of </a:t>
            </a:r>
            <a:r>
              <a:rPr lang="en-US" dirty="0" err="1" smtClean="0"/>
              <a:t>untyped</a:t>
            </a:r>
            <a:r>
              <a:rPr lang="en-US" dirty="0" smtClean="0"/>
              <a:t> XML.</a:t>
            </a:r>
          </a:p>
          <a:p>
            <a:pPr eaLnBrk="1" hangingPunct="1"/>
            <a:r>
              <a:rPr lang="en-US" b="1" dirty="0" smtClean="0"/>
              <a:t>Use value() to return a scalar value</a:t>
            </a:r>
          </a:p>
          <a:p>
            <a:pPr eaLnBrk="1" hangingPunct="1"/>
            <a:r>
              <a:rPr lang="en-US" dirty="0" smtClean="0"/>
              <a:t>The value() method is useful for extracting scalar values from XML documents as a relational value. This method takes an </a:t>
            </a:r>
            <a:r>
              <a:rPr lang="en-US" dirty="0" err="1" smtClean="0"/>
              <a:t>XQuery</a:t>
            </a:r>
            <a:r>
              <a:rPr lang="en-US" dirty="0" smtClean="0"/>
              <a:t> expression that identifies a single node and the desired SQL type to be returned. The value of the XML node is returned cast to the specified SQL type.</a:t>
            </a:r>
          </a:p>
          <a:p>
            <a:pPr eaLnBrk="1" hangingPunct="1"/>
            <a:r>
              <a:rPr lang="en-US" b="1" dirty="0" smtClean="0"/>
              <a:t>Use exist() to check for the existence of a specified value</a:t>
            </a:r>
          </a:p>
          <a:p>
            <a:pPr eaLnBrk="1" hangingPunct="1"/>
            <a:r>
              <a:rPr lang="en-US" dirty="0" smtClean="0"/>
              <a:t>The exist() method allows the user to perform checks on XML documents to determine if the result of an </a:t>
            </a:r>
            <a:r>
              <a:rPr lang="en-US" dirty="0" err="1" smtClean="0"/>
              <a:t>XQuery</a:t>
            </a:r>
            <a:r>
              <a:rPr lang="en-US" dirty="0" smtClean="0"/>
              <a:t> expression is empty or nonempty. The result of this method is 1 if the </a:t>
            </a:r>
            <a:r>
              <a:rPr lang="en-US" dirty="0" err="1" smtClean="0"/>
              <a:t>XQuery</a:t>
            </a:r>
            <a:r>
              <a:rPr lang="en-US" dirty="0" smtClean="0"/>
              <a:t> expression returns a nonempty result, 0 if the result is empty, and NULL if the XML instance itself is NULL. For better performance, use the exist() method on the XML data type whenever possible, instead of the value() method. The exist() method is most helpful when used in the SQL WHERE clause and utilizes XML indexes more effectively than the value() method. This is true even when you use </a:t>
            </a:r>
            <a:r>
              <a:rPr lang="en-US" dirty="0" err="1" smtClean="0"/>
              <a:t>sql:variable</a:t>
            </a:r>
            <a:r>
              <a:rPr lang="en-US" dirty="0" smtClean="0"/>
              <a:t>() and </a:t>
            </a:r>
            <a:r>
              <a:rPr lang="en-US" dirty="0" err="1" smtClean="0"/>
              <a:t>sql:column</a:t>
            </a:r>
            <a:r>
              <a:rPr lang="en-US" dirty="0" smtClean="0"/>
              <a:t>() in </a:t>
            </a:r>
            <a:r>
              <a:rPr lang="en-US" dirty="0" err="1" smtClean="0"/>
              <a:t>XQuery</a:t>
            </a:r>
            <a:r>
              <a:rPr lang="en-US" dirty="0" smtClean="0"/>
              <a:t> expressions. The xml data type methods query(), value(), and exist() return NULL if executed against a NULL XML instance.</a:t>
            </a:r>
          </a:p>
          <a:p>
            <a:pPr eaLnBrk="1" hangingPunct="1"/>
            <a:endParaRPr lang="en-US" b="1" dirty="0" smtClean="0"/>
          </a:p>
        </p:txBody>
      </p:sp>
      <p:sp>
        <p:nvSpPr>
          <p:cNvPr id="61445" name="Rectangle 2"/>
          <p:cNvSpPr>
            <a:spLocks noGrp="1" noChangeArrowheads="1"/>
          </p:cNvSpPr>
          <p:nvPr>
            <p:ph type="hdr" sz="quarter"/>
          </p:nvPr>
        </p:nvSpPr>
        <p:spPr>
          <a:noFill/>
        </p:spPr>
        <p:txBody>
          <a:bodyPr/>
          <a:lstStyle/>
          <a:p>
            <a:r>
              <a:rPr lang="en-US" smtClean="0"/>
              <a:t>Module 5: Using XML </a:t>
            </a:r>
          </a:p>
        </p:txBody>
      </p:sp>
      <p:sp>
        <p:nvSpPr>
          <p:cNvPr id="614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pPr lvl="1"/>
            <a:r>
              <a:rPr lang="en-US" dirty="0" smtClean="0"/>
              <a:t>Create</a:t>
            </a:r>
            <a:r>
              <a:rPr lang="en-US" baseline="0" dirty="0" smtClean="0"/>
              <a:t> trigger t1</a:t>
            </a:r>
          </a:p>
          <a:p>
            <a:pPr lvl="1"/>
            <a:r>
              <a:rPr lang="en-US" baseline="0" dirty="0" smtClean="0"/>
              <a:t>On student</a:t>
            </a:r>
          </a:p>
          <a:p>
            <a:pPr lvl="1"/>
            <a:r>
              <a:rPr lang="en-US" baseline="0" dirty="0" smtClean="0"/>
              <a:t>After </a:t>
            </a:r>
            <a:r>
              <a:rPr lang="en-US" baseline="0" dirty="0" err="1" smtClean="0"/>
              <a:t>insert,delete,update</a:t>
            </a:r>
            <a:endParaRPr lang="en-US" baseline="0" dirty="0" smtClean="0"/>
          </a:p>
          <a:p>
            <a:pPr lvl="1"/>
            <a:r>
              <a:rPr lang="en-US" baseline="0" dirty="0" smtClean="0"/>
              <a:t>As</a:t>
            </a:r>
          </a:p>
          <a:p>
            <a:pPr lvl="1"/>
            <a:r>
              <a:rPr lang="en-US" baseline="0" dirty="0" smtClean="0"/>
              <a:t>Select inserted.* from inserted</a:t>
            </a:r>
          </a:p>
          <a:p>
            <a:pPr lvl="1"/>
            <a:r>
              <a:rPr lang="en-US" baseline="0" dirty="0" smtClean="0"/>
              <a:t>Select deleted.* from deleted</a:t>
            </a:r>
          </a:p>
          <a:p>
            <a:pPr lvl="1"/>
            <a:endParaRPr lang="en-US" baseline="0" dirty="0" smtClean="0"/>
          </a:p>
          <a:p>
            <a:pPr lvl="1" algn="l"/>
            <a:r>
              <a:rPr lang="en-US" b="1" baseline="0" dirty="0" smtClean="0"/>
              <a:t>Explain result in Each Action</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6: Modifying Data in Tables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8FC162F3-253F-459E-B79E-619CAA822851}" type="slidenum">
              <a:rPr lang="en-US" smtClean="0"/>
              <a:pPr/>
              <a:t>72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1-Only One </a:t>
            </a:r>
            <a:r>
              <a:rPr lang="en-US" dirty="0" err="1" smtClean="0"/>
              <a:t>RoundTrip</a:t>
            </a:r>
            <a:endParaRPr lang="en-US" dirty="0" smtClean="0"/>
          </a:p>
          <a:p>
            <a:pPr eaLnBrk="1" hangingPunct="1"/>
            <a:r>
              <a:rPr lang="en-US" dirty="0" smtClean="0"/>
              <a:t>2- </a:t>
            </a:r>
            <a:r>
              <a:rPr lang="en-US" dirty="0" err="1" smtClean="0"/>
              <a:t>Keeptracking</a:t>
            </a:r>
            <a:r>
              <a:rPr lang="en-US" dirty="0" smtClean="0"/>
              <a:t> of the Inserted data using </a:t>
            </a:r>
            <a:r>
              <a:rPr lang="en-US" dirty="0" err="1" smtClean="0"/>
              <a:t>GetDate</a:t>
            </a:r>
            <a:r>
              <a:rPr lang="en-US" dirty="0" smtClean="0"/>
              <a:t>()</a:t>
            </a:r>
          </a:p>
          <a:p>
            <a:pPr eaLnBrk="1" hangingPunct="1"/>
            <a:endParaRPr lang="en-US" dirty="0" smtClean="0"/>
          </a:p>
          <a:p>
            <a:pPr eaLnBrk="1" hangingPunct="1"/>
            <a:r>
              <a:rPr lang="en-US" dirty="0" smtClean="0"/>
              <a:t>You can use the OUTPUT clause with the INSERT statement to return inserted rows as part of the INSERT operation. These results can be returned to the processing application for use in such things as confirmation messages, archiving, and other such application requirements. </a:t>
            </a:r>
          </a:p>
          <a:p>
            <a:pPr eaLnBrk="1" hangingPunct="1"/>
            <a:r>
              <a:rPr lang="en-US" dirty="0" smtClean="0"/>
              <a:t>In the case of an INSERT statement, </a:t>
            </a:r>
            <a:r>
              <a:rPr lang="en-US" dirty="0" err="1" smtClean="0"/>
              <a:t>dml_select_list</a:t>
            </a:r>
            <a:r>
              <a:rPr lang="en-US" dirty="0" smtClean="0"/>
              <a:t> values are </a:t>
            </a:r>
            <a:r>
              <a:rPr lang="en-US" dirty="0" err="1" smtClean="0"/>
              <a:t>INSERTED.SomeColumnName</a:t>
            </a:r>
            <a:r>
              <a:rPr lang="en-US" dirty="0" smtClean="0"/>
              <a:t>. The @</a:t>
            </a:r>
            <a:r>
              <a:rPr lang="en-US" dirty="0" err="1" smtClean="0"/>
              <a:t>table_variable</a:t>
            </a:r>
            <a:r>
              <a:rPr lang="en-US" dirty="0" smtClean="0"/>
              <a:t> argument specifies a </a:t>
            </a:r>
            <a:r>
              <a:rPr lang="en-US" b="1" dirty="0" smtClean="0"/>
              <a:t>table</a:t>
            </a:r>
            <a:r>
              <a:rPr lang="en-US" dirty="0" smtClean="0"/>
              <a:t> variable that the returned rows are inserted into instead of being returned to the caller. </a:t>
            </a:r>
            <a:r>
              <a:rPr lang="en-US" b="1" dirty="0" smtClean="0"/>
              <a:t>@</a:t>
            </a:r>
            <a:r>
              <a:rPr lang="en-US" i="1" dirty="0" err="1" smtClean="0"/>
              <a:t>table_variable</a:t>
            </a:r>
            <a:r>
              <a:rPr lang="en-US" dirty="0" smtClean="0"/>
              <a:t> must be declared before the INSERT statement itself. </a:t>
            </a:r>
            <a:r>
              <a:rPr lang="en-US" i="1" dirty="0" err="1" smtClean="0"/>
              <a:t>output_table</a:t>
            </a:r>
            <a:r>
              <a:rPr lang="en-US" dirty="0" smtClean="0"/>
              <a:t> specifies a table that the returned rows are inserted into instead of being returned to the caller. Note that </a:t>
            </a:r>
            <a:r>
              <a:rPr lang="en-US" i="1" dirty="0" err="1" smtClean="0"/>
              <a:t>output_table</a:t>
            </a:r>
            <a:r>
              <a:rPr lang="en-US" dirty="0" smtClean="0"/>
              <a:t> may be a temporary table. If </a:t>
            </a:r>
            <a:r>
              <a:rPr lang="en-US" i="1" dirty="0" err="1" smtClean="0"/>
              <a:t>column_list</a:t>
            </a:r>
            <a:r>
              <a:rPr lang="en-US" dirty="0" smtClean="0"/>
              <a:t> is not specified, the table must have the same number of columns as the OUTPUT result set.</a:t>
            </a:r>
          </a:p>
          <a:p>
            <a:r>
              <a:rPr lang="en-US" dirty="0" smtClean="0"/>
              <a:t>The following restrictions apply to the target of the outer INSERT statement:</a:t>
            </a:r>
          </a:p>
          <a:p>
            <a:pPr>
              <a:buFontTx/>
              <a:buChar char="•"/>
            </a:pPr>
            <a:r>
              <a:rPr lang="en-US" dirty="0" smtClean="0"/>
              <a:t>The target cannot be a remote table, view, or common table expression.</a:t>
            </a:r>
          </a:p>
          <a:p>
            <a:pPr>
              <a:buFontTx/>
              <a:buChar char="•"/>
            </a:pPr>
            <a:r>
              <a:rPr lang="en-US" dirty="0" smtClean="0"/>
              <a:t>The target cannot have a FOREIGN KEY constraint, or be referenced by a FOREIGN KEY constraint.</a:t>
            </a:r>
          </a:p>
          <a:p>
            <a:pPr eaLnBrk="1" hangingPunct="1"/>
            <a:r>
              <a:rPr lang="en-US" dirty="0" smtClean="0"/>
              <a:t>This example inserts a row into the </a:t>
            </a:r>
            <a:r>
              <a:rPr lang="en-US" b="1" dirty="0" err="1" smtClean="0"/>
              <a:t>ScrapReason</a:t>
            </a:r>
            <a:r>
              <a:rPr lang="en-US" dirty="0" smtClean="0"/>
              <a:t> table and uses the OUTPUT clause to return the results of the statement to the </a:t>
            </a:r>
            <a:r>
              <a:rPr lang="en-US" b="1" dirty="0" smtClean="0"/>
              <a:t>@</a:t>
            </a:r>
            <a:r>
              <a:rPr lang="en-US" b="1" dirty="0" err="1" smtClean="0"/>
              <a:t>MyTableVar</a:t>
            </a:r>
            <a:r>
              <a:rPr lang="en-US" dirty="0" smtClean="0"/>
              <a:t> </a:t>
            </a:r>
            <a:r>
              <a:rPr lang="en-US" b="1" dirty="0" smtClean="0"/>
              <a:t>table</a:t>
            </a:r>
            <a:r>
              <a:rPr lang="en-US" dirty="0" smtClean="0"/>
              <a:t> variable. Because the </a:t>
            </a:r>
            <a:r>
              <a:rPr lang="en-US" b="1" dirty="0" err="1" smtClean="0"/>
              <a:t>ScrapReasonID</a:t>
            </a:r>
            <a:r>
              <a:rPr lang="en-US" dirty="0" smtClean="0"/>
              <a:t> column is defined with an IDENTITY property, a value is not specified in the INSERT statement for that column. However, note that the value generated by the Database Engine for that column is returned in the OUTPUT clause in the </a:t>
            </a:r>
            <a:r>
              <a:rPr lang="en-US" b="1" dirty="0" err="1" smtClean="0"/>
              <a:t>INSERTED.ScrapReasonID</a:t>
            </a:r>
            <a:r>
              <a:rPr lang="en-US" dirty="0" smtClean="0"/>
              <a:t> column.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6: Modifying Data in Tables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F5D162DF-6292-46C3-8DE4-FED0B37DF761}" type="slidenum">
              <a:rPr lang="en-US" smtClean="0"/>
              <a:pPr/>
              <a:t>73</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14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144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B5A23118-A1AA-44EE-8B29-AE20569666F7}" type="slidenum">
              <a:rPr lang="en-US" sz="1200"/>
              <a:pPr algn="r" eaLnBrk="1" hangingPunct="1"/>
              <a:t>74</a:t>
            </a:fld>
            <a:endParaRPr lang="en-US" sz="1200" dirty="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xfrm>
            <a:off x="307492" y="2148591"/>
            <a:ext cx="6149837" cy="6731521"/>
          </a:xfrm>
          <a:noFill/>
          <a:ln/>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E0F0942-1156-4563-8763-268525A93463}" type="slidenum">
              <a:rPr lang="en-US" sz="1200"/>
              <a:pPr algn="r"/>
              <a:t>79</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48591"/>
            <a:ext cx="6149837" cy="6731521"/>
          </a:xfrm>
          <a:noFill/>
          <a:ln/>
        </p:spPr>
        <p:txBody>
          <a:bodyPr>
            <a:normAutofit lnSpcReduction="10000"/>
          </a:bodyPr>
          <a:lstStyle/>
          <a:p>
            <a:pPr marL="186938" indent="-186938"/>
            <a:r>
              <a:rPr lang="en-US" b="1" dirty="0" smtClean="0"/>
              <a:t>AFTER </a:t>
            </a:r>
          </a:p>
          <a:p>
            <a:pPr marL="186938" indent="-186938"/>
            <a:r>
              <a:rPr lang="en-US" dirty="0" smtClean="0"/>
              <a:t>AFTER specifies that the DML trigger is fired only when all operations specified in the triggering SQL statement have executed successfully. All referential cascade actions and constraint checks also must succeed before this trigger fires.</a:t>
            </a:r>
          </a:p>
          <a:p>
            <a:pPr marL="186938" indent="-186938"/>
            <a:endParaRPr lang="en-US" dirty="0" smtClean="0"/>
          </a:p>
          <a:p>
            <a:pPr marL="186938" indent="-186938">
              <a:buFontTx/>
              <a:buChar char="•"/>
            </a:pPr>
            <a:r>
              <a:rPr lang="en-US" dirty="0" smtClean="0"/>
              <a:t>AFTER is the default when FOR is the only keyword specified. </a:t>
            </a:r>
          </a:p>
          <a:p>
            <a:pPr marL="186938" indent="-186938">
              <a:buFontTx/>
              <a:buChar char="•"/>
            </a:pPr>
            <a:r>
              <a:rPr lang="en-US" dirty="0" smtClean="0"/>
              <a:t>AFTER triggers cannot be defined on views. </a:t>
            </a:r>
          </a:p>
          <a:p>
            <a:pPr marL="186938" indent="-186938"/>
            <a:endParaRPr lang="en-US" dirty="0" smtClean="0"/>
          </a:p>
          <a:p>
            <a:pPr marL="186938" indent="-186938"/>
            <a:r>
              <a:rPr lang="en-US" b="1" dirty="0" smtClean="0"/>
              <a:t>INSTEAD OF </a:t>
            </a:r>
          </a:p>
          <a:p>
            <a:pPr marL="186938" indent="-186938"/>
            <a:r>
              <a:rPr lang="en-US" dirty="0" smtClean="0"/>
              <a:t>Specifies that the DML trigger is executed instead of the triggering SQL statement, therefore, overriding the actions of the triggering statements. INSTEAD OF cannot be specified for DDL or logon triggers.</a:t>
            </a:r>
          </a:p>
          <a:p>
            <a:pPr marL="186938" indent="-186938"/>
            <a:endParaRPr lang="en-US" dirty="0" smtClean="0"/>
          </a:p>
          <a:p>
            <a:pPr marL="186938" indent="-186938"/>
            <a:r>
              <a:rPr lang="en-US" b="1" dirty="0" smtClean="0"/>
              <a:t>Trigger Limitations</a:t>
            </a:r>
          </a:p>
          <a:p>
            <a:pPr marL="186938" indent="-186938">
              <a:buFontTx/>
              <a:buChar char="•"/>
            </a:pPr>
            <a:r>
              <a:rPr lang="en-US" dirty="0" smtClean="0"/>
              <a:t>At most, one INSTEAD OF trigger per INSERT, UPDATE, or DELETE statement can be defined on a table or view. However, you can define views on views where each view has its own INSTEAD OF trigger. </a:t>
            </a:r>
          </a:p>
          <a:p>
            <a:pPr marL="186938" indent="-186938">
              <a:buFontTx/>
              <a:buChar char="•"/>
            </a:pPr>
            <a:r>
              <a:rPr lang="en-US" dirty="0" smtClean="0"/>
              <a:t>INSTEAD OF triggers are not allowed on updatable views that use WITH CHECK OPTION. SQL Server raises an error when an INSTEAD OF trigger is added to an updatable view WITH CHECK OPTION specified. The user must remove that option by using ALTER VIEW before defining the INSTEAD OF trigger. </a:t>
            </a:r>
          </a:p>
          <a:p>
            <a:pPr marL="186938" indent="-186938"/>
            <a:endParaRPr lang="en-US" dirty="0" smtClean="0"/>
          </a:p>
          <a:p>
            <a:pPr marL="186938" indent="-186938"/>
            <a:r>
              <a:rPr lang="en-US" b="1" dirty="0" smtClean="0"/>
              <a:t>Limitations</a:t>
            </a:r>
          </a:p>
          <a:p>
            <a:pPr marL="186938" indent="-186938">
              <a:buFontTx/>
              <a:buChar char="•"/>
            </a:pPr>
            <a:r>
              <a:rPr lang="en-US" dirty="0" smtClean="0"/>
              <a:t>CREATE TRIGGER must be the first statement in the batch and can apply to only one table.</a:t>
            </a:r>
          </a:p>
          <a:p>
            <a:pPr marL="186938" indent="-186938">
              <a:buFontTx/>
              <a:buChar char="•"/>
            </a:pPr>
            <a:r>
              <a:rPr lang="en-US" dirty="0" smtClean="0"/>
              <a:t>A trigger is created only in the current database; however, a trigger can reference objects outside the current database.</a:t>
            </a:r>
          </a:p>
          <a:p>
            <a:pPr marL="186938" indent="-186938">
              <a:buFontTx/>
              <a:buChar char="•"/>
            </a:pPr>
            <a:r>
              <a:rPr lang="en-US" dirty="0" smtClean="0"/>
              <a:t>If the trigger schema name is specified to qualify the trigger, qualify the table name in the same way.</a:t>
            </a:r>
          </a:p>
          <a:p>
            <a:pPr marL="186938" indent="-186938">
              <a:buFontTx/>
              <a:buChar char="•"/>
            </a:pPr>
            <a:r>
              <a:rPr lang="en-US" dirty="0" smtClean="0"/>
              <a:t>The same trigger action can be defined for more than one user action (for example, INSERT and UPDATE) in the same CREATE TRIGGER statement.</a:t>
            </a:r>
          </a:p>
          <a:p>
            <a:pPr marL="186938" indent="-186938">
              <a:buFontTx/>
              <a:buChar char="•"/>
            </a:pPr>
            <a:r>
              <a:rPr lang="en-US" dirty="0" smtClean="0"/>
              <a:t>INSTEAD OF DELETE/UPDATE triggers cannot be defined on a table that has a foreign key with a cascade on DELETE/UPDATE action defined.</a:t>
            </a:r>
          </a:p>
          <a:p>
            <a:pPr marL="186938" indent="-186938"/>
            <a:endParaRPr lang="en-US" dirty="0" smtClean="0"/>
          </a:p>
          <a:p>
            <a:pPr eaLnBrk="1" hangingPunct="1">
              <a:spcAft>
                <a:spcPct val="20000"/>
              </a:spcAft>
            </a:pPr>
            <a:r>
              <a:rPr lang="en-US" b="1" dirty="0" smtClean="0"/>
              <a:t>Why would you use an INSTEAD OF trigger rather than an AFTER trigger?</a:t>
            </a:r>
            <a:r>
              <a:rPr lang="en-US" dirty="0" smtClean="0"/>
              <a:t>  An INSTEAD OF trigger executes before the insert, update, or delete occurs so it can be used to validate the action before it happens and cancel it if necessary. </a:t>
            </a:r>
          </a:p>
          <a:p>
            <a:pPr eaLnBrk="1" hangingPunct="1">
              <a:spcAft>
                <a:spcPct val="20000"/>
              </a:spcAft>
            </a:pPr>
            <a:endParaRPr lang="en-US" dirty="0" smtClean="0"/>
          </a:p>
          <a:p>
            <a:pPr eaLnBrk="1" hangingPunct="1">
              <a:spcAft>
                <a:spcPct val="20000"/>
              </a:spcAft>
            </a:pPr>
            <a:r>
              <a:rPr lang="en-US" b="1" dirty="0" smtClean="0"/>
              <a:t>Why would you use an AFTER trigger rather than an INSTEAD OF trigger?</a:t>
            </a:r>
            <a:r>
              <a:rPr lang="en-US" dirty="0" smtClean="0"/>
              <a:t>  An AFTER trigger executes after the insert, update, or delete occurs so it can be used to perform subsequent action after the data has been changed.</a:t>
            </a:r>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roll back the entire transaction to which a trigger belonged, execute a rollback without a </a:t>
            </a:r>
            <a:r>
              <a:rPr lang="en-US" dirty="0" err="1" smtClean="0"/>
              <a:t>savepoint</a:t>
            </a:r>
            <a:r>
              <a:rPr lang="en-US" dirty="0" smtClean="0"/>
              <a:t> name</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smtClean="0"/>
              <a:t>To roll back a trigger, declare a </a:t>
            </a:r>
            <a:r>
              <a:rPr lang="en-US" dirty="0" err="1" smtClean="0"/>
              <a:t>savepoint</a:t>
            </a:r>
            <a:r>
              <a:rPr lang="en-US" dirty="0" smtClean="0"/>
              <a:t> and rollback to it </a:t>
            </a:r>
            <a:r>
              <a:rPr lang="en-US" dirty="0" smtClean="0">
                <a:solidFill>
                  <a:schemeClr val="tx1"/>
                </a:solidFill>
              </a:rPr>
              <a:t>A </a:t>
            </a:r>
            <a:r>
              <a:rPr lang="en-US" b="1" dirty="0" smtClean="0">
                <a:solidFill>
                  <a:schemeClr val="tx1"/>
                </a:solidFill>
              </a:rPr>
              <a:t>rollback</a:t>
            </a:r>
            <a:r>
              <a:rPr lang="en-US" dirty="0" smtClean="0">
                <a:solidFill>
                  <a:schemeClr val="tx1"/>
                </a:solidFill>
              </a:rPr>
              <a:t> without a </a:t>
            </a:r>
            <a:r>
              <a:rPr lang="en-US" dirty="0" err="1" smtClean="0">
                <a:solidFill>
                  <a:schemeClr val="tx1"/>
                </a:solidFill>
              </a:rPr>
              <a:t>savepoint</a:t>
            </a:r>
            <a:r>
              <a:rPr lang="en-US" dirty="0" smtClean="0">
                <a:solidFill>
                  <a:schemeClr val="tx1"/>
                </a:solidFill>
              </a:rPr>
              <a:t> rolls back the entire </a:t>
            </a:r>
            <a:r>
              <a:rPr lang="en-US" dirty="0" err="1" smtClean="0">
                <a:solidFill>
                  <a:schemeClr val="tx1"/>
                </a:solidFill>
              </a:rPr>
              <a:t>transactio</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F15619D-566F-4233-91E6-57A71323B98A}" type="slidenum">
              <a:rPr lang="en-US" smtClean="0"/>
              <a:pPr/>
              <a:t>87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how linked server based distributed queries can be written.</a:t>
            </a:r>
          </a:p>
          <a:p>
            <a:pPr eaLnBrk="1" hangingPunct="1"/>
            <a:endParaRPr lang="en-US" dirty="0" smtClean="0"/>
          </a:p>
          <a:p>
            <a:pPr eaLnBrk="1" hangingPunct="1"/>
            <a:r>
              <a:rPr lang="en-US" dirty="0" smtClean="0"/>
              <a:t>You can write linked server-based distributed queries by using a fully qualified four-part name and the OPENQUERY function. A fully qualified four-part name is used to refer to data objects in a linked server. The OPENQUERY function executes the query on the specified linked server.</a:t>
            </a:r>
          </a:p>
          <a:p>
            <a:pPr eaLnBrk="1" hangingPunct="1"/>
            <a:r>
              <a:rPr lang="en-US" dirty="0" smtClean="0"/>
              <a:t>	</a:t>
            </a:r>
          </a:p>
          <a:p>
            <a:pPr eaLnBrk="1" hangingPunct="1"/>
            <a:r>
              <a:rPr lang="en-US" b="1" dirty="0" smtClean="0"/>
              <a:t>Fully Qualified Four-Part Name</a:t>
            </a:r>
          </a:p>
          <a:p>
            <a:pPr eaLnBrk="1" hangingPunct="1"/>
            <a:r>
              <a:rPr lang="en-US" dirty="0" smtClean="0"/>
              <a:t>After a linked server is defined, you can use a four-part name to reference data objects in that linked server.</a:t>
            </a:r>
          </a:p>
          <a:p>
            <a:pPr eaLnBrk="1" hangingPunct="1"/>
            <a:r>
              <a:rPr lang="en-US" dirty="0" smtClean="0"/>
              <a:t>The following is the partial syntax of using a fully qualified four-part name in T-SQL statements.</a:t>
            </a:r>
          </a:p>
          <a:p>
            <a:pPr eaLnBrk="1" hangingPunct="1"/>
            <a:r>
              <a:rPr lang="en-US" dirty="0" err="1" smtClean="0"/>
              <a:t>linked_server_name.catalog.schema.object_name</a:t>
            </a:r>
            <a:endParaRPr lang="en-US" dirty="0" smtClean="0"/>
          </a:p>
          <a:p>
            <a:pPr eaLnBrk="1" hangingPunct="1">
              <a:buFontTx/>
              <a:buChar char="•"/>
            </a:pPr>
            <a:r>
              <a:rPr lang="en-US" b="1" dirty="0" smtClean="0"/>
              <a:t> </a:t>
            </a:r>
            <a:r>
              <a:rPr lang="en-US" b="1" dirty="0" err="1" smtClean="0"/>
              <a:t>linked_server_name</a:t>
            </a:r>
            <a:endParaRPr lang="en-US" b="1" dirty="0" smtClean="0"/>
          </a:p>
          <a:p>
            <a:pPr lvl="1" eaLnBrk="1" hangingPunct="1"/>
            <a:r>
              <a:rPr lang="en-US" dirty="0" smtClean="0"/>
              <a:t>The linked server that references the OLE DB data source.</a:t>
            </a:r>
          </a:p>
          <a:p>
            <a:pPr eaLnBrk="1" hangingPunct="1">
              <a:buFontTx/>
              <a:buChar char="•"/>
            </a:pPr>
            <a:r>
              <a:rPr lang="en-US" b="1" dirty="0" smtClean="0"/>
              <a:t> catalog</a:t>
            </a:r>
          </a:p>
          <a:p>
            <a:pPr lvl="1" eaLnBrk="1" hangingPunct="1"/>
            <a:r>
              <a:rPr lang="en-US" dirty="0" smtClean="0"/>
              <a:t>The catalog in the OLE DB data source that contains the object.</a:t>
            </a:r>
          </a:p>
          <a:p>
            <a:pPr eaLnBrk="1" hangingPunct="1">
              <a:buFontTx/>
              <a:buChar char="•"/>
            </a:pPr>
            <a:r>
              <a:rPr lang="en-US" b="1" dirty="0" smtClean="0"/>
              <a:t> schema</a:t>
            </a:r>
          </a:p>
          <a:p>
            <a:pPr lvl="1" eaLnBrk="1" hangingPunct="1"/>
            <a:r>
              <a:rPr lang="en-US" dirty="0" smtClean="0"/>
              <a:t>The schema in the catalog that contains the object.</a:t>
            </a:r>
          </a:p>
          <a:p>
            <a:pPr eaLnBrk="1" hangingPunct="1">
              <a:buFontTx/>
              <a:buChar char="•"/>
            </a:pPr>
            <a:r>
              <a:rPr lang="en-US" b="1" dirty="0" smtClean="0"/>
              <a:t> </a:t>
            </a:r>
            <a:r>
              <a:rPr lang="en-US" b="1" dirty="0" err="1" smtClean="0"/>
              <a:t>object_name</a:t>
            </a:r>
            <a:endParaRPr lang="en-US" b="1" dirty="0" smtClean="0"/>
          </a:p>
          <a:p>
            <a:pPr lvl="1" eaLnBrk="1" hangingPunct="1"/>
            <a:r>
              <a:rPr lang="en-US" dirty="0" smtClean="0"/>
              <a:t>The data object in the schema.</a:t>
            </a:r>
          </a:p>
          <a:p>
            <a:pPr eaLnBrk="1" hangingPunct="1"/>
            <a:endParaRPr lang="en-US" dirty="0" smtClean="0"/>
          </a:p>
          <a:p>
            <a:pPr eaLnBrk="1" hangingPunct="1"/>
            <a:r>
              <a:rPr lang="en-US" b="1" dirty="0" smtClean="0"/>
              <a:t>OPENQUERY Function</a:t>
            </a:r>
          </a:p>
          <a:p>
            <a:pPr eaLnBrk="1" hangingPunct="1"/>
            <a:r>
              <a:rPr lang="en-US" dirty="0" smtClean="0"/>
              <a:t> The OPENQUERY function executes the query passed to it on the specified linked server. This function can be referenced in the FROM clause of a query just like a table name. OPENQUERY can also be referenced as the target table of an INSERT, UPDATE, or DELETE statement depending on the capabilities of the OLE DB provider. Though the query can return multiple result sets, OPENQUERY returns only the first result set.</a:t>
            </a:r>
          </a:p>
          <a:p>
            <a:pPr eaLnBrk="1" hangingPunct="1"/>
            <a:endParaRPr lang="en-US" dirty="0" smtClean="0"/>
          </a:p>
          <a:p>
            <a:pPr eaLnBrk="1" hangingPunct="1"/>
            <a:r>
              <a:rPr lang="en-US" b="1" dirty="0" smtClean="0"/>
              <a:t>References:</a:t>
            </a:r>
          </a:p>
          <a:p>
            <a:pPr eaLnBrk="1" hangingPunct="1"/>
            <a:r>
              <a:rPr lang="en-US" dirty="0" err="1" smtClean="0"/>
              <a:t>sp_addlinkedserver</a:t>
            </a:r>
            <a:r>
              <a:rPr lang="en-US" dirty="0" smtClean="0"/>
              <a:t> (Transact-SQL) - http://go.microsoft.com/fwlink/?LinkID=127380</a:t>
            </a:r>
          </a:p>
        </p:txBody>
      </p:sp>
      <p:sp>
        <p:nvSpPr>
          <p:cNvPr id="8294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8295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333875" y="71438"/>
            <a:ext cx="2390775" cy="1793875"/>
          </a:xfrm>
          <a:ln/>
        </p:spPr>
      </p:sp>
      <p:sp>
        <p:nvSpPr>
          <p:cNvPr id="86019" name="Rectangle 3"/>
          <p:cNvSpPr>
            <a:spLocks noGrp="1" noChangeArrowheads="1"/>
          </p:cNvSpPr>
          <p:nvPr>
            <p:ph type="body" idx="1"/>
          </p:nvPr>
        </p:nvSpPr>
        <p:spPr>
          <a:xfrm>
            <a:off x="307492" y="2093939"/>
            <a:ext cx="6149837" cy="6550389"/>
          </a:xfrm>
          <a:noFill/>
          <a:ln/>
        </p:spPr>
        <p:txBody>
          <a:bodyPr/>
          <a:lstStyle/>
          <a:p>
            <a:pPr>
              <a:lnSpc>
                <a:spcPct val="90000"/>
              </a:lnSpc>
            </a:pPr>
            <a:r>
              <a:rPr lang="en-US" dirty="0" smtClean="0"/>
              <a:t>Question: What is the difference between scalar and table type user-defined functions?</a:t>
            </a:r>
          </a:p>
          <a:p>
            <a:pPr>
              <a:lnSpc>
                <a:spcPct val="90000"/>
              </a:lnSpc>
            </a:pPr>
            <a:r>
              <a:rPr lang="en-US" dirty="0" smtClean="0"/>
              <a:t>	Answer: A scalar type user-defined function returns a single scalar value.  A table type user-defined function returns multiple values organized in a table structure.</a:t>
            </a:r>
          </a:p>
          <a:p>
            <a:pPr>
              <a:lnSpc>
                <a:spcPct val="90000"/>
              </a:lnSpc>
            </a:pPr>
            <a:endParaRPr lang="en-US" dirty="0" smtClean="0"/>
          </a:p>
          <a:p>
            <a:pPr>
              <a:lnSpc>
                <a:spcPct val="90000"/>
              </a:lnSpc>
            </a:pPr>
            <a:r>
              <a:rPr lang="en-US" dirty="0" smtClean="0"/>
              <a:t>Question: Why would a linked server be used instead of an ad hoc distributed query?</a:t>
            </a:r>
          </a:p>
          <a:p>
            <a:pPr>
              <a:lnSpc>
                <a:spcPct val="90000"/>
              </a:lnSpc>
            </a:pPr>
            <a:r>
              <a:rPr lang="en-US" dirty="0" smtClean="0"/>
              <a:t>	Answer: A linked server maintains a connection with the remote data source at the server level so that all queries to that data source can share it.  This allows changes in the connectivity as well as security measures for it to be managed in a single location.</a:t>
            </a:r>
          </a:p>
          <a:p>
            <a:pPr>
              <a:lnSpc>
                <a:spcPct val="90000"/>
              </a:lnSpc>
            </a:pPr>
            <a:endParaRPr lang="en-US" dirty="0" smtClean="0"/>
          </a:p>
          <a:p>
            <a:pPr>
              <a:lnSpc>
                <a:spcPct val="90000"/>
              </a:lnSpc>
            </a:pPr>
            <a:r>
              <a:rPr lang="en-US" dirty="0" smtClean="0"/>
              <a:t>Question: How is a table type user-defined function queried?</a:t>
            </a:r>
          </a:p>
          <a:p>
            <a:pPr>
              <a:lnSpc>
                <a:spcPct val="90000"/>
              </a:lnSpc>
            </a:pPr>
            <a:r>
              <a:rPr lang="en-US" dirty="0" smtClean="0"/>
              <a:t>	Answer: Since table type user-defined functions return multiple values in a table structure, they are usually called within the FROM clause of a T-SQL query.</a:t>
            </a:r>
          </a:p>
          <a:p>
            <a:pPr>
              <a:lnSpc>
                <a:spcPct val="90000"/>
              </a:lnSpc>
            </a:pPr>
            <a:endParaRPr lang="en-US" dirty="0" smtClean="0"/>
          </a:p>
          <a:p>
            <a:pPr>
              <a:lnSpc>
                <a:spcPct val="90000"/>
              </a:lnSpc>
            </a:pPr>
            <a:r>
              <a:rPr lang="en-US" dirty="0" smtClean="0"/>
              <a:t>Question: Where are stored procedure execution plans stored after initial execution?</a:t>
            </a:r>
          </a:p>
          <a:p>
            <a:pPr>
              <a:lnSpc>
                <a:spcPct val="90000"/>
              </a:lnSpc>
            </a:pPr>
            <a:r>
              <a:rPr lang="en-US" dirty="0" smtClean="0"/>
              <a:t>	Answer: Compiled execution plans are stored in the stored procedure cache for future use.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option must be specified in a CREATE VIEW in order for the view to be </a:t>
            </a:r>
            <a:r>
              <a:rPr lang="en-US" altLang="ko-KR" dirty="0" err="1" smtClean="0">
                <a:ea typeface="굴림" pitchFamily="34" charset="-127"/>
              </a:rPr>
              <a:t>indexable</a:t>
            </a:r>
            <a:r>
              <a:rPr lang="en-US" altLang="ko-KR" dirty="0" smtClean="0">
                <a:ea typeface="굴림" pitchFamily="34" charset="-127"/>
              </a:rPr>
              <a:t>?</a:t>
            </a:r>
          </a:p>
          <a:p>
            <a:pPr eaLnBrk="1" hangingPunct="1"/>
            <a:r>
              <a:rPr lang="en-US" altLang="ko-KR" dirty="0" smtClean="0">
                <a:ea typeface="굴림" pitchFamily="34" charset="-127"/>
              </a:rPr>
              <a:t>A: The SCHEMABINDING option must be specified.</a:t>
            </a:r>
          </a:p>
          <a:p>
            <a:pPr eaLnBrk="1" hangingPunct="1"/>
            <a:endParaRPr lang="en-US" altLang="ko-KR" dirty="0" smtClean="0">
              <a:ea typeface="굴림" pitchFamily="34" charset="-127"/>
            </a:endParaRPr>
          </a:p>
          <a:p>
            <a:pPr eaLnBrk="1" hangingPunct="1"/>
            <a:r>
              <a:rPr lang="en-US" altLang="ko-KR" dirty="0" smtClean="0">
                <a:ea typeface="굴림" pitchFamily="34" charset="-127"/>
              </a:rPr>
              <a:t>Q: How can the source of a stored procedure be hidden?</a:t>
            </a:r>
          </a:p>
          <a:p>
            <a:pPr eaLnBrk="1" hangingPunct="1"/>
            <a:r>
              <a:rPr lang="en-US" altLang="ko-KR" dirty="0" smtClean="0">
                <a:ea typeface="굴림" pitchFamily="34" charset="-127"/>
              </a:rPr>
              <a:t>A: Using the WITH ENCRYPTION option of CREATE PROCEDURE obfuscates the procedure source.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special kind of stored procedure can be used to roll back an attempted data modification in a SQL Server® table?</a:t>
            </a:r>
          </a:p>
          <a:p>
            <a:pPr eaLnBrk="1" hangingPunct="1"/>
            <a:r>
              <a:rPr lang="en-US" altLang="ko-KR" dirty="0" smtClean="0">
                <a:ea typeface="굴림" pitchFamily="34" charset="-127"/>
              </a:rPr>
              <a:t>A: A Trigger is a stored procedure that is executed when a data modification is attempted. </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types of data sources can be linked to SQL Server® 2008 for distributed queries?</a:t>
            </a:r>
          </a:p>
          <a:p>
            <a:pPr eaLnBrk="1" hangingPunct="1"/>
            <a:r>
              <a:rPr lang="en-US" altLang="ko-KR" dirty="0" smtClean="0">
                <a:ea typeface="굴림" pitchFamily="34" charset="-127"/>
              </a:rPr>
              <a:t>A: Any data source with a provider can be linked.</a:t>
            </a:r>
          </a:p>
          <a:p>
            <a:pPr>
              <a:lnSpc>
                <a:spcPct val="90000"/>
              </a:lnSpc>
            </a:pPr>
            <a:endParaRPr lang="en-US" dirty="0" smtClean="0"/>
          </a:p>
        </p:txBody>
      </p:sp>
      <p:sp>
        <p:nvSpPr>
          <p:cNvPr id="8602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8602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
        <p:nvSpPr>
          <p:cNvPr id="860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AF5FB40A-6F4A-483E-9BB2-AD85F3BF6E2E}" type="slidenum">
              <a:rPr lang="en-US" sz="1200"/>
              <a:pPr algn="r"/>
              <a:t>88</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9514422-26E2-49A6-962E-1BB4E35DC614}"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modify() method. </a:t>
            </a:r>
          </a:p>
          <a:p>
            <a:pPr eaLnBrk="1" hangingPunct="1"/>
            <a:endParaRPr lang="en-US" dirty="0" smtClean="0"/>
          </a:p>
          <a:p>
            <a:pPr eaLnBrk="1" hangingPunct="1"/>
            <a:r>
              <a:rPr lang="en-US" dirty="0" smtClean="0"/>
              <a:t>Explain how data manipulation operations can be performed on an XML instance using the modify() method. The modify() method modifies the contents of an XML document. You can use this method to modify the content of an xml type variable or column. This method takes an XML DML statement to insert, update, or delete nodes from XML data. The modify() method of the xml data type can only be used in the SET clause of an UPDATE statement. One or more nodes can be inserted, deleted, and updated using the insert, delete, and update keywords, respectively. </a:t>
            </a:r>
          </a:p>
          <a:p>
            <a:pPr eaLnBrk="1" hangingPunct="1"/>
            <a:endParaRPr lang="en-US" dirty="0" smtClean="0"/>
          </a:p>
          <a:p>
            <a:pPr eaLnBrk="1" hangingPunct="1"/>
            <a:r>
              <a:rPr lang="en-US" dirty="0" smtClean="0"/>
              <a:t>Briefly explain that shredding is the process of converting hierarchical data to relational data.</a:t>
            </a:r>
          </a:p>
          <a:p>
            <a:pPr eaLnBrk="1" hangingPunct="1"/>
            <a:endParaRPr lang="en-US" dirty="0" smtClean="0"/>
          </a:p>
          <a:p>
            <a:pPr eaLnBrk="1" hangingPunct="1"/>
            <a:r>
              <a:rPr lang="en-US" b="1" dirty="0" smtClean="0"/>
              <a:t>Notes:</a:t>
            </a:r>
          </a:p>
          <a:p>
            <a:pPr eaLnBrk="1" hangingPunct="1"/>
            <a:r>
              <a:rPr lang="en-US" dirty="0" smtClean="0"/>
              <a:t>Modify() does not return anything.</a:t>
            </a:r>
          </a:p>
          <a:p>
            <a:pPr eaLnBrk="1" hangingPunct="1"/>
            <a:r>
              <a:rPr lang="en-US" dirty="0" smtClean="0"/>
              <a:t>An error is returned if the modify() method is called on a null value or results in a null value.</a:t>
            </a:r>
          </a:p>
          <a:p>
            <a:pPr eaLnBrk="1" hangingPunct="1"/>
            <a:endParaRPr lang="en-US" dirty="0" smtClean="0"/>
          </a:p>
          <a:p>
            <a:pPr eaLnBrk="1" hangingPunct="1"/>
            <a:r>
              <a:rPr lang="en-US" b="1" dirty="0" smtClean="0"/>
              <a:t>The modify() method supports these keywords:</a:t>
            </a:r>
          </a:p>
          <a:p>
            <a:pPr eaLnBrk="1" hangingPunct="1">
              <a:buFontTx/>
              <a:buChar char="•"/>
            </a:pPr>
            <a:r>
              <a:rPr lang="en-US" dirty="0" smtClean="0"/>
              <a:t> </a:t>
            </a:r>
            <a:r>
              <a:rPr lang="en-US" b="1" dirty="0" smtClean="0"/>
              <a:t>Insert</a:t>
            </a:r>
            <a:r>
              <a:rPr lang="en-US" dirty="0" smtClean="0"/>
              <a:t> adds child nodes to an XML document</a:t>
            </a:r>
          </a:p>
          <a:p>
            <a:pPr eaLnBrk="1" hangingPunct="1">
              <a:buFontTx/>
              <a:buChar char="•"/>
            </a:pPr>
            <a:r>
              <a:rPr lang="en-US" dirty="0" smtClean="0"/>
              <a:t> </a:t>
            </a:r>
            <a:r>
              <a:rPr lang="en-US" b="1" dirty="0" smtClean="0"/>
              <a:t>Replac</a:t>
            </a:r>
            <a:r>
              <a:rPr lang="en-US" dirty="0" smtClean="0"/>
              <a:t>e</a:t>
            </a:r>
            <a:r>
              <a:rPr lang="en-US" i="1" dirty="0" smtClean="0"/>
              <a:t> </a:t>
            </a:r>
            <a:r>
              <a:rPr lang="en-US" dirty="0" smtClean="0"/>
              <a:t>value of updates node in an XML document</a:t>
            </a:r>
          </a:p>
          <a:p>
            <a:pPr eaLnBrk="1" hangingPunct="1">
              <a:buFontTx/>
              <a:buChar char="•"/>
            </a:pPr>
            <a:r>
              <a:rPr lang="en-US" dirty="0" smtClean="0"/>
              <a:t> </a:t>
            </a:r>
            <a:r>
              <a:rPr lang="en-US" b="1" dirty="0" smtClean="0"/>
              <a:t>Delete</a:t>
            </a:r>
            <a:r>
              <a:rPr lang="en-US" i="1" dirty="0" smtClean="0"/>
              <a:t> </a:t>
            </a:r>
            <a:r>
              <a:rPr lang="en-US" dirty="0" smtClean="0"/>
              <a:t>removes a node from the XML document</a:t>
            </a:r>
          </a:p>
        </p:txBody>
      </p:sp>
      <p:sp>
        <p:nvSpPr>
          <p:cNvPr id="62469" name="Rectangle 2"/>
          <p:cNvSpPr>
            <a:spLocks noGrp="1" noChangeArrowheads="1"/>
          </p:cNvSpPr>
          <p:nvPr>
            <p:ph type="hdr" sz="quarter"/>
          </p:nvPr>
        </p:nvSpPr>
        <p:spPr>
          <a:noFill/>
        </p:spPr>
        <p:txBody>
          <a:bodyPr/>
          <a:lstStyle/>
          <a:p>
            <a:r>
              <a:rPr lang="en-US" smtClean="0"/>
              <a:t>Module 5: Using XML </a:t>
            </a:r>
          </a:p>
        </p:txBody>
      </p:sp>
      <p:sp>
        <p:nvSpPr>
          <p:cNvPr id="624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89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91</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96</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EEC2191-5588-44FB-AC33-07314F92FFA3}" type="slidenum">
              <a:rPr lang="en-US" smtClean="0"/>
              <a:pPr/>
              <a:t>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nodes() method. Explain how the nodes() method is useful when you want to shred an xml data type instance into relational data. It allows you to identify nodes that will be mapped into a new row.</a:t>
            </a:r>
          </a:p>
          <a:p>
            <a:pPr eaLnBrk="1" hangingPunct="1"/>
            <a:endParaRPr lang="en-US" dirty="0" smtClean="0"/>
          </a:p>
          <a:p>
            <a:pPr eaLnBrk="1" hangingPunct="1"/>
            <a:r>
              <a:rPr lang="en-US" dirty="0" smtClean="0"/>
              <a:t>Remind students that every xml data type instance has an implicitly provided context node. For the XML instance stored in a column or variable, this is the document node. The document node is the implicit node at the top of every xml data type instance.</a:t>
            </a:r>
          </a:p>
          <a:p>
            <a:pPr eaLnBrk="1" hangingPunct="1"/>
            <a:endParaRPr lang="en-US" dirty="0" smtClean="0"/>
          </a:p>
          <a:p>
            <a:pPr eaLnBrk="1" hangingPunct="1"/>
            <a:r>
              <a:rPr lang="en-US" dirty="0" smtClean="0"/>
              <a:t>The result of the nodes() method is a </a:t>
            </a:r>
            <a:r>
              <a:rPr lang="en-US" dirty="0" err="1" smtClean="0"/>
              <a:t>rowset</a:t>
            </a:r>
            <a:r>
              <a:rPr lang="en-US" dirty="0" smtClean="0"/>
              <a:t> that contains logical copies of the original XML instances. In these logical copies, the context node of every row instance is set to one of the nodes identified with the query expression, so that subsequent queries can navigate relative to these context nodes.</a:t>
            </a:r>
          </a:p>
          <a:p>
            <a:pPr eaLnBrk="1" hangingPunct="1"/>
            <a:endParaRPr lang="en-US" dirty="0" smtClean="0"/>
          </a:p>
          <a:p>
            <a:pPr eaLnBrk="1" hangingPunct="1"/>
            <a:r>
              <a:rPr lang="en-US" b="1" dirty="0" smtClean="0"/>
              <a:t>The Nodes Method:</a:t>
            </a:r>
          </a:p>
          <a:p>
            <a:pPr eaLnBrk="1" hangingPunct="1">
              <a:buFontTx/>
              <a:buChar char="•"/>
            </a:pPr>
            <a:r>
              <a:rPr lang="en-US" dirty="0" smtClean="0"/>
              <a:t> Shreds XML variables into relational data</a:t>
            </a:r>
          </a:p>
          <a:p>
            <a:pPr eaLnBrk="1" hangingPunct="1">
              <a:buFontTx/>
              <a:buChar char="•"/>
            </a:pPr>
            <a:r>
              <a:rPr lang="en-US" dirty="0" smtClean="0"/>
              <a:t> Requires the APPLY operator with XML columns</a:t>
            </a:r>
          </a:p>
          <a:p>
            <a:pPr eaLnBrk="1" hangingPunct="1"/>
            <a:endParaRPr lang="en-US" dirty="0" smtClean="0"/>
          </a:p>
        </p:txBody>
      </p:sp>
      <p:sp>
        <p:nvSpPr>
          <p:cNvPr id="63493" name="Rectangle 2"/>
          <p:cNvSpPr>
            <a:spLocks noGrp="1" noChangeArrowheads="1"/>
          </p:cNvSpPr>
          <p:nvPr>
            <p:ph type="hdr" sz="quarter"/>
          </p:nvPr>
        </p:nvSpPr>
        <p:spPr>
          <a:noFill/>
        </p:spPr>
        <p:txBody>
          <a:bodyPr/>
          <a:lstStyle/>
          <a:p>
            <a:r>
              <a:rPr lang="en-US" smtClean="0"/>
              <a:t>Module 5: Using XML </a:t>
            </a:r>
          </a:p>
        </p:txBody>
      </p:sp>
      <p:sp>
        <p:nvSpPr>
          <p:cNvPr id="634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80ED984-6898-4D6C-8948-FA6457AE3F4E}"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
        <p:nvSpPr>
          <p:cNvPr id="67589" name="Rectangle 2"/>
          <p:cNvSpPr>
            <a:spLocks noGrp="1" noChangeArrowheads="1"/>
          </p:cNvSpPr>
          <p:nvPr>
            <p:ph type="hdr" sz="quarter"/>
          </p:nvPr>
        </p:nvSpPr>
        <p:spPr>
          <a:noFill/>
        </p:spPr>
        <p:txBody>
          <a:bodyPr/>
          <a:lstStyle/>
          <a:p>
            <a:r>
              <a:rPr lang="en-US" smtClean="0"/>
              <a:t>Module 5: Using XML </a:t>
            </a:r>
          </a:p>
        </p:txBody>
      </p:sp>
      <p:sp>
        <p:nvSpPr>
          <p:cNvPr id="6759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AE6E507-081E-4C32-8DC4-43FF12FAC857}" type="slidenum">
              <a:rPr lang="en-US" smtClean="0"/>
              <a:pPr/>
              <a:t>10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In this topic, present an introduction to the FOR XML clause. Be sure to mention that the this clause provides the ability to aggregate the relational </a:t>
            </a:r>
            <a:r>
              <a:rPr lang="en-US" dirty="0" err="1" smtClean="0"/>
              <a:t>rowset</a:t>
            </a:r>
            <a:r>
              <a:rPr lang="en-US" dirty="0" smtClean="0"/>
              <a:t> returned by the SELECT statement into XML. </a:t>
            </a:r>
          </a:p>
          <a:p>
            <a:pPr eaLnBrk="1" hangingPunct="1"/>
            <a:r>
              <a:rPr lang="en-US" b="1" dirty="0" smtClean="0"/>
              <a:t>In a FOR XML clause, you specify one of these modes:</a:t>
            </a:r>
          </a:p>
          <a:p>
            <a:pPr eaLnBrk="1" hangingPunct="1">
              <a:buFontTx/>
              <a:buChar char="•"/>
            </a:pPr>
            <a:r>
              <a:rPr lang="en-US" dirty="0" smtClean="0"/>
              <a:t> The </a:t>
            </a:r>
            <a:r>
              <a:rPr lang="en-US" b="1" dirty="0" smtClean="0"/>
              <a:t>RAW</a:t>
            </a:r>
            <a:r>
              <a:rPr lang="en-US" dirty="0" smtClean="0"/>
              <a:t> mode generates a single &lt;row&gt; element per row in the </a:t>
            </a:r>
            <a:r>
              <a:rPr lang="en-US" dirty="0" err="1" smtClean="0"/>
              <a:t>rowset</a:t>
            </a:r>
            <a:r>
              <a:rPr lang="en-US" dirty="0" smtClean="0"/>
              <a:t> that is returned by the SELECT statement. You can generate XML hierarchy by writing nested FOR XML queries.</a:t>
            </a:r>
          </a:p>
          <a:p>
            <a:pPr eaLnBrk="1" hangingPunct="1">
              <a:buFontTx/>
              <a:buChar char="•"/>
            </a:pPr>
            <a:r>
              <a:rPr lang="en-US" dirty="0" smtClean="0"/>
              <a:t> The </a:t>
            </a:r>
            <a:r>
              <a:rPr lang="en-US" b="1" dirty="0" smtClean="0"/>
              <a:t>AUTO</a:t>
            </a:r>
            <a:r>
              <a:rPr lang="en-US" dirty="0" smtClean="0"/>
              <a:t>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buFontTx/>
              <a:buChar char="•"/>
            </a:pPr>
            <a:r>
              <a:rPr lang="en-US" dirty="0" smtClean="0"/>
              <a:t> The </a:t>
            </a:r>
            <a:r>
              <a:rPr lang="en-US" b="1" dirty="0" smtClean="0"/>
              <a:t>EXPLICIT</a:t>
            </a:r>
            <a:r>
              <a:rPr lang="en-US" dirty="0" smtClean="0"/>
              <a:t> mode allows more control over the shape of the XML. You can mix attributes and elements at will in deciding the shape of the XML. It requires a specific format for the resulting </a:t>
            </a:r>
            <a:r>
              <a:rPr lang="en-US" dirty="0" err="1" smtClean="0"/>
              <a:t>rowset</a:t>
            </a:r>
            <a:r>
              <a:rPr lang="en-US" dirty="0" smtClean="0"/>
              <a:t> that is generated because of query execution. This </a:t>
            </a:r>
            <a:r>
              <a:rPr lang="en-US" dirty="0" err="1" smtClean="0"/>
              <a:t>rowset</a:t>
            </a:r>
            <a:r>
              <a:rPr lang="en-US" dirty="0" smtClean="0"/>
              <a:t> format is then mapped into XML shape. The power of EXPLICIT mode is to mix attributes and elements at will, create wrappers and nested complex properties, create space-separated values (for example, </a:t>
            </a:r>
            <a:r>
              <a:rPr lang="en-US" dirty="0" err="1" smtClean="0"/>
              <a:t>OrderID</a:t>
            </a:r>
            <a:r>
              <a:rPr lang="en-US" dirty="0" smtClean="0"/>
              <a:t> attribute may have a list of order ID values), and mixed contents.</a:t>
            </a:r>
          </a:p>
          <a:p>
            <a:pPr eaLnBrk="1" hangingPunct="1">
              <a:buFontTx/>
              <a:buChar char="•"/>
            </a:pPr>
            <a:r>
              <a:rPr lang="en-US" dirty="0" smtClean="0"/>
              <a:t> The </a:t>
            </a:r>
            <a:r>
              <a:rPr lang="en-US" b="1" dirty="0" smtClean="0"/>
              <a:t>PATH</a:t>
            </a:r>
            <a:r>
              <a:rPr lang="en-US" dirty="0" smtClean="0"/>
              <a:t> mode together with the nested FOR XML query capability provides the flexibility of the EXPLICIT mode in a simpler manner.</a:t>
            </a:r>
          </a:p>
          <a:p>
            <a:pPr eaLnBrk="1" hangingPunct="1"/>
            <a:r>
              <a:rPr lang="en-US" b="1" dirty="0" smtClean="0"/>
              <a:t>Note: </a:t>
            </a:r>
            <a:r>
              <a:rPr lang="en-US" dirty="0" smtClean="0"/>
              <a:t>Writing EXPLICIT mode queries can be time consuming. You can use some of the new FOR XML capabilities, such as writing nested FOR XML RAW/AUTO/PATH mode queries and the TYPE directive, instead of using EXPLICIT mode to generate the hierarchies. The nested FOR XML queries can produce any XML that you can generate by using the EXPLICIT mode.</a:t>
            </a:r>
          </a:p>
          <a:p>
            <a:pPr eaLnBrk="1" hangingPunct="1"/>
            <a:r>
              <a:rPr lang="en-US" b="1" dirty="0" smtClean="0"/>
              <a:t>The FOR XML Clause:</a:t>
            </a:r>
          </a:p>
          <a:p>
            <a:pPr eaLnBrk="1" hangingPunct="1">
              <a:buFontTx/>
              <a:buChar char="•"/>
            </a:pPr>
            <a:r>
              <a:rPr lang="en-US" dirty="0" smtClean="0">
                <a:cs typeface="Arial" pitchFamily="34" charset="0"/>
              </a:rPr>
              <a:t> Extends SELECT syntax.</a:t>
            </a:r>
            <a:endParaRPr lang="en-US" dirty="0" smtClean="0"/>
          </a:p>
          <a:p>
            <a:pPr eaLnBrk="1" hangingPunct="1">
              <a:buFontTx/>
              <a:buChar char="•"/>
            </a:pPr>
            <a:r>
              <a:rPr lang="en-US" dirty="0" smtClean="0">
                <a:cs typeface="Arial" pitchFamily="34" charset="0"/>
              </a:rPr>
              <a:t> Returns XML instead of rows and columns.</a:t>
            </a:r>
          </a:p>
          <a:p>
            <a:pPr eaLnBrk="1" hangingPunct="1">
              <a:buFontTx/>
              <a:buChar char="•"/>
            </a:pPr>
            <a:r>
              <a:rPr lang="en-US" dirty="0" smtClean="0">
                <a:cs typeface="Arial" pitchFamily="34" charset="0"/>
              </a:rPr>
              <a:t> Configurable to return attributes, elements, and schema.</a:t>
            </a:r>
          </a:p>
          <a:p>
            <a:pPr eaLnBrk="1" hangingPunct="1">
              <a:buFontTx/>
              <a:buChar char="•"/>
            </a:pPr>
            <a:r>
              <a:rPr lang="en-US" dirty="0" smtClean="0">
                <a:cs typeface="Arial" pitchFamily="34" charset="0"/>
              </a:rPr>
              <a:t> Benefits client applications that work with XML.</a:t>
            </a:r>
          </a:p>
          <a:p>
            <a:pPr eaLnBrk="1" hangingPunct="1"/>
            <a:r>
              <a:rPr lang="en-US" b="1" dirty="0" smtClean="0"/>
              <a:t>Question: </a:t>
            </a:r>
            <a:r>
              <a:rPr lang="en-US" dirty="0" smtClean="0"/>
              <a:t>In what ways do you see the FOR XML clause streamlining SQL Server application development?</a:t>
            </a:r>
          </a:p>
          <a:p>
            <a:pPr eaLnBrk="1" hangingPunct="1"/>
            <a:r>
              <a:rPr lang="en-US" b="1" dirty="0" smtClean="0"/>
              <a:t>Answer: </a:t>
            </a:r>
            <a:r>
              <a:rPr lang="en-US" dirty="0" smtClean="0"/>
              <a:t>The PATH mode, together with the nesting of FOR XML queries and the WITH XMLNAMESPACES clause, offers the application developers enough power to replace most of the EXPLICIT mode queries in a simpler, more maintainable way.</a:t>
            </a:r>
          </a:p>
        </p:txBody>
      </p:sp>
      <p:sp>
        <p:nvSpPr>
          <p:cNvPr id="68613" name="Rectangle 2"/>
          <p:cNvSpPr>
            <a:spLocks noGrp="1" noChangeArrowheads="1"/>
          </p:cNvSpPr>
          <p:nvPr>
            <p:ph type="hdr" sz="quarter"/>
          </p:nvPr>
        </p:nvSpPr>
        <p:spPr>
          <a:noFill/>
        </p:spPr>
        <p:txBody>
          <a:bodyPr/>
          <a:lstStyle/>
          <a:p>
            <a:r>
              <a:rPr lang="en-US" smtClean="0"/>
              <a:t>Module 5: Using XML </a:t>
            </a:r>
          </a:p>
        </p:txBody>
      </p:sp>
      <p:sp>
        <p:nvSpPr>
          <p:cNvPr id="686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11/9/2012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11/9/2012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Microsoft_Word_97_-_2003_Document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Microsoft_Word_97_-_2003_Document2.doc"/></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XML.s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2362200"/>
            <a:ext cx="6705600" cy="685800"/>
          </a:xfrm>
        </p:spPr>
        <p:txBody>
          <a:bodyPr>
            <a:noAutofit/>
          </a:bodyPr>
          <a:lstStyle/>
          <a:p>
            <a:r>
              <a:rPr lang="en-US" sz="4800" dirty="0" smtClean="0"/>
              <a:t>XML</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9" descr="application2"/>
          <p:cNvPicPr>
            <a:picLocks noChangeAspect="1" noChangeArrowheads="1"/>
          </p:cNvPicPr>
          <p:nvPr/>
        </p:nvPicPr>
        <p:blipFill>
          <a:blip r:embed="rId3" cstate="print"/>
          <a:srcRect/>
          <a:stretch>
            <a:fillRect/>
          </a:stretch>
        </p:blipFill>
        <p:spPr bwMode="auto">
          <a:xfrm>
            <a:off x="6075363" y="4989512"/>
            <a:ext cx="1608137" cy="1371600"/>
          </a:xfrm>
          <a:prstGeom prst="rect">
            <a:avLst/>
          </a:prstGeom>
          <a:noFill/>
          <a:ln w="9525">
            <a:noFill/>
            <a:miter lim="800000"/>
            <a:headEnd/>
            <a:tailEnd/>
          </a:ln>
        </p:spPr>
      </p:pic>
      <p:grpSp>
        <p:nvGrpSpPr>
          <p:cNvPr id="3" name="Group 20"/>
          <p:cNvGrpSpPr>
            <a:grpSpLocks/>
          </p:cNvGrpSpPr>
          <p:nvPr/>
        </p:nvGrpSpPr>
        <p:grpSpPr bwMode="auto">
          <a:xfrm>
            <a:off x="1327150" y="4960937"/>
            <a:ext cx="1776413" cy="1295400"/>
            <a:chOff x="818" y="2209"/>
            <a:chExt cx="1258" cy="917"/>
          </a:xfrm>
        </p:grpSpPr>
        <p:pic>
          <p:nvPicPr>
            <p:cNvPr id="15390" name="Picture 4" descr="Server01"/>
            <p:cNvPicPr>
              <a:picLocks noChangeAspect="1" noChangeArrowheads="1"/>
            </p:cNvPicPr>
            <p:nvPr/>
          </p:nvPicPr>
          <p:blipFill>
            <a:blip r:embed="rId4" cstate="print"/>
            <a:srcRect/>
            <a:stretch>
              <a:fillRect/>
            </a:stretch>
          </p:blipFill>
          <p:spPr bwMode="auto">
            <a:xfrm>
              <a:off x="818" y="2209"/>
              <a:ext cx="779" cy="917"/>
            </a:xfrm>
            <a:prstGeom prst="rect">
              <a:avLst/>
            </a:prstGeom>
            <a:noFill/>
            <a:ln w="9525">
              <a:noFill/>
              <a:miter lim="800000"/>
              <a:headEnd/>
              <a:tailEnd/>
            </a:ln>
          </p:spPr>
        </p:pic>
        <p:pic>
          <p:nvPicPr>
            <p:cNvPr id="15391" name="Picture 6" descr="Database01"/>
            <p:cNvPicPr>
              <a:picLocks noChangeAspect="1" noChangeArrowheads="1"/>
            </p:cNvPicPr>
            <p:nvPr/>
          </p:nvPicPr>
          <p:blipFill>
            <a:blip r:embed="rId5" cstate="print"/>
            <a:srcRect/>
            <a:stretch>
              <a:fillRect/>
            </a:stretch>
          </p:blipFill>
          <p:spPr bwMode="auto">
            <a:xfrm>
              <a:off x="1366" y="2509"/>
              <a:ext cx="710" cy="573"/>
            </a:xfrm>
            <a:prstGeom prst="rect">
              <a:avLst/>
            </a:prstGeom>
            <a:noFill/>
            <a:ln w="9525">
              <a:noFill/>
              <a:miter lim="800000"/>
              <a:headEnd/>
              <a:tailEnd/>
            </a:ln>
          </p:spPr>
        </p:pic>
        <p:pic>
          <p:nvPicPr>
            <p:cNvPr id="15392" name="Picture 7" descr="Table"/>
            <p:cNvPicPr>
              <a:picLocks noChangeAspect="1" noChangeArrowheads="1"/>
            </p:cNvPicPr>
            <p:nvPr/>
          </p:nvPicPr>
          <p:blipFill>
            <a:blip r:embed="rId6" cstate="print"/>
            <a:srcRect/>
            <a:stretch>
              <a:fillRect/>
            </a:stretch>
          </p:blipFill>
          <p:spPr bwMode="auto">
            <a:xfrm>
              <a:off x="1482" y="2242"/>
              <a:ext cx="455" cy="504"/>
            </a:xfrm>
            <a:prstGeom prst="rect">
              <a:avLst/>
            </a:prstGeom>
            <a:noFill/>
            <a:ln w="9525">
              <a:noFill/>
              <a:miter lim="800000"/>
              <a:headEnd/>
              <a:tailEnd/>
            </a:ln>
          </p:spPr>
        </p:pic>
      </p:grpSp>
      <p:sp>
        <p:nvSpPr>
          <p:cNvPr id="15364" name="Rectangle 2"/>
          <p:cNvSpPr>
            <a:spLocks noGrp="1" noChangeArrowheads="1"/>
          </p:cNvSpPr>
          <p:nvPr>
            <p:ph type="title"/>
          </p:nvPr>
        </p:nvSpPr>
        <p:spPr/>
        <p:txBody>
          <a:bodyPr>
            <a:normAutofit/>
          </a:bodyPr>
          <a:lstStyle/>
          <a:p>
            <a:pPr eaLnBrk="1" hangingPunct="1"/>
            <a:r>
              <a:rPr lang="en-US" smtClean="0"/>
              <a:t>Introduction to the FOR XML Clause</a:t>
            </a:r>
          </a:p>
        </p:txBody>
      </p:sp>
      <p:sp>
        <p:nvSpPr>
          <p:cNvPr id="832530" name="Rounded Rectangle 849923"/>
          <p:cNvSpPr>
            <a:spLocks noChangeArrowheads="1"/>
          </p:cNvSpPr>
          <p:nvPr/>
        </p:nvSpPr>
        <p:spPr bwMode="auto">
          <a:xfrm>
            <a:off x="199831" y="1633607"/>
            <a:ext cx="8721725" cy="306658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91" name="Rounded Rectangle 849924"/>
          <p:cNvSpPr>
            <a:spLocks noChangeArrowheads="1"/>
          </p:cNvSpPr>
          <p:nvPr/>
        </p:nvSpPr>
        <p:spPr bwMode="auto">
          <a:xfrm>
            <a:off x="525268" y="188068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Extends SELECT syntax</a:t>
            </a:r>
          </a:p>
        </p:txBody>
      </p:sp>
      <p:sp>
        <p:nvSpPr>
          <p:cNvPr id="849926" name="Rounded Rectangle 849925"/>
          <p:cNvSpPr>
            <a:spLocks noChangeArrowheads="1"/>
          </p:cNvSpPr>
          <p:nvPr/>
        </p:nvSpPr>
        <p:spPr bwMode="auto">
          <a:xfrm>
            <a:off x="382588" y="195580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3" name="Rounded Rectangle 849926"/>
          <p:cNvSpPr>
            <a:spLocks noChangeArrowheads="1"/>
          </p:cNvSpPr>
          <p:nvPr/>
        </p:nvSpPr>
        <p:spPr bwMode="auto">
          <a:xfrm>
            <a:off x="525268" y="2542672"/>
            <a:ext cx="8172450" cy="547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Returns XML instead of rows and columns</a:t>
            </a:r>
          </a:p>
        </p:txBody>
      </p:sp>
      <p:sp>
        <p:nvSpPr>
          <p:cNvPr id="849928" name="Rounded Rectangle 849927"/>
          <p:cNvSpPr>
            <a:spLocks noChangeArrowheads="1"/>
          </p:cNvSpPr>
          <p:nvPr/>
        </p:nvSpPr>
        <p:spPr bwMode="auto">
          <a:xfrm>
            <a:off x="382588" y="26177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5" name="Rounded Rectangle 849928"/>
          <p:cNvSpPr>
            <a:spLocks noChangeArrowheads="1"/>
          </p:cNvSpPr>
          <p:nvPr/>
        </p:nvSpPr>
        <p:spPr bwMode="auto">
          <a:xfrm>
            <a:off x="525268" y="3204659"/>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Configurable to return attributes, elements, and schema </a:t>
            </a:r>
          </a:p>
        </p:txBody>
      </p:sp>
      <p:sp>
        <p:nvSpPr>
          <p:cNvPr id="849930" name="Rounded Rectangle 849929"/>
          <p:cNvSpPr>
            <a:spLocks noChangeArrowheads="1"/>
          </p:cNvSpPr>
          <p:nvPr/>
        </p:nvSpPr>
        <p:spPr bwMode="auto">
          <a:xfrm>
            <a:off x="382588" y="32781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8" name="Rounded Rectangle 849924"/>
          <p:cNvSpPr>
            <a:spLocks noChangeArrowheads="1"/>
          </p:cNvSpPr>
          <p:nvPr/>
        </p:nvSpPr>
        <p:spPr bwMode="auto">
          <a:xfrm>
            <a:off x="515108" y="386950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Benefits client applications that work with XML </a:t>
            </a:r>
          </a:p>
        </p:txBody>
      </p:sp>
      <p:sp>
        <p:nvSpPr>
          <p:cNvPr id="2" name="Rounded Rectangle 849925"/>
          <p:cNvSpPr>
            <a:spLocks noChangeArrowheads="1"/>
          </p:cNvSpPr>
          <p:nvPr/>
        </p:nvSpPr>
        <p:spPr bwMode="auto">
          <a:xfrm>
            <a:off x="373063" y="3944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5384" name="Freeform 17"/>
          <p:cNvSpPr>
            <a:spLocks/>
          </p:cNvSpPr>
          <p:nvPr/>
        </p:nvSpPr>
        <p:spPr bwMode="auto">
          <a:xfrm rot="-285202">
            <a:off x="2586038" y="5481637"/>
            <a:ext cx="3863975" cy="347663"/>
          </a:xfrm>
          <a:custGeom>
            <a:avLst/>
            <a:gdLst>
              <a:gd name="T0" fmla="*/ 2147483647 w 2305"/>
              <a:gd name="T1" fmla="*/ 2147483647 h 103"/>
              <a:gd name="T2" fmla="*/ 2147483647 w 2305"/>
              <a:gd name="T3" fmla="*/ 2147483647 h 103"/>
              <a:gd name="T4" fmla="*/ 2147483647 w 2305"/>
              <a:gd name="T5" fmla="*/ 0 h 103"/>
              <a:gd name="T6" fmla="*/ 2147483647 w 2305"/>
              <a:gd name="T7" fmla="*/ 2147483647 h 103"/>
              <a:gd name="T8" fmla="*/ 2147483647 w 2305"/>
              <a:gd name="T9" fmla="*/ 2147483647 h 103"/>
              <a:gd name="T10" fmla="*/ 2147483647 w 2305"/>
              <a:gd name="T11" fmla="*/ 2147483647 h 103"/>
              <a:gd name="T12" fmla="*/ 2147483647 w 2305"/>
              <a:gd name="T13" fmla="*/ 2147483647 h 103"/>
              <a:gd name="T14" fmla="*/ 2147483647 w 2305"/>
              <a:gd name="T15" fmla="*/ 2147483647 h 103"/>
              <a:gd name="T16" fmla="*/ 2147483647 w 2305"/>
              <a:gd name="T17" fmla="*/ 2147483647 h 103"/>
              <a:gd name="T18" fmla="*/ 2147483647 w 2305"/>
              <a:gd name="T19" fmla="*/ 2147483647 h 103"/>
              <a:gd name="T20" fmla="*/ 2147483647 w 2305"/>
              <a:gd name="T21" fmla="*/ 2147483647 h 103"/>
              <a:gd name="T22" fmla="*/ 0 w 2305"/>
              <a:gd name="T23" fmla="*/ 2147483647 h 103"/>
              <a:gd name="T24" fmla="*/ 2147483647 w 230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05"/>
              <a:gd name="T40" fmla="*/ 0 h 103"/>
              <a:gd name="T41" fmla="*/ 2305 w 230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05" h="103">
                <a:moveTo>
                  <a:pt x="2168" y="30"/>
                </a:moveTo>
                <a:lnTo>
                  <a:pt x="2166" y="15"/>
                </a:lnTo>
                <a:lnTo>
                  <a:pt x="2164" y="0"/>
                </a:lnTo>
                <a:lnTo>
                  <a:pt x="2234" y="27"/>
                </a:lnTo>
                <a:lnTo>
                  <a:pt x="2283" y="45"/>
                </a:lnTo>
                <a:lnTo>
                  <a:pt x="2305" y="54"/>
                </a:lnTo>
                <a:lnTo>
                  <a:pt x="2299" y="56"/>
                </a:lnTo>
                <a:lnTo>
                  <a:pt x="2283" y="62"/>
                </a:lnTo>
                <a:lnTo>
                  <a:pt x="2234" y="78"/>
                </a:lnTo>
                <a:lnTo>
                  <a:pt x="2163" y="103"/>
                </a:lnTo>
                <a:lnTo>
                  <a:pt x="2169" y="75"/>
                </a:lnTo>
                <a:lnTo>
                  <a:pt x="0" y="95"/>
                </a:lnTo>
                <a:lnTo>
                  <a:pt x="2168"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5385" name="Picture 8" descr="ServerProcess"/>
          <p:cNvPicPr>
            <a:picLocks noChangeAspect="1" noChangeArrowheads="1"/>
          </p:cNvPicPr>
          <p:nvPr/>
        </p:nvPicPr>
        <p:blipFill>
          <a:blip r:embed="rId7" cstate="print"/>
          <a:srcRect/>
          <a:stretch>
            <a:fillRect/>
          </a:stretch>
        </p:blipFill>
        <p:spPr bwMode="auto">
          <a:xfrm>
            <a:off x="3779838" y="5405437"/>
            <a:ext cx="906462" cy="695325"/>
          </a:xfrm>
          <a:prstGeom prst="rect">
            <a:avLst/>
          </a:prstGeom>
          <a:noFill/>
          <a:ln w="9525">
            <a:noFill/>
            <a:miter lim="800000"/>
            <a:headEnd/>
            <a:tailEnd/>
          </a:ln>
        </p:spPr>
      </p:pic>
      <p:pic>
        <p:nvPicPr>
          <p:cNvPr id="15386" name="Picture 10" descr="Document_Schema"/>
          <p:cNvPicPr>
            <a:picLocks noChangeAspect="1" noChangeArrowheads="1"/>
          </p:cNvPicPr>
          <p:nvPr/>
        </p:nvPicPr>
        <p:blipFill>
          <a:blip r:embed="rId8" cstate="print"/>
          <a:srcRect/>
          <a:stretch>
            <a:fillRect/>
          </a:stretch>
        </p:blipFill>
        <p:spPr bwMode="auto">
          <a:xfrm>
            <a:off x="5340350" y="5194300"/>
            <a:ext cx="501650" cy="815975"/>
          </a:xfrm>
          <a:prstGeom prst="rect">
            <a:avLst/>
          </a:prstGeom>
          <a:noFill/>
          <a:ln w="9525">
            <a:noFill/>
            <a:miter lim="800000"/>
            <a:headEnd/>
            <a:tailEnd/>
          </a:ln>
        </p:spPr>
      </p:pic>
      <p:sp>
        <p:nvSpPr>
          <p:cNvPr id="23" name="AutoShape 23"/>
          <p:cNvSpPr>
            <a:spLocks noChangeArrowheads="1"/>
          </p:cNvSpPr>
          <p:nvPr/>
        </p:nvSpPr>
        <p:spPr bwMode="auto">
          <a:xfrm>
            <a:off x="3157538" y="4800600"/>
            <a:ext cx="2003425" cy="292100"/>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spAutoFit/>
          </a:bodyPr>
          <a:lstStyle/>
          <a:p>
            <a:pPr algn="ctr" eaLnBrk="0" hangingPunct="0">
              <a:lnSpc>
                <a:spcPct val="90000"/>
              </a:lnSpc>
              <a:spcBef>
                <a:spcPct val="40000"/>
              </a:spcBef>
              <a:defRPr/>
            </a:pPr>
            <a:r>
              <a:rPr lang="en-US" sz="1400" dirty="0"/>
              <a:t>Converted to XML</a:t>
            </a:r>
          </a:p>
        </p:txBody>
      </p:sp>
      <p:sp>
        <p:nvSpPr>
          <p:cNvPr id="24" name="AutoShape 26"/>
          <p:cNvSpPr>
            <a:spLocks noChangeArrowheads="1"/>
          </p:cNvSpPr>
          <p:nvPr/>
        </p:nvSpPr>
        <p:spPr bwMode="auto">
          <a:xfrm>
            <a:off x="5724525" y="6430962"/>
            <a:ext cx="24034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Client Application</a:t>
            </a:r>
          </a:p>
        </p:txBody>
      </p:sp>
      <p:sp>
        <p:nvSpPr>
          <p:cNvPr id="29" name="AutoShape 22"/>
          <p:cNvSpPr>
            <a:spLocks noChangeArrowheads="1"/>
          </p:cNvSpPr>
          <p:nvPr/>
        </p:nvSpPr>
        <p:spPr bwMode="auto">
          <a:xfrm>
            <a:off x="1169988" y="6402387"/>
            <a:ext cx="21367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Database 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RAW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640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640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29" name="AutoShape 7"/>
          <p:cNvSpPr>
            <a:spLocks noChangeArrowheads="1"/>
          </p:cNvSpPr>
          <p:nvPr/>
        </p:nvSpPr>
        <p:spPr bwMode="auto">
          <a:xfrm>
            <a:off x="838200" y="5170488"/>
            <a:ext cx="6934200" cy="12636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SalesOrderID="43860"/&gt;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SalesOrderID="44501"/&gt;</a:t>
            </a:r>
          </a:p>
          <a:p>
            <a:pPr marL="290513" indent="-290513" defTabSz="457200" eaLnBrk="0" hangingPunct="0">
              <a:lnSpc>
                <a:spcPct val="90000"/>
              </a:lnSpc>
              <a:buClr>
                <a:srgbClr val="DC0081"/>
              </a:buClr>
              <a:buFont typeface="Wingdings" pitchFamily="2" charset="2"/>
              <a:buNone/>
              <a:defRPr/>
            </a:pP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0" name="AutoShape 22"/>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a:t>
            </a:r>
          </a:p>
        </p:txBody>
      </p:sp>
      <p:sp>
        <p:nvSpPr>
          <p:cNvPr id="31" name="AutoShape 23"/>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 ELEMENTS</a:t>
            </a:r>
          </a:p>
        </p:txBody>
      </p:sp>
      <p:sp>
        <p:nvSpPr>
          <p:cNvPr id="32" name="AutoShape 24"/>
          <p:cNvSpPr>
            <a:spLocks noChangeArrowheads="1"/>
          </p:cNvSpPr>
          <p:nvPr/>
        </p:nvSpPr>
        <p:spPr bwMode="auto">
          <a:xfrm>
            <a:off x="838200" y="5170488"/>
            <a:ext cx="6934200" cy="1276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&lt;CustID&gt;1&lt;/CustID&gt;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&lt;CustomerType&gt;S&lt;/CustomerType&gt;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&lt;SalesOrderID&gt;43860&lt;/SalesOrderID&gt;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3" name="AutoShape 28"/>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SELECT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SalesOrderID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FROM 	Customer </a:t>
            </a:r>
            <a:r>
              <a:rPr lang="en-US" sz="1500" dirty="0" err="1">
                <a:solidFill>
                  <a:schemeClr val="tx2"/>
                </a:solidFill>
                <a:latin typeface="Lucida Sans Typewriter" pitchFamily="49" charset="0"/>
              </a:rPr>
              <a:t>Cust</a:t>
            </a:r>
            <a:r>
              <a:rPr lang="en-US" sz="1500" dirty="0">
                <a:solidFill>
                  <a:schemeClr val="tx2"/>
                </a:solidFill>
                <a:latin typeface="Lucida Sans Typewriter" pitchFamily="49" charset="0"/>
              </a:rPr>
              <a:t> JOIN </a:t>
            </a:r>
            <a:r>
              <a:rPr lang="en-US" sz="1500" dirty="0" err="1">
                <a:solidFill>
                  <a:schemeClr val="tx2"/>
                </a:solidFill>
                <a:latin typeface="Lucida Sans Typewriter" pitchFamily="49" charset="0"/>
              </a:rPr>
              <a:t>SalesOrderHeader</a:t>
            </a:r>
            <a:r>
              <a:rPr lang="en-US" sz="1500" dirty="0">
                <a:solidFill>
                  <a:schemeClr val="tx2"/>
                </a:solidFill>
                <a:latin typeface="Lucida Sans Typewriter" pitchFamily="49" charset="0"/>
              </a:rPr>
              <a:t> [Order]</a:t>
            </a: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 			ON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 [Order].</a:t>
            </a:r>
            <a:r>
              <a:rPr lang="en-US" sz="1500" dirty="0" err="1">
                <a:solidFill>
                  <a:schemeClr val="tx2"/>
                </a:solidFill>
                <a:latin typeface="Lucida Sans Typewriter" pitchFamily="49" charset="0"/>
              </a:rPr>
              <a: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ORDER BY </a:t>
            </a:r>
            <a:r>
              <a:rPr lang="en-US" sz="1500" dirty="0" err="1">
                <a:solidFill>
                  <a:schemeClr val="tx2"/>
                </a:solidFill>
                <a:latin typeface="Lucida Sans Typewriter" pitchFamily="49" charset="0"/>
              </a:rPr>
              <a:t>Cust.CustomerID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FOR XML RAW('Order'), ROOT('Orders')</a:t>
            </a:r>
          </a:p>
        </p:txBody>
      </p:sp>
      <p:sp>
        <p:nvSpPr>
          <p:cNvPr id="34" name="AutoShape 29"/>
          <p:cNvSpPr>
            <a:spLocks noChangeArrowheads="1"/>
          </p:cNvSpPr>
          <p:nvPr/>
        </p:nvSpPr>
        <p:spPr bwMode="auto">
          <a:xfrm>
            <a:off x="838200" y="5170488"/>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&gt;1&lt;/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&gt;&lt;</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&gt;S&lt;/</a:t>
            </a:r>
            <a:r>
              <a:rPr lang="en-GB" sz="1500" dirty="0">
                <a:solidFill>
                  <a:schemeClr val="tx2"/>
                </a:solidFill>
                <a:latin typeface="Lucida Sans Typewriter" pitchFamily="49" charset="0"/>
              </a:rPr>
              <a: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a:t>
            </a:r>
          </a:p>
          <a:p>
            <a:pPr lvl="1"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p:txBody>
      </p:sp>
      <p:sp>
        <p:nvSpPr>
          <p:cNvPr id="36" name="AutoShape 3"/>
          <p:cNvSpPr>
            <a:spLocks noChangeArrowheads="1"/>
          </p:cNvSpPr>
          <p:nvPr/>
        </p:nvSpPr>
        <p:spPr bwMode="auto">
          <a:xfrm>
            <a:off x="838200" y="1600200"/>
            <a:ext cx="6934200" cy="20716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lnSpc>
                <a:spcPct val="90000"/>
              </a:lnSpc>
              <a:defRPr/>
            </a:pPr>
            <a:endParaRPr lang="en-US" sz="2000"/>
          </a:p>
          <a:p>
            <a:pPr eaLnBrk="0" hangingPunct="0">
              <a:lnSpc>
                <a:spcPct val="90000"/>
              </a:lnSpc>
              <a:defRPr/>
            </a:pPr>
            <a:endParaRPr lang="en-US" sz="2000" b="0"/>
          </a:p>
        </p:txBody>
      </p:sp>
      <p:sp>
        <p:nvSpPr>
          <p:cNvPr id="37" name="AutoShape 4"/>
          <p:cNvSpPr>
            <a:spLocks noChangeArrowheads="1"/>
          </p:cNvSpPr>
          <p:nvPr/>
        </p:nvSpPr>
        <p:spPr bwMode="auto">
          <a:xfrm>
            <a:off x="1020762" y="1805940"/>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XML representation of a rowset</a:t>
            </a:r>
          </a:p>
        </p:txBody>
      </p:sp>
      <p:sp>
        <p:nvSpPr>
          <p:cNvPr id="38" name="AutoShape 5"/>
          <p:cNvSpPr>
            <a:spLocks noChangeArrowheads="1"/>
          </p:cNvSpPr>
          <p:nvPr/>
        </p:nvSpPr>
        <p:spPr bwMode="auto">
          <a:xfrm>
            <a:off x="1020762" y="2407603"/>
            <a:ext cx="6572250" cy="47466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Contains either elements or attributes</a:t>
            </a:r>
          </a:p>
        </p:txBody>
      </p:sp>
      <p:sp>
        <p:nvSpPr>
          <p:cNvPr id="39" name="AutoShape 6"/>
          <p:cNvSpPr>
            <a:spLocks noChangeArrowheads="1"/>
          </p:cNvSpPr>
          <p:nvPr/>
        </p:nvSpPr>
        <p:spPr bwMode="auto">
          <a:xfrm>
            <a:off x="1020762" y="3009265"/>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Optional root element and row element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949605"/>
            <a:ext cx="8721725" cy="498459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Execute this query:</a:t>
            </a:r>
          </a:p>
        </p:txBody>
      </p:sp>
      <p:sp>
        <p:nvSpPr>
          <p:cNvPr id="17413" name="Rectangle 2"/>
          <p:cNvSpPr>
            <a:spLocks noGrp="1" noChangeArrowheads="1"/>
          </p:cNvSpPr>
          <p:nvPr>
            <p:ph type="title"/>
          </p:nvPr>
        </p:nvSpPr>
        <p:spPr/>
        <p:txBody>
          <a:bodyPr/>
          <a:lstStyle/>
          <a:p>
            <a:pPr eaLnBrk="1" hangingPunct="1"/>
            <a:r>
              <a:rPr lang="en-US" smtClean="0"/>
              <a:t>What Are AUTO Mode Queries?</a:t>
            </a:r>
          </a:p>
        </p:txBody>
      </p:sp>
      <p:sp>
        <p:nvSpPr>
          <p:cNvPr id="7" name="AutoShape 26"/>
          <p:cNvSpPr>
            <a:spLocks noChangeArrowheads="1"/>
          </p:cNvSpPr>
          <p:nvPr/>
        </p:nvSpPr>
        <p:spPr bwMode="auto">
          <a:xfrm>
            <a:off x="446088" y="2405063"/>
            <a:ext cx="8185150" cy="22018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OrderHeader.CustomerID</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OrderHeader.SalesOrderID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OrderHeader.Status</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Cust.CustomerType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Sales.Customer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Sales.SalesOrderHeader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WHERE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OrderHeader.CustomerID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ORDER BY </a:t>
            </a:r>
            <a:r>
              <a:rPr lang="en-US" sz="1600" dirty="0" err="1">
                <a:solidFill>
                  <a:schemeClr val="tx2"/>
                </a:solidFill>
                <a:latin typeface="Lucida Sans Typewriter" pitchFamily="49" charset="0"/>
              </a:rPr>
              <a:t>Cust.CustomerID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AUTO</a:t>
            </a:r>
          </a:p>
        </p:txBody>
      </p:sp>
      <p:sp>
        <p:nvSpPr>
          <p:cNvPr id="12" name="AutoShape 26"/>
          <p:cNvSpPr>
            <a:spLocks noChangeArrowheads="1"/>
          </p:cNvSpPr>
          <p:nvPr/>
        </p:nvSpPr>
        <p:spPr bwMode="auto">
          <a:xfrm>
            <a:off x="465138" y="5053013"/>
            <a:ext cx="8188325" cy="17287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="44501"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="45283"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="46042"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
        <p:nvSpPr>
          <p:cNvPr id="13" name="AutoShape 7"/>
          <p:cNvSpPr>
            <a:spLocks noChangeArrowheads="1"/>
          </p:cNvSpPr>
          <p:nvPr/>
        </p:nvSpPr>
        <p:spPr bwMode="auto">
          <a:xfrm>
            <a:off x="609600" y="1512570"/>
            <a:ext cx="776663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rPr>
              <a:t>XML representation of data entities </a:t>
            </a:r>
          </a:p>
        </p:txBody>
      </p:sp>
      <p:sp>
        <p:nvSpPr>
          <p:cNvPr id="17419" name="Text Box 25"/>
          <p:cNvSpPr txBox="1">
            <a:spLocks noChangeArrowheads="1"/>
          </p:cNvSpPr>
          <p:nvPr/>
        </p:nvSpPr>
        <p:spPr bwMode="auto">
          <a:xfrm>
            <a:off x="201613" y="4656138"/>
            <a:ext cx="3730625" cy="400050"/>
          </a:xfrm>
          <a:prstGeom prst="rect">
            <a:avLst/>
          </a:prstGeom>
          <a:noFill/>
          <a:ln w="9525" algn="ctr">
            <a:noFill/>
            <a:miter lim="800000"/>
            <a:headEnd/>
            <a:tailEnd/>
          </a:ln>
        </p:spPr>
        <p:txBody>
          <a:bodyPr wrap="none">
            <a:spAutoFit/>
          </a:bodyPr>
          <a:lstStyle/>
          <a:p>
            <a:pPr algn="ctr" eaLnBrk="0" hangingPunct="0"/>
            <a:r>
              <a:rPr lang="en-US" sz="2000"/>
              <a:t>This is the partial 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45"/>
          <p:cNvSpPr>
            <a:spLocks noChangeArrowheads="1"/>
          </p:cNvSpPr>
          <p:nvPr/>
        </p:nvSpPr>
        <p:spPr bwMode="auto">
          <a:xfrm>
            <a:off x="1049337" y="4346575"/>
            <a:ext cx="5740400"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26" name="AutoShape 46"/>
          <p:cNvSpPr>
            <a:spLocks noChangeArrowheads="1"/>
          </p:cNvSpPr>
          <p:nvPr/>
        </p:nvSpPr>
        <p:spPr bwMode="auto">
          <a:xfrm>
            <a:off x="1049337" y="5672137"/>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InvoiceNo="43660"&gt;...</a:t>
            </a:r>
          </a:p>
        </p:txBody>
      </p:sp>
      <p:sp>
        <p:nvSpPr>
          <p:cNvPr id="24" name="Rectangle 44"/>
          <p:cNvSpPr>
            <a:spLocks noChangeArrowheads="1"/>
          </p:cNvSpPr>
          <p:nvPr/>
        </p:nvSpPr>
        <p:spPr bwMode="auto">
          <a:xfrm>
            <a:off x="808037" y="4286250"/>
            <a:ext cx="6627813" cy="2419350"/>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437" name="Rectangle 2"/>
          <p:cNvSpPr>
            <a:spLocks noGrp="1" noChangeArrowheads="1"/>
          </p:cNvSpPr>
          <p:nvPr>
            <p:ph type="title"/>
          </p:nvPr>
        </p:nvSpPr>
        <p:spPr/>
        <p:txBody>
          <a:bodyPr>
            <a:normAutofit/>
          </a:bodyPr>
          <a:lstStyle/>
          <a:p>
            <a:pPr eaLnBrk="1" hangingPunct="1"/>
            <a:r>
              <a:rPr lang="en-US" smtClean="0"/>
              <a:t>What Are EXPLICIT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8482"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8478"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2" name="AutoShape 195"/>
          <p:cNvSpPr>
            <a:spLocks noChangeArrowheads="1"/>
          </p:cNvSpPr>
          <p:nvPr/>
        </p:nvSpPr>
        <p:spPr bwMode="auto">
          <a:xfrm>
            <a:off x="457200" y="33670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3" name="AutoShape 191"/>
          <p:cNvSpPr>
            <a:spLocks noChangeArrowheads="1"/>
          </p:cNvSpPr>
          <p:nvPr/>
        </p:nvSpPr>
        <p:spPr bwMode="auto">
          <a:xfrm>
            <a:off x="457200" y="15509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4" name="AutoShape 43"/>
          <p:cNvSpPr>
            <a:spLocks noChangeArrowheads="1"/>
          </p:cNvSpPr>
          <p:nvPr/>
        </p:nvSpPr>
        <p:spPr bwMode="auto">
          <a:xfrm>
            <a:off x="1046162" y="4343400"/>
            <a:ext cx="5741988"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15" name="AutoShape 25"/>
          <p:cNvSpPr>
            <a:spLocks noChangeArrowheads="1"/>
          </p:cNvSpPr>
          <p:nvPr/>
        </p:nvSpPr>
        <p:spPr bwMode="auto">
          <a:xfrm>
            <a:off x="1049337" y="5675312"/>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="43659"&gt;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="43660"&gt;...</a:t>
            </a:r>
          </a:p>
        </p:txBody>
      </p:sp>
      <p:sp>
        <p:nvSpPr>
          <p:cNvPr id="16" name="AutoShape 26"/>
          <p:cNvSpPr>
            <a:spLocks noChangeArrowheads="1"/>
          </p:cNvSpPr>
          <p:nvPr/>
        </p:nvSpPr>
        <p:spPr bwMode="auto">
          <a:xfrm>
            <a:off x="635000" y="16887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Tabular representations of XML documents</a:t>
            </a:r>
          </a:p>
        </p:txBody>
      </p:sp>
      <p:sp>
        <p:nvSpPr>
          <p:cNvPr id="17" name="AutoShape 27"/>
          <p:cNvSpPr>
            <a:spLocks noChangeArrowheads="1"/>
          </p:cNvSpPr>
          <p:nvPr/>
        </p:nvSpPr>
        <p:spPr bwMode="auto">
          <a:xfrm>
            <a:off x="635000" y="34921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Allow complete control of XML format</a:t>
            </a:r>
          </a:p>
        </p:txBody>
      </p:sp>
      <p:sp>
        <p:nvSpPr>
          <p:cNvPr id="18" name="Line 28"/>
          <p:cNvSpPr>
            <a:spLocks noChangeShapeType="1"/>
          </p:cNvSpPr>
          <p:nvPr/>
        </p:nvSpPr>
        <p:spPr bwMode="auto">
          <a:xfrm>
            <a:off x="6102350" y="5076825"/>
            <a:ext cx="939800" cy="1023937"/>
          </a:xfrm>
          <a:prstGeom prst="line">
            <a:avLst/>
          </a:prstGeom>
          <a:noFill/>
          <a:ln w="38100">
            <a:solidFill>
              <a:schemeClr val="accent6"/>
            </a:solidFill>
            <a:round/>
            <a:headEnd type="triangle" w="med" len="med"/>
            <a:tailEnd/>
          </a:ln>
        </p:spPr>
        <p:txBody>
          <a:bodyPr/>
          <a:lstStyle/>
          <a:p>
            <a:pPr>
              <a:defRPr/>
            </a:pPr>
            <a:endParaRPr lang="en-US"/>
          </a:p>
        </p:txBody>
      </p:sp>
      <p:sp>
        <p:nvSpPr>
          <p:cNvPr id="19" name="Line 29"/>
          <p:cNvSpPr>
            <a:spLocks noChangeShapeType="1"/>
          </p:cNvSpPr>
          <p:nvPr/>
        </p:nvSpPr>
        <p:spPr bwMode="auto">
          <a:xfrm>
            <a:off x="5381625" y="6143625"/>
            <a:ext cx="1668462" cy="134937"/>
          </a:xfrm>
          <a:prstGeom prst="line">
            <a:avLst/>
          </a:prstGeom>
          <a:noFill/>
          <a:ln w="38100">
            <a:solidFill>
              <a:schemeClr val="accent6"/>
            </a:solidFill>
            <a:round/>
            <a:headEnd type="triangle" w="med" len="med"/>
            <a:tailEnd/>
          </a:ln>
        </p:spPr>
        <p:txBody>
          <a:bodyPr/>
          <a:lstStyle/>
          <a:p>
            <a:pPr>
              <a:defRPr/>
            </a:pPr>
            <a:endParaRPr lang="en-US"/>
          </a:p>
        </p:txBody>
      </p:sp>
      <p:sp>
        <p:nvSpPr>
          <p:cNvPr id="21" name="Line 31"/>
          <p:cNvSpPr>
            <a:spLocks noChangeShapeType="1"/>
          </p:cNvSpPr>
          <p:nvPr/>
        </p:nvSpPr>
        <p:spPr bwMode="auto">
          <a:xfrm>
            <a:off x="6550025" y="4805362"/>
            <a:ext cx="542925" cy="482600"/>
          </a:xfrm>
          <a:prstGeom prst="line">
            <a:avLst/>
          </a:prstGeom>
          <a:noFill/>
          <a:ln w="38100">
            <a:solidFill>
              <a:srgbClr val="CC0000"/>
            </a:solidFill>
            <a:round/>
            <a:headEnd type="triangle" w="med" len="med"/>
            <a:tailEnd/>
          </a:ln>
        </p:spPr>
        <p:txBody>
          <a:bodyPr/>
          <a:lstStyle/>
          <a:p>
            <a:endParaRPr lang="en-US"/>
          </a:p>
        </p:txBody>
      </p:sp>
      <p:sp>
        <p:nvSpPr>
          <p:cNvPr id="22" name="Line 32"/>
          <p:cNvSpPr>
            <a:spLocks noChangeShapeType="1"/>
          </p:cNvSpPr>
          <p:nvPr/>
        </p:nvSpPr>
        <p:spPr bwMode="auto">
          <a:xfrm flipH="1">
            <a:off x="4476750" y="5432425"/>
            <a:ext cx="2616200" cy="465137"/>
          </a:xfrm>
          <a:prstGeom prst="line">
            <a:avLst/>
          </a:prstGeom>
          <a:noFill/>
          <a:ln w="38100">
            <a:solidFill>
              <a:srgbClr val="CC0000"/>
            </a:solidFill>
            <a:round/>
            <a:headEnd/>
            <a:tailEnd type="triangle" w="med" len="med"/>
          </a:ln>
        </p:spPr>
        <p:txBody>
          <a:bodyPr/>
          <a:lstStyle/>
          <a:p>
            <a:endParaRPr lang="en-US"/>
          </a:p>
        </p:txBody>
      </p:sp>
      <p:graphicFrame>
        <p:nvGraphicFramePr>
          <p:cNvPr id="27" name="Group 194"/>
          <p:cNvGraphicFramePr>
            <a:graphicFrameLocks noGrp="1"/>
          </p:cNvGraphicFramePr>
          <p:nvPr/>
        </p:nvGraphicFramePr>
        <p:xfrm>
          <a:off x="460375" y="2349500"/>
          <a:ext cx="6934200" cy="947230"/>
        </p:xfrm>
        <a:graphic>
          <a:graphicData uri="http://schemas.openxmlformats.org/drawingml/2006/table">
            <a:tbl>
              <a:tblPr/>
              <a:tblGrid>
                <a:gridCol w="1116012"/>
                <a:gridCol w="1384300"/>
                <a:gridCol w="2159000"/>
                <a:gridCol w="2274888"/>
              </a:tblGrid>
              <a:tr h="3254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dirty="0" smtClean="0">
                          <a:ln>
                            <a:noFill/>
                          </a:ln>
                          <a:solidFill>
                            <a:schemeClr val="tx1"/>
                          </a:solidFill>
                          <a:effectLst/>
                          <a:latin typeface="Arial Narrow" pitchFamily="34" charset="0"/>
                        </a:rPr>
                        <a:t>Tag</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Parent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Invoice!1!InvoiceNo</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Invoice!1!Date!Element</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2333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43659</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2001-07-01T00:00:00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22701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43660</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2001-07-02T00:00:00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23" name="AutoShape 33"/>
          <p:cNvSpPr>
            <a:spLocks noChangeArrowheads="1"/>
          </p:cNvSpPr>
          <p:nvPr/>
        </p:nvSpPr>
        <p:spPr bwMode="auto">
          <a:xfrm>
            <a:off x="7042150" y="5208587"/>
            <a:ext cx="1303337"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Attribute</a:t>
            </a:r>
          </a:p>
        </p:txBody>
      </p:sp>
      <p:sp>
        <p:nvSpPr>
          <p:cNvPr id="20" name="AutoShape 30"/>
          <p:cNvSpPr>
            <a:spLocks noChangeArrowheads="1"/>
          </p:cNvSpPr>
          <p:nvPr/>
        </p:nvSpPr>
        <p:spPr bwMode="auto">
          <a:xfrm>
            <a:off x="7015162" y="6049962"/>
            <a:ext cx="1312863"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4" grpId="0" animBg="1"/>
      <p:bldP spid="24" grpId="1" animBg="1"/>
      <p:bldP spid="21" grpId="0" animBg="1"/>
      <p:bldP spid="21" grpId="1" animBg="1"/>
      <p:bldP spid="22" grpId="0" animBg="1"/>
      <p:bldP spid="22" grpId="1" animBg="1"/>
      <p:bldP spid="23" grpId="0" animBg="1"/>
      <p:bldP spid="23"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179613"/>
            <a:ext cx="8721725" cy="567838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9461" name="Rectangle 2"/>
          <p:cNvSpPr>
            <a:spLocks noGrp="1" noChangeArrowheads="1"/>
          </p:cNvSpPr>
          <p:nvPr>
            <p:ph type="title"/>
          </p:nvPr>
        </p:nvSpPr>
        <p:spPr/>
        <p:txBody>
          <a:bodyPr/>
          <a:lstStyle/>
          <a:p>
            <a:pPr eaLnBrk="1" hangingPunct="1"/>
            <a:r>
              <a:rPr lang="en-US" dirty="0" smtClean="0"/>
              <a:t>What Are PATH Mode Queries?</a:t>
            </a:r>
          </a:p>
        </p:txBody>
      </p:sp>
      <p:sp>
        <p:nvSpPr>
          <p:cNvPr id="7" name="AutoShape 26"/>
          <p:cNvSpPr>
            <a:spLocks noChangeArrowheads="1"/>
          </p:cNvSpPr>
          <p:nvPr/>
        </p:nvSpPr>
        <p:spPr bwMode="auto">
          <a:xfrm>
            <a:off x="458788" y="3418510"/>
            <a:ext cx="8185150" cy="15081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/First",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/Last"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Person.Contact</a:t>
            </a:r>
            <a:r>
              <a:rPr lang="en-US" sz="1600" dirty="0">
                <a:solidFill>
                  <a:schemeClr val="tx2"/>
                </a:solidFill>
                <a:latin typeface="Lucida Sans Typewriter" pitchFamily="49" charset="0"/>
              </a:rPr>
              <a:t> INNER JOIN	Employee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ON </a:t>
            </a:r>
            <a:r>
              <a:rPr lang="en-US" sz="1600" dirty="0" err="1">
                <a:solidFill>
                  <a:schemeClr val="tx2"/>
                </a:solidFill>
                <a:latin typeface="Lucida Sans Typewriter" pitchFamily="49" charset="0"/>
              </a:rPr>
              <a:t>Person.Contact.ContactID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Employee.ContactID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PATH</a:t>
            </a:r>
          </a:p>
        </p:txBody>
      </p:sp>
      <p:sp>
        <p:nvSpPr>
          <p:cNvPr id="9" name="Rounded Rectangle 844806"/>
          <p:cNvSpPr>
            <a:spLocks noChangeArrowheads="1"/>
          </p:cNvSpPr>
          <p:nvPr/>
        </p:nvSpPr>
        <p:spPr bwMode="auto">
          <a:xfrm>
            <a:off x="526755" y="1324144"/>
            <a:ext cx="8118652"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XML Path Language (XPath) to specify XML format</a:t>
            </a:r>
          </a:p>
        </p:txBody>
      </p:sp>
      <p:sp>
        <p:nvSpPr>
          <p:cNvPr id="10" name="Rounded Rectangle 844812"/>
          <p:cNvSpPr>
            <a:spLocks noChangeArrowheads="1"/>
          </p:cNvSpPr>
          <p:nvPr/>
        </p:nvSpPr>
        <p:spPr bwMode="auto">
          <a:xfrm>
            <a:off x="504453" y="2022960"/>
            <a:ext cx="8140954"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Allow creation of nested data</a:t>
            </a:r>
          </a:p>
        </p:txBody>
      </p:sp>
      <p:sp>
        <p:nvSpPr>
          <p:cNvPr id="11" name="Rounded Rectangle 844806"/>
          <p:cNvSpPr>
            <a:spLocks noChangeArrowheads="1"/>
          </p:cNvSpPr>
          <p:nvPr/>
        </p:nvSpPr>
        <p:spPr bwMode="auto">
          <a:xfrm>
            <a:off x="505259" y="2744065"/>
            <a:ext cx="813819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Easier to use than EXPLICIT mode </a:t>
            </a:r>
          </a:p>
        </p:txBody>
      </p:sp>
      <p:sp>
        <p:nvSpPr>
          <p:cNvPr id="12" name="AutoShape 26"/>
          <p:cNvSpPr>
            <a:spLocks noChangeArrowheads="1"/>
          </p:cNvSpPr>
          <p:nvPr/>
        </p:nvSpPr>
        <p:spPr bwMode="auto">
          <a:xfrm>
            <a:off x="452438" y="5037760"/>
            <a:ext cx="8188325" cy="173037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&lt;First&gt;Guy&lt;/First&gt;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&lt;Last&gt;Gilbert&lt;/Last&gt;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Syntax for Retrieving Nested XML</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051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2050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3"/>
          <p:cNvSpPr>
            <a:spLocks noChangeArrowheads="1"/>
          </p:cNvSpPr>
          <p:nvPr/>
        </p:nvSpPr>
        <p:spPr bwMode="auto">
          <a:xfrm>
            <a:off x="76200" y="1587500"/>
            <a:ext cx="8686800" cy="20701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4"/>
          <p:cNvSpPr>
            <a:spLocks noChangeArrowheads="1"/>
          </p:cNvSpPr>
          <p:nvPr/>
        </p:nvSpPr>
        <p:spPr bwMode="auto">
          <a:xfrm>
            <a:off x="163512" y="1707388"/>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AUTO mode produces only attributes or elements</a:t>
            </a:r>
          </a:p>
        </p:txBody>
      </p:sp>
      <p:sp>
        <p:nvSpPr>
          <p:cNvPr id="13" name="AutoShape 5"/>
          <p:cNvSpPr>
            <a:spLocks noChangeArrowheads="1"/>
          </p:cNvSpPr>
          <p:nvPr/>
        </p:nvSpPr>
        <p:spPr bwMode="auto">
          <a:xfrm>
            <a:off x="163512" y="2348948"/>
            <a:ext cx="8269733" cy="54665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inner FOR XML with TYPE clause to return xml data type</a:t>
            </a:r>
          </a:p>
        </p:txBody>
      </p:sp>
      <p:sp>
        <p:nvSpPr>
          <p:cNvPr id="14" name="AutoShape 6"/>
          <p:cNvSpPr>
            <a:spLocks noChangeArrowheads="1"/>
          </p:cNvSpPr>
          <p:nvPr/>
        </p:nvSpPr>
        <p:spPr bwMode="auto">
          <a:xfrm>
            <a:off x="152400" y="3031363"/>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Combine EXPLICIT mode with UNION ALL</a:t>
            </a:r>
          </a:p>
        </p:txBody>
      </p:sp>
      <p:sp>
        <p:nvSpPr>
          <p:cNvPr id="15" name="AutoShape 7"/>
          <p:cNvSpPr>
            <a:spLocks noChangeArrowheads="1"/>
          </p:cNvSpPr>
          <p:nvPr/>
        </p:nvSpPr>
        <p:spPr bwMode="auto">
          <a:xfrm>
            <a:off x="737045" y="5321300"/>
            <a:ext cx="6640512" cy="121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 CustomerID="1" CustomerType="S"&gt;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SalesOrderID="43860"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SalesOrderID="44501"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p:txBody>
      </p:sp>
      <p:sp>
        <p:nvSpPr>
          <p:cNvPr id="16" name="AutoShape 8"/>
          <p:cNvSpPr>
            <a:spLocks noChangeArrowheads="1"/>
          </p:cNvSpPr>
          <p:nvPr/>
        </p:nvSpPr>
        <p:spPr bwMode="auto">
          <a:xfrm>
            <a:off x="737045" y="4014787"/>
            <a:ext cx="6640512" cy="1208088"/>
          </a:xfrm>
          <a:prstGeom prst="roundRect">
            <a:avLst>
              <a:gd name="adj" fmla="val 919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17" name="Rectangle 9"/>
          <p:cNvSpPr>
            <a:spLocks noChangeArrowheads="1"/>
          </p:cNvSpPr>
          <p:nvPr/>
        </p:nvSpPr>
        <p:spPr bwMode="auto">
          <a:xfrm>
            <a:off x="533400"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 name="AutoShape 10"/>
          <p:cNvSpPr>
            <a:spLocks noChangeArrowheads="1"/>
          </p:cNvSpPr>
          <p:nvPr/>
        </p:nvSpPr>
        <p:spPr bwMode="auto">
          <a:xfrm>
            <a:off x="737045" y="4014787"/>
            <a:ext cx="6640512" cy="11953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 ELEMENTS</a:t>
            </a:r>
          </a:p>
        </p:txBody>
      </p:sp>
      <p:sp>
        <p:nvSpPr>
          <p:cNvPr id="19" name="Rectangle 11"/>
          <p:cNvSpPr>
            <a:spLocks noChangeArrowheads="1"/>
          </p:cNvSpPr>
          <p:nvPr/>
        </p:nvSpPr>
        <p:spPr bwMode="auto">
          <a:xfrm>
            <a:off x="525463"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0" name="AutoShape 12"/>
          <p:cNvSpPr>
            <a:spLocks noChangeArrowheads="1"/>
          </p:cNvSpPr>
          <p:nvPr/>
        </p:nvSpPr>
        <p:spPr bwMode="auto">
          <a:xfrm>
            <a:off x="737045" y="5318125"/>
            <a:ext cx="6640512" cy="1422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&lt;CustomerID&gt;1&lt;/CustomerID&gt;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&lt;CustomerType&gt;S&lt;/CustomerType&gt;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&lt;Order&gt;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&lt;SalesOrderID&gt;43860&lt;/SalesOrderID&gt;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&lt;Status&gt;5&lt;/Status&gt;...</a:t>
            </a:r>
          </a:p>
        </p:txBody>
      </p:sp>
      <p:sp>
        <p:nvSpPr>
          <p:cNvPr id="21" name="Rectangle 13"/>
          <p:cNvSpPr>
            <a:spLocks noChangeArrowheads="1"/>
          </p:cNvSpPr>
          <p:nvPr/>
        </p:nvSpPr>
        <p:spPr bwMode="auto">
          <a:xfrm>
            <a:off x="533400" y="38385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2" name="AutoShape 14"/>
          <p:cNvSpPr>
            <a:spLocks noChangeArrowheads="1"/>
          </p:cNvSpPr>
          <p:nvPr/>
        </p:nvSpPr>
        <p:spPr bwMode="auto">
          <a:xfrm>
            <a:off x="737045" y="4014787"/>
            <a:ext cx="6640512" cy="1782763"/>
          </a:xfrm>
          <a:prstGeom prst="roundRect">
            <a:avLst>
              <a:gd name="adj" fmla="val 565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Name 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(SELECT 	Name SubCategoryName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FROM 	ProductSubCategory SubCategory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WHERE	SubCategory.ProductCategoryID =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Category.ProductCategoryID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FOR XML AUTO, TYPE, ELEMENTS)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ProductCategory 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23" name="AutoShape 15"/>
          <p:cNvSpPr>
            <a:spLocks noChangeArrowheads="1"/>
          </p:cNvSpPr>
          <p:nvPr/>
        </p:nvSpPr>
        <p:spPr bwMode="auto">
          <a:xfrm>
            <a:off x="750888" y="5502275"/>
            <a:ext cx="6640512" cy="974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&lt;Category CategoryName="Accessories"&gt;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&lt;SubCategoryName&gt;Bike Racks&lt;/SubCategoryName&gt;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	&lt;/SubCategory&gt;...</a:t>
            </a:r>
            <a:endParaRPr lang="en-US" sz="1400">
              <a:solidFill>
                <a:schemeClr val="tx2"/>
              </a:solidFill>
              <a:latin typeface="Lucida Sans Typewriter" pitchFamily="49" charset="0"/>
            </a:endParaRPr>
          </a:p>
        </p:txBody>
      </p:sp>
      <p:sp>
        <p:nvSpPr>
          <p:cNvPr id="24" name="Rectangle 16"/>
          <p:cNvSpPr>
            <a:spLocks noChangeArrowheads="1"/>
          </p:cNvSpPr>
          <p:nvPr/>
        </p:nvSpPr>
        <p:spPr bwMode="auto">
          <a:xfrm>
            <a:off x="533400" y="3910013"/>
            <a:ext cx="6942138" cy="2947987"/>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5" name="AutoShape 17"/>
          <p:cNvSpPr>
            <a:spLocks noChangeArrowheads="1"/>
          </p:cNvSpPr>
          <p:nvPr/>
        </p:nvSpPr>
        <p:spPr bwMode="auto">
          <a:xfrm>
            <a:off x="737045" y="5522912"/>
            <a:ext cx="6640512" cy="1258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ProductID="709"&gt;Bike Socks, M&lt;/LineItem&gt;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ProductID="711"&gt;Helmet, Blue&lt;/LineItem&gt;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&lt;/Invoice&gt;...</a:t>
            </a:r>
            <a:endParaRPr lang="en-US" sz="1400">
              <a:solidFill>
                <a:schemeClr val="tx2"/>
              </a:solidFill>
              <a:latin typeface="Lucida Sans Typewriter" pitchFamily="49" charset="0"/>
            </a:endParaRPr>
          </a:p>
        </p:txBody>
      </p:sp>
      <p:sp>
        <p:nvSpPr>
          <p:cNvPr id="26" name="AutoShape 18"/>
          <p:cNvSpPr>
            <a:spLocks noChangeArrowheads="1"/>
          </p:cNvSpPr>
          <p:nvPr/>
        </p:nvSpPr>
        <p:spPr bwMode="auto">
          <a:xfrm>
            <a:off x="737045" y="4014787"/>
            <a:ext cx="6640512" cy="13954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1 AS Tag, NULL AS Parent,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SalesOrderHeader</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UNION ALL</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2 AS Tag, 1 AS Parent,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FROM SalesOrderDetail OD JOIN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FOR XML EXPLICIT</a:t>
            </a:r>
            <a:endParaRPr lang="en-US" sz="1400">
              <a:solidFill>
                <a:schemeClr val="tx2"/>
              </a:solidFill>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1" grpId="0" animBg="1"/>
      <p:bldP spid="22"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smtClean="0"/>
              <a:t>Shredding XML by Using OPENXML</a:t>
            </a:r>
          </a:p>
        </p:txBody>
      </p:sp>
      <p:sp>
        <p:nvSpPr>
          <p:cNvPr id="23555" name="Rectangle 3"/>
          <p:cNvSpPr>
            <a:spLocks noGrp="1" noChangeArrowheads="1"/>
          </p:cNvSpPr>
          <p:nvPr>
            <p:ph type="body" idx="1"/>
          </p:nvPr>
        </p:nvSpPr>
        <p:spPr/>
        <p:txBody>
          <a:bodyPr/>
          <a:lstStyle/>
          <a:p>
            <a:pPr eaLnBrk="1" hangingPunct="1"/>
            <a:r>
              <a:rPr lang="en-US" smtClean="0"/>
              <a:t>Overview of Shredding XML Data</a:t>
            </a:r>
          </a:p>
          <a:p>
            <a:pPr eaLnBrk="1" hangingPunct="1"/>
            <a:r>
              <a:rPr lang="en-US" smtClean="0"/>
              <a:t>Stored Procedures for Managing In-Memory Node Trees</a:t>
            </a:r>
          </a:p>
          <a:p>
            <a:pPr eaLnBrk="1" hangingPunct="1"/>
            <a:r>
              <a:rPr lang="en-US" smtClean="0"/>
              <a:t>OPENXML Syntax</a:t>
            </a:r>
          </a:p>
          <a:p>
            <a:pPr eaLnBrk="1" hangingPunct="1"/>
            <a:r>
              <a:rPr lang="en-US" smtClean="0"/>
              <a:t>Syntax for Working with XML Namespaces</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a:bodyPr>
          <a:lstStyle/>
          <a:p>
            <a:pPr eaLnBrk="1" hangingPunct="1"/>
            <a:r>
              <a:rPr lang="en-US" dirty="0" smtClean="0"/>
              <a:t>Overview of Shredding XML Data</a:t>
            </a:r>
          </a:p>
        </p:txBody>
      </p:sp>
      <p:grpSp>
        <p:nvGrpSpPr>
          <p:cNvPr id="2" name="Group 21"/>
          <p:cNvGrpSpPr>
            <a:grpSpLocks/>
          </p:cNvGrpSpPr>
          <p:nvPr/>
        </p:nvGrpSpPr>
        <p:grpSpPr bwMode="auto">
          <a:xfrm>
            <a:off x="8039100" y="632460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4624"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415088"/>
            <a:ext cx="304800" cy="244475"/>
            <a:chOff x="768" y="3096"/>
            <a:chExt cx="240" cy="192"/>
          </a:xfrm>
        </p:grpSpPr>
        <p:sp>
          <p:nvSpPr>
            <p:cNvPr id="24620"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116"/>
          <p:cNvSpPr>
            <a:spLocks noChangeArrowheads="1"/>
          </p:cNvSpPr>
          <p:nvPr/>
        </p:nvSpPr>
        <p:spPr bwMode="auto">
          <a:xfrm>
            <a:off x="804863" y="1589088"/>
            <a:ext cx="1997075" cy="8382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XML document</a:t>
            </a:r>
            <a:br>
              <a:rPr lang="en-US" sz="1400" dirty="0"/>
            </a:br>
            <a:r>
              <a:rPr lang="en-US" sz="1400" dirty="0"/>
              <a:t>received from client</a:t>
            </a:r>
          </a:p>
        </p:txBody>
      </p:sp>
      <p:sp>
        <p:nvSpPr>
          <p:cNvPr id="12" name="AutoShape 117"/>
          <p:cNvSpPr>
            <a:spLocks noChangeArrowheads="1"/>
          </p:cNvSpPr>
          <p:nvPr/>
        </p:nvSpPr>
        <p:spPr bwMode="auto">
          <a:xfrm>
            <a:off x="592138" y="1682750"/>
            <a:ext cx="323850" cy="377825"/>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3" name="Picture 75" descr="Database"/>
          <p:cNvPicPr>
            <a:picLocks noChangeAspect="1" noChangeArrowheads="1"/>
          </p:cNvPicPr>
          <p:nvPr/>
        </p:nvPicPr>
        <p:blipFill>
          <a:blip r:embed="rId3" cstate="print"/>
          <a:srcRect/>
          <a:stretch>
            <a:fillRect/>
          </a:stretch>
        </p:blipFill>
        <p:spPr bwMode="auto">
          <a:xfrm>
            <a:off x="736600" y="4660900"/>
            <a:ext cx="1585913" cy="1279525"/>
          </a:xfrm>
          <a:prstGeom prst="rect">
            <a:avLst/>
          </a:prstGeom>
          <a:noFill/>
          <a:ln w="9525">
            <a:noFill/>
            <a:miter lim="800000"/>
            <a:headEnd/>
            <a:tailEnd/>
          </a:ln>
        </p:spPr>
      </p:pic>
      <p:sp>
        <p:nvSpPr>
          <p:cNvPr id="24584" name="Rectangle 17"/>
          <p:cNvSpPr>
            <a:spLocks noChangeArrowheads="1"/>
          </p:cNvSpPr>
          <p:nvPr/>
        </p:nvSpPr>
        <p:spPr bwMode="auto">
          <a:xfrm>
            <a:off x="5526088" y="3378200"/>
            <a:ext cx="227012" cy="333375"/>
          </a:xfrm>
          <a:prstGeom prst="rect">
            <a:avLst/>
          </a:prstGeom>
          <a:noFill/>
          <a:ln w="25400">
            <a:noFill/>
            <a:miter lim="800000"/>
            <a:headEnd/>
            <a:tailEnd/>
          </a:ln>
        </p:spPr>
        <p:txBody>
          <a:bodyPr wrap="none" lIns="90488" tIns="44450" rIns="90488" bIns="44450">
            <a:spAutoFit/>
          </a:bodyPr>
          <a:lstStyle/>
          <a:p>
            <a:pPr eaLnBrk="0" hangingPunct="0"/>
            <a:r>
              <a:rPr lang="en-US" sz="1600" i="1"/>
              <a:t> </a:t>
            </a:r>
          </a:p>
        </p:txBody>
      </p:sp>
      <p:pic>
        <p:nvPicPr>
          <p:cNvPr id="24585" name="Picture 18" descr="Server01"/>
          <p:cNvPicPr>
            <a:picLocks noChangeAspect="1" noChangeArrowheads="1"/>
          </p:cNvPicPr>
          <p:nvPr/>
        </p:nvPicPr>
        <p:blipFill>
          <a:blip r:embed="rId4" cstate="print"/>
          <a:srcRect/>
          <a:stretch>
            <a:fillRect/>
          </a:stretch>
        </p:blipFill>
        <p:spPr bwMode="auto">
          <a:xfrm>
            <a:off x="3278188" y="2525713"/>
            <a:ext cx="947737" cy="1114425"/>
          </a:xfrm>
          <a:prstGeom prst="rect">
            <a:avLst/>
          </a:prstGeom>
          <a:noFill/>
          <a:ln w="9525">
            <a:noFill/>
            <a:miter lim="800000"/>
            <a:headEnd/>
            <a:tailEnd/>
          </a:ln>
        </p:spPr>
      </p:pic>
      <p:pic>
        <p:nvPicPr>
          <p:cNvPr id="16" name="Picture 58" descr="Table"/>
          <p:cNvPicPr>
            <a:picLocks noChangeAspect="1" noChangeArrowheads="1"/>
          </p:cNvPicPr>
          <p:nvPr/>
        </p:nvPicPr>
        <p:blipFill>
          <a:blip r:embed="rId5" cstate="print"/>
          <a:srcRect/>
          <a:stretch>
            <a:fillRect/>
          </a:stretch>
        </p:blipFill>
        <p:spPr bwMode="auto">
          <a:xfrm>
            <a:off x="3046413" y="5089525"/>
            <a:ext cx="722312" cy="800100"/>
          </a:xfrm>
          <a:prstGeom prst="rect">
            <a:avLst/>
          </a:prstGeom>
          <a:noFill/>
          <a:ln w="9525">
            <a:noFill/>
            <a:miter lim="800000"/>
            <a:headEnd/>
            <a:tailEnd/>
          </a:ln>
        </p:spPr>
      </p:pic>
      <p:pic>
        <p:nvPicPr>
          <p:cNvPr id="17" name="Picture 63" descr="Table"/>
          <p:cNvPicPr>
            <a:picLocks noChangeAspect="1" noChangeArrowheads="1"/>
          </p:cNvPicPr>
          <p:nvPr/>
        </p:nvPicPr>
        <p:blipFill>
          <a:blip r:embed="rId5" cstate="print"/>
          <a:srcRect/>
          <a:stretch>
            <a:fillRect/>
          </a:stretch>
        </p:blipFill>
        <p:spPr bwMode="auto">
          <a:xfrm>
            <a:off x="1004888" y="4576763"/>
            <a:ext cx="722312" cy="800100"/>
          </a:xfrm>
          <a:prstGeom prst="rect">
            <a:avLst/>
          </a:prstGeom>
          <a:noFill/>
          <a:ln w="9525">
            <a:noFill/>
            <a:miter lim="800000"/>
            <a:headEnd/>
            <a:tailEnd/>
          </a:ln>
        </p:spPr>
      </p:pic>
      <p:pic>
        <p:nvPicPr>
          <p:cNvPr id="18" name="Picture 64" descr="Table"/>
          <p:cNvPicPr>
            <a:picLocks noChangeAspect="1" noChangeArrowheads="1"/>
          </p:cNvPicPr>
          <p:nvPr/>
        </p:nvPicPr>
        <p:blipFill>
          <a:blip r:embed="rId5" cstate="print"/>
          <a:srcRect/>
          <a:stretch>
            <a:fillRect/>
          </a:stretch>
        </p:blipFill>
        <p:spPr bwMode="auto">
          <a:xfrm>
            <a:off x="1195388" y="4784725"/>
            <a:ext cx="722312" cy="800100"/>
          </a:xfrm>
          <a:prstGeom prst="rect">
            <a:avLst/>
          </a:prstGeom>
          <a:noFill/>
          <a:ln w="9525">
            <a:noFill/>
            <a:miter lim="800000"/>
            <a:headEnd/>
            <a:tailEnd/>
          </a:ln>
        </p:spPr>
      </p:pic>
      <p:pic>
        <p:nvPicPr>
          <p:cNvPr id="19" name="Picture 65" descr="Table"/>
          <p:cNvPicPr>
            <a:picLocks noChangeAspect="1" noChangeArrowheads="1"/>
          </p:cNvPicPr>
          <p:nvPr/>
        </p:nvPicPr>
        <p:blipFill>
          <a:blip r:embed="rId5" cstate="print"/>
          <a:srcRect/>
          <a:stretch>
            <a:fillRect/>
          </a:stretch>
        </p:blipFill>
        <p:spPr bwMode="auto">
          <a:xfrm>
            <a:off x="1360488" y="5018088"/>
            <a:ext cx="722312" cy="800100"/>
          </a:xfrm>
          <a:prstGeom prst="rect">
            <a:avLst/>
          </a:prstGeom>
          <a:noFill/>
          <a:ln w="9525">
            <a:noFill/>
            <a:miter lim="800000"/>
            <a:headEnd/>
            <a:tailEnd/>
          </a:ln>
        </p:spPr>
      </p:pic>
      <p:grpSp>
        <p:nvGrpSpPr>
          <p:cNvPr id="5" name="Group 92"/>
          <p:cNvGrpSpPr>
            <a:grpSpLocks/>
          </p:cNvGrpSpPr>
          <p:nvPr/>
        </p:nvGrpSpPr>
        <p:grpSpPr bwMode="auto">
          <a:xfrm>
            <a:off x="4306888" y="4211638"/>
            <a:ext cx="577850" cy="495300"/>
            <a:chOff x="4333" y="2954"/>
            <a:chExt cx="364" cy="312"/>
          </a:xfrm>
        </p:grpSpPr>
        <p:sp>
          <p:nvSpPr>
            <p:cNvPr id="24612" name="Line 89"/>
            <p:cNvSpPr>
              <a:spLocks noChangeShapeType="1"/>
            </p:cNvSpPr>
            <p:nvPr/>
          </p:nvSpPr>
          <p:spPr bwMode="auto">
            <a:xfrm>
              <a:off x="4460" y="3013"/>
              <a:ext cx="200" cy="200"/>
            </a:xfrm>
            <a:prstGeom prst="line">
              <a:avLst/>
            </a:prstGeom>
            <a:noFill/>
            <a:ln w="28575">
              <a:solidFill>
                <a:srgbClr val="808080"/>
              </a:solidFill>
              <a:round/>
              <a:headEnd/>
              <a:tailEnd/>
            </a:ln>
          </p:spPr>
          <p:txBody>
            <a:bodyPr tIns="91440" bIns="91440"/>
            <a:lstStyle/>
            <a:p>
              <a:endParaRPr lang="en-US"/>
            </a:p>
          </p:txBody>
        </p:sp>
        <p:sp>
          <p:nvSpPr>
            <p:cNvPr id="24613" name="Line 90"/>
            <p:cNvSpPr>
              <a:spLocks noChangeShapeType="1"/>
            </p:cNvSpPr>
            <p:nvPr/>
          </p:nvSpPr>
          <p:spPr bwMode="auto">
            <a:xfrm flipH="1">
              <a:off x="4490" y="3092"/>
              <a:ext cx="58" cy="119"/>
            </a:xfrm>
            <a:prstGeom prst="line">
              <a:avLst/>
            </a:prstGeom>
            <a:noFill/>
            <a:ln w="28575">
              <a:solidFill>
                <a:srgbClr val="808080"/>
              </a:solidFill>
              <a:round/>
              <a:headEnd/>
              <a:tailEnd/>
            </a:ln>
          </p:spPr>
          <p:txBody>
            <a:bodyPr tIns="91440" bIns="91440"/>
            <a:lstStyle/>
            <a:p>
              <a:endParaRPr lang="en-US"/>
            </a:p>
          </p:txBody>
        </p:sp>
        <p:sp>
          <p:nvSpPr>
            <p:cNvPr id="24614" name="Line 91"/>
            <p:cNvSpPr>
              <a:spLocks noChangeShapeType="1"/>
            </p:cNvSpPr>
            <p:nvPr/>
          </p:nvSpPr>
          <p:spPr bwMode="auto">
            <a:xfrm flipH="1">
              <a:off x="4380" y="2996"/>
              <a:ext cx="58" cy="119"/>
            </a:xfrm>
            <a:prstGeom prst="line">
              <a:avLst/>
            </a:prstGeom>
            <a:noFill/>
            <a:ln w="28575">
              <a:solidFill>
                <a:srgbClr val="808080"/>
              </a:solidFill>
              <a:round/>
              <a:headEnd/>
              <a:tailEnd/>
            </a:ln>
          </p:spPr>
          <p:txBody>
            <a:bodyPr tIns="91440" bIns="91440"/>
            <a:lstStyle/>
            <a:p>
              <a:endParaRPr lang="en-US"/>
            </a:p>
          </p:txBody>
        </p:sp>
        <p:sp>
          <p:nvSpPr>
            <p:cNvPr id="24615" name="Oval 84"/>
            <p:cNvSpPr>
              <a:spLocks noChangeArrowheads="1"/>
            </p:cNvSpPr>
            <p:nvPr/>
          </p:nvSpPr>
          <p:spPr bwMode="auto">
            <a:xfrm>
              <a:off x="4409" y="2954"/>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6" name="Oval 85"/>
            <p:cNvSpPr>
              <a:spLocks noChangeArrowheads="1"/>
            </p:cNvSpPr>
            <p:nvPr/>
          </p:nvSpPr>
          <p:spPr bwMode="auto">
            <a:xfrm>
              <a:off x="4505" y="305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7" name="Oval 86"/>
            <p:cNvSpPr>
              <a:spLocks noChangeArrowheads="1"/>
            </p:cNvSpPr>
            <p:nvPr/>
          </p:nvSpPr>
          <p:spPr bwMode="auto">
            <a:xfrm>
              <a:off x="4601" y="31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8" name="Oval 87"/>
            <p:cNvSpPr>
              <a:spLocks noChangeArrowheads="1"/>
            </p:cNvSpPr>
            <p:nvPr/>
          </p:nvSpPr>
          <p:spPr bwMode="auto">
            <a:xfrm>
              <a:off x="4333" y="30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9" name="Oval 88"/>
            <p:cNvSpPr>
              <a:spLocks noChangeArrowheads="1"/>
            </p:cNvSpPr>
            <p:nvPr/>
          </p:nvSpPr>
          <p:spPr bwMode="auto">
            <a:xfrm>
              <a:off x="4436" y="317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grpSp>
      <p:sp>
        <p:nvSpPr>
          <p:cNvPr id="24591" name="Freeform 95"/>
          <p:cNvSpPr>
            <a:spLocks/>
          </p:cNvSpPr>
          <p:nvPr/>
        </p:nvSpPr>
        <p:spPr bwMode="auto">
          <a:xfrm>
            <a:off x="1577975" y="2986088"/>
            <a:ext cx="1712913" cy="193675"/>
          </a:xfrm>
          <a:custGeom>
            <a:avLst/>
            <a:gdLst>
              <a:gd name="T0" fmla="*/ 2147483647 w 917"/>
              <a:gd name="T1" fmla="*/ 2147483647 h 103"/>
              <a:gd name="T2" fmla="*/ 2147483647 w 917"/>
              <a:gd name="T3" fmla="*/ 2147483647 h 103"/>
              <a:gd name="T4" fmla="*/ 2147483647 w 917"/>
              <a:gd name="T5" fmla="*/ 0 h 103"/>
              <a:gd name="T6" fmla="*/ 2147483647 w 917"/>
              <a:gd name="T7" fmla="*/ 2147483647 h 103"/>
              <a:gd name="T8" fmla="*/ 2147483647 w 917"/>
              <a:gd name="T9" fmla="*/ 2147483647 h 103"/>
              <a:gd name="T10" fmla="*/ 2147483647 w 917"/>
              <a:gd name="T11" fmla="*/ 2147483647 h 103"/>
              <a:gd name="T12" fmla="*/ 2147483647 w 917"/>
              <a:gd name="T13" fmla="*/ 2147483647 h 103"/>
              <a:gd name="T14" fmla="*/ 2147483647 w 917"/>
              <a:gd name="T15" fmla="*/ 2147483647 h 103"/>
              <a:gd name="T16" fmla="*/ 2147483647 w 917"/>
              <a:gd name="T17" fmla="*/ 2147483647 h 103"/>
              <a:gd name="T18" fmla="*/ 2147483647 w 917"/>
              <a:gd name="T19" fmla="*/ 2147483647 h 103"/>
              <a:gd name="T20" fmla="*/ 2147483647 w 917"/>
              <a:gd name="T21" fmla="*/ 2147483647 h 103"/>
              <a:gd name="T22" fmla="*/ 0 w 917"/>
              <a:gd name="T23" fmla="*/ 2147483647 h 103"/>
              <a:gd name="T24" fmla="*/ 2147483647 w 9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7"/>
              <a:gd name="T40" fmla="*/ 0 h 103"/>
              <a:gd name="T41" fmla="*/ 917 w 9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7" h="103">
                <a:moveTo>
                  <a:pt x="780" y="30"/>
                </a:moveTo>
                <a:lnTo>
                  <a:pt x="778" y="15"/>
                </a:lnTo>
                <a:lnTo>
                  <a:pt x="776" y="0"/>
                </a:lnTo>
                <a:lnTo>
                  <a:pt x="846" y="27"/>
                </a:lnTo>
                <a:lnTo>
                  <a:pt x="895" y="45"/>
                </a:lnTo>
                <a:lnTo>
                  <a:pt x="917" y="54"/>
                </a:lnTo>
                <a:lnTo>
                  <a:pt x="911" y="56"/>
                </a:lnTo>
                <a:lnTo>
                  <a:pt x="895" y="62"/>
                </a:lnTo>
                <a:lnTo>
                  <a:pt x="846" y="78"/>
                </a:lnTo>
                <a:lnTo>
                  <a:pt x="775" y="103"/>
                </a:lnTo>
                <a:lnTo>
                  <a:pt x="781" y="75"/>
                </a:lnTo>
                <a:lnTo>
                  <a:pt x="0" y="55"/>
                </a:lnTo>
                <a:lnTo>
                  <a:pt x="780"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24592" name="Picture 60" descr="Document_Schema"/>
          <p:cNvPicPr>
            <a:picLocks noChangeAspect="1" noChangeArrowheads="1"/>
          </p:cNvPicPr>
          <p:nvPr/>
        </p:nvPicPr>
        <p:blipFill>
          <a:blip r:embed="rId6" cstate="print"/>
          <a:srcRect/>
          <a:stretch>
            <a:fillRect/>
          </a:stretch>
        </p:blipFill>
        <p:spPr bwMode="auto">
          <a:xfrm>
            <a:off x="2252663" y="2663825"/>
            <a:ext cx="501650" cy="815975"/>
          </a:xfrm>
          <a:prstGeom prst="rect">
            <a:avLst/>
          </a:prstGeom>
          <a:noFill/>
          <a:ln w="9525">
            <a:noFill/>
            <a:miter lim="800000"/>
            <a:headEnd/>
            <a:tailEnd/>
          </a:ln>
        </p:spPr>
      </p:pic>
      <p:pic>
        <p:nvPicPr>
          <p:cNvPr id="31" name="Picture 59" descr="ServerProcess"/>
          <p:cNvPicPr>
            <a:picLocks noChangeAspect="1" noChangeArrowheads="1"/>
          </p:cNvPicPr>
          <p:nvPr/>
        </p:nvPicPr>
        <p:blipFill>
          <a:blip r:embed="rId7" cstate="print"/>
          <a:srcRect/>
          <a:stretch>
            <a:fillRect/>
          </a:stretch>
        </p:blipFill>
        <p:spPr bwMode="auto">
          <a:xfrm>
            <a:off x="4027488" y="2916238"/>
            <a:ext cx="765175" cy="587375"/>
          </a:xfrm>
          <a:prstGeom prst="rect">
            <a:avLst/>
          </a:prstGeom>
          <a:noFill/>
          <a:ln w="9525">
            <a:noFill/>
            <a:miter lim="800000"/>
            <a:headEnd/>
            <a:tailEnd/>
          </a:ln>
        </p:spPr>
      </p:pic>
      <p:sp>
        <p:nvSpPr>
          <p:cNvPr id="32" name="Freeform 98"/>
          <p:cNvSpPr>
            <a:spLocks/>
          </p:cNvSpPr>
          <p:nvPr/>
        </p:nvSpPr>
        <p:spPr bwMode="auto">
          <a:xfrm rot="461018">
            <a:off x="2293938" y="506888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3" name="Freeform 99"/>
          <p:cNvSpPr>
            <a:spLocks/>
          </p:cNvSpPr>
          <p:nvPr/>
        </p:nvSpPr>
        <p:spPr bwMode="auto">
          <a:xfrm rot="461018">
            <a:off x="2268538" y="530383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4" name="Freeform 100"/>
          <p:cNvSpPr>
            <a:spLocks/>
          </p:cNvSpPr>
          <p:nvPr/>
        </p:nvSpPr>
        <p:spPr bwMode="auto">
          <a:xfrm rot="461018">
            <a:off x="2279650" y="5538788"/>
            <a:ext cx="782638"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6" name="Group 121"/>
          <p:cNvGrpSpPr>
            <a:grpSpLocks/>
          </p:cNvGrpSpPr>
          <p:nvPr/>
        </p:nvGrpSpPr>
        <p:grpSpPr bwMode="auto">
          <a:xfrm>
            <a:off x="3836988" y="5810250"/>
            <a:ext cx="2386012" cy="676275"/>
            <a:chOff x="2466" y="3091"/>
            <a:chExt cx="1367" cy="426"/>
          </a:xfrm>
        </p:grpSpPr>
        <p:sp>
          <p:nvSpPr>
            <p:cNvPr id="36" name="AutoShape 102"/>
            <p:cNvSpPr>
              <a:spLocks noChangeArrowheads="1"/>
            </p:cNvSpPr>
            <p:nvPr/>
          </p:nvSpPr>
          <p:spPr bwMode="auto">
            <a:xfrm>
              <a:off x="2575" y="3091"/>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OPENXML to </a:t>
              </a:r>
              <a:br>
                <a:rPr lang="en-GB" sz="1400" dirty="0"/>
              </a:br>
              <a:r>
                <a:rPr lang="en-GB" sz="1400" dirty="0"/>
                <a:t>retrieve </a:t>
              </a:r>
              <a:r>
                <a:rPr lang="en-GB" sz="1400" dirty="0" err="1"/>
                <a:t>rowset</a:t>
              </a:r>
              <a:endParaRPr lang="en-US" sz="1400" dirty="0"/>
            </a:p>
          </p:txBody>
        </p:sp>
        <p:sp>
          <p:nvSpPr>
            <p:cNvPr id="37" name="AutoShape 104"/>
            <p:cNvSpPr>
              <a:spLocks noChangeArrowheads="1"/>
            </p:cNvSpPr>
            <p:nvPr/>
          </p:nvSpPr>
          <p:spPr bwMode="auto">
            <a:xfrm>
              <a:off x="2466" y="3137"/>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7" name="Group 49"/>
          <p:cNvGrpSpPr>
            <a:grpSpLocks/>
          </p:cNvGrpSpPr>
          <p:nvPr/>
        </p:nvGrpSpPr>
        <p:grpSpPr bwMode="auto">
          <a:xfrm>
            <a:off x="4876800" y="4011613"/>
            <a:ext cx="3854450" cy="674687"/>
            <a:chOff x="5021263" y="3625850"/>
            <a:chExt cx="3854450" cy="675368"/>
          </a:xfrm>
        </p:grpSpPr>
        <p:sp>
          <p:nvSpPr>
            <p:cNvPr id="39" name="AutoShape 105"/>
            <p:cNvSpPr>
              <a:spLocks noChangeArrowheads="1"/>
            </p:cNvSpPr>
            <p:nvPr/>
          </p:nvSpPr>
          <p:spPr bwMode="auto">
            <a:xfrm>
              <a:off x="5246688" y="3625850"/>
              <a:ext cx="3629025" cy="67536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a:t>
              </a:r>
              <a:r>
                <a:rPr lang="en-US" sz="1400" dirty="0"/>
                <a:t>sp_xml_removedocument</a:t>
              </a:r>
              <a:br>
                <a:rPr lang="en-US" sz="1400" dirty="0"/>
              </a:br>
              <a:r>
                <a:rPr lang="en-US" sz="1400" dirty="0"/>
                <a:t>to clean up memory tree</a:t>
              </a:r>
            </a:p>
          </p:txBody>
        </p:sp>
        <p:sp>
          <p:nvSpPr>
            <p:cNvPr id="40" name="AutoShape 106"/>
            <p:cNvSpPr>
              <a:spLocks noChangeArrowheads="1"/>
            </p:cNvSpPr>
            <p:nvPr/>
          </p:nvSpPr>
          <p:spPr bwMode="auto">
            <a:xfrm>
              <a:off x="5021263" y="3698949"/>
              <a:ext cx="420688" cy="37820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5</a:t>
              </a:r>
            </a:p>
          </p:txBody>
        </p:sp>
      </p:grpSp>
      <p:sp>
        <p:nvSpPr>
          <p:cNvPr id="41" name="Freeform 107"/>
          <p:cNvSpPr>
            <a:spLocks/>
          </p:cNvSpPr>
          <p:nvPr/>
        </p:nvSpPr>
        <p:spPr bwMode="auto">
          <a:xfrm rot="3600000">
            <a:off x="3721893" y="3666332"/>
            <a:ext cx="982663" cy="24130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42" name="Freeform 109"/>
          <p:cNvSpPr>
            <a:spLocks/>
          </p:cNvSpPr>
          <p:nvPr/>
        </p:nvSpPr>
        <p:spPr bwMode="auto">
          <a:xfrm rot="18935853" flipH="1">
            <a:off x="3608388" y="4722813"/>
            <a:ext cx="1049337" cy="29845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8" name="Group 120"/>
          <p:cNvGrpSpPr>
            <a:grpSpLocks/>
          </p:cNvGrpSpPr>
          <p:nvPr/>
        </p:nvGrpSpPr>
        <p:grpSpPr bwMode="auto">
          <a:xfrm>
            <a:off x="4654550" y="2262188"/>
            <a:ext cx="3275013" cy="935037"/>
            <a:chOff x="2819" y="1037"/>
            <a:chExt cx="2063" cy="589"/>
          </a:xfrm>
        </p:grpSpPr>
        <p:sp>
          <p:nvSpPr>
            <p:cNvPr id="44" name="AutoShape 112"/>
            <p:cNvSpPr>
              <a:spLocks noChangeArrowheads="1"/>
            </p:cNvSpPr>
            <p:nvPr/>
          </p:nvSpPr>
          <p:spPr bwMode="auto">
            <a:xfrm>
              <a:off x="2928" y="1037"/>
              <a:ext cx="1954" cy="58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Create internal tree representation by using </a:t>
              </a:r>
            </a:p>
            <a:p>
              <a:pPr eaLnBrk="0" hangingPunct="0">
                <a:lnSpc>
                  <a:spcPct val="120000"/>
                </a:lnSpc>
                <a:defRPr/>
              </a:pPr>
              <a:r>
                <a:rPr lang="en-US" sz="1400" dirty="0"/>
                <a:t>sp_xml_preparedocument </a:t>
              </a:r>
            </a:p>
          </p:txBody>
        </p:sp>
        <p:sp>
          <p:nvSpPr>
            <p:cNvPr id="45" name="AutoShape 111"/>
            <p:cNvSpPr>
              <a:spLocks noChangeArrowheads="1"/>
            </p:cNvSpPr>
            <p:nvPr/>
          </p:nvSpPr>
          <p:spPr bwMode="auto">
            <a:xfrm>
              <a:off x="2819" y="1086"/>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9" name="Group 122"/>
          <p:cNvGrpSpPr>
            <a:grpSpLocks/>
          </p:cNvGrpSpPr>
          <p:nvPr/>
        </p:nvGrpSpPr>
        <p:grpSpPr bwMode="auto">
          <a:xfrm>
            <a:off x="430213" y="6110288"/>
            <a:ext cx="2646362" cy="676275"/>
            <a:chOff x="665" y="3355"/>
            <a:chExt cx="1367" cy="426"/>
          </a:xfrm>
        </p:grpSpPr>
        <p:sp>
          <p:nvSpPr>
            <p:cNvPr id="47" name="AutoShape 118"/>
            <p:cNvSpPr>
              <a:spLocks noChangeArrowheads="1"/>
            </p:cNvSpPr>
            <p:nvPr/>
          </p:nvSpPr>
          <p:spPr bwMode="auto">
            <a:xfrm>
              <a:off x="774" y="3355"/>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GB" sz="1400" dirty="0"/>
                <a:t>Process (or shred) </a:t>
              </a:r>
              <a:br>
                <a:rPr lang="en-GB" sz="1400" dirty="0"/>
              </a:br>
              <a:r>
                <a:rPr lang="en-GB" sz="1400" dirty="0"/>
                <a:t>the data into tables</a:t>
              </a:r>
              <a:endParaRPr lang="en-US" sz="1400" dirty="0"/>
            </a:p>
          </p:txBody>
        </p:sp>
        <p:sp>
          <p:nvSpPr>
            <p:cNvPr id="48" name="AutoShape 119"/>
            <p:cNvSpPr>
              <a:spLocks noChangeArrowheads="1"/>
            </p:cNvSpPr>
            <p:nvPr/>
          </p:nvSpPr>
          <p:spPr bwMode="auto">
            <a:xfrm>
              <a:off x="665" y="3401"/>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pic>
        <p:nvPicPr>
          <p:cNvPr id="24603" name="Picture 70" descr="Application_Console"/>
          <p:cNvPicPr>
            <a:picLocks noChangeAspect="1" noChangeArrowheads="1"/>
          </p:cNvPicPr>
          <p:nvPr/>
        </p:nvPicPr>
        <p:blipFill>
          <a:blip r:embed="rId8" cstate="print"/>
          <a:srcRect/>
          <a:stretch>
            <a:fillRect/>
          </a:stretch>
        </p:blipFill>
        <p:spPr bwMode="auto">
          <a:xfrm>
            <a:off x="896938" y="2630488"/>
            <a:ext cx="860425" cy="763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587190"/>
            <a:ext cx="8721725" cy="519461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5605"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Stored Procedures for Managing In-Memory Node Trees</a:t>
            </a:r>
          </a:p>
        </p:txBody>
      </p:sp>
      <p:sp>
        <p:nvSpPr>
          <p:cNvPr id="7" name="AutoShape 26"/>
          <p:cNvSpPr>
            <a:spLocks noChangeArrowheads="1"/>
          </p:cNvSpPr>
          <p:nvPr/>
        </p:nvSpPr>
        <p:spPr bwMode="auto">
          <a:xfrm>
            <a:off x="381000" y="2989263"/>
            <a:ext cx="8150225" cy="364013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CREATE PROC </a:t>
            </a:r>
            <a:r>
              <a:rPr lang="en-US" sz="1600" dirty="0" err="1">
                <a:solidFill>
                  <a:schemeClr val="tx2"/>
                </a:solidFill>
                <a:latin typeface="Lucida Sans Typewriter" pitchFamily="49" charset="0"/>
              </a:rPr>
              <a:t>ProcessOrder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@doc xml -- xml data</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AS</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Declare document handle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DECLARE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integer</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Create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OUTPUT, @doc</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Process Document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Remove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sp_xml_removedocument @</a:t>
            </a:r>
            <a:r>
              <a:rPr lang="en-US" sz="1600" dirty="0" err="1">
                <a:solidFill>
                  <a:schemeClr val="tx2"/>
                </a:solidFill>
                <a:latin typeface="Lucida Sans Typewriter" pitchFamily="49" charset="0"/>
              </a:rPr>
              <a:t>hdoc</a:t>
            </a:r>
            <a:endParaRPr lang="en-US" sz="1600" dirty="0">
              <a:solidFill>
                <a:schemeClr val="tx2"/>
              </a:solidFill>
              <a:latin typeface="Lucida Sans Typewriter" pitchFamily="49" charset="0"/>
            </a:endParaRPr>
          </a:p>
        </p:txBody>
      </p:sp>
      <p:sp>
        <p:nvSpPr>
          <p:cNvPr id="9" name="Rounded Rectangle 844806"/>
          <p:cNvSpPr>
            <a:spLocks noChangeArrowheads="1"/>
          </p:cNvSpPr>
          <p:nvPr/>
        </p:nvSpPr>
        <p:spPr bwMode="auto">
          <a:xfrm>
            <a:off x="425607" y="1711641"/>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Create tree by using sp_xml_preparedocument </a:t>
            </a:r>
          </a:p>
        </p:txBody>
      </p:sp>
      <p:sp>
        <p:nvSpPr>
          <p:cNvPr id="10" name="Rounded Rectangle 844812"/>
          <p:cNvSpPr>
            <a:spLocks noChangeArrowheads="1"/>
          </p:cNvSpPr>
          <p:nvPr/>
        </p:nvSpPr>
        <p:spPr bwMode="auto">
          <a:xfrm>
            <a:off x="425607" y="2303463"/>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Free memory by using sp_xml_removedocument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648" y="304800"/>
            <a:ext cx="8153400" cy="990600"/>
          </a:xfrm>
        </p:spPr>
        <p:txBody>
          <a:bodyPr/>
          <a:lstStyle/>
          <a:p>
            <a:pPr eaLnBrk="1" hangingPunct="1"/>
            <a:r>
              <a:rPr lang="en-US" dirty="0" smtClean="0"/>
              <a:t>OPENXML Syntax</a:t>
            </a:r>
          </a:p>
        </p:txBody>
      </p:sp>
      <p:grpSp>
        <p:nvGrpSpPr>
          <p:cNvPr id="2" name="Group 21"/>
          <p:cNvGrpSpPr>
            <a:grpSpLocks/>
          </p:cNvGrpSpPr>
          <p:nvPr/>
        </p:nvGrpSpPr>
        <p:grpSpPr bwMode="auto">
          <a:xfrm>
            <a:off x="8077200" y="64325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64563" y="6523038"/>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022350" y="1951037"/>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 CustomerID="1" CustomerType="S"&gt;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 SalesOrderID="43860" Status="5"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OrderDate="2001-08-01T00:00:00"&gt;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ProductID="761" Quantity="2"/&gt;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ProductID="770" Quantity="1"/&gt;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&lt;/Customer&gt;</a:t>
            </a:r>
          </a:p>
        </p:txBody>
      </p:sp>
      <p:sp>
        <p:nvSpPr>
          <p:cNvPr id="12" name="AutoShape 5"/>
          <p:cNvSpPr>
            <a:spLocks noChangeArrowheads="1"/>
          </p:cNvSpPr>
          <p:nvPr/>
        </p:nvSpPr>
        <p:spPr bwMode="auto">
          <a:xfrm>
            <a:off x="1033463" y="4178300"/>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SELECT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FROM OPENXML (@idoc, '/Customer/Order/OrderDetail', 1)</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WITH (CustomerID int		'../../@CustomerID',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OrderID    int		'../@SalesOrderID',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  datetime	'../@OrderDate',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ProdID     int		'@ProductID',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Quantity   int)</a:t>
            </a:r>
          </a:p>
        </p:txBody>
      </p:sp>
      <p:sp>
        <p:nvSpPr>
          <p:cNvPr id="13" name="Line 10"/>
          <p:cNvSpPr>
            <a:spLocks noChangeShapeType="1"/>
          </p:cNvSpPr>
          <p:nvPr/>
        </p:nvSpPr>
        <p:spPr bwMode="auto">
          <a:xfrm flipH="1" flipV="1">
            <a:off x="5186363" y="5610225"/>
            <a:ext cx="49212" cy="955675"/>
          </a:xfrm>
          <a:prstGeom prst="line">
            <a:avLst/>
          </a:prstGeom>
          <a:noFill/>
          <a:ln w="38100">
            <a:solidFill>
              <a:srgbClr val="CC0000"/>
            </a:solidFill>
            <a:round/>
            <a:headEnd/>
            <a:tailEnd type="triangle" w="med" len="med"/>
          </a:ln>
        </p:spPr>
        <p:txBody>
          <a:bodyPr anchor="ctr"/>
          <a:lstStyle/>
          <a:p>
            <a:endParaRPr lang="en-US"/>
          </a:p>
        </p:txBody>
      </p:sp>
      <p:sp>
        <p:nvSpPr>
          <p:cNvPr id="14" name="Line 12"/>
          <p:cNvSpPr>
            <a:spLocks noChangeShapeType="1"/>
          </p:cNvSpPr>
          <p:nvPr/>
        </p:nvSpPr>
        <p:spPr bwMode="auto">
          <a:xfrm flipH="1" flipV="1">
            <a:off x="6088063" y="5389563"/>
            <a:ext cx="374650" cy="714375"/>
          </a:xfrm>
          <a:prstGeom prst="line">
            <a:avLst/>
          </a:prstGeom>
          <a:noFill/>
          <a:ln w="38100">
            <a:solidFill>
              <a:srgbClr val="CC0000"/>
            </a:solidFill>
            <a:round/>
            <a:headEnd/>
            <a:tailEnd type="triangle" w="med" len="med"/>
          </a:ln>
        </p:spPr>
        <p:txBody>
          <a:bodyPr anchor="ctr"/>
          <a:lstStyle/>
          <a:p>
            <a:endParaRPr lang="en-US"/>
          </a:p>
        </p:txBody>
      </p:sp>
      <p:sp>
        <p:nvSpPr>
          <p:cNvPr id="15" name="Line 13"/>
          <p:cNvSpPr>
            <a:spLocks noChangeShapeType="1"/>
          </p:cNvSpPr>
          <p:nvPr/>
        </p:nvSpPr>
        <p:spPr bwMode="auto">
          <a:xfrm flipH="1" flipV="1">
            <a:off x="6445250" y="5151438"/>
            <a:ext cx="544513" cy="982662"/>
          </a:xfrm>
          <a:prstGeom prst="line">
            <a:avLst/>
          </a:prstGeom>
          <a:noFill/>
          <a:ln w="38100">
            <a:solidFill>
              <a:srgbClr val="CC0000"/>
            </a:solidFill>
            <a:round/>
            <a:headEnd/>
            <a:tailEnd type="triangle" w="med" len="med"/>
          </a:ln>
        </p:spPr>
        <p:txBody>
          <a:bodyPr anchor="ctr"/>
          <a:lstStyle/>
          <a:p>
            <a:endParaRPr lang="en-US"/>
          </a:p>
        </p:txBody>
      </p:sp>
      <p:sp>
        <p:nvSpPr>
          <p:cNvPr id="16" name="AutoShape 11"/>
          <p:cNvSpPr>
            <a:spLocks noChangeArrowheads="1"/>
          </p:cNvSpPr>
          <p:nvPr/>
        </p:nvSpPr>
        <p:spPr bwMode="auto">
          <a:xfrm>
            <a:off x="6367463" y="6032500"/>
            <a:ext cx="2449512" cy="35560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Order element</a:t>
            </a:r>
            <a:endParaRPr lang="en-US" sz="1400" dirty="0" err="1"/>
          </a:p>
        </p:txBody>
      </p:sp>
      <p:sp>
        <p:nvSpPr>
          <p:cNvPr id="17" name="Line 15"/>
          <p:cNvSpPr>
            <a:spLocks noChangeShapeType="1"/>
          </p:cNvSpPr>
          <p:nvPr/>
        </p:nvSpPr>
        <p:spPr bwMode="auto">
          <a:xfrm flipH="1" flipV="1">
            <a:off x="6688138" y="4846638"/>
            <a:ext cx="528637" cy="0"/>
          </a:xfrm>
          <a:prstGeom prst="line">
            <a:avLst/>
          </a:prstGeom>
          <a:noFill/>
          <a:ln w="38100">
            <a:solidFill>
              <a:srgbClr val="CC0000"/>
            </a:solidFill>
            <a:round/>
            <a:headEnd/>
            <a:tailEnd type="triangle" w="med" len="med"/>
          </a:ln>
        </p:spPr>
        <p:txBody>
          <a:bodyPr anchor="ctr"/>
          <a:lstStyle/>
          <a:p>
            <a:endParaRPr lang="en-US"/>
          </a:p>
        </p:txBody>
      </p:sp>
      <p:sp>
        <p:nvSpPr>
          <p:cNvPr id="18" name="AutoShape 14"/>
          <p:cNvSpPr>
            <a:spLocks noChangeArrowheads="1"/>
          </p:cNvSpPr>
          <p:nvPr/>
        </p:nvSpPr>
        <p:spPr bwMode="auto">
          <a:xfrm>
            <a:off x="7194550" y="4699000"/>
            <a:ext cx="1397000" cy="7254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Customer element</a:t>
            </a:r>
            <a:endParaRPr lang="en-US" sz="1400" dirty="0" err="1"/>
          </a:p>
        </p:txBody>
      </p:sp>
      <p:sp>
        <p:nvSpPr>
          <p:cNvPr id="19" name="Line 18"/>
          <p:cNvSpPr>
            <a:spLocks noChangeShapeType="1"/>
          </p:cNvSpPr>
          <p:nvPr/>
        </p:nvSpPr>
        <p:spPr bwMode="auto">
          <a:xfrm flipH="1">
            <a:off x="7589838" y="3959225"/>
            <a:ext cx="274637" cy="569913"/>
          </a:xfrm>
          <a:prstGeom prst="line">
            <a:avLst/>
          </a:prstGeom>
          <a:noFill/>
          <a:ln w="38100">
            <a:solidFill>
              <a:srgbClr val="CC0000"/>
            </a:solidFill>
            <a:round/>
            <a:headEnd/>
            <a:tailEnd type="triangle" w="med" len="med"/>
          </a:ln>
        </p:spPr>
        <p:txBody>
          <a:bodyPr anchor="ctr"/>
          <a:lstStyle/>
          <a:p>
            <a:endParaRPr lang="en-US"/>
          </a:p>
        </p:txBody>
      </p:sp>
      <p:sp>
        <p:nvSpPr>
          <p:cNvPr id="20" name="AutoShape 16"/>
          <p:cNvSpPr>
            <a:spLocks noChangeArrowheads="1"/>
          </p:cNvSpPr>
          <p:nvPr/>
        </p:nvSpPr>
        <p:spPr bwMode="auto">
          <a:xfrm>
            <a:off x="5567363" y="3757613"/>
            <a:ext cx="3000375" cy="35718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a:t>Uses attributes as default</a:t>
            </a:r>
            <a:endParaRPr lang="en-US" sz="1400" dirty="0"/>
          </a:p>
        </p:txBody>
      </p:sp>
      <p:sp>
        <p:nvSpPr>
          <p:cNvPr id="21" name="Line 20"/>
          <p:cNvSpPr>
            <a:spLocks noChangeShapeType="1"/>
          </p:cNvSpPr>
          <p:nvPr/>
        </p:nvSpPr>
        <p:spPr bwMode="auto">
          <a:xfrm>
            <a:off x="3648075" y="3908425"/>
            <a:ext cx="644525" cy="623888"/>
          </a:xfrm>
          <a:prstGeom prst="line">
            <a:avLst/>
          </a:prstGeom>
          <a:noFill/>
          <a:ln w="38100">
            <a:solidFill>
              <a:srgbClr val="CC0000"/>
            </a:solidFill>
            <a:round/>
            <a:headEnd/>
            <a:tailEnd type="triangle" w="med" len="med"/>
          </a:ln>
        </p:spPr>
        <p:txBody>
          <a:bodyPr anchor="ctr"/>
          <a:lstStyle/>
          <a:p>
            <a:endParaRPr lang="en-US"/>
          </a:p>
        </p:txBody>
      </p:sp>
      <p:sp>
        <p:nvSpPr>
          <p:cNvPr id="22" name="AutoShape 19"/>
          <p:cNvSpPr>
            <a:spLocks noChangeArrowheads="1"/>
          </p:cNvSpPr>
          <p:nvPr/>
        </p:nvSpPr>
        <p:spPr bwMode="auto">
          <a:xfrm>
            <a:off x="1287463" y="3757612"/>
            <a:ext cx="3575050"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rowpattern identifies node level</a:t>
            </a:r>
            <a:endParaRPr lang="en-US" sz="1400" dirty="0" err="1"/>
          </a:p>
        </p:txBody>
      </p:sp>
      <p:sp>
        <p:nvSpPr>
          <p:cNvPr id="23" name="Line 30"/>
          <p:cNvSpPr>
            <a:spLocks noChangeShapeType="1"/>
          </p:cNvSpPr>
          <p:nvPr/>
        </p:nvSpPr>
        <p:spPr bwMode="auto">
          <a:xfrm flipV="1">
            <a:off x="1747838" y="5799138"/>
            <a:ext cx="701675" cy="706437"/>
          </a:xfrm>
          <a:prstGeom prst="line">
            <a:avLst/>
          </a:prstGeom>
          <a:noFill/>
          <a:ln w="38100">
            <a:solidFill>
              <a:srgbClr val="CC0000"/>
            </a:solidFill>
            <a:round/>
            <a:headEnd/>
            <a:tailEnd type="triangle" w="med" len="med"/>
          </a:ln>
        </p:spPr>
        <p:txBody>
          <a:bodyPr anchor="ctr"/>
          <a:lstStyle/>
          <a:p>
            <a:endParaRPr lang="en-US"/>
          </a:p>
        </p:txBody>
      </p:sp>
      <p:sp>
        <p:nvSpPr>
          <p:cNvPr id="24" name="AutoShape 8"/>
          <p:cNvSpPr>
            <a:spLocks noChangeArrowheads="1"/>
          </p:cNvSpPr>
          <p:nvPr/>
        </p:nvSpPr>
        <p:spPr bwMode="auto">
          <a:xfrm>
            <a:off x="141288" y="6461125"/>
            <a:ext cx="33496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Defaults to Quantity attribute</a:t>
            </a:r>
          </a:p>
        </p:txBody>
      </p:sp>
      <p:sp>
        <p:nvSpPr>
          <p:cNvPr id="25" name="AutoShape 9"/>
          <p:cNvSpPr>
            <a:spLocks noChangeArrowheads="1"/>
          </p:cNvSpPr>
          <p:nvPr/>
        </p:nvSpPr>
        <p:spPr bwMode="auto">
          <a:xfrm>
            <a:off x="3859213" y="6470650"/>
            <a:ext cx="3021012"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From OrderDetail element</a:t>
            </a:r>
          </a:p>
        </p:txBody>
      </p:sp>
      <p:sp>
        <p:nvSpPr>
          <p:cNvPr id="26" name="Line 30"/>
          <p:cNvSpPr>
            <a:spLocks noChangeShapeType="1"/>
          </p:cNvSpPr>
          <p:nvPr/>
        </p:nvSpPr>
        <p:spPr bwMode="auto">
          <a:xfrm flipH="1">
            <a:off x="6048375" y="1552575"/>
            <a:ext cx="1749425" cy="642938"/>
          </a:xfrm>
          <a:prstGeom prst="line">
            <a:avLst/>
          </a:prstGeom>
          <a:noFill/>
          <a:ln w="38100">
            <a:solidFill>
              <a:srgbClr val="CC0000"/>
            </a:solidFill>
            <a:round/>
            <a:headEnd/>
            <a:tailEnd type="triangle" w="med" len="med"/>
          </a:ln>
        </p:spPr>
        <p:txBody>
          <a:bodyPr anchor="ctr"/>
          <a:lstStyle/>
          <a:p>
            <a:endParaRPr lang="en-US"/>
          </a:p>
        </p:txBody>
      </p:sp>
      <p:sp>
        <p:nvSpPr>
          <p:cNvPr id="27" name="AutoShape 8"/>
          <p:cNvSpPr>
            <a:spLocks noChangeArrowheads="1"/>
          </p:cNvSpPr>
          <p:nvPr/>
        </p:nvSpPr>
        <p:spPr bwMode="auto">
          <a:xfrm>
            <a:off x="2703513" y="1547812"/>
            <a:ext cx="62452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ColPattern</a:t>
            </a:r>
            <a:r>
              <a:rPr lang="en-US" sz="1400" dirty="0"/>
              <a:t> identifies </a:t>
            </a:r>
            <a:r>
              <a:rPr lang="en-US" sz="1400" dirty="0" err="1"/>
              <a:t>SalesOrderID</a:t>
            </a:r>
            <a:r>
              <a:rPr lang="en-US" sz="1400" dirty="0"/>
              <a:t>, Status, and </a:t>
            </a:r>
            <a:r>
              <a:rPr lang="en-US" sz="1400" dirty="0" err="1"/>
              <a:t>OrderDate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Using XML </a:t>
            </a:r>
          </a:p>
        </p:txBody>
      </p:sp>
      <p:sp>
        <p:nvSpPr>
          <p:cNvPr id="4099" name="Rectangle 3"/>
          <p:cNvSpPr>
            <a:spLocks noGrp="1" noChangeArrowheads="1"/>
          </p:cNvSpPr>
          <p:nvPr>
            <p:ph type="body" idx="1"/>
          </p:nvPr>
        </p:nvSpPr>
        <p:spPr/>
        <p:txBody>
          <a:bodyPr/>
          <a:lstStyle/>
          <a:p>
            <a:r>
              <a:rPr lang="en-US" dirty="0" smtClean="0"/>
              <a:t>Using the XML Data Type</a:t>
            </a:r>
          </a:p>
          <a:p>
            <a:r>
              <a:rPr lang="en-US" dirty="0" smtClean="0"/>
              <a:t>Retrieving XML by Using FOR XML </a:t>
            </a:r>
          </a:p>
          <a:p>
            <a:r>
              <a:rPr lang="en-US" dirty="0" smtClean="0"/>
              <a:t>Shredding XML by Using OPENXML</a:t>
            </a:r>
          </a:p>
          <a:p>
            <a:r>
              <a:rPr lang="en-US" dirty="0" smtClean="0"/>
              <a:t>Introducing </a:t>
            </a:r>
            <a:r>
              <a:rPr lang="en-US" dirty="0" err="1" smtClean="0"/>
              <a:t>XQuery</a:t>
            </a:r>
            <a:endParaRPr lang="en-US" dirty="0" smtClean="0"/>
          </a:p>
          <a:p>
            <a:r>
              <a:rPr lang="en-US" dirty="0" smtClean="0"/>
              <a:t>Creating XML Indexes</a:t>
            </a:r>
          </a:p>
          <a:p>
            <a:r>
              <a:rPr lang="en-US" dirty="0" smtClean="0"/>
              <a:t>Implementing XML Schemas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600200"/>
            <a:ext cx="8721725" cy="5105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7653" name="Rectangle 2"/>
          <p:cNvSpPr>
            <a:spLocks noGrp="1" noChangeArrowheads="1"/>
          </p:cNvSpPr>
          <p:nvPr>
            <p:ph type="title"/>
          </p:nvPr>
        </p:nvSpPr>
        <p:spPr>
          <a:xfrm>
            <a:off x="460375" y="413657"/>
            <a:ext cx="8683625" cy="741363"/>
          </a:xfrm>
        </p:spPr>
        <p:txBody>
          <a:bodyPr>
            <a:normAutofit fontScale="90000"/>
          </a:bodyPr>
          <a:lstStyle/>
          <a:p>
            <a:pPr eaLnBrk="1" hangingPunct="1"/>
            <a:r>
              <a:rPr lang="en-US" dirty="0" smtClean="0"/>
              <a:t>Syntax for Working With XML Namespaces</a:t>
            </a:r>
          </a:p>
        </p:txBody>
      </p:sp>
      <p:sp>
        <p:nvSpPr>
          <p:cNvPr id="7" name="AutoShape 26"/>
          <p:cNvSpPr>
            <a:spLocks noChangeArrowheads="1"/>
          </p:cNvSpPr>
          <p:nvPr/>
        </p:nvSpPr>
        <p:spPr bwMode="auto">
          <a:xfrm>
            <a:off x="376238" y="2990170"/>
            <a:ext cx="8185150" cy="1998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 </a:t>
            </a:r>
            <a:r>
              <a:rPr lang="en-US" sz="1600" dirty="0" err="1">
                <a:solidFill>
                  <a:schemeClr val="tx2"/>
                </a:solidFill>
                <a:latin typeface="Lucida Sans Typewriter" pitchFamily="49" charset="0"/>
              </a:rPr>
              <a:t>xmlns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="2001-08-01T00:00:00"&gt;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="761" Quantity="2"/&gt;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="770" Quantity="1"/&gt;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&lt;/Customer&gt;</a:t>
            </a:r>
          </a:p>
        </p:txBody>
      </p:sp>
      <p:sp>
        <p:nvSpPr>
          <p:cNvPr id="9" name="Rounded Rectangle 844806"/>
          <p:cNvSpPr>
            <a:spLocks noChangeArrowheads="1"/>
          </p:cNvSpPr>
          <p:nvPr/>
        </p:nvSpPr>
        <p:spPr bwMode="auto">
          <a:xfrm>
            <a:off x="447909" y="16764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sp_xml_preparedocument accepts namespaces</a:t>
            </a:r>
          </a:p>
        </p:txBody>
      </p:sp>
      <p:sp>
        <p:nvSpPr>
          <p:cNvPr id="10" name="Rounded Rectangle 844812"/>
          <p:cNvSpPr>
            <a:spLocks noChangeArrowheads="1"/>
          </p:cNvSpPr>
          <p:nvPr/>
        </p:nvSpPr>
        <p:spPr bwMode="auto">
          <a:xfrm>
            <a:off x="459060" y="237744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namespace prefix in all XPath expressions</a:t>
            </a:r>
          </a:p>
        </p:txBody>
      </p:sp>
      <p:sp>
        <p:nvSpPr>
          <p:cNvPr id="11" name="AutoShape 26"/>
          <p:cNvSpPr>
            <a:spLocks noChangeArrowheads="1"/>
          </p:cNvSpPr>
          <p:nvPr/>
        </p:nvSpPr>
        <p:spPr bwMode="auto">
          <a:xfrm>
            <a:off x="382588" y="5029200"/>
            <a:ext cx="8185150" cy="16224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OUTPUT, @doc,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&lt;ROOT </a:t>
            </a:r>
            <a:r>
              <a:rPr lang="en-US" sz="1600" dirty="0" err="1">
                <a:solidFill>
                  <a:schemeClr val="tx2"/>
                </a:solidFill>
                <a:latin typeface="Lucida Sans Typewriter" pitchFamily="49" charset="0"/>
              </a:rPr>
              <a:t>xmlns:rootNS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xmlns:orderNS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 FROM OPENXML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rootNS:Customer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orderNS:OrderDetail</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Introducing </a:t>
            </a:r>
            <a:r>
              <a:rPr lang="en-US" dirty="0" err="1" smtClean="0"/>
              <a:t>XQuery</a:t>
            </a:r>
            <a:endParaRPr lang="en-US" dirty="0" smtClean="0"/>
          </a:p>
        </p:txBody>
      </p:sp>
      <p:sp>
        <p:nvSpPr>
          <p:cNvPr id="32771" name="Rectangle 3"/>
          <p:cNvSpPr>
            <a:spLocks noGrp="1" noChangeArrowheads="1"/>
          </p:cNvSpPr>
          <p:nvPr>
            <p:ph type="body" idx="1"/>
          </p:nvPr>
        </p:nvSpPr>
        <p:spPr/>
        <p:txBody>
          <a:bodyPr/>
          <a:lstStyle/>
          <a:p>
            <a:pPr eaLnBrk="1" hangingPunct="1"/>
            <a:r>
              <a:rPr lang="en-US" smtClean="0"/>
              <a:t>What Is XQuery?</a:t>
            </a:r>
          </a:p>
          <a:p>
            <a:pPr eaLnBrk="1" hangingPunct="1"/>
            <a:r>
              <a:rPr lang="en-US" smtClean="0"/>
              <a:t>XQuery Basics</a:t>
            </a:r>
          </a:p>
          <a:p>
            <a:pPr eaLnBrk="1" hangingPunct="1"/>
            <a:r>
              <a:rPr lang="en-US" smtClean="0"/>
              <a:t>XQuery Expressions</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Is XQuery?</a:t>
            </a:r>
          </a:p>
        </p:txBody>
      </p:sp>
      <p:sp>
        <p:nvSpPr>
          <p:cNvPr id="11" name="AutoShape 39"/>
          <p:cNvSpPr>
            <a:spLocks noChangeArrowheads="1"/>
          </p:cNvSpPr>
          <p:nvPr/>
        </p:nvSpPr>
        <p:spPr bwMode="auto">
          <a:xfrm>
            <a:off x="1050925" y="3727450"/>
            <a:ext cx="6937375" cy="6921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2" name="AutoShape 32"/>
          <p:cNvSpPr>
            <a:spLocks noChangeArrowheads="1"/>
          </p:cNvSpPr>
          <p:nvPr/>
        </p:nvSpPr>
        <p:spPr bwMode="auto">
          <a:xfrm>
            <a:off x="1065213" y="1611313"/>
            <a:ext cx="6937375" cy="143668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3" name="AutoShape 4"/>
          <p:cNvSpPr>
            <a:spLocks noChangeArrowheads="1"/>
          </p:cNvSpPr>
          <p:nvPr/>
        </p:nvSpPr>
        <p:spPr bwMode="auto">
          <a:xfrm>
            <a:off x="1252538" y="2389706"/>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Can query structured or semi-structured XML</a:t>
            </a:r>
          </a:p>
        </p:txBody>
      </p:sp>
      <p:sp>
        <p:nvSpPr>
          <p:cNvPr id="14" name="AutoShape 5"/>
          <p:cNvSpPr>
            <a:spLocks noChangeArrowheads="1"/>
          </p:cNvSpPr>
          <p:nvPr/>
        </p:nvSpPr>
        <p:spPr bwMode="auto">
          <a:xfrm>
            <a:off x="1250950" y="3159125"/>
            <a:ext cx="6540500" cy="498475"/>
          </a:xfrm>
          <a:prstGeom prst="roundRect">
            <a:avLst>
              <a:gd name="adj" fmla="val 16435"/>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1600">
                <a:latin typeface="Lucida Sans Typewriter" pitchFamily="49" charset="0"/>
              </a:rPr>
              <a:t>/InvoiceList/Invoice[@InvoiceNo=1000]</a:t>
            </a:r>
          </a:p>
        </p:txBody>
      </p:sp>
      <p:sp>
        <p:nvSpPr>
          <p:cNvPr id="15" name="AutoShape 6"/>
          <p:cNvSpPr>
            <a:spLocks noChangeArrowheads="1"/>
          </p:cNvSpPr>
          <p:nvPr/>
        </p:nvSpPr>
        <p:spPr bwMode="auto">
          <a:xfrm>
            <a:off x="1235075" y="3810000"/>
            <a:ext cx="6569075"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FLWOR statements</a:t>
            </a:r>
          </a:p>
        </p:txBody>
      </p:sp>
      <p:graphicFrame>
        <p:nvGraphicFramePr>
          <p:cNvPr id="16" name="Group 45"/>
          <p:cNvGraphicFramePr>
            <a:graphicFrameLocks noGrp="1"/>
          </p:cNvGraphicFramePr>
          <p:nvPr/>
        </p:nvGraphicFramePr>
        <p:xfrm>
          <a:off x="1055688" y="4524375"/>
          <a:ext cx="6934200" cy="2181225"/>
        </p:xfrm>
        <a:graphic>
          <a:graphicData uri="http://schemas.openxmlformats.org/drawingml/2006/table">
            <a:tbl>
              <a:tblPr/>
              <a:tblGrid>
                <a:gridCol w="2335212"/>
                <a:gridCol w="4598988"/>
              </a:tblGrid>
              <a:tr h="421843">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Statement</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Description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4019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For</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Iterate through sibling nodes</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where</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Apply filtering criteria to the iteration</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1" kern="1200" dirty="0" smtClean="0">
                          <a:solidFill>
                            <a:schemeClr val="tx1"/>
                          </a:solidFill>
                          <a:latin typeface="+mn-lt"/>
                          <a:ea typeface="+mn-ea"/>
                          <a:cs typeface="Arial" charset="0"/>
                        </a:rPr>
                        <a:t>order by</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0" kern="1200" dirty="0" smtClean="0">
                          <a:solidFill>
                            <a:schemeClr val="tx1"/>
                          </a:solidFill>
                          <a:latin typeface="+mn-lt"/>
                          <a:ea typeface="+mn-ea"/>
                          <a:cs typeface="Arial" charset="0"/>
                        </a:rPr>
                        <a:t>Sort values in returned </a:t>
                      </a:r>
                      <a:r>
                        <a:rPr lang="en-US" sz="1800" b="0" kern="1200" dirty="0" err="1" smtClean="0">
                          <a:solidFill>
                            <a:schemeClr val="tx1"/>
                          </a:solidFill>
                          <a:latin typeface="+mn-lt"/>
                          <a:ea typeface="+mn-ea"/>
                          <a:cs typeface="Arial" charset="0"/>
                        </a:rPr>
                        <a:t>resultset</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24092">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return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Specify the XML to be returned</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AutoShape 4"/>
          <p:cNvSpPr>
            <a:spLocks noChangeArrowheads="1"/>
          </p:cNvSpPr>
          <p:nvPr/>
        </p:nvSpPr>
        <p:spPr bwMode="auto">
          <a:xfrm>
            <a:off x="1255649" y="1749004"/>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Query language to identify nodes in XML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XQuery Basics</a:t>
            </a:r>
          </a:p>
        </p:txBody>
      </p:sp>
      <p:sp>
        <p:nvSpPr>
          <p:cNvPr id="4" name="AutoShape 2"/>
          <p:cNvSpPr>
            <a:spLocks noChangeArrowheads="1"/>
          </p:cNvSpPr>
          <p:nvPr/>
        </p:nvSpPr>
        <p:spPr bwMode="auto">
          <a:xfrm>
            <a:off x="706438" y="1601788"/>
            <a:ext cx="7773987" cy="16764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Sequences and </a:t>
            </a:r>
            <a:r>
              <a:rPr lang="en-US" sz="2400" dirty="0" err="1"/>
              <a:t>QNames</a:t>
            </a:r>
            <a:endParaRPr lang="en-US" sz="2400" dirty="0"/>
          </a:p>
          <a:p>
            <a:pPr marL="58738" eaLnBrk="0" hangingPunct="0">
              <a:defRPr/>
            </a:pPr>
            <a:endParaRPr lang="en-US" sz="2400" b="0" dirty="0"/>
          </a:p>
        </p:txBody>
      </p:sp>
      <p:sp>
        <p:nvSpPr>
          <p:cNvPr id="5" name="AutoShape 4"/>
          <p:cNvSpPr>
            <a:spLocks noChangeArrowheads="1"/>
          </p:cNvSpPr>
          <p:nvPr/>
        </p:nvSpPr>
        <p:spPr bwMode="auto">
          <a:xfrm>
            <a:off x="884582" y="2146189"/>
            <a:ext cx="7385211" cy="9032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Result of an XQuery expression is a sequence</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 identifiers are </a:t>
            </a:r>
            <a:r>
              <a:rPr lang="en-US" dirty="0" err="1">
                <a:solidFill>
                  <a:schemeClr val="tx1"/>
                </a:solidFill>
                <a:cs typeface="Arial" charset="0"/>
              </a:rPr>
              <a:t>QNames</a:t>
            </a:r>
            <a:endParaRPr lang="en-US" dirty="0">
              <a:solidFill>
                <a:schemeClr val="tx1"/>
              </a:solidFill>
              <a:cs typeface="Arial" charset="0"/>
            </a:endParaRPr>
          </a:p>
        </p:txBody>
      </p:sp>
      <p:sp>
        <p:nvSpPr>
          <p:cNvPr id="6" name="AutoShape 14"/>
          <p:cNvSpPr>
            <a:spLocks noChangeArrowheads="1"/>
          </p:cNvSpPr>
          <p:nvPr/>
        </p:nvSpPr>
        <p:spPr bwMode="auto">
          <a:xfrm>
            <a:off x="706438" y="3687763"/>
            <a:ext cx="3916362" cy="301783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Operators</a:t>
            </a:r>
          </a:p>
          <a:p>
            <a:pPr marL="58738" eaLnBrk="0" hangingPunct="0">
              <a:defRPr/>
            </a:pPr>
            <a:endParaRPr lang="en-US" sz="2400" b="0" dirty="0"/>
          </a:p>
        </p:txBody>
      </p:sp>
      <p:sp>
        <p:nvSpPr>
          <p:cNvPr id="7" name="AutoShape 15"/>
          <p:cNvSpPr>
            <a:spLocks noChangeArrowheads="1"/>
          </p:cNvSpPr>
          <p:nvPr/>
        </p:nvSpPr>
        <p:spPr bwMode="auto">
          <a:xfrm>
            <a:off x="874642" y="4203286"/>
            <a:ext cx="3556681" cy="23161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Arithmetic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General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Value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order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Logical</a:t>
            </a:r>
          </a:p>
        </p:txBody>
      </p:sp>
      <p:grpSp>
        <p:nvGrpSpPr>
          <p:cNvPr id="2" name="Group 22"/>
          <p:cNvGrpSpPr>
            <a:grpSpLocks/>
          </p:cNvGrpSpPr>
          <p:nvPr/>
        </p:nvGrpSpPr>
        <p:grpSpPr bwMode="auto">
          <a:xfrm>
            <a:off x="4889500" y="5507038"/>
            <a:ext cx="3570288" cy="1177925"/>
            <a:chOff x="2913" y="3002"/>
            <a:chExt cx="2119" cy="742"/>
          </a:xfrm>
        </p:grpSpPr>
        <p:sp>
          <p:nvSpPr>
            <p:cNvPr id="9" name="AutoShape 18"/>
            <p:cNvSpPr>
              <a:spLocks noChangeArrowheads="1"/>
            </p:cNvSpPr>
            <p:nvPr/>
          </p:nvSpPr>
          <p:spPr bwMode="auto">
            <a:xfrm>
              <a:off x="2913" y="3002"/>
              <a:ext cx="2119" cy="742"/>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Comments</a:t>
              </a:r>
            </a:p>
            <a:p>
              <a:pPr marL="58738" eaLnBrk="0" hangingPunct="0">
                <a:defRPr/>
              </a:pPr>
              <a:endParaRPr lang="en-US" sz="2400" b="0" dirty="0"/>
            </a:p>
          </p:txBody>
        </p:sp>
        <p:sp>
          <p:nvSpPr>
            <p:cNvPr id="10" name="AutoShape 19"/>
            <p:cNvSpPr>
              <a:spLocks noChangeArrowheads="1"/>
            </p:cNvSpPr>
            <p:nvPr/>
          </p:nvSpPr>
          <p:spPr bwMode="auto">
            <a:xfrm>
              <a:off x="3032" y="3360"/>
              <a:ext cx="1885" cy="26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 Comment text :)</a:t>
              </a:r>
              <a:r>
                <a:rPr lang="en-US" sz="1600">
                  <a:solidFill>
                    <a:schemeClr val="tx2"/>
                  </a:solidFill>
                  <a:latin typeface="Lucida Sans Typewriter" pitchFamily="49" charset="0"/>
                </a:rPr>
                <a:t> </a:t>
              </a:r>
            </a:p>
          </p:txBody>
        </p:sp>
      </p:grpSp>
      <p:sp>
        <p:nvSpPr>
          <p:cNvPr id="11" name="AutoShape 20"/>
          <p:cNvSpPr>
            <a:spLocks noChangeArrowheads="1"/>
          </p:cNvSpPr>
          <p:nvPr/>
        </p:nvSpPr>
        <p:spPr bwMode="auto">
          <a:xfrm>
            <a:off x="4889500" y="3667125"/>
            <a:ext cx="3568700" cy="166687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if-then-else</a:t>
            </a:r>
          </a:p>
          <a:p>
            <a:pPr marL="58738" eaLnBrk="0" hangingPunct="0">
              <a:defRPr/>
            </a:pPr>
            <a:endParaRPr lang="en-US" sz="2400" b="0" dirty="0"/>
          </a:p>
        </p:txBody>
      </p:sp>
      <p:sp>
        <p:nvSpPr>
          <p:cNvPr id="12" name="AutoShape 21"/>
          <p:cNvSpPr>
            <a:spLocks noChangeArrowheads="1"/>
          </p:cNvSpPr>
          <p:nvPr/>
        </p:nvSpPr>
        <p:spPr bwMode="auto">
          <a:xfrm>
            <a:off x="5094288" y="4206875"/>
            <a:ext cx="3190875" cy="884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if (</a:t>
            </a:r>
            <a:r>
              <a:rPr lang="en-US" sz="1600">
                <a:solidFill>
                  <a:schemeClr val="tx2"/>
                </a:solidFill>
                <a:latin typeface="Lucida Sans Typewriter" pitchFamily="49" charset="0"/>
              </a:rPr>
              <a:t> $A eq $B )</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then &lt;result&gt;A&lt;/result&gt;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else &lt;result&gt;B&lt;/result&gt;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XQuery Expressions</a:t>
            </a:r>
          </a:p>
        </p:txBody>
      </p:sp>
      <p:sp>
        <p:nvSpPr>
          <p:cNvPr id="4" name="AutoShape 14"/>
          <p:cNvSpPr>
            <a:spLocks noChangeArrowheads="1"/>
          </p:cNvSpPr>
          <p:nvPr/>
        </p:nvSpPr>
        <p:spPr bwMode="auto">
          <a:xfrm>
            <a:off x="4826000" y="1582737"/>
            <a:ext cx="3335338" cy="28051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Path expressions</a:t>
            </a:r>
          </a:p>
          <a:p>
            <a:pPr marL="58738" eaLnBrk="0" hangingPunct="0">
              <a:defRPr/>
            </a:pPr>
            <a:endParaRPr lang="en-US" sz="2400" b="0" dirty="0"/>
          </a:p>
        </p:txBody>
      </p:sp>
      <p:sp>
        <p:nvSpPr>
          <p:cNvPr id="5" name="AutoShape 15"/>
          <p:cNvSpPr>
            <a:spLocks noChangeArrowheads="1"/>
          </p:cNvSpPr>
          <p:nvPr/>
        </p:nvSpPr>
        <p:spPr bwMode="auto">
          <a:xfrm>
            <a:off x="5000371" y="2111777"/>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Relative</a:t>
            </a:r>
          </a:p>
        </p:txBody>
      </p:sp>
      <p:sp>
        <p:nvSpPr>
          <p:cNvPr id="6" name="AutoShape 2"/>
          <p:cNvSpPr>
            <a:spLocks noChangeArrowheads="1"/>
          </p:cNvSpPr>
          <p:nvPr/>
        </p:nvSpPr>
        <p:spPr bwMode="auto">
          <a:xfrm>
            <a:off x="428625" y="1582737"/>
            <a:ext cx="4105275" cy="2012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Primary expressions</a:t>
            </a:r>
          </a:p>
          <a:p>
            <a:pPr marL="58738" eaLnBrk="0" hangingPunct="0">
              <a:defRPr/>
            </a:pPr>
            <a:endParaRPr lang="en-US" sz="2400" b="0" dirty="0"/>
          </a:p>
        </p:txBody>
      </p:sp>
      <p:sp>
        <p:nvSpPr>
          <p:cNvPr id="7" name="AutoShape 4"/>
          <p:cNvSpPr>
            <a:spLocks noChangeArrowheads="1"/>
          </p:cNvSpPr>
          <p:nvPr/>
        </p:nvSpPr>
        <p:spPr bwMode="auto">
          <a:xfrm>
            <a:off x="895784" y="2124891"/>
            <a:ext cx="3141249" cy="126841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Literals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Variable references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Function calls</a:t>
            </a:r>
          </a:p>
        </p:txBody>
      </p:sp>
      <p:sp>
        <p:nvSpPr>
          <p:cNvPr id="8" name="AutoShape 16"/>
          <p:cNvSpPr>
            <a:spLocks noChangeArrowheads="1"/>
          </p:cNvSpPr>
          <p:nvPr/>
        </p:nvSpPr>
        <p:spPr bwMode="auto">
          <a:xfrm>
            <a:off x="409575" y="3813175"/>
            <a:ext cx="4144963" cy="1504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 expressions</a:t>
            </a:r>
          </a:p>
          <a:p>
            <a:pPr marL="58738" eaLnBrk="0" hangingPunct="0">
              <a:defRPr/>
            </a:pPr>
            <a:endParaRPr lang="en-US" sz="2400" b="0" dirty="0"/>
          </a:p>
        </p:txBody>
      </p:sp>
      <p:sp>
        <p:nvSpPr>
          <p:cNvPr id="9" name="AutoShape 17"/>
          <p:cNvSpPr>
            <a:spLocks noChangeArrowheads="1"/>
          </p:cNvSpPr>
          <p:nvPr/>
        </p:nvSpPr>
        <p:spPr bwMode="auto">
          <a:xfrm>
            <a:off x="896270" y="4312052"/>
            <a:ext cx="3120886" cy="790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Construct, filter and combine sequences</a:t>
            </a:r>
          </a:p>
        </p:txBody>
      </p:sp>
      <p:sp>
        <p:nvSpPr>
          <p:cNvPr id="10" name="AutoShape 18"/>
          <p:cNvSpPr>
            <a:spLocks noChangeArrowheads="1"/>
          </p:cNvSpPr>
          <p:nvPr/>
        </p:nvSpPr>
        <p:spPr bwMode="auto">
          <a:xfrm>
            <a:off x="4081463" y="4746625"/>
            <a:ext cx="4610100" cy="2035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declare @x xml</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set @x = '&lt;root&gt;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="1"&gt;&lt;/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="2"&gt;&lt;/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SELECT @</a:t>
            </a:r>
            <a:r>
              <a:rPr lang="en-GB" sz="1600" dirty="0" err="1">
                <a:solidFill>
                  <a:schemeClr val="tx2"/>
                </a:solidFill>
                <a:latin typeface="Lucida Sans Typewriter" pitchFamily="49" charset="0"/>
              </a:rPr>
              <a:t>x.query</a:t>
            </a:r>
            <a:r>
              <a:rPr lang="en-GB" sz="1600" dirty="0">
                <a:solidFill>
                  <a:schemeClr val="tx2"/>
                </a:solidFill>
                <a:latin typeface="Lucida Sans Typewriter" pitchFamily="49" charset="0"/>
              </a:rPr>
              <a:t>('/root/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a:t>
            </a:r>
            <a:r>
              <a:rPr lang="en-US" sz="1600" dirty="0">
                <a:solidFill>
                  <a:schemeClr val="tx2"/>
                </a:solidFill>
                <a:latin typeface="Lucida Sans Typewriter" pitchFamily="49" charset="0"/>
              </a:rPr>
              <a:t> </a:t>
            </a:r>
          </a:p>
        </p:txBody>
      </p:sp>
      <p:sp>
        <p:nvSpPr>
          <p:cNvPr id="11" name="AutoShape 19"/>
          <p:cNvSpPr>
            <a:spLocks noChangeArrowheads="1"/>
          </p:cNvSpPr>
          <p:nvPr/>
        </p:nvSpPr>
        <p:spPr bwMode="auto">
          <a:xfrm>
            <a:off x="4905375" y="2578100"/>
            <a:ext cx="3803650" cy="42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err="1">
                <a:solidFill>
                  <a:schemeClr val="tx2"/>
                </a:solidFill>
                <a:latin typeface="Lucida Sans Typewriter" pitchFamily="49" charset="0"/>
              </a:rPr>
              <a:t>child::Address/child::Country</a:t>
            </a:r>
            <a:r>
              <a:rPr lang="en-US" sz="1600" dirty="0">
                <a:solidFill>
                  <a:schemeClr val="tx2"/>
                </a:solidFill>
                <a:latin typeface="Lucida Sans Typewriter" pitchFamily="49" charset="0"/>
              </a:rPr>
              <a:t> </a:t>
            </a:r>
          </a:p>
        </p:txBody>
      </p:sp>
      <p:sp>
        <p:nvSpPr>
          <p:cNvPr id="12" name="AutoShape 21"/>
          <p:cNvSpPr>
            <a:spLocks noChangeArrowheads="1"/>
          </p:cNvSpPr>
          <p:nvPr/>
        </p:nvSpPr>
        <p:spPr bwMode="auto">
          <a:xfrm>
            <a:off x="5006721" y="3208740"/>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Absolute</a:t>
            </a:r>
          </a:p>
        </p:txBody>
      </p:sp>
      <p:sp>
        <p:nvSpPr>
          <p:cNvPr id="13" name="AutoShape 22"/>
          <p:cNvSpPr>
            <a:spLocks noChangeArrowheads="1"/>
          </p:cNvSpPr>
          <p:nvPr/>
        </p:nvSpPr>
        <p:spPr bwMode="auto">
          <a:xfrm>
            <a:off x="4891088" y="3697287"/>
            <a:ext cx="3817937" cy="4238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/Address/Country</a:t>
            </a:r>
            <a:r>
              <a:rPr lang="en-US" sz="1600">
                <a:solidFill>
                  <a:schemeClr val="tx2"/>
                </a:solidFill>
                <a:latin typeface="Lucida Sans Typewriter"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1295400" y="2133600"/>
            <a:ext cx="7010400" cy="1828800"/>
          </a:xfrm>
          <a:ln/>
        </p:spPr>
        <p:txBody>
          <a:bodyPr>
            <a:normAutofit/>
          </a:bodyPr>
          <a:lstStyle/>
          <a:p>
            <a:pPr eaLnBrk="1" hangingPunct="1"/>
            <a:r>
              <a:rPr lang="en-US" dirty="0" smtClean="0"/>
              <a:t>Stored Procedures</a:t>
            </a:r>
            <a:endParaRPr lang="en-US" sz="900" baseline="100000" dirty="0" smtClean="0">
              <a:latin typeface="Verdan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Execution Environment</a:t>
            </a:r>
            <a:endParaRPr lang="en-US" b="0"/>
          </a:p>
        </p:txBody>
      </p:sp>
      <p:sp>
        <p:nvSpPr>
          <p:cNvPr id="11267" name="Rectangle 3"/>
          <p:cNvSpPr>
            <a:spLocks noGrp="1" noChangeArrowheads="1"/>
          </p:cNvSpPr>
          <p:nvPr>
            <p:ph type="body" idx="1"/>
          </p:nvPr>
        </p:nvSpPr>
        <p:spPr/>
        <p:txBody>
          <a:bodyPr>
            <a:normAutofit fontScale="92500" lnSpcReduction="10000"/>
          </a:bodyPr>
          <a:lstStyle/>
          <a:p>
            <a:pPr>
              <a:spcBef>
                <a:spcPts val="600"/>
              </a:spcBef>
            </a:pPr>
            <a:r>
              <a:rPr lang="en-US"/>
              <a:t>Code can be executed at two locations</a:t>
            </a:r>
          </a:p>
          <a:p>
            <a:pPr lvl="1">
              <a:spcBef>
                <a:spcPts val="200"/>
              </a:spcBef>
            </a:pPr>
            <a:r>
              <a:rPr lang="en-US">
                <a:solidFill>
                  <a:schemeClr val="tx1"/>
                </a:solidFill>
              </a:rPr>
              <a:t>Client</a:t>
            </a:r>
          </a:p>
          <a:p>
            <a:pPr lvl="1">
              <a:spcBef>
                <a:spcPts val="200"/>
              </a:spcBef>
            </a:pPr>
            <a:r>
              <a:rPr lang="en-US">
                <a:solidFill>
                  <a:schemeClr val="tx1"/>
                </a:solidFill>
              </a:rPr>
              <a:t>Server</a:t>
            </a:r>
          </a:p>
          <a:p>
            <a:pPr>
              <a:spcBef>
                <a:spcPts val="600"/>
              </a:spcBef>
            </a:pPr>
            <a:r>
              <a:rPr lang="en-US"/>
              <a:t>Advantages of client-side programming</a:t>
            </a:r>
          </a:p>
          <a:p>
            <a:pPr lvl="1">
              <a:spcBef>
                <a:spcPts val="200"/>
              </a:spcBef>
            </a:pPr>
            <a:r>
              <a:rPr lang="en-US">
                <a:solidFill>
                  <a:schemeClr val="tx1"/>
                </a:solidFill>
              </a:rPr>
              <a:t>Can more easily serve users with vastly different needs</a:t>
            </a:r>
          </a:p>
          <a:p>
            <a:pPr lvl="1">
              <a:spcBef>
                <a:spcPts val="200"/>
              </a:spcBef>
            </a:pPr>
            <a:r>
              <a:rPr lang="en-US">
                <a:solidFill>
                  <a:schemeClr val="tx1"/>
                </a:solidFill>
              </a:rPr>
              <a:t>Can avoid additional network traffic</a:t>
            </a:r>
          </a:p>
          <a:p>
            <a:pPr lvl="1">
              <a:spcBef>
                <a:spcPts val="200"/>
              </a:spcBef>
            </a:pPr>
            <a:r>
              <a:rPr lang="en-US">
                <a:solidFill>
                  <a:schemeClr val="tx1"/>
                </a:solidFill>
              </a:rPr>
              <a:t>Can distribute processor load to local environments</a:t>
            </a:r>
          </a:p>
          <a:p>
            <a:pPr lvl="1">
              <a:spcBef>
                <a:spcPts val="200"/>
              </a:spcBef>
            </a:pPr>
            <a:r>
              <a:rPr lang="en-US">
                <a:solidFill>
                  <a:schemeClr val="tx1"/>
                </a:solidFill>
              </a:rPr>
              <a:t>Can create better user-interface interaction</a:t>
            </a:r>
          </a:p>
          <a:p>
            <a:pPr>
              <a:spcBef>
                <a:spcPts val="600"/>
              </a:spcBef>
            </a:pPr>
            <a:r>
              <a:rPr lang="en-US"/>
              <a:t>Advantages of server-side programming</a:t>
            </a:r>
          </a:p>
          <a:p>
            <a:pPr lvl="1">
              <a:spcBef>
                <a:spcPts val="200"/>
              </a:spcBef>
            </a:pPr>
            <a:r>
              <a:rPr lang="en-US">
                <a:solidFill>
                  <a:schemeClr val="tx1"/>
                </a:solidFill>
              </a:rPr>
              <a:t>Can more easily ensure uniform application of business rules</a:t>
            </a:r>
          </a:p>
          <a:p>
            <a:pPr lvl="1">
              <a:spcBef>
                <a:spcPts val="200"/>
              </a:spcBef>
            </a:pPr>
            <a:r>
              <a:rPr lang="en-US">
                <a:solidFill>
                  <a:schemeClr val="tx1"/>
                </a:solidFill>
              </a:rPr>
              <a:t>Can update code more easily</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What Are Stored Procedures?</a:t>
            </a:r>
          </a:p>
        </p:txBody>
      </p:sp>
      <p:sp>
        <p:nvSpPr>
          <p:cNvPr id="9" name="Rounded Rectangle 844803"/>
          <p:cNvSpPr>
            <a:spLocks noChangeArrowheads="1"/>
          </p:cNvSpPr>
          <p:nvPr/>
        </p:nvSpPr>
        <p:spPr bwMode="auto">
          <a:xfrm>
            <a:off x="364625" y="2208726"/>
            <a:ext cx="8383382" cy="464927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0" name="Rounded Rectangle 844806"/>
          <p:cNvSpPr>
            <a:spLocks noChangeArrowheads="1"/>
          </p:cNvSpPr>
          <p:nvPr/>
        </p:nvSpPr>
        <p:spPr bwMode="auto">
          <a:xfrm>
            <a:off x="439374" y="2756065"/>
            <a:ext cx="8170799" cy="14219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Accept input parameters </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output parameters or rowset</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a status value to indicate success or failure</a:t>
            </a:r>
          </a:p>
        </p:txBody>
      </p:sp>
      <p:sp>
        <p:nvSpPr>
          <p:cNvPr id="13" name="Rounded Rectangle 844806"/>
          <p:cNvSpPr>
            <a:spLocks noChangeArrowheads="1"/>
          </p:cNvSpPr>
          <p:nvPr/>
        </p:nvSpPr>
        <p:spPr bwMode="auto">
          <a:xfrm>
            <a:off x="428347" y="4837724"/>
            <a:ext cx="8220273" cy="184149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Promotes modular programming</a:t>
            </a:r>
          </a:p>
          <a:p>
            <a:pPr marL="228600" indent="-228600" eaLnBrk="0" hangingPunct="0">
              <a:spcBef>
                <a:spcPct val="40000"/>
              </a:spcBef>
              <a:buClr>
                <a:srgbClr val="006699"/>
              </a:buClr>
              <a:buFontTx/>
              <a:buChar char="•"/>
              <a:defRPr/>
            </a:pPr>
            <a:r>
              <a:rPr lang="en-US" sz="2000" b="0">
                <a:solidFill>
                  <a:schemeClr val="tx1"/>
                </a:solidFill>
                <a:cs typeface="Arial" charset="0"/>
              </a:rPr>
              <a:t>Provides security attributes and permission chaining</a:t>
            </a:r>
          </a:p>
          <a:p>
            <a:pPr marL="228600" indent="-228600" eaLnBrk="0" hangingPunct="0">
              <a:spcBef>
                <a:spcPct val="40000"/>
              </a:spcBef>
              <a:buClr>
                <a:srgbClr val="006699"/>
              </a:buClr>
              <a:buFontTx/>
              <a:buChar char="•"/>
              <a:defRPr/>
            </a:pPr>
            <a:r>
              <a:rPr lang="en-US" sz="2000" b="0">
                <a:solidFill>
                  <a:schemeClr val="tx1"/>
                </a:solidFill>
                <a:cs typeface="Arial" charset="0"/>
              </a:rPr>
              <a:t>Allows delayed binding and code reuse</a:t>
            </a:r>
          </a:p>
          <a:p>
            <a:pPr marL="228600" indent="-228600" eaLnBrk="0" hangingPunct="0">
              <a:spcBef>
                <a:spcPct val="40000"/>
              </a:spcBef>
              <a:buClr>
                <a:srgbClr val="006699"/>
              </a:buClr>
              <a:buFontTx/>
              <a:buChar char="•"/>
              <a:defRPr/>
            </a:pPr>
            <a:r>
              <a:rPr lang="en-US" sz="2000" b="0">
                <a:solidFill>
                  <a:schemeClr val="tx1"/>
                </a:solidFill>
                <a:cs typeface="Arial" charset="0"/>
              </a:rPr>
              <a:t>Reduces network traffic</a:t>
            </a:r>
          </a:p>
        </p:txBody>
      </p:sp>
      <p:sp>
        <p:nvSpPr>
          <p:cNvPr id="24588" name="Text Box 23"/>
          <p:cNvSpPr txBox="1">
            <a:spLocks noChangeArrowheads="1"/>
          </p:cNvSpPr>
          <p:nvPr/>
        </p:nvSpPr>
        <p:spPr bwMode="auto">
          <a:xfrm>
            <a:off x="393700" y="2395388"/>
            <a:ext cx="3216275" cy="366713"/>
          </a:xfrm>
          <a:prstGeom prst="rect">
            <a:avLst/>
          </a:prstGeom>
          <a:noFill/>
          <a:ln w="9525">
            <a:noFill/>
            <a:miter lim="800000"/>
            <a:headEnd/>
            <a:tailEnd/>
          </a:ln>
        </p:spPr>
        <p:txBody>
          <a:bodyPr wrap="none">
            <a:spAutoFit/>
          </a:bodyPr>
          <a:lstStyle/>
          <a:p>
            <a:r>
              <a:rPr lang="en-US"/>
              <a:t>Stored Procedures Can:</a:t>
            </a:r>
          </a:p>
        </p:txBody>
      </p:sp>
      <p:sp>
        <p:nvSpPr>
          <p:cNvPr id="24589" name="Text Box 24"/>
          <p:cNvSpPr txBox="1">
            <a:spLocks noChangeArrowheads="1"/>
          </p:cNvSpPr>
          <p:nvPr/>
        </p:nvSpPr>
        <p:spPr bwMode="auto">
          <a:xfrm>
            <a:off x="441325" y="4433738"/>
            <a:ext cx="4902200" cy="366713"/>
          </a:xfrm>
          <a:prstGeom prst="rect">
            <a:avLst/>
          </a:prstGeom>
          <a:noFill/>
          <a:ln w="9525">
            <a:noFill/>
            <a:miter lim="800000"/>
            <a:headEnd/>
            <a:tailEnd/>
          </a:ln>
        </p:spPr>
        <p:txBody>
          <a:bodyPr wrap="none">
            <a:spAutoFit/>
          </a:bodyPr>
          <a:lstStyle/>
          <a:p>
            <a:r>
              <a:rPr lang="en-US"/>
              <a:t>Benefits of using Stored Procedures:</a:t>
            </a:r>
          </a:p>
        </p:txBody>
      </p:sp>
      <p:sp>
        <p:nvSpPr>
          <p:cNvPr id="24590" name="Rounded Rectangle 849933"/>
          <p:cNvSpPr>
            <a:spLocks noChangeArrowheads="1"/>
          </p:cNvSpPr>
          <p:nvPr/>
        </p:nvSpPr>
        <p:spPr bwMode="auto">
          <a:xfrm>
            <a:off x="377825" y="1473051"/>
            <a:ext cx="8318500" cy="70167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r>
              <a:rPr lang="en-US"/>
              <a:t>A collection of T-SQL statements stored on the 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Procedures?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Allows the end user to execute a group of precompiled statements by entering a single predefined command</a:t>
            </a:r>
          </a:p>
          <a:p>
            <a:pPr>
              <a:buNone/>
            </a:pPr>
            <a:endParaRPr lang="en-US" dirty="0" smtClean="0"/>
          </a:p>
          <a:p>
            <a:r>
              <a:rPr lang="en-US" dirty="0" smtClean="0"/>
              <a:t>--benefits</a:t>
            </a:r>
          </a:p>
          <a:p>
            <a:pPr lvl="1"/>
            <a:r>
              <a:rPr lang="en-US" dirty="0" smtClean="0"/>
              <a:t>--Simplify repeated tasks</a:t>
            </a:r>
          </a:p>
          <a:p>
            <a:pPr lvl="1"/>
            <a:r>
              <a:rPr lang="en-US" dirty="0" smtClean="0"/>
              <a:t>--Run faster</a:t>
            </a:r>
          </a:p>
          <a:p>
            <a:pPr lvl="1"/>
            <a:r>
              <a:rPr lang="en-US" dirty="0" smtClean="0"/>
              <a:t>--Reduce network traffic</a:t>
            </a:r>
          </a:p>
          <a:p>
            <a:pPr lvl="1"/>
            <a:r>
              <a:rPr lang="en-US" dirty="0" smtClean="0"/>
              <a:t>--Can catch user errors before they are entered into the database</a:t>
            </a:r>
          </a:p>
          <a:p>
            <a:pPr lvl="1"/>
            <a:r>
              <a:rPr lang="en-US" dirty="0" smtClean="0"/>
              <a:t>--Establish consistency by performing tasks the same way </a:t>
            </a:r>
          </a:p>
          <a:p>
            <a:pPr lvl="1"/>
            <a:r>
              <a:rPr lang="en-US" dirty="0" smtClean="0"/>
              <a:t>--Help to provide security </a:t>
            </a:r>
          </a:p>
          <a:p>
            <a:pPr lvl="1"/>
            <a:r>
              <a:rPr lang="en-US" dirty="0" smtClean="0"/>
              <a:t>--Can enforce complex business rules and defaults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Types of Stored Procedures</a:t>
            </a:r>
            <a:endParaRPr lang="en-US" b="0"/>
          </a:p>
        </p:txBody>
      </p:sp>
      <p:sp>
        <p:nvSpPr>
          <p:cNvPr id="12291" name="Rectangle 3"/>
          <p:cNvSpPr>
            <a:spLocks noGrp="1" noChangeArrowheads="1"/>
          </p:cNvSpPr>
          <p:nvPr>
            <p:ph type="body" idx="1"/>
          </p:nvPr>
        </p:nvSpPr>
        <p:spPr>
          <a:xfrm>
            <a:off x="533400" y="1676400"/>
            <a:ext cx="8229600" cy="5410200"/>
          </a:xfrm>
        </p:spPr>
        <p:txBody>
          <a:bodyPr>
            <a:normAutofit/>
          </a:bodyPr>
          <a:lstStyle/>
          <a:p>
            <a:pPr>
              <a:lnSpc>
                <a:spcPct val="90000"/>
              </a:lnSpc>
              <a:spcBef>
                <a:spcPts val="100"/>
              </a:spcBef>
            </a:pPr>
            <a:r>
              <a:rPr lang="en-US" dirty="0"/>
              <a:t>User-defined stored procedures</a:t>
            </a:r>
          </a:p>
          <a:p>
            <a:pPr lvl="1">
              <a:lnSpc>
                <a:spcPct val="90000"/>
              </a:lnSpc>
              <a:spcBef>
                <a:spcPts val="100"/>
              </a:spcBef>
            </a:pPr>
            <a:r>
              <a:rPr lang="en-US" dirty="0">
                <a:solidFill>
                  <a:schemeClr val="tx1"/>
                </a:solidFill>
              </a:rPr>
              <a:t>User-defined procedures that must be explicitly called</a:t>
            </a:r>
            <a:br>
              <a:rPr lang="en-US" dirty="0">
                <a:solidFill>
                  <a:schemeClr val="tx1"/>
                </a:solidFill>
              </a:rPr>
            </a:br>
            <a:endParaRPr lang="en-US" sz="1200" dirty="0">
              <a:solidFill>
                <a:schemeClr val="tx1"/>
              </a:solidFill>
            </a:endParaRPr>
          </a:p>
          <a:p>
            <a:pPr>
              <a:lnSpc>
                <a:spcPct val="90000"/>
              </a:lnSpc>
              <a:spcBef>
                <a:spcPts val="100"/>
              </a:spcBef>
            </a:pPr>
            <a:r>
              <a:rPr lang="en-US" dirty="0"/>
              <a:t>Triggers</a:t>
            </a:r>
          </a:p>
          <a:p>
            <a:pPr lvl="1">
              <a:lnSpc>
                <a:spcPct val="90000"/>
              </a:lnSpc>
              <a:spcBef>
                <a:spcPts val="100"/>
              </a:spcBef>
            </a:pPr>
            <a:r>
              <a:rPr lang="en-US" dirty="0">
                <a:solidFill>
                  <a:schemeClr val="tx1"/>
                </a:solidFill>
              </a:rPr>
              <a:t>User-defined procedures that execute automatically when data in a given table is modified</a:t>
            </a:r>
            <a:br>
              <a:rPr lang="en-US" dirty="0">
                <a:solidFill>
                  <a:schemeClr val="tx1"/>
                </a:solidFill>
              </a:rPr>
            </a:br>
            <a:r>
              <a:rPr lang="en-US" sz="1200" dirty="0">
                <a:solidFill>
                  <a:schemeClr val="tx1"/>
                </a:solidFill>
              </a:rPr>
              <a:t>	</a:t>
            </a:r>
          </a:p>
          <a:p>
            <a:pPr>
              <a:lnSpc>
                <a:spcPct val="90000"/>
              </a:lnSpc>
              <a:spcBef>
                <a:spcPts val="100"/>
              </a:spcBef>
            </a:pPr>
            <a:r>
              <a:rPr lang="en-US" dirty="0"/>
              <a:t>System procedures</a:t>
            </a:r>
          </a:p>
          <a:p>
            <a:pPr lvl="1">
              <a:lnSpc>
                <a:spcPct val="90000"/>
              </a:lnSpc>
              <a:spcBef>
                <a:spcPts val="100"/>
              </a:spcBef>
            </a:pPr>
            <a:r>
              <a:rPr lang="en-US" dirty="0" smtClean="0">
                <a:solidFill>
                  <a:schemeClr val="tx1"/>
                </a:solidFill>
              </a:rPr>
              <a:t>Built in </a:t>
            </a:r>
            <a:r>
              <a:rPr lang="en-US" dirty="0">
                <a:solidFill>
                  <a:schemeClr val="tx1"/>
                </a:solidFill>
              </a:rPr>
              <a:t>procedures that read or modify one or more system tables</a:t>
            </a:r>
            <a:br>
              <a:rPr lang="en-US" dirty="0">
                <a:solidFill>
                  <a:schemeClr val="tx1"/>
                </a:solidFill>
              </a:rPr>
            </a:br>
            <a:r>
              <a:rPr lang="en-US" sz="1200" dirty="0">
                <a:solidFill>
                  <a:schemeClr val="tx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Using the XML Data Type</a:t>
            </a:r>
          </a:p>
        </p:txBody>
      </p:sp>
      <p:sp>
        <p:nvSpPr>
          <p:cNvPr id="5123" name="Rectangle 3"/>
          <p:cNvSpPr>
            <a:spLocks noGrp="1" noChangeArrowheads="1"/>
          </p:cNvSpPr>
          <p:nvPr>
            <p:ph type="body" idx="1"/>
          </p:nvPr>
        </p:nvSpPr>
        <p:spPr/>
        <p:txBody>
          <a:bodyPr/>
          <a:lstStyle/>
          <a:p>
            <a:pPr eaLnBrk="1" hangingPunct="1"/>
            <a:r>
              <a:rPr lang="en-US" smtClean="0"/>
              <a:t>What Is XML?</a:t>
            </a:r>
          </a:p>
          <a:p>
            <a:pPr eaLnBrk="1" hangingPunct="1"/>
            <a:r>
              <a:rPr lang="en-US" smtClean="0"/>
              <a:t>What Is the XML Data Type?</a:t>
            </a:r>
          </a:p>
          <a:p>
            <a:pPr eaLnBrk="1" hangingPunct="1"/>
            <a:r>
              <a:rPr lang="en-US" smtClean="0"/>
              <a:t>The Query, Value, and Exist Methods</a:t>
            </a:r>
          </a:p>
          <a:p>
            <a:pPr eaLnBrk="1" hangingPunct="1"/>
            <a:r>
              <a:rPr lang="en-US" smtClean="0"/>
              <a:t>The Modify Method</a:t>
            </a:r>
          </a:p>
          <a:p>
            <a:pPr eaLnBrk="1" hangingPunct="1"/>
            <a:r>
              <a:rPr lang="en-US" smtClean="0"/>
              <a:t>The Nodes Method</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Performance Benefits</a:t>
            </a:r>
            <a:endParaRPr lang="en-US" b="0"/>
          </a:p>
        </p:txBody>
      </p:sp>
      <p:sp>
        <p:nvSpPr>
          <p:cNvPr id="16387" name="Rectangle 3"/>
          <p:cNvSpPr>
            <a:spLocks noGrp="1" noChangeArrowheads="1"/>
          </p:cNvSpPr>
          <p:nvPr>
            <p:ph type="body" idx="1"/>
          </p:nvPr>
        </p:nvSpPr>
        <p:spPr/>
        <p:txBody>
          <a:bodyPr>
            <a:normAutofit fontScale="92500" lnSpcReduction="10000"/>
          </a:bodyPr>
          <a:lstStyle/>
          <a:p>
            <a:pPr>
              <a:spcBef>
                <a:spcPct val="0"/>
              </a:spcBef>
              <a:buFont typeface="Monotype Sorts" pitchFamily="2" charset="2"/>
              <a:buNone/>
            </a:pPr>
            <a:r>
              <a:rPr lang="en-US">
                <a:solidFill>
                  <a:schemeClr val="tx1"/>
                </a:solidFill>
              </a:rPr>
              <a:t>A compiled stored procedure executes more rapidly than a</a:t>
            </a:r>
          </a:p>
          <a:p>
            <a:pPr>
              <a:spcBef>
                <a:spcPct val="0"/>
              </a:spcBef>
              <a:buFont typeface="Monotype Sorts" pitchFamily="2" charset="2"/>
              <a:buNone/>
            </a:pPr>
            <a:r>
              <a:rPr lang="en-US">
                <a:solidFill>
                  <a:schemeClr val="tx1"/>
                </a:solidFill>
              </a:rPr>
              <a:t>batch because:</a:t>
            </a:r>
          </a:p>
          <a:p>
            <a:pPr>
              <a:spcBef>
                <a:spcPts val="600"/>
              </a:spcBef>
            </a:pPr>
            <a:r>
              <a:rPr lang="en-US"/>
              <a:t>The stored procedure has already been parsed</a:t>
            </a:r>
          </a:p>
          <a:p>
            <a:pPr>
              <a:spcBef>
                <a:spcPts val="600"/>
              </a:spcBef>
            </a:pPr>
            <a:r>
              <a:rPr lang="en-US"/>
              <a:t>Object references in the stored procedure have already been resolved</a:t>
            </a:r>
          </a:p>
          <a:p>
            <a:pPr>
              <a:spcBef>
                <a:spcPts val="600"/>
              </a:spcBef>
            </a:pPr>
            <a:r>
              <a:rPr lang="en-US"/>
              <a:t>Adaptive Server does not need to build a query tree; it can use the one in </a:t>
            </a:r>
            <a:r>
              <a:rPr lang="en-US" i="1"/>
              <a:t>sysprocedures</a:t>
            </a:r>
            <a:endParaRPr lang="en-US"/>
          </a:p>
          <a:p>
            <a:pPr>
              <a:spcBef>
                <a:spcPts val="600"/>
              </a:spcBef>
            </a:pPr>
            <a:r>
              <a:rPr lang="en-US"/>
              <a:t>If an unused query plan for the procedure exists in procedure cache, Adaptive Server does not need to create a query plan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Guidelines for Creating Stored Procedures</a:t>
            </a:r>
          </a:p>
        </p:txBody>
      </p:sp>
      <p:sp>
        <p:nvSpPr>
          <p:cNvPr id="4" name="Rectangle 6"/>
          <p:cNvSpPr txBox="1">
            <a:spLocks noChangeArrowheads="1"/>
          </p:cNvSpPr>
          <p:nvPr/>
        </p:nvSpPr>
        <p:spPr bwMode="auto">
          <a:xfrm>
            <a:off x="458788" y="161925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34963" y="1574800"/>
            <a:ext cx="8459787" cy="45974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Rules for designing stored procedures:</a:t>
            </a:r>
          </a:p>
        </p:txBody>
      </p:sp>
      <p:sp>
        <p:nvSpPr>
          <p:cNvPr id="8197" name="Rounded Rectangle 849924"/>
          <p:cNvSpPr>
            <a:spLocks noChangeArrowheads="1"/>
          </p:cNvSpPr>
          <p:nvPr/>
        </p:nvSpPr>
        <p:spPr bwMode="auto">
          <a:xfrm>
            <a:off x="552450" y="20589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Qualifying names inside of stored procedures</a:t>
            </a:r>
          </a:p>
        </p:txBody>
      </p:sp>
      <p:sp>
        <p:nvSpPr>
          <p:cNvPr id="7" name="Rounded Rectangle 6"/>
          <p:cNvSpPr>
            <a:spLocks noChangeArrowheads="1"/>
          </p:cNvSpPr>
          <p:nvPr/>
        </p:nvSpPr>
        <p:spPr bwMode="auto">
          <a:xfrm>
            <a:off x="349250" y="2162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52450" y="27765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Obfuscating procedure definitions</a:t>
            </a:r>
          </a:p>
        </p:txBody>
      </p:sp>
      <p:sp>
        <p:nvSpPr>
          <p:cNvPr id="8200" name="Rounded Rectangle 849924"/>
          <p:cNvSpPr>
            <a:spLocks noChangeArrowheads="1"/>
          </p:cNvSpPr>
          <p:nvPr/>
        </p:nvSpPr>
        <p:spPr bwMode="auto">
          <a:xfrm>
            <a:off x="552450" y="34528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SET statement options</a:t>
            </a:r>
          </a:p>
        </p:txBody>
      </p:sp>
      <p:sp>
        <p:nvSpPr>
          <p:cNvPr id="10" name="Rounded Rectangle 9"/>
          <p:cNvSpPr>
            <a:spLocks noChangeArrowheads="1"/>
          </p:cNvSpPr>
          <p:nvPr/>
        </p:nvSpPr>
        <p:spPr bwMode="auto">
          <a:xfrm>
            <a:off x="393700" y="2859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10"/>
          <p:cNvSpPr>
            <a:spLocks noChangeArrowheads="1"/>
          </p:cNvSpPr>
          <p:nvPr/>
        </p:nvSpPr>
        <p:spPr bwMode="auto">
          <a:xfrm>
            <a:off x="371475" y="3578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3" name="Rounded Rectangle 849924"/>
          <p:cNvSpPr>
            <a:spLocks noChangeArrowheads="1"/>
          </p:cNvSpPr>
          <p:nvPr/>
        </p:nvSpPr>
        <p:spPr bwMode="auto">
          <a:xfrm>
            <a:off x="549275" y="4156075"/>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Naming conventions</a:t>
            </a:r>
          </a:p>
        </p:txBody>
      </p:sp>
      <p:sp>
        <p:nvSpPr>
          <p:cNvPr id="2" name="Rounded Rectangle 10"/>
          <p:cNvSpPr>
            <a:spLocks noChangeArrowheads="1"/>
          </p:cNvSpPr>
          <p:nvPr/>
        </p:nvSpPr>
        <p:spPr bwMode="auto">
          <a:xfrm>
            <a:off x="368300" y="42814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5" name="Rounded Rectangle 849924"/>
          <p:cNvSpPr>
            <a:spLocks noChangeArrowheads="1"/>
          </p:cNvSpPr>
          <p:nvPr/>
        </p:nvSpPr>
        <p:spPr bwMode="auto">
          <a:xfrm>
            <a:off x="554038" y="48942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Execution Context</a:t>
            </a:r>
          </a:p>
        </p:txBody>
      </p:sp>
      <p:sp>
        <p:nvSpPr>
          <p:cNvPr id="3" name="Rounded Rectangle 10"/>
          <p:cNvSpPr>
            <a:spLocks noChangeArrowheads="1"/>
          </p:cNvSpPr>
          <p:nvPr/>
        </p:nvSpPr>
        <p:spPr bwMode="auto">
          <a:xfrm>
            <a:off x="373063" y="5019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7" name="Rounded Rectangle 849924"/>
          <p:cNvSpPr>
            <a:spLocks noChangeArrowheads="1"/>
          </p:cNvSpPr>
          <p:nvPr/>
        </p:nvSpPr>
        <p:spPr bwMode="auto">
          <a:xfrm>
            <a:off x="554038" y="5595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Using @@nestlevel</a:t>
            </a:r>
          </a:p>
        </p:txBody>
      </p:sp>
      <p:sp>
        <p:nvSpPr>
          <p:cNvPr id="5" name="Rounded Rectangle 10"/>
          <p:cNvSpPr>
            <a:spLocks noChangeArrowheads="1"/>
          </p:cNvSpPr>
          <p:nvPr/>
        </p:nvSpPr>
        <p:spPr bwMode="auto">
          <a:xfrm>
            <a:off x="373063" y="57213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Syntax for Creating Stored Procedures</a:t>
            </a:r>
          </a:p>
        </p:txBody>
      </p:sp>
      <p:sp>
        <p:nvSpPr>
          <p:cNvPr id="7171" name="Rounded Rectangle 849923"/>
          <p:cNvSpPr>
            <a:spLocks noChangeArrowheads="1"/>
          </p:cNvSpPr>
          <p:nvPr/>
        </p:nvSpPr>
        <p:spPr bwMode="auto">
          <a:xfrm>
            <a:off x="304800" y="1546225"/>
            <a:ext cx="8459788" cy="5159375"/>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pPr>
            <a:r>
              <a:rPr lang="en-US" b="0"/>
              <a:t>CREATE { PROC | PROCEDURE } [schema_name.] procedure_name [ ; number ]     </a:t>
            </a:r>
            <a:br>
              <a:rPr lang="en-US" b="0"/>
            </a:br>
            <a:r>
              <a:rPr lang="en-US" b="0"/>
              <a:t>	[ { @parameter [ type_schema_name. ] data_type }        </a:t>
            </a:r>
            <a:br>
              <a:rPr lang="en-US" b="0"/>
            </a:br>
            <a:r>
              <a:rPr lang="en-US" b="0"/>
              <a:t>	 [ VARYING ] [ = default ] [ OUT | OUTPUT ] [READONLY]     </a:t>
            </a:r>
            <a:br>
              <a:rPr lang="en-US" b="0"/>
            </a:br>
            <a:r>
              <a:rPr lang="en-US" b="0"/>
              <a:t>	] [ ,...n ] </a:t>
            </a:r>
            <a:br>
              <a:rPr lang="en-US" b="0"/>
            </a:br>
            <a:r>
              <a:rPr lang="en-US" b="0"/>
              <a:t>[ WITH &lt;procedure_option&gt; [ ,...n ] ] </a:t>
            </a:r>
            <a:br>
              <a:rPr lang="en-US" b="0"/>
            </a:br>
            <a:r>
              <a:rPr lang="en-US" b="0"/>
              <a:t>[ FOR REPLICATION ] </a:t>
            </a:r>
            <a:br>
              <a:rPr lang="en-US" b="0"/>
            </a:br>
            <a:r>
              <a:rPr lang="en-US" b="0"/>
              <a:t>AS { &lt;sql_statement&gt; [;][ ...n ] | &lt;method_specifier&gt; } </a:t>
            </a:r>
            <a:br>
              <a:rPr lang="en-US" b="0"/>
            </a:br>
            <a:r>
              <a:rPr lang="en-US" b="0"/>
              <a:t>[;] </a:t>
            </a:r>
            <a:br>
              <a:rPr lang="en-US" b="0"/>
            </a:br>
            <a:r>
              <a:rPr lang="en-US" b="0"/>
              <a:t>&lt;procedure_option&gt; ::=     </a:t>
            </a:r>
            <a:br>
              <a:rPr lang="en-US" b="0"/>
            </a:br>
            <a:r>
              <a:rPr lang="en-US" b="0"/>
              <a:t>	[ ENCRYPTION ]    </a:t>
            </a:r>
            <a:br>
              <a:rPr lang="en-US" b="0"/>
            </a:br>
            <a:r>
              <a:rPr lang="en-US" b="0"/>
              <a:t>	[ RECOMPILE ]     </a:t>
            </a:r>
            <a:br>
              <a:rPr lang="en-US" b="0"/>
            </a:br>
            <a:r>
              <a:rPr lang="en-US" b="0"/>
              <a:t>	[ EXECUTE_AS_Clause ] </a:t>
            </a:r>
            <a:br>
              <a:rPr lang="en-US" b="0"/>
            </a:br>
            <a:r>
              <a:rPr lang="en-US" b="0"/>
              <a:t/>
            </a:r>
            <a:br>
              <a:rPr lang="en-US" b="0"/>
            </a:br>
            <a:r>
              <a:rPr lang="en-US" b="0"/>
              <a:t>&lt;sql_statement&gt; ::= </a:t>
            </a:r>
            <a:br>
              <a:rPr lang="en-US" b="0"/>
            </a:br>
            <a:r>
              <a:rPr lang="en-US" b="0"/>
              <a:t>{ [ BEGIN ] statements [ END ] } </a:t>
            </a:r>
            <a:br>
              <a:rPr lang="en-US" b="0"/>
            </a:br>
            <a:r>
              <a:rPr lang="en-US" b="0"/>
              <a:t>&lt;method_specifier&gt; ::= </a:t>
            </a:r>
            <a:br>
              <a:rPr lang="en-US" b="0"/>
            </a:br>
            <a:r>
              <a:rPr lang="en-US" b="0"/>
              <a:t>EXTERNAL NAME 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Syntax for Altering Stored Procedures</a:t>
            </a:r>
          </a:p>
        </p:txBody>
      </p:sp>
      <p:sp>
        <p:nvSpPr>
          <p:cNvPr id="10243" name="Rounded Rectangle 849923"/>
          <p:cNvSpPr>
            <a:spLocks noChangeArrowheads="1"/>
          </p:cNvSpPr>
          <p:nvPr/>
        </p:nvSpPr>
        <p:spPr bwMode="auto">
          <a:xfrm>
            <a:off x="304800" y="1600200"/>
            <a:ext cx="8459787" cy="5100637"/>
          </a:xfrm>
          <a:prstGeom prst="roundRect">
            <a:avLst>
              <a:gd name="adj" fmla="val 4167"/>
            </a:avLst>
          </a:prstGeom>
          <a:solidFill>
            <a:srgbClr val="DEE7F1"/>
          </a:solidFill>
          <a:ln w="9525" algn="ctr">
            <a:solidFill>
              <a:srgbClr val="333333"/>
            </a:solidFill>
            <a:round/>
            <a:headEnd/>
            <a:tailEnd/>
          </a:ln>
        </p:spPr>
        <p:txBody>
          <a:bodyPr/>
          <a:lstStyle/>
          <a:p>
            <a:pPr>
              <a:lnSpc>
                <a:spcPct val="90000"/>
              </a:lnSpc>
              <a:spcBef>
                <a:spcPct val="70000"/>
              </a:spcBef>
              <a:buClr>
                <a:schemeClr val="hlink"/>
              </a:buClr>
              <a:buSzPct val="90000"/>
            </a:pPr>
            <a:r>
              <a:rPr lang="en-US" b="0"/>
              <a:t>ALTER { PROC | PROCEDURE } [schema_name.] procedure_name [ ; number ]     </a:t>
            </a:r>
            <a:br>
              <a:rPr lang="en-US" b="0"/>
            </a:br>
            <a:r>
              <a:rPr lang="en-US" b="0"/>
              <a:t>	[ { @parameter [ type_schema_name. ] data_type }     </a:t>
            </a:r>
            <a:br>
              <a:rPr lang="en-US" b="0"/>
            </a:br>
            <a:r>
              <a:rPr lang="en-US" b="0"/>
              <a:t>	[ VARYING ] [ = default ] [ [ OUT [ PUT ]     ] [ ,...n ] </a:t>
            </a:r>
            <a:br>
              <a:rPr lang="en-US" b="0"/>
            </a:br>
            <a:r>
              <a:rPr lang="en-US" b="0"/>
              <a:t>[ WITH &lt;procedure_option&gt; [ ,...n ] ] </a:t>
            </a:r>
            <a:br>
              <a:rPr lang="en-US" b="0"/>
            </a:br>
            <a:r>
              <a:rPr lang="en-US" b="0"/>
              <a:t>[ FOR REPLICATION ] </a:t>
            </a:r>
            <a:br>
              <a:rPr lang="en-US" b="0"/>
            </a:br>
            <a:r>
              <a:rPr lang="en-US" b="0"/>
              <a:t>AS      </a:t>
            </a:r>
            <a:br>
              <a:rPr lang="en-US" b="0"/>
            </a:br>
            <a:r>
              <a:rPr lang="en-US" b="0"/>
              <a:t>	{ &lt;sql_statement&gt; [ ...n ] | &lt;method_specifier&gt; } </a:t>
            </a:r>
            <a:br>
              <a:rPr lang="en-US" b="0"/>
            </a:br>
            <a:r>
              <a:rPr lang="en-US" b="0"/>
              <a:t/>
            </a:r>
            <a:br>
              <a:rPr lang="en-US" b="0"/>
            </a:br>
            <a:r>
              <a:rPr lang="en-US" b="0"/>
              <a:t>&lt;procedure_option&gt; ::=     </a:t>
            </a:r>
            <a:br>
              <a:rPr lang="en-US" b="0"/>
            </a:br>
            <a:r>
              <a:rPr lang="en-US" b="0"/>
              <a:t>[ ENCRYPTION ]     </a:t>
            </a:r>
            <a:br>
              <a:rPr lang="en-US" b="0"/>
            </a:br>
            <a:r>
              <a:rPr lang="en-US" b="0"/>
              <a:t>[ RECOMPILE ]     </a:t>
            </a:r>
            <a:br>
              <a:rPr lang="en-US" b="0"/>
            </a:br>
            <a:r>
              <a:rPr lang="en-US" b="0"/>
              <a:t>[ EXECUTE_AS_Clause ] </a:t>
            </a:r>
            <a:br>
              <a:rPr lang="en-US" b="0"/>
            </a:br>
            <a:r>
              <a:rPr lang="en-US" b="0"/>
              <a:t/>
            </a:r>
            <a:br>
              <a:rPr lang="en-US" b="0"/>
            </a:br>
            <a:r>
              <a:rPr lang="en-US" b="0"/>
              <a:t>&lt;sql_statement&gt; ::= </a:t>
            </a:r>
            <a:br>
              <a:rPr lang="en-US" b="0"/>
            </a:br>
            <a:r>
              <a:rPr lang="en-US" b="0"/>
              <a:t>{ [ BEGIN ] statements [ END ] } </a:t>
            </a:r>
            <a:br>
              <a:rPr lang="en-US" b="0"/>
            </a:br>
            <a:r>
              <a:rPr lang="en-US" b="0"/>
              <a:t/>
            </a:r>
            <a:br>
              <a:rPr lang="en-US" b="0"/>
            </a:br>
            <a:r>
              <a:rPr lang="en-US" b="0"/>
              <a:t>&lt;method_specifier&gt; ::= </a:t>
            </a:r>
            <a:br>
              <a:rPr lang="en-US" b="0"/>
            </a:br>
            <a:r>
              <a:rPr lang="en-US" b="0"/>
              <a:t>EXTERNAL NAME </a:t>
            </a:r>
            <a:br>
              <a:rPr lang="en-US" b="0"/>
            </a:br>
            <a:r>
              <a:rPr lang="en-US" b="0"/>
              <a:t>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Syntax for Dropping Stored Procedures</a:t>
            </a:r>
          </a:p>
        </p:txBody>
      </p:sp>
      <p:sp>
        <p:nvSpPr>
          <p:cNvPr id="11267" name="Rounded Rectangle 849923"/>
          <p:cNvSpPr>
            <a:spLocks noChangeArrowheads="1"/>
          </p:cNvSpPr>
          <p:nvPr/>
        </p:nvSpPr>
        <p:spPr bwMode="auto">
          <a:xfrm>
            <a:off x="296863" y="2046288"/>
            <a:ext cx="8459787" cy="1449387"/>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buFontTx/>
              <a:buChar char="•"/>
            </a:pPr>
            <a:r>
              <a:rPr lang="en-US" b="0"/>
              <a:t>DROP { PROC | PROCEDURE } { [ schema_name. ] procedure } [ ,...n ]</a:t>
            </a:r>
          </a:p>
          <a:p>
            <a:pPr eaLnBrk="0" hangingPunct="0"/>
            <a:endParaRPr lang="en-US" sz="2000"/>
          </a:p>
        </p:txBody>
      </p:sp>
      <p:sp>
        <p:nvSpPr>
          <p:cNvPr id="11268" name="Rectangle 3"/>
          <p:cNvSpPr txBox="1">
            <a:spLocks noChangeArrowheads="1"/>
          </p:cNvSpPr>
          <p:nvPr/>
        </p:nvSpPr>
        <p:spPr bwMode="auto">
          <a:xfrm>
            <a:off x="647700" y="3679825"/>
            <a:ext cx="7751763" cy="714375"/>
          </a:xfrm>
          <a:prstGeom prst="rect">
            <a:avLst/>
          </a:prstGeom>
          <a:noFill/>
          <a:ln w="9525">
            <a:noFill/>
            <a:miter lim="800000"/>
            <a:headEnd/>
            <a:tailEnd/>
          </a:ln>
        </p:spPr>
        <p:txBody>
          <a:bodyPr lIns="0" tIns="0" rIns="0" bIns="0"/>
          <a:lstStyle/>
          <a:p>
            <a:r>
              <a:rPr lang="en-US" b="0"/>
              <a:t>Removes one or more stored procedures or procedure groups from the current database.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844803"/>
          <p:cNvSpPr>
            <a:spLocks noChangeArrowheads="1"/>
          </p:cNvSpPr>
          <p:nvPr/>
        </p:nvSpPr>
        <p:spPr bwMode="auto">
          <a:xfrm>
            <a:off x="356523" y="1587161"/>
            <a:ext cx="8414205"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25605" name="Rectangle 2"/>
          <p:cNvSpPr>
            <a:spLocks noGrp="1" noChangeArrowheads="1"/>
          </p:cNvSpPr>
          <p:nvPr>
            <p:ph type="title"/>
          </p:nvPr>
        </p:nvSpPr>
        <p:spPr/>
        <p:txBody>
          <a:bodyPr>
            <a:normAutofit fontScale="90000"/>
          </a:bodyPr>
          <a:lstStyle/>
          <a:p>
            <a:pPr eaLnBrk="1" hangingPunct="1"/>
            <a:r>
              <a:rPr lang="en-US" smtClean="0"/>
              <a:t>How Are Stored Procedures Created?</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6" name="AutoShape 8"/>
          <p:cNvSpPr>
            <a:spLocks noChangeArrowheads="1"/>
          </p:cNvSpPr>
          <p:nvPr/>
        </p:nvSpPr>
        <p:spPr bwMode="auto">
          <a:xfrm>
            <a:off x="428625" y="2189163"/>
            <a:ext cx="8269288" cy="29670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CREATE PROCEDURE</a:t>
            </a:r>
            <a:r>
              <a:rPr lang="en-US" sz="2000" b="0">
                <a:latin typeface="Lucida Sans Typewriter" pitchFamily="49" charset="0"/>
              </a:rPr>
              <a:t> HumanResources.usp_GetEmployeesName</a:t>
            </a:r>
          </a:p>
          <a:p>
            <a:pPr defTabSz="457200">
              <a:lnSpc>
                <a:spcPct val="90000"/>
              </a:lnSpc>
              <a:tabLst>
                <a:tab pos="457200" algn="l"/>
              </a:tabLst>
              <a:defRPr/>
            </a:pPr>
            <a:r>
              <a:rPr lang="en-US" sz="2000" b="0">
                <a:latin typeface="Lucida Sans Typewriter" pitchFamily="49" charset="0"/>
              </a:rPr>
              <a:t>@NamePrefix char(1)</a:t>
            </a:r>
          </a:p>
          <a:p>
            <a:pPr defTabSz="457200">
              <a:lnSpc>
                <a:spcPct val="90000"/>
              </a:lnSpc>
              <a:tabLst>
                <a:tab pos="457200" algn="l"/>
              </a:tabLst>
              <a:defRPr/>
            </a:pPr>
            <a:r>
              <a:rPr lang="en-US" sz="2000">
                <a:latin typeface="Lucida Sans Typewriter" pitchFamily="49" charset="0"/>
              </a:rPr>
              <a:t>AS</a:t>
            </a:r>
          </a:p>
          <a:p>
            <a:pPr defTabSz="457200">
              <a:lnSpc>
                <a:spcPct val="90000"/>
              </a:lnSpc>
              <a:tabLst>
                <a:tab pos="457200" algn="l"/>
              </a:tabLst>
              <a:defRPr/>
            </a:pPr>
            <a:r>
              <a:rPr lang="en-US" sz="2000">
                <a:latin typeface="Lucida Sans Typewriter" pitchFamily="49" charset="0"/>
              </a:rPr>
              <a:t>BEGIN</a:t>
            </a:r>
          </a:p>
          <a:p>
            <a:pPr defTabSz="457200">
              <a:lnSpc>
                <a:spcPct val="90000"/>
              </a:lnSpc>
              <a:tabLst>
                <a:tab pos="457200" algn="l"/>
              </a:tabLst>
              <a:defRPr/>
            </a:pPr>
            <a:r>
              <a:rPr lang="en-US" sz="2000" b="0">
                <a:latin typeface="Lucida Sans Typewriter" pitchFamily="49" charset="0"/>
              </a:rPr>
              <a:t>SELECT </a:t>
            </a:r>
            <a:r>
              <a:rPr lang="en-US" b="0"/>
              <a:t>BusinessEntityID</a:t>
            </a:r>
            <a:r>
              <a:rPr lang="en-US" sz="2000" b="0">
                <a:latin typeface="Lucida Sans Typewriter" pitchFamily="49" charset="0"/>
              </a:rPr>
              <a:t>, FirstName, LastName, EmailAddress</a:t>
            </a:r>
          </a:p>
          <a:p>
            <a:pPr defTabSz="457200">
              <a:lnSpc>
                <a:spcPct val="90000"/>
              </a:lnSpc>
              <a:tabLst>
                <a:tab pos="457200" algn="l"/>
              </a:tabLst>
              <a:defRPr/>
            </a:pPr>
            <a:r>
              <a:rPr lang="en-US" sz="2000" b="0">
                <a:latin typeface="Lucida Sans Typewriter" pitchFamily="49" charset="0"/>
              </a:rPr>
              <a:t>FROM HumanResources.vEmployee</a:t>
            </a:r>
          </a:p>
          <a:p>
            <a:pPr defTabSz="457200">
              <a:lnSpc>
                <a:spcPct val="90000"/>
              </a:lnSpc>
              <a:tabLst>
                <a:tab pos="457200" algn="l"/>
              </a:tabLst>
              <a:defRPr/>
            </a:pPr>
            <a:r>
              <a:rPr lang="en-US" sz="2000" b="0">
                <a:latin typeface="Lucida Sans Typewriter" pitchFamily="49" charset="0"/>
              </a:rPr>
              <a:t>WHERE FirstName LIKE @NamePrefix + '%'</a:t>
            </a:r>
          </a:p>
          <a:p>
            <a:pPr defTabSz="457200">
              <a:lnSpc>
                <a:spcPct val="90000"/>
              </a:lnSpc>
              <a:tabLst>
                <a:tab pos="457200" algn="l"/>
              </a:tabLst>
              <a:defRPr/>
            </a:pPr>
            <a:r>
              <a:rPr lang="en-US" sz="2000" b="0">
                <a:latin typeface="Lucida Sans Typewriter" pitchFamily="49" charset="0"/>
              </a:rPr>
              <a:t>ORDER BY FirstName</a:t>
            </a:r>
          </a:p>
          <a:p>
            <a:pPr defTabSz="457200">
              <a:lnSpc>
                <a:spcPct val="90000"/>
              </a:lnSpc>
              <a:tabLst>
                <a:tab pos="457200" algn="l"/>
              </a:tabLst>
              <a:defRPr/>
            </a:pPr>
            <a:r>
              <a:rPr lang="en-US" sz="2000">
                <a:latin typeface="Lucida Sans Typewriter" pitchFamily="49" charset="0"/>
              </a:rPr>
              <a:t>END</a:t>
            </a:r>
          </a:p>
        </p:txBody>
      </p:sp>
      <p:sp>
        <p:nvSpPr>
          <p:cNvPr id="3" name="AutoShape 8"/>
          <p:cNvSpPr>
            <a:spLocks noChangeArrowheads="1"/>
          </p:cNvSpPr>
          <p:nvPr/>
        </p:nvSpPr>
        <p:spPr bwMode="auto">
          <a:xfrm>
            <a:off x="434975" y="5819775"/>
            <a:ext cx="8221663" cy="388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EXECUTE</a:t>
            </a:r>
            <a:r>
              <a:rPr lang="en-US" sz="2000" b="0">
                <a:latin typeface="Lucida Sans Typewriter" pitchFamily="49" charset="0"/>
              </a:rPr>
              <a:t> HumanResources.usp_GetEmployeesName 'A‘</a:t>
            </a:r>
          </a:p>
        </p:txBody>
      </p:sp>
      <p:sp>
        <p:nvSpPr>
          <p:cNvPr id="25608" name="Text Box 9"/>
          <p:cNvSpPr txBox="1">
            <a:spLocks noChangeArrowheads="1"/>
          </p:cNvSpPr>
          <p:nvPr/>
        </p:nvSpPr>
        <p:spPr bwMode="auto">
          <a:xfrm>
            <a:off x="371475" y="1882775"/>
            <a:ext cx="4230688" cy="396875"/>
          </a:xfrm>
          <a:prstGeom prst="rect">
            <a:avLst/>
          </a:prstGeom>
          <a:noFill/>
          <a:ln w="9525">
            <a:noFill/>
            <a:miter lim="800000"/>
            <a:headEnd/>
            <a:tailEnd/>
          </a:ln>
        </p:spPr>
        <p:txBody>
          <a:bodyPr wrap="none">
            <a:spAutoFit/>
          </a:bodyPr>
          <a:lstStyle/>
          <a:p>
            <a:r>
              <a:rPr lang="en-US" sz="2000"/>
              <a:t>Creating a Stored Procedure</a:t>
            </a:r>
          </a:p>
        </p:txBody>
      </p:sp>
      <p:sp>
        <p:nvSpPr>
          <p:cNvPr id="25609" name="Text Box 10"/>
          <p:cNvSpPr txBox="1">
            <a:spLocks noChangeArrowheads="1"/>
          </p:cNvSpPr>
          <p:nvPr/>
        </p:nvSpPr>
        <p:spPr bwMode="auto">
          <a:xfrm>
            <a:off x="352425" y="5349875"/>
            <a:ext cx="3994150" cy="396875"/>
          </a:xfrm>
          <a:prstGeom prst="rect">
            <a:avLst/>
          </a:prstGeom>
          <a:noFill/>
          <a:ln w="9525">
            <a:noFill/>
            <a:miter lim="800000"/>
            <a:headEnd/>
            <a:tailEnd/>
          </a:ln>
        </p:spPr>
        <p:txBody>
          <a:bodyPr wrap="none">
            <a:spAutoFit/>
          </a:bodyPr>
          <a:lstStyle/>
          <a:p>
            <a:r>
              <a:rPr lang="en-US" sz="2000"/>
              <a:t>Calling a Stored Procedure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Stored Procedures and Permissions</a:t>
            </a:r>
            <a:endParaRPr lang="en-US" b="0"/>
          </a:p>
        </p:txBody>
      </p:sp>
      <p:sp>
        <p:nvSpPr>
          <p:cNvPr id="22531" name="Rectangle 3"/>
          <p:cNvSpPr>
            <a:spLocks noGrp="1" noChangeArrowheads="1"/>
          </p:cNvSpPr>
          <p:nvPr>
            <p:ph type="body" idx="1"/>
          </p:nvPr>
        </p:nvSpPr>
        <p:spPr/>
        <p:txBody>
          <a:bodyPr/>
          <a:lstStyle/>
          <a:p>
            <a:pPr>
              <a:spcBef>
                <a:spcPts val="600"/>
              </a:spcBef>
            </a:pPr>
            <a:r>
              <a:rPr lang="en-US"/>
              <a:t>To allow other people to use your stored procedure, you must grant them permission</a:t>
            </a:r>
          </a:p>
          <a:p>
            <a:pPr>
              <a:spcBef>
                <a:spcPts val="600"/>
              </a:spcBef>
            </a:pPr>
            <a:r>
              <a:rPr lang="en-US"/>
              <a:t>Simplified syntax:</a:t>
            </a:r>
          </a:p>
          <a:p>
            <a:pPr>
              <a:lnSpc>
                <a:spcPct val="90000"/>
              </a:lnSpc>
              <a:spcBef>
                <a:spcPct val="0"/>
              </a:spcBef>
              <a:buFont typeface="Monotype Sorts" pitchFamily="2" charset="2"/>
              <a:buNone/>
            </a:pPr>
            <a:r>
              <a:rPr lang="en-US" sz="2200">
                <a:solidFill>
                  <a:srgbClr val="1669BC"/>
                </a:solidFill>
              </a:rPr>
              <a:t>	</a:t>
            </a:r>
            <a:r>
              <a:rPr lang="en-US" sz="2200">
                <a:solidFill>
                  <a:srgbClr val="3333FF"/>
                </a:solidFill>
              </a:rPr>
              <a:t>grant execute</a:t>
            </a:r>
          </a:p>
          <a:p>
            <a:pPr>
              <a:lnSpc>
                <a:spcPct val="90000"/>
              </a:lnSpc>
              <a:spcBef>
                <a:spcPct val="0"/>
              </a:spcBef>
              <a:buFont typeface="Monotype Sorts" pitchFamily="2" charset="2"/>
              <a:buNone/>
            </a:pPr>
            <a:r>
              <a:rPr lang="en-US" sz="2200">
                <a:solidFill>
                  <a:srgbClr val="3333FF"/>
                </a:solidFill>
              </a:rPr>
              <a:t>	on </a:t>
            </a:r>
            <a:r>
              <a:rPr lang="en-US" sz="2200" i="1">
                <a:solidFill>
                  <a:srgbClr val="3333FF"/>
                </a:solidFill>
              </a:rPr>
              <a:t>procedure_name</a:t>
            </a:r>
            <a:endParaRPr lang="en-US" sz="2200">
              <a:solidFill>
                <a:srgbClr val="3333FF"/>
              </a:solidFill>
            </a:endParaRPr>
          </a:p>
          <a:p>
            <a:pPr>
              <a:lnSpc>
                <a:spcPct val="90000"/>
              </a:lnSpc>
              <a:spcBef>
                <a:spcPct val="0"/>
              </a:spcBef>
              <a:buFont typeface="Monotype Sorts" pitchFamily="2" charset="2"/>
              <a:buNone/>
            </a:pPr>
            <a:r>
              <a:rPr lang="en-US" sz="2200" i="1">
                <a:solidFill>
                  <a:srgbClr val="3333FF"/>
                </a:solidFill>
              </a:rPr>
              <a:t>	</a:t>
            </a:r>
            <a:r>
              <a:rPr lang="en-US" sz="2200">
                <a:solidFill>
                  <a:srgbClr val="3333FF"/>
                </a:solidFill>
              </a:rPr>
              <a:t>to </a:t>
            </a:r>
            <a:r>
              <a:rPr lang="en-US" sz="2200" i="1">
                <a:solidFill>
                  <a:srgbClr val="3333FF"/>
                </a:solidFill>
              </a:rPr>
              <a:t>user_list</a:t>
            </a:r>
            <a:endParaRPr lang="en-US" sz="2200">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grant execute</a:t>
            </a:r>
          </a:p>
          <a:p>
            <a:pPr>
              <a:lnSpc>
                <a:spcPct val="90000"/>
              </a:lnSpc>
              <a:spcBef>
                <a:spcPct val="0"/>
              </a:spcBef>
              <a:buFont typeface="Monotype Sorts" pitchFamily="2" charset="2"/>
              <a:buNone/>
            </a:pPr>
            <a:r>
              <a:rPr lang="en-US" sz="1800" b="1">
                <a:solidFill>
                  <a:srgbClr val="3333FF"/>
                </a:solidFill>
                <a:latin typeface="Courier New" pitchFamily="49" charset="0"/>
              </a:rPr>
              <a:t>	on proc_update_titles</a:t>
            </a:r>
          </a:p>
          <a:p>
            <a:pPr>
              <a:lnSpc>
                <a:spcPct val="90000"/>
              </a:lnSpc>
              <a:spcBef>
                <a:spcPct val="0"/>
              </a:spcBef>
              <a:buFont typeface="Monotype Sorts" pitchFamily="2" charset="2"/>
              <a:buNone/>
            </a:pPr>
            <a:r>
              <a:rPr lang="en-US" sz="1800" b="1">
                <a:solidFill>
                  <a:srgbClr val="3333FF"/>
                </a:solidFill>
                <a:latin typeface="Courier New" pitchFamily="49" charset="0"/>
              </a:rPr>
              <a:t>	to tjovanka, vturlough, pbrown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smtClean="0"/>
              <a:t>Creating Parameterized Stored Procedures</a:t>
            </a:r>
          </a:p>
        </p:txBody>
      </p:sp>
      <p:sp>
        <p:nvSpPr>
          <p:cNvPr id="15363" name="Content Placeholder 3"/>
          <p:cNvSpPr>
            <a:spLocks noGrp="1"/>
          </p:cNvSpPr>
          <p:nvPr>
            <p:ph idx="1"/>
          </p:nvPr>
        </p:nvSpPr>
        <p:spPr/>
        <p:txBody>
          <a:bodyPr/>
          <a:lstStyle/>
          <a:p>
            <a:r>
              <a:rPr lang="en-US" smtClean="0"/>
              <a:t>Stored Procedure Parameters</a:t>
            </a:r>
          </a:p>
          <a:p>
            <a:r>
              <a:rPr lang="en-US" smtClean="0"/>
              <a:t>Table-valued Parameters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Stored Procedure Parameters</a:t>
            </a:r>
          </a:p>
        </p:txBody>
      </p:sp>
      <p:sp>
        <p:nvSpPr>
          <p:cNvPr id="16387" name="Rounded Rectangle 849924"/>
          <p:cNvSpPr>
            <a:spLocks noChangeArrowheads="1"/>
          </p:cNvSpPr>
          <p:nvPr/>
        </p:nvSpPr>
        <p:spPr bwMode="auto">
          <a:xfrm>
            <a:off x="1619250" y="2408237"/>
            <a:ext cx="3106738"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Input parameters</a:t>
            </a:r>
          </a:p>
        </p:txBody>
      </p:sp>
      <p:sp>
        <p:nvSpPr>
          <p:cNvPr id="16388" name="Rounded Rectangle 849924"/>
          <p:cNvSpPr>
            <a:spLocks noChangeArrowheads="1"/>
          </p:cNvSpPr>
          <p:nvPr/>
        </p:nvSpPr>
        <p:spPr bwMode="auto">
          <a:xfrm>
            <a:off x="4359275" y="3517900"/>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r" eaLnBrk="0" hangingPunct="0">
              <a:lnSpc>
                <a:spcPct val="90000"/>
              </a:lnSpc>
              <a:spcBef>
                <a:spcPct val="40000"/>
              </a:spcBef>
            </a:pPr>
            <a:r>
              <a:rPr lang="en-US"/>
              <a:t>Output parameters     </a:t>
            </a:r>
          </a:p>
        </p:txBody>
      </p:sp>
      <p:sp>
        <p:nvSpPr>
          <p:cNvPr id="16389" name="Rounded Rectangle 849924"/>
          <p:cNvSpPr>
            <a:spLocks noChangeArrowheads="1"/>
          </p:cNvSpPr>
          <p:nvPr/>
        </p:nvSpPr>
        <p:spPr bwMode="auto">
          <a:xfrm>
            <a:off x="1644650" y="5038725"/>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values</a:t>
            </a:r>
          </a:p>
        </p:txBody>
      </p:sp>
      <p:grpSp>
        <p:nvGrpSpPr>
          <p:cNvPr id="2" name="Group 28"/>
          <p:cNvGrpSpPr>
            <a:grpSpLocks/>
          </p:cNvGrpSpPr>
          <p:nvPr/>
        </p:nvGrpSpPr>
        <p:grpSpPr bwMode="auto">
          <a:xfrm>
            <a:off x="684213" y="4449763"/>
            <a:ext cx="1473200" cy="1951037"/>
            <a:chOff x="4317" y="1552"/>
            <a:chExt cx="928" cy="1229"/>
          </a:xfrm>
        </p:grpSpPr>
        <p:pic>
          <p:nvPicPr>
            <p:cNvPr id="16398" name="Picture 18" descr="Document_Code"/>
            <p:cNvPicPr>
              <a:picLocks noChangeAspect="1" noChangeArrowheads="1"/>
            </p:cNvPicPr>
            <p:nvPr/>
          </p:nvPicPr>
          <p:blipFill>
            <a:blip r:embed="rId3" cstate="print"/>
            <a:srcRect/>
            <a:stretch>
              <a:fillRect/>
            </a:stretch>
          </p:blipFill>
          <p:spPr bwMode="auto">
            <a:xfrm>
              <a:off x="4317" y="1552"/>
              <a:ext cx="620" cy="1008"/>
            </a:xfrm>
            <a:prstGeom prst="rect">
              <a:avLst/>
            </a:prstGeom>
            <a:noFill/>
            <a:ln w="9525">
              <a:noFill/>
              <a:miter lim="800000"/>
              <a:headEnd/>
              <a:tailEnd/>
            </a:ln>
          </p:spPr>
        </p:pic>
        <p:pic>
          <p:nvPicPr>
            <p:cNvPr id="16399" name="Picture 15" descr="arrow09_04"/>
            <p:cNvPicPr>
              <a:picLocks noChangeAspect="1" noChangeArrowheads="1"/>
            </p:cNvPicPr>
            <p:nvPr/>
          </p:nvPicPr>
          <p:blipFill>
            <a:blip r:embed="rId4" cstate="print"/>
            <a:srcRect/>
            <a:stretch>
              <a:fillRect/>
            </a:stretch>
          </p:blipFill>
          <p:spPr bwMode="auto">
            <a:xfrm>
              <a:off x="4523" y="2003"/>
              <a:ext cx="722" cy="778"/>
            </a:xfrm>
            <a:prstGeom prst="rect">
              <a:avLst/>
            </a:prstGeom>
            <a:noFill/>
            <a:ln w="9525">
              <a:noFill/>
              <a:miter lim="800000"/>
              <a:headEnd/>
              <a:tailEnd/>
            </a:ln>
          </p:spPr>
        </p:pic>
      </p:grpSp>
      <p:grpSp>
        <p:nvGrpSpPr>
          <p:cNvPr id="3" name="Group 26"/>
          <p:cNvGrpSpPr>
            <a:grpSpLocks/>
          </p:cNvGrpSpPr>
          <p:nvPr/>
        </p:nvGrpSpPr>
        <p:grpSpPr bwMode="auto">
          <a:xfrm>
            <a:off x="153988" y="1700212"/>
            <a:ext cx="2244725" cy="2033588"/>
            <a:chOff x="0" y="551"/>
            <a:chExt cx="1414" cy="1281"/>
          </a:xfrm>
        </p:grpSpPr>
        <p:pic>
          <p:nvPicPr>
            <p:cNvPr id="16396" name="Picture 16" descr="Method"/>
            <p:cNvPicPr>
              <a:picLocks noChangeAspect="1" noChangeArrowheads="1"/>
            </p:cNvPicPr>
            <p:nvPr/>
          </p:nvPicPr>
          <p:blipFill>
            <a:blip r:embed="rId5" cstate="print"/>
            <a:srcRect/>
            <a:stretch>
              <a:fillRect/>
            </a:stretch>
          </p:blipFill>
          <p:spPr bwMode="auto">
            <a:xfrm>
              <a:off x="0" y="804"/>
              <a:ext cx="1414" cy="1028"/>
            </a:xfrm>
            <a:prstGeom prst="rect">
              <a:avLst/>
            </a:prstGeom>
            <a:noFill/>
            <a:ln w="9525">
              <a:noFill/>
              <a:miter lim="800000"/>
              <a:headEnd/>
              <a:tailEnd/>
            </a:ln>
          </p:spPr>
        </p:pic>
        <p:pic>
          <p:nvPicPr>
            <p:cNvPr id="16397" name="Picture 19" descr="arrow03"/>
            <p:cNvPicPr>
              <a:picLocks noChangeAspect="1" noChangeArrowheads="1"/>
            </p:cNvPicPr>
            <p:nvPr/>
          </p:nvPicPr>
          <p:blipFill>
            <a:blip r:embed="rId6" cstate="print"/>
            <a:srcRect/>
            <a:stretch>
              <a:fillRect/>
            </a:stretch>
          </p:blipFill>
          <p:spPr bwMode="auto">
            <a:xfrm rot="5400000">
              <a:off x="280" y="812"/>
              <a:ext cx="792" cy="269"/>
            </a:xfrm>
            <a:prstGeom prst="rect">
              <a:avLst/>
            </a:prstGeom>
            <a:noFill/>
            <a:ln w="9525">
              <a:noFill/>
              <a:miter lim="800000"/>
              <a:headEnd/>
              <a:tailEnd/>
            </a:ln>
          </p:spPr>
        </p:pic>
      </p:grpSp>
      <p:grpSp>
        <p:nvGrpSpPr>
          <p:cNvPr id="4" name="Group 27"/>
          <p:cNvGrpSpPr>
            <a:grpSpLocks/>
          </p:cNvGrpSpPr>
          <p:nvPr/>
        </p:nvGrpSpPr>
        <p:grpSpPr bwMode="auto">
          <a:xfrm>
            <a:off x="6899275" y="3179763"/>
            <a:ext cx="2244725" cy="1782762"/>
            <a:chOff x="0" y="1849"/>
            <a:chExt cx="1414" cy="1123"/>
          </a:xfrm>
        </p:grpSpPr>
        <p:pic>
          <p:nvPicPr>
            <p:cNvPr id="16394" name="Picture 24" descr="Method"/>
            <p:cNvPicPr>
              <a:picLocks noChangeAspect="1" noChangeArrowheads="1"/>
            </p:cNvPicPr>
            <p:nvPr/>
          </p:nvPicPr>
          <p:blipFill>
            <a:blip r:embed="rId5" cstate="print"/>
            <a:srcRect/>
            <a:stretch>
              <a:fillRect/>
            </a:stretch>
          </p:blipFill>
          <p:spPr bwMode="auto">
            <a:xfrm>
              <a:off x="0" y="1849"/>
              <a:ext cx="1414" cy="1028"/>
            </a:xfrm>
            <a:prstGeom prst="rect">
              <a:avLst/>
            </a:prstGeom>
            <a:noFill/>
            <a:ln w="9525">
              <a:noFill/>
              <a:miter lim="800000"/>
              <a:headEnd/>
              <a:tailEnd/>
            </a:ln>
          </p:spPr>
        </p:pic>
        <p:pic>
          <p:nvPicPr>
            <p:cNvPr id="16395" name="Picture 25" descr="arrow03"/>
            <p:cNvPicPr>
              <a:picLocks noChangeAspect="1" noChangeArrowheads="1"/>
            </p:cNvPicPr>
            <p:nvPr/>
          </p:nvPicPr>
          <p:blipFill>
            <a:blip r:embed="rId6" cstate="print"/>
            <a:srcRect/>
            <a:stretch>
              <a:fillRect/>
            </a:stretch>
          </p:blipFill>
          <p:spPr bwMode="auto">
            <a:xfrm rot="5400000">
              <a:off x="288" y="2441"/>
              <a:ext cx="792" cy="269"/>
            </a:xfrm>
            <a:prstGeom prst="rect">
              <a:avLst/>
            </a:prstGeom>
            <a:noFill/>
            <a:ln w="9525">
              <a:noFill/>
              <a:miter lim="800000"/>
              <a:headEnd/>
              <a:tailEnd/>
            </a:ln>
          </p:spPr>
        </p:pic>
      </p:grpSp>
      <p:sp>
        <p:nvSpPr>
          <p:cNvPr id="16393" name="Text Box 29"/>
          <p:cNvSpPr txBox="1">
            <a:spLocks noChangeArrowheads="1"/>
          </p:cNvSpPr>
          <p:nvPr/>
        </p:nvSpPr>
        <p:spPr bwMode="auto">
          <a:xfrm>
            <a:off x="423863" y="1447800"/>
            <a:ext cx="8374062" cy="366713"/>
          </a:xfrm>
          <a:prstGeom prst="rect">
            <a:avLst/>
          </a:prstGeom>
          <a:noFill/>
          <a:ln w="9525">
            <a:noFill/>
            <a:miter lim="800000"/>
            <a:headEnd/>
            <a:tailEnd/>
          </a:ln>
        </p:spPr>
        <p:txBody>
          <a:bodyPr>
            <a:spAutoFit/>
          </a:bodyPr>
          <a:lstStyle/>
          <a:p>
            <a:pPr>
              <a:spcBef>
                <a:spcPct val="50000"/>
              </a:spcBef>
            </a:pPr>
            <a:r>
              <a:rPr lang="en-US" dirty="0"/>
              <a:t>Parameterized stored procedures contain 3 major components: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Passing Parameters</a:t>
            </a:r>
            <a:endParaRPr lang="en-US" b="0"/>
          </a:p>
        </p:txBody>
      </p:sp>
      <p:sp>
        <p:nvSpPr>
          <p:cNvPr id="28675" name="Rectangle 3"/>
          <p:cNvSpPr>
            <a:spLocks noGrp="1" noChangeArrowheads="1"/>
          </p:cNvSpPr>
          <p:nvPr>
            <p:ph type="body" idx="1"/>
          </p:nvPr>
        </p:nvSpPr>
        <p:spPr/>
        <p:txBody>
          <a:bodyPr/>
          <a:lstStyle/>
          <a:p>
            <a:pPr>
              <a:spcBef>
                <a:spcPts val="600"/>
              </a:spcBef>
            </a:pPr>
            <a:r>
              <a:rPr lang="en-US"/>
              <a:t>Two methods for passing values to parameters:</a:t>
            </a:r>
          </a:p>
          <a:p>
            <a:pPr lvl="1">
              <a:spcBef>
                <a:spcPts val="200"/>
              </a:spcBef>
            </a:pPr>
            <a:r>
              <a:rPr lang="en-US">
                <a:solidFill>
                  <a:schemeClr val="tx1"/>
                </a:solidFill>
              </a:rPr>
              <a:t>Passing by parameter position</a:t>
            </a:r>
          </a:p>
          <a:p>
            <a:pPr lvl="1">
              <a:spcBef>
                <a:spcPts val="200"/>
              </a:spcBef>
            </a:pPr>
            <a:r>
              <a:rPr lang="en-US">
                <a:solidFill>
                  <a:schemeClr val="tx1"/>
                </a:solidFill>
              </a:rPr>
              <a:t>Passing by parameter name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Is XML?</a:t>
            </a:r>
          </a:p>
        </p:txBody>
      </p:sp>
      <p:sp>
        <p:nvSpPr>
          <p:cNvPr id="807940" name="Rounded Rectangle 844803"/>
          <p:cNvSpPr>
            <a:spLocks noChangeArrowheads="1"/>
          </p:cNvSpPr>
          <p:nvPr/>
        </p:nvSpPr>
        <p:spPr bwMode="auto">
          <a:xfrm>
            <a:off x="301961" y="1600200"/>
            <a:ext cx="8649913"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554208" y="1704494"/>
            <a:ext cx="8172450" cy="56448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120000"/>
              </a:lnSpc>
              <a:spcBef>
                <a:spcPct val="40000"/>
              </a:spcBef>
              <a:buClr>
                <a:srgbClr val="006699"/>
              </a:buClr>
              <a:buFontTx/>
              <a:buChar char="•"/>
              <a:defRPr/>
            </a:pPr>
            <a:r>
              <a:rPr lang="en-US" dirty="0">
                <a:solidFill>
                  <a:schemeClr val="tx1"/>
                </a:solidFill>
                <a:cs typeface="Arial" charset="0"/>
              </a:rPr>
              <a:t>XML is a plain-text, Unicode-based meta-language </a:t>
            </a:r>
          </a:p>
        </p:txBody>
      </p:sp>
      <p:sp>
        <p:nvSpPr>
          <p:cNvPr id="807942" name="Rounded Rectangle 844812"/>
          <p:cNvSpPr>
            <a:spLocks noChangeArrowheads="1"/>
          </p:cNvSpPr>
          <p:nvPr/>
        </p:nvSpPr>
        <p:spPr bwMode="auto">
          <a:xfrm>
            <a:off x="559791" y="228600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Represents both structured and semi-structured data</a:t>
            </a:r>
          </a:p>
        </p:txBody>
      </p:sp>
      <p:sp>
        <p:nvSpPr>
          <p:cNvPr id="7" name="Rounded Rectangle 844806"/>
          <p:cNvSpPr>
            <a:spLocks noChangeArrowheads="1"/>
          </p:cNvSpPr>
          <p:nvPr/>
        </p:nvSpPr>
        <p:spPr bwMode="auto">
          <a:xfrm>
            <a:off x="559791" y="28956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Not tied to any programming language, OS, or vendor</a:t>
            </a:r>
          </a:p>
        </p:txBody>
      </p:sp>
      <p:sp>
        <p:nvSpPr>
          <p:cNvPr id="9" name="AutoShape 26"/>
          <p:cNvSpPr>
            <a:spLocks noChangeArrowheads="1"/>
          </p:cNvSpPr>
          <p:nvPr/>
        </p:nvSpPr>
        <p:spPr bwMode="auto">
          <a:xfrm>
            <a:off x="2155825" y="3859213"/>
            <a:ext cx="4716463" cy="28463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 version="1.0" encoding="iso-8859-1" ?&gt;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a:t>
            </a:r>
            <a:r>
              <a:rPr lang="en-US" sz="1200" dirty="0" err="1">
                <a:solidFill>
                  <a:schemeClr val="tx2"/>
                </a:solidFill>
                <a:latin typeface="Lucida Sans Typewriter" pitchFamily="49" charset="0"/>
              </a:rPr>
              <a:t>stylesheet</a:t>
            </a:r>
            <a:r>
              <a:rPr lang="en-US" sz="1200" dirty="0">
                <a:solidFill>
                  <a:schemeClr val="tx2"/>
                </a:solidFill>
                <a:latin typeface="Lucida Sans Typewriter" pitchFamily="49" charset="0"/>
              </a:rPr>
              <a:t> </a:t>
            </a:r>
            <a:r>
              <a:rPr lang="en-US" sz="1200" dirty="0" err="1">
                <a:solidFill>
                  <a:schemeClr val="tx2"/>
                </a:solidFill>
                <a:latin typeface="Lucida Sans Typewriter" pitchFamily="49" charset="0"/>
              </a:rPr>
              <a:t>href</a:t>
            </a:r>
            <a:r>
              <a:rPr lang="en-US" sz="1200" dirty="0">
                <a:solidFill>
                  <a:schemeClr val="tx2"/>
                </a:solidFill>
                <a:latin typeface="Lucida Sans Typewriter" pitchFamily="49" charset="0"/>
              </a:rPr>
              <a:t>="orders.xsl"?&gt;</a:t>
            </a:r>
          </a:p>
          <a:p>
            <a:pPr marL="290513" indent="-290513" defTabSz="457200" eaLnBrk="0" hangingPunct="0">
              <a:lnSpc>
                <a:spcPct val="90000"/>
              </a:lnSpc>
              <a:buClr>
                <a:srgbClr val="DC0081"/>
              </a:buClr>
              <a:defRPr/>
            </a:pPr>
            <a:endParaRPr lang="en-US" sz="12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 id="ord123456"&gt;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 id="cust0921"&gt;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&lt;first-name&gt;Dare&lt;/first-name&gt;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&lt;last-name&gt;</a:t>
            </a:r>
            <a:r>
              <a:rPr lang="en-US" sz="1200" dirty="0" err="1">
                <a:solidFill>
                  <a:schemeClr val="tx2"/>
                </a:solidFill>
                <a:latin typeface="Lucida Sans Typewriter" pitchFamily="49" charset="0"/>
              </a:rPr>
              <a:t>Obasanjo</a:t>
            </a:r>
            <a:r>
              <a:rPr lang="en-US" sz="1200" dirty="0">
                <a:solidFill>
                  <a:schemeClr val="tx2"/>
                </a:solidFill>
                <a:latin typeface="Lucida Sans Typewriter" pitchFamily="49" charset="0"/>
              </a:rPr>
              <a:t>&lt;/last-name&gt;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&lt;street&gt;One Microsoft Way&lt;/street&gt;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&lt;city&gt;Redmond&lt;/city&gt;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&lt;state&gt;WA&lt;/state&gt;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&lt;zip&gt;98052&lt;/zip&gt;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&lt;/order&gt;</a:t>
            </a:r>
          </a:p>
        </p:txBody>
      </p:sp>
      <p:sp>
        <p:nvSpPr>
          <p:cNvPr id="6160" name="Text Box 25"/>
          <p:cNvSpPr txBox="1">
            <a:spLocks noChangeArrowheads="1"/>
          </p:cNvSpPr>
          <p:nvPr/>
        </p:nvSpPr>
        <p:spPr bwMode="auto">
          <a:xfrm>
            <a:off x="311150" y="3505200"/>
            <a:ext cx="7923213" cy="431800"/>
          </a:xfrm>
          <a:prstGeom prst="rect">
            <a:avLst/>
          </a:prstGeom>
          <a:noFill/>
          <a:ln w="9525" algn="ctr">
            <a:noFill/>
            <a:miter lim="800000"/>
            <a:headEnd/>
            <a:tailEnd/>
          </a:ln>
        </p:spPr>
        <p:txBody>
          <a:bodyPr>
            <a:spAutoFit/>
          </a:bodyPr>
          <a:lstStyle/>
          <a:p>
            <a:pPr algn="ctr" eaLnBrk="0" hangingPunct="0"/>
            <a:r>
              <a:rPr lang="en-US" sz="2200" dirty="0"/>
              <a:t>A sample XML document for a music store order: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Default Value</a:t>
            </a:r>
            <a:endParaRPr lang="en-US" b="0"/>
          </a:p>
        </p:txBody>
      </p:sp>
      <p:sp>
        <p:nvSpPr>
          <p:cNvPr id="31747" name="Rectangle 3"/>
          <p:cNvSpPr>
            <a:spLocks noGrp="1" noChangeArrowheads="1"/>
          </p:cNvSpPr>
          <p:nvPr>
            <p:ph type="body" idx="1"/>
          </p:nvPr>
        </p:nvSpPr>
        <p:spPr/>
        <p:txBody>
          <a:bodyPr>
            <a:normAutofit fontScale="92500" lnSpcReduction="20000"/>
          </a:bodyPr>
          <a:lstStyle/>
          <a:p>
            <a:pPr>
              <a:spcBef>
                <a:spcPts val="600"/>
              </a:spcBef>
            </a:pPr>
            <a:r>
              <a:rPr lang="en-US"/>
              <a:t>A default value is a value assigned to a parameter for which no value has been received from the </a:t>
            </a:r>
            <a:r>
              <a:rPr lang="en-US" b="1"/>
              <a:t>exec</a:t>
            </a:r>
            <a:r>
              <a:rPr lang="en-US"/>
              <a:t> statement</a:t>
            </a:r>
          </a:p>
          <a:p>
            <a:pPr>
              <a:spcBef>
                <a:spcPts val="600"/>
              </a:spcBef>
            </a:pPr>
            <a:r>
              <a:rPr lang="en-US"/>
              <a:t>Example:</a:t>
            </a:r>
          </a:p>
          <a:p>
            <a:pPr>
              <a:lnSpc>
                <a:spcPct val="90000"/>
              </a:lnSpc>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create proc proc_state_authors</a:t>
            </a:r>
          </a:p>
          <a:p>
            <a:pPr>
              <a:lnSpc>
                <a:spcPct val="90000"/>
              </a:lnSpc>
              <a:spcBef>
                <a:spcPct val="0"/>
              </a:spcBef>
              <a:buFont typeface="Monotype Sorts" pitchFamily="2" charset="2"/>
              <a:buNone/>
            </a:pPr>
            <a:r>
              <a:rPr lang="en-US" sz="1800" b="1">
                <a:solidFill>
                  <a:srgbClr val="3333FF"/>
                </a:solidFill>
                <a:latin typeface="Courier New" pitchFamily="49" charset="0"/>
              </a:rPr>
              <a:t>		(@state char(2) = </a:t>
            </a:r>
            <a:r>
              <a:rPr lang="en-US" sz="1800" b="1">
                <a:solidFill>
                  <a:schemeClr val="tx1"/>
                </a:solidFill>
                <a:latin typeface="Courier New" pitchFamily="49" charset="0"/>
              </a:rPr>
              <a:t>"CA"</a:t>
            </a:r>
            <a:r>
              <a:rPr lang="en-US" sz="1800" b="1">
                <a:solidFill>
                  <a:srgbClr val="0066FF"/>
                </a:solidFill>
                <a:latin typeface="Courier New" pitchFamily="49" charset="0"/>
              </a:rPr>
              <a:t>)</a:t>
            </a: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p>
          <a:p>
            <a:pPr>
              <a:lnSpc>
                <a:spcPct val="90000"/>
              </a:lnSpc>
              <a:spcBef>
                <a:spcPct val="0"/>
              </a:spcBef>
              <a:buFont typeface="Monotype Sorts" pitchFamily="2" charset="2"/>
              <a:buNone/>
            </a:pPr>
            <a:r>
              <a:rPr lang="en-US" sz="1800" b="1">
                <a:solidFill>
                  <a:srgbClr val="3333FF"/>
                </a:solidFill>
                <a:latin typeface="Courier New" pitchFamily="49" charset="0"/>
              </a:rPr>
              <a:t>		select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from authors</a:t>
            </a:r>
          </a:p>
          <a:p>
            <a:pPr>
              <a:lnSpc>
                <a:spcPct val="90000"/>
              </a:lnSpc>
              <a:spcBef>
                <a:spcPct val="0"/>
              </a:spcBef>
              <a:buFont typeface="Monotype Sorts" pitchFamily="2" charset="2"/>
              <a:buNone/>
            </a:pPr>
            <a:r>
              <a:rPr lang="en-US" sz="1800" b="1">
                <a:solidFill>
                  <a:srgbClr val="3333FF"/>
                </a:solidFill>
                <a:latin typeface="Courier New" pitchFamily="49" charset="0"/>
              </a:rPr>
              <a:t>		where state = @state</a:t>
            </a:r>
          </a:p>
          <a:p>
            <a:pPr>
              <a:lnSpc>
                <a:spcPct val="90000"/>
              </a:lnSpc>
              <a:spcBef>
                <a:spcPct val="0"/>
              </a:spcBef>
              <a:buFont typeface="Monotype Sorts" pitchFamily="2" charset="2"/>
              <a:buNone/>
            </a:pPr>
            <a:r>
              <a:rPr lang="en-US" sz="1800" b="1">
                <a:solidFill>
                  <a:srgbClr val="3333FF"/>
                </a:solidFill>
                <a:latin typeface="Courier New" pitchFamily="49" charset="0"/>
              </a:rPr>
              <a:t>	return</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exec proc_state_authors		-- No state value passed</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	--------		-----</a:t>
            </a:r>
          </a:p>
          <a:p>
            <a:pPr>
              <a:lnSpc>
                <a:spcPct val="90000"/>
              </a:lnSpc>
              <a:spcBef>
                <a:spcPct val="0"/>
              </a:spcBef>
              <a:buFont typeface="Monotype Sorts" pitchFamily="2" charset="2"/>
              <a:buNone/>
            </a:pPr>
            <a:r>
              <a:rPr lang="en-US" sz="1800" b="1">
                <a:solidFill>
                  <a:srgbClr val="3333FF"/>
                </a:solidFill>
                <a:latin typeface="Courier New" pitchFamily="49" charset="0"/>
              </a:rPr>
              <a:t>	White		Johnson		CA</a:t>
            </a:r>
          </a:p>
          <a:p>
            <a:pPr>
              <a:lnSpc>
                <a:spcPct val="90000"/>
              </a:lnSpc>
              <a:spcBef>
                <a:spcPct val="0"/>
              </a:spcBef>
              <a:buFont typeface="Monotype Sorts" pitchFamily="2" charset="2"/>
              <a:buNone/>
            </a:pPr>
            <a:r>
              <a:rPr lang="en-US" sz="1800" b="1">
                <a:solidFill>
                  <a:srgbClr val="3333FF"/>
                </a:solidFill>
                <a:latin typeface="Courier New" pitchFamily="49" charset="0"/>
              </a:rPr>
              <a:t>	Green		Marjorie		CA</a:t>
            </a:r>
          </a:p>
          <a:p>
            <a:pPr>
              <a:lnSpc>
                <a:spcPct val="90000"/>
              </a:lnSpc>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t>Input Parameters: Common Errors</a:t>
            </a:r>
            <a:endParaRPr lang="en-US" b="0"/>
          </a:p>
        </p:txBody>
      </p:sp>
      <p:sp>
        <p:nvSpPr>
          <p:cNvPr id="32771" name="Rectangle 3"/>
          <p:cNvSpPr>
            <a:spLocks noGrp="1" noChangeArrowheads="1"/>
          </p:cNvSpPr>
          <p:nvPr>
            <p:ph type="body" idx="1"/>
          </p:nvPr>
        </p:nvSpPr>
        <p:spPr/>
        <p:txBody>
          <a:bodyPr>
            <a:normAutofit fontScale="92500" lnSpcReduction="20000"/>
          </a:bodyPr>
          <a:lstStyle/>
          <a:p>
            <a:pPr>
              <a:spcBef>
                <a:spcPts val="600"/>
              </a:spcBef>
            </a:pPr>
            <a:r>
              <a:rPr lang="en-US"/>
              <a:t>Passed parameters are not compatible with the datatype of the parameter</a:t>
            </a:r>
          </a:p>
          <a:p>
            <a:pPr>
              <a:spcBef>
                <a:spcPts val="600"/>
              </a:spcBef>
            </a:pPr>
            <a:r>
              <a:rPr lang="en-US"/>
              <a:t>Within the same statement, a parameter is passed by position after a parameter has been passed by name</a:t>
            </a:r>
          </a:p>
          <a:p>
            <a:pPr lvl="1">
              <a:spcBef>
                <a:spcPts val="200"/>
              </a:spcBef>
            </a:pPr>
            <a:r>
              <a:rPr lang="en-US">
                <a:solidFill>
                  <a:schemeClr val="tx1"/>
                </a:solidFill>
              </a:rPr>
              <a:t>Although it is not recommended, it is possible to mix the two methods of passing; however, after one parameter is passed by name, all subsequent parameters in that statement must be passed by name</a:t>
            </a:r>
          </a:p>
          <a:p>
            <a:pPr>
              <a:spcBef>
                <a:spcPts val="600"/>
              </a:spcBef>
            </a:pPr>
            <a:r>
              <a:rPr lang="en-US"/>
              <a:t>One or more parameters is missing</a:t>
            </a:r>
          </a:p>
          <a:p>
            <a:pPr lvl="1">
              <a:spcBef>
                <a:spcPts val="200"/>
              </a:spcBef>
            </a:pPr>
            <a:r>
              <a:rPr lang="en-US">
                <a:solidFill>
                  <a:schemeClr val="tx1"/>
                </a:solidFill>
              </a:rPr>
              <a:t>Missing parameters can be overcome by using default values for input parameters</a:t>
            </a:r>
          </a:p>
          <a:p>
            <a:pPr>
              <a:spcBef>
                <a:spcPts val="600"/>
              </a:spcBef>
            </a:pPr>
            <a:r>
              <a:rPr lang="en-US"/>
              <a:t>Parameters are passed by position in the wrong order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Table-valued Parameters</a:t>
            </a:r>
          </a:p>
        </p:txBody>
      </p:sp>
      <p:sp>
        <p:nvSpPr>
          <p:cNvPr id="10" name="Content Placeholder 9"/>
          <p:cNvSpPr>
            <a:spLocks noGrp="1"/>
          </p:cNvSpPr>
          <p:nvPr>
            <p:ph sz="quarter" idx="1"/>
          </p:nvPr>
        </p:nvSpPr>
        <p:spPr/>
        <p:txBody>
          <a:bodyPr/>
          <a:lstStyle/>
          <a:p>
            <a:endParaRPr lang="en-US" dirty="0"/>
          </a:p>
        </p:txBody>
      </p:sp>
      <p:sp>
        <p:nvSpPr>
          <p:cNvPr id="19459" name="Rounded Rectangle 849923"/>
          <p:cNvSpPr>
            <a:spLocks noChangeArrowheads="1"/>
          </p:cNvSpPr>
          <p:nvPr/>
        </p:nvSpPr>
        <p:spPr bwMode="auto">
          <a:xfrm>
            <a:off x="242888" y="1554162"/>
            <a:ext cx="8439150" cy="2941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Table-valued </a:t>
            </a:r>
            <a:r>
              <a:rPr lang="en-US"/>
              <a:t>Parameters</a:t>
            </a:r>
            <a:r>
              <a:rPr lang="en-US" sz="2000"/>
              <a:t>:</a:t>
            </a:r>
          </a:p>
        </p:txBody>
      </p:sp>
      <p:sp>
        <p:nvSpPr>
          <p:cNvPr id="19460" name="Rounded Rectangle 849924"/>
          <p:cNvSpPr>
            <a:spLocks noChangeArrowheads="1"/>
          </p:cNvSpPr>
          <p:nvPr/>
        </p:nvSpPr>
        <p:spPr bwMode="auto">
          <a:xfrm>
            <a:off x="387350" y="19939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Are new in SQL 2008</a:t>
            </a:r>
          </a:p>
        </p:txBody>
      </p:sp>
      <p:sp>
        <p:nvSpPr>
          <p:cNvPr id="7" name="Rounded Rectangle 6"/>
          <p:cNvSpPr>
            <a:spLocks noChangeArrowheads="1"/>
          </p:cNvSpPr>
          <p:nvPr/>
        </p:nvSpPr>
        <p:spPr bwMode="auto">
          <a:xfrm>
            <a:off x="387350" y="21256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2" name="Rounded Rectangle 849924"/>
          <p:cNvSpPr>
            <a:spLocks noChangeArrowheads="1"/>
          </p:cNvSpPr>
          <p:nvPr/>
        </p:nvSpPr>
        <p:spPr bwMode="auto">
          <a:xfrm>
            <a:off x="387350" y="26844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passed to stored procedures</a:t>
            </a:r>
          </a:p>
        </p:txBody>
      </p:sp>
      <p:sp>
        <p:nvSpPr>
          <p:cNvPr id="9" name="Rounded Rectangle 8"/>
          <p:cNvSpPr>
            <a:spLocks noChangeArrowheads="1"/>
          </p:cNvSpPr>
          <p:nvPr/>
        </p:nvSpPr>
        <p:spPr bwMode="auto">
          <a:xfrm>
            <a:off x="387350" y="2816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4" name="Rounded Rectangle 849924"/>
          <p:cNvSpPr>
            <a:spLocks noChangeArrowheads="1"/>
          </p:cNvSpPr>
          <p:nvPr/>
        </p:nvSpPr>
        <p:spPr bwMode="auto">
          <a:xfrm>
            <a:off x="387350" y="34290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Pass multiple rows of data to a stored procedures</a:t>
            </a:r>
          </a:p>
        </p:txBody>
      </p:sp>
      <p:sp>
        <p:nvSpPr>
          <p:cNvPr id="11" name="Rounded Rectangle 10"/>
          <p:cNvSpPr>
            <a:spLocks noChangeArrowheads="1"/>
          </p:cNvSpPr>
          <p:nvPr/>
        </p:nvSpPr>
        <p:spPr bwMode="auto">
          <a:xfrm>
            <a:off x="387350" y="35607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t>System Procedures for Stored Procedures</a:t>
            </a:r>
            <a:endParaRPr lang="en-US" b="0"/>
          </a:p>
        </p:txBody>
      </p:sp>
      <p:sp>
        <p:nvSpPr>
          <p:cNvPr id="23555"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procedure_name</a:t>
            </a:r>
            <a:r>
              <a:rPr lang="en-US"/>
              <a:t>}</a:t>
            </a:r>
          </a:p>
          <a:p>
            <a:pPr lvl="1">
              <a:spcBef>
                <a:spcPts val="200"/>
              </a:spcBef>
            </a:pPr>
            <a:r>
              <a:rPr lang="en-US">
                <a:solidFill>
                  <a:schemeClr val="tx1"/>
                </a:solidFill>
              </a:rPr>
              <a:t>When given a table, lists all objects (including procedures) in the same database that reference that table</a:t>
            </a:r>
          </a:p>
          <a:p>
            <a:pPr lvl="1">
              <a:spcBef>
                <a:spcPts val="200"/>
              </a:spcBef>
            </a:pPr>
            <a:r>
              <a:rPr lang="en-US">
                <a:solidFill>
                  <a:schemeClr val="tx1"/>
                </a:solidFill>
              </a:rPr>
              <a:t>When given a procedure, lists all tables in the same database referenced by the procedure</a:t>
            </a:r>
          </a:p>
          <a:p>
            <a:pPr>
              <a:spcBef>
                <a:spcPts val="600"/>
              </a:spcBef>
            </a:pPr>
            <a:r>
              <a:rPr lang="en-US" b="1"/>
              <a:t>sp_help</a:t>
            </a:r>
            <a:r>
              <a:rPr lang="en-US"/>
              <a:t> </a:t>
            </a:r>
            <a:r>
              <a:rPr lang="en-US" i="1"/>
              <a:t>procedure_name</a:t>
            </a:r>
            <a:endParaRPr lang="en-US"/>
          </a:p>
          <a:p>
            <a:pPr lvl="1">
              <a:spcBef>
                <a:spcPts val="200"/>
              </a:spcBef>
            </a:pPr>
            <a:r>
              <a:rPr lang="en-US">
                <a:solidFill>
                  <a:schemeClr val="tx1"/>
                </a:solidFill>
              </a:rPr>
              <a:t>Displays information about the specified procedure</a:t>
            </a:r>
          </a:p>
          <a:p>
            <a:pPr>
              <a:spcBef>
                <a:spcPts val="600"/>
              </a:spcBef>
            </a:pPr>
            <a:r>
              <a:rPr lang="en-US" b="1"/>
              <a:t>sp_helptext</a:t>
            </a:r>
            <a:r>
              <a:rPr lang="en-US"/>
              <a:t> </a:t>
            </a:r>
            <a:r>
              <a:rPr lang="en-US" i="1"/>
              <a:t>procedure_name</a:t>
            </a:r>
            <a:endParaRPr lang="en-US"/>
          </a:p>
          <a:p>
            <a:pPr lvl="1">
              <a:spcBef>
                <a:spcPts val="200"/>
              </a:spcBef>
            </a:pPr>
            <a:r>
              <a:rPr lang="en-US">
                <a:solidFill>
                  <a:schemeClr val="tx1"/>
                </a:solidFill>
              </a:rPr>
              <a:t>Displays the text used to create the specified procedure</a:t>
            </a:r>
          </a:p>
          <a:p>
            <a:pPr>
              <a:spcBef>
                <a:spcPts val="600"/>
              </a:spcBef>
            </a:pPr>
            <a:r>
              <a:rPr lang="en-US" b="1"/>
              <a:t>sp_rename</a:t>
            </a:r>
            <a:r>
              <a:rPr lang="en-US"/>
              <a:t> </a:t>
            </a:r>
            <a:r>
              <a:rPr lang="en-US" i="1"/>
              <a:t>old_proc_name</a:t>
            </a:r>
            <a:r>
              <a:rPr lang="en-US"/>
              <a:t>, </a:t>
            </a:r>
            <a:r>
              <a:rPr lang="en-US" i="1"/>
              <a:t>new_proc_name</a:t>
            </a:r>
            <a:endParaRPr lang="en-US"/>
          </a:p>
          <a:p>
            <a:pPr lvl="1">
              <a:spcBef>
                <a:spcPts val="200"/>
              </a:spcBef>
            </a:pPr>
            <a:r>
              <a:rPr lang="en-US">
                <a:solidFill>
                  <a:schemeClr val="tx1"/>
                </a:solidFill>
              </a:rPr>
              <a:t>Changes the name of a procedure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Valid and Invalid Statements</a:t>
            </a:r>
            <a:endParaRPr lang="en-US" b="0"/>
          </a:p>
        </p:txBody>
      </p:sp>
      <p:sp>
        <p:nvSpPr>
          <p:cNvPr id="21507" name="Rectangle 3"/>
          <p:cNvSpPr>
            <a:spLocks noGrp="1" noChangeArrowheads="1"/>
          </p:cNvSpPr>
          <p:nvPr>
            <p:ph type="body" idx="1"/>
          </p:nvPr>
        </p:nvSpPr>
        <p:spPr/>
        <p:txBody>
          <a:bodyPr>
            <a:normAutofit fontScale="92500" lnSpcReduction="20000"/>
          </a:bodyPr>
          <a:lstStyle/>
          <a:p>
            <a:pPr>
              <a:spcBef>
                <a:spcPts val="600"/>
              </a:spcBef>
            </a:pPr>
            <a:r>
              <a:rPr lang="en-US"/>
              <a:t>A stored procedure can:</a:t>
            </a:r>
          </a:p>
          <a:p>
            <a:pPr lvl="1">
              <a:spcBef>
                <a:spcPts val="200"/>
              </a:spcBef>
            </a:pPr>
            <a:r>
              <a:rPr lang="en-US">
                <a:solidFill>
                  <a:schemeClr val="tx1"/>
                </a:solidFill>
              </a:rPr>
              <a:t>Select and modify data</a:t>
            </a:r>
          </a:p>
          <a:p>
            <a:pPr lvl="1">
              <a:spcBef>
                <a:spcPts val="200"/>
              </a:spcBef>
            </a:pPr>
            <a:r>
              <a:rPr lang="en-US">
                <a:solidFill>
                  <a:schemeClr val="tx1"/>
                </a:solidFill>
              </a:rPr>
              <a:t>Create temporary and permanent tables</a:t>
            </a:r>
          </a:p>
          <a:p>
            <a:pPr lvl="1">
              <a:spcBef>
                <a:spcPts val="200"/>
              </a:spcBef>
            </a:pPr>
            <a:r>
              <a:rPr lang="en-US">
                <a:solidFill>
                  <a:schemeClr val="tx1"/>
                </a:solidFill>
              </a:rPr>
              <a:t>Call other stored procedures</a:t>
            </a:r>
          </a:p>
          <a:p>
            <a:pPr lvl="1">
              <a:spcBef>
                <a:spcPts val="200"/>
              </a:spcBef>
            </a:pPr>
            <a:r>
              <a:rPr lang="en-US">
                <a:solidFill>
                  <a:schemeClr val="tx1"/>
                </a:solidFill>
              </a:rPr>
              <a:t>Reference objects in its own database and in other databases</a:t>
            </a:r>
          </a:p>
          <a:p>
            <a:pPr>
              <a:spcBef>
                <a:spcPts val="600"/>
              </a:spcBef>
            </a:pPr>
            <a:r>
              <a:rPr lang="en-US"/>
              <a:t>A stored procedure cannot execute these statements:</a:t>
            </a:r>
          </a:p>
          <a:p>
            <a:pPr lvl="1">
              <a:spcBef>
                <a:spcPts val="200"/>
              </a:spcBef>
            </a:pPr>
            <a:r>
              <a:rPr lang="en-US" b="1">
                <a:solidFill>
                  <a:schemeClr val="tx1"/>
                </a:solidFill>
              </a:rPr>
              <a:t>use </a:t>
            </a:r>
            <a:r>
              <a:rPr lang="en-US" b="1" i="1">
                <a:solidFill>
                  <a:schemeClr val="tx1"/>
                </a:solidFill>
              </a:rPr>
              <a:t>database</a:t>
            </a:r>
            <a:endParaRPr lang="en-US" b="1">
              <a:solidFill>
                <a:schemeClr val="tx1"/>
              </a:solidFill>
            </a:endParaRPr>
          </a:p>
          <a:p>
            <a:pPr lvl="1">
              <a:spcBef>
                <a:spcPts val="200"/>
              </a:spcBef>
            </a:pPr>
            <a:r>
              <a:rPr lang="en-US" b="1">
                <a:solidFill>
                  <a:schemeClr val="tx1"/>
                </a:solidFill>
              </a:rPr>
              <a:t>create view</a:t>
            </a:r>
          </a:p>
          <a:p>
            <a:pPr lvl="1">
              <a:spcBef>
                <a:spcPts val="200"/>
              </a:spcBef>
            </a:pPr>
            <a:r>
              <a:rPr lang="en-US" b="1">
                <a:solidFill>
                  <a:schemeClr val="tx1"/>
                </a:solidFill>
              </a:rPr>
              <a:t>create default</a:t>
            </a:r>
          </a:p>
          <a:p>
            <a:pPr lvl="1">
              <a:spcBef>
                <a:spcPts val="200"/>
              </a:spcBef>
            </a:pPr>
            <a:r>
              <a:rPr lang="en-US" b="1">
                <a:solidFill>
                  <a:schemeClr val="tx1"/>
                </a:solidFill>
              </a:rPr>
              <a:t>create rule</a:t>
            </a:r>
          </a:p>
          <a:p>
            <a:pPr lvl="1">
              <a:spcBef>
                <a:spcPts val="200"/>
              </a:spcBef>
            </a:pPr>
            <a:r>
              <a:rPr lang="en-US" b="1">
                <a:solidFill>
                  <a:schemeClr val="tx1"/>
                </a:solidFill>
              </a:rPr>
              <a:t>create procedure</a:t>
            </a:r>
          </a:p>
          <a:p>
            <a:pPr lvl="1">
              <a:spcBef>
                <a:spcPts val="200"/>
              </a:spcBef>
            </a:pPr>
            <a:r>
              <a:rPr lang="en-US" b="1">
                <a:solidFill>
                  <a:schemeClr val="tx1"/>
                </a:solidFill>
              </a:rPr>
              <a:t>create trigger</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a:t>Server Cursor</a:t>
            </a:r>
            <a:endParaRPr lang="en-US" b="0"/>
          </a:p>
        </p:txBody>
      </p:sp>
      <p:sp>
        <p:nvSpPr>
          <p:cNvPr id="52227" name="Rectangle 1027"/>
          <p:cNvSpPr>
            <a:spLocks noGrp="1" noChangeArrowheads="1"/>
          </p:cNvSpPr>
          <p:nvPr>
            <p:ph type="body" idx="1"/>
          </p:nvPr>
        </p:nvSpPr>
        <p:spPr/>
        <p:txBody>
          <a:bodyPr>
            <a:normAutofit lnSpcReduction="10000"/>
          </a:bodyPr>
          <a:lstStyle/>
          <a:p>
            <a:pPr>
              <a:spcBef>
                <a:spcPts val="600"/>
              </a:spcBef>
            </a:pPr>
            <a:r>
              <a:rPr lang="en-US"/>
              <a:t>A server cursor is a cursor created in a stored procedure</a:t>
            </a: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proc proc_fetch_book</a:t>
            </a:r>
            <a:br>
              <a:rPr lang="en-US" sz="1800" b="1">
                <a:solidFill>
                  <a:srgbClr val="3333FF"/>
                </a:solidFill>
                <a:latin typeface="Courier New" pitchFamily="49" charset="0"/>
              </a:rPr>
            </a:br>
            <a:r>
              <a:rPr lang="en-US" sz="1800" b="1">
                <a:solidFill>
                  <a:srgbClr val="3333FF"/>
                </a:solidFill>
                <a:latin typeface="Courier New" pitchFamily="49" charset="0"/>
              </a:rPr>
              <a:t>as</a:t>
            </a:r>
            <a:br>
              <a:rPr lang="en-US" sz="1800" b="1">
                <a:solidFill>
                  <a:srgbClr val="3333FF"/>
                </a:solidFill>
                <a:latin typeface="Courier New" pitchFamily="49" charset="0"/>
              </a:rPr>
            </a:br>
            <a:r>
              <a:rPr lang="en-US" sz="1800" b="1">
                <a:solidFill>
                  <a:srgbClr val="3333FF"/>
                </a:solidFill>
                <a:latin typeface="Courier New" pitchFamily="49" charset="0"/>
              </a:rPr>
              <a:t>declare 	@title 		char(30),</a:t>
            </a:r>
            <a:br>
              <a:rPr lang="en-US" sz="1800" b="1">
                <a:solidFill>
                  <a:srgbClr val="3333FF"/>
                </a:solidFill>
                <a:latin typeface="Courier New" pitchFamily="49" charset="0"/>
              </a:rPr>
            </a:br>
            <a:r>
              <a:rPr lang="en-US" sz="1800" b="1">
                <a:solidFill>
                  <a:srgbClr val="3333FF"/>
                </a:solidFill>
                <a:latin typeface="Courier New" pitchFamily="49" charset="0"/>
              </a:rPr>
              <a:t>		@title_id 		char(6)</a:t>
            </a:r>
            <a:br>
              <a:rPr lang="en-US" sz="1800" b="1">
                <a:solidFill>
                  <a:srgbClr val="3333FF"/>
                </a:solidFill>
                <a:latin typeface="Courier New" pitchFamily="49" charset="0"/>
              </a:rPr>
            </a:br>
            <a:r>
              <a:rPr lang="en-US" sz="1800" b="1">
                <a:solidFill>
                  <a:srgbClr val="3333FF"/>
                </a:solidFill>
                <a:latin typeface="Courier New" pitchFamily="49" charset="0"/>
              </a:rPr>
              <a:t>declare biz_book cursor</a:t>
            </a:r>
            <a:br>
              <a:rPr lang="en-US" sz="1800" b="1">
                <a:solidFill>
                  <a:srgbClr val="3333FF"/>
                </a:solidFill>
                <a:latin typeface="Courier New" pitchFamily="49" charset="0"/>
              </a:rPr>
            </a:br>
            <a:r>
              <a:rPr lang="en-US" sz="1800" b="1">
                <a:solidFill>
                  <a:srgbClr val="3333FF"/>
                </a:solidFill>
                <a:latin typeface="Courier New" pitchFamily="49" charset="0"/>
              </a:rPr>
              <a:t>	for select title, title_id from titles</a:t>
            </a:r>
            <a:br>
              <a:rPr lang="en-US" sz="1800" b="1">
                <a:solidFill>
                  <a:srgbClr val="3333FF"/>
                </a:solidFill>
                <a:latin typeface="Courier New" pitchFamily="49" charset="0"/>
              </a:rPr>
            </a:br>
            <a:r>
              <a:rPr lang="en-US" sz="1800" b="1">
                <a:solidFill>
                  <a:srgbClr val="3333FF"/>
                </a:solidFill>
                <a:latin typeface="Courier New" pitchFamily="49" charset="0"/>
              </a:rPr>
              <a:t>		where type = "business"</a:t>
            </a:r>
          </a:p>
          <a:p>
            <a:pPr>
              <a:lnSpc>
                <a:spcPct val="90000"/>
              </a:lnSpc>
              <a:spcBef>
                <a:spcPct val="0"/>
              </a:spcBef>
              <a:buFont typeface="Monotype Sorts" pitchFamily="2" charset="2"/>
              <a:buNone/>
            </a:pPr>
            <a:r>
              <a:rPr lang="en-US" sz="1800" b="1">
                <a:solidFill>
                  <a:srgbClr val="3333FF"/>
                </a:solidFill>
                <a:latin typeface="Courier New" pitchFamily="49" charset="0"/>
              </a:rPr>
              <a:t>		for read only</a:t>
            </a:r>
            <a:br>
              <a:rPr lang="en-US" sz="1800" b="1">
                <a:solidFill>
                  <a:srgbClr val="3333FF"/>
                </a:solidFill>
                <a:latin typeface="Courier New" pitchFamily="49" charset="0"/>
              </a:rPr>
            </a:br>
            <a:r>
              <a:rPr lang="en-US" sz="1800" b="1">
                <a:solidFill>
                  <a:srgbClr val="3333FF"/>
                </a:solidFill>
                <a:latin typeface="Courier New" pitchFamily="49" charset="0"/>
              </a:rPr>
              <a:t>open biz_book</a:t>
            </a:r>
            <a:br>
              <a:rPr lang="en-US" sz="1800" b="1">
                <a:solidFill>
                  <a:srgbClr val="3333FF"/>
                </a:solidFill>
                <a:latin typeface="Courier New" pitchFamily="49" charset="0"/>
              </a:rPr>
            </a:br>
            <a:r>
              <a:rPr lang="en-US" sz="1800" b="1">
                <a:solidFill>
                  <a:srgbClr val="3333FF"/>
                </a:solidFill>
                <a:latin typeface="Courier New" pitchFamily="49" charset="0"/>
              </a:rPr>
              <a:t>fetch biz_book into @title, @title_id</a:t>
            </a:r>
            <a:br>
              <a:rPr lang="en-US" sz="1800" b="1">
                <a:solidFill>
                  <a:srgbClr val="3333FF"/>
                </a:solidFill>
                <a:latin typeface="Courier New" pitchFamily="49" charset="0"/>
              </a:rPr>
            </a:br>
            <a:r>
              <a:rPr lang="en-US" sz="1800" b="1">
                <a:solidFill>
                  <a:srgbClr val="3333FF"/>
                </a:solidFill>
                <a:latin typeface="Courier New" pitchFamily="49" charset="0"/>
              </a:rPr>
              <a:t>-- additional processing here</a:t>
            </a:r>
            <a:br>
              <a:rPr lang="en-US" sz="1800" b="1">
                <a:solidFill>
                  <a:srgbClr val="3333FF"/>
                </a:solidFill>
                <a:latin typeface="Courier New" pitchFamily="49" charset="0"/>
              </a:rPr>
            </a:br>
            <a:r>
              <a:rPr lang="en-US" sz="1800" b="1">
                <a:solidFill>
                  <a:srgbClr val="3333FF"/>
                </a:solidFill>
                <a:latin typeface="Courier New" pitchFamily="49" charset="0"/>
              </a:rPr>
              <a:t>close biz_book</a:t>
            </a:r>
            <a:br>
              <a:rPr lang="en-US" sz="1800" b="1">
                <a:solidFill>
                  <a:srgbClr val="3333FF"/>
                </a:solidFill>
                <a:latin typeface="Courier New" pitchFamily="49" charset="0"/>
              </a:rPr>
            </a:br>
            <a:r>
              <a:rPr lang="en-US" sz="1800" b="1">
                <a:solidFill>
                  <a:srgbClr val="3333FF"/>
                </a:solidFill>
                <a:latin typeface="Courier New" pitchFamily="49" charset="0"/>
              </a:rPr>
              <a:t>deallocate cursor biz_book</a:t>
            </a:r>
            <a:br>
              <a:rPr lang="en-US" sz="1800" b="1">
                <a:solidFill>
                  <a:srgbClr val="3333FF"/>
                </a:solidFill>
                <a:latin typeface="Courier New" pitchFamily="49" charset="0"/>
              </a:rPr>
            </a:br>
            <a:r>
              <a:rPr lang="en-US" sz="1800" b="1">
                <a:solidFill>
                  <a:srgbClr val="3333FF"/>
                </a:solidFill>
                <a:latin typeface="Courier New" pitchFamily="49" charset="0"/>
              </a:rPr>
              <a:t>return</a:t>
            </a:r>
            <a:endParaRPr lang="en-US">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mtClean="0"/>
              <a:t>Stored Procedure Best Practices</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2" name="Rounded Rectangle 844803"/>
          <p:cNvSpPr>
            <a:spLocks noChangeArrowheads="1"/>
          </p:cNvSpPr>
          <p:nvPr/>
        </p:nvSpPr>
        <p:spPr bwMode="auto">
          <a:xfrm>
            <a:off x="482012" y="1609386"/>
            <a:ext cx="8267436"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3" name="Rounded Rectangle 844804"/>
          <p:cNvSpPr>
            <a:spLocks noChangeArrowheads="1"/>
          </p:cNvSpPr>
          <p:nvPr/>
        </p:nvSpPr>
        <p:spPr bwMode="auto">
          <a:xfrm>
            <a:off x="802937" y="2279968"/>
            <a:ext cx="7610185" cy="118189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Use WITH ENCRYPTION to hide procedure source</a:t>
            </a:r>
          </a:p>
          <a:p>
            <a:pPr marL="228600" indent="-228600" eaLnBrk="0" hangingPunct="0">
              <a:spcBef>
                <a:spcPct val="40000"/>
              </a:spcBef>
              <a:buClr>
                <a:srgbClr val="006699"/>
              </a:buClr>
              <a:buFontTx/>
              <a:buChar char="•"/>
              <a:defRPr/>
            </a:pPr>
            <a:r>
              <a:rPr lang="en-US" sz="2000" b="0">
                <a:solidFill>
                  <a:schemeClr val="tx1"/>
                </a:solidFill>
                <a:cs typeface="Arial" charset="0"/>
              </a:rPr>
              <a:t>Use WITH RECOMPILE to force recompilation on each execution</a:t>
            </a:r>
          </a:p>
        </p:txBody>
      </p:sp>
      <p:sp>
        <p:nvSpPr>
          <p:cNvPr id="4" name="Rounded Rectangle 844804"/>
          <p:cNvSpPr>
            <a:spLocks noChangeArrowheads="1"/>
          </p:cNvSpPr>
          <p:nvPr/>
        </p:nvSpPr>
        <p:spPr bwMode="auto">
          <a:xfrm>
            <a:off x="807700" y="4286088"/>
            <a:ext cx="7610185" cy="203531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Validate all input parameters</a:t>
            </a:r>
          </a:p>
          <a:p>
            <a:pPr marL="228600" indent="-228600" eaLnBrk="0" hangingPunct="0">
              <a:spcBef>
                <a:spcPct val="40000"/>
              </a:spcBef>
              <a:buClr>
                <a:srgbClr val="006699"/>
              </a:buClr>
              <a:buFontTx/>
              <a:buChar char="•"/>
              <a:defRPr/>
            </a:pPr>
            <a:r>
              <a:rPr lang="en-US" sz="2000" b="0">
                <a:solidFill>
                  <a:schemeClr val="tx1"/>
                </a:solidFill>
                <a:cs typeface="Arial" charset="0"/>
              </a:rPr>
              <a:t>Avoid building string based SQL within procedure to reduce the risk of SQL injection</a:t>
            </a:r>
          </a:p>
          <a:p>
            <a:pPr marL="228600" indent="-228600" eaLnBrk="0" hangingPunct="0">
              <a:spcBef>
                <a:spcPct val="40000"/>
              </a:spcBef>
              <a:buClr>
                <a:srgbClr val="006699"/>
              </a:buClr>
              <a:buFontTx/>
              <a:buChar char="•"/>
              <a:defRPr/>
            </a:pPr>
            <a:r>
              <a:rPr lang="en-US" sz="2000" b="0">
                <a:solidFill>
                  <a:schemeClr val="tx1"/>
                </a:solidFill>
                <a:cs typeface="Arial" charset="0"/>
              </a:rPr>
              <a:t>Use cursors sparingly</a:t>
            </a:r>
          </a:p>
        </p:txBody>
      </p:sp>
      <p:sp>
        <p:nvSpPr>
          <p:cNvPr id="27660" name="Text Box 27"/>
          <p:cNvSpPr txBox="1">
            <a:spLocks noChangeArrowheads="1"/>
          </p:cNvSpPr>
          <p:nvPr/>
        </p:nvSpPr>
        <p:spPr bwMode="auto">
          <a:xfrm>
            <a:off x="779463" y="1887538"/>
            <a:ext cx="3036887" cy="366712"/>
          </a:xfrm>
          <a:prstGeom prst="rect">
            <a:avLst/>
          </a:prstGeom>
          <a:noFill/>
          <a:ln w="9525">
            <a:noFill/>
            <a:miter lim="800000"/>
            <a:headEnd/>
            <a:tailEnd/>
          </a:ln>
        </p:spPr>
        <p:txBody>
          <a:bodyPr>
            <a:spAutoFit/>
          </a:bodyPr>
          <a:lstStyle/>
          <a:p>
            <a:r>
              <a:rPr lang="en-US"/>
              <a:t>Stored Procedure Tips</a:t>
            </a:r>
          </a:p>
        </p:txBody>
      </p:sp>
      <p:sp>
        <p:nvSpPr>
          <p:cNvPr id="27661" name="Text Box 28"/>
          <p:cNvSpPr txBox="1">
            <a:spLocks noChangeArrowheads="1"/>
          </p:cNvSpPr>
          <p:nvPr/>
        </p:nvSpPr>
        <p:spPr bwMode="auto">
          <a:xfrm>
            <a:off x="822325" y="3951288"/>
            <a:ext cx="4327525" cy="366712"/>
          </a:xfrm>
          <a:prstGeom prst="rect">
            <a:avLst/>
          </a:prstGeom>
          <a:noFill/>
          <a:ln w="9525">
            <a:noFill/>
            <a:miter lim="800000"/>
            <a:headEnd/>
            <a:tailEnd/>
          </a:ln>
        </p:spPr>
        <p:txBody>
          <a:bodyPr wrap="none">
            <a:spAutoFit/>
          </a:bodyPr>
          <a:lstStyle/>
          <a:p>
            <a:r>
              <a:rPr lang="en-US"/>
              <a:t>Stored Procedure Best Practices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dirty="0" smtClean="0"/>
              <a:t>Working With Execution Plans</a:t>
            </a:r>
          </a:p>
        </p:txBody>
      </p:sp>
      <p:sp>
        <p:nvSpPr>
          <p:cNvPr id="22531" name="Rectangle 3"/>
          <p:cNvSpPr txBox="1">
            <a:spLocks noChangeArrowheads="1"/>
          </p:cNvSpPr>
          <p:nvPr/>
        </p:nvSpPr>
        <p:spPr bwMode="auto">
          <a:xfrm>
            <a:off x="457200" y="1676400"/>
            <a:ext cx="7751762" cy="4386262"/>
          </a:xfrm>
          <a:prstGeom prst="rect">
            <a:avLst/>
          </a:prstGeom>
          <a:noFill/>
          <a:ln w="9525">
            <a:noFill/>
            <a:miter lim="800000"/>
            <a:headEnd/>
            <a:tailEnd/>
          </a:ln>
        </p:spPr>
        <p:txBody>
          <a:bodyPr lIns="0" tIns="0" rIns="0" bIns="0"/>
          <a:lstStyle/>
          <a:p>
            <a:pPr marL="173038" indent="-173038" eaLnBrk="0" hangingPunct="0">
              <a:lnSpc>
                <a:spcPct val="90000"/>
              </a:lnSpc>
              <a:spcBef>
                <a:spcPct val="70000"/>
              </a:spcBef>
              <a:buClr>
                <a:schemeClr val="hlink"/>
              </a:buClr>
              <a:buSzPct val="90000"/>
              <a:buFontTx/>
              <a:buChar char="•"/>
            </a:pPr>
            <a:r>
              <a:rPr lang="en-US" sz="2000" b="0" dirty="0"/>
              <a:t>What Is an Execution Plan?</a:t>
            </a:r>
          </a:p>
          <a:p>
            <a:pPr marL="173038" indent="-173038" eaLnBrk="0" hangingPunct="0">
              <a:lnSpc>
                <a:spcPct val="90000"/>
              </a:lnSpc>
              <a:spcBef>
                <a:spcPct val="70000"/>
              </a:spcBef>
              <a:buClr>
                <a:schemeClr val="hlink"/>
              </a:buClr>
              <a:buSzPct val="90000"/>
              <a:buFontTx/>
              <a:buChar char="•"/>
            </a:pPr>
            <a:r>
              <a:rPr lang="en-US" sz="2000" b="0" dirty="0"/>
              <a:t>Viewing an Execution Plan</a:t>
            </a:r>
          </a:p>
          <a:p>
            <a:pPr marL="173038" indent="-173038" eaLnBrk="0" hangingPunct="0">
              <a:lnSpc>
                <a:spcPct val="90000"/>
              </a:lnSpc>
              <a:spcBef>
                <a:spcPct val="70000"/>
              </a:spcBef>
              <a:buClr>
                <a:schemeClr val="hlink"/>
              </a:buClr>
              <a:buSzPct val="90000"/>
              <a:buFontTx/>
              <a:buChar char="•"/>
            </a:pPr>
            <a:r>
              <a:rPr lang="en-US" sz="2000" b="0" dirty="0"/>
              <a:t>Execution Plan Caching</a:t>
            </a:r>
          </a:p>
          <a:p>
            <a:pPr marL="173038" indent="-173038" eaLnBrk="0" hangingPunct="0">
              <a:lnSpc>
                <a:spcPct val="90000"/>
              </a:lnSpc>
              <a:spcBef>
                <a:spcPct val="70000"/>
              </a:spcBef>
              <a:buClr>
                <a:schemeClr val="hlink"/>
              </a:buClr>
              <a:buSzPct val="90000"/>
              <a:buFontTx/>
              <a:buChar char="•"/>
            </a:pPr>
            <a:r>
              <a:rPr lang="en-US" sz="2000" b="0" dirty="0"/>
              <a:t>Query Compilation</a:t>
            </a:r>
          </a:p>
          <a:p>
            <a:pPr marL="173038" indent="-173038" eaLnBrk="0" hangingPunct="0">
              <a:lnSpc>
                <a:spcPct val="90000"/>
              </a:lnSpc>
              <a:spcBef>
                <a:spcPct val="70000"/>
              </a:spcBef>
              <a:buClr>
                <a:schemeClr val="hlink"/>
              </a:buClr>
              <a:buSzPct val="90000"/>
              <a:buFontTx/>
              <a:buChar char="•"/>
            </a:pPr>
            <a:r>
              <a:rPr lang="en-US" sz="2000" b="0" dirty="0"/>
              <a:t>Forced Stored Procedure Recompilation</a:t>
            </a:r>
          </a:p>
          <a:p>
            <a:pPr marL="173038" indent="-173038" eaLnBrk="0" hangingPunct="0"/>
            <a:endParaRPr lang="en-US" sz="2000" b="0" dirty="0"/>
          </a:p>
          <a:p>
            <a:pPr marL="173038" indent="-173038" eaLnBrk="0" hangingPunct="0">
              <a:lnSpc>
                <a:spcPct val="90000"/>
              </a:lnSpc>
              <a:spcBef>
                <a:spcPct val="70000"/>
              </a:spcBef>
              <a:buClr>
                <a:schemeClr val="hlink"/>
              </a:buClr>
              <a:buSzPct val="90000"/>
              <a:buFontTx/>
              <a:buChar char="•"/>
            </a:pPr>
            <a:endParaRPr lang="en-US" sz="2000" b="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Query Compilation</a:t>
            </a:r>
          </a:p>
        </p:txBody>
      </p:sp>
      <p:sp>
        <p:nvSpPr>
          <p:cNvPr id="26627" name="Freeform 7"/>
          <p:cNvSpPr>
            <a:spLocks/>
          </p:cNvSpPr>
          <p:nvPr/>
        </p:nvSpPr>
        <p:spPr bwMode="auto">
          <a:xfrm flipH="1">
            <a:off x="4403725" y="3471862"/>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8" name="Freeform 8"/>
          <p:cNvSpPr>
            <a:spLocks/>
          </p:cNvSpPr>
          <p:nvPr/>
        </p:nvSpPr>
        <p:spPr bwMode="auto">
          <a:xfrm flipH="1">
            <a:off x="4406900" y="4706937"/>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9" name="Freeform 9"/>
          <p:cNvSpPr>
            <a:spLocks/>
          </p:cNvSpPr>
          <p:nvPr/>
        </p:nvSpPr>
        <p:spPr bwMode="auto">
          <a:xfrm flipH="1">
            <a:off x="4403725" y="2193925"/>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18442" name="AutoShape 10"/>
          <p:cNvSpPr>
            <a:spLocks noChangeArrowheads="1"/>
          </p:cNvSpPr>
          <p:nvPr/>
        </p:nvSpPr>
        <p:spPr bwMode="auto">
          <a:xfrm>
            <a:off x="1014413" y="1635125"/>
            <a:ext cx="6945312" cy="8794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US" sz="2400"/>
              <a:t>Parsing</a:t>
            </a:r>
            <a:endParaRPr lang="en-GB" sz="2400"/>
          </a:p>
        </p:txBody>
      </p:sp>
      <p:sp>
        <p:nvSpPr>
          <p:cNvPr id="26631" name="AutoShape 11"/>
          <p:cNvSpPr>
            <a:spLocks noChangeArrowheads="1"/>
          </p:cNvSpPr>
          <p:nvPr/>
        </p:nvSpPr>
        <p:spPr bwMode="auto">
          <a:xfrm>
            <a:off x="1014413" y="1635125"/>
            <a:ext cx="1560512" cy="879475"/>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4" name="AutoShape 12"/>
          <p:cNvSpPr>
            <a:spLocks noChangeArrowheads="1"/>
          </p:cNvSpPr>
          <p:nvPr/>
        </p:nvSpPr>
        <p:spPr bwMode="auto">
          <a:xfrm>
            <a:off x="1014413" y="2879725"/>
            <a:ext cx="6945312" cy="8826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5000"/>
              </a:lnSpc>
              <a:defRPr/>
            </a:pPr>
            <a:r>
              <a:rPr lang="en-US" sz="2400"/>
              <a:t>Algebrizer Tree</a:t>
            </a:r>
            <a:endParaRPr lang="en-GB" sz="2400"/>
          </a:p>
        </p:txBody>
      </p:sp>
      <p:sp>
        <p:nvSpPr>
          <p:cNvPr id="26633" name="AutoShape 13"/>
          <p:cNvSpPr>
            <a:spLocks noChangeArrowheads="1"/>
          </p:cNvSpPr>
          <p:nvPr/>
        </p:nvSpPr>
        <p:spPr bwMode="auto">
          <a:xfrm>
            <a:off x="1014413" y="2879725"/>
            <a:ext cx="1560512" cy="88265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6" name="AutoShape 14"/>
          <p:cNvSpPr>
            <a:spLocks noChangeArrowheads="1"/>
          </p:cNvSpPr>
          <p:nvPr/>
        </p:nvSpPr>
        <p:spPr bwMode="auto">
          <a:xfrm>
            <a:off x="1014413" y="4127500"/>
            <a:ext cx="6945312" cy="87788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Compilation</a:t>
            </a:r>
          </a:p>
        </p:txBody>
      </p:sp>
      <p:sp>
        <p:nvSpPr>
          <p:cNvPr id="26635" name="AutoShape 15"/>
          <p:cNvSpPr>
            <a:spLocks noChangeArrowheads="1"/>
          </p:cNvSpPr>
          <p:nvPr/>
        </p:nvSpPr>
        <p:spPr bwMode="auto">
          <a:xfrm>
            <a:off x="1014413" y="4130675"/>
            <a:ext cx="1560512" cy="87788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8" name="AutoShape 16"/>
          <p:cNvSpPr>
            <a:spLocks noChangeArrowheads="1"/>
          </p:cNvSpPr>
          <p:nvPr/>
        </p:nvSpPr>
        <p:spPr bwMode="auto">
          <a:xfrm>
            <a:off x="1014413" y="5370512"/>
            <a:ext cx="6945312" cy="87788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Optimization</a:t>
            </a:r>
          </a:p>
        </p:txBody>
      </p:sp>
      <p:sp>
        <p:nvSpPr>
          <p:cNvPr id="26637" name="AutoShape 17"/>
          <p:cNvSpPr>
            <a:spLocks noChangeArrowheads="1"/>
          </p:cNvSpPr>
          <p:nvPr/>
        </p:nvSpPr>
        <p:spPr bwMode="auto">
          <a:xfrm>
            <a:off x="1014413" y="5370512"/>
            <a:ext cx="1560512" cy="87788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grpSp>
        <p:nvGrpSpPr>
          <p:cNvPr id="2" name="Group 18"/>
          <p:cNvGrpSpPr>
            <a:grpSpLocks/>
          </p:cNvGrpSpPr>
          <p:nvPr/>
        </p:nvGrpSpPr>
        <p:grpSpPr bwMode="auto">
          <a:xfrm>
            <a:off x="1498600" y="1724025"/>
            <a:ext cx="592138" cy="703262"/>
            <a:chOff x="849" y="953"/>
            <a:chExt cx="313" cy="372"/>
          </a:xfrm>
        </p:grpSpPr>
        <p:pic>
          <p:nvPicPr>
            <p:cNvPr id="26646" name="Picture 19" descr="Code"/>
            <p:cNvPicPr>
              <a:picLocks noChangeAspect="1" noChangeArrowheads="1"/>
            </p:cNvPicPr>
            <p:nvPr/>
          </p:nvPicPr>
          <p:blipFill>
            <a:blip r:embed="rId3" cstate="print"/>
            <a:srcRect/>
            <a:stretch>
              <a:fillRect/>
            </a:stretch>
          </p:blipFill>
          <p:spPr bwMode="auto">
            <a:xfrm>
              <a:off x="849" y="953"/>
              <a:ext cx="228" cy="372"/>
            </a:xfrm>
            <a:prstGeom prst="rect">
              <a:avLst/>
            </a:prstGeom>
            <a:noFill/>
            <a:ln w="9525">
              <a:noFill/>
              <a:miter lim="800000"/>
              <a:headEnd/>
              <a:tailEnd/>
            </a:ln>
          </p:spPr>
        </p:pic>
        <p:pic>
          <p:nvPicPr>
            <p:cNvPr id="26647" name="Picture 20" descr="stopSymbol"/>
            <p:cNvPicPr>
              <a:picLocks noChangeAspect="1" noChangeArrowheads="1"/>
            </p:cNvPicPr>
            <p:nvPr/>
          </p:nvPicPr>
          <p:blipFill>
            <a:blip r:embed="rId4" cstate="print"/>
            <a:srcRect/>
            <a:stretch>
              <a:fillRect/>
            </a:stretch>
          </p:blipFill>
          <p:spPr bwMode="auto">
            <a:xfrm>
              <a:off x="951" y="963"/>
              <a:ext cx="211" cy="222"/>
            </a:xfrm>
            <a:prstGeom prst="rect">
              <a:avLst/>
            </a:prstGeom>
            <a:noFill/>
            <a:ln w="9525">
              <a:noFill/>
              <a:miter lim="800000"/>
              <a:headEnd/>
              <a:tailEnd/>
            </a:ln>
          </p:spPr>
        </p:pic>
      </p:grpSp>
      <p:pic>
        <p:nvPicPr>
          <p:cNvPr id="26639" name="Picture 21" descr="Code"/>
          <p:cNvPicPr>
            <a:picLocks noChangeAspect="1" noChangeArrowheads="1"/>
          </p:cNvPicPr>
          <p:nvPr/>
        </p:nvPicPr>
        <p:blipFill>
          <a:blip r:embed="rId5" cstate="print"/>
          <a:srcRect/>
          <a:stretch>
            <a:fillRect/>
          </a:stretch>
        </p:blipFill>
        <p:spPr bwMode="auto">
          <a:xfrm>
            <a:off x="1543050" y="4237037"/>
            <a:ext cx="407988" cy="666750"/>
          </a:xfrm>
          <a:prstGeom prst="rect">
            <a:avLst/>
          </a:prstGeom>
          <a:noFill/>
          <a:ln w="9525">
            <a:noFill/>
            <a:miter lim="800000"/>
            <a:headEnd/>
            <a:tailEnd/>
          </a:ln>
        </p:spPr>
      </p:pic>
      <p:pic>
        <p:nvPicPr>
          <p:cNvPr id="26640" name="Picture 22" descr="serverprocess"/>
          <p:cNvPicPr>
            <a:picLocks noChangeAspect="1" noChangeArrowheads="1"/>
          </p:cNvPicPr>
          <p:nvPr/>
        </p:nvPicPr>
        <p:blipFill>
          <a:blip r:embed="rId6" cstate="print"/>
          <a:srcRect/>
          <a:stretch>
            <a:fillRect/>
          </a:stretch>
        </p:blipFill>
        <p:spPr bwMode="auto">
          <a:xfrm>
            <a:off x="1644650" y="4186237"/>
            <a:ext cx="563563" cy="433388"/>
          </a:xfrm>
          <a:prstGeom prst="rect">
            <a:avLst/>
          </a:prstGeom>
          <a:noFill/>
          <a:ln w="9525">
            <a:noFill/>
            <a:miter lim="800000"/>
            <a:headEnd/>
            <a:tailEnd/>
          </a:ln>
        </p:spPr>
      </p:pic>
      <p:grpSp>
        <p:nvGrpSpPr>
          <p:cNvPr id="3" name="Group 23"/>
          <p:cNvGrpSpPr>
            <a:grpSpLocks/>
          </p:cNvGrpSpPr>
          <p:nvPr/>
        </p:nvGrpSpPr>
        <p:grpSpPr bwMode="auto">
          <a:xfrm>
            <a:off x="1500188" y="2965450"/>
            <a:ext cx="588962" cy="711200"/>
            <a:chOff x="974" y="1752"/>
            <a:chExt cx="317" cy="383"/>
          </a:xfrm>
        </p:grpSpPr>
        <p:pic>
          <p:nvPicPr>
            <p:cNvPr id="26644" name="Picture 24" descr="Code"/>
            <p:cNvPicPr>
              <a:picLocks noChangeAspect="1" noChangeArrowheads="1"/>
            </p:cNvPicPr>
            <p:nvPr/>
          </p:nvPicPr>
          <p:blipFill>
            <a:blip r:embed="rId7" cstate="print"/>
            <a:srcRect/>
            <a:stretch>
              <a:fillRect/>
            </a:stretch>
          </p:blipFill>
          <p:spPr bwMode="auto">
            <a:xfrm>
              <a:off x="974" y="1763"/>
              <a:ext cx="228" cy="372"/>
            </a:xfrm>
            <a:prstGeom prst="rect">
              <a:avLst/>
            </a:prstGeom>
            <a:noFill/>
            <a:ln w="9525">
              <a:noFill/>
              <a:miter lim="800000"/>
              <a:headEnd/>
              <a:tailEnd/>
            </a:ln>
          </p:spPr>
        </p:pic>
        <p:pic>
          <p:nvPicPr>
            <p:cNvPr id="26645" name="Picture 25" descr="validated"/>
            <p:cNvPicPr>
              <a:picLocks noChangeAspect="1" noChangeArrowheads="1"/>
            </p:cNvPicPr>
            <p:nvPr/>
          </p:nvPicPr>
          <p:blipFill>
            <a:blip r:embed="rId8" cstate="print"/>
            <a:srcRect/>
            <a:stretch>
              <a:fillRect/>
            </a:stretch>
          </p:blipFill>
          <p:spPr bwMode="auto">
            <a:xfrm>
              <a:off x="1098" y="1752"/>
              <a:ext cx="193" cy="196"/>
            </a:xfrm>
            <a:prstGeom prst="rect">
              <a:avLst/>
            </a:prstGeom>
            <a:noFill/>
            <a:ln w="9525">
              <a:noFill/>
              <a:miter lim="800000"/>
              <a:headEnd/>
              <a:tailEnd/>
            </a:ln>
          </p:spPr>
        </p:pic>
      </p:grpSp>
      <p:pic>
        <p:nvPicPr>
          <p:cNvPr id="26642" name="Picture 26" descr="diagrams"/>
          <p:cNvPicPr>
            <a:picLocks noChangeAspect="1" noChangeArrowheads="1"/>
          </p:cNvPicPr>
          <p:nvPr/>
        </p:nvPicPr>
        <p:blipFill>
          <a:blip r:embed="rId9" cstate="print"/>
          <a:srcRect/>
          <a:stretch>
            <a:fillRect/>
          </a:stretch>
        </p:blipFill>
        <p:spPr bwMode="auto">
          <a:xfrm>
            <a:off x="1566863" y="5502275"/>
            <a:ext cx="398462" cy="649287"/>
          </a:xfrm>
          <a:prstGeom prst="rect">
            <a:avLst/>
          </a:prstGeom>
          <a:noFill/>
          <a:ln w="9525">
            <a:noFill/>
            <a:miter lim="800000"/>
            <a:headEnd/>
            <a:tailEnd/>
          </a:ln>
        </p:spPr>
      </p:pic>
      <p:pic>
        <p:nvPicPr>
          <p:cNvPr id="26643" name="Picture 27" descr="clock"/>
          <p:cNvPicPr>
            <a:picLocks noChangeAspect="1" noChangeArrowheads="1"/>
          </p:cNvPicPr>
          <p:nvPr/>
        </p:nvPicPr>
        <p:blipFill>
          <a:blip r:embed="rId10" cstate="print"/>
          <a:srcRect/>
          <a:stretch>
            <a:fillRect/>
          </a:stretch>
        </p:blipFill>
        <p:spPr bwMode="auto">
          <a:xfrm>
            <a:off x="1727200" y="5467350"/>
            <a:ext cx="325438" cy="34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smtClean="0"/>
              <a:t>Forced Stored Procedure Recompilation</a:t>
            </a:r>
          </a:p>
        </p:txBody>
      </p:sp>
      <p:sp>
        <p:nvSpPr>
          <p:cNvPr id="19464" name="AutoShape 8"/>
          <p:cNvSpPr>
            <a:spLocks noChangeArrowheads="1"/>
          </p:cNvSpPr>
          <p:nvPr/>
        </p:nvSpPr>
        <p:spPr bwMode="auto">
          <a:xfrm>
            <a:off x="1050925" y="1617663"/>
            <a:ext cx="6937375" cy="4021137"/>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a:t>Stored procedure recompilation</a:t>
            </a:r>
          </a:p>
        </p:txBody>
      </p:sp>
      <p:sp>
        <p:nvSpPr>
          <p:cNvPr id="19465" name="AutoShape 9"/>
          <p:cNvSpPr>
            <a:spLocks noChangeArrowheads="1"/>
          </p:cNvSpPr>
          <p:nvPr/>
        </p:nvSpPr>
        <p:spPr bwMode="auto">
          <a:xfrm>
            <a:off x="1300163" y="2105025"/>
            <a:ext cx="6484937" cy="17462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320040" tIns="228600" bIns="228600">
            <a:spAutoFit/>
          </a:bodyPr>
          <a:lstStyle/>
          <a:p>
            <a:pPr eaLnBrk="0" hangingPunct="0">
              <a:lnSpc>
                <a:spcPct val="90000"/>
              </a:lnSpc>
              <a:spcBef>
                <a:spcPct val="70000"/>
              </a:spcBef>
              <a:buClr>
                <a:srgbClr val="990033"/>
              </a:buClr>
              <a:buSzPct val="85000"/>
              <a:defRPr/>
            </a:pPr>
            <a:r>
              <a:rPr lang="en-US" sz="2000"/>
              <a:t>sp_recompile</a:t>
            </a:r>
          </a:p>
          <a:p>
            <a:pPr eaLnBrk="0" hangingPunct="0">
              <a:lnSpc>
                <a:spcPct val="90000"/>
              </a:lnSpc>
              <a:spcBef>
                <a:spcPct val="70000"/>
              </a:spcBef>
              <a:buClr>
                <a:srgbClr val="990033"/>
              </a:buClr>
              <a:buSzPct val="85000"/>
              <a:defRPr/>
            </a:pPr>
            <a:r>
              <a:rPr lang="en-US" sz="2000"/>
              <a:t>WITH RECOMPILE at creation</a:t>
            </a:r>
          </a:p>
          <a:p>
            <a:pPr eaLnBrk="0" hangingPunct="0">
              <a:lnSpc>
                <a:spcPct val="90000"/>
              </a:lnSpc>
              <a:spcBef>
                <a:spcPct val="70000"/>
              </a:spcBef>
              <a:buClr>
                <a:srgbClr val="990033"/>
              </a:buClr>
              <a:buSzPct val="85000"/>
              <a:defRPr/>
            </a:pPr>
            <a:r>
              <a:rPr lang="en-US" sz="2000"/>
              <a:t>WITH RECOMPILE on execution</a:t>
            </a:r>
          </a:p>
        </p:txBody>
      </p:sp>
      <p:sp>
        <p:nvSpPr>
          <p:cNvPr id="19466" name="AutoShape 10"/>
          <p:cNvSpPr>
            <a:spLocks noChangeArrowheads="1"/>
          </p:cNvSpPr>
          <p:nvPr/>
        </p:nvSpPr>
        <p:spPr bwMode="auto">
          <a:xfrm>
            <a:off x="1139825" y="225107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1</a:t>
            </a:r>
          </a:p>
        </p:txBody>
      </p:sp>
      <p:sp>
        <p:nvSpPr>
          <p:cNvPr id="19467" name="AutoShape 11"/>
          <p:cNvSpPr>
            <a:spLocks noChangeArrowheads="1"/>
          </p:cNvSpPr>
          <p:nvPr/>
        </p:nvSpPr>
        <p:spPr bwMode="auto">
          <a:xfrm>
            <a:off x="1150938" y="3330575"/>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3</a:t>
            </a:r>
          </a:p>
        </p:txBody>
      </p:sp>
      <p:sp>
        <p:nvSpPr>
          <p:cNvPr id="19468" name="AutoShape 12"/>
          <p:cNvSpPr>
            <a:spLocks noChangeArrowheads="1"/>
          </p:cNvSpPr>
          <p:nvPr/>
        </p:nvSpPr>
        <p:spPr bwMode="auto">
          <a:xfrm>
            <a:off x="1139825" y="279082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2</a:t>
            </a:r>
          </a:p>
        </p:txBody>
      </p:sp>
      <p:sp>
        <p:nvSpPr>
          <p:cNvPr id="19469" name="AutoShape 13"/>
          <p:cNvSpPr>
            <a:spLocks noChangeArrowheads="1"/>
          </p:cNvSpPr>
          <p:nvPr/>
        </p:nvSpPr>
        <p:spPr bwMode="auto">
          <a:xfrm>
            <a:off x="1317625" y="4249738"/>
            <a:ext cx="6418263" cy="982662"/>
          </a:xfrm>
          <a:prstGeom prst="roundRect">
            <a:avLst>
              <a:gd name="adj" fmla="val 451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nchor="ctr">
            <a:spAutoFit/>
          </a:bodyPr>
          <a:lstStyle/>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USE AdventureWorks2008;</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EXEC sp_recompile N'Sales.Customer';</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347871" y="1524000"/>
            <a:ext cx="8418442"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7173"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What Is the XML Data Type?</a:t>
            </a:r>
          </a:p>
        </p:txBody>
      </p:sp>
      <p:sp>
        <p:nvSpPr>
          <p:cNvPr id="7" name="AutoShape 26"/>
          <p:cNvSpPr>
            <a:spLocks noChangeArrowheads="1"/>
          </p:cNvSpPr>
          <p:nvPr/>
        </p:nvSpPr>
        <p:spPr bwMode="auto">
          <a:xfrm>
            <a:off x="1681163" y="4191000"/>
            <a:ext cx="5783262" cy="2553891"/>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within table definition</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TABLE </a:t>
            </a:r>
            <a:r>
              <a:rPr lang="en-US" sz="1600" dirty="0" err="1">
                <a:solidFill>
                  <a:schemeClr val="tx2"/>
                </a:solidFill>
                <a:latin typeface="Lucida Sans Typewriter" pitchFamily="49" charset="0"/>
              </a:rPr>
              <a:t>NewTable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Col1 </a:t>
            </a:r>
            <a:r>
              <a:rPr lang="en-US" sz="1600" dirty="0" err="1">
                <a:solidFill>
                  <a:schemeClr val="tx2"/>
                </a:solidFill>
                <a:latin typeface="Lucida Sans Typewriter" pitchFamily="49" charset="0"/>
              </a:rPr>
              <a:t>int</a:t>
            </a:r>
            <a:r>
              <a:rPr lang="en-US" sz="1600" dirty="0">
                <a:solidFill>
                  <a:schemeClr val="tx2"/>
                </a:solidFill>
                <a:latin typeface="Lucida Sans Typewriter" pitchFamily="49" charset="0"/>
              </a:rPr>
              <a:t> primary key,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Col2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local variable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declare @data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parameter to stored procedure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PROCEDURE </a:t>
            </a:r>
            <a:r>
              <a:rPr lang="en-US" sz="1600" dirty="0" err="1">
                <a:solidFill>
                  <a:schemeClr val="tx2"/>
                </a:solidFill>
                <a:latin typeface="Lucida Sans Typewriter" pitchFamily="49" charset="0"/>
              </a:rPr>
              <a:t>SaveData</a:t>
            </a:r>
            <a:r>
              <a:rPr lang="en-US" sz="1600" dirty="0">
                <a:solidFill>
                  <a:schemeClr val="tx2"/>
                </a:solidFill>
                <a:latin typeface="Lucida Sans Typewriter" pitchFamily="49" charset="0"/>
              </a:rPr>
              <a:t>(@doc xml) AS ...</a:t>
            </a:r>
          </a:p>
        </p:txBody>
      </p:sp>
      <p:sp>
        <p:nvSpPr>
          <p:cNvPr id="9" name="Rounded Rectangle 844806"/>
          <p:cNvSpPr>
            <a:spLocks noChangeArrowheads="1"/>
          </p:cNvSpPr>
          <p:nvPr/>
        </p:nvSpPr>
        <p:spPr bwMode="auto">
          <a:xfrm>
            <a:off x="852989" y="1658407"/>
            <a:ext cx="7366671" cy="56034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Native data type for XML </a:t>
            </a:r>
          </a:p>
        </p:txBody>
      </p:sp>
      <p:sp>
        <p:nvSpPr>
          <p:cNvPr id="10" name="Rounded Rectangle 844812"/>
          <p:cNvSpPr>
            <a:spLocks noChangeArrowheads="1"/>
          </p:cNvSpPr>
          <p:nvPr/>
        </p:nvSpPr>
        <p:spPr bwMode="auto">
          <a:xfrm>
            <a:off x="852989" y="22860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Lets you store XML documents and fragments</a:t>
            </a:r>
          </a:p>
        </p:txBody>
      </p:sp>
      <p:sp>
        <p:nvSpPr>
          <p:cNvPr id="11" name="Rounded Rectangle 844812"/>
          <p:cNvSpPr>
            <a:spLocks noChangeArrowheads="1"/>
          </p:cNvSpPr>
          <p:nvPr/>
        </p:nvSpPr>
        <p:spPr bwMode="auto">
          <a:xfrm>
            <a:off x="864821" y="2895600"/>
            <a:ext cx="7354528"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Used for tables, variables, or parameters</a:t>
            </a:r>
          </a:p>
        </p:txBody>
      </p:sp>
      <p:sp>
        <p:nvSpPr>
          <p:cNvPr id="12" name="Rounded Rectangle 844812"/>
          <p:cNvSpPr>
            <a:spLocks noChangeArrowheads="1"/>
          </p:cNvSpPr>
          <p:nvPr/>
        </p:nvSpPr>
        <p:spPr bwMode="auto">
          <a:xfrm>
            <a:off x="852989" y="35052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Exposes methods to query and modify XML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Handling Exceptions</a:t>
            </a:r>
          </a:p>
        </p:txBody>
      </p:sp>
      <p:sp>
        <p:nvSpPr>
          <p:cNvPr id="29699" name="Content Placeholder 3"/>
          <p:cNvSpPr>
            <a:spLocks noGrp="1"/>
          </p:cNvSpPr>
          <p:nvPr>
            <p:ph idx="1"/>
          </p:nvPr>
        </p:nvSpPr>
        <p:spPr/>
        <p:txBody>
          <a:bodyPr/>
          <a:lstStyle/>
          <a:p>
            <a:r>
              <a:rPr lang="en-US" smtClean="0"/>
              <a:t>Syntax for Structured Exception Handling</a:t>
            </a:r>
          </a:p>
          <a:p>
            <a:r>
              <a:rPr lang="en-US" smtClean="0"/>
              <a:t>Guidelines for Handling Exceptions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Syntax for Structured Exception Handling</a:t>
            </a:r>
          </a:p>
        </p:txBody>
      </p:sp>
      <p:sp>
        <p:nvSpPr>
          <p:cNvPr id="30723" name="Rounded Rectangle 849923"/>
          <p:cNvSpPr>
            <a:spLocks noChangeArrowheads="1"/>
          </p:cNvSpPr>
          <p:nvPr/>
        </p:nvSpPr>
        <p:spPr bwMode="auto">
          <a:xfrm>
            <a:off x="276225" y="3467100"/>
            <a:ext cx="8439150" cy="32385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b="0"/>
              <a:t>BEGIN TRY </a:t>
            </a:r>
            <a:br>
              <a:rPr lang="en-US" b="0"/>
            </a:br>
            <a:r>
              <a:rPr lang="en-US" b="0"/>
              <a:t>	SELECT * </a:t>
            </a:r>
            <a:br>
              <a:rPr lang="en-US" b="0"/>
            </a:br>
            <a:r>
              <a:rPr lang="en-US" b="0"/>
              <a:t>	FROM sys.messages </a:t>
            </a:r>
            <a:br>
              <a:rPr lang="en-US" b="0"/>
            </a:br>
            <a:r>
              <a:rPr lang="en-US" b="0"/>
              <a:t>	WHERE message_id = 21; </a:t>
            </a:r>
            <a:br>
              <a:rPr lang="en-US" b="0"/>
            </a:br>
            <a:r>
              <a:rPr lang="en-US" b="0"/>
              <a:t>END TRY </a:t>
            </a:r>
            <a:br>
              <a:rPr lang="en-US" b="0"/>
            </a:br>
            <a:r>
              <a:rPr lang="en-US" b="0"/>
              <a:t/>
            </a:r>
            <a:br>
              <a:rPr lang="en-US" b="0"/>
            </a:br>
            <a:r>
              <a:rPr lang="en-US" b="0"/>
              <a:t>BEGIN CATCH </a:t>
            </a:r>
            <a:br>
              <a:rPr lang="en-US" b="0"/>
            </a:br>
            <a:r>
              <a:rPr lang="en-US" b="0"/>
              <a:t>	SELECT ERROR_NUMBER() AS ErrorNumber; </a:t>
            </a:r>
            <a:br>
              <a:rPr lang="en-US" b="0"/>
            </a:br>
            <a:r>
              <a:rPr lang="en-US" b="0"/>
              <a:t>END CATCH; </a:t>
            </a:r>
            <a:br>
              <a:rPr lang="en-US" b="0"/>
            </a:br>
            <a:r>
              <a:rPr lang="en-US" b="0"/>
              <a:t>GO</a:t>
            </a:r>
          </a:p>
        </p:txBody>
      </p:sp>
      <p:sp>
        <p:nvSpPr>
          <p:cNvPr id="30724" name="Rectangle 7"/>
          <p:cNvSpPr>
            <a:spLocks noChangeArrowheads="1"/>
          </p:cNvSpPr>
          <p:nvPr/>
        </p:nvSpPr>
        <p:spPr bwMode="auto">
          <a:xfrm>
            <a:off x="336550" y="1582738"/>
            <a:ext cx="8435975" cy="1831975"/>
          </a:xfrm>
          <a:prstGeom prst="rect">
            <a:avLst/>
          </a:prstGeom>
          <a:noFill/>
          <a:ln w="9525">
            <a:noFill/>
            <a:miter lim="800000"/>
            <a:headEnd/>
            <a:tailEnd/>
          </a:ln>
        </p:spPr>
        <p:txBody>
          <a:bodyPr lIns="0" tIns="0" rIns="0" bIns="0"/>
          <a:lstStyle/>
          <a:p>
            <a:pPr marL="228600" indent="-228600" eaLnBrk="0" hangingPunct="0">
              <a:lnSpc>
                <a:spcPct val="90000"/>
              </a:lnSpc>
              <a:spcBef>
                <a:spcPct val="70000"/>
              </a:spcBef>
              <a:buClr>
                <a:schemeClr val="hlink"/>
              </a:buClr>
              <a:buSzPct val="90000"/>
              <a:buFontTx/>
              <a:buChar char="•"/>
            </a:pPr>
            <a:r>
              <a:rPr lang="en-US" sz="2400" b="0">
                <a:solidFill>
                  <a:srgbClr val="000000"/>
                </a:solidFill>
              </a:rPr>
              <a:t>TRY…CATCH blocks provide the structure</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TRY block contains protected transactions</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CATCH block handles exceptions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mtClean="0"/>
              <a:t>Guidelines for Handling Exceptions</a:t>
            </a:r>
          </a:p>
        </p:txBody>
      </p:sp>
      <p:sp>
        <p:nvSpPr>
          <p:cNvPr id="31747" name="Rounded Rectangle 849923"/>
          <p:cNvSpPr>
            <a:spLocks noChangeArrowheads="1"/>
          </p:cNvSpPr>
          <p:nvPr/>
        </p:nvSpPr>
        <p:spPr bwMode="auto">
          <a:xfrm>
            <a:off x="407988" y="1616075"/>
            <a:ext cx="8439150" cy="31083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TRY/CATCH requirements:</a:t>
            </a:r>
          </a:p>
        </p:txBody>
      </p:sp>
      <p:sp>
        <p:nvSpPr>
          <p:cNvPr id="31748" name="Rounded Rectangle 849924"/>
          <p:cNvSpPr>
            <a:spLocks noChangeArrowheads="1"/>
          </p:cNvSpPr>
          <p:nvPr/>
        </p:nvSpPr>
        <p:spPr bwMode="auto">
          <a:xfrm>
            <a:off x="552450" y="2055813"/>
            <a:ext cx="8089900" cy="7762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Each TRY…CATCH construct must be inside a single batch</a:t>
            </a:r>
          </a:p>
          <a:p>
            <a:pPr eaLnBrk="0" hangingPunct="0">
              <a:lnSpc>
                <a:spcPct val="90000"/>
              </a:lnSpc>
              <a:spcBef>
                <a:spcPct val="40000"/>
              </a:spcBef>
            </a:pPr>
            <a:r>
              <a:rPr lang="en-US"/>
              <a:t>      stored procedure, or trigger</a:t>
            </a:r>
          </a:p>
        </p:txBody>
      </p:sp>
      <p:sp>
        <p:nvSpPr>
          <p:cNvPr id="7" name="Rounded Rectangle 6"/>
          <p:cNvSpPr>
            <a:spLocks noChangeArrowheads="1"/>
          </p:cNvSpPr>
          <p:nvPr/>
        </p:nvSpPr>
        <p:spPr bwMode="auto">
          <a:xfrm>
            <a:off x="552450" y="23447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0" name="Rounded Rectangle 849924"/>
          <p:cNvSpPr>
            <a:spLocks noChangeArrowheads="1"/>
          </p:cNvSpPr>
          <p:nvPr/>
        </p:nvSpPr>
        <p:spPr bwMode="auto">
          <a:xfrm>
            <a:off x="552450" y="2922588"/>
            <a:ext cx="8089900" cy="7588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 TRY block must be immediately followed by a CATCH </a:t>
            </a:r>
          </a:p>
          <a:p>
            <a:pPr eaLnBrk="0" hangingPunct="0">
              <a:lnSpc>
                <a:spcPct val="90000"/>
              </a:lnSpc>
              <a:spcBef>
                <a:spcPct val="40000"/>
              </a:spcBef>
            </a:pPr>
            <a:r>
              <a:rPr lang="en-US"/>
              <a:t>      block</a:t>
            </a:r>
          </a:p>
        </p:txBody>
      </p:sp>
      <p:sp>
        <p:nvSpPr>
          <p:cNvPr id="9" name="Rounded Rectangle 8"/>
          <p:cNvSpPr>
            <a:spLocks noChangeArrowheads="1"/>
          </p:cNvSpPr>
          <p:nvPr/>
        </p:nvSpPr>
        <p:spPr bwMode="auto">
          <a:xfrm>
            <a:off x="552450" y="31956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2" name="Rounded Rectangle 849924"/>
          <p:cNvSpPr>
            <a:spLocks noChangeArrowheads="1"/>
          </p:cNvSpPr>
          <p:nvPr/>
        </p:nvSpPr>
        <p:spPr bwMode="auto">
          <a:xfrm>
            <a:off x="552450" y="38957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TRY…CATCH constructs can be nested</a:t>
            </a:r>
          </a:p>
        </p:txBody>
      </p:sp>
      <p:sp>
        <p:nvSpPr>
          <p:cNvPr id="11" name="Rounded Rectangle 10"/>
          <p:cNvSpPr>
            <a:spLocks noChangeArrowheads="1"/>
          </p:cNvSpPr>
          <p:nvPr/>
        </p:nvSpPr>
        <p:spPr bwMode="auto">
          <a:xfrm>
            <a:off x="552450" y="40274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title"/>
          </p:nvPr>
        </p:nvSpPr>
        <p:spPr/>
        <p:txBody>
          <a:bodyPr/>
          <a:lstStyle/>
          <a:p>
            <a:pPr eaLnBrk="1" hangingPunct="1"/>
            <a:r>
              <a:rPr lang="en-US" dirty="0" smtClean="0"/>
              <a:t>Questions</a:t>
            </a:r>
          </a:p>
        </p:txBody>
      </p:sp>
      <p:sp>
        <p:nvSpPr>
          <p:cNvPr id="36867" name="Rectangle 12"/>
          <p:cNvSpPr>
            <a:spLocks noGrp="1" noChangeArrowheads="1"/>
          </p:cNvSpPr>
          <p:nvPr>
            <p:ph type="body" idx="1"/>
          </p:nvPr>
        </p:nvSpPr>
        <p:spPr/>
        <p:txBody>
          <a:bodyPr/>
          <a:lstStyle/>
          <a:p>
            <a:pPr eaLnBrk="1" hangingPunct="1"/>
            <a:r>
              <a:rPr lang="en-US" smtClean="0"/>
              <a:t>In what order must you supply parameters in the form </a:t>
            </a:r>
            <a:r>
              <a:rPr lang="en-US" b="1" smtClean="0"/>
              <a:t>@parameter =</a:t>
            </a:r>
            <a:r>
              <a:rPr lang="en-US" smtClean="0"/>
              <a:t> </a:t>
            </a:r>
            <a:r>
              <a:rPr lang="en-US" i="1" smtClean="0"/>
              <a:t>value</a:t>
            </a:r>
            <a:r>
              <a:rPr lang="en-US" smtClean="0"/>
              <a:t>?</a:t>
            </a:r>
          </a:p>
          <a:p>
            <a:pPr eaLnBrk="1" hangingPunct="1"/>
            <a:r>
              <a:rPr lang="en-US" smtClean="0"/>
              <a:t>What should you do if you have a slow performing query?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5"/>
          <p:cNvSpPr>
            <a:spLocks noGrp="1" noChangeArrowheads="1"/>
          </p:cNvSpPr>
          <p:nvPr>
            <p:ph type="title"/>
          </p:nvPr>
        </p:nvSpPr>
        <p:spPr/>
        <p:txBody>
          <a:bodyPr>
            <a:normAutofit/>
          </a:bodyPr>
          <a:lstStyle/>
          <a:p>
            <a:pPr eaLnBrk="1" hangingPunct="1"/>
            <a:r>
              <a:rPr lang="en-US" dirty="0" smtClean="0"/>
              <a:t>Implementing Triggers</a:t>
            </a:r>
          </a:p>
        </p:txBody>
      </p:sp>
      <p:sp>
        <p:nvSpPr>
          <p:cNvPr id="15363" name="Rectangle 46"/>
          <p:cNvSpPr>
            <a:spLocks noGrp="1" noChangeArrowheads="1"/>
          </p:cNvSpPr>
          <p:nvPr>
            <p:ph type="body" idx="1"/>
          </p:nvPr>
        </p:nvSpPr>
        <p:spPr/>
        <p:txBody>
          <a:bodyPr/>
          <a:lstStyle/>
          <a:p>
            <a:pPr eaLnBrk="1" hangingPunct="1"/>
            <a:r>
              <a:rPr lang="en-US" smtClean="0"/>
              <a:t>What Are Triggers?</a:t>
            </a:r>
          </a:p>
          <a:p>
            <a:pPr eaLnBrk="1" hangingPunct="1"/>
            <a:r>
              <a:rPr lang="en-US" smtClean="0"/>
              <a:t>How an INSERT Trigger Works</a:t>
            </a:r>
          </a:p>
          <a:p>
            <a:pPr eaLnBrk="1" hangingPunct="1"/>
            <a:r>
              <a:rPr lang="en-US" smtClean="0"/>
              <a:t>How a DELETE Trigger Works</a:t>
            </a:r>
          </a:p>
          <a:p>
            <a:pPr eaLnBrk="1" hangingPunct="1"/>
            <a:r>
              <a:rPr lang="en-US" smtClean="0"/>
              <a:t>How an UPDATE Trigger Works</a:t>
            </a:r>
          </a:p>
          <a:p>
            <a:pPr eaLnBrk="1" hangingPunct="1"/>
            <a:r>
              <a:rPr lang="en-US" smtClean="0"/>
              <a:t>How an INSTEAD OF Trigger Works</a:t>
            </a:r>
          </a:p>
          <a:p>
            <a:pPr eaLnBrk="1" hangingPunct="1"/>
            <a:r>
              <a:rPr lang="en-US" smtClean="0"/>
              <a:t>How Nested Triggers Work</a:t>
            </a:r>
          </a:p>
          <a:p>
            <a:pPr eaLnBrk="1" hangingPunct="1"/>
            <a:r>
              <a:rPr lang="en-US" smtClean="0"/>
              <a:t>Considerations for Recursive Triggers</a:t>
            </a:r>
          </a:p>
          <a:p>
            <a:pPr eaLnBrk="1" hangingPunct="1"/>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Triggers?</a:t>
            </a:r>
          </a:p>
        </p:txBody>
      </p:sp>
      <p:sp>
        <p:nvSpPr>
          <p:cNvPr id="16387" name="Rounded Rectangle 849923"/>
          <p:cNvSpPr>
            <a:spLocks noChangeArrowheads="1"/>
          </p:cNvSpPr>
          <p:nvPr/>
        </p:nvSpPr>
        <p:spPr bwMode="auto">
          <a:xfrm>
            <a:off x="257175" y="1579562"/>
            <a:ext cx="8658225" cy="21240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Triggers are:</a:t>
            </a:r>
          </a:p>
        </p:txBody>
      </p:sp>
      <p:sp>
        <p:nvSpPr>
          <p:cNvPr id="16388" name="Rounded Rectangle 849926"/>
          <p:cNvSpPr>
            <a:spLocks noChangeArrowheads="1"/>
          </p:cNvSpPr>
          <p:nvPr/>
        </p:nvSpPr>
        <p:spPr bwMode="auto">
          <a:xfrm>
            <a:off x="536575" y="2222500"/>
            <a:ext cx="81724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Special stored procedures that execute when INSERT, </a:t>
            </a:r>
            <a:br>
              <a:rPr lang="en-US"/>
            </a:br>
            <a:r>
              <a:rPr lang="en-US"/>
              <a:t>     UPDATE, or DELETE statements modify a table</a:t>
            </a:r>
          </a:p>
        </p:txBody>
      </p:sp>
      <p:sp>
        <p:nvSpPr>
          <p:cNvPr id="14" name="Rounded Rectangle 13"/>
          <p:cNvSpPr>
            <a:spLocks noChangeArrowheads="1"/>
          </p:cNvSpPr>
          <p:nvPr/>
        </p:nvSpPr>
        <p:spPr bwMode="auto">
          <a:xfrm>
            <a:off x="393700" y="2297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16390" name="Rounded Rectangle 849933"/>
          <p:cNvSpPr>
            <a:spLocks noChangeArrowheads="1"/>
          </p:cNvSpPr>
          <p:nvPr/>
        </p:nvSpPr>
        <p:spPr bwMode="auto">
          <a:xfrm>
            <a:off x="523875" y="2914650"/>
            <a:ext cx="81978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Part of a single transaction along with the </a:t>
            </a:r>
            <a:br>
              <a:rPr lang="en-US"/>
            </a:br>
            <a:r>
              <a:rPr lang="en-US"/>
              <a:t>     initiating statement</a:t>
            </a:r>
          </a:p>
        </p:txBody>
      </p:sp>
      <p:sp>
        <p:nvSpPr>
          <p:cNvPr id="16" name="Rounded Rectangle 15"/>
          <p:cNvSpPr>
            <a:spLocks noChangeArrowheads="1"/>
          </p:cNvSpPr>
          <p:nvPr/>
        </p:nvSpPr>
        <p:spPr bwMode="auto">
          <a:xfrm>
            <a:off x="381000" y="2987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16392" name="Rounded Rectangle 849923"/>
          <p:cNvSpPr>
            <a:spLocks noChangeArrowheads="1"/>
          </p:cNvSpPr>
          <p:nvPr/>
        </p:nvSpPr>
        <p:spPr bwMode="auto">
          <a:xfrm>
            <a:off x="304800" y="3886200"/>
            <a:ext cx="8610600" cy="18034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93" name="Rounded Rectangle 844808"/>
          <p:cNvSpPr>
            <a:spLocks noChangeArrowheads="1"/>
          </p:cNvSpPr>
          <p:nvPr/>
        </p:nvSpPr>
        <p:spPr bwMode="auto">
          <a:xfrm>
            <a:off x="588963" y="4367212"/>
            <a:ext cx="8057735" cy="5302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dirty="0"/>
              <a:t>  </a:t>
            </a:r>
            <a:r>
              <a:rPr lang="en-US" dirty="0" smtClean="0"/>
              <a:t>AFTER </a:t>
            </a:r>
            <a:r>
              <a:rPr lang="en-US" dirty="0"/>
              <a:t>triggers execute after an INSERT, UPDATE, </a:t>
            </a:r>
            <a:br>
              <a:rPr lang="en-US" dirty="0"/>
            </a:br>
            <a:r>
              <a:rPr lang="en-US" dirty="0"/>
              <a:t>    or DELETE statement</a:t>
            </a:r>
          </a:p>
        </p:txBody>
      </p:sp>
      <p:sp>
        <p:nvSpPr>
          <p:cNvPr id="16394" name="Rounded Rectangle 844808"/>
          <p:cNvSpPr>
            <a:spLocks noChangeArrowheads="1"/>
          </p:cNvSpPr>
          <p:nvPr/>
        </p:nvSpPr>
        <p:spPr bwMode="auto">
          <a:xfrm>
            <a:off x="598488" y="4954587"/>
            <a:ext cx="8057735" cy="5730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INSTEAD OF triggers execute instead of an INSERT,</a:t>
            </a:r>
            <a:br>
              <a:rPr lang="en-US"/>
            </a:br>
            <a:r>
              <a:rPr lang="en-US"/>
              <a:t>    UPDATE, or DELETE statement</a:t>
            </a:r>
          </a:p>
        </p:txBody>
      </p:sp>
      <p:sp>
        <p:nvSpPr>
          <p:cNvPr id="16395" name="TextBox 18"/>
          <p:cNvSpPr txBox="1">
            <a:spLocks noChangeArrowheads="1"/>
          </p:cNvSpPr>
          <p:nvPr/>
        </p:nvSpPr>
        <p:spPr bwMode="auto">
          <a:xfrm>
            <a:off x="346075" y="4005262"/>
            <a:ext cx="2436380" cy="369888"/>
          </a:xfrm>
          <a:prstGeom prst="rect">
            <a:avLst/>
          </a:prstGeom>
          <a:noFill/>
          <a:ln w="9525">
            <a:noFill/>
            <a:miter lim="800000"/>
            <a:headEnd/>
            <a:tailEnd/>
          </a:ln>
        </p:spPr>
        <p:txBody>
          <a:bodyPr wrap="square">
            <a:spAutoFit/>
          </a:bodyPr>
          <a:lstStyle/>
          <a:p>
            <a:r>
              <a:rPr lang="en-US"/>
              <a:t>Two categories: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Typical Trigger Applications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Cascading modifications through related tables</a:t>
            </a:r>
          </a:p>
          <a:p>
            <a:pPr>
              <a:spcBef>
                <a:spcPts val="600"/>
              </a:spcBef>
            </a:pPr>
            <a:r>
              <a:rPr lang="en-US"/>
              <a:t>Rolling back changes that violate data integrity</a:t>
            </a:r>
          </a:p>
          <a:p>
            <a:pPr>
              <a:spcBef>
                <a:spcPts val="600"/>
              </a:spcBef>
            </a:pPr>
            <a:r>
              <a:rPr lang="en-US"/>
              <a:t>Enforcing restrictions that are too complex for rules or constraints</a:t>
            </a:r>
          </a:p>
          <a:p>
            <a:pPr>
              <a:spcBef>
                <a:spcPts val="600"/>
              </a:spcBef>
            </a:pPr>
            <a:r>
              <a:rPr lang="en-US"/>
              <a:t>Maintaining duplicate data</a:t>
            </a:r>
          </a:p>
          <a:p>
            <a:pPr>
              <a:spcBef>
                <a:spcPts val="600"/>
              </a:spcBef>
            </a:pPr>
            <a:r>
              <a:rPr lang="en-US"/>
              <a:t>Maintaining columns with derived data</a:t>
            </a:r>
          </a:p>
          <a:p>
            <a:pPr>
              <a:spcBef>
                <a:spcPts val="600"/>
              </a:spcBef>
            </a:pPr>
            <a:r>
              <a:rPr lang="en-US"/>
              <a:t>Performing custom recording</a:t>
            </a:r>
          </a:p>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Rules for Triggers</a:t>
            </a:r>
            <a:endParaRPr lang="en-US" b="0"/>
          </a:p>
        </p:txBody>
      </p:sp>
      <p:sp>
        <p:nvSpPr>
          <p:cNvPr id="16387" name="Rectangle 3"/>
          <p:cNvSpPr>
            <a:spLocks noGrp="1" noChangeArrowheads="1"/>
          </p:cNvSpPr>
          <p:nvPr>
            <p:ph type="body" idx="1"/>
          </p:nvPr>
        </p:nvSpPr>
        <p:spPr/>
        <p:txBody>
          <a:bodyPr>
            <a:normAutofit lnSpcReduction="10000"/>
          </a:bodyPr>
          <a:lstStyle/>
          <a:p>
            <a:pPr>
              <a:spcBef>
                <a:spcPts val="600"/>
              </a:spcBef>
            </a:pPr>
            <a:r>
              <a:rPr lang="en-US"/>
              <a:t>Triggers can:</a:t>
            </a:r>
          </a:p>
          <a:p>
            <a:pPr lvl="1">
              <a:spcBef>
                <a:spcPts val="200"/>
              </a:spcBef>
            </a:pPr>
            <a:r>
              <a:rPr lang="en-US">
                <a:solidFill>
                  <a:schemeClr val="tx1"/>
                </a:solidFill>
              </a:rPr>
              <a:t>Declare local variables</a:t>
            </a:r>
          </a:p>
          <a:p>
            <a:pPr lvl="1">
              <a:spcBef>
                <a:spcPts val="200"/>
              </a:spcBef>
            </a:pPr>
            <a:r>
              <a:rPr lang="en-US">
                <a:solidFill>
                  <a:schemeClr val="tx1"/>
                </a:solidFill>
              </a:rPr>
              <a:t>Invoke nontrigger stored procedures</a:t>
            </a:r>
          </a:p>
          <a:p>
            <a:pPr>
              <a:spcBef>
                <a:spcPts val="600"/>
              </a:spcBef>
            </a:pPr>
            <a:r>
              <a:rPr lang="en-US"/>
              <a:t>Triggers cannot:</a:t>
            </a:r>
          </a:p>
          <a:p>
            <a:pPr lvl="1">
              <a:spcBef>
                <a:spcPts val="200"/>
              </a:spcBef>
            </a:pPr>
            <a:r>
              <a:rPr lang="en-US">
                <a:solidFill>
                  <a:schemeClr val="tx1"/>
                </a:solidFill>
              </a:rPr>
              <a:t>Be called directly</a:t>
            </a:r>
          </a:p>
          <a:p>
            <a:pPr lvl="1">
              <a:spcBef>
                <a:spcPts val="200"/>
              </a:spcBef>
            </a:pPr>
            <a:r>
              <a:rPr lang="en-US">
                <a:solidFill>
                  <a:schemeClr val="tx1"/>
                </a:solidFill>
              </a:rPr>
              <a:t>Use parameters</a:t>
            </a:r>
          </a:p>
          <a:p>
            <a:pPr lvl="1">
              <a:spcBef>
                <a:spcPts val="200"/>
              </a:spcBef>
            </a:pPr>
            <a:r>
              <a:rPr lang="en-US">
                <a:solidFill>
                  <a:schemeClr val="tx1"/>
                </a:solidFill>
              </a:rPr>
              <a:t>Be defined on temporary tables or views</a:t>
            </a:r>
          </a:p>
          <a:p>
            <a:pPr lvl="1">
              <a:spcBef>
                <a:spcPts val="200"/>
              </a:spcBef>
            </a:pPr>
            <a:r>
              <a:rPr lang="en-US">
                <a:solidFill>
                  <a:schemeClr val="tx1"/>
                </a:solidFill>
              </a:rPr>
              <a:t>Create permanent database objects</a:t>
            </a:r>
          </a:p>
          <a:p>
            <a:pPr>
              <a:spcBef>
                <a:spcPts val="600"/>
              </a:spcBef>
            </a:pPr>
            <a:r>
              <a:rPr lang="en-US"/>
              <a:t>Minimally logged operations (such as </a:t>
            </a:r>
            <a:r>
              <a:rPr lang="en-US" b="1"/>
              <a:t>truncate table</a:t>
            </a:r>
            <a:r>
              <a:rPr lang="en-US"/>
              <a:t>) do not cause triggers to fire</a:t>
            </a:r>
          </a:p>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Trigger</a:t>
            </a:r>
            <a:endParaRPr lang="en-US" b="0"/>
          </a:p>
        </p:txBody>
      </p:sp>
      <p:sp>
        <p:nvSpPr>
          <p:cNvPr id="11267" name="Rectangle 3"/>
          <p:cNvSpPr>
            <a:spLocks noGrp="1" noChangeArrowheads="1"/>
          </p:cNvSpPr>
          <p:nvPr>
            <p:ph type="body" idx="1"/>
          </p:nvPr>
        </p:nvSpPr>
        <p:spPr/>
        <p:txBody>
          <a:bodyPr/>
          <a:lstStyle/>
          <a:p>
            <a:pPr>
              <a:spcBef>
                <a:spcPts val="600"/>
              </a:spcBef>
            </a:pPr>
            <a:r>
              <a:rPr lang="en-US"/>
              <a:t>A trigger is a stored procedure created on a given table that executes automatically when data in the table is modified</a:t>
            </a:r>
          </a:p>
          <a:p>
            <a:endParaRPr lang="en-US"/>
          </a:p>
        </p:txBody>
      </p:sp>
      <p:graphicFrame>
        <p:nvGraphicFramePr>
          <p:cNvPr id="11268" name="Object 4"/>
          <p:cNvGraphicFramePr>
            <a:graphicFrameLocks noChangeAspect="1"/>
          </p:cNvGraphicFramePr>
          <p:nvPr/>
        </p:nvGraphicFramePr>
        <p:xfrm>
          <a:off x="609600" y="3276600"/>
          <a:ext cx="12669838" cy="3325813"/>
        </p:xfrm>
        <a:graphic>
          <a:graphicData uri="http://schemas.openxmlformats.org/presentationml/2006/ole">
            <mc:AlternateContent xmlns:mc="http://schemas.openxmlformats.org/markup-compatibility/2006">
              <mc:Choice xmlns:v="urn:schemas-microsoft-com:vml" Requires="v">
                <p:oleObj spid="_x0000_s1028" name="Document" r:id="rId4" imgW="7257240" imgH="1901880" progId="Word.Document.8">
                  <p:embed/>
                </p:oleObj>
              </mc:Choice>
              <mc:Fallback>
                <p:oleObj name="Document" r:id="rId4" imgW="7257240" imgH="19018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12669838" cy="332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Triggers</a:t>
            </a:r>
            <a:endParaRPr lang="en-US" b="0"/>
          </a:p>
        </p:txBody>
      </p:sp>
      <p:sp>
        <p:nvSpPr>
          <p:cNvPr id="17411" name="Rectangle 3"/>
          <p:cNvSpPr>
            <a:spLocks noGrp="1" noChangeArrowheads="1"/>
          </p:cNvSpPr>
          <p:nvPr>
            <p:ph type="body" idx="1"/>
          </p:nvPr>
        </p:nvSpPr>
        <p:spPr/>
        <p:txBody>
          <a:bodyPr>
            <a:normAutofit/>
          </a:bodyPr>
          <a:lstStyle/>
          <a:p>
            <a:pPr>
              <a:spcBef>
                <a:spcPts val="600"/>
              </a:spcBef>
            </a:pPr>
            <a:r>
              <a:rPr lang="en-US" dirty="0"/>
              <a:t>Simplified syntax:</a:t>
            </a:r>
          </a:p>
          <a:p>
            <a:pPr>
              <a:lnSpc>
                <a:spcPct val="90000"/>
              </a:lnSpc>
              <a:spcBef>
                <a:spcPct val="0"/>
              </a:spcBef>
              <a:buFont typeface="Monotype Sorts" pitchFamily="2" charset="2"/>
              <a:buNone/>
            </a:pPr>
            <a:r>
              <a:rPr lang="en-US" sz="2200" dirty="0">
                <a:solidFill>
                  <a:srgbClr val="1669BC"/>
                </a:solidFill>
              </a:rPr>
              <a:t>	</a:t>
            </a:r>
            <a:r>
              <a:rPr lang="en-US" sz="2200" dirty="0">
                <a:solidFill>
                  <a:srgbClr val="3333FF"/>
                </a:solidFill>
              </a:rPr>
              <a:t>create trigger </a:t>
            </a:r>
            <a:r>
              <a:rPr lang="en-US" sz="2200" i="1" dirty="0" err="1">
                <a:solidFill>
                  <a:srgbClr val="3333FF"/>
                </a:solidFill>
              </a:rPr>
              <a:t>trigger_name</a:t>
            </a:r>
            <a:endParaRPr lang="en-US" sz="2200" dirty="0">
              <a:solidFill>
                <a:srgbClr val="3333FF"/>
              </a:solidFill>
            </a:endParaRPr>
          </a:p>
          <a:p>
            <a:pPr>
              <a:lnSpc>
                <a:spcPct val="90000"/>
              </a:lnSpc>
              <a:spcBef>
                <a:spcPct val="0"/>
              </a:spcBef>
              <a:buFont typeface="Monotype Sorts" pitchFamily="2" charset="2"/>
              <a:buNone/>
            </a:pPr>
            <a:r>
              <a:rPr lang="en-US" sz="2200" i="1" dirty="0">
                <a:solidFill>
                  <a:srgbClr val="3333FF"/>
                </a:solidFill>
              </a:rPr>
              <a:t>	</a:t>
            </a:r>
            <a:r>
              <a:rPr lang="en-US" sz="2200" dirty="0">
                <a:solidFill>
                  <a:srgbClr val="3333FF"/>
                </a:solidFill>
              </a:rPr>
              <a:t>on </a:t>
            </a:r>
            <a:r>
              <a:rPr lang="en-US" sz="2200" i="1" dirty="0" err="1">
                <a:solidFill>
                  <a:srgbClr val="3333FF"/>
                </a:solidFill>
              </a:rPr>
              <a:t>table_name</a:t>
            </a:r>
            <a:endParaRPr lang="en-US" sz="2200" dirty="0">
              <a:solidFill>
                <a:srgbClr val="3333FF"/>
              </a:solidFill>
            </a:endParaRPr>
          </a:p>
          <a:p>
            <a:pPr>
              <a:lnSpc>
                <a:spcPct val="90000"/>
              </a:lnSpc>
              <a:spcBef>
                <a:spcPct val="0"/>
              </a:spcBef>
              <a:buFont typeface="Monotype Sorts" pitchFamily="2" charset="2"/>
              <a:buNone/>
            </a:pPr>
            <a:r>
              <a:rPr lang="en-US" sz="2200" dirty="0">
                <a:solidFill>
                  <a:srgbClr val="3333FF"/>
                </a:solidFill>
              </a:rPr>
              <a:t>	for {insert | update | delete} [, {insert | update | delete} ...]</a:t>
            </a:r>
          </a:p>
          <a:p>
            <a:pPr>
              <a:lnSpc>
                <a:spcPct val="90000"/>
              </a:lnSpc>
              <a:spcBef>
                <a:spcPct val="0"/>
              </a:spcBef>
              <a:buFont typeface="Monotype Sorts" pitchFamily="2" charset="2"/>
              <a:buNone/>
            </a:pPr>
            <a:r>
              <a:rPr lang="en-US" sz="2200" dirty="0">
                <a:solidFill>
                  <a:srgbClr val="3333FF"/>
                </a:solidFill>
              </a:rPr>
              <a:t>	as</a:t>
            </a:r>
          </a:p>
          <a:p>
            <a:pPr>
              <a:lnSpc>
                <a:spcPct val="90000"/>
              </a:lnSpc>
              <a:spcBef>
                <a:spcPct val="0"/>
              </a:spcBef>
              <a:buFont typeface="Monotype Sorts" pitchFamily="2" charset="2"/>
              <a:buNone/>
            </a:pPr>
            <a:r>
              <a:rPr lang="en-US" sz="2200" i="1" dirty="0">
                <a:solidFill>
                  <a:srgbClr val="3333FF"/>
                </a:solidFill>
              </a:rPr>
              <a:t>		</a:t>
            </a:r>
            <a:r>
              <a:rPr lang="en-US" sz="2200" i="1" dirty="0" err="1" smtClean="0">
                <a:solidFill>
                  <a:srgbClr val="3333FF"/>
                </a:solidFill>
              </a:rPr>
              <a:t>sql_statements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dirty="0" smtClean="0"/>
              <a:t>The Query, Value, and Exist Methods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2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698500" y="1657350"/>
            <a:ext cx="6934200" cy="4535488"/>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881063" y="2992438"/>
            <a:ext cx="656907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xmlCol.query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for $</a:t>
            </a:r>
            <a:r>
              <a:rPr lang="en-US" sz="2000" dirty="0" err="1">
                <a:latin typeface="Lucida Sans Typewriter" pitchFamily="49" charset="0"/>
              </a:rPr>
              <a:t>i</a:t>
            </a:r>
            <a:r>
              <a:rPr lang="en-US" sz="2000" dirty="0">
                <a:latin typeface="Lucida Sans Typewriter" pitchFamily="49" charset="0"/>
              </a:rPr>
              <a:t> in /</a:t>
            </a:r>
            <a:r>
              <a:rPr lang="en-US" sz="2000" dirty="0" err="1">
                <a:latin typeface="Lucida Sans Typewriter" pitchFamily="49" charset="0"/>
              </a:rPr>
              <a:t>InvoiceList</a:t>
            </a:r>
            <a:r>
              <a:rPr lang="en-US" sz="2000" dirty="0">
                <a:latin typeface="Lucida Sans Typewriter" pitchFamily="49" charset="0"/>
              </a:rPr>
              <a:t>/Invoice</a:t>
            </a:r>
          </a:p>
          <a:p>
            <a:pPr defTabSz="457200" eaLnBrk="0" hangingPunct="0">
              <a:lnSpc>
                <a:spcPct val="90000"/>
              </a:lnSpc>
              <a:tabLst>
                <a:tab pos="457200" algn="l"/>
              </a:tabLst>
              <a:defRPr/>
            </a:pPr>
            <a:r>
              <a:rPr lang="en-US" sz="2000" dirty="0">
                <a:latin typeface="Lucida Sans Typewriter" pitchFamily="49" charset="0"/>
              </a:rPr>
              <a:t>    return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{number($</a:t>
            </a:r>
            <a:r>
              <a:rPr lang="en-US" sz="2000" dirty="0" err="1">
                <a:latin typeface="Lucida Sans Typewriter" pitchFamily="49" charset="0"/>
              </a:rPr>
              <a:t>i</a:t>
            </a:r>
            <a:r>
              <a:rPr lang="en-US" sz="2000" dirty="0">
                <a:latin typeface="Lucida Sans Typewriter" pitchFamily="49" charset="0"/>
              </a:rPr>
              <a:t>/@</a:t>
            </a:r>
            <a:r>
              <a:rPr lang="en-US" sz="2000" dirty="0" err="1">
                <a:latin typeface="Lucida Sans Typewriter" pitchFamily="49" charset="0"/>
              </a:rPr>
              <a:t>InvoiceNo</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p:txBody>
      </p:sp>
      <p:sp>
        <p:nvSpPr>
          <p:cNvPr id="13" name="AutoShape 6"/>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xmlCol.value(</a:t>
            </a:r>
          </a:p>
          <a:p>
            <a:pPr defTabSz="457200" eaLnBrk="0" hangingPunct="0">
              <a:lnSpc>
                <a:spcPct val="90000"/>
              </a:lnSpc>
              <a:tabLst>
                <a:tab pos="457200" algn="l"/>
              </a:tabLst>
              <a:defRPr/>
            </a:pPr>
            <a:r>
              <a:rPr lang="en-US" sz="2000">
                <a:latin typeface="Lucida Sans Typewriter" pitchFamily="49" charset="0"/>
              </a:rPr>
              <a:t>'(/InvoiceList/Invoice/@InvoiceNo)[1]',</a:t>
            </a:r>
          </a:p>
          <a:p>
            <a:pPr defTabSz="457200" eaLnBrk="0" hangingPunct="0">
              <a:lnSpc>
                <a:spcPct val="90000"/>
              </a:lnSpc>
              <a:tabLst>
                <a:tab pos="457200" algn="l"/>
              </a:tabLst>
              <a:defRPr/>
            </a:pPr>
            <a:r>
              <a:rPr lang="en-US" sz="2000">
                <a:latin typeface="Lucida Sans Typewriter" pitchFamily="49" charset="0"/>
              </a:rPr>
              <a:t> 'int')</a:t>
            </a:r>
          </a:p>
        </p:txBody>
      </p:sp>
      <p:sp>
        <p:nvSpPr>
          <p:cNvPr id="14" name="AutoShape 7"/>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xmlCol.exist(</a:t>
            </a:r>
          </a:p>
          <a:p>
            <a:pPr defTabSz="457200" eaLnBrk="0" hangingPunct="0">
              <a:lnSpc>
                <a:spcPct val="90000"/>
              </a:lnSpc>
              <a:tabLst>
                <a:tab pos="457200" algn="l"/>
              </a:tabLst>
              <a:defRPr/>
            </a:pPr>
            <a:r>
              <a:rPr lang="en-US" sz="2000">
                <a:latin typeface="Lucida Sans Typewriter" pitchFamily="49" charset="0"/>
              </a:rPr>
              <a:t>'/InvoiceList/Invoice[@InvoiceNo=1000]'</a:t>
            </a:r>
          </a:p>
          <a:p>
            <a:pPr defTabSz="457200" eaLnBrk="0" hangingPunct="0">
              <a:lnSpc>
                <a:spcPct val="90000"/>
              </a:lnSpc>
              <a:tabLst>
                <a:tab pos="457200" algn="l"/>
              </a:tabLst>
              <a:defRPr/>
            </a:pPr>
            <a:r>
              <a:rPr lang="en-US" sz="2000">
                <a:latin typeface="Lucida Sans Typewriter" pitchFamily="49" charset="0"/>
              </a:rPr>
              <a:t>)</a:t>
            </a:r>
          </a:p>
        </p:txBody>
      </p:sp>
      <p:grpSp>
        <p:nvGrpSpPr>
          <p:cNvPr id="5" name="Group 17"/>
          <p:cNvGrpSpPr>
            <a:grpSpLocks/>
          </p:cNvGrpSpPr>
          <p:nvPr/>
        </p:nvGrpSpPr>
        <p:grpSpPr bwMode="auto">
          <a:xfrm>
            <a:off x="685800" y="1584325"/>
            <a:ext cx="7105650" cy="4740275"/>
            <a:chOff x="606" y="863"/>
            <a:chExt cx="4498" cy="2928"/>
          </a:xfrm>
        </p:grpSpPr>
        <p:sp>
          <p:nvSpPr>
            <p:cNvPr id="8215" name="Rectangle 18"/>
            <p:cNvSpPr>
              <a:spLocks noChangeArrowheads="1"/>
            </p:cNvSpPr>
            <p:nvPr/>
          </p:nvSpPr>
          <p:spPr bwMode="auto">
            <a:xfrm>
              <a:off x="606" y="2072"/>
              <a:ext cx="4498" cy="1632"/>
            </a:xfrm>
            <a:prstGeom prst="rect">
              <a:avLst/>
            </a:prstGeom>
            <a:solidFill>
              <a:schemeClr val="bg1"/>
            </a:solidFill>
            <a:ln w="9525" algn="ctr">
              <a:noFill/>
              <a:miter lim="800000"/>
              <a:headEnd/>
              <a:tailEnd/>
            </a:ln>
          </p:spPr>
          <p:txBody>
            <a:bodyPr wrap="none" anchor="ctr"/>
            <a:lstStyle/>
            <a:p>
              <a:pPr algn="ctr" eaLnBrk="0" hangingPunct="0">
                <a:lnSpc>
                  <a:spcPct val="90000"/>
                </a:lnSpc>
              </a:pPr>
              <a:endParaRPr lang="en-US"/>
            </a:p>
          </p:txBody>
        </p:sp>
        <p:sp>
          <p:nvSpPr>
            <p:cNvPr id="18" name="AutoShape 19"/>
            <p:cNvSpPr>
              <a:spLocks noChangeArrowheads="1"/>
            </p:cNvSpPr>
            <p:nvPr/>
          </p:nvSpPr>
          <p:spPr bwMode="auto">
            <a:xfrm>
              <a:off x="606" y="863"/>
              <a:ext cx="4462" cy="292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19" name="AutoShape 20"/>
          <p:cNvSpPr>
            <a:spLocks noChangeArrowheads="1"/>
          </p:cNvSpPr>
          <p:nvPr/>
        </p:nvSpPr>
        <p:spPr bwMode="auto">
          <a:xfrm>
            <a:off x="881290" y="18210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query to return untyped XML</a:t>
            </a:r>
          </a:p>
        </p:txBody>
      </p:sp>
      <p:sp>
        <p:nvSpPr>
          <p:cNvPr id="20" name="AutoShape 21"/>
          <p:cNvSpPr>
            <a:spLocks noChangeArrowheads="1"/>
          </p:cNvSpPr>
          <p:nvPr/>
        </p:nvSpPr>
        <p:spPr bwMode="auto">
          <a:xfrm>
            <a:off x="881290" y="25068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value to return a scalar value</a:t>
            </a:r>
          </a:p>
        </p:txBody>
      </p:sp>
      <p:sp>
        <p:nvSpPr>
          <p:cNvPr id="21" name="AutoShape 22"/>
          <p:cNvSpPr>
            <a:spLocks noChangeArrowheads="1"/>
          </p:cNvSpPr>
          <p:nvPr/>
        </p:nvSpPr>
        <p:spPr bwMode="auto">
          <a:xfrm>
            <a:off x="878115" y="3881664"/>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Bind relational columns and variables</a:t>
            </a:r>
          </a:p>
        </p:txBody>
      </p:sp>
      <p:sp>
        <p:nvSpPr>
          <p:cNvPr id="22" name="AutoShape 23"/>
          <p:cNvSpPr>
            <a:spLocks noChangeArrowheads="1"/>
          </p:cNvSpPr>
          <p:nvPr/>
        </p:nvSpPr>
        <p:spPr bwMode="auto">
          <a:xfrm>
            <a:off x="881290" y="3194277"/>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exist to check existence of value</a:t>
            </a:r>
          </a:p>
        </p:txBody>
      </p:sp>
      <p:sp>
        <p:nvSpPr>
          <p:cNvPr id="15" name="AutoShape 8"/>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Invoices.query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a:p>
            <a:pPr defTabSz="457200" eaLnBrk="0" hangingPunct="0">
              <a:lnSpc>
                <a:spcPct val="90000"/>
              </a:lnSpc>
              <a:tabLst>
                <a:tab pos="457200" algn="l"/>
              </a:tabLst>
              <a:defRPr/>
            </a:pPr>
            <a:r>
              <a:rPr lang="en-US" sz="2000" dirty="0">
                <a:latin typeface="Lucida Sans Typewriter" pitchFamily="49" charset="0"/>
              </a:rPr>
              <a:t>    {</a:t>
            </a:r>
            <a:r>
              <a:rPr lang="en-US" sz="2000" dirty="0" err="1">
                <a:latin typeface="Lucida Sans Typewriter" pitchFamily="49" charset="0"/>
              </a:rPr>
              <a:t>sql:column</a:t>
            </a:r>
            <a:r>
              <a:rPr lang="en-US" sz="2000" dirty="0">
                <a:latin typeface="Lucida Sans Typewriter" pitchFamily="49" charset="0"/>
              </a:rPr>
              <a:t>("</a:t>
            </a:r>
            <a:r>
              <a:rPr lang="en-US" sz="2000" dirty="0" err="1">
                <a:latin typeface="Lucida Sans Typewriter" pitchFamily="49" charset="0"/>
              </a:rPr>
              <a:t>StoreName</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1"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xit" presetSubtype="0" fill="hold" grpId="0"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How an INSERT Trigger Works</a:t>
            </a:r>
          </a:p>
        </p:txBody>
      </p:sp>
      <p:sp>
        <p:nvSpPr>
          <p:cNvPr id="17411" name="Rounded Rectangle 849923"/>
          <p:cNvSpPr>
            <a:spLocks noChangeArrowheads="1"/>
          </p:cNvSpPr>
          <p:nvPr/>
        </p:nvSpPr>
        <p:spPr bwMode="auto">
          <a:xfrm>
            <a:off x="590550" y="1470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7412" name="Rounded Rectangle 844804"/>
          <p:cNvSpPr>
            <a:spLocks noChangeArrowheads="1"/>
          </p:cNvSpPr>
          <p:nvPr/>
        </p:nvSpPr>
        <p:spPr bwMode="auto">
          <a:xfrm>
            <a:off x="835025" y="1624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INSERT statement executed</a:t>
            </a:r>
          </a:p>
          <a:p>
            <a:pPr algn="l">
              <a:lnSpc>
                <a:spcPct val="90000"/>
              </a:lnSpc>
              <a:spcBef>
                <a:spcPct val="40000"/>
              </a:spcBef>
            </a:pPr>
            <a:endParaRPr lang="en-US"/>
          </a:p>
        </p:txBody>
      </p:sp>
      <p:sp>
        <p:nvSpPr>
          <p:cNvPr id="17413" name="Rounded Rectangle 844806"/>
          <p:cNvSpPr>
            <a:spLocks noChangeArrowheads="1"/>
          </p:cNvSpPr>
          <p:nvPr/>
        </p:nvSpPr>
        <p:spPr bwMode="auto">
          <a:xfrm>
            <a:off x="835025" y="2281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INSERT statement logged</a:t>
            </a:r>
          </a:p>
        </p:txBody>
      </p:sp>
      <p:sp>
        <p:nvSpPr>
          <p:cNvPr id="17414" name="Rounded Rectangle 844804"/>
          <p:cNvSpPr>
            <a:spLocks noChangeArrowheads="1"/>
          </p:cNvSpPr>
          <p:nvPr/>
        </p:nvSpPr>
        <p:spPr bwMode="auto">
          <a:xfrm>
            <a:off x="844550" y="2947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INSERT trigger statements executed</a:t>
            </a:r>
          </a:p>
          <a:p>
            <a:pPr algn="l">
              <a:lnSpc>
                <a:spcPct val="90000"/>
              </a:lnSpc>
              <a:spcBef>
                <a:spcPct val="40000"/>
              </a:spcBef>
            </a:pPr>
            <a:endParaRPr lang="en-US"/>
          </a:p>
        </p:txBody>
      </p:sp>
      <p:sp>
        <p:nvSpPr>
          <p:cNvPr id="186" name="Rounded Rectangle 185"/>
          <p:cNvSpPr>
            <a:spLocks noChangeArrowheads="1"/>
          </p:cNvSpPr>
          <p:nvPr/>
        </p:nvSpPr>
        <p:spPr bwMode="auto">
          <a:xfrm>
            <a:off x="782638" y="1692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8" name="Rounded Rectangle 187"/>
          <p:cNvSpPr>
            <a:spLocks noChangeArrowheads="1"/>
          </p:cNvSpPr>
          <p:nvPr/>
        </p:nvSpPr>
        <p:spPr bwMode="auto">
          <a:xfrm>
            <a:off x="782638" y="2349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9" name="Rounded Rectangle 836634"/>
          <p:cNvSpPr>
            <a:spLocks noChangeArrowheads="1"/>
          </p:cNvSpPr>
          <p:nvPr/>
        </p:nvSpPr>
        <p:spPr bwMode="auto">
          <a:xfrm>
            <a:off x="782638" y="3016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7418"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33400" y="3886200"/>
            <a:ext cx="8097837" cy="2971800"/>
          </a:xfrm>
          <a:prstGeom prst="rect">
            <a:avLst/>
          </a:prstGeom>
          <a:noFill/>
          <a:ln w="9525">
            <a:noFill/>
            <a:miter lim="800000"/>
            <a:headEnd/>
            <a:tailEnd/>
          </a:ln>
        </p:spPr>
      </p:pic>
      <p:sp>
        <p:nvSpPr>
          <p:cNvPr id="196" name="TextBox 16"/>
          <p:cNvSpPr txBox="1">
            <a:spLocks noChangeArrowheads="1"/>
          </p:cNvSpPr>
          <p:nvPr/>
        </p:nvSpPr>
        <p:spPr bwMode="auto">
          <a:xfrm>
            <a:off x="669925" y="4089400"/>
            <a:ext cx="7775575" cy="3348609"/>
          </a:xfrm>
          <a:prstGeom prst="rect">
            <a:avLst/>
          </a:prstGeom>
          <a:noFill/>
          <a:ln w="9525">
            <a:noFill/>
            <a:miter lim="800000"/>
            <a:headEnd/>
            <a:tailEnd/>
          </a:ln>
        </p:spPr>
        <p:txBody>
          <a:bodyPr>
            <a:spAutoFit/>
          </a:bodyPr>
          <a:lstStyle/>
          <a:p>
            <a:pPr>
              <a:lnSpc>
                <a:spcPct val="90000"/>
              </a:lnSpc>
              <a:spcBef>
                <a:spcPct val="0"/>
              </a:spcBef>
              <a:buFont typeface="Monotype Sorts" pitchFamily="2" charset="2"/>
              <a:buNone/>
            </a:pPr>
            <a:r>
              <a:rPr lang="en-US" sz="1600" b="1" dirty="0" smtClean="0">
                <a:latin typeface="Courier New" pitchFamily="49" charset="0"/>
              </a:rPr>
              <a:t>create trigger </a:t>
            </a:r>
            <a:r>
              <a:rPr lang="en-US" sz="1600" b="1" dirty="0" err="1" smtClean="0">
                <a:latin typeface="Courier New" pitchFamily="49" charset="0"/>
              </a:rPr>
              <a:t>trg_i_sales</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on sales</a:t>
            </a:r>
          </a:p>
          <a:p>
            <a:pPr>
              <a:lnSpc>
                <a:spcPct val="90000"/>
              </a:lnSpc>
              <a:spcBef>
                <a:spcPct val="0"/>
              </a:spcBef>
              <a:buFont typeface="Monotype Sorts" pitchFamily="2" charset="2"/>
              <a:buNone/>
            </a:pPr>
            <a:r>
              <a:rPr lang="en-US" sz="1600" b="1" dirty="0" smtClean="0">
                <a:latin typeface="Courier New" pitchFamily="49" charset="0"/>
              </a:rPr>
              <a:t>	for insert</a:t>
            </a:r>
          </a:p>
          <a:p>
            <a:pPr>
              <a:lnSpc>
                <a:spcPct val="90000"/>
              </a:lnSpc>
              <a:spcBef>
                <a:spcPct val="0"/>
              </a:spcBef>
              <a:buFont typeface="Monotype Sorts" pitchFamily="2" charset="2"/>
              <a:buNone/>
            </a:pPr>
            <a:r>
              <a:rPr lang="en-US" sz="1600" b="1" dirty="0" smtClean="0">
                <a:latin typeface="Courier New" pitchFamily="49" charset="0"/>
              </a:rPr>
              <a:t>	as</a:t>
            </a:r>
          </a:p>
          <a:p>
            <a:pPr>
              <a:lnSpc>
                <a:spcPct val="90000"/>
              </a:lnSpc>
              <a:spcBef>
                <a:spcPct val="0"/>
              </a:spcBef>
              <a:buFont typeface="Monotype Sorts" pitchFamily="2" charset="2"/>
              <a:buNone/>
            </a:pPr>
            <a:r>
              <a:rPr lang="en-US" sz="1600" b="1" dirty="0" smtClean="0">
                <a:latin typeface="Courier New" pitchFamily="49" charset="0"/>
              </a:rPr>
              <a:t>	</a:t>
            </a:r>
            <a:r>
              <a:rPr lang="en-US" sz="1600" dirty="0" smtClean="0"/>
              <a:t> SET NOCOUNT ON;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if </a:t>
            </a:r>
            <a:r>
              <a:rPr lang="en-US" sz="1600" b="1" dirty="0" err="1" smtClean="0">
                <a:latin typeface="Courier New" pitchFamily="49" charset="0"/>
              </a:rPr>
              <a:t>datename</a:t>
            </a:r>
            <a:r>
              <a:rPr lang="en-US" sz="1600" b="1" dirty="0" smtClean="0">
                <a:latin typeface="Courier New" pitchFamily="49" charset="0"/>
              </a:rPr>
              <a:t> (</a:t>
            </a:r>
            <a:r>
              <a:rPr lang="en-US" sz="1600" b="1" dirty="0" err="1" smtClean="0">
                <a:latin typeface="Courier New" pitchFamily="49" charset="0"/>
              </a:rPr>
              <a:t>dw,getdate</a:t>
            </a:r>
            <a:r>
              <a:rPr lang="en-US" sz="1600" b="1" dirty="0" smtClean="0">
                <a:latin typeface="Courier New" pitchFamily="49" charset="0"/>
              </a:rPr>
              <a:t>()) = "Sunday"</a:t>
            </a:r>
          </a:p>
          <a:p>
            <a:pPr>
              <a:lnSpc>
                <a:spcPct val="90000"/>
              </a:lnSpc>
              <a:spcBef>
                <a:spcPct val="0"/>
              </a:spcBef>
              <a:buFont typeface="Monotype Sorts" pitchFamily="2" charset="2"/>
              <a:buNone/>
            </a:pPr>
            <a:r>
              <a:rPr lang="en-US" sz="1600" b="1" dirty="0" smtClean="0">
                <a:latin typeface="Courier New" pitchFamily="49" charset="0"/>
              </a:rPr>
              <a:t>		begin</a:t>
            </a:r>
          </a:p>
          <a:p>
            <a:pPr>
              <a:lnSpc>
                <a:spcPct val="90000"/>
              </a:lnSpc>
              <a:spcBef>
                <a:spcPct val="0"/>
              </a:spcBef>
              <a:buFont typeface="Monotype Sorts" pitchFamily="2" charset="2"/>
              <a:buNone/>
            </a:pPr>
            <a:r>
              <a:rPr lang="en-US" sz="1600" b="1" dirty="0" smtClean="0">
                <a:latin typeface="Courier New" pitchFamily="49" charset="0"/>
              </a:rPr>
              <a:t>		  </a:t>
            </a:r>
            <a:r>
              <a:rPr lang="en-US" sz="1600" b="1" dirty="0" err="1" smtClean="0">
                <a:latin typeface="Courier New" pitchFamily="49" charset="0"/>
              </a:rPr>
              <a:t>raiserror</a:t>
            </a:r>
            <a:r>
              <a:rPr lang="en-US" sz="1600" b="1" dirty="0" smtClean="0">
                <a:latin typeface="Courier New" pitchFamily="49" charset="0"/>
              </a:rPr>
              <a:t> 40070, "Sales cannot be</a:t>
            </a:r>
          </a:p>
          <a:p>
            <a:pPr>
              <a:lnSpc>
                <a:spcPct val="90000"/>
              </a:lnSpc>
              <a:spcBef>
                <a:spcPct val="0"/>
              </a:spcBef>
              <a:buFont typeface="Monotype Sorts" pitchFamily="2" charset="2"/>
              <a:buNone/>
            </a:pPr>
            <a:r>
              <a:rPr lang="en-US" sz="1600" b="1" dirty="0" smtClean="0">
                <a:latin typeface="Courier New" pitchFamily="49" charset="0"/>
              </a:rPr>
              <a:t>		    processed on Sunday."</a:t>
            </a:r>
          </a:p>
          <a:p>
            <a:pPr>
              <a:lnSpc>
                <a:spcPct val="90000"/>
              </a:lnSpc>
              <a:spcBef>
                <a:spcPct val="0"/>
              </a:spcBef>
              <a:buFont typeface="Monotype Sorts" pitchFamily="2" charset="2"/>
              <a:buNone/>
            </a:pPr>
            <a:r>
              <a:rPr lang="en-US" sz="1600" b="1" dirty="0" smtClean="0">
                <a:latin typeface="Courier New" pitchFamily="49" charset="0"/>
              </a:rPr>
              <a:t>		  rollback </a:t>
            </a:r>
            <a:r>
              <a:rPr lang="en-US" sz="1600" b="1" dirty="0" err="1" smtClean="0">
                <a:latin typeface="Courier New" pitchFamily="49" charset="0"/>
              </a:rPr>
              <a:t>tran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return</a:t>
            </a:r>
          </a:p>
          <a:p>
            <a:pPr>
              <a:lnSpc>
                <a:spcPct val="90000"/>
              </a:lnSpc>
              <a:spcBef>
                <a:spcPct val="0"/>
              </a:spcBef>
              <a:buFont typeface="Monotype Sorts" pitchFamily="2" charset="2"/>
              <a:buNone/>
            </a:pPr>
            <a:r>
              <a:rPr lang="en-US" sz="1600" b="1" dirty="0" smtClean="0">
                <a:latin typeface="Courier New" pitchFamily="49" charset="0"/>
              </a:rPr>
              <a:t>		end</a:t>
            </a:r>
            <a:endParaRPr lang="en-US" sz="1600" dirty="0" smtClean="0"/>
          </a:p>
          <a:p>
            <a:pPr marL="290513" indent="-290513" algn="l" defTabSz="457200" eaLnBrk="1" hangingPunct="1">
              <a:lnSpc>
                <a:spcPct val="90000"/>
              </a:lnSpc>
              <a:spcBef>
                <a:spcPct val="40000"/>
              </a:spcBef>
              <a:buClr>
                <a:srgbClr val="8DACD0"/>
              </a:buClr>
              <a:buSzPct val="70000"/>
              <a:buFont typeface="Wingdings" pitchFamily="2" charset="2"/>
              <a:buNone/>
              <a:defRPr/>
            </a:pPr>
            <a:endParaRPr lang="en-US" sz="1600" dirty="0">
              <a:solidFill>
                <a:schemeClr val="tx2"/>
              </a:solidFill>
              <a:latin typeface="+mn-lt"/>
            </a:endParaRPr>
          </a:p>
          <a:p>
            <a:pPr algn="l">
              <a:defRPr/>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How a DELETE Trigger Works</a:t>
            </a:r>
          </a:p>
        </p:txBody>
      </p:sp>
      <p:sp>
        <p:nvSpPr>
          <p:cNvPr id="18435"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8436"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DELETE statement executed</a:t>
            </a:r>
          </a:p>
          <a:p>
            <a:pPr algn="l">
              <a:lnSpc>
                <a:spcPct val="90000"/>
              </a:lnSpc>
              <a:spcBef>
                <a:spcPct val="40000"/>
              </a:spcBef>
            </a:pPr>
            <a:endParaRPr lang="en-US"/>
          </a:p>
        </p:txBody>
      </p:sp>
      <p:sp>
        <p:nvSpPr>
          <p:cNvPr id="18437"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DELETE statement logged</a:t>
            </a:r>
          </a:p>
        </p:txBody>
      </p:sp>
      <p:sp>
        <p:nvSpPr>
          <p:cNvPr id="18438"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DELETE trigger statements executed</a:t>
            </a:r>
          </a:p>
          <a:p>
            <a:pPr algn="l">
              <a:lnSpc>
                <a:spcPct val="90000"/>
              </a:lnSpc>
              <a:spcBef>
                <a:spcPct val="40000"/>
              </a:spcBef>
            </a:pPr>
            <a:endParaRPr lang="en-US"/>
          </a:p>
        </p:txBody>
      </p:sp>
      <p:sp>
        <p:nvSpPr>
          <p:cNvPr id="180" name="Rounded Rectangle 179"/>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2" name="Rounded Rectangle 181"/>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4"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8442"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188" name="TextBox 16"/>
          <p:cNvSpPr txBox="1">
            <a:spLocks noChangeArrowheads="1"/>
          </p:cNvSpPr>
          <p:nvPr/>
        </p:nvSpPr>
        <p:spPr bwMode="auto">
          <a:xfrm>
            <a:off x="669925" y="4241800"/>
            <a:ext cx="7775575" cy="2132013"/>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delCategory</a:t>
            </a:r>
            <a:r>
              <a:rPr lang="en-US" sz="1600" dirty="0">
                <a:solidFill>
                  <a:schemeClr val="tx2"/>
                </a:solidFill>
                <a:latin typeface="+mn-lt"/>
              </a:rPr>
              <a:t>] ON [Categories]</a:t>
            </a:r>
            <a:br>
              <a:rPr lang="en-US" sz="1600" dirty="0">
                <a:solidFill>
                  <a:schemeClr val="tx2"/>
                </a:solidFill>
                <a:latin typeface="+mn-lt"/>
              </a:rPr>
            </a:br>
            <a:r>
              <a:rPr lang="en-US" sz="1600" dirty="0">
                <a:solidFill>
                  <a:schemeClr val="tx2"/>
                </a:solidFill>
                <a:latin typeface="+mn-lt"/>
              </a:rPr>
              <a:t>AFTER DELETE AS</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 SET [Discontinued] = 1</a:t>
            </a:r>
            <a:br>
              <a:rPr lang="en-US" sz="1600" dirty="0">
                <a:solidFill>
                  <a:schemeClr val="tx2"/>
                </a:solidFill>
                <a:latin typeface="+mn-lt"/>
              </a:rPr>
            </a:br>
            <a:r>
              <a:rPr lang="en-US" sz="1600" dirty="0">
                <a:solidFill>
                  <a:schemeClr val="tx2"/>
                </a:solidFill>
                <a:latin typeface="+mn-lt"/>
              </a:rPr>
              <a:t>  FROM [Products] P INNER JOIN deleted as d</a:t>
            </a:r>
            <a:br>
              <a:rPr lang="en-US" sz="1600" dirty="0">
                <a:solidFill>
                  <a:schemeClr val="tx2"/>
                </a:solidFill>
                <a:latin typeface="+mn-lt"/>
              </a:rPr>
            </a:br>
            <a:r>
              <a:rPr lang="en-US" sz="1600" dirty="0">
                <a:solidFill>
                  <a:schemeClr val="tx2"/>
                </a:solidFill>
                <a:latin typeface="+mn-lt"/>
              </a:rPr>
              <a:t>  ON</a:t>
            </a:r>
            <a:br>
              <a:rPr lang="en-US" sz="1600" dirty="0">
                <a:solidFill>
                  <a:schemeClr val="tx2"/>
                </a:solidFill>
                <a:latin typeface="+mn-lt"/>
              </a:rPr>
            </a:br>
            <a:r>
              <a:rPr lang="en-US" sz="1600" dirty="0">
                <a:solidFill>
                  <a:schemeClr val="tx2"/>
                </a:solidFill>
                <a:latin typeface="+mn-lt"/>
              </a:rPr>
              <a:t>  P.[</a:t>
            </a:r>
            <a:r>
              <a:rPr lang="en-US" sz="1600" dirty="0" err="1">
                <a:solidFill>
                  <a:schemeClr val="tx2"/>
                </a:solidFill>
                <a:latin typeface="+mn-lt"/>
              </a:rPr>
              <a:t>CategoryID</a:t>
            </a:r>
            <a:r>
              <a:rPr lang="en-US" sz="1600" dirty="0">
                <a:solidFill>
                  <a:schemeClr val="tx2"/>
                </a:solidFill>
                <a:latin typeface="+mn-lt"/>
              </a:rPr>
              <a:t>] = d.[</a:t>
            </a:r>
            <a:r>
              <a:rPr lang="en-US" sz="1600" dirty="0" err="1">
                <a:solidFill>
                  <a:schemeClr val="tx2"/>
                </a:solidFill>
                <a:latin typeface="+mn-lt"/>
              </a:rPr>
              <a:t>CategoryID</a:t>
            </a:r>
            <a:r>
              <a:rPr lang="en-US" sz="1600" dirty="0">
                <a:solidFill>
                  <a:schemeClr val="tx2"/>
                </a:solidFill>
                <a:latin typeface="+mn-lt"/>
              </a:rPr>
              <a:t>] </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How an UPDATE Trigger Works</a:t>
            </a:r>
          </a:p>
        </p:txBody>
      </p:sp>
      <p:sp>
        <p:nvSpPr>
          <p:cNvPr id="19459"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60"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statement executed</a:t>
            </a:r>
          </a:p>
          <a:p>
            <a:pPr algn="l">
              <a:lnSpc>
                <a:spcPct val="90000"/>
              </a:lnSpc>
              <a:spcBef>
                <a:spcPct val="40000"/>
              </a:spcBef>
            </a:pPr>
            <a:endParaRPr lang="en-US"/>
          </a:p>
        </p:txBody>
      </p:sp>
      <p:sp>
        <p:nvSpPr>
          <p:cNvPr id="19461"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UPDATE statement logged</a:t>
            </a:r>
          </a:p>
        </p:txBody>
      </p:sp>
      <p:sp>
        <p:nvSpPr>
          <p:cNvPr id="19462"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UPDATE trigger statements executed</a:t>
            </a:r>
          </a:p>
          <a:p>
            <a:pPr algn="l">
              <a:lnSpc>
                <a:spcPct val="90000"/>
              </a:lnSpc>
              <a:spcBef>
                <a:spcPct val="40000"/>
              </a:spcBef>
            </a:pPr>
            <a:endParaRPr lang="en-US"/>
          </a:p>
        </p:txBody>
      </p:sp>
      <p:sp>
        <p:nvSpPr>
          <p:cNvPr id="16" name="Rounded Rectangle 15"/>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7" name="Rounded Rectangle 16"/>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9466"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20" name="TextBox 16"/>
          <p:cNvSpPr txBox="1">
            <a:spLocks noChangeArrowheads="1"/>
          </p:cNvSpPr>
          <p:nvPr/>
        </p:nvSpPr>
        <p:spPr bwMode="auto">
          <a:xfrm>
            <a:off x="669925" y="4241800"/>
            <a:ext cx="7775575" cy="2573338"/>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updtProductReview</a:t>
            </a:r>
            <a:r>
              <a:rPr lang="en-US" sz="1600" dirty="0">
                <a:solidFill>
                  <a:schemeClr val="tx2"/>
                </a:solidFill>
                <a:latin typeface="+mn-lt"/>
              </a:rPr>
              <a:t>] ON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AFTER UPDATE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ModifiedDate</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GETDATE() FROM inserted</a:t>
            </a:r>
            <a:br>
              <a:rPr lang="en-US" sz="1600" dirty="0">
                <a:solidFill>
                  <a:schemeClr val="tx2"/>
                </a:solidFill>
                <a:latin typeface="+mn-lt"/>
              </a:rPr>
            </a:br>
            <a:r>
              <a:rPr lang="en-US" sz="1600" dirty="0">
                <a:solidFill>
                  <a:schemeClr val="tx2"/>
                </a:solidFill>
                <a:latin typeface="+mn-lt"/>
              </a:rPr>
              <a:t>    WHERE inserted.[</a:t>
            </a:r>
            <a:r>
              <a:rPr lang="en-US" sz="1600" dirty="0" err="1">
                <a:solidFill>
                  <a:schemeClr val="tx2"/>
                </a:solidFill>
                <a:latin typeface="+mn-lt"/>
              </a:rPr>
              <a:t>ProductReviewID</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ProductReviewID</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How an INSTEAD OF Trigger Works</a:t>
            </a:r>
          </a:p>
        </p:txBody>
      </p:sp>
      <p:sp>
        <p:nvSpPr>
          <p:cNvPr id="20483" name="Rounded Rectangle 849923"/>
          <p:cNvSpPr>
            <a:spLocks noChangeArrowheads="1"/>
          </p:cNvSpPr>
          <p:nvPr/>
        </p:nvSpPr>
        <p:spPr bwMode="auto">
          <a:xfrm>
            <a:off x="590550" y="1597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0484" name="Rounded Rectangle 844804"/>
          <p:cNvSpPr>
            <a:spLocks noChangeArrowheads="1"/>
          </p:cNvSpPr>
          <p:nvPr/>
        </p:nvSpPr>
        <p:spPr bwMode="auto">
          <a:xfrm>
            <a:off x="835025" y="1751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INSERT, or DELETE statement executed</a:t>
            </a:r>
          </a:p>
          <a:p>
            <a:pPr algn="l">
              <a:lnSpc>
                <a:spcPct val="90000"/>
              </a:lnSpc>
              <a:spcBef>
                <a:spcPct val="40000"/>
              </a:spcBef>
            </a:pPr>
            <a:endParaRPr lang="en-US"/>
          </a:p>
        </p:txBody>
      </p:sp>
      <p:sp>
        <p:nvSpPr>
          <p:cNvPr id="20485" name="Rounded Rectangle 844806"/>
          <p:cNvSpPr>
            <a:spLocks noChangeArrowheads="1"/>
          </p:cNvSpPr>
          <p:nvPr/>
        </p:nvSpPr>
        <p:spPr bwMode="auto">
          <a:xfrm>
            <a:off x="835025" y="2408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Executed statement does not occur</a:t>
            </a:r>
          </a:p>
        </p:txBody>
      </p:sp>
      <p:sp>
        <p:nvSpPr>
          <p:cNvPr id="20486" name="Rounded Rectangle 844804"/>
          <p:cNvSpPr>
            <a:spLocks noChangeArrowheads="1"/>
          </p:cNvSpPr>
          <p:nvPr/>
        </p:nvSpPr>
        <p:spPr bwMode="auto">
          <a:xfrm>
            <a:off x="844550" y="3074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INSTEAD OF trigger statements executed</a:t>
            </a:r>
          </a:p>
          <a:p>
            <a:pPr algn="l">
              <a:lnSpc>
                <a:spcPct val="90000"/>
              </a:lnSpc>
              <a:spcBef>
                <a:spcPct val="40000"/>
              </a:spcBef>
            </a:pPr>
            <a:endParaRPr lang="en-US"/>
          </a:p>
        </p:txBody>
      </p:sp>
      <p:sp>
        <p:nvSpPr>
          <p:cNvPr id="18" name="Rounded Rectangle 17"/>
          <p:cNvSpPr>
            <a:spLocks noChangeArrowheads="1"/>
          </p:cNvSpPr>
          <p:nvPr/>
        </p:nvSpPr>
        <p:spPr bwMode="auto">
          <a:xfrm>
            <a:off x="782638" y="1819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9" name="Rounded Rectangle 18"/>
          <p:cNvSpPr>
            <a:spLocks noChangeArrowheads="1"/>
          </p:cNvSpPr>
          <p:nvPr/>
        </p:nvSpPr>
        <p:spPr bwMode="auto">
          <a:xfrm>
            <a:off x="782638" y="2476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20" name="Rounded Rectangle 836634"/>
          <p:cNvSpPr>
            <a:spLocks noChangeArrowheads="1"/>
          </p:cNvSpPr>
          <p:nvPr/>
        </p:nvSpPr>
        <p:spPr bwMode="auto">
          <a:xfrm>
            <a:off x="782638" y="3143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20490"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13200"/>
            <a:ext cx="8097837" cy="2819400"/>
          </a:xfrm>
          <a:prstGeom prst="rect">
            <a:avLst/>
          </a:prstGeom>
          <a:noFill/>
          <a:ln w="9525">
            <a:noFill/>
            <a:miter lim="800000"/>
            <a:headEnd/>
            <a:tailEnd/>
          </a:ln>
        </p:spPr>
      </p:pic>
      <p:sp>
        <p:nvSpPr>
          <p:cNvPr id="22" name="TextBox 16"/>
          <p:cNvSpPr txBox="1">
            <a:spLocks noChangeArrowheads="1"/>
          </p:cNvSpPr>
          <p:nvPr/>
        </p:nvSpPr>
        <p:spPr bwMode="auto">
          <a:xfrm>
            <a:off x="669925" y="4216400"/>
            <a:ext cx="7775575" cy="2794000"/>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delEmployee</a:t>
            </a:r>
            <a:r>
              <a:rPr lang="en-US" sz="1600" dirty="0">
                <a:solidFill>
                  <a:schemeClr val="tx2"/>
                </a:solidFill>
                <a:latin typeface="+mn-lt"/>
              </a:rPr>
              <a:t>] ON [</a:t>
            </a:r>
            <a:r>
              <a:rPr lang="en-US" sz="1600" dirty="0" err="1">
                <a:solidFill>
                  <a:schemeClr val="tx2"/>
                </a:solidFill>
                <a:latin typeface="+mn-lt"/>
              </a:rPr>
              <a:t>HumanResources</a:t>
            </a:r>
            <a:r>
              <a:rPr lang="en-US" sz="1600" dirty="0">
                <a:solidFill>
                  <a:schemeClr val="tx2"/>
                </a:solidFill>
                <a:latin typeface="+mn-lt"/>
              </a:rPr>
              <a:t>].[Employee] </a:t>
            </a:r>
            <a:br>
              <a:rPr lang="en-US" sz="1600" dirty="0">
                <a:solidFill>
                  <a:schemeClr val="tx2"/>
                </a:solidFill>
                <a:latin typeface="+mn-lt"/>
              </a:rPr>
            </a:br>
            <a:r>
              <a:rPr lang="en-US" sz="1600" dirty="0">
                <a:solidFill>
                  <a:schemeClr val="tx2"/>
                </a:solidFill>
                <a:latin typeface="+mn-lt"/>
              </a:rPr>
              <a:t>INSTEAD OF DELETE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SET NOCOUNT ON;</a:t>
            </a:r>
            <a:br>
              <a:rPr lang="en-US" sz="1600" dirty="0">
                <a:solidFill>
                  <a:schemeClr val="tx2"/>
                </a:solidFill>
                <a:latin typeface="+mn-lt"/>
              </a:rPr>
            </a:br>
            <a:r>
              <a:rPr lang="en-US" sz="1600" dirty="0">
                <a:solidFill>
                  <a:schemeClr val="tx2"/>
                </a:solidFill>
                <a:latin typeface="+mn-lt"/>
              </a:rPr>
              <a:t>    DECLARE @</a:t>
            </a:r>
            <a:r>
              <a:rPr lang="en-US" sz="1600" dirty="0" err="1">
                <a:solidFill>
                  <a:schemeClr val="tx2"/>
                </a:solidFill>
                <a:latin typeface="+mn-lt"/>
              </a:rPr>
              <a:t>DeleteCount</a:t>
            </a:r>
            <a:r>
              <a:rPr lang="en-US" sz="1600" dirty="0">
                <a:solidFill>
                  <a:schemeClr val="tx2"/>
                </a:solidFill>
                <a:latin typeface="+mn-lt"/>
              </a:rPr>
              <a:t> </a:t>
            </a:r>
            <a:r>
              <a:rPr lang="en-US" sz="1600" dirty="0" err="1">
                <a:solidFill>
                  <a:schemeClr val="tx2"/>
                </a:solidFill>
                <a:latin typeface="+mn-lt"/>
              </a:rPr>
              <a:t>int</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SELECT @</a:t>
            </a:r>
            <a:r>
              <a:rPr lang="en-US" sz="1600" dirty="0" err="1">
                <a:solidFill>
                  <a:schemeClr val="tx2"/>
                </a:solidFill>
                <a:latin typeface="+mn-lt"/>
              </a:rPr>
              <a:t>DeleteCount</a:t>
            </a:r>
            <a:r>
              <a:rPr lang="en-US" sz="1600" dirty="0">
                <a:solidFill>
                  <a:schemeClr val="tx2"/>
                </a:solidFill>
                <a:latin typeface="+mn-lt"/>
              </a:rPr>
              <a:t> = COUNT(*) FROM deleted;</a:t>
            </a:r>
            <a:br>
              <a:rPr lang="en-US" sz="1600" dirty="0">
                <a:solidFill>
                  <a:schemeClr val="tx2"/>
                </a:solidFill>
                <a:latin typeface="+mn-lt"/>
              </a:rPr>
            </a:br>
            <a:r>
              <a:rPr lang="en-US" sz="1600" dirty="0">
                <a:solidFill>
                  <a:schemeClr val="tx2"/>
                </a:solidFill>
                <a:latin typeface="+mn-lt"/>
              </a:rPr>
              <a:t>    IF @</a:t>
            </a:r>
            <a:r>
              <a:rPr lang="en-US" sz="1600" dirty="0" err="1">
                <a:solidFill>
                  <a:schemeClr val="tx2"/>
                </a:solidFill>
                <a:latin typeface="+mn-lt"/>
              </a:rPr>
              <a:t>DeleteCount</a:t>
            </a:r>
            <a:r>
              <a:rPr lang="en-US" sz="1600" dirty="0">
                <a:solidFill>
                  <a:schemeClr val="tx2"/>
                </a:solidFill>
                <a:latin typeface="+mn-lt"/>
              </a:rPr>
              <a:t> &gt; 0 </a:t>
            </a:r>
            <a:br>
              <a:rPr lang="en-US" sz="1600" dirty="0">
                <a:solidFill>
                  <a:schemeClr val="tx2"/>
                </a:solidFill>
                <a:latin typeface="+mn-lt"/>
              </a:rPr>
            </a:br>
            <a:r>
              <a:rPr lang="en-US" sz="1600" dirty="0">
                <a:solidFill>
                  <a:schemeClr val="tx2"/>
                </a:solidFill>
                <a:latin typeface="+mn-lt"/>
              </a:rPr>
              <a:t>    BEGIN …</a:t>
            </a:r>
            <a:br>
              <a:rPr lang="en-US" sz="1600" dirty="0">
                <a:solidFill>
                  <a:schemeClr val="tx2"/>
                </a:solidFill>
                <a:latin typeface="+mn-lt"/>
              </a:rPr>
            </a:br>
            <a:r>
              <a:rPr lang="en-US" sz="1600" dirty="0">
                <a:solidFill>
                  <a:schemeClr val="tx2"/>
                </a:solidFill>
                <a:latin typeface="+mn-lt"/>
              </a:rPr>
              <a:t>    END;</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Dropping Triggers</a:t>
            </a:r>
            <a:endParaRPr lang="en-US" b="0"/>
          </a:p>
        </p:txBody>
      </p:sp>
      <p:sp>
        <p:nvSpPr>
          <p:cNvPr id="18435" name="Rectangle 3"/>
          <p:cNvSpPr>
            <a:spLocks noGrp="1" noChangeArrowheads="1"/>
          </p:cNvSpPr>
          <p:nvPr>
            <p:ph type="body" idx="1"/>
          </p:nvPr>
        </p:nvSpPr>
        <p:spPr/>
        <p:txBody>
          <a:bodyPr/>
          <a:lstStyle/>
          <a:p>
            <a:pPr>
              <a:spcBef>
                <a:spcPts val="600"/>
              </a:spcBef>
            </a:pPr>
            <a:r>
              <a:rPr lang="en-US"/>
              <a:t>Simplified syntax:</a:t>
            </a:r>
          </a:p>
          <a:p>
            <a:pPr>
              <a:lnSpc>
                <a:spcPct val="90000"/>
              </a:lnSpc>
              <a:spcBef>
                <a:spcPct val="0"/>
              </a:spcBef>
              <a:buFont typeface="Monotype Sorts" pitchFamily="2" charset="2"/>
              <a:buNone/>
            </a:pPr>
            <a:r>
              <a:rPr lang="en-US">
                <a:solidFill>
                  <a:srgbClr val="3333FF"/>
                </a:solidFill>
              </a:rPr>
              <a:t>	</a:t>
            </a:r>
            <a:r>
              <a:rPr lang="en-US" sz="2200">
                <a:solidFill>
                  <a:srgbClr val="3333FF"/>
                </a:solidFill>
              </a:rPr>
              <a:t>drop trigger </a:t>
            </a:r>
            <a:r>
              <a:rPr lang="en-US" sz="2200" i="1">
                <a:solidFill>
                  <a:srgbClr val="3333FF"/>
                </a:solidFill>
              </a:rPr>
              <a:t>trigger_name</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3333FF"/>
                </a:solidFill>
                <a:latin typeface="Courier New" pitchFamily="49" charset="0"/>
              </a:rPr>
              <a:t>	drop trigger trg_i_sales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1028"/>
          <p:cNvSpPr>
            <a:spLocks noGrp="1" noChangeArrowheads="1"/>
          </p:cNvSpPr>
          <p:nvPr>
            <p:ph type="title"/>
          </p:nvPr>
        </p:nvSpPr>
        <p:spPr/>
        <p:txBody>
          <a:bodyPr/>
          <a:lstStyle/>
          <a:p>
            <a:r>
              <a:rPr lang="en-US"/>
              <a:t>Disabling Triggers</a:t>
            </a:r>
          </a:p>
        </p:txBody>
      </p:sp>
      <p:sp>
        <p:nvSpPr>
          <p:cNvPr id="60421" name="Rectangle 1029"/>
          <p:cNvSpPr>
            <a:spLocks noGrp="1" noChangeArrowheads="1"/>
          </p:cNvSpPr>
          <p:nvPr>
            <p:ph type="body" idx="1"/>
          </p:nvPr>
        </p:nvSpPr>
        <p:spPr/>
        <p:txBody>
          <a:bodyPr>
            <a:normAutofit lnSpcReduction="10000"/>
          </a:bodyPr>
          <a:lstStyle/>
          <a:p>
            <a:r>
              <a:rPr lang="en-US"/>
              <a:t>As previously stated, </a:t>
            </a:r>
            <a:r>
              <a:rPr lang="en-US" b="1"/>
              <a:t>insert</a:t>
            </a:r>
            <a:r>
              <a:rPr lang="en-US"/>
              <a:t>, </a:t>
            </a:r>
            <a:r>
              <a:rPr lang="en-US" b="1"/>
              <a:t>update</a:t>
            </a:r>
            <a:r>
              <a:rPr lang="en-US"/>
              <a:t>, and </a:t>
            </a:r>
            <a:r>
              <a:rPr lang="en-US" b="1"/>
              <a:t>delete</a:t>
            </a:r>
            <a:r>
              <a:rPr lang="en-US"/>
              <a:t> statements cause triggers defined on a table to fire</a:t>
            </a:r>
          </a:p>
          <a:p>
            <a:pPr lvl="1"/>
            <a:r>
              <a:rPr lang="en-US"/>
              <a:t>This can reduce performance unnecessarily when loading large amounts of data into a table</a:t>
            </a:r>
          </a:p>
          <a:p>
            <a:r>
              <a:rPr lang="en-US"/>
              <a:t>You can use the </a:t>
            </a:r>
            <a:r>
              <a:rPr lang="en-US" b="1"/>
              <a:t>alter table </a:t>
            </a:r>
            <a:r>
              <a:rPr lang="en-US"/>
              <a:t>command to disable triggers on a table, significantly enhancing database loading time</a:t>
            </a:r>
          </a:p>
          <a:p>
            <a:pPr lvl="1"/>
            <a:r>
              <a:rPr lang="en-US"/>
              <a:t>Because triggers are often used to enforce integrity constraints, you should disable triggers with caution</a:t>
            </a:r>
          </a:p>
          <a:p>
            <a:pPr lvl="1"/>
            <a:r>
              <a:rPr lang="en-US"/>
              <a:t>Triggers must be explicitly re-enabled</a:t>
            </a:r>
          </a:p>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0"/>
          <p:cNvSpPr>
            <a:spLocks noGrp="1" noChangeArrowheads="1"/>
          </p:cNvSpPr>
          <p:nvPr>
            <p:ph type="title"/>
          </p:nvPr>
        </p:nvSpPr>
        <p:spPr/>
        <p:txBody>
          <a:bodyPr>
            <a:normAutofit fontScale="90000"/>
          </a:bodyPr>
          <a:lstStyle/>
          <a:p>
            <a:r>
              <a:rPr lang="en-US"/>
              <a:t>disable trigger Syntax and Example</a:t>
            </a:r>
          </a:p>
        </p:txBody>
      </p:sp>
      <p:sp>
        <p:nvSpPr>
          <p:cNvPr id="66563" name="Rectangle 2051"/>
          <p:cNvSpPr>
            <a:spLocks noGrp="1" noChangeArrowheads="1"/>
          </p:cNvSpPr>
          <p:nvPr>
            <p:ph type="body" idx="1"/>
          </p:nvPr>
        </p:nvSpPr>
        <p:spPr/>
        <p:txBody>
          <a:bodyPr>
            <a:normAutofit fontScale="92500" lnSpcReduction="20000"/>
          </a:bodyPr>
          <a:lstStyle/>
          <a:p>
            <a:r>
              <a:rPr lang="en-US"/>
              <a:t>Simplified syntax:</a:t>
            </a: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pPr>
              <a:buFont typeface="Monotype Sorts" pitchFamily="2" charset="2"/>
              <a:buNone/>
            </a:pPr>
            <a:r>
              <a:rPr lang="en-US" sz="2200">
                <a:solidFill>
                  <a:srgbClr val="3333FF"/>
                </a:solidFill>
              </a:rPr>
              <a:t>	</a:t>
            </a:r>
            <a:r>
              <a:rPr lang="en-US" sz="2200" i="1">
                <a:solidFill>
                  <a:srgbClr val="3333FF"/>
                </a:solidFill>
              </a:rPr>
              <a:t>trigger_name	</a:t>
            </a:r>
            <a:r>
              <a:rPr lang="en-US" sz="2200">
                <a:solidFill>
                  <a:srgbClr val="3333FF"/>
                </a:solidFill>
              </a:rPr>
              <a:t>[, …]</a:t>
            </a:r>
          </a:p>
          <a:p>
            <a:pPr>
              <a:buFont typeface="Monotype Sorts" pitchFamily="2" charset="2"/>
              <a:buNone/>
            </a:pPr>
            <a:endParaRPr lang="en-US" sz="2200">
              <a:solidFill>
                <a:srgbClr val="3333FF"/>
              </a:solidFill>
            </a:endParaRP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endParaRPr lang="en-US">
              <a:solidFill>
                <a:schemeClr val="tx1"/>
              </a:solidFill>
            </a:endParaRPr>
          </a:p>
          <a:p>
            <a:r>
              <a:rPr lang="en-US">
                <a:solidFill>
                  <a:schemeClr val="tx1"/>
                </a:solidFill>
              </a:rPr>
              <a:t>Example:</a:t>
            </a:r>
          </a:p>
          <a:p>
            <a:pPr>
              <a:buFont typeface="Monotype Sorts" pitchFamily="2" charset="2"/>
              <a:buNone/>
            </a:pPr>
            <a:r>
              <a:rPr lang="en-US" sz="2200">
                <a:solidFill>
                  <a:srgbClr val="3333FF"/>
                </a:solidFill>
              </a:rPr>
              <a:t>	</a:t>
            </a:r>
            <a:r>
              <a:rPr lang="en-US" sz="1800" b="1">
                <a:solidFill>
                  <a:srgbClr val="3333FF"/>
                </a:solidFill>
                <a:latin typeface="Courier New" pitchFamily="49" charset="0"/>
              </a:rPr>
              <a:t>alter table sales</a:t>
            </a:r>
          </a:p>
          <a:p>
            <a:pPr>
              <a:buFont typeface="Monotype Sorts" pitchFamily="2" charset="2"/>
              <a:buNone/>
            </a:pPr>
            <a:r>
              <a:rPr lang="en-US" sz="1800" b="1">
                <a:solidFill>
                  <a:srgbClr val="3333FF"/>
                </a:solidFill>
                <a:latin typeface="Courier New" pitchFamily="49" charset="0"/>
              </a:rPr>
              <a:t>	disable trigger</a:t>
            </a:r>
          </a:p>
          <a:p>
            <a:pPr>
              <a:buFont typeface="Monotype Sorts" pitchFamily="2" charset="2"/>
              <a:buNone/>
            </a:pPr>
            <a:r>
              <a:rPr lang="en-US" sz="1800" b="1">
                <a:solidFill>
                  <a:srgbClr val="3333FF"/>
                </a:solidFill>
                <a:latin typeface="Courier New" pitchFamily="49" charset="0"/>
              </a:rPr>
              <a:t>	trg_i_sales</a:t>
            </a:r>
          </a:p>
          <a:p>
            <a:pPr>
              <a:buFont typeface="Monotype Sorts" pitchFamily="2" charset="2"/>
              <a:buNone/>
            </a:pPr>
            <a:endParaRPr lang="en-US" sz="2200">
              <a:solidFill>
                <a:srgbClr val="3333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System Procedures for Triggers</a:t>
            </a:r>
            <a:endParaRPr lang="en-US" b="0"/>
          </a:p>
        </p:txBody>
      </p:sp>
      <p:sp>
        <p:nvSpPr>
          <p:cNvPr id="19459"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trigger_name</a:t>
            </a:r>
            <a:r>
              <a:rPr lang="en-US"/>
              <a:t>}</a:t>
            </a:r>
          </a:p>
          <a:p>
            <a:pPr lvl="1">
              <a:spcBef>
                <a:spcPts val="200"/>
              </a:spcBef>
            </a:pPr>
            <a:r>
              <a:rPr lang="en-US">
                <a:solidFill>
                  <a:schemeClr val="tx1"/>
                </a:solidFill>
              </a:rPr>
              <a:t>When given a table, lists all objects (including triggers) in the same database that reference that table</a:t>
            </a:r>
          </a:p>
          <a:p>
            <a:pPr lvl="1">
              <a:spcBef>
                <a:spcPts val="200"/>
              </a:spcBef>
            </a:pPr>
            <a:r>
              <a:rPr lang="en-US">
                <a:solidFill>
                  <a:schemeClr val="tx1"/>
                </a:solidFill>
              </a:rPr>
              <a:t>When given a trigger, lists all tables in the same database referenced by the trigger</a:t>
            </a:r>
          </a:p>
          <a:p>
            <a:pPr>
              <a:spcBef>
                <a:spcPts val="600"/>
              </a:spcBef>
            </a:pPr>
            <a:r>
              <a:rPr lang="en-US" b="1"/>
              <a:t>sp_help</a:t>
            </a:r>
            <a:r>
              <a:rPr lang="en-US"/>
              <a:t> </a:t>
            </a:r>
            <a:r>
              <a:rPr lang="en-US" i="1"/>
              <a:t>trigger_name</a:t>
            </a:r>
            <a:endParaRPr lang="en-US"/>
          </a:p>
          <a:p>
            <a:pPr lvl="1">
              <a:spcBef>
                <a:spcPts val="200"/>
              </a:spcBef>
            </a:pPr>
            <a:r>
              <a:rPr lang="en-US">
                <a:solidFill>
                  <a:schemeClr val="tx1"/>
                </a:solidFill>
              </a:rPr>
              <a:t>Displays information about the specified trigger</a:t>
            </a:r>
          </a:p>
          <a:p>
            <a:pPr>
              <a:spcBef>
                <a:spcPts val="600"/>
              </a:spcBef>
            </a:pPr>
            <a:r>
              <a:rPr lang="en-US" b="1"/>
              <a:t>sp_helptext</a:t>
            </a:r>
            <a:r>
              <a:rPr lang="en-US"/>
              <a:t> </a:t>
            </a:r>
            <a:r>
              <a:rPr lang="en-US" i="1"/>
              <a:t>trigger_name</a:t>
            </a:r>
            <a:endParaRPr lang="en-US"/>
          </a:p>
          <a:p>
            <a:pPr lvl="1">
              <a:spcBef>
                <a:spcPts val="200"/>
              </a:spcBef>
            </a:pPr>
            <a:r>
              <a:rPr lang="en-US">
                <a:solidFill>
                  <a:schemeClr val="tx1"/>
                </a:solidFill>
              </a:rPr>
              <a:t>Displays the text used to create the specified trigger</a:t>
            </a:r>
          </a:p>
          <a:p>
            <a:pPr>
              <a:spcBef>
                <a:spcPts val="600"/>
              </a:spcBef>
            </a:pPr>
            <a:r>
              <a:rPr lang="en-US" b="1"/>
              <a:t>sp_rename</a:t>
            </a:r>
            <a:r>
              <a:rPr lang="en-US"/>
              <a:t> </a:t>
            </a:r>
            <a:r>
              <a:rPr lang="en-US" i="1"/>
              <a:t>old_trigger_name</a:t>
            </a:r>
            <a:r>
              <a:rPr lang="en-US"/>
              <a:t>, </a:t>
            </a:r>
            <a:r>
              <a:rPr lang="en-US" i="1"/>
              <a:t>new_trigger_name</a:t>
            </a:r>
            <a:endParaRPr lang="en-US"/>
          </a:p>
          <a:p>
            <a:pPr lvl="1">
              <a:spcBef>
                <a:spcPts val="200"/>
              </a:spcBef>
            </a:pPr>
            <a:r>
              <a:rPr lang="en-US">
                <a:solidFill>
                  <a:schemeClr val="tx1"/>
                </a:solidFill>
              </a:rPr>
              <a:t>Changes the name of a trigger</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How Triggers Work</a:t>
            </a:r>
          </a:p>
        </p:txBody>
      </p:sp>
      <p:sp>
        <p:nvSpPr>
          <p:cNvPr id="4" name="Rounded Rectangle 844803"/>
          <p:cNvSpPr>
            <a:spLocks noChangeArrowheads="1"/>
          </p:cNvSpPr>
          <p:nvPr/>
        </p:nvSpPr>
        <p:spPr bwMode="auto">
          <a:xfrm>
            <a:off x="228600" y="1600200"/>
            <a:ext cx="8721725" cy="515735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457200" y="1729559"/>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Triggers can roll back transactions if a specific business rule is not satisfied</a:t>
            </a:r>
          </a:p>
        </p:txBody>
      </p:sp>
      <p:sp>
        <p:nvSpPr>
          <p:cNvPr id="6" name="Rounded Rectangle 844812"/>
          <p:cNvSpPr>
            <a:spLocks noChangeArrowheads="1"/>
          </p:cNvSpPr>
          <p:nvPr/>
        </p:nvSpPr>
        <p:spPr bwMode="auto">
          <a:xfrm>
            <a:off x="457200" y="2889406"/>
            <a:ext cx="8229600" cy="102694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When a trigger that contains a rollback statement is executed from an SQL batch, the entire batch is canceled</a:t>
            </a:r>
          </a:p>
        </p:txBody>
      </p:sp>
      <p:sp>
        <p:nvSpPr>
          <p:cNvPr id="7" name="Rounded Rectangle 844806"/>
          <p:cNvSpPr>
            <a:spLocks noChangeArrowheads="1"/>
          </p:cNvSpPr>
          <p:nvPr/>
        </p:nvSpPr>
        <p:spPr bwMode="auto">
          <a:xfrm>
            <a:off x="457200" y="4243311"/>
            <a:ext cx="8229600" cy="124077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statement following the ROLLBACK TRANSACTION statement will still be executed</a:t>
            </a:r>
          </a:p>
        </p:txBody>
      </p:sp>
      <p:sp>
        <p:nvSpPr>
          <p:cNvPr id="8" name="Rounded Rectangle 844806"/>
          <p:cNvSpPr>
            <a:spLocks noChangeArrowheads="1"/>
          </p:cNvSpPr>
          <p:nvPr/>
        </p:nvSpPr>
        <p:spPr bwMode="auto">
          <a:xfrm>
            <a:off x="457200" y="5725858"/>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modifications that happen after the rollback are not rolled back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How Nested Triggers Work</a:t>
            </a:r>
          </a:p>
        </p:txBody>
      </p:sp>
      <p:pic>
        <p:nvPicPr>
          <p:cNvPr id="21507" name="Picture 22" descr="Record"/>
          <p:cNvPicPr>
            <a:picLocks noChangeAspect="1" noChangeArrowheads="1"/>
          </p:cNvPicPr>
          <p:nvPr/>
        </p:nvPicPr>
        <p:blipFill>
          <a:blip r:embed="rId3" cstate="print"/>
          <a:srcRect/>
          <a:stretch>
            <a:fillRect/>
          </a:stretch>
        </p:blipFill>
        <p:spPr bwMode="auto">
          <a:xfrm>
            <a:off x="1330325" y="2293938"/>
            <a:ext cx="1873250" cy="2054225"/>
          </a:xfrm>
          <a:prstGeom prst="rect">
            <a:avLst/>
          </a:prstGeom>
          <a:noFill/>
          <a:ln w="9525">
            <a:noFill/>
            <a:miter lim="800000"/>
            <a:headEnd/>
            <a:tailEnd/>
          </a:ln>
        </p:spPr>
      </p:pic>
      <p:pic>
        <p:nvPicPr>
          <p:cNvPr id="21508" name="Picture 11" descr="Record"/>
          <p:cNvPicPr>
            <a:picLocks noChangeAspect="1" noChangeArrowheads="1"/>
          </p:cNvPicPr>
          <p:nvPr/>
        </p:nvPicPr>
        <p:blipFill>
          <a:blip r:embed="rId3" cstate="print"/>
          <a:srcRect/>
          <a:stretch>
            <a:fillRect/>
          </a:stretch>
        </p:blipFill>
        <p:spPr bwMode="auto">
          <a:xfrm>
            <a:off x="6300788" y="4960938"/>
            <a:ext cx="1408112" cy="1544637"/>
          </a:xfrm>
          <a:prstGeom prst="rect">
            <a:avLst/>
          </a:prstGeom>
          <a:noFill/>
          <a:ln w="9525">
            <a:noFill/>
            <a:miter lim="800000"/>
            <a:headEnd/>
            <a:tailEnd/>
          </a:ln>
        </p:spPr>
      </p:pic>
      <p:pic>
        <p:nvPicPr>
          <p:cNvPr id="21509" name="Picture 12" descr="Record"/>
          <p:cNvPicPr>
            <a:picLocks noChangeAspect="1" noChangeArrowheads="1"/>
          </p:cNvPicPr>
          <p:nvPr/>
        </p:nvPicPr>
        <p:blipFill>
          <a:blip r:embed="rId3" cstate="print"/>
          <a:srcRect/>
          <a:stretch>
            <a:fillRect/>
          </a:stretch>
        </p:blipFill>
        <p:spPr bwMode="auto">
          <a:xfrm>
            <a:off x="4916488" y="2852738"/>
            <a:ext cx="1408112" cy="1544637"/>
          </a:xfrm>
          <a:prstGeom prst="rect">
            <a:avLst/>
          </a:prstGeom>
          <a:noFill/>
          <a:ln w="9525">
            <a:noFill/>
            <a:miter lim="800000"/>
            <a:headEnd/>
            <a:tailEnd/>
          </a:ln>
        </p:spPr>
      </p:pic>
      <p:sp>
        <p:nvSpPr>
          <p:cNvPr id="21510" name="Freeform 13"/>
          <p:cNvSpPr>
            <a:spLocks/>
          </p:cNvSpPr>
          <p:nvPr/>
        </p:nvSpPr>
        <p:spPr bwMode="auto">
          <a:xfrm>
            <a:off x="2139950" y="2252663"/>
            <a:ext cx="255588" cy="712787"/>
          </a:xfrm>
          <a:custGeom>
            <a:avLst/>
            <a:gdLst>
              <a:gd name="T0" fmla="*/ 229178503 w 204"/>
              <a:gd name="T1" fmla="*/ 522157285 h 558"/>
              <a:gd name="T2" fmla="*/ 320221677 w 204"/>
              <a:gd name="T3" fmla="*/ 497681110 h 558"/>
              <a:gd name="T4" fmla="*/ 166390322 w 204"/>
              <a:gd name="T5" fmla="*/ 910511225 h 558"/>
              <a:gd name="T6" fmla="*/ 0 w 204"/>
              <a:gd name="T7" fmla="*/ 500944856 h 558"/>
              <a:gd name="T8" fmla="*/ 87903492 w 204"/>
              <a:gd name="T9" fmla="*/ 518893540 h 558"/>
              <a:gd name="T10" fmla="*/ 117728347 w 204"/>
              <a:gd name="T11" fmla="*/ 0 h 558"/>
              <a:gd name="T12" fmla="*/ 197783786 w 204"/>
              <a:gd name="T13" fmla="*/ 0 h 558"/>
              <a:gd name="T14" fmla="*/ 229178503 w 204"/>
              <a:gd name="T15" fmla="*/ 52215728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21511" name="Text Box 18"/>
          <p:cNvSpPr txBox="1">
            <a:spLocks noChangeArrowheads="1"/>
          </p:cNvSpPr>
          <p:nvPr/>
        </p:nvSpPr>
        <p:spPr bwMode="auto">
          <a:xfrm>
            <a:off x="1339850" y="1600200"/>
            <a:ext cx="3541713" cy="641350"/>
          </a:xfrm>
          <a:prstGeom prst="rect">
            <a:avLst/>
          </a:prstGeom>
          <a:noFill/>
          <a:ln w="9525" algn="ctr">
            <a:noFill/>
            <a:miter lim="800000"/>
            <a:headEnd/>
            <a:tailEnd/>
          </a:ln>
        </p:spPr>
        <p:txBody>
          <a:bodyPr>
            <a:spAutoFit/>
          </a:bodyPr>
          <a:lstStyle/>
          <a:p>
            <a:pPr algn="l"/>
            <a:r>
              <a:rPr lang="en-GB"/>
              <a:t>INSERT, UPDATE, or DELETE statement</a:t>
            </a:r>
            <a:endParaRPr lang="en-US"/>
          </a:p>
        </p:txBody>
      </p:sp>
      <p:sp>
        <p:nvSpPr>
          <p:cNvPr id="21512" name="Text Box 20"/>
          <p:cNvSpPr txBox="1">
            <a:spLocks noChangeArrowheads="1"/>
          </p:cNvSpPr>
          <p:nvPr/>
        </p:nvSpPr>
        <p:spPr bwMode="auto">
          <a:xfrm>
            <a:off x="3092450" y="4110038"/>
            <a:ext cx="2628900" cy="1190625"/>
          </a:xfrm>
          <a:prstGeom prst="rect">
            <a:avLst/>
          </a:prstGeom>
          <a:noFill/>
          <a:ln w="9525" algn="ctr">
            <a:noFill/>
            <a:miter lim="800000"/>
            <a:headEnd/>
            <a:tailEnd/>
          </a:ln>
        </p:spPr>
        <p:txBody>
          <a:bodyPr>
            <a:spAutoFit/>
          </a:bodyPr>
          <a:lstStyle/>
          <a:p>
            <a:pPr algn="l"/>
            <a:r>
              <a:rPr lang="en-GB"/>
              <a:t>Trigger executes INSERT, UPDATE, or DELETE on another table…</a:t>
            </a:r>
            <a:endParaRPr lang="en-US"/>
          </a:p>
        </p:txBody>
      </p:sp>
      <p:pic>
        <p:nvPicPr>
          <p:cNvPr id="21513" name="Picture 23" descr="AutomatedSystem"/>
          <p:cNvPicPr>
            <a:picLocks noChangeAspect="1" noChangeArrowheads="1"/>
          </p:cNvPicPr>
          <p:nvPr/>
        </p:nvPicPr>
        <p:blipFill>
          <a:blip r:embed="rId4" cstate="print"/>
          <a:srcRect/>
          <a:stretch>
            <a:fillRect/>
          </a:stretch>
        </p:blipFill>
        <p:spPr bwMode="auto">
          <a:xfrm>
            <a:off x="2970213" y="3013075"/>
            <a:ext cx="2111375" cy="806450"/>
          </a:xfrm>
          <a:prstGeom prst="rect">
            <a:avLst/>
          </a:prstGeom>
          <a:noFill/>
          <a:ln w="9525">
            <a:noFill/>
            <a:miter lim="800000"/>
            <a:headEnd/>
            <a:tailEnd/>
          </a:ln>
        </p:spPr>
      </p:pic>
      <p:sp>
        <p:nvSpPr>
          <p:cNvPr id="57" name="AutoShape 24"/>
          <p:cNvSpPr>
            <a:spLocks noChangeArrowheads="1"/>
          </p:cNvSpPr>
          <p:nvPr/>
        </p:nvSpPr>
        <p:spPr bwMode="auto">
          <a:xfrm>
            <a:off x="947738" y="167798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1</a:t>
            </a:r>
          </a:p>
        </p:txBody>
      </p:sp>
      <p:pic>
        <p:nvPicPr>
          <p:cNvPr id="21515" name="Picture 25" descr="AutomatedSystem"/>
          <p:cNvPicPr>
            <a:picLocks noChangeAspect="1" noChangeArrowheads="1"/>
          </p:cNvPicPr>
          <p:nvPr/>
        </p:nvPicPr>
        <p:blipFill>
          <a:blip r:embed="rId4" cstate="print"/>
          <a:srcRect/>
          <a:stretch>
            <a:fillRect/>
          </a:stretch>
        </p:blipFill>
        <p:spPr bwMode="auto">
          <a:xfrm rot="2968328">
            <a:off x="5688012" y="4054476"/>
            <a:ext cx="2111375" cy="806450"/>
          </a:xfrm>
          <a:prstGeom prst="rect">
            <a:avLst/>
          </a:prstGeom>
          <a:noFill/>
          <a:ln w="9525">
            <a:noFill/>
            <a:miter lim="800000"/>
            <a:headEnd/>
            <a:tailEnd/>
          </a:ln>
        </p:spPr>
      </p:pic>
      <p:sp>
        <p:nvSpPr>
          <p:cNvPr id="59" name="AutoShape 26"/>
          <p:cNvSpPr>
            <a:spLocks noChangeArrowheads="1"/>
          </p:cNvSpPr>
          <p:nvPr/>
        </p:nvSpPr>
        <p:spPr bwMode="auto">
          <a:xfrm>
            <a:off x="3259138" y="353853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2</a:t>
            </a:r>
          </a:p>
        </p:txBody>
      </p:sp>
      <p:sp>
        <p:nvSpPr>
          <p:cNvPr id="60" name="AutoShape 27"/>
          <p:cNvSpPr>
            <a:spLocks noChangeArrowheads="1"/>
          </p:cNvSpPr>
          <p:nvPr/>
        </p:nvSpPr>
        <p:spPr bwMode="auto">
          <a:xfrm>
            <a:off x="6332538" y="3097213"/>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GB" sz="3200">
                <a:solidFill>
                  <a:srgbClr val="990033"/>
                </a:solidFill>
              </a:rPr>
              <a:t>3</a:t>
            </a:r>
            <a:endParaRPr lang="en-US" sz="3200">
              <a:solidFill>
                <a:srgbClr val="990033"/>
              </a:solidFill>
            </a:endParaRPr>
          </a:p>
        </p:txBody>
      </p:sp>
      <p:sp>
        <p:nvSpPr>
          <p:cNvPr id="21518" name="Text Box 39"/>
          <p:cNvSpPr txBox="1">
            <a:spLocks noChangeArrowheads="1"/>
          </p:cNvSpPr>
          <p:nvPr/>
        </p:nvSpPr>
        <p:spPr bwMode="auto">
          <a:xfrm>
            <a:off x="6715125" y="3290888"/>
            <a:ext cx="1444625" cy="366712"/>
          </a:xfrm>
          <a:prstGeom prst="rect">
            <a:avLst/>
          </a:prstGeom>
          <a:noFill/>
          <a:ln w="9525" algn="ctr">
            <a:noFill/>
            <a:miter lim="800000"/>
            <a:headEnd/>
            <a:tailEnd/>
          </a:ln>
        </p:spPr>
        <p:txBody>
          <a:bodyPr wrap="none">
            <a:spAutoFit/>
          </a:bodyPr>
          <a:lstStyle/>
          <a:p>
            <a:pPr algn="l"/>
            <a:r>
              <a:rPr lang="en-GB"/>
              <a:t>…and so 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936625" y="1606550"/>
            <a:ext cx="6988175" cy="4337050"/>
            <a:chOff x="606" y="863"/>
            <a:chExt cx="4498" cy="2732"/>
          </a:xfrm>
        </p:grpSpPr>
        <p:sp>
          <p:nvSpPr>
            <p:cNvPr id="9241" name="Rectangle 17"/>
            <p:cNvSpPr>
              <a:spLocks noChangeArrowheads="1"/>
            </p:cNvSpPr>
            <p:nvPr/>
          </p:nvSpPr>
          <p:spPr bwMode="auto">
            <a:xfrm>
              <a:off x="606" y="1830"/>
              <a:ext cx="4498" cy="176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7" name="AutoShape 18"/>
            <p:cNvSpPr>
              <a:spLocks noChangeArrowheads="1"/>
            </p:cNvSpPr>
            <p:nvPr/>
          </p:nvSpPr>
          <p:spPr bwMode="auto">
            <a:xfrm>
              <a:off x="606" y="863"/>
              <a:ext cx="4456" cy="1473"/>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9219" name="Rectangle 2"/>
          <p:cNvSpPr>
            <a:spLocks noGrp="1" noChangeArrowheads="1"/>
          </p:cNvSpPr>
          <p:nvPr>
            <p:ph type="title"/>
          </p:nvPr>
        </p:nvSpPr>
        <p:spPr/>
        <p:txBody>
          <a:bodyPr/>
          <a:lstStyle/>
          <a:p>
            <a:pPr eaLnBrk="1" hangingPunct="1"/>
            <a:r>
              <a:rPr lang="en-US" smtClean="0"/>
              <a:t>The Modify Method</a:t>
            </a:r>
          </a:p>
        </p:txBody>
      </p:sp>
      <p:grpSp>
        <p:nvGrpSpPr>
          <p:cNvPr id="3"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923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923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936625" y="1603375"/>
            <a:ext cx="6926262" cy="41608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GB" dirty="0">
                <a:latin typeface="Lucida Sans Typewriter" pitchFamily="49" charset="0"/>
              </a:rPr>
              <a:t> </a:t>
            </a:r>
            <a:r>
              <a:rPr lang="en-US" dirty="0">
                <a:latin typeface="Lucida Sans Typewriter" pitchFamily="49" charset="0"/>
              </a:rPr>
              <a:t>'insert element salesperson {"Bill"}</a:t>
            </a:r>
          </a:p>
          <a:p>
            <a:pPr defTabSz="457200" eaLnBrk="0" hangingPunct="0">
              <a:lnSpc>
                <a:spcPct val="90000"/>
              </a:lnSpc>
              <a:tabLst>
                <a:tab pos="457200" algn="l"/>
              </a:tabLst>
              <a:defRPr/>
            </a:pPr>
            <a:r>
              <a:rPr lang="en-US" dirty="0">
                <a:latin typeface="Lucida Sans Typewriter" pitchFamily="49" charset="0"/>
              </a:rPr>
              <a:t>  as first</a:t>
            </a:r>
          </a:p>
          <a:p>
            <a:pPr defTabSz="457200" eaLnBrk="0" hangingPunct="0">
              <a:lnSpc>
                <a:spcPct val="90000"/>
              </a:lnSpc>
              <a:tabLst>
                <a:tab pos="457200" algn="l"/>
              </a:tabLst>
              <a:defRPr/>
            </a:pPr>
            <a:r>
              <a:rPr lang="en-US" dirty="0">
                <a:latin typeface="Lucida Sans Typewriter" pitchFamily="49" charset="0"/>
              </a:rPr>
              <a:t>  into (/</a:t>
            </a:r>
            <a:r>
              <a:rPr lang="en-US" dirty="0" err="1">
                <a:latin typeface="Lucida Sans Typewriter" pitchFamily="49" charset="0"/>
              </a:rPr>
              <a:t>InvoiceList</a:t>
            </a:r>
            <a:r>
              <a:rPr lang="en-US" dirty="0">
                <a:latin typeface="Lucida Sans Typewriter" pitchFamily="49" charset="0"/>
              </a:rPr>
              <a:t>/Invoice)[1]')</a:t>
            </a:r>
          </a:p>
        </p:txBody>
      </p:sp>
      <p:sp>
        <p:nvSpPr>
          <p:cNvPr id="13" name="AutoShape 6"/>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xmlCol.modify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replace value of</a:t>
            </a:r>
          </a:p>
          <a:p>
            <a:pPr defTabSz="457200" eaLnBrk="0" hangingPunct="0">
              <a:lnSpc>
                <a:spcPct val="90000"/>
              </a:lnSpc>
              <a:tabLst>
                <a:tab pos="457200" algn="l"/>
              </a:tabLst>
              <a:defRPr/>
            </a:pPr>
            <a:r>
              <a:rPr lang="en-US" dirty="0">
                <a:latin typeface="Lucida Sans Typewriter" pitchFamily="49" charset="0"/>
              </a:rPr>
              <a:t>(/</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/text())[1]</a:t>
            </a:r>
          </a:p>
          <a:p>
            <a:pPr defTabSz="457200" eaLnBrk="0" hangingPunct="0">
              <a:lnSpc>
                <a:spcPct val="90000"/>
              </a:lnSpc>
              <a:tabLst>
                <a:tab pos="457200" algn="l"/>
              </a:tabLst>
              <a:defRPr/>
            </a:pPr>
            <a:r>
              <a:rPr lang="en-US" dirty="0">
                <a:latin typeface="Lucida Sans Typewriter" pitchFamily="49" charset="0"/>
              </a:rPr>
              <a:t>  with "Ted"')</a:t>
            </a:r>
          </a:p>
        </p:txBody>
      </p:sp>
      <p:sp>
        <p:nvSpPr>
          <p:cNvPr id="14" name="AutoShape 7"/>
          <p:cNvSpPr>
            <a:spLocks noChangeArrowheads="1"/>
          </p:cNvSpPr>
          <p:nvPr/>
        </p:nvSpPr>
        <p:spPr bwMode="auto">
          <a:xfrm>
            <a:off x="1119187" y="41259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'delete   </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)[1]')</a:t>
            </a:r>
          </a:p>
        </p:txBody>
      </p:sp>
      <p:sp>
        <p:nvSpPr>
          <p:cNvPr id="18" name="AutoShape 19"/>
          <p:cNvSpPr>
            <a:spLocks noChangeArrowheads="1"/>
          </p:cNvSpPr>
          <p:nvPr/>
        </p:nvSpPr>
        <p:spPr bwMode="auto">
          <a:xfrm>
            <a:off x="1119187" y="17557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Insert adds child nodes to an XML document</a:t>
            </a:r>
          </a:p>
        </p:txBody>
      </p:sp>
      <p:sp>
        <p:nvSpPr>
          <p:cNvPr id="19" name="AutoShape 20"/>
          <p:cNvSpPr>
            <a:spLocks noChangeArrowheads="1"/>
          </p:cNvSpPr>
          <p:nvPr/>
        </p:nvSpPr>
        <p:spPr bwMode="auto">
          <a:xfrm>
            <a:off x="1119187" y="24542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Replace value of updates node in an XML doc</a:t>
            </a:r>
          </a:p>
        </p:txBody>
      </p:sp>
      <p:sp>
        <p:nvSpPr>
          <p:cNvPr id="20" name="AutoShape 21"/>
          <p:cNvSpPr>
            <a:spLocks noChangeArrowheads="1"/>
          </p:cNvSpPr>
          <p:nvPr/>
        </p:nvSpPr>
        <p:spPr bwMode="auto">
          <a:xfrm>
            <a:off x="1119187" y="31654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Delete removes a node from the XML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a:t>The </a:t>
            </a:r>
            <a:r>
              <a:rPr lang="en-US" i="1"/>
              <a:t>inserted </a:t>
            </a:r>
            <a:r>
              <a:rPr lang="en-US"/>
              <a:t>and </a:t>
            </a:r>
            <a:r>
              <a:rPr lang="en-US" i="1"/>
              <a:t>deleted</a:t>
            </a:r>
            <a:r>
              <a:rPr lang="en-US"/>
              <a:t> Tables</a:t>
            </a:r>
            <a:endParaRPr lang="en-US" b="0"/>
          </a:p>
        </p:txBody>
      </p:sp>
      <p:sp>
        <p:nvSpPr>
          <p:cNvPr id="22531" name="Rectangle 1027"/>
          <p:cNvSpPr>
            <a:spLocks noGrp="1" noChangeArrowheads="1"/>
          </p:cNvSpPr>
          <p:nvPr>
            <p:ph type="body" idx="1"/>
          </p:nvPr>
        </p:nvSpPr>
        <p:spPr/>
        <p:txBody>
          <a:bodyPr/>
          <a:lstStyle/>
          <a:p>
            <a:pPr>
              <a:spcBef>
                <a:spcPts val="600"/>
              </a:spcBef>
            </a:pPr>
            <a:r>
              <a:rPr lang="en-US" i="1"/>
              <a:t>inserted</a:t>
            </a:r>
            <a:r>
              <a:rPr lang="en-US"/>
              <a:t> and </a:t>
            </a:r>
            <a:r>
              <a:rPr lang="en-US" i="1"/>
              <a:t>deleted</a:t>
            </a:r>
            <a:r>
              <a:rPr lang="en-US"/>
              <a:t> are two tables that are automatically created for a trigger whenever it fires</a:t>
            </a:r>
          </a:p>
          <a:p>
            <a:pPr lvl="1">
              <a:spcBef>
                <a:spcPts val="200"/>
              </a:spcBef>
            </a:pPr>
            <a:r>
              <a:rPr lang="en-US" i="1">
                <a:solidFill>
                  <a:schemeClr val="tx1"/>
                </a:solidFill>
              </a:rPr>
              <a:t>inserted</a:t>
            </a:r>
            <a:r>
              <a:rPr lang="en-US">
                <a:solidFill>
                  <a:schemeClr val="tx1"/>
                </a:solidFill>
              </a:rPr>
              <a:t> records any rows added to the table</a:t>
            </a:r>
          </a:p>
          <a:p>
            <a:pPr lvl="1">
              <a:spcBef>
                <a:spcPts val="200"/>
              </a:spcBef>
            </a:pPr>
            <a:r>
              <a:rPr lang="en-US" i="1">
                <a:solidFill>
                  <a:schemeClr val="tx1"/>
                </a:solidFill>
              </a:rPr>
              <a:t>deleted</a:t>
            </a:r>
            <a:r>
              <a:rPr lang="en-US">
                <a:solidFill>
                  <a:schemeClr val="tx1"/>
                </a:solidFill>
              </a:rPr>
              <a:t> records any rows removed from the table</a:t>
            </a:r>
          </a:p>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t>Rules for </a:t>
            </a:r>
            <a:r>
              <a:rPr lang="en-US" i="1"/>
              <a:t>inserted</a:t>
            </a:r>
            <a:r>
              <a:rPr lang="en-US"/>
              <a:t> and </a:t>
            </a:r>
            <a:r>
              <a:rPr lang="en-US" i="1"/>
              <a:t>deleted</a:t>
            </a:r>
            <a:r>
              <a:rPr lang="en-US"/>
              <a:t> Tables</a:t>
            </a:r>
            <a:endParaRPr lang="en-US" b="0"/>
          </a:p>
        </p:txBody>
      </p:sp>
      <p:sp>
        <p:nvSpPr>
          <p:cNvPr id="26627" name="Rectangle 3"/>
          <p:cNvSpPr>
            <a:spLocks noGrp="1" noChangeArrowheads="1"/>
          </p:cNvSpPr>
          <p:nvPr>
            <p:ph type="body" idx="1"/>
          </p:nvPr>
        </p:nvSpPr>
        <p:spPr/>
        <p:txBody>
          <a:bodyPr>
            <a:normAutofit lnSpcReduction="10000"/>
          </a:bodyPr>
          <a:lstStyle/>
          <a:p>
            <a:pPr>
              <a:spcBef>
                <a:spcPts val="600"/>
              </a:spcBef>
            </a:pPr>
            <a:r>
              <a:rPr lang="en-US"/>
              <a:t>Both tables have the same columns as the trigger table</a:t>
            </a:r>
          </a:p>
          <a:p>
            <a:pPr>
              <a:spcBef>
                <a:spcPts val="600"/>
              </a:spcBef>
            </a:pPr>
            <a:r>
              <a:rPr lang="en-US"/>
              <a:t>The trigger can select data from the two tables</a:t>
            </a:r>
          </a:p>
          <a:p>
            <a:pPr lvl="1">
              <a:spcBef>
                <a:spcPts val="200"/>
              </a:spcBef>
            </a:pPr>
            <a:r>
              <a:rPr lang="en-US">
                <a:solidFill>
                  <a:schemeClr val="tx1"/>
                </a:solidFill>
              </a:rPr>
              <a:t>Other processes cannot select data from the two tables</a:t>
            </a:r>
          </a:p>
          <a:p>
            <a:pPr>
              <a:spcBef>
                <a:spcPts val="600"/>
              </a:spcBef>
            </a:pPr>
            <a:r>
              <a:rPr lang="en-US"/>
              <a:t>The trigger cannot modify data in the two tables</a:t>
            </a:r>
          </a:p>
          <a:p>
            <a:pPr>
              <a:spcBef>
                <a:spcPts val="600"/>
              </a:spcBef>
            </a:pPr>
            <a:r>
              <a:rPr lang="en-US"/>
              <a:t>Each nested trigger has its own </a:t>
            </a:r>
            <a:r>
              <a:rPr lang="en-US" i="1"/>
              <a:t>inserted</a:t>
            </a:r>
            <a:r>
              <a:rPr lang="en-US"/>
              <a:t> and </a:t>
            </a:r>
            <a:r>
              <a:rPr lang="en-US" i="1"/>
              <a:t>deleted</a:t>
            </a:r>
            <a:r>
              <a:rPr lang="en-US"/>
              <a:t> table</a:t>
            </a:r>
          </a:p>
          <a:p>
            <a:pPr lvl="1">
              <a:spcBef>
                <a:spcPts val="200"/>
              </a:spcBef>
            </a:pPr>
            <a:r>
              <a:rPr lang="en-US">
                <a:solidFill>
                  <a:schemeClr val="tx1"/>
                </a:solidFill>
              </a:rPr>
              <a:t>If a trigger modifies data in its trigger table, the changes are not reflected in that trigger’s </a:t>
            </a:r>
            <a:r>
              <a:rPr lang="en-US" i="1">
                <a:solidFill>
                  <a:schemeClr val="tx1"/>
                </a:solidFill>
              </a:rPr>
              <a:t>inserted</a:t>
            </a:r>
            <a:r>
              <a:rPr lang="en-US">
                <a:solidFill>
                  <a:schemeClr val="tx1"/>
                </a:solidFill>
              </a:rPr>
              <a:t> and </a:t>
            </a:r>
            <a:r>
              <a:rPr lang="en-US" i="1">
                <a:solidFill>
                  <a:schemeClr val="tx1"/>
                </a:solidFill>
              </a:rPr>
              <a:t>deleted</a:t>
            </a:r>
            <a:r>
              <a:rPr lang="en-US">
                <a:solidFill>
                  <a:schemeClr val="tx1"/>
                </a:solidFill>
              </a:rPr>
              <a:t> tables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mtClean="0"/>
              <a:t>INSERT and the OUTPUT Clause</a:t>
            </a:r>
          </a:p>
        </p:txBody>
      </p:sp>
      <p:sp>
        <p:nvSpPr>
          <p:cNvPr id="10243" name="Rounded Rectangle 8"/>
          <p:cNvSpPr>
            <a:spLocks noChangeArrowheads="1"/>
          </p:cNvSpPr>
          <p:nvPr/>
        </p:nvSpPr>
        <p:spPr bwMode="auto">
          <a:xfrm>
            <a:off x="457200" y="1554163"/>
            <a:ext cx="8283575" cy="6556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an INSERT statement returns information from each row affected by the INSERT statement</a:t>
            </a:r>
          </a:p>
        </p:txBody>
      </p:sp>
      <p:sp>
        <p:nvSpPr>
          <p:cNvPr id="825354" name="AutoShape 10"/>
          <p:cNvSpPr>
            <a:spLocks noChangeArrowheads="1"/>
          </p:cNvSpPr>
          <p:nvPr/>
        </p:nvSpPr>
        <p:spPr bwMode="auto">
          <a:xfrm>
            <a:off x="363538" y="2667000"/>
            <a:ext cx="6175375"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INSERT SomeTable</a:t>
            </a:r>
          </a:p>
          <a:p>
            <a:pPr algn="l" defTabSz="457200" eaLnBrk="1" hangingPunct="1">
              <a:lnSpc>
                <a:spcPct val="80000"/>
              </a:lnSpc>
              <a:tabLst>
                <a:tab pos="457200" algn="l"/>
              </a:tabLst>
              <a:defRPr/>
            </a:pPr>
            <a:r>
              <a:rPr lang="en-US" sz="1600" b="0">
                <a:latin typeface="Lucida Sans Typewriter" pitchFamily="49" charset="0"/>
              </a:rPr>
              <a:t>OUTPUT dml_select_list INTO </a:t>
            </a:r>
          </a:p>
          <a:p>
            <a:pPr algn="l" defTabSz="457200" eaLnBrk="1" hangingPunct="1">
              <a:lnSpc>
                <a:spcPct val="80000"/>
              </a:lnSpc>
              <a:tabLst>
                <a:tab pos="457200" algn="l"/>
              </a:tabLst>
              <a:defRPr/>
            </a:pPr>
            <a:r>
              <a:rPr lang="en-US" sz="1600" b="0">
                <a:latin typeface="Lucida Sans Typewriter" pitchFamily="49" charset="0"/>
              </a:rPr>
              <a:t>(@table_variable | output_table) (column_list)</a:t>
            </a:r>
          </a:p>
        </p:txBody>
      </p:sp>
      <p:sp>
        <p:nvSpPr>
          <p:cNvPr id="802826" name="AutoShape 10"/>
          <p:cNvSpPr>
            <a:spLocks noChangeArrowheads="1"/>
          </p:cNvSpPr>
          <p:nvPr/>
        </p:nvSpPr>
        <p:spPr bwMode="auto">
          <a:xfrm>
            <a:off x="309563" y="4221163"/>
            <a:ext cx="6426200"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@MyTableVar table( ScrapReasonID smallint,</a:t>
            </a:r>
          </a:p>
          <a:p>
            <a:pPr algn="l" defTabSz="457200" eaLnBrk="1" hangingPunct="1">
              <a:lnSpc>
                <a:spcPct val="90000"/>
              </a:lnSpc>
              <a:tabLst>
                <a:tab pos="457200" algn="l"/>
              </a:tabLst>
              <a:defRPr/>
            </a:pPr>
            <a:r>
              <a:rPr lang="en-US" sz="1600" b="0">
                <a:latin typeface="Lucida Sans Typewriter" pitchFamily="49" charset="0"/>
              </a:rPr>
              <a:t>                           Name varchar(50),</a:t>
            </a:r>
          </a:p>
          <a:p>
            <a:pPr algn="l" defTabSz="457200" eaLnBrk="1" hangingPunct="1">
              <a:lnSpc>
                <a:spcPct val="90000"/>
              </a:lnSpc>
              <a:tabLst>
                <a:tab pos="457200" algn="l"/>
              </a:tabLst>
              <a:defRPr/>
            </a:pPr>
            <a:r>
              <a:rPr lang="en-US" sz="1600" b="0">
                <a:latin typeface="Lucida Sans Typewriter" pitchFamily="49" charset="0"/>
              </a:rPr>
              <a:t>                           ModifiedDate datetime);</a:t>
            </a:r>
          </a:p>
          <a:p>
            <a:pPr algn="l" defTabSz="457200" eaLnBrk="1" hangingPunct="1">
              <a:lnSpc>
                <a:spcPct val="90000"/>
              </a:lnSpc>
              <a:tabLst>
                <a:tab pos="457200" algn="l"/>
              </a:tabLst>
              <a:defRPr/>
            </a:pPr>
            <a:r>
              <a:rPr lang="en-US" sz="1600" b="0">
                <a:latin typeface="Lucida Sans Typewriter" pitchFamily="49" charset="0"/>
              </a:rPr>
              <a:t>INSERT Production.ScrapReason</a:t>
            </a:r>
          </a:p>
          <a:p>
            <a:pPr algn="l" defTabSz="457200" eaLnBrk="1" hangingPunct="1">
              <a:lnSpc>
                <a:spcPct val="90000"/>
              </a:lnSpc>
              <a:tabLst>
                <a:tab pos="457200" algn="l"/>
              </a:tabLst>
              <a:defRPr/>
            </a:pPr>
            <a:r>
              <a:rPr lang="en-US" sz="1600" b="0">
                <a:latin typeface="Lucida Sans Typewriter" pitchFamily="49" charset="0"/>
              </a:rPr>
              <a:t>    OUTPUT INSERTED.ScrapReasonID, INSERTED.Name, INSERTED.ModifiedDate</a:t>
            </a:r>
          </a:p>
          <a:p>
            <a:pPr algn="l" defTabSz="457200" eaLnBrk="1" hangingPunct="1">
              <a:lnSpc>
                <a:spcPct val="90000"/>
              </a:lnSpc>
              <a:tabLst>
                <a:tab pos="457200" algn="l"/>
              </a:tabLst>
              <a:defRPr/>
            </a:pPr>
            <a:r>
              <a:rPr lang="en-US" sz="1600" b="0">
                <a:latin typeface="Lucida Sans Typewriter" pitchFamily="49" charset="0"/>
              </a:rPr>
              <a:t>        INTO @MyTableVar</a:t>
            </a:r>
          </a:p>
          <a:p>
            <a:pPr algn="l" defTabSz="457200" eaLnBrk="1" hangingPunct="1">
              <a:lnSpc>
                <a:spcPct val="90000"/>
              </a:lnSpc>
              <a:tabLst>
                <a:tab pos="457200" algn="l"/>
              </a:tabLst>
              <a:defRPr/>
            </a:pPr>
            <a:r>
              <a:rPr lang="en-US" sz="1600" b="0">
                <a:latin typeface="Lucida Sans Typewriter" pitchFamily="49" charset="0"/>
              </a:rPr>
              <a:t>VALUES (N'Operator error', GETDATE());</a:t>
            </a:r>
          </a:p>
        </p:txBody>
      </p:sp>
      <p:pic>
        <p:nvPicPr>
          <p:cNvPr id="802828" name="Picture 12" descr="arrow09_04"/>
          <p:cNvPicPr>
            <a:picLocks noChangeAspect="1" noChangeArrowheads="1"/>
          </p:cNvPicPr>
          <p:nvPr/>
        </p:nvPicPr>
        <p:blipFill>
          <a:blip r:embed="rId3" cstate="print"/>
          <a:srcRect/>
          <a:stretch>
            <a:fillRect/>
          </a:stretch>
        </p:blipFill>
        <p:spPr bwMode="auto">
          <a:xfrm rot="-133169">
            <a:off x="6469063" y="2955925"/>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03663"/>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025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025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0250" name="Rectangle 3"/>
          <p:cNvSpPr>
            <a:spLocks noChangeArrowheads="1"/>
          </p:cNvSpPr>
          <p:nvPr/>
        </p:nvSpPr>
        <p:spPr bwMode="auto">
          <a:xfrm>
            <a:off x="434975" y="23447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mtClean="0"/>
              <a:t>DELETE and the OUTPUT Clause</a:t>
            </a:r>
          </a:p>
        </p:txBody>
      </p:sp>
      <p:sp>
        <p:nvSpPr>
          <p:cNvPr id="17411"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 DELETE statement removes a row from a table and returns the deleted values to a result set</a:t>
            </a:r>
          </a:p>
        </p:txBody>
      </p:sp>
      <p:sp>
        <p:nvSpPr>
          <p:cNvPr id="825354" name="AutoShape 10"/>
          <p:cNvSpPr>
            <a:spLocks noChangeArrowheads="1"/>
          </p:cNvSpPr>
          <p:nvPr/>
        </p:nvSpPr>
        <p:spPr bwMode="auto">
          <a:xfrm>
            <a:off x="363538" y="2708275"/>
            <a:ext cx="3860800" cy="509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DELETE SomeTable</a:t>
            </a:r>
          </a:p>
          <a:p>
            <a:pPr algn="l" defTabSz="457200" eaLnBrk="1" hangingPunct="1">
              <a:lnSpc>
                <a:spcPct val="80000"/>
              </a:lnSpc>
              <a:tabLst>
                <a:tab pos="457200" algn="l"/>
              </a:tabLst>
              <a:defRPr/>
            </a:pPr>
            <a:r>
              <a:rPr lang="en-US" sz="1600" b="0">
                <a:latin typeface="Lucida Sans Typewriter" pitchFamily="49" charset="0"/>
              </a:rPr>
              <a:t>	OUTPUT </a:t>
            </a:r>
            <a:r>
              <a:rPr lang="en-US" sz="1600" b="0" i="1">
                <a:latin typeface="Lucida Sans Typewriter" pitchFamily="49" charset="0"/>
              </a:rPr>
              <a:t>column_list</a:t>
            </a:r>
          </a:p>
        </p:txBody>
      </p:sp>
      <p:sp>
        <p:nvSpPr>
          <p:cNvPr id="802826" name="AutoShape 10"/>
          <p:cNvSpPr>
            <a:spLocks noChangeArrowheads="1"/>
          </p:cNvSpPr>
          <p:nvPr/>
        </p:nvSpPr>
        <p:spPr bwMode="auto">
          <a:xfrm>
            <a:off x="385763" y="4314825"/>
            <a:ext cx="3533775"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DELETE Production.Culture</a:t>
            </a:r>
          </a:p>
          <a:p>
            <a:pPr algn="l" defTabSz="457200" eaLnBrk="1" hangingPunct="1">
              <a:lnSpc>
                <a:spcPct val="90000"/>
              </a:lnSpc>
              <a:tabLst>
                <a:tab pos="457200" algn="l"/>
              </a:tabLst>
              <a:defRPr/>
            </a:pPr>
            <a:r>
              <a:rPr lang="en-US" sz="1600" b="0">
                <a:latin typeface="Lucida Sans Typewriter" pitchFamily="49" charset="0"/>
              </a:rPr>
              <a:t>	OUTPUT DELETED.*;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465513" y="28257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51288"/>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1742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1742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7418" name="Rectangle 3"/>
          <p:cNvSpPr>
            <a:spLocks noChangeArrowheads="1"/>
          </p:cNvSpPr>
          <p:nvPr/>
        </p:nvSpPr>
        <p:spPr bwMode="auto">
          <a:xfrm>
            <a:off x="447675" y="23320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
        <p:nvSpPr>
          <p:cNvPr id="2" name="AutoShape 10"/>
          <p:cNvSpPr>
            <a:spLocks noChangeArrowheads="1"/>
          </p:cNvSpPr>
          <p:nvPr/>
        </p:nvSpPr>
        <p:spPr bwMode="auto">
          <a:xfrm>
            <a:off x="3287713" y="5183188"/>
            <a:ext cx="5072062" cy="1022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marL="342900" indent="-342900" algn="l" defTabSz="457200" eaLnBrk="1" hangingPunct="1">
              <a:lnSpc>
                <a:spcPct val="90000"/>
              </a:lnSpc>
              <a:tabLst>
                <a:tab pos="457200" algn="l"/>
              </a:tabLst>
              <a:defRPr/>
            </a:pPr>
            <a:r>
              <a:rPr lang="en-US" sz="1600" b="0">
                <a:latin typeface="Lucida Sans Typewriter" pitchFamily="49" charset="0"/>
              </a:rPr>
              <a:t>CultureID		Name		ModifiedDate</a:t>
            </a:r>
          </a:p>
          <a:p>
            <a:pPr marL="342900" indent="-342900" algn="l" defTabSz="457200" eaLnBrk="1" hangingPunct="1">
              <a:lnSpc>
                <a:spcPct val="90000"/>
              </a:lnSpc>
              <a:tabLst>
                <a:tab pos="457200" algn="l"/>
              </a:tabLst>
              <a:defRPr/>
            </a:pPr>
            <a:r>
              <a:rPr lang="en-US" sz="1600" b="0">
                <a:latin typeface="Lucida Sans Typewriter" pitchFamily="49" charset="0"/>
              </a:rPr>
              <a:t>---------------------------------------</a:t>
            </a:r>
          </a:p>
          <a:p>
            <a:pPr marL="342900" indent="-342900" algn="l" defTabSz="457200" eaLnBrk="1" hangingPunct="1">
              <a:lnSpc>
                <a:spcPct val="90000"/>
              </a:lnSpc>
              <a:tabLst>
                <a:tab pos="457200" algn="l"/>
              </a:tabLst>
              <a:defRPr/>
            </a:pPr>
            <a:r>
              <a:rPr lang="en-US" sz="1600" b="0">
                <a:latin typeface="Lucida Sans Typewriter" pitchFamily="49" charset="0"/>
              </a:rPr>
              <a:t>Ar					Arabic		1998-06-01</a:t>
            </a:r>
          </a:p>
          <a:p>
            <a:pPr marL="342900" indent="-342900" algn="l" defTabSz="457200" eaLnBrk="1" hangingPunct="1">
              <a:lnSpc>
                <a:spcPct val="90000"/>
              </a:lnSpc>
              <a:tabLst>
                <a:tab pos="457200" algn="l"/>
              </a:tabLst>
              <a:defRPr/>
            </a:pPr>
            <a:r>
              <a:rPr lang="en-US" sz="1600" b="0">
                <a:latin typeface="Lucida Sans Typewriter" pitchFamily="49" charset="0"/>
              </a:rPr>
              <a:t>En					English		1998-06-01</a:t>
            </a:r>
          </a:p>
        </p:txBody>
      </p:sp>
      <p:pic>
        <p:nvPicPr>
          <p:cNvPr id="3" name="Picture 12" descr="arrow09_04"/>
          <p:cNvPicPr>
            <a:picLocks noChangeAspect="1" noChangeArrowheads="1"/>
          </p:cNvPicPr>
          <p:nvPr/>
        </p:nvPicPr>
        <p:blipFill>
          <a:blip r:embed="rId4" cstate="print"/>
          <a:srcRect/>
          <a:stretch>
            <a:fillRect/>
          </a:stretch>
        </p:blipFill>
        <p:spPr bwMode="auto">
          <a:xfrm rot="19709782" flipH="1">
            <a:off x="2273300" y="5041900"/>
            <a:ext cx="942975" cy="1017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mtClean="0"/>
              <a:t>UPDATE and the OUTPUT Clause</a:t>
            </a:r>
          </a:p>
        </p:txBody>
      </p:sp>
      <p:sp>
        <p:nvSpPr>
          <p:cNvPr id="23555"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Using OUTPUT in an UPDATE statement returns information from each row affected by the UPDATE statement</a:t>
            </a:r>
          </a:p>
        </p:txBody>
      </p:sp>
      <p:sp>
        <p:nvSpPr>
          <p:cNvPr id="825354" name="AutoShape 10"/>
          <p:cNvSpPr>
            <a:spLocks noChangeArrowheads="1"/>
          </p:cNvSpPr>
          <p:nvPr/>
        </p:nvSpPr>
        <p:spPr bwMode="auto">
          <a:xfrm>
            <a:off x="360363" y="2697162"/>
            <a:ext cx="5815012"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UPDATE SomeTable</a:t>
            </a:r>
          </a:p>
          <a:p>
            <a:pPr algn="l" defTabSz="457200" eaLnBrk="1" hangingPunct="1">
              <a:lnSpc>
                <a:spcPct val="80000"/>
              </a:lnSpc>
              <a:tabLst>
                <a:tab pos="457200" algn="l"/>
              </a:tabLst>
              <a:defRPr/>
            </a:pPr>
            <a:r>
              <a:rPr lang="en-US" sz="1600" b="0">
                <a:latin typeface="Lucida Sans Typewriter" pitchFamily="49" charset="0"/>
              </a:rPr>
              <a:t>OUTPUT dml_select_list FROM table_source</a:t>
            </a:r>
          </a:p>
          <a:p>
            <a:pPr algn="l" defTabSz="457200" eaLnBrk="1" hangingPunct="1">
              <a:lnSpc>
                <a:spcPct val="80000"/>
              </a:lnSpc>
              <a:tabLst>
                <a:tab pos="457200" algn="l"/>
              </a:tabLst>
              <a:defRPr/>
            </a:pPr>
            <a:r>
              <a:rPr lang="en-US" sz="1600" b="0">
                <a:latin typeface="Lucida Sans Typewriter" pitchFamily="49" charset="0"/>
              </a:rPr>
              <a:t>WHERE search_condition</a:t>
            </a:r>
          </a:p>
        </p:txBody>
      </p:sp>
      <p:sp>
        <p:nvSpPr>
          <p:cNvPr id="802826" name="AutoShape 10"/>
          <p:cNvSpPr>
            <a:spLocks noChangeArrowheads="1"/>
          </p:cNvSpPr>
          <p:nvPr/>
        </p:nvSpPr>
        <p:spPr bwMode="auto">
          <a:xfrm>
            <a:off x="354013" y="3703637"/>
            <a:ext cx="5843587"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@NewTableVar table ( Dollars money );</a:t>
            </a:r>
          </a:p>
          <a:p>
            <a:pPr algn="l" defTabSz="457200" eaLnBrk="1" hangingPunct="1">
              <a:lnSpc>
                <a:spcPct val="90000"/>
              </a:lnSpc>
              <a:tabLst>
                <a:tab pos="457200" algn="l"/>
              </a:tabLst>
              <a:defRPr/>
            </a:pPr>
            <a:r>
              <a:rPr lang="en-US" sz="1600" b="0">
                <a:latin typeface="Lucida Sans Typewriter" pitchFamily="49" charset="0"/>
              </a:rPr>
              <a:t>UPDATE Sales.SalesPerson</a:t>
            </a:r>
          </a:p>
          <a:p>
            <a:pPr algn="l" defTabSz="457200" eaLnBrk="1" hangingPunct="1">
              <a:lnSpc>
                <a:spcPct val="90000"/>
              </a:lnSpc>
              <a:tabLst>
                <a:tab pos="457200" algn="l"/>
              </a:tabLst>
              <a:defRPr/>
            </a:pPr>
            <a:r>
              <a:rPr lang="en-US" sz="1600" b="0">
                <a:latin typeface="Lucida Sans Typewriter" pitchFamily="49" charset="0"/>
              </a:rPr>
              <a:t>SET Bonus = 10000</a:t>
            </a:r>
          </a:p>
          <a:p>
            <a:pPr algn="l" defTabSz="457200" eaLnBrk="1" hangingPunct="1">
              <a:lnSpc>
                <a:spcPct val="90000"/>
              </a:lnSpc>
              <a:tabLst>
                <a:tab pos="457200" algn="l"/>
              </a:tabLst>
              <a:defRPr/>
            </a:pPr>
            <a:r>
              <a:rPr lang="en-US" sz="1600" b="0">
                <a:latin typeface="Lucida Sans Typewriter" pitchFamily="49" charset="0"/>
              </a:rPr>
              <a:t>OUTPUT INSERTED.Bonus INTO @NewTableVar;</a:t>
            </a:r>
          </a:p>
          <a:p>
            <a:pPr algn="l" defTabSz="457200" eaLnBrk="1" hangingPunct="1">
              <a:lnSpc>
                <a:spcPct val="90000"/>
              </a:lnSpc>
              <a:tabLst>
                <a:tab pos="457200" algn="l"/>
              </a:tabLst>
              <a:defRPr/>
            </a:pPr>
            <a:endParaRPr lang="en-US" sz="1600" b="0">
              <a:latin typeface="Lucida Sans Typewriter" pitchFamily="49" charset="0"/>
            </a:endParaRPr>
          </a:p>
          <a:p>
            <a:pPr algn="l" defTabSz="457200" eaLnBrk="1" hangingPunct="1">
              <a:lnSpc>
                <a:spcPct val="90000"/>
              </a:lnSpc>
              <a:tabLst>
                <a:tab pos="457200" algn="l"/>
              </a:tabLst>
              <a:defRPr/>
            </a:pPr>
            <a:r>
              <a:rPr lang="en-US" sz="1600" b="0">
                <a:latin typeface="Lucida Sans Typewriter" pitchFamily="49" charset="0"/>
              </a:rPr>
              <a:t>SELECT Dollars</a:t>
            </a:r>
          </a:p>
          <a:p>
            <a:pPr algn="l" defTabSz="457200" eaLnBrk="1" hangingPunct="1">
              <a:lnSpc>
                <a:spcPct val="90000"/>
              </a:lnSpc>
              <a:tabLst>
                <a:tab pos="457200" algn="l"/>
              </a:tabLst>
              <a:defRPr/>
            </a:pPr>
            <a:r>
              <a:rPr lang="en-US" sz="1600" b="0">
                <a:latin typeface="Lucida Sans Typewriter" pitchFamily="49" charset="0"/>
              </a:rPr>
              <a:t>FROM @NewTableVar;</a:t>
            </a:r>
          </a:p>
        </p:txBody>
      </p:sp>
      <p:pic>
        <p:nvPicPr>
          <p:cNvPr id="802828" name="Picture 12" descr="arrow09_04"/>
          <p:cNvPicPr>
            <a:picLocks noChangeAspect="1" noChangeArrowheads="1"/>
          </p:cNvPicPr>
          <p:nvPr/>
        </p:nvPicPr>
        <p:blipFill>
          <a:blip r:embed="rId3" cstate="print"/>
          <a:srcRect/>
          <a:stretch>
            <a:fillRect/>
          </a:stretch>
        </p:blipFill>
        <p:spPr bwMode="auto">
          <a:xfrm rot="-391527">
            <a:off x="5986463" y="2922587"/>
            <a:ext cx="1430337" cy="1541463"/>
          </a:xfrm>
          <a:prstGeom prst="rect">
            <a:avLst/>
          </a:prstGeom>
          <a:noFill/>
          <a:ln w="9525">
            <a:noFill/>
            <a:miter lim="800000"/>
            <a:headEnd/>
            <a:tailEnd/>
          </a:ln>
        </p:spPr>
      </p:pic>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3568"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23564"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3561" name="Rectangle 3"/>
          <p:cNvSpPr>
            <a:spLocks noChangeArrowheads="1"/>
          </p:cNvSpPr>
          <p:nvPr/>
        </p:nvSpPr>
        <p:spPr bwMode="auto">
          <a:xfrm>
            <a:off x="447675" y="2330450"/>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Syntax:</a:t>
            </a:r>
          </a:p>
        </p:txBody>
      </p:sp>
      <p:sp>
        <p:nvSpPr>
          <p:cNvPr id="2" name="AutoShape 10"/>
          <p:cNvSpPr>
            <a:spLocks noChangeArrowheads="1"/>
          </p:cNvSpPr>
          <p:nvPr/>
        </p:nvSpPr>
        <p:spPr bwMode="auto">
          <a:xfrm>
            <a:off x="5046663" y="4994275"/>
            <a:ext cx="2790825"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Dollars</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(17 row(s) affected)</a:t>
            </a:r>
          </a:p>
        </p:txBody>
      </p:sp>
      <p:pic>
        <p:nvPicPr>
          <p:cNvPr id="3" name="Picture 12" descr="arrow09_04"/>
          <p:cNvPicPr>
            <a:picLocks noChangeAspect="1" noChangeArrowheads="1"/>
          </p:cNvPicPr>
          <p:nvPr/>
        </p:nvPicPr>
        <p:blipFill>
          <a:blip r:embed="rId4" cstate="print"/>
          <a:srcRect/>
          <a:stretch>
            <a:fillRect/>
          </a:stretch>
        </p:blipFill>
        <p:spPr bwMode="auto">
          <a:xfrm rot="20082977" flipH="1">
            <a:off x="4064000" y="5376862"/>
            <a:ext cx="858838" cy="92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Trigger Production Practices</a:t>
            </a:r>
            <a:endParaRPr lang="en-US" b="0"/>
          </a:p>
        </p:txBody>
      </p:sp>
      <p:sp>
        <p:nvSpPr>
          <p:cNvPr id="35843" name="Rectangle 3"/>
          <p:cNvSpPr>
            <a:spLocks noGrp="1" noChangeArrowheads="1"/>
          </p:cNvSpPr>
          <p:nvPr>
            <p:ph type="body" idx="1"/>
          </p:nvPr>
        </p:nvSpPr>
        <p:spPr/>
        <p:txBody>
          <a:bodyPr/>
          <a:lstStyle/>
          <a:p>
            <a:pPr>
              <a:spcBef>
                <a:spcPts val="600"/>
              </a:spcBef>
            </a:pPr>
            <a:r>
              <a:rPr lang="en-US"/>
              <a:t>The following issues should be considered when developing effective triggers:</a:t>
            </a:r>
          </a:p>
          <a:p>
            <a:pPr lvl="1">
              <a:spcBef>
                <a:spcPts val="200"/>
              </a:spcBef>
            </a:pPr>
            <a:r>
              <a:rPr lang="en-US" i="1">
                <a:solidFill>
                  <a:schemeClr val="tx1"/>
                </a:solidFill>
              </a:rPr>
              <a:t>@@rowcount</a:t>
            </a:r>
            <a:endParaRPr lang="en-US">
              <a:solidFill>
                <a:schemeClr val="tx1"/>
              </a:solidFill>
            </a:endParaRPr>
          </a:p>
          <a:p>
            <a:pPr lvl="1">
              <a:spcBef>
                <a:spcPts val="200"/>
              </a:spcBef>
            </a:pPr>
            <a:r>
              <a:rPr lang="en-US" b="1">
                <a:solidFill>
                  <a:schemeClr val="tx1"/>
                </a:solidFill>
              </a:rPr>
              <a:t>if update</a:t>
            </a:r>
            <a:endParaRPr lang="en-US" i="1">
              <a:solidFill>
                <a:schemeClr val="tx1"/>
              </a:solidFill>
            </a:endParaRPr>
          </a:p>
          <a:p>
            <a:pPr lvl="1">
              <a:spcBef>
                <a:spcPts val="200"/>
              </a:spcBef>
            </a:pPr>
            <a:r>
              <a:rPr lang="en-US">
                <a:solidFill>
                  <a:schemeClr val="tx1"/>
                </a:solidFill>
              </a:rPr>
              <a:t>Nested triggers</a:t>
            </a:r>
            <a:endParaRPr lang="en-US" b="1">
              <a:solidFill>
                <a:schemeClr val="tx1"/>
              </a:solidFill>
            </a:endParaRPr>
          </a:p>
          <a:p>
            <a:pPr lvl="1">
              <a:spcBef>
                <a:spcPts val="200"/>
              </a:spcBef>
            </a:pPr>
            <a:r>
              <a:rPr lang="en-US">
                <a:solidFill>
                  <a:schemeClr val="tx1"/>
                </a:solidFill>
              </a:rPr>
              <a:t>Recursive triggers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Review of </a:t>
            </a:r>
            <a:r>
              <a:rPr lang="en-US" i="1"/>
              <a:t>@@rowcount</a:t>
            </a:r>
            <a:endParaRPr lang="en-US" b="0"/>
          </a:p>
        </p:txBody>
      </p:sp>
      <p:sp>
        <p:nvSpPr>
          <p:cNvPr id="36867" name="Rectangle 3"/>
          <p:cNvSpPr>
            <a:spLocks noGrp="1" noChangeArrowheads="1"/>
          </p:cNvSpPr>
          <p:nvPr>
            <p:ph type="body" idx="1"/>
          </p:nvPr>
        </p:nvSpPr>
        <p:spPr/>
        <p:txBody>
          <a:bodyPr>
            <a:normAutofit/>
          </a:bodyPr>
          <a:lstStyle/>
          <a:p>
            <a:pPr>
              <a:spcBef>
                <a:spcPts val="600"/>
              </a:spcBef>
            </a:pPr>
            <a:r>
              <a:rPr lang="en-US" i="1"/>
              <a:t>@@rowcount</a:t>
            </a:r>
            <a:r>
              <a:rPr lang="en-US"/>
              <a:t> is a global variable that returns the number of rows affected by the previous statement</a:t>
            </a:r>
          </a:p>
          <a:p>
            <a:pPr>
              <a:spcBef>
                <a:spcPts val="600"/>
              </a:spcBef>
            </a:pPr>
            <a:r>
              <a:rPr lang="en-US"/>
              <a:t>Useful for determining if the statement causing a trigger to fire affected 0, 1, or multiple rows</a:t>
            </a:r>
          </a:p>
          <a:p>
            <a:pPr>
              <a:spcBef>
                <a:spcPts val="600"/>
              </a:spcBef>
            </a:pPr>
            <a:r>
              <a:rPr lang="en-US"/>
              <a:t>Most statements affect the value of </a:t>
            </a:r>
            <a:r>
              <a:rPr lang="en-US" i="1"/>
              <a:t>@@rowcount</a:t>
            </a:r>
            <a:endParaRPr lang="en-US"/>
          </a:p>
          <a:p>
            <a:pPr lvl="1">
              <a:spcBef>
                <a:spcPts val="200"/>
              </a:spcBef>
            </a:pPr>
            <a:r>
              <a:rPr lang="en-US">
                <a:solidFill>
                  <a:schemeClr val="tx1"/>
                </a:solidFill>
              </a:rPr>
              <a:t>If you need the value of</a:t>
            </a:r>
            <a:r>
              <a:rPr lang="en-US" i="1">
                <a:solidFill>
                  <a:schemeClr val="tx1"/>
                </a:solidFill>
              </a:rPr>
              <a:t> @@rowcount</a:t>
            </a:r>
            <a:r>
              <a:rPr lang="en-US">
                <a:solidFill>
                  <a:schemeClr val="tx1"/>
                </a:solidFill>
              </a:rPr>
              <a:t> at a time other than the beginning of the trigger, you must declare a local variable and store the value of </a:t>
            </a:r>
            <a:r>
              <a:rPr lang="en-US" i="1">
                <a:solidFill>
                  <a:schemeClr val="tx1"/>
                </a:solidFill>
              </a:rPr>
              <a:t>@@rowcount</a:t>
            </a:r>
            <a:r>
              <a:rPr lang="en-US">
                <a:solidFill>
                  <a:schemeClr val="tx1"/>
                </a:solidFill>
              </a:rPr>
              <a:t> in that variable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if update</a:t>
            </a:r>
            <a:endParaRPr lang="en-US" b="0"/>
          </a:p>
        </p:txBody>
      </p:sp>
      <p:sp>
        <p:nvSpPr>
          <p:cNvPr id="37891" name="Rectangle 3"/>
          <p:cNvSpPr>
            <a:spLocks noGrp="1" noChangeArrowheads="1"/>
          </p:cNvSpPr>
          <p:nvPr>
            <p:ph type="body" idx="1"/>
          </p:nvPr>
        </p:nvSpPr>
        <p:spPr/>
        <p:txBody>
          <a:bodyPr/>
          <a:lstStyle/>
          <a:p>
            <a:pPr>
              <a:spcBef>
                <a:spcPts val="600"/>
              </a:spcBef>
            </a:pPr>
            <a:r>
              <a:rPr lang="en-US" b="1"/>
              <a:t>if update</a:t>
            </a:r>
            <a:r>
              <a:rPr lang="en-US"/>
              <a:t> is a condition that allows a trigger to check for a change in a specific column</a:t>
            </a:r>
          </a:p>
          <a:p>
            <a:pPr>
              <a:spcBef>
                <a:spcPts val="600"/>
              </a:spcBef>
            </a:pPr>
            <a:r>
              <a:rPr lang="en-US"/>
              <a:t>It can be used only with triggers</a:t>
            </a:r>
          </a:p>
          <a:p>
            <a:pPr>
              <a:spcBef>
                <a:spcPts val="600"/>
              </a:spcBef>
            </a:pPr>
            <a:r>
              <a:rPr lang="en-US"/>
              <a:t>Usually used to check if values in a primary key column have changed</a:t>
            </a:r>
          </a:p>
          <a:p>
            <a:pPr>
              <a:spcBef>
                <a:spcPts val="600"/>
              </a:spcBef>
            </a:pPr>
            <a:r>
              <a:rPr lang="en-US"/>
              <a:t>Simplified syntax:</a:t>
            </a:r>
          </a:p>
          <a:p>
            <a:pPr>
              <a:lnSpc>
                <a:spcPct val="90000"/>
              </a:lnSpc>
              <a:spcBef>
                <a:spcPct val="0"/>
              </a:spcBef>
              <a:buFont typeface="Monotype Sorts" pitchFamily="2" charset="2"/>
              <a:buNone/>
            </a:pPr>
            <a:r>
              <a:rPr lang="en-US" sz="2200">
                <a:solidFill>
                  <a:srgbClr val="3333FF"/>
                </a:solidFill>
              </a:rPr>
              <a:t>	if update (</a:t>
            </a:r>
            <a:r>
              <a:rPr lang="en-US" sz="2200" i="1">
                <a:solidFill>
                  <a:srgbClr val="3333FF"/>
                </a:solidFill>
              </a:rPr>
              <a:t>column_name</a:t>
            </a:r>
            <a:r>
              <a:rPr lang="en-US" sz="2200">
                <a:solidFill>
                  <a:srgbClr val="3333FF"/>
                </a:solidFill>
              </a:rPr>
              <a:t>) [ {and | or} update (</a:t>
            </a:r>
            <a:r>
              <a:rPr lang="en-US" sz="2200" i="1">
                <a:solidFill>
                  <a:srgbClr val="3333FF"/>
                </a:solidFill>
              </a:rPr>
              <a:t>column_name</a:t>
            </a:r>
            <a:r>
              <a:rPr lang="en-US" sz="2200">
                <a:solidFill>
                  <a:srgbClr val="3333FF"/>
                </a:solidFill>
              </a:rPr>
              <a:t>)]...</a:t>
            </a:r>
            <a:endParaRPr lang="en-US">
              <a:solidFill>
                <a:srgbClr val="3333FF"/>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Nested Trigger</a:t>
            </a:r>
            <a:endParaRPr lang="en-US" b="0"/>
          </a:p>
        </p:txBody>
      </p:sp>
      <p:sp>
        <p:nvSpPr>
          <p:cNvPr id="38915" name="Rectangle 3"/>
          <p:cNvSpPr>
            <a:spLocks noGrp="1" noChangeArrowheads="1"/>
          </p:cNvSpPr>
          <p:nvPr>
            <p:ph type="body" idx="1"/>
          </p:nvPr>
        </p:nvSpPr>
        <p:spPr/>
        <p:txBody>
          <a:bodyPr>
            <a:normAutofit/>
          </a:bodyPr>
          <a:lstStyle/>
          <a:p>
            <a:pPr>
              <a:spcBef>
                <a:spcPts val="600"/>
              </a:spcBef>
            </a:pPr>
            <a:r>
              <a:rPr lang="en-US" dirty="0"/>
              <a:t>A nested trigger is a trigger that fires in response to modifications executed within a trigger</a:t>
            </a:r>
          </a:p>
          <a:p>
            <a:pPr>
              <a:spcBef>
                <a:spcPts val="600"/>
              </a:spcBef>
            </a:pPr>
            <a:endParaRPr lang="en-US" dirty="0"/>
          </a:p>
          <a:p>
            <a:pPr>
              <a:spcBef>
                <a:spcPts val="600"/>
              </a:spcBef>
            </a:pPr>
            <a:r>
              <a:rPr lang="en-US" dirty="0" smtClean="0"/>
              <a:t>The </a:t>
            </a:r>
            <a:r>
              <a:rPr lang="en-US" dirty="0"/>
              <a:t>maximum level of nesting is 16</a:t>
            </a:r>
          </a:p>
          <a:p>
            <a:pPr lvl="1">
              <a:lnSpc>
                <a:spcPct val="90000"/>
              </a:lnSpc>
              <a:spcBef>
                <a:spcPts val="200"/>
              </a:spcBef>
            </a:pPr>
            <a:r>
              <a:rPr lang="en-US" dirty="0">
                <a:solidFill>
                  <a:schemeClr val="tx1"/>
                </a:solidFill>
              </a:rPr>
              <a:t>Both basic stored procedures and triggers count towards the maximum level</a:t>
            </a:r>
          </a:p>
          <a:p>
            <a:pPr lvl="1">
              <a:lnSpc>
                <a:spcPct val="90000"/>
              </a:lnSpc>
              <a:spcBef>
                <a:spcPts val="200"/>
              </a:spcBef>
            </a:pPr>
            <a:r>
              <a:rPr lang="en-US" i="1" dirty="0">
                <a:solidFill>
                  <a:schemeClr val="tx1"/>
                </a:solidFill>
              </a:rPr>
              <a:t>@@</a:t>
            </a:r>
            <a:r>
              <a:rPr lang="en-US" i="1" dirty="0" err="1">
                <a:solidFill>
                  <a:schemeClr val="tx1"/>
                </a:solidFill>
              </a:rPr>
              <a:t>nestlevel</a:t>
            </a:r>
            <a:r>
              <a:rPr lang="en-US" dirty="0">
                <a:solidFill>
                  <a:schemeClr val="tx1"/>
                </a:solidFill>
              </a:rPr>
              <a:t> is a global variable that returns the current nesting level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Trigger Types and Limitations</a:t>
            </a:r>
          </a:p>
        </p:txBody>
      </p:sp>
      <p:sp>
        <p:nvSpPr>
          <p:cNvPr id="33795" name="AutoShape 5"/>
          <p:cNvSpPr>
            <a:spLocks noChangeArrowheads="1"/>
          </p:cNvSpPr>
          <p:nvPr/>
        </p:nvSpPr>
        <p:spPr bwMode="auto">
          <a:xfrm>
            <a:off x="835025" y="2322513"/>
            <a:ext cx="8080375" cy="1470025"/>
          </a:xfrm>
          <a:prstGeom prst="rightArrow">
            <a:avLst>
              <a:gd name="adj1" fmla="val 49852"/>
              <a:gd name="adj2" fmla="val 72349"/>
            </a:avLst>
          </a:prstGeom>
          <a:solidFill>
            <a:srgbClr val="003366"/>
          </a:solidFill>
          <a:ln w="9525">
            <a:solidFill>
              <a:schemeClr val="tx1"/>
            </a:solidFill>
            <a:miter lim="800000"/>
            <a:headEnd/>
            <a:tailEnd/>
          </a:ln>
        </p:spPr>
        <p:txBody>
          <a:bodyPr wrap="none" anchor="ctr"/>
          <a:lstStyle/>
          <a:p>
            <a:endParaRPr lang="en-US"/>
          </a:p>
        </p:txBody>
      </p:sp>
      <p:sp>
        <p:nvSpPr>
          <p:cNvPr id="33796" name="Rectangle 6"/>
          <p:cNvSpPr>
            <a:spLocks noChangeArrowheads="1"/>
          </p:cNvSpPr>
          <p:nvPr/>
        </p:nvSpPr>
        <p:spPr bwMode="auto">
          <a:xfrm>
            <a:off x="812800" y="2686050"/>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issued</a:t>
            </a:r>
          </a:p>
        </p:txBody>
      </p:sp>
      <p:sp>
        <p:nvSpPr>
          <p:cNvPr id="33797" name="Rectangle 7"/>
          <p:cNvSpPr>
            <a:spLocks noChangeArrowheads="1"/>
          </p:cNvSpPr>
          <p:nvPr/>
        </p:nvSpPr>
        <p:spPr bwMode="auto">
          <a:xfrm>
            <a:off x="3006725" y="2689225"/>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Data is</a:t>
            </a:r>
          </a:p>
          <a:p>
            <a:pPr algn="ctr"/>
            <a:r>
              <a:rPr lang="en-US" b="0"/>
              <a:t>modified</a:t>
            </a:r>
          </a:p>
        </p:txBody>
      </p:sp>
      <p:sp>
        <p:nvSpPr>
          <p:cNvPr id="33798" name="Rectangle 8"/>
          <p:cNvSpPr>
            <a:spLocks noChangeArrowheads="1"/>
          </p:cNvSpPr>
          <p:nvPr/>
        </p:nvSpPr>
        <p:spPr bwMode="auto">
          <a:xfrm>
            <a:off x="5218112" y="2689225"/>
            <a:ext cx="2020888"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complete</a:t>
            </a:r>
          </a:p>
        </p:txBody>
      </p:sp>
      <p:sp>
        <p:nvSpPr>
          <p:cNvPr id="33800" name="AutoShape 10"/>
          <p:cNvSpPr>
            <a:spLocks noChangeArrowheads="1"/>
          </p:cNvSpPr>
          <p:nvPr/>
        </p:nvSpPr>
        <p:spPr bwMode="auto">
          <a:xfrm>
            <a:off x="1876425" y="1600200"/>
            <a:ext cx="2019300" cy="1020763"/>
          </a:xfrm>
          <a:prstGeom prst="downArrowCallout">
            <a:avLst>
              <a:gd name="adj1" fmla="val 45096"/>
              <a:gd name="adj2" fmla="val 49456"/>
              <a:gd name="adj3" fmla="val 16639"/>
              <a:gd name="adj4" fmla="val 66667"/>
            </a:avLst>
          </a:prstGeom>
          <a:solidFill>
            <a:srgbClr val="FFFF99"/>
          </a:solidFill>
          <a:ln w="9525">
            <a:solidFill>
              <a:schemeClr val="tx1"/>
            </a:solidFill>
            <a:miter lim="800000"/>
            <a:headEnd/>
            <a:tailEnd/>
          </a:ln>
        </p:spPr>
        <p:txBody>
          <a:bodyPr wrap="none" anchor="ctr"/>
          <a:lstStyle/>
          <a:p>
            <a:pPr algn="ctr"/>
            <a:r>
              <a:rPr lang="en-US"/>
              <a:t>INSTEAD OF</a:t>
            </a:r>
          </a:p>
          <a:p>
            <a:pPr algn="ctr"/>
            <a:r>
              <a:rPr lang="en-US" b="0"/>
              <a:t>Trigger</a:t>
            </a:r>
          </a:p>
        </p:txBody>
      </p:sp>
      <p:sp>
        <p:nvSpPr>
          <p:cNvPr id="33801" name="AutoShape 11"/>
          <p:cNvSpPr>
            <a:spLocks noChangeArrowheads="1"/>
          </p:cNvSpPr>
          <p:nvPr/>
        </p:nvSpPr>
        <p:spPr bwMode="auto">
          <a:xfrm>
            <a:off x="4260850" y="1604963"/>
            <a:ext cx="1722437" cy="1020762"/>
          </a:xfrm>
          <a:prstGeom prst="downArrowCallout">
            <a:avLst>
              <a:gd name="adj1" fmla="val 42185"/>
              <a:gd name="adj2" fmla="val 42185"/>
              <a:gd name="adj3" fmla="val 16667"/>
              <a:gd name="adj4" fmla="val 66667"/>
            </a:avLst>
          </a:prstGeom>
          <a:solidFill>
            <a:srgbClr val="FFFF99"/>
          </a:solidFill>
          <a:ln w="9525">
            <a:solidFill>
              <a:schemeClr val="tx1"/>
            </a:solidFill>
            <a:miter lim="800000"/>
            <a:headEnd/>
            <a:tailEnd/>
          </a:ln>
        </p:spPr>
        <p:txBody>
          <a:bodyPr wrap="none" anchor="ctr"/>
          <a:lstStyle/>
          <a:p>
            <a:pPr algn="ctr"/>
            <a:r>
              <a:rPr lang="en-US"/>
              <a:t>AFTER</a:t>
            </a:r>
          </a:p>
          <a:p>
            <a:pPr algn="ctr"/>
            <a:r>
              <a:rPr lang="en-US" b="0"/>
              <a:t>Trigger</a:t>
            </a:r>
          </a:p>
        </p:txBody>
      </p:sp>
      <p:sp>
        <p:nvSpPr>
          <p:cNvPr id="5" name="Rounded Rectangle 844803"/>
          <p:cNvSpPr>
            <a:spLocks noChangeArrowheads="1"/>
          </p:cNvSpPr>
          <p:nvPr/>
        </p:nvSpPr>
        <p:spPr bwMode="auto">
          <a:xfrm>
            <a:off x="433950" y="3733800"/>
            <a:ext cx="8343951" cy="289146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1" name="Rounded Rectangle 844806"/>
          <p:cNvSpPr>
            <a:spLocks noChangeArrowheads="1"/>
          </p:cNvSpPr>
          <p:nvPr/>
        </p:nvSpPr>
        <p:spPr bwMode="auto">
          <a:xfrm>
            <a:off x="502903" y="4267200"/>
            <a:ext cx="8192052" cy="214881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A trigger can apply to only one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are executed only in the current database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must belong to the same schema as their target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INSTEAD OF DELETE/UPDATE triggers cannot be created on a table that has a cascading foreign key defined.</a:t>
            </a:r>
          </a:p>
        </p:txBody>
      </p:sp>
      <p:sp>
        <p:nvSpPr>
          <p:cNvPr id="33808" name="Text Box 25"/>
          <p:cNvSpPr txBox="1">
            <a:spLocks noChangeArrowheads="1"/>
          </p:cNvSpPr>
          <p:nvPr/>
        </p:nvSpPr>
        <p:spPr bwMode="auto">
          <a:xfrm>
            <a:off x="574675" y="3810000"/>
            <a:ext cx="7500938" cy="396875"/>
          </a:xfrm>
          <a:prstGeom prst="rect">
            <a:avLst/>
          </a:prstGeom>
          <a:noFill/>
          <a:ln w="9525" algn="ctr">
            <a:noFill/>
            <a:miter lim="800000"/>
            <a:headEnd/>
            <a:tailEnd/>
          </a:ln>
        </p:spPr>
        <p:txBody>
          <a:bodyPr>
            <a:spAutoFit/>
          </a:bodyPr>
          <a:lstStyle/>
          <a:p>
            <a:pPr eaLnBrk="0" hangingPunct="0"/>
            <a:r>
              <a:rPr lang="en-US" sz="2000"/>
              <a:t>Trigger Limitations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The Nodes Method</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02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02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 '</a:t>
            </a:r>
            <a:r>
              <a:rPr lang="en-US" dirty="0" err="1">
                <a:latin typeface="Lucida Sans Typewriter" pitchFamily="49" charset="0"/>
              </a:rPr>
              <a:t>int</a:t>
            </a:r>
            <a:r>
              <a:rPr lang="en-US" dirty="0">
                <a:latin typeface="Lucida Sans Typewriter" pitchFamily="49" charset="0"/>
              </a:rPr>
              <a:t>') Product,</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('@Quantity', '</a:t>
            </a:r>
            <a:r>
              <a:rPr lang="en-US" dirty="0" err="1">
                <a:latin typeface="Lucida Sans Typewriter" pitchFamily="49" charset="0"/>
              </a:rPr>
              <a:t>int</a:t>
            </a:r>
            <a:r>
              <a:rPr lang="en-US" dirty="0">
                <a:latin typeface="Lucida Sans Typewriter" pitchFamily="49" charset="0"/>
              </a:rPr>
              <a:t>') Qty</a:t>
            </a:r>
          </a:p>
          <a:p>
            <a:pPr defTabSz="457200" eaLnBrk="0" hangingPunct="0">
              <a:lnSpc>
                <a:spcPct val="90000"/>
              </a:lnSpc>
              <a:tabLst>
                <a:tab pos="457200" algn="l"/>
              </a:tabLst>
              <a:defRPr/>
            </a:pPr>
            <a:r>
              <a:rPr lang="en-US" dirty="0">
                <a:latin typeface="Lucida Sans Typewriter" pitchFamily="49" charset="0"/>
              </a:rPr>
              <a:t>FROM   @</a:t>
            </a:r>
            <a:r>
              <a:rPr lang="en-US" dirty="0" err="1">
                <a:latin typeface="Lucida Sans Typewriter" pitchFamily="49" charset="0"/>
              </a:rPr>
              <a:t>xmlOrder.nodes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2" name="AutoShape 5"/>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OrderID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ID,</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Prod</a:t>
            </a:r>
          </a:p>
          <a:p>
            <a:pPr defTabSz="457200" eaLnBrk="0" hangingPunct="0">
              <a:lnSpc>
                <a:spcPct val="90000"/>
              </a:lnSpc>
              <a:tabLst>
                <a:tab pos="457200" algn="l"/>
              </a:tabLst>
              <a:defRPr/>
            </a:pPr>
            <a:r>
              <a:rPr lang="en-US" dirty="0">
                <a:latin typeface="Lucida Sans Typewriter" pitchFamily="49" charset="0"/>
              </a:rPr>
              <a:t>FROM Orders </a:t>
            </a:r>
          </a:p>
          <a:p>
            <a:pPr defTabSz="457200" eaLnBrk="0" hangingPunct="0">
              <a:lnSpc>
                <a:spcPct val="90000"/>
              </a:lnSpc>
              <a:tabLst>
                <a:tab pos="457200" algn="l"/>
              </a:tabLst>
              <a:defRPr/>
            </a:pPr>
            <a:r>
              <a:rPr lang="en-US" dirty="0">
                <a:latin typeface="Lucida Sans Typewriter" pitchFamily="49" charset="0"/>
              </a:rPr>
              <a:t>CROSS APPLY </a:t>
            </a:r>
            <a:r>
              <a:rPr lang="en-US" dirty="0" err="1">
                <a:latin typeface="Lucida Sans Typewriter" pitchFamily="49" charset="0"/>
              </a:rPr>
              <a:t>OrderDoc.nodes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 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4" name="AutoShape 15"/>
          <p:cNvSpPr>
            <a:spLocks noChangeArrowheads="1"/>
          </p:cNvSpPr>
          <p:nvPr/>
        </p:nvSpPr>
        <p:spPr bwMode="auto">
          <a:xfrm>
            <a:off x="947738" y="1601788"/>
            <a:ext cx="7259637" cy="1751012"/>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a:p>
        </p:txBody>
      </p:sp>
      <p:sp>
        <p:nvSpPr>
          <p:cNvPr id="15" name="AutoShape 16"/>
          <p:cNvSpPr>
            <a:spLocks noChangeArrowheads="1"/>
          </p:cNvSpPr>
          <p:nvPr/>
        </p:nvSpPr>
        <p:spPr bwMode="auto">
          <a:xfrm>
            <a:off x="1238250" y="18605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Shreds XML variables into relational data</a:t>
            </a:r>
          </a:p>
        </p:txBody>
      </p:sp>
      <p:sp>
        <p:nvSpPr>
          <p:cNvPr id="16" name="AutoShape 17"/>
          <p:cNvSpPr>
            <a:spLocks noChangeArrowheads="1"/>
          </p:cNvSpPr>
          <p:nvPr/>
        </p:nvSpPr>
        <p:spPr bwMode="auto">
          <a:xfrm>
            <a:off x="1238250" y="25590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Requires the APPLY operator with XML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Triggers and Transactions</a:t>
            </a:r>
            <a:endParaRPr lang="en-US" b="0"/>
          </a:p>
        </p:txBody>
      </p:sp>
      <p:sp>
        <p:nvSpPr>
          <p:cNvPr id="15363" name="Rectangle 3"/>
          <p:cNvSpPr>
            <a:spLocks noGrp="1" noChangeArrowheads="1"/>
          </p:cNvSpPr>
          <p:nvPr>
            <p:ph type="body" idx="1"/>
          </p:nvPr>
        </p:nvSpPr>
        <p:spPr/>
        <p:txBody>
          <a:bodyPr/>
          <a:lstStyle/>
          <a:p>
            <a:pPr>
              <a:spcBef>
                <a:spcPts val="600"/>
              </a:spcBef>
            </a:pPr>
            <a:r>
              <a:rPr lang="en-US"/>
              <a:t>A trigger is part of the transaction that causes it to fire</a:t>
            </a:r>
          </a:p>
          <a:p>
            <a:pPr>
              <a:spcBef>
                <a:spcPts val="600"/>
              </a:spcBef>
            </a:pPr>
            <a:r>
              <a:rPr lang="en-US"/>
              <a:t>The trigger can roll back:</a:t>
            </a:r>
          </a:p>
          <a:p>
            <a:pPr lvl="1">
              <a:spcBef>
                <a:spcPts val="200"/>
              </a:spcBef>
            </a:pPr>
            <a:r>
              <a:rPr lang="en-US">
                <a:solidFill>
                  <a:schemeClr val="tx1"/>
                </a:solidFill>
              </a:rPr>
              <a:t>The entire transaction</a:t>
            </a:r>
          </a:p>
          <a:p>
            <a:pPr lvl="1">
              <a:spcBef>
                <a:spcPts val="200"/>
              </a:spcBef>
            </a:pPr>
            <a:r>
              <a:rPr lang="en-US">
                <a:solidFill>
                  <a:schemeClr val="tx1"/>
                </a:solidFill>
              </a:rPr>
              <a:t>Itself only</a:t>
            </a:r>
          </a:p>
          <a:p>
            <a:pPr lvl="1">
              <a:spcBef>
                <a:spcPts val="200"/>
              </a:spcBef>
            </a:pPr>
            <a:r>
              <a:rPr lang="en-US">
                <a:solidFill>
                  <a:schemeClr val="tx1"/>
                </a:solidFill>
              </a:rPr>
              <a:t>Itself and the statement that caused it to fire</a:t>
            </a:r>
            <a:endParaRPr lang="en-US"/>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1028"/>
          <p:cNvSpPr>
            <a:spLocks noChangeArrowheads="1"/>
          </p:cNvSpPr>
          <p:nvPr/>
        </p:nvSpPr>
        <p:spPr bwMode="auto">
          <a:xfrm>
            <a:off x="533400" y="1752600"/>
            <a:ext cx="50292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Stored procedure</a:t>
            </a:r>
            <a:endParaRPr lang="en-US" sz="2600" b="1" dirty="0">
              <a:solidFill>
                <a:schemeClr val="bg2"/>
              </a:solidFill>
            </a:endParaRPr>
          </a:p>
          <a:p>
            <a:pPr marL="223838" indent="-223838">
              <a:lnSpc>
                <a:spcPct val="90000"/>
              </a:lnSpc>
              <a:buClr>
                <a:srgbClr val="FF0000"/>
              </a:buClr>
              <a:buSzPct val="55000"/>
              <a:buFont typeface="Monotype Sorts" pitchFamily="2" charset="2"/>
              <a:buNone/>
            </a:pPr>
            <a:r>
              <a:rPr lang="en-US" sz="2600" dirty="0" smtClean="0">
                <a:solidFill>
                  <a:schemeClr val="bg2"/>
                </a:solidFill>
              </a:rPr>
              <a:t>Case </a:t>
            </a:r>
            <a:r>
              <a:rPr lang="en-US" sz="2600" dirty="0">
                <a:solidFill>
                  <a:schemeClr val="bg2"/>
                </a:solidFill>
              </a:rPr>
              <a:t>A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1" name="Rectangle 1029"/>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a:t>
            </a:r>
            <a:r>
              <a:rPr lang="en-US" sz="1800" b="1">
                <a:solidFill>
                  <a:srgbClr val="3333FF"/>
                </a:solidFill>
                <a:latin typeface="Courier New" pitchFamily="49" charset="0"/>
              </a:rPr>
              <a:t> </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65542" name="Rectangle 1030"/>
          <p:cNvSpPr>
            <a:spLocks noChangeArrowheads="1"/>
          </p:cNvSpPr>
          <p:nvPr/>
        </p:nvSpPr>
        <p:spPr bwMode="auto">
          <a:xfrm>
            <a:off x="381000" y="3886200"/>
            <a:ext cx="4648200" cy="19812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 </a:t>
            </a:r>
          </a:p>
          <a:p>
            <a:pPr>
              <a:spcBef>
                <a:spcPts val="600"/>
              </a:spcBef>
              <a:buClr>
                <a:srgbClr val="FF0000"/>
              </a:buClr>
              <a:buSzPct val="55000"/>
              <a:buFont typeface="Monotype Sorts" pitchFamily="2" charset="2"/>
              <a:buNone/>
            </a:pPr>
            <a:endParaRPr lang="en-US" sz="2600" b="1" dirty="0">
              <a:solidFill>
                <a:schemeClr val="bg2"/>
              </a:solidFill>
            </a:endParaRPr>
          </a:p>
          <a:p>
            <a:pPr>
              <a:lnSpc>
                <a:spcPct val="85000"/>
              </a:lnSpc>
              <a:buClr>
                <a:srgbClr val="FF0000"/>
              </a:buClr>
              <a:buSzPct val="55000"/>
              <a:buFont typeface="Monotype Sorts" pitchFamily="2" charset="2"/>
              <a:buNone/>
            </a:pPr>
            <a:r>
              <a:rPr lang="en-US" sz="2600" dirty="0">
                <a:solidFill>
                  <a:schemeClr val="bg2"/>
                </a:solidFill>
              </a:rPr>
              <a:t>Case B	</a:t>
            </a:r>
            <a:r>
              <a:rPr lang="en-US" sz="1600" dirty="0" smtClean="0">
                <a:solidFill>
                  <a:schemeClr val="bg2"/>
                </a:solidFill>
              </a:rPr>
              <a:t>	</a:t>
            </a:r>
            <a:r>
              <a:rPr lang="en-US" sz="1800" b="1" dirty="0" smtClean="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3" name="Rectangle 1031"/>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Trigger</a:t>
            </a:r>
            <a:r>
              <a:rPr lang="en-US" sz="1600" b="1" dirty="0">
                <a:solidFill>
                  <a:srgbClr val="1669BC"/>
                </a:solidFill>
                <a:latin typeface="Courier New" pitchFamily="49" charset="0"/>
              </a:rPr>
              <a:t>	</a:t>
            </a:r>
            <a:endParaRPr lang="en-US" sz="1800" b="1" dirty="0">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dirty="0">
                <a:latin typeface="Courier New" pitchFamily="49" charset="0"/>
              </a:rPr>
              <a:t>rollback </a:t>
            </a:r>
            <a:r>
              <a:rPr lang="en-US" sz="1800" b="1" dirty="0" err="1">
                <a:latin typeface="Courier New" pitchFamily="49" charset="0"/>
              </a:rPr>
              <a:t>tran</a:t>
            </a:r>
            <a:endParaRPr lang="en-US" sz="1800" b="1" i="1" dirty="0">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print “</a:t>
            </a:r>
            <a:r>
              <a:rPr lang="en-US" sz="1800" b="1" dirty="0" err="1">
                <a:solidFill>
                  <a:srgbClr val="3333FF"/>
                </a:solidFill>
                <a:latin typeface="Courier New" pitchFamily="49" charset="0"/>
              </a:rPr>
              <a:t>tr</a:t>
            </a:r>
            <a:r>
              <a:rPr lang="en-US" sz="1800" b="1" dirty="0">
                <a:solidFill>
                  <a:srgbClr val="3333FF"/>
                </a:solidFill>
                <a:latin typeface="Courier New" pitchFamily="49" charset="0"/>
              </a:rPr>
              <a:t> done”</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return</a:t>
            </a:r>
            <a:endParaRPr lang="en-US" sz="1800" b="1" i="1" dirty="0">
              <a:solidFill>
                <a:srgbClr val="3333FF"/>
              </a:solidFill>
              <a:latin typeface="Courier New" pitchFamily="49" charset="0"/>
            </a:endParaRPr>
          </a:p>
        </p:txBody>
      </p:sp>
      <p:sp>
        <p:nvSpPr>
          <p:cNvPr id="65544" name="Rectangle 1032"/>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5" name="Rectangle 1033"/>
          <p:cNvSpPr>
            <a:spLocks noChangeArrowheads="1"/>
          </p:cNvSpPr>
          <p:nvPr/>
        </p:nvSpPr>
        <p:spPr bwMode="auto">
          <a:xfrm>
            <a:off x="2057400" y="47244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6" name="Rectangle 1034"/>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7" name="Rectangle 1035"/>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8" name="Line 1036"/>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49" name="Line 1037"/>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50" name="Rectangle 1038"/>
          <p:cNvSpPr>
            <a:spLocks noGrp="1" noChangeArrowheads="1"/>
          </p:cNvSpPr>
          <p:nvPr>
            <p:ph type="title"/>
          </p:nvPr>
        </p:nvSpPr>
        <p:spPr/>
        <p:txBody>
          <a:bodyPr>
            <a:normAutofit fontScale="90000"/>
          </a:bodyPr>
          <a:lstStyle/>
          <a:p>
            <a:r>
              <a:rPr lang="en-US"/>
              <a:t>Rolling Back a Transaction</a:t>
            </a:r>
            <a:br>
              <a:rPr lang="en-US"/>
            </a:b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Rolling Back a Trigger</a:t>
            </a:r>
            <a:r>
              <a:rPr lang="en-US" b="0"/>
              <a:t/>
            </a:r>
            <a:br>
              <a:rPr lang="en-US" b="0"/>
            </a:br>
            <a:endParaRPr lang="en-US" b="0"/>
          </a:p>
        </p:txBody>
      </p:sp>
      <p:sp>
        <p:nvSpPr>
          <p:cNvPr id="30723" name="Rectangle 3"/>
          <p:cNvSpPr>
            <a:spLocks noGrp="1" noChangeArrowheads="1"/>
          </p:cNvSpPr>
          <p:nvPr>
            <p:ph type="body" idx="1"/>
          </p:nvPr>
        </p:nvSpPr>
        <p:spPr>
          <a:xfrm>
            <a:off x="381000" y="838200"/>
            <a:ext cx="8534400" cy="914400"/>
          </a:xfrm>
        </p:spPr>
        <p:txBody>
          <a:bodyPr>
            <a:normAutofit/>
          </a:bodyPr>
          <a:lstStyle/>
          <a:p>
            <a:pPr>
              <a:spcBef>
                <a:spcPct val="0"/>
              </a:spcBef>
              <a:buNone/>
            </a:pPr>
            <a:endParaRPr lang="en-US" dirty="0">
              <a:solidFill>
                <a:schemeClr val="tx1"/>
              </a:solidFill>
            </a:endParaRPr>
          </a:p>
          <a:p>
            <a:pPr>
              <a:spcBef>
                <a:spcPts val="200"/>
              </a:spcBef>
              <a:buFont typeface="Monotype Sorts" pitchFamily="2" charset="2"/>
              <a:buNone/>
            </a:pPr>
            <a:endParaRPr lang="en-US" dirty="0"/>
          </a:p>
        </p:txBody>
      </p:sp>
      <p:sp>
        <p:nvSpPr>
          <p:cNvPr id="30724" name="Rectangle 4"/>
          <p:cNvSpPr>
            <a:spLocks noChangeArrowheads="1"/>
          </p:cNvSpPr>
          <p:nvPr/>
        </p:nvSpPr>
        <p:spPr bwMode="auto">
          <a:xfrm>
            <a:off x="381000" y="1752600"/>
            <a:ext cx="53340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C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5" name="Rectangle 5"/>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save tran s1</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s1</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0726" name="Rectangle 6"/>
          <p:cNvSpPr>
            <a:spLocks noChangeArrowheads="1"/>
          </p:cNvSpPr>
          <p:nvPr/>
        </p:nvSpPr>
        <p:spPr bwMode="auto">
          <a:xfrm>
            <a:off x="381000" y="4114800"/>
            <a:ext cx="4648200" cy="25146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p>
          <a:p>
            <a:pPr>
              <a:lnSpc>
                <a:spcPct val="85000"/>
              </a:lnSpc>
              <a:buClr>
                <a:srgbClr val="FF0000"/>
              </a:buClr>
              <a:buSzPct val="55000"/>
              <a:buFont typeface="Monotype Sorts" pitchFamily="2" charset="2"/>
              <a:buNone/>
            </a:pPr>
            <a:r>
              <a:rPr lang="en-US" sz="2600" dirty="0">
                <a:solidFill>
                  <a:schemeClr val="bg2"/>
                </a:solidFill>
              </a:rPr>
              <a:t>Case D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dirty="0">
                <a:solidFill>
                  <a:schemeClr val="bg2"/>
                </a:solidFill>
              </a:rPr>
              <a:t>(this case</a:t>
            </a:r>
            <a:r>
              <a:rPr lang="en-US" sz="1800" b="1" dirty="0">
                <a:solidFill>
                  <a:srgbClr val="1669BC"/>
                </a:solidFill>
                <a:latin typeface="Courier New" pitchFamily="49" charset="0"/>
              </a:rPr>
              <a:t>	</a:t>
            </a:r>
            <a:r>
              <a:rPr lang="en-US" sz="1800" b="1" dirty="0">
                <a:solidFill>
                  <a:srgbClr val="3333FF"/>
                </a:solidFill>
                <a:latin typeface="Courier New" pitchFamily="49" charset="0"/>
              </a:rPr>
              <a:t>insert ...</a:t>
            </a:r>
            <a:br>
              <a:rPr lang="en-US" sz="1800" b="1" dirty="0">
                <a:solidFill>
                  <a:srgbClr val="3333FF"/>
                </a:solidFill>
                <a:latin typeface="Courier New" pitchFamily="49" charset="0"/>
              </a:rPr>
            </a:br>
            <a:r>
              <a:rPr lang="en-US" dirty="0">
                <a:solidFill>
                  <a:schemeClr val="bg2"/>
                </a:solidFill>
              </a:rPr>
              <a:t>causes an</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error)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7" name="Rectangle 7"/>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r>
              <a:rPr lang="en-US" sz="1600" b="1">
                <a:solidFill>
                  <a:srgbClr val="1669BC"/>
                </a:solidFill>
                <a:latin typeface="Courier New" pitchFamily="49" charset="0"/>
              </a:rPr>
              <a:t>	</a:t>
            </a:r>
            <a:endParaRPr lang="en-US" sz="18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begin tran s2</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s2</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endParaRPr lang="en-US" sz="1800" b="1" i="1">
              <a:solidFill>
                <a:srgbClr val="3333FF"/>
              </a:solidFill>
              <a:latin typeface="Courier New" pitchFamily="49" charset="0"/>
            </a:endParaRPr>
          </a:p>
        </p:txBody>
      </p:sp>
      <p:sp>
        <p:nvSpPr>
          <p:cNvPr id="30728" name="Rectangle 8"/>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29" name="Rectangle 9"/>
          <p:cNvSpPr>
            <a:spLocks noChangeArrowheads="1"/>
          </p:cNvSpPr>
          <p:nvPr/>
        </p:nvSpPr>
        <p:spPr bwMode="auto">
          <a:xfrm>
            <a:off x="2133600" y="45720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0" name="Rectangle 10"/>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1" name="Rectangle 11"/>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2" name="Line 12"/>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30733" name="Line 13"/>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rollback trigger</a:t>
            </a:r>
            <a:endParaRPr lang="en-US" b="0"/>
          </a:p>
        </p:txBody>
      </p:sp>
      <p:sp>
        <p:nvSpPr>
          <p:cNvPr id="31747" name="Rectangle 3"/>
          <p:cNvSpPr>
            <a:spLocks noGrp="1" noChangeArrowheads="1"/>
          </p:cNvSpPr>
          <p:nvPr>
            <p:ph type="body" idx="1"/>
          </p:nvPr>
        </p:nvSpPr>
        <p:spPr/>
        <p:txBody>
          <a:bodyPr>
            <a:normAutofit fontScale="92500" lnSpcReduction="10000"/>
          </a:bodyPr>
          <a:lstStyle/>
          <a:p>
            <a:pPr>
              <a:spcBef>
                <a:spcPts val="600"/>
              </a:spcBef>
            </a:pPr>
            <a:r>
              <a:rPr lang="en-US" b="1"/>
              <a:t>rollback trigger</a:t>
            </a:r>
            <a:r>
              <a:rPr lang="en-US"/>
              <a:t> rolls back a trigger and the statement that fired the trigger</a:t>
            </a:r>
          </a:p>
          <a:p>
            <a:pPr>
              <a:spcBef>
                <a:spcPts val="600"/>
              </a:spcBef>
            </a:pPr>
            <a:r>
              <a:rPr lang="en-US"/>
              <a:t>Syntax:</a:t>
            </a:r>
          </a:p>
          <a:p>
            <a:pPr>
              <a:lnSpc>
                <a:spcPct val="90000"/>
              </a:lnSpc>
              <a:spcBef>
                <a:spcPct val="0"/>
              </a:spcBef>
              <a:buFont typeface="Monotype Sorts" pitchFamily="2" charset="2"/>
              <a:buNone/>
            </a:pPr>
            <a:r>
              <a:rPr lang="en-US" sz="2200">
                <a:solidFill>
                  <a:srgbClr val="3333FF"/>
                </a:solidFill>
              </a:rPr>
              <a:t>	rollback trigger [with raiserror </a:t>
            </a:r>
            <a:r>
              <a:rPr lang="en-US" sz="2200" i="1">
                <a:solidFill>
                  <a:srgbClr val="3333FF"/>
                </a:solidFill>
              </a:rPr>
              <a:t>error_number</a:t>
            </a:r>
            <a:r>
              <a:rPr lang="en-US" sz="2200">
                <a:solidFill>
                  <a:srgbClr val="3333FF"/>
                </a:solidFill>
              </a:rPr>
              <a:t> [</a:t>
            </a:r>
            <a:r>
              <a:rPr lang="en-US" sz="2200" i="1">
                <a:solidFill>
                  <a:srgbClr val="3333FF"/>
                </a:solidFill>
              </a:rPr>
              <a:t>error_statement</a:t>
            </a:r>
            <a:r>
              <a:rPr lang="en-US" sz="2200">
                <a:solidFill>
                  <a:srgbClr val="3333FF"/>
                </a:solidFill>
              </a:rPr>
              <a:t>] ]</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trigger trg_i_publishers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on 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for insert</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if @@rowcount &gt; 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begin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rollback trigger with raiserror 40031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"You cannot insert more than one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publisher at a time."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return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end</a:t>
            </a:r>
            <a:endParaRPr lang="en-US">
              <a:solidFill>
                <a:srgbClr val="3333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rollback trigger: Example</a:t>
            </a:r>
            <a:endParaRPr lang="en-US" b="0"/>
          </a:p>
        </p:txBody>
      </p:sp>
      <p:sp>
        <p:nvSpPr>
          <p:cNvPr id="32772" name="Rectangle 4"/>
          <p:cNvSpPr>
            <a:spLocks noChangeArrowheads="1"/>
          </p:cNvSpPr>
          <p:nvPr/>
        </p:nvSpPr>
        <p:spPr bwMode="auto">
          <a:xfrm>
            <a:off x="381000" y="1676400"/>
            <a:ext cx="48768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E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endParaRPr lang="en-US" sz="1800" b="1" dirty="0">
              <a:solidFill>
                <a:srgbClr val="1669BC"/>
              </a:solidFill>
              <a:latin typeface="Courier New" pitchFamily="49" charset="0"/>
            </a:endParaRPr>
          </a:p>
        </p:txBody>
      </p:sp>
      <p:sp>
        <p:nvSpPr>
          <p:cNvPr id="32773" name="Rectangle 5"/>
          <p:cNvSpPr>
            <a:spLocks noChangeArrowheads="1"/>
          </p:cNvSpPr>
          <p:nvPr/>
        </p:nvSpPr>
        <p:spPr bwMode="auto">
          <a:xfrm>
            <a:off x="5867400" y="19050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latin typeface="Courier New" pitchFamily="49" charset="0"/>
              </a:rPr>
              <a:t>rollback trigger</a:t>
            </a:r>
            <a:endParaRPr lang="en-US" sz="1800" b="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2774" name="Rectangle 6"/>
          <p:cNvSpPr>
            <a:spLocks noChangeArrowheads="1"/>
          </p:cNvSpPr>
          <p:nvPr/>
        </p:nvSpPr>
        <p:spPr bwMode="auto">
          <a:xfrm>
            <a:off x="2057400" y="2209800"/>
            <a:ext cx="2895600" cy="19050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5" name="Rectangle 7"/>
          <p:cNvSpPr>
            <a:spLocks noChangeArrowheads="1"/>
          </p:cNvSpPr>
          <p:nvPr/>
        </p:nvSpPr>
        <p:spPr bwMode="auto">
          <a:xfrm>
            <a:off x="5715000" y="23622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6" name="Line 8"/>
          <p:cNvSpPr>
            <a:spLocks noChangeShapeType="1"/>
          </p:cNvSpPr>
          <p:nvPr/>
        </p:nvSpPr>
        <p:spPr bwMode="auto">
          <a:xfrm flipV="1">
            <a:off x="4953000" y="23622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Updating Key Values</a:t>
            </a:r>
            <a:endParaRPr lang="en-US" b="0"/>
          </a:p>
        </p:txBody>
      </p:sp>
      <p:sp>
        <p:nvSpPr>
          <p:cNvPr id="43011" name="Rectangle 3"/>
          <p:cNvSpPr>
            <a:spLocks noGrp="1" noChangeArrowheads="1"/>
          </p:cNvSpPr>
          <p:nvPr>
            <p:ph type="body" idx="1"/>
          </p:nvPr>
        </p:nvSpPr>
        <p:spPr>
          <a:xfrm>
            <a:off x="612648" y="1600200"/>
            <a:ext cx="8153400" cy="5029200"/>
          </a:xfrm>
        </p:spPr>
        <p:txBody>
          <a:bodyPr>
            <a:normAutofit fontScale="92500" lnSpcReduction="10000"/>
          </a:bodyPr>
          <a:lstStyle/>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smtClean="0"/>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r>
              <a:rPr lang="en-US" sz="2600" dirty="0" smtClean="0">
                <a:solidFill>
                  <a:schemeClr val="tx1"/>
                </a:solidFill>
              </a:rPr>
              <a:t>*</a:t>
            </a:r>
            <a:r>
              <a:rPr lang="en-US" sz="2600" dirty="0">
                <a:solidFill>
                  <a:schemeClr val="tx1"/>
                </a:solidFill>
              </a:rPr>
              <a:t>Primary key values can be updated or deleted if they are not</a:t>
            </a:r>
          </a:p>
          <a:p>
            <a:pPr>
              <a:spcBef>
                <a:spcPct val="0"/>
              </a:spcBef>
              <a:buFont typeface="Monotype Sorts" pitchFamily="2" charset="2"/>
              <a:buNone/>
            </a:pPr>
            <a:r>
              <a:rPr lang="en-US" sz="2600" dirty="0">
                <a:solidFill>
                  <a:schemeClr val="tx1"/>
                </a:solidFill>
              </a:rPr>
              <a:t> referenced in any foreign keys.</a:t>
            </a:r>
          </a:p>
          <a:p>
            <a:endParaRPr lang="en-US" sz="2600" dirty="0">
              <a:solidFill>
                <a:schemeClr val="tx1"/>
              </a:solidFill>
            </a:endParaRPr>
          </a:p>
          <a:p>
            <a:pPr>
              <a:spcBef>
                <a:spcPts val="600"/>
              </a:spcBef>
            </a:pPr>
            <a:r>
              <a:rPr lang="en-US" sz="2600" dirty="0"/>
              <a:t>Primary key deletions or updates are possible only through triggers</a:t>
            </a:r>
          </a:p>
          <a:p>
            <a:pPr>
              <a:spcBef>
                <a:spcPts val="600"/>
              </a:spcBef>
            </a:pPr>
            <a:r>
              <a:rPr lang="en-US" sz="2600" dirty="0"/>
              <a:t>Cascaded changes are possible only through triggers</a:t>
            </a:r>
          </a:p>
        </p:txBody>
      </p:sp>
      <p:graphicFrame>
        <p:nvGraphicFramePr>
          <p:cNvPr id="76800" name="Object 0"/>
          <p:cNvGraphicFramePr>
            <a:graphicFrameLocks noChangeAspect="1"/>
          </p:cNvGraphicFramePr>
          <p:nvPr/>
        </p:nvGraphicFramePr>
        <p:xfrm>
          <a:off x="609600" y="1631950"/>
          <a:ext cx="10668000" cy="2330450"/>
        </p:xfrm>
        <a:graphic>
          <a:graphicData uri="http://schemas.openxmlformats.org/presentationml/2006/ole">
            <mc:AlternateContent xmlns:mc="http://schemas.openxmlformats.org/markup-compatibility/2006">
              <mc:Choice xmlns:v="urn:schemas-microsoft-com:vml" Requires="v">
                <p:oleObj spid="_x0000_s2052" name="Document" r:id="rId4" imgW="7238880" imgH="2048400" progId="Word.Document.8">
                  <p:embed/>
                </p:oleObj>
              </mc:Choice>
              <mc:Fallback>
                <p:oleObj name="Document" r:id="rId4" imgW="7238880" imgH="2048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31950"/>
                        <a:ext cx="10668000"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Constraints versus Triggers</a:t>
            </a:r>
            <a:endParaRPr lang="en-US" b="0"/>
          </a:p>
        </p:txBody>
      </p:sp>
      <p:sp>
        <p:nvSpPr>
          <p:cNvPr id="44035" name="Rectangle 3"/>
          <p:cNvSpPr>
            <a:spLocks noGrp="1" noChangeArrowheads="1"/>
          </p:cNvSpPr>
          <p:nvPr>
            <p:ph type="body" idx="1"/>
          </p:nvPr>
        </p:nvSpPr>
        <p:spPr/>
        <p:txBody>
          <a:bodyPr>
            <a:normAutofit lnSpcReduction="10000"/>
          </a:bodyPr>
          <a:lstStyle/>
          <a:p>
            <a:pPr>
              <a:spcBef>
                <a:spcPts val="600"/>
              </a:spcBef>
            </a:pPr>
            <a:r>
              <a:rPr lang="en-US"/>
              <a:t>Advantages to constraints:</a:t>
            </a:r>
          </a:p>
          <a:p>
            <a:pPr lvl="1">
              <a:spcBef>
                <a:spcPts val="200"/>
              </a:spcBef>
            </a:pPr>
            <a:r>
              <a:rPr lang="en-US">
                <a:solidFill>
                  <a:schemeClr val="tx1"/>
                </a:solidFill>
              </a:rPr>
              <a:t>Constraints (and rules) are faster than triggers</a:t>
            </a:r>
          </a:p>
          <a:p>
            <a:pPr lvl="1">
              <a:spcBef>
                <a:spcPts val="200"/>
              </a:spcBef>
            </a:pPr>
            <a:r>
              <a:rPr lang="en-US">
                <a:solidFill>
                  <a:schemeClr val="tx1"/>
                </a:solidFill>
              </a:rPr>
              <a:t>Constraints do not require additional coding</a:t>
            </a:r>
          </a:p>
          <a:p>
            <a:pPr lvl="1">
              <a:spcBef>
                <a:spcPts val="200"/>
              </a:spcBef>
            </a:pPr>
            <a:r>
              <a:rPr lang="en-US">
                <a:solidFill>
                  <a:schemeClr val="tx1"/>
                </a:solidFill>
              </a:rPr>
              <a:t>It is better to check data before it is entered into the database than to remove it after it is already there</a:t>
            </a:r>
          </a:p>
          <a:p>
            <a:pPr>
              <a:spcBef>
                <a:spcPts val="600"/>
              </a:spcBef>
            </a:pPr>
            <a:r>
              <a:rPr lang="en-US"/>
              <a:t>Advantages to triggers:</a:t>
            </a:r>
          </a:p>
          <a:p>
            <a:pPr lvl="1">
              <a:spcBef>
                <a:spcPts val="200"/>
              </a:spcBef>
            </a:pPr>
            <a:r>
              <a:rPr lang="en-US">
                <a:solidFill>
                  <a:schemeClr val="tx1"/>
                </a:solidFill>
              </a:rPr>
              <a:t>Flexible</a:t>
            </a:r>
          </a:p>
          <a:p>
            <a:pPr lvl="2">
              <a:spcBef>
                <a:spcPts val="200"/>
              </a:spcBef>
            </a:pPr>
            <a:r>
              <a:rPr lang="en-US"/>
              <a:t>Triggers can do anything you can code</a:t>
            </a:r>
          </a:p>
          <a:p>
            <a:pPr lvl="1">
              <a:spcBef>
                <a:spcPts val="200"/>
              </a:spcBef>
            </a:pPr>
            <a:r>
              <a:rPr lang="en-US">
                <a:solidFill>
                  <a:schemeClr val="tx1"/>
                </a:solidFill>
              </a:rPr>
              <a:t>Best for business rules that cannot be expressed as referential constraints, such as cascaded updates or deletes</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smtClean="0"/>
              <a:t>How to Write Linked Server-Based Distributed Queries</a:t>
            </a:r>
          </a:p>
        </p:txBody>
      </p:sp>
      <p:sp>
        <p:nvSpPr>
          <p:cNvPr id="4" name="Rounded Rectangle 844803"/>
          <p:cNvSpPr>
            <a:spLocks noChangeArrowheads="1"/>
          </p:cNvSpPr>
          <p:nvPr/>
        </p:nvSpPr>
        <p:spPr bwMode="auto">
          <a:xfrm>
            <a:off x="479500" y="1676400"/>
            <a:ext cx="8287736" cy="2874349"/>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726951" y="2030215"/>
            <a:ext cx="7765758" cy="106266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Use a fully qualified four-part name and the OPENQUERY function</a:t>
            </a:r>
          </a:p>
        </p:txBody>
      </p:sp>
      <p:sp>
        <p:nvSpPr>
          <p:cNvPr id="7" name="Rounded Rectangle 844806"/>
          <p:cNvSpPr>
            <a:spLocks noChangeArrowheads="1"/>
          </p:cNvSpPr>
          <p:nvPr/>
        </p:nvSpPr>
        <p:spPr bwMode="auto">
          <a:xfrm>
            <a:off x="691896" y="3261525"/>
            <a:ext cx="7770928" cy="101657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The OPENQUERY function executes the query on the specified linked server</a:t>
            </a:r>
          </a:p>
        </p:txBody>
      </p:sp>
      <p:sp>
        <p:nvSpPr>
          <p:cNvPr id="2" name="AutoShape 8"/>
          <p:cNvSpPr>
            <a:spLocks noChangeArrowheads="1"/>
          </p:cNvSpPr>
          <p:nvPr/>
        </p:nvSpPr>
        <p:spPr bwMode="auto">
          <a:xfrm>
            <a:off x="534988" y="5163738"/>
            <a:ext cx="8145462"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p>
          <a:p>
            <a:pPr defTabSz="457200">
              <a:lnSpc>
                <a:spcPct val="90000"/>
              </a:lnSpc>
              <a:tabLst>
                <a:tab pos="457200" algn="l"/>
              </a:tabLst>
              <a:defRPr/>
            </a:pPr>
            <a:r>
              <a:rPr lang="en-US" sz="2000" b="0">
                <a:latin typeface="Lucida Sans Typewriter" pitchFamily="49" charset="0"/>
              </a:rPr>
              <a:t>FROM OPENQUERY(OracleSvr, 'SELECT name, id FROM HumanResources.Titles')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Questions</a:t>
            </a:r>
          </a:p>
        </p:txBody>
      </p:sp>
      <p:sp>
        <p:nvSpPr>
          <p:cNvPr id="43011" name="Rectangle 3"/>
          <p:cNvSpPr>
            <a:spLocks noGrp="1" noChangeArrowheads="1"/>
          </p:cNvSpPr>
          <p:nvPr>
            <p:ph type="body" idx="1"/>
          </p:nvPr>
        </p:nvSpPr>
        <p:spPr/>
        <p:txBody>
          <a:bodyPr/>
          <a:lstStyle/>
          <a:p>
            <a:r>
              <a:rPr lang="en-US" smtClean="0"/>
              <a:t>What is the difference between scalar and table type user-defined functions?</a:t>
            </a:r>
          </a:p>
          <a:p>
            <a:r>
              <a:rPr lang="en-US" smtClean="0"/>
              <a:t>Why would a linked server be used instead of an ad hoc distributed query?</a:t>
            </a:r>
          </a:p>
          <a:p>
            <a:r>
              <a:rPr lang="en-US" smtClean="0"/>
              <a:t>How is a table type user-defined function queried?</a:t>
            </a:r>
          </a:p>
          <a:p>
            <a:r>
              <a:rPr lang="en-US" smtClean="0"/>
              <a:t>Where are stored procedure execution plans stored after initial execution?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lnSpcReduction="10000"/>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a:buFont typeface="Arial" pitchFamily="34" charset="0"/>
              <a:buChar char="•"/>
            </a:pPr>
            <a:r>
              <a:rPr lang="en-US" b="1" i="1" dirty="0" smtClean="0">
                <a:solidFill>
                  <a:schemeClr val="bg1">
                    <a:lumMod val="95000"/>
                    <a:lumOff val="5000"/>
                  </a:schemeClr>
                </a:solidFill>
              </a:rPr>
              <a:t>SQL Server Security Model</a:t>
            </a:r>
          </a:p>
          <a:p>
            <a:pPr marL="834390" lvl="1" indent="-514350" algn="l">
              <a:buFont typeface="Arial" pitchFamily="34" charset="0"/>
              <a:buChar char="•"/>
            </a:pPr>
            <a:r>
              <a:rPr lang="en-US" b="1" i="1" dirty="0" smtClean="0">
                <a:solidFill>
                  <a:schemeClr val="bg1">
                    <a:lumMod val="95000"/>
                    <a:lumOff val="5000"/>
                  </a:schemeClr>
                </a:solidFill>
              </a:rPr>
              <a:t>Principal</a:t>
            </a:r>
          </a:p>
          <a:p>
            <a:pPr marL="834390" lvl="1" indent="-514350" algn="l">
              <a:buFont typeface="Arial" pitchFamily="34" charset="0"/>
              <a:buChar char="•"/>
            </a:pPr>
            <a:r>
              <a:rPr lang="en-US" b="1" i="1" dirty="0" smtClean="0">
                <a:solidFill>
                  <a:schemeClr val="bg1">
                    <a:lumMod val="95000"/>
                    <a:lumOff val="5000"/>
                  </a:schemeClr>
                </a:solidFill>
              </a:rPr>
              <a:t>Securable</a:t>
            </a:r>
          </a:p>
          <a:p>
            <a:pPr marL="834390" lvl="1" indent="-514350" algn="l">
              <a:buFont typeface="Arial" pitchFamily="34" charset="0"/>
              <a:buChar char="•"/>
            </a:pPr>
            <a:r>
              <a:rPr lang="en-US" b="1" i="1" dirty="0" smtClean="0">
                <a:solidFill>
                  <a:schemeClr val="bg1">
                    <a:lumMod val="95000"/>
                    <a:lumOff val="5000"/>
                  </a:schemeClr>
                </a:solidFill>
              </a:rPr>
              <a:t>Permission</a:t>
            </a:r>
          </a:p>
          <a:p>
            <a:pPr marL="1291590" lvl="2" indent="-514350" algn="l">
              <a:buFont typeface="Wingdings" pitchFamily="2" charset="2"/>
              <a:buChar char="§"/>
            </a:pPr>
            <a:r>
              <a:rPr lang="en-US" b="1" i="1" dirty="0" smtClean="0">
                <a:solidFill>
                  <a:schemeClr val="bg1">
                    <a:lumMod val="95000"/>
                    <a:lumOff val="5000"/>
                  </a:schemeClr>
                </a:solidFill>
              </a:rPr>
              <a:t>Creating users</a:t>
            </a:r>
          </a:p>
          <a:p>
            <a:pPr marL="834390" lvl="1" indent="-514350" algn="l">
              <a:buFont typeface="Arial" pitchFamily="34" charset="0"/>
              <a:buChar char="•"/>
            </a:pPr>
            <a:r>
              <a:rPr lang="en-US" b="1" i="1" dirty="0" smtClean="0">
                <a:solidFill>
                  <a:schemeClr val="bg1">
                    <a:lumMod val="95000"/>
                    <a:lumOff val="5000"/>
                  </a:schemeClr>
                </a:solidFill>
              </a:rPr>
              <a:t>Backup</a:t>
            </a: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buFont typeface="Arial" pitchFamily="34" charset="0"/>
              <a:buChar char="•"/>
            </a:pPr>
            <a:r>
              <a:rPr lang="en-US" b="1" i="1" dirty="0" smtClean="0">
                <a:solidFill>
                  <a:schemeClr val="bg1">
                    <a:lumMod val="95000"/>
                    <a:lumOff val="5000"/>
                  </a:schemeClr>
                </a:solidFill>
              </a:rPr>
              <a:t>Job &amp; alerts and operators</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nvGraphicFramePr>
        <p:xfrm>
          <a:off x="5867400" y="228598"/>
          <a:ext cx="2971800" cy="5596220"/>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r>
                        <a:rPr lang="en-US" sz="2000" dirty="0">
                          <a:solidFill>
                            <a:schemeClr val="tx1"/>
                          </a:solidFill>
                          <a:latin typeface="Calibri"/>
                          <a:ea typeface="Calibri"/>
                          <a:cs typeface="Arial"/>
                        </a:rPr>
                        <a:t>Data base mirroring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Notification service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Query tuning and performance</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Partitioning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36">
                <a:tc>
                  <a:txBody>
                    <a:bodyPr/>
                    <a:lstStyle/>
                    <a:p>
                      <a:pPr marL="0" marR="0">
                        <a:lnSpc>
                          <a:spcPct val="115000"/>
                        </a:lnSpc>
                        <a:spcBef>
                          <a:spcPts val="0"/>
                        </a:spcBef>
                        <a:spcAft>
                          <a:spcPts val="0"/>
                        </a:spcAft>
                      </a:pPr>
                      <a:r>
                        <a:rPr lang="en-US" sz="2000" dirty="0" smtClean="0">
                          <a:latin typeface="Calibri"/>
                          <a:ea typeface="Calibri"/>
                          <a:cs typeface="Arial"/>
                        </a:rPr>
                        <a:t>Replication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SQL Debugging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458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dirty="0" smtClean="0"/>
              <a:t>Retrieving XML by Using FOR XML</a:t>
            </a:r>
          </a:p>
        </p:txBody>
      </p:sp>
      <p:sp>
        <p:nvSpPr>
          <p:cNvPr id="14339" name="Rectangle 3"/>
          <p:cNvSpPr>
            <a:spLocks noGrp="1" noChangeArrowheads="1"/>
          </p:cNvSpPr>
          <p:nvPr>
            <p:ph type="body" idx="1"/>
          </p:nvPr>
        </p:nvSpPr>
        <p:spPr/>
        <p:txBody>
          <a:bodyPr/>
          <a:lstStyle/>
          <a:p>
            <a:pPr eaLnBrk="1" hangingPunct="1"/>
            <a:r>
              <a:rPr lang="en-US" smtClean="0"/>
              <a:t>Introduction to the FOR XML Clause</a:t>
            </a:r>
          </a:p>
          <a:p>
            <a:pPr eaLnBrk="1" hangingPunct="1"/>
            <a:r>
              <a:rPr lang="en-US" smtClean="0"/>
              <a:t>What Are RAW Mode Queries?</a:t>
            </a:r>
          </a:p>
          <a:p>
            <a:pPr eaLnBrk="1" hangingPunct="1"/>
            <a:r>
              <a:rPr lang="en-US" smtClean="0"/>
              <a:t>What Are AUTO Mode Queries?</a:t>
            </a:r>
          </a:p>
          <a:p>
            <a:pPr eaLnBrk="1" hangingPunct="1"/>
            <a:r>
              <a:rPr lang="en-US" smtClean="0"/>
              <a:t>What Are EXPLICIT Mode Queries?</a:t>
            </a:r>
          </a:p>
          <a:p>
            <a:pPr eaLnBrk="1" hangingPunct="1"/>
            <a:r>
              <a:rPr lang="en-US" smtClean="0"/>
              <a:t>What Are PATH Mode Queries?</a:t>
            </a:r>
          </a:p>
          <a:p>
            <a:pPr eaLnBrk="1" hangingPunct="1"/>
            <a:r>
              <a:rPr lang="en-US" smtClean="0"/>
              <a:t>Syntax for Retrieving Nested XML</a:t>
            </a:r>
          </a:p>
          <a:p>
            <a:pPr eaLnBrk="1" hangingPunct="1">
              <a:buFontTx/>
              <a:buNone/>
            </a:pPr>
            <a:endParaRPr lang="en-US" smtClean="0"/>
          </a:p>
        </p:txBody>
      </p:sp>
      <p:sp>
        <p:nvSpPr>
          <p:cNvPr id="4" name="TextBox 3"/>
          <p:cNvSpPr txBox="1"/>
          <p:nvPr/>
        </p:nvSpPr>
        <p:spPr>
          <a:xfrm>
            <a:off x="2971800" y="5257800"/>
            <a:ext cx="3429000" cy="769441"/>
          </a:xfrm>
          <a:prstGeom prst="rect">
            <a:avLst/>
          </a:prstGeom>
          <a:noFill/>
        </p:spPr>
        <p:txBody>
          <a:bodyPr wrap="square" rtlCol="0">
            <a:spAutoFit/>
          </a:bodyPr>
          <a:lstStyle/>
          <a:p>
            <a:r>
              <a:rPr lang="en-US" sz="4400" dirty="0" smtClean="0">
                <a:hlinkClick r:id="rId3" action="ppaction://hlinkfile"/>
              </a:rPr>
              <a:t>XML Demos</a:t>
            </a:r>
            <a:endParaRPr lang="en-US" sz="4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extLst>
      <p:ext uri="{BB962C8B-B14F-4D97-AF65-F5344CB8AC3E}">
        <p14:creationId xmlns:p14="http://schemas.microsoft.com/office/powerpoint/2010/main" val="618193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extLst>
      <p:ext uri="{BB962C8B-B14F-4D97-AF65-F5344CB8AC3E}">
        <p14:creationId xmlns:p14="http://schemas.microsoft.com/office/powerpoint/2010/main" val="37212662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extLst>
      <p:ext uri="{BB962C8B-B14F-4D97-AF65-F5344CB8AC3E}">
        <p14:creationId xmlns:p14="http://schemas.microsoft.com/office/powerpoint/2010/main" val="26896902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extLst>
      <p:ext uri="{BB962C8B-B14F-4D97-AF65-F5344CB8AC3E}">
        <p14:creationId xmlns:p14="http://schemas.microsoft.com/office/powerpoint/2010/main" val="33549541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extLst>
      <p:ext uri="{BB962C8B-B14F-4D97-AF65-F5344CB8AC3E}">
        <p14:creationId xmlns:p14="http://schemas.microsoft.com/office/powerpoint/2010/main" val="397878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extLst>
      <p:ext uri="{BB962C8B-B14F-4D97-AF65-F5344CB8AC3E}">
        <p14:creationId xmlns:p14="http://schemas.microsoft.com/office/powerpoint/2010/main" val="32815626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extLst>
      <p:ext uri="{BB962C8B-B14F-4D97-AF65-F5344CB8AC3E}">
        <p14:creationId xmlns:p14="http://schemas.microsoft.com/office/powerpoint/2010/main" val="1456551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extLst>
      <p:ext uri="{BB962C8B-B14F-4D97-AF65-F5344CB8AC3E}">
        <p14:creationId xmlns:p14="http://schemas.microsoft.com/office/powerpoint/2010/main" val="4233773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2C476D-523A-4692-B512-50251A11C46C}"/>
</file>

<file path=customXml/itemProps2.xml><?xml version="1.0" encoding="utf-8"?>
<ds:datastoreItem xmlns:ds="http://schemas.openxmlformats.org/officeDocument/2006/customXml" ds:itemID="{A0450783-95FD-4933-9230-06DED673B6B3}"/>
</file>

<file path=customXml/itemProps3.xml><?xml version="1.0" encoding="utf-8"?>
<ds:datastoreItem xmlns:ds="http://schemas.openxmlformats.org/officeDocument/2006/customXml" ds:itemID="{553E9359-9AD5-4B46-9847-C9B9E43FA62B}"/>
</file>

<file path=docProps/app.xml><?xml version="1.0" encoding="utf-8"?>
<Properties xmlns="http://schemas.openxmlformats.org/officeDocument/2006/extended-properties" xmlns:vt="http://schemas.openxmlformats.org/officeDocument/2006/docPropsVTypes">
  <Template>Median</Template>
  <TotalTime>327</TotalTime>
  <Words>15003</Words>
  <Application>Microsoft Office PowerPoint</Application>
  <PresentationFormat>On-screen Show (4:3)</PresentationFormat>
  <Paragraphs>1875</Paragraphs>
  <Slides>97</Slides>
  <Notes>66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Median</vt:lpstr>
      <vt:lpstr>Document</vt:lpstr>
      <vt:lpstr>PowerPoint Presentation</vt:lpstr>
      <vt:lpstr>Using XML </vt:lpstr>
      <vt:lpstr>Using the XML Data Type</vt:lpstr>
      <vt:lpstr>What Is XML?</vt:lpstr>
      <vt:lpstr>What Is the XML Data Type?</vt:lpstr>
      <vt:lpstr>The Query, Value, and Exist Methods</vt:lpstr>
      <vt:lpstr>The Modify Method</vt:lpstr>
      <vt:lpstr>The Nodes Method</vt:lpstr>
      <vt:lpstr>Retrieving XML by Using FOR XML</vt:lpstr>
      <vt:lpstr>Introduction to the FOR XML Clause</vt:lpstr>
      <vt:lpstr>What Are RAW Mode Queries?</vt:lpstr>
      <vt:lpstr>What Are AUTO Mode Queries?</vt:lpstr>
      <vt:lpstr>What Are EXPLICIT Mode Queries?</vt:lpstr>
      <vt:lpstr>What Are PATH Mode Queries?</vt:lpstr>
      <vt:lpstr>Syntax for Retrieving Nested XML</vt:lpstr>
      <vt:lpstr>Shredding XML by Using OPENXML</vt:lpstr>
      <vt:lpstr>Overview of Shredding XML Data</vt:lpstr>
      <vt:lpstr>Stored Procedures for Managing In-Memory Node Trees</vt:lpstr>
      <vt:lpstr>OPENXML Syntax</vt:lpstr>
      <vt:lpstr>Syntax for Working With XML Namespaces</vt:lpstr>
      <vt:lpstr>Introducing XQuery</vt:lpstr>
      <vt:lpstr>What Is XQuery?</vt:lpstr>
      <vt:lpstr>XQuery Basics</vt:lpstr>
      <vt:lpstr>XQuery Expressions</vt:lpstr>
      <vt:lpstr>Stored Procedures</vt:lpstr>
      <vt:lpstr>Execution Environment</vt:lpstr>
      <vt:lpstr>What Are Stored Procedures?</vt:lpstr>
      <vt:lpstr>What Are Stored Procedures?</vt:lpstr>
      <vt:lpstr>Types of Stored Procedures</vt:lpstr>
      <vt:lpstr>Performance Benefits</vt:lpstr>
      <vt:lpstr>Guidelines for Creating Stored Procedures</vt:lpstr>
      <vt:lpstr>Syntax for Creating Stored Procedures</vt:lpstr>
      <vt:lpstr>Syntax for Altering Stored Procedures</vt:lpstr>
      <vt:lpstr>Syntax for Dropping Stored Procedures</vt:lpstr>
      <vt:lpstr>How Are Stored Procedures Created?</vt:lpstr>
      <vt:lpstr>Stored Procedures and Permissions</vt:lpstr>
      <vt:lpstr>Creating Parameterized Stored Procedures</vt:lpstr>
      <vt:lpstr>Stored Procedure Parameters</vt:lpstr>
      <vt:lpstr>Passing Parameters</vt:lpstr>
      <vt:lpstr>Default Value</vt:lpstr>
      <vt:lpstr>Input Parameters: Common Errors</vt:lpstr>
      <vt:lpstr>Table-valued Parameters</vt:lpstr>
      <vt:lpstr>System Procedures for Stored Procedures</vt:lpstr>
      <vt:lpstr>Valid and Invalid Statements</vt:lpstr>
      <vt:lpstr>Server Cursor</vt:lpstr>
      <vt:lpstr>Stored Procedure Best Practices</vt:lpstr>
      <vt:lpstr>Working With Execution Plans</vt:lpstr>
      <vt:lpstr>Query Compilation</vt:lpstr>
      <vt:lpstr>Forced Stored Procedure Recompilation</vt:lpstr>
      <vt:lpstr>Handling Exceptions</vt:lpstr>
      <vt:lpstr>Syntax for Structured Exception Handling</vt:lpstr>
      <vt:lpstr>Guidelines for Handling Exceptions</vt:lpstr>
      <vt:lpstr>Questions</vt:lpstr>
      <vt:lpstr>Implementing Triggers</vt:lpstr>
      <vt:lpstr>What Are Triggers?</vt:lpstr>
      <vt:lpstr>Typical Trigger Applications</vt:lpstr>
      <vt:lpstr>Rules for Triggers</vt:lpstr>
      <vt:lpstr>Trigger</vt:lpstr>
      <vt:lpstr>Creating Triggers</vt:lpstr>
      <vt:lpstr>How an INSERT Trigger Works</vt:lpstr>
      <vt:lpstr>How a DELETE Trigger Works</vt:lpstr>
      <vt:lpstr>How an UPDATE Trigger Works</vt:lpstr>
      <vt:lpstr>How an INSTEAD OF Trigger Works</vt:lpstr>
      <vt:lpstr>Dropping Triggers</vt:lpstr>
      <vt:lpstr>Disabling Triggers</vt:lpstr>
      <vt:lpstr>disable trigger Syntax and Example</vt:lpstr>
      <vt:lpstr>System Procedures for Triggers</vt:lpstr>
      <vt:lpstr>How Triggers Work</vt:lpstr>
      <vt:lpstr>How Nested Triggers Work</vt:lpstr>
      <vt:lpstr>The inserted and deleted Tables</vt:lpstr>
      <vt:lpstr>Rules for inserted and deleted Tables</vt:lpstr>
      <vt:lpstr>INSERT and the OUTPUT Clause</vt:lpstr>
      <vt:lpstr>DELETE and the OUTPUT Clause</vt:lpstr>
      <vt:lpstr>UPDATE and the OUTPUT Clause</vt:lpstr>
      <vt:lpstr>Trigger Production Practices</vt:lpstr>
      <vt:lpstr>Review of @@rowcount</vt:lpstr>
      <vt:lpstr>if update</vt:lpstr>
      <vt:lpstr>Nested Trigger</vt:lpstr>
      <vt:lpstr>Trigger Types and Limitations</vt:lpstr>
      <vt:lpstr>Triggers and Transactions</vt:lpstr>
      <vt:lpstr>Rolling Back a Transaction </vt:lpstr>
      <vt:lpstr>Rolling Back a Trigger </vt:lpstr>
      <vt:lpstr>rollback trigger</vt:lpstr>
      <vt:lpstr>rollback trigger: Example</vt:lpstr>
      <vt:lpstr>Updating Key Values</vt:lpstr>
      <vt:lpstr>Constraints versus Triggers</vt:lpstr>
      <vt:lpstr>How to Write Linked Server-Based Distributed Queries</vt:lpstr>
      <vt:lpstr>Questions</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89</cp:revision>
  <dcterms:created xsi:type="dcterms:W3CDTF">2006-08-16T00:00:00Z</dcterms:created>
  <dcterms:modified xsi:type="dcterms:W3CDTF">2012-11-09T12:00:44Z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