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64" r:id="rId4"/>
    <p:sldId id="259" r:id="rId5"/>
    <p:sldId id="267" r:id="rId6"/>
    <p:sldId id="257" r:id="rId7"/>
    <p:sldId id="269" r:id="rId8"/>
    <p:sldId id="271" r:id="rId9"/>
    <p:sldId id="272" r:id="rId10"/>
    <p:sldId id="273" r:id="rId11"/>
    <p:sldId id="274" r:id="rId12"/>
    <p:sldId id="275" r:id="rId13"/>
    <p:sldId id="276" r:id="rId14"/>
    <p:sldId id="277" r:id="rId15"/>
    <p:sldId id="278" r:id="rId16"/>
    <p:sldId id="258" r:id="rId17"/>
    <p:sldId id="279" r:id="rId18"/>
    <p:sldId id="282" r:id="rId19"/>
    <p:sldId id="288" r:id="rId20"/>
    <p:sldId id="289" r:id="rId21"/>
    <p:sldId id="290" r:id="rId22"/>
    <p:sldId id="285" r:id="rId23"/>
    <p:sldId id="283" r:id="rId24"/>
    <p:sldId id="287" r:id="rId25"/>
    <p:sldId id="261"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3" d="100"/>
          <a:sy n="33" d="100"/>
        </p:scale>
        <p:origin x="-2436" y="-8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3EABBF-BBE5-4986-97C8-87E40FAEC2F0}"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3EABBF-BBE5-4986-97C8-87E40FAEC2F0}"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3EABBF-BBE5-4986-97C8-87E40FAEC2F0}"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3EABBF-BBE5-4986-97C8-87E40FAEC2F0}"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3EABBF-BBE5-4986-97C8-87E40FAEC2F0}"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3EABBF-BBE5-4986-97C8-87E40FAEC2F0}"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3EABBF-BBE5-4986-97C8-87E40FAEC2F0}"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3EABBF-BBE5-4986-97C8-87E40FAEC2F0}"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EABBF-BBE5-4986-97C8-87E40FAEC2F0}"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EABBF-BBE5-4986-97C8-87E40FAEC2F0}"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EABBF-BBE5-4986-97C8-87E40FAEC2F0}"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A2B30-BC0C-4E81-8E22-D27ACDF53B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EABBF-BBE5-4986-97C8-87E40FAEC2F0}" type="datetimeFigureOut">
              <a:rPr lang="en-US" smtClean="0"/>
              <a:pPr/>
              <a:t>4/13/2022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A2B30-BC0C-4E81-8E22-D27ACDF53B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r>
              <a:rPr lang="en-US" dirty="0" smtClean="0"/>
              <a:t>Software Documentation </a:t>
            </a:r>
            <a:br>
              <a:rPr lang="en-US" dirty="0" smtClean="0"/>
            </a:br>
            <a:r>
              <a:rPr lang="en-US" dirty="0" smtClean="0"/>
              <a:t>on</a:t>
            </a:r>
            <a:endParaRPr lang="en-US" dirty="0"/>
          </a:p>
        </p:txBody>
      </p:sp>
      <p:sp>
        <p:nvSpPr>
          <p:cNvPr id="3" name="Subtitle 2"/>
          <p:cNvSpPr>
            <a:spLocks noGrp="1"/>
          </p:cNvSpPr>
          <p:nvPr>
            <p:ph type="subTitle" idx="1"/>
          </p:nvPr>
        </p:nvSpPr>
        <p:spPr>
          <a:xfrm>
            <a:off x="1219200" y="2438400"/>
            <a:ext cx="6400800" cy="2667000"/>
          </a:xfrm>
        </p:spPr>
        <p:txBody>
          <a:bodyPr>
            <a:noAutofit/>
          </a:bodyPr>
          <a:lstStyle/>
          <a:p>
            <a:r>
              <a:rPr lang="en-US" sz="5400" b="1" dirty="0" smtClean="0">
                <a:solidFill>
                  <a:schemeClr val="tx2">
                    <a:lumMod val="60000"/>
                    <a:lumOff val="40000"/>
                  </a:schemeClr>
                </a:solidFill>
              </a:rPr>
              <a:t>Event Management System (EMS) App</a:t>
            </a:r>
          </a:p>
          <a:p>
            <a:endParaRPr lang="en-US" sz="6000" b="1" dirty="0">
              <a:solidFill>
                <a:schemeClr val="tx2">
                  <a:lumMod val="60000"/>
                  <a:lumOff val="40000"/>
                </a:schemeClr>
              </a:solidFill>
            </a:endParaRPr>
          </a:p>
        </p:txBody>
      </p:sp>
      <p:sp>
        <p:nvSpPr>
          <p:cNvPr id="4" name="TextBox 3"/>
          <p:cNvSpPr txBox="1"/>
          <p:nvPr/>
        </p:nvSpPr>
        <p:spPr>
          <a:xfrm>
            <a:off x="6781800" y="304800"/>
            <a:ext cx="2122376" cy="369332"/>
          </a:xfrm>
          <a:prstGeom prst="rect">
            <a:avLst/>
          </a:prstGeom>
          <a:noFill/>
        </p:spPr>
        <p:txBody>
          <a:bodyPr wrap="none" rtlCol="0">
            <a:spAutoFit/>
          </a:bodyPr>
          <a:lstStyle/>
          <a:p>
            <a:r>
              <a:rPr lang="en-US" b="1" dirty="0" smtClean="0"/>
              <a:t>CODE</a:t>
            </a:r>
            <a:r>
              <a:rPr lang="en-US" b="1" dirty="0" smtClean="0">
                <a:solidFill>
                  <a:schemeClr val="tx2">
                    <a:lumMod val="60000"/>
                    <a:lumOff val="40000"/>
                  </a:schemeClr>
                </a:solidFill>
              </a:rPr>
              <a:t>LEARNERS</a:t>
            </a:r>
            <a:r>
              <a:rPr lang="en-US" b="1" dirty="0" smtClean="0"/>
              <a:t>HUB</a:t>
            </a:r>
            <a:endParaRPr lang="en-US" b="1" dirty="0"/>
          </a:p>
        </p:txBody>
      </p:sp>
      <p:sp>
        <p:nvSpPr>
          <p:cNvPr id="6" name="TextBox 5"/>
          <p:cNvSpPr txBox="1"/>
          <p:nvPr/>
        </p:nvSpPr>
        <p:spPr>
          <a:xfrm>
            <a:off x="5943600" y="5181601"/>
            <a:ext cx="2286000" cy="646331"/>
          </a:xfrm>
          <a:prstGeom prst="rect">
            <a:avLst/>
          </a:prstGeom>
          <a:noFill/>
        </p:spPr>
        <p:txBody>
          <a:bodyPr wrap="square" rtlCol="0">
            <a:spAutoFit/>
          </a:bodyPr>
          <a:lstStyle/>
          <a:p>
            <a:r>
              <a:rPr lang="en-US" b="1" dirty="0" smtClean="0"/>
              <a:t>OLALEKAN SAHEED O</a:t>
            </a:r>
            <a:r>
              <a:rPr lang="en-US" b="1" dirty="0" smtClean="0">
                <a:solidFill>
                  <a:schemeClr val="tx2">
                    <a:lumMod val="75000"/>
                  </a:schemeClr>
                </a:solidFill>
              </a:rPr>
              <a:t>.</a:t>
            </a:r>
          </a:p>
          <a:p>
            <a:r>
              <a:rPr lang="en-US" b="1" dirty="0">
                <a:solidFill>
                  <a:schemeClr val="tx2">
                    <a:lumMod val="75000"/>
                  </a:schemeClr>
                </a:solidFill>
              </a:rPr>
              <a:t> </a:t>
            </a:r>
            <a:r>
              <a:rPr lang="en-US" b="1" dirty="0" smtClean="0">
                <a:solidFill>
                  <a:schemeClr val="tx2">
                    <a:lumMod val="75000"/>
                  </a:schemeClr>
                </a:solidFill>
              </a:rPr>
              <a:t>MARCH 2022.</a:t>
            </a:r>
            <a:endParaRPr lang="en-US"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Organizer’s Functional Requirement</a:t>
            </a:r>
            <a:endParaRPr lang="en-US" b="1" dirty="0"/>
          </a:p>
        </p:txBody>
      </p:sp>
      <p:sp>
        <p:nvSpPr>
          <p:cNvPr id="3" name="Content Placeholder 2"/>
          <p:cNvSpPr>
            <a:spLocks noGrp="1"/>
          </p:cNvSpPr>
          <p:nvPr>
            <p:ph idx="1"/>
          </p:nvPr>
        </p:nvSpPr>
        <p:spPr/>
        <p:txBody>
          <a:bodyPr>
            <a:normAutofit/>
          </a:bodyPr>
          <a:lstStyle/>
          <a:p>
            <a:r>
              <a:rPr lang="en-US" sz="2400" dirty="0" smtClean="0"/>
              <a:t>Organizer </a:t>
            </a:r>
            <a:r>
              <a:rPr lang="en-US" sz="2400" dirty="0" smtClean="0">
                <a:solidFill>
                  <a:schemeClr val="tx2">
                    <a:lumMod val="75000"/>
                  </a:schemeClr>
                </a:solidFill>
              </a:rPr>
              <a:t>can register</a:t>
            </a:r>
            <a:r>
              <a:rPr lang="en-US" sz="2400" dirty="0" smtClean="0"/>
              <a:t> in the App to use the App fully.</a:t>
            </a:r>
          </a:p>
          <a:p>
            <a:r>
              <a:rPr lang="en-US" sz="2400" dirty="0" smtClean="0"/>
              <a:t>He </a:t>
            </a:r>
            <a:r>
              <a:rPr lang="en-US" sz="2400" dirty="0" smtClean="0">
                <a:solidFill>
                  <a:schemeClr val="tx2">
                    <a:lumMod val="75000"/>
                  </a:schemeClr>
                </a:solidFill>
              </a:rPr>
              <a:t>can create a new event.</a:t>
            </a:r>
          </a:p>
          <a:p>
            <a:r>
              <a:rPr lang="en-US" sz="2400" dirty="0" smtClean="0"/>
              <a:t>He </a:t>
            </a:r>
            <a:r>
              <a:rPr lang="en-US" sz="2400" dirty="0" smtClean="0">
                <a:solidFill>
                  <a:schemeClr val="tx2">
                    <a:lumMod val="75000"/>
                  </a:schemeClr>
                </a:solidFill>
              </a:rPr>
              <a:t>can update an event </a:t>
            </a:r>
            <a:r>
              <a:rPr lang="en-US" sz="2400" dirty="0" smtClean="0"/>
              <a:t>earlier created.</a:t>
            </a:r>
          </a:p>
          <a:p>
            <a:r>
              <a:rPr lang="en-US" sz="2400" dirty="0" smtClean="0"/>
              <a:t>If situation demands, </a:t>
            </a:r>
            <a:r>
              <a:rPr lang="en-US" sz="2400" dirty="0" smtClean="0">
                <a:solidFill>
                  <a:schemeClr val="tx2">
                    <a:lumMod val="75000"/>
                  </a:schemeClr>
                </a:solidFill>
              </a:rPr>
              <a:t>he can delete the event </a:t>
            </a:r>
            <a:r>
              <a:rPr lang="en-US" sz="2400" dirty="0" smtClean="0"/>
              <a:t>if there is need to do so with the consent of the Admin.</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Functional Requirement</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tx2">
                    <a:lumMod val="75000"/>
                  </a:schemeClr>
                </a:solidFill>
              </a:rPr>
              <a:t>Smooth running of the App </a:t>
            </a:r>
            <a:r>
              <a:rPr lang="en-US" dirty="0" smtClean="0"/>
              <a:t>is the primary function of the Admin being the overall boss of the portal.</a:t>
            </a:r>
          </a:p>
          <a:p>
            <a:r>
              <a:rPr lang="en-US" dirty="0" smtClean="0"/>
              <a:t>Admin registers  and </a:t>
            </a:r>
            <a:r>
              <a:rPr lang="en-US" dirty="0" smtClean="0">
                <a:solidFill>
                  <a:schemeClr val="tx2">
                    <a:lumMod val="75000"/>
                  </a:schemeClr>
                </a:solidFill>
              </a:rPr>
              <a:t>supervises all the activities </a:t>
            </a:r>
            <a:r>
              <a:rPr lang="en-US" dirty="0" smtClean="0"/>
              <a:t>on the portal.</a:t>
            </a:r>
          </a:p>
          <a:p>
            <a:r>
              <a:rPr lang="en-US" dirty="0" smtClean="0"/>
              <a:t>The admin will validate and </a:t>
            </a:r>
            <a:r>
              <a:rPr lang="en-US" dirty="0" smtClean="0">
                <a:solidFill>
                  <a:schemeClr val="tx2">
                    <a:lumMod val="75000"/>
                  </a:schemeClr>
                </a:solidFill>
              </a:rPr>
              <a:t>approve different users’ accounts.</a:t>
            </a:r>
          </a:p>
          <a:p>
            <a:r>
              <a:rPr lang="en-US" dirty="0" smtClean="0"/>
              <a:t>He also validate and </a:t>
            </a:r>
            <a:r>
              <a:rPr lang="en-US" dirty="0" smtClean="0">
                <a:solidFill>
                  <a:schemeClr val="tx2">
                    <a:lumMod val="75000"/>
                  </a:schemeClr>
                </a:solidFill>
              </a:rPr>
              <a:t>approve any event created</a:t>
            </a:r>
            <a:r>
              <a:rPr lang="en-US" dirty="0" smtClean="0"/>
              <a:t> on the portal.</a:t>
            </a:r>
          </a:p>
          <a:p>
            <a:r>
              <a:rPr lang="en-US" dirty="0" smtClean="0"/>
              <a:t>Admin </a:t>
            </a:r>
            <a:r>
              <a:rPr lang="en-US" dirty="0" smtClean="0">
                <a:solidFill>
                  <a:schemeClr val="tx2">
                    <a:lumMod val="75000"/>
                  </a:schemeClr>
                </a:solidFill>
              </a:rPr>
              <a:t>can create </a:t>
            </a:r>
            <a:r>
              <a:rPr lang="en-US" dirty="0" smtClean="0"/>
              <a:t>any category of event.</a:t>
            </a:r>
          </a:p>
          <a:p>
            <a:r>
              <a:rPr lang="en-US" dirty="0" smtClean="0"/>
              <a:t>The Admin is also in the position </a:t>
            </a:r>
            <a:r>
              <a:rPr lang="en-US" dirty="0" smtClean="0">
                <a:solidFill>
                  <a:schemeClr val="tx2">
                    <a:lumMod val="75000"/>
                  </a:schemeClr>
                </a:solidFill>
              </a:rPr>
              <a:t>to update, block and remove totally of any registered event </a:t>
            </a:r>
            <a:r>
              <a:rPr lang="en-US" dirty="0" smtClean="0"/>
              <a:t>that does not conform with the App policy or illegal.</a:t>
            </a:r>
          </a:p>
          <a:p>
            <a:r>
              <a:rPr lang="en-US" dirty="0" smtClean="0"/>
              <a:t>The admin manage and </a:t>
            </a:r>
            <a:r>
              <a:rPr lang="en-US" dirty="0" smtClean="0">
                <a:solidFill>
                  <a:schemeClr val="tx2">
                    <a:lumMod val="75000"/>
                  </a:schemeClr>
                </a:solidFill>
              </a:rPr>
              <a:t>monitor the revenue generated </a:t>
            </a:r>
            <a:r>
              <a:rPr lang="en-US" dirty="0" smtClean="0"/>
              <a:t>from the purchase of tickets.</a:t>
            </a:r>
          </a:p>
          <a:p>
            <a:r>
              <a:rPr lang="en-US" dirty="0" smtClean="0"/>
              <a:t>He gives </a:t>
            </a:r>
            <a:r>
              <a:rPr lang="en-US" dirty="0" smtClean="0">
                <a:solidFill>
                  <a:schemeClr val="tx2">
                    <a:lumMod val="75000"/>
                  </a:schemeClr>
                </a:solidFill>
              </a:rPr>
              <a:t>real time accounting details</a:t>
            </a:r>
            <a:r>
              <a:rPr lang="en-US" dirty="0" smtClean="0"/>
              <a:t> through analysis and reports.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2667000"/>
            <a:ext cx="5943600" cy="584775"/>
          </a:xfrm>
          <a:prstGeom prst="rect">
            <a:avLst/>
          </a:prstGeom>
          <a:noFill/>
        </p:spPr>
        <p:txBody>
          <a:bodyPr wrap="square" rtlCol="0">
            <a:spAutoFit/>
          </a:bodyPr>
          <a:lstStyle/>
          <a:p>
            <a:r>
              <a:rPr lang="en-US" sz="3200" b="1" dirty="0" smtClean="0"/>
              <a:t>NON FUNCTIONAL REQUIREMENT</a:t>
            </a:r>
            <a:endParaRPr lang="en-US" sz="3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REQUIREMENT</a:t>
            </a:r>
            <a:endParaRPr lang="en-US" b="1" dirty="0"/>
          </a:p>
        </p:txBody>
      </p:sp>
      <p:sp>
        <p:nvSpPr>
          <p:cNvPr id="3" name="Content Placeholder 2"/>
          <p:cNvSpPr>
            <a:spLocks noGrp="1"/>
          </p:cNvSpPr>
          <p:nvPr>
            <p:ph idx="1"/>
          </p:nvPr>
        </p:nvSpPr>
        <p:spPr/>
        <p:txBody>
          <a:bodyPr/>
          <a:lstStyle/>
          <a:p>
            <a:pPr>
              <a:buNone/>
            </a:pPr>
            <a:r>
              <a:rPr lang="en-US" dirty="0" smtClean="0"/>
              <a:t>		</a:t>
            </a:r>
            <a:r>
              <a:rPr lang="en-US" b="1" dirty="0" smtClean="0"/>
              <a:t>SECURITY:</a:t>
            </a:r>
          </a:p>
          <a:p>
            <a:pPr>
              <a:buNone/>
            </a:pPr>
            <a:r>
              <a:rPr lang="en-US" dirty="0" smtClean="0"/>
              <a:t>		The app is protected from unauthorized access to the System . </a:t>
            </a:r>
            <a:r>
              <a:rPr lang="en-US" dirty="0" smtClean="0">
                <a:solidFill>
                  <a:schemeClr val="tx2">
                    <a:lumMod val="75000"/>
                  </a:schemeClr>
                </a:solidFill>
              </a:rPr>
              <a:t>Users gain access through Email and password</a:t>
            </a:r>
            <a:r>
              <a:rPr lang="en-US" dirty="0" smtClean="0"/>
              <a:t> provided when registered and is expected of them not to disclose  to third party.</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REQUIREMENT</a:t>
            </a:r>
            <a:endParaRPr lang="en-US" b="1"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r>
              <a:rPr lang="en-US" b="1" dirty="0" smtClean="0"/>
              <a:t>DATA INTERGRITY:</a:t>
            </a:r>
            <a:r>
              <a:rPr lang="en-US" dirty="0" smtClean="0"/>
              <a:t> All the App stakeholders </a:t>
            </a:r>
            <a:r>
              <a:rPr lang="en-US" dirty="0" smtClean="0">
                <a:solidFill>
                  <a:schemeClr val="tx2">
                    <a:lumMod val="75000"/>
                  </a:schemeClr>
                </a:solidFill>
              </a:rPr>
              <a:t>enjoy privacy of information.  </a:t>
            </a:r>
            <a:r>
              <a:rPr lang="en-US" dirty="0" smtClean="0"/>
              <a:t>Attendee is not permitted to update or delete an event. Such attempt  should be reported to the organizer or the Admin.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REQUIREMENT</a:t>
            </a:r>
            <a:endParaRPr lang="en-US" b="1" dirty="0"/>
          </a:p>
        </p:txBody>
      </p:sp>
      <p:sp>
        <p:nvSpPr>
          <p:cNvPr id="3" name="Content Placeholder 2"/>
          <p:cNvSpPr>
            <a:spLocks noGrp="1"/>
          </p:cNvSpPr>
          <p:nvPr>
            <p:ph idx="1"/>
          </p:nvPr>
        </p:nvSpPr>
        <p:spPr/>
        <p:txBody>
          <a:bodyPr/>
          <a:lstStyle/>
          <a:p>
            <a:pPr>
              <a:buNone/>
            </a:pPr>
            <a:r>
              <a:rPr lang="en-US" dirty="0" smtClean="0"/>
              <a:t>		</a:t>
            </a:r>
            <a:r>
              <a:rPr lang="en-US" b="1" dirty="0" smtClean="0"/>
              <a:t>USABILITY REQUIREMENT:</a:t>
            </a:r>
          </a:p>
          <a:p>
            <a:pPr>
              <a:buNone/>
            </a:pPr>
            <a:r>
              <a:rPr lang="en-US" b="1" dirty="0" smtClean="0"/>
              <a:t>		</a:t>
            </a:r>
            <a:r>
              <a:rPr lang="en-US" dirty="0" smtClean="0"/>
              <a:t>The App is user’s friendly. Any one that operate internet phone </a:t>
            </a:r>
            <a:r>
              <a:rPr lang="en-US" dirty="0" smtClean="0">
                <a:solidFill>
                  <a:schemeClr val="tx2">
                    <a:lumMod val="75000"/>
                  </a:schemeClr>
                </a:solidFill>
              </a:rPr>
              <a:t>can make use of the App  without any special training.</a:t>
            </a:r>
          </a:p>
          <a:p>
            <a:pPr>
              <a:buNone/>
            </a:pPr>
            <a:r>
              <a:rPr lang="en-US" dirty="0" smtClean="0"/>
              <a:t>		</a:t>
            </a:r>
            <a:r>
              <a:rPr lang="en-US" b="1" dirty="0" smtClean="0"/>
              <a:t>USER INFORMATION:</a:t>
            </a:r>
            <a:r>
              <a:rPr lang="en-US" dirty="0" smtClean="0"/>
              <a:t> The App requires functional Email and password to work to the optimal. Hence the App </a:t>
            </a:r>
            <a:r>
              <a:rPr lang="en-US" dirty="0" smtClean="0">
                <a:solidFill>
                  <a:schemeClr val="tx2">
                    <a:lumMod val="75000"/>
                  </a:schemeClr>
                </a:solidFill>
              </a:rPr>
              <a:t>really heavily on faithful information provided by the users.</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1" y="3244334"/>
            <a:ext cx="7391400" cy="769441"/>
          </a:xfrm>
          <a:prstGeom prst="rect">
            <a:avLst/>
          </a:prstGeom>
        </p:spPr>
        <p:txBody>
          <a:bodyPr wrap="square">
            <a:spAutoFit/>
          </a:bodyPr>
          <a:lstStyle/>
          <a:p>
            <a:r>
              <a:rPr lang="en-US" sz="4400" b="1" dirty="0" smtClean="0"/>
              <a:t>APPLICATION  ARCHITECTURE</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 Level Architecture</a:t>
            </a:r>
            <a:endParaRPr lang="en-US" b="1" dirty="0"/>
          </a:p>
        </p:txBody>
      </p:sp>
      <p:pic>
        <p:nvPicPr>
          <p:cNvPr id="1026" name="Picture 2" descr="C:\Users\PC\Desktop\My Project\user.jfif"/>
          <p:cNvPicPr>
            <a:picLocks noGrp="1" noChangeAspect="1" noChangeArrowheads="1"/>
          </p:cNvPicPr>
          <p:nvPr>
            <p:ph idx="1"/>
          </p:nvPr>
        </p:nvPicPr>
        <p:blipFill>
          <a:blip r:embed="rId2" cstate="print"/>
          <a:srcRect/>
          <a:stretch>
            <a:fillRect/>
          </a:stretch>
        </p:blipFill>
        <p:spPr bwMode="auto">
          <a:xfrm>
            <a:off x="685800" y="1600200"/>
            <a:ext cx="1581150" cy="1524000"/>
          </a:xfrm>
          <a:prstGeom prst="rect">
            <a:avLst/>
          </a:prstGeom>
          <a:noFill/>
        </p:spPr>
      </p:pic>
      <p:pic>
        <p:nvPicPr>
          <p:cNvPr id="1028" name="Picture 4" descr="C:\Users\PC\Desktop\My Project\login icon.jpg"/>
          <p:cNvPicPr>
            <a:picLocks noChangeAspect="1" noChangeArrowheads="1"/>
          </p:cNvPicPr>
          <p:nvPr/>
        </p:nvPicPr>
        <p:blipFill>
          <a:blip r:embed="rId3" cstate="print"/>
          <a:srcRect/>
          <a:stretch>
            <a:fillRect/>
          </a:stretch>
        </p:blipFill>
        <p:spPr bwMode="auto">
          <a:xfrm>
            <a:off x="7162800" y="1676400"/>
            <a:ext cx="1447800" cy="1447800"/>
          </a:xfrm>
          <a:prstGeom prst="rect">
            <a:avLst/>
          </a:prstGeom>
          <a:noFill/>
        </p:spPr>
      </p:pic>
      <p:pic>
        <p:nvPicPr>
          <p:cNvPr id="1031" name="Picture 7" descr="C:\Users\PC\Desktop\My Project\ticket icon.jfif"/>
          <p:cNvPicPr>
            <a:picLocks noChangeAspect="1" noChangeArrowheads="1"/>
          </p:cNvPicPr>
          <p:nvPr/>
        </p:nvPicPr>
        <p:blipFill>
          <a:blip r:embed="rId4" cstate="print"/>
          <a:srcRect/>
          <a:stretch>
            <a:fillRect/>
          </a:stretch>
        </p:blipFill>
        <p:spPr bwMode="auto">
          <a:xfrm>
            <a:off x="3124200" y="4267200"/>
            <a:ext cx="1600200" cy="1676400"/>
          </a:xfrm>
          <a:prstGeom prst="rect">
            <a:avLst/>
          </a:prstGeom>
          <a:noFill/>
        </p:spPr>
      </p:pic>
      <p:pic>
        <p:nvPicPr>
          <p:cNvPr id="1032" name="Picture 8" descr="C:\Users\PC\Desktop\My Project\upcoming event.jfif"/>
          <p:cNvPicPr>
            <a:picLocks noChangeAspect="1" noChangeArrowheads="1"/>
          </p:cNvPicPr>
          <p:nvPr/>
        </p:nvPicPr>
        <p:blipFill>
          <a:blip r:embed="rId5" cstate="print"/>
          <a:srcRect/>
          <a:stretch>
            <a:fillRect/>
          </a:stretch>
        </p:blipFill>
        <p:spPr bwMode="auto">
          <a:xfrm>
            <a:off x="5257800" y="4419600"/>
            <a:ext cx="990600" cy="1143000"/>
          </a:xfrm>
          <a:prstGeom prst="rect">
            <a:avLst/>
          </a:prstGeom>
          <a:noFill/>
        </p:spPr>
      </p:pic>
      <p:pic>
        <p:nvPicPr>
          <p:cNvPr id="1034" name="Picture 10" descr="C:\Users\PC\Desktop\My Project\event icon.jfif"/>
          <p:cNvPicPr>
            <a:picLocks noChangeAspect="1" noChangeArrowheads="1"/>
          </p:cNvPicPr>
          <p:nvPr/>
        </p:nvPicPr>
        <p:blipFill>
          <a:blip r:embed="rId6" cstate="print"/>
          <a:srcRect/>
          <a:stretch>
            <a:fillRect/>
          </a:stretch>
        </p:blipFill>
        <p:spPr bwMode="auto">
          <a:xfrm>
            <a:off x="457200" y="4191000"/>
            <a:ext cx="1905000" cy="1752600"/>
          </a:xfrm>
          <a:prstGeom prst="rect">
            <a:avLst/>
          </a:prstGeom>
          <a:noFill/>
        </p:spPr>
      </p:pic>
      <p:sp>
        <p:nvSpPr>
          <p:cNvPr id="13" name="Right Arrow 12"/>
          <p:cNvSpPr/>
          <p:nvPr/>
        </p:nvSpPr>
        <p:spPr>
          <a:xfrm>
            <a:off x="2209800" y="2286000"/>
            <a:ext cx="685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943600" y="2209800"/>
            <a:ext cx="990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668768" y="3429000"/>
            <a:ext cx="484632"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5400000">
            <a:off x="6565392" y="4584192"/>
            <a:ext cx="484632" cy="1014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4684776" y="4736592"/>
            <a:ext cx="484632" cy="710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5400000">
            <a:off x="2602992" y="4736592"/>
            <a:ext cx="484632" cy="710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19200" y="3252216"/>
            <a:ext cx="484632" cy="710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flipV="1">
            <a:off x="1219200" y="1154668"/>
            <a:ext cx="457200" cy="369332"/>
          </a:xfrm>
          <a:prstGeom prst="rect">
            <a:avLst/>
          </a:prstGeom>
          <a:noFill/>
        </p:spPr>
        <p:txBody>
          <a:bodyPr wrap="square" rtlCol="0">
            <a:spAutoFit/>
          </a:bodyPr>
          <a:lstStyle/>
          <a:p>
            <a:endParaRPr lang="en-US" dirty="0"/>
          </a:p>
        </p:txBody>
      </p:sp>
      <p:sp>
        <p:nvSpPr>
          <p:cNvPr id="25" name="TextBox 24"/>
          <p:cNvSpPr txBox="1"/>
          <p:nvPr/>
        </p:nvSpPr>
        <p:spPr>
          <a:xfrm>
            <a:off x="1066800" y="1230868"/>
            <a:ext cx="914400" cy="369332"/>
          </a:xfrm>
          <a:prstGeom prst="rect">
            <a:avLst/>
          </a:prstGeom>
          <a:noFill/>
        </p:spPr>
        <p:txBody>
          <a:bodyPr wrap="square" rtlCol="0">
            <a:spAutoFit/>
          </a:bodyPr>
          <a:lstStyle/>
          <a:p>
            <a:r>
              <a:rPr lang="en-US" dirty="0" smtClean="0"/>
              <a:t>User</a:t>
            </a:r>
            <a:endParaRPr lang="en-US" dirty="0"/>
          </a:p>
        </p:txBody>
      </p:sp>
      <p:pic>
        <p:nvPicPr>
          <p:cNvPr id="3" name="Picture 2" descr="C:\Users\PC\Desktop\My Project\register image.png"/>
          <p:cNvPicPr>
            <a:picLocks noChangeAspect="1" noChangeArrowheads="1"/>
          </p:cNvPicPr>
          <p:nvPr/>
        </p:nvPicPr>
        <p:blipFill>
          <a:blip r:embed="rId7" cstate="print"/>
          <a:srcRect/>
          <a:stretch>
            <a:fillRect/>
          </a:stretch>
        </p:blipFill>
        <p:spPr bwMode="auto">
          <a:xfrm>
            <a:off x="7086600" y="4267200"/>
            <a:ext cx="1676400" cy="1600200"/>
          </a:xfrm>
          <a:prstGeom prst="rect">
            <a:avLst/>
          </a:prstGeom>
          <a:noFill/>
        </p:spPr>
      </p:pic>
      <p:pic>
        <p:nvPicPr>
          <p:cNvPr id="1027" name="Picture 3" descr="C:\Users\PC\Desktop\My Project\sign up icon.jfif"/>
          <p:cNvPicPr>
            <a:picLocks noChangeAspect="1" noChangeArrowheads="1"/>
          </p:cNvPicPr>
          <p:nvPr/>
        </p:nvPicPr>
        <p:blipFill>
          <a:blip r:embed="rId8" cstate="print"/>
          <a:srcRect/>
          <a:stretch>
            <a:fillRect/>
          </a:stretch>
        </p:blipFill>
        <p:spPr bwMode="auto">
          <a:xfrm>
            <a:off x="4605338" y="1524000"/>
            <a:ext cx="1566862" cy="1790700"/>
          </a:xfrm>
          <a:prstGeom prst="rect">
            <a:avLst/>
          </a:prstGeom>
          <a:noFill/>
        </p:spPr>
      </p:pic>
      <p:pic>
        <p:nvPicPr>
          <p:cNvPr id="4" name="Picture 2" descr="C:\Users\PC\Desktop\My Project\server.jfif"/>
          <p:cNvPicPr>
            <a:picLocks noChangeAspect="1" noChangeArrowheads="1"/>
          </p:cNvPicPr>
          <p:nvPr/>
        </p:nvPicPr>
        <p:blipFill>
          <a:blip r:embed="rId9" cstate="print"/>
          <a:srcRect/>
          <a:stretch>
            <a:fillRect/>
          </a:stretch>
        </p:blipFill>
        <p:spPr bwMode="auto">
          <a:xfrm>
            <a:off x="2895600" y="1766887"/>
            <a:ext cx="1371600" cy="1281113"/>
          </a:xfrm>
          <a:prstGeom prst="rect">
            <a:avLst/>
          </a:prstGeom>
          <a:noFill/>
        </p:spPr>
      </p:pic>
      <p:sp>
        <p:nvSpPr>
          <p:cNvPr id="21" name="Right Arrow 20"/>
          <p:cNvSpPr/>
          <p:nvPr/>
        </p:nvSpPr>
        <p:spPr>
          <a:xfrm>
            <a:off x="4114800" y="2133600"/>
            <a:ext cx="7498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00400" y="1447801"/>
            <a:ext cx="838200" cy="369332"/>
          </a:xfrm>
          <a:prstGeom prst="rect">
            <a:avLst/>
          </a:prstGeom>
          <a:noFill/>
        </p:spPr>
        <p:txBody>
          <a:bodyPr wrap="square" rtlCol="0">
            <a:spAutoFit/>
          </a:bodyPr>
          <a:lstStyle/>
          <a:p>
            <a:r>
              <a:rPr lang="en-US" dirty="0" smtClean="0"/>
              <a:t>Server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3244334"/>
            <a:ext cx="6019800" cy="830997"/>
          </a:xfrm>
          <a:prstGeom prst="rect">
            <a:avLst/>
          </a:prstGeom>
        </p:spPr>
        <p:txBody>
          <a:bodyPr wrap="square">
            <a:spAutoFit/>
          </a:bodyPr>
          <a:lstStyle/>
          <a:p>
            <a:r>
              <a:rPr lang="en-US" sz="4800" b="1" dirty="0" smtClean="0"/>
              <a:t>Low Level Architecture</a:t>
            </a:r>
            <a:endParaRPr lang="en-US" sz="4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ocuments\Registration Flow Chart.jpg"/>
          <p:cNvPicPr>
            <a:picLocks noChangeAspect="1" noChangeArrowheads="1"/>
          </p:cNvPicPr>
          <p:nvPr/>
        </p:nvPicPr>
        <p:blipFill>
          <a:blip r:embed="rId2" cstate="print"/>
          <a:srcRect/>
          <a:stretch>
            <a:fillRect/>
          </a:stretch>
        </p:blipFill>
        <p:spPr bwMode="auto">
          <a:xfrm>
            <a:off x="-414338" y="9525"/>
            <a:ext cx="9972676" cy="6838950"/>
          </a:xfrm>
          <a:prstGeom prst="rect">
            <a:avLst/>
          </a:prstGeom>
          <a:noFill/>
        </p:spPr>
      </p:pic>
      <p:sp>
        <p:nvSpPr>
          <p:cNvPr id="2" name="TextBox 1"/>
          <p:cNvSpPr txBox="1"/>
          <p:nvPr/>
        </p:nvSpPr>
        <p:spPr>
          <a:xfrm>
            <a:off x="457200" y="381000"/>
            <a:ext cx="4419600" cy="369332"/>
          </a:xfrm>
          <a:prstGeom prst="rect">
            <a:avLst/>
          </a:prstGeom>
          <a:noFill/>
        </p:spPr>
        <p:txBody>
          <a:bodyPr wrap="square" rtlCol="0">
            <a:spAutoFit/>
          </a:bodyPr>
          <a:lstStyle/>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Problem Statement</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2400" dirty="0" smtClean="0"/>
              <a:t>		</a:t>
            </a:r>
          </a:p>
          <a:p>
            <a:pPr>
              <a:buNone/>
            </a:pPr>
            <a:r>
              <a:rPr lang="en-US" sz="2400" dirty="0" smtClean="0"/>
              <a:t>		Planning  </a:t>
            </a:r>
            <a:r>
              <a:rPr lang="en-US" sz="2400" dirty="0" smtClean="0">
                <a:solidFill>
                  <a:schemeClr val="tx2">
                    <a:lumMod val="75000"/>
                  </a:schemeClr>
                </a:solidFill>
              </a:rPr>
              <a:t>an event has its fair share of struggles</a:t>
            </a:r>
            <a:r>
              <a:rPr lang="en-US" sz="2400" dirty="0" smtClean="0"/>
              <a:t>, no matter what the size of the event.  The followings  include but not limited to the problems facing :</a:t>
            </a:r>
          </a:p>
          <a:p>
            <a:pPr lvl="1">
              <a:buFont typeface="Wingdings" pitchFamily="2" charset="2"/>
              <a:buChar char="§"/>
            </a:pPr>
            <a:r>
              <a:rPr lang="en-US" sz="2000" dirty="0" smtClean="0"/>
              <a:t>Having more attendees or </a:t>
            </a:r>
            <a:r>
              <a:rPr lang="en-US" sz="2000" dirty="0" smtClean="0">
                <a:solidFill>
                  <a:schemeClr val="tx2">
                    <a:lumMod val="75000"/>
                  </a:schemeClr>
                </a:solidFill>
              </a:rPr>
              <a:t>guests more than what planned for</a:t>
            </a:r>
            <a:r>
              <a:rPr lang="en-US" sz="2000" dirty="0" smtClean="0"/>
              <a:t> is an unavoidable mistakes.</a:t>
            </a:r>
          </a:p>
          <a:p>
            <a:pPr lvl="1">
              <a:buFont typeface="Wingdings" pitchFamily="2" charset="2"/>
              <a:buChar char="§"/>
            </a:pPr>
            <a:r>
              <a:rPr lang="en-US" sz="2000" dirty="0" smtClean="0">
                <a:solidFill>
                  <a:schemeClr val="tx2">
                    <a:lumMod val="75000"/>
                  </a:schemeClr>
                </a:solidFill>
              </a:rPr>
              <a:t>Managing extra people  is a huge issue</a:t>
            </a:r>
            <a:r>
              <a:rPr lang="en-US" sz="2000" dirty="0" smtClean="0"/>
              <a:t> as it can completely destroy an event if not done in a proper manner.</a:t>
            </a:r>
          </a:p>
          <a:p>
            <a:pPr lvl="1">
              <a:buFont typeface="Wingdings" pitchFamily="2" charset="2"/>
              <a:buChar char="§"/>
            </a:pPr>
            <a:r>
              <a:rPr lang="en-US" sz="2000" dirty="0" smtClean="0">
                <a:solidFill>
                  <a:schemeClr val="tx2">
                    <a:lumMod val="75000"/>
                  </a:schemeClr>
                </a:solidFill>
              </a:rPr>
              <a:t>Overspending on the event</a:t>
            </a:r>
            <a:r>
              <a:rPr lang="en-US" sz="2000" dirty="0" smtClean="0"/>
              <a:t> is a big event challenge.</a:t>
            </a:r>
          </a:p>
          <a:p>
            <a:pPr lvl="1">
              <a:buFont typeface="Wingdings" pitchFamily="2" charset="2"/>
              <a:buChar char="§"/>
            </a:pPr>
            <a:r>
              <a:rPr lang="en-US" sz="2000" dirty="0" smtClean="0"/>
              <a:t>Having </a:t>
            </a:r>
            <a:r>
              <a:rPr lang="en-US" sz="2000" dirty="0" smtClean="0">
                <a:solidFill>
                  <a:schemeClr val="tx2">
                    <a:lumMod val="75000"/>
                  </a:schemeClr>
                </a:solidFill>
              </a:rPr>
              <a:t>not a structured event management process</a:t>
            </a:r>
            <a:r>
              <a:rPr lang="en-US" sz="2000" dirty="0" smtClean="0"/>
              <a:t> can be an event mishap.</a:t>
            </a:r>
          </a:p>
          <a:p>
            <a:pPr lvl="1">
              <a:buFont typeface="Wingdings" pitchFamily="2" charset="2"/>
              <a:buChar char="§"/>
            </a:pPr>
            <a:r>
              <a:rPr lang="en-US" sz="2000" dirty="0" smtClean="0">
                <a:solidFill>
                  <a:schemeClr val="tx2">
                    <a:lumMod val="75000"/>
                  </a:schemeClr>
                </a:solidFill>
              </a:rPr>
              <a:t>Failure to capture valuable event data</a:t>
            </a:r>
            <a:r>
              <a:rPr lang="en-US" sz="2000" dirty="0" smtClean="0"/>
              <a:t> can be an event mishap.</a:t>
            </a:r>
          </a:p>
          <a:p>
            <a:pPr lvl="1">
              <a:buFont typeface="Wingdings" pitchFamily="2" charset="2"/>
              <a:buChar char="§"/>
            </a:pPr>
            <a:r>
              <a:rPr lang="en-US" sz="2000" dirty="0" smtClean="0">
                <a:solidFill>
                  <a:schemeClr val="tx2">
                    <a:lumMod val="75000"/>
                  </a:schemeClr>
                </a:solidFill>
              </a:rPr>
              <a:t>Over planning </a:t>
            </a:r>
            <a:r>
              <a:rPr lang="en-US" sz="2000" dirty="0" smtClean="0"/>
              <a:t>an event schedule is another problem.</a:t>
            </a:r>
          </a:p>
          <a:p>
            <a:pPr>
              <a:buFont typeface="Wingdings" pitchFamily="2" charset="2"/>
              <a:buChar char="§"/>
            </a:pPr>
            <a:endParaRPr lang="en-US" sz="2400" dirty="0" smtClean="0"/>
          </a:p>
          <a:p>
            <a:pPr>
              <a:buFont typeface="Wingdings" pitchFamily="2" charset="2"/>
              <a:buChar char="§"/>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PC\Documents\Create an Event.jpg"/>
          <p:cNvPicPr>
            <a:picLocks noChangeAspect="1" noChangeArrowheads="1"/>
          </p:cNvPicPr>
          <p:nvPr/>
        </p:nvPicPr>
        <p:blipFill>
          <a:blip r:embed="rId2" cstate="print"/>
          <a:srcRect/>
          <a:stretch>
            <a:fillRect/>
          </a:stretch>
        </p:blipFill>
        <p:spPr bwMode="auto">
          <a:xfrm>
            <a:off x="-414338" y="9525"/>
            <a:ext cx="9972676" cy="68389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PC\Documents\Registration for an Event Flow Chart.jpg"/>
          <p:cNvPicPr>
            <a:picLocks noChangeAspect="1" noChangeArrowheads="1"/>
          </p:cNvPicPr>
          <p:nvPr/>
        </p:nvPicPr>
        <p:blipFill>
          <a:blip r:embed="rId2" cstate="print"/>
          <a:srcRect/>
          <a:stretch>
            <a:fillRect/>
          </a:stretch>
        </p:blipFill>
        <p:spPr bwMode="auto">
          <a:xfrm>
            <a:off x="-414338" y="9525"/>
            <a:ext cx="9972676" cy="68389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Documents\Admin Flow Chart new.jpg"/>
          <p:cNvPicPr>
            <a:picLocks noChangeAspect="1" noChangeArrowheads="1"/>
          </p:cNvPicPr>
          <p:nvPr/>
        </p:nvPicPr>
        <p:blipFill>
          <a:blip r:embed="rId2" cstate="print"/>
          <a:srcRect/>
          <a:stretch>
            <a:fillRect/>
          </a:stretch>
        </p:blipFill>
        <p:spPr bwMode="auto">
          <a:xfrm>
            <a:off x="-414338" y="9525"/>
            <a:ext cx="9972676" cy="683895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ocuments\Drawing5.jpg"/>
          <p:cNvPicPr>
            <a:picLocks noChangeAspect="1" noChangeArrowheads="1"/>
          </p:cNvPicPr>
          <p:nvPr/>
        </p:nvPicPr>
        <p:blipFill>
          <a:blip r:embed="rId2" cstate="print"/>
          <a:srcRect/>
          <a:stretch>
            <a:fillRect/>
          </a:stretch>
        </p:blipFill>
        <p:spPr bwMode="auto">
          <a:xfrm>
            <a:off x="-457200" y="0"/>
            <a:ext cx="9972676" cy="6838950"/>
          </a:xfrm>
          <a:prstGeom prst="rect">
            <a:avLst/>
          </a:prstGeom>
          <a:noFill/>
        </p:spPr>
      </p:pic>
      <p:sp>
        <p:nvSpPr>
          <p:cNvPr id="3" name="TextBox 2"/>
          <p:cNvSpPr txBox="1"/>
          <p:nvPr/>
        </p:nvSpPr>
        <p:spPr>
          <a:xfrm>
            <a:off x="4572000" y="533400"/>
            <a:ext cx="2487925" cy="369332"/>
          </a:xfrm>
          <a:prstGeom prst="rect">
            <a:avLst/>
          </a:prstGeom>
          <a:noFill/>
        </p:spPr>
        <p:txBody>
          <a:bodyPr wrap="none" rtlCol="0">
            <a:spAutoFit/>
          </a:bodyPr>
          <a:lstStyle/>
          <a:p>
            <a:r>
              <a:rPr lang="en-US" b="1" dirty="0" smtClean="0"/>
              <a:t>ATTENDEE FLOW CHART</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Documents\Organizer flow chart copy.jpg"/>
          <p:cNvPicPr>
            <a:picLocks noChangeAspect="1" noChangeArrowheads="1"/>
          </p:cNvPicPr>
          <p:nvPr/>
        </p:nvPicPr>
        <p:blipFill>
          <a:blip r:embed="rId2" cstate="print"/>
          <a:srcRect/>
          <a:stretch>
            <a:fillRect/>
          </a:stretch>
        </p:blipFill>
        <p:spPr bwMode="auto">
          <a:xfrm>
            <a:off x="-414338" y="-57150"/>
            <a:ext cx="9972676" cy="691515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1026" name="Picture 2" descr="C:\Users\PC\Documents\Use-Case.jpg"/>
          <p:cNvPicPr>
            <a:picLocks noGrp="1" noChangeAspect="1" noChangeArrowheads="1"/>
          </p:cNvPicPr>
          <p:nvPr>
            <p:ph idx="1"/>
          </p:nvPr>
        </p:nvPicPr>
        <p:blipFill>
          <a:blip r:embed="rId2" cstate="print"/>
          <a:srcRect/>
          <a:stretch>
            <a:fillRect/>
          </a:stretch>
        </p:blipFill>
        <p:spPr bwMode="auto">
          <a:xfrm>
            <a:off x="0" y="228600"/>
            <a:ext cx="9143999" cy="678179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event erd.png"/>
          <p:cNvPicPr>
            <a:picLocks noChangeAspect="1" noChangeArrowheads="1"/>
          </p:cNvPicPr>
          <p:nvPr/>
        </p:nvPicPr>
        <p:blipFill>
          <a:blip r:embed="rId2" cstate="print"/>
          <a:srcRect/>
          <a:stretch>
            <a:fillRect/>
          </a:stretch>
        </p:blipFill>
        <p:spPr bwMode="auto">
          <a:xfrm>
            <a:off x="-6858000" y="-2971800"/>
            <a:ext cx="19888200" cy="1287779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CURRENT STATE</a:t>
            </a:r>
            <a:endParaRPr lang="en-US" sz="3600" b="1" dirty="0"/>
          </a:p>
        </p:txBody>
      </p:sp>
      <p:sp>
        <p:nvSpPr>
          <p:cNvPr id="3" name="Content Placeholder 2"/>
          <p:cNvSpPr>
            <a:spLocks noGrp="1"/>
          </p:cNvSpPr>
          <p:nvPr>
            <p:ph idx="1"/>
          </p:nvPr>
        </p:nvSpPr>
        <p:spPr/>
        <p:txBody>
          <a:bodyPr>
            <a:normAutofit/>
          </a:bodyPr>
          <a:lstStyle/>
          <a:p>
            <a:pPr>
              <a:buNone/>
            </a:pPr>
            <a:r>
              <a:rPr lang="en-US" sz="2400" dirty="0" smtClean="0"/>
              <a:t> 		It is obvious that </a:t>
            </a:r>
            <a:r>
              <a:rPr lang="en-US" sz="2400" dirty="0" smtClean="0">
                <a:solidFill>
                  <a:schemeClr val="tx2">
                    <a:lumMod val="75000"/>
                  </a:schemeClr>
                </a:solidFill>
              </a:rPr>
              <a:t>keeping up with the new trends in technological advancement has become a very difficult task these days.</a:t>
            </a:r>
            <a:r>
              <a:rPr lang="en-US" sz="2400" dirty="0" smtClean="0"/>
              <a:t> Monitoring social media and the relevant channels for updates can be tough. </a:t>
            </a:r>
          </a:p>
          <a:p>
            <a:pPr>
              <a:buNone/>
            </a:pPr>
            <a:r>
              <a:rPr lang="en-US" sz="2400" dirty="0" smtClean="0"/>
              <a:t>		However, is  very important to keep doing that so that knowing anything and everything  that might happen which can affect the event in any way. Try to think outside the box in terms of technology and </a:t>
            </a:r>
            <a:r>
              <a:rPr lang="en-US" sz="2400" dirty="0" smtClean="0">
                <a:solidFill>
                  <a:schemeClr val="tx2">
                    <a:lumMod val="75000"/>
                  </a:schemeClr>
                </a:solidFill>
              </a:rPr>
              <a:t>use event –planning software to help.</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OVERVIEW</a:t>
            </a:r>
            <a:endParaRPr lang="en-US" b="1" dirty="0"/>
          </a:p>
        </p:txBody>
      </p:sp>
      <p:sp>
        <p:nvSpPr>
          <p:cNvPr id="3" name="Content Placeholder 2"/>
          <p:cNvSpPr>
            <a:spLocks noGrp="1"/>
          </p:cNvSpPr>
          <p:nvPr>
            <p:ph idx="1"/>
          </p:nvPr>
        </p:nvSpPr>
        <p:spPr/>
        <p:txBody>
          <a:bodyPr>
            <a:normAutofit/>
          </a:bodyPr>
          <a:lstStyle/>
          <a:p>
            <a:pPr>
              <a:buNone/>
            </a:pPr>
            <a:r>
              <a:rPr lang="en-US" dirty="0" smtClean="0"/>
              <a:t>		</a:t>
            </a:r>
            <a:r>
              <a:rPr lang="en-US" sz="2400" dirty="0" smtClean="0"/>
              <a:t>Majorly, event success is largely determined by attendees satisfaction. Right from pre-event  to event proper and to post-event. This App helps all event stakeholders to  </a:t>
            </a:r>
            <a:r>
              <a:rPr lang="en-US" sz="2400" dirty="0" smtClean="0">
                <a:solidFill>
                  <a:schemeClr val="tx2">
                    <a:lumMod val="75000"/>
                  </a:schemeClr>
                </a:solidFill>
              </a:rPr>
              <a:t>answer the age – old question:</a:t>
            </a:r>
            <a:r>
              <a:rPr lang="en-US" sz="2400" dirty="0" smtClean="0"/>
              <a:t> </a:t>
            </a:r>
            <a:r>
              <a:rPr lang="en-US" sz="2400" b="1" dirty="0" smtClean="0">
                <a:solidFill>
                  <a:schemeClr val="tx2">
                    <a:lumMod val="75000"/>
                  </a:schemeClr>
                </a:solidFill>
              </a:rPr>
              <a:t>How was the event?</a:t>
            </a:r>
          </a:p>
          <a:p>
            <a:pPr>
              <a:buNone/>
            </a:pPr>
            <a:endParaRPr lang="en-US" sz="2400" b="1" dirty="0" smtClean="0">
              <a:solidFill>
                <a:schemeClr val="tx2">
                  <a:lumMod val="75000"/>
                </a:schemeClr>
              </a:solidFill>
            </a:endParaRPr>
          </a:p>
          <a:p>
            <a:pPr>
              <a:buNone/>
            </a:pPr>
            <a:r>
              <a:rPr lang="en-US" sz="2400" dirty="0" smtClean="0"/>
              <a:t>		This App</a:t>
            </a:r>
            <a:r>
              <a:rPr lang="en-US" sz="2400" dirty="0"/>
              <a:t> </a:t>
            </a:r>
            <a:r>
              <a:rPr lang="en-US" sz="2400" b="1" dirty="0">
                <a:solidFill>
                  <a:schemeClr val="tx2">
                    <a:lumMod val="75000"/>
                  </a:schemeClr>
                </a:solidFill>
              </a:rPr>
              <a:t>helps enhance event-goers' </a:t>
            </a:r>
            <a:r>
              <a:rPr lang="en-US" sz="2400" b="1" dirty="0" smtClean="0">
                <a:solidFill>
                  <a:schemeClr val="tx2">
                    <a:lumMod val="75000"/>
                  </a:schemeClr>
                </a:solidFill>
              </a:rPr>
              <a:t>experience</a:t>
            </a:r>
            <a:r>
              <a:rPr lang="en-US" sz="2400" dirty="0">
                <a:solidFill>
                  <a:schemeClr val="tx2">
                    <a:lumMod val="75000"/>
                  </a:schemeClr>
                </a:solidFill>
              </a:rPr>
              <a:t> </a:t>
            </a:r>
            <a:r>
              <a:rPr lang="en-US" sz="2400" dirty="0" smtClean="0"/>
              <a:t>and also </a:t>
            </a:r>
            <a:r>
              <a:rPr lang="en-US" sz="2400" dirty="0"/>
              <a:t>makes the event planner's life easier by making the event planning process more </a:t>
            </a:r>
            <a:r>
              <a:rPr lang="en-US" sz="2400" dirty="0" smtClean="0"/>
              <a:t>seamless. This App is a total solution to an event management.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SCOPE</a:t>
            </a:r>
            <a:endParaRPr lang="en-US" b="1" dirty="0"/>
          </a:p>
        </p:txBody>
      </p:sp>
      <p:sp>
        <p:nvSpPr>
          <p:cNvPr id="3" name="Content Placeholder 2"/>
          <p:cNvSpPr>
            <a:spLocks noGrp="1"/>
          </p:cNvSpPr>
          <p:nvPr>
            <p:ph idx="1"/>
          </p:nvPr>
        </p:nvSpPr>
        <p:spPr/>
        <p:txBody>
          <a:bodyPr/>
          <a:lstStyle/>
          <a:p>
            <a:pPr>
              <a:buNone/>
            </a:pPr>
            <a:r>
              <a:rPr lang="en-US" dirty="0" smtClean="0"/>
              <a:t>		The development of this App comes in phases. The initial design phase caters for event attendee with the convenience of having </a:t>
            </a:r>
            <a:r>
              <a:rPr lang="en-US" dirty="0" smtClean="0">
                <a:solidFill>
                  <a:schemeClr val="tx2">
                    <a:lumMod val="75000"/>
                  </a:schemeClr>
                </a:solidFill>
              </a:rPr>
              <a:t>everything they need to know about the event in one place.</a:t>
            </a:r>
          </a:p>
          <a:p>
            <a:pPr>
              <a:buNone/>
            </a:pPr>
            <a:r>
              <a:rPr lang="en-US" dirty="0" smtClean="0">
                <a:solidFill>
                  <a:schemeClr val="tx2">
                    <a:lumMod val="75000"/>
                  </a:schemeClr>
                </a:solidFill>
              </a:rPr>
              <a:t>		</a:t>
            </a:r>
            <a:r>
              <a:rPr lang="en-US" dirty="0" smtClean="0"/>
              <a:t>It also allows the users to plan their schedule ahead of time and </a:t>
            </a:r>
            <a:r>
              <a:rPr lang="en-US" dirty="0" smtClean="0">
                <a:solidFill>
                  <a:schemeClr val="tx2">
                    <a:lumMod val="75000"/>
                  </a:schemeClr>
                </a:solidFill>
              </a:rPr>
              <a:t>be informed by push notification about  event updates.</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81000" y="1524000"/>
            <a:ext cx="8229600" cy="4525963"/>
          </a:xfrm>
        </p:spPr>
        <p:txBody>
          <a:bodyPr>
            <a:normAutofit/>
          </a:bodyPr>
          <a:lstStyle/>
          <a:p>
            <a:pPr>
              <a:buFont typeface="Wingdings" pitchFamily="2" charset="2"/>
              <a:buChar char="Ø"/>
            </a:pPr>
            <a:r>
              <a:rPr lang="en-US" sz="2400" dirty="0" smtClean="0"/>
              <a:t>To </a:t>
            </a:r>
            <a:r>
              <a:rPr lang="en-US" sz="2400" dirty="0" smtClean="0">
                <a:solidFill>
                  <a:schemeClr val="tx2">
                    <a:lumMod val="75000"/>
                  </a:schemeClr>
                </a:solidFill>
              </a:rPr>
              <a:t>smooth workflow in the entire event lifecycle.</a:t>
            </a:r>
          </a:p>
          <a:p>
            <a:pPr>
              <a:buFont typeface="Wingdings" pitchFamily="2" charset="2"/>
              <a:buChar char="Ø"/>
            </a:pPr>
            <a:r>
              <a:rPr lang="en-US" sz="2400" dirty="0" smtClean="0"/>
              <a:t>To </a:t>
            </a:r>
            <a:r>
              <a:rPr lang="en-US" sz="2400" dirty="0" smtClean="0">
                <a:solidFill>
                  <a:schemeClr val="tx2">
                    <a:lumMod val="75000"/>
                  </a:schemeClr>
                </a:solidFill>
              </a:rPr>
              <a:t>manage distributed audiences in a single platform.</a:t>
            </a:r>
            <a:endParaRPr lang="en-US" sz="2400" dirty="0" smtClean="0"/>
          </a:p>
          <a:p>
            <a:pPr>
              <a:buFont typeface="Wingdings" pitchFamily="2" charset="2"/>
              <a:buChar char="Ø"/>
            </a:pPr>
            <a:r>
              <a:rPr lang="en-US" sz="2400" dirty="0" smtClean="0"/>
              <a:t>To gives room for </a:t>
            </a:r>
            <a:r>
              <a:rPr lang="en-US" sz="2400" dirty="0" smtClean="0">
                <a:solidFill>
                  <a:schemeClr val="tx2">
                    <a:lumMod val="75000"/>
                  </a:schemeClr>
                </a:solidFill>
              </a:rPr>
              <a:t>easy event registration and check-in</a:t>
            </a:r>
            <a:r>
              <a:rPr lang="en-US" sz="2400" dirty="0" smtClean="0"/>
              <a:t>, both </a:t>
            </a:r>
          </a:p>
          <a:p>
            <a:pPr>
              <a:buNone/>
            </a:pPr>
            <a:r>
              <a:rPr lang="en-US" sz="2400" dirty="0" smtClean="0"/>
              <a:t>	on-site and online.</a:t>
            </a:r>
          </a:p>
          <a:p>
            <a:pPr>
              <a:buFont typeface="Wingdings" pitchFamily="2" charset="2"/>
              <a:buChar char="Ø"/>
            </a:pPr>
            <a:r>
              <a:rPr lang="en-US" sz="2400" dirty="0"/>
              <a:t> </a:t>
            </a:r>
            <a:r>
              <a:rPr lang="en-US" sz="2400" dirty="0" smtClean="0"/>
              <a:t>When it involves ticket sales, it </a:t>
            </a:r>
            <a:r>
              <a:rPr lang="en-US" sz="2400" dirty="0" smtClean="0">
                <a:solidFill>
                  <a:schemeClr val="tx2">
                    <a:lumMod val="75000"/>
                  </a:schemeClr>
                </a:solidFill>
              </a:rPr>
              <a:t>makes the process trustworthy, </a:t>
            </a:r>
            <a:r>
              <a:rPr lang="en-US" sz="2400" dirty="0" smtClean="0"/>
              <a:t>short and hassle- free.</a:t>
            </a:r>
          </a:p>
          <a:p>
            <a:pPr>
              <a:buFont typeface="Wingdings" pitchFamily="2" charset="2"/>
              <a:buChar char="Ø"/>
            </a:pPr>
            <a:r>
              <a:rPr lang="en-US" sz="2400" dirty="0" smtClean="0"/>
              <a:t>To </a:t>
            </a:r>
            <a:r>
              <a:rPr lang="en-US" sz="2400" dirty="0" smtClean="0">
                <a:solidFill>
                  <a:schemeClr val="tx2">
                    <a:lumMod val="75000"/>
                  </a:schemeClr>
                </a:solidFill>
              </a:rPr>
              <a:t>keeps overheads cost lower.</a:t>
            </a:r>
          </a:p>
          <a:p>
            <a:pPr>
              <a:buFont typeface="Wingdings" pitchFamily="2" charset="2"/>
              <a:buChar char="Ø"/>
            </a:pPr>
            <a:r>
              <a:rPr lang="en-US" sz="2400" dirty="0" smtClean="0"/>
              <a:t>To </a:t>
            </a:r>
            <a:r>
              <a:rPr lang="en-US" sz="2400" dirty="0" smtClean="0">
                <a:solidFill>
                  <a:schemeClr val="tx2">
                    <a:lumMod val="75000"/>
                  </a:schemeClr>
                </a:solidFill>
              </a:rPr>
              <a:t>reduce or remove human emotional  factor </a:t>
            </a:r>
            <a:r>
              <a:rPr lang="en-US" sz="2400" dirty="0" smtClean="0"/>
              <a:t> due to no face –to- face interaction.</a:t>
            </a:r>
          </a:p>
          <a:p>
            <a:pPr>
              <a:buFont typeface="Wingdings" pitchFamily="2" charset="2"/>
              <a:buChar char="Ø"/>
            </a:pPr>
            <a:r>
              <a:rPr lang="en-US" sz="2400" dirty="0" smtClean="0"/>
              <a:t>To provides </a:t>
            </a:r>
            <a:r>
              <a:rPr lang="en-US" sz="2400" dirty="0" smtClean="0">
                <a:solidFill>
                  <a:schemeClr val="tx2">
                    <a:lumMod val="75000"/>
                  </a:schemeClr>
                </a:solidFill>
              </a:rPr>
              <a:t>real-time analytics and reporting.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a:t>
            </a:r>
            <a:r>
              <a:rPr lang="en-US" sz="2000" b="1" dirty="0" smtClean="0"/>
              <a:t>CONTINUED</a:t>
            </a:r>
            <a:endParaRPr lang="en-US" sz="2000" b="1"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solidFill>
                  <a:schemeClr val="tx2">
                    <a:lumMod val="75000"/>
                  </a:schemeClr>
                </a:solidFill>
              </a:rPr>
              <a:t>To supervise numerous events </a:t>
            </a:r>
            <a:r>
              <a:rPr lang="en-US" dirty="0" smtClean="0"/>
              <a:t>effortlessly  by running multiple events simultaneously.</a:t>
            </a:r>
          </a:p>
          <a:p>
            <a:pPr>
              <a:buFont typeface="Wingdings" pitchFamily="2" charset="2"/>
              <a:buChar char="Ø"/>
            </a:pPr>
            <a:r>
              <a:rPr lang="en-US" dirty="0" smtClean="0">
                <a:solidFill>
                  <a:schemeClr val="tx2">
                    <a:lumMod val="75000"/>
                  </a:schemeClr>
                </a:solidFill>
              </a:rPr>
              <a:t>To enhances attendee commitment occupied </a:t>
            </a:r>
            <a:r>
              <a:rPr lang="en-US" dirty="0" smtClean="0"/>
              <a:t>and alert by keeping the registrants up to date through planned remainders, newsletters and messages.</a:t>
            </a:r>
          </a:p>
          <a:p>
            <a:pPr>
              <a:buFont typeface="Wingdings" pitchFamily="2" charset="2"/>
              <a:buChar char="Ø"/>
            </a:pPr>
            <a:r>
              <a:rPr lang="en-US" dirty="0" smtClean="0"/>
              <a:t>To create an </a:t>
            </a:r>
            <a:r>
              <a:rPr lang="en-US" dirty="0" smtClean="0">
                <a:solidFill>
                  <a:schemeClr val="tx2">
                    <a:lumMod val="75000"/>
                  </a:schemeClr>
                </a:solidFill>
              </a:rPr>
              <a:t>avenue to share information </a:t>
            </a:r>
            <a:r>
              <a:rPr lang="en-US" dirty="0" smtClean="0"/>
              <a:t>with all attendees at once.</a:t>
            </a:r>
          </a:p>
          <a:p>
            <a:pPr>
              <a:buFont typeface="Wingdings" pitchFamily="2" charset="2"/>
              <a:buChar char="Ø"/>
            </a:pPr>
            <a:r>
              <a:rPr lang="en-US" dirty="0" smtClean="0"/>
              <a:t>Unforeseen and </a:t>
            </a:r>
            <a:r>
              <a:rPr lang="en-US" dirty="0" smtClean="0">
                <a:solidFill>
                  <a:schemeClr val="tx2">
                    <a:lumMod val="75000"/>
                  </a:schemeClr>
                </a:solidFill>
              </a:rPr>
              <a:t>last minutes changes to the event </a:t>
            </a:r>
            <a:r>
              <a:rPr lang="en-US" dirty="0" smtClean="0"/>
              <a:t>is can be easily catered for as people can be notified via push notifications.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743200"/>
            <a:ext cx="6629400" cy="984885"/>
          </a:xfrm>
          <a:prstGeom prst="rect">
            <a:avLst/>
          </a:prstGeom>
          <a:noFill/>
        </p:spPr>
        <p:txBody>
          <a:bodyPr wrap="square" rtlCol="0">
            <a:spAutoFit/>
          </a:bodyPr>
          <a:lstStyle/>
          <a:p>
            <a:r>
              <a:rPr lang="en-US" sz="4000" b="1" dirty="0" smtClean="0"/>
              <a:t>FUNCTIONAL REQUIREMENTS</a:t>
            </a:r>
          </a:p>
          <a:p>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ATTENDEE’S FUNCTIONAL REQUIREMENT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 The Attendee </a:t>
            </a:r>
            <a:r>
              <a:rPr lang="en-US" sz="2400" dirty="0" smtClean="0">
                <a:solidFill>
                  <a:schemeClr val="tx2">
                    <a:lumMod val="75000"/>
                  </a:schemeClr>
                </a:solidFill>
              </a:rPr>
              <a:t>can register on the App</a:t>
            </a:r>
            <a:r>
              <a:rPr lang="en-US" sz="2400" dirty="0" smtClean="0"/>
              <a:t> which enable him or her to have full access to use App via login.</a:t>
            </a:r>
          </a:p>
          <a:p>
            <a:r>
              <a:rPr lang="en-US" sz="2400" dirty="0" smtClean="0"/>
              <a:t>The Attendee </a:t>
            </a:r>
            <a:r>
              <a:rPr lang="en-US" sz="2400" dirty="0" smtClean="0">
                <a:solidFill>
                  <a:schemeClr val="tx2">
                    <a:lumMod val="75000"/>
                  </a:schemeClr>
                </a:solidFill>
              </a:rPr>
              <a:t>can search for any event of interest </a:t>
            </a:r>
            <a:r>
              <a:rPr lang="en-US" sz="2400" dirty="0" smtClean="0"/>
              <a:t>on the App.</a:t>
            </a:r>
          </a:p>
          <a:p>
            <a:r>
              <a:rPr lang="en-US" sz="2400" dirty="0" smtClean="0"/>
              <a:t>The Attendee can also </a:t>
            </a:r>
            <a:r>
              <a:rPr lang="en-US" sz="2400" dirty="0" smtClean="0">
                <a:solidFill>
                  <a:schemeClr val="tx2">
                    <a:lumMod val="75000"/>
                  </a:schemeClr>
                </a:solidFill>
              </a:rPr>
              <a:t>register for an event.</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1865</TotalTime>
  <Words>375</Words>
  <Application>Microsoft Office PowerPoint</Application>
  <PresentationFormat>On-screen Show (4:3)</PresentationFormat>
  <Paragraphs>76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Software Documentation  on</vt:lpstr>
      <vt:lpstr>The Problem Statement</vt:lpstr>
      <vt:lpstr>CURRENT STATE</vt:lpstr>
      <vt:lpstr>APPLICATION  OVERVIEW</vt:lpstr>
      <vt:lpstr>APPLICATION SCOPE</vt:lpstr>
      <vt:lpstr>OBJECTIVES</vt:lpstr>
      <vt:lpstr>OBJECTIVES CONTINUED</vt:lpstr>
      <vt:lpstr>PowerPoint Presentation</vt:lpstr>
      <vt:lpstr>ATTENDEE’S FUNCTIONAL REQUIREMENT </vt:lpstr>
      <vt:lpstr>Organizer’s Functional Requirement</vt:lpstr>
      <vt:lpstr>Admin Functional Requirement</vt:lpstr>
      <vt:lpstr>PowerPoint Presentation</vt:lpstr>
      <vt:lpstr>TECHNICAL REQUIREMENT</vt:lpstr>
      <vt:lpstr>TECHNICAL REQUIREMENT</vt:lpstr>
      <vt:lpstr>TECHNICAL REQUIREMENT</vt:lpstr>
      <vt:lpstr>PowerPoint Presentation</vt:lpstr>
      <vt:lpstr>High Level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software Documentation on</dc:title>
  <dc:creator>PC</dc:creator>
  <cp:lastModifiedBy>BDUL LATEEF</cp:lastModifiedBy>
  <cp:revision>60</cp:revision>
  <dcterms:created xsi:type="dcterms:W3CDTF">2022-03-02T11:15:02Z</dcterms:created>
  <dcterms:modified xsi:type="dcterms:W3CDTF">2022-04-13T11:54:16Z</dcterms:modified>
</cp:coreProperties>
</file>