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4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4660"/>
  </p:normalViewPr>
  <p:slideViewPr>
    <p:cSldViewPr snapToGrid="0">
      <p:cViewPr>
        <p:scale>
          <a:sx n="75" d="100"/>
          <a:sy n="75" d="100"/>
        </p:scale>
        <p:origin x="898" y="125"/>
      </p:cViewPr>
      <p:guideLst/>
    </p:cSldViewPr>
  </p:slideViewPr>
  <p:notesTextViewPr>
    <p:cViewPr>
      <p:scale>
        <a:sx n="1" d="1"/>
        <a:sy n="1" d="1"/>
      </p:scale>
      <p:origin x="0" y="0"/>
    </p:cViewPr>
  </p:notesTextViewPr>
  <p:notesViewPr>
    <p:cSldViewPr snapToGrid="0">
      <p:cViewPr varScale="1">
        <p:scale>
          <a:sx n="63" d="100"/>
          <a:sy n="63" d="100"/>
        </p:scale>
        <p:origin x="3134" y="6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EE4A9B9-86C3-64E8-0182-3F2DFF8CE2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C8AE710-D8B6-2CBC-BB1E-F69628963D6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DCEDC3-2746-496E-9089-C33CE2208F3B}" type="datetimeFigureOut">
              <a:rPr lang="en-US" smtClean="0"/>
              <a:t>03/12/2024</a:t>
            </a:fld>
            <a:endParaRPr lang="en-US"/>
          </a:p>
        </p:txBody>
      </p:sp>
      <p:sp>
        <p:nvSpPr>
          <p:cNvPr id="4" name="Footer Placeholder 3">
            <a:extLst>
              <a:ext uri="{FF2B5EF4-FFF2-40B4-BE49-F238E27FC236}">
                <a16:creationId xmlns:a16="http://schemas.microsoft.com/office/drawing/2014/main" id="{BC0E34BB-B69A-D6B2-94EE-36C6297766E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F8872F0-C7A8-5EFD-FAC2-13CB31FBAF7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802D0A-1370-481A-926C-E65DD543799C}" type="slidenum">
              <a:rPr lang="en-US" smtClean="0"/>
              <a:t>‹#›</a:t>
            </a:fld>
            <a:endParaRPr lang="en-US"/>
          </a:p>
        </p:txBody>
      </p:sp>
    </p:spTree>
    <p:extLst>
      <p:ext uri="{BB962C8B-B14F-4D97-AF65-F5344CB8AC3E}">
        <p14:creationId xmlns:p14="http://schemas.microsoft.com/office/powerpoint/2010/main" val="32489033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gradFill>
            <a:gsLst>
              <a:gs pos="0">
                <a:srgbClr val="FFFF00">
                  <a:shade val="30000"/>
                  <a:satMod val="115000"/>
                  <a:lumMod val="88000"/>
                  <a:lumOff val="12000"/>
                </a:srgbClr>
              </a:gs>
              <a:gs pos="30000">
                <a:srgbClr val="FFFF00">
                  <a:shade val="67500"/>
                  <a:satMod val="115000"/>
                </a:srgbClr>
              </a:gs>
              <a:gs pos="100000">
                <a:srgbClr val="FFFF00">
                  <a:shade val="100000"/>
                  <a:satMod val="115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21447"/>
          </a:xfrm>
        </p:spPr>
        <p:txBody>
          <a:bodyPr tIns="45720" bIns="45720" anchor="ctr">
            <a:normAutofit/>
          </a:bodyPr>
          <a:lstStyle>
            <a:lvl1pPr algn="ctr">
              <a:lnSpc>
                <a:spcPct val="80000"/>
              </a:lnSpc>
              <a:defRPr sz="4000" b="1" spc="150" baseline="0"/>
            </a:lvl1pPr>
          </a:lstStyle>
          <a:p>
            <a:r>
              <a:rPr lang="en-US" dirty="0"/>
              <a:t>Click to edit Master title style</a:t>
            </a:r>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895FC7D7-5FEA-4D1F-9F6F-C73E03C52A10}" type="datetimeFigureOut">
              <a:rPr lang="en-US" smtClean="0"/>
              <a:t>03/12/2024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42B107-BB06-4AF5-B263-E3507A7C0A8B}" type="slidenum">
              <a:rPr lang="en-US" smtClean="0"/>
              <a:t>‹#›</a:t>
            </a:fld>
            <a:endParaRPr lang="en-US"/>
          </a:p>
        </p:txBody>
      </p:sp>
      <p:pic>
        <p:nvPicPr>
          <p:cNvPr id="9" name="Picture 8">
            <a:extLst>
              <a:ext uri="{FF2B5EF4-FFF2-40B4-BE49-F238E27FC236}">
                <a16:creationId xmlns:a16="http://schemas.microsoft.com/office/drawing/2014/main" id="{074B65D4-E107-131B-D578-E7946CC89D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74269" y="429287"/>
            <a:ext cx="5443462" cy="1539186"/>
          </a:xfrm>
          <a:prstGeom prst="rect">
            <a:avLst/>
          </a:prstGeom>
        </p:spPr>
      </p:pic>
      <p:sp>
        <p:nvSpPr>
          <p:cNvPr id="10" name="TextBox 9">
            <a:extLst>
              <a:ext uri="{FF2B5EF4-FFF2-40B4-BE49-F238E27FC236}">
                <a16:creationId xmlns:a16="http://schemas.microsoft.com/office/drawing/2014/main" id="{A9F045F1-220B-D83A-AACD-5AA9F617BC6B}"/>
              </a:ext>
            </a:extLst>
          </p:cNvPr>
          <p:cNvSpPr txBox="1"/>
          <p:nvPr userDrawn="1"/>
        </p:nvSpPr>
        <p:spPr>
          <a:xfrm>
            <a:off x="72390" y="6510980"/>
            <a:ext cx="1393311" cy="276999"/>
          </a:xfrm>
          <a:prstGeom prst="rect">
            <a:avLst/>
          </a:prstGeom>
          <a:noFill/>
        </p:spPr>
        <p:txBody>
          <a:bodyPr wrap="square" rtlCol="0">
            <a:spAutoFit/>
          </a:bodyPr>
          <a:lstStyle/>
          <a:p>
            <a:r>
              <a:rPr lang="en-US" sz="1200" b="1" dirty="0"/>
              <a:t>By: Habibi</a:t>
            </a:r>
          </a:p>
        </p:txBody>
      </p:sp>
    </p:spTree>
    <p:extLst>
      <p:ext uri="{BB962C8B-B14F-4D97-AF65-F5344CB8AC3E}">
        <p14:creationId xmlns:p14="http://schemas.microsoft.com/office/powerpoint/2010/main" val="2011469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5FC7D7-5FEA-4D1F-9F6F-C73E03C52A10}" type="datetimeFigureOut">
              <a:rPr lang="en-US" smtClean="0"/>
              <a:t>03/12/2024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2B107-BB06-4AF5-B263-E3507A7C0A8B}" type="slidenum">
              <a:rPr lang="en-US" smtClean="0"/>
              <a:t>‹#›</a:t>
            </a:fld>
            <a:endParaRPr lang="en-US"/>
          </a:p>
        </p:txBody>
      </p:sp>
    </p:spTree>
    <p:extLst>
      <p:ext uri="{BB962C8B-B14F-4D97-AF65-F5344CB8AC3E}">
        <p14:creationId xmlns:p14="http://schemas.microsoft.com/office/powerpoint/2010/main" val="1863891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gradFill>
            <a:gsLst>
              <a:gs pos="0">
                <a:srgbClr val="FFFF00">
                  <a:shade val="30000"/>
                  <a:satMod val="115000"/>
                  <a:lumMod val="88000"/>
                  <a:lumOff val="12000"/>
                </a:srgbClr>
              </a:gs>
              <a:gs pos="30000">
                <a:srgbClr val="FFFF00">
                  <a:shade val="67500"/>
                  <a:satMod val="115000"/>
                </a:srgbClr>
              </a:gs>
              <a:gs pos="100000">
                <a:srgbClr val="FFFF00">
                  <a:shade val="100000"/>
                  <a:satMod val="115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895FC7D7-5FEA-4D1F-9F6F-C73E03C52A10}" type="datetimeFigureOut">
              <a:rPr lang="en-US" smtClean="0"/>
              <a:t>03/12/2024</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0642B107-BB06-4AF5-B263-E3507A7C0A8B}" type="slidenum">
              <a:rPr lang="en-US" smtClean="0"/>
              <a:t>‹#›</a:t>
            </a:fld>
            <a:endParaRPr lang="en-US"/>
          </a:p>
        </p:txBody>
      </p:sp>
    </p:spTree>
    <p:extLst>
      <p:ext uri="{BB962C8B-B14F-4D97-AF65-F5344CB8AC3E}">
        <p14:creationId xmlns:p14="http://schemas.microsoft.com/office/powerpoint/2010/main" val="1463925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9088" y="214602"/>
            <a:ext cx="11231216" cy="1508760"/>
          </a:xfrm>
        </p:spPr>
        <p:txBody>
          <a:bodyPr>
            <a:norm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5FC7D7-5FEA-4D1F-9F6F-C73E03C52A10}" type="datetimeFigureOut">
              <a:rPr lang="en-US" smtClean="0"/>
              <a:t>03/12/2024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2B107-BB06-4AF5-B263-E3507A7C0A8B}" type="slidenum">
              <a:rPr lang="en-US" smtClean="0"/>
              <a:t>‹#›</a:t>
            </a:fld>
            <a:endParaRPr lang="en-US"/>
          </a:p>
        </p:txBody>
      </p:sp>
    </p:spTree>
    <p:extLst>
      <p:ext uri="{BB962C8B-B14F-4D97-AF65-F5344CB8AC3E}">
        <p14:creationId xmlns:p14="http://schemas.microsoft.com/office/powerpoint/2010/main" val="1448261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a:gsLst>
            <a:gs pos="0">
              <a:srgbClr val="FFFF00">
                <a:shade val="30000"/>
                <a:satMod val="115000"/>
                <a:lumMod val="88000"/>
                <a:lumOff val="12000"/>
              </a:srgbClr>
            </a:gs>
            <a:gs pos="30000">
              <a:srgbClr val="FFFF00">
                <a:shade val="67500"/>
                <a:satMod val="115000"/>
              </a:srgbClr>
            </a:gs>
            <a:gs pos="100000">
              <a:srgbClr val="FFFF00">
                <a:shade val="100000"/>
                <a:satMod val="115000"/>
              </a:srgbClr>
            </a:gs>
          </a:gsLst>
          <a:lin ang="10800000" scaled="1"/>
        </a:gradFill>
        <a:effectLst/>
      </p:bgPr>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4000" b="1" spc="150" baseline="0">
                <a:solidFill>
                  <a:schemeClr val="bg1"/>
                </a:solidFill>
                <a:effectLst>
                  <a:outerShdw blurRad="38100" dist="38100" dir="2700000" algn="tl">
                    <a:srgbClr val="000000">
                      <a:alpha val="43137"/>
                    </a:srgbClr>
                  </a:outerShdw>
                </a:effectLst>
              </a:defRPr>
            </a:lvl1pPr>
          </a:lstStyle>
          <a:p>
            <a:r>
              <a:rPr lang="en-US" dirty="0"/>
              <a:t>Click to edit Master title style</a:t>
            </a:r>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895FC7D7-5FEA-4D1F-9F6F-C73E03C52A10}" type="datetimeFigureOut">
              <a:rPr lang="en-US" smtClean="0"/>
              <a:t>03/12/2024</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642B107-BB06-4AF5-B263-E3507A7C0A8B}" type="slidenum">
              <a:rPr lang="en-US" smtClean="0"/>
              <a:t>‹#›</a:t>
            </a:fld>
            <a:endParaRPr lang="en-US"/>
          </a:p>
        </p:txBody>
      </p:sp>
    </p:spTree>
    <p:extLst>
      <p:ext uri="{BB962C8B-B14F-4D97-AF65-F5344CB8AC3E}">
        <p14:creationId xmlns:p14="http://schemas.microsoft.com/office/powerpoint/2010/main" val="347263970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5FC7D7-5FEA-4D1F-9F6F-C73E03C52A10}" type="datetimeFigureOut">
              <a:rPr lang="en-US" smtClean="0"/>
              <a:t>03/12/2024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42B107-BB06-4AF5-B263-E3507A7C0A8B}" type="slidenum">
              <a:rPr lang="en-US" smtClean="0"/>
              <a:t>‹#›</a:t>
            </a:fld>
            <a:endParaRPr lang="en-US"/>
          </a:p>
        </p:txBody>
      </p:sp>
    </p:spTree>
    <p:extLst>
      <p:ext uri="{BB962C8B-B14F-4D97-AF65-F5344CB8AC3E}">
        <p14:creationId xmlns:p14="http://schemas.microsoft.com/office/powerpoint/2010/main" val="3089096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5FC7D7-5FEA-4D1F-9F6F-C73E03C52A10}" type="datetimeFigureOut">
              <a:rPr lang="en-US" smtClean="0"/>
              <a:t>03/12/2024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42B107-BB06-4AF5-B263-E3507A7C0A8B}" type="slidenum">
              <a:rPr lang="en-US" smtClean="0"/>
              <a:t>‹#›</a:t>
            </a:fld>
            <a:endParaRPr lang="en-US"/>
          </a:p>
        </p:txBody>
      </p:sp>
    </p:spTree>
    <p:extLst>
      <p:ext uri="{BB962C8B-B14F-4D97-AF65-F5344CB8AC3E}">
        <p14:creationId xmlns:p14="http://schemas.microsoft.com/office/powerpoint/2010/main" val="4173300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5FC7D7-5FEA-4D1F-9F6F-C73E03C52A10}" type="datetimeFigureOut">
              <a:rPr lang="en-US" smtClean="0"/>
              <a:t>03/12/2024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42B107-BB06-4AF5-B263-E3507A7C0A8B}" type="slidenum">
              <a:rPr lang="en-US" smtClean="0"/>
              <a:t>‹#›</a:t>
            </a:fld>
            <a:endParaRPr lang="en-US"/>
          </a:p>
        </p:txBody>
      </p:sp>
    </p:spTree>
    <p:extLst>
      <p:ext uri="{BB962C8B-B14F-4D97-AF65-F5344CB8AC3E}">
        <p14:creationId xmlns:p14="http://schemas.microsoft.com/office/powerpoint/2010/main" val="2268258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5FC7D7-5FEA-4D1F-9F6F-C73E03C52A10}" type="datetimeFigureOut">
              <a:rPr lang="en-US" smtClean="0"/>
              <a:t>03/12/2024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42B107-BB06-4AF5-B263-E3507A7C0A8B}" type="slidenum">
              <a:rPr lang="en-US" smtClean="0"/>
              <a:t>‹#›</a:t>
            </a:fld>
            <a:endParaRPr lang="en-US"/>
          </a:p>
        </p:txBody>
      </p:sp>
    </p:spTree>
    <p:extLst>
      <p:ext uri="{BB962C8B-B14F-4D97-AF65-F5344CB8AC3E}">
        <p14:creationId xmlns:p14="http://schemas.microsoft.com/office/powerpoint/2010/main" val="478499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5FC7D7-5FEA-4D1F-9F6F-C73E03C52A10}" type="datetimeFigureOut">
              <a:rPr lang="en-US" smtClean="0"/>
              <a:t>03/12/2024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42B107-BB06-4AF5-B263-E3507A7C0A8B}" type="slidenum">
              <a:rPr lang="en-US" smtClean="0"/>
              <a:t>‹#›</a:t>
            </a:fld>
            <a:endParaRPr lang="en-US"/>
          </a:p>
        </p:txBody>
      </p:sp>
    </p:spTree>
    <p:extLst>
      <p:ext uri="{BB962C8B-B14F-4D97-AF65-F5344CB8AC3E}">
        <p14:creationId xmlns:p14="http://schemas.microsoft.com/office/powerpoint/2010/main" val="2222788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gradFill>
            <a:gsLst>
              <a:gs pos="0">
                <a:srgbClr val="FFFF00">
                  <a:shade val="30000"/>
                  <a:satMod val="115000"/>
                  <a:lumMod val="88000"/>
                  <a:lumOff val="12000"/>
                </a:srgbClr>
              </a:gs>
              <a:gs pos="30000">
                <a:srgbClr val="FFFF00">
                  <a:shade val="67500"/>
                  <a:satMod val="115000"/>
                </a:srgbClr>
              </a:gs>
              <a:gs pos="100000">
                <a:srgbClr val="FFFF00">
                  <a:shade val="100000"/>
                  <a:satMod val="115000"/>
                </a:srgbClr>
              </a:gs>
            </a:gsLst>
            <a:lin ang="10800000" scaled="1"/>
          </a:gra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5FC7D7-5FEA-4D1F-9F6F-C73E03C52A10}" type="datetimeFigureOut">
              <a:rPr lang="en-US" smtClean="0"/>
              <a:t>03/12/2024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42B107-BB06-4AF5-B263-E3507A7C0A8B}" type="slidenum">
              <a:rPr lang="en-US" smtClean="0"/>
              <a:t>‹#›</a:t>
            </a:fld>
            <a:endParaRPr lang="en-US"/>
          </a:p>
        </p:txBody>
      </p:sp>
    </p:spTree>
    <p:extLst>
      <p:ext uri="{BB962C8B-B14F-4D97-AF65-F5344CB8AC3E}">
        <p14:creationId xmlns:p14="http://schemas.microsoft.com/office/powerpoint/2010/main" val="4259287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gradFill flip="none" rotWithShape="1">
            <a:gsLst>
              <a:gs pos="0">
                <a:srgbClr val="FFFF00">
                  <a:shade val="30000"/>
                  <a:satMod val="115000"/>
                  <a:lumMod val="88000"/>
                  <a:lumOff val="12000"/>
                </a:srgbClr>
              </a:gs>
              <a:gs pos="30000">
                <a:srgbClr val="FFFF00">
                  <a:shade val="67500"/>
                  <a:satMod val="115000"/>
                </a:srgbClr>
              </a:gs>
              <a:gs pos="100000">
                <a:srgbClr val="FFFF00">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9210" y="284176"/>
            <a:ext cx="11885312" cy="144045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17443" y="2011680"/>
            <a:ext cx="11499574" cy="42062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895FC7D7-5FEA-4D1F-9F6F-C73E03C52A10}" type="datetimeFigureOut">
              <a:rPr lang="en-US" smtClean="0"/>
              <a:t>03/12/2024</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0642B107-BB06-4AF5-B263-E3507A7C0A8B}" type="slidenum">
              <a:rPr lang="en-US" smtClean="0"/>
              <a:t>‹#›</a:t>
            </a:fld>
            <a:endParaRPr lang="en-US"/>
          </a:p>
        </p:txBody>
      </p:sp>
      <p:pic>
        <p:nvPicPr>
          <p:cNvPr id="9" name="Picture 8">
            <a:extLst>
              <a:ext uri="{FF2B5EF4-FFF2-40B4-BE49-F238E27FC236}">
                <a16:creationId xmlns:a16="http://schemas.microsoft.com/office/drawing/2014/main" id="{14B24232-9C3F-92D0-B5C9-AFEFBC3F1F9D}"/>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29210" y="6113867"/>
            <a:ext cx="1948070" cy="550834"/>
          </a:xfrm>
          <a:prstGeom prst="rect">
            <a:avLst/>
          </a:prstGeom>
        </p:spPr>
      </p:pic>
      <p:sp>
        <p:nvSpPr>
          <p:cNvPr id="10" name="TextBox 9">
            <a:extLst>
              <a:ext uri="{FF2B5EF4-FFF2-40B4-BE49-F238E27FC236}">
                <a16:creationId xmlns:a16="http://schemas.microsoft.com/office/drawing/2014/main" id="{A1BADCEC-6912-2669-843C-C9139EBC84DA}"/>
              </a:ext>
            </a:extLst>
          </p:cNvPr>
          <p:cNvSpPr txBox="1"/>
          <p:nvPr userDrawn="1"/>
        </p:nvSpPr>
        <p:spPr>
          <a:xfrm>
            <a:off x="41910" y="6573824"/>
            <a:ext cx="1393311" cy="276999"/>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1200" b="1" dirty="0">
                <a:effectLst>
                  <a:outerShdw blurRad="38100" dist="38100" dir="2700000" algn="tl">
                    <a:srgbClr val="000000">
                      <a:alpha val="43137"/>
                    </a:srgbClr>
                  </a:outerShdw>
                </a:effectLst>
              </a:rPr>
              <a:t>By: Habibi</a:t>
            </a:r>
          </a:p>
        </p:txBody>
      </p:sp>
    </p:spTree>
    <p:extLst>
      <p:ext uri="{BB962C8B-B14F-4D97-AF65-F5344CB8AC3E}">
        <p14:creationId xmlns:p14="http://schemas.microsoft.com/office/powerpoint/2010/main" val="20413281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3600" b="1" kern="1200" cap="all" baseline="0">
          <a:solidFill>
            <a:schemeClr val="bg2"/>
          </a:solidFill>
          <a:effectLst>
            <a:outerShdw blurRad="38100" dist="38100" dir="2700000" algn="tl">
              <a:srgbClr val="000000">
                <a:alpha val="43137"/>
              </a:srgbClr>
            </a:outerShdw>
          </a:effectLst>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rgbClr val="FFFF00"/>
        </a:buClr>
        <a:buSzPct val="100000"/>
        <a:buFontTx/>
        <a:buBlip>
          <a:blip r:embed="rId14"/>
        </a:buBlip>
        <a:defRPr sz="24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rgbClr val="FFFF00"/>
        </a:buClr>
        <a:buSzPct val="100000"/>
        <a:buFontTx/>
        <a:buBlip>
          <a:blip r:embed="rId14"/>
        </a:buBlip>
        <a:defRPr sz="24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rgbClr val="FFFF00"/>
        </a:buClr>
        <a:buSzPct val="100000"/>
        <a:buFontTx/>
        <a:buBlip>
          <a:blip r:embed="rId14"/>
        </a:buBlip>
        <a:defRPr sz="20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rgbClr val="FFFF00"/>
        </a:buClr>
        <a:buSzPct val="100000"/>
        <a:buFontTx/>
        <a:buBlip>
          <a:blip r:embed="rId14"/>
        </a:buBlip>
        <a:defRPr sz="18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rgbClr val="FFFF00"/>
        </a:buClr>
        <a:buSzPct val="100000"/>
        <a:buFontTx/>
        <a:buBlip>
          <a:blip r:embed="rId14"/>
        </a:buBlip>
        <a:defRPr sz="18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E3F2-A16C-2CD7-E488-8EA1437BCA60}"/>
              </a:ext>
            </a:extLst>
          </p:cNvPr>
          <p:cNvSpPr>
            <a:spLocks noGrp="1"/>
          </p:cNvSpPr>
          <p:nvPr>
            <p:ph type="ctrTitle"/>
          </p:nvPr>
        </p:nvSpPr>
        <p:spPr/>
        <p:txBody>
          <a:bodyPr/>
          <a:lstStyle/>
          <a:p>
            <a:r>
              <a:rPr lang="en-US" dirty="0"/>
              <a:t>Learn python</a:t>
            </a:r>
          </a:p>
        </p:txBody>
      </p:sp>
      <p:sp>
        <p:nvSpPr>
          <p:cNvPr id="3" name="Subtitle 2">
            <a:extLst>
              <a:ext uri="{FF2B5EF4-FFF2-40B4-BE49-F238E27FC236}">
                <a16:creationId xmlns:a16="http://schemas.microsoft.com/office/drawing/2014/main" id="{C8C2109E-7969-D8EC-DDDC-49ECB0CC6C0E}"/>
              </a:ext>
            </a:extLst>
          </p:cNvPr>
          <p:cNvSpPr>
            <a:spLocks noGrp="1"/>
          </p:cNvSpPr>
          <p:nvPr>
            <p:ph type="subTitle" idx="1"/>
          </p:nvPr>
        </p:nvSpPr>
        <p:spPr/>
        <p:txBody>
          <a:bodyPr/>
          <a:lstStyle/>
          <a:p>
            <a:r>
              <a:rPr lang="en-US" dirty="0"/>
              <a:t>In this chapters you will learn Python</a:t>
            </a:r>
          </a:p>
        </p:txBody>
      </p:sp>
    </p:spTree>
    <p:extLst>
      <p:ext uri="{BB962C8B-B14F-4D97-AF65-F5344CB8AC3E}">
        <p14:creationId xmlns:p14="http://schemas.microsoft.com/office/powerpoint/2010/main" val="248881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E8D35-49CD-85F2-6CEC-38E21B1DDBDF}"/>
              </a:ext>
            </a:extLst>
          </p:cNvPr>
          <p:cNvSpPr>
            <a:spLocks noGrp="1"/>
          </p:cNvSpPr>
          <p:nvPr>
            <p:ph type="title"/>
          </p:nvPr>
        </p:nvSpPr>
        <p:spPr/>
        <p:txBody>
          <a:bodyPr/>
          <a:lstStyle/>
          <a:p>
            <a:r>
              <a:rPr lang="en-US" dirty="0"/>
              <a:t>Python Version</a:t>
            </a:r>
          </a:p>
        </p:txBody>
      </p:sp>
      <p:sp>
        <p:nvSpPr>
          <p:cNvPr id="3" name="Content Placeholder 2">
            <a:extLst>
              <a:ext uri="{FF2B5EF4-FFF2-40B4-BE49-F238E27FC236}">
                <a16:creationId xmlns:a16="http://schemas.microsoft.com/office/drawing/2014/main" id="{12C00DA7-825D-E582-892A-039E592D38D8}"/>
              </a:ext>
            </a:extLst>
          </p:cNvPr>
          <p:cNvSpPr>
            <a:spLocks noGrp="1"/>
          </p:cNvSpPr>
          <p:nvPr>
            <p:ph idx="1"/>
          </p:nvPr>
        </p:nvSpPr>
        <p:spPr/>
        <p:txBody>
          <a:bodyPr/>
          <a:lstStyle/>
          <a:p>
            <a:r>
              <a:rPr lang="en-US" dirty="0"/>
              <a:t>To check the Python version of the editor, you can find it by importing the sys module:</a:t>
            </a:r>
          </a:p>
          <a:p>
            <a:r>
              <a:rPr lang="en-US" dirty="0"/>
              <a:t>Check the Python version of the editor:</a:t>
            </a:r>
          </a:p>
          <a:p>
            <a:pPr lvl="1"/>
            <a:r>
              <a:rPr lang="fr-FR" dirty="0"/>
              <a:t>import </a:t>
            </a:r>
            <a:r>
              <a:rPr lang="fr-FR" dirty="0" err="1"/>
              <a:t>sys</a:t>
            </a:r>
            <a:endParaRPr lang="fr-FR" dirty="0"/>
          </a:p>
          <a:p>
            <a:pPr lvl="1"/>
            <a:r>
              <a:rPr lang="fr-FR" dirty="0" err="1"/>
              <a:t>print</a:t>
            </a:r>
            <a:r>
              <a:rPr lang="fr-FR" dirty="0"/>
              <a:t>(</a:t>
            </a:r>
            <a:r>
              <a:rPr lang="fr-FR" dirty="0" err="1"/>
              <a:t>sys.version</a:t>
            </a:r>
            <a:r>
              <a:rPr lang="fr-FR" dirty="0"/>
              <a:t>)</a:t>
            </a:r>
            <a:endParaRPr lang="en-US" dirty="0"/>
          </a:p>
        </p:txBody>
      </p:sp>
    </p:spTree>
    <p:extLst>
      <p:ext uri="{BB962C8B-B14F-4D97-AF65-F5344CB8AC3E}">
        <p14:creationId xmlns:p14="http://schemas.microsoft.com/office/powerpoint/2010/main" val="4237458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D846A-916D-1CDC-332C-852B9F1DD9BE}"/>
              </a:ext>
            </a:extLst>
          </p:cNvPr>
          <p:cNvSpPr>
            <a:spLocks noGrp="1"/>
          </p:cNvSpPr>
          <p:nvPr>
            <p:ph type="title"/>
          </p:nvPr>
        </p:nvSpPr>
        <p:spPr/>
        <p:txBody>
          <a:bodyPr/>
          <a:lstStyle/>
          <a:p>
            <a:r>
              <a:rPr lang="en-US" dirty="0"/>
              <a:t>The Python Command Line</a:t>
            </a:r>
          </a:p>
        </p:txBody>
      </p:sp>
      <p:sp>
        <p:nvSpPr>
          <p:cNvPr id="3" name="Content Placeholder 2">
            <a:extLst>
              <a:ext uri="{FF2B5EF4-FFF2-40B4-BE49-F238E27FC236}">
                <a16:creationId xmlns:a16="http://schemas.microsoft.com/office/drawing/2014/main" id="{1BCD4D5E-862D-E0BA-896E-684BAFBC38C6}"/>
              </a:ext>
            </a:extLst>
          </p:cNvPr>
          <p:cNvSpPr>
            <a:spLocks noGrp="1"/>
          </p:cNvSpPr>
          <p:nvPr>
            <p:ph idx="1"/>
          </p:nvPr>
        </p:nvSpPr>
        <p:spPr/>
        <p:txBody>
          <a:bodyPr/>
          <a:lstStyle/>
          <a:p>
            <a:r>
              <a:rPr lang="en-US" dirty="0"/>
              <a:t>To test a short amount of code in python sometimes it is quickest and easiest not to write the code in a file. This is made possible because Python can be run as a command line itself.</a:t>
            </a:r>
          </a:p>
          <a:p>
            <a:r>
              <a:rPr lang="en-US" dirty="0"/>
              <a:t>Type the following on the Windows, Mac or Linux command line:</a:t>
            </a:r>
          </a:p>
          <a:p>
            <a:pPr lvl="1"/>
            <a:r>
              <a:rPr lang="en-US" dirty="0"/>
              <a:t>In windows: in Command Prompt write py or python this will show you at first the version of python.</a:t>
            </a:r>
          </a:p>
          <a:p>
            <a:pPr lvl="1"/>
            <a:r>
              <a:rPr lang="en-US" dirty="0"/>
              <a:t>Write exit() function to exit from the python shell.</a:t>
            </a:r>
          </a:p>
        </p:txBody>
      </p:sp>
    </p:spTree>
    <p:extLst>
      <p:ext uri="{BB962C8B-B14F-4D97-AF65-F5344CB8AC3E}">
        <p14:creationId xmlns:p14="http://schemas.microsoft.com/office/powerpoint/2010/main" val="765173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1614E-ACC8-D4A4-FCEA-1757F17EE655}"/>
              </a:ext>
            </a:extLst>
          </p:cNvPr>
          <p:cNvSpPr>
            <a:spLocks noGrp="1"/>
          </p:cNvSpPr>
          <p:nvPr>
            <p:ph type="title"/>
          </p:nvPr>
        </p:nvSpPr>
        <p:spPr/>
        <p:txBody>
          <a:bodyPr/>
          <a:lstStyle/>
          <a:p>
            <a:r>
              <a:rPr lang="en-US" dirty="0"/>
              <a:t>The Python Command Line cont.</a:t>
            </a:r>
          </a:p>
        </p:txBody>
      </p:sp>
      <p:sp>
        <p:nvSpPr>
          <p:cNvPr id="3" name="Content Placeholder 2">
            <a:extLst>
              <a:ext uri="{FF2B5EF4-FFF2-40B4-BE49-F238E27FC236}">
                <a16:creationId xmlns:a16="http://schemas.microsoft.com/office/drawing/2014/main" id="{F08B3847-75AB-4CB5-CEB9-E93C2264053E}"/>
              </a:ext>
            </a:extLst>
          </p:cNvPr>
          <p:cNvSpPr>
            <a:spLocks noGrp="1"/>
          </p:cNvSpPr>
          <p:nvPr>
            <p:ph idx="1"/>
          </p:nvPr>
        </p:nvSpPr>
        <p:spPr/>
        <p:txBody>
          <a:bodyPr/>
          <a:lstStyle/>
          <a:p>
            <a:r>
              <a:rPr lang="en-US" dirty="0"/>
              <a:t>In mac and Linux go to terminal: </a:t>
            </a:r>
          </a:p>
          <a:p>
            <a:pPr lvl="1"/>
            <a:r>
              <a:rPr lang="en-US" dirty="0"/>
              <a:t>In Linux: 	</a:t>
            </a:r>
          </a:p>
          <a:p>
            <a:pPr lvl="1"/>
            <a:r>
              <a:rPr lang="en-US" dirty="0"/>
              <a:t>Write python and it will show you the version </a:t>
            </a:r>
          </a:p>
          <a:p>
            <a:r>
              <a:rPr lang="en-US" dirty="0"/>
              <a:t>In Mac just write:</a:t>
            </a:r>
          </a:p>
          <a:p>
            <a:pPr lvl="1"/>
            <a:r>
              <a:rPr lang="en-US" dirty="0"/>
              <a:t>In terminal: python3 # to show you python3 version</a:t>
            </a:r>
          </a:p>
        </p:txBody>
      </p:sp>
    </p:spTree>
    <p:extLst>
      <p:ext uri="{BB962C8B-B14F-4D97-AF65-F5344CB8AC3E}">
        <p14:creationId xmlns:p14="http://schemas.microsoft.com/office/powerpoint/2010/main" val="4270929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BC0FB-918F-6AE7-4FA9-F53858F0C006}"/>
              </a:ext>
            </a:extLst>
          </p:cNvPr>
          <p:cNvSpPr>
            <a:spLocks noGrp="1"/>
          </p:cNvSpPr>
          <p:nvPr>
            <p:ph type="title"/>
          </p:nvPr>
        </p:nvSpPr>
        <p:spPr/>
        <p:txBody>
          <a:bodyPr/>
          <a:lstStyle/>
          <a:p>
            <a:r>
              <a:rPr lang="en-US" dirty="0"/>
              <a:t>Python syntax </a:t>
            </a:r>
          </a:p>
        </p:txBody>
      </p:sp>
      <p:sp>
        <p:nvSpPr>
          <p:cNvPr id="3" name="Content Placeholder 2">
            <a:extLst>
              <a:ext uri="{FF2B5EF4-FFF2-40B4-BE49-F238E27FC236}">
                <a16:creationId xmlns:a16="http://schemas.microsoft.com/office/drawing/2014/main" id="{79EBF554-4CAA-BE00-9125-A012B3155D80}"/>
              </a:ext>
            </a:extLst>
          </p:cNvPr>
          <p:cNvSpPr>
            <a:spLocks noGrp="1"/>
          </p:cNvSpPr>
          <p:nvPr>
            <p:ph idx="1"/>
          </p:nvPr>
        </p:nvSpPr>
        <p:spPr/>
        <p:txBody>
          <a:bodyPr/>
          <a:lstStyle/>
          <a:p>
            <a:r>
              <a:rPr lang="en-US" dirty="0"/>
              <a:t>Execute Python Syntax.</a:t>
            </a:r>
          </a:p>
          <a:p>
            <a:r>
              <a:rPr lang="en-US" dirty="0"/>
              <a:t>As we learned in the previous page, Python syntax can be executed by writing directly in the Command Line:</a:t>
            </a:r>
          </a:p>
          <a:p>
            <a:pPr lvl="2"/>
            <a:r>
              <a:rPr lang="en-US" dirty="0"/>
              <a:t>&gt;&gt;&gt; print("Hello, World!")</a:t>
            </a:r>
          </a:p>
          <a:p>
            <a:pPr lvl="2"/>
            <a:r>
              <a:rPr lang="en-US" dirty="0"/>
              <a:t>Hello, World!</a:t>
            </a:r>
          </a:p>
          <a:p>
            <a:r>
              <a:rPr lang="en-US" dirty="0"/>
              <a:t>Or by creating a python file on the IDE, using the .py file extension, and running it in the Command Line:</a:t>
            </a:r>
          </a:p>
          <a:p>
            <a:pPr lvl="2"/>
            <a:r>
              <a:rPr lang="en-US" dirty="0"/>
              <a:t>C:\Users\Your Name&gt;python myfile.py</a:t>
            </a:r>
          </a:p>
        </p:txBody>
      </p:sp>
    </p:spTree>
    <p:extLst>
      <p:ext uri="{BB962C8B-B14F-4D97-AF65-F5344CB8AC3E}">
        <p14:creationId xmlns:p14="http://schemas.microsoft.com/office/powerpoint/2010/main" val="3961483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EE1A4-AFFD-8290-0281-5654B300443E}"/>
              </a:ext>
            </a:extLst>
          </p:cNvPr>
          <p:cNvSpPr>
            <a:spLocks noGrp="1"/>
          </p:cNvSpPr>
          <p:nvPr>
            <p:ph type="title"/>
          </p:nvPr>
        </p:nvSpPr>
        <p:spPr/>
        <p:txBody>
          <a:bodyPr/>
          <a:lstStyle/>
          <a:p>
            <a:r>
              <a:rPr lang="en-US" dirty="0"/>
              <a:t>Python Indentation</a:t>
            </a:r>
          </a:p>
        </p:txBody>
      </p:sp>
      <p:sp>
        <p:nvSpPr>
          <p:cNvPr id="3" name="Content Placeholder 2">
            <a:extLst>
              <a:ext uri="{FF2B5EF4-FFF2-40B4-BE49-F238E27FC236}">
                <a16:creationId xmlns:a16="http://schemas.microsoft.com/office/drawing/2014/main" id="{09316F67-274B-8132-E78F-E6F8926A42A1}"/>
              </a:ext>
            </a:extLst>
          </p:cNvPr>
          <p:cNvSpPr>
            <a:spLocks noGrp="1"/>
          </p:cNvSpPr>
          <p:nvPr>
            <p:ph idx="1"/>
          </p:nvPr>
        </p:nvSpPr>
        <p:spPr/>
        <p:txBody>
          <a:bodyPr>
            <a:normAutofit fontScale="92500" lnSpcReduction="20000"/>
          </a:bodyPr>
          <a:lstStyle/>
          <a:p>
            <a:r>
              <a:rPr lang="en-US" dirty="0"/>
              <a:t>Indentation refers to the spaces at the beginning of a code line.</a:t>
            </a:r>
          </a:p>
          <a:p>
            <a:r>
              <a:rPr lang="en-US" dirty="0"/>
              <a:t>Where in other programming languages the indentation in code is for readability only, the indentation in Python is very important.</a:t>
            </a:r>
          </a:p>
          <a:p>
            <a:r>
              <a:rPr lang="en-US" dirty="0"/>
              <a:t>Python uses indentation to indicate a block of code.</a:t>
            </a:r>
          </a:p>
          <a:p>
            <a:pPr lvl="2"/>
            <a:r>
              <a:rPr lang="en-US" dirty="0"/>
              <a:t>if 5 &gt; 2:</a:t>
            </a:r>
          </a:p>
          <a:p>
            <a:pPr marL="457200" lvl="2" indent="0">
              <a:buNone/>
            </a:pPr>
            <a:r>
              <a:rPr lang="en-US" dirty="0"/>
              <a:t>	print("Five is greater than two!")</a:t>
            </a:r>
          </a:p>
          <a:p>
            <a:r>
              <a:rPr lang="en-US" dirty="0"/>
              <a:t>Wrong way:	</a:t>
            </a:r>
          </a:p>
          <a:p>
            <a:pPr lvl="2"/>
            <a:r>
              <a:rPr lang="en-US" dirty="0"/>
              <a:t>if 5 &gt; 2:</a:t>
            </a:r>
          </a:p>
          <a:p>
            <a:pPr marL="457200" lvl="2" indent="0">
              <a:buNone/>
            </a:pPr>
            <a:r>
              <a:rPr lang="en-US" dirty="0"/>
              <a:t> print("Five is greater than two!")</a:t>
            </a:r>
          </a:p>
          <a:p>
            <a:r>
              <a:rPr lang="en-US" dirty="0"/>
              <a:t>The number of spaces is up to you as a programmer, the most common use is four, but it has to be at least one.	</a:t>
            </a:r>
          </a:p>
        </p:txBody>
      </p:sp>
    </p:spTree>
    <p:extLst>
      <p:ext uri="{BB962C8B-B14F-4D97-AF65-F5344CB8AC3E}">
        <p14:creationId xmlns:p14="http://schemas.microsoft.com/office/powerpoint/2010/main" val="3672357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A0B2F-FE79-8591-8E13-95EE3126548A}"/>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0E0E978C-1668-772D-5E09-0E0914E82473}"/>
              </a:ext>
            </a:extLst>
          </p:cNvPr>
          <p:cNvSpPr>
            <a:spLocks noGrp="1"/>
          </p:cNvSpPr>
          <p:nvPr>
            <p:ph idx="1"/>
          </p:nvPr>
        </p:nvSpPr>
        <p:spPr/>
        <p:txBody>
          <a:bodyPr/>
          <a:lstStyle/>
          <a:p>
            <a:r>
              <a:rPr lang="en-US" dirty="0"/>
              <a:t>Like in this example:	</a:t>
            </a:r>
          </a:p>
          <a:p>
            <a:pPr lvl="1"/>
            <a:r>
              <a:rPr lang="en-US" dirty="0"/>
              <a:t>if 5 &gt; 2:</a:t>
            </a:r>
          </a:p>
          <a:p>
            <a:pPr marL="228600" lvl="1" indent="0">
              <a:buNone/>
            </a:pPr>
            <a:r>
              <a:rPr lang="en-US" dirty="0"/>
              <a:t>  print("Five is greater than two!")</a:t>
            </a:r>
          </a:p>
          <a:p>
            <a:r>
              <a:rPr lang="en-US" dirty="0"/>
              <a:t>OR Like this:</a:t>
            </a:r>
          </a:p>
          <a:p>
            <a:pPr marL="228600" lvl="1" indent="0">
              <a:buNone/>
            </a:pPr>
            <a:endParaRPr lang="en-US" dirty="0"/>
          </a:p>
          <a:p>
            <a:pPr lvl="1"/>
            <a:r>
              <a:rPr lang="en-US" dirty="0"/>
              <a:t>if 5 &gt; 2:</a:t>
            </a:r>
          </a:p>
          <a:p>
            <a:pPr marL="228600" lvl="1" indent="0">
              <a:buNone/>
            </a:pPr>
            <a:r>
              <a:rPr lang="en-US" dirty="0"/>
              <a:t>        print("Five is greater than two!") </a:t>
            </a:r>
          </a:p>
          <a:p>
            <a:pPr lvl="1"/>
            <a:endParaRPr lang="en-US" dirty="0"/>
          </a:p>
        </p:txBody>
      </p:sp>
    </p:spTree>
    <p:extLst>
      <p:ext uri="{BB962C8B-B14F-4D97-AF65-F5344CB8AC3E}">
        <p14:creationId xmlns:p14="http://schemas.microsoft.com/office/powerpoint/2010/main" val="2264658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CE96B-8F1D-B8C7-9B32-5ED4730E01DD}"/>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0CD3B50B-59F5-33A6-20D3-7A8A48476C43}"/>
              </a:ext>
            </a:extLst>
          </p:cNvPr>
          <p:cNvSpPr>
            <a:spLocks noGrp="1"/>
          </p:cNvSpPr>
          <p:nvPr>
            <p:ph idx="1"/>
          </p:nvPr>
        </p:nvSpPr>
        <p:spPr/>
        <p:txBody>
          <a:bodyPr/>
          <a:lstStyle/>
          <a:p>
            <a:r>
              <a:rPr lang="en-US" dirty="0"/>
              <a:t>You have to use the same number of spaces in the same block of code, otherwise Python will give you an error:</a:t>
            </a:r>
          </a:p>
          <a:p>
            <a:r>
              <a:rPr lang="en-US" dirty="0"/>
              <a:t>Example which trough error:</a:t>
            </a:r>
          </a:p>
          <a:p>
            <a:pPr lvl="2"/>
            <a:r>
              <a:rPr lang="en-US" dirty="0"/>
              <a:t>if 5 &gt; 2:</a:t>
            </a:r>
          </a:p>
          <a:p>
            <a:pPr marL="457200" lvl="2" indent="0">
              <a:buNone/>
            </a:pPr>
            <a:r>
              <a:rPr lang="en-US" dirty="0"/>
              <a:t> 	print("Five is greater than two!")</a:t>
            </a:r>
          </a:p>
          <a:p>
            <a:pPr marL="457200" lvl="2" indent="0">
              <a:buNone/>
            </a:pPr>
            <a:r>
              <a:rPr lang="en-US" dirty="0"/>
              <a:t>        print("Five is greater than two!")</a:t>
            </a:r>
          </a:p>
        </p:txBody>
      </p:sp>
    </p:spTree>
    <p:extLst>
      <p:ext uri="{BB962C8B-B14F-4D97-AF65-F5344CB8AC3E}">
        <p14:creationId xmlns:p14="http://schemas.microsoft.com/office/powerpoint/2010/main" val="3914259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88578-08D1-08F2-487C-917719D28D23}"/>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A2B659EE-EBEB-9AEA-4C84-A39F2BEEA02E}"/>
              </a:ext>
            </a:extLst>
          </p:cNvPr>
          <p:cNvSpPr>
            <a:spLocks noGrp="1"/>
          </p:cNvSpPr>
          <p:nvPr>
            <p:ph idx="1"/>
          </p:nvPr>
        </p:nvSpPr>
        <p:spPr/>
        <p:txBody>
          <a:bodyPr/>
          <a:lstStyle/>
          <a:p>
            <a:r>
              <a:rPr lang="en-US" dirty="0"/>
              <a:t>In Python, variables are created when you assign a value to it:</a:t>
            </a:r>
          </a:p>
          <a:p>
            <a:pPr lvl="1"/>
            <a:r>
              <a:rPr lang="en-US" dirty="0"/>
              <a:t>x = 5</a:t>
            </a:r>
          </a:p>
          <a:p>
            <a:pPr lvl="1"/>
            <a:r>
              <a:rPr lang="en-US" dirty="0"/>
              <a:t>y = "Hello, World!”</a:t>
            </a:r>
          </a:p>
          <a:p>
            <a:r>
              <a:rPr lang="en-US" dirty="0"/>
              <a:t>Python has no command for declaring a variable.</a:t>
            </a:r>
          </a:p>
          <a:p>
            <a:pPr marL="0" indent="0">
              <a:buNone/>
            </a:pPr>
            <a:endParaRPr lang="en-US" dirty="0"/>
          </a:p>
        </p:txBody>
      </p:sp>
    </p:spTree>
    <p:extLst>
      <p:ext uri="{BB962C8B-B14F-4D97-AF65-F5344CB8AC3E}">
        <p14:creationId xmlns:p14="http://schemas.microsoft.com/office/powerpoint/2010/main" val="4156409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BCF1F-0774-A7C2-679E-2120F5A98BCD}"/>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5AFA293D-6284-A654-B6DD-003B607F6DA7}"/>
              </a:ext>
            </a:extLst>
          </p:cNvPr>
          <p:cNvSpPr>
            <a:spLocks noGrp="1"/>
          </p:cNvSpPr>
          <p:nvPr>
            <p:ph idx="1"/>
          </p:nvPr>
        </p:nvSpPr>
        <p:spPr/>
        <p:txBody>
          <a:bodyPr/>
          <a:lstStyle/>
          <a:p>
            <a:r>
              <a:rPr lang="en-US" dirty="0"/>
              <a:t>Comments:</a:t>
            </a:r>
          </a:p>
          <a:p>
            <a:pPr lvl="1"/>
            <a:r>
              <a:rPr lang="en-US" dirty="0"/>
              <a:t>Python has commenting capability for the purpose of in-code documentation.</a:t>
            </a:r>
          </a:p>
          <a:p>
            <a:pPr lvl="1"/>
            <a:r>
              <a:rPr lang="en-US" dirty="0"/>
              <a:t>Comments start with a #, and Python will render the rest of the line as a comment:</a:t>
            </a:r>
          </a:p>
          <a:p>
            <a:pPr lvl="1"/>
            <a:endParaRPr lang="en-US" dirty="0"/>
          </a:p>
          <a:p>
            <a:pPr lvl="2"/>
            <a:r>
              <a:rPr lang="en-US" dirty="0"/>
              <a:t>#This is a comment.</a:t>
            </a:r>
          </a:p>
          <a:p>
            <a:pPr lvl="2"/>
            <a:r>
              <a:rPr lang="en-US" dirty="0"/>
              <a:t>print("Hello, World!")</a:t>
            </a:r>
          </a:p>
        </p:txBody>
      </p:sp>
    </p:spTree>
    <p:extLst>
      <p:ext uri="{BB962C8B-B14F-4D97-AF65-F5344CB8AC3E}">
        <p14:creationId xmlns:p14="http://schemas.microsoft.com/office/powerpoint/2010/main" val="1936526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8267E-8CE5-DCF2-028A-61778047BDD1}"/>
              </a:ext>
            </a:extLst>
          </p:cNvPr>
          <p:cNvSpPr>
            <a:spLocks noGrp="1"/>
          </p:cNvSpPr>
          <p:nvPr>
            <p:ph type="title"/>
          </p:nvPr>
        </p:nvSpPr>
        <p:spPr/>
        <p:txBody>
          <a:bodyPr/>
          <a:lstStyle/>
          <a:p>
            <a:r>
              <a:rPr lang="en-US" dirty="0"/>
              <a:t>Python Comments</a:t>
            </a:r>
          </a:p>
        </p:txBody>
      </p:sp>
      <p:sp>
        <p:nvSpPr>
          <p:cNvPr id="3" name="Content Placeholder 2">
            <a:extLst>
              <a:ext uri="{FF2B5EF4-FFF2-40B4-BE49-F238E27FC236}">
                <a16:creationId xmlns:a16="http://schemas.microsoft.com/office/drawing/2014/main" id="{1F4B2ABA-EF6C-E100-96DF-A82DC9582F19}"/>
              </a:ext>
            </a:extLst>
          </p:cNvPr>
          <p:cNvSpPr>
            <a:spLocks noGrp="1"/>
          </p:cNvSpPr>
          <p:nvPr>
            <p:ph idx="1"/>
          </p:nvPr>
        </p:nvSpPr>
        <p:spPr/>
        <p:txBody>
          <a:bodyPr>
            <a:normAutofit lnSpcReduction="10000"/>
          </a:bodyPr>
          <a:lstStyle/>
          <a:p>
            <a:r>
              <a:rPr lang="en-US" dirty="0"/>
              <a:t>Comments can be used to explain Python code.</a:t>
            </a:r>
          </a:p>
          <a:p>
            <a:r>
              <a:rPr lang="en-US" dirty="0"/>
              <a:t>Comments can be used to make the code more readable.</a:t>
            </a:r>
          </a:p>
          <a:p>
            <a:r>
              <a:rPr lang="en-US" dirty="0"/>
              <a:t>Comments can be used to prevent execution when testing code.</a:t>
            </a:r>
          </a:p>
          <a:p>
            <a:r>
              <a:rPr lang="en-US" dirty="0"/>
              <a:t>Creating a Comment</a:t>
            </a:r>
          </a:p>
          <a:p>
            <a:pPr lvl="2"/>
            <a:r>
              <a:rPr lang="en-US" dirty="0">
                <a:solidFill>
                  <a:srgbClr val="FFFF00"/>
                </a:solidFill>
              </a:rPr>
              <a:t>Comments starts with a #, and Python will ignore them:</a:t>
            </a:r>
          </a:p>
          <a:p>
            <a:pPr lvl="3"/>
            <a:r>
              <a:rPr lang="en-US" dirty="0"/>
              <a:t>#This is a comment</a:t>
            </a:r>
          </a:p>
          <a:p>
            <a:pPr lvl="3"/>
            <a:r>
              <a:rPr lang="en-US" dirty="0"/>
              <a:t>print("Hello, World!")</a:t>
            </a:r>
          </a:p>
          <a:p>
            <a:r>
              <a:rPr lang="en-US" dirty="0"/>
              <a:t>Comments can be placed at the end of a line, and Python will ignore the rest of the line:</a:t>
            </a:r>
          </a:p>
          <a:p>
            <a:pPr lvl="2"/>
            <a:r>
              <a:rPr lang="en-US" dirty="0"/>
              <a:t>print("Hello, World!") </a:t>
            </a:r>
            <a:r>
              <a:rPr lang="en-US" dirty="0">
                <a:solidFill>
                  <a:srgbClr val="FFFF00"/>
                </a:solidFill>
              </a:rPr>
              <a:t>#This is a comment</a:t>
            </a:r>
          </a:p>
          <a:p>
            <a:endParaRPr lang="en-US" dirty="0"/>
          </a:p>
          <a:p>
            <a:endParaRPr lang="en-US" dirty="0"/>
          </a:p>
        </p:txBody>
      </p:sp>
    </p:spTree>
    <p:extLst>
      <p:ext uri="{BB962C8B-B14F-4D97-AF65-F5344CB8AC3E}">
        <p14:creationId xmlns:p14="http://schemas.microsoft.com/office/powerpoint/2010/main" val="2911754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EE53-DE87-58D5-3B9F-54FB49BCBF67}"/>
              </a:ext>
            </a:extLst>
          </p:cNvPr>
          <p:cNvSpPr>
            <a:spLocks noGrp="1"/>
          </p:cNvSpPr>
          <p:nvPr>
            <p:ph type="title"/>
          </p:nvPr>
        </p:nvSpPr>
        <p:spPr/>
        <p:txBody>
          <a:bodyPr/>
          <a:lstStyle/>
          <a:p>
            <a:r>
              <a:rPr lang="en-US" dirty="0"/>
              <a:t>What is Python?</a:t>
            </a:r>
          </a:p>
        </p:txBody>
      </p:sp>
      <p:sp>
        <p:nvSpPr>
          <p:cNvPr id="3" name="Content Placeholder 2">
            <a:extLst>
              <a:ext uri="{FF2B5EF4-FFF2-40B4-BE49-F238E27FC236}">
                <a16:creationId xmlns:a16="http://schemas.microsoft.com/office/drawing/2014/main" id="{AA8ABFB5-0E4B-B893-B2A5-3AD7546837FE}"/>
              </a:ext>
            </a:extLst>
          </p:cNvPr>
          <p:cNvSpPr>
            <a:spLocks noGrp="1"/>
          </p:cNvSpPr>
          <p:nvPr>
            <p:ph idx="1"/>
          </p:nvPr>
        </p:nvSpPr>
        <p:spPr/>
        <p:txBody>
          <a:bodyPr/>
          <a:lstStyle/>
          <a:p>
            <a:r>
              <a:rPr lang="en-US" dirty="0"/>
              <a:t>Python is a popular programming language. It was created by Guido van Rossum, and released in 1991.</a:t>
            </a:r>
          </a:p>
          <a:p>
            <a:r>
              <a:rPr lang="en-US" dirty="0"/>
              <a:t>It is used for:</a:t>
            </a:r>
          </a:p>
          <a:p>
            <a:pPr lvl="1"/>
            <a:r>
              <a:rPr lang="en-US" dirty="0"/>
              <a:t>web development (server-side),</a:t>
            </a:r>
          </a:p>
          <a:p>
            <a:pPr lvl="1"/>
            <a:r>
              <a:rPr lang="en-US" dirty="0"/>
              <a:t>software development,</a:t>
            </a:r>
          </a:p>
          <a:p>
            <a:pPr lvl="1"/>
            <a:r>
              <a:rPr lang="en-US" dirty="0"/>
              <a:t>mathematics,</a:t>
            </a:r>
          </a:p>
          <a:p>
            <a:pPr lvl="1"/>
            <a:r>
              <a:rPr lang="en-US" dirty="0"/>
              <a:t>system scripting.</a:t>
            </a:r>
          </a:p>
        </p:txBody>
      </p:sp>
    </p:spTree>
    <p:extLst>
      <p:ext uri="{BB962C8B-B14F-4D97-AF65-F5344CB8AC3E}">
        <p14:creationId xmlns:p14="http://schemas.microsoft.com/office/powerpoint/2010/main" val="1495612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34F00-3070-62DD-DEEB-B755C83B6B74}"/>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F4BF36A7-D52A-AE77-CC42-00931F028939}"/>
              </a:ext>
            </a:extLst>
          </p:cNvPr>
          <p:cNvSpPr>
            <a:spLocks noGrp="1"/>
          </p:cNvSpPr>
          <p:nvPr>
            <p:ph idx="1"/>
          </p:nvPr>
        </p:nvSpPr>
        <p:spPr/>
        <p:txBody>
          <a:bodyPr/>
          <a:lstStyle/>
          <a:p>
            <a:r>
              <a:rPr lang="en-US" dirty="0"/>
              <a:t>A comment does not have to be text that explains the code, it can also be used to prevent Python from executing code:</a:t>
            </a:r>
          </a:p>
          <a:p>
            <a:pPr marL="0" indent="0">
              <a:buNone/>
            </a:pPr>
            <a:endParaRPr lang="en-US" dirty="0"/>
          </a:p>
          <a:p>
            <a:pPr lvl="1"/>
            <a:r>
              <a:rPr lang="en-US" dirty="0">
                <a:solidFill>
                  <a:srgbClr val="FFFF00"/>
                </a:solidFill>
              </a:rPr>
              <a:t>#print("Hello, World!")</a:t>
            </a:r>
          </a:p>
          <a:p>
            <a:pPr lvl="1"/>
            <a:r>
              <a:rPr lang="en-US" dirty="0"/>
              <a:t>print("Cheers, Mate!")</a:t>
            </a:r>
          </a:p>
          <a:p>
            <a:pPr lvl="1"/>
            <a:endParaRPr lang="en-US" dirty="0"/>
          </a:p>
          <a:p>
            <a:r>
              <a:rPr lang="en-US" dirty="0"/>
              <a:t>NOTE: That the first print statement will not be printed.</a:t>
            </a:r>
          </a:p>
        </p:txBody>
      </p:sp>
    </p:spTree>
    <p:extLst>
      <p:ext uri="{BB962C8B-B14F-4D97-AF65-F5344CB8AC3E}">
        <p14:creationId xmlns:p14="http://schemas.microsoft.com/office/powerpoint/2010/main" val="1911095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DF62E-5E92-42AB-AF18-2AD26E2412BF}"/>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019AD711-D741-08EF-5377-2DC355071A9E}"/>
              </a:ext>
            </a:extLst>
          </p:cNvPr>
          <p:cNvSpPr>
            <a:spLocks noGrp="1"/>
          </p:cNvSpPr>
          <p:nvPr>
            <p:ph idx="1"/>
          </p:nvPr>
        </p:nvSpPr>
        <p:spPr/>
        <p:txBody>
          <a:bodyPr/>
          <a:lstStyle/>
          <a:p>
            <a:r>
              <a:rPr lang="en-US" dirty="0"/>
              <a:t>Multiline Comments:</a:t>
            </a:r>
          </a:p>
          <a:p>
            <a:pPr lvl="1"/>
            <a:r>
              <a:rPr lang="en-US" dirty="0"/>
              <a:t>Python does not really have a syntax for multiline comments.</a:t>
            </a:r>
          </a:p>
          <a:p>
            <a:pPr lvl="1"/>
            <a:r>
              <a:rPr lang="en-US" dirty="0"/>
              <a:t>To add a multiline comment you could insert a </a:t>
            </a:r>
            <a:r>
              <a:rPr lang="en-US" dirty="0">
                <a:solidFill>
                  <a:srgbClr val="FFFF00"/>
                </a:solidFill>
              </a:rPr>
              <a:t>#</a:t>
            </a:r>
            <a:r>
              <a:rPr lang="en-US" dirty="0"/>
              <a:t> for each line:</a:t>
            </a:r>
          </a:p>
          <a:p>
            <a:pPr lvl="2"/>
            <a:r>
              <a:rPr lang="en-US" dirty="0">
                <a:solidFill>
                  <a:srgbClr val="FFFF00"/>
                </a:solidFill>
              </a:rPr>
              <a:t>#This is a comment</a:t>
            </a:r>
          </a:p>
          <a:p>
            <a:pPr lvl="2"/>
            <a:r>
              <a:rPr lang="en-US" dirty="0">
                <a:solidFill>
                  <a:srgbClr val="FFFF00"/>
                </a:solidFill>
              </a:rPr>
              <a:t>#written in</a:t>
            </a:r>
          </a:p>
          <a:p>
            <a:pPr lvl="2"/>
            <a:r>
              <a:rPr lang="en-US" dirty="0">
                <a:solidFill>
                  <a:srgbClr val="FFFF00"/>
                </a:solidFill>
              </a:rPr>
              <a:t>#more than just one line</a:t>
            </a:r>
          </a:p>
          <a:p>
            <a:pPr lvl="2"/>
            <a:r>
              <a:rPr lang="en-US" dirty="0"/>
              <a:t>print("Hello, World!")</a:t>
            </a:r>
          </a:p>
          <a:p>
            <a:pPr lvl="2"/>
            <a:endParaRPr lang="en-US" dirty="0"/>
          </a:p>
          <a:p>
            <a:r>
              <a:rPr lang="en-US" dirty="0"/>
              <a:t>Or, not quite as intended, you can use a multiline string.</a:t>
            </a:r>
          </a:p>
        </p:txBody>
      </p:sp>
    </p:spTree>
    <p:extLst>
      <p:ext uri="{BB962C8B-B14F-4D97-AF65-F5344CB8AC3E}">
        <p14:creationId xmlns:p14="http://schemas.microsoft.com/office/powerpoint/2010/main" val="308417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9CE2E-4F1F-9F32-CC26-4EE3667DCCCF}"/>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1529305F-7FBA-8C3A-D6C3-B24F1A302E0D}"/>
              </a:ext>
            </a:extLst>
          </p:cNvPr>
          <p:cNvSpPr>
            <a:spLocks noGrp="1"/>
          </p:cNvSpPr>
          <p:nvPr>
            <p:ph idx="1"/>
          </p:nvPr>
        </p:nvSpPr>
        <p:spPr/>
        <p:txBody>
          <a:bodyPr>
            <a:normAutofit fontScale="92500"/>
          </a:bodyPr>
          <a:lstStyle/>
          <a:p>
            <a:r>
              <a:rPr lang="en-US" dirty="0"/>
              <a:t>Since Python will ignore string literals that are not assigned to a variable, you can add a multiline string (triple quotes) in your code, and place your comment inside it:</a:t>
            </a:r>
          </a:p>
          <a:p>
            <a:pPr lvl="2"/>
            <a:r>
              <a:rPr lang="en-US" dirty="0">
                <a:solidFill>
                  <a:srgbClr val="FFFF00"/>
                </a:solidFill>
              </a:rPr>
              <a:t>"""</a:t>
            </a:r>
          </a:p>
          <a:p>
            <a:pPr marL="457200" lvl="2" indent="0">
              <a:buNone/>
            </a:pPr>
            <a:r>
              <a:rPr lang="en-US" dirty="0">
                <a:solidFill>
                  <a:srgbClr val="FFFF00"/>
                </a:solidFill>
              </a:rPr>
              <a:t> This is a comment</a:t>
            </a:r>
          </a:p>
          <a:p>
            <a:pPr marL="457200" lvl="2" indent="0">
              <a:buNone/>
            </a:pPr>
            <a:r>
              <a:rPr lang="en-US" dirty="0">
                <a:solidFill>
                  <a:srgbClr val="FFFF00"/>
                </a:solidFill>
              </a:rPr>
              <a:t> written in</a:t>
            </a:r>
          </a:p>
          <a:p>
            <a:pPr marL="457200" lvl="2" indent="0">
              <a:buNone/>
            </a:pPr>
            <a:r>
              <a:rPr lang="en-US" dirty="0">
                <a:solidFill>
                  <a:srgbClr val="FFFF00"/>
                </a:solidFill>
              </a:rPr>
              <a:t> more than just one line</a:t>
            </a:r>
          </a:p>
          <a:p>
            <a:pPr lvl="2"/>
            <a:r>
              <a:rPr lang="en-US" dirty="0">
                <a:solidFill>
                  <a:srgbClr val="FFFF00"/>
                </a:solidFill>
              </a:rPr>
              <a:t>"""</a:t>
            </a:r>
          </a:p>
          <a:p>
            <a:pPr lvl="2"/>
            <a:r>
              <a:rPr lang="en-US" dirty="0"/>
              <a:t>print("Hello, World!")</a:t>
            </a:r>
          </a:p>
          <a:p>
            <a:r>
              <a:rPr lang="en-US" dirty="0"/>
              <a:t>As long as the string is not assigned to a variable, Python will read the code, but then ignore it, and you have made a multiline comment.</a:t>
            </a:r>
          </a:p>
        </p:txBody>
      </p:sp>
    </p:spTree>
    <p:extLst>
      <p:ext uri="{BB962C8B-B14F-4D97-AF65-F5344CB8AC3E}">
        <p14:creationId xmlns:p14="http://schemas.microsoft.com/office/powerpoint/2010/main" val="681736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5A339-B09C-A638-DDBA-DAA038FFE17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01218DD-7A8F-7EBE-67A6-10CBE6306558}"/>
              </a:ext>
            </a:extLst>
          </p:cNvPr>
          <p:cNvSpPr>
            <a:spLocks noGrp="1"/>
          </p:cNvSpPr>
          <p:nvPr>
            <p:ph idx="1"/>
          </p:nvPr>
        </p:nvSpPr>
        <p:spPr/>
        <p:txBody>
          <a:bodyPr>
            <a:normAutofit fontScale="85000" lnSpcReduction="20000"/>
          </a:bodyPr>
          <a:lstStyle/>
          <a:p>
            <a:r>
              <a:rPr lang="en-US" dirty="0"/>
              <a:t>Single line comment:</a:t>
            </a:r>
          </a:p>
          <a:p>
            <a:pPr lvl="1"/>
            <a:r>
              <a:rPr lang="en-US" dirty="0">
                <a:solidFill>
                  <a:srgbClr val="FFFF00"/>
                </a:solidFill>
              </a:rPr>
              <a:t># this is single line comment</a:t>
            </a:r>
          </a:p>
          <a:p>
            <a:r>
              <a:rPr lang="en-US" dirty="0"/>
              <a:t>End of line comment:</a:t>
            </a:r>
          </a:p>
          <a:p>
            <a:pPr lvl="1"/>
            <a:r>
              <a:rPr lang="en-US" dirty="0"/>
              <a:t> print(“hello world!”) </a:t>
            </a:r>
            <a:r>
              <a:rPr lang="en-US" dirty="0">
                <a:solidFill>
                  <a:srgbClr val="FFFF00"/>
                </a:solidFill>
              </a:rPr>
              <a:t># this is end of line comment</a:t>
            </a:r>
          </a:p>
          <a:p>
            <a:r>
              <a:rPr lang="en-US" dirty="0"/>
              <a:t>Multiline comment:</a:t>
            </a:r>
          </a:p>
          <a:p>
            <a:pPr lvl="1"/>
            <a:r>
              <a:rPr lang="en-US" dirty="0">
                <a:solidFill>
                  <a:srgbClr val="FFFF00"/>
                </a:solidFill>
              </a:rPr>
              <a:t># this is multiline comment</a:t>
            </a:r>
          </a:p>
          <a:p>
            <a:pPr lvl="1"/>
            <a:r>
              <a:rPr lang="en-US" dirty="0">
                <a:solidFill>
                  <a:srgbClr val="FFFF00"/>
                </a:solidFill>
              </a:rPr>
              <a:t># this is multiline comment </a:t>
            </a:r>
          </a:p>
          <a:p>
            <a:pPr lvl="1"/>
            <a:r>
              <a:rPr lang="en-US" dirty="0">
                <a:solidFill>
                  <a:srgbClr val="FFFF00"/>
                </a:solidFill>
              </a:rPr>
              <a:t># this is multiline comment</a:t>
            </a:r>
          </a:p>
          <a:p>
            <a:r>
              <a:rPr lang="en-US" dirty="0"/>
              <a:t>OR:</a:t>
            </a:r>
          </a:p>
          <a:p>
            <a:pPr lvl="1"/>
            <a:r>
              <a:rPr lang="en-US" dirty="0">
                <a:solidFill>
                  <a:srgbClr val="FFFF00"/>
                </a:solidFill>
              </a:rPr>
              <a:t>“””</a:t>
            </a:r>
          </a:p>
          <a:p>
            <a:pPr marL="228600" lvl="1" indent="0">
              <a:buNone/>
            </a:pPr>
            <a:r>
              <a:rPr lang="en-US" dirty="0">
                <a:solidFill>
                  <a:srgbClr val="FFFF00"/>
                </a:solidFill>
              </a:rPr>
              <a:t>	this is multiline comment </a:t>
            </a:r>
          </a:p>
          <a:p>
            <a:pPr marL="228600" lvl="1" indent="0">
              <a:buNone/>
            </a:pPr>
            <a:r>
              <a:rPr lang="en-US" dirty="0">
                <a:solidFill>
                  <a:srgbClr val="FFFF00"/>
                </a:solidFill>
              </a:rPr>
              <a:t>	you can comment everything's here</a:t>
            </a:r>
          </a:p>
          <a:p>
            <a:pPr marL="228600" lvl="1" indent="0">
              <a:buNone/>
            </a:pPr>
            <a:r>
              <a:rPr lang="en-US" dirty="0">
                <a:solidFill>
                  <a:srgbClr val="FFFF00"/>
                </a:solidFill>
              </a:rPr>
              <a:t>”””</a:t>
            </a:r>
          </a:p>
        </p:txBody>
      </p:sp>
    </p:spTree>
    <p:extLst>
      <p:ext uri="{BB962C8B-B14F-4D97-AF65-F5344CB8AC3E}">
        <p14:creationId xmlns:p14="http://schemas.microsoft.com/office/powerpoint/2010/main" val="2211987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346F7-5043-BA6E-8BF8-0DB4BD502321}"/>
              </a:ext>
            </a:extLst>
          </p:cNvPr>
          <p:cNvSpPr>
            <a:spLocks noGrp="1"/>
          </p:cNvSpPr>
          <p:nvPr>
            <p:ph type="title"/>
          </p:nvPr>
        </p:nvSpPr>
        <p:spPr/>
        <p:txBody>
          <a:bodyPr/>
          <a:lstStyle/>
          <a:p>
            <a:r>
              <a:rPr lang="en-US" dirty="0"/>
              <a:t>Python variable</a:t>
            </a:r>
          </a:p>
        </p:txBody>
      </p:sp>
      <p:sp>
        <p:nvSpPr>
          <p:cNvPr id="3" name="Content Placeholder 2">
            <a:extLst>
              <a:ext uri="{FF2B5EF4-FFF2-40B4-BE49-F238E27FC236}">
                <a16:creationId xmlns:a16="http://schemas.microsoft.com/office/drawing/2014/main" id="{E1A2176F-4F33-853E-4BA1-BD6882B11974}"/>
              </a:ext>
            </a:extLst>
          </p:cNvPr>
          <p:cNvSpPr>
            <a:spLocks noGrp="1"/>
          </p:cNvSpPr>
          <p:nvPr>
            <p:ph idx="1"/>
          </p:nvPr>
        </p:nvSpPr>
        <p:spPr/>
        <p:txBody>
          <a:bodyPr/>
          <a:lstStyle/>
          <a:p>
            <a:r>
              <a:rPr lang="en-US" dirty="0"/>
              <a:t>Variables are containers for storing data values.</a:t>
            </a:r>
          </a:p>
          <a:p>
            <a:endParaRPr lang="en-US" dirty="0"/>
          </a:p>
          <a:p>
            <a:r>
              <a:rPr lang="en-US" dirty="0"/>
              <a:t>Creating Variables:</a:t>
            </a:r>
          </a:p>
          <a:p>
            <a:pPr lvl="1"/>
            <a:r>
              <a:rPr lang="en-US" dirty="0"/>
              <a:t>Python has no command for declaring a variable.</a:t>
            </a:r>
          </a:p>
          <a:p>
            <a:pPr lvl="1"/>
            <a:r>
              <a:rPr lang="en-US" dirty="0"/>
              <a:t>A variable is created the moment you first assign a value to it.</a:t>
            </a:r>
          </a:p>
          <a:p>
            <a:pPr lvl="2"/>
            <a:r>
              <a:rPr lang="en-US" dirty="0">
                <a:solidFill>
                  <a:srgbClr val="FFFF00"/>
                </a:solidFill>
              </a:rPr>
              <a:t>x = 5</a:t>
            </a:r>
          </a:p>
          <a:p>
            <a:pPr lvl="2"/>
            <a:r>
              <a:rPr lang="en-US" dirty="0">
                <a:solidFill>
                  <a:srgbClr val="FFFF00"/>
                </a:solidFill>
              </a:rPr>
              <a:t>y = "John"</a:t>
            </a:r>
          </a:p>
          <a:p>
            <a:pPr lvl="2"/>
            <a:r>
              <a:rPr lang="en-US" dirty="0">
                <a:solidFill>
                  <a:srgbClr val="FFFF00"/>
                </a:solidFill>
              </a:rPr>
              <a:t>print(x)</a:t>
            </a:r>
          </a:p>
          <a:p>
            <a:pPr lvl="2"/>
            <a:r>
              <a:rPr lang="en-US" dirty="0">
                <a:solidFill>
                  <a:srgbClr val="FFFF00"/>
                </a:solidFill>
              </a:rPr>
              <a:t>print(y)</a:t>
            </a:r>
          </a:p>
        </p:txBody>
      </p:sp>
    </p:spTree>
    <p:extLst>
      <p:ext uri="{BB962C8B-B14F-4D97-AF65-F5344CB8AC3E}">
        <p14:creationId xmlns:p14="http://schemas.microsoft.com/office/powerpoint/2010/main" val="2293189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B4238-C89C-EC7D-FD4B-C0C56C6308BB}"/>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4AAF482D-3441-AD00-A92B-CECBF8A4D2C8}"/>
              </a:ext>
            </a:extLst>
          </p:cNvPr>
          <p:cNvSpPr>
            <a:spLocks noGrp="1"/>
          </p:cNvSpPr>
          <p:nvPr>
            <p:ph idx="1"/>
          </p:nvPr>
        </p:nvSpPr>
        <p:spPr/>
        <p:txBody>
          <a:bodyPr>
            <a:normAutofit lnSpcReduction="10000"/>
          </a:bodyPr>
          <a:lstStyle/>
          <a:p>
            <a:r>
              <a:rPr lang="en-US" dirty="0"/>
              <a:t>Variables do not need to be declared with any particular type, and can even change type after they have been set.</a:t>
            </a:r>
          </a:p>
          <a:p>
            <a:pPr lvl="1"/>
            <a:r>
              <a:rPr lang="en-US" dirty="0">
                <a:solidFill>
                  <a:srgbClr val="FFFF00"/>
                </a:solidFill>
              </a:rPr>
              <a:t>x = 4       # x is of type int</a:t>
            </a:r>
          </a:p>
          <a:p>
            <a:pPr lvl="1"/>
            <a:r>
              <a:rPr lang="en-US" dirty="0">
                <a:solidFill>
                  <a:srgbClr val="FFFF00"/>
                </a:solidFill>
              </a:rPr>
              <a:t>x = "Sally" # x is now of type str</a:t>
            </a:r>
          </a:p>
          <a:p>
            <a:pPr lvl="1"/>
            <a:r>
              <a:rPr lang="en-US" dirty="0">
                <a:solidFill>
                  <a:srgbClr val="FFFF00"/>
                </a:solidFill>
              </a:rPr>
              <a:t>print(x)</a:t>
            </a:r>
          </a:p>
          <a:p>
            <a:r>
              <a:rPr lang="en-US" dirty="0"/>
              <a:t>Casting</a:t>
            </a:r>
            <a:endParaRPr lang="en-US" dirty="0">
              <a:solidFill>
                <a:srgbClr val="FFFF00"/>
              </a:solidFill>
            </a:endParaRPr>
          </a:p>
          <a:p>
            <a:pPr lvl="1"/>
            <a:r>
              <a:rPr lang="en-US" dirty="0"/>
              <a:t>If you want to specify the data type of a variable, this can be done with casting.</a:t>
            </a:r>
          </a:p>
          <a:p>
            <a:pPr lvl="1"/>
            <a:r>
              <a:rPr lang="en-US" dirty="0">
                <a:solidFill>
                  <a:srgbClr val="FFFF00"/>
                </a:solidFill>
              </a:rPr>
              <a:t>x = str(3)    # x will be '3'</a:t>
            </a:r>
          </a:p>
          <a:p>
            <a:pPr lvl="1"/>
            <a:r>
              <a:rPr lang="en-US" dirty="0">
                <a:solidFill>
                  <a:srgbClr val="FFFF00"/>
                </a:solidFill>
              </a:rPr>
              <a:t>y = int(3)    # y will be 3</a:t>
            </a:r>
          </a:p>
          <a:p>
            <a:pPr lvl="1"/>
            <a:r>
              <a:rPr lang="en-US" dirty="0">
                <a:solidFill>
                  <a:srgbClr val="FFFF00"/>
                </a:solidFill>
              </a:rPr>
              <a:t>z = float(3)  # z will be 3.0</a:t>
            </a:r>
          </a:p>
        </p:txBody>
      </p:sp>
    </p:spTree>
    <p:extLst>
      <p:ext uri="{BB962C8B-B14F-4D97-AF65-F5344CB8AC3E}">
        <p14:creationId xmlns:p14="http://schemas.microsoft.com/office/powerpoint/2010/main" val="2005111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04A12-96D1-C601-BAF4-E08426EC3C97}"/>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7EF2158A-CEC7-B800-0769-AF275A1ED50C}"/>
              </a:ext>
            </a:extLst>
          </p:cNvPr>
          <p:cNvSpPr>
            <a:spLocks noGrp="1"/>
          </p:cNvSpPr>
          <p:nvPr>
            <p:ph idx="1"/>
          </p:nvPr>
        </p:nvSpPr>
        <p:spPr/>
        <p:txBody>
          <a:bodyPr>
            <a:normAutofit fontScale="70000" lnSpcReduction="20000"/>
          </a:bodyPr>
          <a:lstStyle/>
          <a:p>
            <a:r>
              <a:rPr lang="en-US" dirty="0"/>
              <a:t>Get the Type:</a:t>
            </a:r>
          </a:p>
          <a:p>
            <a:pPr lvl="1"/>
            <a:r>
              <a:rPr lang="en-US" dirty="0"/>
              <a:t>You can get the data type of a variable with the type() function.</a:t>
            </a:r>
          </a:p>
          <a:p>
            <a:pPr lvl="2"/>
            <a:r>
              <a:rPr lang="en-US" dirty="0">
                <a:solidFill>
                  <a:srgbClr val="FFFF00"/>
                </a:solidFill>
              </a:rPr>
              <a:t>x = 5</a:t>
            </a:r>
          </a:p>
          <a:p>
            <a:pPr lvl="2"/>
            <a:r>
              <a:rPr lang="en-US" dirty="0">
                <a:solidFill>
                  <a:srgbClr val="FFFF00"/>
                </a:solidFill>
              </a:rPr>
              <a:t>y = "John"</a:t>
            </a:r>
          </a:p>
          <a:p>
            <a:pPr lvl="2"/>
            <a:r>
              <a:rPr lang="en-US" dirty="0">
                <a:solidFill>
                  <a:srgbClr val="FFFF00"/>
                </a:solidFill>
              </a:rPr>
              <a:t>print(type(x))</a:t>
            </a:r>
          </a:p>
          <a:p>
            <a:pPr lvl="2"/>
            <a:r>
              <a:rPr lang="en-US" dirty="0">
                <a:solidFill>
                  <a:srgbClr val="FFFF00"/>
                </a:solidFill>
              </a:rPr>
              <a:t>print(type(y))</a:t>
            </a:r>
          </a:p>
          <a:p>
            <a:r>
              <a:rPr lang="en-US" dirty="0"/>
              <a:t>Single or Double Quotes?</a:t>
            </a:r>
          </a:p>
          <a:p>
            <a:pPr lvl="1"/>
            <a:r>
              <a:rPr lang="en-US" dirty="0"/>
              <a:t>String variables can be declared either by using single or double quotes:</a:t>
            </a:r>
          </a:p>
          <a:p>
            <a:pPr lvl="2"/>
            <a:r>
              <a:rPr lang="en-US" dirty="0">
                <a:solidFill>
                  <a:srgbClr val="FFFF00"/>
                </a:solidFill>
              </a:rPr>
              <a:t>x = "John"</a:t>
            </a:r>
          </a:p>
          <a:p>
            <a:pPr lvl="2"/>
            <a:r>
              <a:rPr lang="en-US" dirty="0">
                <a:solidFill>
                  <a:srgbClr val="FFFF00"/>
                </a:solidFill>
              </a:rPr>
              <a:t># is the same as</a:t>
            </a:r>
          </a:p>
          <a:p>
            <a:pPr lvl="2"/>
            <a:r>
              <a:rPr lang="en-US" dirty="0">
                <a:solidFill>
                  <a:srgbClr val="FFFF00"/>
                </a:solidFill>
              </a:rPr>
              <a:t>x = 'John</a:t>
            </a:r>
            <a:r>
              <a:rPr lang="en-US" dirty="0"/>
              <a:t>’</a:t>
            </a:r>
          </a:p>
          <a:p>
            <a:r>
              <a:rPr lang="en-US" dirty="0"/>
              <a:t>Case-Sensitive:</a:t>
            </a:r>
          </a:p>
          <a:p>
            <a:pPr lvl="1"/>
            <a:r>
              <a:rPr lang="en-US" dirty="0"/>
              <a:t>Variable names are case-sensitive.</a:t>
            </a:r>
          </a:p>
          <a:p>
            <a:pPr lvl="1"/>
            <a:r>
              <a:rPr lang="en-US" dirty="0">
                <a:solidFill>
                  <a:srgbClr val="FFFF00"/>
                </a:solidFill>
              </a:rPr>
              <a:t>a = 4</a:t>
            </a:r>
          </a:p>
          <a:p>
            <a:pPr lvl="1"/>
            <a:r>
              <a:rPr lang="en-US" dirty="0">
                <a:solidFill>
                  <a:srgbClr val="FFFF00"/>
                </a:solidFill>
              </a:rPr>
              <a:t>A = "Sally"</a:t>
            </a:r>
          </a:p>
          <a:p>
            <a:pPr lvl="1"/>
            <a:r>
              <a:rPr lang="en-US" dirty="0">
                <a:solidFill>
                  <a:srgbClr val="FFFF00"/>
                </a:solidFill>
              </a:rPr>
              <a:t>#A will not overwrite a</a:t>
            </a:r>
          </a:p>
        </p:txBody>
      </p:sp>
    </p:spTree>
    <p:extLst>
      <p:ext uri="{BB962C8B-B14F-4D97-AF65-F5344CB8AC3E}">
        <p14:creationId xmlns:p14="http://schemas.microsoft.com/office/powerpoint/2010/main" val="1615569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F654E-767A-2D72-E700-E01C9E0F5946}"/>
              </a:ext>
            </a:extLst>
          </p:cNvPr>
          <p:cNvSpPr>
            <a:spLocks noGrp="1"/>
          </p:cNvSpPr>
          <p:nvPr>
            <p:ph type="title"/>
          </p:nvPr>
        </p:nvSpPr>
        <p:spPr/>
        <p:txBody>
          <a:bodyPr/>
          <a:lstStyle/>
          <a:p>
            <a:r>
              <a:rPr lang="en-US" dirty="0"/>
              <a:t>Variables names</a:t>
            </a:r>
          </a:p>
        </p:txBody>
      </p:sp>
      <p:sp>
        <p:nvSpPr>
          <p:cNvPr id="3" name="Content Placeholder 2">
            <a:extLst>
              <a:ext uri="{FF2B5EF4-FFF2-40B4-BE49-F238E27FC236}">
                <a16:creationId xmlns:a16="http://schemas.microsoft.com/office/drawing/2014/main" id="{5980DCB9-E59B-3B0B-B079-9E677A966111}"/>
              </a:ext>
            </a:extLst>
          </p:cNvPr>
          <p:cNvSpPr>
            <a:spLocks noGrp="1"/>
          </p:cNvSpPr>
          <p:nvPr>
            <p:ph idx="1"/>
          </p:nvPr>
        </p:nvSpPr>
        <p:spPr/>
        <p:txBody>
          <a:bodyPr/>
          <a:lstStyle/>
          <a:p>
            <a:r>
              <a:rPr lang="en-US" dirty="0"/>
              <a:t>A variable can have a short name (like x and y) or a more descriptive name (age, </a:t>
            </a:r>
            <a:r>
              <a:rPr lang="en-US" dirty="0" err="1"/>
              <a:t>carname</a:t>
            </a:r>
            <a:r>
              <a:rPr lang="en-US" dirty="0"/>
              <a:t>, </a:t>
            </a:r>
            <a:r>
              <a:rPr lang="en-US" dirty="0" err="1"/>
              <a:t>total_volume</a:t>
            </a:r>
            <a:r>
              <a:rPr lang="en-US" dirty="0"/>
              <a:t>). Rules for Python variables:</a:t>
            </a:r>
          </a:p>
          <a:p>
            <a:pPr lvl="2"/>
            <a:r>
              <a:rPr lang="en-US" dirty="0"/>
              <a:t>A variable name must start with a letter or the underscore character</a:t>
            </a:r>
          </a:p>
          <a:p>
            <a:pPr lvl="2"/>
            <a:r>
              <a:rPr lang="en-US" dirty="0"/>
              <a:t>A variable name cannot start with a number</a:t>
            </a:r>
          </a:p>
          <a:p>
            <a:pPr lvl="2"/>
            <a:r>
              <a:rPr lang="en-US" dirty="0"/>
              <a:t>A variable name can only contain alpha-numeric characters and underscores (A-z, 0-9, and _ )</a:t>
            </a:r>
          </a:p>
          <a:p>
            <a:pPr lvl="2"/>
            <a:r>
              <a:rPr lang="en-US" dirty="0"/>
              <a:t>Variable names are case-sensitive (age, Age and AGE are three different variables)</a:t>
            </a:r>
          </a:p>
          <a:p>
            <a:pPr lvl="2"/>
            <a:r>
              <a:rPr lang="en-US" dirty="0"/>
              <a:t>A variable name cannot be any of the Python keywords.</a:t>
            </a:r>
          </a:p>
        </p:txBody>
      </p:sp>
    </p:spTree>
    <p:extLst>
      <p:ext uri="{BB962C8B-B14F-4D97-AF65-F5344CB8AC3E}">
        <p14:creationId xmlns:p14="http://schemas.microsoft.com/office/powerpoint/2010/main" val="6446030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88242-2F86-4D8A-A16B-5FCAE795BA07}"/>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7173F3B6-3A10-FD6E-3DE5-40504B65D5E1}"/>
              </a:ext>
            </a:extLst>
          </p:cNvPr>
          <p:cNvSpPr>
            <a:spLocks noGrp="1"/>
          </p:cNvSpPr>
          <p:nvPr>
            <p:ph idx="1"/>
          </p:nvPr>
        </p:nvSpPr>
        <p:spPr/>
        <p:txBody>
          <a:bodyPr numCol="2">
            <a:normAutofit/>
          </a:bodyPr>
          <a:lstStyle/>
          <a:p>
            <a:r>
              <a:rPr lang="en-US" dirty="0"/>
              <a:t>Legal variable names:</a:t>
            </a:r>
          </a:p>
          <a:p>
            <a:pPr lvl="1"/>
            <a:r>
              <a:rPr lang="en-US" dirty="0" err="1"/>
              <a:t>myvar</a:t>
            </a:r>
            <a:r>
              <a:rPr lang="en-US" dirty="0"/>
              <a:t> = "John"</a:t>
            </a:r>
          </a:p>
          <a:p>
            <a:pPr lvl="1"/>
            <a:r>
              <a:rPr lang="en-US" dirty="0" err="1"/>
              <a:t>my_var</a:t>
            </a:r>
            <a:r>
              <a:rPr lang="en-US" dirty="0"/>
              <a:t> = "John"</a:t>
            </a:r>
          </a:p>
          <a:p>
            <a:pPr lvl="1"/>
            <a:r>
              <a:rPr lang="en-US" dirty="0"/>
              <a:t>_</a:t>
            </a:r>
            <a:r>
              <a:rPr lang="en-US" dirty="0" err="1"/>
              <a:t>my_var</a:t>
            </a:r>
            <a:r>
              <a:rPr lang="en-US" dirty="0"/>
              <a:t> = "John"</a:t>
            </a:r>
          </a:p>
          <a:p>
            <a:pPr lvl="1"/>
            <a:r>
              <a:rPr lang="en-US" dirty="0" err="1"/>
              <a:t>myVar</a:t>
            </a:r>
            <a:r>
              <a:rPr lang="en-US" dirty="0"/>
              <a:t> = "John"</a:t>
            </a:r>
          </a:p>
          <a:p>
            <a:pPr lvl="1"/>
            <a:r>
              <a:rPr lang="en-US" dirty="0"/>
              <a:t>MYVAR = "John"</a:t>
            </a:r>
          </a:p>
          <a:p>
            <a:pPr lvl="1"/>
            <a:r>
              <a:rPr lang="en-US" dirty="0"/>
              <a:t>myvar2 = "John“</a:t>
            </a:r>
          </a:p>
          <a:p>
            <a:pPr marL="228600" lvl="1" indent="0">
              <a:buNone/>
            </a:pPr>
            <a:endParaRPr lang="en-US" dirty="0"/>
          </a:p>
          <a:p>
            <a:pPr marL="228600" lvl="1" indent="0">
              <a:buNone/>
            </a:pPr>
            <a:r>
              <a:rPr lang="en-US" dirty="0">
                <a:solidFill>
                  <a:srgbClr val="FFFF00"/>
                </a:solidFill>
              </a:rPr>
              <a:t>*Remember that variable names are case-sensitive</a:t>
            </a:r>
          </a:p>
          <a:p>
            <a:r>
              <a:rPr lang="en-US" dirty="0"/>
              <a:t>Illegal variable names:</a:t>
            </a:r>
          </a:p>
          <a:p>
            <a:pPr lvl="1"/>
            <a:r>
              <a:rPr lang="en-US" dirty="0"/>
              <a:t>2myvar = "John"</a:t>
            </a:r>
          </a:p>
          <a:p>
            <a:pPr lvl="1"/>
            <a:r>
              <a:rPr lang="en-US" dirty="0"/>
              <a:t>my-var = "John"</a:t>
            </a:r>
          </a:p>
          <a:p>
            <a:pPr lvl="1"/>
            <a:r>
              <a:rPr lang="en-US" dirty="0"/>
              <a:t>my var = "John"</a:t>
            </a:r>
          </a:p>
        </p:txBody>
      </p:sp>
    </p:spTree>
    <p:extLst>
      <p:ext uri="{BB962C8B-B14F-4D97-AF65-F5344CB8AC3E}">
        <p14:creationId xmlns:p14="http://schemas.microsoft.com/office/powerpoint/2010/main" val="24995060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86209-6D12-5A11-1539-79235B8195CE}"/>
              </a:ext>
            </a:extLst>
          </p:cNvPr>
          <p:cNvSpPr>
            <a:spLocks noGrp="1"/>
          </p:cNvSpPr>
          <p:nvPr>
            <p:ph type="title"/>
          </p:nvPr>
        </p:nvSpPr>
        <p:spPr/>
        <p:txBody>
          <a:bodyPr/>
          <a:lstStyle/>
          <a:p>
            <a:r>
              <a:rPr lang="en-US" dirty="0"/>
              <a:t>Multi Words Variable Names</a:t>
            </a:r>
          </a:p>
        </p:txBody>
      </p:sp>
      <p:sp>
        <p:nvSpPr>
          <p:cNvPr id="3" name="Content Placeholder 2">
            <a:extLst>
              <a:ext uri="{FF2B5EF4-FFF2-40B4-BE49-F238E27FC236}">
                <a16:creationId xmlns:a16="http://schemas.microsoft.com/office/drawing/2014/main" id="{5F5D9655-58ED-9AAD-95A2-0EA41D0D7F17}"/>
              </a:ext>
            </a:extLst>
          </p:cNvPr>
          <p:cNvSpPr>
            <a:spLocks noGrp="1"/>
          </p:cNvSpPr>
          <p:nvPr>
            <p:ph idx="1"/>
          </p:nvPr>
        </p:nvSpPr>
        <p:spPr/>
        <p:txBody>
          <a:bodyPr>
            <a:normAutofit fontScale="92500" lnSpcReduction="20000"/>
          </a:bodyPr>
          <a:lstStyle/>
          <a:p>
            <a:r>
              <a:rPr lang="en-US" dirty="0"/>
              <a:t>Variable names with more than one word can be difficult to read.</a:t>
            </a:r>
          </a:p>
          <a:p>
            <a:r>
              <a:rPr lang="en-US" dirty="0"/>
              <a:t>There are several techniques you can use to make them more readable:</a:t>
            </a:r>
          </a:p>
          <a:p>
            <a:r>
              <a:rPr lang="en-US" dirty="0"/>
              <a:t>Camel Case:</a:t>
            </a:r>
          </a:p>
          <a:p>
            <a:pPr lvl="1"/>
            <a:r>
              <a:rPr lang="en-US" dirty="0"/>
              <a:t>Each word, except the first, starts with a capital letter:</a:t>
            </a:r>
          </a:p>
          <a:p>
            <a:pPr lvl="2"/>
            <a:r>
              <a:rPr lang="en-US" dirty="0" err="1">
                <a:solidFill>
                  <a:srgbClr val="FFFF00"/>
                </a:solidFill>
              </a:rPr>
              <a:t>myVariableName</a:t>
            </a:r>
            <a:r>
              <a:rPr lang="en-US" dirty="0">
                <a:solidFill>
                  <a:srgbClr val="FFFF00"/>
                </a:solidFill>
              </a:rPr>
              <a:t> = "John“</a:t>
            </a:r>
          </a:p>
          <a:p>
            <a:r>
              <a:rPr lang="en-US" dirty="0"/>
              <a:t>Pascal Case</a:t>
            </a:r>
          </a:p>
          <a:p>
            <a:pPr lvl="1"/>
            <a:r>
              <a:rPr lang="en-US" dirty="0"/>
              <a:t>Each word starts with a capital letter:</a:t>
            </a:r>
          </a:p>
          <a:p>
            <a:pPr lvl="2"/>
            <a:r>
              <a:rPr lang="en-US" dirty="0" err="1">
                <a:solidFill>
                  <a:srgbClr val="FFFF00"/>
                </a:solidFill>
              </a:rPr>
              <a:t>MyVariableName</a:t>
            </a:r>
            <a:r>
              <a:rPr lang="en-US" dirty="0">
                <a:solidFill>
                  <a:srgbClr val="FFFF00"/>
                </a:solidFill>
              </a:rPr>
              <a:t> = "John“</a:t>
            </a:r>
          </a:p>
          <a:p>
            <a:r>
              <a:rPr lang="en-US" dirty="0"/>
              <a:t>Snake Case</a:t>
            </a:r>
          </a:p>
          <a:p>
            <a:pPr lvl="1"/>
            <a:r>
              <a:rPr lang="en-US" dirty="0"/>
              <a:t>Each word is separated by an underscore character:</a:t>
            </a:r>
          </a:p>
          <a:p>
            <a:pPr lvl="2"/>
            <a:r>
              <a:rPr lang="en-US" dirty="0" err="1">
                <a:solidFill>
                  <a:srgbClr val="FFFF00"/>
                </a:solidFill>
              </a:rPr>
              <a:t>my_variable_name</a:t>
            </a:r>
            <a:r>
              <a:rPr lang="en-US" dirty="0">
                <a:solidFill>
                  <a:srgbClr val="FFFF00"/>
                </a:solidFill>
              </a:rPr>
              <a:t> = "John"</a:t>
            </a:r>
          </a:p>
        </p:txBody>
      </p:sp>
    </p:spTree>
    <p:extLst>
      <p:ext uri="{BB962C8B-B14F-4D97-AF65-F5344CB8AC3E}">
        <p14:creationId xmlns:p14="http://schemas.microsoft.com/office/powerpoint/2010/main" val="2993004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B0EC7-F973-1EE8-B60E-EE7F84489A32}"/>
              </a:ext>
            </a:extLst>
          </p:cNvPr>
          <p:cNvSpPr>
            <a:spLocks noGrp="1"/>
          </p:cNvSpPr>
          <p:nvPr>
            <p:ph type="title"/>
          </p:nvPr>
        </p:nvSpPr>
        <p:spPr/>
        <p:txBody>
          <a:bodyPr/>
          <a:lstStyle/>
          <a:p>
            <a:r>
              <a:rPr lang="en-US" dirty="0"/>
              <a:t>What can Python do?</a:t>
            </a:r>
          </a:p>
        </p:txBody>
      </p:sp>
      <p:sp>
        <p:nvSpPr>
          <p:cNvPr id="3" name="Content Placeholder 2">
            <a:extLst>
              <a:ext uri="{FF2B5EF4-FFF2-40B4-BE49-F238E27FC236}">
                <a16:creationId xmlns:a16="http://schemas.microsoft.com/office/drawing/2014/main" id="{EC37DFB7-5DD3-14EB-387E-0A46EB9CED12}"/>
              </a:ext>
            </a:extLst>
          </p:cNvPr>
          <p:cNvSpPr>
            <a:spLocks noGrp="1"/>
          </p:cNvSpPr>
          <p:nvPr>
            <p:ph idx="1"/>
          </p:nvPr>
        </p:nvSpPr>
        <p:spPr/>
        <p:txBody>
          <a:bodyPr/>
          <a:lstStyle/>
          <a:p>
            <a:r>
              <a:rPr lang="en-US" dirty="0"/>
              <a:t>Python can be used on a server to create web applications.</a:t>
            </a:r>
          </a:p>
          <a:p>
            <a:r>
              <a:rPr lang="en-US" dirty="0"/>
              <a:t>Python can be used alongside software to create workflows.</a:t>
            </a:r>
          </a:p>
          <a:p>
            <a:r>
              <a:rPr lang="en-US" dirty="0"/>
              <a:t>Python can connect to database systems. It can also read and modify files.</a:t>
            </a:r>
          </a:p>
          <a:p>
            <a:r>
              <a:rPr lang="en-US" dirty="0"/>
              <a:t>Python can be used to handle big data and perform complex mathematics.</a:t>
            </a:r>
          </a:p>
          <a:p>
            <a:r>
              <a:rPr lang="en-US" dirty="0"/>
              <a:t>Python can be used for rapid prototyping, or for production-ready software development.</a:t>
            </a:r>
          </a:p>
        </p:txBody>
      </p:sp>
    </p:spTree>
    <p:extLst>
      <p:ext uri="{BB962C8B-B14F-4D97-AF65-F5344CB8AC3E}">
        <p14:creationId xmlns:p14="http://schemas.microsoft.com/office/powerpoint/2010/main" val="27366168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A77C3-2B83-FD86-3483-0862AFEA3683}"/>
              </a:ext>
            </a:extLst>
          </p:cNvPr>
          <p:cNvSpPr>
            <a:spLocks noGrp="1"/>
          </p:cNvSpPr>
          <p:nvPr>
            <p:ph type="title"/>
          </p:nvPr>
        </p:nvSpPr>
        <p:spPr/>
        <p:txBody>
          <a:bodyPr/>
          <a:lstStyle/>
          <a:p>
            <a:r>
              <a:rPr lang="fr-FR" dirty="0"/>
              <a:t>Python Variables - </a:t>
            </a:r>
            <a:r>
              <a:rPr lang="fr-FR" dirty="0" err="1"/>
              <a:t>Assign</a:t>
            </a:r>
            <a:r>
              <a:rPr lang="fr-FR" dirty="0"/>
              <a:t> Multiple Values</a:t>
            </a:r>
            <a:endParaRPr lang="en-US" dirty="0"/>
          </a:p>
        </p:txBody>
      </p:sp>
      <p:sp>
        <p:nvSpPr>
          <p:cNvPr id="3" name="Content Placeholder 2">
            <a:extLst>
              <a:ext uri="{FF2B5EF4-FFF2-40B4-BE49-F238E27FC236}">
                <a16:creationId xmlns:a16="http://schemas.microsoft.com/office/drawing/2014/main" id="{FA68332E-37B1-08A3-1645-FEDC1843E5D5}"/>
              </a:ext>
            </a:extLst>
          </p:cNvPr>
          <p:cNvSpPr>
            <a:spLocks noGrp="1"/>
          </p:cNvSpPr>
          <p:nvPr>
            <p:ph idx="1"/>
          </p:nvPr>
        </p:nvSpPr>
        <p:spPr/>
        <p:txBody>
          <a:bodyPr/>
          <a:lstStyle/>
          <a:p>
            <a:r>
              <a:rPr lang="en-US" dirty="0"/>
              <a:t>Many Values to Multiple Variables</a:t>
            </a:r>
          </a:p>
          <a:p>
            <a:pPr lvl="1"/>
            <a:r>
              <a:rPr lang="en-US" dirty="0"/>
              <a:t>Python allows you to assign values to multiple variables in one line:</a:t>
            </a:r>
          </a:p>
          <a:p>
            <a:pPr lvl="2"/>
            <a:r>
              <a:rPr lang="en-US" dirty="0"/>
              <a:t>x, y, z = "Orange", "Banana", "Cherry"</a:t>
            </a:r>
          </a:p>
          <a:p>
            <a:pPr lvl="2"/>
            <a:r>
              <a:rPr lang="en-US" dirty="0"/>
              <a:t>print(x)</a:t>
            </a:r>
          </a:p>
          <a:p>
            <a:pPr lvl="2"/>
            <a:r>
              <a:rPr lang="en-US" dirty="0"/>
              <a:t>print(y)</a:t>
            </a:r>
          </a:p>
          <a:p>
            <a:pPr lvl="2"/>
            <a:r>
              <a:rPr lang="en-US" dirty="0"/>
              <a:t>print(z)</a:t>
            </a:r>
          </a:p>
          <a:p>
            <a:pPr lvl="2"/>
            <a:endParaRPr lang="en-US" dirty="0"/>
          </a:p>
          <a:p>
            <a:r>
              <a:rPr lang="en-US" dirty="0">
                <a:solidFill>
                  <a:srgbClr val="FFFF00"/>
                </a:solidFill>
              </a:rPr>
              <a:t>Note: Make sure the number of variables matches the number of values, or else you will get an error.</a:t>
            </a:r>
          </a:p>
        </p:txBody>
      </p:sp>
    </p:spTree>
    <p:extLst>
      <p:ext uri="{BB962C8B-B14F-4D97-AF65-F5344CB8AC3E}">
        <p14:creationId xmlns:p14="http://schemas.microsoft.com/office/powerpoint/2010/main" val="12368388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EA13B-262B-C9DA-CE59-4F27EF9DF79B}"/>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DB9D286E-0278-0E02-CCA8-4E78E312C8B7}"/>
              </a:ext>
            </a:extLst>
          </p:cNvPr>
          <p:cNvSpPr>
            <a:spLocks noGrp="1"/>
          </p:cNvSpPr>
          <p:nvPr>
            <p:ph idx="1"/>
          </p:nvPr>
        </p:nvSpPr>
        <p:spPr/>
        <p:txBody>
          <a:bodyPr/>
          <a:lstStyle/>
          <a:p>
            <a:r>
              <a:rPr lang="en-US" dirty="0"/>
              <a:t>One Value to Multiple Variables</a:t>
            </a:r>
          </a:p>
          <a:p>
            <a:pPr lvl="1"/>
            <a:r>
              <a:rPr lang="en-US" dirty="0"/>
              <a:t>And you can assign the same value to multiple variables in one line:</a:t>
            </a:r>
          </a:p>
          <a:p>
            <a:pPr lvl="2"/>
            <a:r>
              <a:rPr lang="fr-FR" dirty="0">
                <a:solidFill>
                  <a:srgbClr val="FFFF00"/>
                </a:solidFill>
              </a:rPr>
              <a:t>x = y = z = "Orange"</a:t>
            </a:r>
          </a:p>
          <a:p>
            <a:pPr lvl="2"/>
            <a:r>
              <a:rPr lang="fr-FR" dirty="0" err="1">
                <a:solidFill>
                  <a:srgbClr val="FFFF00"/>
                </a:solidFill>
              </a:rPr>
              <a:t>print</a:t>
            </a:r>
            <a:r>
              <a:rPr lang="fr-FR" dirty="0">
                <a:solidFill>
                  <a:srgbClr val="FFFF00"/>
                </a:solidFill>
              </a:rPr>
              <a:t>(x)</a:t>
            </a:r>
          </a:p>
          <a:p>
            <a:pPr lvl="2"/>
            <a:r>
              <a:rPr lang="fr-FR" dirty="0" err="1">
                <a:solidFill>
                  <a:srgbClr val="FFFF00"/>
                </a:solidFill>
              </a:rPr>
              <a:t>print</a:t>
            </a:r>
            <a:r>
              <a:rPr lang="fr-FR" dirty="0">
                <a:solidFill>
                  <a:srgbClr val="FFFF00"/>
                </a:solidFill>
              </a:rPr>
              <a:t>(y)</a:t>
            </a:r>
          </a:p>
          <a:p>
            <a:pPr lvl="2"/>
            <a:r>
              <a:rPr lang="fr-FR" dirty="0" err="1">
                <a:solidFill>
                  <a:srgbClr val="FFFF00"/>
                </a:solidFill>
              </a:rPr>
              <a:t>print</a:t>
            </a:r>
            <a:r>
              <a:rPr lang="fr-FR" dirty="0">
                <a:solidFill>
                  <a:srgbClr val="FFFF00"/>
                </a:solidFill>
              </a:rPr>
              <a:t>(z)</a:t>
            </a:r>
            <a:endParaRPr lang="en-US" dirty="0">
              <a:solidFill>
                <a:srgbClr val="FFFF00"/>
              </a:solidFill>
            </a:endParaRPr>
          </a:p>
        </p:txBody>
      </p:sp>
    </p:spTree>
    <p:extLst>
      <p:ext uri="{BB962C8B-B14F-4D97-AF65-F5344CB8AC3E}">
        <p14:creationId xmlns:p14="http://schemas.microsoft.com/office/powerpoint/2010/main" val="13893319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60877-CC3D-82D8-2B8D-20CCDF0F80FD}"/>
              </a:ext>
            </a:extLst>
          </p:cNvPr>
          <p:cNvSpPr>
            <a:spLocks noGrp="1"/>
          </p:cNvSpPr>
          <p:nvPr>
            <p:ph type="title"/>
          </p:nvPr>
        </p:nvSpPr>
        <p:spPr/>
        <p:txBody>
          <a:bodyPr/>
          <a:lstStyle/>
          <a:p>
            <a:r>
              <a:rPr lang="en-US" dirty="0"/>
              <a:t>Unpack a Collection</a:t>
            </a:r>
          </a:p>
        </p:txBody>
      </p:sp>
      <p:sp>
        <p:nvSpPr>
          <p:cNvPr id="3" name="Content Placeholder 2">
            <a:extLst>
              <a:ext uri="{FF2B5EF4-FFF2-40B4-BE49-F238E27FC236}">
                <a16:creationId xmlns:a16="http://schemas.microsoft.com/office/drawing/2014/main" id="{62570F2C-49D5-B7C7-62DD-91987C744144}"/>
              </a:ext>
            </a:extLst>
          </p:cNvPr>
          <p:cNvSpPr>
            <a:spLocks noGrp="1"/>
          </p:cNvSpPr>
          <p:nvPr>
            <p:ph idx="1"/>
          </p:nvPr>
        </p:nvSpPr>
        <p:spPr/>
        <p:txBody>
          <a:bodyPr>
            <a:normAutofit/>
          </a:bodyPr>
          <a:lstStyle/>
          <a:p>
            <a:r>
              <a:rPr lang="en-US" dirty="0"/>
              <a:t>If you have a collection of values in a list, tuple etc. Python allows you to extract the values into variables. This is called unpacking.</a:t>
            </a:r>
          </a:p>
          <a:p>
            <a:r>
              <a:rPr lang="fr-FR" dirty="0" err="1"/>
              <a:t>Unpack</a:t>
            </a:r>
            <a:r>
              <a:rPr lang="fr-FR" dirty="0"/>
              <a:t> a </a:t>
            </a:r>
            <a:r>
              <a:rPr lang="fr-FR" dirty="0" err="1"/>
              <a:t>list</a:t>
            </a:r>
            <a:r>
              <a:rPr lang="fr-FR" dirty="0"/>
              <a:t>:</a:t>
            </a:r>
          </a:p>
          <a:p>
            <a:pPr lvl="1"/>
            <a:r>
              <a:rPr lang="fr-FR" dirty="0"/>
              <a:t>fruits = ["</a:t>
            </a:r>
            <a:r>
              <a:rPr lang="fr-FR" dirty="0" err="1"/>
              <a:t>apple</a:t>
            </a:r>
            <a:r>
              <a:rPr lang="fr-FR" dirty="0"/>
              <a:t>", "banana", "cherry"]</a:t>
            </a:r>
          </a:p>
          <a:p>
            <a:pPr lvl="1"/>
            <a:r>
              <a:rPr lang="fr-FR" dirty="0"/>
              <a:t>x, y, z = fruits</a:t>
            </a:r>
          </a:p>
          <a:p>
            <a:pPr lvl="1"/>
            <a:r>
              <a:rPr lang="fr-FR" dirty="0" err="1"/>
              <a:t>print</a:t>
            </a:r>
            <a:r>
              <a:rPr lang="fr-FR" dirty="0"/>
              <a:t>(x)</a:t>
            </a:r>
          </a:p>
          <a:p>
            <a:pPr lvl="1"/>
            <a:r>
              <a:rPr lang="fr-FR" dirty="0" err="1"/>
              <a:t>print</a:t>
            </a:r>
            <a:r>
              <a:rPr lang="fr-FR" dirty="0"/>
              <a:t>(y)</a:t>
            </a:r>
          </a:p>
          <a:p>
            <a:pPr lvl="1"/>
            <a:r>
              <a:rPr lang="fr-FR" dirty="0" err="1"/>
              <a:t>print</a:t>
            </a:r>
            <a:r>
              <a:rPr lang="fr-FR" dirty="0"/>
              <a:t>(z)</a:t>
            </a:r>
            <a:endParaRPr lang="en-US" dirty="0"/>
          </a:p>
        </p:txBody>
      </p:sp>
    </p:spTree>
    <p:extLst>
      <p:ext uri="{BB962C8B-B14F-4D97-AF65-F5344CB8AC3E}">
        <p14:creationId xmlns:p14="http://schemas.microsoft.com/office/powerpoint/2010/main" val="10500682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478AC-BD68-5C34-705B-445E53B0A466}"/>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17869F36-B280-478D-6070-A7649F9C045D}"/>
              </a:ext>
            </a:extLst>
          </p:cNvPr>
          <p:cNvSpPr>
            <a:spLocks noGrp="1"/>
          </p:cNvSpPr>
          <p:nvPr>
            <p:ph idx="1"/>
          </p:nvPr>
        </p:nvSpPr>
        <p:spPr/>
        <p:txBody>
          <a:bodyPr>
            <a:normAutofit lnSpcReduction="10000"/>
          </a:bodyPr>
          <a:lstStyle/>
          <a:p>
            <a:r>
              <a:rPr lang="en-US" dirty="0"/>
              <a:t>Output Variables:</a:t>
            </a:r>
          </a:p>
          <a:p>
            <a:pPr lvl="1"/>
            <a:r>
              <a:rPr lang="en-US" dirty="0"/>
              <a:t>The Python print() function is often used to output variables.</a:t>
            </a:r>
          </a:p>
          <a:p>
            <a:pPr lvl="1"/>
            <a:r>
              <a:rPr lang="en-US" dirty="0"/>
              <a:t>x = "Python is awesome"</a:t>
            </a:r>
          </a:p>
          <a:p>
            <a:pPr lvl="1"/>
            <a:r>
              <a:rPr lang="en-US" dirty="0"/>
              <a:t>print(x)</a:t>
            </a:r>
          </a:p>
          <a:p>
            <a:r>
              <a:rPr lang="en-US" dirty="0"/>
              <a:t>In the print() function, you output multiple variables, separated by a comma:</a:t>
            </a:r>
          </a:p>
          <a:p>
            <a:pPr lvl="1"/>
            <a:r>
              <a:rPr lang="en-US" dirty="0"/>
              <a:t>x = "Python"</a:t>
            </a:r>
          </a:p>
          <a:p>
            <a:pPr lvl="1"/>
            <a:r>
              <a:rPr lang="en-US" dirty="0"/>
              <a:t>y = "is"</a:t>
            </a:r>
          </a:p>
          <a:p>
            <a:pPr lvl="1"/>
            <a:r>
              <a:rPr lang="en-US" dirty="0"/>
              <a:t>z = "awesome"</a:t>
            </a:r>
          </a:p>
          <a:p>
            <a:pPr lvl="1"/>
            <a:r>
              <a:rPr lang="en-US" dirty="0"/>
              <a:t>print(x, y, z)</a:t>
            </a:r>
          </a:p>
        </p:txBody>
      </p:sp>
    </p:spTree>
    <p:extLst>
      <p:ext uri="{BB962C8B-B14F-4D97-AF65-F5344CB8AC3E}">
        <p14:creationId xmlns:p14="http://schemas.microsoft.com/office/powerpoint/2010/main" val="17625510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E22AA-3EBC-E4AD-C877-1A532D7E5E06}"/>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E60B1610-33FE-4FB1-96A4-A192CAA34947}"/>
              </a:ext>
            </a:extLst>
          </p:cNvPr>
          <p:cNvSpPr>
            <a:spLocks noGrp="1"/>
          </p:cNvSpPr>
          <p:nvPr>
            <p:ph idx="1"/>
          </p:nvPr>
        </p:nvSpPr>
        <p:spPr/>
        <p:txBody>
          <a:bodyPr>
            <a:normAutofit fontScale="92500" lnSpcReduction="10000"/>
          </a:bodyPr>
          <a:lstStyle/>
          <a:p>
            <a:r>
              <a:rPr lang="en-US" dirty="0"/>
              <a:t>You can also use the + operator to output multiple variables:</a:t>
            </a:r>
          </a:p>
          <a:p>
            <a:pPr lvl="1"/>
            <a:r>
              <a:rPr lang="en-US" dirty="0"/>
              <a:t>x = "Python "</a:t>
            </a:r>
          </a:p>
          <a:p>
            <a:pPr lvl="1"/>
            <a:r>
              <a:rPr lang="en-US" dirty="0"/>
              <a:t>y = "is "</a:t>
            </a:r>
          </a:p>
          <a:p>
            <a:pPr lvl="1"/>
            <a:r>
              <a:rPr lang="en-US" dirty="0"/>
              <a:t>z = "awesome"</a:t>
            </a:r>
          </a:p>
          <a:p>
            <a:pPr lvl="1"/>
            <a:r>
              <a:rPr lang="en-US" dirty="0"/>
              <a:t>print(x + y + z)</a:t>
            </a:r>
          </a:p>
          <a:p>
            <a:r>
              <a:rPr lang="en-US" dirty="0">
                <a:solidFill>
                  <a:srgbClr val="FFFF00"/>
                </a:solidFill>
              </a:rPr>
              <a:t>Notice the space character after "Python " and "is ", without them the result would be "</a:t>
            </a:r>
            <a:r>
              <a:rPr lang="en-US" dirty="0" err="1">
                <a:solidFill>
                  <a:srgbClr val="FFFF00"/>
                </a:solidFill>
              </a:rPr>
              <a:t>Pythonisawesome</a:t>
            </a:r>
            <a:r>
              <a:rPr lang="en-US" dirty="0">
                <a:solidFill>
                  <a:srgbClr val="FFFF00"/>
                </a:solidFill>
              </a:rPr>
              <a:t>".</a:t>
            </a:r>
          </a:p>
          <a:p>
            <a:r>
              <a:rPr lang="en-US" dirty="0"/>
              <a:t>For numbers, the + character works as a mathematical operator:</a:t>
            </a:r>
          </a:p>
          <a:p>
            <a:pPr lvl="1"/>
            <a:r>
              <a:rPr lang="es-ES" dirty="0"/>
              <a:t>x = 5</a:t>
            </a:r>
          </a:p>
          <a:p>
            <a:pPr lvl="1"/>
            <a:r>
              <a:rPr lang="es-ES" dirty="0"/>
              <a:t>y = 10</a:t>
            </a:r>
          </a:p>
          <a:p>
            <a:pPr lvl="1"/>
            <a:r>
              <a:rPr lang="es-ES" dirty="0" err="1"/>
              <a:t>print</a:t>
            </a:r>
            <a:r>
              <a:rPr lang="es-ES" dirty="0"/>
              <a:t>(x + y)</a:t>
            </a:r>
            <a:endParaRPr lang="en-US" dirty="0"/>
          </a:p>
        </p:txBody>
      </p:sp>
    </p:spTree>
    <p:extLst>
      <p:ext uri="{BB962C8B-B14F-4D97-AF65-F5344CB8AC3E}">
        <p14:creationId xmlns:p14="http://schemas.microsoft.com/office/powerpoint/2010/main" val="7510535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1EE1-1D05-BB1B-7C7D-F574B8630927}"/>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C0DEDE55-8E81-A4F4-2CB5-FEADD87A218D}"/>
              </a:ext>
            </a:extLst>
          </p:cNvPr>
          <p:cNvSpPr>
            <a:spLocks noGrp="1"/>
          </p:cNvSpPr>
          <p:nvPr>
            <p:ph idx="1"/>
          </p:nvPr>
        </p:nvSpPr>
        <p:spPr/>
        <p:txBody>
          <a:bodyPr>
            <a:normAutofit fontScale="92500"/>
          </a:bodyPr>
          <a:lstStyle/>
          <a:p>
            <a:r>
              <a:rPr lang="en-US" dirty="0"/>
              <a:t>In the print() function, when you try to combine a string and a number with the + operator, Python will give you an error:</a:t>
            </a:r>
          </a:p>
          <a:p>
            <a:pPr lvl="1"/>
            <a:r>
              <a:rPr lang="es-ES" dirty="0"/>
              <a:t>x = 5</a:t>
            </a:r>
          </a:p>
          <a:p>
            <a:pPr lvl="1"/>
            <a:r>
              <a:rPr lang="es-ES" dirty="0"/>
              <a:t>y = "John"</a:t>
            </a:r>
          </a:p>
          <a:p>
            <a:pPr lvl="1"/>
            <a:r>
              <a:rPr lang="es-ES" dirty="0" err="1"/>
              <a:t>print</a:t>
            </a:r>
            <a:r>
              <a:rPr lang="es-ES" dirty="0"/>
              <a:t>(x + y)</a:t>
            </a:r>
          </a:p>
          <a:p>
            <a:r>
              <a:rPr lang="en-US" dirty="0"/>
              <a:t>The best way to output multiple variables in the print() function is to separate them with commas, which even support different data types:</a:t>
            </a:r>
          </a:p>
          <a:p>
            <a:pPr lvl="1"/>
            <a:r>
              <a:rPr lang="es-ES" dirty="0"/>
              <a:t>x = 5</a:t>
            </a:r>
          </a:p>
          <a:p>
            <a:pPr lvl="1"/>
            <a:r>
              <a:rPr lang="es-ES" dirty="0"/>
              <a:t>y = "John"</a:t>
            </a:r>
          </a:p>
          <a:p>
            <a:pPr lvl="1"/>
            <a:r>
              <a:rPr lang="es-ES" dirty="0" err="1"/>
              <a:t>print</a:t>
            </a:r>
            <a:r>
              <a:rPr lang="es-ES" dirty="0"/>
              <a:t>(x, y)</a:t>
            </a:r>
            <a:endParaRPr lang="en-US" dirty="0"/>
          </a:p>
        </p:txBody>
      </p:sp>
    </p:spTree>
    <p:extLst>
      <p:ext uri="{BB962C8B-B14F-4D97-AF65-F5344CB8AC3E}">
        <p14:creationId xmlns:p14="http://schemas.microsoft.com/office/powerpoint/2010/main" val="23798784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94474-036A-1373-EF40-4E04B53328DF}"/>
              </a:ext>
            </a:extLst>
          </p:cNvPr>
          <p:cNvSpPr>
            <a:spLocks noGrp="1"/>
          </p:cNvSpPr>
          <p:nvPr>
            <p:ph type="title"/>
          </p:nvPr>
        </p:nvSpPr>
        <p:spPr/>
        <p:txBody>
          <a:bodyPr/>
          <a:lstStyle/>
          <a:p>
            <a:r>
              <a:rPr lang="en-US" dirty="0"/>
              <a:t>Global Variables</a:t>
            </a:r>
          </a:p>
        </p:txBody>
      </p:sp>
      <p:sp>
        <p:nvSpPr>
          <p:cNvPr id="3" name="Content Placeholder 2">
            <a:extLst>
              <a:ext uri="{FF2B5EF4-FFF2-40B4-BE49-F238E27FC236}">
                <a16:creationId xmlns:a16="http://schemas.microsoft.com/office/drawing/2014/main" id="{3A0B9F06-F1B4-4B74-290B-6C7761BAFD4E}"/>
              </a:ext>
            </a:extLst>
          </p:cNvPr>
          <p:cNvSpPr>
            <a:spLocks noGrp="1"/>
          </p:cNvSpPr>
          <p:nvPr>
            <p:ph idx="1"/>
          </p:nvPr>
        </p:nvSpPr>
        <p:spPr/>
        <p:txBody>
          <a:bodyPr>
            <a:normAutofit fontScale="85000" lnSpcReduction="20000"/>
          </a:bodyPr>
          <a:lstStyle/>
          <a:p>
            <a:r>
              <a:rPr lang="en-US" dirty="0"/>
              <a:t>Variables that are created outside of a function (as in all of the examples above) are known as global variables.</a:t>
            </a:r>
          </a:p>
          <a:p>
            <a:r>
              <a:rPr lang="en-US" dirty="0"/>
              <a:t>Global variables can be used by everyone, both inside of functions and outside.</a:t>
            </a:r>
          </a:p>
          <a:p>
            <a:endParaRPr lang="en-US" dirty="0"/>
          </a:p>
          <a:p>
            <a:r>
              <a:rPr lang="en-US" dirty="0"/>
              <a:t>Create a variable outside of a function, and use it inside the function</a:t>
            </a:r>
          </a:p>
          <a:p>
            <a:r>
              <a:rPr lang="en-US" dirty="0"/>
              <a:t>x = "awesome"</a:t>
            </a:r>
          </a:p>
          <a:p>
            <a:r>
              <a:rPr lang="en-US" dirty="0"/>
              <a:t>def </a:t>
            </a:r>
            <a:r>
              <a:rPr lang="en-US" dirty="0" err="1"/>
              <a:t>myfunc</a:t>
            </a:r>
            <a:r>
              <a:rPr lang="en-US" dirty="0"/>
              <a:t>():</a:t>
            </a:r>
          </a:p>
          <a:p>
            <a:r>
              <a:rPr lang="en-US" dirty="0"/>
              <a:t>  print("Python is " + x)</a:t>
            </a:r>
          </a:p>
          <a:p>
            <a:pPr marL="0" indent="0">
              <a:buNone/>
            </a:pPr>
            <a:endParaRPr lang="en-US" dirty="0"/>
          </a:p>
          <a:p>
            <a:r>
              <a:rPr lang="en-US" dirty="0" err="1"/>
              <a:t>myfunc</a:t>
            </a:r>
            <a:r>
              <a:rPr lang="en-US" dirty="0"/>
              <a:t>()</a:t>
            </a:r>
          </a:p>
        </p:txBody>
      </p:sp>
    </p:spTree>
    <p:extLst>
      <p:ext uri="{BB962C8B-B14F-4D97-AF65-F5344CB8AC3E}">
        <p14:creationId xmlns:p14="http://schemas.microsoft.com/office/powerpoint/2010/main" val="28935163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E15F7-C7E8-DFFF-F7CD-12264696E538}"/>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3028AA37-DED1-2DCC-7B28-70C4C27205AE}"/>
              </a:ext>
            </a:extLst>
          </p:cNvPr>
          <p:cNvSpPr>
            <a:spLocks noGrp="1"/>
          </p:cNvSpPr>
          <p:nvPr>
            <p:ph idx="1"/>
          </p:nvPr>
        </p:nvSpPr>
        <p:spPr/>
        <p:txBody>
          <a:bodyPr>
            <a:normAutofit fontScale="85000" lnSpcReduction="20000"/>
          </a:bodyPr>
          <a:lstStyle/>
          <a:p>
            <a:r>
              <a:rPr lang="en-US" dirty="0"/>
              <a:t>If you create a variable with the same name inside a function, this variable will be local, and can only be used inside the function. The global variable with the same name will remain as it was, global and with the original value.</a:t>
            </a:r>
          </a:p>
          <a:p>
            <a:r>
              <a:rPr lang="en-US" dirty="0"/>
              <a:t>Create a variable inside a function, with the same name as the global variable</a:t>
            </a:r>
          </a:p>
          <a:p>
            <a:pPr lvl="1"/>
            <a:r>
              <a:rPr lang="en-US" dirty="0"/>
              <a:t>x = "awesome"</a:t>
            </a:r>
          </a:p>
          <a:p>
            <a:pPr lvl="1"/>
            <a:r>
              <a:rPr lang="en-US" dirty="0"/>
              <a:t>def </a:t>
            </a:r>
            <a:r>
              <a:rPr lang="en-US" dirty="0" err="1"/>
              <a:t>myfunc</a:t>
            </a:r>
            <a:r>
              <a:rPr lang="en-US" dirty="0"/>
              <a:t>():</a:t>
            </a:r>
          </a:p>
          <a:p>
            <a:pPr lvl="1"/>
            <a:r>
              <a:rPr lang="en-US" dirty="0"/>
              <a:t>  x = "fantastic"</a:t>
            </a:r>
          </a:p>
          <a:p>
            <a:pPr lvl="1"/>
            <a:r>
              <a:rPr lang="en-US" dirty="0"/>
              <a:t>  print("Python is " + x)</a:t>
            </a:r>
          </a:p>
          <a:p>
            <a:pPr lvl="1"/>
            <a:endParaRPr lang="en-US" dirty="0"/>
          </a:p>
          <a:p>
            <a:pPr lvl="1"/>
            <a:r>
              <a:rPr lang="en-US" dirty="0" err="1"/>
              <a:t>myfunc</a:t>
            </a:r>
            <a:r>
              <a:rPr lang="en-US" dirty="0"/>
              <a:t>()</a:t>
            </a:r>
          </a:p>
          <a:p>
            <a:pPr lvl="1"/>
            <a:endParaRPr lang="en-US" dirty="0"/>
          </a:p>
          <a:p>
            <a:pPr lvl="1"/>
            <a:r>
              <a:rPr lang="en-US" dirty="0"/>
              <a:t>print("Python is " + x)</a:t>
            </a:r>
          </a:p>
        </p:txBody>
      </p:sp>
    </p:spTree>
    <p:extLst>
      <p:ext uri="{BB962C8B-B14F-4D97-AF65-F5344CB8AC3E}">
        <p14:creationId xmlns:p14="http://schemas.microsoft.com/office/powerpoint/2010/main" val="20180554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9466-EE89-24A5-5575-BB35B3AC2F88}"/>
              </a:ext>
            </a:extLst>
          </p:cNvPr>
          <p:cNvSpPr>
            <a:spLocks noGrp="1"/>
          </p:cNvSpPr>
          <p:nvPr>
            <p:ph type="title"/>
          </p:nvPr>
        </p:nvSpPr>
        <p:spPr/>
        <p:txBody>
          <a:bodyPr/>
          <a:lstStyle/>
          <a:p>
            <a:r>
              <a:rPr lang="en-US" dirty="0"/>
              <a:t>The global Keyword</a:t>
            </a:r>
          </a:p>
        </p:txBody>
      </p:sp>
      <p:sp>
        <p:nvSpPr>
          <p:cNvPr id="3" name="Content Placeholder 2">
            <a:extLst>
              <a:ext uri="{FF2B5EF4-FFF2-40B4-BE49-F238E27FC236}">
                <a16:creationId xmlns:a16="http://schemas.microsoft.com/office/drawing/2014/main" id="{A6F2A0BE-8EE8-2C9D-1C1F-E3B0DAB0B2A4}"/>
              </a:ext>
            </a:extLst>
          </p:cNvPr>
          <p:cNvSpPr>
            <a:spLocks noGrp="1"/>
          </p:cNvSpPr>
          <p:nvPr>
            <p:ph idx="1"/>
          </p:nvPr>
        </p:nvSpPr>
        <p:spPr/>
        <p:txBody>
          <a:bodyPr>
            <a:normAutofit fontScale="92500"/>
          </a:bodyPr>
          <a:lstStyle/>
          <a:p>
            <a:r>
              <a:rPr lang="en-US" dirty="0"/>
              <a:t>Normally, when you create a variable inside a function, that variable is local, and can only be used inside that function.</a:t>
            </a:r>
          </a:p>
          <a:p>
            <a:r>
              <a:rPr lang="en-US" dirty="0"/>
              <a:t>To create a global variable inside a function, you can use the global keyword.</a:t>
            </a:r>
          </a:p>
          <a:p>
            <a:r>
              <a:rPr lang="en-US" dirty="0"/>
              <a:t>If you use the global keyword, the variable belongs to the global scope:</a:t>
            </a:r>
          </a:p>
          <a:p>
            <a:pPr lvl="1"/>
            <a:r>
              <a:rPr lang="en-US" dirty="0"/>
              <a:t>def </a:t>
            </a:r>
            <a:r>
              <a:rPr lang="en-US" dirty="0" err="1"/>
              <a:t>myfunc</a:t>
            </a:r>
            <a:r>
              <a:rPr lang="en-US" dirty="0"/>
              <a:t>():</a:t>
            </a:r>
          </a:p>
          <a:p>
            <a:pPr lvl="1"/>
            <a:r>
              <a:rPr lang="en-US" dirty="0"/>
              <a:t>  global x</a:t>
            </a:r>
          </a:p>
          <a:p>
            <a:pPr lvl="1"/>
            <a:r>
              <a:rPr lang="en-US" dirty="0"/>
              <a:t>  x = "fantastic"</a:t>
            </a:r>
          </a:p>
          <a:p>
            <a:pPr lvl="1"/>
            <a:r>
              <a:rPr lang="en-US" dirty="0" err="1"/>
              <a:t>myfunc</a:t>
            </a:r>
            <a:r>
              <a:rPr lang="en-US" dirty="0"/>
              <a:t>()</a:t>
            </a:r>
          </a:p>
          <a:p>
            <a:pPr lvl="1"/>
            <a:r>
              <a:rPr lang="en-US" dirty="0"/>
              <a:t>print("Python is " + x)</a:t>
            </a:r>
          </a:p>
        </p:txBody>
      </p:sp>
    </p:spTree>
    <p:extLst>
      <p:ext uri="{BB962C8B-B14F-4D97-AF65-F5344CB8AC3E}">
        <p14:creationId xmlns:p14="http://schemas.microsoft.com/office/powerpoint/2010/main" val="3498101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61B9B-A2D7-FAC5-BF85-8F162F81DB38}"/>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B5B0D018-6511-27C6-429D-AD1BEAE81CD3}"/>
              </a:ext>
            </a:extLst>
          </p:cNvPr>
          <p:cNvSpPr>
            <a:spLocks noGrp="1"/>
          </p:cNvSpPr>
          <p:nvPr>
            <p:ph idx="1"/>
          </p:nvPr>
        </p:nvSpPr>
        <p:spPr/>
        <p:txBody>
          <a:bodyPr>
            <a:normAutofit/>
          </a:bodyPr>
          <a:lstStyle/>
          <a:p>
            <a:r>
              <a:rPr lang="en-US" dirty="0"/>
              <a:t>Also, use the global keyword if you want to change a global variable inside a function.</a:t>
            </a:r>
          </a:p>
          <a:p>
            <a:r>
              <a:rPr lang="en-US" dirty="0"/>
              <a:t>To change the value of a global variable inside a function, refer to the variable by using the global keyword:</a:t>
            </a:r>
          </a:p>
          <a:p>
            <a:pPr lvl="1"/>
            <a:r>
              <a:rPr lang="en-US" dirty="0"/>
              <a:t>x = "awesome"</a:t>
            </a:r>
          </a:p>
          <a:p>
            <a:pPr lvl="1"/>
            <a:r>
              <a:rPr lang="en-US" dirty="0"/>
              <a:t>def </a:t>
            </a:r>
            <a:r>
              <a:rPr lang="en-US" dirty="0" err="1"/>
              <a:t>myfunc</a:t>
            </a:r>
            <a:r>
              <a:rPr lang="en-US" dirty="0"/>
              <a:t>():</a:t>
            </a:r>
          </a:p>
          <a:p>
            <a:pPr lvl="1"/>
            <a:r>
              <a:rPr lang="en-US" dirty="0"/>
              <a:t>  global x</a:t>
            </a:r>
          </a:p>
          <a:p>
            <a:pPr lvl="1"/>
            <a:r>
              <a:rPr lang="en-US" dirty="0"/>
              <a:t>  x = "fantastic"</a:t>
            </a:r>
          </a:p>
          <a:p>
            <a:pPr lvl="1"/>
            <a:r>
              <a:rPr lang="en-US" dirty="0" err="1"/>
              <a:t>myfunc</a:t>
            </a:r>
            <a:r>
              <a:rPr lang="en-US" dirty="0"/>
              <a:t>()</a:t>
            </a:r>
          </a:p>
          <a:p>
            <a:pPr lvl="1"/>
            <a:r>
              <a:rPr lang="en-US" dirty="0"/>
              <a:t>print("Python is " + x)</a:t>
            </a:r>
          </a:p>
        </p:txBody>
      </p:sp>
    </p:spTree>
    <p:extLst>
      <p:ext uri="{BB962C8B-B14F-4D97-AF65-F5344CB8AC3E}">
        <p14:creationId xmlns:p14="http://schemas.microsoft.com/office/powerpoint/2010/main" val="3445540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910E3-09A2-4A01-2636-2D5131EB94E2}"/>
              </a:ext>
            </a:extLst>
          </p:cNvPr>
          <p:cNvSpPr>
            <a:spLocks noGrp="1"/>
          </p:cNvSpPr>
          <p:nvPr>
            <p:ph type="title"/>
          </p:nvPr>
        </p:nvSpPr>
        <p:spPr/>
        <p:txBody>
          <a:bodyPr/>
          <a:lstStyle/>
          <a:p>
            <a:r>
              <a:rPr lang="en-US" dirty="0"/>
              <a:t>Why Python?</a:t>
            </a:r>
          </a:p>
        </p:txBody>
      </p:sp>
      <p:sp>
        <p:nvSpPr>
          <p:cNvPr id="3" name="Content Placeholder 2">
            <a:extLst>
              <a:ext uri="{FF2B5EF4-FFF2-40B4-BE49-F238E27FC236}">
                <a16:creationId xmlns:a16="http://schemas.microsoft.com/office/drawing/2014/main" id="{EC8C2CDC-AD0E-5705-EE13-A312318BEFAE}"/>
              </a:ext>
            </a:extLst>
          </p:cNvPr>
          <p:cNvSpPr>
            <a:spLocks noGrp="1"/>
          </p:cNvSpPr>
          <p:nvPr>
            <p:ph idx="1"/>
          </p:nvPr>
        </p:nvSpPr>
        <p:spPr/>
        <p:txBody>
          <a:bodyPr/>
          <a:lstStyle/>
          <a:p>
            <a:r>
              <a:rPr lang="en-US" dirty="0"/>
              <a:t>Python works on different platforms (Windows, Mac, Linux, Raspberry Pi, </a:t>
            </a:r>
            <a:r>
              <a:rPr lang="en-US" dirty="0" err="1"/>
              <a:t>etc</a:t>
            </a:r>
            <a:r>
              <a:rPr lang="en-US" dirty="0"/>
              <a:t>).</a:t>
            </a:r>
          </a:p>
          <a:p>
            <a:r>
              <a:rPr lang="en-US" dirty="0"/>
              <a:t>Python has a simple syntax similar to the English language.</a:t>
            </a:r>
          </a:p>
          <a:p>
            <a:r>
              <a:rPr lang="en-US" dirty="0"/>
              <a:t>Python has syntax that allows developers to write programs with fewer lines than some other programming languages.</a:t>
            </a:r>
          </a:p>
          <a:p>
            <a:r>
              <a:rPr lang="en-US" dirty="0"/>
              <a:t>Python runs on an interpreter system, meaning that code can be executed as soon as it is written. This means that prototyping can be very quick.</a:t>
            </a:r>
          </a:p>
          <a:p>
            <a:r>
              <a:rPr lang="en-US" dirty="0"/>
              <a:t>Python can be treated in a procedural way, an object-oriented way or a functional way.</a:t>
            </a:r>
          </a:p>
        </p:txBody>
      </p:sp>
    </p:spTree>
    <p:extLst>
      <p:ext uri="{BB962C8B-B14F-4D97-AF65-F5344CB8AC3E}">
        <p14:creationId xmlns:p14="http://schemas.microsoft.com/office/powerpoint/2010/main" val="1667835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60DCD-3A91-C73A-015D-875C95CEC36F}"/>
              </a:ext>
            </a:extLst>
          </p:cNvPr>
          <p:cNvSpPr>
            <a:spLocks noGrp="1"/>
          </p:cNvSpPr>
          <p:nvPr>
            <p:ph type="title"/>
          </p:nvPr>
        </p:nvSpPr>
        <p:spPr/>
        <p:txBody>
          <a:bodyPr/>
          <a:lstStyle/>
          <a:p>
            <a:r>
              <a:rPr lang="en-US" dirty="0"/>
              <a:t>Good to know</a:t>
            </a:r>
          </a:p>
        </p:txBody>
      </p:sp>
      <p:sp>
        <p:nvSpPr>
          <p:cNvPr id="3" name="Content Placeholder 2">
            <a:extLst>
              <a:ext uri="{FF2B5EF4-FFF2-40B4-BE49-F238E27FC236}">
                <a16:creationId xmlns:a16="http://schemas.microsoft.com/office/drawing/2014/main" id="{D392F5E4-B319-673F-F093-5EB86909D699}"/>
              </a:ext>
            </a:extLst>
          </p:cNvPr>
          <p:cNvSpPr>
            <a:spLocks noGrp="1"/>
          </p:cNvSpPr>
          <p:nvPr>
            <p:ph idx="1"/>
          </p:nvPr>
        </p:nvSpPr>
        <p:spPr/>
        <p:txBody>
          <a:bodyPr/>
          <a:lstStyle/>
          <a:p>
            <a:r>
              <a:rPr lang="en-US" dirty="0"/>
              <a:t>The most recent major version of Python is Python 3, which we shall be using in this tutorial. However, Python 2, although not being updated with anything other than security updates, is still quite popular.</a:t>
            </a:r>
          </a:p>
          <a:p>
            <a:r>
              <a:rPr lang="en-US" dirty="0"/>
              <a:t>In this tutorial Python will be written in a text editor. It is possible to write Python in an Integrated Development Environment, such as </a:t>
            </a:r>
            <a:r>
              <a:rPr lang="en-US" dirty="0" err="1"/>
              <a:t>Thonny</a:t>
            </a:r>
            <a:r>
              <a:rPr lang="en-US" dirty="0"/>
              <a:t>, </a:t>
            </a:r>
            <a:r>
              <a:rPr lang="en-US" dirty="0" err="1"/>
              <a:t>Pycharm</a:t>
            </a:r>
            <a:r>
              <a:rPr lang="en-US" dirty="0"/>
              <a:t>, </a:t>
            </a:r>
            <a:r>
              <a:rPr lang="en-US" dirty="0" err="1"/>
              <a:t>Netbeans</a:t>
            </a:r>
            <a:r>
              <a:rPr lang="en-US" dirty="0"/>
              <a:t> or Eclipse which are particularly useful when managing larger collections of Python files.</a:t>
            </a:r>
          </a:p>
        </p:txBody>
      </p:sp>
    </p:spTree>
    <p:extLst>
      <p:ext uri="{BB962C8B-B14F-4D97-AF65-F5344CB8AC3E}">
        <p14:creationId xmlns:p14="http://schemas.microsoft.com/office/powerpoint/2010/main" val="2725553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51C7-5C82-90CB-F05A-4778591ACCEE}"/>
              </a:ext>
            </a:extLst>
          </p:cNvPr>
          <p:cNvSpPr>
            <a:spLocks noGrp="1"/>
          </p:cNvSpPr>
          <p:nvPr>
            <p:ph type="title"/>
          </p:nvPr>
        </p:nvSpPr>
        <p:spPr/>
        <p:txBody>
          <a:bodyPr/>
          <a:lstStyle/>
          <a:p>
            <a:r>
              <a:rPr lang="en-US" dirty="0"/>
              <a:t>Python Syntax compared to other programming languages</a:t>
            </a:r>
          </a:p>
        </p:txBody>
      </p:sp>
      <p:sp>
        <p:nvSpPr>
          <p:cNvPr id="3" name="Content Placeholder 2">
            <a:extLst>
              <a:ext uri="{FF2B5EF4-FFF2-40B4-BE49-F238E27FC236}">
                <a16:creationId xmlns:a16="http://schemas.microsoft.com/office/drawing/2014/main" id="{CD6F11E1-4512-EC77-F2FA-6B114CD2F77C}"/>
              </a:ext>
            </a:extLst>
          </p:cNvPr>
          <p:cNvSpPr>
            <a:spLocks noGrp="1"/>
          </p:cNvSpPr>
          <p:nvPr>
            <p:ph idx="1"/>
          </p:nvPr>
        </p:nvSpPr>
        <p:spPr/>
        <p:txBody>
          <a:bodyPr/>
          <a:lstStyle/>
          <a:p>
            <a:r>
              <a:rPr lang="en-US" dirty="0"/>
              <a:t>Python was designed for readability, and has some similarities to the English language with influence from mathematics.</a:t>
            </a:r>
          </a:p>
          <a:p>
            <a:r>
              <a:rPr lang="en-US" dirty="0"/>
              <a:t>Python uses new lines to complete a command, as opposed to other programming languages which often use semicolons or parentheses.</a:t>
            </a:r>
          </a:p>
          <a:p>
            <a:r>
              <a:rPr lang="en-US" dirty="0"/>
              <a:t>Python relies on indentation, using whitespace, to define scope; such as the scope of loops, functions and classes. Other programming languages often use curly-brackets for this purpose.</a:t>
            </a:r>
          </a:p>
        </p:txBody>
      </p:sp>
    </p:spTree>
    <p:extLst>
      <p:ext uri="{BB962C8B-B14F-4D97-AF65-F5344CB8AC3E}">
        <p14:creationId xmlns:p14="http://schemas.microsoft.com/office/powerpoint/2010/main" val="2113857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BD581-6069-141F-0AA3-0B5B1EB467D4}"/>
              </a:ext>
            </a:extLst>
          </p:cNvPr>
          <p:cNvSpPr>
            <a:spLocks noGrp="1"/>
          </p:cNvSpPr>
          <p:nvPr>
            <p:ph type="title"/>
          </p:nvPr>
        </p:nvSpPr>
        <p:spPr/>
        <p:txBody>
          <a:bodyPr/>
          <a:lstStyle/>
          <a:p>
            <a:r>
              <a:rPr lang="en-US" dirty="0"/>
              <a:t>Python Install</a:t>
            </a:r>
          </a:p>
        </p:txBody>
      </p:sp>
      <p:sp>
        <p:nvSpPr>
          <p:cNvPr id="3" name="Content Placeholder 2">
            <a:extLst>
              <a:ext uri="{FF2B5EF4-FFF2-40B4-BE49-F238E27FC236}">
                <a16:creationId xmlns:a16="http://schemas.microsoft.com/office/drawing/2014/main" id="{CD62D656-14A6-EE94-8DD9-863637D8F32E}"/>
              </a:ext>
            </a:extLst>
          </p:cNvPr>
          <p:cNvSpPr>
            <a:spLocks noGrp="1"/>
          </p:cNvSpPr>
          <p:nvPr>
            <p:ph idx="1"/>
          </p:nvPr>
        </p:nvSpPr>
        <p:spPr/>
        <p:txBody>
          <a:bodyPr>
            <a:normAutofit lnSpcReduction="10000"/>
          </a:bodyPr>
          <a:lstStyle/>
          <a:p>
            <a:r>
              <a:rPr lang="en-US" dirty="0"/>
              <a:t>Many PCs and Macs will have python already installed.</a:t>
            </a:r>
          </a:p>
          <a:p>
            <a:r>
              <a:rPr lang="en-US" dirty="0"/>
              <a:t>To check if you have python installed on a Windows PC, search in the start bar for Python or run the following on the Command Line (cmd.exe):</a:t>
            </a:r>
          </a:p>
          <a:p>
            <a:pPr lvl="1"/>
            <a:r>
              <a:rPr lang="en-US" dirty="0"/>
              <a:t> C:\Users\Your Name&gt;python –version</a:t>
            </a:r>
          </a:p>
          <a:p>
            <a:r>
              <a:rPr lang="en-US" dirty="0"/>
              <a:t>To check if you have python installed on a Linux or Mac, then on Linux open the command line or on Mac open the Terminal and type:</a:t>
            </a:r>
          </a:p>
          <a:p>
            <a:pPr lvl="1"/>
            <a:r>
              <a:rPr lang="en-US" dirty="0"/>
              <a:t>python –version</a:t>
            </a:r>
          </a:p>
          <a:p>
            <a:r>
              <a:rPr lang="en-US" sz="1900" dirty="0"/>
              <a:t>NOTE: If you find that you do not have Python installed on your computer, then you can download it for free from the following website: </a:t>
            </a:r>
            <a:r>
              <a:rPr lang="en-US" sz="1900" dirty="0">
                <a:solidFill>
                  <a:srgbClr val="FFFF00"/>
                </a:solidFill>
              </a:rPr>
              <a:t>https://www.python.org/</a:t>
            </a:r>
          </a:p>
        </p:txBody>
      </p:sp>
    </p:spTree>
    <p:extLst>
      <p:ext uri="{BB962C8B-B14F-4D97-AF65-F5344CB8AC3E}">
        <p14:creationId xmlns:p14="http://schemas.microsoft.com/office/powerpoint/2010/main" val="4037238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F358-6B78-0C21-7C88-0A06C3A0AD7E}"/>
              </a:ext>
            </a:extLst>
          </p:cNvPr>
          <p:cNvSpPr>
            <a:spLocks noGrp="1"/>
          </p:cNvSpPr>
          <p:nvPr>
            <p:ph type="title"/>
          </p:nvPr>
        </p:nvSpPr>
        <p:spPr/>
        <p:txBody>
          <a:bodyPr/>
          <a:lstStyle/>
          <a:p>
            <a:r>
              <a:rPr lang="en-US" dirty="0"/>
              <a:t>Python QuickStart</a:t>
            </a:r>
          </a:p>
        </p:txBody>
      </p:sp>
      <p:sp>
        <p:nvSpPr>
          <p:cNvPr id="3" name="Content Placeholder 2">
            <a:extLst>
              <a:ext uri="{FF2B5EF4-FFF2-40B4-BE49-F238E27FC236}">
                <a16:creationId xmlns:a16="http://schemas.microsoft.com/office/drawing/2014/main" id="{966C375B-89A7-B222-F122-ABA6D93C25BD}"/>
              </a:ext>
            </a:extLst>
          </p:cNvPr>
          <p:cNvSpPr>
            <a:spLocks noGrp="1"/>
          </p:cNvSpPr>
          <p:nvPr>
            <p:ph idx="1"/>
          </p:nvPr>
        </p:nvSpPr>
        <p:spPr/>
        <p:txBody>
          <a:bodyPr/>
          <a:lstStyle/>
          <a:p>
            <a:r>
              <a:rPr lang="en-US" dirty="0"/>
              <a:t>Python is an interpreted programming language, this means that as a developer you write Python (.py) files in a text editor and then put those files into the python interpreter to be executed.</a:t>
            </a:r>
          </a:p>
          <a:p>
            <a:r>
              <a:rPr lang="en-US" dirty="0"/>
              <a:t>The way to run a python file is like this on the command line:	</a:t>
            </a:r>
            <a:r>
              <a:rPr lang="en-US" sz="2000" dirty="0">
                <a:solidFill>
                  <a:srgbClr val="FFFF00"/>
                </a:solidFill>
              </a:rPr>
              <a:t>C:\Users\Your Name&gt;python helloworld.py</a:t>
            </a:r>
          </a:p>
          <a:p>
            <a:r>
              <a:rPr lang="en-US" dirty="0"/>
              <a:t>Where "helloworld.py" is the name of your python file.</a:t>
            </a:r>
          </a:p>
          <a:p>
            <a:r>
              <a:rPr lang="en-US" dirty="0"/>
              <a:t>Let's write our first Python file, called helloworld.py, which can be done in any text editor.</a:t>
            </a:r>
          </a:p>
          <a:p>
            <a:pPr lvl="1"/>
            <a:r>
              <a:rPr lang="en-US" dirty="0"/>
              <a:t>print("Hello, World!")</a:t>
            </a:r>
          </a:p>
        </p:txBody>
      </p:sp>
    </p:spTree>
    <p:extLst>
      <p:ext uri="{BB962C8B-B14F-4D97-AF65-F5344CB8AC3E}">
        <p14:creationId xmlns:p14="http://schemas.microsoft.com/office/powerpoint/2010/main" val="4240404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A8A85-4FE0-5741-F697-88F61766F66B}"/>
              </a:ext>
            </a:extLst>
          </p:cNvPr>
          <p:cNvSpPr>
            <a:spLocks noGrp="1"/>
          </p:cNvSpPr>
          <p:nvPr>
            <p:ph type="title"/>
          </p:nvPr>
        </p:nvSpPr>
        <p:spPr/>
        <p:txBody>
          <a:bodyPr/>
          <a:lstStyle/>
          <a:p>
            <a:r>
              <a:rPr lang="en-US" dirty="0"/>
              <a:t>Quick start Cont.</a:t>
            </a:r>
          </a:p>
        </p:txBody>
      </p:sp>
      <p:sp>
        <p:nvSpPr>
          <p:cNvPr id="3" name="Content Placeholder 2">
            <a:extLst>
              <a:ext uri="{FF2B5EF4-FFF2-40B4-BE49-F238E27FC236}">
                <a16:creationId xmlns:a16="http://schemas.microsoft.com/office/drawing/2014/main" id="{5C71603B-FF2E-F8BC-3943-C374F79C2B17}"/>
              </a:ext>
            </a:extLst>
          </p:cNvPr>
          <p:cNvSpPr>
            <a:spLocks noGrp="1"/>
          </p:cNvSpPr>
          <p:nvPr>
            <p:ph idx="1"/>
          </p:nvPr>
        </p:nvSpPr>
        <p:spPr/>
        <p:txBody>
          <a:bodyPr/>
          <a:lstStyle/>
          <a:p>
            <a:r>
              <a:rPr lang="en-US" dirty="0"/>
              <a:t>Simple as that. Save your file. Open your command line, navigate to the directory where you saved your file, and run:</a:t>
            </a:r>
          </a:p>
          <a:p>
            <a:pPr lvl="1"/>
            <a:r>
              <a:rPr lang="en-US" dirty="0"/>
              <a:t>C:\Users\Your Name&gt;python helloworld.py</a:t>
            </a:r>
          </a:p>
          <a:p>
            <a:r>
              <a:rPr lang="en-US" dirty="0"/>
              <a:t>The output should read:</a:t>
            </a:r>
          </a:p>
          <a:p>
            <a:pPr lvl="1"/>
            <a:r>
              <a:rPr lang="en-US" dirty="0"/>
              <a:t> Hello, World!</a:t>
            </a:r>
          </a:p>
        </p:txBody>
      </p:sp>
    </p:spTree>
    <p:extLst>
      <p:ext uri="{BB962C8B-B14F-4D97-AF65-F5344CB8AC3E}">
        <p14:creationId xmlns:p14="http://schemas.microsoft.com/office/powerpoint/2010/main" val="37463143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ira Code">
      <a:majorFont>
        <a:latin typeface="Fira Code"/>
        <a:ea typeface=""/>
        <a:cs typeface="Fira Code"/>
      </a:majorFont>
      <a:minorFont>
        <a:latin typeface="Fira Code"/>
        <a:ea typeface=""/>
        <a:cs typeface="Fira Code"/>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503</TotalTime>
  <Words>2785</Words>
  <Application>Microsoft Office PowerPoint</Application>
  <PresentationFormat>Widescreen</PresentationFormat>
  <Paragraphs>318</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Calibri</vt:lpstr>
      <vt:lpstr>Fira Code</vt:lpstr>
      <vt:lpstr>Wingdings</vt:lpstr>
      <vt:lpstr>Banded</vt:lpstr>
      <vt:lpstr>Learn python</vt:lpstr>
      <vt:lpstr>What is Python?</vt:lpstr>
      <vt:lpstr>What can Python do?</vt:lpstr>
      <vt:lpstr>Why Python?</vt:lpstr>
      <vt:lpstr>Good to know</vt:lpstr>
      <vt:lpstr>Python Syntax compared to other programming languages</vt:lpstr>
      <vt:lpstr>Python Install</vt:lpstr>
      <vt:lpstr>Python QuickStart</vt:lpstr>
      <vt:lpstr>Quick start Cont.</vt:lpstr>
      <vt:lpstr>Python Version</vt:lpstr>
      <vt:lpstr>The Python Command Line</vt:lpstr>
      <vt:lpstr>The Python Command Line cont.</vt:lpstr>
      <vt:lpstr>Python syntax </vt:lpstr>
      <vt:lpstr>Python Indentation</vt:lpstr>
      <vt:lpstr>Cont.</vt:lpstr>
      <vt:lpstr>Cont.</vt:lpstr>
      <vt:lpstr>Cont.</vt:lpstr>
      <vt:lpstr>Cont.</vt:lpstr>
      <vt:lpstr>Python Comments</vt:lpstr>
      <vt:lpstr>Cont.</vt:lpstr>
      <vt:lpstr>Cont.</vt:lpstr>
      <vt:lpstr>Cont.</vt:lpstr>
      <vt:lpstr>conclusion</vt:lpstr>
      <vt:lpstr>Python variable</vt:lpstr>
      <vt:lpstr>Cont.</vt:lpstr>
      <vt:lpstr>Cont.</vt:lpstr>
      <vt:lpstr>Variables names</vt:lpstr>
      <vt:lpstr>Cont.</vt:lpstr>
      <vt:lpstr>Multi Words Variable Names</vt:lpstr>
      <vt:lpstr>Python Variables - Assign Multiple Values</vt:lpstr>
      <vt:lpstr>Cont.</vt:lpstr>
      <vt:lpstr>Unpack a Collection</vt:lpstr>
      <vt:lpstr>Cont.</vt:lpstr>
      <vt:lpstr>Cont.</vt:lpstr>
      <vt:lpstr>Cont.</vt:lpstr>
      <vt:lpstr>Global Variables</vt:lpstr>
      <vt:lpstr>Cont.</vt:lpstr>
      <vt:lpstr>The global Keyword</vt:lpstr>
      <vt:lpstr>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python</dc:title>
  <dc:creator>Abdul Saboor Habibi</dc:creator>
  <cp:lastModifiedBy>Abdul Saboor Habibi</cp:lastModifiedBy>
  <cp:revision>138</cp:revision>
  <dcterms:created xsi:type="dcterms:W3CDTF">2024-03-10T06:49:23Z</dcterms:created>
  <dcterms:modified xsi:type="dcterms:W3CDTF">2024-03-12T08:08:13Z</dcterms:modified>
</cp:coreProperties>
</file>