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1F22-8498-4E7C-AC18-0403C92AFF28}" type="datetimeFigureOut">
              <a:rPr lang="en-US" smtClean="0"/>
              <a:t>02/27/2024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FE42-C4B2-4B7B-9CB1-BFFE7FC7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07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1F22-8498-4E7C-AC18-0403C92AFF28}" type="datetimeFigureOut">
              <a:rPr lang="en-US" smtClean="0"/>
              <a:t>02/27/2024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FE42-C4B2-4B7B-9CB1-BFFE7FC7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7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4741F22-8498-4E7C-AC18-0403C92AFF28}" type="datetimeFigureOut">
              <a:rPr lang="en-US" smtClean="0"/>
              <a:t>02/27/2024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CECFE42-C4B2-4B7B-9CB1-BFFE7FC7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2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79" y="284176"/>
            <a:ext cx="11667375" cy="15087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9" y="1921164"/>
            <a:ext cx="11822546" cy="4501690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lnSpc>
                <a:spcPct val="100000"/>
              </a:lnSpc>
              <a:defRPr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1F22-8498-4E7C-AC18-0403C92AFF28}" type="datetimeFigureOut">
              <a:rPr lang="en-US" smtClean="0"/>
              <a:t>02/27/2024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FE42-C4B2-4B7B-9CB1-BFFE7FC7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741F22-8498-4E7C-AC18-0403C92AFF28}" type="datetimeFigureOut">
              <a:rPr lang="en-US" smtClean="0"/>
              <a:t>02/27/2024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ECFE42-C4B2-4B7B-9CB1-BFFE7FC7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35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1F22-8498-4E7C-AC18-0403C92AFF28}" type="datetimeFigureOut">
              <a:rPr lang="en-US" smtClean="0"/>
              <a:t>02/27/2024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FE42-C4B2-4B7B-9CB1-BFFE7FC7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2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1F22-8498-4E7C-AC18-0403C92AFF28}" type="datetimeFigureOut">
              <a:rPr lang="en-US" smtClean="0"/>
              <a:t>02/27/2024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FE42-C4B2-4B7B-9CB1-BFFE7FC7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6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1F22-8498-4E7C-AC18-0403C92AFF28}" type="datetimeFigureOut">
              <a:rPr lang="en-US" smtClean="0"/>
              <a:t>02/27/2024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FE42-C4B2-4B7B-9CB1-BFFE7FC7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1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1F22-8498-4E7C-AC18-0403C92AFF28}" type="datetimeFigureOut">
              <a:rPr lang="en-US" smtClean="0"/>
              <a:t>02/27/2024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FE42-C4B2-4B7B-9CB1-BFFE7FC7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5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1F22-8498-4E7C-AC18-0403C92AFF28}" type="datetimeFigureOut">
              <a:rPr lang="en-US" smtClean="0"/>
              <a:t>02/27/2024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FE42-C4B2-4B7B-9CB1-BFFE7FC7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2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1F22-8498-4E7C-AC18-0403C92AFF28}" type="datetimeFigureOut">
              <a:rPr lang="en-US" smtClean="0"/>
              <a:t>02/27/2024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FE42-C4B2-4B7B-9CB1-BFFE7FC7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000" y="284176"/>
            <a:ext cx="1169416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000" y="2011680"/>
            <a:ext cx="11694159" cy="4382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74741F22-8498-4E7C-AC18-0403C92AFF28}" type="datetimeFigureOut">
              <a:rPr lang="en-US" smtClean="0"/>
              <a:t>02/27/2024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CECFE42-C4B2-4B7B-9CB1-BFFE7FC7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34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F74F6-F3F5-7184-A4C9-E3CDF9C66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Programming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0233E-61FA-4923-76EF-CE398EDE70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W3SCHOOLS.COM</a:t>
            </a:r>
          </a:p>
        </p:txBody>
      </p:sp>
    </p:spTree>
    <p:extLst>
      <p:ext uri="{BB962C8B-B14F-4D97-AF65-F5344CB8AC3E}">
        <p14:creationId xmlns:p14="http://schemas.microsoft.com/office/powerpoint/2010/main" val="3809487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C369-ADAC-DE37-50DB-19D62744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Multiline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0DC22-6592-2BF7-F3D3-C37D67AB6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Multi-line comments start with /* and ends with */.</a:t>
            </a:r>
          </a:p>
          <a:p>
            <a:r>
              <a:rPr lang="en-US" dirty="0"/>
              <a:t>Any text between /* and */ will be ignored by C#.</a:t>
            </a:r>
          </a:p>
          <a:p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/* The code below will print the words Hello World to the screen, and it is amazing */</a:t>
            </a:r>
          </a:p>
          <a:p>
            <a:pPr marL="0" indent="0">
              <a:buNone/>
            </a:pPr>
            <a:r>
              <a:rPr lang="en-US" dirty="0"/>
              <a:t> Console.WriteLine("Hello World!");</a:t>
            </a:r>
          </a:p>
          <a:p>
            <a:r>
              <a:rPr lang="en-US" dirty="0"/>
              <a:t>} </a:t>
            </a:r>
          </a:p>
          <a:p>
            <a:r>
              <a:rPr lang="en-US" dirty="0"/>
              <a:t>Single or multi-line comments?</a:t>
            </a:r>
          </a:p>
          <a:p>
            <a:r>
              <a:rPr lang="en-US" dirty="0"/>
              <a:t> It is up to you which you want to use. Normally, we use </a:t>
            </a:r>
            <a:r>
              <a:rPr lang="en-US" dirty="0">
                <a:solidFill>
                  <a:srgbClr val="FFFF00"/>
                </a:solidFill>
              </a:rPr>
              <a:t>//</a:t>
            </a:r>
            <a:r>
              <a:rPr lang="en-US" dirty="0"/>
              <a:t> for short comments, and </a:t>
            </a:r>
            <a:r>
              <a:rPr lang="en-US" dirty="0">
                <a:solidFill>
                  <a:srgbClr val="FFFF00"/>
                </a:solidFill>
              </a:rPr>
              <a:t>/* */ </a:t>
            </a:r>
            <a:r>
              <a:rPr lang="en-US" dirty="0"/>
              <a:t>for longer.</a:t>
            </a:r>
          </a:p>
        </p:txBody>
      </p:sp>
    </p:spTree>
    <p:extLst>
      <p:ext uri="{BB962C8B-B14F-4D97-AF65-F5344CB8AC3E}">
        <p14:creationId xmlns:p14="http://schemas.microsoft.com/office/powerpoint/2010/main" val="3209646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1F77-BA2F-6DB2-D727-C35D51A6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9FA67-5E18-A924-77EB-BD57DE938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are containers for storing data values.</a:t>
            </a:r>
          </a:p>
          <a:p>
            <a:r>
              <a:rPr lang="en-US" dirty="0"/>
              <a:t>In C#, there are different types of variables (defined with different keywords), for example:</a:t>
            </a:r>
          </a:p>
          <a:p>
            <a:r>
              <a:rPr lang="en-US" sz="1400" dirty="0">
                <a:solidFill>
                  <a:srgbClr val="FFFF00"/>
                </a:solidFill>
              </a:rPr>
              <a:t>int</a:t>
            </a:r>
            <a:r>
              <a:rPr lang="en-US" sz="1400" dirty="0"/>
              <a:t> - stores integers (whole numbers), without decimals, such as 123 or -123</a:t>
            </a:r>
          </a:p>
          <a:p>
            <a:r>
              <a:rPr lang="en-US" sz="1400" dirty="0">
                <a:solidFill>
                  <a:srgbClr val="FFFF00"/>
                </a:solidFill>
              </a:rPr>
              <a:t>double</a:t>
            </a:r>
            <a:r>
              <a:rPr lang="en-US" sz="1400" dirty="0"/>
              <a:t> - stores floating point numbers, with decimals, such as 19.99 or -19.99</a:t>
            </a:r>
          </a:p>
          <a:p>
            <a:r>
              <a:rPr lang="en-US" sz="1400" dirty="0">
                <a:solidFill>
                  <a:srgbClr val="FFFF00"/>
                </a:solidFill>
              </a:rPr>
              <a:t>char</a:t>
            </a:r>
            <a:r>
              <a:rPr lang="en-US" sz="1400" dirty="0"/>
              <a:t> - stores single characters, such as 'a' or 'B'. Char values are surrounded by single quotes</a:t>
            </a:r>
          </a:p>
          <a:p>
            <a:r>
              <a:rPr lang="en-US" sz="1400" dirty="0">
                <a:solidFill>
                  <a:srgbClr val="FFFF00"/>
                </a:solidFill>
              </a:rPr>
              <a:t>string</a:t>
            </a:r>
            <a:r>
              <a:rPr lang="en-US" sz="1400" dirty="0"/>
              <a:t> - stores text, such as "Hello World". String values are surrounded by double quotes</a:t>
            </a:r>
          </a:p>
          <a:p>
            <a:r>
              <a:rPr lang="en-US" sz="1400" dirty="0">
                <a:solidFill>
                  <a:srgbClr val="FFFF00"/>
                </a:solidFill>
              </a:rPr>
              <a:t>bool</a:t>
            </a:r>
            <a:r>
              <a:rPr lang="en-US" sz="1400" dirty="0"/>
              <a:t> - stores values with two states: true or false</a:t>
            </a:r>
          </a:p>
        </p:txBody>
      </p:sp>
    </p:spTree>
    <p:extLst>
      <p:ext uri="{BB962C8B-B14F-4D97-AF65-F5344CB8AC3E}">
        <p14:creationId xmlns:p14="http://schemas.microsoft.com/office/powerpoint/2010/main" val="1959832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6A2C4-A3DA-0D74-0D6E-89B2A8675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(creating)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A6276-948C-23EA-089B-45A5A8E2B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create a variable, you must specify the type and assign it a value: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type </a:t>
            </a:r>
            <a:r>
              <a:rPr lang="en-US" dirty="0" err="1">
                <a:solidFill>
                  <a:srgbClr val="FFFF00"/>
                </a:solidFill>
              </a:rPr>
              <a:t>variableName</a:t>
            </a:r>
            <a:r>
              <a:rPr lang="en-US" dirty="0">
                <a:solidFill>
                  <a:srgbClr val="FFFF00"/>
                </a:solidFill>
              </a:rPr>
              <a:t> = value;</a:t>
            </a:r>
          </a:p>
          <a:p>
            <a:r>
              <a:rPr lang="en-US" dirty="0"/>
              <a:t>Where </a:t>
            </a:r>
            <a:r>
              <a:rPr lang="en-US" dirty="0">
                <a:solidFill>
                  <a:srgbClr val="FFFF00"/>
                </a:solidFill>
              </a:rPr>
              <a:t>type</a:t>
            </a:r>
            <a:r>
              <a:rPr lang="en-US" dirty="0"/>
              <a:t> is a C# type (such as int or string), and </a:t>
            </a:r>
            <a:r>
              <a:rPr lang="en-US" dirty="0" err="1">
                <a:solidFill>
                  <a:srgbClr val="FFFF00"/>
                </a:solidFill>
              </a:rPr>
              <a:t>variableName</a:t>
            </a:r>
            <a:r>
              <a:rPr lang="en-US" dirty="0"/>
              <a:t> is the name of the variable (such as x or name). The </a:t>
            </a:r>
            <a:r>
              <a:rPr lang="en-US" dirty="0">
                <a:solidFill>
                  <a:srgbClr val="FFFF00"/>
                </a:solidFill>
              </a:rPr>
              <a:t>equal</a:t>
            </a:r>
            <a:r>
              <a:rPr lang="en-US" dirty="0"/>
              <a:t> sign is used to assign </a:t>
            </a:r>
            <a:r>
              <a:rPr lang="en-US" dirty="0">
                <a:solidFill>
                  <a:srgbClr val="FFFF00"/>
                </a:solidFill>
              </a:rPr>
              <a:t>values</a:t>
            </a:r>
            <a:r>
              <a:rPr lang="en-US" dirty="0"/>
              <a:t> to the variable.</a:t>
            </a:r>
          </a:p>
          <a:p>
            <a:r>
              <a:rPr lang="en-US" dirty="0"/>
              <a:t>Every type should save the relative type data. like </a:t>
            </a:r>
          </a:p>
          <a:p>
            <a:pPr lvl="1"/>
            <a:r>
              <a:rPr lang="en-US" dirty="0"/>
              <a:t>int a = 10; // correct </a:t>
            </a:r>
          </a:p>
          <a:p>
            <a:pPr lvl="1"/>
            <a:r>
              <a:rPr lang="en-US" dirty="0"/>
              <a:t>int a = “hello”; // incorrect type is not int. it should be string</a:t>
            </a:r>
          </a:p>
          <a:p>
            <a:r>
              <a:rPr lang="en-US" dirty="0"/>
              <a:t>You can declare variables without assign vale but you </a:t>
            </a:r>
            <a:r>
              <a:rPr lang="en-US" dirty="0">
                <a:solidFill>
                  <a:srgbClr val="FFFF00"/>
                </a:solidFill>
              </a:rPr>
              <a:t>can’t use it before assign the value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int  a;</a:t>
            </a:r>
          </a:p>
        </p:txBody>
      </p:sp>
    </p:spTree>
    <p:extLst>
      <p:ext uri="{BB962C8B-B14F-4D97-AF65-F5344CB8AC3E}">
        <p14:creationId xmlns:p14="http://schemas.microsoft.com/office/powerpoint/2010/main" val="3865696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AC198-2322-6E69-93EB-F90A8885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8DC03-819B-D688-0FB3-A75831AD4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Note</a:t>
            </a:r>
            <a:r>
              <a:rPr lang="en-US" dirty="0"/>
              <a:t> that if you assign a new value to an existing variable, it will overwrite the previous value: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myNum</a:t>
            </a:r>
            <a:r>
              <a:rPr lang="en-US" dirty="0"/>
              <a:t> = 15;</a:t>
            </a:r>
          </a:p>
          <a:p>
            <a:pPr lvl="1"/>
            <a:r>
              <a:rPr lang="en-US" dirty="0" err="1"/>
              <a:t>myNum</a:t>
            </a:r>
            <a:r>
              <a:rPr lang="en-US" dirty="0"/>
              <a:t> = 20; // </a:t>
            </a:r>
            <a:r>
              <a:rPr lang="en-US" dirty="0" err="1"/>
              <a:t>myNum</a:t>
            </a:r>
            <a:r>
              <a:rPr lang="en-US" dirty="0"/>
              <a:t> is now 20</a:t>
            </a:r>
          </a:p>
          <a:p>
            <a:pPr lvl="1"/>
            <a:r>
              <a:rPr lang="en-US" dirty="0"/>
              <a:t>Console.WriteLine(</a:t>
            </a:r>
            <a:r>
              <a:rPr lang="en-US" dirty="0" err="1"/>
              <a:t>myNum</a:t>
            </a:r>
            <a:r>
              <a:rPr lang="en-US" dirty="0"/>
              <a:t>);</a:t>
            </a:r>
          </a:p>
          <a:p>
            <a:r>
              <a:rPr lang="en-US" b="1" dirty="0"/>
              <a:t>Other Types: </a:t>
            </a:r>
            <a:r>
              <a:rPr lang="en-US" sz="2000" dirty="0"/>
              <a:t>A demonstration of how to declare variables of other types: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myNum</a:t>
            </a:r>
            <a:r>
              <a:rPr lang="en-US" dirty="0"/>
              <a:t> = 5;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myDoubleNum</a:t>
            </a:r>
            <a:r>
              <a:rPr lang="en-US" dirty="0"/>
              <a:t> = 5.99D;</a:t>
            </a:r>
          </a:p>
          <a:p>
            <a:pPr lvl="1"/>
            <a:r>
              <a:rPr lang="en-US" dirty="0"/>
              <a:t>char </a:t>
            </a:r>
            <a:r>
              <a:rPr lang="en-US" dirty="0" err="1"/>
              <a:t>myLetter</a:t>
            </a:r>
            <a:r>
              <a:rPr lang="en-US" dirty="0"/>
              <a:t> = 'D';</a:t>
            </a:r>
          </a:p>
          <a:p>
            <a:pPr lvl="1"/>
            <a:r>
              <a:rPr lang="en-US" dirty="0"/>
              <a:t>bool </a:t>
            </a:r>
            <a:r>
              <a:rPr lang="en-US" dirty="0" err="1"/>
              <a:t>myBool</a:t>
            </a:r>
            <a:r>
              <a:rPr lang="en-US" dirty="0"/>
              <a:t> = true;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myText</a:t>
            </a:r>
            <a:r>
              <a:rPr lang="en-US" dirty="0"/>
              <a:t> = "Hello";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7978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D50E-4F1A-6C60-28AD-B9008BB4A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9B029-841B-B1A5-5F98-73C2160BA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C# Constants: Constants, If you don't want others (or yourself) to overwrite existing values, you can add the const keyword in front of the variable type.</a:t>
            </a:r>
          </a:p>
          <a:p>
            <a:r>
              <a:rPr lang="en-US" dirty="0"/>
              <a:t>This will declare the variable as "constant", which means unchangeable and read-only:</a:t>
            </a:r>
          </a:p>
          <a:p>
            <a:pPr lvl="1"/>
            <a:r>
              <a:rPr lang="nb-NO" dirty="0">
                <a:solidFill>
                  <a:srgbClr val="FFFF00"/>
                </a:solidFill>
              </a:rPr>
              <a:t>const</a:t>
            </a:r>
            <a:r>
              <a:rPr lang="nb-NO" dirty="0"/>
              <a:t> int myNum = 15;</a:t>
            </a:r>
          </a:p>
          <a:p>
            <a:pPr lvl="1"/>
            <a:r>
              <a:rPr lang="nb-NO" dirty="0"/>
              <a:t>myNum = 20; /</a:t>
            </a:r>
            <a:r>
              <a:rPr lang="nb-NO" dirty="0">
                <a:solidFill>
                  <a:srgbClr val="FF0000"/>
                </a:solidFill>
              </a:rPr>
              <a:t>/ error</a:t>
            </a:r>
          </a:p>
          <a:p>
            <a:r>
              <a:rPr lang="en-US" dirty="0"/>
              <a:t>The const keyword is useful when you want a variable to always store the same value, so that others (or yourself) won't mess up your code. An example that is often referred to as a constant, is PI (3.14159...).</a:t>
            </a:r>
          </a:p>
          <a:p>
            <a:r>
              <a:rPr lang="en-US" dirty="0"/>
              <a:t>Note: You cannot declare a constant variable without assigning the value. If you do, an error will occur: A const field </a:t>
            </a:r>
            <a:r>
              <a:rPr lang="en-US" dirty="0">
                <a:solidFill>
                  <a:srgbClr val="FFFF00"/>
                </a:solidFill>
              </a:rPr>
              <a:t>requires</a:t>
            </a:r>
            <a:r>
              <a:rPr lang="en-US" dirty="0"/>
              <a:t> a value to be provided.</a:t>
            </a:r>
          </a:p>
        </p:txBody>
      </p:sp>
    </p:spTree>
    <p:extLst>
      <p:ext uri="{BB962C8B-B14F-4D97-AF65-F5344CB8AC3E}">
        <p14:creationId xmlns:p14="http://schemas.microsoft.com/office/powerpoint/2010/main" val="2157873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D25D4-0020-FE0A-DBE5-C50C85FA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C0302-45CC-5A45-8FAD-CC9104A4A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WriteLine() </a:t>
            </a:r>
            <a:r>
              <a:rPr lang="en-US" dirty="0"/>
              <a:t>method is often used to display variable values to the console window.</a:t>
            </a:r>
          </a:p>
          <a:p>
            <a:r>
              <a:rPr lang="en-US" dirty="0"/>
              <a:t>To combine both text and a variable, use the + character:</a:t>
            </a:r>
          </a:p>
          <a:p>
            <a:pPr lvl="1"/>
            <a:r>
              <a:rPr lang="en-US" dirty="0"/>
              <a:t>string name = "John";</a:t>
            </a:r>
          </a:p>
          <a:p>
            <a:pPr lvl="1"/>
            <a:r>
              <a:rPr lang="en-US" dirty="0"/>
              <a:t>Console.WriteLine("Hello " + name);</a:t>
            </a:r>
          </a:p>
          <a:p>
            <a:r>
              <a:rPr lang="en-US" dirty="0"/>
              <a:t>For numeric values, the + character works as a mathematical operator and for string variables + works as concatenator.</a:t>
            </a:r>
          </a:p>
        </p:txBody>
      </p:sp>
    </p:spTree>
    <p:extLst>
      <p:ext uri="{BB962C8B-B14F-4D97-AF65-F5344CB8AC3E}">
        <p14:creationId xmlns:p14="http://schemas.microsoft.com/office/powerpoint/2010/main" val="783322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53FC-C866-0C82-5434-31831506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 many variable of same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57E9D-C2D1-CC15-B8F9-4F979E111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 more than one variable of the same type, use a comma-separated list:</a:t>
            </a:r>
          </a:p>
          <a:p>
            <a:pPr lvl="1"/>
            <a:r>
              <a:rPr lang="es-ES" dirty="0" err="1"/>
              <a:t>int</a:t>
            </a:r>
            <a:r>
              <a:rPr lang="es-ES" dirty="0"/>
              <a:t> x = 5, y = 6, z = 50;</a:t>
            </a:r>
          </a:p>
          <a:p>
            <a:pPr lvl="1"/>
            <a:r>
              <a:rPr lang="es-ES" dirty="0"/>
              <a:t>Console.WriteLine(x + y + z);</a:t>
            </a:r>
            <a:endParaRPr lang="en-US" dirty="0"/>
          </a:p>
          <a:p>
            <a:r>
              <a:rPr lang="en-US" dirty="0"/>
              <a:t>You can also assign the same value to multiple variables in one line:</a:t>
            </a:r>
          </a:p>
          <a:p>
            <a:pPr lvl="1"/>
            <a:r>
              <a:rPr lang="es-ES" dirty="0" err="1"/>
              <a:t>int</a:t>
            </a:r>
            <a:r>
              <a:rPr lang="es-ES" dirty="0"/>
              <a:t> x, y, z;</a:t>
            </a:r>
          </a:p>
          <a:p>
            <a:pPr lvl="1"/>
            <a:r>
              <a:rPr lang="es-ES" dirty="0"/>
              <a:t>x = y = z = 50;</a:t>
            </a:r>
          </a:p>
          <a:p>
            <a:pPr lvl="1"/>
            <a:r>
              <a:rPr lang="es-ES" dirty="0"/>
              <a:t>Console.WriteLine(x + y + z);</a:t>
            </a:r>
          </a:p>
        </p:txBody>
      </p:sp>
    </p:spTree>
    <p:extLst>
      <p:ext uri="{BB962C8B-B14F-4D97-AF65-F5344CB8AC3E}">
        <p14:creationId xmlns:p14="http://schemas.microsoft.com/office/powerpoint/2010/main" val="1579081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C6B5E-2744-0541-DFC2-CDDD409A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BBD2E-A898-C434-5412-434D74A9F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C# variables must be identified with unique names.</a:t>
            </a:r>
          </a:p>
          <a:p>
            <a:r>
              <a:rPr lang="en-US" dirty="0"/>
              <a:t>These unique names are called identifiers.</a:t>
            </a:r>
          </a:p>
          <a:p>
            <a:r>
              <a:rPr lang="en-US" dirty="0"/>
              <a:t>Identifiers can be short names (like x and y) or more descriptive names (age, sum, </a:t>
            </a:r>
            <a:r>
              <a:rPr lang="en-US" dirty="0" err="1"/>
              <a:t>totalVolume</a:t>
            </a:r>
            <a:r>
              <a:rPr lang="en-US" dirty="0"/>
              <a:t>).</a:t>
            </a:r>
          </a:p>
          <a:p>
            <a:r>
              <a:rPr lang="en-US" dirty="0"/>
              <a:t>Note: It is recommended to use descriptive names in order to create understandable and maintainable code:</a:t>
            </a:r>
          </a:p>
          <a:p>
            <a:pPr lvl="1"/>
            <a:r>
              <a:rPr lang="en-US" dirty="0"/>
              <a:t>// Good</a:t>
            </a:r>
          </a:p>
          <a:p>
            <a:pPr lvl="1"/>
            <a:r>
              <a:rPr lang="en-US" dirty="0"/>
              <a:t>int </a:t>
            </a:r>
            <a:r>
              <a:rPr lang="en-US" dirty="0" err="1">
                <a:solidFill>
                  <a:srgbClr val="FFFF00"/>
                </a:solidFill>
              </a:rPr>
              <a:t>minutesPerHour</a:t>
            </a:r>
            <a:r>
              <a:rPr lang="en-US" dirty="0"/>
              <a:t> = 60;</a:t>
            </a:r>
          </a:p>
          <a:p>
            <a:pPr lvl="1"/>
            <a:r>
              <a:rPr lang="en-US" dirty="0"/>
              <a:t>// OK, but not so easy to understand what m actually is</a:t>
            </a:r>
          </a:p>
          <a:p>
            <a:pPr lvl="1"/>
            <a:r>
              <a:rPr lang="en-US" dirty="0"/>
              <a:t>int m = 60;</a:t>
            </a:r>
          </a:p>
        </p:txBody>
      </p:sp>
    </p:spTree>
    <p:extLst>
      <p:ext uri="{BB962C8B-B14F-4D97-AF65-F5344CB8AC3E}">
        <p14:creationId xmlns:p14="http://schemas.microsoft.com/office/powerpoint/2010/main" val="1355943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82B13-E1B5-3A40-9B74-B773D80B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 rules for naming variables are: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3637F-F942-386A-FEFC-FDBCDB475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can contain letters, digits and the underscore character (_)</a:t>
            </a:r>
          </a:p>
          <a:p>
            <a:r>
              <a:rPr lang="en-US" dirty="0"/>
              <a:t>Names must begin with a letter or underscore</a:t>
            </a:r>
          </a:p>
          <a:p>
            <a:r>
              <a:rPr lang="en-US" dirty="0"/>
              <a:t>Names should start with a lowercase letter, and cannot contain whitespace</a:t>
            </a:r>
          </a:p>
          <a:p>
            <a:r>
              <a:rPr lang="en-US" dirty="0"/>
              <a:t>Names are case-sensitive ("</a:t>
            </a:r>
            <a:r>
              <a:rPr lang="en-US" dirty="0" err="1"/>
              <a:t>myVar</a:t>
            </a:r>
            <a:r>
              <a:rPr lang="en-US" dirty="0"/>
              <a:t>" and "</a:t>
            </a:r>
            <a:r>
              <a:rPr lang="en-US" dirty="0" err="1"/>
              <a:t>myvar</a:t>
            </a:r>
            <a:r>
              <a:rPr lang="en-US" dirty="0"/>
              <a:t>" are different variables)</a:t>
            </a:r>
          </a:p>
          <a:p>
            <a:r>
              <a:rPr lang="en-US" dirty="0"/>
              <a:t>Reserved words (like C# keywords, such as int or double) cannot be used as names</a:t>
            </a:r>
          </a:p>
        </p:txBody>
      </p:sp>
    </p:spTree>
    <p:extLst>
      <p:ext uri="{BB962C8B-B14F-4D97-AF65-F5344CB8AC3E}">
        <p14:creationId xmlns:p14="http://schemas.microsoft.com/office/powerpoint/2010/main" val="427377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69575-6B24-14BF-71DE-BDBDFCC64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DF1BE-D976-8C7A-E93D-3F83DD728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in C# </a:t>
            </a:r>
            <a:r>
              <a:rPr lang="en-US" dirty="0">
                <a:solidFill>
                  <a:srgbClr val="FFFF00"/>
                </a:solidFill>
              </a:rPr>
              <a:t>must</a:t>
            </a:r>
            <a:r>
              <a:rPr lang="en-US" dirty="0"/>
              <a:t> be a specified data </a:t>
            </a:r>
            <a:r>
              <a:rPr lang="en-US" dirty="0">
                <a:solidFill>
                  <a:srgbClr val="FFFF00"/>
                </a:solidFill>
              </a:rPr>
              <a:t>type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myNum</a:t>
            </a:r>
            <a:r>
              <a:rPr lang="en-US" dirty="0"/>
              <a:t> = 5;               // Integer (whole number)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myDoubleNum</a:t>
            </a:r>
            <a:r>
              <a:rPr lang="en-US" dirty="0"/>
              <a:t> = 5.99D;  // Floating point number</a:t>
            </a:r>
          </a:p>
          <a:p>
            <a:pPr lvl="1"/>
            <a:r>
              <a:rPr lang="en-US" dirty="0"/>
              <a:t>char </a:t>
            </a:r>
            <a:r>
              <a:rPr lang="en-US" dirty="0" err="1"/>
              <a:t>myLetter</a:t>
            </a:r>
            <a:r>
              <a:rPr lang="en-US" dirty="0"/>
              <a:t> = 'D';         // Character</a:t>
            </a:r>
          </a:p>
          <a:p>
            <a:pPr lvl="1"/>
            <a:r>
              <a:rPr lang="en-US" dirty="0"/>
              <a:t>bool </a:t>
            </a:r>
            <a:r>
              <a:rPr lang="en-US" dirty="0" err="1"/>
              <a:t>myBool</a:t>
            </a:r>
            <a:r>
              <a:rPr lang="en-US" dirty="0"/>
              <a:t> = true;          // Boolean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myText</a:t>
            </a:r>
            <a:r>
              <a:rPr lang="en-US" dirty="0"/>
              <a:t> = "Hello";     // String</a:t>
            </a:r>
          </a:p>
          <a:p>
            <a:r>
              <a:rPr lang="en-US" dirty="0"/>
              <a:t>A data type specifies the </a:t>
            </a:r>
            <a:r>
              <a:rPr lang="en-US" dirty="0">
                <a:solidFill>
                  <a:srgbClr val="FFFF00"/>
                </a:solidFill>
              </a:rPr>
              <a:t>size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type</a:t>
            </a:r>
            <a:r>
              <a:rPr lang="en-US" dirty="0"/>
              <a:t> of variable values.</a:t>
            </a:r>
          </a:p>
          <a:p>
            <a:r>
              <a:rPr lang="en-US" dirty="0"/>
              <a:t>It is important to use the correct data type for the corresponding variable; to avoid errors, to save time and memory, but it will also make your code more maintainable and readable.</a:t>
            </a:r>
          </a:p>
        </p:txBody>
      </p:sp>
    </p:spTree>
    <p:extLst>
      <p:ext uri="{BB962C8B-B14F-4D97-AF65-F5344CB8AC3E}">
        <p14:creationId xmlns:p14="http://schemas.microsoft.com/office/powerpoint/2010/main" val="496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23E9-BB03-B240-8394-5E34B22B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c#?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C753B-31C1-9AAC-7324-A3F40B2E5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spcCol="457200" rtlCol="0">
            <a:normAutofit fontScale="70000" lnSpcReduction="20000"/>
          </a:bodyPr>
          <a:lstStyle/>
          <a:p>
            <a:pPr marL="0" indent="0" algn="l">
              <a:lnSpc>
                <a:spcPct val="170000"/>
              </a:lnSpc>
              <a:buNone/>
            </a:pPr>
            <a:r>
              <a:rPr lang="en-US" sz="2500" dirty="0">
                <a:latin typeface="+mj-lt"/>
              </a:rPr>
              <a:t>C# is pronounced "C-Sharp". It is an object-oriented programming language created by Microsoft that runs on the .NET Framework. C# has roots from the C family, and the language is close to other popular languages like C++ and Java. The first version was released in year 2002. The latest version, C# 12, was released in November 2023. C# is used for:</a:t>
            </a:r>
          </a:p>
          <a:p>
            <a:pPr marL="285750" indent="-174625" algn="l">
              <a:lnSpc>
                <a:spcPct val="170000"/>
              </a:lnSpc>
              <a:buNone/>
            </a:pPr>
            <a:endParaRPr lang="en-US" dirty="0"/>
          </a:p>
          <a:p>
            <a:pPr algn="l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Mobile applications</a:t>
            </a:r>
          </a:p>
          <a:p>
            <a:pPr algn="l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Desktop applications</a:t>
            </a:r>
          </a:p>
          <a:p>
            <a:pPr algn="l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Web applications</a:t>
            </a:r>
          </a:p>
          <a:p>
            <a:pPr algn="l" defTabSz="925513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Web services</a:t>
            </a:r>
          </a:p>
          <a:p>
            <a:pPr algn="l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Web sites</a:t>
            </a:r>
          </a:p>
          <a:p>
            <a:pPr algn="l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Games</a:t>
            </a:r>
          </a:p>
          <a:p>
            <a:pPr algn="l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VR (Virtual Reality)</a:t>
            </a:r>
          </a:p>
          <a:p>
            <a:pPr algn="l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Database applications</a:t>
            </a:r>
          </a:p>
          <a:p>
            <a:pPr algn="l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And much, much more!</a:t>
            </a:r>
          </a:p>
          <a:p>
            <a:pPr marL="0" indent="0" algn="l">
              <a:lnSpc>
                <a:spcPct val="120000"/>
              </a:lnSpc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0913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734F-F185-9ECC-013A-CDE2B7595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most common data types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E2BB0-A846-FE3D-F0EE-C716A6DA8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Type	Size	Description</a:t>
            </a:r>
          </a:p>
          <a:p>
            <a:r>
              <a:rPr lang="en-US" dirty="0">
                <a:solidFill>
                  <a:srgbClr val="FFFF00"/>
                </a:solidFill>
              </a:rPr>
              <a:t>int</a:t>
            </a:r>
            <a:r>
              <a:rPr lang="en-US" dirty="0"/>
              <a:t>		4 bytes	Stores whole numbers from </a:t>
            </a:r>
            <a:r>
              <a:rPr lang="en-US" dirty="0">
                <a:solidFill>
                  <a:srgbClr val="FFFF00"/>
                </a:solidFill>
              </a:rPr>
              <a:t>-2,147,483,648</a:t>
            </a:r>
            <a:r>
              <a:rPr lang="en-US" dirty="0"/>
              <a:t> to </a:t>
            </a:r>
            <a:r>
              <a:rPr lang="en-US" dirty="0">
                <a:solidFill>
                  <a:srgbClr val="FFFF00"/>
                </a:solidFill>
              </a:rPr>
              <a:t>2,147,483,647</a:t>
            </a:r>
          </a:p>
          <a:p>
            <a:r>
              <a:rPr lang="en-US" dirty="0">
                <a:solidFill>
                  <a:srgbClr val="FFFF00"/>
                </a:solidFill>
              </a:rPr>
              <a:t>long</a:t>
            </a:r>
            <a:r>
              <a:rPr lang="en-US" dirty="0"/>
              <a:t>		8 bytes	Stores whole numbers from </a:t>
            </a:r>
            <a:r>
              <a:rPr lang="en-US" dirty="0">
                <a:solidFill>
                  <a:srgbClr val="FFFF00"/>
                </a:solidFill>
              </a:rPr>
              <a:t>-9,223,372,036,854,775,808 </a:t>
            </a:r>
            <a:r>
              <a:rPr lang="en-US" dirty="0"/>
              <a:t>to 				</a:t>
            </a:r>
            <a:r>
              <a:rPr lang="en-US" dirty="0">
                <a:solidFill>
                  <a:srgbClr val="FFFF00"/>
                </a:solidFill>
              </a:rPr>
              <a:t>9,223,372,036,854,775,807</a:t>
            </a:r>
          </a:p>
          <a:p>
            <a:r>
              <a:rPr lang="en-US" dirty="0">
                <a:solidFill>
                  <a:srgbClr val="FFFF00"/>
                </a:solidFill>
              </a:rPr>
              <a:t>float</a:t>
            </a:r>
            <a:r>
              <a:rPr lang="en-US" dirty="0"/>
              <a:t>		4 bytes	Stores fractional numbers. Sufficient for storing </a:t>
            </a:r>
            <a:r>
              <a:rPr lang="en-US" dirty="0">
                <a:solidFill>
                  <a:srgbClr val="FFFF00"/>
                </a:solidFill>
              </a:rPr>
              <a:t>6</a:t>
            </a:r>
            <a:r>
              <a:rPr lang="en-US" dirty="0"/>
              <a:t> to </a:t>
            </a:r>
            <a:r>
              <a:rPr lang="en-US" dirty="0">
                <a:solidFill>
                  <a:srgbClr val="FFFF00"/>
                </a:solidFill>
              </a:rPr>
              <a:t>7</a:t>
            </a:r>
            <a:r>
              <a:rPr lang="en-US" dirty="0"/>
              <a:t> 				decimal digits</a:t>
            </a:r>
          </a:p>
          <a:p>
            <a:r>
              <a:rPr lang="en-US" dirty="0">
                <a:solidFill>
                  <a:srgbClr val="FFFF00"/>
                </a:solidFill>
              </a:rPr>
              <a:t>Double</a:t>
            </a:r>
            <a:r>
              <a:rPr lang="en-US" dirty="0"/>
              <a:t>	8 bytes	Stores fractional numbers. Sufficient for storing </a:t>
            </a:r>
            <a:r>
              <a:rPr lang="en-US" dirty="0">
                <a:solidFill>
                  <a:srgbClr val="FFFF00"/>
                </a:solidFill>
              </a:rPr>
              <a:t>15</a:t>
            </a:r>
            <a:r>
              <a:rPr lang="en-US" dirty="0"/>
              <a:t> 					decimal digits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large memory size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  <a:p>
            <a:r>
              <a:rPr lang="en-US" dirty="0">
                <a:solidFill>
                  <a:srgbClr val="FFFF00"/>
                </a:solidFill>
              </a:rPr>
              <a:t>bool</a:t>
            </a:r>
            <a:r>
              <a:rPr lang="en-US" dirty="0"/>
              <a:t>		1 bit		Stores </a:t>
            </a:r>
            <a:r>
              <a:rPr lang="en-US" dirty="0">
                <a:solidFill>
                  <a:srgbClr val="FFFF00"/>
                </a:solidFill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rgbClr val="FFFF00"/>
                </a:solidFill>
              </a:rPr>
              <a:t>false</a:t>
            </a:r>
            <a:r>
              <a:rPr lang="en-US" dirty="0"/>
              <a:t> values</a:t>
            </a:r>
          </a:p>
          <a:p>
            <a:r>
              <a:rPr lang="en-US" dirty="0">
                <a:solidFill>
                  <a:srgbClr val="FFFF00"/>
                </a:solidFill>
              </a:rPr>
              <a:t>char</a:t>
            </a:r>
            <a:r>
              <a:rPr lang="en-US" dirty="0"/>
              <a:t>		2 bytes	Stores a single </a:t>
            </a:r>
            <a:r>
              <a:rPr lang="en-US" dirty="0">
                <a:solidFill>
                  <a:srgbClr val="FFFF00"/>
                </a:solidFill>
              </a:rPr>
              <a:t>character</a:t>
            </a:r>
            <a:r>
              <a:rPr lang="en-US" dirty="0"/>
              <a:t>/</a:t>
            </a:r>
            <a:r>
              <a:rPr lang="en-US" dirty="0">
                <a:solidFill>
                  <a:srgbClr val="FFFF00"/>
                </a:solidFill>
              </a:rPr>
              <a:t>letter</a:t>
            </a:r>
            <a:r>
              <a:rPr lang="en-US" dirty="0"/>
              <a:t>, surrounded by single 				quotes</a:t>
            </a:r>
          </a:p>
          <a:p>
            <a:r>
              <a:rPr lang="en-US" dirty="0">
                <a:solidFill>
                  <a:srgbClr val="FFFF00"/>
                </a:solidFill>
              </a:rPr>
              <a:t>string</a:t>
            </a:r>
            <a:r>
              <a:rPr lang="en-US" dirty="0"/>
              <a:t>	2 bytes </a:t>
            </a:r>
          </a:p>
          <a:p>
            <a:pPr marL="228600" lvl="1" indent="0">
              <a:buNone/>
            </a:pPr>
            <a:r>
              <a:rPr lang="en-US" dirty="0"/>
              <a:t>		per character	Stores a </a:t>
            </a:r>
            <a:r>
              <a:rPr lang="en-US" dirty="0">
                <a:solidFill>
                  <a:srgbClr val="FFFF00"/>
                </a:solidFill>
              </a:rPr>
              <a:t>sequence of characters</a:t>
            </a:r>
            <a:r>
              <a:rPr lang="en-US" dirty="0"/>
              <a:t>, surrounded by 						double quotes</a:t>
            </a:r>
          </a:p>
        </p:txBody>
      </p:sp>
    </p:spTree>
    <p:extLst>
      <p:ext uri="{BB962C8B-B14F-4D97-AF65-F5344CB8AC3E}">
        <p14:creationId xmlns:p14="http://schemas.microsoft.com/office/powerpoint/2010/main" val="449194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9295-B001-6EAE-F719-24380D10D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9448E-2335-D20A-6FBC-771E0A963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type are divided into to groups: </a:t>
            </a:r>
          </a:p>
          <a:p>
            <a:r>
              <a:rPr lang="en-US" b="1" dirty="0"/>
              <a:t>Integer types</a:t>
            </a:r>
            <a:r>
              <a:rPr lang="en-US" dirty="0"/>
              <a:t>: stores whole numbers, positive or negative (such as 123 or -456), without decimals. Valid types are </a:t>
            </a:r>
            <a:r>
              <a:rPr lang="en-US" dirty="0">
                <a:solidFill>
                  <a:srgbClr val="FFFF00"/>
                </a:solidFill>
              </a:rPr>
              <a:t>int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long</a:t>
            </a:r>
            <a:r>
              <a:rPr lang="en-US" dirty="0"/>
              <a:t>. Which type you should use, depends on the numeric value.</a:t>
            </a:r>
          </a:p>
          <a:p>
            <a:r>
              <a:rPr lang="en-US" b="1" dirty="0"/>
              <a:t>Floating point:</a:t>
            </a:r>
            <a:r>
              <a:rPr lang="en-US" dirty="0"/>
              <a:t> types represents numbers with a fractional part, containing one or more decimals. Valid types are </a:t>
            </a:r>
            <a:r>
              <a:rPr lang="en-US" dirty="0">
                <a:solidFill>
                  <a:srgbClr val="FFFF00"/>
                </a:solidFill>
              </a:rPr>
              <a:t>float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double</a:t>
            </a:r>
            <a:r>
              <a:rPr lang="en-US" dirty="0"/>
              <a:t>.</a:t>
            </a:r>
          </a:p>
          <a:p>
            <a:r>
              <a:rPr lang="en-US" dirty="0"/>
              <a:t>Even though there are many numeric types in C#, the most used for numbers are </a:t>
            </a:r>
            <a:r>
              <a:rPr lang="en-US" dirty="0">
                <a:solidFill>
                  <a:srgbClr val="FFFF00"/>
                </a:solidFill>
              </a:rPr>
              <a:t>int (for whole numbers) </a:t>
            </a:r>
            <a:r>
              <a:rPr lang="en-US" dirty="0"/>
              <a:t>and </a:t>
            </a:r>
            <a:r>
              <a:rPr lang="en-US" dirty="0">
                <a:solidFill>
                  <a:srgbClr val="FFFF00"/>
                </a:solidFill>
              </a:rPr>
              <a:t>double (for floating point numbers)</a:t>
            </a:r>
            <a:r>
              <a:rPr lang="en-US" dirty="0"/>
              <a:t>. However, we will describe them all as you continue to read.</a:t>
            </a:r>
          </a:p>
        </p:txBody>
      </p:sp>
    </p:spTree>
    <p:extLst>
      <p:ext uri="{BB962C8B-B14F-4D97-AF65-F5344CB8AC3E}">
        <p14:creationId xmlns:p14="http://schemas.microsoft.com/office/powerpoint/2010/main" val="3140171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49F35-A878-EC8A-A386-2441451E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7C7F7-C60D-6C37-9003-EFFA9219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 data type can store whole numbers from -2147483648 to 2147483647. In general, and in our tutorial, the int data type is the preferred data type when we create variables with a numeric value.</a:t>
            </a:r>
          </a:p>
          <a:p>
            <a:pPr lvl="1"/>
            <a:r>
              <a:rPr lang="nn-NO" dirty="0"/>
              <a:t>int myNum = 100000;</a:t>
            </a:r>
          </a:p>
          <a:p>
            <a:pPr lvl="1"/>
            <a:r>
              <a:rPr lang="nn-NO" dirty="0"/>
              <a:t>Console.WriteLine(myNum);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950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010E-B52D-54C7-5609-F337C32F4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3F6C9-5E86-AC1A-F97A-67706C14B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long data type can store whole numbers from -9223372036854775808 to 9223372036854775807. This is used when int is not large enough to store the value. </a:t>
            </a:r>
            <a:r>
              <a:rPr lang="en-US" dirty="0">
                <a:solidFill>
                  <a:srgbClr val="FFFF00"/>
                </a:solidFill>
              </a:rPr>
              <a:t>Note</a:t>
            </a:r>
            <a:r>
              <a:rPr lang="en-US" dirty="0"/>
              <a:t> that you should end the value with an "</a:t>
            </a:r>
            <a:r>
              <a:rPr lang="en-US" dirty="0">
                <a:solidFill>
                  <a:srgbClr val="FFFF00"/>
                </a:solidFill>
              </a:rPr>
              <a:t>L</a:t>
            </a:r>
            <a:r>
              <a:rPr lang="en-US" dirty="0"/>
              <a:t>":</a:t>
            </a:r>
          </a:p>
          <a:p>
            <a:pPr lvl="1"/>
            <a:r>
              <a:rPr lang="en-US" dirty="0"/>
              <a:t>long </a:t>
            </a:r>
            <a:r>
              <a:rPr lang="en-US" dirty="0" err="1"/>
              <a:t>myNum</a:t>
            </a:r>
            <a:r>
              <a:rPr lang="en-US" dirty="0"/>
              <a:t> = 15000000000L;</a:t>
            </a:r>
          </a:p>
          <a:p>
            <a:pPr lvl="1"/>
            <a:r>
              <a:rPr lang="en-US" dirty="0"/>
              <a:t>Console.WriteLine(</a:t>
            </a:r>
            <a:r>
              <a:rPr lang="en-US" dirty="0" err="1"/>
              <a:t>myNum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29876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C8F8-6F05-F3EB-8A4B-4820E16E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5F325-4CD2-21E2-20A2-75A3BEBC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use a floating point type whenever you need a number with a decimal, such as 9.99 or 3.14515.</a:t>
            </a:r>
          </a:p>
          <a:p>
            <a:r>
              <a:rPr lang="en-US" dirty="0"/>
              <a:t>The float and double data types can store fractional numbers. </a:t>
            </a:r>
            <a:r>
              <a:rPr lang="en-US" dirty="0">
                <a:solidFill>
                  <a:srgbClr val="FFFF00"/>
                </a:solidFill>
              </a:rPr>
              <a:t>Note</a:t>
            </a:r>
            <a:r>
              <a:rPr lang="en-US" dirty="0"/>
              <a:t> that you should end the value with an "</a:t>
            </a:r>
            <a:r>
              <a:rPr lang="en-US" dirty="0">
                <a:solidFill>
                  <a:srgbClr val="FFFF00"/>
                </a:solidFill>
              </a:rPr>
              <a:t>F</a:t>
            </a:r>
            <a:r>
              <a:rPr lang="en-US" dirty="0"/>
              <a:t>" for floats and "</a:t>
            </a:r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dirty="0"/>
              <a:t>" for doubles:</a:t>
            </a:r>
          </a:p>
          <a:p>
            <a:pPr lvl="1"/>
            <a:r>
              <a:rPr lang="en-US" dirty="0"/>
              <a:t>float </a:t>
            </a:r>
            <a:r>
              <a:rPr lang="en-US" dirty="0" err="1"/>
              <a:t>myNum</a:t>
            </a:r>
            <a:r>
              <a:rPr lang="en-US" dirty="0"/>
              <a:t> = 5.75F;</a:t>
            </a:r>
          </a:p>
          <a:p>
            <a:pPr lvl="1"/>
            <a:r>
              <a:rPr lang="en-US" dirty="0"/>
              <a:t>Console.WriteLine(</a:t>
            </a:r>
            <a:r>
              <a:rPr lang="en-US" dirty="0" err="1"/>
              <a:t>myNum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// Double example</a:t>
            </a:r>
          </a:p>
          <a:p>
            <a:pPr lvl="1"/>
            <a:r>
              <a:rPr lang="fr-FR" dirty="0"/>
              <a:t>double </a:t>
            </a:r>
            <a:r>
              <a:rPr lang="fr-FR" dirty="0" err="1"/>
              <a:t>myNum</a:t>
            </a:r>
            <a:r>
              <a:rPr lang="fr-FR" dirty="0"/>
              <a:t> = 19.99D;</a:t>
            </a:r>
          </a:p>
          <a:p>
            <a:pPr lvl="1"/>
            <a:r>
              <a:rPr lang="fr-FR" dirty="0"/>
              <a:t>Console.WriteLine(</a:t>
            </a:r>
            <a:r>
              <a:rPr lang="fr-FR" dirty="0" err="1"/>
              <a:t>myNum</a:t>
            </a:r>
            <a:r>
              <a:rPr lang="fr-FR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960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7B7B-AC1E-35E8-A69C-FA8A4B82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vs double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EFB08-28B7-4448-148F-59D3025D1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solidFill>
                  <a:srgbClr val="FFFF00"/>
                </a:solidFill>
              </a:rPr>
              <a:t>float</a:t>
            </a:r>
            <a:r>
              <a:rPr lang="en-US" dirty="0"/>
              <a:t> or </a:t>
            </a:r>
            <a:r>
              <a:rPr lang="en-US" dirty="0">
                <a:solidFill>
                  <a:srgbClr val="FFFF00"/>
                </a:solidFill>
              </a:rPr>
              <a:t>double</a:t>
            </a:r>
            <a:r>
              <a:rPr lang="en-US" dirty="0"/>
              <a:t>?</a:t>
            </a:r>
          </a:p>
          <a:p>
            <a:r>
              <a:rPr lang="en-US" dirty="0"/>
              <a:t>The precision of a floating point value indicates how many digits the value can have after the decimal point. The precision of float is only six or seven decimal digits, while double variables have a precision of about 15 digits. Therefore it is safer to use double for most calculations.</a:t>
            </a:r>
          </a:p>
          <a:p>
            <a:pPr lvl="1"/>
            <a:r>
              <a:rPr lang="en-US" dirty="0"/>
              <a:t>Float: </a:t>
            </a:r>
            <a:r>
              <a:rPr lang="en-US" dirty="0" err="1"/>
              <a:t>x.</a:t>
            </a:r>
            <a:r>
              <a:rPr lang="en-US" dirty="0" err="1">
                <a:solidFill>
                  <a:srgbClr val="FFFF00"/>
                </a:solidFill>
              </a:rPr>
              <a:t>xxxxxxx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-&gt; 6 – 7</a:t>
            </a:r>
          </a:p>
          <a:p>
            <a:pPr lvl="1"/>
            <a:r>
              <a:rPr lang="en-US" dirty="0"/>
              <a:t>Double: </a:t>
            </a:r>
            <a:r>
              <a:rPr lang="en-US" dirty="0" err="1"/>
              <a:t>x.</a:t>
            </a:r>
            <a:r>
              <a:rPr lang="en-US" dirty="0" err="1">
                <a:solidFill>
                  <a:srgbClr val="FFFF00"/>
                </a:solidFill>
              </a:rPr>
              <a:t>xxxxxxxxx</a:t>
            </a:r>
            <a:r>
              <a:rPr lang="en-US" dirty="0">
                <a:solidFill>
                  <a:srgbClr val="FFFF00"/>
                </a:solidFill>
              </a:rPr>
              <a:t>… </a:t>
            </a:r>
            <a:r>
              <a:rPr lang="en-US" dirty="0"/>
              <a:t>-&gt; 15 </a:t>
            </a:r>
          </a:p>
        </p:txBody>
      </p:sp>
    </p:spTree>
    <p:extLst>
      <p:ext uri="{BB962C8B-B14F-4D97-AF65-F5344CB8AC3E}">
        <p14:creationId xmlns:p14="http://schemas.microsoft.com/office/powerpoint/2010/main" val="3104166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2C69D-18A7-7D52-DBA0-3C1779CD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7CA6B-CCA8-E6BE-CE12-03562649C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floating point number can also be a scientific number with an "e" to indicate the power of 10:</a:t>
            </a:r>
          </a:p>
          <a:p>
            <a:pPr lvl="1"/>
            <a:r>
              <a:rPr lang="en-US" dirty="0"/>
              <a:t>float f1 = 35</a:t>
            </a:r>
            <a:r>
              <a:rPr lang="en-US" dirty="0">
                <a:solidFill>
                  <a:srgbClr val="FFFF00"/>
                </a:solidFill>
              </a:rPr>
              <a:t>e3</a:t>
            </a:r>
            <a:r>
              <a:rPr lang="en-US" dirty="0"/>
              <a:t>F;</a:t>
            </a:r>
          </a:p>
          <a:p>
            <a:pPr lvl="1"/>
            <a:r>
              <a:rPr lang="en-US" dirty="0"/>
              <a:t>double d1 = 12</a:t>
            </a:r>
            <a:r>
              <a:rPr lang="en-US" dirty="0">
                <a:solidFill>
                  <a:srgbClr val="FFFF00"/>
                </a:solidFill>
              </a:rPr>
              <a:t>E4</a:t>
            </a:r>
            <a:r>
              <a:rPr lang="en-US" dirty="0"/>
              <a:t>D;</a:t>
            </a:r>
          </a:p>
          <a:p>
            <a:pPr lvl="1"/>
            <a:r>
              <a:rPr lang="en-US" dirty="0"/>
              <a:t>Console.WriteLine(f1);</a:t>
            </a:r>
          </a:p>
          <a:p>
            <a:pPr lvl="1"/>
            <a:r>
              <a:rPr lang="en-US" dirty="0"/>
              <a:t>Console.WriteLine(d1);</a:t>
            </a:r>
          </a:p>
        </p:txBody>
      </p:sp>
    </p:spTree>
    <p:extLst>
      <p:ext uri="{BB962C8B-B14F-4D97-AF65-F5344CB8AC3E}">
        <p14:creationId xmlns:p14="http://schemas.microsoft.com/office/powerpoint/2010/main" val="2050625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0936-F668-94B6-4F59-D6DDB8485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63856"/>
            <a:ext cx="11667375" cy="1508760"/>
          </a:xfrm>
        </p:spPr>
        <p:txBody>
          <a:bodyPr/>
          <a:lstStyle/>
          <a:p>
            <a:r>
              <a:rPr lang="en-US" dirty="0"/>
              <a:t>Booleans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464F3-36F5-1CC0-8AC8-CC48C0C63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Boolean data type is declared with the bool keyword and can only take the values </a:t>
            </a:r>
            <a:r>
              <a:rPr lang="en-US" dirty="0">
                <a:solidFill>
                  <a:srgbClr val="FFFF00"/>
                </a:solidFill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rgbClr val="FFFF00"/>
                </a:solidFill>
              </a:rPr>
              <a:t>false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bool</a:t>
            </a:r>
            <a:r>
              <a:rPr lang="en-US" dirty="0"/>
              <a:t> </a:t>
            </a:r>
            <a:r>
              <a:rPr lang="en-US" dirty="0" err="1"/>
              <a:t>isCSharpFun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true</a:t>
            </a:r>
            <a:r>
              <a:rPr lang="en-US" dirty="0"/>
              <a:t>;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bool</a:t>
            </a:r>
            <a:r>
              <a:rPr lang="en-US" dirty="0"/>
              <a:t> </a:t>
            </a:r>
            <a:r>
              <a:rPr lang="en-US" dirty="0" err="1"/>
              <a:t>isFishTasty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false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Console.WriteLine(</a:t>
            </a:r>
            <a:r>
              <a:rPr lang="en-US" dirty="0" err="1"/>
              <a:t>isCSharpFun</a:t>
            </a:r>
            <a:r>
              <a:rPr lang="en-US" dirty="0"/>
              <a:t>);   // Outputs True</a:t>
            </a:r>
          </a:p>
          <a:p>
            <a:pPr lvl="1"/>
            <a:r>
              <a:rPr lang="en-US" dirty="0"/>
              <a:t>Console.WriteLine(</a:t>
            </a:r>
            <a:r>
              <a:rPr lang="en-US" dirty="0" err="1"/>
              <a:t>isFishTasty</a:t>
            </a:r>
            <a:r>
              <a:rPr lang="en-US" dirty="0"/>
              <a:t>);   // Outputs False</a:t>
            </a:r>
          </a:p>
          <a:p>
            <a:pPr lvl="1"/>
            <a:endParaRPr lang="en-US" dirty="0"/>
          </a:p>
          <a:p>
            <a:r>
              <a:rPr lang="en-US" dirty="0"/>
              <a:t>Boolean values are mostly used for </a:t>
            </a:r>
            <a:r>
              <a:rPr lang="en-US" dirty="0">
                <a:solidFill>
                  <a:srgbClr val="FFFF00"/>
                </a:solidFill>
              </a:rPr>
              <a:t>conditional</a:t>
            </a:r>
            <a:r>
              <a:rPr lang="en-US" dirty="0"/>
              <a:t> testing, which you will learn more about in a later chapter.</a:t>
            </a:r>
          </a:p>
        </p:txBody>
      </p:sp>
    </p:spTree>
    <p:extLst>
      <p:ext uri="{BB962C8B-B14F-4D97-AF65-F5344CB8AC3E}">
        <p14:creationId xmlns:p14="http://schemas.microsoft.com/office/powerpoint/2010/main" val="3587506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502F-74E9-B2C3-272F-E6A39778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5AC9E-0BF2-AA12-3BAF-9BE546E49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char data type is used to store a single character. The character must be surrounded by single quotes, like 'A' or 'c’:</a:t>
            </a:r>
          </a:p>
          <a:p>
            <a:pPr lvl="1"/>
            <a:r>
              <a:rPr lang="en-US" dirty="0"/>
              <a:t>char </a:t>
            </a:r>
            <a:r>
              <a:rPr lang="en-US" dirty="0" err="1"/>
              <a:t>myGrade</a:t>
            </a:r>
            <a:r>
              <a:rPr lang="en-US" dirty="0"/>
              <a:t> = 'B';</a:t>
            </a:r>
          </a:p>
          <a:p>
            <a:pPr lvl="1"/>
            <a:r>
              <a:rPr lang="en-US" dirty="0"/>
              <a:t>Console.WriteLine(</a:t>
            </a:r>
            <a:r>
              <a:rPr lang="en-US" dirty="0" err="1"/>
              <a:t>myGrade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55286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BBD4-398D-392C-C618-03B604973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33A95-81B4-ACDB-DFE5-05C7449C9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string data type is used to store a </a:t>
            </a:r>
            <a:r>
              <a:rPr lang="en-US" dirty="0">
                <a:solidFill>
                  <a:srgbClr val="FFFF00"/>
                </a:solidFill>
              </a:rPr>
              <a:t>sequence of characters </a:t>
            </a:r>
            <a:r>
              <a:rPr lang="en-US" dirty="0"/>
              <a:t>(text). String values must be surrounded by double quotes:</a:t>
            </a:r>
          </a:p>
          <a:p>
            <a:pPr lvl="1"/>
            <a:r>
              <a:rPr lang="en-US" dirty="0"/>
              <a:t>string greeting = "Hello World";</a:t>
            </a:r>
          </a:p>
          <a:p>
            <a:pPr lvl="1"/>
            <a:r>
              <a:rPr lang="en-US" dirty="0"/>
              <a:t>Console.WriteLine(greeting);</a:t>
            </a:r>
          </a:p>
        </p:txBody>
      </p:sp>
    </p:spTree>
    <p:extLst>
      <p:ext uri="{BB962C8B-B14F-4D97-AF65-F5344CB8AC3E}">
        <p14:creationId xmlns:p14="http://schemas.microsoft.com/office/powerpoint/2010/main" val="26561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52A02-52EA-AB1F-792E-0C8E12B9A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C#?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7FD6-CF89-A334-F2D7-1C2DA1F4E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one of the most popular programming languages in the world</a:t>
            </a:r>
          </a:p>
          <a:p>
            <a:r>
              <a:rPr lang="en-US" dirty="0"/>
              <a:t>It is easy to learn and simple to use</a:t>
            </a:r>
          </a:p>
          <a:p>
            <a:r>
              <a:rPr lang="en-US" dirty="0"/>
              <a:t>It has huge community support</a:t>
            </a:r>
          </a:p>
          <a:p>
            <a:r>
              <a:rPr lang="en-US" dirty="0"/>
              <a:t>C# is an object-oriented language which gives a clear structure to programs and allows code to be reused, lowering development costs</a:t>
            </a:r>
          </a:p>
          <a:p>
            <a:r>
              <a:rPr lang="en-US" dirty="0"/>
              <a:t>As C# is close to C, C++ and Java, it makes it easy for programmers to switch to C# or vice versa</a:t>
            </a:r>
          </a:p>
        </p:txBody>
      </p:sp>
    </p:spTree>
    <p:extLst>
      <p:ext uri="{BB962C8B-B14F-4D97-AF65-F5344CB8AC3E}">
        <p14:creationId xmlns:p14="http://schemas.microsoft.com/office/powerpoint/2010/main" val="1202680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5766-D94C-A445-0752-0B953217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2ECE2-2E85-CBFC-A956-BEDD5B636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casting is when you assign a value of </a:t>
            </a:r>
            <a:r>
              <a:rPr lang="en-US" dirty="0">
                <a:solidFill>
                  <a:srgbClr val="FFFF00"/>
                </a:solidFill>
              </a:rPr>
              <a:t>one data type </a:t>
            </a:r>
            <a:r>
              <a:rPr lang="en-US" dirty="0"/>
              <a:t>to </a:t>
            </a:r>
            <a:r>
              <a:rPr lang="en-US" dirty="0">
                <a:solidFill>
                  <a:srgbClr val="FFFF00"/>
                </a:solidFill>
              </a:rPr>
              <a:t>another type</a:t>
            </a:r>
            <a:r>
              <a:rPr lang="en-US" dirty="0"/>
              <a:t>.</a:t>
            </a:r>
          </a:p>
          <a:p>
            <a:r>
              <a:rPr lang="en-US" dirty="0"/>
              <a:t>In C#, there are two types of casting: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Implicit</a:t>
            </a:r>
            <a:r>
              <a:rPr lang="en-US" dirty="0"/>
              <a:t> Casting (</a:t>
            </a:r>
            <a:r>
              <a:rPr lang="en-US" dirty="0">
                <a:solidFill>
                  <a:srgbClr val="FFFF00"/>
                </a:solidFill>
              </a:rPr>
              <a:t>automatically</a:t>
            </a:r>
            <a:r>
              <a:rPr lang="en-US" dirty="0"/>
              <a:t>) - converting a smaller type to a larger type </a:t>
            </a:r>
            <a:r>
              <a:rPr lang="en-US" dirty="0" err="1"/>
              <a:t>sizechar</a:t>
            </a:r>
            <a:r>
              <a:rPr lang="en-US" dirty="0"/>
              <a:t> -&gt; int -&gt; long -&gt; float -&gt; double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Explicit</a:t>
            </a:r>
            <a:r>
              <a:rPr lang="en-US" dirty="0"/>
              <a:t> Casting (</a:t>
            </a:r>
            <a:r>
              <a:rPr lang="en-US" dirty="0">
                <a:solidFill>
                  <a:srgbClr val="FFFF00"/>
                </a:solidFill>
              </a:rPr>
              <a:t>manually</a:t>
            </a:r>
            <a:r>
              <a:rPr lang="en-US" dirty="0"/>
              <a:t>) - converting a larger type to a smaller size type</a:t>
            </a:r>
          </a:p>
          <a:p>
            <a:pPr lvl="1"/>
            <a:r>
              <a:rPr lang="en-US" dirty="0"/>
              <a:t>double -&gt; float -&gt; long -&gt; int -&gt; char</a:t>
            </a:r>
          </a:p>
        </p:txBody>
      </p:sp>
    </p:spTree>
    <p:extLst>
      <p:ext uri="{BB962C8B-B14F-4D97-AF65-F5344CB8AC3E}">
        <p14:creationId xmlns:p14="http://schemas.microsoft.com/office/powerpoint/2010/main" val="1067441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2231-10DA-6226-7972-5262CF72B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casting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9F6B3-4758-2FD0-9B59-923A5DE09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 casting is done automatically when passing a smaller size type to a larger size type: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myInt</a:t>
            </a:r>
            <a:r>
              <a:rPr lang="en-US" dirty="0"/>
              <a:t> = 9;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myDouble</a:t>
            </a:r>
            <a:r>
              <a:rPr lang="en-US" dirty="0"/>
              <a:t> = </a:t>
            </a:r>
            <a:r>
              <a:rPr lang="en-US" dirty="0" err="1"/>
              <a:t>myInt</a:t>
            </a:r>
            <a:r>
              <a:rPr lang="en-US" dirty="0"/>
              <a:t>;       // Automatic casting: int to double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Console.WriteLine(</a:t>
            </a:r>
            <a:r>
              <a:rPr lang="en-US" dirty="0" err="1"/>
              <a:t>myInt</a:t>
            </a:r>
            <a:r>
              <a:rPr lang="en-US" dirty="0"/>
              <a:t>);      // Outputs 9</a:t>
            </a:r>
          </a:p>
          <a:p>
            <a:pPr lvl="1"/>
            <a:r>
              <a:rPr lang="en-US" dirty="0"/>
              <a:t>Console.WriteLine(</a:t>
            </a:r>
            <a:r>
              <a:rPr lang="en-US" dirty="0" err="1"/>
              <a:t>myDouble</a:t>
            </a:r>
            <a:r>
              <a:rPr lang="en-US" dirty="0"/>
              <a:t>);   // Outputs 9</a:t>
            </a:r>
          </a:p>
        </p:txBody>
      </p:sp>
    </p:spTree>
    <p:extLst>
      <p:ext uri="{BB962C8B-B14F-4D97-AF65-F5344CB8AC3E}">
        <p14:creationId xmlns:p14="http://schemas.microsoft.com/office/powerpoint/2010/main" val="111704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8267C-4EF0-466E-3BD1-ADC1C897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casting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6AE58-AA96-4B22-8FBF-05159D8B1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 casting must be done manually by placing the type in parentheses in front of the value: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myDouble</a:t>
            </a:r>
            <a:r>
              <a:rPr lang="en-US" dirty="0"/>
              <a:t> = 9.78;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myInt</a:t>
            </a:r>
            <a:r>
              <a:rPr lang="en-US" dirty="0"/>
              <a:t> = (int) </a:t>
            </a:r>
            <a:r>
              <a:rPr lang="en-US" dirty="0" err="1"/>
              <a:t>myDouble</a:t>
            </a:r>
            <a:r>
              <a:rPr lang="en-US" dirty="0"/>
              <a:t>;    // Manual casting: double to int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Console.WriteLine(</a:t>
            </a:r>
            <a:r>
              <a:rPr lang="en-US" dirty="0" err="1"/>
              <a:t>myDouble</a:t>
            </a:r>
            <a:r>
              <a:rPr lang="en-US" dirty="0"/>
              <a:t>);   // Outputs 9.78</a:t>
            </a:r>
          </a:p>
          <a:p>
            <a:pPr lvl="1"/>
            <a:r>
              <a:rPr lang="en-US" dirty="0"/>
              <a:t>Console.WriteLine(</a:t>
            </a:r>
            <a:r>
              <a:rPr lang="en-US" dirty="0" err="1"/>
              <a:t>myInt</a:t>
            </a:r>
            <a:r>
              <a:rPr lang="en-US" dirty="0"/>
              <a:t>);      // Outputs 9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46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044A-1210-A9FF-BD3A-94194695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2AA3B-0E48-016E-0724-89EFBE46D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also possible to convert data types explicitly by using built-in methods, such as </a:t>
            </a:r>
            <a:r>
              <a:rPr lang="en-US" dirty="0" err="1"/>
              <a:t>Convert.ToBoolean</a:t>
            </a:r>
            <a:r>
              <a:rPr lang="en-US" dirty="0"/>
              <a:t>, </a:t>
            </a:r>
            <a:r>
              <a:rPr lang="en-US" dirty="0" err="1"/>
              <a:t>Convert.ToDouble</a:t>
            </a:r>
            <a:r>
              <a:rPr lang="en-US" dirty="0"/>
              <a:t>, </a:t>
            </a:r>
            <a:r>
              <a:rPr lang="en-US" dirty="0" err="1"/>
              <a:t>Convert.ToString</a:t>
            </a:r>
            <a:r>
              <a:rPr lang="en-US" dirty="0"/>
              <a:t>, Convert.ToInt32 (int) and Convert.ToInt64 (long):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myInt</a:t>
            </a:r>
            <a:r>
              <a:rPr lang="en-US" dirty="0"/>
              <a:t> = 10;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myDouble</a:t>
            </a:r>
            <a:r>
              <a:rPr lang="en-US" dirty="0"/>
              <a:t> = 5.25;</a:t>
            </a:r>
          </a:p>
          <a:p>
            <a:pPr lvl="1"/>
            <a:r>
              <a:rPr lang="en-US" dirty="0"/>
              <a:t>bool </a:t>
            </a:r>
            <a:r>
              <a:rPr lang="en-US" dirty="0" err="1"/>
              <a:t>myBool</a:t>
            </a:r>
            <a:r>
              <a:rPr lang="en-US" dirty="0"/>
              <a:t> = true;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Console.WriteLine(</a:t>
            </a:r>
            <a:r>
              <a:rPr lang="en-US" dirty="0" err="1"/>
              <a:t>Convert.ToString</a:t>
            </a:r>
            <a:r>
              <a:rPr lang="en-US" dirty="0"/>
              <a:t>(</a:t>
            </a:r>
            <a:r>
              <a:rPr lang="en-US" dirty="0" err="1"/>
              <a:t>myInt</a:t>
            </a:r>
            <a:r>
              <a:rPr lang="en-US" dirty="0"/>
              <a:t>));    // convert int to string</a:t>
            </a:r>
          </a:p>
          <a:p>
            <a:pPr lvl="1"/>
            <a:r>
              <a:rPr lang="en-US" dirty="0"/>
              <a:t>Console.WriteLine(</a:t>
            </a:r>
            <a:r>
              <a:rPr lang="en-US" dirty="0" err="1"/>
              <a:t>Convert.ToDouble</a:t>
            </a:r>
            <a:r>
              <a:rPr lang="en-US" dirty="0"/>
              <a:t>(</a:t>
            </a:r>
            <a:r>
              <a:rPr lang="en-US" dirty="0" err="1"/>
              <a:t>myInt</a:t>
            </a:r>
            <a:r>
              <a:rPr lang="en-US" dirty="0"/>
              <a:t>));    // convert int to double</a:t>
            </a:r>
          </a:p>
          <a:p>
            <a:pPr lvl="1"/>
            <a:r>
              <a:rPr lang="en-US" dirty="0"/>
              <a:t>Console.WriteLine(Convert.ToInt32(</a:t>
            </a:r>
            <a:r>
              <a:rPr lang="en-US" dirty="0" err="1"/>
              <a:t>myDouble</a:t>
            </a:r>
            <a:r>
              <a:rPr lang="en-US" dirty="0"/>
              <a:t>));  // convert double to int</a:t>
            </a:r>
          </a:p>
          <a:p>
            <a:pPr lvl="1"/>
            <a:r>
              <a:rPr lang="en-US" dirty="0"/>
              <a:t>Console.WriteLine(</a:t>
            </a:r>
            <a:r>
              <a:rPr lang="en-US" dirty="0" err="1"/>
              <a:t>Convert.ToString</a:t>
            </a:r>
            <a:r>
              <a:rPr lang="en-US" dirty="0"/>
              <a:t>(</a:t>
            </a:r>
            <a:r>
              <a:rPr lang="en-US" dirty="0" err="1"/>
              <a:t>myBool</a:t>
            </a:r>
            <a:r>
              <a:rPr lang="en-US" dirty="0"/>
              <a:t>));   // convert bool to string</a:t>
            </a:r>
          </a:p>
        </p:txBody>
      </p:sp>
    </p:spTree>
    <p:extLst>
      <p:ext uri="{BB962C8B-B14F-4D97-AF65-F5344CB8AC3E}">
        <p14:creationId xmlns:p14="http://schemas.microsoft.com/office/powerpoint/2010/main" val="4058051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03481-9888-AF1A-340D-3B8DCBC9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Conversion?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442F-6152-80D7-23B1-EC7053B22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times, there's no need for type conversion. But sometimes you have to. Take a look at the next chapter, when working with user input, to see an example of this.</a:t>
            </a:r>
          </a:p>
        </p:txBody>
      </p:sp>
    </p:spTree>
    <p:extLst>
      <p:ext uri="{BB962C8B-B14F-4D97-AF65-F5344CB8AC3E}">
        <p14:creationId xmlns:p14="http://schemas.microsoft.com/office/powerpoint/2010/main" val="3461406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43E-C0EB-5EC7-2494-7831A2D0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User input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45A65-7EB9-32F4-0AED-8BD9CB423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use </a:t>
            </a:r>
            <a:r>
              <a:rPr lang="en-US" dirty="0" err="1"/>
              <a:t>Console.ReadLine</a:t>
            </a:r>
            <a:r>
              <a:rPr lang="en-US" dirty="0"/>
              <a:t>() to get user input.</a:t>
            </a:r>
          </a:p>
          <a:p>
            <a:r>
              <a:rPr lang="en-US" dirty="0"/>
              <a:t>// Type your username and press enter</a:t>
            </a:r>
          </a:p>
          <a:p>
            <a:pPr lvl="1"/>
            <a:r>
              <a:rPr lang="en-US" dirty="0"/>
              <a:t>Console.WriteLine("Enter username:");</a:t>
            </a:r>
          </a:p>
          <a:p>
            <a:r>
              <a:rPr lang="en-US" dirty="0"/>
              <a:t>// Create a string variable and get user input from the keyboard and store it in the variable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userName</a:t>
            </a:r>
            <a:r>
              <a:rPr lang="en-US" dirty="0"/>
              <a:t> = </a:t>
            </a:r>
            <a:r>
              <a:rPr lang="en-US" dirty="0" err="1"/>
              <a:t>Console.ReadLine</a:t>
            </a:r>
            <a:r>
              <a:rPr lang="en-US" dirty="0"/>
              <a:t>();</a:t>
            </a:r>
          </a:p>
          <a:p>
            <a:r>
              <a:rPr lang="en-US" dirty="0"/>
              <a:t>// Print the value of the variable (</a:t>
            </a:r>
            <a:r>
              <a:rPr lang="en-US" dirty="0" err="1"/>
              <a:t>userName</a:t>
            </a:r>
            <a:r>
              <a:rPr lang="en-US" dirty="0"/>
              <a:t>), which will display the input value</a:t>
            </a:r>
          </a:p>
          <a:p>
            <a:pPr lvl="1"/>
            <a:r>
              <a:rPr lang="en-US" dirty="0"/>
              <a:t>Console.WriteLine("Username is: " + </a:t>
            </a:r>
            <a:r>
              <a:rPr lang="en-US" dirty="0" err="1"/>
              <a:t>userName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09703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5C7B-BDD4-601D-E093-A42B25C8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and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A7C6F-B308-E2E3-AB48-D70189283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Console.ReadLine</a:t>
            </a:r>
            <a:r>
              <a:rPr lang="en-US" dirty="0"/>
              <a:t>() method returns a string. Therefore, you cannot get information from another data type, such as int. The following program will cause an error: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Console.WriteLine("Enter your age:");</a:t>
            </a:r>
          </a:p>
          <a:p>
            <a:pPr lvl="1"/>
            <a:r>
              <a:rPr lang="en-US" dirty="0"/>
              <a:t>int age = </a:t>
            </a:r>
            <a:r>
              <a:rPr lang="en-US" dirty="0" err="1"/>
              <a:t>Console.ReadLine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Console.WriteLine("Your age is: " + age);</a:t>
            </a:r>
          </a:p>
          <a:p>
            <a:r>
              <a:rPr lang="en-US" dirty="0"/>
              <a:t>Error Message: Cannot implicitly convert type 'string' to 'int’</a:t>
            </a:r>
          </a:p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NOTE</a:t>
            </a:r>
            <a:r>
              <a:rPr lang="en-US" dirty="0"/>
              <a:t>: Like the error message says, you </a:t>
            </a:r>
            <a:r>
              <a:rPr lang="en-US" dirty="0">
                <a:solidFill>
                  <a:srgbClr val="FFFF00"/>
                </a:solidFill>
              </a:rPr>
              <a:t>cannot</a:t>
            </a:r>
            <a:r>
              <a:rPr lang="en-US" dirty="0"/>
              <a:t> implicitly convert type 'string' to 'int’.</a:t>
            </a:r>
          </a:p>
          <a:p>
            <a:r>
              <a:rPr lang="en-US" dirty="0"/>
              <a:t>Solution: </a:t>
            </a:r>
            <a:r>
              <a:rPr lang="en-US" sz="1100" dirty="0"/>
              <a:t>Console.WriteLine("Enter your age:");</a:t>
            </a:r>
          </a:p>
          <a:p>
            <a:pPr lvl="8"/>
            <a:r>
              <a:rPr lang="en-US" sz="1200" dirty="0"/>
              <a:t>int age = Convert.ToInt32(</a:t>
            </a:r>
            <a:r>
              <a:rPr lang="en-US" sz="1200" dirty="0" err="1"/>
              <a:t>Console.ReadLine</a:t>
            </a:r>
            <a:r>
              <a:rPr lang="en-US" sz="1200" dirty="0"/>
              <a:t>());</a:t>
            </a:r>
          </a:p>
          <a:p>
            <a:pPr lvl="8"/>
            <a:r>
              <a:rPr lang="en-US" sz="1200" dirty="0"/>
              <a:t>Console.WriteLine("Your age is: " + age);</a:t>
            </a:r>
          </a:p>
          <a:p>
            <a:pPr lvl="8"/>
            <a:endParaRPr lang="en-US" dirty="0"/>
          </a:p>
          <a:p>
            <a:r>
              <a:rPr lang="en-US" dirty="0"/>
              <a:t>Note: If you enter wrong input (e.g. text in a numerical input), you will get an exception/error message (like </a:t>
            </a:r>
            <a:r>
              <a:rPr lang="en-US" dirty="0" err="1"/>
              <a:t>System.FormatException</a:t>
            </a:r>
            <a:r>
              <a:rPr lang="en-US" dirty="0"/>
              <a:t>: 'Input string was not in a correct format.').</a:t>
            </a:r>
          </a:p>
        </p:txBody>
      </p:sp>
    </p:spTree>
    <p:extLst>
      <p:ext uri="{BB962C8B-B14F-4D97-AF65-F5344CB8AC3E}">
        <p14:creationId xmlns:p14="http://schemas.microsoft.com/office/powerpoint/2010/main" val="22608464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A621-A6FA-9124-F356-31168423D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err="1"/>
              <a:t>operatores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3AD3F-82BD-3EB9-1E5F-1266FB38D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Operators are used to perform operations on variables and </a:t>
            </a:r>
            <a:r>
              <a:rPr lang="en-US"/>
              <a:t>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3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07B7-1CEF-55B6-939F-C24D9ED5F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033AE-836E-65DD-9CDD-30F15AF3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easiest way to get started with C# is to use an IDE (Integrated Development Environment).</a:t>
            </a:r>
          </a:p>
          <a:p>
            <a:r>
              <a:rPr lang="en-US" dirty="0"/>
              <a:t>An IDE (Integrated Development Environment) is used to edit and compile code.</a:t>
            </a:r>
          </a:p>
          <a:p>
            <a:r>
              <a:rPr lang="en-US" dirty="0"/>
              <a:t>Download: Microsoft Visual studio Community version for free. From the Microsoft official website.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99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4B211-AB89-64AF-3A8F-8C28EA8E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Syntax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B2CB3-936A-5020-CAEC-919217D25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40000" lnSpcReduction="20000"/>
          </a:bodyPr>
          <a:lstStyle/>
          <a:p>
            <a:pPr marL="0" indent="0">
              <a:buNone/>
            </a:pPr>
            <a:r>
              <a:rPr lang="en-US" sz="3800" dirty="0"/>
              <a:t>using System;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/>
              <a:t>namespace HelloWorld</a:t>
            </a:r>
          </a:p>
          <a:p>
            <a:pPr marL="0" indent="0">
              <a:buNone/>
            </a:pPr>
            <a:r>
              <a:rPr lang="en-US" sz="3800" dirty="0"/>
              <a:t>{</a:t>
            </a:r>
          </a:p>
          <a:p>
            <a:pPr marL="0" indent="0">
              <a:buNone/>
            </a:pPr>
            <a:r>
              <a:rPr lang="en-US" sz="3800" dirty="0"/>
              <a:t>  class Program</a:t>
            </a:r>
          </a:p>
          <a:p>
            <a:pPr marL="0" indent="0">
              <a:buNone/>
            </a:pPr>
            <a:r>
              <a:rPr lang="en-US" sz="3800" dirty="0"/>
              <a:t>  {</a:t>
            </a:r>
          </a:p>
          <a:p>
            <a:pPr marL="0" indent="0">
              <a:buNone/>
            </a:pPr>
            <a:r>
              <a:rPr lang="en-US" sz="3800" dirty="0"/>
              <a:t>	static void Main(string[] </a:t>
            </a:r>
            <a:r>
              <a:rPr lang="en-US" sz="3800" dirty="0" err="1"/>
              <a:t>args</a:t>
            </a:r>
            <a:r>
              <a:rPr lang="en-US" sz="3800" dirty="0"/>
              <a:t>)</a:t>
            </a:r>
          </a:p>
          <a:p>
            <a:pPr marL="0" indent="0">
              <a:buNone/>
            </a:pPr>
            <a:r>
              <a:rPr lang="en-US" sz="3800" dirty="0"/>
              <a:t>    {</a:t>
            </a:r>
          </a:p>
          <a:p>
            <a:pPr marL="0" indent="0">
              <a:buNone/>
            </a:pPr>
            <a:r>
              <a:rPr lang="en-US" sz="3800" dirty="0"/>
              <a:t>      </a:t>
            </a:r>
            <a:r>
              <a:rPr lang="en-US" sz="3800" dirty="0" err="1"/>
              <a:t>Console.WriteLine</a:t>
            </a:r>
            <a:r>
              <a:rPr lang="en-US" sz="3800" dirty="0"/>
              <a:t>("Hello World!");    </a:t>
            </a:r>
          </a:p>
          <a:p>
            <a:pPr marL="0" indent="0">
              <a:buNone/>
            </a:pPr>
            <a:r>
              <a:rPr lang="en-US" sz="3800" dirty="0"/>
              <a:t>    }</a:t>
            </a:r>
          </a:p>
          <a:p>
            <a:pPr marL="0" indent="0">
              <a:buNone/>
            </a:pPr>
            <a:r>
              <a:rPr lang="en-US" sz="3800" dirty="0"/>
              <a:t>  }</a:t>
            </a:r>
          </a:p>
          <a:p>
            <a:pPr marL="0" indent="0">
              <a:buNone/>
            </a:pPr>
            <a:r>
              <a:rPr lang="en-US" sz="3800" dirty="0"/>
              <a:t>}</a:t>
            </a:r>
            <a:endParaRPr lang="en-US" sz="2500" dirty="0"/>
          </a:p>
          <a:p>
            <a:pPr marL="0" indent="0">
              <a:buNone/>
            </a:pPr>
            <a:r>
              <a:rPr lang="en-US" sz="3400" dirty="0"/>
              <a:t>Example explained</a:t>
            </a:r>
          </a:p>
          <a:p>
            <a:pPr marL="0" indent="0">
              <a:buNone/>
            </a:pPr>
            <a:r>
              <a:rPr lang="en-US" sz="3400" dirty="0"/>
              <a:t>Line 1: using System means that we can use classes from the System namespace.</a:t>
            </a:r>
          </a:p>
          <a:p>
            <a:pPr marL="0" indent="0">
              <a:buNone/>
            </a:pPr>
            <a:r>
              <a:rPr lang="en-US" sz="3400" dirty="0"/>
              <a:t>Line 2: A blank line. C# ignores white space. However, multiple lines makes the code more readable.</a:t>
            </a:r>
          </a:p>
          <a:p>
            <a:pPr marL="0" indent="0">
              <a:buNone/>
            </a:pPr>
            <a:r>
              <a:rPr lang="en-US" sz="3400" dirty="0"/>
              <a:t>Line 3: namespace is used to organize your code, and it is a container for classes and other namespaces.</a:t>
            </a:r>
          </a:p>
          <a:p>
            <a:pPr marL="0" indent="0">
              <a:buNone/>
            </a:pPr>
            <a:r>
              <a:rPr lang="en-US" sz="3400" dirty="0"/>
              <a:t>Line 4: The curly braces {} marks the beginning and the end of a block of code.</a:t>
            </a:r>
          </a:p>
          <a:p>
            <a:pPr marL="0" indent="0">
              <a:buNone/>
            </a:pPr>
            <a:r>
              <a:rPr lang="en-US" sz="3400" dirty="0"/>
              <a:t>Line 5: class is a container for data and methods, which brings functionality to your program. Every line of code that runs in C# must be inside a class. In our example, we named the class Program.</a:t>
            </a:r>
          </a:p>
        </p:txBody>
      </p:sp>
    </p:spTree>
    <p:extLst>
      <p:ext uri="{BB962C8B-B14F-4D97-AF65-F5344CB8AC3E}">
        <p14:creationId xmlns:p14="http://schemas.microsoft.com/office/powerpoint/2010/main" val="74949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DF6A-3FEB-D3D5-5841-71E53345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 C#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962AA-EFEA-D8AC-866A-CA72A8785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Line 7: Another thing that always appear in a C# program is the Main method. Any code inside its curly brackets {} will be executed. You don't have to understand the keywords before and after Main. You will get to know them bit by bit while reading this tutorial.</a:t>
            </a:r>
          </a:p>
          <a:p>
            <a:r>
              <a:rPr lang="en-US" dirty="0"/>
              <a:t>Line 9: Console is a class of the System namespace, which has a WriteLine() method that is used to output/print text. In our example, it will output "Hello World!".</a:t>
            </a:r>
          </a:p>
          <a:p>
            <a:r>
              <a:rPr lang="en-US" dirty="0"/>
              <a:t>If you omit the using System line, you would have to write </a:t>
            </a:r>
            <a:r>
              <a:rPr lang="en-US" dirty="0" err="1"/>
              <a:t>System.Console.WriteLine</a:t>
            </a:r>
            <a:r>
              <a:rPr lang="en-US" dirty="0"/>
              <a:t>() to print/output text.</a:t>
            </a:r>
          </a:p>
          <a:p>
            <a:r>
              <a:rPr lang="en-US" dirty="0">
                <a:solidFill>
                  <a:srgbClr val="FFFF00"/>
                </a:solidFill>
              </a:rPr>
              <a:t>Note</a:t>
            </a:r>
            <a:r>
              <a:rPr lang="en-US" dirty="0"/>
              <a:t>: Every C# statement ends with a semicolon ;.</a:t>
            </a:r>
          </a:p>
          <a:p>
            <a:r>
              <a:rPr lang="en-US" dirty="0"/>
              <a:t>Note: C# is </a:t>
            </a:r>
            <a:r>
              <a:rPr lang="en-US" dirty="0">
                <a:solidFill>
                  <a:srgbClr val="FFFF00"/>
                </a:solidFill>
              </a:rPr>
              <a:t>case-sensitive</a:t>
            </a:r>
            <a:r>
              <a:rPr lang="en-US" dirty="0"/>
              <a:t>; "</a:t>
            </a:r>
            <a:r>
              <a:rPr lang="en-US" dirty="0" err="1"/>
              <a:t>MyClass</a:t>
            </a:r>
            <a:r>
              <a:rPr lang="en-US" dirty="0"/>
              <a:t>" and "</a:t>
            </a:r>
            <a:r>
              <a:rPr lang="en-US" dirty="0" err="1"/>
              <a:t>myclass</a:t>
            </a:r>
            <a:r>
              <a:rPr lang="en-US" dirty="0"/>
              <a:t>" have different meaning.</a:t>
            </a:r>
          </a:p>
          <a:p>
            <a:r>
              <a:rPr lang="en-US" dirty="0">
                <a:solidFill>
                  <a:srgbClr val="FFFF00"/>
                </a:solidFill>
              </a:rPr>
              <a:t>Note</a:t>
            </a:r>
            <a:r>
              <a:rPr lang="en-US" dirty="0"/>
              <a:t>: Unlike Java, the name of the C# file does not have to match the class name, but they often do (for better organization). When saving the file, save it using a proper name and add ".cs" to the end of the filename.</a:t>
            </a:r>
          </a:p>
        </p:txBody>
      </p:sp>
    </p:spTree>
    <p:extLst>
      <p:ext uri="{BB962C8B-B14F-4D97-AF65-F5344CB8AC3E}">
        <p14:creationId xmlns:p14="http://schemas.microsoft.com/office/powerpoint/2010/main" val="327119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6DC2-9E62-F083-2B6F-4F455311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2DFAA-822F-2022-B128-48DC6E81E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output values or print text in C#, you can use the WriteLine() method: </a:t>
            </a:r>
          </a:p>
          <a:p>
            <a:r>
              <a:rPr lang="en-US" dirty="0"/>
              <a:t>Console.WriteLine("Hello World!");</a:t>
            </a:r>
          </a:p>
          <a:p>
            <a:r>
              <a:rPr lang="en-US" dirty="0"/>
              <a:t>You can add as many WriteLine() methods as you want. Note that it will add a new line for each method:</a:t>
            </a:r>
          </a:p>
          <a:p>
            <a:r>
              <a:rPr lang="en-US" dirty="0"/>
              <a:t>Console.WriteLine("Hello World!");</a:t>
            </a:r>
          </a:p>
          <a:p>
            <a:r>
              <a:rPr lang="en-US" dirty="0"/>
              <a:t>Console.WriteLine("I am Learning C#");</a:t>
            </a:r>
          </a:p>
          <a:p>
            <a:r>
              <a:rPr lang="en-US" dirty="0"/>
              <a:t>Console.WriteLine("It is awesome!");</a:t>
            </a:r>
          </a:p>
          <a:p>
            <a:r>
              <a:rPr lang="en-US" dirty="0"/>
              <a:t>You can also output numbers and mathematical operations:</a:t>
            </a:r>
          </a:p>
          <a:p>
            <a:r>
              <a:rPr lang="en-US" dirty="0"/>
              <a:t>Console.WriteLine(3 + 3);</a:t>
            </a:r>
          </a:p>
        </p:txBody>
      </p:sp>
    </p:spTree>
    <p:extLst>
      <p:ext uri="{BB962C8B-B14F-4D97-AF65-F5344CB8AC3E}">
        <p14:creationId xmlns:p14="http://schemas.microsoft.com/office/powerpoint/2010/main" val="2329461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8F3B-FCEA-D99C-046F-3D424E73D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write method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7BB02-AECD-F5A9-CB64-945B0F29D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also Write(); Method which is similar to WriteLine().</a:t>
            </a:r>
          </a:p>
          <a:p>
            <a:r>
              <a:rPr lang="en-US" dirty="0"/>
              <a:t>The only difference is that is don’t not insert new line at the end of the output.</a:t>
            </a:r>
          </a:p>
          <a:p>
            <a:r>
              <a:rPr lang="en-US" dirty="0"/>
              <a:t>Console.WriteLine(“hello World!”);</a:t>
            </a:r>
          </a:p>
          <a:p>
            <a:r>
              <a:rPr lang="en-US" dirty="0"/>
              <a:t>Console.WriteLine(“I will print on the same line!.”);</a:t>
            </a:r>
          </a:p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Note</a:t>
            </a:r>
            <a:r>
              <a:rPr lang="en-US" dirty="0"/>
              <a:t> that we add an extra space when needed (after "Hello World!" in the example above), for better readability.</a:t>
            </a:r>
          </a:p>
        </p:txBody>
      </p:sp>
    </p:spTree>
    <p:extLst>
      <p:ext uri="{BB962C8B-B14F-4D97-AF65-F5344CB8AC3E}">
        <p14:creationId xmlns:p14="http://schemas.microsoft.com/office/powerpoint/2010/main" val="236610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3409-045A-314E-D917-97F65D0F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comments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E7A8-B75D-1984-AB7F-B6EE0FC45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Comments can be used to explain C# code, and to make it more readable. It can also be used to prevent execution when testing alternative code.</a:t>
            </a:r>
          </a:p>
          <a:p>
            <a:r>
              <a:rPr lang="en-US" b="1" dirty="0"/>
              <a:t>Single-line Comments:</a:t>
            </a:r>
          </a:p>
          <a:p>
            <a:r>
              <a:rPr lang="en-US" dirty="0"/>
              <a:t>Single-line comments start with two forward slashes (//).</a:t>
            </a:r>
          </a:p>
          <a:p>
            <a:r>
              <a:rPr lang="en-US" dirty="0"/>
              <a:t>Any text between // and the end of the line is ignored by C# (will not be executed).</a:t>
            </a:r>
          </a:p>
          <a:p>
            <a:r>
              <a:rPr lang="en-US" dirty="0"/>
              <a:t>{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// This is a comment</a:t>
            </a:r>
          </a:p>
          <a:p>
            <a:pPr lvl="1"/>
            <a:r>
              <a:rPr lang="en-US" dirty="0"/>
              <a:t>Console.WriteLine("Hello World!");</a:t>
            </a:r>
          </a:p>
          <a:p>
            <a:pPr lvl="1"/>
            <a:r>
              <a:rPr lang="en-US" dirty="0"/>
              <a:t>Console.WriteLine(“Hello World!”); </a:t>
            </a:r>
            <a:r>
              <a:rPr lang="en-US" dirty="0">
                <a:solidFill>
                  <a:srgbClr val="FFFF00"/>
                </a:solidFill>
              </a:rPr>
              <a:t>// inline Comment is here!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9895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Fira Code">
      <a:majorFont>
        <a:latin typeface="Fira Code"/>
        <a:ea typeface=""/>
        <a:cs typeface="Fira Code"/>
      </a:majorFont>
      <a:minorFont>
        <a:latin typeface="Fira Code"/>
        <a:ea typeface=""/>
        <a:cs typeface="Fira Code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1217</TotalTime>
  <Words>3169</Words>
  <Application>Microsoft Office PowerPoint</Application>
  <PresentationFormat>Widescreen</PresentationFormat>
  <Paragraphs>272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Fira Code</vt:lpstr>
      <vt:lpstr>Wingdings</vt:lpstr>
      <vt:lpstr>Banded</vt:lpstr>
      <vt:lpstr>C# Programming Language</vt:lpstr>
      <vt:lpstr>What is c#?</vt:lpstr>
      <vt:lpstr>Why Use C#?</vt:lpstr>
      <vt:lpstr>C# IDE</vt:lpstr>
      <vt:lpstr>C# Syntax </vt:lpstr>
      <vt:lpstr>Cont. C# Syntax</vt:lpstr>
      <vt:lpstr>C# Output</vt:lpstr>
      <vt:lpstr>The write method </vt:lpstr>
      <vt:lpstr>C# comments </vt:lpstr>
      <vt:lpstr>C# Multiline Comments</vt:lpstr>
      <vt:lpstr>C# variables </vt:lpstr>
      <vt:lpstr>Declaring (creating) variables</vt:lpstr>
      <vt:lpstr>Cont. variables </vt:lpstr>
      <vt:lpstr>Cont. variables</vt:lpstr>
      <vt:lpstr>Display Variables</vt:lpstr>
      <vt:lpstr>Declare many variable of same type</vt:lpstr>
      <vt:lpstr>C# Identifiers</vt:lpstr>
      <vt:lpstr>The general rules for naming variables are:</vt:lpstr>
      <vt:lpstr>C# Data types</vt:lpstr>
      <vt:lpstr>The most common data types are</vt:lpstr>
      <vt:lpstr>Cont. numbers</vt:lpstr>
      <vt:lpstr>Integer type</vt:lpstr>
      <vt:lpstr>Long</vt:lpstr>
      <vt:lpstr>Floating Point Types</vt:lpstr>
      <vt:lpstr>Float vs double </vt:lpstr>
      <vt:lpstr>Scientific numbers</vt:lpstr>
      <vt:lpstr>Booleans </vt:lpstr>
      <vt:lpstr>Characters</vt:lpstr>
      <vt:lpstr>Strings </vt:lpstr>
      <vt:lpstr>C# type casting</vt:lpstr>
      <vt:lpstr>Implicit casting </vt:lpstr>
      <vt:lpstr>Explicit casting </vt:lpstr>
      <vt:lpstr>Type conversion methods</vt:lpstr>
      <vt:lpstr>Why Conversion?</vt:lpstr>
      <vt:lpstr>Get User input </vt:lpstr>
      <vt:lpstr>User Input and Numbers</vt:lpstr>
      <vt:lpstr>C# operatores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Programming Language</dc:title>
  <dc:creator>Abdul Saboor Habibi</dc:creator>
  <cp:lastModifiedBy>Abdul Saboor Habibi</cp:lastModifiedBy>
  <cp:revision>151</cp:revision>
  <dcterms:created xsi:type="dcterms:W3CDTF">2024-02-27T05:20:02Z</dcterms:created>
  <dcterms:modified xsi:type="dcterms:W3CDTF">2024-02-28T06:55:11Z</dcterms:modified>
</cp:coreProperties>
</file>