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7" r:id="rId8"/>
    <p:sldId id="262" r:id="rId9"/>
    <p:sldId id="268" r:id="rId10"/>
    <p:sldId id="269" r:id="rId11"/>
    <p:sldId id="270" r:id="rId12"/>
    <p:sldId id="264" r:id="rId13"/>
    <p:sldId id="266" r:id="rId14"/>
  </p:sldIdLst>
  <p:sldSz cx="18288000" cy="10287000"/>
  <p:notesSz cx="6858000" cy="9144000"/>
  <p:embeddedFontLst>
    <p:embeddedFont>
      <p:font typeface="Arimo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6646" autoAdjust="0"/>
    <p:restoredTop sz="94622" autoAdjust="0"/>
  </p:normalViewPr>
  <p:slideViewPr>
    <p:cSldViewPr>
      <p:cViewPr>
        <p:scale>
          <a:sx n="50" d="100"/>
          <a:sy n="50" d="100"/>
        </p:scale>
        <p:origin x="-1666" y="-3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501475" y="125486"/>
            <a:ext cx="45719" cy="10161514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15649746" y="3498785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475353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80186" y="3500168"/>
            <a:ext cx="6663814" cy="494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 dirty="0" err="1" smtClean="0">
                <a:solidFill>
                  <a:srgbClr val="131114"/>
                </a:solidFill>
                <a:latin typeface="HK Grotesk Medium"/>
              </a:rPr>
              <a:t>Tadawul</a:t>
            </a:r>
            <a:r>
              <a:rPr lang="en-US" sz="12000" dirty="0" smtClean="0">
                <a:solidFill>
                  <a:srgbClr val="131114"/>
                </a:solidFill>
                <a:latin typeface="HK Grotesk Medium"/>
              </a:rPr>
              <a:t> </a:t>
            </a:r>
            <a:r>
              <a:rPr lang="en-US" sz="10000" dirty="0">
                <a:solidFill>
                  <a:srgbClr val="131114"/>
                </a:solidFill>
                <a:latin typeface="HK Grotesk Medium"/>
              </a:rPr>
              <a:t>EDA </a:t>
            </a:r>
            <a:r>
              <a:rPr lang="en-US" sz="10000" dirty="0" smtClean="0">
                <a:solidFill>
                  <a:srgbClr val="131114"/>
                </a:solidFill>
                <a:latin typeface="HK Grotesk Medium"/>
              </a:rPr>
              <a:t>PROJECT</a:t>
            </a:r>
            <a:endParaRPr lang="en-US" sz="10000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257653" y="9238544"/>
            <a:ext cx="6001647" cy="39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800" dirty="0">
                <a:solidFill>
                  <a:srgbClr val="131114"/>
                </a:solidFill>
                <a:latin typeface="HK Grotesk Medium Italics"/>
              </a:rPr>
              <a:t>T5 Bootcamp 2021</a:t>
            </a:r>
          </a:p>
        </p:txBody>
      </p:sp>
      <p:sp>
        <p:nvSpPr>
          <p:cNvPr id="9" name="TextBox 9"/>
          <p:cNvSpPr txBox="1"/>
          <p:nvPr/>
        </p:nvSpPr>
        <p:spPr>
          <a:xfrm rot="-5400000">
            <a:off x="-2315934" y="6481849"/>
            <a:ext cx="6001647" cy="298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000" b="1" dirty="0" err="1" smtClean="0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000" b="1" dirty="0" smtClean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000" b="1" dirty="0" err="1" smtClean="0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000" b="1" dirty="0">
              <a:solidFill>
                <a:srgbClr val="131114"/>
              </a:solidFill>
              <a:latin typeface="HK Grotesk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018" y="-1"/>
            <a:ext cx="7776982" cy="8647057"/>
          </a:xfrm>
          <a:prstGeom prst="rect">
            <a:avLst/>
          </a:prstGeom>
        </p:spPr>
      </p:pic>
      <p:sp>
        <p:nvSpPr>
          <p:cNvPr id="11" name="AutoShape 2"/>
          <p:cNvSpPr/>
          <p:nvPr/>
        </p:nvSpPr>
        <p:spPr>
          <a:xfrm>
            <a:off x="1405082" y="15826"/>
            <a:ext cx="9543" cy="10287000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696" y="1485900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7" name="TextBox 7"/>
          <p:cNvSpPr txBox="1"/>
          <p:nvPr/>
        </p:nvSpPr>
        <p:spPr>
          <a:xfrm>
            <a:off x="494403" y="747005"/>
            <a:ext cx="419997" cy="301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10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292" y="342900"/>
            <a:ext cx="14440797" cy="1891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3600" b="1" dirty="0" smtClean="0">
                <a:solidFill>
                  <a:srgbClr val="131114"/>
                </a:solidFill>
                <a:latin typeface="HK Grotesk Medium"/>
              </a:rPr>
              <a:t>Q5</a:t>
            </a:r>
            <a:r>
              <a:rPr lang="en-US" sz="3600" b="1" dirty="0">
                <a:solidFill>
                  <a:srgbClr val="131114"/>
                </a:solidFill>
                <a:latin typeface="HK Grotesk Medium"/>
              </a:rPr>
              <a:t>) </a:t>
            </a:r>
            <a:r>
              <a:rPr lang="en-US" sz="3600" b="1" dirty="0"/>
              <a:t>In which sector was the most profitable in the Saudi Stock Market(</a:t>
            </a:r>
            <a:r>
              <a:rPr lang="en-US" sz="3600" b="1" dirty="0" err="1"/>
              <a:t>Tadawul</a:t>
            </a:r>
            <a:r>
              <a:rPr lang="en-US" sz="3600" b="1" dirty="0"/>
              <a:t>)? </a:t>
            </a:r>
            <a:endParaRPr lang="en-US" sz="3600" b="1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9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Rectangle 4"/>
          <p:cNvSpPr/>
          <p:nvPr/>
        </p:nvSpPr>
        <p:spPr>
          <a:xfrm rot="16200000">
            <a:off x="-918803" y="8308779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1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490" y="2628900"/>
            <a:ext cx="11582400" cy="693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54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TextBox 3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11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4" name="TextBox 4"/>
          <p:cNvSpPr txBox="1"/>
          <p:nvPr/>
        </p:nvSpPr>
        <p:spPr>
          <a:xfrm rot="-5400000">
            <a:off x="-2296884" y="6332450"/>
            <a:ext cx="6001647" cy="59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2310"/>
              </a:lnSpc>
            </a:pPr>
            <a:endParaRPr lang="en-US" sz="2100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89665" y="4743450"/>
            <a:ext cx="4850898" cy="888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600" dirty="0" smtClean="0">
                <a:solidFill>
                  <a:srgbClr val="131114"/>
                </a:solidFill>
                <a:latin typeface="HK Grotesk Medium"/>
              </a:rPr>
              <a:t>Tools</a:t>
            </a:r>
            <a:endParaRPr lang="en-US" sz="6600" dirty="0">
              <a:solidFill>
                <a:srgbClr val="131114"/>
              </a:solidFill>
              <a:latin typeface="HK Grotesk Medium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666" y="893341"/>
            <a:ext cx="2903220" cy="2043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1257300"/>
            <a:ext cx="2819400" cy="120285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70491"/>
            <a:ext cx="2598420" cy="11277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905500"/>
            <a:ext cx="2598420" cy="12389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15" y="5905500"/>
            <a:ext cx="3276600" cy="129364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0" y="5874661"/>
            <a:ext cx="3124200" cy="1300586"/>
          </a:xfrm>
          <a:prstGeom prst="rect">
            <a:avLst/>
          </a:prstGeom>
        </p:spPr>
      </p:pic>
      <p:sp>
        <p:nvSpPr>
          <p:cNvPr id="16" name="AutoShape 2"/>
          <p:cNvSpPr/>
          <p:nvPr/>
        </p:nvSpPr>
        <p:spPr>
          <a:xfrm>
            <a:off x="4419600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9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</p:spTree>
    <p:extLst>
      <p:ext uri="{BB962C8B-B14F-4D97-AF65-F5344CB8AC3E}">
        <p14:creationId xmlns:p14="http://schemas.microsoft.com/office/powerpoint/2010/main" val="37248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12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1660" y="6332450"/>
            <a:ext cx="6001647" cy="59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2310"/>
              </a:lnSpc>
            </a:pPr>
            <a:endParaRPr lang="en-US" sz="2100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62200" y="2348782"/>
            <a:ext cx="5615729" cy="125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799" dirty="0">
                <a:solidFill>
                  <a:srgbClr val="131114"/>
                </a:solidFill>
                <a:latin typeface="HK Grotesk Medium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220200" y="2088225"/>
            <a:ext cx="10110332" cy="1144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49"/>
              </a:lnSpc>
            </a:pPr>
            <a:r>
              <a:rPr lang="en-US" sz="4000" dirty="0">
                <a:solidFill>
                  <a:srgbClr val="131114"/>
                </a:solidFill>
                <a:latin typeface="HK Grotesk Light"/>
              </a:rPr>
              <a:t>- What is the final result?</a:t>
            </a:r>
          </a:p>
          <a:p>
            <a:pPr>
              <a:lnSpc>
                <a:spcPts val="4549"/>
              </a:lnSpc>
            </a:pPr>
            <a:endParaRPr lang="en-US" sz="3499" dirty="0">
              <a:solidFill>
                <a:srgbClr val="131114"/>
              </a:solidFill>
              <a:latin typeface="HK Grotesk Ligh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43" y="5380032"/>
            <a:ext cx="17211657" cy="4906968"/>
          </a:xfrm>
          <a:prstGeom prst="rect">
            <a:avLst/>
          </a:prstGeom>
        </p:spPr>
      </p:pic>
      <p:sp>
        <p:nvSpPr>
          <p:cNvPr id="12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3" name="AutoShape 2"/>
          <p:cNvSpPr/>
          <p:nvPr/>
        </p:nvSpPr>
        <p:spPr>
          <a:xfrm>
            <a:off x="8034904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13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10" name="Rectangle 9"/>
          <p:cNvSpPr/>
          <p:nvPr/>
        </p:nvSpPr>
        <p:spPr>
          <a:xfrm rot="16200000">
            <a:off x="-878903" y="8537380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64709" y="3619500"/>
            <a:ext cx="108998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800" dirty="0" smtClean="0"/>
              <a:t>  Thanks for your </a:t>
            </a:r>
            <a:r>
              <a:rPr lang="en-US" sz="8800" dirty="0" smtClean="0"/>
              <a:t>time!</a:t>
            </a:r>
            <a:endParaRPr lang="en-US" sz="8800" dirty="0"/>
          </a:p>
        </p:txBody>
      </p:sp>
      <p:sp>
        <p:nvSpPr>
          <p:cNvPr id="7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8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</p:spTree>
    <p:extLst>
      <p:ext uri="{BB962C8B-B14F-4D97-AF65-F5344CB8AC3E}">
        <p14:creationId xmlns:p14="http://schemas.microsoft.com/office/powerpoint/2010/main" val="253302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>
            <a:off x="1752600" y="5071991"/>
            <a:ext cx="17291705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02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6884" y="6332450"/>
            <a:ext cx="6001647" cy="59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2310"/>
              </a:lnSpc>
            </a:pPr>
            <a:endParaRPr lang="en-US" sz="2100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67676" y="2006963"/>
            <a:ext cx="6686153" cy="1254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8800">
                <a:solidFill>
                  <a:srgbClr val="131114"/>
                </a:solidFill>
                <a:latin typeface="HK Grotesk Medium"/>
              </a:rPr>
              <a:t>How we work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094459" y="7144759"/>
            <a:ext cx="2164841" cy="977732"/>
            <a:chOff x="0" y="-28575"/>
            <a:chExt cx="2886454" cy="130364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5794"/>
              <a:ext cx="2886454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400" dirty="0" smtClean="0">
                  <a:solidFill>
                    <a:srgbClr val="131114"/>
                  </a:solidFill>
                  <a:latin typeface="HK Grotesk Light"/>
                </a:rPr>
                <a:t>Tools</a:t>
              </a:r>
              <a:endParaRPr lang="en-US" sz="2100" dirty="0">
                <a:solidFill>
                  <a:srgbClr val="131114"/>
                </a:solidFill>
                <a:latin typeface="HK Grotesk Light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316184" y="7144759"/>
            <a:ext cx="2164841" cy="977733"/>
            <a:chOff x="0" y="-28575"/>
            <a:chExt cx="2886454" cy="130364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805795"/>
              <a:ext cx="2886454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100" dirty="0">
                  <a:solidFill>
                    <a:srgbClr val="131114"/>
                  </a:solidFill>
                  <a:latin typeface="HK Grotesk Light"/>
                </a:rPr>
                <a:t> </a:t>
              </a:r>
              <a:r>
                <a:rPr lang="en-US" sz="2400" dirty="0" smtClean="0">
                  <a:solidFill>
                    <a:srgbClr val="131114"/>
                  </a:solidFill>
                  <a:latin typeface="HK Grotesk Light"/>
                </a:rPr>
                <a:t>Introduction</a:t>
              </a:r>
              <a:endParaRPr lang="en-US" sz="2100" dirty="0">
                <a:solidFill>
                  <a:srgbClr val="131114"/>
                </a:solidFill>
                <a:latin typeface="HK Grotesk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 dirty="0">
                  <a:solidFill>
                    <a:srgbClr val="131114"/>
                  </a:solidFill>
                  <a:latin typeface="HK Grotesk Medium"/>
                </a:rPr>
                <a:t>PHASE 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510752" y="7144759"/>
            <a:ext cx="2164841" cy="977733"/>
            <a:chOff x="0" y="-28575"/>
            <a:chExt cx="2886454" cy="1303645"/>
          </a:xfrm>
        </p:grpSpPr>
        <p:sp>
          <p:nvSpPr>
            <p:cNvPr id="16" name="TextBox 16"/>
            <p:cNvSpPr txBox="1"/>
            <p:nvPr/>
          </p:nvSpPr>
          <p:spPr>
            <a:xfrm>
              <a:off x="0" y="805795"/>
              <a:ext cx="2886454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400" dirty="0">
                  <a:solidFill>
                    <a:srgbClr val="131114"/>
                  </a:solidFill>
                  <a:latin typeface="HK Grotesk Light"/>
                </a:rPr>
                <a:t>Questions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705321" y="7144759"/>
            <a:ext cx="2164841" cy="1323982"/>
            <a:chOff x="0" y="-28575"/>
            <a:chExt cx="2886454" cy="176530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805795"/>
              <a:ext cx="2886454" cy="9309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400" dirty="0" smtClean="0">
                  <a:solidFill>
                    <a:srgbClr val="131114"/>
                  </a:solidFill>
                  <a:latin typeface="HK Grotesk Light"/>
                </a:rPr>
                <a:t>Data Description</a:t>
              </a:r>
              <a:r>
                <a:rPr lang="en-US" sz="900" dirty="0" smtClean="0">
                  <a:solidFill>
                    <a:srgbClr val="131114"/>
                  </a:solidFill>
                  <a:latin typeface="Arimo"/>
                </a:rPr>
                <a:t> </a:t>
              </a:r>
              <a:endParaRPr lang="en-US" sz="900" dirty="0">
                <a:solidFill>
                  <a:srgbClr val="131114"/>
                </a:solidFill>
                <a:latin typeface="Arimo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899890" y="7144759"/>
            <a:ext cx="2164841" cy="977733"/>
            <a:chOff x="0" y="-28575"/>
            <a:chExt cx="2886454" cy="1303645"/>
          </a:xfrm>
        </p:grpSpPr>
        <p:sp>
          <p:nvSpPr>
            <p:cNvPr id="22" name="TextBox 22"/>
            <p:cNvSpPr txBox="1"/>
            <p:nvPr/>
          </p:nvSpPr>
          <p:spPr>
            <a:xfrm>
              <a:off x="0" y="805795"/>
              <a:ext cx="2886454" cy="46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30"/>
                </a:lnSpc>
              </a:pPr>
              <a:r>
                <a:rPr lang="en-US" sz="2400" dirty="0" smtClean="0">
                  <a:solidFill>
                    <a:srgbClr val="131114"/>
                  </a:solidFill>
                  <a:latin typeface="HK Grotesk Light"/>
                </a:rPr>
                <a:t>Finding</a:t>
              </a:r>
              <a:endParaRPr lang="en-US" sz="2400" dirty="0">
                <a:solidFill>
                  <a:srgbClr val="131114"/>
                </a:solidFill>
                <a:latin typeface="HK Grotesk Light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2886454" cy="549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31114"/>
                  </a:solidFill>
                  <a:latin typeface="HK Grotesk Medium"/>
                </a:rPr>
                <a:t>PHASE 4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6583065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5" name="AutoShape 25"/>
          <p:cNvSpPr/>
          <p:nvPr/>
        </p:nvSpPr>
        <p:spPr>
          <a:xfrm>
            <a:off x="9787742" y="24268"/>
            <a:ext cx="9622" cy="567984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6" name="AutoShape 26"/>
          <p:cNvSpPr/>
          <p:nvPr/>
        </p:nvSpPr>
        <p:spPr>
          <a:xfrm>
            <a:off x="12982311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27" name="AutoShape 27"/>
          <p:cNvSpPr/>
          <p:nvPr/>
        </p:nvSpPr>
        <p:spPr>
          <a:xfrm>
            <a:off x="16176880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41" y="1"/>
            <a:ext cx="8482050" cy="5066788"/>
          </a:xfrm>
          <a:prstGeom prst="rect">
            <a:avLst/>
          </a:prstGeom>
        </p:spPr>
      </p:pic>
      <p:sp>
        <p:nvSpPr>
          <p:cNvPr id="30" name="AutoShape 24"/>
          <p:cNvSpPr/>
          <p:nvPr/>
        </p:nvSpPr>
        <p:spPr>
          <a:xfrm>
            <a:off x="3200400" y="50572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1" name="AutoShape 24"/>
          <p:cNvSpPr/>
          <p:nvPr/>
        </p:nvSpPr>
        <p:spPr>
          <a:xfrm>
            <a:off x="16171825" y="5209663"/>
            <a:ext cx="10108" cy="64684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2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4" name="AutoShape 2"/>
          <p:cNvSpPr/>
          <p:nvPr/>
        </p:nvSpPr>
        <p:spPr>
          <a:xfrm>
            <a:off x="-18209" y="5047738"/>
            <a:ext cx="18288000" cy="9525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3" name="AutoShape 3"/>
          <p:cNvSpPr/>
          <p:nvPr/>
        </p:nvSpPr>
        <p:spPr>
          <a:xfrm>
            <a:off x="7477125" y="53009"/>
            <a:ext cx="9525" cy="5745236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4" name="AutoShape 4"/>
          <p:cNvSpPr/>
          <p:nvPr/>
        </p:nvSpPr>
        <p:spPr>
          <a:xfrm rot="-5400000">
            <a:off x="9916938" y="-3138077"/>
            <a:ext cx="9525" cy="17014152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522978" y="594401"/>
            <a:ext cx="362847" cy="306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03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1660" y="6474155"/>
            <a:ext cx="6001647" cy="313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 smtClean="0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 smtClean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 smtClean="0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84070" y="2118169"/>
            <a:ext cx="4183309" cy="116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80"/>
              </a:lnSpc>
            </a:pPr>
            <a:r>
              <a:rPr lang="en-US" sz="6000" dirty="0" smtClean="0">
                <a:solidFill>
                  <a:srgbClr val="131114"/>
                </a:solidFill>
                <a:latin typeface="HK Grotesk Medium"/>
              </a:rPr>
              <a:t>Introduction</a:t>
            </a:r>
            <a:endParaRPr lang="en-US" sz="8799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04380" y="901023"/>
            <a:ext cx="101264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/>
              <a:t>This is the data of Saudi stock market </a:t>
            </a:r>
            <a:r>
              <a:rPr lang="en-US" sz="2800" b="1" dirty="0" smtClean="0"/>
              <a:t>companies, </a:t>
            </a:r>
            <a:r>
              <a:rPr lang="en-US" sz="2800" b="1" dirty="0"/>
              <a:t>It was collected from Saudi Stock Exchange (</a:t>
            </a:r>
            <a:r>
              <a:rPr lang="en-US" sz="2800" b="1" dirty="0" err="1"/>
              <a:t>Tadawul</a:t>
            </a:r>
            <a:r>
              <a:rPr lang="en-US" sz="2800" b="1" dirty="0" smtClean="0"/>
              <a:t>).</a:t>
            </a:r>
          </a:p>
          <a:p>
            <a:endParaRPr lang="en-US" sz="2400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The Dataset has 395000 rows and 14 columns.</a:t>
            </a:r>
          </a:p>
          <a:p>
            <a:endParaRPr lang="en-US" sz="28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 smtClean="0"/>
              <a:t>I do some Data analysis.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43" y="5380032"/>
            <a:ext cx="17211657" cy="4906968"/>
          </a:xfrm>
          <a:prstGeom prst="rect">
            <a:avLst/>
          </a:prstGeom>
        </p:spPr>
      </p:pic>
      <p:sp>
        <p:nvSpPr>
          <p:cNvPr id="12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4" name="AutoShape 3"/>
          <p:cNvSpPr/>
          <p:nvPr/>
        </p:nvSpPr>
        <p:spPr>
          <a:xfrm>
            <a:off x="7467600" y="-365204"/>
            <a:ext cx="9525" cy="5745236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67725" y="5191125"/>
            <a:ext cx="3834898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00"/>
              </a:lnSpc>
            </a:pPr>
            <a:r>
              <a:rPr lang="en-US" sz="6000" dirty="0" smtClean="0">
                <a:solidFill>
                  <a:srgbClr val="131114"/>
                </a:solidFill>
                <a:latin typeface="HK Grotesk Medium"/>
              </a:rPr>
              <a:t>Questions</a:t>
            </a:r>
            <a:endParaRPr lang="en-US" sz="6000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7673" y="481828"/>
            <a:ext cx="937645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What is the most </a:t>
            </a:r>
            <a:r>
              <a:rPr lang="en-US" sz="2800" dirty="0" err="1"/>
              <a:t>sectoer</a:t>
            </a:r>
            <a:r>
              <a:rPr lang="en-US" sz="2800" dirty="0"/>
              <a:t> in the </a:t>
            </a:r>
            <a:r>
              <a:rPr lang="en-US" sz="2800" dirty="0" err="1"/>
              <a:t>saudi</a:t>
            </a:r>
            <a:r>
              <a:rPr lang="en-US" sz="2800" dirty="0"/>
              <a:t> stock </a:t>
            </a:r>
            <a:r>
              <a:rPr lang="en-US" sz="2800" dirty="0" smtClean="0"/>
              <a:t>market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dirty="0" err="1" smtClean="0">
                <a:solidFill>
                  <a:prstClr val="black"/>
                </a:solidFill>
              </a:rPr>
              <a:t>Tadawul</a:t>
            </a:r>
            <a:r>
              <a:rPr lang="en-US" sz="2800" dirty="0" smtClean="0">
                <a:solidFill>
                  <a:prstClr val="black"/>
                </a:solidFill>
              </a:rPr>
              <a:t>)?</a:t>
            </a: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What are the top ten companies in the Saudi Stock Market(</a:t>
            </a:r>
            <a:r>
              <a:rPr lang="en-US" sz="2800" dirty="0" err="1"/>
              <a:t>Tadawul</a:t>
            </a:r>
            <a:r>
              <a:rPr lang="en-US" sz="2800" dirty="0"/>
              <a:t>)?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/>
              <a:t>What are the top ten companies which were the biggest exchanges?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prstClr val="black"/>
                </a:solidFill>
              </a:rPr>
              <a:t> </a:t>
            </a:r>
            <a:r>
              <a:rPr lang="en-US" sz="2800" dirty="0"/>
              <a:t>What is the lowest and highest performance day in the Saudi Stock Market(</a:t>
            </a:r>
            <a:r>
              <a:rPr lang="en-US" sz="2800" dirty="0" err="1"/>
              <a:t>Tadawul</a:t>
            </a:r>
            <a:r>
              <a:rPr lang="en-US" sz="2800" dirty="0"/>
              <a:t>)? </a:t>
            </a:r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lvl="0"/>
            <a:endParaRPr lang="en-US" sz="28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/>
              <a:t>In which sector was the most profitable in the Saudi Stock Market(</a:t>
            </a:r>
            <a:r>
              <a:rPr lang="en-US" sz="2800" dirty="0" err="1"/>
              <a:t>Tadawul</a:t>
            </a:r>
            <a:r>
              <a:rPr lang="en-US" sz="2800" dirty="0"/>
              <a:t>)? 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-725160" y="7851580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14" name="AutoShape 3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5" name="AutoShape 3"/>
          <p:cNvSpPr/>
          <p:nvPr/>
        </p:nvSpPr>
        <p:spPr>
          <a:xfrm>
            <a:off x="5777777" y="15240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8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5773014" y="-296106"/>
            <a:ext cx="9525" cy="10879211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TextBox 6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>
                <a:solidFill>
                  <a:srgbClr val="131114"/>
                </a:solidFill>
                <a:latin typeface="HK Grotesk Medium Bold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 rot="-5400000">
            <a:off x="-2296884" y="6332450"/>
            <a:ext cx="6001647" cy="59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  <a:p>
            <a:pPr>
              <a:lnSpc>
                <a:spcPts val="2310"/>
              </a:lnSpc>
            </a:pPr>
            <a:endParaRPr lang="en-US" sz="2100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4850" y="4772025"/>
            <a:ext cx="4005289" cy="168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5400" dirty="0" smtClean="0">
                <a:solidFill>
                  <a:srgbClr val="131114"/>
                </a:solidFill>
                <a:latin typeface="HK Grotesk Medium"/>
              </a:rPr>
              <a:t>Data Description</a:t>
            </a:r>
            <a:endParaRPr lang="en-US" sz="5400" dirty="0">
              <a:solidFill>
                <a:srgbClr val="131114"/>
              </a:solidFill>
              <a:latin typeface="HK Grotesk Medium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90500"/>
            <a:ext cx="11963400" cy="343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28" y="4076700"/>
            <a:ext cx="10338122" cy="5975123"/>
          </a:xfrm>
          <a:prstGeom prst="rect">
            <a:avLst/>
          </a:prstGeom>
        </p:spPr>
      </p:pic>
      <p:sp>
        <p:nvSpPr>
          <p:cNvPr id="12" name="AutoShape 2"/>
          <p:cNvSpPr/>
          <p:nvPr/>
        </p:nvSpPr>
        <p:spPr>
          <a:xfrm>
            <a:off x="1567025" y="15240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3" name="AutoShape 2"/>
          <p:cNvSpPr/>
          <p:nvPr/>
        </p:nvSpPr>
        <p:spPr>
          <a:xfrm>
            <a:off x="5630139" y="95637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1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AutoShape 5"/>
          <p:cNvSpPr/>
          <p:nvPr/>
        </p:nvSpPr>
        <p:spPr>
          <a:xfrm>
            <a:off x="0" y="10288116"/>
            <a:ext cx="18297543" cy="10329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9" name="TextBox 9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>
                <a:solidFill>
                  <a:srgbClr val="131114"/>
                </a:solidFill>
                <a:latin typeface="HK Grotesk Medium Bold"/>
              </a:rPr>
              <a:t>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54782" y="594401"/>
            <a:ext cx="12778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prstClr val="black"/>
                </a:solidFill>
              </a:rPr>
              <a:t>Q1) </a:t>
            </a:r>
            <a:r>
              <a:rPr lang="en-US" sz="3600" b="1" dirty="0"/>
              <a:t>What is the most </a:t>
            </a:r>
            <a:r>
              <a:rPr lang="en-US" sz="3600" b="1" dirty="0" smtClean="0"/>
              <a:t>sector </a:t>
            </a:r>
            <a:r>
              <a:rPr lang="en-US" sz="3600" b="1" dirty="0"/>
              <a:t>in the </a:t>
            </a:r>
            <a:r>
              <a:rPr lang="en-US" sz="3600" b="1" dirty="0" err="1"/>
              <a:t>saudi</a:t>
            </a:r>
            <a:r>
              <a:rPr lang="en-US" sz="3600" b="1" dirty="0"/>
              <a:t> stock market</a:t>
            </a:r>
            <a:r>
              <a:rPr lang="en-US" sz="3600" b="1" dirty="0">
                <a:solidFill>
                  <a:prstClr val="black"/>
                </a:solidFill>
              </a:rPr>
              <a:t>(</a:t>
            </a:r>
            <a:r>
              <a:rPr lang="en-US" sz="3600" b="1" dirty="0" err="1">
                <a:solidFill>
                  <a:prstClr val="black"/>
                </a:solidFill>
              </a:rPr>
              <a:t>Tadawul</a:t>
            </a:r>
            <a:r>
              <a:rPr lang="en-US" sz="3600" b="1" dirty="0">
                <a:solidFill>
                  <a:prstClr val="black"/>
                </a:solidFill>
              </a:rPr>
              <a:t>)?</a:t>
            </a:r>
          </a:p>
          <a:p>
            <a:pPr lvl="0" algn="ctr"/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16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7" name="Rectangle 16"/>
          <p:cNvSpPr/>
          <p:nvPr/>
        </p:nvSpPr>
        <p:spPr>
          <a:xfrm rot="16200000">
            <a:off x="-758866" y="7953999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59715"/>
            <a:ext cx="118872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5" name="AutoShape 5"/>
          <p:cNvSpPr/>
          <p:nvPr/>
        </p:nvSpPr>
        <p:spPr>
          <a:xfrm>
            <a:off x="0" y="10288116"/>
            <a:ext cx="18297543" cy="10329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4" name="TextBox 13"/>
          <p:cNvSpPr txBox="1"/>
          <p:nvPr/>
        </p:nvSpPr>
        <p:spPr>
          <a:xfrm>
            <a:off x="2590800" y="342900"/>
            <a:ext cx="1386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600" b="1" dirty="0" smtClean="0">
                <a:solidFill>
                  <a:prstClr val="black"/>
                </a:solidFill>
              </a:rPr>
              <a:t>Q2) </a:t>
            </a:r>
            <a:r>
              <a:rPr lang="en-US" sz="3600" b="1" dirty="0"/>
              <a:t>What are the top ten companies in the Saudi Stock Market(</a:t>
            </a:r>
            <a:r>
              <a:rPr lang="en-US" sz="3600" b="1" dirty="0" err="1"/>
              <a:t>Tadawul</a:t>
            </a:r>
            <a:r>
              <a:rPr lang="en-US" sz="3600" b="1" dirty="0"/>
              <a:t>)?</a:t>
            </a:r>
            <a:endParaRPr lang="en-US" sz="3600" b="1" dirty="0">
              <a:solidFill>
                <a:prstClr val="black"/>
              </a:solidFill>
            </a:endParaRPr>
          </a:p>
          <a:p>
            <a:pPr algn="ctr"/>
            <a:endParaRPr lang="en-US" sz="3600" b="1" dirty="0">
              <a:solidFill>
                <a:prstClr val="black"/>
              </a:solidFill>
            </a:endParaRPr>
          </a:p>
          <a:p>
            <a:pPr lvl="0" algn="ctr"/>
            <a:endParaRPr lang="en-US" sz="36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635" y="4168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07</a:t>
            </a:r>
            <a:endParaRPr lang="en-US" sz="2400" dirty="0"/>
          </a:p>
        </p:txBody>
      </p:sp>
      <p:sp>
        <p:nvSpPr>
          <p:cNvPr id="10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Rectangle 5"/>
          <p:cNvSpPr/>
          <p:nvPr/>
        </p:nvSpPr>
        <p:spPr>
          <a:xfrm rot="16200000">
            <a:off x="-944209" y="8354206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643604"/>
            <a:ext cx="12191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98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2696" y="1485900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7" name="TextBox 7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08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292" y="342900"/>
            <a:ext cx="14440797" cy="3039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3600" b="1" dirty="0" smtClean="0">
                <a:solidFill>
                  <a:prstClr val="black"/>
                </a:solidFill>
              </a:rPr>
              <a:t>Q3</a:t>
            </a:r>
            <a:r>
              <a:rPr lang="en-US" sz="3600" b="1" dirty="0" smtClean="0">
                <a:solidFill>
                  <a:prstClr val="black"/>
                </a:solidFill>
              </a:rPr>
              <a:t>) </a:t>
            </a:r>
            <a:r>
              <a:rPr lang="en-US" sz="3600" b="1" dirty="0"/>
              <a:t>What are the top ten companies which were the biggest exchanges?</a:t>
            </a:r>
            <a:endParaRPr lang="en-US" sz="3600" b="1" dirty="0">
              <a:solidFill>
                <a:prstClr val="black"/>
              </a:solidFill>
            </a:endParaRPr>
          </a:p>
          <a:p>
            <a:pPr lvl="0" algn="ctr">
              <a:lnSpc>
                <a:spcPts val="7920"/>
              </a:lnSpc>
            </a:pPr>
            <a:endParaRPr lang="en-US" sz="3600" b="1" dirty="0">
              <a:solidFill>
                <a:prstClr val="black"/>
              </a:solidFill>
            </a:endParaRPr>
          </a:p>
          <a:p>
            <a:pPr algn="ctr">
              <a:lnSpc>
                <a:spcPts val="7920"/>
              </a:lnSpc>
            </a:pPr>
            <a:endParaRPr lang="en-US" sz="7200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18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9" name="Rectangle 18"/>
          <p:cNvSpPr/>
          <p:nvPr/>
        </p:nvSpPr>
        <p:spPr>
          <a:xfrm rot="16200000">
            <a:off x="-757942" y="8339311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9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3" y="2476500"/>
            <a:ext cx="11115675" cy="6869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94403" y="594401"/>
            <a:ext cx="362847" cy="30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10"/>
              </a:lnSpc>
            </a:pPr>
            <a:r>
              <a:rPr lang="en-US" sz="2100" dirty="0" smtClean="0">
                <a:solidFill>
                  <a:srgbClr val="131114"/>
                </a:solidFill>
                <a:latin typeface="HK Grotesk Medium Bold"/>
              </a:rPr>
              <a:t>09</a:t>
            </a:r>
            <a:endParaRPr lang="en-US" sz="2100" dirty="0">
              <a:solidFill>
                <a:srgbClr val="131114"/>
              </a:solidFill>
              <a:latin typeface="HK Grotesk Medium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527292" y="342900"/>
            <a:ext cx="14440797" cy="1878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3200" b="1" dirty="0" smtClean="0">
                <a:solidFill>
                  <a:srgbClr val="131114"/>
                </a:solidFill>
                <a:latin typeface="HK Grotesk Medium"/>
              </a:rPr>
              <a:t>Q4</a:t>
            </a:r>
            <a:r>
              <a:rPr lang="en-US" sz="3200" b="1" dirty="0">
                <a:solidFill>
                  <a:srgbClr val="131114"/>
                </a:solidFill>
                <a:latin typeface="HK Grotesk Medium"/>
              </a:rPr>
              <a:t>) </a:t>
            </a:r>
            <a:r>
              <a:rPr lang="en-US" sz="3200" b="1" dirty="0"/>
              <a:t>What is the lowest and highest performance day in the Saudi Stock Market(</a:t>
            </a:r>
            <a:r>
              <a:rPr lang="en-US" sz="3200" b="1" dirty="0" err="1"/>
              <a:t>Tadawul</a:t>
            </a:r>
            <a:r>
              <a:rPr lang="en-US" sz="3200" b="1" dirty="0"/>
              <a:t>)? </a:t>
            </a:r>
            <a:endParaRPr lang="en-US" sz="3200" b="1" dirty="0">
              <a:solidFill>
                <a:srgbClr val="131114"/>
              </a:solidFill>
              <a:latin typeface="HK Grotesk Medium"/>
            </a:endParaRPr>
          </a:p>
        </p:txBody>
      </p:sp>
      <p:sp>
        <p:nvSpPr>
          <p:cNvPr id="9" name="AutoShape 2"/>
          <p:cNvSpPr/>
          <p:nvPr/>
        </p:nvSpPr>
        <p:spPr>
          <a:xfrm>
            <a:off x="1414625" y="0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6" name="Rectangle 5"/>
          <p:cNvSpPr/>
          <p:nvPr/>
        </p:nvSpPr>
        <p:spPr>
          <a:xfrm rot="16200000">
            <a:off x="-918803" y="8369592"/>
            <a:ext cx="2826415" cy="405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10"/>
              </a:lnSpc>
            </a:pP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Abdulsalam</a:t>
            </a:r>
            <a:r>
              <a:rPr lang="en-US" sz="2400" b="1" dirty="0">
                <a:solidFill>
                  <a:srgbClr val="131114"/>
                </a:solidFill>
                <a:latin typeface="HK Grotesk Light"/>
              </a:rPr>
              <a:t> </a:t>
            </a:r>
            <a:r>
              <a:rPr lang="en-US" sz="2400" b="1" dirty="0" err="1">
                <a:solidFill>
                  <a:srgbClr val="131114"/>
                </a:solidFill>
                <a:latin typeface="HK Grotesk Light"/>
              </a:rPr>
              <a:t>Alqarni</a:t>
            </a:r>
            <a:endParaRPr lang="en-US" sz="2400" b="1" dirty="0">
              <a:solidFill>
                <a:srgbClr val="131114"/>
              </a:solidFill>
              <a:latin typeface="HK Grotesk Light"/>
            </a:endParaRPr>
          </a:p>
        </p:txBody>
      </p:sp>
      <p:sp>
        <p:nvSpPr>
          <p:cNvPr id="10" name="AutoShape 2"/>
          <p:cNvSpPr/>
          <p:nvPr/>
        </p:nvSpPr>
        <p:spPr>
          <a:xfrm>
            <a:off x="1066800" y="14909"/>
            <a:ext cx="9543" cy="10287000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2" name="AutoShape 2"/>
          <p:cNvSpPr/>
          <p:nvPr/>
        </p:nvSpPr>
        <p:spPr>
          <a:xfrm>
            <a:off x="62696" y="2019300"/>
            <a:ext cx="18288000" cy="9525"/>
          </a:xfrm>
          <a:prstGeom prst="rect">
            <a:avLst/>
          </a:prstGeom>
          <a:solidFill>
            <a:srgbClr val="131114"/>
          </a:solidFill>
        </p:spPr>
      </p:sp>
      <p:sp>
        <p:nvSpPr>
          <p:cNvPr id="13" name="AutoShape 2"/>
          <p:cNvSpPr/>
          <p:nvPr/>
        </p:nvSpPr>
        <p:spPr>
          <a:xfrm>
            <a:off x="0" y="2230348"/>
            <a:ext cx="18288000" cy="9525"/>
          </a:xfrm>
          <a:prstGeom prst="rect">
            <a:avLst/>
          </a:prstGeom>
          <a:solidFill>
            <a:srgbClr val="131114"/>
          </a:solidFill>
        </p:spPr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705100"/>
            <a:ext cx="129540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2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255</Words>
  <Application>Microsoft Office PowerPoint</Application>
  <PresentationFormat>Custom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HK Grotesk Medium</vt:lpstr>
      <vt:lpstr>HK Grotesk Light</vt:lpstr>
      <vt:lpstr>Wingdings</vt:lpstr>
      <vt:lpstr>Arimo</vt:lpstr>
      <vt:lpstr>Calibri</vt:lpstr>
      <vt:lpstr>HK Grotesk Medium Italics</vt:lpstr>
      <vt:lpstr>HK Grotesk Medium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Lines Architecture Presentation</dc:title>
  <dc:creator>huawe</dc:creator>
  <cp:lastModifiedBy>huaweI</cp:lastModifiedBy>
  <cp:revision>33</cp:revision>
  <dcterms:created xsi:type="dcterms:W3CDTF">2006-08-16T00:00:00Z</dcterms:created>
  <dcterms:modified xsi:type="dcterms:W3CDTF">2022-01-04T18:34:35Z</dcterms:modified>
  <dc:identifier>DAEpgIBNHTU</dc:identifier>
</cp:coreProperties>
</file>