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271" r:id="rId17"/>
    <p:sldId id="272" r:id="rId18"/>
    <p:sldId id="287" r:id="rId19"/>
    <p:sldId id="311" r:id="rId20"/>
    <p:sldId id="305" r:id="rId21"/>
    <p:sldId id="277" r:id="rId22"/>
    <p:sldId id="278" r:id="rId23"/>
    <p:sldId id="280" r:id="rId24"/>
    <p:sldId id="320" r:id="rId25"/>
    <p:sldId id="295" r:id="rId26"/>
    <p:sldId id="300" r:id="rId27"/>
    <p:sldId id="302" r:id="rId28"/>
    <p:sldId id="282" r:id="rId29"/>
    <p:sldId id="283" r:id="rId30"/>
    <p:sldId id="306" r:id="rId31"/>
    <p:sldId id="303" r:id="rId32"/>
    <p:sldId id="294" r:id="rId33"/>
    <p:sldId id="296" r:id="rId34"/>
    <p:sldId id="304" r:id="rId35"/>
    <p:sldId id="298" r:id="rId36"/>
    <p:sldId id="314" r:id="rId37"/>
    <p:sldId id="317" r:id="rId38"/>
    <p:sldId id="315" r:id="rId39"/>
    <p:sldId id="316" r:id="rId40"/>
    <p:sldId id="313" r:id="rId41"/>
    <p:sldId id="319" r:id="rId42"/>
    <p:sldId id="299"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48" d="100"/>
          <a:sy n="48" d="100"/>
        </p:scale>
        <p:origin x="140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7/19/2024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24</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35</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00.png"/><Relationship Id="rId4" Type="http://schemas.openxmlformats.org/officeDocument/2006/relationships/image" Target="../media/image29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1.png"/><Relationship Id="rId4" Type="http://schemas.openxmlformats.org/officeDocument/2006/relationships/diagramLayout" Target="../diagrams/layout13.xml"/><Relationship Id="rId9" Type="http://schemas.openxmlformats.org/officeDocument/2006/relationships/image" Target="../media/image34.svg"/></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6.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6.jpeg"/><Relationship Id="rId4" Type="http://schemas.openxmlformats.org/officeDocument/2006/relationships/diagramLayout" Target="../diagrams/layout15.xml"/><Relationship Id="rId9" Type="http://schemas.openxmlformats.org/officeDocument/2006/relationships/image" Target="../media/image3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650583" y="3124200"/>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3" name="TextBox 2">
            <a:extLst>
              <a:ext uri="{FF2B5EF4-FFF2-40B4-BE49-F238E27FC236}">
                <a16:creationId xmlns:a16="http://schemas.microsoft.com/office/drawing/2014/main" id="{669A5505-E67D-0FAE-885B-3F58A3FE73D3}"/>
              </a:ext>
            </a:extLst>
          </p:cNvPr>
          <p:cNvSpPr txBox="1"/>
          <p:nvPr/>
        </p:nvSpPr>
        <p:spPr>
          <a:xfrm>
            <a:off x="619720" y="1595426"/>
            <a:ext cx="349508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deliberating(evaluating)(puzzle ). </a:t>
            </a:r>
          </a:p>
          <a:p>
            <a:r>
              <a:rPr lang="en-US" sz="1400" b="1" dirty="0">
                <a:solidFill>
                  <a:srgbClr val="FF0000"/>
                </a:solidFill>
              </a:rPr>
              <a:t>Semi dynamic:</a:t>
            </a:r>
            <a:r>
              <a:rPr lang="en-US" sz="1400" dirty="0">
                <a:solidFill>
                  <a:srgbClr val="FF0000"/>
                </a:solidFill>
              </a:rPr>
              <a:t> </a:t>
            </a:r>
            <a:r>
              <a:rPr lang="en-US" sz="1400" dirty="0"/>
              <a:t>the environment is static, but the agent's performance score depends on how fast it acts(Online Quiz).</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r>
              <a:rPr lang="en-US" sz="1400" b="1" dirty="0">
                <a:solidFill>
                  <a:srgbClr val="FF0000"/>
                </a:solidFill>
              </a:rPr>
              <a:t>Dynamic: </a:t>
            </a:r>
            <a:r>
              <a:rPr lang="en-US" sz="1400" dirty="0"/>
              <a:t>The environment is changing while the agent is deliberating(Autonomous Driving).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628649" y="3008293"/>
            <a:ext cx="3633787" cy="1169551"/>
          </a:xfrm>
          <a:prstGeom prst="rect">
            <a:avLst/>
          </a:prstGeom>
          <a:noFill/>
        </p:spPr>
        <p:txBody>
          <a:bodyPr wrap="square">
            <a:spAutoFit/>
          </a:bodyPr>
          <a:lstStyle/>
          <a:p>
            <a:r>
              <a:rPr lang="en-US" sz="1400" b="1" dirty="0">
                <a:solidFill>
                  <a:srgbClr val="FF0000"/>
                </a:solidFill>
              </a:rPr>
              <a:t>Discrete: </a:t>
            </a:r>
            <a:r>
              <a:rPr lang="en-US" sz="1400" dirty="0"/>
              <a:t>The environment provides a fixed number of distinct percepts, actions, and environment states. Time can also evolve in a discrete or continuous fashion(Board Games, chess).</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954107"/>
          </a:xfrm>
          <a:prstGeom prst="rect">
            <a:avLst/>
          </a:prstGeom>
          <a:noFill/>
        </p:spPr>
        <p:txBody>
          <a:bodyPr wrap="square">
            <a:spAutoFit/>
          </a:bodyPr>
          <a:lstStyle/>
          <a:p>
            <a:r>
              <a:rPr lang="en-US" sz="1400" b="1" dirty="0">
                <a:solidFill>
                  <a:srgbClr val="FF0000"/>
                </a:solidFill>
              </a:rPr>
              <a:t>Continuous: </a:t>
            </a:r>
            <a:r>
              <a:rPr lang="en-US" sz="1400" dirty="0"/>
              <a:t>Percepts, actions, state variables or time are continuous leading to an infinite state, percept or action space(Financial Market Prediction, robotic arm control).</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repeatedly(Customer Service Interactions).</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3" grpId="0"/>
      <p:bldP spid="10" grpId="0"/>
      <p:bldP spid="12" grpId="0"/>
      <p:bldP spid="14" grpId="0"/>
      <p:bldP spid="16" grpId="0"/>
      <p:bldP spid="18"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1742069" cy="978739"/>
            </a:xfrm>
            <a:prstGeom prst="rect">
              <a:avLst/>
            </a:prstGeom>
          </p:spPr>
          <p:txBody>
            <a:bodyPr wrap="square">
              <a:spAutoFit/>
            </a:bodyPr>
            <a:lstStyle/>
            <a:p>
              <a:r>
                <a:rPr lang="en-US" dirty="0" err="1"/>
                <a:t>Determ</a:t>
              </a:r>
              <a:r>
                <a:rPr lang="en-US" dirty="0"/>
                <a:t>. game Mechanics</a:t>
              </a:r>
            </a:p>
            <a:p>
              <a:r>
                <a:rPr lang="en-US" dirty="0"/>
                <a:t>+ Strategic </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305669"/>
            <a:ext cx="2011567" cy="1905000"/>
          </a:xfrm>
          <a:prstGeom prst="wedgeRectCallout">
            <a:avLst>
              <a:gd name="adj1" fmla="val 127618"/>
              <a:gd name="adj2" fmla="val 1586"/>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Agent Function</a:t>
            </a:r>
          </a:p>
          <a:p>
            <a:pPr marL="285750" indent="-285750">
              <a:buFont typeface="Arial" panose="020B0604020202020204" pitchFamily="34" charset="0"/>
              <a:buChar char="•"/>
            </a:pPr>
            <a:r>
              <a:rPr lang="en-US" sz="1600" dirty="0"/>
              <a:t>Assess performance measure</a:t>
            </a:r>
          </a:p>
          <a:p>
            <a:pPr marL="285750" indent="-285750">
              <a:buFont typeface="Arial" panose="020B0604020202020204" pitchFamily="34" charset="0"/>
              <a:buChar char="•"/>
            </a:pPr>
            <a:r>
              <a:rPr lang="en-US" sz="1600" dirty="0"/>
              <a:t>Remember percept sequence</a:t>
            </a:r>
          </a:p>
          <a:p>
            <a:pPr marL="285750" indent="-285750">
              <a:buFont typeface="Arial" panose="020B0604020202020204" pitchFamily="34" charset="0"/>
              <a:buChar char="•"/>
            </a:pPr>
            <a:r>
              <a:rPr lang="en-US" sz="1600"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8E8F9ED-1E07-2259-2D05-7D75B295E85D}"/>
              </a:ext>
            </a:extLst>
          </p:cNvPr>
          <p:cNvSpPr txBox="1"/>
          <p:nvPr/>
        </p:nvSpPr>
        <p:spPr>
          <a:xfrm>
            <a:off x="4091241" y="4305669"/>
            <a:ext cx="961518"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Action from the agent function</a:t>
            </a:r>
          </a:p>
        </p:txBody>
      </p:sp>
      <p:sp>
        <p:nvSpPr>
          <p:cNvPr id="18" name="TextBox 17">
            <a:extLst>
              <a:ext uri="{FF2B5EF4-FFF2-40B4-BE49-F238E27FC236}">
                <a16:creationId xmlns:a16="http://schemas.microsoft.com/office/drawing/2014/main" id="{01F3DC52-536A-9328-7E14-B5FA2C6383F0}"/>
              </a:ext>
            </a:extLst>
          </p:cNvPr>
          <p:cNvSpPr txBox="1"/>
          <p:nvPr/>
        </p:nvSpPr>
        <p:spPr>
          <a:xfrm>
            <a:off x="7359181" y="4554378"/>
            <a:ext cx="1524000" cy="116955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b="1" dirty="0"/>
              <a:t>Note</a:t>
            </a:r>
            <a:r>
              <a:rPr lang="en-US" sz="1400" dirty="0"/>
              <a:t>: Everything outside the agent function can be seen as the environment.</a:t>
            </a:r>
          </a:p>
        </p:txBody>
      </p:sp>
      <p:cxnSp>
        <p:nvCxnSpPr>
          <p:cNvPr id="20" name="Straight Arrow Connector 19">
            <a:extLst>
              <a:ext uri="{FF2B5EF4-FFF2-40B4-BE49-F238E27FC236}">
                <a16:creationId xmlns:a16="http://schemas.microsoft.com/office/drawing/2014/main" id="{197A4365-FAB8-3CB6-5EC2-595FAABE4D28}"/>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Lst>
          </p:cNvPr>
          <p:cNvSpPr/>
          <p:nvPr/>
        </p:nvSpPr>
        <p:spPr>
          <a:xfrm rot="20595314">
            <a:off x="3601282" y="2862065"/>
            <a:ext cx="685800" cy="844374"/>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(called </a:t>
            </a:r>
            <a:r>
              <a:rPr lang="en-US" b="1" dirty="0">
                <a:solidFill>
                  <a:srgbClr val="FF0000"/>
                </a:solidFill>
              </a:rPr>
              <a:t>transition function</a:t>
            </a:r>
            <a:r>
              <a:rPr lang="en-US" dirty="0"/>
              <a:t>).</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962400"/>
              </a:xfrm>
            </p:spPr>
            <p:txBody>
              <a:bodyPr>
                <a:normAutofit fontScale="92500" lnSpcReduction="20000"/>
              </a:bodyPr>
              <a:lstStyle/>
              <a:p>
                <a:r>
                  <a:rPr lang="en-US" dirty="0"/>
                  <a:t>The environment is modeled as a discrete </a:t>
                </a:r>
                <a:r>
                  <a:rPr lang="en-US" b="1" dirty="0"/>
                  <a:t>dynamical system</a:t>
                </a:r>
                <a:r>
                  <a:rPr lang="en-US" dirty="0"/>
                  <a:t>.</a:t>
                </a:r>
              </a:p>
              <a:p>
                <a:r>
                  <a:rPr lang="en-US" dirty="0"/>
                  <a:t>Changed in the environment are a sequence of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𝑇</m:t>
                        </m:r>
                      </m:sub>
                    </m:sSub>
                  </m:oMath>
                </a14:m>
                <a:r>
                  <a:rPr lang="en-US" dirty="0"/>
                  <a:t>, where the index is the time step.</a:t>
                </a:r>
              </a:p>
              <a:p>
                <a:r>
                  <a:rPr lang="en-US" dirty="0"/>
                  <a:t>Example of a state diagram: </a:t>
                </a:r>
              </a:p>
              <a:p>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3962400"/>
              </a:xfrm>
              <a:blipFill>
                <a:blip r:embed="rId3"/>
                <a:stretch>
                  <a:fillRect l="-541" t="-2615" r="-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6"/>
                <a:stretch>
                  <a:fillRect t="-1042" b="-41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p:sp>
        <p:nvSpPr>
          <p:cNvPr id="13" name="Oval 12">
            <a:extLst>
              <a:ext uri="{FF2B5EF4-FFF2-40B4-BE49-F238E27FC236}">
                <a16:creationId xmlns:a16="http://schemas.microsoft.com/office/drawing/2014/main" id="{B6F6D389-BA2F-7D6A-AD1C-56661A5B1476}"/>
              </a:ext>
            </a:extLst>
          </p:cNvPr>
          <p:cNvSpPr/>
          <p:nvPr/>
        </p:nvSpPr>
        <p:spPr>
          <a:xfrm>
            <a:off x="2990849" y="2890687"/>
            <a:ext cx="990601" cy="5032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Light is off</a:t>
            </a:r>
          </a:p>
        </p:txBody>
      </p:sp>
      <p:sp>
        <p:nvSpPr>
          <p:cNvPr id="16" name="Oval 15">
            <a:extLst>
              <a:ext uri="{FF2B5EF4-FFF2-40B4-BE49-F238E27FC236}">
                <a16:creationId xmlns:a16="http://schemas.microsoft.com/office/drawing/2014/main" id="{1F2AFC20-ABFA-2EA8-6A1C-B96E3F739664}"/>
              </a:ext>
            </a:extLst>
          </p:cNvPr>
          <p:cNvSpPr/>
          <p:nvPr/>
        </p:nvSpPr>
        <p:spPr>
          <a:xfrm>
            <a:off x="5029199" y="2890687"/>
            <a:ext cx="990601" cy="5032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Light is on</a:t>
            </a:r>
          </a:p>
        </p:txBody>
      </p:sp>
      <p:sp>
        <p:nvSpPr>
          <p:cNvPr id="22" name="Freeform: Shape 21">
            <a:extLst>
              <a:ext uri="{FF2B5EF4-FFF2-40B4-BE49-F238E27FC236}">
                <a16:creationId xmlns:a16="http://schemas.microsoft.com/office/drawing/2014/main" id="{088390A9-7088-DB78-45A5-E25A021C9E1C}"/>
              </a:ext>
            </a:extLst>
          </p:cNvPr>
          <p:cNvSpPr/>
          <p:nvPr/>
        </p:nvSpPr>
        <p:spPr>
          <a:xfrm>
            <a:off x="3781424" y="2652382"/>
            <a:ext cx="1443038" cy="314505"/>
          </a:xfrm>
          <a:custGeom>
            <a:avLst/>
            <a:gdLst>
              <a:gd name="connsiteX0" fmla="*/ 0 w 1443038"/>
              <a:gd name="connsiteY0" fmla="*/ 314505 h 314505"/>
              <a:gd name="connsiteX1" fmla="*/ 735806 w 1443038"/>
              <a:gd name="connsiteY1" fmla="*/ 180 h 314505"/>
              <a:gd name="connsiteX2" fmla="*/ 1443038 w 1443038"/>
              <a:gd name="connsiteY2" fmla="*/ 278786 h 314505"/>
            </a:gdLst>
            <a:ahLst/>
            <a:cxnLst>
              <a:cxn ang="0">
                <a:pos x="connsiteX0" y="connsiteY0"/>
              </a:cxn>
              <a:cxn ang="0">
                <a:pos x="connsiteX1" y="connsiteY1"/>
              </a:cxn>
              <a:cxn ang="0">
                <a:pos x="connsiteX2" y="connsiteY2"/>
              </a:cxn>
            </a:cxnLst>
            <a:rect l="l" t="t" r="r" b="b"/>
            <a:pathLst>
              <a:path w="1443038" h="314505">
                <a:moveTo>
                  <a:pt x="0" y="314505"/>
                </a:moveTo>
                <a:cubicBezTo>
                  <a:pt x="247650" y="160319"/>
                  <a:pt x="495300" y="6133"/>
                  <a:pt x="735806" y="180"/>
                </a:cubicBezTo>
                <a:cubicBezTo>
                  <a:pt x="976312" y="-5773"/>
                  <a:pt x="1209675" y="136506"/>
                  <a:pt x="1443038" y="278786"/>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FDFB05B4-B908-857A-A52F-4C372D8ACEC6}"/>
              </a:ext>
            </a:extLst>
          </p:cNvPr>
          <p:cNvSpPr/>
          <p:nvPr/>
        </p:nvSpPr>
        <p:spPr>
          <a:xfrm rot="10800000">
            <a:off x="3781424" y="3343094"/>
            <a:ext cx="1443038" cy="314505"/>
          </a:xfrm>
          <a:custGeom>
            <a:avLst/>
            <a:gdLst>
              <a:gd name="connsiteX0" fmla="*/ 0 w 1443038"/>
              <a:gd name="connsiteY0" fmla="*/ 314505 h 314505"/>
              <a:gd name="connsiteX1" fmla="*/ 735806 w 1443038"/>
              <a:gd name="connsiteY1" fmla="*/ 180 h 314505"/>
              <a:gd name="connsiteX2" fmla="*/ 1443038 w 1443038"/>
              <a:gd name="connsiteY2" fmla="*/ 278786 h 314505"/>
            </a:gdLst>
            <a:ahLst/>
            <a:cxnLst>
              <a:cxn ang="0">
                <a:pos x="connsiteX0" y="connsiteY0"/>
              </a:cxn>
              <a:cxn ang="0">
                <a:pos x="connsiteX1" y="connsiteY1"/>
              </a:cxn>
              <a:cxn ang="0">
                <a:pos x="connsiteX2" y="connsiteY2"/>
              </a:cxn>
            </a:cxnLst>
            <a:rect l="l" t="t" r="r" b="b"/>
            <a:pathLst>
              <a:path w="1443038" h="314505">
                <a:moveTo>
                  <a:pt x="0" y="314505"/>
                </a:moveTo>
                <a:cubicBezTo>
                  <a:pt x="247650" y="160319"/>
                  <a:pt x="495300" y="6133"/>
                  <a:pt x="735806" y="180"/>
                </a:cubicBezTo>
                <a:cubicBezTo>
                  <a:pt x="976312" y="-5773"/>
                  <a:pt x="1209675" y="136506"/>
                  <a:pt x="1443038" y="278786"/>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5B534B9C-D6AA-195C-5452-1A3DB520053C}"/>
              </a:ext>
            </a:extLst>
          </p:cNvPr>
          <p:cNvSpPr txBox="1"/>
          <p:nvPr/>
        </p:nvSpPr>
        <p:spPr>
          <a:xfrm>
            <a:off x="4095751" y="2354707"/>
            <a:ext cx="882101" cy="307777"/>
          </a:xfrm>
          <a:prstGeom prst="rect">
            <a:avLst/>
          </a:prstGeom>
          <a:noFill/>
        </p:spPr>
        <p:txBody>
          <a:bodyPr wrap="none" rtlCol="0">
            <a:spAutoFit/>
          </a:bodyPr>
          <a:lstStyle/>
          <a:p>
            <a:r>
              <a:rPr lang="en-US" sz="1400" dirty="0"/>
              <a:t>switch on</a:t>
            </a:r>
          </a:p>
        </p:txBody>
      </p:sp>
      <p:sp>
        <p:nvSpPr>
          <p:cNvPr id="25" name="TextBox 24">
            <a:extLst>
              <a:ext uri="{FF2B5EF4-FFF2-40B4-BE49-F238E27FC236}">
                <a16:creationId xmlns:a16="http://schemas.microsoft.com/office/drawing/2014/main" id="{9A4F5BC9-4A1F-8AF3-E53F-B4D5FF5E53BA}"/>
              </a:ext>
            </a:extLst>
          </p:cNvPr>
          <p:cNvSpPr txBox="1"/>
          <p:nvPr/>
        </p:nvSpPr>
        <p:spPr>
          <a:xfrm>
            <a:off x="4060032" y="3656112"/>
            <a:ext cx="894797" cy="307777"/>
          </a:xfrm>
          <a:prstGeom prst="rect">
            <a:avLst/>
          </a:prstGeom>
          <a:noFill/>
        </p:spPr>
        <p:txBody>
          <a:bodyPr wrap="none" rtlCol="0">
            <a:spAutoFit/>
          </a:bodyPr>
          <a:lstStyle/>
          <a:p>
            <a:r>
              <a:rPr lang="en-US" sz="1400" dirty="0"/>
              <a:t>switch off</a:t>
            </a:r>
          </a:p>
        </p:txBody>
      </p:sp>
    </p:spTree>
    <p:extLst>
      <p:ext uri="{BB962C8B-B14F-4D97-AF65-F5344CB8AC3E}">
        <p14:creationId xmlns:p14="http://schemas.microsoft.com/office/powerpoint/2010/main" val="326601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dirty="0"/>
              </a:p>
              <a:p>
                <a:pPr marL="0" indent="0">
                  <a:buNone/>
                </a:pPr>
                <a:r>
                  <a:rPr lang="en-US" sz="2000" dirty="0"/>
                  <a:t>The set of all possible states is called the </a:t>
                </a:r>
                <a:r>
                  <a:rPr lang="en-US" sz="2000" b="1" dirty="0">
                    <a:solidFill>
                      <a:srgbClr val="FF0000"/>
                    </a:solidFill>
                  </a:rPr>
                  <a:t>state space </a:t>
                </a:r>
                <a14:m>
                  <m:oMath xmlns:m="http://schemas.openxmlformats.org/officeDocument/2006/math">
                    <m:r>
                      <a:rPr lang="en-US" sz="2000" b="1" i="1" smtClean="0">
                        <a:solidFill>
                          <a:srgbClr val="FF0000"/>
                        </a:solidFill>
                        <a:latin typeface="Cambria Math" panose="02040503050406030204" pitchFamily="18" charset="0"/>
                      </a:rPr>
                      <m:t>𝑺</m:t>
                    </m:r>
                    <m:r>
                      <a:rPr lang="en-US" sz="2000" b="0" i="0" smtClean="0">
                        <a:solidFill>
                          <a:srgbClr val="FF0000"/>
                        </a:solidFill>
                        <a:latin typeface="Cambria Math" panose="02040503050406030204" pitchFamily="18" charset="0"/>
                      </a:rPr>
                      <m:t>.</m:t>
                    </m:r>
                  </m:oMath>
                </a14:m>
                <a:r>
                  <a:rPr lang="en-US" sz="2000" dirty="0"/>
                  <a:t> This set is typically very large!</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464" t="-1870" b="-1496"/>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spTree>
    <p:extLst>
      <p:ext uri="{BB962C8B-B14F-4D97-AF65-F5344CB8AC3E}">
        <p14:creationId xmlns:p14="http://schemas.microsoft.com/office/powerpoint/2010/main" val="731491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738664"/>
          </a:xfrm>
          <a:prstGeom prst="rect">
            <a:avLst/>
          </a:prstGeom>
          <a:noFill/>
        </p:spPr>
        <p:txBody>
          <a:bodyPr wrap="square" rtlCol="0">
            <a:spAutoFit/>
          </a:bodyPr>
          <a:lstStyle/>
          <a:p>
            <a:pPr algn="ctr"/>
            <a:r>
              <a:rPr lang="en-US" sz="1400" dirty="0"/>
              <a:t>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Tree>
    <p:extLst>
      <p:ext uri="{BB962C8B-B14F-4D97-AF65-F5344CB8AC3E}">
        <p14:creationId xmlns:p14="http://schemas.microsoft.com/office/powerpoint/2010/main" val="1473659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Example: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pic>
        <p:nvPicPr>
          <p:cNvPr id="3" name="Picture 2" descr="Image result for chatgpt ai">
            <a:extLst>
              <a:ext uri="{FF2B5EF4-FFF2-40B4-BE49-F238E27FC236}">
                <a16:creationId xmlns:a16="http://schemas.microsoft.com/office/drawing/2014/main" id="{D2E0A0E4-C00D-DBFD-C8DF-882CAA36E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6094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4002053538"/>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E543FF3-A7B8-4E61-901C-8229EAC2C575}"/>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descr="Image result for chatgpt ai">
            <a:extLst>
              <a:ext uri="{FF2B5EF4-FFF2-40B4-BE49-F238E27FC236}">
                <a16:creationId xmlns:a16="http://schemas.microsoft.com/office/drawing/2014/main" id="{760E40C1-D2A1-F5D7-9D07-9E9BD32A9E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731044" y="1645754"/>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test.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167374"/>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b="1" dirty="0"/>
              <a:t>Percepts</a:t>
            </a:r>
            <a:r>
              <a:rPr lang="en-US" sz="1400" dirty="0"/>
              <a:t> are 100% reliable and changes in the environment is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285750" indent="-285750">
              <a:buFont typeface="Arial" panose="020B0604020202020204" pitchFamily="34" charset="0"/>
              <a:buChar char="•"/>
            </a:pPr>
            <a:r>
              <a:rPr lang="en-US" sz="1400" b="1" dirty="0"/>
              <a:t>Percepts</a:t>
            </a:r>
            <a:r>
              <a:rPr lang="en-US" sz="1400" dirty="0"/>
              <a:t> are unreliable (noise distribution, sensor failure probability, etc.). This is called a stochastic sensor model.</a:t>
            </a:r>
            <a:endParaRPr lang="en-US" dirty="0"/>
          </a:p>
          <a:p>
            <a:pPr marL="285750" indent="-285750">
              <a:buFont typeface="Arial" panose="020B0604020202020204" pitchFamily="34" charset="0"/>
              <a:buChar cha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616743" y="5891785"/>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semester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1" t="-1342" b="-4698"/>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39" t="-1342" b="-4698"/>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23579</TotalTime>
  <Words>3219</Words>
  <Application>Microsoft Office PowerPoint</Application>
  <PresentationFormat>On-screen Show (4:3)</PresentationFormat>
  <Paragraphs>545</Paragraphs>
  <Slides>42</Slides>
  <Notes>32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Rational Agents</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Transition Function</vt:lpstr>
      <vt:lpstr>State Representation</vt:lpstr>
      <vt:lpstr>Old-school vs. Smart Thermostat</vt:lpstr>
      <vt:lpstr>Old-school vs. Smart Thermostat</vt:lpstr>
      <vt:lpstr>Goal-based Agent</vt:lpstr>
      <vt:lpstr>Utility-based Agent</vt:lpstr>
      <vt:lpstr>Agents that Learn</vt:lpstr>
      <vt:lpstr>Example: Smart Thermostat</vt:lpstr>
      <vt:lpstr>Example: Modern Vacuum Robot</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as  Sets of Agents: Self-driving Car</vt:lpstr>
      <vt:lpstr>Some Environment Types Revisited</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Dr.Ghaleb</cp:lastModifiedBy>
  <cp:revision>212</cp:revision>
  <cp:lastPrinted>2021-08-30T18:56:39Z</cp:lastPrinted>
  <dcterms:created xsi:type="dcterms:W3CDTF">2003-12-17T02:32:09Z</dcterms:created>
  <dcterms:modified xsi:type="dcterms:W3CDTF">2024-07-19T19:14:00Z</dcterms:modified>
</cp:coreProperties>
</file>