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39C972-EC0B-447F-B99E-FFE0521349F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478B4C-905C-44AA-BC3C-C3296C932B4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90786E-F0D6-4021-B8FC-F7BAA608729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C32BB1-839D-4BC1-B011-2BF46E2F49F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1845AD-72F3-45C3-B590-A0399E005F5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C52B19-ADEC-4DE1-8843-CA0CC4A8910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1194B-046C-4578-BD44-95D93649A5C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527EB7-6F47-485F-837F-06CB84E0E76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3C182D-CDC6-412C-9054-F28063F3C38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721BC6-ECA6-415E-B002-FFED61C56DB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095E4E-D7CF-4BCA-B834-E8499FDEC36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6AE396-A59E-4FC3-B9AD-C34E75A6002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3C6D43-59EB-4B77-9668-5CFEF1EAAAC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E5FBFB-705F-402A-AF79-F1454C45EA1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778CCE-5AE8-459D-BF1B-0BABC604D89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E7EE6E-93D8-4222-B9C8-B2975B82DA2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703F49-7420-43B3-9B6A-564B79026A7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B2B43B-3B9E-443E-8195-ECB4E35D0F8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0C9749-4EBE-487F-9C7E-FB84662D73A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D4953E-5DA0-44D7-B00C-42ECE7A5DDD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936225-51AC-42F0-AD2C-49C08C2FFF9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C5BFE5-EEAE-4A9D-BB3A-1CCFC510439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E6BCD6-1C1A-4144-8105-55AD38EB99B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3F41CE-F498-4C8F-B943-EED8CAEA90B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Google Shape;11;p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rgbClr val="212d7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2"/>
            <p:cNvSpPr/>
            <p:nvPr/>
          </p:nvSpPr>
          <p:spPr>
            <a:xfrm flipH="1">
              <a:off x="7110720" y="0"/>
              <a:ext cx="1014840" cy="1014840"/>
            </a:xfrm>
            <a:prstGeom prst="rtTriangle">
              <a:avLst/>
            </a:prstGeom>
            <a:solidFill>
              <a:srgbClr val="3949a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flipH="1" rot="10800000">
              <a:off x="7111080" y="360"/>
              <a:ext cx="1014840" cy="1014840"/>
            </a:xfrm>
            <a:prstGeom prst="rtTriangle">
              <a:avLst/>
            </a:prstGeom>
            <a:solidFill>
              <a:srgbClr val="7890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rgbClr val="212d7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rgbClr val="7890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7EAD1C1-4DAC-4909-82A2-CAE4BB2CF169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AE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29;p4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46" name="Google Shape;30;p4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rgbClr val="f062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31;p4"/>
            <p:cNvSpPr/>
            <p:nvPr/>
          </p:nvSpPr>
          <p:spPr>
            <a:xfrm flipH="1">
              <a:off x="6178320" y="3903840"/>
              <a:ext cx="988920" cy="987480"/>
            </a:xfrm>
            <a:prstGeom prst="rtTriangle">
              <a:avLst/>
            </a:prstGeom>
            <a:solidFill>
              <a:srgbClr val="f062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2;p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rgbClr val="d233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3;p4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rgbClr val="9c25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4;p4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rgbClr val="2a399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2566D40-FE89-4D5C-9842-FC30D9CE7D84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A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Computer Programming</a:t>
            </a:r>
            <a:endParaRPr b="0" lang="en-AE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" sz="1840" spc="-1" strike="noStrike">
                <a:solidFill>
                  <a:srgbClr val="ffffff"/>
                </a:solidFill>
                <a:latin typeface="Arial"/>
                <a:ea typeface="Arial"/>
              </a:rPr>
              <a:t>Decision Making</a:t>
            </a:r>
            <a:endParaRPr b="0" lang="en-AE" sz="184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en-AE" sz="18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303030"/>
                </a:solidFill>
                <a:latin typeface="Arial"/>
                <a:ea typeface="Arial"/>
              </a:rPr>
              <a:t>Decision Making</a:t>
            </a:r>
            <a:endParaRPr b="0" lang="en-AE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A conditional statement </a:t>
            </a:r>
            <a:r>
              <a:rPr b="1" lang="en" sz="1200" spc="-1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tells a program to execute an action depending on whether a condition is true or false</a:t>
            </a:r>
            <a:r>
              <a:rPr b="0" lang="en" sz="1200" spc="-1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. It is often represented as an if-then or if-then-else statement.</a:t>
            </a:r>
            <a:endParaRPr b="0" lang="en-AE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Very often when you write code, you want to perform different actions for different conditions. You can use conditional statements in your code to do this.</a:t>
            </a: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In PHP we have the following conditional statements:</a:t>
            </a: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  <a:p>
            <a:pPr marL="457200" indent="-301680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Font typeface="Verdana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if</a:t>
            </a: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 statement - executes some code if one condition is true</a:t>
            </a: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  <a:p>
            <a:pPr marL="457200" indent="-301680">
              <a:lnSpc>
                <a:spcPct val="115000"/>
              </a:lnSpc>
              <a:buClr>
                <a:srgbClr val="000000"/>
              </a:buClr>
              <a:buFont typeface="Verdana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if...else</a:t>
            </a: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 statement - executes some code if a condition is true and another code if that condition is false</a:t>
            </a: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  <a:p>
            <a:pPr marL="457200" indent="-301680">
              <a:lnSpc>
                <a:spcPct val="115000"/>
              </a:lnSpc>
              <a:buClr>
                <a:srgbClr val="000000"/>
              </a:buClr>
              <a:buFont typeface="Verdana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if...elseif...else</a:t>
            </a: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 statement - executes different codes for more than two conditions</a:t>
            </a: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  <a:p>
            <a:pPr marL="457200" indent="-301680">
              <a:lnSpc>
                <a:spcPct val="115000"/>
              </a:lnSpc>
              <a:buClr>
                <a:srgbClr val="000000"/>
              </a:buClr>
              <a:buFont typeface="Verdana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switch</a:t>
            </a: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 statement - selects one of many blocks of code to be executed</a:t>
            </a: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PHP - The if Statement</a:t>
            </a:r>
            <a:endParaRPr b="0" lang="en-A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A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The </a:t>
            </a:r>
            <a:r>
              <a:rPr b="1" lang="en" sz="1200" spc="-1" strike="noStrike">
                <a:solidFill>
                  <a:srgbClr val="dc143c"/>
                </a:solidFill>
                <a:latin typeface="Courier New"/>
                <a:ea typeface="Courier New"/>
              </a:rPr>
              <a:t>if</a:t>
            </a:r>
            <a:r>
              <a:rPr b="1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 </a:t>
            </a: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statement executes some code if one condition is true.</a:t>
            </a: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99;p15" descr=""/>
          <p:cNvPicPr/>
          <p:nvPr/>
        </p:nvPicPr>
        <p:blipFill>
          <a:blip r:embed="rId1"/>
          <a:stretch/>
        </p:blipFill>
        <p:spPr>
          <a:xfrm>
            <a:off x="825480" y="1693080"/>
            <a:ext cx="5343120" cy="264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PHP - The if...else Statement</a:t>
            </a:r>
            <a:endParaRPr b="0" lang="en-A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A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The </a:t>
            </a:r>
            <a:r>
              <a:rPr b="1" lang="en" sz="1200" spc="-1" strike="noStrike">
                <a:solidFill>
                  <a:srgbClr val="dc143c"/>
                </a:solidFill>
                <a:latin typeface="Courier New"/>
                <a:ea typeface="Courier New"/>
              </a:rPr>
              <a:t>if...else</a:t>
            </a: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 statement executes some code if a condition is true and another code if that condition is false.</a:t>
            </a: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06;p16" descr=""/>
          <p:cNvPicPr/>
          <p:nvPr/>
        </p:nvPicPr>
        <p:blipFill>
          <a:blip r:embed="rId1"/>
          <a:stretch/>
        </p:blipFill>
        <p:spPr>
          <a:xfrm>
            <a:off x="450000" y="1602720"/>
            <a:ext cx="7714800" cy="31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PHP - The if...elseif...else Statement</a:t>
            </a:r>
            <a:endParaRPr b="0" lang="en-A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A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The </a:t>
            </a:r>
            <a:r>
              <a:rPr b="1" lang="en" sz="1200" spc="-1" strike="noStrike">
                <a:solidFill>
                  <a:srgbClr val="dc143c"/>
                </a:solidFill>
                <a:latin typeface="Courier New"/>
                <a:ea typeface="Courier New"/>
              </a:rPr>
              <a:t>if...elseif...else</a:t>
            </a: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 statement executes different codes for more than two conditions.</a:t>
            </a: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E" sz="1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13;p17" descr=""/>
          <p:cNvPicPr/>
          <p:nvPr/>
        </p:nvPicPr>
        <p:blipFill>
          <a:blip r:embed="rId1"/>
          <a:stretch/>
        </p:blipFill>
        <p:spPr>
          <a:xfrm>
            <a:off x="0" y="1648080"/>
            <a:ext cx="9143640" cy="28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PHP - The switch Statement</a:t>
            </a:r>
            <a:endParaRPr b="0" lang="en-A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A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23768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The </a:t>
            </a:r>
            <a:r>
              <a:rPr b="1" lang="en" sz="1250" spc="-1" strike="noStrike">
                <a:solidFill>
                  <a:srgbClr val="dc143c"/>
                </a:solidFill>
                <a:latin typeface="Courier New"/>
                <a:ea typeface="Courier New"/>
              </a:rPr>
              <a:t>switch</a:t>
            </a:r>
            <a:r>
              <a:rPr b="0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</a:rPr>
              <a:t> statement is used to perform different actions based on different conditions.</a:t>
            </a:r>
            <a:endParaRPr b="0" lang="en-AE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E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20;p18" descr=""/>
          <p:cNvPicPr/>
          <p:nvPr/>
        </p:nvPicPr>
        <p:blipFill>
          <a:blip r:embed="rId1"/>
          <a:stretch/>
        </p:blipFill>
        <p:spPr>
          <a:xfrm>
            <a:off x="1407960" y="1600200"/>
            <a:ext cx="4764240" cy="298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en-AE</dc:language>
  <cp:lastModifiedBy/>
  <dcterms:modified xsi:type="dcterms:W3CDTF">2023-02-10T17:15:14Z</dcterms:modified>
  <cp:revision>4</cp:revision>
  <dc:subject/>
  <dc:title/>
</cp:coreProperties>
</file>