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15BA7BF-87ED-45E5-9020-4BF95F9C5DA4}"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DE0AEC8-2C53-469C-B71B-E93B448639AA}" type="slidenum">
              <a:rPr lang="en-US" smtClean="0"/>
              <a:t>‹#›</a:t>
            </a:fld>
            <a:endParaRPr lang="en-US"/>
          </a:p>
        </p:txBody>
      </p:sp>
    </p:spTree>
    <p:extLst>
      <p:ext uri="{BB962C8B-B14F-4D97-AF65-F5344CB8AC3E}">
        <p14:creationId xmlns:p14="http://schemas.microsoft.com/office/powerpoint/2010/main" val="3546120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5BA7BF-87ED-45E5-9020-4BF95F9C5DA4}"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DE0AEC8-2C53-469C-B71B-E93B448639AA}" type="slidenum">
              <a:rPr lang="en-US" smtClean="0"/>
              <a:t>‹#›</a:t>
            </a:fld>
            <a:endParaRPr lang="en-US"/>
          </a:p>
        </p:txBody>
      </p:sp>
    </p:spTree>
    <p:extLst>
      <p:ext uri="{BB962C8B-B14F-4D97-AF65-F5344CB8AC3E}">
        <p14:creationId xmlns:p14="http://schemas.microsoft.com/office/powerpoint/2010/main" val="3275755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5BA7BF-87ED-45E5-9020-4BF95F9C5DA4}"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DE0AEC8-2C53-469C-B71B-E93B448639AA}"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767728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15BA7BF-87ED-45E5-9020-4BF95F9C5DA4}" type="datetimeFigureOut">
              <a:rPr lang="en-US" smtClean="0"/>
              <a:t>11/8/2021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DE0AEC8-2C53-469C-B71B-E93B448639AA}" type="slidenum">
              <a:rPr lang="en-US" smtClean="0"/>
              <a:t>‹#›</a:t>
            </a:fld>
            <a:endParaRPr lang="en-US"/>
          </a:p>
        </p:txBody>
      </p:sp>
    </p:spTree>
    <p:extLst>
      <p:ext uri="{BB962C8B-B14F-4D97-AF65-F5344CB8AC3E}">
        <p14:creationId xmlns:p14="http://schemas.microsoft.com/office/powerpoint/2010/main" val="18091373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15BA7BF-87ED-45E5-9020-4BF95F9C5DA4}" type="datetimeFigureOut">
              <a:rPr lang="en-US" smtClean="0"/>
              <a:t>11/8/2021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DE0AEC8-2C53-469C-B71B-E93B448639AA}"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495140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15BA7BF-87ED-45E5-9020-4BF95F9C5DA4}" type="datetimeFigureOut">
              <a:rPr lang="en-US" smtClean="0"/>
              <a:t>11/8/2021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DE0AEC8-2C53-469C-B71B-E93B448639AA}" type="slidenum">
              <a:rPr lang="en-US" smtClean="0"/>
              <a:t>‹#›</a:t>
            </a:fld>
            <a:endParaRPr lang="en-US"/>
          </a:p>
        </p:txBody>
      </p:sp>
    </p:spTree>
    <p:extLst>
      <p:ext uri="{BB962C8B-B14F-4D97-AF65-F5344CB8AC3E}">
        <p14:creationId xmlns:p14="http://schemas.microsoft.com/office/powerpoint/2010/main" val="26447312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5BA7BF-87ED-45E5-9020-4BF95F9C5DA4}"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DE0AEC8-2C53-469C-B71B-E93B448639AA}" type="slidenum">
              <a:rPr lang="en-US" smtClean="0"/>
              <a:t>‹#›</a:t>
            </a:fld>
            <a:endParaRPr lang="en-US"/>
          </a:p>
        </p:txBody>
      </p:sp>
    </p:spTree>
    <p:extLst>
      <p:ext uri="{BB962C8B-B14F-4D97-AF65-F5344CB8AC3E}">
        <p14:creationId xmlns:p14="http://schemas.microsoft.com/office/powerpoint/2010/main" val="40344590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5BA7BF-87ED-45E5-9020-4BF95F9C5DA4}"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DE0AEC8-2C53-469C-B71B-E93B448639AA}" type="slidenum">
              <a:rPr lang="en-US" smtClean="0"/>
              <a:t>‹#›</a:t>
            </a:fld>
            <a:endParaRPr lang="en-US"/>
          </a:p>
        </p:txBody>
      </p:sp>
    </p:spTree>
    <p:extLst>
      <p:ext uri="{BB962C8B-B14F-4D97-AF65-F5344CB8AC3E}">
        <p14:creationId xmlns:p14="http://schemas.microsoft.com/office/powerpoint/2010/main" val="1526063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5BA7BF-87ED-45E5-9020-4BF95F9C5DA4}"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DE0AEC8-2C53-469C-B71B-E93B448639AA}" type="slidenum">
              <a:rPr lang="en-US" smtClean="0"/>
              <a:t>‹#›</a:t>
            </a:fld>
            <a:endParaRPr lang="en-US"/>
          </a:p>
        </p:txBody>
      </p:sp>
    </p:spTree>
    <p:extLst>
      <p:ext uri="{BB962C8B-B14F-4D97-AF65-F5344CB8AC3E}">
        <p14:creationId xmlns:p14="http://schemas.microsoft.com/office/powerpoint/2010/main" val="114787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5BA7BF-87ED-45E5-9020-4BF95F9C5DA4}"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DE0AEC8-2C53-469C-B71B-E93B448639AA}" type="slidenum">
              <a:rPr lang="en-US" smtClean="0"/>
              <a:t>‹#›</a:t>
            </a:fld>
            <a:endParaRPr lang="en-US"/>
          </a:p>
        </p:txBody>
      </p:sp>
    </p:spTree>
    <p:extLst>
      <p:ext uri="{BB962C8B-B14F-4D97-AF65-F5344CB8AC3E}">
        <p14:creationId xmlns:p14="http://schemas.microsoft.com/office/powerpoint/2010/main" val="390891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5BA7BF-87ED-45E5-9020-4BF95F9C5DA4}" type="datetimeFigureOut">
              <a:rPr lang="en-US" smtClean="0"/>
              <a:t>11/8/2021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DE0AEC8-2C53-469C-B71B-E93B448639AA}" type="slidenum">
              <a:rPr lang="en-US" smtClean="0"/>
              <a:t>‹#›</a:t>
            </a:fld>
            <a:endParaRPr lang="en-US"/>
          </a:p>
        </p:txBody>
      </p:sp>
    </p:spTree>
    <p:extLst>
      <p:ext uri="{BB962C8B-B14F-4D97-AF65-F5344CB8AC3E}">
        <p14:creationId xmlns:p14="http://schemas.microsoft.com/office/powerpoint/2010/main" val="944182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5BA7BF-87ED-45E5-9020-4BF95F9C5DA4}" type="datetimeFigureOut">
              <a:rPr lang="en-US" smtClean="0"/>
              <a:t>11/8/2021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DE0AEC8-2C53-469C-B71B-E93B448639AA}" type="slidenum">
              <a:rPr lang="en-US" smtClean="0"/>
              <a:t>‹#›</a:t>
            </a:fld>
            <a:endParaRPr lang="en-US"/>
          </a:p>
        </p:txBody>
      </p:sp>
    </p:spTree>
    <p:extLst>
      <p:ext uri="{BB962C8B-B14F-4D97-AF65-F5344CB8AC3E}">
        <p14:creationId xmlns:p14="http://schemas.microsoft.com/office/powerpoint/2010/main" val="3368847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15BA7BF-87ED-45E5-9020-4BF95F9C5DA4}" type="datetimeFigureOut">
              <a:rPr lang="en-US" smtClean="0"/>
              <a:t>11/8/2021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DE0AEC8-2C53-469C-B71B-E93B448639AA}" type="slidenum">
              <a:rPr lang="en-US" smtClean="0"/>
              <a:t>‹#›</a:t>
            </a:fld>
            <a:endParaRPr lang="en-US"/>
          </a:p>
        </p:txBody>
      </p:sp>
    </p:spTree>
    <p:extLst>
      <p:ext uri="{BB962C8B-B14F-4D97-AF65-F5344CB8AC3E}">
        <p14:creationId xmlns:p14="http://schemas.microsoft.com/office/powerpoint/2010/main" val="1338954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5BA7BF-87ED-45E5-9020-4BF95F9C5DA4}" type="datetimeFigureOut">
              <a:rPr lang="en-US" smtClean="0"/>
              <a:t>11/8/2021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DE0AEC8-2C53-469C-B71B-E93B448639AA}" type="slidenum">
              <a:rPr lang="en-US" smtClean="0"/>
              <a:t>‹#›</a:t>
            </a:fld>
            <a:endParaRPr lang="en-US"/>
          </a:p>
        </p:txBody>
      </p:sp>
    </p:spTree>
    <p:extLst>
      <p:ext uri="{BB962C8B-B14F-4D97-AF65-F5344CB8AC3E}">
        <p14:creationId xmlns:p14="http://schemas.microsoft.com/office/powerpoint/2010/main" val="801766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5BA7BF-87ED-45E5-9020-4BF95F9C5DA4}" type="datetimeFigureOut">
              <a:rPr lang="en-US" smtClean="0"/>
              <a:t>11/8/2021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DE0AEC8-2C53-469C-B71B-E93B448639AA}" type="slidenum">
              <a:rPr lang="en-US" smtClean="0"/>
              <a:t>‹#›</a:t>
            </a:fld>
            <a:endParaRPr lang="en-US"/>
          </a:p>
        </p:txBody>
      </p:sp>
    </p:spTree>
    <p:extLst>
      <p:ext uri="{BB962C8B-B14F-4D97-AF65-F5344CB8AC3E}">
        <p14:creationId xmlns:p14="http://schemas.microsoft.com/office/powerpoint/2010/main" val="3889329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5BA7BF-87ED-45E5-9020-4BF95F9C5DA4}" type="datetimeFigureOut">
              <a:rPr lang="en-US" smtClean="0"/>
              <a:t>11/8/2021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DE0AEC8-2C53-469C-B71B-E93B448639AA}" type="slidenum">
              <a:rPr lang="en-US" smtClean="0"/>
              <a:t>‹#›</a:t>
            </a:fld>
            <a:endParaRPr lang="en-US"/>
          </a:p>
        </p:txBody>
      </p:sp>
    </p:spTree>
    <p:extLst>
      <p:ext uri="{BB962C8B-B14F-4D97-AF65-F5344CB8AC3E}">
        <p14:creationId xmlns:p14="http://schemas.microsoft.com/office/powerpoint/2010/main" val="1851158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15BA7BF-87ED-45E5-9020-4BF95F9C5DA4}" type="datetimeFigureOut">
              <a:rPr lang="en-US" smtClean="0"/>
              <a:t>11/8/2021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DE0AEC8-2C53-469C-B71B-E93B448639AA}" type="slidenum">
              <a:rPr lang="en-US" smtClean="0"/>
              <a:t>‹#›</a:t>
            </a:fld>
            <a:endParaRPr lang="en-US"/>
          </a:p>
        </p:txBody>
      </p:sp>
    </p:spTree>
    <p:extLst>
      <p:ext uri="{BB962C8B-B14F-4D97-AF65-F5344CB8AC3E}">
        <p14:creationId xmlns:p14="http://schemas.microsoft.com/office/powerpoint/2010/main" val="309223143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CBDC6-2C98-4840-A878-B400EF06DBC9}"/>
              </a:ext>
            </a:extLst>
          </p:cNvPr>
          <p:cNvSpPr>
            <a:spLocks noGrp="1"/>
          </p:cNvSpPr>
          <p:nvPr>
            <p:ph type="ctrTitle"/>
          </p:nvPr>
        </p:nvSpPr>
        <p:spPr/>
        <p:txBody>
          <a:bodyPr>
            <a:normAutofit fontScale="90000"/>
          </a:bodyPr>
          <a:lstStyle/>
          <a:p>
            <a:pPr algn="ctr"/>
            <a:r>
              <a:rPr lang="en-US" b="0" i="0" dirty="0">
                <a:solidFill>
                  <a:srgbClr val="212529"/>
                </a:solidFill>
                <a:effectLst/>
                <a:latin typeface="system-ui"/>
              </a:rPr>
              <a:t>Transmission Mediums in Computer Networks</a:t>
            </a:r>
            <a:br>
              <a:rPr lang="en-US" b="0" i="0" dirty="0">
                <a:solidFill>
                  <a:srgbClr val="212529"/>
                </a:solidFill>
                <a:effectLst/>
                <a:latin typeface="system-ui"/>
              </a:rPr>
            </a:br>
            <a:endParaRPr lang="en-US" dirty="0"/>
          </a:p>
        </p:txBody>
      </p:sp>
      <p:sp>
        <p:nvSpPr>
          <p:cNvPr id="3" name="Subtitle 2">
            <a:extLst>
              <a:ext uri="{FF2B5EF4-FFF2-40B4-BE49-F238E27FC236}">
                <a16:creationId xmlns:a16="http://schemas.microsoft.com/office/drawing/2014/main" id="{D939AEB8-CB54-41BE-8F94-656A445A962D}"/>
              </a:ext>
            </a:extLst>
          </p:cNvPr>
          <p:cNvSpPr>
            <a:spLocks noGrp="1"/>
          </p:cNvSpPr>
          <p:nvPr>
            <p:ph type="subTitle" idx="1"/>
          </p:nvPr>
        </p:nvSpPr>
        <p:spPr/>
        <p:txBody>
          <a:bodyPr>
            <a:normAutofit/>
          </a:bodyPr>
          <a:lstStyle/>
          <a:p>
            <a:pPr algn="ctr"/>
            <a:r>
              <a:rPr lang="en-US" sz="3600" b="1" dirty="0"/>
              <a:t>Unit three</a:t>
            </a:r>
          </a:p>
        </p:txBody>
      </p:sp>
    </p:spTree>
    <p:extLst>
      <p:ext uri="{BB962C8B-B14F-4D97-AF65-F5344CB8AC3E}">
        <p14:creationId xmlns:p14="http://schemas.microsoft.com/office/powerpoint/2010/main" val="153322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B1E85-4A7A-4750-A732-423794AB4686}"/>
              </a:ext>
            </a:extLst>
          </p:cNvPr>
          <p:cNvSpPr>
            <a:spLocks noGrp="1"/>
          </p:cNvSpPr>
          <p:nvPr>
            <p:ph type="title"/>
          </p:nvPr>
        </p:nvSpPr>
        <p:spPr/>
        <p:txBody>
          <a:bodyPr/>
          <a:lstStyle/>
          <a:p>
            <a:r>
              <a:rPr lang="en-US" dirty="0"/>
              <a:t>What is transmission medium?</a:t>
            </a:r>
          </a:p>
        </p:txBody>
      </p:sp>
      <p:sp>
        <p:nvSpPr>
          <p:cNvPr id="3" name="Content Placeholder 2">
            <a:extLst>
              <a:ext uri="{FF2B5EF4-FFF2-40B4-BE49-F238E27FC236}">
                <a16:creationId xmlns:a16="http://schemas.microsoft.com/office/drawing/2014/main" id="{686326D2-E379-4FD9-9AFD-A12BA964FF96}"/>
              </a:ext>
            </a:extLst>
          </p:cNvPr>
          <p:cNvSpPr>
            <a:spLocks noGrp="1"/>
          </p:cNvSpPr>
          <p:nvPr>
            <p:ph idx="1"/>
          </p:nvPr>
        </p:nvSpPr>
        <p:spPr/>
        <p:txBody>
          <a:bodyPr>
            <a:normAutofit/>
          </a:bodyPr>
          <a:lstStyle/>
          <a:p>
            <a:pPr algn="just"/>
            <a:r>
              <a:rPr lang="en-US" sz="3200" b="0" i="0" dirty="0">
                <a:solidFill>
                  <a:srgbClr val="202124"/>
                </a:solidFill>
                <a:effectLst/>
                <a:latin typeface="arial" panose="020B0604020202020204" pitchFamily="34" charset="0"/>
              </a:rPr>
              <a:t>a transmission medium is </a:t>
            </a:r>
            <a:r>
              <a:rPr lang="en-US" sz="3200" b="1" i="0" dirty="0">
                <a:solidFill>
                  <a:srgbClr val="202124"/>
                </a:solidFill>
                <a:effectLst/>
                <a:latin typeface="arial" panose="020B0604020202020204" pitchFamily="34" charset="0"/>
              </a:rPr>
              <a:t>a physical path between the transmitter and the receiver</a:t>
            </a:r>
            <a:r>
              <a:rPr lang="en-US" sz="3200" b="0" i="0" dirty="0">
                <a:solidFill>
                  <a:srgbClr val="202124"/>
                </a:solidFill>
                <a:effectLst/>
                <a:latin typeface="arial" panose="020B0604020202020204" pitchFamily="34" charset="0"/>
              </a:rPr>
              <a:t> i.e. it is the channel through which data is sent from one place to another.</a:t>
            </a:r>
            <a:endParaRPr lang="en-US" sz="3200" dirty="0"/>
          </a:p>
        </p:txBody>
      </p:sp>
    </p:spTree>
    <p:extLst>
      <p:ext uri="{BB962C8B-B14F-4D97-AF65-F5344CB8AC3E}">
        <p14:creationId xmlns:p14="http://schemas.microsoft.com/office/powerpoint/2010/main" val="1727511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1FD52-1A62-48CB-8960-B818754FC7EF}"/>
              </a:ext>
            </a:extLst>
          </p:cNvPr>
          <p:cNvSpPr>
            <a:spLocks noGrp="1"/>
          </p:cNvSpPr>
          <p:nvPr>
            <p:ph type="title"/>
          </p:nvPr>
        </p:nvSpPr>
        <p:spPr/>
        <p:txBody>
          <a:bodyPr/>
          <a:lstStyle/>
          <a:p>
            <a:r>
              <a:rPr lang="en-US" dirty="0"/>
              <a:t>Types of transmission medium</a:t>
            </a:r>
          </a:p>
        </p:txBody>
      </p:sp>
      <p:pic>
        <p:nvPicPr>
          <p:cNvPr id="1028" name="Picture 4" descr="classification of Transmission mediums">
            <a:extLst>
              <a:ext uri="{FF2B5EF4-FFF2-40B4-BE49-F238E27FC236}">
                <a16:creationId xmlns:a16="http://schemas.microsoft.com/office/drawing/2014/main" id="{DABFBEAD-64F8-4414-9D79-141181CE9B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4578" y="1796901"/>
            <a:ext cx="9578458" cy="44369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4961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21634-2910-4157-80AC-095E85D4392D}"/>
              </a:ext>
            </a:extLst>
          </p:cNvPr>
          <p:cNvSpPr>
            <a:spLocks noGrp="1"/>
          </p:cNvSpPr>
          <p:nvPr>
            <p:ph type="title"/>
          </p:nvPr>
        </p:nvSpPr>
        <p:spPr/>
        <p:txBody>
          <a:bodyPr/>
          <a:lstStyle/>
          <a:p>
            <a:pPr algn="ctr"/>
            <a:r>
              <a:rPr lang="en-US" b="1" i="0" dirty="0">
                <a:solidFill>
                  <a:schemeClr val="tx1"/>
                </a:solidFill>
                <a:effectLst/>
                <a:latin typeface="Arial" panose="020B0604020202020204" pitchFamily="34" charset="0"/>
                <a:cs typeface="Arial" panose="020B0604020202020204" pitchFamily="34" charset="0"/>
              </a:rPr>
              <a:t>Guided or Bounded Media</a:t>
            </a:r>
            <a:br>
              <a:rPr lang="en-US" b="0" i="0" dirty="0">
                <a:solidFill>
                  <a:srgbClr val="610B38"/>
                </a:solidFill>
                <a:effectLst/>
                <a:latin typeface="erdana"/>
              </a:rPr>
            </a:br>
            <a:endParaRPr lang="en-US" dirty="0"/>
          </a:p>
        </p:txBody>
      </p:sp>
      <p:sp>
        <p:nvSpPr>
          <p:cNvPr id="3" name="Content Placeholder 2">
            <a:extLst>
              <a:ext uri="{FF2B5EF4-FFF2-40B4-BE49-F238E27FC236}">
                <a16:creationId xmlns:a16="http://schemas.microsoft.com/office/drawing/2014/main" id="{754CD3D6-9D71-4B3B-A8FC-B9426AF775CD}"/>
              </a:ext>
            </a:extLst>
          </p:cNvPr>
          <p:cNvSpPr>
            <a:spLocks noGrp="1"/>
          </p:cNvSpPr>
          <p:nvPr>
            <p:ph idx="1"/>
          </p:nvPr>
        </p:nvSpPr>
        <p:spPr>
          <a:xfrm>
            <a:off x="2174541" y="1540189"/>
            <a:ext cx="9127867" cy="3777622"/>
          </a:xfrm>
        </p:spPr>
        <p:txBody>
          <a:bodyPr>
            <a:normAutofit fontScale="62500" lnSpcReduction="20000"/>
          </a:bodyPr>
          <a:lstStyle/>
          <a:p>
            <a:pPr algn="just"/>
            <a:r>
              <a:rPr lang="en-US" sz="3200" dirty="0">
                <a:solidFill>
                  <a:srgbClr val="333333"/>
                </a:solidFill>
                <a:latin typeface="Arial" panose="020B0604020202020204" pitchFamily="34" charset="0"/>
                <a:cs typeface="Arial" panose="020B0604020202020204" pitchFamily="34" charset="0"/>
              </a:rPr>
              <a:t>I</a:t>
            </a:r>
            <a:r>
              <a:rPr lang="en-US" sz="3200" b="0" i="0" dirty="0">
                <a:solidFill>
                  <a:srgbClr val="333333"/>
                </a:solidFill>
                <a:effectLst/>
                <a:latin typeface="Arial" panose="020B0604020202020204" pitchFamily="34" charset="0"/>
                <a:cs typeface="Arial" panose="020B0604020202020204" pitchFamily="34" charset="0"/>
              </a:rPr>
              <a:t>t is defined as the physical medium through which the signals are transmitted. It is also known as Bounded media.</a:t>
            </a:r>
          </a:p>
          <a:p>
            <a:pPr algn="just"/>
            <a:r>
              <a:rPr lang="en-US" sz="3200" b="0" i="0" dirty="0">
                <a:solidFill>
                  <a:srgbClr val="333333"/>
                </a:solidFill>
                <a:effectLst/>
                <a:latin typeface="inter-regular"/>
              </a:rPr>
              <a:t>Types Of Guided media:</a:t>
            </a:r>
            <a:endParaRPr lang="en-US" sz="3200" dirty="0">
              <a:solidFill>
                <a:srgbClr val="333333"/>
              </a:solidFill>
              <a:latin typeface="Arial" panose="020B0604020202020204" pitchFamily="34" charset="0"/>
              <a:cs typeface="Arial" panose="020B0604020202020204" pitchFamily="34" charset="0"/>
            </a:endParaRPr>
          </a:p>
          <a:p>
            <a:pPr algn="just">
              <a:buFont typeface="Arial" panose="020B0604020202020204" pitchFamily="34" charset="0"/>
              <a:buChar char="•"/>
            </a:pPr>
            <a:r>
              <a:rPr lang="en-US" sz="3200" b="0" i="0" dirty="0">
                <a:solidFill>
                  <a:srgbClr val="610B38"/>
                </a:solidFill>
                <a:effectLst/>
                <a:latin typeface="erdana"/>
              </a:rPr>
              <a:t>Twisted pair: </a:t>
            </a:r>
            <a:r>
              <a:rPr lang="en-US" sz="3200" b="0" i="0" dirty="0">
                <a:solidFill>
                  <a:srgbClr val="333333"/>
                </a:solidFill>
                <a:effectLst/>
                <a:latin typeface="inter-regular"/>
              </a:rPr>
              <a:t>Twisted pair is a physical media made up of a pair of cables twisted with each other.</a:t>
            </a:r>
            <a:endParaRPr lang="en-US" sz="3200" b="0" i="0" dirty="0">
              <a:solidFill>
                <a:srgbClr val="610B38"/>
              </a:solidFill>
              <a:effectLst/>
              <a:latin typeface="erdana"/>
            </a:endParaRPr>
          </a:p>
          <a:p>
            <a:pPr algn="just">
              <a:buFont typeface="Arial" panose="020B0604020202020204" pitchFamily="34" charset="0"/>
              <a:buChar char="•"/>
            </a:pPr>
            <a:r>
              <a:rPr lang="en-US" sz="3200" b="0" i="0" dirty="0">
                <a:solidFill>
                  <a:srgbClr val="610B38"/>
                </a:solidFill>
                <a:effectLst/>
                <a:latin typeface="erdana"/>
              </a:rPr>
              <a:t>Coaxial Cable</a:t>
            </a:r>
          </a:p>
          <a:p>
            <a:pPr algn="just">
              <a:buFont typeface="Arial" panose="020B0604020202020204" pitchFamily="34" charset="0"/>
              <a:buChar char="•"/>
            </a:pPr>
            <a:r>
              <a:rPr lang="en-US" sz="3200" b="0" i="0" dirty="0">
                <a:solidFill>
                  <a:srgbClr val="000000"/>
                </a:solidFill>
                <a:effectLst/>
                <a:latin typeface="inter-regular"/>
              </a:rPr>
              <a:t>Coaxial cable is very commonly used transmission media, for example, TV wire is usually a coaxial cable.</a:t>
            </a:r>
            <a:endParaRPr lang="en-US" sz="3200" b="0" i="0" dirty="0">
              <a:solidFill>
                <a:srgbClr val="610B38"/>
              </a:solidFill>
              <a:effectLst/>
              <a:latin typeface="erdana"/>
            </a:endParaRPr>
          </a:p>
          <a:p>
            <a:pPr algn="just">
              <a:buFont typeface="Arial" panose="020B0604020202020204" pitchFamily="34" charset="0"/>
              <a:buChar char="•"/>
            </a:pPr>
            <a:r>
              <a:rPr lang="en-US" sz="3200" b="0" i="0" dirty="0">
                <a:solidFill>
                  <a:srgbClr val="610B38"/>
                </a:solidFill>
                <a:effectLst/>
                <a:latin typeface="erdana"/>
              </a:rPr>
              <a:t>Fiber Optic</a:t>
            </a:r>
          </a:p>
          <a:p>
            <a:pPr algn="just">
              <a:buFont typeface="Arial" panose="020B0604020202020204" pitchFamily="34" charset="0"/>
              <a:buChar char="•"/>
            </a:pPr>
            <a:r>
              <a:rPr lang="en-US" sz="3200" b="0" i="0" dirty="0" err="1">
                <a:solidFill>
                  <a:srgbClr val="000000"/>
                </a:solidFill>
                <a:effectLst/>
                <a:latin typeface="inter-regular"/>
              </a:rPr>
              <a:t>Fibre</a:t>
            </a:r>
            <a:r>
              <a:rPr lang="en-US" sz="3200" b="0" i="0" dirty="0">
                <a:solidFill>
                  <a:srgbClr val="000000"/>
                </a:solidFill>
                <a:effectLst/>
                <a:latin typeface="inter-regular"/>
              </a:rPr>
              <a:t> optic is a cable that holds the optical </a:t>
            </a:r>
            <a:r>
              <a:rPr lang="en-US" sz="3200" b="0" i="0" dirty="0" err="1">
                <a:solidFill>
                  <a:srgbClr val="000000"/>
                </a:solidFill>
                <a:effectLst/>
                <a:latin typeface="inter-regular"/>
              </a:rPr>
              <a:t>fibres</a:t>
            </a:r>
            <a:r>
              <a:rPr lang="en-US" sz="3200" b="0" i="0" dirty="0">
                <a:solidFill>
                  <a:srgbClr val="000000"/>
                </a:solidFill>
                <a:effectLst/>
                <a:latin typeface="inter-regular"/>
              </a:rPr>
              <a:t> coated in plastic that are used to send the data by pulses of light.</a:t>
            </a:r>
          </a:p>
          <a:p>
            <a:pPr algn="just">
              <a:buFont typeface="Arial" panose="020B0604020202020204" pitchFamily="34" charset="0"/>
              <a:buChar char="•"/>
            </a:pPr>
            <a:endParaRPr lang="en-US" sz="3200" b="0" i="0" dirty="0">
              <a:solidFill>
                <a:srgbClr val="610B38"/>
              </a:solidFill>
              <a:effectLst/>
              <a:latin typeface="erdana"/>
            </a:endParaRPr>
          </a:p>
          <a:p>
            <a:pPr algn="just"/>
            <a:endParaRPr lang="en-US"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57750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A3000-79A5-4566-8902-470EB53FB3C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67BD6D9-41B9-496C-A206-ED4E461F23D0}"/>
              </a:ext>
            </a:extLst>
          </p:cNvPr>
          <p:cNvSpPr>
            <a:spLocks noGrp="1"/>
          </p:cNvSpPr>
          <p:nvPr>
            <p:ph idx="1"/>
          </p:nvPr>
        </p:nvSpPr>
        <p:spPr>
          <a:xfrm>
            <a:off x="2592925" y="2133600"/>
            <a:ext cx="8915400" cy="3777622"/>
          </a:xfrm>
        </p:spPr>
        <p:txBody>
          <a:bodyPr/>
          <a:lstStyle/>
          <a:p>
            <a:r>
              <a:rPr lang="en-US" b="1" dirty="0"/>
              <a:t>Twisted Pair Cable                                                                    Coaxial cable</a:t>
            </a:r>
          </a:p>
          <a:p>
            <a:endParaRPr lang="en-US" b="1" dirty="0"/>
          </a:p>
          <a:p>
            <a:endParaRPr lang="en-US" b="1" dirty="0"/>
          </a:p>
          <a:p>
            <a:endParaRPr lang="en-US" b="1" dirty="0"/>
          </a:p>
          <a:p>
            <a:pPr marL="0" indent="0">
              <a:buNone/>
            </a:pPr>
            <a:r>
              <a:rPr lang="en-US" b="1" dirty="0"/>
              <a:t>                                                                  Fiber optic able</a:t>
            </a:r>
          </a:p>
        </p:txBody>
      </p:sp>
      <p:sp>
        <p:nvSpPr>
          <p:cNvPr id="4" name="AutoShape 2" descr="UTP/STP Cable – Fiber Optic Communication">
            <a:extLst>
              <a:ext uri="{FF2B5EF4-FFF2-40B4-BE49-F238E27FC236}">
                <a16:creationId xmlns:a16="http://schemas.microsoft.com/office/drawing/2014/main" id="{1A67EF52-0010-4819-B2B5-E8461EF68D7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66DF164F-13F7-4879-B9B4-57B9B22F1F4D}"/>
              </a:ext>
            </a:extLst>
          </p:cNvPr>
          <p:cNvPicPr>
            <a:picLocks noChangeAspect="1"/>
          </p:cNvPicPr>
          <p:nvPr/>
        </p:nvPicPr>
        <p:blipFill>
          <a:blip r:embed="rId2"/>
          <a:stretch>
            <a:fillRect/>
          </a:stretch>
        </p:blipFill>
        <p:spPr>
          <a:xfrm>
            <a:off x="2828482" y="2658915"/>
            <a:ext cx="3600450" cy="2390775"/>
          </a:xfrm>
          <a:prstGeom prst="rect">
            <a:avLst/>
          </a:prstGeom>
        </p:spPr>
      </p:pic>
      <p:pic>
        <p:nvPicPr>
          <p:cNvPr id="12" name="Picture 11">
            <a:extLst>
              <a:ext uri="{FF2B5EF4-FFF2-40B4-BE49-F238E27FC236}">
                <a16:creationId xmlns:a16="http://schemas.microsoft.com/office/drawing/2014/main" id="{AD70DDDF-3E28-4A1D-A8CF-CC45EEDF6267}"/>
              </a:ext>
            </a:extLst>
          </p:cNvPr>
          <p:cNvPicPr>
            <a:picLocks noChangeAspect="1"/>
          </p:cNvPicPr>
          <p:nvPr/>
        </p:nvPicPr>
        <p:blipFill>
          <a:blip r:embed="rId3"/>
          <a:stretch>
            <a:fillRect/>
          </a:stretch>
        </p:blipFill>
        <p:spPr>
          <a:xfrm>
            <a:off x="9363518" y="2754563"/>
            <a:ext cx="1780880" cy="1653674"/>
          </a:xfrm>
          <a:prstGeom prst="rect">
            <a:avLst/>
          </a:prstGeom>
        </p:spPr>
      </p:pic>
      <p:pic>
        <p:nvPicPr>
          <p:cNvPr id="2060" name="Picture 12" descr="24 Core Fiber Optic Cable, Packaging type: Roll, Mode Type: Single &amp;amp; Multi  Mode, Rs 33 /meter | ID: 13180666648">
            <a:extLst>
              <a:ext uri="{FF2B5EF4-FFF2-40B4-BE49-F238E27FC236}">
                <a16:creationId xmlns:a16="http://schemas.microsoft.com/office/drawing/2014/main" id="{C3994DC6-EADE-4040-A7D5-3A180E2D43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4489" y="4540872"/>
            <a:ext cx="2570659" cy="1598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1121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D1332-CA06-4A66-A044-29FF6437D914}"/>
              </a:ext>
            </a:extLst>
          </p:cNvPr>
          <p:cNvSpPr>
            <a:spLocks noGrp="1"/>
          </p:cNvSpPr>
          <p:nvPr>
            <p:ph type="title"/>
          </p:nvPr>
        </p:nvSpPr>
        <p:spPr/>
        <p:txBody>
          <a:bodyPr/>
          <a:lstStyle/>
          <a:p>
            <a:r>
              <a:rPr lang="en-US" b="1" dirty="0"/>
              <a:t>Unguided or Unb</a:t>
            </a:r>
            <a:r>
              <a:rPr lang="en-US" b="1" i="0" dirty="0">
                <a:solidFill>
                  <a:schemeClr val="tx1"/>
                </a:solidFill>
                <a:effectLst/>
                <a:latin typeface="Arial" panose="020B0604020202020204" pitchFamily="34" charset="0"/>
                <a:cs typeface="Arial" panose="020B0604020202020204" pitchFamily="34" charset="0"/>
              </a:rPr>
              <a:t>ounded</a:t>
            </a:r>
            <a:endParaRPr lang="en-US" b="1" dirty="0"/>
          </a:p>
        </p:txBody>
      </p:sp>
      <p:sp>
        <p:nvSpPr>
          <p:cNvPr id="3" name="Content Placeholder 2">
            <a:extLst>
              <a:ext uri="{FF2B5EF4-FFF2-40B4-BE49-F238E27FC236}">
                <a16:creationId xmlns:a16="http://schemas.microsoft.com/office/drawing/2014/main" id="{55B80236-1D48-4947-8CDD-4A263735BC56}"/>
              </a:ext>
            </a:extLst>
          </p:cNvPr>
          <p:cNvSpPr>
            <a:spLocks noGrp="1"/>
          </p:cNvSpPr>
          <p:nvPr>
            <p:ph idx="1"/>
          </p:nvPr>
        </p:nvSpPr>
        <p:spPr>
          <a:xfrm>
            <a:off x="2280868" y="1772093"/>
            <a:ext cx="8915400" cy="3777622"/>
          </a:xfrm>
        </p:spPr>
        <p:txBody>
          <a:bodyPr/>
          <a:lstStyle/>
          <a:p>
            <a:pPr algn="just">
              <a:buFont typeface="Arial" panose="020B0604020202020204" pitchFamily="34" charset="0"/>
              <a:buChar char="•"/>
            </a:pPr>
            <a:r>
              <a:rPr lang="en-US" sz="3200" b="0" i="0" dirty="0">
                <a:solidFill>
                  <a:srgbClr val="000000"/>
                </a:solidFill>
                <a:effectLst/>
                <a:latin typeface="inter-regular"/>
              </a:rPr>
              <a:t>An unguided transmission transmits the electromagnetic waves without using any physical medium. Therefore it is also known as </a:t>
            </a:r>
            <a:r>
              <a:rPr lang="en-US" sz="3200" b="1" i="0" dirty="0">
                <a:solidFill>
                  <a:srgbClr val="000000"/>
                </a:solidFill>
                <a:effectLst/>
                <a:latin typeface="inter-bold"/>
              </a:rPr>
              <a:t>wireless transmission</a:t>
            </a:r>
            <a:r>
              <a:rPr lang="en-US" sz="3200" b="0" i="0" dirty="0">
                <a:solidFill>
                  <a:srgbClr val="000000"/>
                </a:solidFill>
                <a:effectLst/>
                <a:latin typeface="inter-regular"/>
              </a:rPr>
              <a:t>.</a:t>
            </a:r>
          </a:p>
          <a:p>
            <a:pPr algn="just">
              <a:buFont typeface="Arial" panose="020B0604020202020204" pitchFamily="34" charset="0"/>
              <a:buChar char="•"/>
            </a:pPr>
            <a:r>
              <a:rPr lang="en-US" sz="3200" b="0" i="0" dirty="0">
                <a:solidFill>
                  <a:srgbClr val="000000"/>
                </a:solidFill>
                <a:effectLst/>
                <a:latin typeface="inter-regular"/>
              </a:rPr>
              <a:t>In unguided media, air is the media through which the electromagnetic energy can flow easily.</a:t>
            </a:r>
          </a:p>
          <a:p>
            <a:endParaRPr lang="en-US" dirty="0"/>
          </a:p>
        </p:txBody>
      </p:sp>
    </p:spTree>
    <p:extLst>
      <p:ext uri="{BB962C8B-B14F-4D97-AF65-F5344CB8AC3E}">
        <p14:creationId xmlns:p14="http://schemas.microsoft.com/office/powerpoint/2010/main" val="3610512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A6A70-BA14-4D80-B614-3D1F983E1665}"/>
              </a:ext>
            </a:extLst>
          </p:cNvPr>
          <p:cNvSpPr>
            <a:spLocks noGrp="1"/>
          </p:cNvSpPr>
          <p:nvPr>
            <p:ph type="title"/>
          </p:nvPr>
        </p:nvSpPr>
        <p:spPr/>
        <p:txBody>
          <a:bodyPr/>
          <a:lstStyle/>
          <a:p>
            <a:r>
              <a:rPr lang="en-US" b="1" dirty="0"/>
              <a:t>Radio Waves</a:t>
            </a:r>
          </a:p>
        </p:txBody>
      </p:sp>
      <p:sp>
        <p:nvSpPr>
          <p:cNvPr id="3" name="Content Placeholder 2">
            <a:extLst>
              <a:ext uri="{FF2B5EF4-FFF2-40B4-BE49-F238E27FC236}">
                <a16:creationId xmlns:a16="http://schemas.microsoft.com/office/drawing/2014/main" id="{BF72FB08-CD35-45E3-B887-6F4646B34E59}"/>
              </a:ext>
            </a:extLst>
          </p:cNvPr>
          <p:cNvSpPr>
            <a:spLocks noGrp="1"/>
          </p:cNvSpPr>
          <p:nvPr>
            <p:ph idx="1"/>
          </p:nvPr>
        </p:nvSpPr>
        <p:spPr/>
        <p:txBody>
          <a:bodyPr>
            <a:normAutofit lnSpcReduction="10000"/>
          </a:bodyPr>
          <a:lstStyle/>
          <a:p>
            <a:pPr algn="just">
              <a:buFont typeface="Arial" panose="020B0604020202020204" pitchFamily="34" charset="0"/>
              <a:buChar char="•"/>
            </a:pPr>
            <a:r>
              <a:rPr lang="en-US" sz="2400" b="0" i="0" dirty="0">
                <a:solidFill>
                  <a:srgbClr val="000000"/>
                </a:solidFill>
                <a:effectLst/>
                <a:latin typeface="inter-regular"/>
              </a:rPr>
              <a:t>Radio waves are the electromagnetic waves that are transmitted in all the directions of free space.</a:t>
            </a:r>
          </a:p>
          <a:p>
            <a:pPr algn="just">
              <a:buFont typeface="Arial" panose="020B0604020202020204" pitchFamily="34" charset="0"/>
              <a:buChar char="•"/>
            </a:pPr>
            <a:r>
              <a:rPr lang="en-US" sz="2400" b="0" i="0" dirty="0">
                <a:solidFill>
                  <a:srgbClr val="000000"/>
                </a:solidFill>
                <a:effectLst/>
                <a:latin typeface="inter-regular"/>
              </a:rPr>
              <a:t>Radio waves are omnidirectional, i.e., the signals are propagated in all the directions.</a:t>
            </a:r>
          </a:p>
          <a:p>
            <a:pPr algn="just">
              <a:buFont typeface="Arial" panose="020B0604020202020204" pitchFamily="34" charset="0"/>
              <a:buChar char="•"/>
            </a:pPr>
            <a:r>
              <a:rPr lang="en-US" sz="2400" b="0" i="0" dirty="0">
                <a:solidFill>
                  <a:srgbClr val="000000"/>
                </a:solidFill>
                <a:effectLst/>
                <a:latin typeface="inter-regular"/>
              </a:rPr>
              <a:t>The range in frequencies of radio waves is from 3Khz to 1 </a:t>
            </a:r>
            <a:r>
              <a:rPr lang="en-US" sz="2400" b="0" i="0" dirty="0" err="1">
                <a:solidFill>
                  <a:srgbClr val="000000"/>
                </a:solidFill>
                <a:effectLst/>
                <a:latin typeface="inter-regular"/>
              </a:rPr>
              <a:t>khz.</a:t>
            </a:r>
            <a:endParaRPr lang="en-US" sz="2400" b="0" i="0" dirty="0">
              <a:solidFill>
                <a:srgbClr val="000000"/>
              </a:solidFill>
              <a:effectLst/>
              <a:latin typeface="inter-regular"/>
            </a:endParaRPr>
          </a:p>
          <a:p>
            <a:pPr algn="just">
              <a:buFont typeface="Arial" panose="020B0604020202020204" pitchFamily="34" charset="0"/>
              <a:buChar char="•"/>
            </a:pPr>
            <a:r>
              <a:rPr lang="en-US" sz="2400" b="0" i="0" dirty="0">
                <a:solidFill>
                  <a:srgbClr val="000000"/>
                </a:solidFill>
                <a:effectLst/>
                <a:latin typeface="inter-regular"/>
              </a:rPr>
              <a:t>In the case of radio waves, the sending and receiving antenna are not aligned, i.e., the wave sent by the sending antenna can be received by any receiving antenna.</a:t>
            </a:r>
          </a:p>
          <a:p>
            <a:pPr algn="just">
              <a:buFont typeface="Arial" panose="020B0604020202020204" pitchFamily="34" charset="0"/>
              <a:buChar char="•"/>
            </a:pPr>
            <a:r>
              <a:rPr lang="en-US" sz="2400" b="0" i="0" dirty="0">
                <a:solidFill>
                  <a:srgbClr val="000000"/>
                </a:solidFill>
                <a:effectLst/>
                <a:latin typeface="inter-regular"/>
              </a:rPr>
              <a:t>An example of the radio wave is </a:t>
            </a:r>
            <a:r>
              <a:rPr lang="en-US" sz="2400" b="1" i="0" dirty="0">
                <a:solidFill>
                  <a:srgbClr val="000000"/>
                </a:solidFill>
                <a:effectLst/>
                <a:latin typeface="inter-bold"/>
              </a:rPr>
              <a:t>FM radio</a:t>
            </a:r>
            <a:r>
              <a:rPr lang="en-US" sz="2400" b="0" i="0" dirty="0">
                <a:solidFill>
                  <a:srgbClr val="000000"/>
                </a:solidFill>
                <a:effectLst/>
                <a:latin typeface="inter-regular"/>
              </a:rPr>
              <a:t>.</a:t>
            </a:r>
          </a:p>
          <a:p>
            <a:endParaRPr lang="en-US" dirty="0"/>
          </a:p>
        </p:txBody>
      </p:sp>
      <p:pic>
        <p:nvPicPr>
          <p:cNvPr id="3074" name="Picture 2" descr="Transmission media">
            <a:extLst>
              <a:ext uri="{FF2B5EF4-FFF2-40B4-BE49-F238E27FC236}">
                <a16:creationId xmlns:a16="http://schemas.microsoft.com/office/drawing/2014/main" id="{E764B2D2-92F6-487C-8615-794685669E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7373" y="232143"/>
            <a:ext cx="4286692" cy="1758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5293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B3950-BF13-4F8D-BA96-0461F4F5698B}"/>
              </a:ext>
            </a:extLst>
          </p:cNvPr>
          <p:cNvSpPr>
            <a:spLocks noGrp="1"/>
          </p:cNvSpPr>
          <p:nvPr>
            <p:ph type="title"/>
          </p:nvPr>
        </p:nvSpPr>
        <p:spPr/>
        <p:txBody>
          <a:bodyPr/>
          <a:lstStyle/>
          <a:p>
            <a:r>
              <a:rPr lang="en-US" b="1" i="0" dirty="0">
                <a:solidFill>
                  <a:schemeClr val="tx1"/>
                </a:solidFill>
                <a:effectLst/>
                <a:latin typeface="erdana"/>
              </a:rPr>
              <a:t>Microwaves</a:t>
            </a:r>
            <a:br>
              <a:rPr lang="en-US" b="0" i="0" dirty="0">
                <a:solidFill>
                  <a:srgbClr val="610B38"/>
                </a:solidFill>
                <a:effectLst/>
                <a:latin typeface="erdana"/>
              </a:rPr>
            </a:br>
            <a:endParaRPr lang="en-US" dirty="0"/>
          </a:p>
        </p:txBody>
      </p:sp>
      <p:sp>
        <p:nvSpPr>
          <p:cNvPr id="3" name="Content Placeholder 2">
            <a:extLst>
              <a:ext uri="{FF2B5EF4-FFF2-40B4-BE49-F238E27FC236}">
                <a16:creationId xmlns:a16="http://schemas.microsoft.com/office/drawing/2014/main" id="{0EA19071-97A7-49F8-B04E-D6D903FB12A7}"/>
              </a:ext>
            </a:extLst>
          </p:cNvPr>
          <p:cNvSpPr>
            <a:spLocks noGrp="1"/>
          </p:cNvSpPr>
          <p:nvPr>
            <p:ph idx="1"/>
          </p:nvPr>
        </p:nvSpPr>
        <p:spPr/>
        <p:txBody>
          <a:bodyPr>
            <a:normAutofit/>
          </a:bodyPr>
          <a:lstStyle/>
          <a:p>
            <a:pPr algn="just">
              <a:buFont typeface="Arial" panose="020B0604020202020204" pitchFamily="34" charset="0"/>
              <a:buChar char="•"/>
            </a:pPr>
            <a:r>
              <a:rPr lang="en-US" sz="2800" b="0" i="0" dirty="0">
                <a:solidFill>
                  <a:srgbClr val="000000"/>
                </a:solidFill>
                <a:effectLst/>
                <a:latin typeface="segoe ui" panose="020B0502040204020203" pitchFamily="34" charset="0"/>
              </a:rPr>
              <a:t>Micro Waves includes a line of sight transmission that is the sending and receiving antennas that need to be properly aligned with each other. The distance is directly proportional to the height of the antenna which is covered by the signal. In mobile phone communication and television distribution, these are majorly used.</a:t>
            </a:r>
            <a:endParaRPr lang="en-US" sz="2800" b="0" i="0" dirty="0">
              <a:solidFill>
                <a:srgbClr val="000000"/>
              </a:solidFill>
              <a:effectLst/>
              <a:latin typeface="inter-regular"/>
            </a:endParaRPr>
          </a:p>
        </p:txBody>
      </p:sp>
      <p:pic>
        <p:nvPicPr>
          <p:cNvPr id="4098" name="Picture 2" descr="unguided transmission media (2)">
            <a:extLst>
              <a:ext uri="{FF2B5EF4-FFF2-40B4-BE49-F238E27FC236}">
                <a16:creationId xmlns:a16="http://schemas.microsoft.com/office/drawing/2014/main" id="{48681561-0F8C-40F1-A837-E77EE5BF25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3508" y="321856"/>
            <a:ext cx="2416064" cy="1684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3750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DD741-4431-4E76-B7FE-46B447DD0A5B}"/>
              </a:ext>
            </a:extLst>
          </p:cNvPr>
          <p:cNvSpPr>
            <a:spLocks noGrp="1"/>
          </p:cNvSpPr>
          <p:nvPr>
            <p:ph type="title"/>
          </p:nvPr>
        </p:nvSpPr>
        <p:spPr/>
        <p:txBody>
          <a:bodyPr/>
          <a:lstStyle/>
          <a:p>
            <a:r>
              <a:rPr lang="en-US" b="1" i="0" dirty="0">
                <a:solidFill>
                  <a:schemeClr val="tx1"/>
                </a:solidFill>
                <a:effectLst/>
                <a:latin typeface="erdana"/>
              </a:rPr>
              <a:t>Infrared</a:t>
            </a:r>
            <a:br>
              <a:rPr lang="en-US" b="0" i="0" dirty="0">
                <a:solidFill>
                  <a:srgbClr val="610B38"/>
                </a:solidFill>
                <a:effectLst/>
                <a:latin typeface="erdana"/>
              </a:rPr>
            </a:br>
            <a:endParaRPr lang="en-US" dirty="0"/>
          </a:p>
        </p:txBody>
      </p:sp>
      <p:sp>
        <p:nvSpPr>
          <p:cNvPr id="3" name="Content Placeholder 2">
            <a:extLst>
              <a:ext uri="{FF2B5EF4-FFF2-40B4-BE49-F238E27FC236}">
                <a16:creationId xmlns:a16="http://schemas.microsoft.com/office/drawing/2014/main" id="{E06EF272-958E-4C4D-8EE8-06D6546D1030}"/>
              </a:ext>
            </a:extLst>
          </p:cNvPr>
          <p:cNvSpPr>
            <a:spLocks noGrp="1"/>
          </p:cNvSpPr>
          <p:nvPr>
            <p:ph idx="1"/>
          </p:nvPr>
        </p:nvSpPr>
        <p:spPr/>
        <p:txBody>
          <a:bodyPr/>
          <a:lstStyle/>
          <a:p>
            <a:pPr algn="just"/>
            <a:r>
              <a:rPr lang="en-US" sz="3200" b="0" i="0" dirty="0">
                <a:solidFill>
                  <a:srgbClr val="000000"/>
                </a:solidFill>
                <a:effectLst/>
                <a:latin typeface="inter-regular"/>
              </a:rPr>
              <a:t>An infrared transmission is a wireless technology used for communication over short ranges.</a:t>
            </a:r>
          </a:p>
          <a:p>
            <a:pPr algn="just"/>
            <a:r>
              <a:rPr lang="en-US" sz="3200" b="0" i="0" dirty="0">
                <a:solidFill>
                  <a:srgbClr val="000000"/>
                </a:solidFill>
                <a:effectLst/>
                <a:latin typeface="inter-regular"/>
              </a:rPr>
              <a:t>It is used for short-range communication such as data transfer between two cell phones, TV remote operation, data transfer between a computer and cell phone resides in the same closed area.</a:t>
            </a:r>
          </a:p>
          <a:p>
            <a:endParaRPr lang="en-US" dirty="0"/>
          </a:p>
        </p:txBody>
      </p:sp>
    </p:spTree>
    <p:extLst>
      <p:ext uri="{BB962C8B-B14F-4D97-AF65-F5344CB8AC3E}">
        <p14:creationId xmlns:p14="http://schemas.microsoft.com/office/powerpoint/2010/main" val="360670300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288</TotalTime>
  <Words>406</Words>
  <Application>Microsoft Office PowerPoint</Application>
  <PresentationFormat>Widescreen</PresentationFormat>
  <Paragraphs>32</Paragraphs>
  <Slides>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Arial</vt:lpstr>
      <vt:lpstr>Arial</vt:lpstr>
      <vt:lpstr>Century Gothic</vt:lpstr>
      <vt:lpstr>erdana</vt:lpstr>
      <vt:lpstr>inter-bold</vt:lpstr>
      <vt:lpstr>inter-regular</vt:lpstr>
      <vt:lpstr>segoe ui</vt:lpstr>
      <vt:lpstr>system-ui</vt:lpstr>
      <vt:lpstr>Wingdings 3</vt:lpstr>
      <vt:lpstr>Wisp</vt:lpstr>
      <vt:lpstr>Transmission Mediums in Computer Networks </vt:lpstr>
      <vt:lpstr>What is transmission medium?</vt:lpstr>
      <vt:lpstr>Types of transmission medium</vt:lpstr>
      <vt:lpstr>Guided or Bounded Media </vt:lpstr>
      <vt:lpstr>PowerPoint Presentation</vt:lpstr>
      <vt:lpstr>Unguided or Unbounded</vt:lpstr>
      <vt:lpstr>Radio Waves</vt:lpstr>
      <vt:lpstr>Microwaves </vt:lpstr>
      <vt:lpstr>Infrared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Transmission Mediums in Computer Networks </dc:title>
  <dc:creator>a</dc:creator>
  <cp:lastModifiedBy>a</cp:lastModifiedBy>
  <cp:revision>2</cp:revision>
  <dcterms:created xsi:type="dcterms:W3CDTF">2021-11-08T07:02:52Z</dcterms:created>
  <dcterms:modified xsi:type="dcterms:W3CDTF">2021-11-08T12:53:42Z</dcterms:modified>
</cp:coreProperties>
</file>