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3AE83-0576-482E-A1FA-9CF15EA129C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55344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3AE83-0576-482E-A1FA-9CF15EA129C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254789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3AE83-0576-482E-A1FA-9CF15EA129C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D1F565-A4C9-4C20-B129-30EC53D0E1B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5098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03AE83-0576-482E-A1FA-9CF15EA129CB}"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719717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03AE83-0576-482E-A1FA-9CF15EA129CB}"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D1F565-A4C9-4C20-B129-30EC53D0E1B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7551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03AE83-0576-482E-A1FA-9CF15EA129CB}"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2690159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3AE83-0576-482E-A1FA-9CF15EA129C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2101821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3AE83-0576-482E-A1FA-9CF15EA129C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235508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3AE83-0576-482E-A1FA-9CF15EA129C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238714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3AE83-0576-482E-A1FA-9CF15EA129C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261496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3AE83-0576-482E-A1FA-9CF15EA129CB}"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81082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03AE83-0576-482E-A1FA-9CF15EA129CB}"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235246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03AE83-0576-482E-A1FA-9CF15EA129CB}"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76675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3AE83-0576-482E-A1FA-9CF15EA129CB}"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213041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3AE83-0576-482E-A1FA-9CF15EA129CB}"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153410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3AE83-0576-482E-A1FA-9CF15EA129CB}"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D1F565-A4C9-4C20-B129-30EC53D0E1B2}" type="slidenum">
              <a:rPr lang="en-US" smtClean="0"/>
              <a:t>‹#›</a:t>
            </a:fld>
            <a:endParaRPr lang="en-US"/>
          </a:p>
        </p:txBody>
      </p:sp>
    </p:spTree>
    <p:extLst>
      <p:ext uri="{BB962C8B-B14F-4D97-AF65-F5344CB8AC3E}">
        <p14:creationId xmlns:p14="http://schemas.microsoft.com/office/powerpoint/2010/main" val="205436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03AE83-0576-482E-A1FA-9CF15EA129CB}" type="datetimeFigureOut">
              <a:rPr lang="en-US" smtClean="0"/>
              <a:t>11/8/2021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2D1F565-A4C9-4C20-B129-30EC53D0E1B2}" type="slidenum">
              <a:rPr lang="en-US" smtClean="0"/>
              <a:t>‹#›</a:t>
            </a:fld>
            <a:endParaRPr lang="en-US"/>
          </a:p>
        </p:txBody>
      </p:sp>
    </p:spTree>
    <p:extLst>
      <p:ext uri="{BB962C8B-B14F-4D97-AF65-F5344CB8AC3E}">
        <p14:creationId xmlns:p14="http://schemas.microsoft.com/office/powerpoint/2010/main" val="464152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C79E-A36C-4322-A070-C3D2D425E2E7}"/>
              </a:ext>
            </a:extLst>
          </p:cNvPr>
          <p:cNvSpPr>
            <a:spLocks noGrp="1"/>
          </p:cNvSpPr>
          <p:nvPr>
            <p:ph type="ctrTitle"/>
          </p:nvPr>
        </p:nvSpPr>
        <p:spPr/>
        <p:txBody>
          <a:bodyPr>
            <a:normAutofit fontScale="90000"/>
          </a:bodyPr>
          <a:lstStyle/>
          <a:p>
            <a:pPr algn="ctr"/>
            <a:r>
              <a:rPr lang="en-US" b="1" i="0" dirty="0">
                <a:solidFill>
                  <a:srgbClr val="212529"/>
                </a:solidFill>
                <a:effectLst/>
                <a:latin typeface="system-ui"/>
              </a:rPr>
              <a:t>Components of Computer Networks</a:t>
            </a:r>
            <a:br>
              <a:rPr lang="en-US" b="0" i="0" dirty="0">
                <a:solidFill>
                  <a:srgbClr val="212529"/>
                </a:solidFill>
                <a:effectLst/>
                <a:latin typeface="system-ui"/>
              </a:rPr>
            </a:br>
            <a:endParaRPr lang="en-US" dirty="0"/>
          </a:p>
        </p:txBody>
      </p:sp>
      <p:sp>
        <p:nvSpPr>
          <p:cNvPr id="3" name="Subtitle 2">
            <a:extLst>
              <a:ext uri="{FF2B5EF4-FFF2-40B4-BE49-F238E27FC236}">
                <a16:creationId xmlns:a16="http://schemas.microsoft.com/office/drawing/2014/main" id="{178041C1-AD76-4DAB-A048-E3ACE81D135E}"/>
              </a:ext>
            </a:extLst>
          </p:cNvPr>
          <p:cNvSpPr>
            <a:spLocks noGrp="1"/>
          </p:cNvSpPr>
          <p:nvPr>
            <p:ph type="subTitle" idx="1"/>
          </p:nvPr>
        </p:nvSpPr>
        <p:spPr/>
        <p:txBody>
          <a:bodyPr>
            <a:normAutofit/>
          </a:bodyPr>
          <a:lstStyle/>
          <a:p>
            <a:pPr algn="ctr"/>
            <a:r>
              <a:rPr lang="en-US" sz="2400" b="1" dirty="0"/>
              <a:t>UNIT TWO</a:t>
            </a:r>
          </a:p>
        </p:txBody>
      </p:sp>
    </p:spTree>
    <p:extLst>
      <p:ext uri="{BB962C8B-B14F-4D97-AF65-F5344CB8AC3E}">
        <p14:creationId xmlns:p14="http://schemas.microsoft.com/office/powerpoint/2010/main" val="402512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C1D6-554F-471B-8C2D-FDDA788CDDCE}"/>
              </a:ext>
            </a:extLst>
          </p:cNvPr>
          <p:cNvSpPr>
            <a:spLocks noGrp="1"/>
          </p:cNvSpPr>
          <p:nvPr>
            <p:ph type="title"/>
          </p:nvPr>
        </p:nvSpPr>
        <p:spPr/>
        <p:txBody>
          <a:bodyPr/>
          <a:lstStyle/>
          <a:p>
            <a:r>
              <a:rPr lang="en-US" b="1" i="0" dirty="0">
                <a:solidFill>
                  <a:srgbClr val="212529"/>
                </a:solidFill>
                <a:effectLst/>
                <a:latin typeface="system-ui"/>
              </a:rPr>
              <a:t>Server</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802E32F8-838D-44D8-87CF-0ED9BEF7A356}"/>
              </a:ext>
            </a:extLst>
          </p:cNvPr>
          <p:cNvSpPr>
            <a:spLocks noGrp="1"/>
          </p:cNvSpPr>
          <p:nvPr>
            <p:ph idx="1"/>
          </p:nvPr>
        </p:nvSpPr>
        <p:spPr/>
        <p:txBody>
          <a:bodyPr>
            <a:normAutofit/>
          </a:bodyPr>
          <a:lstStyle/>
          <a:p>
            <a:pPr algn="just"/>
            <a:r>
              <a:rPr lang="en-US" sz="2800" b="0" i="0" dirty="0">
                <a:solidFill>
                  <a:srgbClr val="4D5156"/>
                </a:solidFill>
                <a:effectLst/>
                <a:latin typeface="arial" panose="020B0604020202020204" pitchFamily="34" charset="0"/>
              </a:rPr>
              <a:t>A </a:t>
            </a:r>
            <a:r>
              <a:rPr lang="en-US" sz="2800" b="1" i="0" dirty="0">
                <a:solidFill>
                  <a:srgbClr val="5F6368"/>
                </a:solidFill>
                <a:effectLst/>
                <a:latin typeface="arial" panose="020B0604020202020204" pitchFamily="34" charset="0"/>
              </a:rPr>
              <a:t>server</a:t>
            </a:r>
            <a:r>
              <a:rPr lang="en-US" sz="2800" b="0" i="0" dirty="0">
                <a:solidFill>
                  <a:srgbClr val="4D5156"/>
                </a:solidFill>
                <a:effectLst/>
                <a:latin typeface="arial" panose="020B0604020202020204" pitchFamily="34" charset="0"/>
              </a:rPr>
              <a:t> is a computer program or device that provides a service to another computer program and its user, also known as the client.</a:t>
            </a:r>
            <a:endParaRPr lang="en-US" sz="2800" dirty="0"/>
          </a:p>
        </p:txBody>
      </p:sp>
      <p:pic>
        <p:nvPicPr>
          <p:cNvPr id="8194" name="Picture 2" descr="Web Application Server Icon - Data Server Icon Transparent PNG Image |  Transparent PNG Free Download on SeekPNG">
            <a:extLst>
              <a:ext uri="{FF2B5EF4-FFF2-40B4-BE49-F238E27FC236}">
                <a16:creationId xmlns:a16="http://schemas.microsoft.com/office/drawing/2014/main" id="{C9F51D9E-0C4E-4457-BD86-4A82D8241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054" y="3639546"/>
            <a:ext cx="2485045" cy="2594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88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EF88-515E-4795-A426-3652EFD3655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F7942AA-6F45-4D7D-BB52-334985C3F892}"/>
              </a:ext>
            </a:extLst>
          </p:cNvPr>
          <p:cNvSpPr>
            <a:spLocks noGrp="1"/>
          </p:cNvSpPr>
          <p:nvPr>
            <p:ph idx="1"/>
          </p:nvPr>
        </p:nvSpPr>
        <p:spPr/>
        <p:txBody>
          <a:bodyPr>
            <a:normAutofit lnSpcReduction="10000"/>
          </a:bodyPr>
          <a:lstStyle/>
          <a:p>
            <a:pPr algn="just"/>
            <a:r>
              <a:rPr lang="en-US" sz="2800" b="0" i="0" dirty="0">
                <a:solidFill>
                  <a:srgbClr val="212529"/>
                </a:solidFill>
                <a:effectLst/>
                <a:latin typeface="system-ui"/>
              </a:rPr>
              <a:t>The key parts that are required to install a network are included in the components of the Computer network. From simple to complex there are numerous types of networks in Computer networks. The components that we need to install for a network mainly depend upon the type of Network. We can also remove some network components according to our needs.</a:t>
            </a:r>
          </a:p>
          <a:p>
            <a:pPr algn="just"/>
            <a:r>
              <a:rPr lang="en-US" sz="2800" b="0" i="0" dirty="0">
                <a:solidFill>
                  <a:srgbClr val="212529"/>
                </a:solidFill>
                <a:effectLst/>
                <a:latin typeface="system-ui"/>
              </a:rPr>
              <a:t>For example: In order to establish a wireless network there is no need for cables.</a:t>
            </a:r>
          </a:p>
          <a:p>
            <a:endParaRPr lang="en-US" dirty="0"/>
          </a:p>
        </p:txBody>
      </p:sp>
    </p:spTree>
    <p:extLst>
      <p:ext uri="{BB962C8B-B14F-4D97-AF65-F5344CB8AC3E}">
        <p14:creationId xmlns:p14="http://schemas.microsoft.com/office/powerpoint/2010/main" val="406477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473C-3011-4339-B16D-E5C84B59E833}"/>
              </a:ext>
            </a:extLst>
          </p:cNvPr>
          <p:cNvSpPr>
            <a:spLocks noGrp="1"/>
          </p:cNvSpPr>
          <p:nvPr>
            <p:ph type="title"/>
          </p:nvPr>
        </p:nvSpPr>
        <p:spPr/>
        <p:txBody>
          <a:bodyPr>
            <a:normAutofit fontScale="90000"/>
          </a:bodyPr>
          <a:lstStyle/>
          <a:p>
            <a:r>
              <a:rPr lang="en-US" dirty="0">
                <a:solidFill>
                  <a:srgbClr val="212529"/>
                </a:solidFill>
                <a:latin typeface="system-ui"/>
              </a:rPr>
              <a:t>C</a:t>
            </a:r>
            <a:r>
              <a:rPr lang="en-US" b="0" i="0" dirty="0">
                <a:solidFill>
                  <a:srgbClr val="212529"/>
                </a:solidFill>
                <a:effectLst/>
                <a:latin typeface="system-ui"/>
              </a:rPr>
              <a:t>omponents of a Computer Network:</a:t>
            </a:r>
            <a:br>
              <a:rPr lang="en-US" b="0" i="0" dirty="0">
                <a:solidFill>
                  <a:srgbClr val="212529"/>
                </a:solidFill>
                <a:effectLst/>
                <a:latin typeface="system-ui"/>
              </a:rPr>
            </a:br>
            <a:br>
              <a:rPr lang="en-US" b="0" i="0" dirty="0">
                <a:solidFill>
                  <a:srgbClr val="212529"/>
                </a:solidFill>
                <a:effectLst/>
                <a:latin typeface="system-ui"/>
              </a:rPr>
            </a:br>
            <a:endParaRPr lang="en-US" dirty="0"/>
          </a:p>
        </p:txBody>
      </p:sp>
      <p:pic>
        <p:nvPicPr>
          <p:cNvPr id="1026" name="Picture 2">
            <a:extLst>
              <a:ext uri="{FF2B5EF4-FFF2-40B4-BE49-F238E27FC236}">
                <a16:creationId xmlns:a16="http://schemas.microsoft.com/office/drawing/2014/main" id="{EFF20F9B-85BA-4F8F-A7EC-8296D8912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279" y="1264555"/>
            <a:ext cx="6783571" cy="550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36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765D-3A31-415A-B352-C2E2F9E1FB62}"/>
              </a:ext>
            </a:extLst>
          </p:cNvPr>
          <p:cNvSpPr>
            <a:spLocks noGrp="1"/>
          </p:cNvSpPr>
          <p:nvPr>
            <p:ph type="title"/>
          </p:nvPr>
        </p:nvSpPr>
        <p:spPr/>
        <p:txBody>
          <a:bodyPr/>
          <a:lstStyle/>
          <a:p>
            <a:r>
              <a:rPr lang="en-US" b="1" i="0" dirty="0">
                <a:solidFill>
                  <a:schemeClr val="tx1"/>
                </a:solidFill>
                <a:effectLst/>
                <a:latin typeface="system-ui"/>
              </a:rPr>
              <a:t>Network Interface Card(NIC)</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D51D9A29-8E82-48AD-82C9-D946723FCA06}"/>
              </a:ext>
            </a:extLst>
          </p:cNvPr>
          <p:cNvSpPr>
            <a:spLocks noGrp="1"/>
          </p:cNvSpPr>
          <p:nvPr>
            <p:ph idx="1"/>
          </p:nvPr>
        </p:nvSpPr>
        <p:spPr/>
        <p:txBody>
          <a:bodyPr>
            <a:normAutofit/>
          </a:bodyPr>
          <a:lstStyle/>
          <a:p>
            <a:pPr algn="just"/>
            <a:r>
              <a:rPr lang="en-US" sz="2800" b="0" i="0" dirty="0">
                <a:solidFill>
                  <a:srgbClr val="212529"/>
                </a:solidFill>
                <a:effectLst/>
                <a:latin typeface="system-ui"/>
              </a:rPr>
              <a:t>NIC mainly provide the physical interface between computer and cabling. NIC prepares data, sends the data, and controls the flow of data. It can also receive and translate the data into bytes for the CPU to understand.</a:t>
            </a:r>
          </a:p>
          <a:p>
            <a:pPr algn="just"/>
            <a:r>
              <a:rPr lang="en-US" sz="2800" b="1" dirty="0">
                <a:solidFill>
                  <a:srgbClr val="212529"/>
                </a:solidFill>
                <a:latin typeface="system-ui"/>
              </a:rPr>
              <a:t>Wire NIC                               Wireless NIC</a:t>
            </a:r>
            <a:endParaRPr lang="en-US" sz="2800" b="1" dirty="0"/>
          </a:p>
        </p:txBody>
      </p:sp>
      <p:pic>
        <p:nvPicPr>
          <p:cNvPr id="2050" name="Picture 2" descr="Types of Network Interface Cards – Utilize Windows">
            <a:extLst>
              <a:ext uri="{FF2B5EF4-FFF2-40B4-BE49-F238E27FC236}">
                <a16:creationId xmlns:a16="http://schemas.microsoft.com/office/drawing/2014/main" id="{A4262C0D-C649-466D-830F-ABD410651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313" y="4607330"/>
            <a:ext cx="3139445" cy="18711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twork Interface Card : Types, Working, Advantages &amp;amp; Disadvantages">
            <a:extLst>
              <a:ext uri="{FF2B5EF4-FFF2-40B4-BE49-F238E27FC236}">
                <a16:creationId xmlns:a16="http://schemas.microsoft.com/office/drawing/2014/main" id="{12A9D180-4484-4882-AB4D-C97BFCCD4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977" y="4497682"/>
            <a:ext cx="3016102" cy="188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56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FF66-5CDC-4738-A92A-C1C2D3BF2C61}"/>
              </a:ext>
            </a:extLst>
          </p:cNvPr>
          <p:cNvSpPr>
            <a:spLocks noGrp="1"/>
          </p:cNvSpPr>
          <p:nvPr>
            <p:ph type="title"/>
          </p:nvPr>
        </p:nvSpPr>
        <p:spPr/>
        <p:txBody>
          <a:bodyPr/>
          <a:lstStyle/>
          <a:p>
            <a:r>
              <a:rPr lang="en-US" sz="4000" b="1" i="0" dirty="0">
                <a:solidFill>
                  <a:srgbClr val="212529"/>
                </a:solidFill>
                <a:effectLst/>
                <a:latin typeface="system-ui"/>
              </a:rPr>
              <a:t>Hub</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AE887CD5-BD40-415A-AE7E-9A5364E755D6}"/>
              </a:ext>
            </a:extLst>
          </p:cNvPr>
          <p:cNvSpPr>
            <a:spLocks noGrp="1"/>
          </p:cNvSpPr>
          <p:nvPr>
            <p:ph idx="1"/>
          </p:nvPr>
        </p:nvSpPr>
        <p:spPr/>
        <p:txBody>
          <a:bodyPr>
            <a:normAutofit/>
          </a:bodyPr>
          <a:lstStyle/>
          <a:p>
            <a:pPr algn="just"/>
            <a:r>
              <a:rPr lang="en-US" sz="2800" b="0" i="0" dirty="0">
                <a:solidFill>
                  <a:srgbClr val="212529"/>
                </a:solidFill>
                <a:effectLst/>
                <a:latin typeface="system-ui"/>
              </a:rPr>
              <a:t>Hubs are those devices that are used to link several computers together. Hubs repeat one signal that comes in on one port and then copies it to other ports.</a:t>
            </a:r>
            <a:endParaRPr lang="en-US" sz="2800" dirty="0"/>
          </a:p>
        </p:txBody>
      </p:sp>
      <p:pic>
        <p:nvPicPr>
          <p:cNvPr id="3074" name="Picture 2" descr="Network Hubs at Rs 1500/piece | Budruk | Pune| ID: 16580220762">
            <a:extLst>
              <a:ext uri="{FF2B5EF4-FFF2-40B4-BE49-F238E27FC236}">
                <a16:creationId xmlns:a16="http://schemas.microsoft.com/office/drawing/2014/main" id="{0A4456D4-A501-4724-B640-DDCF758CB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031" y="3756725"/>
            <a:ext cx="2477165" cy="24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94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3F57-678E-428B-9A5D-B9A180874696}"/>
              </a:ext>
            </a:extLst>
          </p:cNvPr>
          <p:cNvSpPr>
            <a:spLocks noGrp="1"/>
          </p:cNvSpPr>
          <p:nvPr>
            <p:ph type="title"/>
          </p:nvPr>
        </p:nvSpPr>
        <p:spPr/>
        <p:txBody>
          <a:bodyPr/>
          <a:lstStyle/>
          <a:p>
            <a:r>
              <a:rPr lang="en-US" b="1" i="0" dirty="0">
                <a:solidFill>
                  <a:schemeClr val="tx1"/>
                </a:solidFill>
                <a:effectLst/>
                <a:latin typeface="system-ui"/>
              </a:rPr>
              <a:t>Switch</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E60B3BE5-BFC6-41E7-BB2F-8AA2B145C443}"/>
              </a:ext>
            </a:extLst>
          </p:cNvPr>
          <p:cNvSpPr>
            <a:spLocks noGrp="1"/>
          </p:cNvSpPr>
          <p:nvPr>
            <p:ph idx="1"/>
          </p:nvPr>
        </p:nvSpPr>
        <p:spPr/>
        <p:txBody>
          <a:bodyPr>
            <a:normAutofit lnSpcReduction="10000"/>
          </a:bodyPr>
          <a:lstStyle/>
          <a:p>
            <a:pPr algn="just"/>
            <a:r>
              <a:rPr lang="en-US" sz="2800" b="0" i="0" dirty="0">
                <a:solidFill>
                  <a:schemeClr val="tx1"/>
                </a:solidFill>
                <a:effectLst/>
                <a:latin typeface="Arial" panose="020B0604020202020204" pitchFamily="34" charset="0"/>
              </a:rPr>
              <a:t>A network switch connects devices (such as computers, printers, wireless access points) in a network to each other, and allows them to ‘talk’ by exchanging data packets.</a:t>
            </a:r>
          </a:p>
          <a:p>
            <a:pPr algn="just"/>
            <a:r>
              <a:rPr lang="en-US" sz="2800" b="0" i="0" dirty="0">
                <a:solidFill>
                  <a:srgbClr val="212529"/>
                </a:solidFill>
                <a:effectLst/>
                <a:latin typeface="system-ui"/>
              </a:rPr>
              <a:t>By intelligent we mean the decision-making ability of the switch. As hub works in the way by sending data to all ports on the device, whereas the switch sends the data to only that port that is connected with the destination device.</a:t>
            </a:r>
          </a:p>
          <a:p>
            <a:pPr algn="just"/>
            <a:endParaRPr lang="en-US" sz="2800" dirty="0"/>
          </a:p>
        </p:txBody>
      </p:sp>
      <p:pic>
        <p:nvPicPr>
          <p:cNvPr id="4098" name="Picture 2" descr="Network switch explained">
            <a:extLst>
              <a:ext uri="{FF2B5EF4-FFF2-40B4-BE49-F238E27FC236}">
                <a16:creationId xmlns:a16="http://schemas.microsoft.com/office/drawing/2014/main" id="{558FA43F-459D-41B0-8197-8857D3BEE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198" y="222908"/>
            <a:ext cx="3545072" cy="167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24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9A7B-D298-4AA0-8205-0AAC9C9E21FB}"/>
              </a:ext>
            </a:extLst>
          </p:cNvPr>
          <p:cNvSpPr>
            <a:spLocks noGrp="1"/>
          </p:cNvSpPr>
          <p:nvPr>
            <p:ph type="title"/>
          </p:nvPr>
        </p:nvSpPr>
        <p:spPr/>
        <p:txBody>
          <a:bodyPr/>
          <a:lstStyle/>
          <a:p>
            <a:r>
              <a:rPr lang="en-US" sz="4000" b="1" i="0" dirty="0">
                <a:solidFill>
                  <a:srgbClr val="212529"/>
                </a:solidFill>
                <a:effectLst/>
                <a:latin typeface="system-ui"/>
              </a:rPr>
              <a:t>Repeater</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1EC7CD9F-2831-4B7E-8392-EC85C075C55D}"/>
              </a:ext>
            </a:extLst>
          </p:cNvPr>
          <p:cNvSpPr>
            <a:spLocks noGrp="1"/>
          </p:cNvSpPr>
          <p:nvPr>
            <p:ph idx="1"/>
          </p:nvPr>
        </p:nvSpPr>
        <p:spPr/>
        <p:txBody>
          <a:bodyPr>
            <a:normAutofit/>
          </a:bodyPr>
          <a:lstStyle/>
          <a:p>
            <a:pPr algn="just"/>
            <a:r>
              <a:rPr lang="en-US" sz="2800" b="0" i="0" dirty="0">
                <a:solidFill>
                  <a:srgbClr val="212529"/>
                </a:solidFill>
                <a:effectLst/>
                <a:latin typeface="system-ui"/>
              </a:rPr>
              <a:t>The repeater is mainly used to regenerate the signal over the same network and it mainly regenerates before the signal gets corrupted or weak.</a:t>
            </a:r>
            <a:endParaRPr lang="en-US" sz="2800" dirty="0"/>
          </a:p>
        </p:txBody>
      </p:sp>
      <p:pic>
        <p:nvPicPr>
          <p:cNvPr id="5122" name="Picture 2" descr="Basic information about network equipment">
            <a:extLst>
              <a:ext uri="{FF2B5EF4-FFF2-40B4-BE49-F238E27FC236}">
                <a16:creationId xmlns:a16="http://schemas.microsoft.com/office/drawing/2014/main" id="{5BFE2882-36B6-4EBF-A547-FEFF7E6F9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798" y="3830933"/>
            <a:ext cx="4121953" cy="265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6BAC-13AC-4488-9DFC-32DDE83A7D42}"/>
              </a:ext>
            </a:extLst>
          </p:cNvPr>
          <p:cNvSpPr>
            <a:spLocks noGrp="1"/>
          </p:cNvSpPr>
          <p:nvPr>
            <p:ph type="title"/>
          </p:nvPr>
        </p:nvSpPr>
        <p:spPr/>
        <p:txBody>
          <a:bodyPr>
            <a:normAutofit fontScale="90000"/>
          </a:bodyPr>
          <a:lstStyle/>
          <a:p>
            <a:r>
              <a:rPr lang="en-US" sz="4400" b="1" i="0" dirty="0">
                <a:solidFill>
                  <a:srgbClr val="212529"/>
                </a:solidFill>
                <a:effectLst/>
                <a:latin typeface="system-ui"/>
              </a:rPr>
              <a:t>Router</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0C170DB1-B74C-46DA-8E9A-3C40484AFE05}"/>
              </a:ext>
            </a:extLst>
          </p:cNvPr>
          <p:cNvSpPr>
            <a:spLocks noGrp="1"/>
          </p:cNvSpPr>
          <p:nvPr>
            <p:ph idx="1"/>
          </p:nvPr>
        </p:nvSpPr>
        <p:spPr/>
        <p:txBody>
          <a:bodyPr>
            <a:normAutofit fontScale="92500" lnSpcReduction="10000"/>
          </a:bodyPr>
          <a:lstStyle/>
          <a:p>
            <a:pPr algn="just"/>
            <a:r>
              <a:rPr lang="en-US" sz="2800" b="0" i="0" dirty="0">
                <a:solidFill>
                  <a:srgbClr val="212529"/>
                </a:solidFill>
                <a:effectLst/>
                <a:latin typeface="system-ui"/>
              </a:rPr>
              <a:t>The router is a network component that is mainly used to </a:t>
            </a:r>
            <a:r>
              <a:rPr lang="en-US" sz="2800" b="1" i="0" dirty="0">
                <a:solidFill>
                  <a:srgbClr val="212529"/>
                </a:solidFill>
                <a:effectLst/>
                <a:latin typeface="system-ui"/>
              </a:rPr>
              <a:t>send or receive data</a:t>
            </a:r>
            <a:r>
              <a:rPr lang="en-US" sz="2800" b="0" i="0" dirty="0">
                <a:solidFill>
                  <a:srgbClr val="212529"/>
                </a:solidFill>
                <a:effectLst/>
                <a:latin typeface="system-ui"/>
              </a:rPr>
              <a:t> on the computer network. The process of forwarding data packets from the source to the destination is referred to as </a:t>
            </a:r>
            <a:r>
              <a:rPr lang="en-US" sz="2800" b="1" i="0" dirty="0">
                <a:solidFill>
                  <a:srgbClr val="212529"/>
                </a:solidFill>
                <a:effectLst/>
                <a:latin typeface="system-ui"/>
              </a:rPr>
              <a:t>Routing.</a:t>
            </a:r>
          </a:p>
          <a:p>
            <a:pPr algn="just"/>
            <a:r>
              <a:rPr lang="en-US" sz="2800" b="0" i="0" dirty="0">
                <a:solidFill>
                  <a:srgbClr val="212529"/>
                </a:solidFill>
                <a:effectLst/>
                <a:latin typeface="system-ui"/>
              </a:rPr>
              <a:t>Routers can also connect different networks together and thus data packets can also be sent from one network to another network.</a:t>
            </a:r>
          </a:p>
          <a:p>
            <a:pPr algn="just"/>
            <a:r>
              <a:rPr lang="en-US" sz="2800" b="0" i="0" dirty="0">
                <a:solidFill>
                  <a:srgbClr val="212529"/>
                </a:solidFill>
                <a:effectLst/>
                <a:latin typeface="system-ui"/>
              </a:rPr>
              <a:t>Routers are used in both LAN as well as in WAN(wide area network).</a:t>
            </a:r>
          </a:p>
          <a:p>
            <a:pPr algn="just"/>
            <a:endParaRPr lang="en-US" sz="2800" b="0" i="0" dirty="0">
              <a:solidFill>
                <a:srgbClr val="212529"/>
              </a:solidFill>
              <a:effectLst/>
              <a:latin typeface="system-ui"/>
            </a:endParaRPr>
          </a:p>
          <a:p>
            <a:pPr algn="just"/>
            <a:endParaRPr lang="en-US" sz="3200" dirty="0"/>
          </a:p>
        </p:txBody>
      </p:sp>
      <p:pic>
        <p:nvPicPr>
          <p:cNvPr id="6146" name="Picture 2" descr="Get More Performance from Your Router">
            <a:extLst>
              <a:ext uri="{FF2B5EF4-FFF2-40B4-BE49-F238E27FC236}">
                <a16:creationId xmlns:a16="http://schemas.microsoft.com/office/drawing/2014/main" id="{A7101A29-C498-42E1-A1A4-9F7CE4210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471" y="276225"/>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7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CDDF-8D50-4FA0-B348-8B85305A7429}"/>
              </a:ext>
            </a:extLst>
          </p:cNvPr>
          <p:cNvSpPr>
            <a:spLocks noGrp="1"/>
          </p:cNvSpPr>
          <p:nvPr>
            <p:ph type="title"/>
          </p:nvPr>
        </p:nvSpPr>
        <p:spPr/>
        <p:txBody>
          <a:bodyPr/>
          <a:lstStyle/>
          <a:p>
            <a:r>
              <a:rPr lang="en-US" b="1" dirty="0"/>
              <a:t>Modem</a:t>
            </a:r>
          </a:p>
        </p:txBody>
      </p:sp>
      <p:sp>
        <p:nvSpPr>
          <p:cNvPr id="3" name="Content Placeholder 2">
            <a:extLst>
              <a:ext uri="{FF2B5EF4-FFF2-40B4-BE49-F238E27FC236}">
                <a16:creationId xmlns:a16="http://schemas.microsoft.com/office/drawing/2014/main" id="{1DDAF8E9-4E46-4908-A396-7E93FE281178}"/>
              </a:ext>
            </a:extLst>
          </p:cNvPr>
          <p:cNvSpPr>
            <a:spLocks noGrp="1"/>
          </p:cNvSpPr>
          <p:nvPr>
            <p:ph idx="1"/>
          </p:nvPr>
        </p:nvSpPr>
        <p:spPr/>
        <p:txBody>
          <a:bodyPr>
            <a:normAutofit/>
          </a:bodyPr>
          <a:lstStyle/>
          <a:p>
            <a:pPr algn="just"/>
            <a:r>
              <a:rPr lang="en-US" sz="3200" b="0" i="0" dirty="0">
                <a:solidFill>
                  <a:srgbClr val="212529"/>
                </a:solidFill>
                <a:effectLst/>
                <a:latin typeface="system-ui"/>
              </a:rPr>
              <a:t>The modem is basically a hardware component that mainly allows a computer or any other device like a router, switch to connect to the Internet. A modem is basically a shorthand form of Modulator-Demodulator.</a:t>
            </a:r>
            <a:endParaRPr lang="en-US" sz="3200" dirty="0"/>
          </a:p>
        </p:txBody>
      </p:sp>
      <p:pic>
        <p:nvPicPr>
          <p:cNvPr id="7170" name="Picture 2" descr="20,358 Modem Stock Photos, Pictures &amp;amp; Royalty-Free Images - iStock">
            <a:extLst>
              <a:ext uri="{FF2B5EF4-FFF2-40B4-BE49-F238E27FC236}">
                <a16:creationId xmlns:a16="http://schemas.microsoft.com/office/drawing/2014/main" id="{701B623D-3639-4064-BD0C-F7D4BFB50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9564" y="108430"/>
            <a:ext cx="3017431" cy="211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1251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TotalTime>
  <Words>436</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Century Gothic</vt:lpstr>
      <vt:lpstr>system-ui</vt:lpstr>
      <vt:lpstr>Wingdings 3</vt:lpstr>
      <vt:lpstr>Wisp</vt:lpstr>
      <vt:lpstr>Components of Computer Networks </vt:lpstr>
      <vt:lpstr>Introduction</vt:lpstr>
      <vt:lpstr>Components of a Computer Network:  </vt:lpstr>
      <vt:lpstr>Network Interface Card(NIC) </vt:lpstr>
      <vt:lpstr>Hub </vt:lpstr>
      <vt:lpstr>Switch </vt:lpstr>
      <vt:lpstr>Repeater </vt:lpstr>
      <vt:lpstr>Router </vt:lpstr>
      <vt:lpstr>Modem</vt:lpstr>
      <vt:lpstr>Server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Computer Networks </dc:title>
  <dc:creator>a</dc:creator>
  <cp:lastModifiedBy>a</cp:lastModifiedBy>
  <cp:revision>1</cp:revision>
  <dcterms:created xsi:type="dcterms:W3CDTF">2021-11-08T12:14:52Z</dcterms:created>
  <dcterms:modified xsi:type="dcterms:W3CDTF">2021-11-08T12:35:08Z</dcterms:modified>
</cp:coreProperties>
</file>