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  <p:sldId id="272" r:id="rId17"/>
    <p:sldId id="273" r:id="rId18"/>
    <p:sldId id="27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95294" autoAdjust="0"/>
  </p:normalViewPr>
  <p:slideViewPr>
    <p:cSldViewPr snapToGrid="0">
      <p:cViewPr varScale="1">
        <p:scale>
          <a:sx n="44" d="100"/>
          <a:sy n="44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et Up?…"/>
          <p:cNvSpPr txBox="1">
            <a:spLocks noGrp="1"/>
          </p:cNvSpPr>
          <p:nvPr>
            <p:ph type="body" sz="half" idx="1"/>
          </p:nvPr>
        </p:nvSpPr>
        <p:spPr>
          <a:xfrm>
            <a:off x="1842477" y="1676400"/>
            <a:ext cx="20207127" cy="109845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</a:rPr>
              <a:t>SDLC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6000" dirty="0" smtClean="0"/>
              <a:t>Software Development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Life Cycle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000" dirty="0" smtClean="0"/>
              <a:t>Gun 2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000" dirty="0" smtClean="0"/>
              <a:t>19 </a:t>
            </a:r>
            <a:r>
              <a:rPr lang="en-US" sz="6000" noProof="1" smtClean="0"/>
              <a:t>eylul</a:t>
            </a:r>
            <a:r>
              <a:rPr lang="en-US" sz="6000" dirty="0" smtClean="0"/>
              <a:t> 2020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600" noProof="1" smtClean="0">
                <a:solidFill>
                  <a:srgbClr val="FF0000"/>
                </a:solidFill>
              </a:rPr>
              <a:t>SDLC PHASSES - </a:t>
            </a:r>
            <a:r>
              <a:rPr lang="en-US" sz="6600" noProof="1" smtClean="0"/>
              <a:t>SDLC ASAMALARI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600" noProof="1" smtClean="0"/>
              <a:t>WATERFALL METHODOLGY</a:t>
            </a:r>
            <a:endParaRPr lang="en-US" sz="6600" noProof="1"/>
          </a:p>
          <a:p>
            <a:endParaRPr lang="en-US" sz="1050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3: </a:t>
            </a:r>
            <a:br>
              <a:rPr lang="en-US" sz="7200" u="sng" dirty="0" smtClean="0"/>
            </a:br>
            <a:r>
              <a:rPr lang="en-US" sz="7200" u="sng" dirty="0"/>
              <a:t>Designing the product architecture: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13678" y="3590259"/>
            <a:ext cx="2319135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8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	</a:t>
            </a:r>
            <a:r>
              <a:rPr lang="tr-TR" sz="4400" dirty="0" smtClean="0"/>
              <a:t>BRD </a:t>
            </a:r>
            <a:r>
              <a:rPr lang="tr-TR" sz="4400" dirty="0"/>
              <a:t>(</a:t>
            </a:r>
            <a:r>
              <a:rPr lang="en-US" sz="4400" dirty="0"/>
              <a:t>Business Requirement Document</a:t>
            </a:r>
            <a:r>
              <a:rPr lang="tr-TR" sz="4400" dirty="0"/>
              <a:t>)</a:t>
            </a:r>
            <a:r>
              <a:rPr lang="en-US" sz="4400" dirty="0"/>
              <a:t> </a:t>
            </a:r>
            <a:r>
              <a:rPr lang="en-US" sz="4400" noProof="1" smtClean="0"/>
              <a:t>Dizaynırların geliştirilecek ürün için en 							iyi dizaynla</a:t>
            </a:r>
            <a:r>
              <a:rPr lang="en-US" sz="4400" dirty="0" smtClean="0"/>
              <a:t> </a:t>
            </a:r>
            <a:r>
              <a:rPr lang="en-US" sz="4400" noProof="1" smtClean="0"/>
              <a:t>ortaya çıkacakları referanstır</a:t>
            </a:r>
            <a:r>
              <a:rPr lang="en-US" sz="4400" dirty="0" smtClean="0"/>
              <a:t>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 </a:t>
            </a:r>
            <a:r>
              <a:rPr lang="en-US" sz="4400" noProof="1" smtClean="0"/>
              <a:t>BRD'de belirtilen gereksinimlere dayanarak,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ürün mimarisi için genellikle birden fazla 	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tasarım yaklaşımı taslagi olusturulur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ve</a:t>
            </a:r>
            <a:r>
              <a:rPr lang="en-US" sz="4400" dirty="0" smtClean="0"/>
              <a:t> </a:t>
            </a:r>
            <a:r>
              <a:rPr lang="en-US" sz="4400" noProof="1" smtClean="0"/>
              <a:t>bir</a:t>
            </a:r>
            <a:r>
              <a:rPr lang="en-US" sz="4400" dirty="0" smtClean="0"/>
              <a:t> </a:t>
            </a:r>
            <a:r>
              <a:rPr lang="en-US" sz="4400" dirty="0"/>
              <a:t>DDS</a:t>
            </a:r>
            <a:r>
              <a:rPr lang="tr-TR" sz="4400" dirty="0"/>
              <a:t> (</a:t>
            </a:r>
            <a:r>
              <a:rPr lang="en-US" sz="4400" dirty="0"/>
              <a:t>Design Document </a:t>
            </a:r>
            <a:r>
              <a:rPr lang="en-US" sz="4400" dirty="0" smtClean="0"/>
              <a:t>Specification</a:t>
            </a:r>
            <a:r>
              <a:rPr lang="tr-TR" sz="4400" dirty="0" smtClean="0"/>
              <a:t>)</a:t>
            </a:r>
            <a:r>
              <a:rPr lang="en-US" sz="4400" dirty="0" smtClean="0"/>
              <a:t> </a:t>
            </a:r>
          </a:p>
          <a:p>
            <a:pPr algn="l"/>
            <a:r>
              <a:rPr lang="en-US" sz="4400" dirty="0" smtClean="0"/>
              <a:t>		</a:t>
            </a:r>
            <a:r>
              <a:rPr lang="en-US" sz="4400" noProof="1" smtClean="0"/>
              <a:t>Tasarım Belgesi Spesifikasyonu'nda </a:t>
            </a:r>
          </a:p>
          <a:p>
            <a:pPr algn="l"/>
            <a:r>
              <a:rPr lang="en-US" sz="4400" noProof="1" smtClean="0"/>
              <a:t>		belgelenmektedir. </a:t>
            </a:r>
          </a:p>
          <a:p>
            <a:pPr algn="l"/>
            <a:endParaRPr lang="en-US" sz="4400" dirty="0"/>
          </a:p>
        </p:txBody>
      </p:sp>
      <p:pic>
        <p:nvPicPr>
          <p:cNvPr id="2052" name="Picture 4" descr="Main concepts of a software product lin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629" y="4332514"/>
            <a:ext cx="11534428" cy="82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4</a:t>
            </a:r>
            <a:r>
              <a:rPr lang="en-US" sz="7200" u="sng" dirty="0" smtClean="0"/>
              <a:t>: </a:t>
            </a:r>
            <a:br>
              <a:rPr lang="en-US" sz="7200" u="sng" dirty="0" smtClean="0"/>
            </a:br>
            <a:r>
              <a:rPr lang="en-US" sz="7200" u="sng" dirty="0"/>
              <a:t>Building or Developing the Product:</a:t>
            </a:r>
            <a:endParaRPr lang="en-US" sz="7200" dirty="0"/>
          </a:p>
        </p:txBody>
      </p:sp>
      <p:sp>
        <p:nvSpPr>
          <p:cNvPr id="6" name="Dikdörtgen 5"/>
          <p:cNvSpPr/>
          <p:nvPr/>
        </p:nvSpPr>
        <p:spPr>
          <a:xfrm>
            <a:off x="822534" y="3067745"/>
            <a:ext cx="23082494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2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SDLC'nin</a:t>
            </a:r>
            <a:r>
              <a:rPr lang="en-US" sz="4400" dirty="0" smtClean="0"/>
              <a:t> </a:t>
            </a:r>
            <a:r>
              <a:rPr lang="en-US" sz="4400" noProof="1" smtClean="0"/>
              <a:t>bu aşamasında gerçek gelişme başlar ve ürün inşa edilir. </a:t>
            </a: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tr-TR" sz="4400" dirty="0" smtClean="0"/>
              <a:t>Yazılımcılar (Developers)</a:t>
            </a:r>
            <a:r>
              <a:rPr lang="en-US" sz="4400" dirty="0" smtClean="0"/>
              <a:t>, </a:t>
            </a:r>
          </a:p>
          <a:p>
            <a:pPr algn="l"/>
            <a:r>
              <a:rPr lang="en-US" sz="4400" noProof="1" smtClean="0"/>
              <a:t>		kuruluşları tarafından tanımlanan </a:t>
            </a:r>
          </a:p>
          <a:p>
            <a:pPr algn="l"/>
            <a:r>
              <a:rPr lang="en-US" sz="4400" noProof="1" smtClean="0"/>
              <a:t>		kodlama yönergelerine uymak zorundadır.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Kodlama için </a:t>
            </a:r>
            <a:r>
              <a:rPr lang="en-US" sz="4400" noProof="1" smtClean="0"/>
              <a:t>FRD baz alinarak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Developerlar gereken Funcionality’leri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olustururlar </a:t>
            </a:r>
            <a:endParaRPr lang="en-US" sz="4400" noProof="1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Kodlama için C ++, Java, </a:t>
            </a:r>
          </a:p>
          <a:p>
            <a:pPr algn="l"/>
            <a:r>
              <a:rPr lang="en-US" sz="4400" noProof="1" smtClean="0"/>
              <a:t>		dot Net vs. gibi farklı </a:t>
            </a:r>
          </a:p>
          <a:p>
            <a:pPr algn="l"/>
            <a:r>
              <a:rPr lang="en-US" sz="4400" noProof="1" smtClean="0"/>
              <a:t>		üst düzey programlama dilleri kullanılır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2050" name="Picture 2" descr="Freelance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81" y="3899302"/>
            <a:ext cx="11261418" cy="717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06" y="10608271"/>
            <a:ext cx="9791467" cy="17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8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duct Testing – the only way to ensuring product quality! | Market  Intel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527" y="3998945"/>
            <a:ext cx="11770858" cy="7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5: </a:t>
            </a:r>
            <a:br>
              <a:rPr lang="en-US" sz="7200" u="sng" dirty="0" smtClean="0"/>
            </a:br>
            <a:r>
              <a:rPr lang="en-US" sz="7200" u="sng" dirty="0"/>
              <a:t>Testing the Product: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40249" y="3503174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Bu </a:t>
            </a:r>
            <a:r>
              <a:rPr lang="en-US" sz="4400" noProof="1" smtClean="0"/>
              <a:t>aşama, ürün BRD'de tanımlanan kalite standartlarına ulaşıncaya kadar,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ürün kusurlarının rapor edildiği, izlendiği</a:t>
            </a:r>
            <a:r>
              <a:rPr lang="en-US" sz="4400" dirty="0" smtClean="0"/>
              <a:t>,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duzeltigi</a:t>
            </a:r>
            <a:r>
              <a:rPr lang="tr-TR" sz="4400" noProof="1" smtClean="0"/>
              <a:t>(fixlendiğ</a:t>
            </a:r>
            <a:r>
              <a:rPr lang="tr-TR" sz="4400" dirty="0" smtClean="0"/>
              <a:t>i</a:t>
            </a:r>
            <a:r>
              <a:rPr lang="tr-TR" sz="4400" dirty="0"/>
              <a:t>)</a:t>
            </a:r>
            <a:r>
              <a:rPr lang="en-US" sz="4400" dirty="0"/>
              <a:t> </a:t>
            </a:r>
            <a:r>
              <a:rPr lang="en-US" sz="4400" noProof="1" smtClean="0"/>
              <a:t>ve tekrar test edildiği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asamadir. </a:t>
            </a:r>
          </a:p>
          <a:p>
            <a:pPr algn="l"/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Ürün iş beklentilerini de karşılamalıdır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(</a:t>
            </a:r>
            <a:r>
              <a:rPr lang="en-US" sz="4400" dirty="0"/>
              <a:t>requirement specifications)</a:t>
            </a:r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STLC </a:t>
            </a:r>
            <a:r>
              <a:rPr lang="en-US" sz="4400" dirty="0"/>
              <a:t>=&gt; Software Testing Life </a:t>
            </a:r>
            <a:r>
              <a:rPr lang="en-US" sz="4400" dirty="0" smtClean="0"/>
              <a:t>Cycle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Test </a:t>
            </a:r>
            <a:r>
              <a:rPr lang="en-US" sz="4400" noProof="1" smtClean="0">
                <a:sym typeface="Wingdings" panose="05000000000000000000" pitchFamily="2" charset="2"/>
              </a:rPr>
              <a:t> Takip Bulunan Hatanin Dev.Gonderilmesi  raporlama</a:t>
            </a:r>
          </a:p>
          <a:p>
            <a:pPr algn="l"/>
            <a:r>
              <a:rPr lang="en-US" sz="4400" noProof="1" smtClean="0">
                <a:sym typeface="Wingdings" panose="05000000000000000000" pitchFamily="2" charset="2"/>
              </a:rPr>
              <a:t>            Duzeltme  Yeniden Test etme  Onaylamaraporlama</a:t>
            </a:r>
            <a:endParaRPr lang="en-US" sz="4400" noProof="1" smtClean="0"/>
          </a:p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56449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02" y="4963887"/>
            <a:ext cx="13782942" cy="6914992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5: </a:t>
            </a:r>
            <a:br>
              <a:rPr lang="en-US" sz="7200" u="sng" dirty="0" smtClean="0"/>
            </a:br>
            <a:r>
              <a:rPr lang="en-US" sz="7200" u="sng" dirty="0"/>
              <a:t>Testing the Product: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01506" y="2873995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4400" dirty="0" smtClean="0"/>
          </a:p>
          <a:p>
            <a:pPr algn="l"/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1. “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https://www.saucedemo.com” Adresine gidin</a:t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2.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Username kutusuna “standard_user” yazdirin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3.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Password kutusuna “secret_sauce” yazdirin</a:t>
            </a:r>
            <a:b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4. Login tusuna basin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5.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Ilk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ismini kaydedin ve </a:t>
            </a:r>
            <a:endParaRPr lang="en-US" altLang="tr-TR" sz="4400" i="1" dirty="0" smtClean="0">
              <a:solidFill>
                <a:schemeClr val="tx1"/>
              </a:solidFill>
              <a:latin typeface="JetBrains Mono"/>
            </a:endParaRPr>
          </a:p>
          <a:p>
            <a:pPr algn="l"/>
            <a:r>
              <a:rPr lang="en-US" altLang="tr-TR" sz="4400" i="1" dirty="0" smtClean="0">
                <a:solidFill>
                  <a:schemeClr val="tx1"/>
                </a:solidFill>
                <a:latin typeface="JetBrains Mono"/>
              </a:rPr>
              <a:t>		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bu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</a:t>
            </a:r>
            <a:r>
              <a:rPr lang="en-US" altLang="tr-TR" sz="4400" i="1" dirty="0">
                <a:solidFill>
                  <a:schemeClr val="tx1"/>
                </a:solidFill>
                <a:latin typeface="JetBrains Mono"/>
              </a:rPr>
              <a:t>	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sayfasina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gidin</a:t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6.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Add to Cart butonuna basin</a:t>
            </a:r>
            <a:b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7. Alisveris sepetine tiklayin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8.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Sectiginiz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basarili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olarak </a:t>
            </a:r>
            <a:endParaRPr lang="en-US" altLang="tr-TR" sz="4400" i="1" dirty="0" smtClean="0">
              <a:solidFill>
                <a:schemeClr val="tx1"/>
              </a:solidFill>
              <a:latin typeface="JetBrains Mono"/>
            </a:endParaRPr>
          </a:p>
          <a:p>
            <a:pPr algn="l"/>
            <a:r>
              <a:rPr lang="en-US" altLang="tr-TR" sz="4400" i="1" dirty="0">
                <a:solidFill>
                  <a:schemeClr val="tx1"/>
                </a:solidFill>
                <a:latin typeface="JetBrains Mono"/>
              </a:rPr>
              <a:t>	</a:t>
            </a:r>
            <a:r>
              <a:rPr lang="en-US" altLang="tr-TR" sz="4400" i="1" dirty="0" smtClean="0">
                <a:solidFill>
                  <a:schemeClr val="tx1"/>
                </a:solidFill>
                <a:latin typeface="JetBrains Mono"/>
              </a:rPr>
              <a:t>	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sepete eklendigini control edin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9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. Sayfayi kapatin</a:t>
            </a:r>
            <a:r>
              <a:rPr lang="en-US" altLang="tr-TR" sz="4400" i="1" noProof="1" smtClean="0">
                <a:solidFill>
                  <a:schemeClr val="tx1"/>
                </a:solidFill>
                <a:latin typeface="JetBrains Mono"/>
              </a:rPr>
              <a:t> </a:t>
            </a:r>
            <a:endParaRPr lang="tr-TR" altLang="tr-TR" sz="4400" noProof="1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08477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Release and Deployment - Best Prac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527" y="3442823"/>
            <a:ext cx="11772502" cy="89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6</a:t>
            </a:r>
            <a:r>
              <a:rPr lang="en-US" sz="7200" u="sng" dirty="0" smtClean="0"/>
              <a:t>: </a:t>
            </a:r>
            <a:br>
              <a:rPr lang="en-US" sz="7200" u="sng" dirty="0" smtClean="0"/>
            </a:br>
            <a:r>
              <a:rPr lang="en-US" sz="7200" u="sng" dirty="0"/>
              <a:t>Deployment in the Market and Maintenance:</a:t>
            </a:r>
            <a:r>
              <a:rPr lang="en-US" sz="7200" dirty="0"/>
              <a:t> 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6" name="Dikdörtgen 5"/>
          <p:cNvSpPr/>
          <p:nvPr/>
        </p:nvSpPr>
        <p:spPr>
          <a:xfrm>
            <a:off x="1040249" y="3503174"/>
            <a:ext cx="2308249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Ürün</a:t>
            </a:r>
            <a:r>
              <a:rPr lang="en-US" sz="4000" dirty="0" smtClean="0"/>
              <a:t> </a:t>
            </a:r>
            <a:r>
              <a:rPr lang="en-US" sz="4000" dirty="0"/>
              <a:t>test </a:t>
            </a:r>
            <a:r>
              <a:rPr lang="en-US" sz="4000" noProof="1" smtClean="0"/>
              <a:t>edildikten ve </a:t>
            </a:r>
            <a:r>
              <a:rPr lang="tr-TR" sz="4000" dirty="0" smtClean="0"/>
              <a:t>onaylandıktan </a:t>
            </a:r>
            <a:r>
              <a:rPr lang="tr-TR" sz="4000" dirty="0"/>
              <a:t>sonra </a:t>
            </a:r>
            <a:endParaRPr lang="en-US" sz="4000" dirty="0" smtClean="0"/>
          </a:p>
          <a:p>
            <a:pPr algn="l"/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tr-TR" sz="4000" dirty="0" smtClean="0"/>
              <a:t>(</a:t>
            </a:r>
            <a:r>
              <a:rPr lang="en-US" sz="4000" noProof="1" smtClean="0"/>
              <a:t>hazır</a:t>
            </a:r>
            <a:r>
              <a:rPr lang="en-US" sz="4000" dirty="0" smtClean="0"/>
              <a:t> </a:t>
            </a:r>
            <a:r>
              <a:rPr lang="en-US" sz="4000" noProof="1" smtClean="0"/>
              <a:t>olduğunda</a:t>
            </a:r>
            <a:r>
              <a:rPr lang="tr-TR" sz="4000" dirty="0" smtClean="0"/>
              <a:t>),</a:t>
            </a:r>
            <a:r>
              <a:rPr lang="en-US" sz="4000" dirty="0" smtClean="0"/>
              <a:t> </a:t>
            </a:r>
            <a:r>
              <a:rPr lang="en-US" sz="4000" noProof="1" smtClean="0"/>
              <a:t>resmi olarak uygun </a:t>
            </a:r>
            <a:r>
              <a:rPr lang="tr-TR" sz="4000" dirty="0" smtClean="0"/>
              <a:t>görülen </a:t>
            </a:r>
            <a:r>
              <a:rPr lang="tr-TR" sz="4000" dirty="0"/>
              <a:t>şekilde </a:t>
            </a:r>
            <a:endParaRPr lang="en-US" sz="4000" dirty="0" smtClean="0"/>
          </a:p>
          <a:p>
            <a:pPr algn="l"/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tr-TR" sz="4000" noProof="1" smtClean="0"/>
              <a:t>release</a:t>
            </a:r>
            <a:r>
              <a:rPr lang="tr-TR" sz="4000" dirty="0" smtClean="0"/>
              <a:t> </a:t>
            </a:r>
            <a:r>
              <a:rPr lang="tr-TR" sz="4000" dirty="0"/>
              <a:t>edilir(piyasaya sürülür)</a:t>
            </a:r>
            <a:r>
              <a:rPr lang="en-US" sz="4000" dirty="0"/>
              <a:t>.</a:t>
            </a:r>
            <a:endParaRPr lang="tr-TR" sz="4000" dirty="0"/>
          </a:p>
          <a:p>
            <a:pPr algn="l"/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Ürün piyasaya sunulduktan sonra </a:t>
            </a:r>
          </a:p>
          <a:p>
            <a:pPr algn="l"/>
            <a:r>
              <a:rPr lang="en-US" sz="4000" noProof="1" smtClean="0"/>
              <a:t>		mevcut müşteri tabanı için bakımı yapılır.</a:t>
            </a:r>
          </a:p>
          <a:p>
            <a:pPr algn="l"/>
            <a:endParaRPr lang="en-US" sz="4000" noProof="1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Musteriden (End-User) gelen feedbackler </a:t>
            </a:r>
          </a:p>
          <a:p>
            <a:pPr algn="l"/>
            <a:r>
              <a:rPr lang="en-US" sz="4000" noProof="1"/>
              <a:t>	</a:t>
            </a:r>
            <a:r>
              <a:rPr lang="en-US" sz="4000" noProof="1" smtClean="0"/>
              <a:t>	ve </a:t>
            </a:r>
            <a:r>
              <a:rPr lang="en-US" sz="4000" noProof="1"/>
              <a:t>Teknolojik G</a:t>
            </a:r>
            <a:r>
              <a:rPr lang="en-US" sz="4000" noProof="1" smtClean="0"/>
              <a:t>elismeler ile ihtiyaclar </a:t>
            </a:r>
          </a:p>
          <a:p>
            <a:pPr algn="l"/>
            <a:r>
              <a:rPr lang="en-US" sz="4000" noProof="1" smtClean="0"/>
              <a:t>		yeniden belirlenir </a:t>
            </a:r>
          </a:p>
          <a:p>
            <a:pPr algn="l"/>
            <a:r>
              <a:rPr lang="en-US" sz="4000" noProof="1"/>
              <a:t>	</a:t>
            </a:r>
            <a:r>
              <a:rPr lang="en-US" sz="4000" noProof="1" smtClean="0"/>
              <a:t>	ve dongu yeniden baslatilir.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4957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aterfall Model – Fundamentals of Software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88" y="3337584"/>
            <a:ext cx="19395169" cy="86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/>
              <a:t>Şelale </a:t>
            </a:r>
            <a:r>
              <a:rPr lang="en-US" noProof="1" smtClean="0"/>
              <a:t>Metodu</a:t>
            </a:r>
            <a:r>
              <a:rPr lang="en-US" dirty="0" smtClean="0"/>
              <a:t>)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2" name="Dikdörtgen 1"/>
          <p:cNvSpPr/>
          <p:nvPr/>
        </p:nvSpPr>
        <p:spPr>
          <a:xfrm>
            <a:off x="11141245" y="3725851"/>
            <a:ext cx="118140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Waterfall yöntemi, yazılım</a:t>
            </a:r>
            <a:r>
              <a:rPr lang="en-US" sz="4400" dirty="0"/>
              <a:t> </a:t>
            </a:r>
            <a:r>
              <a:rPr lang="en-US" sz="4400" noProof="1"/>
              <a:t>geliştirmede kullanılan erken SDLC yaklaşımıdır</a:t>
            </a:r>
            <a:r>
              <a:rPr lang="en-US" sz="2400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2400" y="7666863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/>
              <a:t>Waterfall</a:t>
            </a:r>
            <a:r>
              <a:rPr lang="tr-TR" sz="4400" dirty="0"/>
              <a:t> da her aşama bir önceki aşama tamamen bittikten sonra başlıyor.</a:t>
            </a:r>
          </a:p>
          <a:p>
            <a:pPr algn="l"/>
            <a:r>
              <a:rPr lang="en-US" sz="4400" dirty="0"/>
              <a:t>		</a:t>
            </a:r>
            <a:r>
              <a:rPr lang="tr-TR" sz="4400" noProof="1"/>
              <a:t>Waterfal</a:t>
            </a:r>
            <a:r>
              <a:rPr lang="tr-TR" sz="4400" dirty="0"/>
              <a:t>l </a:t>
            </a:r>
            <a:r>
              <a:rPr lang="en-US" sz="4400" noProof="1"/>
              <a:t>modelinde fazlar çakışma</a:t>
            </a:r>
            <a:r>
              <a:rPr lang="en-US" sz="4400" dirty="0"/>
              <a:t>z</a:t>
            </a:r>
            <a:r>
              <a:rPr lang="tr-TR" sz="4400" dirty="0"/>
              <a:t>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669282" y="10057886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Tüm bu aşamalar, ilerlemenin aşamalar boyunca sürekli olarak aşağı doğru (şelale gibi) aktığı sekilde kademelendirilir</a:t>
            </a:r>
            <a:r>
              <a:rPr lang="tr-TR" sz="4400" dirty="0"/>
              <a:t>.</a:t>
            </a:r>
            <a:endParaRPr lang="en-US" sz="4400" dirty="0"/>
          </a:p>
        </p:txBody>
      </p:sp>
      <p:sp>
        <p:nvSpPr>
          <p:cNvPr id="10" name="Dikdörtgen 9"/>
          <p:cNvSpPr/>
          <p:nvPr/>
        </p:nvSpPr>
        <p:spPr>
          <a:xfrm>
            <a:off x="14080387" y="5560668"/>
            <a:ext cx="101512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Eski firmalarda ve devlet projelerinde</a:t>
            </a:r>
          </a:p>
          <a:p>
            <a:pPr algn="l"/>
            <a:r>
              <a:rPr lang="en-US" sz="4400" noProof="1"/>
              <a:t> </a:t>
            </a:r>
            <a:r>
              <a:rPr lang="en-US" sz="4400" noProof="1" smtClean="0"/>
              <a:t>		kullanilir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ikdörtgen 5"/>
          <p:cNvSpPr/>
          <p:nvPr/>
        </p:nvSpPr>
        <p:spPr>
          <a:xfrm>
            <a:off x="16646635" y="7231006"/>
            <a:ext cx="77373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52525"/>
                </a:solidFill>
                <a:latin typeface="Arial" panose="020B0604020202020204" pitchFamily="34" charset="0"/>
              </a:rPr>
              <a:t>Planlamanin onemli oldugu askeri projelerde tercih edilir</a:t>
            </a:r>
            <a:endParaRPr lang="en-US" sz="4400" noProof="1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206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/>
          </a:bodyPr>
          <a:lstStyle/>
          <a:p>
            <a:r>
              <a:rPr lang="en-US" dirty="0"/>
              <a:t>Waterfall Method 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6" y="2547257"/>
            <a:ext cx="22837699" cy="99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marL="0" indent="0" algn="ctr" hangingPunct="1">
              <a:spcBef>
                <a:spcPts val="600"/>
              </a:spcBef>
              <a:buNone/>
            </a:pPr>
            <a:r>
              <a:rPr lang="tr-TR" sz="8000" dirty="0" smtClean="0"/>
              <a:t>Analiz </a:t>
            </a:r>
            <a:r>
              <a:rPr lang="tr-TR" sz="8000" dirty="0"/>
              <a:t>Süreci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 smtClean="0"/>
              <a:t>Sistemden </a:t>
            </a:r>
            <a:r>
              <a:rPr lang="tr-TR" sz="4400" b="0" dirty="0"/>
              <a:t>ne istenildiği ve kısıtların belirlendiği aşamadır</a:t>
            </a:r>
            <a:r>
              <a:rPr lang="tr-TR" sz="4400" b="0" dirty="0" smtClean="0"/>
              <a:t>.</a:t>
            </a:r>
            <a:r>
              <a:rPr lang="en-US" sz="4400" b="0" dirty="0" smtClean="0"/>
              <a:t> Bu </a:t>
            </a:r>
            <a:r>
              <a:rPr lang="en-US" sz="4400" b="0" noProof="1" smtClean="0"/>
              <a:t>asamaya</a:t>
            </a:r>
            <a:r>
              <a:rPr lang="en-US" sz="4400" b="0" dirty="0" smtClean="0"/>
              <a:t> </a:t>
            </a:r>
            <a:r>
              <a:rPr lang="tr-TR" sz="4400" b="0" dirty="0"/>
              <a:t>“Gereksinim Mühendisliği </a:t>
            </a:r>
            <a:r>
              <a:rPr lang="tr-TR" sz="4400" b="0" dirty="0" smtClean="0"/>
              <a:t>(</a:t>
            </a:r>
            <a:r>
              <a:rPr lang="tr-TR" sz="4400" b="0" noProof="1" smtClean="0"/>
              <a:t>Requierements Engineering</a:t>
            </a:r>
            <a:r>
              <a:rPr lang="tr-TR" sz="4400" b="0" dirty="0" smtClean="0"/>
              <a:t>)”</a:t>
            </a:r>
            <a:r>
              <a:rPr lang="en-US" sz="4400" b="0" dirty="0" smtClean="0"/>
              <a:t> de </a:t>
            </a:r>
            <a:r>
              <a:rPr lang="en-US" sz="4400" b="0" noProof="1" smtClean="0"/>
              <a:t>denir</a:t>
            </a:r>
            <a:r>
              <a:rPr lang="en-US" sz="4400" b="0" dirty="0" smtClean="0"/>
              <a:t>.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Analiz süreci yazılım geliştirmenin sürecinin başlangıcı olduğu için tüm ihtiyaçların doğru şekilde anlaşılmış olması gerekmektedir. </a:t>
            </a:r>
            <a:endParaRPr lang="en-US" sz="44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Analiz dokümanları yalın bir şekilde hazırlanmalı ve herkesin anlayabileceği şekilde yazılmalıdır. Çünkü bu dokümanlara istinaden;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Yazılım geliştirme ekibinin müşterinin tam ihtiyacını anlaması için yardımcı olur,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Tasarım ekibine; bu analize istinaden sistemin nasıl tasarlanacağına </a:t>
            </a:r>
            <a:r>
              <a:rPr lang="tr-TR" sz="4400" b="0" noProof="1" smtClean="0"/>
              <a:t>yardmcı</a:t>
            </a:r>
            <a:r>
              <a:rPr lang="tr-TR" sz="4400" b="0" dirty="0" smtClean="0"/>
              <a:t> </a:t>
            </a:r>
            <a:r>
              <a:rPr lang="tr-TR" sz="4400" b="0" dirty="0"/>
              <a:t>olur,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Test ekibine; bu analizlere istinaden hangi test </a:t>
            </a:r>
            <a:r>
              <a:rPr lang="tr-TR" sz="4400" b="0" noProof="1" smtClean="0"/>
              <a:t>case lerinin </a:t>
            </a:r>
            <a:r>
              <a:rPr lang="tr-TR" sz="4400" b="0" dirty="0" smtClean="0"/>
              <a:t>koşulacağına </a:t>
            </a:r>
            <a:r>
              <a:rPr lang="tr-TR" sz="4400" b="0" dirty="0"/>
              <a:t>yardımcı olur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Gereksinimler tamamlandıktan sonra dokümantasyonu müşteri ile mutabık kalınmalı ve bu doküman üzerinden müşteriden onay alınmalıdır.</a:t>
            </a:r>
            <a:r>
              <a:rPr lang="tr-TR" b="0" dirty="0"/>
              <a:t> </a:t>
            </a:r>
            <a:endParaRPr lang="en-US" sz="4400" b="0" dirty="0" smtClean="0"/>
          </a:p>
        </p:txBody>
      </p:sp>
    </p:spTree>
    <p:extLst>
      <p:ext uri="{BB962C8B-B14F-4D97-AF65-F5344CB8AC3E}">
        <p14:creationId xmlns:p14="http://schemas.microsoft.com/office/powerpoint/2010/main" val="2258767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/>
          </a:bodyPr>
          <a:lstStyle/>
          <a:p>
            <a:r>
              <a:rPr lang="en-US" dirty="0"/>
              <a:t>Waterfall Method 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6" y="2547257"/>
            <a:ext cx="22837699" cy="99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marL="0" indent="0" algn="ctr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tr-TR" sz="8000" dirty="0" smtClean="0"/>
              <a:t>Tasarım </a:t>
            </a:r>
            <a:r>
              <a:rPr lang="tr-TR" sz="8000" dirty="0"/>
              <a:t>Süreci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Yazılımın temelini yani mimarisini oluşturmak için; ihtiyaçları çalışır sisteme çevirmek gerekmektedir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4400" b="0" dirty="0" smtClean="0"/>
              <a:t>M</a:t>
            </a:r>
            <a:r>
              <a:rPr lang="tr-TR" sz="4400" b="0" noProof="1" smtClean="0"/>
              <a:t>üşterinin</a:t>
            </a:r>
            <a:r>
              <a:rPr lang="tr-TR" sz="4400" b="0" dirty="0" smtClean="0"/>
              <a:t> ihtiyaçlarını</a:t>
            </a:r>
            <a:r>
              <a:rPr lang="en-US" sz="4400" b="0" dirty="0" smtClean="0"/>
              <a:t> </a:t>
            </a:r>
            <a:r>
              <a:rPr lang="en-US" sz="4400" b="0" noProof="1" smtClean="0"/>
              <a:t>karsilamak icin</a:t>
            </a:r>
            <a:r>
              <a:rPr lang="tr-TR" sz="4400" b="0" dirty="0" smtClean="0"/>
              <a:t> </a:t>
            </a:r>
            <a:r>
              <a:rPr lang="tr-TR" sz="4400" b="0" dirty="0"/>
              <a:t>nasıl yazılım geliştirme yapılacağını teknik olarak tasarlandığı </a:t>
            </a:r>
            <a:r>
              <a:rPr lang="tr-TR" sz="4400" b="0" dirty="0" smtClean="0"/>
              <a:t>süreçtir</a:t>
            </a:r>
            <a:endParaRPr lang="en-US" sz="44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4400" b="0" dirty="0"/>
              <a:t>Bu süreç iki farklı adımdan oluşmaktadır.</a:t>
            </a:r>
          </a:p>
          <a:p>
            <a:pPr marL="0" indent="0">
              <a:buNone/>
            </a:pPr>
            <a:r>
              <a:rPr lang="tr-TR" sz="4400" b="0" dirty="0"/>
              <a:t>     a) Sistemin net belirlenmesi: Müşteriye sistemin ne yapacağını anlatır. Buna “Kavramsal Sistem Tasarım” denir. </a:t>
            </a:r>
            <a:endParaRPr lang="en-US" sz="4400" b="0" dirty="0" smtClean="0"/>
          </a:p>
          <a:p>
            <a:pPr marL="0" indent="0">
              <a:buNone/>
            </a:pPr>
            <a:r>
              <a:rPr lang="tr-TR" sz="4400" b="0" dirty="0"/>
              <a:t>   </a:t>
            </a:r>
            <a:r>
              <a:rPr lang="en-US" sz="4400" b="0" dirty="0" smtClean="0"/>
              <a:t>	</a:t>
            </a:r>
            <a:r>
              <a:rPr lang="tr-TR" sz="4400" b="0" dirty="0" smtClean="0"/>
              <a:t>b</a:t>
            </a:r>
            <a:r>
              <a:rPr lang="tr-TR" sz="4400" b="0" dirty="0"/>
              <a:t>) Teknik Tasarım: Müşteri kavramsal sistem tasarımı uygun görürse sistem kurucularına, </a:t>
            </a:r>
            <a:r>
              <a:rPr lang="tr-TR" sz="4400" b="0" dirty="0" smtClean="0"/>
              <a:t>programcılara</a:t>
            </a:r>
            <a:r>
              <a:rPr lang="en-US" sz="4400" b="0" dirty="0" smtClean="0"/>
              <a:t>,</a:t>
            </a:r>
            <a:r>
              <a:rPr lang="tr-TR" sz="4400" b="0" dirty="0" smtClean="0"/>
              <a:t> </a:t>
            </a:r>
            <a:r>
              <a:rPr lang="tr-TR" sz="4400" b="0" dirty="0"/>
              <a:t>yazılım ve donanım kurmalarına izin veren “Teknik Tasarım” hazırlanır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4400" b="0" dirty="0"/>
              <a:t>Tasarım sürecinde; eğer analiz sürecinde anlaşılmayan bir kısım varsa kesinlikle bu soru işareti analistlerle görüşülerek giderilmelidir.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4400" b="0" dirty="0" smtClean="0"/>
          </a:p>
        </p:txBody>
      </p:sp>
    </p:spTree>
    <p:extLst>
      <p:ext uri="{BB962C8B-B14F-4D97-AF65-F5344CB8AC3E}">
        <p14:creationId xmlns:p14="http://schemas.microsoft.com/office/powerpoint/2010/main" val="33722472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nTask for Waterfall Project Management - A Practical Guide for  First Timers - n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66" y="4787873"/>
            <a:ext cx="9048321" cy="65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/>
              <a:t>avantaj ve dezavantajlari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8" y="3062047"/>
            <a:ext cx="7515922" cy="849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fontScale="85000" lnSpcReduction="20000"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hangingPunct="1"/>
            <a:endParaRPr lang="en-US" dirty="0" smtClean="0"/>
          </a:p>
          <a:p>
            <a:pPr marL="0" indent="0" hangingPunct="1">
              <a:buNone/>
            </a:pPr>
            <a:r>
              <a:rPr lang="en-US" sz="5200" noProof="1" smtClean="0">
                <a:solidFill>
                  <a:schemeClr val="tx1"/>
                </a:solidFill>
                <a:latin typeface="+mj-lt"/>
              </a:rPr>
              <a:t>Avantajlar: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4800" b="0" noProof="1" smtClean="0">
                <a:solidFill>
                  <a:schemeClr val="tx1"/>
                </a:solidFill>
              </a:rPr>
              <a:t>Proje bilgisini aktarmak daha kolaydır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4800" b="0" noProof="1" smtClean="0">
                <a:solidFill>
                  <a:schemeClr val="tx1"/>
                </a:solidFill>
              </a:rPr>
              <a:t>Projeyi yönetmek daha </a:t>
            </a:r>
            <a:r>
              <a:rPr lang="en-US" sz="4800" b="0" noProof="1">
                <a:solidFill>
                  <a:schemeClr val="tx1"/>
                </a:solidFill>
              </a:rPr>
              <a:t> </a:t>
            </a:r>
            <a:r>
              <a:rPr lang="en-US" sz="4800" b="0" noProof="1" smtClean="0">
                <a:solidFill>
                  <a:schemeClr val="tx1"/>
                </a:solidFill>
              </a:rPr>
              <a:t>      kolaydır</a:t>
            </a:r>
            <a:endParaRPr lang="en-US" sz="4800" b="0" noProof="1">
              <a:solidFill>
                <a:schemeClr val="tx1"/>
              </a:solidFill>
            </a:endParaRPr>
          </a:p>
          <a:p>
            <a:pPr marL="0" indent="0" hangingPunct="1">
              <a:buNone/>
            </a:pPr>
            <a:endParaRPr lang="en-US" sz="2100" b="0" dirty="0" smtClean="0">
              <a:solidFill>
                <a:schemeClr val="tx1"/>
              </a:solidFill>
            </a:endParaRPr>
          </a:p>
          <a:p>
            <a:pPr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800" b="0" dirty="0" smtClean="0">
                <a:solidFill>
                  <a:schemeClr val="tx1"/>
                </a:solidFill>
              </a:rPr>
              <a:t>K</a:t>
            </a:r>
            <a:r>
              <a:rPr lang="tr-TR" sz="4800" b="0" noProof="1" smtClean="0">
                <a:solidFill>
                  <a:schemeClr val="tx1"/>
                </a:solidFill>
              </a:rPr>
              <a:t>üçük </a:t>
            </a:r>
            <a:r>
              <a:rPr lang="tr-TR" sz="4800" b="0" dirty="0" smtClean="0">
                <a:solidFill>
                  <a:schemeClr val="tx1"/>
                </a:solidFill>
              </a:rPr>
              <a:t>projeler için </a:t>
            </a:r>
            <a:endParaRPr lang="en-US" sz="4800" b="0" dirty="0" smtClean="0">
              <a:solidFill>
                <a:schemeClr val="tx1"/>
              </a:solidFill>
            </a:endParaRPr>
          </a:p>
          <a:p>
            <a:pPr marL="0" indent="0" hangingPunct="1">
              <a:spcBef>
                <a:spcPts val="0"/>
              </a:spcBef>
              <a:buNone/>
            </a:pPr>
            <a:r>
              <a:rPr lang="en-US" sz="4800" b="0" dirty="0">
                <a:solidFill>
                  <a:schemeClr val="tx1"/>
                </a:solidFill>
              </a:rPr>
              <a:t>	</a:t>
            </a:r>
            <a:r>
              <a:rPr lang="en-US" sz="4800" b="0" dirty="0" smtClean="0">
                <a:solidFill>
                  <a:schemeClr val="tx1"/>
                </a:solidFill>
              </a:rPr>
              <a:t>	</a:t>
            </a:r>
            <a:r>
              <a:rPr lang="tr-TR" sz="4800" b="0" dirty="0" smtClean="0">
                <a:solidFill>
                  <a:schemeClr val="tx1"/>
                </a:solidFill>
              </a:rPr>
              <a:t>daha iyidir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tr-TR" sz="4800" b="0" dirty="0" smtClean="0">
                <a:solidFill>
                  <a:schemeClr val="tx1"/>
                </a:solidFill>
              </a:rPr>
              <a:t>Görevler mümkün olduğunca sabit kalır</a:t>
            </a:r>
          </a:p>
          <a:p>
            <a:pPr hangingPunct="1"/>
            <a:endParaRPr lang="tr-TR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15974088" y="3725851"/>
            <a:ext cx="8409912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>
                <a:latin typeface="Graphik"/>
              </a:rPr>
              <a:t>Dezavantajlar</a:t>
            </a:r>
            <a:r>
              <a:rPr lang="en-US" sz="4400" b="1" dirty="0" smtClean="0">
                <a:latin typeface="Graphik"/>
              </a:rPr>
              <a:t>:</a:t>
            </a:r>
          </a:p>
          <a:p>
            <a:pPr algn="l"/>
            <a:endParaRPr lang="en-US" sz="44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>
                <a:latin typeface="Graphik"/>
              </a:rPr>
              <a:t>Değişim ve yenilikler </a:t>
            </a:r>
            <a:r>
              <a:rPr lang="tr-TR" sz="4400" dirty="0" smtClean="0">
                <a:latin typeface="Graphik"/>
              </a:rPr>
              <a:t>zordur</a:t>
            </a:r>
            <a:endParaRPr lang="en-US" sz="4400" dirty="0" smtClean="0">
              <a:latin typeface="Graphik"/>
            </a:endParaRPr>
          </a:p>
          <a:p>
            <a:pPr algn="l"/>
            <a:r>
              <a:rPr lang="tr-TR" sz="4400" dirty="0" smtClean="0">
                <a:latin typeface="Graphik"/>
              </a:rPr>
              <a:t> </a:t>
            </a:r>
            <a:endParaRPr lang="en-US" sz="4400" dirty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>
                <a:latin typeface="Graphik"/>
              </a:rPr>
              <a:t>Müşteri öngörü ve önerileri </a:t>
            </a:r>
            <a:endParaRPr lang="en-US" sz="4400" dirty="0" smtClean="0">
              <a:latin typeface="Graphik"/>
            </a:endParaRPr>
          </a:p>
          <a:p>
            <a:pPr algn="l"/>
            <a:r>
              <a:rPr lang="en-US" sz="4400" dirty="0">
                <a:latin typeface="Graphik"/>
              </a:rPr>
              <a:t>	</a:t>
            </a:r>
            <a:r>
              <a:rPr lang="en-US" sz="4400" dirty="0" smtClean="0">
                <a:latin typeface="Graphik"/>
              </a:rPr>
              <a:t>	</a:t>
            </a:r>
            <a:r>
              <a:rPr lang="tr-TR" sz="4400" dirty="0" smtClean="0">
                <a:latin typeface="Graphik"/>
              </a:rPr>
              <a:t>önemsenmez</a:t>
            </a:r>
            <a:r>
              <a:rPr lang="en-US" sz="4400" dirty="0" smtClean="0">
                <a:latin typeface="Graphik"/>
              </a:rPr>
              <a:t>	</a:t>
            </a:r>
          </a:p>
          <a:p>
            <a:pPr algn="l"/>
            <a:endParaRPr lang="en-US" sz="4000" dirty="0" smtClean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latin typeface="Graphik"/>
              </a:rPr>
              <a:t>uzun sure devam eden projeler için zayıf</a:t>
            </a:r>
            <a:r>
              <a:rPr lang="en-US" sz="4400" dirty="0" smtClean="0">
                <a:latin typeface="Graphik"/>
              </a:rPr>
              <a:t> model</a:t>
            </a:r>
          </a:p>
          <a:p>
            <a:pPr algn="l"/>
            <a:endParaRPr lang="en-US" sz="4400" dirty="0" smtClean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latin typeface="Graphik"/>
              </a:rPr>
              <a:t>Testi </a:t>
            </a:r>
            <a:r>
              <a:rPr lang="tr-TR" sz="4400" dirty="0">
                <a:latin typeface="Graphik"/>
              </a:rPr>
              <a:t>tamamlanıncaya kadar </a:t>
            </a:r>
            <a:endParaRPr lang="en-US" sz="4400" dirty="0" smtClean="0">
              <a:latin typeface="Graphik"/>
            </a:endParaRPr>
          </a:p>
          <a:p>
            <a:pPr algn="l"/>
            <a:r>
              <a:rPr lang="en-US" sz="4400" dirty="0">
                <a:latin typeface="Graphik"/>
              </a:rPr>
              <a:t>	</a:t>
            </a:r>
            <a:r>
              <a:rPr lang="en-US" sz="4400" dirty="0" smtClean="0">
                <a:latin typeface="Graphik"/>
              </a:rPr>
              <a:t>	</a:t>
            </a:r>
            <a:r>
              <a:rPr lang="en-US" sz="4400" noProof="1" smtClean="0">
                <a:latin typeface="Graphik"/>
              </a:rPr>
              <a:t>projeyi</a:t>
            </a:r>
            <a:r>
              <a:rPr lang="en-US" sz="4400" dirty="0" smtClean="0">
                <a:latin typeface="Graphik"/>
              </a:rPr>
              <a:t> </a:t>
            </a:r>
            <a:r>
              <a:rPr lang="tr-TR" sz="4400" dirty="0" smtClean="0">
                <a:latin typeface="Graphik"/>
              </a:rPr>
              <a:t>geciktirir</a:t>
            </a:r>
            <a:endParaRPr lang="tr-TR" sz="4400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9156361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507067"/>
          </a:xfrm>
        </p:spPr>
        <p:txBody>
          <a:bodyPr>
            <a:normAutofit/>
          </a:bodyPr>
          <a:lstStyle/>
          <a:p>
            <a:r>
              <a:rPr lang="en-US" noProof="1" smtClean="0"/>
              <a:t>Sdlc nedir</a:t>
            </a:r>
            <a:endParaRPr lang="en-US" noProof="1"/>
          </a:p>
        </p:txBody>
      </p:sp>
      <p:sp>
        <p:nvSpPr>
          <p:cNvPr id="5" name="Dikdörtgen 4"/>
          <p:cNvSpPr/>
          <p:nvPr/>
        </p:nvSpPr>
        <p:spPr>
          <a:xfrm>
            <a:off x="1650381" y="3970494"/>
            <a:ext cx="2166681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600" b="1" dirty="0" smtClean="0">
                <a:solidFill>
                  <a:srgbClr val="FF0000"/>
                </a:solidFill>
              </a:rPr>
              <a:t>SDLC</a:t>
            </a:r>
            <a:r>
              <a:rPr lang="en-US" sz="6600" dirty="0" smtClean="0">
                <a:solidFill>
                  <a:schemeClr val="tx1"/>
                </a:solidFill>
              </a:rPr>
              <a:t> : </a:t>
            </a:r>
            <a:r>
              <a:rPr lang="en-US" sz="6600" noProof="1" smtClean="0">
                <a:solidFill>
                  <a:srgbClr val="FF0000"/>
                </a:solidFill>
              </a:rPr>
              <a:t>S</a:t>
            </a:r>
            <a:r>
              <a:rPr lang="en-US" sz="6600" noProof="1" smtClean="0">
                <a:solidFill>
                  <a:schemeClr val="tx1"/>
                </a:solidFill>
              </a:rPr>
              <a:t>oftaware </a:t>
            </a:r>
            <a:r>
              <a:rPr lang="en-US" sz="6600" noProof="1" smtClean="0">
                <a:solidFill>
                  <a:srgbClr val="FF0000"/>
                </a:solidFill>
              </a:rPr>
              <a:t>D</a:t>
            </a:r>
            <a:r>
              <a:rPr lang="en-US" sz="6600" noProof="1" smtClean="0">
                <a:solidFill>
                  <a:schemeClr val="tx1"/>
                </a:solidFill>
              </a:rPr>
              <a:t>evelopment </a:t>
            </a:r>
            <a:r>
              <a:rPr lang="en-US" sz="6600" noProof="1" smtClean="0">
                <a:solidFill>
                  <a:srgbClr val="FF0000"/>
                </a:solidFill>
              </a:rPr>
              <a:t>L</a:t>
            </a:r>
            <a:r>
              <a:rPr lang="en-US" sz="6600" noProof="1" smtClean="0">
                <a:solidFill>
                  <a:schemeClr val="tx1"/>
                </a:solidFill>
              </a:rPr>
              <a:t>ife </a:t>
            </a:r>
            <a:r>
              <a:rPr lang="en-US" sz="6600" noProof="1" smtClean="0">
                <a:solidFill>
                  <a:srgbClr val="FF0000"/>
                </a:solidFill>
              </a:rPr>
              <a:t>C</a:t>
            </a:r>
            <a:r>
              <a:rPr lang="en-US" sz="6600" noProof="1" smtClean="0">
                <a:solidFill>
                  <a:schemeClr val="tx1"/>
                </a:solidFill>
              </a:rPr>
              <a:t>ycle</a:t>
            </a:r>
          </a:p>
          <a:p>
            <a:pPr algn="l"/>
            <a:r>
              <a:rPr lang="en-US" sz="6600" noProof="1" smtClean="0">
                <a:solidFill>
                  <a:schemeClr val="tx1"/>
                </a:solidFill>
              </a:rPr>
              <a:t>            Yazilim Gelistirme Yasam Dongusu</a:t>
            </a:r>
          </a:p>
          <a:p>
            <a:pPr algn="l"/>
            <a:endParaRPr lang="en-US" sz="6600" dirty="0">
              <a:solidFill>
                <a:schemeClr val="tx1"/>
              </a:solidFill>
            </a:endParaRPr>
          </a:p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	</a:t>
            </a:r>
            <a:r>
              <a:rPr lang="en-US" sz="4400" b="1" noProof="1" smtClean="0">
                <a:solidFill>
                  <a:schemeClr val="tx1"/>
                </a:solidFill>
              </a:rPr>
              <a:t>	Y</a:t>
            </a:r>
            <a:r>
              <a:rPr lang="en-US" sz="4400" noProof="1" smtClean="0"/>
              <a:t>azılım endüstrisi tarafından </a:t>
            </a:r>
            <a:r>
              <a:rPr lang="en-US" sz="4400" noProof="1" smtClean="0">
                <a:solidFill>
                  <a:srgbClr val="FF0000"/>
                </a:solidFill>
              </a:rPr>
              <a:t>yüksek kaliteli </a:t>
            </a:r>
            <a:r>
              <a:rPr lang="en-US" sz="4400" noProof="1" smtClean="0"/>
              <a:t>yazılım tasarlamak, geliştirmek ve test etmek için kullanılan bir süreçtir. 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tr-TR" sz="4400" noProof="1" smtClean="0">
                <a:solidFill>
                  <a:srgbClr val="FF0000"/>
                </a:solidFill>
              </a:rPr>
              <a:t>üşteri</a:t>
            </a:r>
            <a:r>
              <a:rPr lang="tr-TR" sz="4400" dirty="0" smtClean="0">
                <a:solidFill>
                  <a:srgbClr val="FF0000"/>
                </a:solidFill>
              </a:rPr>
              <a:t> beklentilerini </a:t>
            </a:r>
            <a:r>
              <a:rPr lang="tr-TR" sz="4400" dirty="0"/>
              <a:t>karşılayan veya </a:t>
            </a:r>
            <a:r>
              <a:rPr lang="tr-TR" sz="4400" dirty="0" smtClean="0"/>
              <a:t>beklentilerin</a:t>
            </a:r>
            <a:r>
              <a:rPr lang="en-US" sz="4400" dirty="0" smtClean="0"/>
              <a:t> </a:t>
            </a:r>
            <a:r>
              <a:rPr lang="tr-TR" sz="4400" dirty="0" smtClean="0"/>
              <a:t>de </a:t>
            </a:r>
            <a:r>
              <a:rPr lang="tr-TR" sz="4400" dirty="0"/>
              <a:t>ötesinde bir ürün ortaya koyan</a:t>
            </a:r>
            <a:r>
              <a:rPr lang="en-US" sz="4400" dirty="0"/>
              <a:t>,</a:t>
            </a:r>
            <a:r>
              <a:rPr lang="tr-TR" sz="4400" dirty="0"/>
              <a:t> </a:t>
            </a:r>
            <a:r>
              <a:rPr lang="tr-TR" sz="4400" dirty="0" smtClean="0"/>
              <a:t>öngörülen </a:t>
            </a:r>
            <a:r>
              <a:rPr lang="tr-TR" sz="4400" dirty="0"/>
              <a:t>zaman içerisinde tamamlanan ve maliyeti </a:t>
            </a:r>
            <a:r>
              <a:rPr lang="en-US" sz="4400" dirty="0"/>
              <a:t>(</a:t>
            </a:r>
            <a:r>
              <a:rPr lang="tr-TR" sz="4400" dirty="0"/>
              <a:t>bütçe</a:t>
            </a:r>
            <a:r>
              <a:rPr lang="en-US" sz="4400" dirty="0"/>
              <a:t>)</a:t>
            </a:r>
            <a:r>
              <a:rPr lang="tr-TR" sz="4400" dirty="0"/>
              <a:t> doğru bir şekilde</a:t>
            </a:r>
            <a:r>
              <a:rPr lang="en-US" sz="4400" dirty="0"/>
              <a:t> </a:t>
            </a:r>
            <a:r>
              <a:rPr lang="tr-TR" sz="4400" dirty="0"/>
              <a:t>hesaplanan </a:t>
            </a:r>
            <a:r>
              <a:rPr lang="tr-TR" sz="4400" dirty="0" smtClean="0"/>
              <a:t>yazılım </a:t>
            </a:r>
            <a:r>
              <a:rPr lang="tr-TR" sz="4400" dirty="0"/>
              <a:t>üretmeyi amaçlar.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01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ww.arassoft.com.tr/images/yazilim-geli%C5%9Ftirme-s%C3%BCre%C3%A7leri-c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88" y="2963197"/>
            <a:ext cx="9414657" cy="94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575033" y="1066946"/>
            <a:ext cx="19833021" cy="281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DEVOLOPMENT PHASES</a:t>
            </a:r>
            <a:br>
              <a:rPr lang="en-US" dirty="0" smtClean="0"/>
            </a:br>
            <a:r>
              <a:rPr lang="en-US" dirty="0" smtClean="0"/>
              <a:t>YAZILIM GELISTIRME ASAMALARI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282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25" y="3233855"/>
            <a:ext cx="15166341" cy="9280974"/>
          </a:xfrm>
          <a:prstGeom prst="rect">
            <a:avLst/>
          </a:prstGeom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575033" y="1245366"/>
            <a:ext cx="19833021" cy="281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DEVOLOPMENT PHASES</a:t>
            </a:r>
            <a:br>
              <a:rPr lang="en-US" dirty="0" smtClean="0"/>
            </a:br>
            <a:r>
              <a:rPr lang="en-US" dirty="0" smtClean="0"/>
              <a:t>YAZILIM GELISTIRME ASAMALARI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57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054100" y="3367668"/>
            <a:ext cx="22720300" cy="91291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Stage </a:t>
            </a:r>
            <a:r>
              <a:rPr lang="en-US" sz="4000" b="0" dirty="0"/>
              <a:t>1: </a:t>
            </a:r>
            <a:r>
              <a:rPr lang="en-US" sz="4000" b="0" dirty="0" smtClean="0"/>
              <a:t>	Planning </a:t>
            </a:r>
            <a:r>
              <a:rPr lang="en-US" sz="4000" b="0" dirty="0"/>
              <a:t>and Requirement Analysis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</a:t>
            </a:r>
            <a:r>
              <a:rPr lang="en-US" sz="4000" b="0" noProof="1" smtClean="0"/>
              <a:t>(Planlama ve İhtiyaç Analizi)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 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2: </a:t>
            </a:r>
            <a:r>
              <a:rPr lang="en-US" sz="4000" b="0" dirty="0" smtClean="0">
                <a:solidFill>
                  <a:srgbClr val="C00000"/>
                </a:solidFill>
              </a:rPr>
              <a:t>	Defining </a:t>
            </a:r>
            <a:r>
              <a:rPr lang="en-US" sz="4000" b="0" dirty="0">
                <a:solidFill>
                  <a:srgbClr val="C00000"/>
                </a:solidFill>
              </a:rPr>
              <a:t>Requirements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 				</a:t>
            </a:r>
            <a:r>
              <a:rPr lang="en-US" sz="4000" b="0" noProof="1" smtClean="0">
                <a:solidFill>
                  <a:srgbClr val="C00000"/>
                </a:solidFill>
              </a:rPr>
              <a:t>(Gereksinimleri Tanımlama)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Stage 3:	Designing </a:t>
            </a:r>
            <a:r>
              <a:rPr lang="en-US" sz="4000" b="0" dirty="0"/>
              <a:t>the product architecture </a:t>
            </a:r>
            <a:endParaRPr lang="en-US" sz="4000" b="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/>
              <a:t>	</a:t>
            </a:r>
            <a:r>
              <a:rPr lang="en-US" sz="4000" b="0" dirty="0" smtClean="0"/>
              <a:t>									 </a:t>
            </a:r>
            <a:r>
              <a:rPr lang="en-US" sz="4000" b="0" noProof="1" smtClean="0"/>
              <a:t>				(Ürün dizaynını tasarlama)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4: </a:t>
            </a:r>
            <a:r>
              <a:rPr lang="en-US" sz="4000" b="0" dirty="0" smtClean="0">
                <a:solidFill>
                  <a:srgbClr val="C00000"/>
                </a:solidFill>
              </a:rPr>
              <a:t>	Building </a:t>
            </a:r>
            <a:r>
              <a:rPr lang="en-US" sz="4000" b="0" dirty="0">
                <a:solidFill>
                  <a:srgbClr val="C00000"/>
                </a:solidFill>
              </a:rPr>
              <a:t>or Developing the Product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										(</a:t>
            </a:r>
            <a:r>
              <a:rPr lang="en-US" sz="4000" b="0" noProof="1" smtClean="0">
                <a:solidFill>
                  <a:srgbClr val="C00000"/>
                </a:solidFill>
              </a:rPr>
              <a:t>Ürünü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olu</a:t>
            </a:r>
            <a:r>
              <a:rPr lang="tr-TR" sz="4000" b="0" noProof="1" smtClean="0">
                <a:solidFill>
                  <a:srgbClr val="C00000"/>
                </a:solidFill>
              </a:rPr>
              <a:t>şturma</a:t>
            </a:r>
            <a:r>
              <a:rPr lang="tr-TR" sz="4000" b="0" dirty="0" smtClean="0">
                <a:solidFill>
                  <a:srgbClr val="C00000"/>
                </a:solidFill>
              </a:rPr>
              <a:t> </a:t>
            </a:r>
            <a:r>
              <a:rPr lang="tr-TR" sz="4000" b="0" dirty="0">
                <a:solidFill>
                  <a:srgbClr val="C00000"/>
                </a:solidFill>
              </a:rPr>
              <a:t>veya geliştirme</a:t>
            </a:r>
            <a:r>
              <a:rPr lang="en-US" sz="4000" b="0" dirty="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Stage </a:t>
            </a:r>
            <a:r>
              <a:rPr lang="en-US" sz="4000" b="0" dirty="0"/>
              <a:t>5: </a:t>
            </a:r>
            <a:r>
              <a:rPr lang="en-US" sz="4000" b="0" dirty="0" smtClean="0"/>
              <a:t>	Testing </a:t>
            </a:r>
            <a:r>
              <a:rPr lang="en-US" sz="4000" b="0" dirty="0"/>
              <a:t>the Product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						(</a:t>
            </a:r>
            <a:r>
              <a:rPr lang="en-US" sz="4000" b="0" noProof="1" smtClean="0"/>
              <a:t>Ürünü</a:t>
            </a:r>
            <a:r>
              <a:rPr lang="en-US" sz="4000" b="0" dirty="0" smtClean="0"/>
              <a:t> </a:t>
            </a:r>
            <a:r>
              <a:rPr lang="en-US" sz="4000" b="0" dirty="0"/>
              <a:t>test </a:t>
            </a:r>
            <a:r>
              <a:rPr lang="en-US" sz="4000" b="0" noProof="1" smtClean="0"/>
              <a:t>etme</a:t>
            </a:r>
            <a:r>
              <a:rPr lang="en-US" sz="4000" b="0" dirty="0" smtClean="0"/>
              <a:t>)</a:t>
            </a:r>
            <a:endParaRPr lang="en-US" sz="4000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	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6: </a:t>
            </a:r>
            <a:r>
              <a:rPr lang="en-US" sz="4000" b="0" dirty="0" smtClean="0">
                <a:solidFill>
                  <a:srgbClr val="C00000"/>
                </a:solidFill>
              </a:rPr>
              <a:t>	Deployment </a:t>
            </a:r>
            <a:r>
              <a:rPr lang="en-US" sz="4000" b="0" dirty="0">
                <a:solidFill>
                  <a:srgbClr val="C00000"/>
                </a:solidFill>
              </a:rPr>
              <a:t>in the Market and Maintenance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																	(</a:t>
            </a:r>
            <a:r>
              <a:rPr lang="en-US" sz="4000" b="0" noProof="1" smtClean="0">
                <a:solidFill>
                  <a:srgbClr val="C00000"/>
                </a:solidFill>
              </a:rPr>
              <a:t>Ürünü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pazarlama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ve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Bak</a:t>
            </a:r>
            <a:r>
              <a:rPr lang="tr-TR" sz="4000" b="0" dirty="0" smtClean="0">
                <a:solidFill>
                  <a:srgbClr val="C00000"/>
                </a:solidFill>
              </a:rPr>
              <a:t>ı</a:t>
            </a:r>
            <a:r>
              <a:rPr lang="en-US" sz="4000" b="0" dirty="0">
                <a:solidFill>
                  <a:srgbClr val="C00000"/>
                </a:solidFill>
              </a:rPr>
              <a:t>m)</a:t>
            </a:r>
            <a:endParaRPr lang="tr-TR" sz="4000" b="0" dirty="0">
              <a:solidFill>
                <a:srgbClr val="C00000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2012236" y="749299"/>
            <a:ext cx="20962064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6700" noProof="1" smtClean="0"/>
              <a:t>Standart Yazılım Geliştirme yaşam döngüsü aşağıdakilerden oluşur: 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6700" noProof="1"/>
          </a:p>
        </p:txBody>
      </p:sp>
    </p:spTree>
    <p:extLst>
      <p:ext uri="{BB962C8B-B14F-4D97-AF65-F5344CB8AC3E}">
        <p14:creationId xmlns:p14="http://schemas.microsoft.com/office/powerpoint/2010/main" val="88698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6" y="4467071"/>
            <a:ext cx="11149513" cy="7040987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1: </a:t>
            </a:r>
            <a:r>
              <a:rPr lang="en-US" sz="7200" u="sng" dirty="0" smtClean="0"/>
              <a:t/>
            </a:r>
            <a:br>
              <a:rPr lang="en-US" sz="7200" u="sng" dirty="0" smtClean="0"/>
            </a:br>
            <a:r>
              <a:rPr lang="en-US" sz="7200" u="sng" dirty="0" smtClean="0"/>
              <a:t>Planning </a:t>
            </a:r>
            <a:r>
              <a:rPr lang="en-US" sz="7200" u="sng" dirty="0"/>
              <a:t>and Requirement Analysis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13677" y="3704559"/>
            <a:ext cx="1233324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noProof="1">
                <a:solidFill>
                  <a:srgbClr val="C00000"/>
                </a:solidFill>
              </a:rPr>
              <a:t>ilk toplantida belirlenen </a:t>
            </a:r>
            <a:r>
              <a:rPr lang="en-US" sz="4400" b="1" u="sng" noProof="1" smtClean="0">
                <a:solidFill>
                  <a:srgbClr val="C00000"/>
                </a:solidFill>
              </a:rPr>
              <a:t>HIGH LEVEL </a:t>
            </a:r>
            <a:r>
              <a:rPr lang="en-US" sz="4400" u="sng" noProof="1" smtClean="0">
                <a:solidFill>
                  <a:srgbClr val="C00000"/>
                </a:solidFill>
              </a:rPr>
              <a:t>hedefler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APPLICATION KONUSU : egitim</a:t>
            </a: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1) Her insane ulasabilecek bir egitim</a:t>
            </a: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2) Ogrenme garantisi</a:t>
            </a: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3) Universite kazanma garantisi</a:t>
            </a: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4) Sadece okul derslerinde degil sosyal alanda da basari, uluslararasi dolasima uygun bir egitim </a:t>
            </a:r>
          </a:p>
        </p:txBody>
      </p:sp>
    </p:spTree>
    <p:extLst>
      <p:ext uri="{BB962C8B-B14F-4D97-AF65-F5344CB8AC3E}">
        <p14:creationId xmlns:p14="http://schemas.microsoft.com/office/powerpoint/2010/main" val="137872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054100" y="3628925"/>
            <a:ext cx="22720300" cy="8628389"/>
          </a:xfrm>
        </p:spPr>
        <p:txBody>
          <a:bodyPr>
            <a:noAutofit/>
          </a:bodyPr>
          <a:lstStyle/>
          <a:p>
            <a:endParaRPr lang="en-US" sz="4000" noProof="1" smtClean="0"/>
          </a:p>
          <a:p>
            <a:r>
              <a:rPr lang="en-US" sz="4000" noProof="1" smtClean="0"/>
              <a:t> İhtiyaç analizi SDLC'nin en önemli ve temel aşamasıdır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 </a:t>
            </a:r>
            <a:r>
              <a:rPr lang="en-US" sz="4000" noProof="1" smtClean="0"/>
              <a:t>Müşteriden gelen</a:t>
            </a:r>
            <a:r>
              <a:rPr lang="en-US" sz="4000" dirty="0" smtClean="0"/>
              <a:t> </a:t>
            </a:r>
            <a:r>
              <a:rPr lang="tr-TR" sz="4000" dirty="0"/>
              <a:t>fikirler de göz önünde bulundurularak </a:t>
            </a:r>
            <a:r>
              <a:rPr lang="en-US" sz="4000" noProof="1" smtClean="0"/>
              <a:t>ekibin kıdemli üyeleri (expert) tarafından gerçekleştirilir.</a:t>
            </a:r>
          </a:p>
          <a:p>
            <a:r>
              <a:rPr lang="en-US" sz="4000" dirty="0" smtClean="0"/>
              <a:t> </a:t>
            </a:r>
            <a:r>
              <a:rPr lang="en-US" sz="4000" noProof="1" smtClean="0"/>
              <a:t>Bu bilgiler daha sonra temel proje yaklaşımını planlamak için kullanılır</a:t>
            </a:r>
            <a:r>
              <a:rPr lang="tr-TR" sz="4000" dirty="0" smtClean="0"/>
              <a:t>.</a:t>
            </a:r>
            <a:endParaRPr lang="en-US" sz="4000" dirty="0"/>
          </a:p>
          <a:p>
            <a:r>
              <a:rPr lang="en-US" sz="4000" dirty="0"/>
              <a:t> </a:t>
            </a:r>
            <a:r>
              <a:rPr lang="en-US" sz="4000" noProof="1" smtClean="0"/>
              <a:t>Kalite güvence gerekliliklerinin planlanması ve projeyle ilişkili risklerin belirlenmesi de planlama aşamasında yapılır</a:t>
            </a:r>
            <a:r>
              <a:rPr lang="en-US" sz="4000" dirty="0" smtClean="0"/>
              <a:t>. </a:t>
            </a:r>
            <a:endParaRPr lang="en-US" sz="4000" dirty="0"/>
          </a:p>
          <a:p>
            <a:r>
              <a:rPr lang="en-US" sz="4000" dirty="0"/>
              <a:t> Minimum </a:t>
            </a:r>
            <a:r>
              <a:rPr lang="en-US" sz="4000" noProof="1" smtClean="0"/>
              <a:t>risklerle projeyi başarıyla uygulamak için izlenebilecek teknik yaklaşımlar planla</a:t>
            </a:r>
            <a:r>
              <a:rPr lang="tr-TR" sz="4000" noProof="1" smtClean="0"/>
              <a:t>nır</a:t>
            </a:r>
            <a:r>
              <a:rPr lang="en-US" sz="4000" dirty="0" smtClean="0"/>
              <a:t>.</a:t>
            </a:r>
            <a:endParaRPr lang="tr-TR" sz="4000" b="0" dirty="0">
              <a:solidFill>
                <a:srgbClr val="C00000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1: </a:t>
            </a:r>
            <a:r>
              <a:rPr lang="en-US" sz="7200" u="sng" dirty="0" smtClean="0"/>
              <a:t/>
            </a:r>
            <a:br>
              <a:rPr lang="en-US" sz="7200" u="sng" dirty="0" smtClean="0"/>
            </a:br>
            <a:r>
              <a:rPr lang="en-US" sz="7200" u="sng" dirty="0" smtClean="0"/>
              <a:t>Planning </a:t>
            </a:r>
            <a:r>
              <a:rPr lang="en-US" sz="7200" u="sng" dirty="0"/>
              <a:t>and Requirement Analysis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6700" noProof="1"/>
          </a:p>
        </p:txBody>
      </p:sp>
    </p:spTree>
    <p:extLst>
      <p:ext uri="{BB962C8B-B14F-4D97-AF65-F5344CB8AC3E}">
        <p14:creationId xmlns:p14="http://schemas.microsoft.com/office/powerpoint/2010/main" val="3672775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6" y="7927994"/>
            <a:ext cx="11129172" cy="4264005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2: </a:t>
            </a:r>
            <a:br>
              <a:rPr lang="en-US" sz="7200" u="sng" dirty="0" smtClean="0"/>
            </a:br>
            <a:r>
              <a:rPr lang="en-US" sz="7200" u="sng" dirty="0"/>
              <a:t>Defining Requirements(feasibility study)</a:t>
            </a: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13677" y="3704559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noProof="1">
                <a:solidFill>
                  <a:srgbClr val="C00000"/>
                </a:solidFill>
              </a:rPr>
              <a:t>ilk toplantida belirlenen </a:t>
            </a:r>
            <a:r>
              <a:rPr lang="en-US" sz="4400" b="1" u="sng" noProof="1" smtClean="0">
                <a:solidFill>
                  <a:srgbClr val="C00000"/>
                </a:solidFill>
              </a:rPr>
              <a:t>high level </a:t>
            </a:r>
            <a:r>
              <a:rPr lang="en-US" sz="4400" u="sng" noProof="1" smtClean="0">
                <a:solidFill>
                  <a:srgbClr val="C00000"/>
                </a:solidFill>
              </a:rPr>
              <a:t>hedeflerin detaylari olusturulur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</a:t>
            </a:r>
          </a:p>
          <a:p>
            <a:pPr marL="742950" indent="-742950" algn="l">
              <a:buAutoNum type="arabicParenR"/>
            </a:pPr>
            <a:r>
              <a:rPr lang="en-US" sz="4400" noProof="1" smtClean="0">
                <a:solidFill>
                  <a:srgbClr val="C00000"/>
                </a:solidFill>
              </a:rPr>
              <a:t>Her insana </a:t>
            </a:r>
            <a:r>
              <a:rPr lang="en-US" sz="4400" noProof="1">
                <a:solidFill>
                  <a:srgbClr val="C00000"/>
                </a:solidFill>
              </a:rPr>
              <a:t>ulasabilecek bir </a:t>
            </a:r>
            <a:r>
              <a:rPr lang="en-US" sz="4400" noProof="1" smtClean="0">
                <a:solidFill>
                  <a:srgbClr val="C00000"/>
                </a:solidFill>
              </a:rPr>
              <a:t>egitim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   ucreti makul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   kullanim kolayligi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bolgesel ogretmenler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yas araliklarina gore egitim planlari cikarma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son teknolojiyi kullanma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zengin ders secenegi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  basit ve verimli egitim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farkli zaman dilimlerine gore egitim planlari</a:t>
            </a:r>
            <a:endParaRPr lang="en-US" sz="4400" noProof="1">
              <a:solidFill>
                <a:srgbClr val="C00000"/>
              </a:solidFill>
            </a:endParaRPr>
          </a:p>
          <a:p>
            <a:pPr algn="l"/>
            <a:endParaRPr lang="en-US" sz="4400" noProof="1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6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d cloud feasibility study Royalty Free Vecto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028" y="5243419"/>
            <a:ext cx="10472057" cy="726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2: </a:t>
            </a:r>
            <a:br>
              <a:rPr lang="en-US" sz="7200" u="sng" dirty="0" smtClean="0"/>
            </a:br>
            <a:r>
              <a:rPr lang="en-US" sz="7200" u="sng" dirty="0"/>
              <a:t>Defining Requirements(feasibility study)</a:t>
            </a: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01506" y="4009360"/>
            <a:ext cx="2224987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3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İhtiyaç analizi yapıldıktan sonraki adım, ürün gereksinimlerini açıkça tanımlamak ve 	belgelendirmektir (dokumante etmek)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 </a:t>
            </a:r>
            <a:r>
              <a:rPr lang="en-US" sz="4400" noProof="1" smtClean="0"/>
              <a:t>Stakeholder </a:t>
            </a:r>
            <a:r>
              <a:rPr lang="en-US" sz="4400" dirty="0" smtClean="0"/>
              <a:t>/ </a:t>
            </a:r>
            <a:r>
              <a:rPr lang="en-US" sz="4400" noProof="1" smtClean="0"/>
              <a:t>işletm</a:t>
            </a:r>
            <a:r>
              <a:rPr lang="en-US" sz="4400" dirty="0" smtClean="0"/>
              <a:t>e</a:t>
            </a:r>
            <a:r>
              <a:rPr lang="tr-TR" sz="4400" dirty="0" smtClean="0"/>
              <a:t>c</a:t>
            </a:r>
            <a:r>
              <a:rPr lang="tr-TR" sz="4400" noProof="1" smtClean="0"/>
              <a:t>id</a:t>
            </a:r>
            <a:r>
              <a:rPr lang="en-US" sz="4400" noProof="1" smtClean="0"/>
              <a:t>en</a:t>
            </a:r>
            <a:r>
              <a:rPr lang="en-US" sz="4400" dirty="0" smtClean="0"/>
              <a:t> </a:t>
            </a:r>
            <a:r>
              <a:rPr lang="en-US" sz="4400" noProof="1" smtClean="0"/>
              <a:t>onay alın</a:t>
            </a:r>
            <a:r>
              <a:rPr lang="tr-TR" sz="4400" noProof="1" smtClean="0"/>
              <a:t>ır</a:t>
            </a:r>
            <a:r>
              <a:rPr lang="en-US" sz="4400" dirty="0" smtClean="0"/>
              <a:t>.</a:t>
            </a: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 </a:t>
            </a:r>
            <a:r>
              <a:rPr lang="en-US" sz="4400" dirty="0" smtClean="0"/>
              <a:t>Bu </a:t>
            </a:r>
            <a:r>
              <a:rPr lang="en-US" sz="4400" noProof="1" smtClean="0"/>
              <a:t>proje yaşam döngüsü boyunca tasarlanacak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ve geliştirilecek tüm ürün gereksinimlerini içeren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'</a:t>
            </a:r>
            <a:r>
              <a:rPr lang="en-US" sz="4400" b="1" noProof="1" smtClean="0">
                <a:solidFill>
                  <a:srgbClr val="FF0000"/>
                </a:solidFill>
              </a:rPr>
              <a:t>BR</a:t>
            </a:r>
            <a:r>
              <a:rPr lang="en-US" sz="4400" b="1" dirty="0" smtClean="0">
                <a:solidFill>
                  <a:srgbClr val="FF0000"/>
                </a:solidFill>
              </a:rPr>
              <a:t>D</a:t>
            </a:r>
            <a:r>
              <a:rPr lang="en-US" sz="4400" dirty="0"/>
              <a:t>'</a:t>
            </a:r>
            <a:r>
              <a:rPr lang="tr-TR" sz="4400" dirty="0"/>
              <a:t> (Business </a:t>
            </a:r>
            <a:r>
              <a:rPr lang="tr-TR" sz="4400" noProof="1" smtClean="0"/>
              <a:t>Requirement Document</a:t>
            </a:r>
            <a:r>
              <a:rPr lang="tr-TR" sz="4400" dirty="0" smtClean="0"/>
              <a:t>)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İş Gereksinimi Belgesi ile yapılır.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1" noProof="1" smtClean="0">
                <a:solidFill>
                  <a:srgbClr val="FF0000"/>
                </a:solidFill>
              </a:rPr>
              <a:t>FRD</a:t>
            </a:r>
            <a:r>
              <a:rPr lang="en-US" sz="4400" noProof="1" smtClean="0"/>
              <a:t> Functional Requirement Document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Teknik Islev Ihtiyaclari Dokumani hazirlanir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FRD ve BRD en kucuk User Case lere </a:t>
            </a:r>
          </a:p>
          <a:p>
            <a:pPr algn="l"/>
            <a:r>
              <a:rPr lang="en-US" sz="4400" noProof="1"/>
              <a:t> </a:t>
            </a:r>
            <a:r>
              <a:rPr lang="en-US" sz="4400" noProof="1" smtClean="0"/>
              <a:t>		kadar hazirlanir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2596110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409</Words>
  <Application>Microsoft Office PowerPoint</Application>
  <PresentationFormat>Özel</PresentationFormat>
  <Paragraphs>166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Graphik</vt:lpstr>
      <vt:lpstr>Graphik Medium</vt:lpstr>
      <vt:lpstr>Helvetica Neue</vt:lpstr>
      <vt:lpstr>JetBrains Mono</vt:lpstr>
      <vt:lpstr>Wingdings</vt:lpstr>
      <vt:lpstr>24_Briefing</vt:lpstr>
      <vt:lpstr>PowerPoint Sunusu</vt:lpstr>
      <vt:lpstr>Sdlc nedir</vt:lpstr>
      <vt:lpstr>SOFTWARE DEVOLOPMENT PHASES YAZILIM GELISTIRME ASAMALARI</vt:lpstr>
      <vt:lpstr>SOFTWARE DEVOLOPMENT PHASES YAZILIM GELISTIRME ASAMALARI</vt:lpstr>
      <vt:lpstr> Standart Yazılım Geliştirme yaşam döngüsü aşağıdakilerden oluşur:  </vt:lpstr>
      <vt:lpstr> Stage 1:  Planning and Requirement Analysis </vt:lpstr>
      <vt:lpstr> Stage 1:  Planning and Requirement Analysis </vt:lpstr>
      <vt:lpstr> Stage 2:  Defining Requirements(feasibility study)</vt:lpstr>
      <vt:lpstr> Stage 2:  Defining Requirements(feasibility study)</vt:lpstr>
      <vt:lpstr> Stage 3:  Designing the product architecture: </vt:lpstr>
      <vt:lpstr> Stage 4:  Building or Developing the Product:</vt:lpstr>
      <vt:lpstr> Stage 5:  Testing the Product: </vt:lpstr>
      <vt:lpstr> Stage 5:  Testing the Product: </vt:lpstr>
      <vt:lpstr> Stage 6:  Deployment in the Market and Maintenance:  </vt:lpstr>
      <vt:lpstr>Waterfall Method  (Şelale Metodu) </vt:lpstr>
      <vt:lpstr>Waterfall Method  </vt:lpstr>
      <vt:lpstr>Waterfall Method  </vt:lpstr>
      <vt:lpstr>Waterfall Method  avantaj ve dezavantajlari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52</cp:revision>
  <dcterms:modified xsi:type="dcterms:W3CDTF">2020-09-24T20:55:34Z</dcterms:modified>
</cp:coreProperties>
</file>