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7" r:id="rId6"/>
    <p:sldId id="264" r:id="rId7"/>
    <p:sldId id="260" r:id="rId8"/>
    <p:sldId id="261" r:id="rId9"/>
    <p:sldId id="262" r:id="rId10"/>
    <p:sldId id="265" r:id="rId11"/>
    <p:sldId id="266" r:id="rId12"/>
    <p:sldId id="270" r:id="rId13"/>
    <p:sldId id="272" r:id="rId14"/>
    <p:sldId id="271" r:id="rId15"/>
    <p:sldId id="268" r:id="rId16"/>
    <p:sldId id="263" r:id="rId17"/>
    <p:sldId id="278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Topic</a:t>
            </a:r>
          </a:p>
        </p:txBody>
      </p:sp>
      <p:sp>
        <p:nvSpPr>
          <p:cNvPr id="16" name="Location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Location</a:t>
            </a:r>
          </a:p>
        </p:txBody>
      </p:sp>
      <p:sp>
        <p:nvSpPr>
          <p:cNvPr id="17" name="Author and Date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r>
              <a:t>Author and Date</a:t>
            </a:r>
          </a:p>
        </p:txBody>
      </p:sp>
      <p:sp>
        <p:nvSpPr>
          <p:cNvPr id="18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3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3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z="3500" spc="104">
                <a:solidFill>
                  <a:schemeClr val="accent1"/>
                </a:solidFill>
              </a:defRPr>
            </a:lvl1pPr>
          </a:lstStyle>
          <a:p>
            <a:r>
              <a:t>Fact information</a:t>
            </a:r>
          </a:p>
        </p:txBody>
      </p:sp>
      <p:sp>
        <p:nvSpPr>
          <p:cNvPr id="13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rgbClr val="FFC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Attribution</a:t>
            </a:r>
          </a:p>
        </p:txBody>
      </p:sp>
      <p:sp>
        <p:nvSpPr>
          <p:cNvPr id="14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mage"/>
          <p:cNvSpPr>
            <a:spLocks noGrp="1"/>
          </p:cNvSpPr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5" name="Image"/>
          <p:cNvSpPr>
            <a:spLocks noGrp="1"/>
          </p:cNvSpPr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6" name="1056335080_2112x2816.jpeg"/>
          <p:cNvSpPr>
            <a:spLocks noGrp="1"/>
          </p:cNvSpPr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mage"/>
          <p:cNvSpPr>
            <a:spLocks noGrp="1"/>
          </p:cNvSpPr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1056335066_3170x2500.jpeg"/>
          <p:cNvSpPr>
            <a:spLocks noGrp="1"/>
          </p:cNvSpPr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Topic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Topic</a:t>
            </a:r>
          </a:p>
        </p:txBody>
      </p:sp>
      <p:sp>
        <p:nvSpPr>
          <p:cNvPr id="29" name="Location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Location</a:t>
            </a:r>
          </a:p>
        </p:txBody>
      </p:sp>
      <p:sp>
        <p:nvSpPr>
          <p:cNvPr id="30" name="Author and Dat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46" name="531205463_2542x1430.jpeg"/>
          <p:cNvSpPr>
            <a:spLocks noGrp="1"/>
          </p:cNvSpPr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pic>
        <p:nvPicPr>
          <p:cNvPr id="60" name="WhatsApp Image 2020-02-15 at 10.42.14 PM.jpeg" descr="WhatsApp Image 2020-02-15 at 10.42.14 PM.jpeg"/>
          <p:cNvPicPr>
            <a:picLocks noChangeAspect="1"/>
          </p:cNvPicPr>
          <p:nvPr/>
        </p:nvPicPr>
        <p:blipFill>
          <a:blip r:embed="rId3">
            <a:alphaModFix amt="14477"/>
            <a:extLst/>
          </a:blip>
          <a:stretch>
            <a:fillRect/>
          </a:stretch>
        </p:blipFill>
        <p:spPr>
          <a:xfrm>
            <a:off x="39551" y="206379"/>
            <a:ext cx="24304898" cy="13104147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9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0" name="545882547_1308x1744.jpeg"/>
          <p:cNvSpPr>
            <a:spLocks noGrp="1"/>
          </p:cNvSpPr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1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2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91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r>
              <a:t>Agenda Subtitle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2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11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914399" y="1449660"/>
            <a:ext cx="22726185" cy="1107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rgbClr val="FF0000"/>
                </a:solidFill>
              </a:rPr>
              <a:t>SDLC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6600" dirty="0"/>
              <a:t>Software Development</a:t>
            </a:r>
            <a:br>
              <a:rPr lang="en-US" sz="6600" dirty="0"/>
            </a:br>
            <a:r>
              <a:rPr lang="en-US" sz="6600" dirty="0"/>
              <a:t>Life </a:t>
            </a:r>
            <a:r>
              <a:rPr lang="en-US" sz="6600" dirty="0" smtClean="0"/>
              <a:t>Cycle</a:t>
            </a:r>
          </a:p>
          <a:p>
            <a:endParaRPr lang="en-US" sz="6600" dirty="0"/>
          </a:p>
          <a:p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6600" dirty="0"/>
              <a:t>Gun </a:t>
            </a:r>
            <a:r>
              <a:rPr lang="en-US" sz="6600" dirty="0" smtClean="0"/>
              <a:t>3</a:t>
            </a:r>
            <a:endParaRPr lang="en-US" sz="6600" dirty="0"/>
          </a:p>
          <a:p>
            <a:pPr>
              <a:spcBef>
                <a:spcPts val="1200"/>
              </a:spcBef>
            </a:pPr>
            <a:r>
              <a:rPr lang="en-US" sz="6600" dirty="0" smtClean="0"/>
              <a:t>26 </a:t>
            </a:r>
            <a:r>
              <a:rPr lang="en-US" sz="6600" noProof="1"/>
              <a:t>eylul</a:t>
            </a:r>
            <a:r>
              <a:rPr lang="en-US" sz="6600" dirty="0"/>
              <a:t> </a:t>
            </a:r>
            <a:r>
              <a:rPr lang="en-US" sz="6600" dirty="0" smtClean="0"/>
              <a:t>2020</a:t>
            </a:r>
          </a:p>
          <a:p>
            <a:pPr>
              <a:spcBef>
                <a:spcPts val="1200"/>
              </a:spcBef>
            </a:pPr>
            <a:endParaRPr lang="en-US" sz="6600" dirty="0"/>
          </a:p>
          <a:p>
            <a:pPr>
              <a:spcBef>
                <a:spcPts val="1200"/>
              </a:spcBef>
            </a:pPr>
            <a:endParaRPr lang="en-US" sz="6600" dirty="0"/>
          </a:p>
          <a:p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6600" noProof="1" smtClean="0"/>
              <a:t>AGILE </a:t>
            </a:r>
            <a:r>
              <a:rPr lang="en-US" sz="6600" noProof="1"/>
              <a:t>METHODOLGY</a:t>
            </a:r>
            <a:endParaRPr lang="en-US" sz="6600" noProof="1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899530" y="2130785"/>
            <a:ext cx="23164801" cy="1037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tr-TR" sz="4400" noProof="1" smtClean="0">
                <a:solidFill>
                  <a:srgbClr val="141412"/>
                </a:solidFill>
                <a:latin typeface="Bitter"/>
              </a:rPr>
              <a:t>Ekipte Stakeholdersi temsil eder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tr-TR" sz="4400" b="1" dirty="0">
              <a:solidFill>
                <a:srgbClr val="141412"/>
              </a:solidFill>
              <a:latin typeface="Bitter"/>
            </a:endParaRPr>
          </a:p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tr-TR" altLang="tr-TR" sz="4400" b="1" dirty="0" smtClean="0">
                <a:solidFill>
                  <a:srgbClr val="141412"/>
                </a:solidFill>
                <a:latin typeface="Bitter"/>
              </a:rPr>
              <a:t>Sorumlulukları</a:t>
            </a:r>
            <a:endParaRPr lang="en-US" altLang="tr-TR" sz="4400" b="1" dirty="0" smtClean="0">
              <a:solidFill>
                <a:srgbClr val="141412"/>
              </a:solidFill>
              <a:latin typeface="Bitter"/>
            </a:endParaRPr>
          </a:p>
          <a:p>
            <a:pPr lvl="3" indent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b="1" dirty="0">
                <a:solidFill>
                  <a:srgbClr val="141412"/>
                </a:solidFill>
                <a:latin typeface="Bitter"/>
              </a:rPr>
              <a:t>	</a:t>
            </a:r>
            <a:r>
              <a:rPr lang="en-US" altLang="tr-TR" sz="4400" b="1" dirty="0" smtClean="0">
                <a:solidFill>
                  <a:srgbClr val="141412"/>
                </a:solidFill>
                <a:latin typeface="Bitter"/>
              </a:rPr>
              <a:t>	1) 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İş Listesini </a:t>
            </a: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(Product Backlog)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yönetir. Birincil önceliği İş Listesi’ni yönetmektir. </a:t>
            </a:r>
            <a:endParaRPr lang="en-US" altLang="tr-TR" sz="4400" dirty="0" smtClean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    	</a:t>
            </a:r>
            <a:r>
              <a:rPr lang="en-US" altLang="tr-TR" sz="4400" dirty="0">
                <a:solidFill>
                  <a:srgbClr val="141412"/>
                </a:solidFill>
                <a:latin typeface="Source Sans Pro"/>
              </a:rPr>
              <a:t>Product Backlog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’i yönetmek demek, ürünü yönetmek demektir. </a:t>
            </a:r>
            <a:endParaRPr lang="en-US" altLang="tr-TR" sz="4400" dirty="0" smtClean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	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Ürünle </a:t>
            </a:r>
            <a:r>
              <a:rPr lang="tr-TR" altLang="tr-TR" sz="4400" dirty="0">
                <a:solidFill>
                  <a:srgbClr val="141412"/>
                </a:solidFill>
                <a:latin typeface="Source Sans Pro"/>
              </a:rPr>
              <a:t>ilgili yapılacak bütün geliştirme </a:t>
            </a:r>
            <a:r>
              <a:rPr lang="en-US" altLang="tr-TR" sz="4400" dirty="0">
                <a:solidFill>
                  <a:srgbClr val="141412"/>
                </a:solidFill>
                <a:latin typeface="Source Sans Pro"/>
              </a:rPr>
              <a:t>Product Backlog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’d</a:t>
            </a: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a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 </a:t>
            </a:r>
            <a:r>
              <a:rPr lang="tr-TR" altLang="tr-TR" sz="4400" dirty="0">
                <a:solidFill>
                  <a:srgbClr val="141412"/>
                </a:solidFill>
                <a:latin typeface="Source Sans Pro"/>
              </a:rPr>
              <a:t>bulunur. </a:t>
            </a:r>
            <a:endParaRPr lang="en-US" altLang="tr-TR" sz="4400" dirty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	</a:t>
            </a:r>
            <a:r>
              <a:rPr lang="en-US" altLang="tr-TR" sz="4400" dirty="0">
                <a:solidFill>
                  <a:srgbClr val="141412"/>
                </a:solidFill>
                <a:latin typeface="Source Sans Pro"/>
              </a:rPr>
              <a:t>Product </a:t>
            </a:r>
            <a:r>
              <a:rPr lang="en-US" altLang="tr-TR" sz="4400" noProof="1" smtClean="0">
                <a:solidFill>
                  <a:srgbClr val="141412"/>
                </a:solidFill>
                <a:latin typeface="Source Sans Pro"/>
              </a:rPr>
              <a:t>Backlog’un</a:t>
            </a: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 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sahibi </a:t>
            </a:r>
            <a:r>
              <a:rPr lang="en-US" altLang="tr-TR" sz="4400" noProof="1" smtClean="0">
                <a:solidFill>
                  <a:srgbClr val="141412"/>
                </a:solidFill>
                <a:latin typeface="Source Sans Pro"/>
              </a:rPr>
              <a:t>PO’dur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. </a:t>
            </a:r>
            <a:endParaRPr lang="en-US" altLang="tr-TR" sz="4400" dirty="0" smtClean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>
                <a:solidFill>
                  <a:srgbClr val="141412"/>
                </a:solidFill>
                <a:latin typeface="Source Sans Pro"/>
              </a:rPr>
              <a:t> </a:t>
            </a: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     </a:t>
            </a:r>
            <a:r>
              <a:rPr lang="en-US" altLang="tr-TR" sz="4400" dirty="0">
                <a:solidFill>
                  <a:srgbClr val="141412"/>
                </a:solidFill>
                <a:latin typeface="Source Sans Pro"/>
              </a:rPr>
              <a:t>Product </a:t>
            </a: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Backlog 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herkes </a:t>
            </a:r>
            <a:r>
              <a:rPr lang="tr-TR" altLang="tr-TR" sz="4400" dirty="0">
                <a:solidFill>
                  <a:srgbClr val="141412"/>
                </a:solidFill>
                <a:latin typeface="Source Sans Pro"/>
              </a:rPr>
              <a:t>tarafından erişilebilir ve anlaşılabilir olmalıdır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.</a:t>
            </a:r>
            <a:endParaRPr lang="en-US" altLang="tr-TR" sz="4400" dirty="0" smtClean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tr-TR" altLang="tr-TR" sz="3200" dirty="0">
              <a:solidFill>
                <a:schemeClr val="tx1"/>
              </a:solidFill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		</a:t>
            </a:r>
            <a:r>
              <a:rPr lang="en-US" altLang="tr-TR" sz="4400" b="1" dirty="0" smtClean="0">
                <a:solidFill>
                  <a:srgbClr val="141412"/>
                </a:solidFill>
                <a:latin typeface="Source Sans Pro"/>
              </a:rPr>
              <a:t>2) </a:t>
            </a:r>
            <a:r>
              <a:rPr lang="en-US" altLang="tr-TR" sz="4400" dirty="0" smtClean="0">
                <a:solidFill>
                  <a:srgbClr val="141412"/>
                </a:solidFill>
                <a:latin typeface="Source Sans Pro"/>
              </a:rPr>
              <a:t>Product Owner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, </a:t>
            </a:r>
            <a:r>
              <a:rPr lang="tr-TR" altLang="tr-TR" sz="4400" dirty="0">
                <a:solidFill>
                  <a:srgbClr val="141412"/>
                </a:solidFill>
                <a:latin typeface="Source Sans Pro"/>
              </a:rPr>
              <a:t>Geliştirme Takımı ve </a:t>
            </a:r>
            <a:r>
              <a:rPr lang="en-US" altLang="tr-TR" sz="4400" dirty="0">
                <a:solidFill>
                  <a:srgbClr val="141412"/>
                </a:solidFill>
                <a:latin typeface="Source Sans Pro"/>
              </a:rPr>
              <a:t>Stakeholders</a:t>
            </a:r>
            <a:r>
              <a:rPr lang="tr-TR" altLang="tr-TR" sz="4400" dirty="0">
                <a:solidFill>
                  <a:srgbClr val="141412"/>
                </a:solidFill>
                <a:latin typeface="Source Sans Pro"/>
              </a:rPr>
              <a:t> arasındaki iletişimi gerçekleştirir</a:t>
            </a:r>
            <a:r>
              <a:rPr lang="tr-TR" altLang="tr-TR" sz="4400" dirty="0" smtClean="0">
                <a:solidFill>
                  <a:srgbClr val="141412"/>
                </a:solidFill>
                <a:latin typeface="Source Sans Pro"/>
              </a:rPr>
              <a:t>.</a:t>
            </a:r>
            <a:endParaRPr lang="en-US" altLang="tr-TR" sz="4400" dirty="0" smtClean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 smtClean="0">
                <a:solidFill>
                  <a:srgbClr val="141412"/>
                </a:solidFill>
                <a:latin typeface="Source Sans Pro"/>
              </a:rPr>
              <a:t> </a:t>
            </a:r>
            <a:endParaRPr lang="en-US" altLang="tr-TR" sz="3200" dirty="0">
              <a:solidFill>
                <a:srgbClr val="141412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 smtClean="0">
                <a:solidFill>
                  <a:schemeClr val="tx1"/>
                </a:solidFill>
                <a:latin typeface="Source Sans Pro"/>
              </a:rPr>
              <a:t>		</a:t>
            </a:r>
            <a:r>
              <a:rPr lang="en-US" altLang="tr-TR" sz="4400" b="1" dirty="0" smtClean="0">
                <a:solidFill>
                  <a:schemeClr val="tx1"/>
                </a:solidFill>
                <a:latin typeface="Source Sans Pro"/>
              </a:rPr>
              <a:t>3) </a:t>
            </a:r>
            <a:r>
              <a:rPr lang="en-US" altLang="tr-TR" sz="4400" dirty="0" smtClean="0">
                <a:solidFill>
                  <a:schemeClr val="tx1"/>
                </a:solidFill>
                <a:latin typeface="Source Sans Pro"/>
              </a:rPr>
              <a:t>H</a:t>
            </a:r>
            <a:r>
              <a:rPr lang="tr-TR" altLang="tr-TR" sz="4400" dirty="0">
                <a:solidFill>
                  <a:schemeClr val="tx1"/>
                </a:solidFill>
                <a:latin typeface="Source Sans Pro"/>
              </a:rPr>
              <a:t>er </a:t>
            </a:r>
            <a:r>
              <a:rPr lang="tr-TR" altLang="tr-TR" sz="4400" noProof="1" smtClean="0">
                <a:solidFill>
                  <a:schemeClr val="tx1"/>
                </a:solidFill>
                <a:latin typeface="Source Sans Pro"/>
              </a:rPr>
              <a:t>Spr</a:t>
            </a:r>
            <a:r>
              <a:rPr lang="en-US" altLang="tr-TR" sz="4400" noProof="1" smtClean="0">
                <a:solidFill>
                  <a:schemeClr val="tx1"/>
                </a:solidFill>
                <a:latin typeface="Source Sans Pro"/>
              </a:rPr>
              <a:t>int’</a:t>
            </a:r>
            <a:r>
              <a:rPr lang="tr-TR" altLang="tr-TR" sz="4400" noProof="1" smtClean="0">
                <a:solidFill>
                  <a:schemeClr val="tx1"/>
                </a:solidFill>
                <a:latin typeface="Source Sans Pro"/>
              </a:rPr>
              <a:t>te</a:t>
            </a:r>
            <a:r>
              <a:rPr lang="tr-TR" altLang="tr-TR" sz="4400" dirty="0" smtClean="0">
                <a:solidFill>
                  <a:schemeClr val="tx1"/>
                </a:solidFill>
                <a:latin typeface="Source Sans Pro"/>
              </a:rPr>
              <a:t> </a:t>
            </a:r>
            <a:r>
              <a:rPr lang="en-US" altLang="tr-TR" sz="4400" noProof="1" smtClean="0">
                <a:solidFill>
                  <a:schemeClr val="tx1"/>
                </a:solidFill>
                <a:latin typeface="Source Sans Pro"/>
              </a:rPr>
              <a:t>hangi</a:t>
            </a:r>
            <a:r>
              <a:rPr lang="en-US" altLang="tr-TR" sz="4400" dirty="0" smtClean="0">
                <a:solidFill>
                  <a:schemeClr val="tx1"/>
                </a:solidFill>
                <a:latin typeface="Source Sans Pro"/>
              </a:rPr>
              <a:t> </a:t>
            </a:r>
            <a:r>
              <a:rPr lang="en-US" altLang="tr-TR" sz="4400" dirty="0">
                <a:solidFill>
                  <a:schemeClr val="tx1"/>
                </a:solidFill>
                <a:latin typeface="Source Sans Pro"/>
              </a:rPr>
              <a:t>user </a:t>
            </a:r>
            <a:r>
              <a:rPr lang="en-US" altLang="tr-TR" sz="4400" noProof="1" smtClean="0">
                <a:solidFill>
                  <a:schemeClr val="tx1"/>
                </a:solidFill>
                <a:latin typeface="Source Sans Pro"/>
              </a:rPr>
              <a:t>story’lerin sprinte dahil edilecegine </a:t>
            </a:r>
            <a:r>
              <a:rPr lang="en-US" altLang="tr-TR" sz="4400" noProof="1" smtClean="0">
                <a:solidFill>
                  <a:schemeClr val="tx1"/>
                </a:solidFill>
                <a:latin typeface="Source Sans Pro"/>
              </a:rPr>
              <a:t>karar </a:t>
            </a:r>
            <a:r>
              <a:rPr lang="en-US" altLang="tr-TR" sz="4400" noProof="1" smtClean="0">
                <a:solidFill>
                  <a:schemeClr val="tx1"/>
                </a:solidFill>
                <a:latin typeface="Source Sans Pro"/>
              </a:rPr>
              <a:t>verir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tr-TR" sz="3200" noProof="1" smtClean="0">
              <a:solidFill>
                <a:schemeClr val="tx1"/>
              </a:solidFill>
              <a:latin typeface="Source Sans Pro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b="1" dirty="0" smtClean="0">
                <a:solidFill>
                  <a:schemeClr val="tx1"/>
                </a:solidFill>
                <a:latin typeface="Bitter"/>
              </a:rPr>
              <a:t>		4) </a:t>
            </a:r>
            <a:r>
              <a:rPr lang="tr-TR" altLang="tr-TR" sz="4400" dirty="0" smtClean="0">
                <a:solidFill>
                  <a:schemeClr val="tx1"/>
                </a:solidFill>
                <a:latin typeface="Bitter"/>
              </a:rPr>
              <a:t>Sprint </a:t>
            </a:r>
            <a:r>
              <a:rPr lang="tr-TR" altLang="tr-TR" sz="4400" dirty="0">
                <a:solidFill>
                  <a:schemeClr val="tx1"/>
                </a:solidFill>
                <a:latin typeface="Bitter"/>
              </a:rPr>
              <a:t>Değerlendirme Toplantılarının </a:t>
            </a:r>
            <a:r>
              <a:rPr lang="en-US" altLang="tr-TR" sz="4400" noProof="1" smtClean="0">
                <a:solidFill>
                  <a:schemeClr val="tx1"/>
                </a:solidFill>
                <a:latin typeface="Bitter"/>
              </a:rPr>
              <a:t>Organizasyonunu</a:t>
            </a:r>
            <a:r>
              <a:rPr lang="en-US" altLang="tr-TR" sz="4400" dirty="0" smtClean="0">
                <a:solidFill>
                  <a:schemeClr val="tx1"/>
                </a:solidFill>
                <a:latin typeface="Bitter"/>
              </a:rPr>
              <a:t> </a:t>
            </a:r>
            <a:r>
              <a:rPr lang="en-US" altLang="tr-TR" sz="4400" dirty="0" err="1" smtClean="0">
                <a:solidFill>
                  <a:schemeClr val="tx1"/>
                </a:solidFill>
                <a:latin typeface="Bitter"/>
              </a:rPr>
              <a:t>ya</a:t>
            </a:r>
            <a:r>
              <a:rPr lang="en-US" altLang="tr-TR" sz="4400" noProof="1" smtClean="0">
                <a:solidFill>
                  <a:schemeClr val="tx1"/>
                </a:solidFill>
                <a:latin typeface="Bitter"/>
              </a:rPr>
              <a:t>pa</a:t>
            </a:r>
            <a:r>
              <a:rPr lang="en-US" altLang="tr-TR" sz="4400" dirty="0" smtClean="0">
                <a:solidFill>
                  <a:schemeClr val="tx1"/>
                </a:solidFill>
                <a:latin typeface="Bitter"/>
              </a:rPr>
              <a:t>r</a:t>
            </a:r>
            <a:endParaRPr lang="tr-TR" altLang="tr-TR" sz="4400" dirty="0">
              <a:solidFill>
                <a:schemeClr val="tx1"/>
              </a:solidFill>
              <a:latin typeface="Bitter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400" dirty="0" smtClean="0">
                <a:solidFill>
                  <a:schemeClr val="tx1"/>
                </a:solidFill>
                <a:latin typeface="Source Sans Pro"/>
              </a:rPr>
              <a:t>	Sprint</a:t>
            </a:r>
            <a:r>
              <a:rPr lang="tr-TR" altLang="tr-TR" sz="4400" dirty="0">
                <a:solidFill>
                  <a:schemeClr val="tx1"/>
                </a:solidFill>
                <a:latin typeface="Source Sans Pro"/>
              </a:rPr>
              <a:t> Değerlendirme Toplantıları’nın sahibidir. </a:t>
            </a:r>
            <a:endParaRPr lang="tr-TR" altLang="tr-TR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602165" y="1115122"/>
            <a:ext cx="227261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PRODUCT OWNER (</a:t>
            </a:r>
            <a:r>
              <a:rPr lang="en-US" sz="6000" noProof="1" smtClean="0"/>
              <a:t>Urun Sahibi</a:t>
            </a:r>
            <a:r>
              <a:rPr lang="en-US" sz="6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2470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roduct Owner (Ürün Sahibi) ve Scrum Ritüel'lerindeki Rolü | AGILE İSTANB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244" y="3144644"/>
            <a:ext cx="15940298" cy="932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Yer Tutucusu 1"/>
          <p:cNvSpPr>
            <a:spLocks noGrp="1"/>
          </p:cNvSpPr>
          <p:nvPr>
            <p:ph type="body" sz="half" idx="1"/>
          </p:nvPr>
        </p:nvSpPr>
        <p:spPr>
          <a:xfrm>
            <a:off x="1190702" y="2497873"/>
            <a:ext cx="20207127" cy="756052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tr-TR" sz="4400" b="0" dirty="0" smtClean="0">
                <a:solidFill>
                  <a:srgbClr val="141412"/>
                </a:solidFill>
                <a:latin typeface="Source Sans Pro"/>
              </a:rPr>
              <a:t>Development </a:t>
            </a:r>
            <a:r>
              <a:rPr lang="en-US" altLang="tr-TR" sz="4400" b="0" noProof="1" smtClean="0">
                <a:solidFill>
                  <a:srgbClr val="141412"/>
                </a:solidFill>
                <a:latin typeface="Source Sans Pro"/>
              </a:rPr>
              <a:t>Team’in  ve Scrum’in </a:t>
            </a: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yöneticisi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değildir.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Geliştirme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Takımı </a:t>
            </a:r>
            <a:r>
              <a:rPr lang="en-US" altLang="tr-TR" sz="4400" b="0" noProof="1" smtClean="0">
                <a:solidFill>
                  <a:srgbClr val="141412"/>
                </a:solidFill>
                <a:latin typeface="Source Sans Pro"/>
              </a:rPr>
              <a:t>teknik konularda </a:t>
            </a: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kendi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kendini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yönetir.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tr-TR" sz="4400" b="0" dirty="0" smtClean="0">
                <a:solidFill>
                  <a:srgbClr val="141412"/>
                </a:solidFill>
                <a:latin typeface="Source Sans Pro"/>
              </a:rPr>
              <a:t>PO</a:t>
            </a: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,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teknik bir geçmişe sahip olabilir.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Bu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, hangi işi kimin yapacağına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karışabileceği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anlamına gelmez.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tr-TR" sz="4400" b="0" dirty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tr-TR" sz="4400" b="0" dirty="0" smtClean="0">
                <a:solidFill>
                  <a:srgbClr val="141412"/>
                </a:solidFill>
                <a:latin typeface="Source Sans Pro"/>
              </a:rPr>
              <a:t>PO</a:t>
            </a: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,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iş, görev ataması yapamaz. </a:t>
            </a:r>
            <a:endParaRPr lang="en-US" altLang="tr-TR" sz="4400" b="0" dirty="0" smtClean="0">
              <a:solidFill>
                <a:srgbClr val="141412"/>
              </a:solidFill>
              <a:latin typeface="Source Sans 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İşin </a:t>
            </a:r>
            <a:r>
              <a:rPr lang="tr-TR" altLang="tr-TR" sz="4400" b="0" dirty="0">
                <a:solidFill>
                  <a:srgbClr val="141412"/>
                </a:solidFill>
                <a:latin typeface="Source Sans Pro"/>
              </a:rPr>
              <a:t>nasıl yapılacağına karışamaz</a:t>
            </a:r>
            <a:r>
              <a:rPr lang="tr-TR" altLang="tr-TR" sz="4400" b="0" dirty="0" smtClean="0">
                <a:solidFill>
                  <a:srgbClr val="141412"/>
                </a:solidFill>
                <a:latin typeface="Source Sans Pro"/>
              </a:rPr>
              <a:t>!</a:t>
            </a:r>
            <a:endParaRPr lang="tr-TR" altLang="tr-TR" sz="4400" b="0" dirty="0">
              <a:solidFill>
                <a:schemeClr val="tx1"/>
              </a:solidFill>
            </a:endParaRPr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2088436" y="1282700"/>
            <a:ext cx="20207128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PRODUCT OWNER </a:t>
            </a:r>
            <a:r>
              <a:rPr lang="en-US" sz="6000" noProof="1" smtClean="0"/>
              <a:t>kim degildir</a:t>
            </a:r>
          </a:p>
        </p:txBody>
      </p:sp>
    </p:spTree>
    <p:extLst>
      <p:ext uri="{BB962C8B-B14F-4D97-AF65-F5344CB8AC3E}">
        <p14:creationId xmlns:p14="http://schemas.microsoft.com/office/powerpoint/2010/main" val="233317412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</a:t>
            </a:r>
            <a:r>
              <a:rPr lang="en-US" sz="6000" dirty="0" smtClean="0"/>
              <a:t>TEAM MEMBERS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7" name="Dikdörtgen 6"/>
          <p:cNvSpPr/>
          <p:nvPr/>
        </p:nvSpPr>
        <p:spPr>
          <a:xfrm>
            <a:off x="11530361" y="2082048"/>
            <a:ext cx="12110224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Scrum Master</a:t>
            </a:r>
          </a:p>
          <a:p>
            <a:endParaRPr lang="en-US" sz="4400" b="1" dirty="0" smtClean="0"/>
          </a:p>
          <a:p>
            <a:pPr algn="l"/>
            <a:r>
              <a:rPr lang="tr-TR" sz="4400" b="1" dirty="0"/>
              <a:t>Hizmetkâr Liderdir</a:t>
            </a:r>
          </a:p>
          <a:p>
            <a:pPr algn="l"/>
            <a:r>
              <a:rPr lang="tr-TR" sz="4400" noProof="1" smtClean="0"/>
              <a:t>Scrum</a:t>
            </a:r>
            <a:r>
              <a:rPr lang="tr-TR" sz="4400" dirty="0" smtClean="0"/>
              <a:t> </a:t>
            </a:r>
            <a:r>
              <a:rPr lang="tr-TR" sz="4400" dirty="0"/>
              <a:t>Ekiplerinde yer alan </a:t>
            </a:r>
            <a:r>
              <a:rPr lang="tr-TR" sz="4400" noProof="1" smtClean="0"/>
              <a:t>Scrum Master’lar </a:t>
            </a:r>
            <a:r>
              <a:rPr lang="tr-TR" sz="4400" dirty="0" smtClean="0"/>
              <a:t>o </a:t>
            </a:r>
            <a:r>
              <a:rPr lang="tr-TR" sz="4400" dirty="0"/>
              <a:t>ekiplerin asla yöneticileri değildir</a:t>
            </a:r>
            <a:r>
              <a:rPr lang="tr-TR" sz="4400" dirty="0" smtClean="0"/>
              <a:t>.</a:t>
            </a:r>
            <a:endParaRPr lang="en-US" sz="4400" dirty="0" smtClean="0"/>
          </a:p>
          <a:p>
            <a:pPr algn="l"/>
            <a:r>
              <a:rPr lang="tr-TR" sz="4400" dirty="0"/>
              <a:t/>
            </a:r>
            <a:br>
              <a:rPr lang="tr-TR" sz="4400" dirty="0"/>
            </a:br>
            <a:r>
              <a:rPr lang="tr-TR" sz="4400" noProof="1" smtClean="0"/>
              <a:t>Scrum Master’lar Scrum Guide’ı, yani Scrum’ı çok iyi bilen ve Scrum uygulanışını destekleyen, Scrum ekibi tarafından üretilen </a:t>
            </a:r>
            <a:r>
              <a:rPr lang="tr-TR" sz="4400" dirty="0" smtClean="0"/>
              <a:t>değeri </a:t>
            </a:r>
            <a:r>
              <a:rPr lang="tr-TR" sz="4400" dirty="0"/>
              <a:t>maksimize etmek için ekibe yardım eden, yol gösteren, rehberlik eden kişidir</a:t>
            </a:r>
            <a:r>
              <a:rPr lang="tr-TR" sz="4400" dirty="0" smtClean="0"/>
              <a:t>.</a:t>
            </a:r>
            <a:endParaRPr lang="en-US" sz="4400" dirty="0" smtClean="0"/>
          </a:p>
          <a:p>
            <a:pPr algn="l"/>
            <a:endParaRPr lang="en-US" sz="4400" dirty="0"/>
          </a:p>
        </p:txBody>
      </p:sp>
      <p:pic>
        <p:nvPicPr>
          <p:cNvPr id="10242" name="Picture 2" descr="How to be a compassionate scrum master and succeed? – Yodiz Project  Managemen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4" y="2300061"/>
            <a:ext cx="10760763" cy="1003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729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</a:t>
            </a:r>
            <a:r>
              <a:rPr lang="en-US" sz="6000" dirty="0" smtClean="0"/>
              <a:t>TEAM MEMBERS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7" name="Dikdörtgen 6"/>
          <p:cNvSpPr/>
          <p:nvPr/>
        </p:nvSpPr>
        <p:spPr>
          <a:xfrm>
            <a:off x="1010577" y="2082048"/>
            <a:ext cx="2263000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Scrum Master</a:t>
            </a:r>
          </a:p>
          <a:p>
            <a:endParaRPr lang="en-US" sz="4400" b="1" dirty="0" smtClean="0"/>
          </a:p>
          <a:p>
            <a:pPr algn="l"/>
            <a:r>
              <a:rPr lang="tr-TR" sz="4400" noProof="1" smtClean="0"/>
              <a:t>Scrum</a:t>
            </a:r>
            <a:r>
              <a:rPr lang="tr-TR" sz="4400" dirty="0" smtClean="0"/>
              <a:t> </a:t>
            </a:r>
            <a:r>
              <a:rPr lang="tr-TR" sz="4400" dirty="0"/>
              <a:t>Master, takıma rehberlik ve koçluk eder, karşılaşılan engelleri ortadan kaldırmalarına yardımcı olur. Takım içi harmoniyi, ekip elemanları arasındaki uyumu, iletişimi arttırmak için çabalar</a:t>
            </a:r>
            <a:r>
              <a:rPr lang="tr-TR" sz="4400" dirty="0" smtClean="0"/>
              <a:t>.</a:t>
            </a:r>
            <a:endParaRPr lang="en-US" sz="4400" dirty="0"/>
          </a:p>
        </p:txBody>
      </p:sp>
      <p:pic>
        <p:nvPicPr>
          <p:cNvPr id="13314" name="Picture 2" descr="Image for p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77" y="6233204"/>
            <a:ext cx="6967563" cy="60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7978140" y="5939065"/>
            <a:ext cx="1601296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dirty="0">
                <a:solidFill>
                  <a:srgbClr val="333333"/>
                </a:solidFill>
                <a:latin typeface="Roboto"/>
              </a:rPr>
              <a:t>Sprint Planlama, Sprint Retrospektif, Günlük </a:t>
            </a:r>
            <a:r>
              <a:rPr lang="tr-TR" sz="4400" noProof="1" smtClean="0">
                <a:solidFill>
                  <a:srgbClr val="333333"/>
                </a:solidFill>
                <a:latin typeface="Roboto"/>
              </a:rPr>
              <a:t>Scrum</a:t>
            </a:r>
            <a:r>
              <a:rPr lang="tr-TR" sz="4400" dirty="0" smtClean="0">
                <a:solidFill>
                  <a:srgbClr val="333333"/>
                </a:solidFill>
                <a:latin typeface="Roboto"/>
              </a:rPr>
              <a:t> </a:t>
            </a:r>
            <a:r>
              <a:rPr lang="tr-TR" sz="4400" dirty="0">
                <a:solidFill>
                  <a:srgbClr val="333333"/>
                </a:solidFill>
                <a:latin typeface="Roboto"/>
              </a:rPr>
              <a:t>ve Sprint </a:t>
            </a:r>
            <a:r>
              <a:rPr lang="tr-TR" sz="4400" noProof="1" smtClean="0">
                <a:solidFill>
                  <a:srgbClr val="333333"/>
                </a:solidFill>
                <a:latin typeface="Roboto"/>
              </a:rPr>
              <a:t>Review gibi Scrum </a:t>
            </a:r>
            <a:r>
              <a:rPr lang="tr-TR" sz="4400" dirty="0" smtClean="0">
                <a:solidFill>
                  <a:srgbClr val="333333"/>
                </a:solidFill>
                <a:latin typeface="Roboto"/>
              </a:rPr>
              <a:t>ritüellerini/toplantılarını </a:t>
            </a:r>
            <a:r>
              <a:rPr lang="tr-TR" sz="4400" dirty="0">
                <a:solidFill>
                  <a:srgbClr val="333333"/>
                </a:solidFill>
                <a:latin typeface="Roboto"/>
              </a:rPr>
              <a:t>kolaylaştırır</a:t>
            </a:r>
            <a:r>
              <a:rPr lang="tr-TR" sz="4400" dirty="0" smtClean="0">
                <a:solidFill>
                  <a:srgbClr val="333333"/>
                </a:solidFill>
                <a:latin typeface="Roboto"/>
              </a:rPr>
              <a:t>.</a:t>
            </a:r>
            <a:endParaRPr lang="en-US" sz="4400" dirty="0" smtClean="0">
              <a:solidFill>
                <a:srgbClr val="333333"/>
              </a:solidFill>
              <a:latin typeface="Roboto"/>
            </a:endParaRPr>
          </a:p>
          <a:p>
            <a:pPr algn="l"/>
            <a:endParaRPr lang="en-US" sz="4400" dirty="0" smtClean="0">
              <a:solidFill>
                <a:srgbClr val="333333"/>
              </a:solidFill>
              <a:latin typeface="Roboto"/>
            </a:endParaRPr>
          </a:p>
          <a:p>
            <a:pPr algn="l"/>
            <a:r>
              <a:rPr lang="tr-TR" sz="4400" noProof="1" smtClean="0"/>
              <a:t>Scrum</a:t>
            </a:r>
            <a:r>
              <a:rPr lang="tr-TR" sz="4400" dirty="0" smtClean="0"/>
              <a:t> </a:t>
            </a:r>
            <a:r>
              <a:rPr lang="tr-TR" sz="4400" dirty="0"/>
              <a:t>Master takımın güvenli ve sorunsuz bir ortamda çalışabildiğinden emin olmalı, gerektiğinde takım elemanlarına bireysel koçluk da dahil olmak üzere bir çok hizmetini sunmalıdır.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28217974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</a:t>
            </a:r>
            <a:r>
              <a:rPr lang="en-US" sz="6000" dirty="0" smtClean="0"/>
              <a:t>TEAM MEMBERS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7" name="Dikdörtgen 6"/>
          <p:cNvSpPr/>
          <p:nvPr/>
        </p:nvSpPr>
        <p:spPr>
          <a:xfrm>
            <a:off x="967744" y="2027122"/>
            <a:ext cx="22547765" cy="991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Scrum Master</a:t>
            </a:r>
          </a:p>
          <a:p>
            <a:pPr algn="l"/>
            <a:r>
              <a:rPr lang="en-US" sz="4400" b="1" dirty="0" smtClean="0"/>
              <a:t>Product </a:t>
            </a:r>
            <a:r>
              <a:rPr lang="en-US" sz="4400" b="1" noProof="1" smtClean="0"/>
              <a:t>Owner ile iliskileri yonetir</a:t>
            </a:r>
          </a:p>
          <a:p>
            <a:pPr algn="l"/>
            <a:r>
              <a:rPr lang="tr-TR" sz="4400" noProof="1" smtClean="0"/>
              <a:t>Scrum </a:t>
            </a:r>
            <a:r>
              <a:rPr lang="tr-TR" sz="4400" dirty="0" smtClean="0"/>
              <a:t>Master</a:t>
            </a:r>
            <a:r>
              <a:rPr lang="tr-TR" sz="4400" dirty="0"/>
              <a:t>, ürün sahibi tarafından belirlenmiş işlerin takımdaki herkes tarafından anlaşıldığından emin olur; ürün sahibinin iş listesini etkili bir şekilde organize edebilmesi için teknikler bularak ona yardımcı olur</a:t>
            </a:r>
            <a:r>
              <a:rPr lang="tr-TR" sz="4400" dirty="0" smtClean="0"/>
              <a:t>;</a:t>
            </a:r>
            <a:endParaRPr lang="en-US" sz="4400" dirty="0" smtClean="0"/>
          </a:p>
          <a:p>
            <a:pPr algn="l" fontAlgn="base"/>
            <a:r>
              <a:rPr lang="tr-TR" sz="4400" dirty="0"/>
              <a:t/>
            </a:r>
            <a:br>
              <a:rPr lang="tr-TR" sz="4400" dirty="0"/>
            </a:br>
            <a:r>
              <a:rPr lang="tr-TR" sz="4400" b="1" dirty="0"/>
              <a:t>Değişime Liderlik </a:t>
            </a:r>
            <a:r>
              <a:rPr lang="tr-TR" sz="4400" b="1" dirty="0" smtClean="0"/>
              <a:t>Eder</a:t>
            </a:r>
            <a:endParaRPr lang="en-US" sz="4400" b="1" dirty="0" smtClean="0"/>
          </a:p>
          <a:p>
            <a:pPr algn="l" fontAlgn="base"/>
            <a:r>
              <a:rPr lang="tr-TR" sz="4400" dirty="0"/>
              <a:t>Tüm bu görevlerin yanı sıra </a:t>
            </a:r>
            <a:endParaRPr lang="en-US" sz="4400" dirty="0" smtClean="0"/>
          </a:p>
          <a:p>
            <a:pPr algn="l" fontAlgn="base"/>
            <a:r>
              <a:rPr lang="tr-TR" sz="4400" noProof="1" smtClean="0"/>
              <a:t>Scrum Master’lar </a:t>
            </a:r>
            <a:r>
              <a:rPr lang="tr-TR" sz="4400" dirty="0" smtClean="0"/>
              <a:t>değişime </a:t>
            </a:r>
            <a:endParaRPr lang="en-US" sz="4400" dirty="0" smtClean="0"/>
          </a:p>
          <a:p>
            <a:pPr algn="l" fontAlgn="base"/>
            <a:r>
              <a:rPr lang="tr-TR" sz="4400" dirty="0" smtClean="0"/>
              <a:t>liderlik </a:t>
            </a:r>
            <a:r>
              <a:rPr lang="tr-TR" sz="4400" dirty="0"/>
              <a:t>ederler. </a:t>
            </a:r>
            <a:endParaRPr lang="en-US" sz="4400" dirty="0" smtClean="0"/>
          </a:p>
          <a:p>
            <a:pPr algn="l" fontAlgn="base"/>
            <a:endParaRPr lang="en-US" sz="4400" dirty="0" smtClean="0"/>
          </a:p>
          <a:p>
            <a:pPr algn="l" fontAlgn="base"/>
            <a:r>
              <a:rPr lang="tr-TR" sz="4400" noProof="1" smtClean="0"/>
              <a:t>Scrum Master, Scrum’ın ve </a:t>
            </a:r>
          </a:p>
          <a:p>
            <a:pPr algn="l" fontAlgn="base"/>
            <a:r>
              <a:rPr lang="tr-TR" sz="4400" dirty="0" smtClean="0"/>
              <a:t>organizasyondaki çevik </a:t>
            </a:r>
            <a:r>
              <a:rPr lang="tr-TR" sz="4400" dirty="0"/>
              <a:t>değişimin </a:t>
            </a:r>
            <a:endParaRPr lang="en-US" sz="4400" dirty="0" smtClean="0"/>
          </a:p>
          <a:p>
            <a:pPr algn="l" fontAlgn="base"/>
            <a:r>
              <a:rPr lang="tr-TR" sz="4400" noProof="1" smtClean="0"/>
              <a:t>vücud</a:t>
            </a:r>
            <a:r>
              <a:rPr lang="tr-TR" sz="4400" dirty="0" smtClean="0"/>
              <a:t> </a:t>
            </a:r>
            <a:r>
              <a:rPr lang="tr-TR" sz="4400" dirty="0"/>
              <a:t>bulmuş halidir. </a:t>
            </a:r>
            <a:endParaRPr lang="en-US" sz="4400" dirty="0" smtClean="0"/>
          </a:p>
          <a:p>
            <a:pPr algn="l" fontAlgn="base"/>
            <a:endParaRPr lang="tr-TR" b="1" dirty="0"/>
          </a:p>
        </p:txBody>
      </p:sp>
      <p:pic>
        <p:nvPicPr>
          <p:cNvPr id="12290" name="Picture 2" descr="Image for p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010" y="4951139"/>
            <a:ext cx="11921877" cy="70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12654223" y="11587643"/>
            <a:ext cx="91216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Scrum Master</a:t>
            </a:r>
            <a:r>
              <a:rPr lang="en-US" sz="4400" b="1" dirty="0"/>
              <a:t> </a:t>
            </a:r>
            <a:r>
              <a:rPr lang="en-US" sz="4400" b="1" dirty="0" smtClean="0"/>
              <a:t>Kim </a:t>
            </a:r>
            <a:r>
              <a:rPr lang="en-US" sz="4400" b="1" dirty="0" err="1" smtClean="0"/>
              <a:t>degildir</a:t>
            </a: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126955418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to Build a Software Development Team and Set Efficient Team Proce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890" y="4172820"/>
            <a:ext cx="14308528" cy="837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</a:t>
            </a:r>
            <a:r>
              <a:rPr lang="en-US" sz="6000" dirty="0" smtClean="0"/>
              <a:t>TEAM MEMBERS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4" name="Dikdörtgen 3"/>
          <p:cNvSpPr/>
          <p:nvPr/>
        </p:nvSpPr>
        <p:spPr>
          <a:xfrm>
            <a:off x="966439" y="2084618"/>
            <a:ext cx="214661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400" b="1" dirty="0" smtClean="0"/>
              <a:t>Development Team</a:t>
            </a:r>
            <a:endParaRPr lang="en-US" sz="4400" dirty="0" smtClean="0"/>
          </a:p>
          <a:p>
            <a:pPr algn="l"/>
            <a:r>
              <a:rPr lang="tr-TR" sz="4400" dirty="0" smtClean="0"/>
              <a:t>Product </a:t>
            </a:r>
            <a:r>
              <a:rPr lang="tr-TR" sz="4400" noProof="1" smtClean="0"/>
              <a:t>Owner’ın</a:t>
            </a:r>
            <a:r>
              <a:rPr lang="tr-TR" sz="4400" dirty="0" smtClean="0"/>
              <a:t> </a:t>
            </a:r>
            <a:r>
              <a:rPr lang="tr-TR" sz="4400" dirty="0"/>
              <a:t>yapılacak işler listesi olan Product </a:t>
            </a:r>
            <a:r>
              <a:rPr lang="tr-TR" sz="4400" noProof="1" smtClean="0"/>
              <a:t>Backlog’tan</a:t>
            </a:r>
            <a:r>
              <a:rPr lang="tr-TR" sz="4400" dirty="0" smtClean="0"/>
              <a:t>, </a:t>
            </a:r>
            <a:r>
              <a:rPr lang="tr-TR" sz="4400" dirty="0"/>
              <a:t>belli bir sürede (</a:t>
            </a:r>
            <a:r>
              <a:rPr lang="tr-TR" sz="4400" b="1" dirty="0"/>
              <a:t>Sprint</a:t>
            </a:r>
            <a:r>
              <a:rPr lang="tr-TR" sz="4400" dirty="0"/>
              <a:t>) yapabileceği kadar işi, Product </a:t>
            </a:r>
            <a:r>
              <a:rPr lang="tr-TR" sz="4400" noProof="1" smtClean="0"/>
              <a:t>Owner’ın</a:t>
            </a:r>
            <a:r>
              <a:rPr lang="tr-TR" sz="4400" dirty="0" smtClean="0"/>
              <a:t> </a:t>
            </a:r>
            <a:r>
              <a:rPr lang="tr-TR" sz="4400" dirty="0"/>
              <a:t>belirlediği önceliğe </a:t>
            </a:r>
            <a:r>
              <a:rPr lang="en-US" sz="4400" dirty="0" smtClean="0"/>
              <a:t>gore </a:t>
            </a:r>
            <a:r>
              <a:rPr lang="en-US" sz="4400" noProof="1" smtClean="0"/>
              <a:t>yapan</a:t>
            </a:r>
            <a:r>
              <a:rPr lang="en-US" sz="4400" dirty="0" smtClean="0"/>
              <a:t> </a:t>
            </a:r>
            <a:r>
              <a:rPr lang="tr-TR" sz="4400" dirty="0" smtClean="0"/>
              <a:t>geliştirme </a:t>
            </a:r>
            <a:r>
              <a:rPr lang="tr-TR" sz="4400" dirty="0"/>
              <a:t>takımıdır. </a:t>
            </a:r>
            <a:endParaRPr lang="en-US" sz="4400" dirty="0" smtClean="0"/>
          </a:p>
        </p:txBody>
      </p:sp>
      <p:sp>
        <p:nvSpPr>
          <p:cNvPr id="8" name="Dikdörtgen 7"/>
          <p:cNvSpPr/>
          <p:nvPr/>
        </p:nvSpPr>
        <p:spPr>
          <a:xfrm>
            <a:off x="966439" y="5623572"/>
            <a:ext cx="12437327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b="1" noProof="1" smtClean="0"/>
              <a:t>Teknik Konularda </a:t>
            </a:r>
            <a:r>
              <a:rPr lang="tr-TR" sz="4400" b="1" dirty="0" smtClean="0"/>
              <a:t>Sorumluluk </a:t>
            </a:r>
            <a:endParaRPr lang="en-US" sz="4400" b="1" dirty="0" smtClean="0"/>
          </a:p>
          <a:p>
            <a:pPr algn="l"/>
            <a:r>
              <a:rPr lang="tr-TR" sz="4400" b="1" dirty="0" smtClean="0"/>
              <a:t>Development </a:t>
            </a:r>
            <a:r>
              <a:rPr lang="tr-TR" sz="4400" b="1" noProof="1" smtClean="0"/>
              <a:t>Team’e</a:t>
            </a:r>
            <a:r>
              <a:rPr lang="tr-TR" sz="4400" b="1" dirty="0" smtClean="0"/>
              <a:t> </a:t>
            </a:r>
            <a:r>
              <a:rPr lang="tr-TR" sz="4400" b="1" dirty="0"/>
              <a:t>aittir</a:t>
            </a:r>
            <a:r>
              <a:rPr lang="tr-TR" sz="4400" b="1" dirty="0" smtClean="0"/>
              <a:t>.</a:t>
            </a:r>
            <a:endParaRPr lang="en-US" sz="4400" b="1" dirty="0" smtClean="0"/>
          </a:p>
          <a:p>
            <a:pPr algn="l"/>
            <a:endParaRPr lang="en-US" sz="2400" b="1" dirty="0" smtClean="0"/>
          </a:p>
          <a:p>
            <a:pPr algn="l"/>
            <a:r>
              <a:rPr lang="en-US" sz="4400" noProof="1" smtClean="0"/>
              <a:t>PO ve SM development team’in yapacagi</a:t>
            </a:r>
          </a:p>
          <a:p>
            <a:pPr algn="l"/>
            <a:r>
              <a:rPr lang="en-US" sz="4400" noProof="1" smtClean="0"/>
              <a:t>Islerin onceligini belirleyebilir ama neyi nasil yapacaklarina karis(a)mazlar </a:t>
            </a:r>
          </a:p>
          <a:p>
            <a:pPr algn="l"/>
            <a:endParaRPr lang="en-US" sz="2400" dirty="0" smtClean="0"/>
          </a:p>
          <a:p>
            <a:pPr algn="l"/>
            <a:r>
              <a:rPr lang="tr-TR" sz="4400" dirty="0" smtClean="0"/>
              <a:t>Takım </a:t>
            </a:r>
            <a:r>
              <a:rPr lang="tr-TR" sz="4400" dirty="0"/>
              <a:t>içerisindeki kişilerin rolleri ve </a:t>
            </a:r>
            <a:endParaRPr lang="en-US" sz="4400" dirty="0" smtClean="0"/>
          </a:p>
          <a:p>
            <a:pPr algn="l"/>
            <a:r>
              <a:rPr lang="tr-TR" sz="4400" dirty="0" smtClean="0"/>
              <a:t>yetenekleri </a:t>
            </a:r>
            <a:r>
              <a:rPr lang="tr-TR" sz="4400" dirty="0"/>
              <a:t>ne olursa olsun, </a:t>
            </a:r>
            <a:endParaRPr lang="en-US" sz="4400" dirty="0" smtClean="0"/>
          </a:p>
          <a:p>
            <a:pPr algn="l"/>
            <a:r>
              <a:rPr lang="tr-TR" sz="4400" dirty="0" smtClean="0"/>
              <a:t>dışarıya </a:t>
            </a:r>
            <a:r>
              <a:rPr lang="tr-TR" sz="4400" dirty="0"/>
              <a:t>karşı bir işin </a:t>
            </a:r>
            <a:endParaRPr lang="en-US" sz="4400" dirty="0" smtClean="0"/>
          </a:p>
          <a:p>
            <a:pPr algn="l"/>
            <a:r>
              <a:rPr lang="tr-TR" sz="4400" dirty="0" smtClean="0"/>
              <a:t>tamamlanmasından </a:t>
            </a:r>
            <a:r>
              <a:rPr lang="tr-TR" sz="4400" dirty="0"/>
              <a:t>tüm takım sorumludur.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29392206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</a:t>
            </a:r>
            <a:r>
              <a:rPr lang="en-US" sz="6000" dirty="0" smtClean="0"/>
              <a:t>TEAM MEMBERS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5" name="Dikdörtgen 4"/>
          <p:cNvSpPr/>
          <p:nvPr/>
        </p:nvSpPr>
        <p:spPr>
          <a:xfrm>
            <a:off x="13522712" y="6280628"/>
            <a:ext cx="92703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b="1" dirty="0" smtClean="0"/>
              <a:t>“</a:t>
            </a:r>
            <a:r>
              <a:rPr lang="tr-TR" sz="4400" b="1" dirty="0"/>
              <a:t>Self Organize” olmalıdır.</a:t>
            </a:r>
            <a:r>
              <a:rPr lang="tr-TR" sz="4400" dirty="0"/>
              <a:t/>
            </a:r>
            <a:br>
              <a:rPr lang="tr-TR" sz="4400" dirty="0"/>
            </a:br>
            <a:r>
              <a:rPr lang="tr-TR" sz="4400" dirty="0"/>
              <a:t>Development Team, </a:t>
            </a:r>
            <a:endParaRPr lang="en-US" sz="4400" dirty="0" smtClean="0"/>
          </a:p>
          <a:p>
            <a:pPr algn="l"/>
            <a:r>
              <a:rPr lang="tr-TR" sz="4400" dirty="0" smtClean="0"/>
              <a:t>sorumluluğunu </a:t>
            </a:r>
            <a:r>
              <a:rPr lang="tr-TR" sz="4400" dirty="0"/>
              <a:t>aldığı işlerin </a:t>
            </a:r>
            <a:endParaRPr lang="en-US" sz="4400" dirty="0" smtClean="0"/>
          </a:p>
          <a:p>
            <a:pPr algn="l"/>
            <a:r>
              <a:rPr lang="tr-TR" sz="4400" dirty="0" smtClean="0"/>
              <a:t>yapılması </a:t>
            </a:r>
            <a:r>
              <a:rPr lang="tr-TR" sz="4400" dirty="0"/>
              <a:t>için bir iş atayıcısı veya </a:t>
            </a:r>
            <a:endParaRPr lang="en-US" sz="4400" dirty="0" smtClean="0"/>
          </a:p>
          <a:p>
            <a:pPr algn="l"/>
            <a:r>
              <a:rPr lang="tr-TR" sz="4400" dirty="0" smtClean="0"/>
              <a:t>bir </a:t>
            </a:r>
            <a:r>
              <a:rPr lang="tr-TR" sz="4400" dirty="0"/>
              <a:t>iş takipçisine ihtiyaç duymaz. </a:t>
            </a:r>
            <a:endParaRPr lang="en-US" sz="4400" dirty="0"/>
          </a:p>
        </p:txBody>
      </p:sp>
      <p:sp>
        <p:nvSpPr>
          <p:cNvPr id="7" name="Dikdörtgen 6"/>
          <p:cNvSpPr/>
          <p:nvPr/>
        </p:nvSpPr>
        <p:spPr>
          <a:xfrm>
            <a:off x="1152293" y="2082048"/>
            <a:ext cx="224882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400" b="1" dirty="0"/>
              <a:t>Development Team </a:t>
            </a:r>
            <a:endParaRPr lang="en-US" sz="4400" b="1" dirty="0" smtClean="0"/>
          </a:p>
          <a:p>
            <a:pPr algn="l"/>
            <a:r>
              <a:rPr lang="tr-TR" sz="4400" b="1" dirty="0" smtClean="0"/>
              <a:t>“</a:t>
            </a:r>
            <a:r>
              <a:rPr lang="tr-TR" sz="4400" b="1" dirty="0"/>
              <a:t>Cross </a:t>
            </a:r>
            <a:r>
              <a:rPr lang="tr-TR" sz="4400" b="1" noProof="1" smtClean="0"/>
              <a:t>Functional”</a:t>
            </a:r>
            <a:r>
              <a:rPr lang="tr-TR" sz="4400" b="1" dirty="0" smtClean="0"/>
              <a:t> </a:t>
            </a:r>
            <a:r>
              <a:rPr lang="tr-TR" sz="4400" b="1" dirty="0"/>
              <a:t>olmalıdır.</a:t>
            </a:r>
            <a:r>
              <a:rPr lang="tr-TR" sz="4400" dirty="0"/>
              <a:t/>
            </a:r>
            <a:br>
              <a:rPr lang="tr-TR" sz="4400" dirty="0"/>
            </a:br>
            <a:r>
              <a:rPr lang="tr-TR" sz="4400" dirty="0"/>
              <a:t>Development Team, Product </a:t>
            </a:r>
            <a:r>
              <a:rPr lang="tr-TR" sz="4400" noProof="1" smtClean="0"/>
              <a:t>Backlog’tan</a:t>
            </a:r>
            <a:r>
              <a:rPr lang="tr-TR" sz="4400" dirty="0" smtClean="0"/>
              <a:t> </a:t>
            </a:r>
            <a:r>
              <a:rPr lang="tr-TR" sz="4400" dirty="0"/>
              <a:t>çektiği bir Product </a:t>
            </a:r>
            <a:r>
              <a:rPr lang="tr-TR" sz="4400" noProof="1" smtClean="0"/>
              <a:t>Backlog Item’ı, Product Owner’ın </a:t>
            </a:r>
            <a:r>
              <a:rPr lang="tr-TR" sz="4400" dirty="0" smtClean="0"/>
              <a:t>önüne </a:t>
            </a:r>
            <a:r>
              <a:rPr lang="tr-TR" sz="4400" dirty="0"/>
              <a:t>çalışan bir kod parçacığı olarak koymakla yükümlüdür. </a:t>
            </a:r>
            <a:endParaRPr lang="en-US" sz="4400" dirty="0"/>
          </a:p>
        </p:txBody>
      </p:sp>
      <p:pic>
        <p:nvPicPr>
          <p:cNvPr id="5124" name="Picture 4" descr="How to improve communication with your remote development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86" y="4882815"/>
            <a:ext cx="12444762" cy="7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3782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pic>
        <p:nvPicPr>
          <p:cNvPr id="14340" name="Picture 4" descr="Scrum - Vikipe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147"/>
            <a:ext cx="21187858" cy="846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1494259" y="3217373"/>
            <a:ext cx="699553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-apple-system"/>
              </a:rPr>
              <a:t>SURECI OLUSTURAN PARCALAR</a:t>
            </a:r>
          </a:p>
          <a:p>
            <a:endParaRPr lang="en-US" sz="4400" b="1" dirty="0" smtClean="0">
              <a:solidFill>
                <a:schemeClr val="tx1"/>
              </a:solidFill>
              <a:latin typeface="-apple-system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SCRUM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SPRINT</a:t>
            </a:r>
          </a:p>
          <a:p>
            <a:pPr algn="l"/>
            <a:r>
              <a:rPr lang="tr-TR" dirty="0">
                <a:latin typeface="-apple-system"/>
              </a:rPr>
              <a:t> 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6377421" y="3012933"/>
            <a:ext cx="699553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-apple-system"/>
              </a:rPr>
              <a:t>URUNU OLUSTURAN PARCALAR</a:t>
            </a:r>
          </a:p>
          <a:p>
            <a:endParaRPr lang="en-US" sz="4400" b="1" dirty="0" smtClean="0">
              <a:solidFill>
                <a:schemeClr val="tx1"/>
              </a:solidFill>
              <a:latin typeface="-apple-system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PRODUCT BACKLOG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SPRINT BACKLOG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FEATURE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EPIC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-apple-system"/>
              </a:rPr>
              <a:t>USER STORY</a:t>
            </a:r>
          </a:p>
          <a:p>
            <a:pPr algn="l"/>
            <a:r>
              <a:rPr lang="tr-TR" dirty="0">
                <a:latin typeface="-apple-system"/>
              </a:rPr>
              <a:t>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56832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pic>
        <p:nvPicPr>
          <p:cNvPr id="14340" name="Picture 4" descr="Scrum - Vikipe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640" y="4125951"/>
            <a:ext cx="21187858" cy="846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1434788" y="2068548"/>
            <a:ext cx="218935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SCRUM</a:t>
            </a:r>
          </a:p>
          <a:p>
            <a:pPr algn="l"/>
            <a:r>
              <a:rPr lang="tr-TR" sz="4400" b="1" noProof="1" smtClean="0">
                <a:solidFill>
                  <a:schemeClr val="tx1"/>
                </a:solidFill>
                <a:latin typeface="-apple-system"/>
              </a:rPr>
              <a:t>Scrum</a:t>
            </a:r>
            <a:r>
              <a:rPr lang="en-US" sz="4400" dirty="0" smtClean="0">
                <a:solidFill>
                  <a:schemeClr val="tx1"/>
                </a:solidFill>
                <a:latin typeface="-apple-system"/>
              </a:rPr>
              <a:t> </a:t>
            </a:r>
            <a:r>
              <a:rPr lang="tr-TR" sz="4400" dirty="0" smtClean="0">
                <a:solidFill>
                  <a:schemeClr val="tx1"/>
                </a:solidFill>
                <a:latin typeface="-apple-system"/>
              </a:rPr>
              <a:t>yaklaşımı </a:t>
            </a:r>
            <a:r>
              <a:rPr lang="tr-TR" sz="4400" dirty="0">
                <a:solidFill>
                  <a:schemeClr val="tx1"/>
                </a:solidFill>
                <a:latin typeface="-apple-system"/>
              </a:rPr>
              <a:t>en popüler </a:t>
            </a:r>
            <a:r>
              <a:rPr lang="tr-TR" sz="4400" noProof="1" smtClean="0">
                <a:solidFill>
                  <a:schemeClr val="tx1"/>
                </a:solidFill>
                <a:latin typeface="-apple-system"/>
              </a:rPr>
              <a:t>Agile</a:t>
            </a:r>
            <a:r>
              <a:rPr lang="tr-TR" sz="4400" dirty="0" smtClean="0">
                <a:solidFill>
                  <a:schemeClr val="tx1"/>
                </a:solidFill>
                <a:latin typeface="-apple-system"/>
              </a:rPr>
              <a:t> </a:t>
            </a:r>
            <a:r>
              <a:rPr lang="tr-TR" sz="4400" dirty="0">
                <a:solidFill>
                  <a:schemeClr val="tx1"/>
                </a:solidFill>
                <a:latin typeface="-apple-system"/>
              </a:rPr>
              <a:t>yöntemidir. Büyük ve karışık yazılım süreçlerinin yönetilmesinde tercih edilen </a:t>
            </a:r>
            <a:r>
              <a:rPr lang="tr-TR" sz="4400" b="1" noProof="1" smtClean="0">
                <a:solidFill>
                  <a:schemeClr val="tx1"/>
                </a:solidFill>
                <a:latin typeface="-apple-system"/>
              </a:rPr>
              <a:t>Scrum</a:t>
            </a:r>
            <a:r>
              <a:rPr lang="en-US" sz="4400" dirty="0" smtClean="0">
                <a:solidFill>
                  <a:schemeClr val="tx1"/>
                </a:solidFill>
                <a:latin typeface="-apple-system"/>
              </a:rPr>
              <a:t> </a:t>
            </a:r>
            <a:r>
              <a:rPr lang="tr-TR" sz="4400" dirty="0" smtClean="0">
                <a:solidFill>
                  <a:schemeClr val="tx1"/>
                </a:solidFill>
                <a:latin typeface="-apple-system"/>
              </a:rPr>
              <a:t>bütünü </a:t>
            </a:r>
            <a:r>
              <a:rPr lang="tr-TR" sz="4400" dirty="0">
                <a:solidFill>
                  <a:schemeClr val="tx1"/>
                </a:solidFill>
                <a:latin typeface="-apple-system"/>
              </a:rPr>
              <a:t>parçalamaya ve tekrara dayalı bir yöntemdir.</a:t>
            </a:r>
            <a:r>
              <a:rPr lang="tr-TR" dirty="0">
                <a:latin typeface="-apple-system"/>
              </a:rPr>
              <a:t>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994411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13189948" y="2358479"/>
            <a:ext cx="10527292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-apple-system"/>
              </a:rPr>
              <a:t>SCRUM’IN FAYDALARI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tr-TR" sz="4400" dirty="0"/>
              <a:t>Projenin açık ve net olması hem zaman kazandırır hem de projenin başarılı sonuçlanmasını sağlar.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tr-TR" sz="4400" dirty="0"/>
              <a:t>Projenin anlaşılabilir ve yönetilebilir parçalara ayrılması olası sorunları hızlı bir şekilde tespit etmekte ve düzeltmekte zaman kazandırır.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tr-TR" sz="4400" dirty="0"/>
              <a:t>Bütün ekibin, projenin tüm akışından haberdar olması takım içindeki iletişimi artırır.</a:t>
            </a:r>
          </a:p>
          <a:p>
            <a:pPr marL="571500" indent="-571500" algn="l" fontAlgn="base">
              <a:buFont typeface="Wingdings" panose="05000000000000000000" pitchFamily="2" charset="2"/>
              <a:buChar char="Ø"/>
            </a:pPr>
            <a:r>
              <a:rPr lang="tr-TR" sz="4400" dirty="0"/>
              <a:t>Müşteri ile geliştiriciler arasında güven oluşur ve böylelikle projenin başarılı sonuçlanması beklenir.</a:t>
            </a:r>
          </a:p>
        </p:txBody>
      </p:sp>
      <p:pic>
        <p:nvPicPr>
          <p:cNvPr id="15362" name="Picture 2" descr="The 3-5-3 of Scrum | Scrum In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75" y="2168539"/>
            <a:ext cx="12587783" cy="995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602165" y="11930330"/>
            <a:ext cx="23781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000" noProof="1" smtClean="0">
                <a:latin typeface="-apple-system"/>
              </a:rPr>
              <a:t>Scrum</a:t>
            </a:r>
            <a:r>
              <a:rPr lang="tr-TR" sz="4000" dirty="0" smtClean="0">
                <a:latin typeface="-apple-system"/>
              </a:rPr>
              <a:t> </a:t>
            </a:r>
            <a:r>
              <a:rPr lang="tr-TR" sz="4000" dirty="0">
                <a:latin typeface="-apple-system"/>
              </a:rPr>
              <a:t>yönteminin doğru ve anlaşılır bir şekilde uygulanmasını sağlayan </a:t>
            </a:r>
            <a:r>
              <a:rPr lang="tr-TR" sz="4000" dirty="0" smtClean="0">
                <a:solidFill>
                  <a:schemeClr val="tx1"/>
                </a:solidFill>
                <a:latin typeface="-apple-system"/>
              </a:rPr>
              <a:t>kişi</a:t>
            </a:r>
            <a:r>
              <a:rPr lang="tr-TR" sz="4000" dirty="0">
                <a:solidFill>
                  <a:schemeClr val="tx1"/>
                </a:solidFill>
                <a:latin typeface="-apple-system"/>
              </a:rPr>
              <a:t> </a:t>
            </a:r>
            <a:r>
              <a:rPr lang="tr-TR" sz="4000" b="1" noProof="1" smtClean="0">
                <a:solidFill>
                  <a:srgbClr val="FF0000"/>
                </a:solidFill>
                <a:latin typeface="-apple-system"/>
              </a:rPr>
              <a:t>Scrum </a:t>
            </a:r>
            <a:r>
              <a:rPr lang="tr-TR" sz="4000" b="1" noProof="1" smtClean="0">
                <a:solidFill>
                  <a:srgbClr val="FF0000"/>
                </a:solidFill>
                <a:latin typeface="-apple-system"/>
              </a:rPr>
              <a:t>Maste</a:t>
            </a:r>
            <a:r>
              <a:rPr lang="en-US" sz="4000" b="1" noProof="1" smtClean="0">
                <a:solidFill>
                  <a:srgbClr val="FF0000"/>
                </a:solidFill>
                <a:latin typeface="-apple-system"/>
              </a:rPr>
              <a:t>r’dir</a:t>
            </a:r>
            <a:endParaRPr lang="en-US" sz="4000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008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92097" y="1226635"/>
            <a:ext cx="22726185" cy="1130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KISA TEKRAR</a:t>
            </a:r>
            <a:endParaRPr lang="en-US" sz="6000" dirty="0" smtClean="0"/>
          </a:p>
          <a:p>
            <a:pPr algn="l"/>
            <a:r>
              <a:rPr lang="en-US" sz="4400" b="1" dirty="0">
                <a:solidFill>
                  <a:srgbClr val="FF0000"/>
                </a:solidFill>
              </a:rPr>
              <a:t>SDLC</a:t>
            </a:r>
            <a:r>
              <a:rPr lang="en-US" sz="4400" dirty="0">
                <a:solidFill>
                  <a:schemeClr val="tx1"/>
                </a:solidFill>
              </a:rPr>
              <a:t> :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noProof="1">
                <a:solidFill>
                  <a:srgbClr val="FF0000"/>
                </a:solidFill>
              </a:rPr>
              <a:t>S</a:t>
            </a:r>
            <a:r>
              <a:rPr lang="en-US" sz="4000" noProof="1">
                <a:solidFill>
                  <a:schemeClr val="tx1"/>
                </a:solidFill>
              </a:rPr>
              <a:t>oftaware </a:t>
            </a:r>
            <a:r>
              <a:rPr lang="en-US" sz="4000" noProof="1">
                <a:solidFill>
                  <a:srgbClr val="FF0000"/>
                </a:solidFill>
              </a:rPr>
              <a:t>D</a:t>
            </a:r>
            <a:r>
              <a:rPr lang="en-US" sz="4000" noProof="1">
                <a:solidFill>
                  <a:schemeClr val="tx1"/>
                </a:solidFill>
              </a:rPr>
              <a:t>evelopment </a:t>
            </a:r>
            <a:r>
              <a:rPr lang="en-US" sz="4000" noProof="1">
                <a:solidFill>
                  <a:srgbClr val="FF0000"/>
                </a:solidFill>
              </a:rPr>
              <a:t>L</a:t>
            </a:r>
            <a:r>
              <a:rPr lang="en-US" sz="4000" noProof="1">
                <a:solidFill>
                  <a:schemeClr val="tx1"/>
                </a:solidFill>
              </a:rPr>
              <a:t>ife </a:t>
            </a:r>
            <a:r>
              <a:rPr lang="en-US" sz="4000" noProof="1" smtClean="0">
                <a:solidFill>
                  <a:srgbClr val="FF0000"/>
                </a:solidFill>
              </a:rPr>
              <a:t>C</a:t>
            </a:r>
            <a:r>
              <a:rPr lang="en-US" sz="4000" noProof="1" smtClean="0">
                <a:solidFill>
                  <a:schemeClr val="tx1"/>
                </a:solidFill>
              </a:rPr>
              <a:t>ycle / Yazilim </a:t>
            </a:r>
            <a:r>
              <a:rPr lang="en-US" sz="4000" noProof="1">
                <a:solidFill>
                  <a:schemeClr val="tx1"/>
                </a:solidFill>
              </a:rPr>
              <a:t>Gelistirme </a:t>
            </a:r>
            <a:r>
              <a:rPr lang="en-US" sz="4000" noProof="1">
                <a:solidFill>
                  <a:schemeClr val="tx1"/>
                </a:solidFill>
              </a:rPr>
              <a:t>Yasam </a:t>
            </a:r>
            <a:r>
              <a:rPr lang="en-US" sz="4000" noProof="1" smtClean="0">
                <a:solidFill>
                  <a:schemeClr val="tx1"/>
                </a:solidFill>
              </a:rPr>
              <a:t>Dongusu</a:t>
            </a:r>
          </a:p>
          <a:p>
            <a:pPr algn="l"/>
            <a:r>
              <a:rPr lang="en-US" sz="4000" b="1" noProof="1" smtClean="0">
                <a:solidFill>
                  <a:schemeClr val="tx1"/>
                </a:solidFill>
              </a:rPr>
              <a:t>		</a:t>
            </a:r>
            <a:r>
              <a:rPr lang="en-US" sz="4000" noProof="1" smtClean="0">
                <a:solidFill>
                  <a:schemeClr val="tx1"/>
                </a:solidFill>
              </a:rPr>
              <a:t>Y</a:t>
            </a:r>
            <a:r>
              <a:rPr lang="en-US" sz="4000" noProof="1" smtClean="0"/>
              <a:t>azılım </a:t>
            </a:r>
            <a:r>
              <a:rPr lang="en-US" sz="4000" noProof="1"/>
              <a:t>endüstrisi tarafından </a:t>
            </a:r>
            <a:r>
              <a:rPr lang="en-US" sz="4000" noProof="1">
                <a:solidFill>
                  <a:srgbClr val="FF0000"/>
                </a:solidFill>
              </a:rPr>
              <a:t>yüksek kaliteli </a:t>
            </a:r>
            <a:r>
              <a:rPr lang="en-US" sz="4000" noProof="1"/>
              <a:t>yazılım tasarlamak, geliştirmek ve test etmek için kullanılan bir süreçtir. </a:t>
            </a:r>
          </a:p>
          <a:p>
            <a:pPr algn="l"/>
            <a:r>
              <a:rPr lang="en-US" sz="4000" dirty="0"/>
              <a:t>		</a:t>
            </a:r>
            <a:r>
              <a:rPr lang="en-US" sz="4000" dirty="0">
                <a:solidFill>
                  <a:srgbClr val="FF0000"/>
                </a:solidFill>
              </a:rPr>
              <a:t>M</a:t>
            </a:r>
            <a:r>
              <a:rPr lang="tr-TR" sz="4000" noProof="1">
                <a:solidFill>
                  <a:srgbClr val="FF0000"/>
                </a:solidFill>
              </a:rPr>
              <a:t>üşteri</a:t>
            </a:r>
            <a:r>
              <a:rPr lang="tr-TR" sz="4000" dirty="0">
                <a:solidFill>
                  <a:srgbClr val="FF0000"/>
                </a:solidFill>
              </a:rPr>
              <a:t> beklentilerini </a:t>
            </a:r>
            <a:r>
              <a:rPr lang="tr-TR" sz="4000" dirty="0"/>
              <a:t>karşılayan veya beklentilerin</a:t>
            </a:r>
            <a:r>
              <a:rPr lang="en-US" sz="4000" dirty="0"/>
              <a:t> </a:t>
            </a:r>
            <a:r>
              <a:rPr lang="tr-TR" sz="4000" dirty="0"/>
              <a:t>de ötesinde bir ürün ortaya koyan</a:t>
            </a:r>
            <a:r>
              <a:rPr lang="en-US" sz="4000" dirty="0"/>
              <a:t>,</a:t>
            </a:r>
            <a:r>
              <a:rPr lang="tr-TR" sz="4000" dirty="0"/>
              <a:t> öngörülen zaman içerisinde tamamlanan ve maliyeti </a:t>
            </a:r>
            <a:r>
              <a:rPr lang="en-US" sz="4000" dirty="0"/>
              <a:t>(</a:t>
            </a:r>
            <a:r>
              <a:rPr lang="tr-TR" sz="4000" dirty="0"/>
              <a:t>bütçe</a:t>
            </a:r>
            <a:r>
              <a:rPr lang="en-US" sz="4000" dirty="0"/>
              <a:t>)</a:t>
            </a:r>
            <a:r>
              <a:rPr lang="tr-TR" sz="4000" dirty="0"/>
              <a:t> doğru bir şekilde</a:t>
            </a:r>
            <a:r>
              <a:rPr lang="en-US" sz="4000" dirty="0"/>
              <a:t> </a:t>
            </a:r>
            <a:r>
              <a:rPr lang="tr-TR" sz="4000" dirty="0"/>
              <a:t>hesaplanan yazılım üretmeyi amaçlar</a:t>
            </a:r>
            <a:r>
              <a:rPr lang="tr-TR" sz="4000" dirty="0" smtClean="0"/>
              <a:t>.</a:t>
            </a:r>
            <a:endParaRPr lang="en-US" sz="4000" dirty="0" smtClean="0"/>
          </a:p>
          <a:p>
            <a:pPr algn="l"/>
            <a:endParaRPr lang="en-US" sz="4000" dirty="0" smtClean="0"/>
          </a:p>
          <a:p>
            <a:pPr algn="l"/>
            <a:r>
              <a:rPr lang="en-US" sz="4400" b="1" dirty="0" smtClean="0">
                <a:solidFill>
                  <a:srgbClr val="FF0000"/>
                </a:solidFill>
              </a:rPr>
              <a:t>SDLC FAZLARI : </a:t>
            </a:r>
            <a:endParaRPr lang="en-US" sz="4400" dirty="0"/>
          </a:p>
          <a:p>
            <a:pPr algn="l">
              <a:lnSpc>
                <a:spcPct val="120000"/>
              </a:lnSpc>
            </a:pPr>
            <a:r>
              <a:rPr lang="en-US" sz="4400" dirty="0"/>
              <a:t>Stage 1: 	Planning and Requirement Analysis </a:t>
            </a:r>
            <a:r>
              <a:rPr lang="en-US" sz="4400" dirty="0" smtClean="0"/>
              <a:t>  </a:t>
            </a:r>
            <a:r>
              <a:rPr lang="en-US" sz="4400" noProof="1" smtClean="0"/>
              <a:t>(</a:t>
            </a:r>
            <a:r>
              <a:rPr lang="en-US" sz="4400" noProof="1"/>
              <a:t>Planlama ve İhtiyaç Analizi)</a:t>
            </a:r>
          </a:p>
          <a:p>
            <a:pPr algn="l">
              <a:lnSpc>
                <a:spcPct val="12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Stage </a:t>
            </a:r>
            <a:r>
              <a:rPr lang="en-US" sz="4400" dirty="0">
                <a:solidFill>
                  <a:schemeClr val="tx1"/>
                </a:solidFill>
              </a:rPr>
              <a:t>2: 	Defining Requirements 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noProof="1" smtClean="0">
                <a:solidFill>
                  <a:schemeClr val="tx1"/>
                </a:solidFill>
              </a:rPr>
              <a:t>(</a:t>
            </a:r>
            <a:r>
              <a:rPr lang="en-US" sz="4400" noProof="1">
                <a:solidFill>
                  <a:schemeClr val="tx1"/>
                </a:solidFill>
              </a:rPr>
              <a:t>Gereksinimleri Tanımlama)</a:t>
            </a:r>
          </a:p>
          <a:p>
            <a:pPr algn="l">
              <a:lnSpc>
                <a:spcPct val="120000"/>
              </a:lnSpc>
            </a:pPr>
            <a:r>
              <a:rPr lang="en-US" sz="4400" dirty="0" smtClean="0"/>
              <a:t>Stage </a:t>
            </a:r>
            <a:r>
              <a:rPr lang="en-US" sz="4400" dirty="0"/>
              <a:t>3:	</a:t>
            </a:r>
            <a:r>
              <a:rPr lang="en-US" sz="4400" dirty="0" smtClean="0"/>
              <a:t>  Designing </a:t>
            </a:r>
            <a:r>
              <a:rPr lang="en-US" sz="4400" dirty="0"/>
              <a:t>the product architecture </a:t>
            </a:r>
            <a:r>
              <a:rPr lang="en-US" sz="4400" noProof="1" smtClean="0"/>
              <a:t>(</a:t>
            </a:r>
            <a:r>
              <a:rPr lang="en-US" sz="4400" noProof="1"/>
              <a:t>Ürün dizaynını tasarlama)</a:t>
            </a:r>
          </a:p>
          <a:p>
            <a:pPr algn="l">
              <a:lnSpc>
                <a:spcPct val="12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Stage </a:t>
            </a:r>
            <a:r>
              <a:rPr lang="en-US" sz="4400" dirty="0">
                <a:solidFill>
                  <a:schemeClr val="tx1"/>
                </a:solidFill>
              </a:rPr>
              <a:t>4: 	Building or Developing the Product </a:t>
            </a:r>
            <a:r>
              <a:rPr lang="en-US" sz="4400" dirty="0" smtClean="0">
                <a:solidFill>
                  <a:schemeClr val="tx1"/>
                </a:solidFill>
              </a:rPr>
              <a:t>(</a:t>
            </a:r>
            <a:r>
              <a:rPr lang="en-US" sz="4400" noProof="1">
                <a:solidFill>
                  <a:schemeClr val="tx1"/>
                </a:solidFill>
              </a:rPr>
              <a:t>Ürünü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noProof="1">
                <a:solidFill>
                  <a:schemeClr val="tx1"/>
                </a:solidFill>
              </a:rPr>
              <a:t>olu</a:t>
            </a:r>
            <a:r>
              <a:rPr lang="tr-TR" sz="4400" noProof="1">
                <a:solidFill>
                  <a:schemeClr val="tx1"/>
                </a:solidFill>
              </a:rPr>
              <a:t>şturma</a:t>
            </a:r>
            <a:r>
              <a:rPr lang="tr-TR" sz="4400" dirty="0">
                <a:solidFill>
                  <a:schemeClr val="tx1"/>
                </a:solidFill>
              </a:rPr>
              <a:t> veya geliştirme</a:t>
            </a:r>
            <a:r>
              <a:rPr lang="en-US" sz="4400" dirty="0">
                <a:solidFill>
                  <a:schemeClr val="tx1"/>
                </a:solidFill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sz="4400" dirty="0" smtClean="0"/>
              <a:t>Stage </a:t>
            </a:r>
            <a:r>
              <a:rPr lang="en-US" sz="4400" dirty="0"/>
              <a:t>5: 	Testing the Product </a:t>
            </a:r>
            <a:r>
              <a:rPr lang="en-US" sz="4400" dirty="0" smtClean="0"/>
              <a:t> (</a:t>
            </a:r>
            <a:r>
              <a:rPr lang="en-US" sz="4400" noProof="1"/>
              <a:t>Ürünü</a:t>
            </a:r>
            <a:r>
              <a:rPr lang="en-US" sz="4400" dirty="0"/>
              <a:t> test </a:t>
            </a:r>
            <a:r>
              <a:rPr lang="en-US" sz="4400" noProof="1"/>
              <a:t>etme</a:t>
            </a:r>
            <a:r>
              <a:rPr lang="en-US" sz="4400" dirty="0"/>
              <a:t>)</a:t>
            </a:r>
          </a:p>
          <a:p>
            <a:pPr algn="l">
              <a:lnSpc>
                <a:spcPct val="12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Stage </a:t>
            </a:r>
            <a:r>
              <a:rPr lang="en-US" sz="4400" dirty="0">
                <a:solidFill>
                  <a:schemeClr val="tx1"/>
                </a:solidFill>
              </a:rPr>
              <a:t>6: 	Deployment in the Market and </a:t>
            </a:r>
            <a:r>
              <a:rPr lang="en-US" sz="4400" dirty="0" smtClean="0">
                <a:solidFill>
                  <a:schemeClr val="tx1"/>
                </a:solidFill>
              </a:rPr>
              <a:t>Maintenance (</a:t>
            </a:r>
            <a:r>
              <a:rPr lang="en-US" sz="4400" noProof="1" smtClean="0">
                <a:solidFill>
                  <a:schemeClr val="tx1"/>
                </a:solidFill>
              </a:rPr>
              <a:t>Ürünü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noProof="1">
                <a:solidFill>
                  <a:schemeClr val="tx1"/>
                </a:solidFill>
              </a:rPr>
              <a:t>pazarlama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noProof="1">
                <a:solidFill>
                  <a:schemeClr val="tx1"/>
                </a:solidFill>
              </a:rPr>
              <a:t>ve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noProof="1">
                <a:solidFill>
                  <a:schemeClr val="tx1"/>
                </a:solidFill>
              </a:rPr>
              <a:t>Bak</a:t>
            </a:r>
            <a:r>
              <a:rPr lang="tr-TR" sz="4400" dirty="0">
                <a:solidFill>
                  <a:schemeClr val="tx1"/>
                </a:solidFill>
              </a:rPr>
              <a:t>ı</a:t>
            </a:r>
            <a:r>
              <a:rPr lang="en-US" sz="4400" dirty="0">
                <a:solidFill>
                  <a:schemeClr val="tx1"/>
                </a:solidFill>
              </a:rPr>
              <a:t>m</a:t>
            </a:r>
            <a:r>
              <a:rPr lang="en-US" sz="4400" dirty="0" smtClean="0">
                <a:solidFill>
                  <a:schemeClr val="tx1"/>
                </a:solidFill>
              </a:rPr>
              <a:t>)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072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1434788" y="2068548"/>
            <a:ext cx="218935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SPRINT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077950" y="2903086"/>
            <a:ext cx="220719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noProof="1" smtClean="0">
                <a:solidFill>
                  <a:schemeClr val="tx1"/>
                </a:solidFill>
                <a:latin typeface="Montserrat"/>
              </a:rPr>
              <a:t>Scrum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 </a:t>
            </a:r>
            <a:r>
              <a:rPr lang="tr-TR" sz="4400" dirty="0">
                <a:solidFill>
                  <a:schemeClr val="tx1"/>
                </a:solidFill>
                <a:latin typeface="Montserrat"/>
              </a:rPr>
              <a:t>süreci </a:t>
            </a:r>
            <a:r>
              <a:rPr lang="en-US" sz="4400" dirty="0" smtClean="0">
                <a:solidFill>
                  <a:schemeClr val="tx1"/>
                </a:solidFill>
                <a:latin typeface="Montserrat"/>
              </a:rPr>
              <a:t>2-4 </a:t>
            </a:r>
            <a:r>
              <a:rPr lang="en-US" sz="4400" noProof="1" smtClean="0">
                <a:solidFill>
                  <a:schemeClr val="tx1"/>
                </a:solidFill>
                <a:latin typeface="Montserrat"/>
              </a:rPr>
              <a:t>hafta</a:t>
            </a:r>
            <a:r>
              <a:rPr lang="en-US" sz="4400" dirty="0" smtClean="0">
                <a:solidFill>
                  <a:schemeClr val="tx1"/>
                </a:solidFill>
                <a:latin typeface="Montserrat"/>
              </a:rPr>
              <a:t> 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uzunlukta</a:t>
            </a:r>
            <a:r>
              <a:rPr lang="tr-TR" sz="4400" dirty="0">
                <a:solidFill>
                  <a:schemeClr val="tx1"/>
                </a:solidFill>
                <a:latin typeface="Montserrat"/>
              </a:rPr>
              <a:t>, ara vermeksizin birbirini takip eden </a:t>
            </a:r>
            <a:r>
              <a:rPr lang="tr-TR" sz="4400" noProof="1" smtClean="0">
                <a:solidFill>
                  <a:schemeClr val="tx1"/>
                </a:solidFill>
                <a:latin typeface="Montserrat"/>
              </a:rPr>
              <a:t>Sprint’lerden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 </a:t>
            </a:r>
            <a:r>
              <a:rPr lang="tr-TR" sz="4400" dirty="0">
                <a:solidFill>
                  <a:schemeClr val="tx1"/>
                </a:solidFill>
                <a:latin typeface="Montserrat"/>
              </a:rPr>
              <a:t>(koşu) oluşmaktadır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.</a:t>
            </a:r>
            <a:endParaRPr lang="en-US" sz="4400" dirty="0" smtClean="0">
              <a:solidFill>
                <a:schemeClr val="tx1"/>
              </a:solidFill>
              <a:latin typeface="Montserrat"/>
            </a:endParaRPr>
          </a:p>
          <a:p>
            <a:pPr algn="l"/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 </a:t>
            </a:r>
            <a:endParaRPr lang="en-US" sz="4400" dirty="0" smtClean="0">
              <a:solidFill>
                <a:schemeClr val="tx1"/>
              </a:solidFill>
              <a:latin typeface="Montserrat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Sprint </a:t>
            </a:r>
            <a:r>
              <a:rPr lang="tr-TR" sz="4400" noProof="1" smtClean="0">
                <a:solidFill>
                  <a:schemeClr val="tx1"/>
                </a:solidFill>
                <a:latin typeface="Montserrat"/>
              </a:rPr>
              <a:t>Scrum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 </a:t>
            </a:r>
            <a:r>
              <a:rPr lang="tr-TR" sz="4400" dirty="0">
                <a:solidFill>
                  <a:schemeClr val="tx1"/>
                </a:solidFill>
                <a:latin typeface="Montserrat"/>
              </a:rPr>
              <a:t>takımının ritmi, yani kalp atışıdır. </a:t>
            </a:r>
            <a:r>
              <a:rPr lang="tr-TR" sz="4400" noProof="1" smtClean="0">
                <a:solidFill>
                  <a:schemeClr val="tx1"/>
                </a:solidFill>
                <a:latin typeface="Montserrat"/>
              </a:rPr>
              <a:t>Scrum içierisindeki 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tüm </a:t>
            </a:r>
            <a:r>
              <a:rPr lang="tr-TR" sz="4400" dirty="0">
                <a:solidFill>
                  <a:schemeClr val="tx1"/>
                </a:solidFill>
                <a:latin typeface="Montserrat"/>
              </a:rPr>
              <a:t>aktiviteler Sprint içerisinde gerçekleşir. </a:t>
            </a:r>
          </a:p>
        </p:txBody>
      </p:sp>
      <p:pic>
        <p:nvPicPr>
          <p:cNvPr id="16386" name="Picture 2" descr="How to Use Lucidchart for Remote Sprint Planning | Lucidchar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473" y="5657686"/>
            <a:ext cx="13120726" cy="653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1077950" y="6682637"/>
            <a:ext cx="110099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Bu kısa süreler, takımlara esneklik ve çeviklik avantajı sağlamaktadır. </a:t>
            </a:r>
            <a:r>
              <a:rPr lang="tr-TR" sz="4400" noProof="1" smtClean="0">
                <a:solidFill>
                  <a:schemeClr val="tx1"/>
                </a:solidFill>
                <a:latin typeface="Montserrat"/>
              </a:rPr>
              <a:t>Scrum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 takımları ürün geliştirmeye başlarken Sprint sürelerini belirler, başlangıç ve bitiş gün ve saatlerine karar verirler, sonrasında da alınan bu karar doğrultusunda ara vermeksizin </a:t>
            </a:r>
            <a:r>
              <a:rPr lang="tr-TR" sz="4400" noProof="1" smtClean="0">
                <a:solidFill>
                  <a:schemeClr val="tx1"/>
                </a:solidFill>
                <a:latin typeface="Montserrat"/>
              </a:rPr>
              <a:t>Sprint’ler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i koşmaya başlarlar. </a:t>
            </a:r>
            <a:endParaRPr lang="en-US" sz="4400" dirty="0">
              <a:solidFill>
                <a:schemeClr val="tx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3086082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1141141" y="2047412"/>
            <a:ext cx="218935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PRODUCT BACKLOG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141141" y="3155408"/>
            <a:ext cx="22071981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/>
              <a:t>Product </a:t>
            </a:r>
            <a:r>
              <a:rPr lang="tr-TR" sz="4400" noProof="1" smtClean="0"/>
              <a:t>Backlog</a:t>
            </a:r>
            <a:r>
              <a:rPr lang="tr-TR" sz="4400" dirty="0" smtClean="0"/>
              <a:t>, </a:t>
            </a:r>
            <a:r>
              <a:rPr lang="tr-TR" sz="4400" dirty="0"/>
              <a:t>ürünün kapsamını, yapılacak işleri yönetmek için kullanılır. </a:t>
            </a:r>
            <a:r>
              <a:rPr lang="tr-TR" sz="4400" noProof="1" smtClean="0"/>
              <a:t>Backlog</a:t>
            </a:r>
            <a:r>
              <a:rPr lang="tr-TR" sz="4400" dirty="0" smtClean="0"/>
              <a:t> </a:t>
            </a:r>
            <a:r>
              <a:rPr lang="tr-TR" sz="4400" dirty="0"/>
              <a:t>üzerindeki müşteriye teslim edilebilir her bir iş kalemine Product </a:t>
            </a:r>
            <a:r>
              <a:rPr lang="tr-TR" sz="4400" noProof="1" smtClean="0"/>
              <a:t>Backlog</a:t>
            </a:r>
            <a:r>
              <a:rPr lang="tr-TR" sz="4400" dirty="0" smtClean="0"/>
              <a:t> </a:t>
            </a:r>
            <a:r>
              <a:rPr lang="tr-TR" sz="4400" noProof="1" smtClean="0"/>
              <a:t>Item</a:t>
            </a:r>
            <a:r>
              <a:rPr lang="tr-TR" sz="4400" dirty="0" smtClean="0"/>
              <a:t>(PBI</a:t>
            </a:r>
            <a:r>
              <a:rPr lang="tr-TR" sz="4400" dirty="0"/>
              <a:t>) denir.</a:t>
            </a:r>
            <a:r>
              <a:rPr lang="tr-TR" sz="4400" dirty="0" smtClean="0">
                <a:solidFill>
                  <a:schemeClr val="tx1"/>
                </a:solidFill>
                <a:latin typeface="Montserrat"/>
              </a:rPr>
              <a:t> </a:t>
            </a:r>
            <a:endParaRPr lang="en-US" sz="4400" dirty="0" smtClean="0">
              <a:solidFill>
                <a:schemeClr val="tx1"/>
              </a:solidFill>
              <a:latin typeface="Montserrat"/>
            </a:endParaRPr>
          </a:p>
          <a:p>
            <a:pPr algn="l"/>
            <a:endParaRPr lang="en-US" sz="4400" dirty="0" smtClean="0">
              <a:solidFill>
                <a:schemeClr val="tx1"/>
              </a:solidFill>
              <a:latin typeface="Montserrat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/>
              <a:t>Bir Product </a:t>
            </a:r>
            <a:r>
              <a:rPr lang="tr-TR" sz="4400" noProof="1" smtClean="0"/>
              <a:t>Backlog</a:t>
            </a:r>
            <a:r>
              <a:rPr lang="tr-TR" sz="4400" dirty="0" smtClean="0"/>
              <a:t>; </a:t>
            </a:r>
            <a:endParaRPr lang="en-US" sz="4400" dirty="0" smtClean="0"/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- </a:t>
            </a:r>
            <a:r>
              <a:rPr lang="tr-TR" sz="4400" dirty="0" smtClean="0"/>
              <a:t>kabul </a:t>
            </a:r>
            <a:r>
              <a:rPr lang="tr-TR" sz="4400" dirty="0"/>
              <a:t>kriterleri, </a:t>
            </a:r>
            <a:endParaRPr lang="en-US" sz="4400" dirty="0" smtClean="0"/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- </a:t>
            </a:r>
            <a:r>
              <a:rPr lang="tr-TR" sz="4400" dirty="0" smtClean="0"/>
              <a:t>büyüklüğü </a:t>
            </a:r>
            <a:r>
              <a:rPr lang="tr-TR" sz="4400" dirty="0"/>
              <a:t>belli </a:t>
            </a:r>
            <a:r>
              <a:rPr lang="tr-TR" sz="4400" noProof="1" smtClean="0">
                <a:solidFill>
                  <a:srgbClr val="FF0000"/>
                </a:solidFill>
              </a:rPr>
              <a:t>user story</a:t>
            </a:r>
            <a:r>
              <a:rPr lang="tr-TR" sz="4400" noProof="1" smtClean="0"/>
              <a:t>ler</a:t>
            </a:r>
            <a:r>
              <a:rPr lang="tr-TR" sz="4400" dirty="0" smtClean="0"/>
              <a:t>, </a:t>
            </a:r>
            <a:endParaRPr lang="en-US" sz="4400" dirty="0" smtClean="0"/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- </a:t>
            </a:r>
            <a:r>
              <a:rPr lang="tr-TR" sz="4400" dirty="0" smtClean="0"/>
              <a:t>bir </a:t>
            </a:r>
            <a:r>
              <a:rPr lang="tr-TR" sz="4400" dirty="0"/>
              <a:t>miktar detaylandırılmış ve parçalanmış </a:t>
            </a:r>
            <a:endParaRPr lang="en-US" sz="4400" dirty="0" smtClean="0"/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  </a:t>
            </a:r>
            <a:r>
              <a:rPr lang="tr-TR" sz="4400" dirty="0" smtClean="0"/>
              <a:t>geniş </a:t>
            </a:r>
            <a:r>
              <a:rPr lang="tr-TR" sz="4400" noProof="1" smtClean="0">
                <a:solidFill>
                  <a:srgbClr val="FF0000"/>
                </a:solidFill>
              </a:rPr>
              <a:t>feature</a:t>
            </a:r>
            <a:r>
              <a:rPr lang="tr-TR" sz="4400" noProof="1" smtClean="0"/>
              <a:t>’lar</a:t>
            </a:r>
            <a:r>
              <a:rPr lang="tr-TR" sz="4400" dirty="0" smtClean="0"/>
              <a:t>; </a:t>
            </a:r>
            <a:endParaRPr lang="en-US" sz="4400" dirty="0" smtClean="0"/>
          </a:p>
          <a:p>
            <a:pPr algn="l"/>
            <a:r>
              <a:rPr lang="en-US" sz="4400" dirty="0" smtClean="0"/>
              <a:t>  - </a:t>
            </a:r>
            <a:r>
              <a:rPr lang="tr-TR" sz="4400" dirty="0" smtClean="0"/>
              <a:t>detaylandırılmamış</a:t>
            </a:r>
            <a:r>
              <a:rPr lang="tr-TR" sz="4400" dirty="0"/>
              <a:t>, parçalanmamış </a:t>
            </a:r>
            <a:endParaRPr lang="en-US" sz="4400" dirty="0" smtClean="0"/>
          </a:p>
          <a:p>
            <a:pPr algn="l"/>
            <a:r>
              <a:rPr lang="en-US" sz="4400" dirty="0"/>
              <a:t> </a:t>
            </a:r>
            <a:r>
              <a:rPr lang="en-US" sz="4400" dirty="0" smtClean="0"/>
              <a:t>   </a:t>
            </a:r>
            <a:r>
              <a:rPr lang="tr-TR" sz="4400" dirty="0" smtClean="0"/>
              <a:t>gereksinimler(</a:t>
            </a:r>
            <a:r>
              <a:rPr lang="tr-TR" sz="4400" noProof="1" smtClean="0">
                <a:solidFill>
                  <a:srgbClr val="FF0000"/>
                </a:solidFill>
              </a:rPr>
              <a:t>Epic</a:t>
            </a:r>
            <a:r>
              <a:rPr lang="tr-TR" sz="4400" noProof="1" smtClean="0"/>
              <a:t>ler</a:t>
            </a:r>
            <a:r>
              <a:rPr lang="tr-TR" sz="4400" dirty="0" smtClean="0"/>
              <a:t>)den </a:t>
            </a:r>
            <a:r>
              <a:rPr lang="tr-TR" sz="4400" dirty="0"/>
              <a:t>oluşmaktadır.</a:t>
            </a:r>
            <a:endParaRPr lang="tr-TR" sz="4400" dirty="0">
              <a:solidFill>
                <a:schemeClr val="tx1"/>
              </a:solidFill>
              <a:latin typeface="Montserrat"/>
            </a:endParaRPr>
          </a:p>
        </p:txBody>
      </p:sp>
      <p:pic>
        <p:nvPicPr>
          <p:cNvPr id="17410" name="Picture 2" descr="Product (Ürün) Backlog Yönetimi Nedir, Nasıl Yapılır? | AGILE İSTANB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755" y="4592998"/>
            <a:ext cx="10549595" cy="783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45976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869" y="5195694"/>
            <a:ext cx="11352951" cy="7238743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1141141" y="2047412"/>
            <a:ext cx="218935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PRODUCT BACKLOG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141141" y="3155408"/>
            <a:ext cx="220719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/>
              <a:t>Product </a:t>
            </a:r>
            <a:r>
              <a:rPr lang="tr-TR" sz="4400" noProof="1" smtClean="0"/>
              <a:t>Backlog </a:t>
            </a:r>
            <a:r>
              <a:rPr lang="tr-TR" sz="4400" dirty="0" smtClean="0"/>
              <a:t>yaşayan </a:t>
            </a:r>
            <a:r>
              <a:rPr lang="tr-TR" sz="4400" dirty="0"/>
              <a:t>bir dokümandır. Çevresel koşullar, müşteri talepleri, teknolojik gelişmeler ve geliştirme yetkinliğinde meydana gelebilecek değişimlerden en yüksek faydayı sağlayacak şekilde sürekli değişir</a:t>
            </a:r>
            <a:r>
              <a:rPr lang="tr-TR" sz="4400" dirty="0" smtClean="0"/>
              <a:t>.</a:t>
            </a:r>
            <a:endParaRPr lang="en-US" sz="4400" dirty="0" smtClean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141141" y="5833064"/>
            <a:ext cx="120172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/>
              <a:t>İyi bir Product </a:t>
            </a:r>
            <a:r>
              <a:rPr lang="tr-TR" sz="4400" noProof="1" smtClean="0"/>
              <a:t>Backlog</a:t>
            </a:r>
            <a:r>
              <a:rPr lang="tr-TR" sz="4400" dirty="0" smtClean="0"/>
              <a:t> </a:t>
            </a:r>
            <a:r>
              <a:rPr lang="tr-TR" sz="4400" dirty="0"/>
              <a:t>takımın önündeki 2-3 sprint için net anlaşılmış ve yeterince küçük </a:t>
            </a:r>
            <a:r>
              <a:rPr lang="tr-TR" sz="4400" noProof="1" smtClean="0"/>
              <a:t>PBI’ları</a:t>
            </a:r>
            <a:r>
              <a:rPr lang="tr-TR" sz="4400" dirty="0" smtClean="0"/>
              <a:t> </a:t>
            </a:r>
            <a:r>
              <a:rPr lang="tr-TR" sz="4400" dirty="0"/>
              <a:t>barındırmalıdır</a:t>
            </a:r>
            <a:r>
              <a:rPr lang="tr-TR" sz="4400" dirty="0" smtClean="0"/>
              <a:t>.</a:t>
            </a:r>
            <a:endParaRPr lang="en-US" sz="4400" dirty="0" smtClean="0"/>
          </a:p>
          <a:p>
            <a:pPr algn="l"/>
            <a:endParaRPr lang="en-US" sz="4400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/>
              <a:t>Product </a:t>
            </a:r>
            <a:r>
              <a:rPr lang="tr-TR" sz="4400" noProof="1" smtClean="0"/>
              <a:t>Owner(Ürün sahibi), Product Backlog’u yöneten yegane kişidir. Bu işi yaparken paydaşlardan, geliştirme takımından ve Scrum Master’dan </a:t>
            </a:r>
            <a:r>
              <a:rPr lang="tr-TR" sz="4400" dirty="0" smtClean="0"/>
              <a:t>destek </a:t>
            </a:r>
            <a:r>
              <a:rPr lang="tr-TR" sz="4400" dirty="0"/>
              <a:t>ve yardım alabilir.</a:t>
            </a:r>
            <a:endParaRPr lang="tr-TR" sz="4400" dirty="0">
              <a:solidFill>
                <a:schemeClr val="tx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995402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1141141" y="2047412"/>
            <a:ext cx="218935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SPRINT BACKLOG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141141" y="3155408"/>
            <a:ext cx="220719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 smtClean="0"/>
              <a:t>Sprint</a:t>
            </a:r>
            <a:r>
              <a:rPr lang="tr-TR" sz="4400" dirty="0" smtClean="0"/>
              <a:t> </a:t>
            </a:r>
            <a:r>
              <a:rPr lang="tr-TR" sz="4400" noProof="1" smtClean="0"/>
              <a:t>Backlog</a:t>
            </a:r>
            <a:r>
              <a:rPr lang="en-US" sz="4400" dirty="0" smtClean="0"/>
              <a:t>,</a:t>
            </a:r>
            <a:r>
              <a:rPr lang="tr-TR" sz="4400" dirty="0" smtClean="0"/>
              <a:t> </a:t>
            </a:r>
            <a:r>
              <a:rPr lang="tr-TR" sz="4400" dirty="0"/>
              <a:t>takımın Sprint boyunca yapacağı işlerin </a:t>
            </a:r>
            <a:r>
              <a:rPr lang="tr-TR" sz="4400" noProof="1" smtClean="0"/>
              <a:t>adımlandırılmış, detaylandırılmış, saatlendirilmiş içeriğini </a:t>
            </a:r>
            <a:r>
              <a:rPr lang="tr-TR" sz="4400" noProof="1" smtClean="0"/>
              <a:t>teşkil </a:t>
            </a:r>
            <a:r>
              <a:rPr lang="tr-TR" sz="4400" noProof="1" smtClean="0"/>
              <a:t>etmektedir</a:t>
            </a:r>
            <a:endParaRPr lang="en-US" sz="4400" noProof="1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dirty="0"/>
              <a:t> Sprint </a:t>
            </a:r>
            <a:r>
              <a:rPr lang="tr-TR" sz="4400" noProof="1" smtClean="0"/>
              <a:t>Backlog Development Team’in </a:t>
            </a:r>
            <a:r>
              <a:rPr lang="tr-TR" sz="4400" dirty="0" smtClean="0"/>
              <a:t>oluşturduğu</a:t>
            </a:r>
            <a:r>
              <a:rPr lang="tr-TR" sz="4400" dirty="0"/>
              <a:t>, Development </a:t>
            </a:r>
            <a:r>
              <a:rPr lang="tr-TR" sz="4400" noProof="1" smtClean="0"/>
              <a:t>Team’in Sprint’te </a:t>
            </a:r>
            <a:r>
              <a:rPr lang="tr-TR" sz="4400" dirty="0" smtClean="0"/>
              <a:t>almış </a:t>
            </a:r>
            <a:r>
              <a:rPr lang="tr-TR" sz="4400" dirty="0"/>
              <a:t>olduğu işleri ve bu işleri nasıl tamamlayacaklarına ilişkin stratejilerini içeren bir çıktıdır.</a:t>
            </a:r>
            <a:endParaRPr lang="tr-TR" sz="4400" noProof="1" smtClean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4009648" y="6318233"/>
            <a:ext cx="931870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 smtClean="0"/>
              <a:t>Sprint </a:t>
            </a:r>
            <a:r>
              <a:rPr lang="en-US" sz="4400" noProof="1" smtClean="0"/>
              <a:t>Backlog’a alinacak </a:t>
            </a:r>
            <a:r>
              <a:rPr lang="en-US" sz="4400" dirty="0" smtClean="0"/>
              <a:t>user </a:t>
            </a:r>
            <a:r>
              <a:rPr lang="en-US" sz="4400" noProof="1" smtClean="0"/>
              <a:t>story’ler</a:t>
            </a:r>
            <a:r>
              <a:rPr lang="tr-TR" sz="4400" dirty="0" smtClean="0"/>
              <a:t> belirle</a:t>
            </a:r>
            <a:r>
              <a:rPr lang="en-US" sz="4400" noProof="1" smtClean="0"/>
              <a:t>nir</a:t>
            </a:r>
            <a:r>
              <a:rPr lang="tr-TR" sz="4400" noProof="1" smtClean="0"/>
              <a:t>ken</a:t>
            </a:r>
            <a:r>
              <a:rPr lang="tr-TR" sz="4400" dirty="0" smtClean="0"/>
              <a:t> </a:t>
            </a:r>
            <a:r>
              <a:rPr lang="tr-TR" sz="4400" dirty="0"/>
              <a:t>de </a:t>
            </a:r>
            <a:r>
              <a:rPr lang="tr-TR" sz="4400" noProof="1" smtClean="0"/>
              <a:t>product </a:t>
            </a:r>
            <a:r>
              <a:rPr lang="tr-TR" sz="4400" noProof="1" smtClean="0"/>
              <a:t>backlog</a:t>
            </a:r>
            <a:r>
              <a:rPr lang="en-US" sz="4400" noProof="1" smtClean="0"/>
              <a:t>’</a:t>
            </a:r>
            <a:r>
              <a:rPr lang="tr-TR" sz="4400" noProof="1" smtClean="0"/>
              <a:t>daki</a:t>
            </a:r>
            <a:r>
              <a:rPr lang="tr-TR" sz="4400" dirty="0" smtClean="0"/>
              <a:t> </a:t>
            </a:r>
            <a:r>
              <a:rPr lang="tr-TR" sz="4400" dirty="0"/>
              <a:t>öncelik sırasını </a:t>
            </a:r>
            <a:r>
              <a:rPr lang="tr-TR" sz="4400" noProof="1" smtClean="0"/>
              <a:t>gözeti</a:t>
            </a:r>
            <a:r>
              <a:rPr lang="en-US" sz="4400" dirty="0" smtClean="0"/>
              <a:t>li</a:t>
            </a:r>
            <a:r>
              <a:rPr lang="tr-TR" sz="4400" dirty="0" smtClean="0"/>
              <a:t>r</a:t>
            </a:r>
            <a:r>
              <a:rPr lang="tr-TR" sz="4400" dirty="0"/>
              <a:t>. düşük öncelikli olanları ilk </a:t>
            </a:r>
            <a:r>
              <a:rPr lang="tr-TR" sz="4400" noProof="1" smtClean="0"/>
              <a:t>sprint'lere</a:t>
            </a:r>
            <a:r>
              <a:rPr lang="tr-TR" sz="4400" dirty="0" smtClean="0"/>
              <a:t> </a:t>
            </a:r>
            <a:r>
              <a:rPr lang="tr-TR" sz="4400" dirty="0"/>
              <a:t>koymazlar</a:t>
            </a:r>
            <a:r>
              <a:rPr lang="tr-TR" sz="4400" dirty="0" smtClean="0"/>
              <a:t>.</a:t>
            </a:r>
            <a:endParaRPr lang="en-US" sz="4400" dirty="0" smtClean="0"/>
          </a:p>
          <a:p>
            <a:pPr algn="l"/>
            <a:endParaRPr lang="en-US" sz="4400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/>
              <a:t>Sprint Backlog’a alinacak user story miktari takimin verdigi </a:t>
            </a:r>
            <a:r>
              <a:rPr lang="en-US" sz="4400" noProof="1" smtClean="0">
                <a:solidFill>
                  <a:srgbClr val="FF0000"/>
                </a:solidFill>
              </a:rPr>
              <a:t>point</a:t>
            </a:r>
            <a:r>
              <a:rPr lang="en-US" sz="4400" noProof="1" smtClean="0"/>
              <a:t>’lere gore degisir</a:t>
            </a:r>
          </a:p>
        </p:txBody>
      </p:sp>
      <p:pic>
        <p:nvPicPr>
          <p:cNvPr id="20482" name="Picture 2" descr="How Sprint Backlog Differs From Product Backlog - PMWorld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4" y="6543179"/>
            <a:ext cx="12502320" cy="569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71342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46" y="3485001"/>
            <a:ext cx="6380205" cy="812374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7898780" y="2273544"/>
            <a:ext cx="142698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FEATURE – EPIC – USER STORY</a:t>
            </a:r>
          </a:p>
        </p:txBody>
      </p:sp>
      <p:sp>
        <p:nvSpPr>
          <p:cNvPr id="9" name="Dikdörtgen 8"/>
          <p:cNvSpPr/>
          <p:nvPr/>
        </p:nvSpPr>
        <p:spPr>
          <a:xfrm>
            <a:off x="7929796" y="3963661"/>
            <a:ext cx="1426984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b="1" dirty="0" smtClean="0">
                <a:solidFill>
                  <a:schemeClr val="tx1"/>
                </a:solidFill>
                <a:latin typeface="-apple-system"/>
              </a:rPr>
              <a:t>User Story </a:t>
            </a:r>
            <a:r>
              <a:rPr lang="tr-TR" sz="4400" dirty="0"/>
              <a:t>son kullanıcı tarafından kullanılacak bir </a:t>
            </a:r>
            <a:r>
              <a:rPr lang="tr-TR" sz="4400" dirty="0" smtClean="0"/>
              <a:t>özelliğin, </a:t>
            </a:r>
            <a:r>
              <a:rPr lang="tr-TR" sz="4400" dirty="0"/>
              <a:t>yine bu kullanıcı tarafından en basit ve anlaşılır şekilde açıklanmasıdır. </a:t>
            </a:r>
            <a:endParaRPr lang="en-US" sz="4400" b="1" dirty="0" smtClean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898780" y="6530434"/>
            <a:ext cx="154295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 smtClean="0">
                <a:solidFill>
                  <a:srgbClr val="292929"/>
                </a:solidFill>
                <a:latin typeface="medium-content-serif-font"/>
              </a:rPr>
              <a:t>Susuz bir kisi olarak susuzlugumu gidermek icin su istiyorum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 smtClean="0">
                <a:solidFill>
                  <a:srgbClr val="292929"/>
                </a:solidFill>
                <a:latin typeface="medium-content-serif-font"/>
              </a:rPr>
              <a:t>Modaya ilgi duyan bir insan olarak icecegimin guzel gorunmesi icin semsiye konulmasini istiyorum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 smtClean="0">
                <a:solidFill>
                  <a:srgbClr val="292929"/>
                </a:solidFill>
                <a:latin typeface="medium-content-serif-font"/>
              </a:rPr>
              <a:t>Sicaktan bunaldigim icin suyumla birlikte beni ferahlatacak 1 dilim limon istiyorum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 smtClean="0">
                <a:solidFill>
                  <a:srgbClr val="292929"/>
                </a:solidFill>
                <a:latin typeface="medium-content-serif-font"/>
              </a:rPr>
              <a:t>Cok susadigim icin buyuk bir bardak su istiyorum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 smtClean="0">
                <a:solidFill>
                  <a:srgbClr val="292929"/>
                </a:solidFill>
                <a:latin typeface="medium-content-serif-font"/>
              </a:rPr>
              <a:t>Hava sicak oldugu icin suyumun soguk olmasini istiyorum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 smtClean="0">
                <a:solidFill>
                  <a:srgbClr val="292929"/>
                </a:solidFill>
                <a:latin typeface="medium-content-serif-font"/>
              </a:rPr>
              <a:t>Cool gorunmek icin suyu icecegim bir pipet istiyorum</a:t>
            </a:r>
            <a:endParaRPr lang="en-US" sz="4000" noProof="1"/>
          </a:p>
        </p:txBody>
      </p:sp>
    </p:spTree>
    <p:extLst>
      <p:ext uri="{BB962C8B-B14F-4D97-AF65-F5344CB8AC3E}">
        <p14:creationId xmlns:p14="http://schemas.microsoft.com/office/powerpoint/2010/main" val="14831586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2412380" y="2034640"/>
            <a:ext cx="216965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FEATURE   –    EPIC         –        USER STORY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46" y="3381540"/>
            <a:ext cx="6089729" cy="800058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36" y="4381244"/>
            <a:ext cx="5817801" cy="781819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2298" y="5962218"/>
            <a:ext cx="10590522" cy="641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8030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2412381" y="2034640"/>
            <a:ext cx="194217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USER STORY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797" y="3074835"/>
            <a:ext cx="12370508" cy="574398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6974" y="1966696"/>
            <a:ext cx="7339354" cy="1176083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144858" y="3399906"/>
            <a:ext cx="1012893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noProof="1" smtClean="0">
                <a:solidFill>
                  <a:srgbClr val="292929"/>
                </a:solidFill>
                <a:latin typeface="medium-content-serif-font"/>
              </a:rPr>
              <a:t>User storyler 3 bölümden oluşur. </a:t>
            </a:r>
            <a:r>
              <a:rPr lang="tr-TR" sz="4400" noProof="1" smtClean="0">
                <a:solidFill>
                  <a:srgbClr val="292929"/>
                </a:solidFill>
                <a:latin typeface="medium-content-serif-font"/>
              </a:rPr>
              <a:t>Bunlar</a:t>
            </a:r>
            <a:r>
              <a:rPr lang="tr-TR" sz="4400" noProof="1" smtClean="0">
                <a:solidFill>
                  <a:srgbClr val="292929"/>
                </a:solidFill>
                <a:latin typeface="medium-content-serif-font"/>
              </a:rPr>
              <a:t>;</a:t>
            </a:r>
            <a:endParaRPr lang="en-US" sz="4400" noProof="1" smtClean="0">
              <a:solidFill>
                <a:srgbClr val="292929"/>
              </a:solidFill>
              <a:latin typeface="medium-content-serif-font"/>
            </a:endParaRPr>
          </a:p>
          <a:p>
            <a:pPr algn="l"/>
            <a:endParaRPr lang="tr-TR" sz="4400" noProof="1" smtClean="0">
              <a:solidFill>
                <a:srgbClr val="292929"/>
              </a:solidFill>
              <a:latin typeface="medium-content-serif-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4400" noProof="1" smtClean="0">
                <a:solidFill>
                  <a:srgbClr val="292929"/>
                </a:solidFill>
                <a:latin typeface="medium-content-serif-font"/>
              </a:rPr>
              <a:t>Kullanıcının hikaye tanımı (Value statement)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4400" noProof="1" smtClean="0">
                <a:solidFill>
                  <a:srgbClr val="292929"/>
                </a:solidFill>
                <a:latin typeface="medium-content-serif-font"/>
              </a:rPr>
              <a:t>Kabul kriterleri (Acceptance criterias)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4400" noProof="1" smtClean="0">
                <a:solidFill>
                  <a:srgbClr val="292929"/>
                </a:solidFill>
                <a:latin typeface="medium-content-serif-font"/>
              </a:rPr>
              <a:t>Bitti tanımı (Definition of done)</a:t>
            </a:r>
            <a:endParaRPr lang="tr-TR" sz="4400" noProof="1">
              <a:solidFill>
                <a:srgbClr val="292929"/>
              </a:solidFill>
              <a:latin typeface="medium-content-serif-font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784300" y="9076089"/>
            <a:ext cx="2236191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noProof="1" smtClean="0">
                <a:solidFill>
                  <a:schemeClr val="tx1"/>
                </a:solidFill>
              </a:rPr>
              <a:t>Agile dönüşümünü hedefleyen bir şirket içerisine küçük değişimler </a:t>
            </a:r>
            <a:r>
              <a:rPr lang="tr-TR" sz="4400" noProof="1" smtClean="0">
                <a:solidFill>
                  <a:schemeClr val="tx1"/>
                </a:solidFill>
              </a:rPr>
              <a:t>eklemek </a:t>
            </a:r>
            <a:r>
              <a:rPr lang="tr-TR" sz="4400" noProof="1" smtClean="0">
                <a:solidFill>
                  <a:schemeClr val="tx1"/>
                </a:solidFill>
              </a:rPr>
              <a:t>daha </a:t>
            </a:r>
            <a:r>
              <a:rPr lang="tr-TR" sz="4400" noProof="1" smtClean="0">
                <a:solidFill>
                  <a:schemeClr val="tx1"/>
                </a:solidFill>
              </a:rPr>
              <a:t>kolay </a:t>
            </a:r>
            <a:r>
              <a:rPr lang="tr-TR" sz="4400" noProof="1" smtClean="0">
                <a:solidFill>
                  <a:schemeClr val="tx1"/>
                </a:solidFill>
              </a:rPr>
              <a:t>olur</a:t>
            </a:r>
            <a:r>
              <a:rPr lang="tr-TR" sz="4400" noProof="1" smtClean="0">
                <a:solidFill>
                  <a:schemeClr val="tx1"/>
                </a:solidFill>
              </a:rPr>
              <a:t>. </a:t>
            </a:r>
            <a:endParaRPr lang="en-US" sz="4400" noProof="1" smtClean="0">
              <a:solidFill>
                <a:schemeClr val="tx1"/>
              </a:solidFill>
            </a:endParaRPr>
          </a:p>
          <a:p>
            <a:pPr algn="l"/>
            <a:r>
              <a:rPr lang="tr-TR" sz="4400" noProof="1" smtClean="0">
                <a:solidFill>
                  <a:schemeClr val="tx1"/>
                </a:solidFill>
              </a:rPr>
              <a:t>Gelen </a:t>
            </a:r>
            <a:r>
              <a:rPr lang="tr-TR" sz="4400" noProof="1" smtClean="0">
                <a:solidFill>
                  <a:schemeClr val="tx1"/>
                </a:solidFill>
              </a:rPr>
              <a:t>taleplerin fazlalığı, net olmayan storyler, gerçek talep sahibinin belli olmadığı karmaşık bir süreç ve en önemlisi </a:t>
            </a:r>
            <a:r>
              <a:rPr lang="tr-TR" sz="4400" noProof="1" smtClean="0">
                <a:solidFill>
                  <a:schemeClr val="tx1"/>
                </a:solidFill>
              </a:rPr>
              <a:t>know/how </a:t>
            </a:r>
            <a:r>
              <a:rPr lang="tr-TR" sz="4400" noProof="1" smtClean="0">
                <a:solidFill>
                  <a:schemeClr val="tx1"/>
                </a:solidFill>
              </a:rPr>
              <a:t>eksikliği</a:t>
            </a:r>
            <a:r>
              <a:rPr lang="en-US" sz="4400" noProof="1" smtClean="0">
                <a:solidFill>
                  <a:schemeClr val="tx1"/>
                </a:solidFill>
              </a:rPr>
              <a:t> olmamasi icin user story’ler duzgun olusturulmalidir</a:t>
            </a:r>
            <a:r>
              <a:rPr lang="tr-TR" sz="4400" noProof="1" smtClean="0">
                <a:solidFill>
                  <a:schemeClr val="tx1"/>
                </a:solidFill>
              </a:rPr>
              <a:t>.</a:t>
            </a:r>
            <a:endParaRPr lang="tr-TR" sz="4400" noProof="1">
              <a:solidFill>
                <a:schemeClr val="tx1"/>
              </a:solidFill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365633089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24" y="3485002"/>
            <a:ext cx="18534065" cy="7696349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2412381" y="2034640"/>
            <a:ext cx="194217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USER STORY – EPIC KARSILASTIRMASI</a:t>
            </a:r>
          </a:p>
        </p:txBody>
      </p:sp>
    </p:spTree>
    <p:extLst>
      <p:ext uri="{BB962C8B-B14F-4D97-AF65-F5344CB8AC3E}">
        <p14:creationId xmlns:p14="http://schemas.microsoft.com/office/powerpoint/2010/main" val="344257772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BUTUNU OLUSTURAN PARCALAR</a:t>
            </a:r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2412381" y="2034640"/>
            <a:ext cx="194217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Team Capacity </a:t>
            </a:r>
            <a:r>
              <a:rPr lang="en-US" sz="6600" b="1" noProof="1" smtClean="0">
                <a:solidFill>
                  <a:schemeClr val="tx1"/>
                </a:solidFill>
                <a:latin typeface="-apple-system"/>
              </a:rPr>
              <a:t>ve</a:t>
            </a:r>
            <a:r>
              <a:rPr lang="en-US" sz="6600" b="1" dirty="0" smtClean="0">
                <a:solidFill>
                  <a:schemeClr val="tx1"/>
                </a:solidFill>
                <a:latin typeface="-apple-system"/>
              </a:rPr>
              <a:t> Point</a:t>
            </a:r>
          </a:p>
        </p:txBody>
      </p:sp>
      <p:pic>
        <p:nvPicPr>
          <p:cNvPr id="22530" name="Picture 2" descr="When story points misfire. Trying to figure out how to estimate… | by  Albina Popova | XING Engine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807" y="4062154"/>
            <a:ext cx="9302196" cy="693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1144858" y="3399906"/>
            <a:ext cx="22495727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tr-TR" sz="4400" noProof="1" smtClean="0">
                <a:solidFill>
                  <a:srgbClr val="292929"/>
                </a:solidFill>
                <a:latin typeface="medium-content-serif-font"/>
              </a:rPr>
              <a:t>User </a:t>
            </a:r>
            <a:r>
              <a:rPr lang="tr-TR" sz="4400" noProof="1" smtClean="0">
                <a:solidFill>
                  <a:srgbClr val="292929"/>
                </a:solidFill>
                <a:latin typeface="medium-content-serif-font"/>
              </a:rPr>
              <a:t>storyler </a:t>
            </a:r>
            <a:r>
              <a:rPr lang="en-US" sz="4400" noProof="1" smtClean="0">
                <a:solidFill>
                  <a:srgbClr val="292929"/>
                </a:solidFill>
                <a:latin typeface="medium-content-serif-font"/>
              </a:rPr>
              <a:t>sprint backlog’a alinirken takim tarafindan puanlanir (</a:t>
            </a:r>
            <a:r>
              <a:rPr lang="en-US" sz="4400" noProof="1" smtClean="0">
                <a:solidFill>
                  <a:srgbClr val="FF0000"/>
                </a:solidFill>
                <a:latin typeface="medium-content-serif-font"/>
              </a:rPr>
              <a:t>POINT</a:t>
            </a:r>
            <a:r>
              <a:rPr lang="en-US" sz="4400" noProof="1" smtClean="0">
                <a:solidFill>
                  <a:srgbClr val="292929"/>
                </a:solidFill>
                <a:latin typeface="medium-content-serif-font"/>
              </a:rPr>
              <a:t>)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rgbClr val="292929"/>
                </a:solidFill>
                <a:latin typeface="medium-content-serif-font"/>
              </a:rPr>
              <a:t>Sprint baslangic toplantisi veya refinement </a:t>
            </a:r>
          </a:p>
          <a:p>
            <a:pPr algn="l"/>
            <a:r>
              <a:rPr lang="en-US" sz="4400" noProof="1">
                <a:solidFill>
                  <a:srgbClr val="292929"/>
                </a:solidFill>
                <a:latin typeface="medium-content-serif-font"/>
              </a:rPr>
              <a:t> </a:t>
            </a:r>
            <a:r>
              <a:rPr lang="en-US" sz="4400" noProof="1" smtClean="0">
                <a:solidFill>
                  <a:srgbClr val="292929"/>
                </a:solidFill>
                <a:latin typeface="medium-content-serif-font"/>
              </a:rPr>
              <a:t>	toplantisinda User Story okunur ve development </a:t>
            </a:r>
          </a:p>
          <a:p>
            <a:pPr algn="l"/>
            <a:r>
              <a:rPr lang="en-US" sz="4400" noProof="1">
                <a:solidFill>
                  <a:srgbClr val="292929"/>
                </a:solidFill>
                <a:latin typeface="medium-content-serif-font"/>
              </a:rPr>
              <a:t>	</a:t>
            </a:r>
            <a:r>
              <a:rPr lang="en-US" sz="4400" noProof="1" smtClean="0">
                <a:solidFill>
                  <a:srgbClr val="292929"/>
                </a:solidFill>
                <a:latin typeface="medium-content-serif-font"/>
              </a:rPr>
              <a:t>team’in tum uyeleri user story’e point verir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rgbClr val="292929"/>
                </a:solidFill>
                <a:latin typeface="medium-content-serif-font"/>
              </a:rPr>
              <a:t>Verilen pointler kartlara yazilarak gosterilir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rgbClr val="292929"/>
                </a:solidFill>
                <a:latin typeface="medium-content-serif-font"/>
              </a:rPr>
              <a:t>Pointler Fibonacci Serisindeki sayilara gore </a:t>
            </a:r>
          </a:p>
          <a:p>
            <a:pPr algn="l"/>
            <a:r>
              <a:rPr lang="en-US" sz="4400" noProof="1" smtClean="0">
                <a:solidFill>
                  <a:srgbClr val="292929"/>
                </a:solidFill>
                <a:latin typeface="medium-content-serif-font"/>
              </a:rPr>
              <a:t>    verlir.  1 1 2 3 5 8 13 21 …..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rgbClr val="292929"/>
                </a:solidFill>
                <a:latin typeface="medium-content-serif-font"/>
              </a:rPr>
              <a:t>Her uye nicin bu point’I verdigini aciklar ve team’in</a:t>
            </a:r>
          </a:p>
          <a:p>
            <a:pPr algn="l"/>
            <a:r>
              <a:rPr lang="en-US" sz="4400" noProof="1">
                <a:solidFill>
                  <a:srgbClr val="292929"/>
                </a:solidFill>
                <a:latin typeface="medium-content-serif-font"/>
              </a:rPr>
              <a:t> </a:t>
            </a:r>
            <a:r>
              <a:rPr lang="en-US" sz="4400" noProof="1" smtClean="0">
                <a:solidFill>
                  <a:srgbClr val="292929"/>
                </a:solidFill>
                <a:latin typeface="medium-content-serif-font"/>
              </a:rPr>
              <a:t>   ortak karariyla user story’nin point’i belirlenir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rgbClr val="292929"/>
                </a:solidFill>
                <a:latin typeface="medium-content-serif-font"/>
              </a:rPr>
              <a:t>Team’deki developer ve QA sayisina gore team </a:t>
            </a:r>
          </a:p>
          <a:p>
            <a:pPr algn="l"/>
            <a:r>
              <a:rPr lang="en-US" sz="4400" noProof="1">
                <a:solidFill>
                  <a:srgbClr val="292929"/>
                </a:solidFill>
                <a:latin typeface="medium-content-serif-font"/>
              </a:rPr>
              <a:t> </a:t>
            </a:r>
            <a:r>
              <a:rPr lang="en-US" sz="4400" noProof="1" smtClean="0">
                <a:solidFill>
                  <a:srgbClr val="292929"/>
                </a:solidFill>
                <a:latin typeface="medium-content-serif-font"/>
              </a:rPr>
              <a:t>   Capacity belirlenir.</a:t>
            </a:r>
          </a:p>
          <a:p>
            <a:pPr algn="l"/>
            <a:r>
              <a:rPr lang="en-US" sz="4400" noProof="1">
                <a:solidFill>
                  <a:srgbClr val="292929"/>
                </a:solidFill>
                <a:latin typeface="medium-content-serif-font"/>
              </a:rPr>
              <a:t>	</a:t>
            </a:r>
            <a:r>
              <a:rPr lang="en-US" sz="4400" noProof="1" smtClean="0">
                <a:solidFill>
                  <a:srgbClr val="292929"/>
                </a:solidFill>
                <a:latin typeface="medium-content-serif-font"/>
              </a:rPr>
              <a:t>	Ornek : 5 developer : gunluk 8saat=1 point =&gt; 2 haftalik 50 point</a:t>
            </a:r>
          </a:p>
          <a:p>
            <a:pPr algn="l"/>
            <a:r>
              <a:rPr lang="en-US" sz="4400" noProof="1">
                <a:solidFill>
                  <a:srgbClr val="292929"/>
                </a:solidFill>
                <a:latin typeface="medium-content-serif-font"/>
              </a:rPr>
              <a:t> </a:t>
            </a:r>
            <a:r>
              <a:rPr lang="en-US" sz="4400" noProof="1" smtClean="0">
                <a:solidFill>
                  <a:srgbClr val="292929"/>
                </a:solidFill>
                <a:latin typeface="medium-content-serif-font"/>
              </a:rPr>
              <a:t>                4 QA																						=&gt; </a:t>
            </a:r>
            <a:r>
              <a:rPr lang="en-US" sz="4400" noProof="1">
                <a:solidFill>
                  <a:srgbClr val="292929"/>
                </a:solidFill>
                <a:latin typeface="medium-content-serif-font"/>
              </a:rPr>
              <a:t>2 </a:t>
            </a:r>
            <a:r>
              <a:rPr lang="en-US" sz="4400" noProof="1">
                <a:solidFill>
                  <a:srgbClr val="292929"/>
                </a:solidFill>
                <a:latin typeface="medium-content-serif-font"/>
              </a:rPr>
              <a:t>haftalik </a:t>
            </a:r>
            <a:r>
              <a:rPr lang="en-US" sz="4400" noProof="1" smtClean="0">
                <a:solidFill>
                  <a:srgbClr val="292929"/>
                </a:solidFill>
                <a:latin typeface="medium-content-serif-font"/>
              </a:rPr>
              <a:t>40 </a:t>
            </a:r>
            <a:r>
              <a:rPr lang="en-US" sz="4400" noProof="1">
                <a:solidFill>
                  <a:srgbClr val="292929"/>
                </a:solidFill>
                <a:latin typeface="medium-content-serif-font"/>
              </a:rPr>
              <a:t>point</a:t>
            </a:r>
            <a:endParaRPr lang="en-US" sz="4400" noProof="1" smtClean="0">
              <a:solidFill>
                <a:srgbClr val="292929"/>
              </a:solidFill>
              <a:latin typeface="medium-content-serif-font"/>
            </a:endParaRPr>
          </a:p>
          <a:p>
            <a:pPr algn="l"/>
            <a:endParaRPr lang="en-US" sz="4400" noProof="1" smtClean="0">
              <a:solidFill>
                <a:srgbClr val="292929"/>
              </a:solidFill>
              <a:latin typeface="medium-content-serif-font"/>
            </a:endParaRPr>
          </a:p>
          <a:p>
            <a:pPr algn="l"/>
            <a:endParaRPr lang="tr-TR" sz="4400" noProof="1" smtClean="0">
              <a:solidFill>
                <a:srgbClr val="292929"/>
              </a:solidFill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14365878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92097" y="1226635"/>
            <a:ext cx="22726185" cy="1055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KISA TEKRAR</a:t>
            </a:r>
          </a:p>
          <a:p>
            <a:endParaRPr lang="en-US" sz="6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 smtClean="0"/>
              <a:t>PM       </a:t>
            </a:r>
            <a:r>
              <a:rPr lang="en-US" sz="4000" noProof="1"/>
              <a:t>		=&gt;	Project Manager </a:t>
            </a:r>
          </a:p>
          <a:p>
            <a:pPr lvl="1" indent="0" algn="l"/>
            <a:r>
              <a:rPr lang="en-US" sz="4000" noProof="1"/>
              <a:t>								=&gt; Projeyi yöneten kimse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/>
              <a:t>BA       		=&gt;	Business Analyst </a:t>
            </a:r>
          </a:p>
          <a:p>
            <a:pPr lvl="1" indent="0" algn="l"/>
            <a:r>
              <a:rPr lang="en-US" sz="4000" noProof="1"/>
              <a:t>								=&gt; Business sorunları ve teknoloji çözümleri arasında bir köprü	vazivesi görür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/>
              <a:t>Dev    	 		=&gt;	Developer  </a:t>
            </a:r>
          </a:p>
          <a:p>
            <a:pPr lvl="1" indent="0" algn="l"/>
            <a:r>
              <a:rPr lang="en-US" sz="4000" noProof="1"/>
              <a:t>								=&gt; Yazılım yapan kimse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/>
              <a:t>QA       		=&gt;	Quality Analyst  </a:t>
            </a:r>
          </a:p>
          <a:p>
            <a:pPr lvl="1" indent="0" algn="l"/>
            <a:r>
              <a:rPr lang="en-US" sz="4000" noProof="1"/>
              <a:t>								=&gt; Kalite kontrolü sağlayan kimse (biz)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/>
              <a:t>BRD      	=&gt;	Business Requirement Document </a:t>
            </a:r>
          </a:p>
          <a:p>
            <a:pPr lvl="2" indent="0" algn="l"/>
            <a:r>
              <a:rPr lang="en-US" sz="4000" noProof="1"/>
              <a:t>								=&gt; Business ın tum beklentilerini karşılayan doküman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noProof="1"/>
              <a:t>FRD      	=&gt;	Functional Requirement Document </a:t>
            </a:r>
          </a:p>
          <a:p>
            <a:pPr lvl="1" indent="0" algn="l"/>
            <a:r>
              <a:rPr lang="en-US" sz="4000" noProof="1"/>
              <a:t>								=&gt; Doğrudan yazılımda kullanılacak </a:t>
            </a:r>
            <a:r>
              <a:rPr lang="en-US" sz="4000" noProof="1"/>
              <a:t>doküman  </a:t>
            </a:r>
            <a:endParaRPr lang="en-US" sz="4000" noProof="1" smtClean="0"/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n-US" sz="4000" noProof="1" smtClean="0"/>
              <a:t>END-USER				=&gt; Son kullanici, client</a:t>
            </a:r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n-US" sz="4000" noProof="1" smtClean="0"/>
              <a:t>REQUIREMENT	=&gt; Gereksinim, ihtiyac</a:t>
            </a:r>
            <a:endParaRPr lang="en-US" sz="4000" noProof="1"/>
          </a:p>
        </p:txBody>
      </p:sp>
    </p:spTree>
    <p:extLst>
      <p:ext uri="{BB962C8B-B14F-4D97-AF65-F5344CB8AC3E}">
        <p14:creationId xmlns:p14="http://schemas.microsoft.com/office/powerpoint/2010/main" val="13087749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92097" y="1226635"/>
            <a:ext cx="22726185" cy="109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KISA TEKRAR</a:t>
            </a:r>
          </a:p>
          <a:p>
            <a:endParaRPr lang="en-US" sz="3200" dirty="0" smtClean="0"/>
          </a:p>
          <a:p>
            <a:pPr algn="l"/>
            <a:r>
              <a:rPr lang="en-US" sz="4400" dirty="0"/>
              <a:t>Waterfall Method </a:t>
            </a:r>
            <a:r>
              <a:rPr lang="en-US" sz="4400" dirty="0" smtClean="0"/>
              <a:t> (</a:t>
            </a:r>
            <a:r>
              <a:rPr lang="tr-TR" sz="4400" dirty="0"/>
              <a:t>Şelale </a:t>
            </a:r>
            <a:r>
              <a:rPr lang="en-US" sz="4400" noProof="1"/>
              <a:t>Metodu</a:t>
            </a:r>
            <a:r>
              <a:rPr lang="en-US" sz="4400" dirty="0" smtClean="0"/>
              <a:t>)</a:t>
            </a:r>
          </a:p>
          <a:p>
            <a:pPr algn="l"/>
            <a:endParaRPr lang="en-US" sz="4000" dirty="0" smtClean="0"/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noProof="1"/>
              <a:t>Waterfall yöntemi, yazılım</a:t>
            </a:r>
            <a:r>
              <a:rPr lang="en-US" sz="4400" dirty="0"/>
              <a:t> </a:t>
            </a:r>
            <a:r>
              <a:rPr lang="en-US" sz="4400" noProof="1"/>
              <a:t>geliştirmede kullanılan erken </a:t>
            </a:r>
            <a:r>
              <a:rPr lang="en-US" sz="4400" noProof="1"/>
              <a:t>SDLC </a:t>
            </a:r>
            <a:r>
              <a:rPr lang="en-US" sz="4400" noProof="1" smtClean="0"/>
              <a:t>yaklaşımıdır</a:t>
            </a:r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noProof="1"/>
              <a:t>Eski firmalarda ve </a:t>
            </a:r>
            <a:r>
              <a:rPr lang="en-US" sz="4400" noProof="1"/>
              <a:t>devlet </a:t>
            </a:r>
            <a:r>
              <a:rPr lang="en-US" sz="4400" noProof="1" smtClean="0"/>
              <a:t>projelerinde kullanilir</a:t>
            </a:r>
            <a:r>
              <a:rPr lang="en-US" sz="2400" dirty="0"/>
              <a:t>.</a:t>
            </a:r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noProof="1">
                <a:solidFill>
                  <a:srgbClr val="252525"/>
                </a:solidFill>
                <a:latin typeface="Arial" panose="020B0604020202020204" pitchFamily="34" charset="0"/>
              </a:rPr>
              <a:t>Planlamanin onemli oldugu askeri projelerde tercih edilir</a:t>
            </a:r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tr-TR" sz="4400" noProof="1"/>
              <a:t>Waterfall</a:t>
            </a:r>
            <a:r>
              <a:rPr lang="tr-TR" sz="4400" dirty="0"/>
              <a:t> da her aşama bir önceki aşama tamamen bittikten sonra başlıyor.</a:t>
            </a:r>
          </a:p>
          <a:p>
            <a:pPr algn="l">
              <a:spcBef>
                <a:spcPts val="1200"/>
              </a:spcBef>
            </a:pPr>
            <a:r>
              <a:rPr lang="en-US" sz="4400" dirty="0"/>
              <a:t>		</a:t>
            </a:r>
            <a:r>
              <a:rPr lang="tr-TR" sz="4400" noProof="1"/>
              <a:t>Waterfal</a:t>
            </a:r>
            <a:r>
              <a:rPr lang="tr-TR" sz="4400" dirty="0"/>
              <a:t>l </a:t>
            </a:r>
            <a:r>
              <a:rPr lang="en-US" sz="4400" noProof="1"/>
              <a:t>modelinde fazlar çakışma</a:t>
            </a:r>
            <a:r>
              <a:rPr lang="en-US" sz="4400" dirty="0"/>
              <a:t>z</a:t>
            </a:r>
            <a:r>
              <a:rPr lang="tr-TR" sz="4400" dirty="0"/>
              <a:t>.</a:t>
            </a:r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noProof="1"/>
              <a:t>Tüm bu aşamalar, ilerlemenin aşamalar boyunca sürekli olarak aşağı doğru (şelale gibi) aktığı sekilde kademelendirilir</a:t>
            </a:r>
            <a:r>
              <a:rPr lang="tr-TR" sz="4400" dirty="0"/>
              <a:t>.</a:t>
            </a:r>
            <a:endParaRPr lang="en-US" sz="4400" dirty="0"/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noProof="1" smtClean="0"/>
              <a:t>Analiz ve Tasarim surecinin detayli ve sorunsuz </a:t>
            </a:r>
            <a:r>
              <a:rPr lang="en-US" sz="4400" noProof="1" smtClean="0"/>
              <a:t>yapilmasi </a:t>
            </a:r>
            <a:r>
              <a:rPr lang="en-US" sz="4400" noProof="1" smtClean="0"/>
              <a:t>onemlidir</a:t>
            </a:r>
          </a:p>
          <a:p>
            <a:pPr algn="l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</a:rPr>
              <a:t>K</a:t>
            </a:r>
            <a:r>
              <a:rPr lang="tr-TR" sz="4400" noProof="1">
                <a:solidFill>
                  <a:schemeClr val="tx1"/>
                </a:solidFill>
              </a:rPr>
              <a:t>üçük </a:t>
            </a:r>
            <a:r>
              <a:rPr lang="tr-TR" sz="4400" dirty="0">
                <a:solidFill>
                  <a:schemeClr val="tx1"/>
                </a:solidFill>
              </a:rPr>
              <a:t>projeler için </a:t>
            </a:r>
            <a:r>
              <a:rPr lang="tr-TR" sz="4400" dirty="0" smtClean="0">
                <a:solidFill>
                  <a:schemeClr val="tx1"/>
                </a:solidFill>
              </a:rPr>
              <a:t>daha iyidir</a:t>
            </a:r>
            <a:endParaRPr lang="en-US" sz="4400" dirty="0" smtClean="0">
              <a:solidFill>
                <a:schemeClr val="tx1"/>
              </a:solidFill>
            </a:endParaRPr>
          </a:p>
          <a:p>
            <a:pPr algn="l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noProof="1">
                <a:latin typeface="Graphik"/>
              </a:rPr>
              <a:t>uzun sure devam eden projeler için </a:t>
            </a:r>
            <a:r>
              <a:rPr lang="en-US" sz="4400" noProof="1">
                <a:latin typeface="Graphik"/>
              </a:rPr>
              <a:t>zayıf</a:t>
            </a:r>
            <a:r>
              <a:rPr lang="en-US" sz="4400" dirty="0">
                <a:latin typeface="Graphik"/>
              </a:rPr>
              <a:t> </a:t>
            </a:r>
            <a:r>
              <a:rPr lang="en-US" sz="4400" noProof="1" smtClean="0">
                <a:latin typeface="Graphik"/>
              </a:rPr>
              <a:t>modeldir</a:t>
            </a:r>
            <a:endParaRPr lang="en-US" sz="4400" noProof="1" smtClean="0"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15025819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PROCESS </a:t>
            </a:r>
            <a:r>
              <a:rPr lang="tr-TR" sz="6000" dirty="0"/>
              <a:t>(Çevik Süreç)  </a:t>
            </a:r>
            <a:endParaRPr lang="en-US" sz="6000" dirty="0" smtClean="0"/>
          </a:p>
          <a:p>
            <a:r>
              <a:rPr lang="en-US" sz="6000" dirty="0" smtClean="0"/>
              <a:t>(</a:t>
            </a:r>
            <a:r>
              <a:rPr lang="en-US" sz="6000" dirty="0"/>
              <a:t>METHODOLOGY</a:t>
            </a:r>
            <a:r>
              <a:rPr lang="en-US" sz="6000" dirty="0" smtClean="0"/>
              <a:t>)</a:t>
            </a:r>
          </a:p>
          <a:p>
            <a:r>
              <a:rPr lang="en-US" sz="6000" dirty="0" smtClean="0">
                <a:solidFill>
                  <a:srgbClr val="FF0000"/>
                </a:solidFill>
              </a:rPr>
              <a:t>KONU AKISI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0071920" y="4281150"/>
            <a:ext cx="13931591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6000" dirty="0" smtClean="0"/>
              <a:t>KISA TARIHCE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6000" dirty="0" smtClean="0"/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6000" dirty="0" smtClean="0"/>
              <a:t>TAKIM UYELERI VE GOREVLERI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6000" dirty="0" smtClean="0"/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6000" dirty="0" smtClean="0"/>
              <a:t>BUTUNU OLUSTURAN PARCALAR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6000" dirty="0" smtClean="0"/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6000" dirty="0" smtClean="0"/>
              <a:t>TOPLANTILAR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algn="l" fontAlgn="base"/>
            <a:endParaRPr lang="tr-TR" dirty="0">
              <a:solidFill>
                <a:srgbClr val="444B49"/>
              </a:solidFill>
              <a:latin typeface="BlinkMacSystemFont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" y="3977444"/>
            <a:ext cx="10018395" cy="817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992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PROCESS </a:t>
            </a:r>
            <a:r>
              <a:rPr lang="tr-TR" sz="6000" dirty="0"/>
              <a:t>(Çevik Süreç)  </a:t>
            </a:r>
            <a:endParaRPr lang="en-US" sz="6000" dirty="0" smtClean="0"/>
          </a:p>
          <a:p>
            <a:r>
              <a:rPr lang="en-US" sz="6000" dirty="0" smtClean="0"/>
              <a:t>(</a:t>
            </a:r>
            <a:r>
              <a:rPr lang="en-US" sz="6000" dirty="0"/>
              <a:t>METHODOLOGY</a:t>
            </a:r>
            <a:r>
              <a:rPr lang="en-US" sz="6000" dirty="0" smtClean="0"/>
              <a:t>)</a:t>
            </a:r>
          </a:p>
          <a:p>
            <a:r>
              <a:rPr lang="en-US" sz="6000" dirty="0" smtClean="0">
                <a:solidFill>
                  <a:schemeClr val="tx1"/>
                </a:solidFill>
              </a:rPr>
              <a:t>KISA TARIHCESI</a:t>
            </a:r>
            <a:endParaRPr lang="tr-TR" sz="4400" dirty="0">
              <a:solidFill>
                <a:schemeClr val="tx1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988741" y="3977444"/>
            <a:ext cx="22763357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tr-TR" sz="4400" b="1" i="1" noProof="1" smtClean="0">
                <a:solidFill>
                  <a:srgbClr val="2A2F2D"/>
                </a:solidFill>
                <a:latin typeface="inherit"/>
              </a:rPr>
              <a:t>Scrum’ın </a:t>
            </a:r>
            <a:r>
              <a:rPr lang="tr-TR" sz="4400" b="1" i="1" dirty="0" smtClean="0">
                <a:solidFill>
                  <a:srgbClr val="2A2F2D"/>
                </a:solidFill>
                <a:latin typeface="inherit"/>
              </a:rPr>
              <a:t>Ortaya </a:t>
            </a:r>
            <a:r>
              <a:rPr lang="tr-TR" sz="4400" b="1" i="1" dirty="0">
                <a:solidFill>
                  <a:srgbClr val="2A2F2D"/>
                </a:solidFill>
                <a:latin typeface="inherit"/>
              </a:rPr>
              <a:t>Çıkışı</a:t>
            </a:r>
            <a:endParaRPr lang="tr-TR" sz="4400" b="1" dirty="0">
              <a:solidFill>
                <a:srgbClr val="2A2F2D"/>
              </a:solidFill>
              <a:latin typeface="Roboto"/>
            </a:endParaRPr>
          </a:p>
          <a:p>
            <a:pPr algn="l" fontAlgn="base"/>
            <a:r>
              <a:rPr lang="tr-TR" sz="4400" noProof="1" smtClean="0">
                <a:solidFill>
                  <a:srgbClr val="444B49"/>
                </a:solidFill>
                <a:latin typeface="BlinkMacSystemFont"/>
              </a:rPr>
              <a:t>90 lı yıllarda Scrum’in </a:t>
            </a:r>
            <a:r>
              <a:rPr lang="tr-TR" sz="4400" dirty="0" smtClean="0">
                <a:solidFill>
                  <a:srgbClr val="444B49"/>
                </a:solidFill>
                <a:latin typeface="BlinkMacSystemFont"/>
              </a:rPr>
              <a:t>kurucularından </a:t>
            </a:r>
            <a:r>
              <a:rPr lang="tr-TR" sz="4400" dirty="0">
                <a:solidFill>
                  <a:srgbClr val="444B49"/>
                </a:solidFill>
                <a:latin typeface="BlinkMacSystemFont"/>
              </a:rPr>
              <a:t>olan </a:t>
            </a:r>
            <a:r>
              <a:rPr lang="tr-TR" sz="4400" noProof="1" smtClean="0">
                <a:solidFill>
                  <a:srgbClr val="444B49"/>
                </a:solidFill>
                <a:latin typeface="BlinkMacSystemFont"/>
              </a:rPr>
              <a:t>Jeff Sutherland’a zor bir görev üzerinde çalışmaya başladı: Bir yazılım şirketi olan </a:t>
            </a:r>
            <a:r>
              <a:rPr lang="tr-TR" sz="4400" noProof="1" smtClean="0">
                <a:solidFill>
                  <a:srgbClr val="444B49"/>
                </a:solidFill>
                <a:latin typeface="BlinkMacSystemFont"/>
              </a:rPr>
              <a:t>Easel </a:t>
            </a:r>
            <a:r>
              <a:rPr lang="tr-TR" sz="4400" noProof="1" smtClean="0">
                <a:solidFill>
                  <a:srgbClr val="444B49"/>
                </a:solidFill>
                <a:latin typeface="BlinkMacSystemFont"/>
              </a:rPr>
              <a:t>Corpo</a:t>
            </a:r>
            <a:r>
              <a:rPr lang="tr-TR" sz="4400" dirty="0" smtClean="0">
                <a:solidFill>
                  <a:srgbClr val="444B49"/>
                </a:solidFill>
                <a:latin typeface="BlinkMacSystemFont"/>
              </a:rPr>
              <a:t>r</a:t>
            </a:r>
            <a:r>
              <a:rPr lang="tr-TR" sz="4400" noProof="1" smtClean="0">
                <a:solidFill>
                  <a:srgbClr val="444B49"/>
                </a:solidFill>
                <a:latin typeface="BlinkMacSystemFont"/>
              </a:rPr>
              <a:t>ation</a:t>
            </a:r>
            <a:r>
              <a:rPr lang="tr-TR" sz="4400" dirty="0" smtClean="0">
                <a:solidFill>
                  <a:srgbClr val="444B49"/>
                </a:solidFill>
                <a:latin typeface="BlinkMacSystemFont"/>
              </a:rPr>
              <a:t>, </a:t>
            </a:r>
            <a:r>
              <a:rPr lang="tr-TR" sz="4400" dirty="0">
                <a:solidFill>
                  <a:srgbClr val="444B49"/>
                </a:solidFill>
                <a:latin typeface="BlinkMacSystemFont"/>
              </a:rPr>
              <a:t>altı aydan daha kısa bir sürede eski ürünlerini tamamen yenilemek istiyordu</a:t>
            </a:r>
            <a:r>
              <a:rPr lang="tr-TR" sz="4400" dirty="0" smtClean="0">
                <a:solidFill>
                  <a:srgbClr val="444B49"/>
                </a:solidFill>
                <a:latin typeface="BlinkMacSystemFont"/>
              </a:rPr>
              <a:t>.</a:t>
            </a:r>
            <a:endParaRPr lang="en-US" sz="4400" dirty="0" smtClean="0">
              <a:solidFill>
                <a:srgbClr val="444B49"/>
              </a:solidFill>
              <a:latin typeface="BlinkMacSystemFont"/>
            </a:endParaRPr>
          </a:p>
          <a:p>
            <a:pPr algn="l" fontAlgn="base"/>
            <a:endParaRPr lang="en-US" sz="5400" dirty="0" smtClean="0">
              <a:solidFill>
                <a:srgbClr val="444B49"/>
              </a:solidFill>
              <a:latin typeface="BlinkMacSystemFont"/>
            </a:endParaRPr>
          </a:p>
          <a:p>
            <a:pPr algn="l" fontAlgn="base"/>
            <a:r>
              <a:rPr lang="tr-TR" sz="4400" noProof="1" smtClean="0"/>
              <a:t>Sutherland’ın temel yaklaşımı, </a:t>
            </a:r>
            <a:r>
              <a:rPr lang="tr-TR" sz="4400" noProof="1" smtClean="0">
                <a:solidFill>
                  <a:srgbClr val="FF0000"/>
                </a:solidFill>
              </a:rPr>
              <a:t>kısa günlük ekip toplantılarının </a:t>
            </a:r>
            <a:r>
              <a:rPr lang="tr-TR" sz="4400" noProof="1" smtClean="0"/>
              <a:t>grup verimliliğini önemli ölçüde artırdığı şeklindeydi. Sutherland, yazılım geliştirmenin yeni bir yolunu keşfetti ; rugby oyunundan esinlenerek adını “</a:t>
            </a:r>
            <a:r>
              <a:rPr lang="tr-TR" sz="4400" noProof="1" smtClean="0">
                <a:solidFill>
                  <a:srgbClr val="FF0000"/>
                </a:solidFill>
              </a:rPr>
              <a:t>scrum</a:t>
            </a:r>
            <a:r>
              <a:rPr lang="tr-TR" sz="4400" dirty="0" smtClean="0"/>
              <a:t>” </a:t>
            </a:r>
            <a:r>
              <a:rPr lang="tr-TR" sz="4400" dirty="0"/>
              <a:t>(hamle, saldırı) koydu</a:t>
            </a:r>
            <a:r>
              <a:rPr lang="tr-TR" sz="4400" dirty="0" smtClean="0"/>
              <a:t>.</a:t>
            </a:r>
            <a:endParaRPr lang="en-US" sz="4400" dirty="0" smtClean="0"/>
          </a:p>
          <a:p>
            <a:pPr algn="l" fontAlgn="base"/>
            <a:endParaRPr lang="en-US" sz="5400" dirty="0" smtClean="0"/>
          </a:p>
          <a:p>
            <a:pPr algn="l" fontAlgn="base"/>
            <a:r>
              <a:rPr lang="tr-TR" sz="4400" noProof="1" smtClean="0"/>
              <a:t>Scrum</a:t>
            </a:r>
            <a:r>
              <a:rPr lang="tr-TR" sz="4400" dirty="0" smtClean="0"/>
              <a:t> </a:t>
            </a:r>
            <a:r>
              <a:rPr lang="tr-TR" sz="4400" dirty="0"/>
              <a:t>yöntemleri, görünüşte karmaşık ve bilinmezliği olan projelerin  </a:t>
            </a:r>
            <a:r>
              <a:rPr lang="tr-TR" sz="4400" dirty="0">
                <a:solidFill>
                  <a:srgbClr val="FF0000"/>
                </a:solidFill>
              </a:rPr>
              <a:t>zamanında,</a:t>
            </a:r>
            <a:r>
              <a:rPr lang="tr-TR" sz="4400" dirty="0"/>
              <a:t> az bütçeyle ve daha önceki herhangi bir sürümden daha az hatayla tamamlamasını sağladı</a:t>
            </a:r>
            <a:r>
              <a:rPr lang="tr-TR" sz="44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102094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pular Agile Methodologies used by the Agile Organizations - WAVE-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4" y="2761726"/>
            <a:ext cx="17239785" cy="877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602165" y="1115122"/>
            <a:ext cx="2272618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PROCESS </a:t>
            </a:r>
            <a:r>
              <a:rPr lang="tr-TR" sz="6000" dirty="0"/>
              <a:t>(Çevik Süreç)  </a:t>
            </a:r>
            <a:endParaRPr lang="en-US" sz="6000" dirty="0" smtClean="0"/>
          </a:p>
          <a:p>
            <a:r>
              <a:rPr lang="en-US" sz="6000" dirty="0" smtClean="0"/>
              <a:t>(</a:t>
            </a:r>
            <a:r>
              <a:rPr lang="en-US" sz="6000" dirty="0"/>
              <a:t>METHODOLOGY)</a:t>
            </a:r>
            <a:endParaRPr lang="en-US" sz="6000" dirty="0" smtClean="0"/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sp>
        <p:nvSpPr>
          <p:cNvPr id="2" name="Dikdörtgen 1"/>
          <p:cNvSpPr/>
          <p:nvPr/>
        </p:nvSpPr>
        <p:spPr>
          <a:xfrm>
            <a:off x="4661211" y="3373242"/>
            <a:ext cx="189347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400" noProof="1" smtClean="0"/>
              <a:t>Agile</a:t>
            </a:r>
            <a:r>
              <a:rPr lang="tr-TR" sz="4400" dirty="0" smtClean="0"/>
              <a:t> </a:t>
            </a:r>
            <a:r>
              <a:rPr lang="tr-TR" sz="4400" dirty="0"/>
              <a:t>=&gt; projeleri yönetmek ve tamamlamak için yaygın olarak kullanılan bir geliştirme yöntemidir</a:t>
            </a:r>
            <a:r>
              <a:rPr lang="tr-TR" dirty="0"/>
              <a:t>.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3246113" y="9185035"/>
            <a:ext cx="1061749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tr-TR" sz="4400" dirty="0"/>
              <a:t>“rugby” yaklaşımı </a:t>
            </a:r>
            <a:r>
              <a:rPr lang="en-US" sz="4400" noProof="1"/>
              <a:t>olarak adlandirilan temel felsefe </a:t>
            </a:r>
            <a:r>
              <a:rPr lang="tr-TR" sz="4400" dirty="0"/>
              <a:t>, “</a:t>
            </a:r>
            <a:r>
              <a:rPr lang="tr-TR" sz="4400" dirty="0" smtClean="0"/>
              <a:t>takım</a:t>
            </a:r>
            <a:r>
              <a:rPr lang="en-US" sz="4400" dirty="0" smtClean="0"/>
              <a:t>,</a:t>
            </a:r>
            <a:r>
              <a:rPr lang="tr-TR" sz="4400" dirty="0" smtClean="0"/>
              <a:t> </a:t>
            </a:r>
            <a:r>
              <a:rPr lang="tr-TR" sz="4400" dirty="0"/>
              <a:t>mesafenin tümünü hep beraber bir birim halinde topu ileri geri atarak kat eder.” </a:t>
            </a:r>
            <a:endParaRPr lang="en-US" sz="4400" dirty="0">
              <a:solidFill>
                <a:srgbClr val="444B49"/>
              </a:solidFill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28882859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PROCESS </a:t>
            </a:r>
            <a:r>
              <a:rPr lang="tr-TR" sz="6000" dirty="0"/>
              <a:t>(Çevik Süreç)  </a:t>
            </a:r>
            <a:endParaRPr lang="en-US" sz="6000" dirty="0" smtClean="0"/>
          </a:p>
          <a:p>
            <a:r>
              <a:rPr lang="en-US" sz="6000" dirty="0" smtClean="0"/>
              <a:t>(</a:t>
            </a:r>
            <a:r>
              <a:rPr lang="en-US" sz="6000" dirty="0"/>
              <a:t>METHODOLOGY)</a:t>
            </a:r>
            <a:endParaRPr lang="en-US" sz="6000" dirty="0" smtClean="0"/>
          </a:p>
          <a:p>
            <a:pPr algn="l" hangingPunct="1"/>
            <a:endParaRPr lang="tr-TR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noProof="1"/>
          </a:p>
        </p:txBody>
      </p:sp>
      <p:pic>
        <p:nvPicPr>
          <p:cNvPr id="2052" name="Picture 4" descr="The History of Agile Manufacturing | Kloeckner Metals Corp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40" y="5746477"/>
            <a:ext cx="14199128" cy="672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772620" y="3103175"/>
            <a:ext cx="2292734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 smtClean="0"/>
              <a:t>		Her </a:t>
            </a:r>
            <a:r>
              <a:rPr lang="en-US" sz="4400" dirty="0"/>
              <a:t>sprint </a:t>
            </a:r>
            <a:r>
              <a:rPr lang="en-US" sz="4400" noProof="1" smtClean="0"/>
              <a:t>genellikle 2 ila 4 hafta veya en fazla bir takvim ayı sürer. Ürünleri </a:t>
            </a:r>
            <a:r>
              <a:rPr lang="en-US" sz="4400" dirty="0" smtClean="0"/>
              <a:t>her </a:t>
            </a:r>
            <a:r>
              <a:rPr lang="en-US" sz="4400" noProof="1" smtClean="0"/>
              <a:t>seferinde küçük bir parça oluşturmak</a:t>
            </a:r>
            <a:r>
              <a:rPr lang="en-US" sz="4400" dirty="0" smtClean="0"/>
              <a:t> </a:t>
            </a:r>
            <a:r>
              <a:rPr lang="tr-TR" sz="4400" dirty="0"/>
              <a:t>üretkenliği</a:t>
            </a:r>
            <a:r>
              <a:rPr lang="en-US" sz="4400" dirty="0"/>
              <a:t> </a:t>
            </a:r>
            <a:r>
              <a:rPr lang="en-US" sz="4400" noProof="1" smtClean="0"/>
              <a:t>teşvik eder ve ekiplerin geri </a:t>
            </a:r>
            <a:r>
              <a:rPr lang="en-US" sz="4400" noProof="1" smtClean="0"/>
              <a:t>bildirime </a:t>
            </a:r>
            <a:endParaRPr lang="en-US" sz="4400" noProof="1" smtClean="0"/>
          </a:p>
          <a:p>
            <a:pPr algn="l"/>
            <a:r>
              <a:rPr lang="en-US" sz="4400" noProof="1" smtClean="0"/>
              <a:t>ve </a:t>
            </a:r>
            <a:r>
              <a:rPr lang="en-US" sz="4400" noProof="1" smtClean="0"/>
              <a:t>değişime yanıt vermesini ve tam olarak gerekli olanı oluşturmasını sağlar.</a:t>
            </a:r>
            <a:endParaRPr lang="en-US" sz="4400" noProof="1"/>
          </a:p>
        </p:txBody>
      </p:sp>
      <p:sp>
        <p:nvSpPr>
          <p:cNvPr id="6" name="Dikdörtgen 5"/>
          <p:cNvSpPr/>
          <p:nvPr/>
        </p:nvSpPr>
        <p:spPr>
          <a:xfrm>
            <a:off x="602164" y="6214612"/>
            <a:ext cx="97987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noProof="1" smtClean="0"/>
              <a:t>Scrum'da ürün </a:t>
            </a:r>
            <a:r>
              <a:rPr lang="en-US" sz="4400" noProof="1" smtClean="0"/>
              <a:t>sprint'te</a:t>
            </a:r>
            <a:r>
              <a:rPr lang="en-US" sz="4400" dirty="0" smtClean="0"/>
              <a:t> </a:t>
            </a:r>
            <a:r>
              <a:rPr lang="en-US" sz="4400" noProof="1" smtClean="0"/>
              <a:t>tasarlanır, </a:t>
            </a:r>
            <a:r>
              <a:rPr lang="en-US" sz="4400" noProof="1" smtClean="0"/>
              <a:t>kodlanır </a:t>
            </a:r>
            <a:r>
              <a:rPr lang="en-US" sz="4400" noProof="1" smtClean="0"/>
              <a:t>ve</a:t>
            </a:r>
            <a:r>
              <a:rPr lang="en-US" sz="4400" dirty="0" smtClean="0"/>
              <a:t> </a:t>
            </a:r>
            <a:r>
              <a:rPr lang="en-US" sz="4400" dirty="0"/>
              <a:t>test </a:t>
            </a:r>
            <a:r>
              <a:rPr lang="en-US" sz="4400" noProof="1" smtClean="0"/>
              <a:t>edilir</a:t>
            </a:r>
            <a:r>
              <a:rPr lang="tr-TR" sz="4400" dirty="0" smtClean="0"/>
              <a:t>.</a:t>
            </a:r>
            <a:endParaRPr lang="en-US" sz="4400" dirty="0"/>
          </a:p>
        </p:txBody>
      </p:sp>
      <p:sp>
        <p:nvSpPr>
          <p:cNvPr id="10" name="Dikdörtgen 9"/>
          <p:cNvSpPr/>
          <p:nvPr/>
        </p:nvSpPr>
        <p:spPr>
          <a:xfrm>
            <a:off x="602164" y="8479664"/>
            <a:ext cx="97987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noProof="1" smtClean="0"/>
              <a:t>Yapilacak tum isler, Product Backlog da biriktirilir, Product Owner (PO) nun belirledigi oncelige gore Sprint Backloguna alinir ve bir sprintte bitirilerek urunun demosuna eklenir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100643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02165" y="1115122"/>
            <a:ext cx="227261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AGILE </a:t>
            </a:r>
            <a:r>
              <a:rPr lang="en-US" sz="6000" dirty="0" smtClean="0"/>
              <a:t>TEAM MEMBERS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310351" y="2300062"/>
            <a:ext cx="1166966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noProof="1" smtClean="0"/>
              <a:t>Scrum</a:t>
            </a:r>
            <a:r>
              <a:rPr lang="tr-TR" sz="4400" dirty="0" smtClean="0"/>
              <a:t> </a:t>
            </a:r>
            <a:r>
              <a:rPr lang="tr-TR" sz="4400" dirty="0"/>
              <a:t>Takımı: </a:t>
            </a:r>
            <a:endParaRPr lang="en-US" sz="4400" dirty="0" smtClean="0"/>
          </a:p>
          <a:p>
            <a:pPr algn="l"/>
            <a:r>
              <a:rPr lang="en-US" sz="4400" dirty="0" smtClean="0"/>
              <a:t>1- Product Owner (PO) </a:t>
            </a:r>
            <a:r>
              <a:rPr lang="tr-TR" sz="4400" dirty="0" smtClean="0"/>
              <a:t>Ürün Sahibi</a:t>
            </a:r>
            <a:endParaRPr lang="en-US" sz="4400" dirty="0" smtClean="0"/>
          </a:p>
          <a:p>
            <a:pPr algn="l"/>
            <a:r>
              <a:rPr lang="en-US" sz="4400" dirty="0" smtClean="0"/>
              <a:t>2- Development Team</a:t>
            </a:r>
            <a:r>
              <a:rPr lang="tr-TR" sz="4400" dirty="0" smtClean="0"/>
              <a:t> </a:t>
            </a:r>
            <a:r>
              <a:rPr lang="tr-TR" sz="4400" dirty="0"/>
              <a:t>Geliştirme Ekibi </a:t>
            </a:r>
            <a:endParaRPr lang="en-US" sz="4400" dirty="0" smtClean="0"/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	- Developers</a:t>
            </a:r>
          </a:p>
          <a:p>
            <a:pPr algn="l"/>
            <a:r>
              <a:rPr lang="en-US" sz="4400" dirty="0"/>
              <a:t>	</a:t>
            </a:r>
            <a:r>
              <a:rPr lang="en-US" sz="4400" dirty="0" smtClean="0"/>
              <a:t>		- Testers</a:t>
            </a:r>
          </a:p>
          <a:p>
            <a:pPr algn="l"/>
            <a:r>
              <a:rPr lang="en-US" sz="4400" dirty="0" smtClean="0"/>
              <a:t>3- </a:t>
            </a:r>
            <a:r>
              <a:rPr lang="tr-TR" sz="4400" noProof="1" smtClean="0"/>
              <a:t>Scrum Master’dan </a:t>
            </a:r>
            <a:r>
              <a:rPr lang="tr-TR" sz="4400" dirty="0" smtClean="0"/>
              <a:t>oluşur</a:t>
            </a:r>
            <a:r>
              <a:rPr lang="tr-TR" sz="4400" dirty="0"/>
              <a:t>. </a:t>
            </a:r>
            <a:endParaRPr lang="en-US" sz="4400" dirty="0" smtClean="0"/>
          </a:p>
          <a:p>
            <a:pPr algn="l"/>
            <a:endParaRPr lang="en-US" sz="44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206" y="1961720"/>
            <a:ext cx="9995212" cy="10340868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788020" y="7132154"/>
            <a:ext cx="1219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tr-TR" sz="4400" dirty="0"/>
              <a:t>Takım kendi kendini örgütler. 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FF0000"/>
                </a:solidFill>
              </a:rPr>
              <a:t>Self Organized</a:t>
            </a:r>
            <a:r>
              <a:rPr lang="en-US" sz="4400" dirty="0" smtClean="0"/>
              <a:t>) </a:t>
            </a:r>
          </a:p>
          <a:p>
            <a:pPr algn="l"/>
            <a:r>
              <a:rPr lang="tr-TR" sz="4400" dirty="0" smtClean="0"/>
              <a:t>Böylece </a:t>
            </a:r>
            <a:r>
              <a:rPr lang="tr-TR" sz="4400" dirty="0"/>
              <a:t>kendi içerisinde uyum içinde olan takımlar daha başarılı sonuçlar alırlar. </a:t>
            </a:r>
            <a:endParaRPr lang="en-US" sz="4400" dirty="0" smtClean="0"/>
          </a:p>
          <a:p>
            <a:pPr algn="l"/>
            <a:endParaRPr lang="en-US" sz="4400" dirty="0"/>
          </a:p>
          <a:p>
            <a:pPr algn="l"/>
            <a:r>
              <a:rPr lang="tr-TR" sz="4400" noProof="1" smtClean="0"/>
              <a:t>Scrum</a:t>
            </a:r>
            <a:r>
              <a:rPr lang="tr-TR" sz="4400" dirty="0" smtClean="0"/>
              <a:t> </a:t>
            </a:r>
            <a:r>
              <a:rPr lang="tr-TR" sz="4400" dirty="0"/>
              <a:t>takım modeli esneklik, yaratıcılık ve verimliliği optimize etmek için tasarlanmıştır.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967644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1108</Words>
  <Application>Microsoft Office PowerPoint</Application>
  <PresentationFormat>Özel</PresentationFormat>
  <Paragraphs>255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42" baseType="lpstr">
      <vt:lpstr>-apple-system</vt:lpstr>
      <vt:lpstr>Arial</vt:lpstr>
      <vt:lpstr>Bitter</vt:lpstr>
      <vt:lpstr>BlinkMacSystemFont</vt:lpstr>
      <vt:lpstr>Graphik</vt:lpstr>
      <vt:lpstr>Graphik Medium</vt:lpstr>
      <vt:lpstr>Helvetica Neue</vt:lpstr>
      <vt:lpstr>inherit</vt:lpstr>
      <vt:lpstr>medium-content-serif-font</vt:lpstr>
      <vt:lpstr>Montserrat</vt:lpstr>
      <vt:lpstr>Roboto</vt:lpstr>
      <vt:lpstr>Source Sans Pro</vt:lpstr>
      <vt:lpstr>Wingdings</vt:lpstr>
      <vt:lpstr>24_Briefing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PRODUCT OWNER kim degildir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lenovo</dc:creator>
  <cp:lastModifiedBy>lenovo</cp:lastModifiedBy>
  <cp:revision>48</cp:revision>
  <dcterms:modified xsi:type="dcterms:W3CDTF">2020-09-25T11:37:37Z</dcterms:modified>
</cp:coreProperties>
</file>