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9" r:id="rId14"/>
    <p:sldId id="268" r:id="rId15"/>
    <p:sldId id="270" r:id="rId16"/>
    <p:sldId id="272" r:id="rId17"/>
    <p:sldId id="273" r:id="rId18"/>
    <p:sldId id="271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1pPr>
    <a:lvl2pPr marL="0" marR="0" indent="457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2pPr>
    <a:lvl3pPr marL="0" marR="0" indent="914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3pPr>
    <a:lvl4pPr marL="0" marR="0" indent="1371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4pPr>
    <a:lvl5pPr marL="0" marR="0" indent="18288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5pPr>
    <a:lvl6pPr marL="0" marR="0" indent="22860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6pPr>
    <a:lvl7pPr marL="0" marR="0" indent="2743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7pPr>
    <a:lvl8pPr marL="0" marR="0" indent="3200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8pPr>
    <a:lvl9pPr marL="0" marR="0" indent="3657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1">
              <a:satOff val="3942"/>
              <a:lumOff val="17322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0EAF0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35454"/>
              <a:satOff val="2115"/>
              <a:lumOff val="45487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254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254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254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C526A"/>
              </a:solidFill>
              <a:prstDash val="solid"/>
              <a:miter lim="400000"/>
            </a:ln>
          </a:left>
          <a:right>
            <a:ln w="254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CB5B2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C526A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3B3B3B"/>
              </a:solidFill>
              <a:prstDash val="solid"/>
              <a:miter lim="400000"/>
            </a:ln>
          </a:left>
          <a:right>
            <a:ln w="12700" cap="flat">
              <a:solidFill>
                <a:srgbClr val="3B3B3B"/>
              </a:solidFill>
              <a:prstDash val="solid"/>
              <a:miter lim="400000"/>
            </a:ln>
          </a:right>
          <a:top>
            <a:ln w="12700" cap="flat">
              <a:solidFill>
                <a:srgbClr val="5C526A"/>
              </a:solidFill>
              <a:prstDash val="solid"/>
              <a:miter lim="400000"/>
            </a:ln>
          </a:top>
          <a:bottom>
            <a:ln w="25400" cap="flat">
              <a:solidFill>
                <a:srgbClr val="3B3B3B"/>
              </a:solidFill>
              <a:prstDash val="solid"/>
              <a:miter lim="400000"/>
            </a:ln>
          </a:bottom>
          <a:insideH>
            <a:ln w="12700" cap="flat">
              <a:solidFill>
                <a:srgbClr val="3B3B3B"/>
              </a:solidFill>
              <a:prstDash val="solid"/>
              <a:miter lim="400000"/>
            </a:ln>
          </a:insideH>
          <a:insideV>
            <a:ln w="12700" cap="flat">
              <a:solidFill>
                <a:srgbClr val="3B3B3B"/>
              </a:solidFill>
              <a:prstDash val="solid"/>
              <a:miter lim="400000"/>
            </a:ln>
          </a:insideV>
        </a:tcBdr>
        <a:fill>
          <a:solidFill>
            <a:srgbClr val="C16E6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CDCECC"/>
          </a:solidFill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D2F24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85" autoAdjust="0"/>
    <p:restoredTop sz="95294" autoAdjust="0"/>
  </p:normalViewPr>
  <p:slideViewPr>
    <p:cSldViewPr snapToGrid="0">
      <p:cViewPr varScale="1">
        <p:scale>
          <a:sx n="44" d="100"/>
          <a:sy n="44" d="100"/>
        </p:scale>
        <p:origin x="10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opic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/>
            </a:lvl1pPr>
          </a:lstStyle>
          <a:p>
            <a:r>
              <a:t>Topic</a:t>
            </a:r>
          </a:p>
        </p:txBody>
      </p:sp>
      <p:sp>
        <p:nvSpPr>
          <p:cNvPr id="16" name="Location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/>
            </a:lvl1pPr>
          </a:lstStyle>
          <a:p>
            <a:r>
              <a:t>Location</a:t>
            </a:r>
          </a:p>
        </p:txBody>
      </p:sp>
      <p:sp>
        <p:nvSpPr>
          <p:cNvPr id="17" name="Author and Date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/>
          <a:p>
            <a:r>
              <a:t>Author and Date</a:t>
            </a:r>
          </a:p>
        </p:txBody>
      </p:sp>
      <p:sp>
        <p:nvSpPr>
          <p:cNvPr id="18" name="Presentation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Title</a:t>
            </a:r>
          </a:p>
        </p:txBody>
      </p:sp>
      <p:sp>
        <p:nvSpPr>
          <p:cNvPr id="1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atement">
    <p:bg>
      <p:bgPr>
        <a:solidFill>
          <a:srgbClr val="F3F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337484"/>
            <a:ext cx="20205700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3" name="Li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Fact">
    <p:bg>
      <p:bgPr>
        <a:solidFill>
          <a:srgbClr val="F3F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1509784"/>
            <a:ext cx="20205700" cy="685229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3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2800" y="8407994"/>
            <a:ext cx="20205700" cy="694056"/>
          </a:xfrm>
          <a:prstGeom prst="rect">
            <a:avLst/>
          </a:prstGeom>
        </p:spPr>
        <p:txBody>
          <a:bodyPr anchor="t"/>
          <a:lstStyle>
            <a:lvl1pPr>
              <a:defRPr sz="3500" spc="104">
                <a:solidFill>
                  <a:schemeClr val="accent1"/>
                </a:solidFill>
              </a:defRPr>
            </a:lvl1pPr>
          </a:lstStyle>
          <a:p>
            <a:r>
              <a:t>Fact information</a:t>
            </a:r>
          </a:p>
        </p:txBody>
      </p:sp>
      <p:sp>
        <p:nvSpPr>
          <p:cNvPr id="134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5" name="Line"/>
          <p:cNvSpPr/>
          <p:nvPr/>
        </p:nvSpPr>
        <p:spPr>
          <a:xfrm>
            <a:off x="766879" y="125984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bg>
      <p:bgPr>
        <a:solidFill>
          <a:srgbClr val="FFC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8436" y="11375561"/>
            <a:ext cx="20207127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Attribution</a:t>
            </a:r>
          </a:p>
        </p:txBody>
      </p:sp>
      <p:sp>
        <p:nvSpPr>
          <p:cNvPr id="144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8436" y="4298870"/>
            <a:ext cx="20207128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Image"/>
          <p:cNvSpPr>
            <a:spLocks noGrp="1"/>
          </p:cNvSpPr>
          <p:nvPr>
            <p:ph type="pic" idx="21"/>
          </p:nvPr>
        </p:nvSpPr>
        <p:spPr>
          <a:xfrm>
            <a:off x="-609600" y="431800"/>
            <a:ext cx="21514742" cy="12103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5" name="Image"/>
          <p:cNvSpPr>
            <a:spLocks noGrp="1"/>
          </p:cNvSpPr>
          <p:nvPr>
            <p:ph type="pic" sz="quarter" idx="22"/>
          </p:nvPr>
        </p:nvSpPr>
        <p:spPr>
          <a:xfrm>
            <a:off x="15836900" y="-203200"/>
            <a:ext cx="7747000" cy="77470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6" name="1056335080_2112x2816.jpeg"/>
          <p:cNvSpPr>
            <a:spLocks noGrp="1"/>
          </p:cNvSpPr>
          <p:nvPr>
            <p:ph type="pic" idx="23"/>
          </p:nvPr>
        </p:nvSpPr>
        <p:spPr>
          <a:xfrm>
            <a:off x="10769600" y="-6083300"/>
            <a:ext cx="17881600" cy="2384213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Image"/>
          <p:cNvSpPr>
            <a:spLocks noGrp="1"/>
          </p:cNvSpPr>
          <p:nvPr>
            <p:ph type="pic" idx="21"/>
          </p:nvPr>
        </p:nvSpPr>
        <p:spPr>
          <a:xfrm>
            <a:off x="760214" y="279400"/>
            <a:ext cx="22863633" cy="12866707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1056335066_3170x2500.jpeg"/>
          <p:cNvSpPr>
            <a:spLocks noGrp="1"/>
          </p:cNvSpPr>
          <p:nvPr>
            <p:ph type="pic" idx="21"/>
          </p:nvPr>
        </p:nvSpPr>
        <p:spPr>
          <a:xfrm>
            <a:off x="0" y="-2757142"/>
            <a:ext cx="24384000" cy="192302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8" name="Topic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>
                <a:solidFill>
                  <a:srgbClr val="FFFFFF"/>
                </a:solidFill>
              </a:defRPr>
            </a:lvl1pPr>
          </a:lstStyle>
          <a:p>
            <a:r>
              <a:t>Topic</a:t>
            </a:r>
          </a:p>
        </p:txBody>
      </p:sp>
      <p:sp>
        <p:nvSpPr>
          <p:cNvPr id="29" name="Location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>
                <a:solidFill>
                  <a:srgbClr val="FFFFFF"/>
                </a:solidFill>
              </a:defRPr>
            </a:lvl1pPr>
          </a:lstStyle>
          <a:p>
            <a:r>
              <a:t>Location</a:t>
            </a:r>
          </a:p>
        </p:txBody>
      </p:sp>
      <p:sp>
        <p:nvSpPr>
          <p:cNvPr id="30" name="Author and Dat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Author and Date</a:t>
            </a:r>
          </a:p>
        </p:txBody>
      </p:sp>
      <p:sp>
        <p:nvSpPr>
          <p:cNvPr id="31" name="Line"/>
          <p:cNvSpPr/>
          <p:nvPr/>
        </p:nvSpPr>
        <p:spPr>
          <a:xfrm>
            <a:off x="766879" y="12060766"/>
            <a:ext cx="22850240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" name="Li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" name="Li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082800" y="3492500"/>
            <a:ext cx="20205700" cy="161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6" name="Presentation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Title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 Alt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015916"/>
            <a:ext cx="11785600" cy="384810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8AACB9"/>
                </a:solidFill>
              </a:defRPr>
            </a:lvl1pPr>
            <a:lvl2pPr>
              <a:defRPr>
                <a:solidFill>
                  <a:srgbClr val="8AACB9"/>
                </a:solidFill>
              </a:defRPr>
            </a:lvl2pPr>
            <a:lvl3pPr>
              <a:defRPr>
                <a:solidFill>
                  <a:srgbClr val="8AACB9"/>
                </a:solidFill>
              </a:defRPr>
            </a:lvl3pPr>
            <a:lvl4pPr>
              <a:defRPr>
                <a:solidFill>
                  <a:srgbClr val="8AACB9"/>
                </a:solidFill>
              </a:defRPr>
            </a:lvl4pPr>
            <a:lvl5pPr>
              <a:defRPr>
                <a:solidFill>
                  <a:srgbClr val="8AACB9"/>
                </a:solidFill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4925417"/>
            <a:ext cx="11785600" cy="2933701"/>
          </a:xfrm>
          <a:prstGeom prst="rect">
            <a:avLst/>
          </a:prstGeom>
        </p:spPr>
        <p:txBody>
          <a:bodyPr anchor="b"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46" name="531205463_2542x1430.jpeg"/>
          <p:cNvSpPr>
            <a:spLocks noGrp="1"/>
          </p:cNvSpPr>
          <p:nvPr>
            <p:ph type="pic" idx="21"/>
          </p:nvPr>
        </p:nvSpPr>
        <p:spPr>
          <a:xfrm>
            <a:off x="12801600" y="1895696"/>
            <a:ext cx="17642204" cy="9924608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7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7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pic>
        <p:nvPicPr>
          <p:cNvPr id="60" name="WhatsApp Image 2020-02-15 at 10.42.14 PM.jpeg" descr="WhatsApp Image 2020-02-15 at 10.42.14 PM.jpeg"/>
          <p:cNvPicPr>
            <a:picLocks noChangeAspect="1"/>
          </p:cNvPicPr>
          <p:nvPr/>
        </p:nvPicPr>
        <p:blipFill>
          <a:blip r:embed="rId3">
            <a:alphaModFix amt="14477"/>
            <a:extLst/>
          </a:blip>
          <a:stretch>
            <a:fillRect/>
          </a:stretch>
        </p:blipFill>
        <p:spPr>
          <a:xfrm>
            <a:off x="39551" y="206379"/>
            <a:ext cx="24304898" cy="13104147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numCol="2" spcCol="1289181"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9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7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0" name="545882547_1308x1744.jpeg"/>
          <p:cNvSpPr>
            <a:spLocks noGrp="1"/>
          </p:cNvSpPr>
          <p:nvPr>
            <p:ph type="pic" idx="21"/>
          </p:nvPr>
        </p:nvSpPr>
        <p:spPr>
          <a:xfrm>
            <a:off x="12661900" y="-2501900"/>
            <a:ext cx="11077576" cy="14770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1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2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2086106" y="4292600"/>
            <a:ext cx="20205701" cy="56515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91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2800" y="2795091"/>
            <a:ext cx="20205700" cy="60502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rgbClr val="8AACB9"/>
                </a:solidFill>
              </a:defRPr>
            </a:lvl1pPr>
          </a:lstStyle>
          <a:p>
            <a:r>
              <a:t>Agenda Subtitle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4055764"/>
            <a:ext cx="20205700" cy="6731001"/>
          </a:xfrm>
          <a:prstGeom prst="rect">
            <a:avLst/>
          </a:prstGeom>
        </p:spPr>
        <p:txBody>
          <a:bodyPr anchor="t"/>
          <a:lstStyle>
            <a:lvl1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77800" indent="2794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77800" indent="7366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77800" indent="1193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177800" indent="16510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2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113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4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Presentation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3495675"/>
            <a:ext cx="20205700" cy="1614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Line"/>
          <p:cNvSpPr/>
          <p:nvPr/>
        </p:nvSpPr>
        <p:spPr>
          <a:xfrm flipV="1">
            <a:off x="766879" y="12048066"/>
            <a:ext cx="22850240" cy="12701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" name="Li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" name="Li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" name="Li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88800" y="128905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pc="0">
                <a:solidFill>
                  <a:srgbClr val="FFFFFF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9pPr>
    </p:titleStyle>
    <p:bodyStyle>
      <a:lvl1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et Up?…"/>
          <p:cNvSpPr txBox="1">
            <a:spLocks noGrp="1"/>
          </p:cNvSpPr>
          <p:nvPr>
            <p:ph type="body" sz="half" idx="1"/>
          </p:nvPr>
        </p:nvSpPr>
        <p:spPr>
          <a:xfrm>
            <a:off x="1842477" y="1676400"/>
            <a:ext cx="20207127" cy="1098452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>
                <a:solidFill>
                  <a:srgbClr val="FF0000"/>
                </a:solidFill>
              </a:rPr>
              <a:t>SDLC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6000" dirty="0" smtClean="0"/>
              <a:t>Software Development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>Life Cycle</a:t>
            </a:r>
          </a:p>
          <a:p>
            <a:pPr marL="0" indent="0" algn="ctr">
              <a:buNone/>
            </a:pPr>
            <a:endParaRPr lang="en-US" sz="6000" dirty="0" smtClean="0"/>
          </a:p>
          <a:p>
            <a:pPr marL="0" indent="0" algn="ctr">
              <a:spcBef>
                <a:spcPts val="1200"/>
              </a:spcBef>
              <a:buNone/>
            </a:pPr>
            <a:r>
              <a:rPr lang="en-US" sz="6000" dirty="0" smtClean="0"/>
              <a:t>Gun 2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US" sz="6000" dirty="0" smtClean="0"/>
              <a:t>19 </a:t>
            </a:r>
            <a:r>
              <a:rPr lang="en-US" sz="6000" noProof="1" smtClean="0"/>
              <a:t>eylul</a:t>
            </a:r>
            <a:r>
              <a:rPr lang="en-US" sz="6000" dirty="0" smtClean="0"/>
              <a:t> 2020</a:t>
            </a:r>
          </a:p>
          <a:p>
            <a:pPr marL="0" indent="0" algn="ctr">
              <a:buNone/>
            </a:pPr>
            <a:endParaRPr lang="en-US" sz="6000" dirty="0" smtClean="0"/>
          </a:p>
          <a:p>
            <a:pPr marL="0" indent="0" algn="ctr">
              <a:spcBef>
                <a:spcPts val="1200"/>
              </a:spcBef>
              <a:buNone/>
            </a:pPr>
            <a:r>
              <a:rPr lang="en-US" sz="6600" noProof="1" smtClean="0">
                <a:solidFill>
                  <a:srgbClr val="FF0000"/>
                </a:solidFill>
              </a:rPr>
              <a:t>SDLC PHASSES - </a:t>
            </a:r>
            <a:r>
              <a:rPr lang="en-US" sz="6600" noProof="1" smtClean="0"/>
              <a:t>SDLC ASAMALARI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US" sz="6600" noProof="1" smtClean="0"/>
              <a:t>WATERFALL METHODOLGY</a:t>
            </a:r>
            <a:endParaRPr lang="en-US" sz="6600" noProof="1"/>
          </a:p>
          <a:p>
            <a:endParaRPr lang="en-US" sz="1050" noProof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713678" y="749299"/>
            <a:ext cx="22837698" cy="2527301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7200" u="sng" dirty="0"/>
              <a:t>Stage </a:t>
            </a:r>
            <a:r>
              <a:rPr lang="en-US" sz="7200" u="sng" dirty="0" smtClean="0"/>
              <a:t>3: </a:t>
            </a:r>
            <a:br>
              <a:rPr lang="en-US" sz="7200" u="sng" dirty="0" smtClean="0"/>
            </a:br>
            <a:r>
              <a:rPr lang="en-US" sz="7200" u="sng" dirty="0"/>
              <a:t>Designing the product architecture:</a:t>
            </a:r>
            <a:r>
              <a:rPr lang="en-US" sz="7200" dirty="0"/>
              <a:t> </a:t>
            </a:r>
          </a:p>
        </p:txBody>
      </p:sp>
      <p:sp>
        <p:nvSpPr>
          <p:cNvPr id="6" name="Dikdörtgen 5"/>
          <p:cNvSpPr/>
          <p:nvPr/>
        </p:nvSpPr>
        <p:spPr>
          <a:xfrm>
            <a:off x="713678" y="3590259"/>
            <a:ext cx="23191350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8" indent="-571500" algn="l">
              <a:buFont typeface="Wingdings" panose="05000000000000000000" pitchFamily="2" charset="2"/>
              <a:buChar char="Ø"/>
            </a:pPr>
            <a:r>
              <a:rPr lang="en-US" sz="4400" dirty="0"/>
              <a:t>	</a:t>
            </a:r>
            <a:r>
              <a:rPr lang="tr-TR" sz="4400" dirty="0" smtClean="0"/>
              <a:t>BRD </a:t>
            </a:r>
            <a:r>
              <a:rPr lang="tr-TR" sz="4400" dirty="0"/>
              <a:t>(</a:t>
            </a:r>
            <a:r>
              <a:rPr lang="en-US" sz="4400" dirty="0"/>
              <a:t>Business Requirement Document</a:t>
            </a:r>
            <a:r>
              <a:rPr lang="tr-TR" sz="4400" dirty="0"/>
              <a:t>)</a:t>
            </a:r>
            <a:r>
              <a:rPr lang="en-US" sz="4400" dirty="0"/>
              <a:t> </a:t>
            </a:r>
            <a:r>
              <a:rPr lang="en-US" sz="4400" noProof="1" smtClean="0"/>
              <a:t>Dizaynırların geliştirilecek ürün için en 							iyi dizaynla</a:t>
            </a:r>
            <a:r>
              <a:rPr lang="en-US" sz="4400" dirty="0" smtClean="0"/>
              <a:t> </a:t>
            </a:r>
            <a:r>
              <a:rPr lang="en-US" sz="4400" noProof="1" smtClean="0"/>
              <a:t>ortaya çıkacakları referanstır</a:t>
            </a:r>
            <a:r>
              <a:rPr lang="en-US" sz="4400" dirty="0" smtClean="0"/>
              <a:t>. 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dirty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dirty="0" smtClean="0"/>
              <a:t> </a:t>
            </a:r>
            <a:r>
              <a:rPr lang="en-US" sz="4400" noProof="1" smtClean="0"/>
              <a:t>BRD'de belirtilen gereksinimlere dayanarak, </a:t>
            </a:r>
          </a:p>
          <a:p>
            <a:pPr algn="l"/>
            <a:r>
              <a:rPr lang="en-US" sz="4400" noProof="1"/>
              <a:t>	</a:t>
            </a:r>
            <a:r>
              <a:rPr lang="en-US" sz="4400" noProof="1" smtClean="0"/>
              <a:t>	ürün mimarisi için genellikle birden fazla 	</a:t>
            </a:r>
          </a:p>
          <a:p>
            <a:pPr algn="l"/>
            <a:r>
              <a:rPr lang="en-US" sz="4400" noProof="1"/>
              <a:t>	</a:t>
            </a:r>
            <a:r>
              <a:rPr lang="en-US" sz="4400" noProof="1" smtClean="0"/>
              <a:t>	tasarım yaklaşımı taslagi olusturulur </a:t>
            </a:r>
          </a:p>
          <a:p>
            <a:pPr algn="l"/>
            <a:r>
              <a:rPr lang="en-US" sz="4400" dirty="0"/>
              <a:t>	</a:t>
            </a:r>
            <a:r>
              <a:rPr lang="en-US" sz="4400" dirty="0" smtClean="0"/>
              <a:t>	</a:t>
            </a:r>
          </a:p>
          <a:p>
            <a:pPr algn="l"/>
            <a:r>
              <a:rPr lang="en-US" sz="4400" dirty="0"/>
              <a:t>	</a:t>
            </a:r>
            <a:r>
              <a:rPr lang="en-US" sz="4400" dirty="0" smtClean="0"/>
              <a:t>	</a:t>
            </a:r>
            <a:r>
              <a:rPr lang="en-US" sz="4400" noProof="1" smtClean="0"/>
              <a:t>ve</a:t>
            </a:r>
            <a:r>
              <a:rPr lang="en-US" sz="4400" dirty="0" smtClean="0"/>
              <a:t> </a:t>
            </a:r>
            <a:r>
              <a:rPr lang="en-US" sz="4400" noProof="1" smtClean="0"/>
              <a:t>bir</a:t>
            </a:r>
            <a:r>
              <a:rPr lang="en-US" sz="4400" dirty="0" smtClean="0"/>
              <a:t> </a:t>
            </a:r>
            <a:r>
              <a:rPr lang="en-US" sz="4400" dirty="0"/>
              <a:t>DDS</a:t>
            </a:r>
            <a:r>
              <a:rPr lang="tr-TR" sz="4400" dirty="0"/>
              <a:t> (</a:t>
            </a:r>
            <a:r>
              <a:rPr lang="en-US" sz="4400" dirty="0"/>
              <a:t>Design Document </a:t>
            </a:r>
            <a:r>
              <a:rPr lang="en-US" sz="4400" dirty="0" smtClean="0"/>
              <a:t>Specification</a:t>
            </a:r>
            <a:r>
              <a:rPr lang="tr-TR" sz="4400" dirty="0" smtClean="0"/>
              <a:t>)</a:t>
            </a:r>
            <a:r>
              <a:rPr lang="en-US" sz="4400" dirty="0" smtClean="0"/>
              <a:t> </a:t>
            </a:r>
          </a:p>
          <a:p>
            <a:pPr algn="l"/>
            <a:r>
              <a:rPr lang="en-US" sz="4400" dirty="0" smtClean="0"/>
              <a:t>		</a:t>
            </a:r>
            <a:r>
              <a:rPr lang="en-US" sz="4400" noProof="1" smtClean="0"/>
              <a:t>Tasarım Belgesi Spesifikasyonu'nda </a:t>
            </a:r>
          </a:p>
          <a:p>
            <a:pPr algn="l"/>
            <a:r>
              <a:rPr lang="en-US" sz="4400" noProof="1" smtClean="0"/>
              <a:t>		belgelenmektedir. </a:t>
            </a:r>
          </a:p>
          <a:p>
            <a:pPr algn="l"/>
            <a:endParaRPr lang="en-US" sz="4400" dirty="0"/>
          </a:p>
        </p:txBody>
      </p:sp>
      <p:pic>
        <p:nvPicPr>
          <p:cNvPr id="2052" name="Picture 4" descr="Main concepts of a software product line.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3629" y="4332514"/>
            <a:ext cx="11534428" cy="820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5773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713678" y="749299"/>
            <a:ext cx="22837698" cy="2527301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7200" u="sng" dirty="0"/>
              <a:t>Stage 4</a:t>
            </a:r>
            <a:r>
              <a:rPr lang="en-US" sz="7200" u="sng" dirty="0" smtClean="0"/>
              <a:t>: </a:t>
            </a:r>
            <a:br>
              <a:rPr lang="en-US" sz="7200" u="sng" dirty="0" smtClean="0"/>
            </a:br>
            <a:r>
              <a:rPr lang="en-US" sz="7200" u="sng" dirty="0"/>
              <a:t>Building or Developing the Product:</a:t>
            </a:r>
            <a:endParaRPr lang="en-US" sz="7200" dirty="0"/>
          </a:p>
        </p:txBody>
      </p:sp>
      <p:sp>
        <p:nvSpPr>
          <p:cNvPr id="6" name="Dikdörtgen 5"/>
          <p:cNvSpPr/>
          <p:nvPr/>
        </p:nvSpPr>
        <p:spPr>
          <a:xfrm>
            <a:off x="822534" y="3067745"/>
            <a:ext cx="23082494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2" indent="-571500" algn="l">
              <a:buFont typeface="Wingdings" panose="05000000000000000000" pitchFamily="2" charset="2"/>
              <a:buChar char="Ø"/>
            </a:pPr>
            <a:r>
              <a:rPr lang="en-US" sz="4400" noProof="1" smtClean="0"/>
              <a:t>SDLC'nin</a:t>
            </a:r>
            <a:r>
              <a:rPr lang="en-US" sz="4400" dirty="0" smtClean="0"/>
              <a:t> </a:t>
            </a:r>
            <a:r>
              <a:rPr lang="en-US" sz="4400" noProof="1" smtClean="0"/>
              <a:t>bu aşamasında gerçek gelişme başlar ve ürün inşa edilir. </a:t>
            </a:r>
          </a:p>
          <a:p>
            <a:pPr marL="571500" lvl="1" indent="-571500" algn="l">
              <a:buFont typeface="Wingdings" panose="05000000000000000000" pitchFamily="2" charset="2"/>
              <a:buChar char="Ø"/>
            </a:pPr>
            <a:r>
              <a:rPr lang="tr-TR" sz="4400" dirty="0" smtClean="0"/>
              <a:t>Yazılımcılar (Developers)</a:t>
            </a:r>
            <a:r>
              <a:rPr lang="en-US" sz="4400" dirty="0" smtClean="0"/>
              <a:t>, </a:t>
            </a:r>
          </a:p>
          <a:p>
            <a:pPr algn="l"/>
            <a:r>
              <a:rPr lang="en-US" sz="4400" noProof="1" smtClean="0"/>
              <a:t>		kuruluşları tarafından tanımlanan </a:t>
            </a:r>
          </a:p>
          <a:p>
            <a:pPr algn="l"/>
            <a:r>
              <a:rPr lang="en-US" sz="4400" noProof="1" smtClean="0"/>
              <a:t>		kodlama yönergelerine uymak zorundadır.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/>
              <a:t>Kodlama için </a:t>
            </a:r>
            <a:r>
              <a:rPr lang="en-US" sz="4400" noProof="1" smtClean="0"/>
              <a:t>FRD baz alinarak </a:t>
            </a:r>
          </a:p>
          <a:p>
            <a:pPr algn="l"/>
            <a:r>
              <a:rPr lang="en-US" sz="4400" noProof="1"/>
              <a:t>	</a:t>
            </a:r>
            <a:r>
              <a:rPr lang="en-US" sz="4400" noProof="1" smtClean="0"/>
              <a:t>	Developerlar gereken Funcionality’leri</a:t>
            </a:r>
          </a:p>
          <a:p>
            <a:pPr algn="l"/>
            <a:r>
              <a:rPr lang="en-US" sz="4400" noProof="1"/>
              <a:t>	</a:t>
            </a:r>
            <a:r>
              <a:rPr lang="en-US" sz="4400" noProof="1" smtClean="0"/>
              <a:t>	olustururlar </a:t>
            </a:r>
            <a:endParaRPr lang="en-US" sz="4400" noProof="1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/>
              <a:t>Kodlama için C ++, Java, </a:t>
            </a:r>
          </a:p>
          <a:p>
            <a:pPr algn="l"/>
            <a:r>
              <a:rPr lang="en-US" sz="4400" noProof="1" smtClean="0"/>
              <a:t>		dot Net vs. gibi farklı </a:t>
            </a:r>
          </a:p>
          <a:p>
            <a:pPr algn="l"/>
            <a:r>
              <a:rPr lang="en-US" sz="4400" noProof="1" smtClean="0"/>
              <a:t>		üst düzey programlama dilleri kullanılır</a:t>
            </a:r>
            <a:r>
              <a:rPr lang="tr-TR" sz="4400" dirty="0" smtClean="0"/>
              <a:t>.</a:t>
            </a:r>
            <a:endParaRPr lang="en-US" sz="4400" dirty="0" smtClean="0"/>
          </a:p>
          <a:p>
            <a:pPr algn="l"/>
            <a:endParaRPr lang="en-US" sz="4400" dirty="0"/>
          </a:p>
        </p:txBody>
      </p:sp>
      <p:pic>
        <p:nvPicPr>
          <p:cNvPr id="2050" name="Picture 2" descr="Freelance Web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3781" y="3899302"/>
            <a:ext cx="11261418" cy="717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406" y="10608271"/>
            <a:ext cx="9791467" cy="17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386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oduct Testing – the only way to ensuring product quality! | Market  Intell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2527" y="3998945"/>
            <a:ext cx="11770858" cy="738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713678" y="749299"/>
            <a:ext cx="22837698" cy="2527301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7200" u="sng" dirty="0"/>
              <a:t>Stage </a:t>
            </a:r>
            <a:r>
              <a:rPr lang="en-US" sz="7200" u="sng" dirty="0" smtClean="0"/>
              <a:t>5: </a:t>
            </a:r>
            <a:br>
              <a:rPr lang="en-US" sz="7200" u="sng" dirty="0" smtClean="0"/>
            </a:br>
            <a:r>
              <a:rPr lang="en-US" sz="7200" u="sng" dirty="0"/>
              <a:t>Testing the Product:</a:t>
            </a:r>
            <a:r>
              <a:rPr lang="en-US" sz="7200" dirty="0"/>
              <a:t> </a:t>
            </a:r>
          </a:p>
        </p:txBody>
      </p:sp>
      <p:sp>
        <p:nvSpPr>
          <p:cNvPr id="6" name="Dikdörtgen 5"/>
          <p:cNvSpPr/>
          <p:nvPr/>
        </p:nvSpPr>
        <p:spPr>
          <a:xfrm>
            <a:off x="1040249" y="3503174"/>
            <a:ext cx="23082494" cy="889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1" indent="-571500" algn="l">
              <a:buFont typeface="Wingdings" panose="05000000000000000000" pitchFamily="2" charset="2"/>
              <a:buChar char="Ø"/>
            </a:pPr>
            <a:r>
              <a:rPr lang="en-US" sz="4400" dirty="0" smtClean="0"/>
              <a:t>Bu </a:t>
            </a:r>
            <a:r>
              <a:rPr lang="en-US" sz="4400" noProof="1" smtClean="0"/>
              <a:t>aşama, ürün BRD'de tanımlanan kalite standartlarına ulaşıncaya kadar, </a:t>
            </a:r>
          </a:p>
          <a:p>
            <a:pPr algn="l"/>
            <a:r>
              <a:rPr lang="en-US" sz="4400" dirty="0"/>
              <a:t>	</a:t>
            </a:r>
            <a:r>
              <a:rPr lang="en-US" sz="4400" dirty="0" smtClean="0"/>
              <a:t>	</a:t>
            </a:r>
            <a:r>
              <a:rPr lang="en-US" sz="4400" noProof="1" smtClean="0"/>
              <a:t>ürün kusurlarının rapor edildiği, izlendiği</a:t>
            </a:r>
            <a:r>
              <a:rPr lang="en-US" sz="4400" dirty="0" smtClean="0"/>
              <a:t>, </a:t>
            </a:r>
          </a:p>
          <a:p>
            <a:pPr algn="l"/>
            <a:r>
              <a:rPr lang="en-US" sz="4400" dirty="0"/>
              <a:t>	</a:t>
            </a:r>
            <a:r>
              <a:rPr lang="en-US" sz="4400" dirty="0" smtClean="0"/>
              <a:t>	</a:t>
            </a:r>
            <a:r>
              <a:rPr lang="en-US" sz="4400" noProof="1" smtClean="0"/>
              <a:t>duzeltigi</a:t>
            </a:r>
            <a:r>
              <a:rPr lang="tr-TR" sz="4400" noProof="1" smtClean="0"/>
              <a:t>(fixlendiğ</a:t>
            </a:r>
            <a:r>
              <a:rPr lang="tr-TR" sz="4400" dirty="0" smtClean="0"/>
              <a:t>i</a:t>
            </a:r>
            <a:r>
              <a:rPr lang="tr-TR" sz="4400" dirty="0"/>
              <a:t>)</a:t>
            </a:r>
            <a:r>
              <a:rPr lang="en-US" sz="4400" dirty="0"/>
              <a:t> </a:t>
            </a:r>
            <a:r>
              <a:rPr lang="en-US" sz="4400" noProof="1" smtClean="0"/>
              <a:t>ve tekrar test edildiği </a:t>
            </a:r>
          </a:p>
          <a:p>
            <a:pPr algn="l"/>
            <a:r>
              <a:rPr lang="en-US" sz="4400" dirty="0"/>
              <a:t>	</a:t>
            </a:r>
            <a:r>
              <a:rPr lang="en-US" sz="4400" dirty="0" smtClean="0"/>
              <a:t>	</a:t>
            </a:r>
            <a:r>
              <a:rPr lang="en-US" sz="4400" noProof="1" smtClean="0"/>
              <a:t>asamadir. </a:t>
            </a:r>
          </a:p>
          <a:p>
            <a:pPr algn="l"/>
            <a:endParaRPr lang="en-US" sz="4400" dirty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/>
              <a:t>Ürün iş beklentilerini de karşılamalıdır</a:t>
            </a:r>
          </a:p>
          <a:p>
            <a:pPr algn="l"/>
            <a:r>
              <a:rPr lang="en-US" sz="4400" dirty="0"/>
              <a:t>	</a:t>
            </a:r>
            <a:r>
              <a:rPr lang="en-US" sz="4400" dirty="0" smtClean="0"/>
              <a:t>	(</a:t>
            </a:r>
            <a:r>
              <a:rPr lang="en-US" sz="4400" dirty="0"/>
              <a:t>requirement specifications)</a:t>
            </a:r>
          </a:p>
          <a:p>
            <a:pPr algn="l"/>
            <a:endParaRPr lang="en-US" sz="4400" dirty="0" smtClean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dirty="0" smtClean="0"/>
              <a:t>STLC </a:t>
            </a:r>
            <a:r>
              <a:rPr lang="en-US" sz="4400" dirty="0"/>
              <a:t>=&gt; Software Testing Life </a:t>
            </a:r>
            <a:r>
              <a:rPr lang="en-US" sz="4400" dirty="0" smtClean="0"/>
              <a:t>Cycle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dirty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/>
              <a:t>Test </a:t>
            </a:r>
            <a:r>
              <a:rPr lang="en-US" sz="4400" noProof="1" smtClean="0">
                <a:sym typeface="Wingdings" panose="05000000000000000000" pitchFamily="2" charset="2"/>
              </a:rPr>
              <a:t> Takip Bulunan Hatanin Dev.Gonderilmesi  raporlama</a:t>
            </a:r>
          </a:p>
          <a:p>
            <a:pPr algn="l"/>
            <a:r>
              <a:rPr lang="en-US" sz="4400" noProof="1" smtClean="0">
                <a:sym typeface="Wingdings" panose="05000000000000000000" pitchFamily="2" charset="2"/>
              </a:rPr>
              <a:t>            Duzeltme  Yeniden Test etme  Onaylamaraporlama</a:t>
            </a:r>
            <a:endParaRPr lang="en-US" sz="4400" noProof="1" smtClean="0"/>
          </a:p>
          <a:p>
            <a:pPr algn="l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564497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402" y="4963887"/>
            <a:ext cx="13782942" cy="6914992"/>
          </a:xfrm>
          <a:prstGeom prst="rect">
            <a:avLst/>
          </a:prstGeom>
        </p:spPr>
      </p:pic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713678" y="749299"/>
            <a:ext cx="22837698" cy="2527301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7200" u="sng" dirty="0"/>
              <a:t>Stage </a:t>
            </a:r>
            <a:r>
              <a:rPr lang="en-US" sz="7200" u="sng" dirty="0" smtClean="0"/>
              <a:t>5: </a:t>
            </a:r>
            <a:br>
              <a:rPr lang="en-US" sz="7200" u="sng" dirty="0" smtClean="0"/>
            </a:br>
            <a:r>
              <a:rPr lang="en-US" sz="7200" u="sng" dirty="0"/>
              <a:t>Testing the Product:</a:t>
            </a:r>
            <a:r>
              <a:rPr lang="en-US" sz="7200" dirty="0"/>
              <a:t> </a:t>
            </a:r>
          </a:p>
        </p:txBody>
      </p:sp>
      <p:sp>
        <p:nvSpPr>
          <p:cNvPr id="6" name="Dikdörtgen 5"/>
          <p:cNvSpPr/>
          <p:nvPr/>
        </p:nvSpPr>
        <p:spPr>
          <a:xfrm>
            <a:off x="1301506" y="2873995"/>
            <a:ext cx="23082494" cy="889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4400" dirty="0" smtClean="0"/>
          </a:p>
          <a:p>
            <a:pPr algn="l"/>
            <a:r>
              <a:rPr lang="tr-TR" altLang="tr-TR" sz="4400" i="1" dirty="0" smtClean="0">
                <a:solidFill>
                  <a:schemeClr val="tx1"/>
                </a:solidFill>
                <a:latin typeface="JetBrains Mono"/>
              </a:rPr>
              <a:t>1. “</a:t>
            </a:r>
            <a:r>
              <a:rPr lang="tr-TR" altLang="tr-TR" sz="4400" i="1" dirty="0">
                <a:solidFill>
                  <a:schemeClr val="tx1"/>
                </a:solidFill>
                <a:latin typeface="JetBrains Mono"/>
              </a:rPr>
              <a:t>https://www.saucedemo.com” Adresine gidin</a:t>
            </a:r>
            <a:br>
              <a:rPr lang="tr-TR" altLang="tr-TR" sz="4400" i="1" dirty="0">
                <a:solidFill>
                  <a:schemeClr val="tx1"/>
                </a:solidFill>
                <a:latin typeface="JetBrains Mono"/>
              </a:rPr>
            </a:br>
            <a:r>
              <a:rPr lang="tr-TR" altLang="tr-TR" sz="4400" i="1" dirty="0">
                <a:solidFill>
                  <a:schemeClr val="tx1"/>
                </a:solidFill>
                <a:latin typeface="JetBrains Mono"/>
              </a:rPr>
              <a:t>2. </a:t>
            </a:r>
            <a:r>
              <a:rPr lang="tr-TR" altLang="tr-TR" sz="4400" i="1" noProof="1" smtClean="0">
                <a:solidFill>
                  <a:schemeClr val="tx1"/>
                </a:solidFill>
                <a:latin typeface="JetBrains Mono"/>
              </a:rPr>
              <a:t>Username kutusuna “standard_user” yazdirin</a:t>
            </a:r>
            <a:r>
              <a:rPr lang="tr-TR" altLang="tr-TR" sz="4400" i="1" dirty="0">
                <a:solidFill>
                  <a:schemeClr val="tx1"/>
                </a:solidFill>
                <a:latin typeface="JetBrains Mono"/>
              </a:rPr>
              <a:t/>
            </a:r>
            <a:br>
              <a:rPr lang="tr-TR" altLang="tr-TR" sz="4400" i="1" dirty="0">
                <a:solidFill>
                  <a:schemeClr val="tx1"/>
                </a:solidFill>
                <a:latin typeface="JetBrains Mono"/>
              </a:rPr>
            </a:br>
            <a:r>
              <a:rPr lang="tr-TR" altLang="tr-TR" sz="4400" i="1" dirty="0">
                <a:solidFill>
                  <a:schemeClr val="tx1"/>
                </a:solidFill>
                <a:latin typeface="JetBrains Mono"/>
              </a:rPr>
              <a:t>3. </a:t>
            </a:r>
            <a:r>
              <a:rPr lang="tr-TR" altLang="tr-TR" sz="4400" i="1" noProof="1" smtClean="0">
                <a:solidFill>
                  <a:schemeClr val="tx1"/>
                </a:solidFill>
                <a:latin typeface="JetBrains Mono"/>
              </a:rPr>
              <a:t>Password kutusuna “secret_sauce” yazdirin</a:t>
            </a:r>
            <a:br>
              <a:rPr lang="tr-TR" altLang="tr-TR" sz="4400" i="1" noProof="1" smtClean="0">
                <a:solidFill>
                  <a:schemeClr val="tx1"/>
                </a:solidFill>
                <a:latin typeface="JetBrains Mono"/>
              </a:rPr>
            </a:br>
            <a:r>
              <a:rPr lang="tr-TR" altLang="tr-TR" sz="4400" i="1" noProof="1" smtClean="0">
                <a:solidFill>
                  <a:schemeClr val="tx1"/>
                </a:solidFill>
                <a:latin typeface="JetBrains Mono"/>
              </a:rPr>
              <a:t>4. Login tusuna basin</a:t>
            </a:r>
            <a:r>
              <a:rPr lang="tr-TR" altLang="tr-TR" sz="4400" i="1" dirty="0">
                <a:solidFill>
                  <a:schemeClr val="tx1"/>
                </a:solidFill>
                <a:latin typeface="JetBrains Mono"/>
              </a:rPr>
              <a:t/>
            </a:r>
            <a:br>
              <a:rPr lang="tr-TR" altLang="tr-TR" sz="4400" i="1" dirty="0">
                <a:solidFill>
                  <a:schemeClr val="tx1"/>
                </a:solidFill>
                <a:latin typeface="JetBrains Mono"/>
              </a:rPr>
            </a:br>
            <a:r>
              <a:rPr lang="tr-TR" altLang="tr-TR" sz="4400" i="1" dirty="0">
                <a:solidFill>
                  <a:schemeClr val="tx1"/>
                </a:solidFill>
                <a:latin typeface="JetBrains Mono"/>
              </a:rPr>
              <a:t>5. </a:t>
            </a:r>
            <a:r>
              <a:rPr lang="tr-TR" altLang="tr-TR" sz="4400" i="1" noProof="1" smtClean="0">
                <a:solidFill>
                  <a:schemeClr val="tx1"/>
                </a:solidFill>
                <a:latin typeface="JetBrains Mono"/>
              </a:rPr>
              <a:t>Ilk</a:t>
            </a:r>
            <a:r>
              <a:rPr lang="tr-TR" altLang="tr-TR" sz="4400" i="1" dirty="0" smtClean="0">
                <a:solidFill>
                  <a:schemeClr val="tx1"/>
                </a:solidFill>
                <a:latin typeface="JetBrains Mono"/>
              </a:rPr>
              <a:t> </a:t>
            </a:r>
            <a:r>
              <a:rPr lang="tr-TR" altLang="tr-TR" sz="4400" i="1" dirty="0">
                <a:solidFill>
                  <a:schemeClr val="tx1"/>
                </a:solidFill>
                <a:latin typeface="JetBrains Mono"/>
              </a:rPr>
              <a:t>urunun ismini kaydedin ve </a:t>
            </a:r>
            <a:endParaRPr lang="en-US" altLang="tr-TR" sz="4400" i="1" dirty="0" smtClean="0">
              <a:solidFill>
                <a:schemeClr val="tx1"/>
              </a:solidFill>
              <a:latin typeface="JetBrains Mono"/>
            </a:endParaRPr>
          </a:p>
          <a:p>
            <a:pPr algn="l"/>
            <a:r>
              <a:rPr lang="en-US" altLang="tr-TR" sz="4400" i="1" dirty="0" smtClean="0">
                <a:solidFill>
                  <a:schemeClr val="tx1"/>
                </a:solidFill>
                <a:latin typeface="JetBrains Mono"/>
              </a:rPr>
              <a:t>		</a:t>
            </a:r>
            <a:r>
              <a:rPr lang="tr-TR" altLang="tr-TR" sz="4400" i="1" dirty="0" smtClean="0">
                <a:solidFill>
                  <a:schemeClr val="tx1"/>
                </a:solidFill>
                <a:latin typeface="JetBrains Mono"/>
              </a:rPr>
              <a:t>bu </a:t>
            </a:r>
            <a:r>
              <a:rPr lang="tr-TR" altLang="tr-TR" sz="4400" i="1" dirty="0">
                <a:solidFill>
                  <a:schemeClr val="tx1"/>
                </a:solidFill>
                <a:latin typeface="JetBrains Mono"/>
              </a:rPr>
              <a:t>urunun </a:t>
            </a:r>
            <a:r>
              <a:rPr lang="en-US" altLang="tr-TR" sz="4400" i="1" dirty="0">
                <a:solidFill>
                  <a:schemeClr val="tx1"/>
                </a:solidFill>
                <a:latin typeface="JetBrains Mono"/>
              </a:rPr>
              <a:t>	</a:t>
            </a:r>
            <a:r>
              <a:rPr lang="tr-TR" altLang="tr-TR" sz="4400" i="1" noProof="1" smtClean="0">
                <a:solidFill>
                  <a:schemeClr val="tx1"/>
                </a:solidFill>
                <a:latin typeface="JetBrains Mono"/>
              </a:rPr>
              <a:t>sayfasina</a:t>
            </a:r>
            <a:r>
              <a:rPr lang="tr-TR" altLang="tr-TR" sz="4400" i="1" dirty="0" smtClean="0">
                <a:solidFill>
                  <a:schemeClr val="tx1"/>
                </a:solidFill>
                <a:latin typeface="JetBrains Mono"/>
              </a:rPr>
              <a:t> </a:t>
            </a:r>
            <a:r>
              <a:rPr lang="tr-TR" altLang="tr-TR" sz="4400" i="1" dirty="0">
                <a:solidFill>
                  <a:schemeClr val="tx1"/>
                </a:solidFill>
                <a:latin typeface="JetBrains Mono"/>
              </a:rPr>
              <a:t>gidin</a:t>
            </a:r>
            <a:br>
              <a:rPr lang="tr-TR" altLang="tr-TR" sz="4400" i="1" dirty="0">
                <a:solidFill>
                  <a:schemeClr val="tx1"/>
                </a:solidFill>
                <a:latin typeface="JetBrains Mono"/>
              </a:rPr>
            </a:br>
            <a:r>
              <a:rPr lang="tr-TR" altLang="tr-TR" sz="4400" i="1" dirty="0">
                <a:solidFill>
                  <a:schemeClr val="tx1"/>
                </a:solidFill>
                <a:latin typeface="JetBrains Mono"/>
              </a:rPr>
              <a:t>6. </a:t>
            </a:r>
            <a:r>
              <a:rPr lang="tr-TR" altLang="tr-TR" sz="4400" i="1" noProof="1" smtClean="0">
                <a:solidFill>
                  <a:schemeClr val="tx1"/>
                </a:solidFill>
                <a:latin typeface="JetBrains Mono"/>
              </a:rPr>
              <a:t>Add to Cart butonuna basin</a:t>
            </a:r>
            <a:br>
              <a:rPr lang="tr-TR" altLang="tr-TR" sz="4400" i="1" noProof="1" smtClean="0">
                <a:solidFill>
                  <a:schemeClr val="tx1"/>
                </a:solidFill>
                <a:latin typeface="JetBrains Mono"/>
              </a:rPr>
            </a:br>
            <a:r>
              <a:rPr lang="tr-TR" altLang="tr-TR" sz="4400" i="1" noProof="1" smtClean="0">
                <a:solidFill>
                  <a:schemeClr val="tx1"/>
                </a:solidFill>
                <a:latin typeface="JetBrains Mono"/>
              </a:rPr>
              <a:t>7. Alisveris sepetine tiklayin</a:t>
            </a:r>
            <a:r>
              <a:rPr lang="tr-TR" altLang="tr-TR" sz="4400" i="1" dirty="0">
                <a:solidFill>
                  <a:schemeClr val="tx1"/>
                </a:solidFill>
                <a:latin typeface="JetBrains Mono"/>
              </a:rPr>
              <a:t/>
            </a:r>
            <a:br>
              <a:rPr lang="tr-TR" altLang="tr-TR" sz="4400" i="1" dirty="0">
                <a:solidFill>
                  <a:schemeClr val="tx1"/>
                </a:solidFill>
                <a:latin typeface="JetBrains Mono"/>
              </a:rPr>
            </a:br>
            <a:r>
              <a:rPr lang="tr-TR" altLang="tr-TR" sz="4400" i="1" dirty="0">
                <a:solidFill>
                  <a:schemeClr val="tx1"/>
                </a:solidFill>
                <a:latin typeface="JetBrains Mono"/>
              </a:rPr>
              <a:t>8. </a:t>
            </a:r>
            <a:r>
              <a:rPr lang="tr-TR" altLang="tr-TR" sz="4400" i="1" noProof="1" smtClean="0">
                <a:solidFill>
                  <a:schemeClr val="tx1"/>
                </a:solidFill>
                <a:latin typeface="JetBrains Mono"/>
              </a:rPr>
              <a:t>Sectiginiz</a:t>
            </a:r>
            <a:r>
              <a:rPr lang="tr-TR" altLang="tr-TR" sz="4400" i="1" dirty="0" smtClean="0">
                <a:solidFill>
                  <a:schemeClr val="tx1"/>
                </a:solidFill>
                <a:latin typeface="JetBrains Mono"/>
              </a:rPr>
              <a:t> </a:t>
            </a:r>
            <a:r>
              <a:rPr lang="tr-TR" altLang="tr-TR" sz="4400" i="1" dirty="0">
                <a:solidFill>
                  <a:schemeClr val="tx1"/>
                </a:solidFill>
                <a:latin typeface="JetBrains Mono"/>
              </a:rPr>
              <a:t>urunun </a:t>
            </a:r>
            <a:r>
              <a:rPr lang="tr-TR" altLang="tr-TR" sz="4400" i="1" noProof="1" smtClean="0">
                <a:solidFill>
                  <a:schemeClr val="tx1"/>
                </a:solidFill>
                <a:latin typeface="JetBrains Mono"/>
              </a:rPr>
              <a:t>basarili</a:t>
            </a:r>
            <a:r>
              <a:rPr lang="tr-TR" altLang="tr-TR" sz="4400" i="1" dirty="0" smtClean="0">
                <a:solidFill>
                  <a:schemeClr val="tx1"/>
                </a:solidFill>
                <a:latin typeface="JetBrains Mono"/>
              </a:rPr>
              <a:t> </a:t>
            </a:r>
            <a:r>
              <a:rPr lang="tr-TR" altLang="tr-TR" sz="4400" i="1" dirty="0">
                <a:solidFill>
                  <a:schemeClr val="tx1"/>
                </a:solidFill>
                <a:latin typeface="JetBrains Mono"/>
              </a:rPr>
              <a:t>olarak </a:t>
            </a:r>
            <a:endParaRPr lang="en-US" altLang="tr-TR" sz="4400" i="1" dirty="0" smtClean="0">
              <a:solidFill>
                <a:schemeClr val="tx1"/>
              </a:solidFill>
              <a:latin typeface="JetBrains Mono"/>
            </a:endParaRPr>
          </a:p>
          <a:p>
            <a:pPr algn="l"/>
            <a:r>
              <a:rPr lang="en-US" altLang="tr-TR" sz="4400" i="1" dirty="0">
                <a:solidFill>
                  <a:schemeClr val="tx1"/>
                </a:solidFill>
                <a:latin typeface="JetBrains Mono"/>
              </a:rPr>
              <a:t>	</a:t>
            </a:r>
            <a:r>
              <a:rPr lang="en-US" altLang="tr-TR" sz="4400" i="1" dirty="0" smtClean="0">
                <a:solidFill>
                  <a:schemeClr val="tx1"/>
                </a:solidFill>
                <a:latin typeface="JetBrains Mono"/>
              </a:rPr>
              <a:t>	</a:t>
            </a:r>
            <a:r>
              <a:rPr lang="tr-TR" altLang="tr-TR" sz="4400" i="1" noProof="1" smtClean="0">
                <a:solidFill>
                  <a:schemeClr val="tx1"/>
                </a:solidFill>
                <a:latin typeface="JetBrains Mono"/>
              </a:rPr>
              <a:t>sepete eklendigini control edin</a:t>
            </a:r>
            <a:r>
              <a:rPr lang="tr-TR" altLang="tr-TR" sz="4400" i="1" dirty="0">
                <a:solidFill>
                  <a:schemeClr val="tx1"/>
                </a:solidFill>
                <a:latin typeface="JetBrains Mono"/>
              </a:rPr>
              <a:t/>
            </a:r>
            <a:br>
              <a:rPr lang="tr-TR" altLang="tr-TR" sz="4400" i="1" dirty="0">
                <a:solidFill>
                  <a:schemeClr val="tx1"/>
                </a:solidFill>
                <a:latin typeface="JetBrains Mono"/>
              </a:rPr>
            </a:br>
            <a:r>
              <a:rPr lang="tr-TR" altLang="tr-TR" sz="4400" i="1" dirty="0" smtClean="0">
                <a:solidFill>
                  <a:schemeClr val="tx1"/>
                </a:solidFill>
                <a:latin typeface="JetBrains Mono"/>
              </a:rPr>
              <a:t>9</a:t>
            </a:r>
            <a:r>
              <a:rPr lang="tr-TR" altLang="tr-TR" sz="4400" i="1" noProof="1" smtClean="0">
                <a:solidFill>
                  <a:schemeClr val="tx1"/>
                </a:solidFill>
                <a:latin typeface="JetBrains Mono"/>
              </a:rPr>
              <a:t>. Sayfayi </a:t>
            </a:r>
            <a:r>
              <a:rPr lang="tr-TR" altLang="tr-TR" sz="4400" i="1" noProof="1" smtClean="0">
                <a:solidFill>
                  <a:schemeClr val="tx1"/>
                </a:solidFill>
                <a:latin typeface="JetBrains Mono"/>
              </a:rPr>
              <a:t>kapatin</a:t>
            </a:r>
            <a:r>
              <a:rPr lang="en-US" altLang="tr-TR" sz="4400" i="1" noProof="1" smtClean="0">
                <a:solidFill>
                  <a:schemeClr val="tx1"/>
                </a:solidFill>
                <a:latin typeface="JetBrains Mono"/>
              </a:rPr>
              <a:t> </a:t>
            </a:r>
            <a:endParaRPr lang="tr-TR" altLang="tr-TR" sz="4400" noProof="1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9084778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oftware Release and Deployment - Best Pract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2527" y="3442823"/>
            <a:ext cx="11772502" cy="892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713678" y="749299"/>
            <a:ext cx="22837698" cy="2527301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7200" u="sng" dirty="0"/>
              <a:t>Stage 6</a:t>
            </a:r>
            <a:r>
              <a:rPr lang="en-US" sz="7200" u="sng" dirty="0" smtClean="0"/>
              <a:t>: </a:t>
            </a:r>
            <a:br>
              <a:rPr lang="en-US" sz="7200" u="sng" dirty="0" smtClean="0"/>
            </a:br>
            <a:r>
              <a:rPr lang="en-US" sz="7200" u="sng" dirty="0"/>
              <a:t>Deployment in the Market and Maintenance:</a:t>
            </a:r>
            <a:r>
              <a:rPr lang="en-US" sz="7200" dirty="0"/>
              <a:t> </a:t>
            </a:r>
            <a:br>
              <a:rPr lang="en-US" sz="7200" dirty="0"/>
            </a:br>
            <a:endParaRPr lang="en-US" sz="7200" dirty="0"/>
          </a:p>
        </p:txBody>
      </p:sp>
      <p:sp>
        <p:nvSpPr>
          <p:cNvPr id="6" name="Dikdörtgen 5"/>
          <p:cNvSpPr/>
          <p:nvPr/>
        </p:nvSpPr>
        <p:spPr>
          <a:xfrm>
            <a:off x="1040249" y="3503174"/>
            <a:ext cx="23082494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noProof="1" smtClean="0"/>
              <a:t>Ürün</a:t>
            </a:r>
            <a:r>
              <a:rPr lang="en-US" sz="4000" dirty="0" smtClean="0"/>
              <a:t> </a:t>
            </a:r>
            <a:r>
              <a:rPr lang="en-US" sz="4000" dirty="0"/>
              <a:t>test </a:t>
            </a:r>
            <a:r>
              <a:rPr lang="en-US" sz="4000" noProof="1" smtClean="0"/>
              <a:t>edildikten ve </a:t>
            </a:r>
            <a:r>
              <a:rPr lang="tr-TR" sz="4000" dirty="0" smtClean="0"/>
              <a:t>onaylandıktan </a:t>
            </a:r>
            <a:r>
              <a:rPr lang="tr-TR" sz="4000" dirty="0"/>
              <a:t>sonra </a:t>
            </a:r>
            <a:endParaRPr lang="en-US" sz="4000" dirty="0" smtClean="0"/>
          </a:p>
          <a:p>
            <a:pPr algn="l"/>
            <a:r>
              <a:rPr lang="en-US" sz="4000" dirty="0"/>
              <a:t>	</a:t>
            </a:r>
            <a:r>
              <a:rPr lang="en-US" sz="4000" dirty="0" smtClean="0"/>
              <a:t>	</a:t>
            </a:r>
            <a:r>
              <a:rPr lang="tr-TR" sz="4000" dirty="0" smtClean="0"/>
              <a:t>(</a:t>
            </a:r>
            <a:r>
              <a:rPr lang="en-US" sz="4000" noProof="1" smtClean="0"/>
              <a:t>hazır</a:t>
            </a:r>
            <a:r>
              <a:rPr lang="en-US" sz="4000" dirty="0" smtClean="0"/>
              <a:t> </a:t>
            </a:r>
            <a:r>
              <a:rPr lang="en-US" sz="4000" noProof="1" smtClean="0"/>
              <a:t>olduğunda</a:t>
            </a:r>
            <a:r>
              <a:rPr lang="tr-TR" sz="4000" dirty="0" smtClean="0"/>
              <a:t>),</a:t>
            </a:r>
            <a:r>
              <a:rPr lang="en-US" sz="4000" dirty="0" smtClean="0"/>
              <a:t> </a:t>
            </a:r>
            <a:r>
              <a:rPr lang="en-US" sz="4000" noProof="1" smtClean="0"/>
              <a:t>resmi olarak uygun </a:t>
            </a:r>
            <a:r>
              <a:rPr lang="tr-TR" sz="4000" dirty="0" smtClean="0"/>
              <a:t>görülen </a:t>
            </a:r>
            <a:r>
              <a:rPr lang="tr-TR" sz="4000" dirty="0"/>
              <a:t>şekilde </a:t>
            </a:r>
            <a:endParaRPr lang="en-US" sz="4000" dirty="0" smtClean="0"/>
          </a:p>
          <a:p>
            <a:pPr algn="l"/>
            <a:r>
              <a:rPr lang="en-US" sz="4000" dirty="0"/>
              <a:t>	</a:t>
            </a:r>
            <a:r>
              <a:rPr lang="en-US" sz="4000" dirty="0" smtClean="0"/>
              <a:t>	</a:t>
            </a:r>
            <a:r>
              <a:rPr lang="tr-TR" sz="4000" noProof="1" smtClean="0"/>
              <a:t>release</a:t>
            </a:r>
            <a:r>
              <a:rPr lang="tr-TR" sz="4000" dirty="0" smtClean="0"/>
              <a:t> </a:t>
            </a:r>
            <a:r>
              <a:rPr lang="tr-TR" sz="4000" dirty="0"/>
              <a:t>edilir(piyasaya sürülür)</a:t>
            </a:r>
            <a:r>
              <a:rPr lang="en-US" sz="4000" dirty="0"/>
              <a:t>.</a:t>
            </a:r>
            <a:endParaRPr lang="tr-TR" sz="4000" dirty="0"/>
          </a:p>
          <a:p>
            <a:pPr algn="l"/>
            <a:endParaRPr lang="en-US" sz="4000" dirty="0" smtClean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noProof="1" smtClean="0"/>
              <a:t>Ürün piyasaya sunulduktan sonra </a:t>
            </a:r>
          </a:p>
          <a:p>
            <a:pPr algn="l"/>
            <a:r>
              <a:rPr lang="en-US" sz="4000" noProof="1" smtClean="0"/>
              <a:t>		mevcut müşteri tabanı için bakımı yapılır.</a:t>
            </a:r>
          </a:p>
          <a:p>
            <a:pPr algn="l"/>
            <a:endParaRPr lang="en-US" sz="4000" noProof="1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noProof="1" smtClean="0"/>
              <a:t>Musteriden (End-User) gelen feedbackler </a:t>
            </a:r>
          </a:p>
          <a:p>
            <a:pPr algn="l"/>
            <a:r>
              <a:rPr lang="en-US" sz="4000" noProof="1"/>
              <a:t>	</a:t>
            </a:r>
            <a:r>
              <a:rPr lang="en-US" sz="4000" noProof="1" smtClean="0"/>
              <a:t>	ve </a:t>
            </a:r>
            <a:r>
              <a:rPr lang="en-US" sz="4000" noProof="1"/>
              <a:t>Teknolojik G</a:t>
            </a:r>
            <a:r>
              <a:rPr lang="en-US" sz="4000" noProof="1" smtClean="0"/>
              <a:t>elismeler ile ihtiyaclar </a:t>
            </a:r>
          </a:p>
          <a:p>
            <a:pPr algn="l"/>
            <a:r>
              <a:rPr lang="en-US" sz="4000" noProof="1" smtClean="0"/>
              <a:t>		yeniden belirlenir </a:t>
            </a:r>
          </a:p>
          <a:p>
            <a:pPr algn="l"/>
            <a:r>
              <a:rPr lang="en-US" sz="4000" noProof="1"/>
              <a:t>	</a:t>
            </a:r>
            <a:r>
              <a:rPr lang="en-US" sz="4000" noProof="1" smtClean="0"/>
              <a:t>	ve dongu yeniden baslatilir.</a:t>
            </a:r>
          </a:p>
          <a:p>
            <a:pPr algn="l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694957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aterfall Model – Fundamentals of Software Engine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088" y="3337584"/>
            <a:ext cx="19395169" cy="865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713678" y="1032327"/>
            <a:ext cx="22837698" cy="2693524"/>
          </a:xfrm>
        </p:spPr>
        <p:txBody>
          <a:bodyPr>
            <a:normAutofit fontScale="90000"/>
          </a:bodyPr>
          <a:lstStyle/>
          <a:p>
            <a:r>
              <a:rPr lang="en-US" dirty="0"/>
              <a:t>Waterfall Method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tr-TR" dirty="0"/>
              <a:t>Şelale </a:t>
            </a:r>
            <a:r>
              <a:rPr lang="en-US" noProof="1" smtClean="0"/>
              <a:t>Metodu</a:t>
            </a:r>
            <a:r>
              <a:rPr lang="en-US" dirty="0" smtClean="0"/>
              <a:t>)</a:t>
            </a:r>
            <a:r>
              <a:rPr lang="en-US" sz="7200" dirty="0"/>
              <a:t/>
            </a:r>
            <a:br>
              <a:rPr lang="en-US" sz="7200" dirty="0"/>
            </a:br>
            <a:endParaRPr lang="en-US" sz="7200" dirty="0"/>
          </a:p>
        </p:txBody>
      </p:sp>
      <p:sp>
        <p:nvSpPr>
          <p:cNvPr id="2" name="Dikdörtgen 1"/>
          <p:cNvSpPr/>
          <p:nvPr/>
        </p:nvSpPr>
        <p:spPr>
          <a:xfrm>
            <a:off x="11141245" y="3725851"/>
            <a:ext cx="1181407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/>
              <a:t>Waterfall yöntemi, yazılım</a:t>
            </a:r>
            <a:r>
              <a:rPr lang="en-US" sz="4400" dirty="0"/>
              <a:t> </a:t>
            </a:r>
            <a:r>
              <a:rPr lang="en-US" sz="4400" noProof="1"/>
              <a:t>geliştirmede kullanılan erken SDLC yaklaşımıdır</a:t>
            </a:r>
            <a:r>
              <a:rPr lang="en-US" sz="2400" dirty="0"/>
              <a:t>.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52400" y="7666863"/>
            <a:ext cx="1219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tr-TR" sz="4400" noProof="1"/>
              <a:t>Waterfall</a:t>
            </a:r>
            <a:r>
              <a:rPr lang="tr-TR" sz="4400" dirty="0"/>
              <a:t> da her aşama bir önceki aşama tamamen bittikten sonra başlıyor.</a:t>
            </a:r>
          </a:p>
          <a:p>
            <a:pPr algn="l"/>
            <a:r>
              <a:rPr lang="en-US" sz="4400" dirty="0"/>
              <a:t>		</a:t>
            </a:r>
            <a:r>
              <a:rPr lang="tr-TR" sz="4400" noProof="1"/>
              <a:t>Waterfal</a:t>
            </a:r>
            <a:r>
              <a:rPr lang="tr-TR" sz="4400" dirty="0"/>
              <a:t>l </a:t>
            </a:r>
            <a:r>
              <a:rPr lang="en-US" sz="4400" noProof="1"/>
              <a:t>modelinde fazlar çakışma</a:t>
            </a:r>
            <a:r>
              <a:rPr lang="en-US" sz="4400" dirty="0"/>
              <a:t>z</a:t>
            </a:r>
            <a:r>
              <a:rPr lang="tr-TR" sz="4400" dirty="0"/>
              <a:t>.</a:t>
            </a:r>
          </a:p>
        </p:txBody>
      </p:sp>
      <p:sp>
        <p:nvSpPr>
          <p:cNvPr id="5" name="Dikdörtgen 4"/>
          <p:cNvSpPr/>
          <p:nvPr/>
        </p:nvSpPr>
        <p:spPr>
          <a:xfrm>
            <a:off x="3669282" y="10057886"/>
            <a:ext cx="1219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/>
              <a:t>Tüm bu aşamalar, ilerlemenin aşamalar boyunca sürekli olarak aşağı doğru (şelale gibi) aktığı sekilde kademelendirilir</a:t>
            </a:r>
            <a:r>
              <a:rPr lang="tr-TR" sz="4400" dirty="0"/>
              <a:t>.</a:t>
            </a:r>
            <a:endParaRPr lang="en-US" sz="4400" dirty="0"/>
          </a:p>
        </p:txBody>
      </p:sp>
      <p:sp>
        <p:nvSpPr>
          <p:cNvPr id="10" name="Dikdörtgen 9"/>
          <p:cNvSpPr/>
          <p:nvPr/>
        </p:nvSpPr>
        <p:spPr>
          <a:xfrm>
            <a:off x="14080387" y="5560668"/>
            <a:ext cx="1015121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/>
              <a:t>Eski firmalarda ve devlet projelerinde</a:t>
            </a:r>
          </a:p>
          <a:p>
            <a:pPr algn="l"/>
            <a:r>
              <a:rPr lang="en-US" sz="4400" noProof="1"/>
              <a:t> </a:t>
            </a:r>
            <a:r>
              <a:rPr lang="en-US" sz="4400" noProof="1" smtClean="0"/>
              <a:t>		kullanilir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" name="Dikdörtgen 5"/>
          <p:cNvSpPr/>
          <p:nvPr/>
        </p:nvSpPr>
        <p:spPr>
          <a:xfrm>
            <a:off x="16646635" y="7231006"/>
            <a:ext cx="773736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4400" noProof="1" smtClean="0">
                <a:solidFill>
                  <a:srgbClr val="252525"/>
                </a:solidFill>
                <a:latin typeface="Arial" panose="020B0604020202020204" pitchFamily="34" charset="0"/>
              </a:rPr>
              <a:t>Planlamanin onemli oldugu askeri projelerde tercih edilir</a:t>
            </a:r>
            <a:endParaRPr lang="en-US" sz="4400" noProof="1">
              <a:solidFill>
                <a:srgbClr val="252525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82062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713678" y="1032327"/>
            <a:ext cx="22837698" cy="2693524"/>
          </a:xfrm>
        </p:spPr>
        <p:txBody>
          <a:bodyPr>
            <a:normAutofit/>
          </a:bodyPr>
          <a:lstStyle/>
          <a:p>
            <a:r>
              <a:rPr lang="en-US" dirty="0"/>
              <a:t>Waterfall Method </a:t>
            </a:r>
            <a:r>
              <a:rPr lang="en-US" sz="7200" dirty="0"/>
              <a:t/>
            </a:r>
            <a:br>
              <a:rPr lang="en-US" sz="7200" dirty="0"/>
            </a:br>
            <a:endParaRPr lang="en-US" sz="7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3676" y="2547257"/>
            <a:ext cx="22837699" cy="9927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635000" marR="0" indent="-635000" algn="l" defTabSz="355600" rtl="0" latinLnBrk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  <a:defRPr sz="3600" b="1" i="0" u="none" strike="noStrike" cap="none" spc="36" baseline="0">
                <a:solidFill>
                  <a:schemeClr val="accent1">
                    <a:satOff val="36598"/>
                    <a:lumOff val="-17227"/>
                  </a:schemeClr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1pPr>
            <a:lvl2pPr marL="1270000" marR="0" indent="-635000" algn="l" defTabSz="355600" rtl="0" latinLnBrk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  <a:defRPr sz="3600" b="1" i="0" u="none" strike="noStrike" cap="none" spc="36" baseline="0">
                <a:solidFill>
                  <a:schemeClr val="accent1">
                    <a:satOff val="36598"/>
                    <a:lumOff val="-17227"/>
                  </a:schemeClr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2pPr>
            <a:lvl3pPr marL="1905000" marR="0" indent="-635000" algn="l" defTabSz="355600" rtl="0" latinLnBrk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  <a:defRPr sz="3600" b="1" i="0" u="none" strike="noStrike" cap="none" spc="36" baseline="0">
                <a:solidFill>
                  <a:schemeClr val="accent1">
                    <a:satOff val="36598"/>
                    <a:lumOff val="-17227"/>
                  </a:schemeClr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3pPr>
            <a:lvl4pPr marL="2540000" marR="0" indent="-635000" algn="l" defTabSz="355600" rtl="0" latinLnBrk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  <a:defRPr sz="3600" b="1" i="0" u="none" strike="noStrike" cap="none" spc="36" baseline="0">
                <a:solidFill>
                  <a:schemeClr val="accent1">
                    <a:satOff val="36598"/>
                    <a:lumOff val="-17227"/>
                  </a:schemeClr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4pPr>
            <a:lvl5pPr marL="3175000" marR="0" indent="-635000" algn="l" defTabSz="355600" rtl="0" latinLnBrk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  <a:defRPr sz="3600" b="1" i="0" u="none" strike="noStrike" cap="none" spc="36" baseline="0">
                <a:solidFill>
                  <a:schemeClr val="accent1">
                    <a:satOff val="36598"/>
                    <a:lumOff val="-17227"/>
                  </a:schemeClr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5pPr>
            <a:lvl6pPr marL="0" marR="0" indent="2286000" algn="ctr" defTabSz="584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107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6pPr>
            <a:lvl7pPr marL="0" marR="0" indent="2743200" algn="ctr" defTabSz="584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107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7pPr>
            <a:lvl8pPr marL="0" marR="0" indent="3200400" algn="ctr" defTabSz="584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107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8pPr>
            <a:lvl9pPr marL="0" marR="0" indent="3657600" algn="ctr" defTabSz="584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107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9pPr>
          </a:lstStyle>
          <a:p>
            <a:pPr marL="0" indent="0" algn="ctr" hangingPunct="1">
              <a:spcBef>
                <a:spcPts val="600"/>
              </a:spcBef>
              <a:buNone/>
            </a:pPr>
            <a:r>
              <a:rPr lang="tr-TR" sz="8000" dirty="0" smtClean="0"/>
              <a:t>Analiz </a:t>
            </a:r>
            <a:r>
              <a:rPr lang="tr-TR" sz="8000" dirty="0"/>
              <a:t>Süreci</a:t>
            </a:r>
          </a:p>
          <a:p>
            <a:pPr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tr-TR" sz="4400" b="0" dirty="0" smtClean="0"/>
              <a:t>Sistemden </a:t>
            </a:r>
            <a:r>
              <a:rPr lang="tr-TR" sz="4400" b="0" dirty="0"/>
              <a:t>ne istenildiği ve kısıtların belirlendiği aşamadır</a:t>
            </a:r>
            <a:r>
              <a:rPr lang="tr-TR" sz="4400" b="0" dirty="0" smtClean="0"/>
              <a:t>.</a:t>
            </a:r>
            <a:r>
              <a:rPr lang="en-US" sz="4400" b="0" dirty="0" smtClean="0"/>
              <a:t> Bu </a:t>
            </a:r>
            <a:r>
              <a:rPr lang="en-US" sz="4400" b="0" dirty="0" err="1" smtClean="0"/>
              <a:t>asamaya</a:t>
            </a:r>
            <a:r>
              <a:rPr lang="en-US" sz="4400" b="0" dirty="0" smtClean="0"/>
              <a:t> </a:t>
            </a:r>
            <a:r>
              <a:rPr lang="tr-TR" sz="4400" b="0" dirty="0"/>
              <a:t>“Gereksinim Mühendisliği </a:t>
            </a:r>
            <a:r>
              <a:rPr lang="tr-TR" sz="4400" b="0" dirty="0" smtClean="0"/>
              <a:t>(</a:t>
            </a:r>
            <a:r>
              <a:rPr lang="tr-TR" sz="4400" b="0" noProof="1" smtClean="0"/>
              <a:t>Requierements Engineering</a:t>
            </a:r>
            <a:r>
              <a:rPr lang="tr-TR" sz="4400" b="0" dirty="0" smtClean="0"/>
              <a:t>)”</a:t>
            </a:r>
            <a:r>
              <a:rPr lang="en-US" sz="4400" b="0" dirty="0" smtClean="0"/>
              <a:t> de </a:t>
            </a:r>
            <a:r>
              <a:rPr lang="en-US" sz="4400" b="0" noProof="1" smtClean="0"/>
              <a:t>denir</a:t>
            </a:r>
            <a:r>
              <a:rPr lang="en-US" sz="4400" b="0" dirty="0" smtClean="0"/>
              <a:t>.</a:t>
            </a:r>
          </a:p>
          <a:p>
            <a:pPr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tr-TR" sz="4400" b="0" dirty="0"/>
              <a:t>Analiz süreci yazılım geliştirmenin sürecinin başlangıcı olduğu için tüm ihtiyaçların doğru şekilde anlaşılmış olması gerekmektedir. </a:t>
            </a:r>
            <a:endParaRPr lang="en-US" sz="4400" b="0" dirty="0" smtClean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tr-TR" sz="4400" b="0" dirty="0"/>
              <a:t>Analiz dokümanları yalın bir şekilde hazırlanmalı ve herkesin anlayabileceği şekilde yazılmalıdır. Çünkü bu dokümanlara istinaden;</a:t>
            </a:r>
          </a:p>
          <a:p>
            <a:pPr lvl="2">
              <a:spcBef>
                <a:spcPts val="600"/>
              </a:spcBef>
            </a:pPr>
            <a:r>
              <a:rPr lang="tr-TR" sz="4400" b="0" dirty="0"/>
              <a:t>Yazılım geliştirme ekibinin müşterinin tam ihtiyacını anlaması için yardımcı olur,</a:t>
            </a:r>
          </a:p>
          <a:p>
            <a:pPr lvl="2">
              <a:spcBef>
                <a:spcPts val="600"/>
              </a:spcBef>
            </a:pPr>
            <a:r>
              <a:rPr lang="tr-TR" sz="4400" b="0" dirty="0"/>
              <a:t>Tasarım ekibine; bu analize istinaden sistemin nasıl tasarlanacağına </a:t>
            </a:r>
            <a:r>
              <a:rPr lang="tr-TR" sz="4400" b="0" dirty="0" err="1"/>
              <a:t>yardmcı</a:t>
            </a:r>
            <a:r>
              <a:rPr lang="tr-TR" sz="4400" b="0" dirty="0"/>
              <a:t> olur,</a:t>
            </a:r>
          </a:p>
          <a:p>
            <a:pPr lvl="2">
              <a:spcBef>
                <a:spcPts val="600"/>
              </a:spcBef>
            </a:pPr>
            <a:r>
              <a:rPr lang="tr-TR" sz="4400" b="0" dirty="0"/>
              <a:t>Test ekibine; bu analizlere istinaden hangi test </a:t>
            </a:r>
            <a:r>
              <a:rPr lang="tr-TR" sz="4400" b="0" dirty="0" err="1"/>
              <a:t>case</a:t>
            </a:r>
            <a:r>
              <a:rPr lang="tr-TR" sz="4400" b="0" dirty="0"/>
              <a:t> </a:t>
            </a:r>
            <a:r>
              <a:rPr lang="tr-TR" sz="4400" b="0" dirty="0" err="1"/>
              <a:t>lerinin</a:t>
            </a:r>
            <a:r>
              <a:rPr lang="tr-TR" sz="4400" b="0" dirty="0"/>
              <a:t> koşulacağına yardımcı olur</a:t>
            </a:r>
            <a:r>
              <a:rPr lang="tr-TR" sz="4400" b="0" dirty="0" smtClean="0"/>
              <a:t>.</a:t>
            </a:r>
            <a:endParaRPr lang="en-US" sz="4400" b="0" dirty="0" smtClean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tr-TR" sz="4400" b="0" dirty="0"/>
              <a:t>Gereksinimler tamamlandıktan sonra dokümantasyonu müşteri ile mutabık kalınmalı ve bu doküman üzerinden müşteriden onay alınmalıdır.</a:t>
            </a:r>
            <a:r>
              <a:rPr lang="tr-TR" b="0" dirty="0"/>
              <a:t> </a:t>
            </a:r>
            <a:endParaRPr lang="en-US" sz="4400" b="0" dirty="0" smtClean="0"/>
          </a:p>
        </p:txBody>
      </p:sp>
    </p:spTree>
    <p:extLst>
      <p:ext uri="{BB962C8B-B14F-4D97-AF65-F5344CB8AC3E}">
        <p14:creationId xmlns:p14="http://schemas.microsoft.com/office/powerpoint/2010/main" val="225876743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713678" y="1032327"/>
            <a:ext cx="22837698" cy="2693524"/>
          </a:xfrm>
        </p:spPr>
        <p:txBody>
          <a:bodyPr>
            <a:normAutofit/>
          </a:bodyPr>
          <a:lstStyle/>
          <a:p>
            <a:r>
              <a:rPr lang="en-US" dirty="0"/>
              <a:t>Waterfall Method </a:t>
            </a:r>
            <a:r>
              <a:rPr lang="en-US" sz="7200" dirty="0"/>
              <a:t/>
            </a:r>
            <a:br>
              <a:rPr lang="en-US" sz="7200" dirty="0"/>
            </a:br>
            <a:endParaRPr lang="en-US" sz="7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3676" y="2547257"/>
            <a:ext cx="22837699" cy="9927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 fontScale="92500" lnSpcReduction="10000"/>
          </a:bodyPr>
          <a:lstStyle>
            <a:lvl1pPr marL="635000" marR="0" indent="-635000" algn="l" defTabSz="355600" rtl="0" latinLnBrk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  <a:defRPr sz="3600" b="1" i="0" u="none" strike="noStrike" cap="none" spc="36" baseline="0">
                <a:solidFill>
                  <a:schemeClr val="accent1">
                    <a:satOff val="36598"/>
                    <a:lumOff val="-17227"/>
                  </a:schemeClr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1pPr>
            <a:lvl2pPr marL="1270000" marR="0" indent="-635000" algn="l" defTabSz="355600" rtl="0" latinLnBrk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  <a:defRPr sz="3600" b="1" i="0" u="none" strike="noStrike" cap="none" spc="36" baseline="0">
                <a:solidFill>
                  <a:schemeClr val="accent1">
                    <a:satOff val="36598"/>
                    <a:lumOff val="-17227"/>
                  </a:schemeClr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2pPr>
            <a:lvl3pPr marL="1905000" marR="0" indent="-635000" algn="l" defTabSz="355600" rtl="0" latinLnBrk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  <a:defRPr sz="3600" b="1" i="0" u="none" strike="noStrike" cap="none" spc="36" baseline="0">
                <a:solidFill>
                  <a:schemeClr val="accent1">
                    <a:satOff val="36598"/>
                    <a:lumOff val="-17227"/>
                  </a:schemeClr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3pPr>
            <a:lvl4pPr marL="2540000" marR="0" indent="-635000" algn="l" defTabSz="355600" rtl="0" latinLnBrk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  <a:defRPr sz="3600" b="1" i="0" u="none" strike="noStrike" cap="none" spc="36" baseline="0">
                <a:solidFill>
                  <a:schemeClr val="accent1">
                    <a:satOff val="36598"/>
                    <a:lumOff val="-17227"/>
                  </a:schemeClr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4pPr>
            <a:lvl5pPr marL="3175000" marR="0" indent="-635000" algn="l" defTabSz="355600" rtl="0" latinLnBrk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  <a:defRPr sz="3600" b="1" i="0" u="none" strike="noStrike" cap="none" spc="36" baseline="0">
                <a:solidFill>
                  <a:schemeClr val="accent1">
                    <a:satOff val="36598"/>
                    <a:lumOff val="-17227"/>
                  </a:schemeClr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5pPr>
            <a:lvl6pPr marL="0" marR="0" indent="2286000" algn="ctr" defTabSz="584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107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6pPr>
            <a:lvl7pPr marL="0" marR="0" indent="2743200" algn="ctr" defTabSz="584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107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7pPr>
            <a:lvl8pPr marL="0" marR="0" indent="3200400" algn="ctr" defTabSz="584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107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8pPr>
            <a:lvl9pPr marL="0" marR="0" indent="3657600" algn="ctr" defTabSz="584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107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9pPr>
          </a:lstStyle>
          <a:p>
            <a:pPr marL="0" indent="0" algn="ctr" hangingPunct="1">
              <a:lnSpc>
                <a:spcPct val="110000"/>
              </a:lnSpc>
              <a:spcBef>
                <a:spcPts val="600"/>
              </a:spcBef>
              <a:buNone/>
            </a:pPr>
            <a:r>
              <a:rPr lang="tr-TR" sz="8000" dirty="0" smtClean="0"/>
              <a:t>Tasarım </a:t>
            </a:r>
            <a:r>
              <a:rPr lang="tr-TR" sz="8000" dirty="0"/>
              <a:t>Süreci</a:t>
            </a:r>
          </a:p>
          <a:p>
            <a:pPr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tr-TR" sz="4400" b="0" dirty="0"/>
              <a:t>Yazılımın temelini yani mimarisini oluşturmak için; ihtiyaçları çalışır sisteme çevirmek gerekmektedir</a:t>
            </a:r>
            <a:r>
              <a:rPr lang="tr-TR" sz="4400" b="0" dirty="0" smtClean="0"/>
              <a:t>.</a:t>
            </a:r>
            <a:endParaRPr lang="en-US" sz="4400" b="0" dirty="0" smtClean="0"/>
          </a:p>
          <a:p>
            <a:pPr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4400" b="0" dirty="0" smtClean="0"/>
              <a:t>M</a:t>
            </a:r>
            <a:r>
              <a:rPr lang="tr-TR" sz="4400" b="0" noProof="1" smtClean="0"/>
              <a:t>üşterinin</a:t>
            </a:r>
            <a:r>
              <a:rPr lang="tr-TR" sz="4400" b="0" dirty="0" smtClean="0"/>
              <a:t> ihtiyaçlarını</a:t>
            </a:r>
            <a:r>
              <a:rPr lang="en-US" sz="4400" b="0" dirty="0" smtClean="0"/>
              <a:t> </a:t>
            </a:r>
            <a:r>
              <a:rPr lang="en-US" sz="4400" b="0" noProof="1" smtClean="0"/>
              <a:t>karsilamak icin</a:t>
            </a:r>
            <a:r>
              <a:rPr lang="tr-TR" sz="4400" b="0" dirty="0" smtClean="0"/>
              <a:t> </a:t>
            </a:r>
            <a:r>
              <a:rPr lang="tr-TR" sz="4400" b="0" dirty="0"/>
              <a:t>nasıl yazılım geliştirme yapılacağını teknik olarak tasarlandığı </a:t>
            </a:r>
            <a:r>
              <a:rPr lang="tr-TR" sz="4400" b="0" dirty="0" smtClean="0"/>
              <a:t>süreçtir</a:t>
            </a:r>
            <a:endParaRPr lang="en-US" sz="4400" b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sz="4400" b="0" dirty="0"/>
              <a:t>Bu süreç iki farklı adımdan oluşmaktadır.</a:t>
            </a:r>
          </a:p>
          <a:p>
            <a:pPr marL="0" indent="0">
              <a:buNone/>
            </a:pPr>
            <a:r>
              <a:rPr lang="tr-TR" sz="4400" b="0" dirty="0"/>
              <a:t>     a) Sistemin net belirlenmesi: Müşteriye sistemin ne yapacağını anlatır. Buna “Kavramsal Sistem Tasarım” denir. </a:t>
            </a:r>
            <a:endParaRPr lang="en-US" sz="4400" b="0" dirty="0" smtClean="0"/>
          </a:p>
          <a:p>
            <a:pPr marL="0" indent="0">
              <a:buNone/>
            </a:pPr>
            <a:r>
              <a:rPr lang="tr-TR" sz="4400" b="0" dirty="0"/>
              <a:t>   </a:t>
            </a:r>
            <a:r>
              <a:rPr lang="en-US" sz="4400" b="0" dirty="0" smtClean="0"/>
              <a:t>	</a:t>
            </a:r>
            <a:r>
              <a:rPr lang="tr-TR" sz="4400" b="0" dirty="0" smtClean="0"/>
              <a:t>b</a:t>
            </a:r>
            <a:r>
              <a:rPr lang="tr-TR" sz="4400" b="0" dirty="0"/>
              <a:t>) Teknik Tasarım: Müşteri kavramsal sistem tasarımı uygun görürse sistem kurucularına, </a:t>
            </a:r>
            <a:r>
              <a:rPr lang="tr-TR" sz="4400" b="0" dirty="0" smtClean="0"/>
              <a:t>programcılara</a:t>
            </a:r>
            <a:r>
              <a:rPr lang="en-US" sz="4400" b="0" dirty="0" smtClean="0"/>
              <a:t>,</a:t>
            </a:r>
            <a:r>
              <a:rPr lang="tr-TR" sz="4400" b="0" dirty="0" smtClean="0"/>
              <a:t> </a:t>
            </a:r>
            <a:r>
              <a:rPr lang="tr-TR" sz="4400" b="0" dirty="0"/>
              <a:t>yazılım ve donanım kurmalarına izin veren “Teknik Tasarım” hazırlanır</a:t>
            </a:r>
            <a:r>
              <a:rPr lang="tr-TR" sz="4400" b="0" dirty="0" smtClean="0"/>
              <a:t>.</a:t>
            </a:r>
            <a:endParaRPr lang="en-US" sz="4400" b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sz="4400" b="0" dirty="0"/>
              <a:t>Tasarım sürecinde; eğer analiz sürecinde anlaşılmayan bir kısım varsa kesinlikle bu soru işareti analistlerle görüşülerek giderilmelidir.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4400" b="0" dirty="0" smtClean="0"/>
          </a:p>
        </p:txBody>
      </p:sp>
    </p:spTree>
    <p:extLst>
      <p:ext uri="{BB962C8B-B14F-4D97-AF65-F5344CB8AC3E}">
        <p14:creationId xmlns:p14="http://schemas.microsoft.com/office/powerpoint/2010/main" val="337224728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Use nTask for Waterfall Project Management - A Practical Guide for  First Timers - nTa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766" y="4787873"/>
            <a:ext cx="9048321" cy="655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713678" y="1032327"/>
            <a:ext cx="22837698" cy="2693524"/>
          </a:xfrm>
        </p:spPr>
        <p:txBody>
          <a:bodyPr>
            <a:normAutofit fontScale="90000"/>
          </a:bodyPr>
          <a:lstStyle/>
          <a:p>
            <a:r>
              <a:rPr lang="en-US" dirty="0"/>
              <a:t>Waterfall Method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noProof="1" smtClean="0"/>
              <a:t>avantaj ve dezavantajlari</a:t>
            </a:r>
            <a:r>
              <a:rPr lang="en-US" sz="7200" dirty="0"/>
              <a:t/>
            </a:r>
            <a:br>
              <a:rPr lang="en-US" sz="7200" dirty="0"/>
            </a:br>
            <a:endParaRPr lang="en-US" sz="7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3678" y="3062047"/>
            <a:ext cx="7515922" cy="8490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 fontScale="85000" lnSpcReduction="20000"/>
          </a:bodyPr>
          <a:lstStyle>
            <a:lvl1pPr marL="635000" marR="0" indent="-635000" algn="l" defTabSz="355600" rtl="0" latinLnBrk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  <a:defRPr sz="3600" b="1" i="0" u="none" strike="noStrike" cap="none" spc="36" baseline="0">
                <a:solidFill>
                  <a:schemeClr val="accent1">
                    <a:satOff val="36598"/>
                    <a:lumOff val="-17227"/>
                  </a:schemeClr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1pPr>
            <a:lvl2pPr marL="1270000" marR="0" indent="-635000" algn="l" defTabSz="355600" rtl="0" latinLnBrk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  <a:defRPr sz="3600" b="1" i="0" u="none" strike="noStrike" cap="none" spc="36" baseline="0">
                <a:solidFill>
                  <a:schemeClr val="accent1">
                    <a:satOff val="36598"/>
                    <a:lumOff val="-17227"/>
                  </a:schemeClr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2pPr>
            <a:lvl3pPr marL="1905000" marR="0" indent="-635000" algn="l" defTabSz="355600" rtl="0" latinLnBrk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  <a:defRPr sz="3600" b="1" i="0" u="none" strike="noStrike" cap="none" spc="36" baseline="0">
                <a:solidFill>
                  <a:schemeClr val="accent1">
                    <a:satOff val="36598"/>
                    <a:lumOff val="-17227"/>
                  </a:schemeClr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3pPr>
            <a:lvl4pPr marL="2540000" marR="0" indent="-635000" algn="l" defTabSz="355600" rtl="0" latinLnBrk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  <a:defRPr sz="3600" b="1" i="0" u="none" strike="noStrike" cap="none" spc="36" baseline="0">
                <a:solidFill>
                  <a:schemeClr val="accent1">
                    <a:satOff val="36598"/>
                    <a:lumOff val="-17227"/>
                  </a:schemeClr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4pPr>
            <a:lvl5pPr marL="3175000" marR="0" indent="-635000" algn="l" defTabSz="355600" rtl="0" latinLnBrk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  <a:defRPr sz="3600" b="1" i="0" u="none" strike="noStrike" cap="none" spc="36" baseline="0">
                <a:solidFill>
                  <a:schemeClr val="accent1">
                    <a:satOff val="36598"/>
                    <a:lumOff val="-17227"/>
                  </a:schemeClr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5pPr>
            <a:lvl6pPr marL="0" marR="0" indent="2286000" algn="ctr" defTabSz="584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107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6pPr>
            <a:lvl7pPr marL="0" marR="0" indent="2743200" algn="ctr" defTabSz="584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107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7pPr>
            <a:lvl8pPr marL="0" marR="0" indent="3200400" algn="ctr" defTabSz="584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107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8pPr>
            <a:lvl9pPr marL="0" marR="0" indent="3657600" algn="ctr" defTabSz="584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107" baseline="0"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Graphik"/>
              </a:defRPr>
            </a:lvl9pPr>
          </a:lstStyle>
          <a:p>
            <a:pPr hangingPunct="1"/>
            <a:endParaRPr lang="en-US" dirty="0" smtClean="0"/>
          </a:p>
          <a:p>
            <a:pPr marL="0" indent="0" hangingPunct="1">
              <a:buNone/>
            </a:pPr>
            <a:r>
              <a:rPr lang="en-US" sz="5200" noProof="1" smtClean="0">
                <a:solidFill>
                  <a:schemeClr val="tx1"/>
                </a:solidFill>
                <a:latin typeface="+mj-lt"/>
              </a:rPr>
              <a:t>Avantajlar:</a:t>
            </a:r>
          </a:p>
          <a:p>
            <a:pPr hangingPunct="1">
              <a:buFont typeface="Wingdings" panose="05000000000000000000" pitchFamily="2" charset="2"/>
              <a:buChar char="Ø"/>
            </a:pPr>
            <a:r>
              <a:rPr lang="en-US" sz="4800" b="0" noProof="1" smtClean="0">
                <a:solidFill>
                  <a:schemeClr val="tx1"/>
                </a:solidFill>
              </a:rPr>
              <a:t>Proje bilgisini aktarmak daha kolaydır</a:t>
            </a:r>
          </a:p>
          <a:p>
            <a:pPr hangingPunct="1">
              <a:buFont typeface="Wingdings" panose="05000000000000000000" pitchFamily="2" charset="2"/>
              <a:buChar char="Ø"/>
            </a:pPr>
            <a:r>
              <a:rPr lang="en-US" sz="4800" b="0" noProof="1" smtClean="0">
                <a:solidFill>
                  <a:schemeClr val="tx1"/>
                </a:solidFill>
              </a:rPr>
              <a:t>Projeyi yönetmek daha </a:t>
            </a:r>
            <a:r>
              <a:rPr lang="en-US" sz="4800" b="0" noProof="1">
                <a:solidFill>
                  <a:schemeClr val="tx1"/>
                </a:solidFill>
              </a:rPr>
              <a:t> </a:t>
            </a:r>
            <a:r>
              <a:rPr lang="en-US" sz="4800" b="0" noProof="1" smtClean="0">
                <a:solidFill>
                  <a:schemeClr val="tx1"/>
                </a:solidFill>
              </a:rPr>
              <a:t>      kolaydır</a:t>
            </a:r>
            <a:endParaRPr lang="en-US" sz="4800" b="0" noProof="1">
              <a:solidFill>
                <a:schemeClr val="tx1"/>
              </a:solidFill>
            </a:endParaRPr>
          </a:p>
          <a:p>
            <a:pPr marL="0" indent="0" hangingPunct="1">
              <a:buNone/>
            </a:pPr>
            <a:endParaRPr lang="en-US" sz="2100" b="0" dirty="0" smtClean="0">
              <a:solidFill>
                <a:schemeClr val="tx1"/>
              </a:solidFill>
            </a:endParaRPr>
          </a:p>
          <a:p>
            <a:pPr hangingPunct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4800" b="0" dirty="0" smtClean="0">
                <a:solidFill>
                  <a:schemeClr val="tx1"/>
                </a:solidFill>
              </a:rPr>
              <a:t>K</a:t>
            </a:r>
            <a:r>
              <a:rPr lang="tr-TR" sz="4800" b="0" noProof="1" smtClean="0">
                <a:solidFill>
                  <a:schemeClr val="tx1"/>
                </a:solidFill>
              </a:rPr>
              <a:t>üçük </a:t>
            </a:r>
            <a:r>
              <a:rPr lang="tr-TR" sz="4800" b="0" dirty="0" smtClean="0">
                <a:solidFill>
                  <a:schemeClr val="tx1"/>
                </a:solidFill>
              </a:rPr>
              <a:t>projeler için </a:t>
            </a:r>
            <a:endParaRPr lang="en-US" sz="4800" b="0" dirty="0" smtClean="0">
              <a:solidFill>
                <a:schemeClr val="tx1"/>
              </a:solidFill>
            </a:endParaRPr>
          </a:p>
          <a:p>
            <a:pPr marL="0" indent="0" hangingPunct="1">
              <a:spcBef>
                <a:spcPts val="0"/>
              </a:spcBef>
              <a:buNone/>
            </a:pPr>
            <a:r>
              <a:rPr lang="en-US" sz="4800" b="0" dirty="0">
                <a:solidFill>
                  <a:schemeClr val="tx1"/>
                </a:solidFill>
              </a:rPr>
              <a:t>	</a:t>
            </a:r>
            <a:r>
              <a:rPr lang="en-US" sz="4800" b="0" dirty="0" smtClean="0">
                <a:solidFill>
                  <a:schemeClr val="tx1"/>
                </a:solidFill>
              </a:rPr>
              <a:t>	</a:t>
            </a:r>
            <a:r>
              <a:rPr lang="tr-TR" sz="4800" b="0" dirty="0" smtClean="0">
                <a:solidFill>
                  <a:schemeClr val="tx1"/>
                </a:solidFill>
              </a:rPr>
              <a:t>daha iyidir</a:t>
            </a:r>
          </a:p>
          <a:p>
            <a:pPr hangingPunct="1">
              <a:buFont typeface="Wingdings" panose="05000000000000000000" pitchFamily="2" charset="2"/>
              <a:buChar char="Ø"/>
            </a:pPr>
            <a:r>
              <a:rPr lang="tr-TR" sz="4800" b="0" dirty="0" smtClean="0">
                <a:solidFill>
                  <a:schemeClr val="tx1"/>
                </a:solidFill>
              </a:rPr>
              <a:t>Görevler mümkün olduğunca sabit kalır</a:t>
            </a:r>
          </a:p>
          <a:p>
            <a:pPr hangingPunct="1"/>
            <a:endParaRPr lang="tr-TR" dirty="0" smtClean="0"/>
          </a:p>
        </p:txBody>
      </p:sp>
      <p:sp>
        <p:nvSpPr>
          <p:cNvPr id="2" name="Dikdörtgen 1"/>
          <p:cNvSpPr/>
          <p:nvPr/>
        </p:nvSpPr>
        <p:spPr>
          <a:xfrm>
            <a:off x="15974088" y="3725851"/>
            <a:ext cx="8409912" cy="8156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4400" b="1" dirty="0">
                <a:latin typeface="Graphik"/>
              </a:rPr>
              <a:t>Dezavantajlar</a:t>
            </a:r>
            <a:r>
              <a:rPr lang="en-US" sz="4400" b="1" dirty="0" smtClean="0">
                <a:latin typeface="Graphik"/>
              </a:rPr>
              <a:t>:</a:t>
            </a:r>
          </a:p>
          <a:p>
            <a:pPr algn="l"/>
            <a:endParaRPr lang="en-US" sz="4400" b="1" dirty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tr-TR" sz="4400" dirty="0">
                <a:latin typeface="Graphik"/>
              </a:rPr>
              <a:t>Değişim ve yenilikler </a:t>
            </a:r>
            <a:r>
              <a:rPr lang="tr-TR" sz="4400" dirty="0" smtClean="0">
                <a:latin typeface="Graphik"/>
              </a:rPr>
              <a:t>zordur</a:t>
            </a:r>
            <a:endParaRPr lang="en-US" sz="4400" dirty="0" smtClean="0">
              <a:latin typeface="Graphik"/>
            </a:endParaRPr>
          </a:p>
          <a:p>
            <a:pPr algn="l"/>
            <a:r>
              <a:rPr lang="tr-TR" sz="4400" dirty="0" smtClean="0">
                <a:latin typeface="Graphik"/>
              </a:rPr>
              <a:t> </a:t>
            </a:r>
            <a:endParaRPr lang="en-US" sz="4400" dirty="0">
              <a:latin typeface="Graphik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tr-TR" sz="4400" dirty="0">
                <a:latin typeface="Graphik"/>
              </a:rPr>
              <a:t>Müşteri öngörü ve önerileri </a:t>
            </a:r>
            <a:endParaRPr lang="en-US" sz="4400" dirty="0" smtClean="0">
              <a:latin typeface="Graphik"/>
            </a:endParaRPr>
          </a:p>
          <a:p>
            <a:pPr algn="l"/>
            <a:r>
              <a:rPr lang="en-US" sz="4400" dirty="0">
                <a:latin typeface="Graphik"/>
              </a:rPr>
              <a:t>	</a:t>
            </a:r>
            <a:r>
              <a:rPr lang="en-US" sz="4400" dirty="0" smtClean="0">
                <a:latin typeface="Graphik"/>
              </a:rPr>
              <a:t>	</a:t>
            </a:r>
            <a:r>
              <a:rPr lang="tr-TR" sz="4400" dirty="0" smtClean="0">
                <a:latin typeface="Graphik"/>
              </a:rPr>
              <a:t>önemsenmez</a:t>
            </a:r>
            <a:r>
              <a:rPr lang="en-US" sz="4400" dirty="0" smtClean="0">
                <a:latin typeface="Graphik"/>
              </a:rPr>
              <a:t>	</a:t>
            </a:r>
          </a:p>
          <a:p>
            <a:pPr algn="l"/>
            <a:endParaRPr lang="en-US" sz="4000" dirty="0" smtClean="0">
              <a:latin typeface="Graphik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>
                <a:latin typeface="Graphik"/>
              </a:rPr>
              <a:t>uzun sure devam eden projeler için zayıf</a:t>
            </a:r>
            <a:r>
              <a:rPr lang="en-US" sz="4400" dirty="0" smtClean="0">
                <a:latin typeface="Graphik"/>
              </a:rPr>
              <a:t> model</a:t>
            </a:r>
          </a:p>
          <a:p>
            <a:pPr algn="l"/>
            <a:endParaRPr lang="en-US" sz="4400" dirty="0" smtClean="0">
              <a:latin typeface="Graphik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tr-TR" sz="4400" dirty="0" smtClean="0">
                <a:latin typeface="Graphik"/>
              </a:rPr>
              <a:t>Testi </a:t>
            </a:r>
            <a:r>
              <a:rPr lang="tr-TR" sz="4400" dirty="0">
                <a:latin typeface="Graphik"/>
              </a:rPr>
              <a:t>tamamlanıncaya kadar </a:t>
            </a:r>
            <a:endParaRPr lang="en-US" sz="4400" dirty="0" smtClean="0">
              <a:latin typeface="Graphik"/>
            </a:endParaRPr>
          </a:p>
          <a:p>
            <a:pPr algn="l"/>
            <a:r>
              <a:rPr lang="en-US" sz="4400" dirty="0">
                <a:latin typeface="Graphik"/>
              </a:rPr>
              <a:t>	</a:t>
            </a:r>
            <a:r>
              <a:rPr lang="en-US" sz="4400" dirty="0" smtClean="0">
                <a:latin typeface="Graphik"/>
              </a:rPr>
              <a:t>	</a:t>
            </a:r>
            <a:r>
              <a:rPr lang="en-US" sz="4400" noProof="1" smtClean="0">
                <a:latin typeface="Graphik"/>
              </a:rPr>
              <a:t>projeyi</a:t>
            </a:r>
            <a:r>
              <a:rPr lang="en-US" sz="4400" dirty="0" smtClean="0">
                <a:latin typeface="Graphik"/>
              </a:rPr>
              <a:t> </a:t>
            </a:r>
            <a:r>
              <a:rPr lang="tr-TR" sz="4400" dirty="0" smtClean="0">
                <a:latin typeface="Graphik"/>
              </a:rPr>
              <a:t>geciktirir</a:t>
            </a:r>
            <a:endParaRPr lang="tr-TR" sz="4400" dirty="0"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391563614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2660340" y="1405053"/>
            <a:ext cx="19307562" cy="1507067"/>
          </a:xfrm>
        </p:spPr>
        <p:txBody>
          <a:bodyPr>
            <a:normAutofit/>
          </a:bodyPr>
          <a:lstStyle/>
          <a:p>
            <a:r>
              <a:rPr lang="en-US" noProof="1" smtClean="0"/>
              <a:t>Sdlc nedir</a:t>
            </a:r>
            <a:endParaRPr lang="en-US" noProof="1"/>
          </a:p>
        </p:txBody>
      </p:sp>
      <p:sp>
        <p:nvSpPr>
          <p:cNvPr id="5" name="Dikdörtgen 4"/>
          <p:cNvSpPr/>
          <p:nvPr/>
        </p:nvSpPr>
        <p:spPr>
          <a:xfrm>
            <a:off x="1650381" y="3970494"/>
            <a:ext cx="21666819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6600" b="1" dirty="0" smtClean="0">
                <a:solidFill>
                  <a:srgbClr val="FF0000"/>
                </a:solidFill>
              </a:rPr>
              <a:t>SDLC</a:t>
            </a:r>
            <a:r>
              <a:rPr lang="en-US" sz="6600" dirty="0" smtClean="0">
                <a:solidFill>
                  <a:schemeClr val="tx1"/>
                </a:solidFill>
              </a:rPr>
              <a:t> : </a:t>
            </a:r>
            <a:r>
              <a:rPr lang="en-US" sz="6600" noProof="1" smtClean="0">
                <a:solidFill>
                  <a:srgbClr val="FF0000"/>
                </a:solidFill>
              </a:rPr>
              <a:t>S</a:t>
            </a:r>
            <a:r>
              <a:rPr lang="en-US" sz="6600" noProof="1" smtClean="0">
                <a:solidFill>
                  <a:schemeClr val="tx1"/>
                </a:solidFill>
              </a:rPr>
              <a:t>oftaware </a:t>
            </a:r>
            <a:r>
              <a:rPr lang="en-US" sz="6600" noProof="1" smtClean="0">
                <a:solidFill>
                  <a:srgbClr val="FF0000"/>
                </a:solidFill>
              </a:rPr>
              <a:t>D</a:t>
            </a:r>
            <a:r>
              <a:rPr lang="en-US" sz="6600" noProof="1" smtClean="0">
                <a:solidFill>
                  <a:schemeClr val="tx1"/>
                </a:solidFill>
              </a:rPr>
              <a:t>evelopment </a:t>
            </a:r>
            <a:r>
              <a:rPr lang="en-US" sz="6600" noProof="1" smtClean="0">
                <a:solidFill>
                  <a:srgbClr val="FF0000"/>
                </a:solidFill>
              </a:rPr>
              <a:t>L</a:t>
            </a:r>
            <a:r>
              <a:rPr lang="en-US" sz="6600" noProof="1" smtClean="0">
                <a:solidFill>
                  <a:schemeClr val="tx1"/>
                </a:solidFill>
              </a:rPr>
              <a:t>ife </a:t>
            </a:r>
            <a:r>
              <a:rPr lang="en-US" sz="6600" noProof="1" smtClean="0">
                <a:solidFill>
                  <a:srgbClr val="FF0000"/>
                </a:solidFill>
              </a:rPr>
              <a:t>C</a:t>
            </a:r>
            <a:r>
              <a:rPr lang="en-US" sz="6600" noProof="1" smtClean="0">
                <a:solidFill>
                  <a:schemeClr val="tx1"/>
                </a:solidFill>
              </a:rPr>
              <a:t>ycle</a:t>
            </a:r>
          </a:p>
          <a:p>
            <a:pPr algn="l"/>
            <a:r>
              <a:rPr lang="en-US" sz="6600" noProof="1" smtClean="0">
                <a:solidFill>
                  <a:schemeClr val="tx1"/>
                </a:solidFill>
              </a:rPr>
              <a:t>            Yazilim Gelistirme Yasam Dongusu</a:t>
            </a:r>
          </a:p>
          <a:p>
            <a:pPr algn="l"/>
            <a:endParaRPr lang="en-US" sz="6600" dirty="0">
              <a:solidFill>
                <a:schemeClr val="tx1"/>
              </a:solidFill>
            </a:endParaRPr>
          </a:p>
          <a:p>
            <a:pPr algn="l"/>
            <a:r>
              <a:rPr lang="en-US" sz="4400" b="1" dirty="0" smtClean="0">
                <a:solidFill>
                  <a:schemeClr val="tx1"/>
                </a:solidFill>
              </a:rPr>
              <a:t>	</a:t>
            </a:r>
            <a:r>
              <a:rPr lang="en-US" sz="4400" b="1" noProof="1" smtClean="0">
                <a:solidFill>
                  <a:schemeClr val="tx1"/>
                </a:solidFill>
              </a:rPr>
              <a:t>	Y</a:t>
            </a:r>
            <a:r>
              <a:rPr lang="en-US" sz="4400" noProof="1" smtClean="0"/>
              <a:t>azılım endüstrisi tarafından </a:t>
            </a:r>
            <a:r>
              <a:rPr lang="en-US" sz="4400" noProof="1" smtClean="0">
                <a:solidFill>
                  <a:srgbClr val="FF0000"/>
                </a:solidFill>
              </a:rPr>
              <a:t>yüksek kaliteli </a:t>
            </a:r>
            <a:r>
              <a:rPr lang="en-US" sz="4400" noProof="1" smtClean="0"/>
              <a:t>yazılım tasarlamak, geliştirmek ve test etmek için kullanılan bir süreçtir. </a:t>
            </a:r>
          </a:p>
          <a:p>
            <a:pPr algn="l"/>
            <a:endParaRPr lang="en-US" sz="4400" dirty="0" smtClean="0"/>
          </a:p>
          <a:p>
            <a:pPr algn="l"/>
            <a:r>
              <a:rPr lang="en-US" sz="4400" dirty="0"/>
              <a:t>	</a:t>
            </a:r>
            <a:r>
              <a:rPr lang="en-US" sz="4400" dirty="0" smtClean="0"/>
              <a:t>	</a:t>
            </a:r>
            <a:r>
              <a:rPr lang="en-US" sz="4400" dirty="0" smtClean="0">
                <a:solidFill>
                  <a:srgbClr val="FF0000"/>
                </a:solidFill>
              </a:rPr>
              <a:t>M</a:t>
            </a:r>
            <a:r>
              <a:rPr lang="tr-TR" sz="4400" noProof="1" smtClean="0">
                <a:solidFill>
                  <a:srgbClr val="FF0000"/>
                </a:solidFill>
              </a:rPr>
              <a:t>üşteri</a:t>
            </a:r>
            <a:r>
              <a:rPr lang="tr-TR" sz="4400" dirty="0" smtClean="0">
                <a:solidFill>
                  <a:srgbClr val="FF0000"/>
                </a:solidFill>
              </a:rPr>
              <a:t> beklentilerini </a:t>
            </a:r>
            <a:r>
              <a:rPr lang="tr-TR" sz="4400" dirty="0"/>
              <a:t>karşılayan veya </a:t>
            </a:r>
            <a:r>
              <a:rPr lang="tr-TR" sz="4400" dirty="0" smtClean="0"/>
              <a:t>beklentilerin</a:t>
            </a:r>
            <a:r>
              <a:rPr lang="en-US" sz="4400" dirty="0" smtClean="0"/>
              <a:t> </a:t>
            </a:r>
            <a:r>
              <a:rPr lang="tr-TR" sz="4400" dirty="0" smtClean="0"/>
              <a:t>de </a:t>
            </a:r>
            <a:r>
              <a:rPr lang="tr-TR" sz="4400" dirty="0"/>
              <a:t>ötesinde bir ürün ortaya koyan</a:t>
            </a:r>
            <a:r>
              <a:rPr lang="en-US" sz="4400" dirty="0"/>
              <a:t>,</a:t>
            </a:r>
            <a:r>
              <a:rPr lang="tr-TR" sz="4400" dirty="0"/>
              <a:t> </a:t>
            </a:r>
            <a:r>
              <a:rPr lang="tr-TR" sz="4400" dirty="0" smtClean="0"/>
              <a:t>öngörülen </a:t>
            </a:r>
            <a:r>
              <a:rPr lang="tr-TR" sz="4400" dirty="0"/>
              <a:t>zaman içerisinde tamamlanan ve maliyeti </a:t>
            </a:r>
            <a:r>
              <a:rPr lang="en-US" sz="4400" dirty="0"/>
              <a:t>(</a:t>
            </a:r>
            <a:r>
              <a:rPr lang="tr-TR" sz="4400" dirty="0"/>
              <a:t>bütçe</a:t>
            </a:r>
            <a:r>
              <a:rPr lang="en-US" sz="4400" dirty="0"/>
              <a:t>)</a:t>
            </a:r>
            <a:r>
              <a:rPr lang="tr-TR" sz="4400" dirty="0"/>
              <a:t> doğru bir şekilde</a:t>
            </a:r>
            <a:r>
              <a:rPr lang="en-US" sz="4400" dirty="0"/>
              <a:t> </a:t>
            </a:r>
            <a:r>
              <a:rPr lang="tr-TR" sz="4400" dirty="0"/>
              <a:t>hesaplanan </a:t>
            </a:r>
            <a:r>
              <a:rPr lang="tr-TR" sz="4400" dirty="0" smtClean="0"/>
              <a:t>yazılım </a:t>
            </a:r>
            <a:r>
              <a:rPr lang="tr-TR" sz="4400" dirty="0"/>
              <a:t>üretmeyi amaçlar.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290157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www.arassoft.com.tr/images/yazilim-geli%C5%9Ftirme-s%C3%BCre%C3%A7leri-ca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688" y="2963197"/>
            <a:ext cx="9414657" cy="941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2575033" y="1066946"/>
            <a:ext cx="19833021" cy="28101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SOFTWARE DEVOLOPMENT PHASES</a:t>
            </a:r>
            <a:br>
              <a:rPr lang="en-US" dirty="0" smtClean="0"/>
            </a:br>
            <a:r>
              <a:rPr lang="en-US" dirty="0" smtClean="0"/>
              <a:t>YAZILIM GELISTIRME ASAMALARI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22820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225" y="3233855"/>
            <a:ext cx="15166341" cy="9280974"/>
          </a:xfrm>
          <a:prstGeom prst="rect">
            <a:avLst/>
          </a:prstGeom>
        </p:spPr>
      </p:pic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2575033" y="1245366"/>
            <a:ext cx="19833021" cy="28101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SOFTWARE DEVOLOPMENT PHASES</a:t>
            </a:r>
            <a:br>
              <a:rPr lang="en-US" dirty="0" smtClean="0"/>
            </a:br>
            <a:r>
              <a:rPr lang="en-US" dirty="0" smtClean="0"/>
              <a:t>YAZILIM GELISTIRME ASAMALARI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665746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/>
          <p:cNvSpPr>
            <a:spLocks noGrp="1"/>
          </p:cNvSpPr>
          <p:nvPr>
            <p:ph type="body" sz="half" idx="1"/>
          </p:nvPr>
        </p:nvSpPr>
        <p:spPr>
          <a:xfrm>
            <a:off x="1054100" y="3367668"/>
            <a:ext cx="22720300" cy="912913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0" dirty="0" smtClean="0"/>
              <a:t>Stage </a:t>
            </a:r>
            <a:r>
              <a:rPr lang="en-US" sz="4000" b="0" dirty="0"/>
              <a:t>1: </a:t>
            </a:r>
            <a:r>
              <a:rPr lang="en-US" sz="4000" b="0" dirty="0" smtClean="0"/>
              <a:t>	Planning </a:t>
            </a:r>
            <a:r>
              <a:rPr lang="en-US" sz="4000" b="0" dirty="0"/>
              <a:t>and Requirement Analysis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0" dirty="0" smtClean="0"/>
              <a:t>						</a:t>
            </a:r>
            <a:r>
              <a:rPr lang="en-US" sz="4000" b="0" noProof="1" smtClean="0"/>
              <a:t>(Planlama ve İhtiyaç Analizi)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0" dirty="0" smtClean="0"/>
              <a:t>		 			</a:t>
            </a:r>
            <a:r>
              <a:rPr lang="en-US" sz="4000" b="0" dirty="0" smtClean="0">
                <a:solidFill>
                  <a:srgbClr val="C00000"/>
                </a:solidFill>
              </a:rPr>
              <a:t>Stage </a:t>
            </a:r>
            <a:r>
              <a:rPr lang="en-US" sz="4000" b="0" dirty="0">
                <a:solidFill>
                  <a:srgbClr val="C00000"/>
                </a:solidFill>
              </a:rPr>
              <a:t>2: </a:t>
            </a:r>
            <a:r>
              <a:rPr lang="en-US" sz="4000" b="0" dirty="0" smtClean="0">
                <a:solidFill>
                  <a:srgbClr val="C00000"/>
                </a:solidFill>
              </a:rPr>
              <a:t>	Defining </a:t>
            </a:r>
            <a:r>
              <a:rPr lang="en-US" sz="4000" b="0" dirty="0">
                <a:solidFill>
                  <a:srgbClr val="C00000"/>
                </a:solidFill>
              </a:rPr>
              <a:t>Requirements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0" dirty="0" smtClean="0">
                <a:solidFill>
                  <a:srgbClr val="C00000"/>
                </a:solidFill>
              </a:rPr>
              <a:t>							 				</a:t>
            </a:r>
            <a:r>
              <a:rPr lang="en-US" sz="4000" b="0" noProof="1" smtClean="0">
                <a:solidFill>
                  <a:srgbClr val="C00000"/>
                </a:solidFill>
              </a:rPr>
              <a:t>(Gereksinimleri Tanımlama)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0" dirty="0" smtClean="0"/>
              <a:t>								Stage 3:	Designing </a:t>
            </a:r>
            <a:r>
              <a:rPr lang="en-US" sz="4000" b="0" dirty="0"/>
              <a:t>the product architecture </a:t>
            </a:r>
            <a:endParaRPr lang="en-US" sz="4000" b="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0" dirty="0"/>
              <a:t>	</a:t>
            </a:r>
            <a:r>
              <a:rPr lang="en-US" sz="4000" b="0" dirty="0" smtClean="0"/>
              <a:t>									 </a:t>
            </a:r>
            <a:r>
              <a:rPr lang="en-US" sz="4000" b="0" noProof="1" smtClean="0"/>
              <a:t>				(Ürün dizaynını tasarlama)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0" dirty="0" smtClean="0"/>
              <a:t>											</a:t>
            </a:r>
            <a:r>
              <a:rPr lang="en-US" sz="4000" b="0" dirty="0" smtClean="0">
                <a:solidFill>
                  <a:srgbClr val="C00000"/>
                </a:solidFill>
              </a:rPr>
              <a:t>Stage </a:t>
            </a:r>
            <a:r>
              <a:rPr lang="en-US" sz="4000" b="0" dirty="0">
                <a:solidFill>
                  <a:srgbClr val="C00000"/>
                </a:solidFill>
              </a:rPr>
              <a:t>4: </a:t>
            </a:r>
            <a:r>
              <a:rPr lang="en-US" sz="4000" b="0" dirty="0" smtClean="0">
                <a:solidFill>
                  <a:srgbClr val="C00000"/>
                </a:solidFill>
              </a:rPr>
              <a:t>	Building </a:t>
            </a:r>
            <a:r>
              <a:rPr lang="en-US" sz="4000" b="0" dirty="0">
                <a:solidFill>
                  <a:srgbClr val="C00000"/>
                </a:solidFill>
              </a:rPr>
              <a:t>or Developing the Product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0" dirty="0" smtClean="0">
                <a:solidFill>
                  <a:srgbClr val="C00000"/>
                </a:solidFill>
              </a:rPr>
              <a:t>																	(</a:t>
            </a:r>
            <a:r>
              <a:rPr lang="en-US" sz="4000" b="0" noProof="1" smtClean="0">
                <a:solidFill>
                  <a:srgbClr val="C00000"/>
                </a:solidFill>
              </a:rPr>
              <a:t>Ürünü</a:t>
            </a:r>
            <a:r>
              <a:rPr lang="en-US" sz="4000" b="0" dirty="0" smtClean="0">
                <a:solidFill>
                  <a:srgbClr val="C00000"/>
                </a:solidFill>
              </a:rPr>
              <a:t> </a:t>
            </a:r>
            <a:r>
              <a:rPr lang="en-US" sz="4000" b="0" noProof="1" smtClean="0">
                <a:solidFill>
                  <a:srgbClr val="C00000"/>
                </a:solidFill>
              </a:rPr>
              <a:t>olu</a:t>
            </a:r>
            <a:r>
              <a:rPr lang="tr-TR" sz="4000" b="0" noProof="1" smtClean="0">
                <a:solidFill>
                  <a:srgbClr val="C00000"/>
                </a:solidFill>
              </a:rPr>
              <a:t>şturma</a:t>
            </a:r>
            <a:r>
              <a:rPr lang="tr-TR" sz="4000" b="0" dirty="0" smtClean="0">
                <a:solidFill>
                  <a:srgbClr val="C00000"/>
                </a:solidFill>
              </a:rPr>
              <a:t> </a:t>
            </a:r>
            <a:r>
              <a:rPr lang="tr-TR" sz="4000" b="0" dirty="0">
                <a:solidFill>
                  <a:srgbClr val="C00000"/>
                </a:solidFill>
              </a:rPr>
              <a:t>veya geliştirme</a:t>
            </a:r>
            <a:r>
              <a:rPr lang="en-US" sz="4000" b="0" dirty="0">
                <a:solidFill>
                  <a:srgbClr val="C00000"/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0" dirty="0" smtClean="0"/>
              <a:t>														Stage </a:t>
            </a:r>
            <a:r>
              <a:rPr lang="en-US" sz="4000" b="0" dirty="0"/>
              <a:t>5: </a:t>
            </a:r>
            <a:r>
              <a:rPr lang="en-US" sz="4000" b="0" dirty="0" smtClean="0"/>
              <a:t>	Testing </a:t>
            </a:r>
            <a:r>
              <a:rPr lang="en-US" sz="4000" b="0" dirty="0"/>
              <a:t>the Product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0" dirty="0" smtClean="0"/>
              <a:t>																				(</a:t>
            </a:r>
            <a:r>
              <a:rPr lang="en-US" sz="4000" b="0" noProof="1" smtClean="0"/>
              <a:t>Ürünü</a:t>
            </a:r>
            <a:r>
              <a:rPr lang="en-US" sz="4000" b="0" dirty="0" smtClean="0"/>
              <a:t> </a:t>
            </a:r>
            <a:r>
              <a:rPr lang="en-US" sz="4000" b="0" dirty="0"/>
              <a:t>test </a:t>
            </a:r>
            <a:r>
              <a:rPr lang="en-US" sz="4000" b="0" noProof="1" smtClean="0"/>
              <a:t>etme</a:t>
            </a:r>
            <a:r>
              <a:rPr lang="en-US" sz="4000" b="0" dirty="0" smtClean="0"/>
              <a:t>)</a:t>
            </a:r>
            <a:endParaRPr lang="en-US" sz="4000" b="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0" dirty="0" smtClean="0"/>
              <a:t>																		</a:t>
            </a:r>
            <a:r>
              <a:rPr lang="en-US" sz="4000" b="0" dirty="0" smtClean="0">
                <a:solidFill>
                  <a:srgbClr val="C00000"/>
                </a:solidFill>
              </a:rPr>
              <a:t>Stage </a:t>
            </a:r>
            <a:r>
              <a:rPr lang="en-US" sz="4000" b="0" dirty="0">
                <a:solidFill>
                  <a:srgbClr val="C00000"/>
                </a:solidFill>
              </a:rPr>
              <a:t>6: </a:t>
            </a:r>
            <a:r>
              <a:rPr lang="en-US" sz="4000" b="0" dirty="0" smtClean="0">
                <a:solidFill>
                  <a:srgbClr val="C00000"/>
                </a:solidFill>
              </a:rPr>
              <a:t>	Deployment </a:t>
            </a:r>
            <a:r>
              <a:rPr lang="en-US" sz="4000" b="0" dirty="0">
                <a:solidFill>
                  <a:srgbClr val="C00000"/>
                </a:solidFill>
              </a:rPr>
              <a:t>in the Market and Maintenance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0" dirty="0" smtClean="0">
                <a:solidFill>
                  <a:srgbClr val="C00000"/>
                </a:solidFill>
              </a:rPr>
              <a:t>																								(</a:t>
            </a:r>
            <a:r>
              <a:rPr lang="en-US" sz="4000" b="0" noProof="1" smtClean="0">
                <a:solidFill>
                  <a:srgbClr val="C00000"/>
                </a:solidFill>
              </a:rPr>
              <a:t>Ürünü</a:t>
            </a:r>
            <a:r>
              <a:rPr lang="en-US" sz="4000" b="0" dirty="0" smtClean="0">
                <a:solidFill>
                  <a:srgbClr val="C00000"/>
                </a:solidFill>
              </a:rPr>
              <a:t> </a:t>
            </a:r>
            <a:r>
              <a:rPr lang="en-US" sz="4000" b="0" noProof="1" smtClean="0">
                <a:solidFill>
                  <a:srgbClr val="C00000"/>
                </a:solidFill>
              </a:rPr>
              <a:t>pazarlama</a:t>
            </a:r>
            <a:r>
              <a:rPr lang="en-US" sz="4000" b="0" dirty="0" smtClean="0">
                <a:solidFill>
                  <a:srgbClr val="C00000"/>
                </a:solidFill>
              </a:rPr>
              <a:t> </a:t>
            </a:r>
            <a:r>
              <a:rPr lang="en-US" sz="4000" b="0" noProof="1" smtClean="0">
                <a:solidFill>
                  <a:srgbClr val="C00000"/>
                </a:solidFill>
              </a:rPr>
              <a:t>ve</a:t>
            </a:r>
            <a:r>
              <a:rPr lang="en-US" sz="4000" b="0" dirty="0" smtClean="0">
                <a:solidFill>
                  <a:srgbClr val="C00000"/>
                </a:solidFill>
              </a:rPr>
              <a:t> </a:t>
            </a:r>
            <a:r>
              <a:rPr lang="en-US" sz="4000" b="0" noProof="1" smtClean="0">
                <a:solidFill>
                  <a:srgbClr val="C00000"/>
                </a:solidFill>
              </a:rPr>
              <a:t>Bak</a:t>
            </a:r>
            <a:r>
              <a:rPr lang="tr-TR" sz="4000" b="0" dirty="0" smtClean="0">
                <a:solidFill>
                  <a:srgbClr val="C00000"/>
                </a:solidFill>
              </a:rPr>
              <a:t>ı</a:t>
            </a:r>
            <a:r>
              <a:rPr lang="en-US" sz="4000" b="0" dirty="0">
                <a:solidFill>
                  <a:srgbClr val="C00000"/>
                </a:solidFill>
              </a:rPr>
              <a:t>m)</a:t>
            </a:r>
            <a:endParaRPr lang="tr-TR" sz="4000" b="0" dirty="0">
              <a:solidFill>
                <a:srgbClr val="C00000"/>
              </a:solidFill>
            </a:endParaRPr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2012236" y="749299"/>
            <a:ext cx="20962064" cy="2527301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 </a:t>
            </a:r>
            <a:r>
              <a:rPr lang="en-US" sz="6700" noProof="1" smtClean="0"/>
              <a:t>Standart Yazılım Geliştirme yaşam döngüsü aşağıdakilerden oluşur: </a:t>
            </a:r>
            <a:r>
              <a:rPr lang="en-US" sz="6700" u="sng" noProof="1" smtClean="0"/>
              <a:t/>
            </a:r>
            <a:br>
              <a:rPr lang="en-US" sz="6700" u="sng" noProof="1" smtClean="0"/>
            </a:br>
            <a:endParaRPr lang="en-US" sz="6700" noProof="1"/>
          </a:p>
        </p:txBody>
      </p:sp>
    </p:spTree>
    <p:extLst>
      <p:ext uri="{BB962C8B-B14F-4D97-AF65-F5344CB8AC3E}">
        <p14:creationId xmlns:p14="http://schemas.microsoft.com/office/powerpoint/2010/main" val="8869837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6926" y="4467071"/>
            <a:ext cx="11149513" cy="7040987"/>
          </a:xfrm>
          <a:prstGeom prst="rect">
            <a:avLst/>
          </a:prstGeom>
        </p:spPr>
      </p:pic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713678" y="749299"/>
            <a:ext cx="22837698" cy="2527301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 </a:t>
            </a:r>
            <a:r>
              <a:rPr lang="en-US" sz="7200" u="sng" dirty="0"/>
              <a:t>Stage 1: </a:t>
            </a:r>
            <a:r>
              <a:rPr lang="en-US" sz="7200" u="sng" dirty="0" smtClean="0"/>
              <a:t/>
            </a:r>
            <a:br>
              <a:rPr lang="en-US" sz="7200" u="sng" dirty="0" smtClean="0"/>
            </a:br>
            <a:r>
              <a:rPr lang="en-US" sz="7200" u="sng" dirty="0" smtClean="0"/>
              <a:t>Planning </a:t>
            </a:r>
            <a:r>
              <a:rPr lang="en-US" sz="7200" u="sng" dirty="0"/>
              <a:t>and Requirement Analysis</a:t>
            </a:r>
            <a:r>
              <a:rPr lang="en-US" sz="6700" u="sng" noProof="1" smtClean="0"/>
              <a:t/>
            </a:r>
            <a:br>
              <a:rPr lang="en-US" sz="6700" u="sng" noProof="1" smtClean="0"/>
            </a:br>
            <a:endParaRPr lang="en-US" sz="4900" noProof="1">
              <a:solidFill>
                <a:srgbClr val="C00000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713677" y="3704559"/>
            <a:ext cx="12333249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u="sng" noProof="1">
                <a:solidFill>
                  <a:srgbClr val="C00000"/>
                </a:solidFill>
              </a:rPr>
              <a:t>ilk toplantida belirlenen </a:t>
            </a:r>
            <a:r>
              <a:rPr lang="en-US" sz="4400" b="1" u="sng" noProof="1" smtClean="0">
                <a:solidFill>
                  <a:srgbClr val="C00000"/>
                </a:solidFill>
              </a:rPr>
              <a:t>HIGH LEVEL </a:t>
            </a:r>
            <a:r>
              <a:rPr lang="en-US" sz="4400" u="sng" noProof="1" smtClean="0">
                <a:solidFill>
                  <a:srgbClr val="C00000"/>
                </a:solidFill>
              </a:rPr>
              <a:t>hedefler</a:t>
            </a:r>
          </a:p>
          <a:p>
            <a:pPr algn="l"/>
            <a:r>
              <a:rPr lang="en-US" sz="4400" noProof="1">
                <a:solidFill>
                  <a:srgbClr val="C00000"/>
                </a:solidFill>
              </a:rPr>
              <a:t> </a:t>
            </a:r>
            <a:r>
              <a:rPr lang="en-US" sz="4400" noProof="1" smtClean="0">
                <a:solidFill>
                  <a:srgbClr val="C00000"/>
                </a:solidFill>
              </a:rPr>
              <a:t> APPLICATION KONUSU : </a:t>
            </a:r>
            <a:r>
              <a:rPr lang="en-US" sz="4400" noProof="1" smtClean="0">
                <a:solidFill>
                  <a:srgbClr val="C00000"/>
                </a:solidFill>
              </a:rPr>
              <a:t>egitim</a:t>
            </a:r>
            <a:endParaRPr lang="en-US" sz="4400" noProof="1" smtClean="0">
              <a:solidFill>
                <a:srgbClr val="C00000"/>
              </a:solidFill>
            </a:endParaRPr>
          </a:p>
          <a:p>
            <a:pPr algn="l"/>
            <a:endParaRPr lang="en-US" sz="4400" noProof="1" smtClean="0">
              <a:solidFill>
                <a:srgbClr val="C00000"/>
              </a:solidFill>
            </a:endParaRPr>
          </a:p>
          <a:p>
            <a:pPr algn="l"/>
            <a:r>
              <a:rPr lang="en-US" sz="4400" noProof="1" smtClean="0">
                <a:solidFill>
                  <a:srgbClr val="C00000"/>
                </a:solidFill>
              </a:rPr>
              <a:t>1) </a:t>
            </a:r>
            <a:r>
              <a:rPr lang="en-US" sz="4400" noProof="1" smtClean="0">
                <a:solidFill>
                  <a:srgbClr val="C00000"/>
                </a:solidFill>
              </a:rPr>
              <a:t>Her insane ulasabilecek bir egitim</a:t>
            </a:r>
            <a:endParaRPr lang="en-US" sz="4400" noProof="1" smtClean="0">
              <a:solidFill>
                <a:srgbClr val="C00000"/>
              </a:solidFill>
            </a:endParaRPr>
          </a:p>
          <a:p>
            <a:pPr algn="l"/>
            <a:endParaRPr lang="en-US" sz="4400" noProof="1" smtClean="0">
              <a:solidFill>
                <a:srgbClr val="C00000"/>
              </a:solidFill>
            </a:endParaRPr>
          </a:p>
          <a:p>
            <a:pPr algn="l"/>
            <a:r>
              <a:rPr lang="en-US" sz="4400" noProof="1" smtClean="0">
                <a:solidFill>
                  <a:srgbClr val="C00000"/>
                </a:solidFill>
              </a:rPr>
              <a:t>2) </a:t>
            </a:r>
            <a:r>
              <a:rPr lang="en-US" sz="4400" noProof="1" smtClean="0">
                <a:solidFill>
                  <a:srgbClr val="C00000"/>
                </a:solidFill>
              </a:rPr>
              <a:t>Ogrenme garantisi</a:t>
            </a:r>
            <a:endParaRPr lang="en-US" sz="4400" noProof="1" smtClean="0">
              <a:solidFill>
                <a:srgbClr val="C00000"/>
              </a:solidFill>
            </a:endParaRPr>
          </a:p>
          <a:p>
            <a:pPr algn="l"/>
            <a:endParaRPr lang="en-US" sz="4400" noProof="1" smtClean="0">
              <a:solidFill>
                <a:srgbClr val="C00000"/>
              </a:solidFill>
            </a:endParaRPr>
          </a:p>
          <a:p>
            <a:pPr algn="l"/>
            <a:r>
              <a:rPr lang="en-US" sz="4400" noProof="1" smtClean="0">
                <a:solidFill>
                  <a:srgbClr val="C00000"/>
                </a:solidFill>
              </a:rPr>
              <a:t>3) </a:t>
            </a:r>
            <a:r>
              <a:rPr lang="en-US" sz="4400" noProof="1" smtClean="0">
                <a:solidFill>
                  <a:srgbClr val="C00000"/>
                </a:solidFill>
              </a:rPr>
              <a:t>Universite kazanma garantisi</a:t>
            </a:r>
            <a:endParaRPr lang="en-US" sz="4400" noProof="1" smtClean="0">
              <a:solidFill>
                <a:srgbClr val="C00000"/>
              </a:solidFill>
            </a:endParaRPr>
          </a:p>
          <a:p>
            <a:pPr algn="l"/>
            <a:endParaRPr lang="en-US" sz="4400" noProof="1" smtClean="0">
              <a:solidFill>
                <a:srgbClr val="C00000"/>
              </a:solidFill>
            </a:endParaRPr>
          </a:p>
          <a:p>
            <a:pPr algn="l"/>
            <a:r>
              <a:rPr lang="en-US" sz="4400" noProof="1" smtClean="0">
                <a:solidFill>
                  <a:srgbClr val="C00000"/>
                </a:solidFill>
              </a:rPr>
              <a:t>4) </a:t>
            </a:r>
            <a:r>
              <a:rPr lang="en-US" sz="4400" noProof="1" smtClean="0">
                <a:solidFill>
                  <a:srgbClr val="C00000"/>
                </a:solidFill>
              </a:rPr>
              <a:t>Sadece okul derslerinde degil sosyal alanda da basari, uluslararasi dolasima uygun bir egitim </a:t>
            </a:r>
            <a:endParaRPr lang="en-US" sz="4400" noProof="1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725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/>
          <p:cNvSpPr>
            <a:spLocks noGrp="1"/>
          </p:cNvSpPr>
          <p:nvPr>
            <p:ph type="body" sz="half" idx="1"/>
          </p:nvPr>
        </p:nvSpPr>
        <p:spPr>
          <a:xfrm>
            <a:off x="1054100" y="3628925"/>
            <a:ext cx="22720300" cy="8628389"/>
          </a:xfrm>
        </p:spPr>
        <p:txBody>
          <a:bodyPr>
            <a:noAutofit/>
          </a:bodyPr>
          <a:lstStyle/>
          <a:p>
            <a:endParaRPr lang="en-US" sz="4000" noProof="1" smtClean="0"/>
          </a:p>
          <a:p>
            <a:r>
              <a:rPr lang="en-US" sz="4000" noProof="1" smtClean="0"/>
              <a:t> İhtiyaç analizi SDLC'nin en önemli ve temel aşamasıdır</a:t>
            </a:r>
            <a:r>
              <a:rPr lang="en-US" sz="4000" dirty="0" smtClean="0"/>
              <a:t>.</a:t>
            </a:r>
            <a:endParaRPr lang="en-US" sz="4000" dirty="0"/>
          </a:p>
          <a:p>
            <a:r>
              <a:rPr lang="en-US" sz="4000" dirty="0"/>
              <a:t> </a:t>
            </a:r>
            <a:r>
              <a:rPr lang="en-US" sz="4000" noProof="1" smtClean="0"/>
              <a:t>Müşteriden gelen</a:t>
            </a:r>
            <a:r>
              <a:rPr lang="en-US" sz="4000" dirty="0" smtClean="0"/>
              <a:t> </a:t>
            </a:r>
            <a:r>
              <a:rPr lang="tr-TR" sz="4000" dirty="0"/>
              <a:t>fikirler de göz önünde bulundurularak </a:t>
            </a:r>
            <a:r>
              <a:rPr lang="en-US" sz="4000" noProof="1" smtClean="0"/>
              <a:t>ekibin kıdemli üyeleri (expert) tarafından gerçekleştirilir.</a:t>
            </a:r>
          </a:p>
          <a:p>
            <a:r>
              <a:rPr lang="en-US" sz="4000" dirty="0" smtClean="0"/>
              <a:t> </a:t>
            </a:r>
            <a:r>
              <a:rPr lang="en-US" sz="4000" noProof="1" smtClean="0"/>
              <a:t>Bu bilgiler daha sonra temel proje yaklaşımını planlamak için kullanılır</a:t>
            </a:r>
            <a:r>
              <a:rPr lang="tr-TR" sz="4000" dirty="0" smtClean="0"/>
              <a:t>.</a:t>
            </a:r>
            <a:endParaRPr lang="en-US" sz="4000" dirty="0"/>
          </a:p>
          <a:p>
            <a:r>
              <a:rPr lang="en-US" sz="4000" dirty="0"/>
              <a:t> </a:t>
            </a:r>
            <a:r>
              <a:rPr lang="en-US" sz="4000" noProof="1" smtClean="0"/>
              <a:t>Kalite güvence gerekliliklerinin planlanması ve projeyle ilişkili risklerin belirlenmesi de planlama aşamasında yapılır</a:t>
            </a:r>
            <a:r>
              <a:rPr lang="en-US" sz="4000" dirty="0" smtClean="0"/>
              <a:t>. </a:t>
            </a:r>
            <a:endParaRPr lang="en-US" sz="4000" dirty="0"/>
          </a:p>
          <a:p>
            <a:r>
              <a:rPr lang="en-US" sz="4000" dirty="0"/>
              <a:t> Minimum </a:t>
            </a:r>
            <a:r>
              <a:rPr lang="en-US" sz="4000" noProof="1" smtClean="0"/>
              <a:t>risklerle projeyi başarıyla uygulamak için izlenebilecek teknik yaklaşımlar planla</a:t>
            </a:r>
            <a:r>
              <a:rPr lang="tr-TR" sz="4000" noProof="1" smtClean="0"/>
              <a:t>nır</a:t>
            </a:r>
            <a:r>
              <a:rPr lang="en-US" sz="4000" dirty="0" smtClean="0"/>
              <a:t>.</a:t>
            </a:r>
            <a:endParaRPr lang="tr-TR" sz="4000" b="0" dirty="0">
              <a:solidFill>
                <a:srgbClr val="C00000"/>
              </a:solidFill>
            </a:endParaRPr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713678" y="749299"/>
            <a:ext cx="22837698" cy="2527301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 </a:t>
            </a:r>
            <a:r>
              <a:rPr lang="en-US" sz="7200" u="sng" dirty="0"/>
              <a:t>Stage 1: </a:t>
            </a:r>
            <a:r>
              <a:rPr lang="en-US" sz="7200" u="sng" dirty="0" smtClean="0"/>
              <a:t/>
            </a:r>
            <a:br>
              <a:rPr lang="en-US" sz="7200" u="sng" dirty="0" smtClean="0"/>
            </a:br>
            <a:r>
              <a:rPr lang="en-US" sz="7200" u="sng" dirty="0" smtClean="0"/>
              <a:t>Planning </a:t>
            </a:r>
            <a:r>
              <a:rPr lang="en-US" sz="7200" u="sng" dirty="0"/>
              <a:t>and Requirement Analysis</a:t>
            </a:r>
            <a:r>
              <a:rPr lang="en-US" sz="6700" u="sng" noProof="1" smtClean="0"/>
              <a:t/>
            </a:r>
            <a:br>
              <a:rPr lang="en-US" sz="6700" u="sng" noProof="1" smtClean="0"/>
            </a:br>
            <a:endParaRPr lang="en-US" sz="6700" noProof="1"/>
          </a:p>
        </p:txBody>
      </p:sp>
    </p:spTree>
    <p:extLst>
      <p:ext uri="{BB962C8B-B14F-4D97-AF65-F5344CB8AC3E}">
        <p14:creationId xmlns:p14="http://schemas.microsoft.com/office/powerpoint/2010/main" val="36727755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6926" y="7927994"/>
            <a:ext cx="11129172" cy="4264005"/>
          </a:xfrm>
          <a:prstGeom prst="rect">
            <a:avLst/>
          </a:prstGeom>
        </p:spPr>
      </p:pic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713678" y="749299"/>
            <a:ext cx="22837698" cy="2527301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 </a:t>
            </a:r>
            <a:r>
              <a:rPr lang="en-US" sz="7200" u="sng" dirty="0"/>
              <a:t>Stage </a:t>
            </a:r>
            <a:r>
              <a:rPr lang="en-US" sz="7200" u="sng" dirty="0" smtClean="0"/>
              <a:t>2: </a:t>
            </a:r>
            <a:br>
              <a:rPr lang="en-US" sz="7200" u="sng" dirty="0" smtClean="0"/>
            </a:br>
            <a:r>
              <a:rPr lang="en-US" sz="7200" u="sng" dirty="0"/>
              <a:t>Defining Requirements(feasibility study)</a:t>
            </a:r>
            <a:endParaRPr lang="en-US" sz="4900" noProof="1">
              <a:solidFill>
                <a:srgbClr val="C00000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713677" y="3704559"/>
            <a:ext cx="23082494" cy="889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u="sng" noProof="1">
                <a:solidFill>
                  <a:srgbClr val="C00000"/>
                </a:solidFill>
              </a:rPr>
              <a:t>ilk toplantida belirlenen </a:t>
            </a:r>
            <a:r>
              <a:rPr lang="en-US" sz="4400" b="1" u="sng" noProof="1" smtClean="0">
                <a:solidFill>
                  <a:srgbClr val="C00000"/>
                </a:solidFill>
              </a:rPr>
              <a:t>high level </a:t>
            </a:r>
            <a:r>
              <a:rPr lang="en-US" sz="4400" u="sng" noProof="1" smtClean="0">
                <a:solidFill>
                  <a:srgbClr val="C00000"/>
                </a:solidFill>
              </a:rPr>
              <a:t>hedeflerin detaylari olusturulur</a:t>
            </a:r>
          </a:p>
          <a:p>
            <a:pPr algn="l"/>
            <a:r>
              <a:rPr lang="en-US" sz="4400" noProof="1">
                <a:solidFill>
                  <a:srgbClr val="C00000"/>
                </a:solidFill>
              </a:rPr>
              <a:t> </a:t>
            </a:r>
            <a:r>
              <a:rPr lang="en-US" sz="4400" noProof="1" smtClean="0">
                <a:solidFill>
                  <a:srgbClr val="C00000"/>
                </a:solidFill>
              </a:rPr>
              <a:t> </a:t>
            </a:r>
          </a:p>
          <a:p>
            <a:pPr marL="742950" indent="-742950" algn="l">
              <a:buAutoNum type="arabicParenR"/>
            </a:pPr>
            <a:r>
              <a:rPr lang="en-US" sz="4400" noProof="1" smtClean="0">
                <a:solidFill>
                  <a:srgbClr val="C00000"/>
                </a:solidFill>
              </a:rPr>
              <a:t>Her insana </a:t>
            </a:r>
            <a:r>
              <a:rPr lang="en-US" sz="4400" noProof="1">
                <a:solidFill>
                  <a:srgbClr val="C00000"/>
                </a:solidFill>
              </a:rPr>
              <a:t>ulasabilecek </a:t>
            </a:r>
            <a:r>
              <a:rPr lang="en-US" sz="4400" noProof="1">
                <a:solidFill>
                  <a:srgbClr val="C00000"/>
                </a:solidFill>
              </a:rPr>
              <a:t>bir </a:t>
            </a:r>
            <a:r>
              <a:rPr lang="en-US" sz="4400" noProof="1" smtClean="0">
                <a:solidFill>
                  <a:srgbClr val="C00000"/>
                </a:solidFill>
              </a:rPr>
              <a:t>egitim</a:t>
            </a:r>
          </a:p>
          <a:p>
            <a:pPr algn="l"/>
            <a:r>
              <a:rPr lang="en-US" sz="4400" noProof="1">
                <a:solidFill>
                  <a:srgbClr val="C00000"/>
                </a:solidFill>
              </a:rPr>
              <a:t> </a:t>
            </a:r>
            <a:r>
              <a:rPr lang="en-US" sz="4400" noProof="1" smtClean="0">
                <a:solidFill>
                  <a:srgbClr val="C00000"/>
                </a:solidFill>
              </a:rPr>
              <a:t>    ucreti makul</a:t>
            </a:r>
          </a:p>
          <a:p>
            <a:pPr algn="l"/>
            <a:r>
              <a:rPr lang="en-US" sz="4400" noProof="1">
                <a:solidFill>
                  <a:srgbClr val="C00000"/>
                </a:solidFill>
              </a:rPr>
              <a:t>	</a:t>
            </a:r>
            <a:r>
              <a:rPr lang="en-US" sz="4400" noProof="1" smtClean="0">
                <a:solidFill>
                  <a:srgbClr val="C00000"/>
                </a:solidFill>
              </a:rPr>
              <a:t>   kullanim kolayligi</a:t>
            </a:r>
          </a:p>
          <a:p>
            <a:pPr algn="l"/>
            <a:r>
              <a:rPr lang="en-US" sz="4400" noProof="1">
                <a:solidFill>
                  <a:srgbClr val="C00000"/>
                </a:solidFill>
              </a:rPr>
              <a:t>	</a:t>
            </a:r>
            <a:r>
              <a:rPr lang="en-US" sz="4400" noProof="1" smtClean="0">
                <a:solidFill>
                  <a:srgbClr val="C00000"/>
                </a:solidFill>
              </a:rPr>
              <a:t>	bolgesel ogretmenler</a:t>
            </a:r>
          </a:p>
          <a:p>
            <a:pPr algn="l"/>
            <a:r>
              <a:rPr lang="en-US" sz="4400" noProof="1">
                <a:solidFill>
                  <a:srgbClr val="C00000"/>
                </a:solidFill>
              </a:rPr>
              <a:t>	</a:t>
            </a:r>
            <a:r>
              <a:rPr lang="en-US" sz="4400" noProof="1" smtClean="0">
                <a:solidFill>
                  <a:srgbClr val="C00000"/>
                </a:solidFill>
              </a:rPr>
              <a:t>	yas araliklarina gore egitim planlari cikarma</a:t>
            </a:r>
          </a:p>
          <a:p>
            <a:pPr algn="l"/>
            <a:r>
              <a:rPr lang="en-US" sz="4400" noProof="1">
                <a:solidFill>
                  <a:srgbClr val="C00000"/>
                </a:solidFill>
              </a:rPr>
              <a:t>	</a:t>
            </a:r>
            <a:r>
              <a:rPr lang="en-US" sz="4400" noProof="1" smtClean="0">
                <a:solidFill>
                  <a:srgbClr val="C00000"/>
                </a:solidFill>
              </a:rPr>
              <a:t>	son teknolojiyi kullanma</a:t>
            </a:r>
          </a:p>
          <a:p>
            <a:pPr algn="l"/>
            <a:r>
              <a:rPr lang="en-US" sz="4400" noProof="1">
                <a:solidFill>
                  <a:srgbClr val="C00000"/>
                </a:solidFill>
              </a:rPr>
              <a:t>	</a:t>
            </a:r>
            <a:r>
              <a:rPr lang="en-US" sz="4400" noProof="1" smtClean="0">
                <a:solidFill>
                  <a:srgbClr val="C00000"/>
                </a:solidFill>
              </a:rPr>
              <a:t>	zengin ders secenegi</a:t>
            </a:r>
          </a:p>
          <a:p>
            <a:pPr algn="l"/>
            <a:r>
              <a:rPr lang="en-US" sz="4400" noProof="1">
                <a:solidFill>
                  <a:srgbClr val="C00000"/>
                </a:solidFill>
              </a:rPr>
              <a:t>	</a:t>
            </a:r>
            <a:r>
              <a:rPr lang="en-US" sz="4400" noProof="1" smtClean="0">
                <a:solidFill>
                  <a:srgbClr val="C00000"/>
                </a:solidFill>
              </a:rPr>
              <a:t>  basit ve verimli egitim</a:t>
            </a:r>
          </a:p>
          <a:p>
            <a:pPr algn="l"/>
            <a:r>
              <a:rPr lang="en-US" sz="4400" noProof="1">
                <a:solidFill>
                  <a:srgbClr val="C00000"/>
                </a:solidFill>
              </a:rPr>
              <a:t>	</a:t>
            </a:r>
            <a:r>
              <a:rPr lang="en-US" sz="4400" noProof="1" smtClean="0">
                <a:solidFill>
                  <a:srgbClr val="C00000"/>
                </a:solidFill>
              </a:rPr>
              <a:t>	farkli zaman dilimlerine gore egitim planlari</a:t>
            </a:r>
            <a:endParaRPr lang="en-US" sz="4400" noProof="1">
              <a:solidFill>
                <a:srgbClr val="C00000"/>
              </a:solidFill>
            </a:endParaRPr>
          </a:p>
          <a:p>
            <a:pPr algn="l"/>
            <a:endParaRPr lang="en-US" sz="4400" noProof="1">
              <a:solidFill>
                <a:srgbClr val="C00000"/>
              </a:solidFill>
            </a:endParaRPr>
          </a:p>
          <a:p>
            <a:pPr algn="l"/>
            <a:endParaRPr lang="en-US" sz="4400" noProof="1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8633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ord cloud feasibility study Royalty Free Vector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7028" y="5243419"/>
            <a:ext cx="10472057" cy="726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713678" y="749299"/>
            <a:ext cx="22837698" cy="2527301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 </a:t>
            </a:r>
            <a:r>
              <a:rPr lang="en-US" sz="7200" u="sng" dirty="0"/>
              <a:t>Stage </a:t>
            </a:r>
            <a:r>
              <a:rPr lang="en-US" sz="7200" u="sng" dirty="0" smtClean="0"/>
              <a:t>2: </a:t>
            </a:r>
            <a:br>
              <a:rPr lang="en-US" sz="7200" u="sng" dirty="0" smtClean="0"/>
            </a:br>
            <a:r>
              <a:rPr lang="en-US" sz="7200" u="sng" dirty="0"/>
              <a:t>Defining Requirements(feasibility study)</a:t>
            </a:r>
            <a:endParaRPr lang="en-US" sz="4900" noProof="1">
              <a:solidFill>
                <a:srgbClr val="C00000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1301506" y="4009360"/>
            <a:ext cx="22249870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3" indent="-571500" algn="l">
              <a:buFont typeface="Wingdings" panose="05000000000000000000" pitchFamily="2" charset="2"/>
              <a:buChar char="Ø"/>
            </a:pPr>
            <a:r>
              <a:rPr lang="en-US" sz="4400" noProof="1" smtClean="0"/>
              <a:t>İhtiyaç analizi yapıldıktan sonraki adım, ürün gereksinimlerini açıkça tanımlamak ve 	belgelendirmektir (dokumante etmek)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dirty="0" smtClean="0"/>
              <a:t> </a:t>
            </a:r>
            <a:r>
              <a:rPr lang="en-US" sz="4400" noProof="1" smtClean="0"/>
              <a:t>Stakeholder </a:t>
            </a:r>
            <a:r>
              <a:rPr lang="en-US" sz="4400" dirty="0" smtClean="0"/>
              <a:t>/ </a:t>
            </a:r>
            <a:r>
              <a:rPr lang="en-US" sz="4400" noProof="1" smtClean="0"/>
              <a:t>işletm</a:t>
            </a:r>
            <a:r>
              <a:rPr lang="en-US" sz="4400" dirty="0" smtClean="0"/>
              <a:t>e</a:t>
            </a:r>
            <a:r>
              <a:rPr lang="tr-TR" sz="4400" dirty="0" smtClean="0"/>
              <a:t>c</a:t>
            </a:r>
            <a:r>
              <a:rPr lang="tr-TR" sz="4400" noProof="1" smtClean="0"/>
              <a:t>id</a:t>
            </a:r>
            <a:r>
              <a:rPr lang="en-US" sz="4400" noProof="1" smtClean="0"/>
              <a:t>en</a:t>
            </a:r>
            <a:r>
              <a:rPr lang="en-US" sz="4400" dirty="0" smtClean="0"/>
              <a:t> </a:t>
            </a:r>
            <a:r>
              <a:rPr lang="en-US" sz="4400" noProof="1" smtClean="0"/>
              <a:t>onay alın</a:t>
            </a:r>
            <a:r>
              <a:rPr lang="tr-TR" sz="4400" noProof="1" smtClean="0"/>
              <a:t>ır</a:t>
            </a:r>
            <a:r>
              <a:rPr lang="en-US" sz="4400" dirty="0" smtClean="0"/>
              <a:t>.</a:t>
            </a:r>
            <a:endParaRPr lang="en-US" sz="4400" dirty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dirty="0"/>
              <a:t> </a:t>
            </a:r>
            <a:r>
              <a:rPr lang="en-US" sz="4400" dirty="0" smtClean="0"/>
              <a:t>Bu </a:t>
            </a:r>
            <a:r>
              <a:rPr lang="en-US" sz="4400" noProof="1" smtClean="0"/>
              <a:t>proje yaşam döngüsü boyunca tasarlanacak </a:t>
            </a:r>
          </a:p>
          <a:p>
            <a:pPr algn="l"/>
            <a:r>
              <a:rPr lang="en-US" sz="4400" noProof="1"/>
              <a:t>	</a:t>
            </a:r>
            <a:r>
              <a:rPr lang="en-US" sz="4400" noProof="1" smtClean="0"/>
              <a:t>	ve geliştirilecek tüm ürün gereksinimlerini içeren</a:t>
            </a:r>
          </a:p>
          <a:p>
            <a:pPr algn="l"/>
            <a:r>
              <a:rPr lang="en-US" sz="4400" noProof="1"/>
              <a:t>	</a:t>
            </a:r>
            <a:r>
              <a:rPr lang="en-US" sz="4400" noProof="1" smtClean="0"/>
              <a:t>	'</a:t>
            </a:r>
            <a:r>
              <a:rPr lang="en-US" sz="4400" b="1" noProof="1" smtClean="0">
                <a:solidFill>
                  <a:srgbClr val="FF0000"/>
                </a:solidFill>
              </a:rPr>
              <a:t>BR</a:t>
            </a:r>
            <a:r>
              <a:rPr lang="en-US" sz="4400" b="1" dirty="0" smtClean="0">
                <a:solidFill>
                  <a:srgbClr val="FF0000"/>
                </a:solidFill>
              </a:rPr>
              <a:t>D</a:t>
            </a:r>
            <a:r>
              <a:rPr lang="en-US" sz="4400" dirty="0"/>
              <a:t>'</a:t>
            </a:r>
            <a:r>
              <a:rPr lang="tr-TR" sz="4400" dirty="0"/>
              <a:t> (Business </a:t>
            </a:r>
            <a:r>
              <a:rPr lang="tr-TR" sz="4400" noProof="1" smtClean="0"/>
              <a:t>Requirement Document</a:t>
            </a:r>
            <a:r>
              <a:rPr lang="tr-TR" sz="4400" dirty="0" smtClean="0"/>
              <a:t>)</a:t>
            </a:r>
            <a:endParaRPr lang="en-US" sz="4400" dirty="0" smtClean="0"/>
          </a:p>
          <a:p>
            <a:pPr algn="l"/>
            <a:r>
              <a:rPr lang="en-US" sz="4400" dirty="0"/>
              <a:t>	</a:t>
            </a:r>
            <a:r>
              <a:rPr lang="en-US" sz="4400" dirty="0" smtClean="0"/>
              <a:t>	</a:t>
            </a:r>
            <a:r>
              <a:rPr lang="en-US" sz="4400" noProof="1" smtClean="0"/>
              <a:t>İş Gereksinimi Belgesi ile yapılır.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b="1" noProof="1" smtClean="0">
                <a:solidFill>
                  <a:srgbClr val="FF0000"/>
                </a:solidFill>
              </a:rPr>
              <a:t>FRD</a:t>
            </a:r>
            <a:r>
              <a:rPr lang="en-US" sz="4400" noProof="1" smtClean="0"/>
              <a:t> Functional Requirement Document </a:t>
            </a:r>
          </a:p>
          <a:p>
            <a:pPr algn="l"/>
            <a:r>
              <a:rPr lang="en-US" sz="4400" noProof="1"/>
              <a:t>	</a:t>
            </a:r>
            <a:r>
              <a:rPr lang="en-US" sz="4400" noProof="1" smtClean="0"/>
              <a:t>	Teknik Islev Ihtiyaclari Dokumani hazirlanir 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/>
              <a:t>FRD ve BRD en kucuk User Case lere </a:t>
            </a:r>
          </a:p>
          <a:p>
            <a:pPr algn="l"/>
            <a:r>
              <a:rPr lang="en-US" sz="4400" noProof="1"/>
              <a:t> </a:t>
            </a:r>
            <a:r>
              <a:rPr lang="en-US" sz="4400" noProof="1" smtClean="0"/>
              <a:t>		kadar hazirlanir</a:t>
            </a:r>
            <a:endParaRPr lang="en-US" sz="4400" noProof="1"/>
          </a:p>
        </p:txBody>
      </p:sp>
    </p:spTree>
    <p:extLst>
      <p:ext uri="{BB962C8B-B14F-4D97-AF65-F5344CB8AC3E}">
        <p14:creationId xmlns:p14="http://schemas.microsoft.com/office/powerpoint/2010/main" val="25961105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4_Briefing">
  <a:themeElements>
    <a:clrScheme name="24_Briefing">
      <a:dk1>
        <a:srgbClr val="002C3A"/>
      </a:dk1>
      <a:lt1>
        <a:srgbClr val="54818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44" normalizeH="0" baseline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4_Briefing">
  <a:themeElements>
    <a:clrScheme name="24_Briefing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44" normalizeH="0" baseline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409</Words>
  <Application>Microsoft Office PowerPoint</Application>
  <PresentationFormat>Özel</PresentationFormat>
  <Paragraphs>166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5" baseType="lpstr">
      <vt:lpstr>Arial</vt:lpstr>
      <vt:lpstr>Graphik</vt:lpstr>
      <vt:lpstr>Graphik Medium</vt:lpstr>
      <vt:lpstr>Helvetica Neue</vt:lpstr>
      <vt:lpstr>JetBrains Mono</vt:lpstr>
      <vt:lpstr>Wingdings</vt:lpstr>
      <vt:lpstr>24_Briefing</vt:lpstr>
      <vt:lpstr>PowerPoint Sunusu</vt:lpstr>
      <vt:lpstr>Sdlc nedir</vt:lpstr>
      <vt:lpstr>SOFTWARE DEVOLOPMENT PHASES YAZILIM GELISTIRME ASAMALARI</vt:lpstr>
      <vt:lpstr>SOFTWARE DEVOLOPMENT PHASES YAZILIM GELISTIRME ASAMALARI</vt:lpstr>
      <vt:lpstr> Standart Yazılım Geliştirme yaşam döngüsü aşağıdakilerden oluşur:  </vt:lpstr>
      <vt:lpstr> Stage 1:  Planning and Requirement Analysis </vt:lpstr>
      <vt:lpstr> Stage 1:  Planning and Requirement Analysis </vt:lpstr>
      <vt:lpstr> Stage 2:  Defining Requirements(feasibility study)</vt:lpstr>
      <vt:lpstr> Stage 2:  Defining Requirements(feasibility study)</vt:lpstr>
      <vt:lpstr> Stage 3:  Designing the product architecture: </vt:lpstr>
      <vt:lpstr> Stage 4:  Building or Developing the Product:</vt:lpstr>
      <vt:lpstr> Stage 5:  Testing the Product: </vt:lpstr>
      <vt:lpstr> Stage 5:  Testing the Product: </vt:lpstr>
      <vt:lpstr> Stage 6:  Deployment in the Market and Maintenance:  </vt:lpstr>
      <vt:lpstr>Waterfall Method  (Şelale Metodu) </vt:lpstr>
      <vt:lpstr>Waterfall Method  </vt:lpstr>
      <vt:lpstr>Waterfall Method  </vt:lpstr>
      <vt:lpstr>Waterfall Method  avantaj ve dezavantajlari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lenovo</dc:creator>
  <cp:lastModifiedBy>lenovo</cp:lastModifiedBy>
  <cp:revision>50</cp:revision>
  <dcterms:modified xsi:type="dcterms:W3CDTF">2020-09-19T16:51:35Z</dcterms:modified>
</cp:coreProperties>
</file>