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300" r:id="rId6"/>
    <p:sldId id="301" r:id="rId7"/>
    <p:sldId id="302" r:id="rId8"/>
    <p:sldId id="303" r:id="rId9"/>
    <p:sldId id="304" r:id="rId10"/>
    <p:sldId id="286" r:id="rId11"/>
    <p:sldId id="306" r:id="rId12"/>
    <p:sldId id="305" r:id="rId13"/>
    <p:sldId id="307" r:id="rId14"/>
    <p:sldId id="308" r:id="rId15"/>
    <p:sldId id="309" r:id="rId16"/>
    <p:sldId id="310" r:id="rId17"/>
    <p:sldId id="311" r:id="rId18"/>
    <p:sldId id="312" r:id="rId19"/>
    <p:sldId id="313" r:id="rId20"/>
    <p:sldId id="314" r:id="rId21"/>
    <p:sldId id="315" r:id="rId22"/>
    <p:sldId id="317" r:id="rId23"/>
    <p:sldId id="316" r:id="rId24"/>
    <p:sldId id="318" r:id="rId25"/>
    <p:sldId id="326" r:id="rId26"/>
    <p:sldId id="325" r:id="rId27"/>
    <p:sldId id="319" r:id="rId28"/>
    <p:sldId id="320" r:id="rId29"/>
    <p:sldId id="321"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F0EAF0"/>
          </a:solidFill>
        </a:fill>
      </a:tcStyle>
    </a:band2H>
    <a:firstCol>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5" autoAdjust="0"/>
    <p:restoredTop sz="94660"/>
  </p:normalViewPr>
  <p:slideViewPr>
    <p:cSldViewPr snapToGrid="0">
      <p:cViewPr varScale="1">
        <p:scale>
          <a:sx n="46" d="100"/>
          <a:sy n="46" d="100"/>
        </p:scale>
        <p:origin x="7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5" name="Topic"/>
          <p:cNvSpPr txBox="1">
            <a:spLocks noGrp="1"/>
          </p:cNvSpPr>
          <p:nvPr>
            <p:ph type="body" sz="quarter" idx="21" hasCustomPrompt="1"/>
          </p:nvPr>
        </p:nvSpPr>
        <p:spPr>
          <a:xfrm>
            <a:off x="1181100" y="12364718"/>
            <a:ext cx="4965700" cy="467107"/>
          </a:xfrm>
          <a:prstGeom prst="rect">
            <a:avLst/>
          </a:prstGeom>
        </p:spPr>
        <p:txBody>
          <a:bodyPr anchor="t"/>
          <a:lstStyle>
            <a:lvl1pPr>
              <a:defRPr sz="2200" b="0" cap="all" spc="88"/>
            </a:lvl1pPr>
          </a:lstStyle>
          <a:p>
            <a:r>
              <a:t>Topic</a:t>
            </a:r>
          </a:p>
        </p:txBody>
      </p:sp>
      <p:sp>
        <p:nvSpPr>
          <p:cNvPr id="16" name="Location"/>
          <p:cNvSpPr txBox="1">
            <a:spLocks noGrp="1"/>
          </p:cNvSpPr>
          <p:nvPr>
            <p:ph type="body" sz="quarter" idx="22" hasCustomPrompt="1"/>
          </p:nvPr>
        </p:nvSpPr>
        <p:spPr>
          <a:xfrm>
            <a:off x="18237200" y="12364718"/>
            <a:ext cx="4965700" cy="467107"/>
          </a:xfrm>
          <a:prstGeom prst="rect">
            <a:avLst/>
          </a:prstGeom>
        </p:spPr>
        <p:txBody>
          <a:bodyPr anchor="t"/>
          <a:lstStyle>
            <a:lvl1pPr>
              <a:defRPr sz="2200" b="0" cap="all" spc="88"/>
            </a:lvl1pPr>
          </a:lstStyle>
          <a:p>
            <a:r>
              <a:t>Location</a:t>
            </a:r>
          </a:p>
        </p:txBody>
      </p:sp>
      <p:sp>
        <p:nvSpPr>
          <p:cNvPr id="17" name="Author and Date"/>
          <p:cNvSpPr txBox="1">
            <a:spLocks noGrp="1"/>
          </p:cNvSpPr>
          <p:nvPr>
            <p:ph type="body" sz="quarter" idx="23" hasCustomPrompt="1"/>
          </p:nvPr>
        </p:nvSpPr>
        <p:spPr>
          <a:xfrm>
            <a:off x="6946900" y="12233909"/>
            <a:ext cx="10490200" cy="706629"/>
          </a:xfrm>
          <a:prstGeom prst="rect">
            <a:avLst/>
          </a:prstGeom>
        </p:spPr>
        <p:txBody>
          <a:bodyPr anchor="t"/>
          <a:lstStyle/>
          <a:p>
            <a:r>
              <a:t>Author and Date</a:t>
            </a:r>
          </a:p>
        </p:txBody>
      </p:sp>
      <p:sp>
        <p:nvSpPr>
          <p:cNvPr id="18" name="Presentation Title"/>
          <p:cNvSpPr txBox="1">
            <a:spLocks noGrp="1"/>
          </p:cNvSpPr>
          <p:nvPr>
            <p:ph type="title" hasCustomPrompt="1"/>
          </p:nvPr>
        </p:nvSpPr>
        <p:spPr>
          <a:prstGeom prst="rect">
            <a:avLst/>
          </a:prstGeom>
        </p:spPr>
        <p:txBody>
          <a:bodyPr/>
          <a:lstStyle/>
          <a:p>
            <a:r>
              <a:t>Presentation Title</a:t>
            </a:r>
          </a:p>
        </p:txBody>
      </p:sp>
      <p:sp>
        <p:nvSpPr>
          <p:cNvPr id="19"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tatement">
    <p:bg>
      <p:bgPr>
        <a:solidFill>
          <a:srgbClr val="F3F5B1"/>
        </a:solidFill>
        <a:effectLst/>
      </p:bgPr>
    </p:bg>
    <p:spTree>
      <p:nvGrpSpPr>
        <p:cNvPr id="1" name=""/>
        <p:cNvGrpSpPr/>
        <p:nvPr/>
      </p:nvGrpSpPr>
      <p:grpSpPr>
        <a:xfrm>
          <a:off x="0" y="0"/>
          <a:ext cx="0" cy="0"/>
          <a:chOff x="0" y="0"/>
          <a:chExt cx="0" cy="0"/>
        </a:xfrm>
      </p:grpSpPr>
      <p:sp>
        <p:nvSpPr>
          <p:cNvPr id="122" name="Body Level One…"/>
          <p:cNvSpPr txBox="1">
            <a:spLocks noGrp="1"/>
          </p:cNvSpPr>
          <p:nvPr>
            <p:ph type="body" sz="half" idx="1" hasCustomPrompt="1"/>
          </p:nvPr>
        </p:nvSpPr>
        <p:spPr>
          <a:xfrm>
            <a:off x="2082800" y="4337484"/>
            <a:ext cx="20205700" cy="4699001"/>
          </a:xfrm>
          <a:prstGeom prst="rect">
            <a:avLst/>
          </a:prstGeom>
        </p:spPr>
        <p:txBody>
          <a:bodyPr anchor="ctr"/>
          <a:lstStyle>
            <a:lvl1pPr>
              <a:lnSpc>
                <a:spcPct val="90000"/>
              </a:lnSpc>
              <a:defRPr sz="9000" cap="all" spc="270">
                <a:solidFill>
                  <a:schemeClr val="accent1">
                    <a:satOff val="36598"/>
                    <a:lumOff val="-17227"/>
                  </a:schemeClr>
                </a:solidFill>
              </a:defRPr>
            </a:lvl1pPr>
            <a:lvl2pPr>
              <a:lnSpc>
                <a:spcPct val="90000"/>
              </a:lnSpc>
              <a:defRPr sz="9000" cap="all" spc="270">
                <a:solidFill>
                  <a:schemeClr val="accent1">
                    <a:satOff val="36598"/>
                    <a:lumOff val="-17227"/>
                  </a:schemeClr>
                </a:solidFill>
              </a:defRPr>
            </a:lvl2pPr>
            <a:lvl3pPr>
              <a:lnSpc>
                <a:spcPct val="90000"/>
              </a:lnSpc>
              <a:defRPr sz="9000" cap="all" spc="270">
                <a:solidFill>
                  <a:schemeClr val="accent1">
                    <a:satOff val="36598"/>
                    <a:lumOff val="-17227"/>
                  </a:schemeClr>
                </a:solidFill>
              </a:defRPr>
            </a:lvl3pPr>
            <a:lvl4pPr>
              <a:lnSpc>
                <a:spcPct val="90000"/>
              </a:lnSpc>
              <a:defRPr sz="9000" cap="all" spc="270">
                <a:solidFill>
                  <a:schemeClr val="accent1">
                    <a:satOff val="36598"/>
                    <a:lumOff val="-17227"/>
                  </a:schemeClr>
                </a:solidFill>
              </a:defRPr>
            </a:lvl4pPr>
            <a:lvl5pPr>
              <a:lnSpc>
                <a:spcPct val="90000"/>
              </a:lnSpc>
              <a:defRPr sz="9000" cap="all" spc="270">
                <a:solidFill>
                  <a:schemeClr val="accent1">
                    <a:satOff val="36598"/>
                    <a:lumOff val="-17227"/>
                  </a:schemeClr>
                </a:solidFill>
              </a:defRPr>
            </a:lvl5pPr>
          </a:lstStyle>
          <a:p>
            <a:r>
              <a:t>Statement</a:t>
            </a:r>
          </a:p>
          <a:p>
            <a:pPr lvl="1"/>
            <a:endParaRPr/>
          </a:p>
          <a:p>
            <a:pPr lvl="2"/>
            <a:endParaRPr/>
          </a:p>
          <a:p>
            <a:pPr lvl="3"/>
            <a:endParaRPr/>
          </a:p>
          <a:p>
            <a:pPr lvl="4"/>
            <a:endParaRPr/>
          </a:p>
        </p:txBody>
      </p:sp>
      <p:sp>
        <p:nvSpPr>
          <p:cNvPr id="123"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24"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2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F3F5B1"/>
        </a:solidFill>
        <a:effectLst/>
      </p:bgPr>
    </p:bg>
    <p:spTree>
      <p:nvGrpSpPr>
        <p:cNvPr id="1" name=""/>
        <p:cNvGrpSpPr/>
        <p:nvPr/>
      </p:nvGrpSpPr>
      <p:grpSpPr>
        <a:xfrm>
          <a:off x="0" y="0"/>
          <a:ext cx="0" cy="0"/>
          <a:chOff x="0" y="0"/>
          <a:chExt cx="0" cy="0"/>
        </a:xfrm>
      </p:grpSpPr>
      <p:sp>
        <p:nvSpPr>
          <p:cNvPr id="132" name="Body Level One…"/>
          <p:cNvSpPr txBox="1">
            <a:spLocks noGrp="1"/>
          </p:cNvSpPr>
          <p:nvPr>
            <p:ph type="body" idx="1" hasCustomPrompt="1"/>
          </p:nvPr>
        </p:nvSpPr>
        <p:spPr>
          <a:xfrm>
            <a:off x="2082800" y="1509784"/>
            <a:ext cx="20205700" cy="6852293"/>
          </a:xfrm>
          <a:prstGeom prst="rect">
            <a:avLst/>
          </a:prstGeom>
        </p:spPr>
        <p:txBody>
          <a:bodyPr/>
          <a:lstStyle>
            <a:lvl1pPr>
              <a:lnSpc>
                <a:spcPct val="90000"/>
              </a:lnSpc>
              <a:defRPr sz="25000" cap="all" spc="750">
                <a:solidFill>
                  <a:schemeClr val="accent1">
                    <a:satOff val="36598"/>
                    <a:lumOff val="-17227"/>
                  </a:schemeClr>
                </a:solidFill>
              </a:defRPr>
            </a:lvl1pPr>
            <a:lvl2pPr>
              <a:lnSpc>
                <a:spcPct val="90000"/>
              </a:lnSpc>
              <a:defRPr sz="25000" cap="all" spc="750">
                <a:solidFill>
                  <a:schemeClr val="accent1">
                    <a:satOff val="36598"/>
                    <a:lumOff val="-17227"/>
                  </a:schemeClr>
                </a:solidFill>
              </a:defRPr>
            </a:lvl2pPr>
            <a:lvl3pPr>
              <a:lnSpc>
                <a:spcPct val="90000"/>
              </a:lnSpc>
              <a:defRPr sz="25000" cap="all" spc="750">
                <a:solidFill>
                  <a:schemeClr val="accent1">
                    <a:satOff val="36598"/>
                    <a:lumOff val="-17227"/>
                  </a:schemeClr>
                </a:solidFill>
              </a:defRPr>
            </a:lvl3pPr>
            <a:lvl4pPr>
              <a:lnSpc>
                <a:spcPct val="90000"/>
              </a:lnSpc>
              <a:defRPr sz="25000" cap="all" spc="750">
                <a:solidFill>
                  <a:schemeClr val="accent1">
                    <a:satOff val="36598"/>
                    <a:lumOff val="-17227"/>
                  </a:schemeClr>
                </a:solidFill>
              </a:defRPr>
            </a:lvl4pPr>
            <a:lvl5pPr>
              <a:lnSpc>
                <a:spcPct val="90000"/>
              </a:lnSpc>
              <a:defRPr sz="25000" cap="all" spc="750">
                <a:solidFill>
                  <a:schemeClr val="accent1">
                    <a:satOff val="36598"/>
                    <a:lumOff val="-17227"/>
                  </a:schemeClr>
                </a:solidFill>
              </a:defRPr>
            </a:lvl5pPr>
          </a:lstStyle>
          <a:p>
            <a:r>
              <a:t>100%</a:t>
            </a:r>
          </a:p>
          <a:p>
            <a:pPr lvl="1"/>
            <a:endParaRPr/>
          </a:p>
          <a:p>
            <a:pPr lvl="2"/>
            <a:endParaRPr/>
          </a:p>
          <a:p>
            <a:pPr lvl="3"/>
            <a:endParaRPr/>
          </a:p>
          <a:p>
            <a:pPr lvl="4"/>
            <a:endParaRPr/>
          </a:p>
        </p:txBody>
      </p:sp>
      <p:sp>
        <p:nvSpPr>
          <p:cNvPr id="133" name="Fact information"/>
          <p:cNvSpPr txBox="1">
            <a:spLocks noGrp="1"/>
          </p:cNvSpPr>
          <p:nvPr>
            <p:ph type="body" sz="quarter" idx="21" hasCustomPrompt="1"/>
          </p:nvPr>
        </p:nvSpPr>
        <p:spPr>
          <a:xfrm>
            <a:off x="2082800" y="8407994"/>
            <a:ext cx="20205700" cy="694056"/>
          </a:xfrm>
          <a:prstGeom prst="rect">
            <a:avLst/>
          </a:prstGeom>
        </p:spPr>
        <p:txBody>
          <a:bodyPr anchor="t"/>
          <a:lstStyle>
            <a:lvl1pPr>
              <a:defRPr sz="3500" spc="104">
                <a:solidFill>
                  <a:schemeClr val="accent1"/>
                </a:solidFill>
              </a:defRPr>
            </a:lvl1pPr>
          </a:lstStyle>
          <a:p>
            <a:r>
              <a:t>Fact information</a:t>
            </a:r>
          </a:p>
        </p:txBody>
      </p:sp>
      <p:sp>
        <p:nvSpPr>
          <p:cNvPr id="134"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35"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36"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bg>
      <p:bgPr>
        <a:solidFill>
          <a:srgbClr val="FFCBC5"/>
        </a:solidFill>
        <a:effectLst/>
      </p:bgPr>
    </p:bg>
    <p:spTree>
      <p:nvGrpSpPr>
        <p:cNvPr id="1" name=""/>
        <p:cNvGrpSpPr/>
        <p:nvPr/>
      </p:nvGrpSpPr>
      <p:grpSpPr>
        <a:xfrm>
          <a:off x="0" y="0"/>
          <a:ext cx="0" cy="0"/>
          <a:chOff x="0" y="0"/>
          <a:chExt cx="0" cy="0"/>
        </a:xfrm>
      </p:grpSpPr>
      <p:sp>
        <p:nvSpPr>
          <p:cNvPr id="143" name="Attribution"/>
          <p:cNvSpPr txBox="1">
            <a:spLocks noGrp="1"/>
          </p:cNvSpPr>
          <p:nvPr>
            <p:ph type="body" sz="quarter" idx="21" hasCustomPrompt="1"/>
          </p:nvPr>
        </p:nvSpPr>
        <p:spPr>
          <a:xfrm>
            <a:off x="2088436" y="11375561"/>
            <a:ext cx="20207127" cy="706629"/>
          </a:xfrm>
          <a:prstGeom prst="rect">
            <a:avLst/>
          </a:prstGeom>
        </p:spPr>
        <p:txBody>
          <a:bodyPr anchor="t"/>
          <a:lstStyle>
            <a:lvl1pPr>
              <a:defRPr>
                <a:solidFill>
                  <a:schemeClr val="accent1"/>
                </a:solidFill>
              </a:defRPr>
            </a:lvl1pPr>
          </a:lstStyle>
          <a:p>
            <a:r>
              <a:t>Attribution</a:t>
            </a:r>
          </a:p>
        </p:txBody>
      </p:sp>
      <p:sp>
        <p:nvSpPr>
          <p:cNvPr id="144"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145"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146" name="Body Level One…"/>
          <p:cNvSpPr txBox="1">
            <a:spLocks noGrp="1"/>
          </p:cNvSpPr>
          <p:nvPr>
            <p:ph type="body" sz="half" idx="1" hasCustomPrompt="1"/>
          </p:nvPr>
        </p:nvSpPr>
        <p:spPr>
          <a:xfrm>
            <a:off x="2088436" y="4298870"/>
            <a:ext cx="20207128" cy="4699001"/>
          </a:xfrm>
          <a:prstGeom prst="rect">
            <a:avLst/>
          </a:prstGeom>
        </p:spPr>
        <p:txBody>
          <a:bodyPr anchor="ctr"/>
          <a:lstStyle>
            <a:lvl1pPr>
              <a:lnSpc>
                <a:spcPct val="90000"/>
              </a:lnSpc>
              <a:defRPr sz="9500" cap="all" spc="190">
                <a:solidFill>
                  <a:schemeClr val="accent1">
                    <a:satOff val="36598"/>
                    <a:lumOff val="-17227"/>
                  </a:schemeClr>
                </a:solidFill>
              </a:defRPr>
            </a:lvl1pPr>
            <a:lvl2pPr>
              <a:lnSpc>
                <a:spcPct val="90000"/>
              </a:lnSpc>
              <a:defRPr sz="9500" cap="all" spc="190">
                <a:solidFill>
                  <a:schemeClr val="accent1">
                    <a:satOff val="36598"/>
                    <a:lumOff val="-17227"/>
                  </a:schemeClr>
                </a:solidFill>
              </a:defRPr>
            </a:lvl2pPr>
            <a:lvl3pPr>
              <a:lnSpc>
                <a:spcPct val="90000"/>
              </a:lnSpc>
              <a:defRPr sz="9500" cap="all" spc="190">
                <a:solidFill>
                  <a:schemeClr val="accent1">
                    <a:satOff val="36598"/>
                    <a:lumOff val="-17227"/>
                  </a:schemeClr>
                </a:solidFill>
              </a:defRPr>
            </a:lvl3pPr>
            <a:lvl4pPr>
              <a:lnSpc>
                <a:spcPct val="90000"/>
              </a:lnSpc>
              <a:defRPr sz="9500" cap="all" spc="190">
                <a:solidFill>
                  <a:schemeClr val="accent1">
                    <a:satOff val="36598"/>
                    <a:lumOff val="-17227"/>
                  </a:schemeClr>
                </a:solidFill>
              </a:defRPr>
            </a:lvl4pPr>
            <a:lvl5pPr>
              <a:lnSpc>
                <a:spcPct val="90000"/>
              </a:lnSpc>
              <a:defRPr sz="9500" cap="all" spc="190">
                <a:solidFill>
                  <a:schemeClr val="accent1">
                    <a:satOff val="36598"/>
                    <a:lumOff val="-17227"/>
                  </a:schemeClr>
                </a:solidFill>
              </a:defRPr>
            </a:lvl5pPr>
          </a:lstStyle>
          <a:p>
            <a:r>
              <a:t>“Notable Quote”</a:t>
            </a:r>
          </a:p>
          <a:p>
            <a:pPr lvl="1"/>
            <a:endParaRPr/>
          </a:p>
          <a:p>
            <a:pPr lvl="2"/>
            <a:endParaRPr/>
          </a:p>
          <a:p>
            <a:pPr lvl="3"/>
            <a:endParaRPr/>
          </a:p>
          <a:p>
            <a:pPr lvl="4"/>
            <a:endParaRPr/>
          </a:p>
        </p:txBody>
      </p:sp>
      <p:sp>
        <p:nvSpPr>
          <p:cNvPr id="147"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FFF5F2"/>
        </a:solidFill>
        <a:effectLst/>
      </p:bgPr>
    </p:bg>
    <p:spTree>
      <p:nvGrpSpPr>
        <p:cNvPr id="1" name=""/>
        <p:cNvGrpSpPr/>
        <p:nvPr/>
      </p:nvGrpSpPr>
      <p:grpSpPr>
        <a:xfrm>
          <a:off x="0" y="0"/>
          <a:ext cx="0" cy="0"/>
          <a:chOff x="0" y="0"/>
          <a:chExt cx="0" cy="0"/>
        </a:xfrm>
      </p:grpSpPr>
      <p:sp>
        <p:nvSpPr>
          <p:cNvPr id="154" name="Image"/>
          <p:cNvSpPr>
            <a:spLocks noGrp="1"/>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endParaRPr dirty="0"/>
          </a:p>
        </p:txBody>
      </p:sp>
      <p:sp>
        <p:nvSpPr>
          <p:cNvPr id="155" name="Image"/>
          <p:cNvSpPr>
            <a:spLocks noGrp="1"/>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endParaRPr dirty="0"/>
          </a:p>
        </p:txBody>
      </p:sp>
      <p:sp>
        <p:nvSpPr>
          <p:cNvPr id="156" name="1056335080_2112x2816.jpeg"/>
          <p:cNvSpPr>
            <a:spLocks noGrp="1"/>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endParaRPr dirty="0"/>
          </a:p>
        </p:txBody>
      </p:sp>
      <p:sp>
        <p:nvSpPr>
          <p:cNvPr id="157"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FFF5F2"/>
        </a:solidFill>
        <a:effectLst/>
      </p:bgPr>
    </p:bg>
    <p:spTree>
      <p:nvGrpSpPr>
        <p:cNvPr id="1" name=""/>
        <p:cNvGrpSpPr/>
        <p:nvPr/>
      </p:nvGrpSpPr>
      <p:grpSpPr>
        <a:xfrm>
          <a:off x="0" y="0"/>
          <a:ext cx="0" cy="0"/>
          <a:chOff x="0" y="0"/>
          <a:chExt cx="0" cy="0"/>
        </a:xfrm>
      </p:grpSpPr>
      <p:sp>
        <p:nvSpPr>
          <p:cNvPr id="164" name="Image"/>
          <p:cNvSpPr>
            <a:spLocks noGrp="1"/>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endParaRPr dirty="0"/>
          </a:p>
        </p:txBody>
      </p:sp>
      <p:sp>
        <p:nvSpPr>
          <p:cNvPr id="16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5F2"/>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bg>
      <p:bgPr>
        <a:solidFill>
          <a:srgbClr val="FFFFFF"/>
        </a:solidFill>
        <a:effectLst/>
      </p:bgPr>
    </p:bg>
    <p:spTree>
      <p:nvGrpSpPr>
        <p:cNvPr id="1" name=""/>
        <p:cNvGrpSpPr/>
        <p:nvPr/>
      </p:nvGrpSpPr>
      <p:grpSpPr>
        <a:xfrm>
          <a:off x="0" y="0"/>
          <a:ext cx="0" cy="0"/>
          <a:chOff x="0" y="0"/>
          <a:chExt cx="0" cy="0"/>
        </a:xfrm>
      </p:grpSpPr>
      <p:sp>
        <p:nvSpPr>
          <p:cNvPr id="27" name="1056335066_3170x2500.jpeg"/>
          <p:cNvSpPr>
            <a:spLocks noGrp="1"/>
          </p:cNvSpPr>
          <p:nvPr>
            <p:ph type="pic" idx="21"/>
          </p:nvPr>
        </p:nvSpPr>
        <p:spPr>
          <a:xfrm>
            <a:off x="0" y="-2757142"/>
            <a:ext cx="24384000" cy="19230284"/>
          </a:xfrm>
          <a:prstGeom prst="rect">
            <a:avLst/>
          </a:prstGeom>
        </p:spPr>
        <p:txBody>
          <a:bodyPr lIns="91439" tIns="45719" rIns="91439" bIns="45719" anchor="t">
            <a:noAutofit/>
          </a:bodyPr>
          <a:lstStyle/>
          <a:p>
            <a:endParaRPr dirty="0"/>
          </a:p>
        </p:txBody>
      </p:sp>
      <p:sp>
        <p:nvSpPr>
          <p:cNvPr id="28" name="Topic"/>
          <p:cNvSpPr txBox="1">
            <a:spLocks noGrp="1"/>
          </p:cNvSpPr>
          <p:nvPr>
            <p:ph type="body" sz="quarter" idx="22" hasCustomPrompt="1"/>
          </p:nvPr>
        </p:nvSpPr>
        <p:spPr>
          <a:xfrm>
            <a:off x="1181100" y="12364718"/>
            <a:ext cx="4965700" cy="467107"/>
          </a:xfrm>
          <a:prstGeom prst="rect">
            <a:avLst/>
          </a:prstGeom>
        </p:spPr>
        <p:txBody>
          <a:bodyPr anchor="t"/>
          <a:lstStyle>
            <a:lvl1pPr>
              <a:defRPr sz="2200" b="0" cap="all" spc="88">
                <a:solidFill>
                  <a:srgbClr val="FFFFFF"/>
                </a:solidFill>
              </a:defRPr>
            </a:lvl1pPr>
          </a:lstStyle>
          <a:p>
            <a:r>
              <a:t>Topic</a:t>
            </a:r>
          </a:p>
        </p:txBody>
      </p:sp>
      <p:sp>
        <p:nvSpPr>
          <p:cNvPr id="29" name="Location"/>
          <p:cNvSpPr txBox="1">
            <a:spLocks noGrp="1"/>
          </p:cNvSpPr>
          <p:nvPr>
            <p:ph type="body" sz="quarter" idx="23" hasCustomPrompt="1"/>
          </p:nvPr>
        </p:nvSpPr>
        <p:spPr>
          <a:xfrm>
            <a:off x="18237200" y="12364718"/>
            <a:ext cx="4965700" cy="467107"/>
          </a:xfrm>
          <a:prstGeom prst="rect">
            <a:avLst/>
          </a:prstGeom>
        </p:spPr>
        <p:txBody>
          <a:bodyPr anchor="t"/>
          <a:lstStyle>
            <a:lvl1pPr>
              <a:defRPr sz="2200" b="0" cap="all" spc="88">
                <a:solidFill>
                  <a:srgbClr val="FFFFFF"/>
                </a:solidFill>
              </a:defRPr>
            </a:lvl1pPr>
          </a:lstStyle>
          <a:p>
            <a:r>
              <a:t>Location</a:t>
            </a:r>
          </a:p>
        </p:txBody>
      </p:sp>
      <p:sp>
        <p:nvSpPr>
          <p:cNvPr id="30" name="Author and Date"/>
          <p:cNvSpPr txBox="1">
            <a:spLocks noGrp="1"/>
          </p:cNvSpPr>
          <p:nvPr>
            <p:ph type="body" sz="quarter" idx="24" hasCustomPrompt="1"/>
          </p:nvPr>
        </p:nvSpPr>
        <p:spPr>
          <a:xfrm>
            <a:off x="6946900" y="12233909"/>
            <a:ext cx="10490200" cy="706629"/>
          </a:xfrm>
          <a:prstGeom prst="rect">
            <a:avLst/>
          </a:prstGeom>
        </p:spPr>
        <p:txBody>
          <a:bodyPr anchor="t"/>
          <a:lstStyle>
            <a:lvl1pPr>
              <a:defRPr>
                <a:solidFill>
                  <a:srgbClr val="FFFFFF"/>
                </a:solidFill>
              </a:defRPr>
            </a:lvl1pPr>
          </a:lstStyle>
          <a:p>
            <a:r>
              <a:t>Author and Date</a:t>
            </a:r>
          </a:p>
        </p:txBody>
      </p:sp>
      <p:sp>
        <p:nvSpPr>
          <p:cNvPr id="31" name="Li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2" name="Li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3" name="Li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4" name="Li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35" name="Body Level One…"/>
          <p:cNvSpPr txBox="1">
            <a:spLocks noGrp="1"/>
          </p:cNvSpPr>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endParaRPr/>
          </a:p>
          <a:p>
            <a:pPr lvl="2"/>
            <a:endParaRPr/>
          </a:p>
          <a:p>
            <a:pPr lvl="3"/>
            <a:endParaRPr/>
          </a:p>
          <a:p>
            <a:pPr lvl="4"/>
            <a:endParaRPr/>
          </a:p>
        </p:txBody>
      </p:sp>
      <p:sp>
        <p:nvSpPr>
          <p:cNvPr id="36" name="Presentation Title"/>
          <p:cNvSpPr txBox="1">
            <a:spLocks noGrp="1"/>
          </p:cNvSpPr>
          <p:nvPr>
            <p:ph type="title" hasCustomPrompt="1"/>
          </p:nvPr>
        </p:nvSpPr>
        <p:spPr>
          <a:prstGeom prst="rect">
            <a:avLst/>
          </a:prstGeom>
        </p:spPr>
        <p:txBody>
          <a:bodyPr/>
          <a:lstStyle/>
          <a:p>
            <a:r>
              <a:t>Presentation Title</a:t>
            </a:r>
          </a:p>
        </p:txBody>
      </p:sp>
      <p:sp>
        <p:nvSpPr>
          <p:cNvPr id="37" name="Slide Number"/>
          <p:cNvSpPr txBox="1">
            <a:spLocks noGrp="1"/>
          </p:cNvSpPr>
          <p:nvPr>
            <p:ph type="sldNum" sz="quarter" idx="2"/>
          </p:nvPr>
        </p:nvSpPr>
        <p:spPr>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bg>
      <p:bgPr>
        <a:solidFill>
          <a:srgbClr val="FFF5F2"/>
        </a:solidFill>
        <a:effectLst/>
      </p:bgPr>
    </p:bg>
    <p:spTree>
      <p:nvGrpSpPr>
        <p:cNvPr id="1" name=""/>
        <p:cNvGrpSpPr/>
        <p:nvPr/>
      </p:nvGrpSpPr>
      <p:grpSpPr>
        <a:xfrm>
          <a:off x="0" y="0"/>
          <a:ext cx="0" cy="0"/>
          <a:chOff x="0" y="0"/>
          <a:chExt cx="0" cy="0"/>
        </a:xfrm>
      </p:grpSpPr>
      <p:sp>
        <p:nvSpPr>
          <p:cNvPr id="44" name="Body Level One…"/>
          <p:cNvSpPr txBox="1">
            <a:spLocks noGrp="1"/>
          </p:cNvSpPr>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r>
              <a:t>Slide Subtitle</a:t>
            </a:r>
          </a:p>
          <a:p>
            <a:pPr lvl="1"/>
            <a:endParaRPr/>
          </a:p>
          <a:p>
            <a:pPr lvl="2"/>
            <a:endParaRPr/>
          </a:p>
          <a:p>
            <a:pPr lvl="3"/>
            <a:endParaRPr/>
          </a:p>
          <a:p>
            <a:pPr lvl="4"/>
            <a:endParaRPr/>
          </a:p>
        </p:txBody>
      </p:sp>
      <p:sp>
        <p:nvSpPr>
          <p:cNvPr id="45" name="Slide Title"/>
          <p:cNvSpPr txBox="1">
            <a:spLocks noGrp="1"/>
          </p:cNvSpPr>
          <p:nvPr>
            <p:ph type="title" hasCustomPrompt="1"/>
          </p:nvPr>
        </p:nvSpPr>
        <p:spPr>
          <a:xfrm>
            <a:off x="1270000" y="4925417"/>
            <a:ext cx="11785600" cy="2933701"/>
          </a:xfrm>
          <a:prstGeom prst="rect">
            <a:avLst/>
          </a:prstGeom>
        </p:spPr>
        <p:txBody>
          <a:bodyPr anchor="b"/>
          <a:lstStyle>
            <a:lvl1pPr>
              <a:defRPr sz="9000" spc="270">
                <a:solidFill>
                  <a:schemeClr val="accent6"/>
                </a:solidFill>
              </a:defRPr>
            </a:lvl1pPr>
          </a:lstStyle>
          <a:p>
            <a:r>
              <a:t>Slide Title</a:t>
            </a:r>
          </a:p>
        </p:txBody>
      </p:sp>
      <p:sp>
        <p:nvSpPr>
          <p:cNvPr id="46" name="531205463_2542x1430.jpeg"/>
          <p:cNvSpPr>
            <a:spLocks noGrp="1"/>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endParaRPr dirty="0"/>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49"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rgbClr val="FFF5F2"/>
        </a:solidFill>
        <a:effectLst/>
      </p:bgPr>
    </p:bg>
    <p:spTree>
      <p:nvGrpSpPr>
        <p:cNvPr id="1" name=""/>
        <p:cNvGrpSpPr/>
        <p:nvPr/>
      </p:nvGrpSpPr>
      <p:grpSpPr>
        <a:xfrm>
          <a:off x="0" y="0"/>
          <a:ext cx="0" cy="0"/>
          <a:chOff x="0" y="0"/>
          <a:chExt cx="0" cy="0"/>
        </a:xfrm>
      </p:grpSpPr>
      <p:sp>
        <p:nvSpPr>
          <p:cNvPr id="56" name="Body Level One…"/>
          <p:cNvSpPr txBox="1">
            <a:spLocks noGrp="1"/>
          </p:cNvSpPr>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59" name="Slide Title"/>
          <p:cNvSpPr txBox="1">
            <a:spLocks noGrp="1"/>
          </p:cNvSpPr>
          <p:nvPr>
            <p:ph type="title" hasCustomPrompt="1"/>
          </p:nvPr>
        </p:nvSpPr>
        <p:spPr>
          <a:xfrm>
            <a:off x="2088436" y="1282700"/>
            <a:ext cx="20207128" cy="1649711"/>
          </a:xfrm>
          <a:prstGeom prst="rect">
            <a:avLst/>
          </a:prstGeom>
        </p:spPr>
        <p:txBody>
          <a:bodyPr/>
          <a:lstStyle>
            <a:lvl1pPr>
              <a:defRPr sz="9000" spc="270">
                <a:solidFill>
                  <a:schemeClr val="accent6"/>
                </a:solidFill>
              </a:defRPr>
            </a:lvl1pPr>
          </a:lstStyle>
          <a:p>
            <a:r>
              <a:t>Slide Title</a:t>
            </a:r>
          </a:p>
        </p:txBody>
      </p:sp>
      <p:pic>
        <p:nvPicPr>
          <p:cNvPr id="60" name="WhatsApp Image 2020-02-15 at 10.42.14 PM.jpeg" descr="WhatsApp Image 2020-02-15 at 10.42.14 PM.jpeg"/>
          <p:cNvPicPr>
            <a:picLocks noChangeAspect="1"/>
          </p:cNvPicPr>
          <p:nvPr/>
        </p:nvPicPr>
        <p:blipFill>
          <a:blip r:embed="rId3">
            <a:alphaModFix amt="14477"/>
            <a:extLst/>
          </a:blip>
          <a:stretch>
            <a:fillRect/>
          </a:stretch>
        </p:blipFill>
        <p:spPr>
          <a:xfrm>
            <a:off x="39551" y="206379"/>
            <a:ext cx="24304898" cy="13104147"/>
          </a:xfrm>
          <a:prstGeom prst="rect">
            <a:avLst/>
          </a:prstGeom>
          <a:ln w="12700">
            <a:miter lim="400000"/>
          </a:ln>
        </p:spPr>
      </p:pic>
      <p:sp>
        <p:nvSpPr>
          <p:cNvPr id="61"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FFF5F2"/>
        </a:solidFill>
        <a:effectLst/>
      </p:bgPr>
    </p:bg>
    <p:spTree>
      <p:nvGrpSpPr>
        <p:cNvPr id="1" name=""/>
        <p:cNvGrpSpPr/>
        <p:nvPr/>
      </p:nvGrpSpPr>
      <p:grpSpPr>
        <a:xfrm>
          <a:off x="0" y="0"/>
          <a:ext cx="0" cy="0"/>
          <a:chOff x="0" y="0"/>
          <a:chExt cx="0" cy="0"/>
        </a:xfrm>
      </p:grpSpPr>
      <p:sp>
        <p:nvSpPr>
          <p:cNvPr id="68" name="Body Level One…"/>
          <p:cNvSpPr txBox="1">
            <a:spLocks noGrp="1"/>
          </p:cNvSpPr>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69"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70"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71"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FFF5F2"/>
        </a:solidFill>
        <a:effectLst/>
      </p:bgPr>
    </p:bg>
    <p:spTree>
      <p:nvGrpSpPr>
        <p:cNvPr id="1" name=""/>
        <p:cNvGrpSpPr/>
        <p:nvPr/>
      </p:nvGrpSpPr>
      <p:grpSpPr>
        <a:xfrm>
          <a:off x="0" y="0"/>
          <a:ext cx="0" cy="0"/>
          <a:chOff x="0" y="0"/>
          <a:chExt cx="0" cy="0"/>
        </a:xfrm>
      </p:grpSpPr>
      <p:sp>
        <p:nvSpPr>
          <p:cNvPr id="78" name="Slide Title"/>
          <p:cNvSpPr txBox="1">
            <a:spLocks noGrp="1"/>
          </p:cNvSpPr>
          <p:nvPr>
            <p:ph type="title" hasCustomPrompt="1"/>
          </p:nvPr>
        </p:nvSpPr>
        <p:spPr>
          <a:xfrm>
            <a:off x="1270000" y="1851223"/>
            <a:ext cx="11785600" cy="4084936"/>
          </a:xfrm>
          <a:prstGeom prst="rect">
            <a:avLst/>
          </a:prstGeom>
        </p:spPr>
        <p:txBody>
          <a:bodyPr anchor="b"/>
          <a:lstStyle>
            <a:lvl1pPr>
              <a:defRPr sz="9000" spc="270">
                <a:solidFill>
                  <a:schemeClr val="accent6"/>
                </a:solidFill>
              </a:defRPr>
            </a:lvl1pPr>
          </a:lstStyle>
          <a:p>
            <a:r>
              <a:t>Slide Title</a:t>
            </a:r>
          </a:p>
        </p:txBody>
      </p:sp>
      <p:sp>
        <p:nvSpPr>
          <p:cNvPr id="79" name="Body Level One…"/>
          <p:cNvSpPr txBox="1">
            <a:spLocks noGrp="1"/>
          </p:cNvSpPr>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80" name="545882547_1308x1744.jpeg"/>
          <p:cNvSpPr>
            <a:spLocks noGrp="1"/>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endParaRPr dirty="0"/>
          </a:p>
        </p:txBody>
      </p:sp>
      <p:sp>
        <p:nvSpPr>
          <p:cNvPr id="81"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82"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83"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90" name="Section Title"/>
          <p:cNvSpPr txBox="1">
            <a:spLocks noGrp="1"/>
          </p:cNvSpPr>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r>
              <a:t>Section Title</a:t>
            </a:r>
          </a:p>
        </p:txBody>
      </p:sp>
      <p:sp>
        <p:nvSpPr>
          <p:cNvPr id="91"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dirty="0"/>
          </a:p>
        </p:txBody>
      </p:sp>
      <p:sp>
        <p:nvSpPr>
          <p:cNvPr id="92"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dirty="0"/>
          </a:p>
        </p:txBody>
      </p:sp>
      <p:sp>
        <p:nvSpPr>
          <p:cNvPr id="93" name="Slide Number"/>
          <p:cNvSpPr txBox="1">
            <a:spLocks noGrp="1"/>
          </p:cNvSpPr>
          <p:nvPr>
            <p:ph type="sldNum" sz="quarter" idx="2"/>
          </p:nvPr>
        </p:nvSpPr>
        <p:spPr>
          <a:xfrm>
            <a:off x="11990323" y="12890500"/>
            <a:ext cx="416053" cy="467107"/>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F5F2"/>
        </a:solidFill>
        <a:effectLst/>
      </p:bgPr>
    </p:bg>
    <p:spTree>
      <p:nvGrpSpPr>
        <p:cNvPr id="1" name=""/>
        <p:cNvGrpSpPr/>
        <p:nvPr/>
      </p:nvGrpSpPr>
      <p:grpSpPr>
        <a:xfrm>
          <a:off x="0" y="0"/>
          <a:ext cx="0" cy="0"/>
          <a:chOff x="0" y="0"/>
          <a:chExt cx="0" cy="0"/>
        </a:xfrm>
      </p:grpSpPr>
      <p:sp>
        <p:nvSpPr>
          <p:cNvPr id="10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101"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dirty="0"/>
          </a:p>
        </p:txBody>
      </p:sp>
      <p:sp>
        <p:nvSpPr>
          <p:cNvPr id="102" name="Slide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6"/>
                </a:solidFill>
              </a:defRPr>
            </a:lvl1pPr>
          </a:lstStyle>
          <a:p>
            <a:r>
              <a:t>Slide Title</a:t>
            </a:r>
          </a:p>
        </p:txBody>
      </p:sp>
      <p:sp>
        <p:nvSpPr>
          <p:cNvPr id="103"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genda">
    <p:bg>
      <p:bgPr>
        <a:solidFill>
          <a:srgbClr val="FFF5F2"/>
        </a:solidFill>
        <a:effectLst/>
      </p:bgPr>
    </p:bg>
    <p:spTree>
      <p:nvGrpSpPr>
        <p:cNvPr id="1" name=""/>
        <p:cNvGrpSpPr/>
        <p:nvPr/>
      </p:nvGrpSpPr>
      <p:grpSpPr>
        <a:xfrm>
          <a:off x="0" y="0"/>
          <a:ext cx="0" cy="0"/>
          <a:chOff x="0" y="0"/>
          <a:chExt cx="0" cy="0"/>
        </a:xfrm>
      </p:grpSpPr>
      <p:sp>
        <p:nvSpPr>
          <p:cNvPr id="110" name="Agenda Subtitle"/>
          <p:cNvSpPr txBox="1">
            <a:spLocks noGrp="1"/>
          </p:cNvSpPr>
          <p:nvPr>
            <p:ph type="body" sz="quarter" idx="21" hasCustomPrompt="1"/>
          </p:nvPr>
        </p:nvSpPr>
        <p:spPr>
          <a:xfrm>
            <a:off x="2082800" y="2795091"/>
            <a:ext cx="20205700" cy="605029"/>
          </a:xfrm>
          <a:prstGeom prst="rect">
            <a:avLst/>
          </a:prstGeom>
        </p:spPr>
        <p:txBody>
          <a:bodyPr lIns="0" tIns="0" rIns="0" bIns="0" anchor="ctr"/>
          <a:lstStyle>
            <a:lvl1pPr>
              <a:defRPr>
                <a:solidFill>
                  <a:srgbClr val="8AACB9"/>
                </a:solidFill>
              </a:defRPr>
            </a:lvl1pPr>
          </a:lstStyle>
          <a:p>
            <a:r>
              <a:t>Agenda Subtitle</a:t>
            </a:r>
          </a:p>
        </p:txBody>
      </p:sp>
      <p:sp>
        <p:nvSpPr>
          <p:cNvPr id="111" name="Body Level One…"/>
          <p:cNvSpPr txBox="1">
            <a:spLocks noGrp="1"/>
          </p:cNvSpPr>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z="5000" spc="0">
                <a:solidFill>
                  <a:schemeClr val="accent1">
                    <a:satOff val="36598"/>
                    <a:lumOff val="-17227"/>
                  </a:schemeClr>
                </a:solidFill>
              </a:defRPr>
            </a:lvl1pPr>
            <a:lvl2pPr marL="177800" indent="279400" defTabSz="2641600">
              <a:lnSpc>
                <a:spcPct val="100000"/>
              </a:lnSpc>
              <a:spcBef>
                <a:spcPts val="4400"/>
              </a:spcBef>
              <a:tabLst>
                <a:tab pos="5384800" algn="l"/>
              </a:tabLst>
              <a:defRPr sz="5000" spc="0">
                <a:solidFill>
                  <a:schemeClr val="accent1">
                    <a:satOff val="36598"/>
                    <a:lumOff val="-17227"/>
                  </a:schemeClr>
                </a:solidFill>
              </a:defRPr>
            </a:lvl2pPr>
            <a:lvl3pPr marL="177800" indent="736600" defTabSz="2641600">
              <a:lnSpc>
                <a:spcPct val="100000"/>
              </a:lnSpc>
              <a:spcBef>
                <a:spcPts val="4400"/>
              </a:spcBef>
              <a:tabLst>
                <a:tab pos="5384800" algn="l"/>
              </a:tabLst>
              <a:defRPr sz="5000" spc="0">
                <a:solidFill>
                  <a:schemeClr val="accent1">
                    <a:satOff val="36598"/>
                    <a:lumOff val="-17227"/>
                  </a:schemeClr>
                </a:solidFill>
              </a:defRPr>
            </a:lvl3pPr>
            <a:lvl4pPr marL="177800" indent="1193800" defTabSz="2641600">
              <a:lnSpc>
                <a:spcPct val="100000"/>
              </a:lnSpc>
              <a:spcBef>
                <a:spcPts val="4400"/>
              </a:spcBef>
              <a:tabLst>
                <a:tab pos="5384800" algn="l"/>
              </a:tabLst>
              <a:defRPr sz="5000" spc="0">
                <a:solidFill>
                  <a:schemeClr val="accent1">
                    <a:satOff val="36598"/>
                    <a:lumOff val="-17227"/>
                  </a:schemeClr>
                </a:solidFill>
              </a:defRPr>
            </a:lvl4pPr>
            <a:lvl5pPr marL="177800" indent="1651000" defTabSz="2641600">
              <a:lnSpc>
                <a:spcPct val="100000"/>
              </a:lnSpc>
              <a:spcBef>
                <a:spcPts val="4400"/>
              </a:spcBef>
              <a:tabLst>
                <a:tab pos="5384800" algn="l"/>
              </a:tabLst>
              <a:defRPr sz="5000" spc="0">
                <a:solidFill>
                  <a:schemeClr val="accent1">
                    <a:satOff val="36598"/>
                    <a:lumOff val="-17227"/>
                  </a:schemeClr>
                </a:solidFill>
              </a:defRPr>
            </a:lvl5pPr>
          </a:lstStyle>
          <a:p>
            <a:r>
              <a:t>Agenda Topics</a:t>
            </a:r>
          </a:p>
          <a:p>
            <a:pPr lvl="1"/>
            <a:endParaRPr/>
          </a:p>
          <a:p>
            <a:pPr lvl="2"/>
            <a:endParaRPr/>
          </a:p>
          <a:p>
            <a:pPr lvl="3"/>
            <a:endParaRPr/>
          </a:p>
          <a:p>
            <a:pPr lvl="4"/>
            <a:endParaRPr/>
          </a:p>
        </p:txBody>
      </p:sp>
      <p:sp>
        <p:nvSpPr>
          <p:cNvPr id="112" name="Agenda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1">
                    <a:satOff val="36598"/>
                    <a:lumOff val="-17227"/>
                  </a:schemeClr>
                </a:solidFill>
              </a:defRPr>
            </a:lvl1pPr>
          </a:lstStyle>
          <a:p>
            <a:r>
              <a:t>Agenda Title</a:t>
            </a:r>
          </a:p>
        </p:txBody>
      </p:sp>
      <p:sp>
        <p:nvSpPr>
          <p:cNvPr id="113"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14"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dirty="0"/>
          </a:p>
        </p:txBody>
      </p:sp>
      <p:sp>
        <p:nvSpPr>
          <p:cNvPr id="11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Presentation Title</a:t>
            </a:r>
          </a:p>
        </p:txBody>
      </p:sp>
      <p:sp>
        <p:nvSpPr>
          <p:cNvPr id="3" name="Body Level One…"/>
          <p:cNvSpPr txBox="1">
            <a:spLocks noGrp="1"/>
          </p:cNvSpPr>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Subtitle</a:t>
            </a:r>
          </a:p>
          <a:p>
            <a:pPr lvl="1"/>
            <a:endParaRPr/>
          </a:p>
          <a:p>
            <a:pPr lvl="2"/>
            <a:endParaRPr/>
          </a:p>
          <a:p>
            <a:pPr lvl="3"/>
            <a:endParaRPr/>
          </a:p>
          <a:p>
            <a:pPr lvl="4"/>
            <a:endParaRP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dirty="0"/>
          </a:p>
        </p:txBody>
      </p:sp>
      <p:sp>
        <p:nvSpPr>
          <p:cNvPr id="8" name="Slide Number"/>
          <p:cNvSpPr txBox="1">
            <a:spLocks noGrp="1"/>
          </p:cNvSpPr>
          <p:nvPr>
            <p:ph type="sldNum" sz="quarter" idx="2"/>
          </p:nvPr>
        </p:nvSpPr>
        <p:spPr>
          <a:xfrm>
            <a:off x="11988800" y="12890500"/>
            <a:ext cx="416053" cy="467107"/>
          </a:xfrm>
          <a:prstGeom prst="rect">
            <a:avLst/>
          </a:prstGeom>
          <a:ln w="12700">
            <a:miter lim="400000"/>
          </a:ln>
        </p:spPr>
        <p:txBody>
          <a:bodyPr wrap="none" lIns="50800" tIns="50800" rIns="50800" bIns="50800" anchor="b">
            <a:spAutoFit/>
          </a:bodyPr>
          <a:lstStyle>
            <a:lvl1pPr defTabSz="584200">
              <a:defRPr spc="0">
                <a:solidFill>
                  <a:srgbClr val="FFFFFF"/>
                </a:solidFill>
                <a:latin typeface="+mn-lt"/>
                <a:ea typeface="+mn-ea"/>
                <a:cs typeface="+mn-cs"/>
                <a:sym typeface="Graphik"/>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p:titleStyle>
    <p:bodyStyle>
      <a:lvl1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1pPr>
      <a:lvl2pPr marL="0" marR="0" indent="457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2pPr>
      <a:lvl3pPr marL="0" marR="0" indent="914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3pPr>
      <a:lvl4pPr marL="0" marR="0" indent="1371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4pPr>
      <a:lvl5pPr marL="0" marR="0" indent="18288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9pPr>
    </p:bodyStyle>
    <p:otherStyle>
      <a:lvl1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914399" y="1449660"/>
            <a:ext cx="22726185" cy="8894743"/>
          </a:xfrm>
          <a:prstGeom prst="rect">
            <a:avLst/>
          </a:prstGeom>
        </p:spPr>
        <p:txBody>
          <a:bodyPr wrap="square">
            <a:spAutoFit/>
          </a:bodyPr>
          <a:lstStyle/>
          <a:p>
            <a:r>
              <a:rPr lang="en-US" sz="8800" b="1" dirty="0" smtClean="0">
                <a:solidFill>
                  <a:srgbClr val="FF0000"/>
                </a:solidFill>
              </a:rPr>
              <a:t>STLC</a:t>
            </a:r>
            <a:r>
              <a:rPr lang="en-US" sz="900" dirty="0"/>
              <a:t/>
            </a:r>
            <a:br>
              <a:rPr lang="en-US" sz="900" dirty="0"/>
            </a:br>
            <a:r>
              <a:rPr lang="en-US" sz="6600" dirty="0"/>
              <a:t>Software </a:t>
            </a:r>
            <a:r>
              <a:rPr lang="en-US" sz="6600" dirty="0" smtClean="0"/>
              <a:t>Testing Life </a:t>
            </a:r>
            <a:r>
              <a:rPr lang="en-US" sz="6600" dirty="0" smtClean="0"/>
              <a:t>Cycle</a:t>
            </a:r>
          </a:p>
          <a:p>
            <a:endParaRPr lang="en-US" sz="6600" dirty="0"/>
          </a:p>
          <a:p>
            <a:endParaRPr lang="en-US" sz="2400" dirty="0"/>
          </a:p>
          <a:p>
            <a:pPr>
              <a:spcBef>
                <a:spcPts val="1200"/>
              </a:spcBef>
            </a:pPr>
            <a:r>
              <a:rPr lang="en-US" sz="6600" dirty="0"/>
              <a:t>Gun </a:t>
            </a:r>
            <a:r>
              <a:rPr lang="en-US" sz="6600" dirty="0" smtClean="0"/>
              <a:t>5</a:t>
            </a:r>
            <a:endParaRPr lang="en-US" sz="6600" dirty="0"/>
          </a:p>
          <a:p>
            <a:pPr>
              <a:spcBef>
                <a:spcPts val="1200"/>
              </a:spcBef>
            </a:pPr>
            <a:r>
              <a:rPr lang="en-US" sz="6600" dirty="0" smtClean="0"/>
              <a:t>10</a:t>
            </a:r>
            <a:r>
              <a:rPr lang="en-US" sz="6600" dirty="0" smtClean="0"/>
              <a:t> </a:t>
            </a:r>
            <a:r>
              <a:rPr lang="en-US" sz="6600" noProof="1" smtClean="0"/>
              <a:t>Ekim</a:t>
            </a:r>
            <a:r>
              <a:rPr lang="en-US" sz="6600" dirty="0" smtClean="0"/>
              <a:t> 2020</a:t>
            </a:r>
          </a:p>
          <a:p>
            <a:pPr>
              <a:spcBef>
                <a:spcPts val="1200"/>
              </a:spcBef>
            </a:pPr>
            <a:endParaRPr lang="en-US" sz="6600" dirty="0"/>
          </a:p>
          <a:p>
            <a:pPr>
              <a:spcBef>
                <a:spcPts val="1200"/>
              </a:spcBef>
            </a:pPr>
            <a:endParaRPr lang="en-US" sz="6600" dirty="0"/>
          </a:p>
          <a:p>
            <a:endParaRPr lang="en-US" sz="2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02165" y="1115122"/>
            <a:ext cx="22726185" cy="1015663"/>
          </a:xfrm>
          <a:prstGeom prst="rect">
            <a:avLst/>
          </a:prstGeom>
        </p:spPr>
        <p:txBody>
          <a:bodyPr wrap="square">
            <a:spAutoFit/>
          </a:bodyPr>
          <a:lstStyle/>
          <a:p>
            <a:r>
              <a:rPr lang="en-US" sz="6000" b="1" dirty="0" smtClean="0">
                <a:solidFill>
                  <a:srgbClr val="C00000"/>
                </a:solidFill>
              </a:rPr>
              <a:t>S</a:t>
            </a:r>
            <a:r>
              <a:rPr lang="en-US" sz="6000" b="1" dirty="0" smtClean="0"/>
              <a:t>oftware </a:t>
            </a:r>
            <a:r>
              <a:rPr lang="en-US" sz="6000" b="1" dirty="0" smtClean="0">
                <a:solidFill>
                  <a:srgbClr val="C00000"/>
                </a:solidFill>
              </a:rPr>
              <a:t>T</a:t>
            </a:r>
            <a:r>
              <a:rPr lang="en-US" sz="6000" b="1" dirty="0" smtClean="0"/>
              <a:t>esting </a:t>
            </a:r>
            <a:r>
              <a:rPr lang="en-US" sz="6000" b="1" dirty="0" smtClean="0">
                <a:solidFill>
                  <a:srgbClr val="C00000"/>
                </a:solidFill>
              </a:rPr>
              <a:t>L</a:t>
            </a:r>
            <a:r>
              <a:rPr lang="en-US" sz="6000" b="1" dirty="0" smtClean="0"/>
              <a:t>ife </a:t>
            </a:r>
            <a:r>
              <a:rPr lang="en-US" sz="6000" b="1" dirty="0">
                <a:solidFill>
                  <a:srgbClr val="C00000"/>
                </a:solidFill>
              </a:rPr>
              <a:t>C</a:t>
            </a:r>
            <a:r>
              <a:rPr lang="en-US" sz="6000" b="1" dirty="0" smtClean="0"/>
              <a:t>ycle</a:t>
            </a:r>
            <a:endParaRPr lang="en-US" sz="6000" b="1" dirty="0" smtClean="0"/>
          </a:p>
        </p:txBody>
      </p:sp>
      <p:pic>
        <p:nvPicPr>
          <p:cNvPr id="1026" name="Picture 2" descr="Software Testing Life Cycle - A Beginner's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982" y="2130785"/>
            <a:ext cx="10921136" cy="9957508"/>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817418" y="3512266"/>
            <a:ext cx="7661564" cy="7232749"/>
          </a:xfrm>
          <a:prstGeom prst="rect">
            <a:avLst/>
          </a:prstGeom>
        </p:spPr>
        <p:txBody>
          <a:bodyPr wrap="square">
            <a:spAutoFit/>
          </a:bodyPr>
          <a:lstStyle/>
          <a:p>
            <a:pPr marL="571500" indent="-571500" algn="r">
              <a:spcAft>
                <a:spcPts val="4800"/>
              </a:spcAft>
              <a:buFont typeface="Arial" panose="020B0604020202020204" pitchFamily="34" charset="0"/>
              <a:buChar char="•"/>
            </a:pPr>
            <a:r>
              <a:rPr lang="en-US" sz="4400" noProof="1" smtClean="0">
                <a:solidFill>
                  <a:srgbClr val="292929"/>
                </a:solidFill>
                <a:latin typeface="medium-content-serif-font"/>
              </a:rPr>
              <a:t>Gereksinim Analizi</a:t>
            </a:r>
            <a:endParaRPr lang="en-US" sz="4400" noProof="1">
              <a:solidFill>
                <a:srgbClr val="292929"/>
              </a:solidFill>
              <a:latin typeface="medium-content-serif-font"/>
            </a:endParaRPr>
          </a:p>
          <a:p>
            <a:pPr marL="571500" indent="-571500" algn="r">
              <a:spcAft>
                <a:spcPts val="4800"/>
              </a:spcAft>
              <a:buFont typeface="Arial" panose="020B0604020202020204" pitchFamily="34" charset="0"/>
              <a:buChar char="•"/>
            </a:pPr>
            <a:r>
              <a:rPr lang="en-US" sz="4400" noProof="1" smtClean="0">
                <a:solidFill>
                  <a:srgbClr val="292929"/>
                </a:solidFill>
                <a:latin typeface="medium-content-serif-font"/>
              </a:rPr>
              <a:t>Test Plani</a:t>
            </a:r>
          </a:p>
          <a:p>
            <a:pPr marL="571500" indent="-571500" algn="r">
              <a:spcAft>
                <a:spcPts val="4800"/>
              </a:spcAft>
              <a:buFont typeface="Arial" panose="020B0604020202020204" pitchFamily="34" charset="0"/>
              <a:buChar char="•"/>
            </a:pPr>
            <a:r>
              <a:rPr lang="en-US" sz="4400" noProof="1" smtClean="0">
                <a:solidFill>
                  <a:srgbClr val="292929"/>
                </a:solidFill>
                <a:latin typeface="medium-content-serif-font"/>
              </a:rPr>
              <a:t>Test Senaryosu Gelistirme</a:t>
            </a:r>
          </a:p>
          <a:p>
            <a:pPr marL="571500" indent="-571500" algn="r">
              <a:spcAft>
                <a:spcPts val="4800"/>
              </a:spcAft>
              <a:buFont typeface="Arial" panose="020B0604020202020204" pitchFamily="34" charset="0"/>
              <a:buChar char="•"/>
            </a:pPr>
            <a:r>
              <a:rPr lang="en-US" sz="4400" noProof="1" smtClean="0">
                <a:solidFill>
                  <a:srgbClr val="292929"/>
                </a:solidFill>
                <a:latin typeface="medium-content-serif-font"/>
              </a:rPr>
              <a:t>Test ortami Kurulumu</a:t>
            </a:r>
          </a:p>
          <a:p>
            <a:pPr marL="571500" indent="-571500" algn="r">
              <a:spcAft>
                <a:spcPts val="4800"/>
              </a:spcAft>
              <a:buFont typeface="Arial" panose="020B0604020202020204" pitchFamily="34" charset="0"/>
              <a:buChar char="•"/>
            </a:pPr>
            <a:r>
              <a:rPr lang="en-US" sz="4400" noProof="1" smtClean="0">
                <a:solidFill>
                  <a:srgbClr val="292929"/>
                </a:solidFill>
                <a:latin typeface="medium-content-serif-font"/>
              </a:rPr>
              <a:t>Testin gerceklestirilmesi</a:t>
            </a:r>
          </a:p>
          <a:p>
            <a:pPr marL="571500" indent="-571500" algn="r">
              <a:spcAft>
                <a:spcPts val="4800"/>
              </a:spcAft>
              <a:buFont typeface="Arial" panose="020B0604020202020204" pitchFamily="34" charset="0"/>
              <a:buChar char="•"/>
            </a:pPr>
            <a:r>
              <a:rPr lang="en-US" sz="4400" noProof="1" smtClean="0">
                <a:solidFill>
                  <a:srgbClr val="292929"/>
                </a:solidFill>
                <a:latin typeface="medium-content-serif-font"/>
              </a:rPr>
              <a:t>Test dongusu kapanisi</a:t>
            </a:r>
            <a:endParaRPr lang="tr-TR" sz="4400" dirty="0"/>
          </a:p>
        </p:txBody>
      </p:sp>
    </p:spTree>
    <p:extLst>
      <p:ext uri="{BB962C8B-B14F-4D97-AF65-F5344CB8AC3E}">
        <p14:creationId xmlns:p14="http://schemas.microsoft.com/office/powerpoint/2010/main" val="24315005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p:cNvSpPr>
            <a:spLocks noGrp="1"/>
          </p:cNvSpPr>
          <p:nvPr>
            <p:ph type="body" sz="half" idx="1"/>
          </p:nvPr>
        </p:nvSpPr>
        <p:spPr>
          <a:xfrm>
            <a:off x="7585364" y="3464220"/>
            <a:ext cx="14651182" cy="1665238"/>
          </a:xfrm>
        </p:spPr>
        <p:txBody>
          <a:bodyPr>
            <a:normAutofit lnSpcReduction="10000"/>
          </a:bodyPr>
          <a:lstStyle/>
          <a:p>
            <a:pPr marL="0" indent="0">
              <a:buNone/>
            </a:pPr>
            <a:r>
              <a:rPr lang="en-US" sz="5200" b="0" dirty="0">
                <a:solidFill>
                  <a:schemeClr val="bg2">
                    <a:lumMod val="10000"/>
                  </a:schemeClr>
                </a:solidFill>
              </a:rPr>
              <a:t>Sadece user story de açıklanan yazılım gereksinimlerini gözden geçirirsiniz.</a:t>
            </a:r>
          </a:p>
          <a:p>
            <a:pPr marL="0" indent="0">
              <a:buNone/>
            </a:pPr>
            <a:endParaRPr lang="tr-TR" dirty="0"/>
          </a:p>
        </p:txBody>
      </p:sp>
      <p:sp>
        <p:nvSpPr>
          <p:cNvPr id="4" name="Dikdörtgen 3"/>
          <p:cNvSpPr/>
          <p:nvPr/>
        </p:nvSpPr>
        <p:spPr>
          <a:xfrm>
            <a:off x="823270" y="1489195"/>
            <a:ext cx="22726185" cy="1015663"/>
          </a:xfrm>
          <a:prstGeom prst="rect">
            <a:avLst/>
          </a:prstGeom>
        </p:spPr>
        <p:txBody>
          <a:bodyPr wrap="square">
            <a:spAutoFit/>
          </a:bodyPr>
          <a:lstStyle/>
          <a:p>
            <a:r>
              <a:rPr lang="en-US" sz="6000" b="1" dirty="0" smtClean="0">
                <a:solidFill>
                  <a:srgbClr val="C00000"/>
                </a:solidFill>
              </a:rPr>
              <a:t>1- R</a:t>
            </a:r>
            <a:r>
              <a:rPr lang="en-US" sz="6000" b="1" dirty="0" smtClean="0"/>
              <a:t>equirements  </a:t>
            </a:r>
            <a:r>
              <a:rPr lang="en-US" sz="6000" b="1" dirty="0" smtClean="0">
                <a:solidFill>
                  <a:srgbClr val="C00000"/>
                </a:solidFill>
              </a:rPr>
              <a:t>A</a:t>
            </a:r>
            <a:r>
              <a:rPr lang="en-US" sz="6000" b="1" dirty="0" smtClean="0"/>
              <a:t>nalysis (Gereksinimlerin Analizi)</a:t>
            </a:r>
            <a:endParaRPr lang="en-US" sz="6000" b="1" dirty="0" smtClean="0"/>
          </a:p>
        </p:txBody>
      </p:sp>
      <p:pic>
        <p:nvPicPr>
          <p:cNvPr id="7" name="Resim 6"/>
          <p:cNvPicPr>
            <a:picLocks noChangeAspect="1"/>
          </p:cNvPicPr>
          <p:nvPr/>
        </p:nvPicPr>
        <p:blipFill>
          <a:blip r:embed="rId2"/>
          <a:stretch>
            <a:fillRect/>
          </a:stretch>
        </p:blipFill>
        <p:spPr>
          <a:xfrm>
            <a:off x="1747966" y="3464220"/>
            <a:ext cx="5546454" cy="7062152"/>
          </a:xfrm>
          <a:prstGeom prst="rect">
            <a:avLst/>
          </a:prstGeom>
        </p:spPr>
      </p:pic>
    </p:spTree>
    <p:extLst>
      <p:ext uri="{BB962C8B-B14F-4D97-AF65-F5344CB8AC3E}">
        <p14:creationId xmlns:p14="http://schemas.microsoft.com/office/powerpoint/2010/main" val="311145700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a:spLocks/>
          </p:cNvSpPr>
          <p:nvPr/>
        </p:nvSpPr>
        <p:spPr>
          <a:xfrm>
            <a:off x="1114682" y="3378571"/>
            <a:ext cx="10074250" cy="892426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pPr marL="0" indent="0">
              <a:buNone/>
            </a:pPr>
            <a:r>
              <a:rPr lang="en-US" sz="4400" dirty="0" smtClean="0">
                <a:solidFill>
                  <a:schemeClr val="bg2">
                    <a:lumMod val="10000"/>
                  </a:schemeClr>
                </a:solidFill>
              </a:rPr>
              <a:t>	</a:t>
            </a:r>
            <a:r>
              <a:rPr lang="en-US" sz="4400" b="1" u="sng" dirty="0" smtClean="0">
                <a:solidFill>
                  <a:schemeClr val="bg2">
                    <a:lumMod val="10000"/>
                  </a:schemeClr>
                </a:solidFill>
              </a:rPr>
              <a:t>User Story:</a:t>
            </a:r>
          </a:p>
          <a:p>
            <a:pPr marL="0" indent="0">
              <a:buNone/>
            </a:pPr>
            <a:r>
              <a:rPr lang="en-US" sz="4400" dirty="0">
                <a:solidFill>
                  <a:schemeClr val="bg2">
                    <a:lumMod val="10000"/>
                  </a:schemeClr>
                </a:solidFill>
              </a:rPr>
              <a:t> </a:t>
            </a:r>
            <a:r>
              <a:rPr lang="en-US" sz="4400" dirty="0" smtClean="0">
                <a:solidFill>
                  <a:schemeClr val="bg2">
                    <a:lumMod val="10000"/>
                  </a:schemeClr>
                </a:solidFill>
              </a:rPr>
              <a:t>Bir </a:t>
            </a:r>
            <a:r>
              <a:rPr lang="en-US" sz="4400" dirty="0">
                <a:solidFill>
                  <a:schemeClr val="bg2">
                    <a:lumMod val="10000"/>
                  </a:schemeClr>
                </a:solidFill>
              </a:rPr>
              <a:t>kullanıcıya değer </a:t>
            </a:r>
            <a:r>
              <a:rPr lang="en-US" sz="4400" dirty="0" smtClean="0">
                <a:solidFill>
                  <a:schemeClr val="bg2">
                    <a:lumMod val="10000"/>
                  </a:schemeClr>
                </a:solidFill>
              </a:rPr>
              <a:t>sağlayacak</a:t>
            </a:r>
          </a:p>
          <a:p>
            <a:pPr marL="0" indent="0">
              <a:buNone/>
            </a:pPr>
            <a:r>
              <a:rPr lang="en-US" sz="4400" dirty="0">
                <a:solidFill>
                  <a:schemeClr val="bg2">
                    <a:lumMod val="10000"/>
                  </a:schemeClr>
                </a:solidFill>
              </a:rPr>
              <a:t> </a:t>
            </a:r>
            <a:r>
              <a:rPr lang="en-US" sz="4400" dirty="0" smtClean="0">
                <a:solidFill>
                  <a:schemeClr val="bg2">
                    <a:lumMod val="10000"/>
                  </a:schemeClr>
                </a:solidFill>
              </a:rPr>
              <a:t>işlevselliğin </a:t>
            </a:r>
            <a:r>
              <a:rPr lang="en-US" sz="4400" dirty="0">
                <a:solidFill>
                  <a:schemeClr val="bg2">
                    <a:lumMod val="10000"/>
                  </a:schemeClr>
                </a:solidFill>
              </a:rPr>
              <a:t>kısa </a:t>
            </a:r>
            <a:r>
              <a:rPr lang="en-US" sz="4400" dirty="0" smtClean="0">
                <a:solidFill>
                  <a:schemeClr val="bg2">
                    <a:lumMod val="10000"/>
                  </a:schemeClr>
                </a:solidFill>
              </a:rPr>
              <a:t>açıklaması</a:t>
            </a:r>
          </a:p>
          <a:p>
            <a:pPr marL="0" indent="0">
              <a:buNone/>
            </a:pPr>
            <a:endParaRPr lang="en-US" sz="4400" dirty="0" smtClean="0">
              <a:solidFill>
                <a:schemeClr val="bg2">
                  <a:lumMod val="10000"/>
                </a:schemeClr>
              </a:solidFill>
            </a:endParaRPr>
          </a:p>
          <a:p>
            <a:pPr marL="0" indent="0">
              <a:buNone/>
            </a:pPr>
            <a:endParaRPr lang="en-US" sz="4400" dirty="0" smtClean="0">
              <a:solidFill>
                <a:schemeClr val="bg2">
                  <a:lumMod val="10000"/>
                </a:schemeClr>
              </a:solidFill>
            </a:endParaRPr>
          </a:p>
          <a:p>
            <a:pPr marL="0" indent="0">
              <a:buNone/>
            </a:pPr>
            <a:r>
              <a:rPr lang="en-US" sz="4400" dirty="0" smtClean="0">
                <a:solidFill>
                  <a:schemeClr val="bg2">
                    <a:lumMod val="10000"/>
                  </a:schemeClr>
                </a:solidFill>
              </a:rPr>
              <a:t>İçerik</a:t>
            </a:r>
            <a:r>
              <a:rPr lang="en-US" sz="4400" dirty="0" smtClean="0">
                <a:solidFill>
                  <a:schemeClr val="bg2">
                    <a:lumMod val="10000"/>
                  </a:schemeClr>
                </a:solidFill>
              </a:rPr>
              <a:t>:</a:t>
            </a:r>
          </a:p>
          <a:p>
            <a:r>
              <a:rPr lang="en-US" sz="4400" dirty="0" smtClean="0">
                <a:solidFill>
                  <a:schemeClr val="bg2">
                    <a:lumMod val="10000"/>
                  </a:schemeClr>
                </a:solidFill>
              </a:rPr>
              <a:t> Başlık</a:t>
            </a:r>
            <a:endParaRPr lang="en-US" sz="4400" dirty="0" smtClean="0">
              <a:solidFill>
                <a:schemeClr val="bg2">
                  <a:lumMod val="10000"/>
                </a:schemeClr>
              </a:solidFill>
            </a:endParaRPr>
          </a:p>
          <a:p>
            <a:r>
              <a:rPr lang="en-US" sz="4400" dirty="0" smtClean="0">
                <a:solidFill>
                  <a:schemeClr val="bg2">
                    <a:lumMod val="10000"/>
                  </a:schemeClr>
                </a:solidFill>
              </a:rPr>
              <a:t> Açıklama</a:t>
            </a:r>
            <a:endParaRPr lang="en-US" sz="4400" dirty="0" smtClean="0">
              <a:solidFill>
                <a:schemeClr val="bg2">
                  <a:lumMod val="10000"/>
                </a:schemeClr>
              </a:solidFill>
            </a:endParaRPr>
          </a:p>
          <a:p>
            <a:r>
              <a:rPr lang="en-US" sz="4400" dirty="0" smtClean="0">
                <a:solidFill>
                  <a:schemeClr val="bg2">
                    <a:lumMod val="10000"/>
                  </a:schemeClr>
                </a:solidFill>
              </a:rPr>
              <a:t>Acceptance </a:t>
            </a:r>
            <a:r>
              <a:rPr lang="en-US" sz="4400" dirty="0">
                <a:solidFill>
                  <a:schemeClr val="bg2">
                    <a:lumMod val="10000"/>
                  </a:schemeClr>
                </a:solidFill>
              </a:rPr>
              <a:t>Criteria </a:t>
            </a:r>
            <a:endParaRPr lang="en-US" sz="4400" dirty="0" smtClean="0">
              <a:solidFill>
                <a:schemeClr val="bg2">
                  <a:lumMod val="10000"/>
                </a:schemeClr>
              </a:solidFill>
            </a:endParaRPr>
          </a:p>
          <a:p>
            <a:pPr marL="0" indent="0">
              <a:buNone/>
            </a:pPr>
            <a:r>
              <a:rPr lang="en-US" sz="4400" dirty="0">
                <a:solidFill>
                  <a:schemeClr val="bg2">
                    <a:lumMod val="10000"/>
                  </a:schemeClr>
                </a:solidFill>
              </a:rPr>
              <a:t> </a:t>
            </a:r>
            <a:r>
              <a:rPr lang="en-US" sz="4400" dirty="0" smtClean="0">
                <a:solidFill>
                  <a:schemeClr val="bg2">
                    <a:lumMod val="10000"/>
                  </a:schemeClr>
                </a:solidFill>
              </a:rPr>
              <a:t> </a:t>
            </a:r>
            <a:r>
              <a:rPr lang="en-US" sz="4400" dirty="0" smtClean="0">
                <a:solidFill>
                  <a:schemeClr val="bg2">
                    <a:lumMod val="10000"/>
                  </a:schemeClr>
                </a:solidFill>
              </a:rPr>
              <a:t>(</a:t>
            </a:r>
            <a:r>
              <a:rPr lang="en-US" sz="4400" dirty="0">
                <a:solidFill>
                  <a:schemeClr val="bg2">
                    <a:lumMod val="10000"/>
                  </a:schemeClr>
                </a:solidFill>
              </a:rPr>
              <a:t>Kabul </a:t>
            </a:r>
            <a:r>
              <a:rPr lang="en-US" sz="4400" dirty="0" smtClean="0">
                <a:solidFill>
                  <a:schemeClr val="bg2">
                    <a:lumMod val="10000"/>
                  </a:schemeClr>
                </a:solidFill>
              </a:rPr>
              <a:t>etme kriteri/kabul şartlar</a:t>
            </a:r>
            <a:r>
              <a:rPr lang="en-US" sz="4400" dirty="0">
                <a:solidFill>
                  <a:schemeClr val="bg2">
                    <a:lumMod val="10000"/>
                  </a:schemeClr>
                </a:solidFill>
              </a:rPr>
              <a:t>ı</a:t>
            </a:r>
            <a:r>
              <a:rPr lang="en-US" sz="4400" dirty="0" smtClean="0">
                <a:solidFill>
                  <a:schemeClr val="bg2">
                    <a:lumMod val="10000"/>
                  </a:schemeClr>
                </a:solidFill>
              </a:rPr>
              <a:t>)</a:t>
            </a:r>
          </a:p>
          <a:p>
            <a:r>
              <a:rPr lang="en-US" sz="4400" dirty="0" smtClean="0">
                <a:solidFill>
                  <a:schemeClr val="bg2">
                    <a:lumMod val="10000"/>
                  </a:schemeClr>
                </a:solidFill>
              </a:rPr>
              <a:t>Definition Of Done (Bitti tanimi)</a:t>
            </a:r>
            <a:endParaRPr lang="en-US" sz="4400" dirty="0" smtClean="0">
              <a:solidFill>
                <a:schemeClr val="bg2">
                  <a:lumMod val="10000"/>
                </a:schemeClr>
              </a:solidFill>
            </a:endParaRPr>
          </a:p>
        </p:txBody>
      </p:sp>
      <p:sp>
        <p:nvSpPr>
          <p:cNvPr id="21" name="Dikdörtgen 20"/>
          <p:cNvSpPr/>
          <p:nvPr/>
        </p:nvSpPr>
        <p:spPr>
          <a:xfrm>
            <a:off x="6138203" y="1462180"/>
            <a:ext cx="9031896" cy="769441"/>
          </a:xfrm>
          <a:prstGeom prst="rect">
            <a:avLst/>
          </a:prstGeom>
        </p:spPr>
        <p:txBody>
          <a:bodyPr wrap="none">
            <a:spAutoFit/>
          </a:bodyPr>
          <a:lstStyle/>
          <a:p>
            <a:r>
              <a:rPr lang="en-US" sz="4400" b="1" dirty="0" smtClean="0">
                <a:solidFill>
                  <a:srgbClr val="C00000"/>
                </a:solidFill>
              </a:rPr>
              <a:t>U</a:t>
            </a:r>
            <a:r>
              <a:rPr lang="en-US" sz="4400" b="1" dirty="0" smtClean="0"/>
              <a:t>ser </a:t>
            </a:r>
            <a:r>
              <a:rPr lang="en-US" sz="4400" b="1" dirty="0" smtClean="0">
                <a:solidFill>
                  <a:srgbClr val="C00000"/>
                </a:solidFill>
              </a:rPr>
              <a:t>S</a:t>
            </a:r>
            <a:r>
              <a:rPr lang="en-US" sz="4400" b="1" dirty="0" smtClean="0"/>
              <a:t>tories (Kullanici Hikayesi)</a:t>
            </a:r>
            <a:endParaRPr lang="en-US" sz="4400" b="1" dirty="0"/>
          </a:p>
        </p:txBody>
      </p:sp>
      <p:pic>
        <p:nvPicPr>
          <p:cNvPr id="24" name="Resim 23"/>
          <p:cNvPicPr>
            <a:picLocks noChangeAspect="1"/>
          </p:cNvPicPr>
          <p:nvPr/>
        </p:nvPicPr>
        <p:blipFill>
          <a:blip r:embed="rId2"/>
          <a:stretch>
            <a:fillRect/>
          </a:stretch>
        </p:blipFill>
        <p:spPr>
          <a:xfrm>
            <a:off x="12105668" y="2393205"/>
            <a:ext cx="10272194" cy="10096464"/>
          </a:xfrm>
          <a:prstGeom prst="rect">
            <a:avLst/>
          </a:prstGeom>
        </p:spPr>
      </p:pic>
    </p:spTree>
    <p:extLst>
      <p:ext uri="{BB962C8B-B14F-4D97-AF65-F5344CB8AC3E}">
        <p14:creationId xmlns:p14="http://schemas.microsoft.com/office/powerpoint/2010/main" val="39303427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p:cNvPicPr>
            <a:picLocks noChangeAspect="1"/>
          </p:cNvPicPr>
          <p:nvPr/>
        </p:nvPicPr>
        <p:blipFill>
          <a:blip r:embed="rId2"/>
          <a:stretch>
            <a:fillRect/>
          </a:stretch>
        </p:blipFill>
        <p:spPr>
          <a:xfrm>
            <a:off x="16937267" y="2728975"/>
            <a:ext cx="6982606" cy="6705970"/>
          </a:xfrm>
          <a:prstGeom prst="rect">
            <a:avLst/>
          </a:prstGeom>
        </p:spPr>
      </p:pic>
      <p:sp>
        <p:nvSpPr>
          <p:cNvPr id="21" name="Dikdörtgen 20"/>
          <p:cNvSpPr/>
          <p:nvPr/>
        </p:nvSpPr>
        <p:spPr>
          <a:xfrm>
            <a:off x="7209059" y="1441398"/>
            <a:ext cx="9031896" cy="769441"/>
          </a:xfrm>
          <a:prstGeom prst="rect">
            <a:avLst/>
          </a:prstGeom>
        </p:spPr>
        <p:txBody>
          <a:bodyPr wrap="none">
            <a:spAutoFit/>
          </a:bodyPr>
          <a:lstStyle/>
          <a:p>
            <a:r>
              <a:rPr lang="en-US" sz="4400" b="1" dirty="0" smtClean="0">
                <a:solidFill>
                  <a:srgbClr val="C00000"/>
                </a:solidFill>
              </a:rPr>
              <a:t>U</a:t>
            </a:r>
            <a:r>
              <a:rPr lang="en-US" sz="4400" b="1" dirty="0" smtClean="0"/>
              <a:t>ser </a:t>
            </a:r>
            <a:r>
              <a:rPr lang="en-US" sz="4400" b="1" dirty="0" smtClean="0">
                <a:solidFill>
                  <a:srgbClr val="C00000"/>
                </a:solidFill>
              </a:rPr>
              <a:t>S</a:t>
            </a:r>
            <a:r>
              <a:rPr lang="en-US" sz="4400" b="1" dirty="0" smtClean="0"/>
              <a:t>tories (Kullanici Hikayesi)</a:t>
            </a:r>
            <a:endParaRPr lang="en-US" sz="4400" b="1" dirty="0"/>
          </a:p>
        </p:txBody>
      </p:sp>
      <p:sp>
        <p:nvSpPr>
          <p:cNvPr id="6" name="Metin Yer Tutucusu 1"/>
          <p:cNvSpPr>
            <a:spLocks noGrp="1"/>
          </p:cNvSpPr>
          <p:nvPr>
            <p:ph type="body" sz="half" idx="1"/>
          </p:nvPr>
        </p:nvSpPr>
        <p:spPr>
          <a:xfrm>
            <a:off x="614664" y="2985148"/>
            <a:ext cx="20207127" cy="8091561"/>
          </a:xfrm>
        </p:spPr>
        <p:txBody>
          <a:bodyPr>
            <a:normAutofit/>
          </a:bodyPr>
          <a:lstStyle/>
          <a:p>
            <a:pPr marL="0" indent="0">
              <a:buNone/>
            </a:pPr>
            <a:r>
              <a:rPr lang="en-US" dirty="0">
                <a:solidFill>
                  <a:schemeClr val="bg2">
                    <a:lumMod val="10000"/>
                  </a:schemeClr>
                </a:solidFill>
              </a:rPr>
              <a:t>	</a:t>
            </a:r>
            <a:r>
              <a:rPr lang="en-US" u="sng" dirty="0">
                <a:solidFill>
                  <a:schemeClr val="bg2">
                    <a:lumMod val="10000"/>
                  </a:schemeClr>
                </a:solidFill>
              </a:rPr>
              <a:t>User Story</a:t>
            </a:r>
            <a:r>
              <a:rPr lang="en-US" u="sng" dirty="0" smtClean="0">
                <a:solidFill>
                  <a:schemeClr val="bg2">
                    <a:lumMod val="10000"/>
                  </a:schemeClr>
                </a:solidFill>
              </a:rPr>
              <a:t>:</a:t>
            </a:r>
            <a:endParaRPr lang="en-US" b="0" dirty="0" smtClean="0"/>
          </a:p>
          <a:p>
            <a:pPr marL="0" indent="0">
              <a:buNone/>
            </a:pPr>
            <a:r>
              <a:rPr lang="en-US" sz="4400" b="0" dirty="0" smtClean="0">
                <a:solidFill>
                  <a:schemeClr val="bg2">
                    <a:lumMod val="10000"/>
                  </a:schemeClr>
                </a:solidFill>
              </a:rPr>
              <a:t>Istenilen urun veya ozelligin kisa ve anlasilir tanimidir</a:t>
            </a:r>
          </a:p>
          <a:p>
            <a:pPr marL="0" indent="0">
              <a:buNone/>
            </a:pPr>
            <a:r>
              <a:rPr lang="en-US" sz="4400" b="0" dirty="0" smtClean="0">
                <a:solidFill>
                  <a:schemeClr val="bg2">
                    <a:lumMod val="10000"/>
                  </a:schemeClr>
                </a:solidFill>
              </a:rPr>
              <a:t>Urun veya ozelligi isteyen kisinin perspektifinden yazilir</a:t>
            </a:r>
          </a:p>
          <a:p>
            <a:pPr marL="0" indent="0">
              <a:buNone/>
            </a:pPr>
            <a:r>
              <a:rPr lang="en-US" sz="4400" b="0" dirty="0" smtClean="0">
                <a:solidFill>
                  <a:schemeClr val="bg2">
                    <a:lumMod val="10000"/>
                  </a:schemeClr>
                </a:solidFill>
              </a:rPr>
              <a:t>Urunun eski bir kullanicisi veya muhtemel kullanicisi olarak yazilir</a:t>
            </a:r>
          </a:p>
          <a:p>
            <a:pPr marL="0" indent="0">
              <a:buNone/>
            </a:pPr>
            <a:r>
              <a:rPr lang="en-US" sz="4400" b="0" dirty="0" smtClean="0">
                <a:solidFill>
                  <a:schemeClr val="bg2">
                    <a:lumMod val="10000"/>
                  </a:schemeClr>
                </a:solidFill>
              </a:rPr>
              <a:t>Uc bolumden olusur.  </a:t>
            </a:r>
          </a:p>
          <a:p>
            <a:pPr marL="0" indent="0">
              <a:buNone/>
            </a:pPr>
            <a:r>
              <a:rPr lang="en-US" sz="4400" b="0" dirty="0" smtClean="0">
                <a:solidFill>
                  <a:schemeClr val="bg2">
                    <a:lumMod val="10000"/>
                  </a:schemeClr>
                </a:solidFill>
              </a:rPr>
              <a:t>Bir (kullanici) olarak,(kullanicilarin memnun oldugu bir telefon aramasi) yapabilmek icin (puanlara gore arama yapmak) istiyorum </a:t>
            </a:r>
            <a:endParaRPr lang="tr-TR" sz="4400" b="0" dirty="0">
              <a:solidFill>
                <a:schemeClr val="bg2">
                  <a:lumMod val="10000"/>
                </a:schemeClr>
              </a:solidFill>
            </a:endParaRPr>
          </a:p>
        </p:txBody>
      </p:sp>
      <p:pic>
        <p:nvPicPr>
          <p:cNvPr id="7" name="Resim 6"/>
          <p:cNvPicPr>
            <a:picLocks noChangeAspect="1"/>
          </p:cNvPicPr>
          <p:nvPr/>
        </p:nvPicPr>
        <p:blipFill>
          <a:blip r:embed="rId3"/>
          <a:stretch>
            <a:fillRect/>
          </a:stretch>
        </p:blipFill>
        <p:spPr>
          <a:xfrm>
            <a:off x="6478800" y="7494660"/>
            <a:ext cx="9169909" cy="1265436"/>
          </a:xfrm>
          <a:prstGeom prst="rect">
            <a:avLst/>
          </a:prstGeom>
        </p:spPr>
      </p:pic>
    </p:spTree>
    <p:extLst>
      <p:ext uri="{BB962C8B-B14F-4D97-AF65-F5344CB8AC3E}">
        <p14:creationId xmlns:p14="http://schemas.microsoft.com/office/powerpoint/2010/main" val="4830755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209059" y="1441398"/>
            <a:ext cx="9031896" cy="769441"/>
          </a:xfrm>
          <a:prstGeom prst="rect">
            <a:avLst/>
          </a:prstGeom>
        </p:spPr>
        <p:txBody>
          <a:bodyPr wrap="none">
            <a:spAutoFit/>
          </a:bodyPr>
          <a:lstStyle/>
          <a:p>
            <a:r>
              <a:rPr lang="en-US" sz="4400" b="1" dirty="0" smtClean="0">
                <a:solidFill>
                  <a:srgbClr val="C00000"/>
                </a:solidFill>
              </a:rPr>
              <a:t>U</a:t>
            </a:r>
            <a:r>
              <a:rPr lang="en-US" sz="4400" b="1" dirty="0" smtClean="0"/>
              <a:t>ser </a:t>
            </a:r>
            <a:r>
              <a:rPr lang="en-US" sz="4400" b="1" dirty="0" smtClean="0">
                <a:solidFill>
                  <a:srgbClr val="C00000"/>
                </a:solidFill>
              </a:rPr>
              <a:t>S</a:t>
            </a:r>
            <a:r>
              <a:rPr lang="en-US" sz="4400" b="1" dirty="0" smtClean="0"/>
              <a:t>tories (Kullanici Hikayesi)</a:t>
            </a:r>
            <a:endParaRPr lang="en-US" sz="4400" b="1" dirty="0"/>
          </a:p>
        </p:txBody>
      </p:sp>
      <p:pic>
        <p:nvPicPr>
          <p:cNvPr id="5" name="Resim 4"/>
          <p:cNvPicPr>
            <a:picLocks noChangeAspect="1"/>
          </p:cNvPicPr>
          <p:nvPr/>
        </p:nvPicPr>
        <p:blipFill>
          <a:blip r:embed="rId2"/>
          <a:stretch>
            <a:fillRect/>
          </a:stretch>
        </p:blipFill>
        <p:spPr>
          <a:xfrm>
            <a:off x="973398" y="2665938"/>
            <a:ext cx="11585258" cy="6249461"/>
          </a:xfrm>
          <a:prstGeom prst="rect">
            <a:avLst/>
          </a:prstGeom>
        </p:spPr>
      </p:pic>
      <p:pic>
        <p:nvPicPr>
          <p:cNvPr id="6" name="Resim 5"/>
          <p:cNvPicPr>
            <a:picLocks noChangeAspect="1"/>
          </p:cNvPicPr>
          <p:nvPr/>
        </p:nvPicPr>
        <p:blipFill>
          <a:blip r:embed="rId3"/>
          <a:stretch>
            <a:fillRect/>
          </a:stretch>
        </p:blipFill>
        <p:spPr>
          <a:xfrm>
            <a:off x="12558656" y="5614023"/>
            <a:ext cx="11346501" cy="5462685"/>
          </a:xfrm>
          <a:prstGeom prst="rect">
            <a:avLst/>
          </a:prstGeom>
        </p:spPr>
      </p:pic>
    </p:spTree>
    <p:extLst>
      <p:ext uri="{BB962C8B-B14F-4D97-AF65-F5344CB8AC3E}">
        <p14:creationId xmlns:p14="http://schemas.microsoft.com/office/powerpoint/2010/main" val="6888546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209059" y="1441398"/>
            <a:ext cx="9031896" cy="769441"/>
          </a:xfrm>
          <a:prstGeom prst="rect">
            <a:avLst/>
          </a:prstGeom>
        </p:spPr>
        <p:txBody>
          <a:bodyPr wrap="none">
            <a:spAutoFit/>
          </a:bodyPr>
          <a:lstStyle/>
          <a:p>
            <a:r>
              <a:rPr lang="en-US" sz="4400" b="1" dirty="0" smtClean="0">
                <a:solidFill>
                  <a:srgbClr val="C00000"/>
                </a:solidFill>
              </a:rPr>
              <a:t>U</a:t>
            </a:r>
            <a:r>
              <a:rPr lang="en-US" sz="4400" b="1" dirty="0" smtClean="0"/>
              <a:t>ser </a:t>
            </a:r>
            <a:r>
              <a:rPr lang="en-US" sz="4400" b="1" dirty="0" smtClean="0">
                <a:solidFill>
                  <a:srgbClr val="C00000"/>
                </a:solidFill>
              </a:rPr>
              <a:t>S</a:t>
            </a:r>
            <a:r>
              <a:rPr lang="en-US" sz="4400" b="1" dirty="0" smtClean="0"/>
              <a:t>tories (Kullanici Hikayesi)</a:t>
            </a:r>
            <a:endParaRPr lang="en-US" sz="4400" b="1" dirty="0"/>
          </a:p>
        </p:txBody>
      </p:sp>
      <p:pic>
        <p:nvPicPr>
          <p:cNvPr id="6" name="Resim 5"/>
          <p:cNvPicPr>
            <a:picLocks noChangeAspect="1"/>
          </p:cNvPicPr>
          <p:nvPr/>
        </p:nvPicPr>
        <p:blipFill>
          <a:blip r:embed="rId2"/>
          <a:stretch>
            <a:fillRect/>
          </a:stretch>
        </p:blipFill>
        <p:spPr>
          <a:xfrm>
            <a:off x="945924" y="2210839"/>
            <a:ext cx="4810221" cy="4578256"/>
          </a:xfrm>
          <a:prstGeom prst="rect">
            <a:avLst/>
          </a:prstGeom>
        </p:spPr>
      </p:pic>
      <p:pic>
        <p:nvPicPr>
          <p:cNvPr id="7" name="Resim 6"/>
          <p:cNvPicPr>
            <a:picLocks noChangeAspect="1"/>
          </p:cNvPicPr>
          <p:nvPr/>
        </p:nvPicPr>
        <p:blipFill>
          <a:blip r:embed="rId3"/>
          <a:stretch>
            <a:fillRect/>
          </a:stretch>
        </p:blipFill>
        <p:spPr>
          <a:xfrm>
            <a:off x="18539135" y="4297508"/>
            <a:ext cx="5048229" cy="4983174"/>
          </a:xfrm>
          <a:prstGeom prst="rect">
            <a:avLst/>
          </a:prstGeom>
        </p:spPr>
      </p:pic>
      <p:pic>
        <p:nvPicPr>
          <p:cNvPr id="8" name="Resim 7"/>
          <p:cNvPicPr>
            <a:picLocks noChangeAspect="1"/>
          </p:cNvPicPr>
          <p:nvPr/>
        </p:nvPicPr>
        <p:blipFill>
          <a:blip r:embed="rId4"/>
          <a:stretch>
            <a:fillRect/>
          </a:stretch>
        </p:blipFill>
        <p:spPr>
          <a:xfrm>
            <a:off x="945924" y="7522228"/>
            <a:ext cx="4860532" cy="4809637"/>
          </a:xfrm>
          <a:prstGeom prst="rect">
            <a:avLst/>
          </a:prstGeom>
        </p:spPr>
      </p:pic>
      <p:sp>
        <p:nvSpPr>
          <p:cNvPr id="9" name="Dikdörtgen 8"/>
          <p:cNvSpPr/>
          <p:nvPr/>
        </p:nvSpPr>
        <p:spPr>
          <a:xfrm>
            <a:off x="6364004" y="2576577"/>
            <a:ext cx="17451960" cy="2123658"/>
          </a:xfrm>
          <a:prstGeom prst="rect">
            <a:avLst/>
          </a:prstGeom>
        </p:spPr>
        <p:txBody>
          <a:bodyPr wrap="square">
            <a:spAutoFit/>
          </a:bodyPr>
          <a:lstStyle/>
          <a:p>
            <a:pPr algn="l"/>
            <a:r>
              <a:rPr lang="en-US" sz="4400" dirty="0">
                <a:solidFill>
                  <a:schemeClr val="bg2">
                    <a:lumMod val="10000"/>
                  </a:schemeClr>
                </a:solidFill>
              </a:rPr>
              <a:t>U</a:t>
            </a:r>
            <a:r>
              <a:rPr lang="en-US" sz="4400" dirty="0" smtClean="0">
                <a:solidFill>
                  <a:schemeClr val="bg2">
                    <a:lumMod val="10000"/>
                  </a:schemeClr>
                </a:solidFill>
              </a:rPr>
              <a:t>ser </a:t>
            </a:r>
            <a:r>
              <a:rPr lang="en-US" sz="4400" dirty="0">
                <a:solidFill>
                  <a:schemeClr val="bg2">
                    <a:lumMod val="10000"/>
                  </a:schemeClr>
                </a:solidFill>
              </a:rPr>
              <a:t>story </a:t>
            </a:r>
            <a:r>
              <a:rPr lang="en-US" sz="4400" dirty="0" smtClean="0">
                <a:solidFill>
                  <a:schemeClr val="bg2">
                    <a:lumMod val="10000"/>
                  </a:schemeClr>
                </a:solidFill>
              </a:rPr>
              <a:t>kullanicilara (end-user veya sirket ici personel) gereksinimlerini</a:t>
            </a:r>
            <a:r>
              <a:rPr lang="en-US" sz="4400" dirty="0">
                <a:solidFill>
                  <a:schemeClr val="bg2">
                    <a:lumMod val="10000"/>
                  </a:schemeClr>
                </a:solidFill>
              </a:rPr>
              <a:t> </a:t>
            </a:r>
            <a:r>
              <a:rPr lang="en-US" sz="4400" dirty="0" smtClean="0">
                <a:solidFill>
                  <a:schemeClr val="bg2">
                    <a:lumMod val="10000"/>
                  </a:schemeClr>
                </a:solidFill>
              </a:rPr>
              <a:t>kendi </a:t>
            </a:r>
            <a:r>
              <a:rPr lang="en-US" sz="4400" dirty="0">
                <a:solidFill>
                  <a:schemeClr val="bg2">
                    <a:lumMod val="10000"/>
                  </a:schemeClr>
                </a:solidFill>
              </a:rPr>
              <a:t>perspektiflerinden</a:t>
            </a:r>
            <a:r>
              <a:rPr lang="en-US" sz="4400" dirty="0" smtClean="0">
                <a:solidFill>
                  <a:schemeClr val="bg2">
                    <a:lumMod val="10000"/>
                  </a:schemeClr>
                </a:solidFill>
              </a:rPr>
              <a:t>, kendi </a:t>
            </a:r>
            <a:r>
              <a:rPr lang="en-US" sz="4400" dirty="0">
                <a:solidFill>
                  <a:schemeClr val="bg2">
                    <a:lumMod val="10000"/>
                  </a:schemeClr>
                </a:solidFill>
              </a:rPr>
              <a:t>ifadeleri ile ifade edebilme imkani tanir</a:t>
            </a:r>
            <a:r>
              <a:rPr lang="en-US" sz="4400" dirty="0" smtClean="0">
                <a:solidFill>
                  <a:schemeClr val="bg2">
                    <a:lumMod val="10000"/>
                  </a:schemeClr>
                </a:solidFill>
              </a:rPr>
              <a:t>.</a:t>
            </a:r>
          </a:p>
        </p:txBody>
      </p:sp>
      <p:sp>
        <p:nvSpPr>
          <p:cNvPr id="10" name="Dikdörtgen 9"/>
          <p:cNvSpPr/>
          <p:nvPr/>
        </p:nvSpPr>
        <p:spPr>
          <a:xfrm>
            <a:off x="6289205" y="5398570"/>
            <a:ext cx="12249931" cy="2123658"/>
          </a:xfrm>
          <a:prstGeom prst="rect">
            <a:avLst/>
          </a:prstGeom>
        </p:spPr>
        <p:txBody>
          <a:bodyPr wrap="square">
            <a:spAutoFit/>
          </a:bodyPr>
          <a:lstStyle/>
          <a:p>
            <a:pPr algn="l"/>
            <a:r>
              <a:rPr lang="en-US" sz="4400" dirty="0">
                <a:solidFill>
                  <a:schemeClr val="bg2">
                    <a:lumMod val="10000"/>
                  </a:schemeClr>
                </a:solidFill>
              </a:rPr>
              <a:t>User Story teknik detaylara veya </a:t>
            </a:r>
            <a:r>
              <a:rPr lang="en-US" sz="4400" dirty="0" smtClean="0">
                <a:solidFill>
                  <a:schemeClr val="bg2">
                    <a:lumMod val="10000"/>
                  </a:schemeClr>
                </a:solidFill>
              </a:rPr>
              <a:t>yazilim gereksinimlerine girmeden isin net tanimini ve Applicationa katacagi net degeri ortaya koyar</a:t>
            </a:r>
            <a:endParaRPr lang="en-US" sz="4400" dirty="0">
              <a:solidFill>
                <a:schemeClr val="bg2">
                  <a:lumMod val="10000"/>
                </a:schemeClr>
              </a:solidFill>
            </a:endParaRPr>
          </a:p>
        </p:txBody>
      </p:sp>
      <p:sp>
        <p:nvSpPr>
          <p:cNvPr id="12" name="Dikdörtgen 11"/>
          <p:cNvSpPr/>
          <p:nvPr/>
        </p:nvSpPr>
        <p:spPr>
          <a:xfrm>
            <a:off x="6289204" y="8626679"/>
            <a:ext cx="12249931" cy="2800767"/>
          </a:xfrm>
          <a:prstGeom prst="rect">
            <a:avLst/>
          </a:prstGeom>
        </p:spPr>
        <p:txBody>
          <a:bodyPr wrap="square">
            <a:spAutoFit/>
          </a:bodyPr>
          <a:lstStyle/>
          <a:p>
            <a:pPr algn="l"/>
            <a:r>
              <a:rPr lang="en-US" sz="4400" dirty="0">
                <a:solidFill>
                  <a:schemeClr val="bg2">
                    <a:lumMod val="10000"/>
                  </a:schemeClr>
                </a:solidFill>
              </a:rPr>
              <a:t>User </a:t>
            </a:r>
            <a:r>
              <a:rPr lang="en-US" sz="4400" dirty="0" smtClean="0">
                <a:solidFill>
                  <a:schemeClr val="bg2">
                    <a:lumMod val="10000"/>
                  </a:schemeClr>
                </a:solidFill>
              </a:rPr>
              <a:t>Story’nin hikayesi kullanicinin yazimi ile baslar, Scrum Team’in Product Backlog’a eklemesi</a:t>
            </a:r>
            <a:r>
              <a:rPr lang="en-US" sz="4400" dirty="0">
                <a:solidFill>
                  <a:schemeClr val="bg2">
                    <a:lumMod val="10000"/>
                  </a:schemeClr>
                </a:solidFill>
              </a:rPr>
              <a:t> </a:t>
            </a:r>
            <a:r>
              <a:rPr lang="en-US" sz="4400" dirty="0" smtClean="0">
                <a:solidFill>
                  <a:schemeClr val="bg2">
                    <a:lumMod val="10000"/>
                  </a:schemeClr>
                </a:solidFill>
              </a:rPr>
              <a:t>ve sprinte dahil edip uzerinde calismasi ile gercek hayata gecmis olur.</a:t>
            </a:r>
            <a:endParaRPr lang="en-US" sz="4400" dirty="0">
              <a:solidFill>
                <a:schemeClr val="bg2">
                  <a:lumMod val="10000"/>
                </a:schemeClr>
              </a:solidFill>
            </a:endParaRPr>
          </a:p>
        </p:txBody>
      </p:sp>
    </p:spTree>
    <p:extLst>
      <p:ext uri="{BB962C8B-B14F-4D97-AF65-F5344CB8AC3E}">
        <p14:creationId xmlns:p14="http://schemas.microsoft.com/office/powerpoint/2010/main" val="16253052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7209059" y="1441398"/>
            <a:ext cx="9031896" cy="769441"/>
          </a:xfrm>
          <a:prstGeom prst="rect">
            <a:avLst/>
          </a:prstGeom>
        </p:spPr>
        <p:txBody>
          <a:bodyPr wrap="none">
            <a:spAutoFit/>
          </a:bodyPr>
          <a:lstStyle/>
          <a:p>
            <a:r>
              <a:rPr lang="en-US" sz="4400" b="1" dirty="0" smtClean="0">
                <a:solidFill>
                  <a:srgbClr val="C00000"/>
                </a:solidFill>
              </a:rPr>
              <a:t>U</a:t>
            </a:r>
            <a:r>
              <a:rPr lang="en-US" sz="4400" b="1" dirty="0" smtClean="0"/>
              <a:t>ser </a:t>
            </a:r>
            <a:r>
              <a:rPr lang="en-US" sz="4400" b="1" dirty="0" smtClean="0">
                <a:solidFill>
                  <a:srgbClr val="C00000"/>
                </a:solidFill>
              </a:rPr>
              <a:t>S</a:t>
            </a:r>
            <a:r>
              <a:rPr lang="en-US" sz="4400" b="1" dirty="0" smtClean="0"/>
              <a:t>tories (Kullanici Hikayesi)</a:t>
            </a:r>
            <a:endParaRPr lang="en-US" sz="4400" b="1" dirty="0"/>
          </a:p>
        </p:txBody>
      </p:sp>
      <p:pic>
        <p:nvPicPr>
          <p:cNvPr id="5" name="Resim 4"/>
          <p:cNvPicPr>
            <a:picLocks noChangeAspect="1"/>
          </p:cNvPicPr>
          <p:nvPr/>
        </p:nvPicPr>
        <p:blipFill>
          <a:blip r:embed="rId2"/>
          <a:stretch>
            <a:fillRect/>
          </a:stretch>
        </p:blipFill>
        <p:spPr>
          <a:xfrm>
            <a:off x="6613125" y="3276926"/>
            <a:ext cx="11799566" cy="6451469"/>
          </a:xfrm>
          <a:prstGeom prst="rect">
            <a:avLst/>
          </a:prstGeom>
        </p:spPr>
      </p:pic>
    </p:spTree>
    <p:extLst>
      <p:ext uri="{BB962C8B-B14F-4D97-AF65-F5344CB8AC3E}">
        <p14:creationId xmlns:p14="http://schemas.microsoft.com/office/powerpoint/2010/main" val="27250095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23270" y="1489195"/>
            <a:ext cx="22726185" cy="1015663"/>
          </a:xfrm>
          <a:prstGeom prst="rect">
            <a:avLst/>
          </a:prstGeom>
        </p:spPr>
        <p:txBody>
          <a:bodyPr wrap="square">
            <a:spAutoFit/>
          </a:bodyPr>
          <a:lstStyle/>
          <a:p>
            <a:r>
              <a:rPr lang="en-US" sz="6000" b="1" dirty="0" smtClean="0">
                <a:solidFill>
                  <a:srgbClr val="C00000"/>
                </a:solidFill>
              </a:rPr>
              <a:t>2- T</a:t>
            </a:r>
            <a:r>
              <a:rPr lang="en-US" sz="6000" b="1" dirty="0" smtClean="0"/>
              <a:t>est  </a:t>
            </a:r>
            <a:r>
              <a:rPr lang="en-US" sz="6000" b="1" dirty="0" smtClean="0">
                <a:solidFill>
                  <a:srgbClr val="C00000"/>
                </a:solidFill>
              </a:rPr>
              <a:t>P</a:t>
            </a:r>
            <a:r>
              <a:rPr lang="en-US" sz="6000" b="1" dirty="0" smtClean="0"/>
              <a:t>lanning (Test Planlamasi)</a:t>
            </a:r>
            <a:endParaRPr lang="en-US" sz="6000" b="1" dirty="0" smtClean="0"/>
          </a:p>
        </p:txBody>
      </p:sp>
      <p:sp>
        <p:nvSpPr>
          <p:cNvPr id="5" name="Dikdörtgen 4"/>
          <p:cNvSpPr/>
          <p:nvPr/>
        </p:nvSpPr>
        <p:spPr>
          <a:xfrm>
            <a:off x="888465" y="2984957"/>
            <a:ext cx="22470299" cy="9571851"/>
          </a:xfrm>
          <a:prstGeom prst="rect">
            <a:avLst/>
          </a:prstGeom>
        </p:spPr>
        <p:txBody>
          <a:bodyPr wrap="square">
            <a:spAutoFit/>
          </a:bodyPr>
          <a:lstStyle/>
          <a:p>
            <a:pPr algn="l"/>
            <a:r>
              <a:rPr lang="en-US" sz="4400" dirty="0"/>
              <a:t>Neyin test edilmesi gerektiğine dair genel bir fikir topladıktan sonra, testler için 'plan yapılır</a:t>
            </a:r>
            <a:r>
              <a:rPr lang="en-US" sz="4400" dirty="0" smtClean="0"/>
              <a:t>'.</a:t>
            </a:r>
          </a:p>
          <a:p>
            <a:pPr algn="l"/>
            <a:endParaRPr lang="en-US" sz="4400" dirty="0"/>
          </a:p>
          <a:p>
            <a:pPr algn="l"/>
            <a:r>
              <a:rPr lang="en-US" sz="4400" dirty="0"/>
              <a:t>Test Planı belgesi, Ürün Açıklaması, Yazılım Gereksinimi Spesifikasyonu </a:t>
            </a:r>
            <a:r>
              <a:rPr lang="en-US" sz="4400" dirty="0" smtClean="0"/>
              <a:t>(Software Requirement Specification SRS</a:t>
            </a:r>
            <a:r>
              <a:rPr lang="en-US" sz="4400" dirty="0"/>
              <a:t>) veya Kullanım Senaryosu Belgelerinden (Use Case Documents) türetilmiştir. </a:t>
            </a:r>
            <a:endParaRPr lang="en-US" sz="4400" dirty="0" smtClean="0"/>
          </a:p>
          <a:p>
            <a:pPr algn="l"/>
            <a:endParaRPr lang="en-US" sz="4400" dirty="0"/>
          </a:p>
          <a:p>
            <a:pPr algn="l"/>
            <a:r>
              <a:rPr lang="en-US" sz="4400" dirty="0"/>
              <a:t>Amaçlanan test faaliyetlerinin kapsamını, yaklaşımını, kaynaklarını ve programını açıklayan bir </a:t>
            </a:r>
            <a:r>
              <a:rPr lang="en-US" sz="4400" dirty="0" smtClean="0"/>
              <a:t>belgedir.</a:t>
            </a:r>
          </a:p>
          <a:p>
            <a:pPr algn="l"/>
            <a:endParaRPr lang="en-US" sz="4400" dirty="0"/>
          </a:p>
          <a:p>
            <a:pPr algn="l"/>
            <a:r>
              <a:rPr lang="en-US" sz="4400" dirty="0"/>
              <a:t>Test Planı belgesi genellikle Test lead veya Test Manager tarafından hazırlanır ve belgenin odak noktası neyin test edileceğini, nasıl test edileceğini, ne zaman test edileceğini ve hangi testi kimin yapacağını açıklamaktır.</a:t>
            </a:r>
          </a:p>
          <a:p>
            <a:pPr algn="l"/>
            <a:endParaRPr lang="en-US" sz="4400" dirty="0"/>
          </a:p>
        </p:txBody>
      </p:sp>
    </p:spTree>
    <p:extLst>
      <p:ext uri="{BB962C8B-B14F-4D97-AF65-F5344CB8AC3E}">
        <p14:creationId xmlns:p14="http://schemas.microsoft.com/office/powerpoint/2010/main" val="149915074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p:cNvPicPr>
            <a:picLocks noChangeAspect="1"/>
          </p:cNvPicPr>
          <p:nvPr/>
        </p:nvPicPr>
        <p:blipFill>
          <a:blip r:embed="rId2"/>
          <a:stretch>
            <a:fillRect/>
          </a:stretch>
        </p:blipFill>
        <p:spPr>
          <a:xfrm>
            <a:off x="4860656" y="5377392"/>
            <a:ext cx="14154502" cy="50327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
        <p:nvSpPr>
          <p:cNvPr id="6" name="Rectangle 2"/>
          <p:cNvSpPr/>
          <p:nvPr/>
        </p:nvSpPr>
        <p:spPr>
          <a:xfrm>
            <a:off x="4627762" y="3915998"/>
            <a:ext cx="2874474" cy="1326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lumMod val="20000"/>
                    <a:lumOff val="80000"/>
                  </a:schemeClr>
                </a:solidFill>
              </a:rPr>
              <a:t>test programı </a:t>
            </a:r>
            <a:r>
              <a:rPr lang="en-US" sz="2400" b="1" dirty="0" smtClean="0">
                <a:solidFill>
                  <a:schemeClr val="accent3">
                    <a:lumMod val="20000"/>
                    <a:lumOff val="80000"/>
                  </a:schemeClr>
                </a:solidFill>
              </a:rPr>
              <a:t>oluştur ve önemli </a:t>
            </a:r>
            <a:r>
              <a:rPr lang="en-US" sz="2400" b="1" dirty="0" smtClean="0">
                <a:solidFill>
                  <a:schemeClr val="accent3">
                    <a:lumMod val="20000"/>
                    <a:lumOff val="80000"/>
                  </a:schemeClr>
                </a:solidFill>
              </a:rPr>
              <a:t>noktalar</a:t>
            </a:r>
            <a:r>
              <a:rPr lang="en-US" sz="2400" b="1" dirty="0" smtClean="0">
                <a:solidFill>
                  <a:schemeClr val="accent3">
                    <a:lumMod val="20000"/>
                    <a:lumOff val="80000"/>
                  </a:schemeClr>
                </a:solidFill>
              </a:rPr>
              <a:t>i belirle</a:t>
            </a:r>
            <a:endParaRPr lang="en-US" sz="2400" b="1" dirty="0">
              <a:solidFill>
                <a:schemeClr val="accent3">
                  <a:lumMod val="20000"/>
                  <a:lumOff val="80000"/>
                </a:schemeClr>
              </a:solidFill>
            </a:endParaRPr>
          </a:p>
        </p:txBody>
      </p:sp>
      <p:sp>
        <p:nvSpPr>
          <p:cNvPr id="7" name="Rectangle 3"/>
          <p:cNvSpPr/>
          <p:nvPr/>
        </p:nvSpPr>
        <p:spPr>
          <a:xfrm>
            <a:off x="8619515" y="3826979"/>
            <a:ext cx="2907808" cy="1415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lumMod val="20000"/>
                    <a:lumOff val="80000"/>
                  </a:schemeClr>
                </a:solidFill>
              </a:rPr>
              <a:t>test çıktılarını </a:t>
            </a:r>
            <a:r>
              <a:rPr lang="en-US" sz="2400" b="1" dirty="0" smtClean="0">
                <a:solidFill>
                  <a:schemeClr val="accent3">
                    <a:lumMod val="20000"/>
                    <a:lumOff val="80000"/>
                  </a:schemeClr>
                </a:solidFill>
              </a:rPr>
              <a:t>belirlemek </a:t>
            </a:r>
            <a:r>
              <a:rPr lang="en-US" sz="2400" b="1" dirty="0">
                <a:solidFill>
                  <a:schemeClr val="accent3">
                    <a:lumMod val="20000"/>
                    <a:lumOff val="80000"/>
                  </a:schemeClr>
                </a:solidFill>
              </a:rPr>
              <a:t>ve tanımlamak</a:t>
            </a:r>
          </a:p>
        </p:txBody>
      </p:sp>
      <p:sp>
        <p:nvSpPr>
          <p:cNvPr id="8" name="Rectangle 4"/>
          <p:cNvSpPr/>
          <p:nvPr/>
        </p:nvSpPr>
        <p:spPr>
          <a:xfrm>
            <a:off x="12192000" y="3789371"/>
            <a:ext cx="3042786" cy="1453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lumMod val="20000"/>
                    <a:lumOff val="80000"/>
                  </a:schemeClr>
                </a:solidFill>
              </a:rPr>
              <a:t>roller ve sorumluluklar </a:t>
            </a:r>
            <a:r>
              <a:rPr lang="en-US" sz="2400" b="1" dirty="0" smtClean="0">
                <a:solidFill>
                  <a:schemeClr val="accent3">
                    <a:lumMod val="20000"/>
                    <a:lumOff val="80000"/>
                  </a:schemeClr>
                </a:solidFill>
              </a:rPr>
              <a:t>tayin edilir</a:t>
            </a:r>
            <a:endParaRPr lang="en-US" sz="2400" b="1" dirty="0">
              <a:solidFill>
                <a:schemeClr val="accent3">
                  <a:lumMod val="20000"/>
                  <a:lumOff val="80000"/>
                </a:schemeClr>
              </a:solidFill>
            </a:endParaRPr>
          </a:p>
        </p:txBody>
      </p:sp>
      <p:sp>
        <p:nvSpPr>
          <p:cNvPr id="9" name="Rectangle 5"/>
          <p:cNvSpPr/>
          <p:nvPr/>
        </p:nvSpPr>
        <p:spPr>
          <a:xfrm>
            <a:off x="16060641" y="3789371"/>
            <a:ext cx="2954517" cy="1453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lumMod val="20000"/>
                    <a:lumOff val="80000"/>
                  </a:schemeClr>
                </a:solidFill>
              </a:rPr>
              <a:t>test ortamı gereksinimlerini belirleme</a:t>
            </a:r>
          </a:p>
        </p:txBody>
      </p:sp>
      <p:sp>
        <p:nvSpPr>
          <p:cNvPr id="10" name="Rectangle 6"/>
          <p:cNvSpPr/>
          <p:nvPr/>
        </p:nvSpPr>
        <p:spPr>
          <a:xfrm>
            <a:off x="4627762" y="10385137"/>
            <a:ext cx="3206983" cy="1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lumMod val="20000"/>
                    <a:lumOff val="80000"/>
                  </a:schemeClr>
                </a:solidFill>
              </a:rPr>
              <a:t>iletişim kanalını tanımlamak</a:t>
            </a:r>
          </a:p>
        </p:txBody>
      </p:sp>
      <p:sp>
        <p:nvSpPr>
          <p:cNvPr id="11" name="Rectangle 7"/>
          <p:cNvSpPr/>
          <p:nvPr/>
        </p:nvSpPr>
        <p:spPr>
          <a:xfrm>
            <a:off x="8726508" y="10385137"/>
            <a:ext cx="2800815" cy="135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3">
                    <a:lumMod val="20000"/>
                    <a:lumOff val="80000"/>
                  </a:schemeClr>
                </a:solidFill>
              </a:rPr>
              <a:t>giriş ve çıkış kriterlerini belirlemek</a:t>
            </a:r>
          </a:p>
        </p:txBody>
      </p:sp>
      <p:sp>
        <p:nvSpPr>
          <p:cNvPr id="12" name="Unvan 11"/>
          <p:cNvSpPr>
            <a:spLocks noGrp="1"/>
          </p:cNvSpPr>
          <p:nvPr>
            <p:ph type="title"/>
          </p:nvPr>
        </p:nvSpPr>
        <p:spPr>
          <a:xfrm>
            <a:off x="2128336" y="1565950"/>
            <a:ext cx="20127328" cy="933589"/>
          </a:xfrm>
          <a:prstGeom prst="rect">
            <a:avLst/>
          </a:prstGeom>
        </p:spPr>
        <p:txBody>
          <a:bodyPr wrap="square">
            <a:spAutoFit/>
          </a:bodyPr>
          <a:lstStyle/>
          <a:p>
            <a:r>
              <a:rPr lang="en-US" sz="6000" b="1" dirty="0" smtClean="0">
                <a:solidFill>
                  <a:srgbClr val="C00000"/>
                </a:solidFill>
              </a:rPr>
              <a:t>T</a:t>
            </a:r>
            <a:r>
              <a:rPr lang="en-US" sz="6000" b="1" dirty="0" smtClean="0"/>
              <a:t>est  </a:t>
            </a:r>
            <a:r>
              <a:rPr lang="en-US" sz="6000" b="1" dirty="0" smtClean="0">
                <a:solidFill>
                  <a:srgbClr val="C00000"/>
                </a:solidFill>
              </a:rPr>
              <a:t>P</a:t>
            </a:r>
            <a:r>
              <a:rPr lang="en-US" sz="6000" b="1" dirty="0" smtClean="0"/>
              <a:t>lanning (Test Planlamasi)</a:t>
            </a:r>
            <a:endParaRPr lang="en-US" sz="6000" b="1" dirty="0" smtClean="0"/>
          </a:p>
        </p:txBody>
      </p:sp>
    </p:spTree>
    <p:extLst>
      <p:ext uri="{BB962C8B-B14F-4D97-AF65-F5344CB8AC3E}">
        <p14:creationId xmlns:p14="http://schemas.microsoft.com/office/powerpoint/2010/main" val="41028636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1"/>
          <p:cNvSpPr>
            <a:spLocks noGrp="1"/>
          </p:cNvSpPr>
          <p:nvPr>
            <p:ph type="title"/>
          </p:nvPr>
        </p:nvSpPr>
        <p:spPr>
          <a:xfrm>
            <a:off x="2088436" y="1282700"/>
            <a:ext cx="20201491" cy="1764586"/>
          </a:xfrm>
          <a:prstGeom prst="rect">
            <a:avLst/>
          </a:prstGeom>
        </p:spPr>
        <p:txBody>
          <a:bodyPr wrap="square">
            <a:spAutoFit/>
          </a:bodyPr>
          <a:lstStyle/>
          <a:p>
            <a:r>
              <a:rPr lang="en-US" sz="6000" b="1" dirty="0" smtClean="0">
                <a:solidFill>
                  <a:srgbClr val="C00000"/>
                </a:solidFill>
              </a:rPr>
              <a:t>3-T</a:t>
            </a:r>
            <a:r>
              <a:rPr lang="en-US" sz="6000" b="1" dirty="0" smtClean="0"/>
              <a:t>est  </a:t>
            </a:r>
            <a:r>
              <a:rPr lang="en-US" sz="6000" b="1" dirty="0" smtClean="0">
                <a:solidFill>
                  <a:srgbClr val="C00000"/>
                </a:solidFill>
              </a:rPr>
              <a:t>C</a:t>
            </a:r>
            <a:r>
              <a:rPr lang="en-US" sz="6000" b="1" dirty="0" smtClean="0"/>
              <a:t>aSE DEVELOPMENT </a:t>
            </a:r>
            <a:br>
              <a:rPr lang="en-US" sz="6000" b="1" dirty="0" smtClean="0"/>
            </a:br>
            <a:r>
              <a:rPr lang="en-US" sz="6000" b="1" dirty="0" smtClean="0"/>
              <a:t>(Test KILIFI/SENARYOSU OLUSTURMA)</a:t>
            </a:r>
            <a:endParaRPr lang="en-US" sz="6000" b="1" dirty="0" smtClean="0"/>
          </a:p>
        </p:txBody>
      </p:sp>
      <p:sp>
        <p:nvSpPr>
          <p:cNvPr id="5" name="Dikdörtgen 4"/>
          <p:cNvSpPr/>
          <p:nvPr/>
        </p:nvSpPr>
        <p:spPr>
          <a:xfrm>
            <a:off x="1365317" y="3047286"/>
            <a:ext cx="22209578" cy="8894743"/>
          </a:xfrm>
          <a:prstGeom prst="rect">
            <a:avLst/>
          </a:prstGeom>
        </p:spPr>
        <p:txBody>
          <a:bodyPr wrap="square">
            <a:spAutoFit/>
          </a:bodyPr>
          <a:lstStyle/>
          <a:p>
            <a:pPr algn="l"/>
            <a:r>
              <a:rPr lang="tr-TR" sz="4400" dirty="0"/>
              <a:t>Test case’ler gereksinimlere göre hazırlanan input’lar, olaylar ya da aksiyonlar ve bunlar sonucu oluşması beklenen sonuçların belirtildiği dokümanlardır. Test case’ler yazılımın temellerini oluşturan gereksinimler ve dizayndaki problemlerin, eksikliklerin de ortaya çıkarılmasını sağlar</a:t>
            </a:r>
            <a:r>
              <a:rPr lang="tr-TR" sz="4400" dirty="0" smtClean="0"/>
              <a:t>.</a:t>
            </a:r>
            <a:endParaRPr lang="en-US" sz="4400" dirty="0" smtClean="0"/>
          </a:p>
          <a:p>
            <a:pPr algn="l"/>
            <a:endParaRPr lang="en-US" sz="4400" dirty="0"/>
          </a:p>
          <a:p>
            <a:pPr algn="l"/>
            <a:r>
              <a:rPr lang="en-US" sz="4400" dirty="0" smtClean="0"/>
              <a:t> </a:t>
            </a:r>
            <a:r>
              <a:rPr lang="en-US" sz="4400" b="1" u="sng" dirty="0"/>
              <a:t>What is a test case in software testing? (Yazılım testinde test k</a:t>
            </a:r>
            <a:r>
              <a:rPr lang="tr-TR" sz="4400" b="1" u="sng" dirty="0"/>
              <a:t>ı</a:t>
            </a:r>
            <a:r>
              <a:rPr lang="en-US" sz="4400" b="1" u="sng" dirty="0"/>
              <a:t>l</a:t>
            </a:r>
            <a:r>
              <a:rPr lang="tr-TR" sz="4400" b="1" u="sng" dirty="0"/>
              <a:t>ı</a:t>
            </a:r>
            <a:r>
              <a:rPr lang="en-US" sz="4400" b="1" u="sng" dirty="0"/>
              <a:t>f</a:t>
            </a:r>
            <a:r>
              <a:rPr lang="tr-TR" sz="4400" b="1" u="sng" dirty="0"/>
              <a:t>ı</a:t>
            </a:r>
            <a:r>
              <a:rPr lang="en-US" sz="4400" b="1" u="sng" dirty="0"/>
              <a:t> nedir?)</a:t>
            </a:r>
          </a:p>
          <a:p>
            <a:pPr algn="l"/>
            <a:r>
              <a:rPr lang="en-US" sz="4400" dirty="0"/>
              <a:t>• En basit biçimde, bir test </a:t>
            </a:r>
            <a:r>
              <a:rPr lang="en-US" sz="4400" dirty="0" smtClean="0"/>
              <a:t>case, </a:t>
            </a:r>
            <a:r>
              <a:rPr lang="en-US" sz="4400" dirty="0"/>
              <a:t>bir </a:t>
            </a:r>
            <a:r>
              <a:rPr lang="en-US" sz="4400" dirty="0" smtClean="0"/>
              <a:t>test yazılımınin </a:t>
            </a:r>
            <a:r>
              <a:rPr lang="en-US" sz="4400" dirty="0"/>
              <a:t>gereksinimleri karşılayıp karşılamadığını ve işlevlerini doğru bir şekilde yerine getirip getirmediğini belirlediği bir dizi koşul veya değişkendir. </a:t>
            </a:r>
          </a:p>
          <a:p>
            <a:pPr algn="l"/>
            <a:r>
              <a:rPr lang="en-US" sz="4400" dirty="0"/>
              <a:t>• Test </a:t>
            </a:r>
            <a:r>
              <a:rPr lang="en-US" sz="4400" dirty="0" smtClean="0"/>
              <a:t>case, </a:t>
            </a:r>
            <a:r>
              <a:rPr lang="en-US" sz="4400" dirty="0"/>
              <a:t>bir tester’ ın gerçekleştirdiği tek bir yürütülebilir testtir. Tek </a:t>
            </a:r>
            <a:r>
              <a:rPr lang="en-US" sz="4400" dirty="0"/>
              <a:t>tek</a:t>
            </a:r>
            <a:r>
              <a:rPr lang="en-US" sz="4400" dirty="0"/>
              <a:t> </a:t>
            </a:r>
            <a:r>
              <a:rPr lang="en-US" sz="4400" dirty="0" smtClean="0"/>
              <a:t>aşamalar (</a:t>
            </a:r>
            <a:r>
              <a:rPr lang="en-US" sz="4400" dirty="0"/>
              <a:t>step) takip edilerek yapilir.</a:t>
            </a:r>
          </a:p>
          <a:p>
            <a:pPr algn="l"/>
            <a:r>
              <a:rPr lang="en-US" sz="4400" dirty="0"/>
              <a:t>• Bir test </a:t>
            </a:r>
            <a:r>
              <a:rPr lang="en-US" sz="4400" dirty="0" smtClean="0"/>
              <a:t>case, </a:t>
            </a:r>
            <a:r>
              <a:rPr lang="en-US" sz="4400" dirty="0"/>
              <a:t>bir şeyin davranması gerektiği gibi davrandığını doğrulamak için bir dizi adım </a:t>
            </a:r>
            <a:r>
              <a:rPr lang="en-US" sz="4400" dirty="0" smtClean="0"/>
              <a:t>talimat </a:t>
            </a:r>
            <a:r>
              <a:rPr lang="en-US" sz="4400" dirty="0"/>
              <a:t>olarak düşünebilirsiniz. </a:t>
            </a:r>
          </a:p>
        </p:txBody>
      </p:sp>
    </p:spTree>
    <p:extLst>
      <p:ext uri="{BB962C8B-B14F-4D97-AF65-F5344CB8AC3E}">
        <p14:creationId xmlns:p14="http://schemas.microsoft.com/office/powerpoint/2010/main" val="362978609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825190" y="1226635"/>
            <a:ext cx="22726185" cy="1015663"/>
          </a:xfrm>
          <a:prstGeom prst="rect">
            <a:avLst/>
          </a:prstGeom>
        </p:spPr>
        <p:txBody>
          <a:bodyPr wrap="square">
            <a:spAutoFit/>
          </a:bodyPr>
          <a:lstStyle/>
          <a:p>
            <a:r>
              <a:rPr lang="en-US" sz="6000" b="1" dirty="0" smtClean="0">
                <a:solidFill>
                  <a:srgbClr val="FF0000"/>
                </a:solidFill>
              </a:rPr>
              <a:t>KISA TEKRAR</a:t>
            </a:r>
            <a:endParaRPr lang="en-US" sz="6000" dirty="0" smtClean="0"/>
          </a:p>
        </p:txBody>
      </p:sp>
      <p:sp>
        <p:nvSpPr>
          <p:cNvPr id="2" name="Dikdörtgen 1"/>
          <p:cNvSpPr/>
          <p:nvPr/>
        </p:nvSpPr>
        <p:spPr>
          <a:xfrm>
            <a:off x="1189463" y="2242298"/>
            <a:ext cx="22361912" cy="10587514"/>
          </a:xfrm>
          <a:prstGeom prst="rect">
            <a:avLst/>
          </a:prstGeom>
        </p:spPr>
        <p:txBody>
          <a:bodyPr wrap="square">
            <a:spAutoFit/>
          </a:bodyPr>
          <a:lstStyle/>
          <a:p>
            <a:pPr algn="l"/>
            <a:r>
              <a:rPr lang="tr-TR" sz="4400" b="1" noProof="1"/>
              <a:t>Agile</a:t>
            </a:r>
            <a:r>
              <a:rPr lang="tr-TR" sz="4400" b="1" dirty="0"/>
              <a:t> =&gt; </a:t>
            </a:r>
            <a:r>
              <a:rPr lang="tr-TR" sz="4400" dirty="0"/>
              <a:t>projeleri yönetmek ve tamamlamak için yaygın olarak kullanılan bir geliştirme yöntemidir.</a:t>
            </a:r>
            <a:endParaRPr lang="en-US" sz="4400" dirty="0"/>
          </a:p>
          <a:p>
            <a:pPr algn="l"/>
            <a:r>
              <a:rPr lang="en-US" sz="4400" b="1" dirty="0">
                <a:solidFill>
                  <a:srgbClr val="444B49"/>
                </a:solidFill>
                <a:latin typeface="BlinkMacSystemFont"/>
              </a:rPr>
              <a:t>Scrum=&gt; </a:t>
            </a:r>
            <a:r>
              <a:rPr lang="en-US" sz="4400" noProof="1">
                <a:solidFill>
                  <a:srgbClr val="444B49"/>
                </a:solidFill>
                <a:latin typeface="BlinkMacSystemFont"/>
              </a:rPr>
              <a:t>Surecin butunu Scrum </a:t>
            </a:r>
            <a:r>
              <a:rPr lang="en-US" sz="4400" noProof="1">
                <a:solidFill>
                  <a:srgbClr val="444B49"/>
                </a:solidFill>
                <a:latin typeface="BlinkMacSystemFont"/>
              </a:rPr>
              <a:t>olarak</a:t>
            </a:r>
            <a:r>
              <a:rPr lang="en-US" sz="4400" noProof="1">
                <a:solidFill>
                  <a:srgbClr val="444B49"/>
                </a:solidFill>
                <a:latin typeface="BlinkMacSystemFont"/>
              </a:rPr>
              <a:t> adlandirilir </a:t>
            </a:r>
            <a:r>
              <a:rPr lang="en-US" sz="4400" noProof="1">
                <a:solidFill>
                  <a:srgbClr val="444B49"/>
                </a:solidFill>
                <a:latin typeface="BlinkMacSystemFont"/>
              </a:rPr>
              <a:t>ve</a:t>
            </a:r>
            <a:r>
              <a:rPr lang="en-US" sz="4400" noProof="1">
                <a:solidFill>
                  <a:srgbClr val="444B49"/>
                </a:solidFill>
                <a:latin typeface="BlinkMacSystemFont"/>
              </a:rPr>
              <a:t> 2-4 haftalik Sprintler halinde surec devam eder</a:t>
            </a:r>
          </a:p>
          <a:p>
            <a:pPr algn="l"/>
            <a:r>
              <a:rPr lang="en-US" sz="4400" b="1" noProof="1"/>
              <a:t>Product Backlog=&gt; </a:t>
            </a:r>
            <a:r>
              <a:rPr lang="en-US" sz="4400" noProof="1"/>
              <a:t>Yapilacak tum isler, Product Backlog da biriktirilir, Product Owner (PO) nun belirledigi oncelige gore Sprint Backloguna alinir </a:t>
            </a:r>
            <a:r>
              <a:rPr lang="en-US" sz="4400" noProof="1"/>
              <a:t>ve</a:t>
            </a:r>
            <a:r>
              <a:rPr lang="en-US" sz="4400" noProof="1"/>
              <a:t> </a:t>
            </a:r>
            <a:r>
              <a:rPr lang="en-US" sz="4400" noProof="1"/>
              <a:t>bir</a:t>
            </a:r>
            <a:r>
              <a:rPr lang="en-US" sz="4400" noProof="1"/>
              <a:t> sprintte bitirilerek </a:t>
            </a:r>
            <a:r>
              <a:rPr lang="en-US" sz="4400" noProof="1"/>
              <a:t>urunun</a:t>
            </a:r>
            <a:r>
              <a:rPr lang="en-US" sz="4400" noProof="1"/>
              <a:t> demosuna eklenir </a:t>
            </a:r>
            <a:endParaRPr lang="en-US" sz="4400" dirty="0"/>
          </a:p>
          <a:p>
            <a:pPr algn="l"/>
            <a:r>
              <a:rPr lang="tr-TR" sz="4400" b="1" noProof="1"/>
              <a:t>Scrum</a:t>
            </a:r>
            <a:r>
              <a:rPr lang="tr-TR" sz="4400" b="1" dirty="0"/>
              <a:t> </a:t>
            </a:r>
            <a:r>
              <a:rPr lang="tr-TR" sz="4400" b="1" dirty="0" smtClean="0"/>
              <a:t>Takımı</a:t>
            </a:r>
            <a:r>
              <a:rPr lang="en-US" sz="4400" b="1" dirty="0" smtClean="0"/>
              <a:t>=&gt;</a:t>
            </a:r>
            <a:r>
              <a:rPr lang="tr-TR" sz="4400" b="1" dirty="0" smtClean="0"/>
              <a:t> </a:t>
            </a:r>
            <a:r>
              <a:rPr lang="tr-TR" sz="4400" dirty="0"/>
              <a:t>Takım kendi kendini örgütler. </a:t>
            </a:r>
            <a:r>
              <a:rPr lang="en-US" sz="4400" dirty="0"/>
              <a:t>(</a:t>
            </a:r>
            <a:r>
              <a:rPr lang="en-US" sz="4400" dirty="0">
                <a:solidFill>
                  <a:srgbClr val="FF0000"/>
                </a:solidFill>
              </a:rPr>
              <a:t>Self Organized</a:t>
            </a:r>
            <a:r>
              <a:rPr lang="en-US" sz="4400" dirty="0"/>
              <a:t>) </a:t>
            </a:r>
          </a:p>
          <a:p>
            <a:pPr algn="l"/>
            <a:r>
              <a:rPr lang="en-US" sz="4400" dirty="0"/>
              <a:t>1- Product Owner (PO) </a:t>
            </a:r>
            <a:r>
              <a:rPr lang="tr-TR" sz="4400" dirty="0"/>
              <a:t>Ürün </a:t>
            </a:r>
            <a:r>
              <a:rPr lang="tr-TR" sz="4400" dirty="0" smtClean="0"/>
              <a:t>Sahibi</a:t>
            </a:r>
            <a:endParaRPr lang="en-US" sz="4400" dirty="0" smtClean="0"/>
          </a:p>
          <a:p>
            <a:pPr algn="l"/>
            <a:r>
              <a:rPr lang="en-US" sz="4400" dirty="0"/>
              <a:t>2- Development Team</a:t>
            </a:r>
            <a:r>
              <a:rPr lang="tr-TR" sz="4400" dirty="0"/>
              <a:t> Geliştirme Ekibi </a:t>
            </a:r>
            <a:endParaRPr lang="en-US" sz="4400" dirty="0"/>
          </a:p>
          <a:p>
            <a:pPr algn="l"/>
            <a:r>
              <a:rPr lang="en-US" sz="4400" dirty="0"/>
              <a:t>			- Developers</a:t>
            </a:r>
          </a:p>
          <a:p>
            <a:pPr algn="l"/>
            <a:r>
              <a:rPr lang="en-US" sz="4400" dirty="0"/>
              <a:t>			- Testers (Manuel Testers </a:t>
            </a:r>
            <a:r>
              <a:rPr lang="en-US" sz="4400" noProof="1"/>
              <a:t>ve</a:t>
            </a:r>
            <a:r>
              <a:rPr lang="en-US" sz="4400" dirty="0"/>
              <a:t> Automation Testers)</a:t>
            </a:r>
          </a:p>
          <a:p>
            <a:pPr algn="l"/>
            <a:r>
              <a:rPr lang="en-US" sz="4400" dirty="0"/>
              <a:t>3- </a:t>
            </a:r>
            <a:r>
              <a:rPr lang="tr-TR" sz="4400" noProof="1"/>
              <a:t>Scrum Master’dan </a:t>
            </a:r>
            <a:r>
              <a:rPr lang="tr-TR" sz="4400" dirty="0"/>
              <a:t>oluşur. </a:t>
            </a:r>
            <a:endParaRPr lang="en-US" sz="4400" dirty="0" smtClean="0"/>
          </a:p>
          <a:p>
            <a:pPr algn="l"/>
            <a:r>
              <a:rPr lang="en-US" sz="4400" b="1" dirty="0"/>
              <a:t>Sprint</a:t>
            </a:r>
            <a:r>
              <a:rPr lang="tr-TR" sz="4400" b="1" dirty="0"/>
              <a:t> </a:t>
            </a:r>
            <a:r>
              <a:rPr lang="tr-TR" sz="4400" b="1" noProof="1" smtClean="0"/>
              <a:t>Backlog</a:t>
            </a:r>
            <a:r>
              <a:rPr lang="en-US" sz="4400" b="1" noProof="1" smtClean="0"/>
              <a:t>=&gt;</a:t>
            </a:r>
            <a:r>
              <a:rPr lang="tr-TR" sz="4400" dirty="0" smtClean="0"/>
              <a:t> </a:t>
            </a:r>
            <a:r>
              <a:rPr lang="tr-TR" sz="4400" dirty="0"/>
              <a:t>takımın Sprint boyunca yapacağı işlerin </a:t>
            </a:r>
            <a:r>
              <a:rPr lang="tr-TR" sz="4400" noProof="1"/>
              <a:t>adımlandırılmış, detaylandırılmış, saatlendirilmiş içeriğini teşkil etmektedir</a:t>
            </a:r>
            <a:endParaRPr lang="en-US" sz="4400" noProof="1"/>
          </a:p>
          <a:p>
            <a:pPr algn="l"/>
            <a:endParaRPr lang="tr-TR" dirty="0"/>
          </a:p>
        </p:txBody>
      </p:sp>
    </p:spTree>
    <p:extLst>
      <p:ext uri="{BB962C8B-B14F-4D97-AF65-F5344CB8AC3E}">
        <p14:creationId xmlns:p14="http://schemas.microsoft.com/office/powerpoint/2010/main" val="197648072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p:cNvSpPr>
            <a:spLocks noGrp="1"/>
          </p:cNvSpPr>
          <p:nvPr>
            <p:ph type="body" sz="half" idx="1"/>
          </p:nvPr>
        </p:nvSpPr>
        <p:spPr>
          <a:xfrm>
            <a:off x="1752782" y="3063913"/>
            <a:ext cx="20872797" cy="904626"/>
          </a:xfrm>
        </p:spPr>
        <p:txBody>
          <a:bodyPr>
            <a:normAutofit lnSpcReduction="10000"/>
          </a:bodyPr>
          <a:lstStyle/>
          <a:p>
            <a:pPr marL="0" indent="0">
              <a:spcBef>
                <a:spcPts val="600"/>
              </a:spcBef>
              <a:spcAft>
                <a:spcPts val="1200"/>
              </a:spcAft>
              <a:buNone/>
            </a:pPr>
            <a:r>
              <a:rPr lang="en-US" sz="4400" b="0" u="sng" dirty="0" smtClean="0">
                <a:solidFill>
                  <a:schemeClr val="tx1"/>
                </a:solidFill>
              </a:rPr>
              <a:t>A </a:t>
            </a:r>
            <a:r>
              <a:rPr lang="en-US" sz="4400" b="0" u="sng" dirty="0">
                <a:solidFill>
                  <a:schemeClr val="tx1"/>
                </a:solidFill>
              </a:rPr>
              <a:t>test case often contains: (Bir test </a:t>
            </a:r>
            <a:r>
              <a:rPr lang="en-US" sz="4400" b="0" u="sng" dirty="0" smtClean="0">
                <a:solidFill>
                  <a:schemeClr val="tx1"/>
                </a:solidFill>
              </a:rPr>
              <a:t>senaryosu</a:t>
            </a:r>
            <a:r>
              <a:rPr lang="en-US" sz="4400" b="0" u="sng" dirty="0" smtClean="0">
                <a:solidFill>
                  <a:schemeClr val="tx1"/>
                </a:solidFill>
              </a:rPr>
              <a:t> </a:t>
            </a:r>
            <a:r>
              <a:rPr lang="en-US" sz="4400" b="0" u="sng" dirty="0">
                <a:solidFill>
                  <a:schemeClr val="tx1"/>
                </a:solidFill>
              </a:rPr>
              <a:t>genellikle </a:t>
            </a:r>
            <a:r>
              <a:rPr lang="en-US" sz="4400" b="0" u="sng" dirty="0">
                <a:solidFill>
                  <a:schemeClr val="tx1"/>
                </a:solidFill>
              </a:rPr>
              <a:t>şunları</a:t>
            </a:r>
            <a:r>
              <a:rPr lang="en-US" sz="4400" b="0" u="sng" dirty="0">
                <a:solidFill>
                  <a:schemeClr val="tx1"/>
                </a:solidFill>
              </a:rPr>
              <a:t> içerir)  </a:t>
            </a:r>
            <a:endParaRPr lang="en-US" sz="4400" b="0" u="sng" dirty="0" smtClean="0">
              <a:solidFill>
                <a:schemeClr val="tx1"/>
              </a:solidFill>
            </a:endParaRPr>
          </a:p>
          <a:p>
            <a:pPr marL="0" indent="0">
              <a:spcBef>
                <a:spcPts val="600"/>
              </a:spcBef>
              <a:spcAft>
                <a:spcPts val="1200"/>
              </a:spcAft>
              <a:buNone/>
            </a:pPr>
            <a:endParaRPr lang="en-US" b="0" u="sng" dirty="0">
              <a:solidFill>
                <a:schemeClr val="tx1"/>
              </a:solidFill>
            </a:endParaRPr>
          </a:p>
        </p:txBody>
      </p:sp>
      <p:sp>
        <p:nvSpPr>
          <p:cNvPr id="4" name="Unvan 11"/>
          <p:cNvSpPr>
            <a:spLocks noGrp="1"/>
          </p:cNvSpPr>
          <p:nvPr>
            <p:ph type="title"/>
          </p:nvPr>
        </p:nvSpPr>
        <p:spPr>
          <a:xfrm>
            <a:off x="2088436" y="1282700"/>
            <a:ext cx="20201491" cy="1764586"/>
          </a:xfrm>
          <a:prstGeom prst="rect">
            <a:avLst/>
          </a:prstGeom>
        </p:spPr>
        <p:txBody>
          <a:bodyPr wrap="square">
            <a:spAutoFit/>
          </a:bodyPr>
          <a:lstStyle/>
          <a:p>
            <a:r>
              <a:rPr lang="en-US" sz="6000" b="1" dirty="0" smtClean="0">
                <a:solidFill>
                  <a:srgbClr val="C00000"/>
                </a:solidFill>
              </a:rPr>
              <a:t>T</a:t>
            </a:r>
            <a:r>
              <a:rPr lang="en-US" sz="6000" b="1" dirty="0" smtClean="0"/>
              <a:t>est  </a:t>
            </a:r>
            <a:r>
              <a:rPr lang="en-US" sz="6000" b="1" dirty="0" smtClean="0">
                <a:solidFill>
                  <a:srgbClr val="C00000"/>
                </a:solidFill>
              </a:rPr>
              <a:t>C</a:t>
            </a:r>
            <a:r>
              <a:rPr lang="en-US" sz="6000" b="1" dirty="0" smtClean="0"/>
              <a:t>aSE DEVELOPMENT </a:t>
            </a:r>
            <a:br>
              <a:rPr lang="en-US" sz="6000" b="1" dirty="0" smtClean="0"/>
            </a:br>
            <a:r>
              <a:rPr lang="en-US" sz="6000" b="1" dirty="0" smtClean="0"/>
              <a:t>(Test KILIFI/SENARYOSU OLUSTURMA)</a:t>
            </a:r>
            <a:endParaRPr lang="en-US" sz="6000" b="1" dirty="0" smtClean="0"/>
          </a:p>
        </p:txBody>
      </p:sp>
      <p:pic>
        <p:nvPicPr>
          <p:cNvPr id="5" name="Resim 4"/>
          <p:cNvPicPr>
            <a:picLocks noChangeAspect="1"/>
          </p:cNvPicPr>
          <p:nvPr/>
        </p:nvPicPr>
        <p:blipFill>
          <a:blip r:embed="rId2"/>
          <a:stretch>
            <a:fillRect/>
          </a:stretch>
        </p:blipFill>
        <p:spPr>
          <a:xfrm>
            <a:off x="930024" y="3870640"/>
            <a:ext cx="10492618" cy="5688996"/>
          </a:xfrm>
          <a:prstGeom prst="rect">
            <a:avLst/>
          </a:prstGeom>
        </p:spPr>
      </p:pic>
      <p:pic>
        <p:nvPicPr>
          <p:cNvPr id="8" name="Picture 2" descr="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6685" y="5038186"/>
            <a:ext cx="9549534" cy="716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035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1"/>
          <p:cNvSpPr>
            <a:spLocks noGrp="1"/>
          </p:cNvSpPr>
          <p:nvPr>
            <p:ph type="title"/>
          </p:nvPr>
        </p:nvSpPr>
        <p:spPr>
          <a:xfrm>
            <a:off x="2088436" y="1282700"/>
            <a:ext cx="20201491" cy="1764586"/>
          </a:xfrm>
          <a:prstGeom prst="rect">
            <a:avLst/>
          </a:prstGeom>
        </p:spPr>
        <p:txBody>
          <a:bodyPr wrap="square">
            <a:spAutoFit/>
          </a:bodyPr>
          <a:lstStyle/>
          <a:p>
            <a:r>
              <a:rPr lang="en-US" sz="6000" b="1" dirty="0" smtClean="0">
                <a:solidFill>
                  <a:srgbClr val="C00000"/>
                </a:solidFill>
              </a:rPr>
              <a:t>T</a:t>
            </a:r>
            <a:r>
              <a:rPr lang="en-US" sz="6000" b="1" dirty="0" smtClean="0"/>
              <a:t>est  </a:t>
            </a:r>
            <a:r>
              <a:rPr lang="en-US" sz="6000" b="1" dirty="0" smtClean="0">
                <a:solidFill>
                  <a:srgbClr val="C00000"/>
                </a:solidFill>
              </a:rPr>
              <a:t>C</a:t>
            </a:r>
            <a:r>
              <a:rPr lang="en-US" sz="6000" b="1" dirty="0" smtClean="0"/>
              <a:t>aSE DEVELOPMENT </a:t>
            </a:r>
            <a:br>
              <a:rPr lang="en-US" sz="6000" b="1" dirty="0" smtClean="0"/>
            </a:br>
            <a:r>
              <a:rPr lang="en-US" sz="6000" b="1" dirty="0" smtClean="0"/>
              <a:t>(Test KILIFI/SENARYOSU OLUSTURMA)</a:t>
            </a:r>
            <a:endParaRPr lang="en-US" sz="6000" b="1" dirty="0" smtClean="0"/>
          </a:p>
        </p:txBody>
      </p:sp>
      <p:pic>
        <p:nvPicPr>
          <p:cNvPr id="6" name="Content Placeholder 3"/>
          <p:cNvPicPr>
            <a:picLocks noChangeAspect="1"/>
          </p:cNvPicPr>
          <p:nvPr/>
        </p:nvPicPr>
        <p:blipFill>
          <a:blip r:embed="rId2"/>
          <a:stretch>
            <a:fillRect/>
          </a:stretch>
        </p:blipFill>
        <p:spPr>
          <a:xfrm>
            <a:off x="3175562" y="3581752"/>
            <a:ext cx="18027237" cy="7861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11424412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1"/>
          <p:cNvSpPr>
            <a:spLocks noGrp="1"/>
          </p:cNvSpPr>
          <p:nvPr>
            <p:ph type="title"/>
          </p:nvPr>
        </p:nvSpPr>
        <p:spPr>
          <a:xfrm>
            <a:off x="2088436" y="1282700"/>
            <a:ext cx="20201491" cy="1764586"/>
          </a:xfrm>
          <a:prstGeom prst="rect">
            <a:avLst/>
          </a:prstGeom>
        </p:spPr>
        <p:txBody>
          <a:bodyPr wrap="square">
            <a:spAutoFit/>
          </a:bodyPr>
          <a:lstStyle/>
          <a:p>
            <a:r>
              <a:rPr lang="en-US" sz="6000" b="1" dirty="0" smtClean="0">
                <a:solidFill>
                  <a:srgbClr val="C00000"/>
                </a:solidFill>
              </a:rPr>
              <a:t>T</a:t>
            </a:r>
            <a:r>
              <a:rPr lang="en-US" sz="6000" b="1" dirty="0" smtClean="0"/>
              <a:t>est  </a:t>
            </a:r>
            <a:r>
              <a:rPr lang="en-US" sz="6000" b="1" dirty="0" smtClean="0">
                <a:solidFill>
                  <a:srgbClr val="C00000"/>
                </a:solidFill>
              </a:rPr>
              <a:t>C</a:t>
            </a:r>
            <a:r>
              <a:rPr lang="en-US" sz="6000" b="1" dirty="0" smtClean="0"/>
              <a:t>aSE DEVELOPMENT </a:t>
            </a:r>
            <a:br>
              <a:rPr lang="en-US" sz="6000" b="1" dirty="0" smtClean="0"/>
            </a:br>
            <a:r>
              <a:rPr lang="en-US" sz="6000" b="1" dirty="0" smtClean="0"/>
              <a:t>(Test KILIFI/SENARYOSU OLUSTURMA)</a:t>
            </a:r>
            <a:endParaRPr lang="en-US" sz="6000" b="1" dirty="0" smtClean="0"/>
          </a:p>
        </p:txBody>
      </p:sp>
      <p:pic>
        <p:nvPicPr>
          <p:cNvPr id="18436" name="Picture 4" descr="Test Case sample, simple test case with precondition and postcondition done  in Exc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8920" y="7376862"/>
            <a:ext cx="10651500" cy="4676593"/>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p:cNvPicPr>
            <a:picLocks noChangeAspect="1"/>
          </p:cNvPicPr>
          <p:nvPr/>
        </p:nvPicPr>
        <p:blipFill>
          <a:blip r:embed="rId3"/>
          <a:stretch>
            <a:fillRect/>
          </a:stretch>
        </p:blipFill>
        <p:spPr>
          <a:xfrm>
            <a:off x="2711709" y="3081031"/>
            <a:ext cx="15177280" cy="3119828"/>
          </a:xfrm>
          <a:prstGeom prst="rect">
            <a:avLst/>
          </a:prstGeom>
        </p:spPr>
      </p:pic>
      <p:pic>
        <p:nvPicPr>
          <p:cNvPr id="9" name="Resim 8"/>
          <p:cNvPicPr>
            <a:picLocks noChangeAspect="1"/>
          </p:cNvPicPr>
          <p:nvPr/>
        </p:nvPicPr>
        <p:blipFill>
          <a:blip r:embed="rId4"/>
          <a:stretch>
            <a:fillRect/>
          </a:stretch>
        </p:blipFill>
        <p:spPr>
          <a:xfrm>
            <a:off x="317523" y="6930889"/>
            <a:ext cx="12338888" cy="2928006"/>
          </a:xfrm>
          <a:prstGeom prst="rect">
            <a:avLst/>
          </a:prstGeom>
        </p:spPr>
      </p:pic>
    </p:spTree>
    <p:extLst>
      <p:ext uri="{BB962C8B-B14F-4D97-AF65-F5344CB8AC3E}">
        <p14:creationId xmlns:p14="http://schemas.microsoft.com/office/powerpoint/2010/main" val="304762291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2088436" y="3739046"/>
            <a:ext cx="20026746" cy="6863417"/>
          </a:xfrm>
          <a:prstGeom prst="rect">
            <a:avLst/>
          </a:prstGeom>
        </p:spPr>
        <p:txBody>
          <a:bodyPr wrap="square">
            <a:spAutoFit/>
          </a:bodyPr>
          <a:lstStyle/>
          <a:p>
            <a:pPr lvl="0" algn="l" defTabSz="914400" eaLnBrk="0" fontAlgn="base">
              <a:spcBef>
                <a:spcPct val="0"/>
              </a:spcBef>
              <a:spcAft>
                <a:spcPct val="0"/>
              </a:spcAft>
            </a:pPr>
            <a:r>
              <a:rPr lang="tr-TR" altLang="tr-TR" sz="4400" i="1" dirty="0" smtClean="0">
                <a:solidFill>
                  <a:schemeClr val="bg2">
                    <a:lumMod val="10000"/>
                  </a:schemeClr>
                </a:solidFill>
                <a:latin typeface="JetBrains Mono"/>
              </a:rPr>
              <a:t>1."http://webdriveruniversity.com/" adresine gidin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2."Login Portal" a  kadar asagi inin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3."Login Portal" a tiklayin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4.Diger window'a gecin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5."username" ve  "password" kutularina </a:t>
            </a:r>
            <a:r>
              <a:rPr lang="en-US" altLang="tr-TR" sz="4400" i="1" dirty="0" smtClean="0">
                <a:solidFill>
                  <a:schemeClr val="bg2">
                    <a:lumMod val="10000"/>
                  </a:schemeClr>
                </a:solidFill>
                <a:latin typeface="JetBrains Mono"/>
              </a:rPr>
              <a:t>rastgele </a:t>
            </a:r>
            <a:r>
              <a:rPr lang="tr-TR" altLang="tr-TR" sz="4400" i="1" dirty="0" smtClean="0">
                <a:solidFill>
                  <a:schemeClr val="bg2">
                    <a:lumMod val="10000"/>
                  </a:schemeClr>
                </a:solidFill>
                <a:latin typeface="JetBrains Mono"/>
              </a:rPr>
              <a:t>deger yazdirin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6."login" butonuna basin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7.Popup'ta cikan yazinin "validation failed" oldugunu test edin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8.Ok diyerek Popup'i kapatin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9.Ilk sayfaya geri donun</a:t>
            </a:r>
            <a:br>
              <a:rPr lang="tr-TR" altLang="tr-TR" sz="4400" i="1" dirty="0" smtClean="0">
                <a:solidFill>
                  <a:schemeClr val="bg2">
                    <a:lumMod val="10000"/>
                  </a:schemeClr>
                </a:solidFill>
                <a:latin typeface="JetBrains Mono"/>
              </a:rPr>
            </a:br>
            <a:r>
              <a:rPr lang="tr-TR" altLang="tr-TR" sz="4400" i="1" dirty="0" smtClean="0">
                <a:solidFill>
                  <a:schemeClr val="bg2">
                    <a:lumMod val="10000"/>
                  </a:schemeClr>
                </a:solidFill>
                <a:latin typeface="JetBrains Mono"/>
              </a:rPr>
              <a:t>10.Ilk sayfaya donuldugunu test edin</a:t>
            </a:r>
            <a:endParaRPr lang="tr-TR" altLang="tr-TR" sz="4400" dirty="0">
              <a:solidFill>
                <a:schemeClr val="bg2">
                  <a:lumMod val="10000"/>
                </a:schemeClr>
              </a:solidFill>
              <a:latin typeface="Arial" panose="020B0604020202020204" pitchFamily="34" charset="0"/>
            </a:endParaRPr>
          </a:p>
        </p:txBody>
      </p:sp>
      <p:sp>
        <p:nvSpPr>
          <p:cNvPr id="6" name="Unvan 11"/>
          <p:cNvSpPr>
            <a:spLocks noGrp="1"/>
          </p:cNvSpPr>
          <p:nvPr>
            <p:ph type="title"/>
          </p:nvPr>
        </p:nvSpPr>
        <p:spPr>
          <a:xfrm>
            <a:off x="2088436" y="1282700"/>
            <a:ext cx="20201491" cy="1764586"/>
          </a:xfrm>
          <a:prstGeom prst="rect">
            <a:avLst/>
          </a:prstGeom>
        </p:spPr>
        <p:txBody>
          <a:bodyPr wrap="square">
            <a:spAutoFit/>
          </a:bodyPr>
          <a:lstStyle/>
          <a:p>
            <a:r>
              <a:rPr lang="en-US" sz="6000" b="1" dirty="0" smtClean="0">
                <a:solidFill>
                  <a:srgbClr val="C00000"/>
                </a:solidFill>
              </a:rPr>
              <a:t>T</a:t>
            </a:r>
            <a:r>
              <a:rPr lang="en-US" sz="6000" b="1" dirty="0" smtClean="0"/>
              <a:t>est  </a:t>
            </a:r>
            <a:r>
              <a:rPr lang="en-US" sz="6000" b="1" dirty="0" smtClean="0">
                <a:solidFill>
                  <a:srgbClr val="C00000"/>
                </a:solidFill>
              </a:rPr>
              <a:t>C</a:t>
            </a:r>
            <a:r>
              <a:rPr lang="en-US" sz="6000" b="1" dirty="0" smtClean="0"/>
              <a:t>aSE DEVELOPMENT </a:t>
            </a:r>
            <a:br>
              <a:rPr lang="en-US" sz="6000" b="1" dirty="0" smtClean="0"/>
            </a:br>
            <a:r>
              <a:rPr lang="en-US" sz="6000" b="1" dirty="0" smtClean="0"/>
              <a:t>(Test KILIFI/SENARYOSU OLUSTURMA)</a:t>
            </a:r>
            <a:endParaRPr lang="en-US" sz="6000" b="1" dirty="0" smtClean="0"/>
          </a:p>
        </p:txBody>
      </p:sp>
    </p:spTree>
    <p:extLst>
      <p:ext uri="{BB962C8B-B14F-4D97-AF65-F5344CB8AC3E}">
        <p14:creationId xmlns:p14="http://schemas.microsoft.com/office/powerpoint/2010/main" val="820419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p:cNvSpPr>
            <a:spLocks noGrp="1"/>
          </p:cNvSpPr>
          <p:nvPr>
            <p:ph type="body" sz="half" idx="1"/>
          </p:nvPr>
        </p:nvSpPr>
        <p:spPr>
          <a:xfrm>
            <a:off x="1563255" y="2615815"/>
            <a:ext cx="21629254" cy="9209040"/>
          </a:xfrm>
        </p:spPr>
        <p:txBody>
          <a:bodyPr>
            <a:normAutofit lnSpcReduction="10000"/>
          </a:bodyPr>
          <a:lstStyle/>
          <a:p>
            <a:pPr>
              <a:spcBef>
                <a:spcPts val="1200"/>
              </a:spcBef>
              <a:buFont typeface="Wingdings" panose="05000000000000000000" pitchFamily="2" charset="2"/>
              <a:buChar char="Ø"/>
            </a:pPr>
            <a:r>
              <a:rPr lang="en-US" sz="4400" b="0" dirty="0" smtClean="0">
                <a:solidFill>
                  <a:schemeClr val="bg2">
                    <a:lumMod val="10000"/>
                  </a:schemeClr>
                </a:solidFill>
              </a:rPr>
              <a:t>Genellikle </a:t>
            </a:r>
            <a:r>
              <a:rPr lang="en-US" sz="4400" b="0" dirty="0">
                <a:solidFill>
                  <a:schemeClr val="bg2">
                    <a:lumMod val="10000"/>
                  </a:schemeClr>
                </a:solidFill>
              </a:rPr>
              <a:t>KG (QA) ekibinden </a:t>
            </a:r>
            <a:r>
              <a:rPr lang="en-US" sz="4400" b="0" dirty="0" smtClean="0">
                <a:solidFill>
                  <a:schemeClr val="bg2">
                    <a:lumMod val="10000"/>
                  </a:schemeClr>
                </a:solidFill>
              </a:rPr>
              <a:t>tecrubeli biri </a:t>
            </a:r>
            <a:r>
              <a:rPr lang="en-US" sz="4400" b="0" dirty="0">
                <a:solidFill>
                  <a:schemeClr val="bg2">
                    <a:lumMod val="10000"/>
                  </a:schemeClr>
                </a:solidFill>
              </a:rPr>
              <a:t>test </a:t>
            </a:r>
            <a:r>
              <a:rPr lang="en-US" sz="4400" b="0" dirty="0" smtClean="0">
                <a:solidFill>
                  <a:schemeClr val="bg2">
                    <a:lumMod val="10000"/>
                  </a:schemeClr>
                </a:solidFill>
              </a:rPr>
              <a:t>case’leri </a:t>
            </a:r>
            <a:r>
              <a:rPr lang="en-US" sz="4400" b="0" dirty="0">
                <a:solidFill>
                  <a:schemeClr val="bg2">
                    <a:lumMod val="10000"/>
                  </a:schemeClr>
                </a:solidFill>
              </a:rPr>
              <a:t>yazar.</a:t>
            </a:r>
          </a:p>
          <a:p>
            <a:pPr>
              <a:spcBef>
                <a:spcPts val="1200"/>
              </a:spcBef>
              <a:buFont typeface="Wingdings" panose="05000000000000000000" pitchFamily="2" charset="2"/>
              <a:buChar char="Ø"/>
            </a:pPr>
            <a:r>
              <a:rPr lang="en-US" sz="4400" b="0" dirty="0" smtClean="0">
                <a:solidFill>
                  <a:schemeClr val="bg2">
                    <a:lumMod val="10000"/>
                  </a:schemeClr>
                </a:solidFill>
              </a:rPr>
              <a:t>Test case </a:t>
            </a:r>
            <a:r>
              <a:rPr lang="en-US" sz="4400" b="0" dirty="0">
                <a:solidFill>
                  <a:schemeClr val="bg2">
                    <a:lumMod val="10000"/>
                  </a:schemeClr>
                </a:solidFill>
              </a:rPr>
              <a:t>hazırlamak için her ekip kendi standart şablonunu </a:t>
            </a:r>
            <a:r>
              <a:rPr lang="en-US" sz="4400" b="0" dirty="0" smtClean="0">
                <a:solidFill>
                  <a:schemeClr val="bg2">
                    <a:lumMod val="10000"/>
                  </a:schemeClr>
                </a:solidFill>
              </a:rPr>
              <a:t>kullanır.</a:t>
            </a:r>
          </a:p>
          <a:p>
            <a:pPr marL="0" indent="0">
              <a:spcBef>
                <a:spcPts val="1200"/>
              </a:spcBef>
              <a:buNone/>
            </a:pPr>
            <a:r>
              <a:rPr lang="en-US" sz="4400" b="0" dirty="0">
                <a:solidFill>
                  <a:schemeClr val="bg2">
                    <a:lumMod val="10000"/>
                  </a:schemeClr>
                </a:solidFill>
              </a:rPr>
              <a:t> </a:t>
            </a:r>
            <a:r>
              <a:rPr lang="en-US" sz="4400" b="0" dirty="0" smtClean="0">
                <a:solidFill>
                  <a:schemeClr val="bg2">
                    <a:lumMod val="10000"/>
                  </a:schemeClr>
                </a:solidFill>
              </a:rPr>
              <a:t>   </a:t>
            </a:r>
            <a:r>
              <a:rPr lang="en-US" sz="4400" b="0" dirty="0">
                <a:solidFill>
                  <a:schemeClr val="bg2">
                    <a:lumMod val="10000"/>
                  </a:schemeClr>
                </a:solidFill>
              </a:rPr>
              <a:t>Genelde manual testerlar yapar ve ayni dokumani kullanarak Automation testerler </a:t>
            </a:r>
            <a:r>
              <a:rPr lang="en-US" sz="4400" b="0" dirty="0" smtClean="0">
                <a:solidFill>
                  <a:schemeClr val="bg2">
                    <a:lumMod val="10000"/>
                  </a:schemeClr>
                </a:solidFill>
              </a:rPr>
              <a:t>	  scriptlerini </a:t>
            </a:r>
            <a:r>
              <a:rPr lang="en-US" sz="4400" b="0" dirty="0">
                <a:solidFill>
                  <a:schemeClr val="bg2">
                    <a:lumMod val="10000"/>
                  </a:schemeClr>
                </a:solidFill>
              </a:rPr>
              <a:t>(kodlarini)yazarlar</a:t>
            </a:r>
          </a:p>
          <a:p>
            <a:pPr>
              <a:spcBef>
                <a:spcPts val="1200"/>
              </a:spcBef>
              <a:buFont typeface="Wingdings" panose="05000000000000000000" pitchFamily="2" charset="2"/>
              <a:buChar char="Ø"/>
            </a:pPr>
            <a:r>
              <a:rPr lang="en-US" sz="4400" b="0" dirty="0" smtClean="0">
                <a:solidFill>
                  <a:schemeClr val="bg2">
                    <a:lumMod val="10000"/>
                  </a:schemeClr>
                </a:solidFill>
              </a:rPr>
              <a:t>	Developerlar </a:t>
            </a:r>
            <a:r>
              <a:rPr lang="en-US" sz="4400" b="0" dirty="0">
                <a:solidFill>
                  <a:schemeClr val="bg2">
                    <a:lumMod val="10000"/>
                  </a:schemeClr>
                </a:solidFill>
              </a:rPr>
              <a:t>normalde bir test data olustururlar veya hazir olan bir datayi BA den </a:t>
            </a:r>
            <a:r>
              <a:rPr lang="en-US" sz="4400" b="0" dirty="0" smtClean="0">
                <a:solidFill>
                  <a:schemeClr val="bg2">
                    <a:lumMod val="10000"/>
                  </a:schemeClr>
                </a:solidFill>
              </a:rPr>
              <a:t>	veya </a:t>
            </a:r>
            <a:r>
              <a:rPr lang="en-US" sz="4400" b="0" dirty="0">
                <a:solidFill>
                  <a:schemeClr val="bg2">
                    <a:lumMod val="10000"/>
                  </a:schemeClr>
                </a:solidFill>
              </a:rPr>
              <a:t>PO alirlar sonra onu gunceller ve gelistirirler.</a:t>
            </a:r>
          </a:p>
          <a:p>
            <a:pPr>
              <a:spcBef>
                <a:spcPts val="1200"/>
              </a:spcBef>
              <a:buFont typeface="Wingdings" panose="05000000000000000000" pitchFamily="2" charset="2"/>
              <a:buChar char="Ø"/>
            </a:pPr>
            <a:r>
              <a:rPr lang="en-US" sz="4400" b="0" dirty="0">
                <a:solidFill>
                  <a:schemeClr val="bg2">
                    <a:lumMod val="10000"/>
                  </a:schemeClr>
                </a:solidFill>
              </a:rPr>
              <a:t>Biz de kendimiz developerlardan alip ayni test datayi gelistirir ve test </a:t>
            </a:r>
            <a:r>
              <a:rPr lang="en-US" sz="4400" b="0" dirty="0" smtClean="0">
                <a:solidFill>
                  <a:schemeClr val="bg2">
                    <a:lumMod val="10000"/>
                  </a:schemeClr>
                </a:solidFill>
              </a:rPr>
              <a:t>ederiz.</a:t>
            </a:r>
            <a:endParaRPr lang="en-US" sz="4400" b="0" dirty="0">
              <a:solidFill>
                <a:schemeClr val="bg2">
                  <a:lumMod val="10000"/>
                </a:schemeClr>
              </a:solidFill>
            </a:endParaRPr>
          </a:p>
          <a:p>
            <a:pPr marL="0" indent="0">
              <a:spcBef>
                <a:spcPts val="1200"/>
              </a:spcBef>
              <a:buNone/>
            </a:pPr>
            <a:r>
              <a:rPr lang="en-US" sz="4400" b="0" dirty="0" smtClean="0">
                <a:solidFill>
                  <a:schemeClr val="bg2">
                    <a:lumMod val="10000"/>
                  </a:schemeClr>
                </a:solidFill>
              </a:rPr>
              <a:t>		Veya </a:t>
            </a:r>
            <a:r>
              <a:rPr lang="en-US" sz="4400" b="0" dirty="0">
                <a:solidFill>
                  <a:schemeClr val="bg2">
                    <a:lumMod val="10000"/>
                  </a:schemeClr>
                </a:solidFill>
              </a:rPr>
              <a:t>Test lead Acceptence Criteria’lara gore kendisi bir test data hazirlayabilir.</a:t>
            </a:r>
          </a:p>
          <a:p>
            <a:pPr marL="0" indent="0">
              <a:spcBef>
                <a:spcPts val="1200"/>
              </a:spcBef>
              <a:buNone/>
            </a:pPr>
            <a:endParaRPr lang="en-US" sz="4400" b="0" dirty="0" smtClean="0">
              <a:solidFill>
                <a:schemeClr val="bg2">
                  <a:lumMod val="10000"/>
                </a:schemeClr>
              </a:solidFill>
            </a:endParaRPr>
          </a:p>
          <a:p>
            <a:pPr>
              <a:spcBef>
                <a:spcPts val="1200"/>
              </a:spcBef>
              <a:buFont typeface="Wingdings" panose="05000000000000000000" pitchFamily="2" charset="2"/>
              <a:buChar char="Ø"/>
            </a:pPr>
            <a:r>
              <a:rPr lang="en-US" sz="4400" b="0" dirty="0" smtClean="0">
                <a:solidFill>
                  <a:schemeClr val="bg2">
                    <a:lumMod val="10000"/>
                  </a:schemeClr>
                </a:solidFill>
              </a:rPr>
              <a:t>SDET : Software Development Engineer In Test : Bir Framework’u sifirdan olusturabilecek kisidir.</a:t>
            </a:r>
          </a:p>
          <a:p>
            <a:pPr marL="0" indent="0">
              <a:spcBef>
                <a:spcPts val="1200"/>
              </a:spcBef>
              <a:buNone/>
            </a:pPr>
            <a:r>
              <a:rPr lang="en-US" sz="4400" b="0" dirty="0" smtClean="0">
                <a:solidFill>
                  <a:schemeClr val="bg2">
                    <a:lumMod val="10000"/>
                  </a:schemeClr>
                </a:solidFill>
              </a:rPr>
              <a:t>	  Automation Tester : Hazir yazilmis test case’leri kullanarak test yapar, 	    									olusturulmus framework’leri kullanir.</a:t>
            </a:r>
          </a:p>
          <a:p>
            <a:pPr marL="0" indent="0">
              <a:buNone/>
            </a:pPr>
            <a:endParaRPr lang="en-US" sz="4400" b="0" dirty="0"/>
          </a:p>
        </p:txBody>
      </p:sp>
      <p:sp>
        <p:nvSpPr>
          <p:cNvPr id="3" name="Unvan 2"/>
          <p:cNvSpPr>
            <a:spLocks noGrp="1"/>
          </p:cNvSpPr>
          <p:nvPr>
            <p:ph type="title"/>
          </p:nvPr>
        </p:nvSpPr>
        <p:spPr>
          <a:xfrm>
            <a:off x="2088436" y="1282700"/>
            <a:ext cx="20201491" cy="1065645"/>
          </a:xfrm>
        </p:spPr>
        <p:txBody>
          <a:bodyPr>
            <a:normAutofit/>
          </a:bodyPr>
          <a:lstStyle/>
          <a:p>
            <a:r>
              <a:rPr lang="en-US" sz="6000" dirty="0" smtClean="0"/>
              <a:t>Test Case’leri kim yazar?</a:t>
            </a:r>
            <a:endParaRPr lang="tr-TR" sz="6000" dirty="0"/>
          </a:p>
        </p:txBody>
      </p:sp>
    </p:spTree>
    <p:extLst>
      <p:ext uri="{BB962C8B-B14F-4D97-AF65-F5344CB8AC3E}">
        <p14:creationId xmlns:p14="http://schemas.microsoft.com/office/powerpoint/2010/main" val="18845225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806968" y="4044660"/>
            <a:ext cx="16621559" cy="4982097"/>
          </a:xfrm>
          <a:prstGeom prst="rect">
            <a:avLst/>
          </a:prstGeom>
        </p:spPr>
      </p:pic>
      <p:sp>
        <p:nvSpPr>
          <p:cNvPr id="5" name="Dikdörtgen 4"/>
          <p:cNvSpPr/>
          <p:nvPr/>
        </p:nvSpPr>
        <p:spPr>
          <a:xfrm>
            <a:off x="7748058" y="1951258"/>
            <a:ext cx="6560322" cy="1015663"/>
          </a:xfrm>
          <a:prstGeom prst="rect">
            <a:avLst/>
          </a:prstGeom>
        </p:spPr>
        <p:txBody>
          <a:bodyPr wrap="none">
            <a:spAutoFit/>
          </a:bodyPr>
          <a:lstStyle/>
          <a:p>
            <a:r>
              <a:rPr lang="en-US" sz="6000" b="1" dirty="0" smtClean="0">
                <a:solidFill>
                  <a:srgbClr val="C00000"/>
                </a:solidFill>
              </a:rPr>
              <a:t>O</a:t>
            </a:r>
            <a:r>
              <a:rPr lang="en-US" sz="6000" b="1" dirty="0" smtClean="0">
                <a:solidFill>
                  <a:schemeClr val="bg2">
                    <a:lumMod val="10000"/>
                  </a:schemeClr>
                </a:solidFill>
              </a:rPr>
              <a:t>rnek</a:t>
            </a:r>
            <a:r>
              <a:rPr lang="en-US" sz="6000" b="1" dirty="0" smtClean="0">
                <a:solidFill>
                  <a:srgbClr val="C00000"/>
                </a:solidFill>
              </a:rPr>
              <a:t> T</a:t>
            </a:r>
            <a:r>
              <a:rPr lang="en-US" sz="6000" b="1" dirty="0" smtClean="0"/>
              <a:t>est  </a:t>
            </a:r>
            <a:r>
              <a:rPr lang="en-US" sz="6000" b="1" dirty="0" smtClean="0">
                <a:solidFill>
                  <a:srgbClr val="C00000"/>
                </a:solidFill>
              </a:rPr>
              <a:t>C</a:t>
            </a:r>
            <a:r>
              <a:rPr lang="en-US" sz="6000" b="1" dirty="0" smtClean="0"/>
              <a:t>ase</a:t>
            </a:r>
            <a:endParaRPr lang="tr-TR" sz="6000" dirty="0"/>
          </a:p>
        </p:txBody>
      </p:sp>
    </p:spTree>
    <p:extLst>
      <p:ext uri="{BB962C8B-B14F-4D97-AF65-F5344CB8AC3E}">
        <p14:creationId xmlns:p14="http://schemas.microsoft.com/office/powerpoint/2010/main" val="187227964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486332" y="2677823"/>
            <a:ext cx="21124286" cy="9433674"/>
          </a:xfrm>
          <a:prstGeom prst="rect">
            <a:avLst/>
          </a:prstGeom>
        </p:spPr>
      </p:pic>
      <p:sp>
        <p:nvSpPr>
          <p:cNvPr id="5" name="Dikdörtgen 4"/>
          <p:cNvSpPr/>
          <p:nvPr/>
        </p:nvSpPr>
        <p:spPr>
          <a:xfrm>
            <a:off x="7581803" y="1431712"/>
            <a:ext cx="6560322" cy="1015663"/>
          </a:xfrm>
          <a:prstGeom prst="rect">
            <a:avLst/>
          </a:prstGeom>
        </p:spPr>
        <p:txBody>
          <a:bodyPr wrap="none">
            <a:spAutoFit/>
          </a:bodyPr>
          <a:lstStyle/>
          <a:p>
            <a:r>
              <a:rPr lang="en-US" sz="6000" b="1" dirty="0" smtClean="0">
                <a:solidFill>
                  <a:srgbClr val="C00000"/>
                </a:solidFill>
              </a:rPr>
              <a:t>O</a:t>
            </a:r>
            <a:r>
              <a:rPr lang="en-US" sz="6000" b="1" dirty="0" smtClean="0">
                <a:solidFill>
                  <a:schemeClr val="bg2">
                    <a:lumMod val="10000"/>
                  </a:schemeClr>
                </a:solidFill>
              </a:rPr>
              <a:t>rnek</a:t>
            </a:r>
            <a:r>
              <a:rPr lang="en-US" sz="6000" b="1" dirty="0" smtClean="0">
                <a:solidFill>
                  <a:srgbClr val="C00000"/>
                </a:solidFill>
              </a:rPr>
              <a:t> T</a:t>
            </a:r>
            <a:r>
              <a:rPr lang="en-US" sz="6000" b="1" dirty="0" smtClean="0"/>
              <a:t>est  </a:t>
            </a:r>
            <a:r>
              <a:rPr lang="en-US" sz="6000" b="1" dirty="0" smtClean="0">
                <a:solidFill>
                  <a:srgbClr val="C00000"/>
                </a:solidFill>
              </a:rPr>
              <a:t>C</a:t>
            </a:r>
            <a:r>
              <a:rPr lang="en-US" sz="6000" b="1" dirty="0" smtClean="0"/>
              <a:t>ase</a:t>
            </a:r>
            <a:endParaRPr lang="tr-TR" sz="6000" dirty="0"/>
          </a:p>
        </p:txBody>
      </p:sp>
    </p:spTree>
    <p:extLst>
      <p:ext uri="{BB962C8B-B14F-4D97-AF65-F5344CB8AC3E}">
        <p14:creationId xmlns:p14="http://schemas.microsoft.com/office/powerpoint/2010/main" val="95486055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p:cNvSpPr>
            <a:spLocks noGrp="1"/>
          </p:cNvSpPr>
          <p:nvPr>
            <p:ph type="body" sz="half" idx="1"/>
          </p:nvPr>
        </p:nvSpPr>
        <p:spPr>
          <a:xfrm>
            <a:off x="1773890" y="3634124"/>
            <a:ext cx="21190019" cy="8356985"/>
          </a:xfrm>
        </p:spPr>
        <p:txBody>
          <a:bodyPr>
            <a:normAutofit fontScale="62500" lnSpcReduction="20000"/>
          </a:bodyPr>
          <a:lstStyle/>
          <a:p>
            <a:pPr marL="0" indent="0">
              <a:buNone/>
            </a:pPr>
            <a:r>
              <a:rPr lang="en-US" sz="8000" b="0" dirty="0">
                <a:solidFill>
                  <a:schemeClr val="bg2">
                    <a:lumMod val="10000"/>
                  </a:schemeClr>
                </a:solidFill>
                <a:latin typeface="Arial" panose="020B0604020202020204" pitchFamily="34" charset="0"/>
                <a:cs typeface="Arial" panose="020B0604020202020204" pitchFamily="34" charset="0"/>
              </a:rPr>
              <a:t>Testinizi nerede ve hangi ortamda gerçekleştireceğinizi bilmelisiniz</a:t>
            </a:r>
          </a:p>
          <a:p>
            <a:pPr marL="0" indent="0">
              <a:buNone/>
            </a:pPr>
            <a:r>
              <a:rPr lang="en-US" sz="8000" b="0" dirty="0" smtClean="0">
                <a:solidFill>
                  <a:schemeClr val="bg2">
                    <a:lumMod val="10000"/>
                  </a:schemeClr>
                </a:solidFill>
                <a:latin typeface="Arial" panose="020B0604020202020204" pitchFamily="34" charset="0"/>
                <a:cs typeface="Arial" panose="020B0604020202020204" pitchFamily="34" charset="0"/>
              </a:rPr>
              <a:t>ve </a:t>
            </a:r>
            <a:r>
              <a:rPr lang="en-US" sz="8000" b="0" dirty="0">
                <a:solidFill>
                  <a:schemeClr val="bg2">
                    <a:lumMod val="10000"/>
                  </a:schemeClr>
                </a:solidFill>
                <a:latin typeface="Arial" panose="020B0604020202020204" pitchFamily="34" charset="0"/>
                <a:cs typeface="Arial" panose="020B0604020202020204" pitchFamily="34" charset="0"/>
              </a:rPr>
              <a:t>test verilerinize de sahip olmalısınız</a:t>
            </a:r>
            <a:r>
              <a:rPr lang="en-US" sz="8000" b="0" dirty="0" smtClean="0">
                <a:solidFill>
                  <a:schemeClr val="bg2">
                    <a:lumMod val="10000"/>
                  </a:schemeClr>
                </a:solidFill>
                <a:latin typeface="Arial" panose="020B0604020202020204" pitchFamily="34" charset="0"/>
                <a:cs typeface="Arial" panose="020B0604020202020204" pitchFamily="34" charset="0"/>
              </a:rPr>
              <a:t>!</a:t>
            </a:r>
          </a:p>
          <a:p>
            <a:pPr marL="0" indent="0">
              <a:buNone/>
            </a:pPr>
            <a:endParaRPr lang="en-US" sz="8000" b="0" dirty="0">
              <a:solidFill>
                <a:schemeClr val="bg2">
                  <a:lumMod val="10000"/>
                </a:schemeClr>
              </a:solidFill>
              <a:latin typeface="Arial" panose="020B0604020202020204" pitchFamily="34" charset="0"/>
              <a:cs typeface="Arial" panose="020B0604020202020204" pitchFamily="34" charset="0"/>
            </a:endParaRPr>
          </a:p>
          <a:p>
            <a:pPr marL="0" indent="0">
              <a:buNone/>
            </a:pPr>
            <a:r>
              <a:rPr lang="en-US" sz="8000" b="0" dirty="0">
                <a:solidFill>
                  <a:schemeClr val="bg2">
                    <a:lumMod val="10000"/>
                  </a:schemeClr>
                </a:solidFill>
                <a:latin typeface="Arial" panose="020B0604020202020204" pitchFamily="34" charset="0"/>
                <a:cs typeface="Arial" panose="020B0604020202020204" pitchFamily="34" charset="0"/>
              </a:rPr>
              <a:t>Dev (Development)</a:t>
            </a:r>
          </a:p>
          <a:p>
            <a:pPr marL="0" indent="0">
              <a:buNone/>
            </a:pPr>
            <a:r>
              <a:rPr lang="en-US" sz="8000" b="0" dirty="0">
                <a:solidFill>
                  <a:schemeClr val="bg2">
                    <a:lumMod val="10000"/>
                  </a:schemeClr>
                </a:solidFill>
                <a:latin typeface="Arial" panose="020B0604020202020204" pitchFamily="34" charset="0"/>
                <a:cs typeface="Arial" panose="020B0604020202020204" pitchFamily="34" charset="0"/>
              </a:rPr>
              <a:t>Test (Test ortami)</a:t>
            </a:r>
          </a:p>
          <a:p>
            <a:pPr marL="0" indent="0">
              <a:buNone/>
            </a:pPr>
            <a:r>
              <a:rPr lang="en-US" sz="8000" b="0" dirty="0">
                <a:solidFill>
                  <a:schemeClr val="bg2">
                    <a:lumMod val="10000"/>
                  </a:schemeClr>
                </a:solidFill>
                <a:latin typeface="Arial" panose="020B0604020202020204" pitchFamily="34" charset="0"/>
                <a:cs typeface="Arial" panose="020B0604020202020204" pitchFamily="34" charset="0"/>
              </a:rPr>
              <a:t>Stage (sahne)</a:t>
            </a:r>
          </a:p>
          <a:p>
            <a:pPr marL="0" indent="0">
              <a:buNone/>
            </a:pPr>
            <a:r>
              <a:rPr lang="en-US" sz="8000" b="0" dirty="0">
                <a:solidFill>
                  <a:schemeClr val="bg2">
                    <a:lumMod val="10000"/>
                  </a:schemeClr>
                </a:solidFill>
                <a:latin typeface="Arial" panose="020B0604020202020204" pitchFamily="34" charset="0"/>
                <a:cs typeface="Arial" panose="020B0604020202020204" pitchFamily="34" charset="0"/>
              </a:rPr>
              <a:t>Prod (uretim)</a:t>
            </a:r>
          </a:p>
          <a:p>
            <a:pPr marL="0" indent="0">
              <a:buNone/>
            </a:pPr>
            <a:endParaRPr lang="en-US" sz="4400" b="0" dirty="0">
              <a:solidFill>
                <a:schemeClr val="bg2">
                  <a:lumMod val="10000"/>
                </a:schemeClr>
              </a:solidFill>
              <a:latin typeface="Arial" panose="020B0604020202020204" pitchFamily="34" charset="0"/>
              <a:cs typeface="Arial" panose="020B0604020202020204" pitchFamily="34" charset="0"/>
            </a:endParaRPr>
          </a:p>
          <a:p>
            <a:pPr marL="0" indent="0">
              <a:buNone/>
            </a:pPr>
            <a:endParaRPr lang="tr-TR" dirty="0"/>
          </a:p>
        </p:txBody>
      </p:sp>
      <p:sp>
        <p:nvSpPr>
          <p:cNvPr id="4" name="Dikdörtgen 3"/>
          <p:cNvSpPr/>
          <p:nvPr/>
        </p:nvSpPr>
        <p:spPr>
          <a:xfrm>
            <a:off x="3991399" y="1475648"/>
            <a:ext cx="15772110" cy="1938992"/>
          </a:xfrm>
          <a:prstGeom prst="rect">
            <a:avLst/>
          </a:prstGeom>
        </p:spPr>
        <p:txBody>
          <a:bodyPr wrap="square">
            <a:spAutoFit/>
          </a:bodyPr>
          <a:lstStyle/>
          <a:p>
            <a:r>
              <a:rPr lang="en-US" sz="6000" b="1" dirty="0" smtClean="0">
                <a:solidFill>
                  <a:srgbClr val="C00000"/>
                </a:solidFill>
              </a:rPr>
              <a:t>4- T</a:t>
            </a:r>
            <a:r>
              <a:rPr lang="en-US" sz="6000" b="1" dirty="0" smtClean="0"/>
              <a:t>est  </a:t>
            </a:r>
            <a:r>
              <a:rPr lang="en-US" sz="6000" b="1" dirty="0" smtClean="0">
                <a:solidFill>
                  <a:srgbClr val="C00000"/>
                </a:solidFill>
              </a:rPr>
              <a:t>E</a:t>
            </a:r>
            <a:r>
              <a:rPr lang="en-US" sz="6000" b="1" dirty="0" smtClean="0"/>
              <a:t>nvironment </a:t>
            </a:r>
            <a:r>
              <a:rPr lang="en-US" sz="6000" b="1" dirty="0" smtClean="0">
                <a:solidFill>
                  <a:srgbClr val="C00000"/>
                </a:solidFill>
              </a:rPr>
              <a:t>S</a:t>
            </a:r>
            <a:r>
              <a:rPr lang="en-US" sz="6000" b="1" dirty="0" smtClean="0"/>
              <a:t>etup </a:t>
            </a:r>
            <a:r>
              <a:rPr lang="en-US" sz="6000" b="1" dirty="0"/>
              <a:t/>
            </a:r>
            <a:br>
              <a:rPr lang="en-US" sz="6000" b="1" dirty="0"/>
            </a:br>
            <a:r>
              <a:rPr lang="en-US" sz="6000" b="1" dirty="0"/>
              <a:t>(Test </a:t>
            </a:r>
            <a:r>
              <a:rPr lang="en-US" sz="6000" b="1" dirty="0" smtClean="0"/>
              <a:t>Ortami Kurulumu / Olusturulmasi)</a:t>
            </a:r>
            <a:endParaRPr lang="tr-TR" sz="6000" dirty="0"/>
          </a:p>
        </p:txBody>
      </p:sp>
    </p:spTree>
    <p:extLst>
      <p:ext uri="{BB962C8B-B14F-4D97-AF65-F5344CB8AC3E}">
        <p14:creationId xmlns:p14="http://schemas.microsoft.com/office/powerpoint/2010/main" val="248007937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p:cNvSpPr>
            <a:spLocks noGrp="1"/>
          </p:cNvSpPr>
          <p:nvPr>
            <p:ph type="body" sz="half" idx="1"/>
          </p:nvPr>
        </p:nvSpPr>
        <p:spPr/>
        <p:txBody>
          <a:bodyPr/>
          <a:lstStyle/>
          <a:p>
            <a:pPr marL="0" indent="0">
              <a:buNone/>
            </a:pPr>
            <a:r>
              <a:rPr lang="en-US" sz="4400" b="0" dirty="0">
                <a:solidFill>
                  <a:schemeClr val="bg2">
                    <a:lumMod val="10000"/>
                  </a:schemeClr>
                </a:solidFill>
                <a:latin typeface="Arial" panose="020B0604020202020204" pitchFamily="34" charset="0"/>
                <a:cs typeface="Arial" panose="020B0604020202020204" pitchFamily="34" charset="0"/>
              </a:rPr>
              <a:t>Her şey hazır olduğunda, planlanan tüm functionality (ler) test edebilir ve yürütebilirsiniz. </a:t>
            </a:r>
          </a:p>
          <a:p>
            <a:pPr marL="0" indent="0">
              <a:buNone/>
            </a:pPr>
            <a:r>
              <a:rPr lang="en-US" sz="4400" b="0" dirty="0">
                <a:solidFill>
                  <a:schemeClr val="bg2">
                    <a:lumMod val="10000"/>
                  </a:schemeClr>
                </a:solidFill>
                <a:latin typeface="Arial" panose="020B0604020202020204" pitchFamily="34" charset="0"/>
                <a:cs typeface="Arial" panose="020B0604020202020204" pitchFamily="34" charset="0"/>
              </a:rPr>
              <a:t>Manuel Testerlar testlerini manuel olarak yapar</a:t>
            </a:r>
          </a:p>
          <a:p>
            <a:pPr marL="0" indent="0">
              <a:buNone/>
            </a:pPr>
            <a:r>
              <a:rPr lang="en-US" sz="4400" b="0" dirty="0">
                <a:solidFill>
                  <a:schemeClr val="bg2">
                    <a:lumMod val="10000"/>
                  </a:schemeClr>
                </a:solidFill>
                <a:latin typeface="Arial" panose="020B0604020202020204" pitchFamily="34" charset="0"/>
                <a:cs typeface="Arial" panose="020B0604020202020204" pitchFamily="34" charset="0"/>
              </a:rPr>
              <a:t>Automation (Cross-functional) Tester scriptlerini yazarak test ederler</a:t>
            </a:r>
          </a:p>
          <a:p>
            <a:pPr marL="0" indent="0">
              <a:buNone/>
            </a:pPr>
            <a:endParaRPr lang="tr-TR" dirty="0"/>
          </a:p>
        </p:txBody>
      </p:sp>
      <p:sp>
        <p:nvSpPr>
          <p:cNvPr id="4" name="Dikdörtgen 3"/>
          <p:cNvSpPr/>
          <p:nvPr/>
        </p:nvSpPr>
        <p:spPr>
          <a:xfrm>
            <a:off x="3991399" y="1475648"/>
            <a:ext cx="15772110" cy="1938992"/>
          </a:xfrm>
          <a:prstGeom prst="rect">
            <a:avLst/>
          </a:prstGeom>
        </p:spPr>
        <p:txBody>
          <a:bodyPr wrap="square">
            <a:spAutoFit/>
          </a:bodyPr>
          <a:lstStyle/>
          <a:p>
            <a:r>
              <a:rPr lang="en-US" sz="6000" b="1" dirty="0" smtClean="0">
                <a:solidFill>
                  <a:srgbClr val="C00000"/>
                </a:solidFill>
              </a:rPr>
              <a:t>4- T</a:t>
            </a:r>
            <a:r>
              <a:rPr lang="en-US" sz="6000" b="1" dirty="0" smtClean="0"/>
              <a:t>est  </a:t>
            </a:r>
            <a:r>
              <a:rPr lang="en-US" sz="6000" b="1" dirty="0" smtClean="0">
                <a:solidFill>
                  <a:srgbClr val="C00000"/>
                </a:solidFill>
              </a:rPr>
              <a:t>E</a:t>
            </a:r>
            <a:r>
              <a:rPr lang="en-US" sz="6000" b="1" dirty="0" smtClean="0"/>
              <a:t>xecution </a:t>
            </a:r>
            <a:r>
              <a:rPr lang="en-US" sz="6000" b="1" dirty="0"/>
              <a:t/>
            </a:r>
            <a:br>
              <a:rPr lang="en-US" sz="6000" b="1" dirty="0"/>
            </a:br>
            <a:r>
              <a:rPr lang="en-US" sz="6000" b="1" dirty="0"/>
              <a:t>(</a:t>
            </a:r>
            <a:r>
              <a:rPr lang="en-US" sz="6000" b="1" dirty="0" smtClean="0"/>
              <a:t>Testin Uygulanmasi)</a:t>
            </a:r>
            <a:endParaRPr lang="tr-TR" sz="6000" dirty="0"/>
          </a:p>
        </p:txBody>
      </p:sp>
    </p:spTree>
    <p:extLst>
      <p:ext uri="{BB962C8B-B14F-4D97-AF65-F5344CB8AC3E}">
        <p14:creationId xmlns:p14="http://schemas.microsoft.com/office/powerpoint/2010/main" val="177857723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p:cNvSpPr>
            <a:spLocks noGrp="1"/>
          </p:cNvSpPr>
          <p:nvPr>
            <p:ph type="body" sz="half" idx="1"/>
          </p:nvPr>
        </p:nvSpPr>
        <p:spPr>
          <a:xfrm>
            <a:off x="1450109" y="3158837"/>
            <a:ext cx="21483782" cy="7775656"/>
          </a:xfrm>
        </p:spPr>
        <p:txBody>
          <a:bodyPr>
            <a:noAutofit/>
          </a:bodyPr>
          <a:lstStyle/>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Test case =&gt; </a:t>
            </a:r>
            <a:r>
              <a:rPr lang="en-US" sz="4400" b="0" dirty="0">
                <a:latin typeface="Arial" panose="020B0604020202020204" pitchFamily="34" charset="0"/>
                <a:cs typeface="Arial" panose="020B0604020202020204" pitchFamily="34" charset="0"/>
              </a:rPr>
              <a:t>adım </a:t>
            </a:r>
            <a:r>
              <a:rPr lang="en-US" sz="4400" b="0" dirty="0">
                <a:latin typeface="Arial" panose="020B0604020202020204" pitchFamily="34" charset="0"/>
                <a:cs typeface="Arial" panose="020B0604020202020204" pitchFamily="34" charset="0"/>
              </a:rPr>
              <a:t>adım</a:t>
            </a:r>
            <a:r>
              <a:rPr lang="en-US" sz="4400" b="0" dirty="0">
                <a:latin typeface="Arial" panose="020B0604020202020204" pitchFamily="34" charset="0"/>
                <a:cs typeface="Arial" panose="020B0604020202020204" pitchFamily="34" charset="0"/>
              </a:rPr>
              <a:t> </a:t>
            </a:r>
            <a:r>
              <a:rPr lang="en-US" sz="4400" b="0" dirty="0">
                <a:latin typeface="Arial" panose="020B0604020202020204" pitchFamily="34" charset="0"/>
                <a:cs typeface="Arial" panose="020B0604020202020204" pitchFamily="34" charset="0"/>
              </a:rPr>
              <a:t>neyi</a:t>
            </a:r>
            <a:r>
              <a:rPr lang="en-US" sz="4400" b="0" dirty="0">
                <a:latin typeface="Arial" panose="020B0604020202020204" pitchFamily="34" charset="0"/>
                <a:cs typeface="Arial" panose="020B0604020202020204" pitchFamily="34" charset="0"/>
              </a:rPr>
              <a:t> test edeceğinizi açıklayan senaryolarınızdır</a:t>
            </a:r>
          </a:p>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Test plan =&gt;</a:t>
            </a:r>
            <a:r>
              <a:rPr lang="en-US" sz="4400" b="0" dirty="0">
                <a:latin typeface="Arial" panose="020B0604020202020204" pitchFamily="34" charset="0"/>
                <a:cs typeface="Arial" panose="020B0604020202020204" pitchFamily="34" charset="0"/>
              </a:rPr>
              <a:t>Test kapsamı, yaklaşım kaynakları ve amaçlanan test faaliyetlerinin zamanlamasını tanımlayan giriş ve çıkış kriterleri.</a:t>
            </a:r>
          </a:p>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Test execution =&gt; </a:t>
            </a:r>
            <a:r>
              <a:rPr lang="en-US" sz="4400" b="0" dirty="0">
                <a:latin typeface="Arial" panose="020B0604020202020204" pitchFamily="34" charset="0"/>
                <a:cs typeface="Arial" panose="020B0604020202020204" pitchFamily="34" charset="0"/>
              </a:rPr>
              <a:t>Scriptler hazır olduğunda, çalıştırır veya manuel olarak testinizi gercekleştirirsiniz.</a:t>
            </a:r>
          </a:p>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Test data =&gt; </a:t>
            </a:r>
            <a:r>
              <a:rPr lang="en-US" sz="4400" b="0" dirty="0">
                <a:latin typeface="Arial" panose="020B0604020202020204" pitchFamily="34" charset="0"/>
                <a:cs typeface="Arial" panose="020B0604020202020204" pitchFamily="34" charset="0"/>
              </a:rPr>
              <a:t>functionality (leri) test etmek için kullanmanız gereken veriler</a:t>
            </a:r>
          </a:p>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Acceptance criteria =&gt;</a:t>
            </a:r>
            <a:r>
              <a:rPr lang="en-US" sz="4400" b="0" dirty="0">
                <a:latin typeface="Arial" panose="020B0604020202020204" pitchFamily="34" charset="0"/>
                <a:cs typeface="Arial" panose="020B0604020202020204" pitchFamily="34" charset="0"/>
              </a:rPr>
              <a:t>functionalityi test etmenin ayrıntılı tanımı</a:t>
            </a:r>
          </a:p>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Expected result =&gt; </a:t>
            </a:r>
            <a:r>
              <a:rPr lang="en-US" sz="4400" b="0" dirty="0">
                <a:latin typeface="Arial" panose="020B0604020202020204" pitchFamily="34" charset="0"/>
                <a:cs typeface="Arial" panose="020B0604020202020204" pitchFamily="34" charset="0"/>
              </a:rPr>
              <a:t>yapılan testin beklenen sonucu </a:t>
            </a:r>
          </a:p>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Actual result =&gt;</a:t>
            </a:r>
            <a:r>
              <a:rPr lang="en-US" sz="4400" b="0" dirty="0">
                <a:solidFill>
                  <a:srgbClr val="C00000"/>
                </a:solidFill>
                <a:latin typeface="Arial" panose="020B0604020202020204" pitchFamily="34" charset="0"/>
                <a:cs typeface="Arial" panose="020B0604020202020204" pitchFamily="34" charset="0"/>
              </a:rPr>
              <a:t> </a:t>
            </a:r>
            <a:r>
              <a:rPr lang="en-US" sz="4400" b="0" dirty="0">
                <a:latin typeface="Arial" panose="020B0604020202020204" pitchFamily="34" charset="0"/>
                <a:cs typeface="Arial" panose="020B0604020202020204" pitchFamily="34" charset="0"/>
              </a:rPr>
              <a:t>testi yaptıktan sonra ortaya cıkan netice. </a:t>
            </a:r>
          </a:p>
          <a:p>
            <a:pPr marL="0" indent="0">
              <a:spcBef>
                <a:spcPts val="600"/>
              </a:spcBef>
              <a:buNone/>
            </a:pPr>
            <a:r>
              <a:rPr lang="en-US" sz="4400" dirty="0">
                <a:solidFill>
                  <a:srgbClr val="C00000"/>
                </a:solidFill>
                <a:latin typeface="Arial" panose="020B0604020202020204" pitchFamily="34" charset="0"/>
                <a:cs typeface="Arial" panose="020B0604020202020204" pitchFamily="34" charset="0"/>
              </a:rPr>
              <a:t>Environments (test yapilan ortamlar (URL)=&gt; </a:t>
            </a:r>
            <a:r>
              <a:rPr lang="en-US" sz="4400" b="0" dirty="0">
                <a:latin typeface="Arial" panose="020B0604020202020204" pitchFamily="34" charset="0"/>
                <a:cs typeface="Arial" panose="020B0604020202020204" pitchFamily="34" charset="0"/>
              </a:rPr>
              <a:t>Dev,Test,Stage,Prod</a:t>
            </a:r>
            <a:endParaRPr lang="en-US" sz="4400" b="0" dirty="0">
              <a:latin typeface="Arial" panose="020B0604020202020204" pitchFamily="34" charset="0"/>
              <a:cs typeface="Arial" panose="020B0604020202020204" pitchFamily="34" charset="0"/>
            </a:endParaRPr>
          </a:p>
        </p:txBody>
      </p:sp>
      <p:sp>
        <p:nvSpPr>
          <p:cNvPr id="3" name="Unvan 2"/>
          <p:cNvSpPr>
            <a:spLocks noGrp="1"/>
          </p:cNvSpPr>
          <p:nvPr>
            <p:ph type="title"/>
          </p:nvPr>
        </p:nvSpPr>
        <p:spPr/>
        <p:txBody>
          <a:bodyPr>
            <a:normAutofit/>
          </a:bodyPr>
          <a:lstStyle/>
          <a:p>
            <a:r>
              <a:rPr lang="en-US" sz="6000" dirty="0" smtClean="0"/>
              <a:t>OZET</a:t>
            </a:r>
            <a:endParaRPr lang="tr-TR" sz="6000" dirty="0"/>
          </a:p>
        </p:txBody>
      </p:sp>
    </p:spTree>
    <p:extLst>
      <p:ext uri="{BB962C8B-B14F-4D97-AF65-F5344CB8AC3E}">
        <p14:creationId xmlns:p14="http://schemas.microsoft.com/office/powerpoint/2010/main" val="15257828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892097" y="1226635"/>
            <a:ext cx="22726185" cy="1938992"/>
          </a:xfrm>
          <a:prstGeom prst="rect">
            <a:avLst/>
          </a:prstGeom>
        </p:spPr>
        <p:txBody>
          <a:bodyPr wrap="square">
            <a:spAutoFit/>
          </a:bodyPr>
          <a:lstStyle/>
          <a:p>
            <a:r>
              <a:rPr lang="en-US" sz="6000" b="1" dirty="0" smtClean="0">
                <a:solidFill>
                  <a:srgbClr val="FF0000"/>
                </a:solidFill>
              </a:rPr>
              <a:t>KISA TEKRAR</a:t>
            </a:r>
          </a:p>
          <a:p>
            <a:endParaRPr lang="en-US" sz="6000" dirty="0" smtClean="0"/>
          </a:p>
        </p:txBody>
      </p:sp>
      <p:sp>
        <p:nvSpPr>
          <p:cNvPr id="2" name="Dikdörtgen 1"/>
          <p:cNvSpPr/>
          <p:nvPr/>
        </p:nvSpPr>
        <p:spPr>
          <a:xfrm>
            <a:off x="1457092" y="2196131"/>
            <a:ext cx="22609916" cy="10248960"/>
          </a:xfrm>
          <a:prstGeom prst="rect">
            <a:avLst/>
          </a:prstGeom>
        </p:spPr>
        <p:txBody>
          <a:bodyPr wrap="square">
            <a:spAutoFit/>
          </a:bodyPr>
          <a:lstStyle/>
          <a:p>
            <a:pPr algn="l"/>
            <a:r>
              <a:rPr lang="en-US" sz="4400" b="1" dirty="0">
                <a:solidFill>
                  <a:schemeClr val="tx1"/>
                </a:solidFill>
                <a:latin typeface="-apple-system"/>
              </a:rPr>
              <a:t>User </a:t>
            </a:r>
            <a:r>
              <a:rPr lang="en-US" sz="4400" b="1" dirty="0" smtClean="0">
                <a:solidFill>
                  <a:schemeClr val="tx1"/>
                </a:solidFill>
                <a:latin typeface="-apple-system"/>
              </a:rPr>
              <a:t>Story=&gt; </a:t>
            </a:r>
            <a:r>
              <a:rPr lang="tr-TR" sz="4400" dirty="0"/>
              <a:t>son kullanıcı tarafından kullanılacak bir özelliğin, yine bu kullanıcı tarafından en basit ve anlaşılır şekilde açıklanmasıdır. </a:t>
            </a:r>
            <a:endParaRPr lang="en-US" sz="4400" dirty="0" smtClean="0"/>
          </a:p>
          <a:p>
            <a:pPr algn="l"/>
            <a:r>
              <a:rPr lang="en-US" sz="4400" dirty="0" smtClean="0"/>
              <a:t>Calisilabilir en kucuk is parcasidir,bolunemez</a:t>
            </a:r>
          </a:p>
          <a:p>
            <a:pPr algn="l"/>
            <a:r>
              <a:rPr lang="tr-TR" sz="4400" noProof="1" smtClean="0">
                <a:solidFill>
                  <a:srgbClr val="292929"/>
                </a:solidFill>
                <a:latin typeface="medium-content-serif-font"/>
              </a:rPr>
              <a:t>3 </a:t>
            </a:r>
            <a:r>
              <a:rPr lang="tr-TR" sz="4400" noProof="1">
                <a:solidFill>
                  <a:srgbClr val="292929"/>
                </a:solidFill>
                <a:latin typeface="medium-content-serif-font"/>
              </a:rPr>
              <a:t>bölümden oluşur. </a:t>
            </a:r>
            <a:r>
              <a:rPr lang="tr-TR" sz="4400" noProof="1">
                <a:solidFill>
                  <a:srgbClr val="292929"/>
                </a:solidFill>
                <a:latin typeface="medium-content-serif-font"/>
              </a:rPr>
              <a:t>Bunlar</a:t>
            </a:r>
            <a:r>
              <a:rPr lang="tr-TR" sz="4400" noProof="1" smtClean="0">
                <a:solidFill>
                  <a:srgbClr val="292929"/>
                </a:solidFill>
                <a:latin typeface="medium-content-serif-font"/>
              </a:rPr>
              <a:t>;</a:t>
            </a:r>
            <a:endParaRPr lang="tr-TR" sz="4400" noProof="1">
              <a:solidFill>
                <a:srgbClr val="292929"/>
              </a:solidFill>
              <a:latin typeface="medium-content-serif-font"/>
            </a:endParaRPr>
          </a:p>
          <a:p>
            <a:pPr algn="l">
              <a:buFont typeface="Arial" panose="020B0604020202020204" pitchFamily="34" charset="0"/>
              <a:buChar char="•"/>
            </a:pPr>
            <a:r>
              <a:rPr lang="tr-TR" sz="4400" noProof="1">
                <a:solidFill>
                  <a:srgbClr val="292929"/>
                </a:solidFill>
                <a:latin typeface="medium-content-serif-font"/>
              </a:rPr>
              <a:t>Kullanıcının hikaye tanımı (Value statement)</a:t>
            </a:r>
          </a:p>
          <a:p>
            <a:pPr algn="l">
              <a:buFont typeface="Arial" panose="020B0604020202020204" pitchFamily="34" charset="0"/>
              <a:buChar char="•"/>
            </a:pPr>
            <a:r>
              <a:rPr lang="tr-TR" sz="4400" noProof="1">
                <a:solidFill>
                  <a:srgbClr val="292929"/>
                </a:solidFill>
                <a:latin typeface="medium-content-serif-font"/>
              </a:rPr>
              <a:t>Kabul kriterleri (Acceptance criterias)</a:t>
            </a:r>
          </a:p>
          <a:p>
            <a:pPr algn="l">
              <a:buFont typeface="Arial" panose="020B0604020202020204" pitchFamily="34" charset="0"/>
              <a:buChar char="•"/>
            </a:pPr>
            <a:r>
              <a:rPr lang="tr-TR" sz="4400" noProof="1">
                <a:solidFill>
                  <a:srgbClr val="292929"/>
                </a:solidFill>
                <a:latin typeface="medium-content-serif-font"/>
              </a:rPr>
              <a:t>Bitti tanımı (Definition of </a:t>
            </a:r>
            <a:r>
              <a:rPr lang="tr-TR" sz="4400" noProof="1">
                <a:solidFill>
                  <a:srgbClr val="292929"/>
                </a:solidFill>
                <a:latin typeface="medium-content-serif-font"/>
              </a:rPr>
              <a:t>done</a:t>
            </a:r>
            <a:r>
              <a:rPr lang="tr-TR" sz="4400" noProof="1" smtClean="0">
                <a:solidFill>
                  <a:srgbClr val="292929"/>
                </a:solidFill>
                <a:latin typeface="medium-content-serif-font"/>
              </a:rPr>
              <a:t>)</a:t>
            </a:r>
            <a:endParaRPr lang="en-US" sz="4400" noProof="1" smtClean="0">
              <a:solidFill>
                <a:srgbClr val="292929"/>
              </a:solidFill>
              <a:latin typeface="medium-content-serif-font"/>
            </a:endParaRPr>
          </a:p>
          <a:p>
            <a:pPr algn="l">
              <a:buFont typeface="Arial" panose="020B0604020202020204" pitchFamily="34" charset="0"/>
              <a:buChar char="•"/>
            </a:pPr>
            <a:endParaRPr lang="en-US" sz="4400" noProof="1" smtClean="0">
              <a:solidFill>
                <a:srgbClr val="292929"/>
              </a:solidFill>
              <a:latin typeface="medium-content-serif-font"/>
            </a:endParaRPr>
          </a:p>
          <a:p>
            <a:pPr algn="l"/>
            <a:r>
              <a:rPr lang="en-US" sz="4400" b="1" dirty="0" smtClean="0">
                <a:solidFill>
                  <a:schemeClr val="tx1"/>
                </a:solidFill>
                <a:latin typeface="-apple-system"/>
              </a:rPr>
              <a:t>Team </a:t>
            </a:r>
            <a:r>
              <a:rPr lang="en-US" sz="4400" b="1" dirty="0">
                <a:solidFill>
                  <a:schemeClr val="tx1"/>
                </a:solidFill>
                <a:latin typeface="-apple-system"/>
              </a:rPr>
              <a:t>Capacity </a:t>
            </a:r>
            <a:r>
              <a:rPr lang="en-US" sz="4400" b="1" noProof="1">
                <a:solidFill>
                  <a:schemeClr val="tx1"/>
                </a:solidFill>
                <a:latin typeface="-apple-system"/>
              </a:rPr>
              <a:t>ve</a:t>
            </a:r>
            <a:r>
              <a:rPr lang="en-US" sz="4400" b="1" dirty="0">
                <a:solidFill>
                  <a:schemeClr val="tx1"/>
                </a:solidFill>
                <a:latin typeface="-apple-system"/>
              </a:rPr>
              <a:t> </a:t>
            </a:r>
            <a:r>
              <a:rPr lang="en-US" sz="4400" b="1" dirty="0" smtClean="0">
                <a:solidFill>
                  <a:schemeClr val="tx1"/>
                </a:solidFill>
                <a:latin typeface="-apple-system"/>
              </a:rPr>
              <a:t>Point=&gt; </a:t>
            </a:r>
            <a:r>
              <a:rPr lang="en-US" sz="4400" dirty="0" smtClean="0">
                <a:solidFill>
                  <a:schemeClr val="tx1"/>
                </a:solidFill>
                <a:latin typeface="-apple-system"/>
              </a:rPr>
              <a:t>Development Team’de calisan kisi sayisina gore takimin kapasitesi belirlenir. Developer ve tester’larin kapasiteleri ayri </a:t>
            </a:r>
            <a:r>
              <a:rPr lang="en-US" sz="4400" dirty="0" smtClean="0">
                <a:solidFill>
                  <a:schemeClr val="tx1"/>
                </a:solidFill>
                <a:latin typeface="-apple-system"/>
              </a:rPr>
              <a:t>ayri</a:t>
            </a:r>
            <a:r>
              <a:rPr lang="en-US" sz="4400" dirty="0" smtClean="0">
                <a:solidFill>
                  <a:schemeClr val="tx1"/>
                </a:solidFill>
                <a:latin typeface="-apple-system"/>
              </a:rPr>
              <a:t> degerlendirilir. </a:t>
            </a:r>
          </a:p>
          <a:p>
            <a:pPr algn="l"/>
            <a:r>
              <a:rPr lang="en-US" sz="4400" dirty="0" smtClean="0">
                <a:solidFill>
                  <a:schemeClr val="tx1"/>
                </a:solidFill>
                <a:latin typeface="-apple-system"/>
              </a:rPr>
              <a:t>Developer ve tester’larin ortak olarak yapabilecekleri is miktari takimin kapasitesidir.</a:t>
            </a:r>
          </a:p>
          <a:p>
            <a:pPr algn="l"/>
            <a:r>
              <a:rPr lang="en-US" sz="4400" dirty="0">
                <a:solidFill>
                  <a:schemeClr val="tx1"/>
                </a:solidFill>
                <a:latin typeface="-apple-system"/>
              </a:rPr>
              <a:t>1 kisinin 8 satte yapacagi is 1 point olarak </a:t>
            </a:r>
            <a:r>
              <a:rPr lang="en-US" sz="4400" dirty="0" smtClean="0">
                <a:solidFill>
                  <a:schemeClr val="tx1"/>
                </a:solidFill>
                <a:latin typeface="-apple-system"/>
              </a:rPr>
              <a:t>Kabul edilir</a:t>
            </a:r>
            <a:r>
              <a:rPr lang="en-US" sz="4400" dirty="0">
                <a:solidFill>
                  <a:schemeClr val="tx1"/>
                </a:solidFill>
                <a:latin typeface="-apple-system"/>
              </a:rPr>
              <a:t>.</a:t>
            </a:r>
            <a:r>
              <a:rPr lang="en-US" sz="4400" dirty="0" smtClean="0">
                <a:solidFill>
                  <a:schemeClr val="tx1"/>
                </a:solidFill>
                <a:latin typeface="-apple-system"/>
              </a:rPr>
              <a:t> Kapasite hesaplanirken</a:t>
            </a:r>
            <a:r>
              <a:rPr lang="en-US" sz="4400" dirty="0">
                <a:solidFill>
                  <a:schemeClr val="tx1"/>
                </a:solidFill>
                <a:latin typeface="-apple-system"/>
              </a:rPr>
              <a:t> </a:t>
            </a:r>
            <a:r>
              <a:rPr lang="en-US" sz="4400" dirty="0" smtClean="0">
                <a:solidFill>
                  <a:schemeClr val="tx1"/>
                </a:solidFill>
                <a:latin typeface="-apple-system"/>
              </a:rPr>
              <a:t>ve Sprint’e alinacak User Story’ler belirlenirken point uzerinden hesaplama yapilir</a:t>
            </a:r>
            <a:endParaRPr lang="en-US" sz="4400" dirty="0" smtClean="0"/>
          </a:p>
          <a:p>
            <a:pPr algn="l"/>
            <a:endParaRPr lang="en-US" sz="4400" b="1" dirty="0">
              <a:solidFill>
                <a:schemeClr val="tx1"/>
              </a:solidFill>
              <a:latin typeface="-apple-system"/>
            </a:endParaRPr>
          </a:p>
          <a:p>
            <a:pPr algn="l"/>
            <a:endParaRPr lang="en-US" sz="4400" b="1" dirty="0">
              <a:solidFill>
                <a:schemeClr val="tx1"/>
              </a:solidFill>
              <a:latin typeface="-apple-system"/>
            </a:endParaRPr>
          </a:p>
        </p:txBody>
      </p:sp>
    </p:spTree>
    <p:extLst>
      <p:ext uri="{BB962C8B-B14F-4D97-AF65-F5344CB8AC3E}">
        <p14:creationId xmlns:p14="http://schemas.microsoft.com/office/powerpoint/2010/main" val="130877495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What is a Sprint Retrospective and How to Run it? « Geekbo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57" y="3146448"/>
            <a:ext cx="10725516" cy="8927943"/>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892097" y="1226635"/>
            <a:ext cx="22726185" cy="1015663"/>
          </a:xfrm>
          <a:prstGeom prst="rect">
            <a:avLst/>
          </a:prstGeom>
        </p:spPr>
        <p:txBody>
          <a:bodyPr wrap="square">
            <a:spAutoFit/>
          </a:bodyPr>
          <a:lstStyle/>
          <a:p>
            <a:r>
              <a:rPr lang="en-US" sz="6000" b="1" dirty="0" smtClean="0">
                <a:solidFill>
                  <a:srgbClr val="FF0000"/>
                </a:solidFill>
              </a:rPr>
              <a:t>KISA </a:t>
            </a:r>
            <a:r>
              <a:rPr lang="en-US" sz="6000" b="1" dirty="0" smtClean="0">
                <a:solidFill>
                  <a:srgbClr val="FF0000"/>
                </a:solidFill>
              </a:rPr>
              <a:t>TEKRAR</a:t>
            </a:r>
            <a:endParaRPr lang="en-US" sz="6000" b="1" dirty="0" smtClean="0">
              <a:solidFill>
                <a:srgbClr val="FF0000"/>
              </a:solidFill>
            </a:endParaRPr>
          </a:p>
        </p:txBody>
      </p:sp>
      <p:sp>
        <p:nvSpPr>
          <p:cNvPr id="2" name="Dikdörtgen 1"/>
          <p:cNvSpPr/>
          <p:nvPr/>
        </p:nvSpPr>
        <p:spPr>
          <a:xfrm>
            <a:off x="15938133" y="7961784"/>
            <a:ext cx="8189558" cy="4524315"/>
          </a:xfrm>
          <a:prstGeom prst="rect">
            <a:avLst/>
          </a:prstGeom>
        </p:spPr>
        <p:txBody>
          <a:bodyPr wrap="square">
            <a:spAutoFit/>
          </a:bodyPr>
          <a:lstStyle/>
          <a:p>
            <a:pPr algn="l" fontAlgn="t"/>
            <a:r>
              <a:rPr lang="en-US" sz="3600" dirty="0">
                <a:solidFill>
                  <a:schemeClr val="tx1"/>
                </a:solidFill>
              </a:rPr>
              <a:t>Daily Scrum (Daily StandUP)</a:t>
            </a:r>
          </a:p>
          <a:p>
            <a:pPr lvl="1" indent="0" algn="l" fontAlgn="t"/>
            <a:r>
              <a:rPr lang="tr-TR" sz="3600" dirty="0" smtClean="0">
                <a:solidFill>
                  <a:schemeClr val="tx1"/>
                </a:solidFill>
              </a:rPr>
              <a:t>(</a:t>
            </a:r>
            <a:r>
              <a:rPr lang="en-US" sz="3600" dirty="0">
                <a:solidFill>
                  <a:schemeClr val="tx1"/>
                </a:solidFill>
              </a:rPr>
              <a:t>Günlük Scrum</a:t>
            </a:r>
            <a:r>
              <a:rPr lang="tr-TR" sz="3600" dirty="0" smtClean="0">
                <a:solidFill>
                  <a:schemeClr val="tx1"/>
                </a:solidFill>
              </a:rPr>
              <a:t>)</a:t>
            </a:r>
            <a:endParaRPr lang="en-US" sz="3600" dirty="0">
              <a:solidFill>
                <a:schemeClr val="tx1"/>
              </a:solidFill>
            </a:endParaRPr>
          </a:p>
          <a:p>
            <a:pPr lvl="1" indent="0" algn="l" fontAlgn="t"/>
            <a:r>
              <a:rPr lang="en-US" sz="3600" dirty="0" smtClean="0">
                <a:solidFill>
                  <a:schemeClr val="tx1"/>
                </a:solidFill>
              </a:rPr>
              <a:t>Hergun yapilir</a:t>
            </a:r>
          </a:p>
          <a:p>
            <a:pPr lvl="1" indent="0" algn="l" fontAlgn="t"/>
            <a:r>
              <a:rPr lang="en-US" sz="3600" dirty="0" smtClean="0">
                <a:solidFill>
                  <a:schemeClr val="tx1"/>
                </a:solidFill>
              </a:rPr>
              <a:t>Development team uyelerinin katilimi mecburidir</a:t>
            </a:r>
          </a:p>
          <a:p>
            <a:pPr lvl="1" indent="0" algn="l" fontAlgn="t"/>
            <a:r>
              <a:rPr lang="en-US" sz="3600" dirty="0" smtClean="0">
                <a:solidFill>
                  <a:schemeClr val="tx1"/>
                </a:solidFill>
              </a:rPr>
              <a:t>Dun ne yaptim,bugun ne yapacagim, bir sorun var mi? konularinda konusulur</a:t>
            </a:r>
            <a:endParaRPr lang="en-US" sz="3600" dirty="0">
              <a:solidFill>
                <a:schemeClr val="tx1"/>
              </a:solidFill>
            </a:endParaRPr>
          </a:p>
        </p:txBody>
      </p:sp>
      <p:sp>
        <p:nvSpPr>
          <p:cNvPr id="9" name="Dikdörtgen 8"/>
          <p:cNvSpPr/>
          <p:nvPr/>
        </p:nvSpPr>
        <p:spPr>
          <a:xfrm>
            <a:off x="15152561" y="2269306"/>
            <a:ext cx="8756667" cy="3416320"/>
          </a:xfrm>
          <a:prstGeom prst="rect">
            <a:avLst/>
          </a:prstGeom>
        </p:spPr>
        <p:txBody>
          <a:bodyPr wrap="square">
            <a:spAutoFit/>
          </a:bodyPr>
          <a:lstStyle/>
          <a:p>
            <a:pPr fontAlgn="t"/>
            <a:r>
              <a:rPr lang="en-US" sz="3600" dirty="0" smtClean="0">
                <a:solidFill>
                  <a:schemeClr val="tx1"/>
                </a:solidFill>
              </a:rPr>
              <a:t>Sprint Planning  (Sprint Planlama</a:t>
            </a:r>
            <a:r>
              <a:rPr lang="tr-TR" sz="3600" dirty="0" smtClean="0">
                <a:solidFill>
                  <a:schemeClr val="tx1"/>
                </a:solidFill>
              </a:rPr>
              <a:t>)</a:t>
            </a:r>
            <a:endParaRPr lang="en-US" sz="3600" dirty="0" smtClean="0">
              <a:solidFill>
                <a:schemeClr val="tx1"/>
              </a:solidFill>
            </a:endParaRPr>
          </a:p>
          <a:p>
            <a:pPr algn="l"/>
            <a:r>
              <a:rPr lang="tr-TR" sz="3600" dirty="0" smtClean="0"/>
              <a:t>Başlayan Sprintte Increment olarak ne teslim edilebilir? (Ne Yapacağız)</a:t>
            </a:r>
            <a:endParaRPr lang="en-US" sz="3600" dirty="0" smtClean="0"/>
          </a:p>
          <a:p>
            <a:pPr algn="l"/>
            <a:r>
              <a:rPr lang="tr-TR" sz="3600" dirty="0" smtClean="0"/>
              <a:t>Increment'ı teslim etmek için gerekli olan iş nasıl başarılacak? (Nasıl Yapacağız)</a:t>
            </a:r>
            <a:endParaRPr lang="en-US" sz="3600" dirty="0" smtClean="0"/>
          </a:p>
          <a:p>
            <a:pPr fontAlgn="t"/>
            <a:endParaRPr lang="en-US" sz="3600" dirty="0">
              <a:solidFill>
                <a:schemeClr val="tx1"/>
              </a:solidFill>
            </a:endParaRPr>
          </a:p>
        </p:txBody>
      </p:sp>
      <p:sp>
        <p:nvSpPr>
          <p:cNvPr id="10" name="Dikdörtgen 9"/>
          <p:cNvSpPr/>
          <p:nvPr/>
        </p:nvSpPr>
        <p:spPr>
          <a:xfrm>
            <a:off x="892098" y="7605459"/>
            <a:ext cx="7275158" cy="4524315"/>
          </a:xfrm>
          <a:prstGeom prst="rect">
            <a:avLst/>
          </a:prstGeom>
        </p:spPr>
        <p:txBody>
          <a:bodyPr wrap="square">
            <a:spAutoFit/>
          </a:bodyPr>
          <a:lstStyle/>
          <a:p>
            <a:pPr algn="l"/>
            <a:r>
              <a:rPr lang="en-US" sz="3600" dirty="0">
                <a:solidFill>
                  <a:schemeClr val="tx1"/>
                </a:solidFill>
              </a:rPr>
              <a:t>Sprint Review </a:t>
            </a:r>
            <a:r>
              <a:rPr lang="tr-TR" sz="3600" dirty="0">
                <a:solidFill>
                  <a:schemeClr val="tx1"/>
                </a:solidFill>
              </a:rPr>
              <a:t>(Sprint İncelemesi</a:t>
            </a:r>
            <a:r>
              <a:rPr lang="tr-TR" sz="3600" dirty="0" smtClean="0">
                <a:solidFill>
                  <a:schemeClr val="tx1"/>
                </a:solidFill>
              </a:rPr>
              <a:t>)</a:t>
            </a:r>
            <a:endParaRPr lang="en-US" sz="3600" dirty="0" smtClean="0">
              <a:solidFill>
                <a:schemeClr val="tx1"/>
              </a:solidFill>
            </a:endParaRPr>
          </a:p>
          <a:p>
            <a:pPr algn="l"/>
            <a:r>
              <a:rPr lang="en-US" sz="3600" dirty="0"/>
              <a:t>Genellikle Sprint'in son gününde yapılır ve </a:t>
            </a:r>
            <a:r>
              <a:rPr lang="tr-TR" sz="3600" noProof="1"/>
              <a:t>Stakeholder</a:t>
            </a:r>
            <a:r>
              <a:rPr lang="en-US" sz="3600" dirty="0"/>
              <a:t>’</a:t>
            </a:r>
            <a:r>
              <a:rPr lang="tr-TR" sz="3600" noProof="1"/>
              <a:t>lara</a:t>
            </a:r>
            <a:r>
              <a:rPr lang="en-US" sz="3600" dirty="0"/>
              <a:t> (müşteriler, yönetim ve ilgili ve ilgilenilen diğer herkes) “done” </a:t>
            </a:r>
            <a:r>
              <a:rPr lang="tr-TR" sz="3600" dirty="0"/>
              <a:t>(tamamlanmış) </a:t>
            </a:r>
            <a:r>
              <a:rPr lang="en-US" sz="3600" dirty="0"/>
              <a:t>yap</a:t>
            </a:r>
            <a:r>
              <a:rPr lang="tr-TR" sz="3600" dirty="0"/>
              <a:t>ı</a:t>
            </a:r>
            <a:r>
              <a:rPr lang="en-US" sz="3600" dirty="0"/>
              <a:t>lan i</a:t>
            </a:r>
            <a:r>
              <a:rPr lang="tr-TR" sz="3600" dirty="0"/>
              <a:t>şi </a:t>
            </a:r>
            <a:r>
              <a:rPr lang="en-US" sz="3600" dirty="0"/>
              <a:t>gösterme fırsatı verir.</a:t>
            </a:r>
          </a:p>
          <a:p>
            <a:pPr algn="l"/>
            <a:endParaRPr lang="en-US" sz="3600" dirty="0">
              <a:solidFill>
                <a:schemeClr val="tx1"/>
              </a:solidFill>
            </a:endParaRPr>
          </a:p>
        </p:txBody>
      </p:sp>
      <p:sp>
        <p:nvSpPr>
          <p:cNvPr id="11" name="Dikdörtgen 10"/>
          <p:cNvSpPr/>
          <p:nvPr/>
        </p:nvSpPr>
        <p:spPr>
          <a:xfrm>
            <a:off x="811152" y="2269306"/>
            <a:ext cx="7829754" cy="5078313"/>
          </a:xfrm>
          <a:prstGeom prst="rect">
            <a:avLst/>
          </a:prstGeom>
        </p:spPr>
        <p:txBody>
          <a:bodyPr wrap="square">
            <a:spAutoFit/>
          </a:bodyPr>
          <a:lstStyle/>
          <a:p>
            <a:pPr algn="l"/>
            <a:r>
              <a:rPr lang="en-US" sz="3600" dirty="0">
                <a:solidFill>
                  <a:schemeClr val="tx1"/>
                </a:solidFill>
              </a:rPr>
              <a:t>Sprint Retrospective </a:t>
            </a:r>
            <a:endParaRPr lang="en-US" sz="3600" dirty="0" smtClean="0">
              <a:solidFill>
                <a:schemeClr val="tx1"/>
              </a:solidFill>
            </a:endParaRPr>
          </a:p>
          <a:p>
            <a:pPr algn="l"/>
            <a:r>
              <a:rPr lang="tr-TR" sz="3600" dirty="0" smtClean="0">
                <a:solidFill>
                  <a:schemeClr val="tx1"/>
                </a:solidFill>
              </a:rPr>
              <a:t>(</a:t>
            </a:r>
            <a:r>
              <a:rPr lang="tr-TR" sz="3600" dirty="0">
                <a:solidFill>
                  <a:schemeClr val="tx1"/>
                </a:solidFill>
              </a:rPr>
              <a:t>Geriye dönük Sprint Değerlendirmesi</a:t>
            </a:r>
            <a:r>
              <a:rPr lang="tr-TR" sz="3600" dirty="0" smtClean="0">
                <a:solidFill>
                  <a:schemeClr val="tx1"/>
                </a:solidFill>
              </a:rPr>
              <a:t>)</a:t>
            </a:r>
            <a:endParaRPr lang="en-US" sz="3600" dirty="0" smtClean="0">
              <a:solidFill>
                <a:schemeClr val="tx1"/>
              </a:solidFill>
            </a:endParaRPr>
          </a:p>
          <a:p>
            <a:pPr algn="l"/>
            <a:r>
              <a:rPr lang="en-US" sz="3600" dirty="0" smtClean="0">
                <a:solidFill>
                  <a:schemeClr val="tx1"/>
                </a:solidFill>
              </a:rPr>
              <a:t>Son toplantidir</a:t>
            </a:r>
          </a:p>
          <a:p>
            <a:pPr algn="l"/>
            <a:r>
              <a:rPr lang="en-US" sz="3600" dirty="0"/>
              <a:t>Ne tür engellerle (</a:t>
            </a:r>
            <a:r>
              <a:rPr lang="tr-TR" sz="3600" dirty="0"/>
              <a:t>impediment</a:t>
            </a:r>
            <a:r>
              <a:rPr lang="en-US" sz="3600" dirty="0"/>
              <a:t>) </a:t>
            </a:r>
            <a:r>
              <a:rPr lang="en-US" sz="3600" dirty="0" smtClean="0"/>
              <a:t>karşılaşildi </a:t>
            </a:r>
            <a:r>
              <a:rPr lang="en-US" sz="3600" dirty="0"/>
              <a:t>ve hangi fikirlerin ve </a:t>
            </a:r>
            <a:r>
              <a:rPr lang="tr-TR" sz="3600" dirty="0"/>
              <a:t>güncellemelerin</a:t>
            </a:r>
            <a:r>
              <a:rPr lang="en-US" sz="3600" dirty="0"/>
              <a:t> daha fazla </a:t>
            </a:r>
            <a:r>
              <a:rPr lang="tr-TR" sz="3600" dirty="0"/>
              <a:t>gelişim </a:t>
            </a:r>
            <a:r>
              <a:rPr lang="tr-TR" sz="3600" noProof="1" smtClean="0"/>
              <a:t>sağl</a:t>
            </a:r>
            <a:r>
              <a:rPr lang="en-US" sz="3600" dirty="0" smtClean="0"/>
              <a:t>adigi </a:t>
            </a:r>
            <a:r>
              <a:rPr lang="tr-TR" sz="3600" dirty="0" smtClean="0"/>
              <a:t>değerlendirirler</a:t>
            </a:r>
            <a:r>
              <a:rPr lang="en-US" sz="3600" dirty="0"/>
              <a:t>.</a:t>
            </a:r>
          </a:p>
          <a:p>
            <a:pPr algn="l"/>
            <a:endParaRPr lang="en-US" sz="3600" dirty="0">
              <a:solidFill>
                <a:schemeClr val="tx1"/>
              </a:solidFill>
            </a:endParaRPr>
          </a:p>
        </p:txBody>
      </p:sp>
    </p:spTree>
    <p:extLst>
      <p:ext uri="{BB962C8B-B14F-4D97-AF65-F5344CB8AC3E}">
        <p14:creationId xmlns:p14="http://schemas.microsoft.com/office/powerpoint/2010/main" val="150258198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505326" y="2567852"/>
            <a:ext cx="16089456" cy="8044728"/>
          </a:xfrm>
          <a:prstGeom prst="rect">
            <a:avLst/>
          </a:prstGeom>
        </p:spPr>
      </p:pic>
      <p:sp>
        <p:nvSpPr>
          <p:cNvPr id="5" name="Dikdörtgen 4"/>
          <p:cNvSpPr/>
          <p:nvPr/>
        </p:nvSpPr>
        <p:spPr>
          <a:xfrm>
            <a:off x="602165" y="1115122"/>
            <a:ext cx="22726185" cy="1015663"/>
          </a:xfrm>
          <a:prstGeom prst="rect">
            <a:avLst/>
          </a:prstGeom>
        </p:spPr>
        <p:txBody>
          <a:bodyPr wrap="square">
            <a:spAutoFit/>
          </a:bodyPr>
          <a:lstStyle/>
          <a:p>
            <a:r>
              <a:rPr lang="en-US" sz="6000" b="1" dirty="0" smtClean="0">
                <a:solidFill>
                  <a:srgbClr val="C00000"/>
                </a:solidFill>
              </a:rPr>
              <a:t>S</a:t>
            </a:r>
            <a:r>
              <a:rPr lang="en-US" sz="6000" b="1" dirty="0" smtClean="0"/>
              <a:t>oftware </a:t>
            </a:r>
            <a:r>
              <a:rPr lang="en-US" sz="6000" b="1" dirty="0" smtClean="0">
                <a:solidFill>
                  <a:srgbClr val="C00000"/>
                </a:solidFill>
              </a:rPr>
              <a:t>T</a:t>
            </a:r>
            <a:r>
              <a:rPr lang="en-US" sz="6000" b="1" dirty="0" smtClean="0"/>
              <a:t>esting </a:t>
            </a:r>
            <a:r>
              <a:rPr lang="en-US" sz="6000" b="1" dirty="0" smtClean="0">
                <a:solidFill>
                  <a:srgbClr val="C00000"/>
                </a:solidFill>
              </a:rPr>
              <a:t>L</a:t>
            </a:r>
            <a:r>
              <a:rPr lang="en-US" sz="6000" b="1" dirty="0" smtClean="0"/>
              <a:t>ife </a:t>
            </a:r>
            <a:r>
              <a:rPr lang="en-US" sz="6000" b="1" dirty="0">
                <a:solidFill>
                  <a:srgbClr val="C00000"/>
                </a:solidFill>
              </a:rPr>
              <a:t>C</a:t>
            </a:r>
            <a:r>
              <a:rPr lang="en-US" sz="6000" b="1" dirty="0" smtClean="0"/>
              <a:t>ycle</a:t>
            </a:r>
            <a:endParaRPr lang="en-US" sz="6000" b="1" dirty="0" smtClean="0"/>
          </a:p>
        </p:txBody>
      </p:sp>
    </p:spTree>
    <p:extLst>
      <p:ext uri="{BB962C8B-B14F-4D97-AF65-F5344CB8AC3E}">
        <p14:creationId xmlns:p14="http://schemas.microsoft.com/office/powerpoint/2010/main" val="4661227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stretch>
            <a:fillRect/>
          </a:stretch>
        </p:blipFill>
        <p:spPr>
          <a:xfrm>
            <a:off x="14108044" y="3358654"/>
            <a:ext cx="9604009" cy="5841972"/>
          </a:xfrm>
          <a:prstGeom prst="rect">
            <a:avLst/>
          </a:prstGeom>
        </p:spPr>
      </p:pic>
      <p:sp>
        <p:nvSpPr>
          <p:cNvPr id="5" name="Dikdörtgen 4"/>
          <p:cNvSpPr/>
          <p:nvPr/>
        </p:nvSpPr>
        <p:spPr>
          <a:xfrm>
            <a:off x="602165" y="1115122"/>
            <a:ext cx="22726185" cy="1015663"/>
          </a:xfrm>
          <a:prstGeom prst="rect">
            <a:avLst/>
          </a:prstGeom>
        </p:spPr>
        <p:txBody>
          <a:bodyPr wrap="square">
            <a:spAutoFit/>
          </a:bodyPr>
          <a:lstStyle/>
          <a:p>
            <a:r>
              <a:rPr lang="en-US" sz="6000" b="1" dirty="0" smtClean="0">
                <a:solidFill>
                  <a:srgbClr val="C00000"/>
                </a:solidFill>
              </a:rPr>
              <a:t>S</a:t>
            </a:r>
            <a:r>
              <a:rPr lang="en-US" sz="6000" b="1" dirty="0" smtClean="0"/>
              <a:t>oftware </a:t>
            </a:r>
            <a:r>
              <a:rPr lang="en-US" sz="6000" b="1" dirty="0" smtClean="0">
                <a:solidFill>
                  <a:srgbClr val="C00000"/>
                </a:solidFill>
              </a:rPr>
              <a:t>T</a:t>
            </a:r>
            <a:r>
              <a:rPr lang="en-US" sz="6000" b="1" dirty="0" smtClean="0"/>
              <a:t>esting </a:t>
            </a:r>
            <a:r>
              <a:rPr lang="en-US" sz="6000" b="1" dirty="0" smtClean="0">
                <a:solidFill>
                  <a:srgbClr val="C00000"/>
                </a:solidFill>
              </a:rPr>
              <a:t>L</a:t>
            </a:r>
            <a:r>
              <a:rPr lang="en-US" sz="6000" b="1" dirty="0" smtClean="0"/>
              <a:t>ife </a:t>
            </a:r>
            <a:r>
              <a:rPr lang="en-US" sz="6000" b="1" dirty="0">
                <a:solidFill>
                  <a:srgbClr val="C00000"/>
                </a:solidFill>
              </a:rPr>
              <a:t>C</a:t>
            </a:r>
            <a:r>
              <a:rPr lang="en-US" sz="6000" b="1" dirty="0" smtClean="0"/>
              <a:t>ycle</a:t>
            </a:r>
            <a:endParaRPr lang="en-US" sz="6000" b="1" dirty="0" smtClean="0"/>
          </a:p>
        </p:txBody>
      </p:sp>
      <p:sp>
        <p:nvSpPr>
          <p:cNvPr id="2" name="Dikdörtgen 1"/>
          <p:cNvSpPr/>
          <p:nvPr/>
        </p:nvSpPr>
        <p:spPr>
          <a:xfrm>
            <a:off x="858979" y="3898980"/>
            <a:ext cx="21460693" cy="8248412"/>
          </a:xfrm>
          <a:prstGeom prst="rect">
            <a:avLst/>
          </a:prstGeom>
        </p:spPr>
        <p:txBody>
          <a:bodyPr wrap="square">
            <a:spAutoFit/>
          </a:bodyPr>
          <a:lstStyle/>
          <a:p>
            <a:pPr marL="571500" indent="-571500" algn="l">
              <a:spcAft>
                <a:spcPts val="1800"/>
              </a:spcAft>
              <a:buFont typeface="Wingdings" panose="05000000000000000000" pitchFamily="2" charset="2"/>
              <a:buChar char="Ø"/>
            </a:pPr>
            <a:r>
              <a:rPr lang="tr-TR" sz="4400" dirty="0"/>
              <a:t>Yazılımın güvenilirliğini kontrol etmek için </a:t>
            </a:r>
            <a:endParaRPr lang="en-US" sz="4400" dirty="0" smtClean="0"/>
          </a:p>
          <a:p>
            <a:pPr algn="l">
              <a:spcAft>
                <a:spcPts val="1800"/>
              </a:spcAft>
            </a:pPr>
            <a:r>
              <a:rPr lang="en-US" sz="4400" dirty="0"/>
              <a:t>	</a:t>
            </a:r>
            <a:r>
              <a:rPr lang="en-US" sz="4400" dirty="0" smtClean="0"/>
              <a:t>	</a:t>
            </a:r>
            <a:r>
              <a:rPr lang="tr-TR" sz="4400" dirty="0" smtClean="0"/>
              <a:t>yazılım </a:t>
            </a:r>
            <a:r>
              <a:rPr lang="tr-TR" sz="4400" dirty="0"/>
              <a:t>testi gereklidir</a:t>
            </a:r>
          </a:p>
          <a:p>
            <a:pPr marL="571500" indent="-571500" algn="l">
              <a:spcAft>
                <a:spcPts val="1800"/>
              </a:spcAft>
              <a:buFont typeface="Wingdings" panose="05000000000000000000" pitchFamily="2" charset="2"/>
              <a:buChar char="Ø"/>
            </a:pPr>
            <a:r>
              <a:rPr lang="en-US" sz="4400" dirty="0"/>
              <a:t>Yazılım testi, sistemin </a:t>
            </a:r>
            <a:r>
              <a:rPr lang="en-US" sz="4400" dirty="0" smtClean="0"/>
              <a:t>arızaya </a:t>
            </a:r>
            <a:r>
              <a:rPr lang="en-US" sz="4400" dirty="0"/>
              <a:t>neden </a:t>
            </a:r>
            <a:endParaRPr lang="en-US" sz="4400" dirty="0" smtClean="0"/>
          </a:p>
          <a:p>
            <a:pPr algn="l">
              <a:spcAft>
                <a:spcPts val="1800"/>
              </a:spcAft>
            </a:pPr>
            <a:r>
              <a:rPr lang="en-US" sz="4400" dirty="0"/>
              <a:t>	</a:t>
            </a:r>
            <a:r>
              <a:rPr lang="en-US" sz="4400" dirty="0" smtClean="0"/>
              <a:t>	olabilecek </a:t>
            </a:r>
            <a:r>
              <a:rPr lang="en-US" sz="4400" dirty="0"/>
              <a:t>herhangi bir hata içermemesini sağlar.</a:t>
            </a:r>
            <a:endParaRPr lang="tr-TR" sz="4400" dirty="0"/>
          </a:p>
          <a:p>
            <a:pPr marL="571500" indent="-571500" algn="l">
              <a:spcAft>
                <a:spcPts val="1800"/>
              </a:spcAft>
              <a:buFont typeface="Wingdings" panose="05000000000000000000" pitchFamily="2" charset="2"/>
              <a:buChar char="Ø"/>
            </a:pPr>
            <a:r>
              <a:rPr lang="en-US" sz="4400" dirty="0" smtClean="0"/>
              <a:t>Yazılım </a:t>
            </a:r>
            <a:r>
              <a:rPr lang="en-US" sz="4400" dirty="0"/>
              <a:t>testi, ürünün müşterinin gereksinimine </a:t>
            </a:r>
            <a:endParaRPr lang="en-US" sz="4400" dirty="0" smtClean="0"/>
          </a:p>
          <a:p>
            <a:pPr algn="l">
              <a:spcAft>
                <a:spcPts val="1800"/>
              </a:spcAft>
            </a:pPr>
            <a:r>
              <a:rPr lang="en-US" sz="4400" dirty="0"/>
              <a:t>	</a:t>
            </a:r>
            <a:r>
              <a:rPr lang="en-US" sz="4400" dirty="0" smtClean="0"/>
              <a:t>	uygun </a:t>
            </a:r>
            <a:r>
              <a:rPr lang="en-US" sz="4400" dirty="0"/>
              <a:t>olmasını sağlar</a:t>
            </a:r>
          </a:p>
          <a:p>
            <a:pPr marL="571500" indent="-571500" algn="l">
              <a:spcAft>
                <a:spcPts val="1800"/>
              </a:spcAft>
              <a:buFont typeface="Wingdings" panose="05000000000000000000" pitchFamily="2" charset="2"/>
              <a:buChar char="Ø"/>
            </a:pPr>
            <a:r>
              <a:rPr lang="en-US" sz="4400" dirty="0"/>
              <a:t>Sonunda, yazılım, hepsi farklı bakış açılarına ve yaklaşımlara sahip bir Developer ekibi tarafından geliştirilir. En zeki insan bile hata yapma eğilimindedir. Sıfır hata ile yazılım oluşturmak mümkün değildir dolayisiyla  Testing yaşam döngüsünü yazilim geliştirme döngüsüne muhakkak dahil edilir.</a:t>
            </a:r>
            <a:endParaRPr lang="en-US" sz="4400" dirty="0"/>
          </a:p>
        </p:txBody>
      </p:sp>
      <p:sp>
        <p:nvSpPr>
          <p:cNvPr id="3" name="Dikdörtgen 2"/>
          <p:cNvSpPr/>
          <p:nvPr/>
        </p:nvSpPr>
        <p:spPr>
          <a:xfrm>
            <a:off x="5574825" y="2359999"/>
            <a:ext cx="12028999" cy="769441"/>
          </a:xfrm>
          <a:prstGeom prst="rect">
            <a:avLst/>
          </a:prstGeom>
        </p:spPr>
        <p:txBody>
          <a:bodyPr wrap="none">
            <a:spAutoFit/>
          </a:bodyPr>
          <a:lstStyle/>
          <a:p>
            <a:r>
              <a:rPr lang="en-US" sz="4400" b="1" dirty="0">
                <a:solidFill>
                  <a:srgbClr val="C00000"/>
                </a:solidFill>
              </a:rPr>
              <a:t>S</a:t>
            </a:r>
            <a:r>
              <a:rPr lang="en-US" sz="4400" b="1" dirty="0"/>
              <a:t>oftware </a:t>
            </a:r>
            <a:r>
              <a:rPr lang="en-US" sz="4400" b="1" dirty="0">
                <a:solidFill>
                  <a:srgbClr val="C00000"/>
                </a:solidFill>
              </a:rPr>
              <a:t>T</a:t>
            </a:r>
            <a:r>
              <a:rPr lang="en-US" sz="4400" b="1" dirty="0"/>
              <a:t>esting </a:t>
            </a:r>
            <a:r>
              <a:rPr lang="en-US" sz="4400" b="1" dirty="0" smtClean="0">
                <a:solidFill>
                  <a:schemeClr val="bg2">
                    <a:lumMod val="10000"/>
                  </a:schemeClr>
                </a:solidFill>
              </a:rPr>
              <a:t>Nedir ve Nicin Onemlidir?</a:t>
            </a:r>
            <a:endParaRPr lang="en-US" sz="4400" b="1" dirty="0">
              <a:solidFill>
                <a:schemeClr val="bg2">
                  <a:lumMod val="10000"/>
                </a:schemeClr>
              </a:solidFill>
            </a:endParaRPr>
          </a:p>
        </p:txBody>
      </p:sp>
    </p:spTree>
    <p:extLst>
      <p:ext uri="{BB962C8B-B14F-4D97-AF65-F5344CB8AC3E}">
        <p14:creationId xmlns:p14="http://schemas.microsoft.com/office/powerpoint/2010/main" val="381208443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02165" y="1115122"/>
            <a:ext cx="22726185" cy="1015663"/>
          </a:xfrm>
          <a:prstGeom prst="rect">
            <a:avLst/>
          </a:prstGeom>
        </p:spPr>
        <p:txBody>
          <a:bodyPr wrap="square">
            <a:spAutoFit/>
          </a:bodyPr>
          <a:lstStyle/>
          <a:p>
            <a:r>
              <a:rPr lang="en-US" sz="6000" b="1" dirty="0" smtClean="0">
                <a:solidFill>
                  <a:srgbClr val="C00000"/>
                </a:solidFill>
              </a:rPr>
              <a:t>S</a:t>
            </a:r>
            <a:r>
              <a:rPr lang="en-US" sz="6000" b="1" dirty="0" smtClean="0"/>
              <a:t>oftware </a:t>
            </a:r>
            <a:r>
              <a:rPr lang="en-US" sz="6000" b="1" dirty="0" smtClean="0">
                <a:solidFill>
                  <a:srgbClr val="C00000"/>
                </a:solidFill>
              </a:rPr>
              <a:t>T</a:t>
            </a:r>
            <a:r>
              <a:rPr lang="en-US" sz="6000" b="1" dirty="0" smtClean="0"/>
              <a:t>esting </a:t>
            </a:r>
            <a:r>
              <a:rPr lang="en-US" sz="6000" b="1" dirty="0" smtClean="0">
                <a:solidFill>
                  <a:srgbClr val="C00000"/>
                </a:solidFill>
              </a:rPr>
              <a:t>L</a:t>
            </a:r>
            <a:r>
              <a:rPr lang="en-US" sz="6000" b="1" dirty="0" smtClean="0"/>
              <a:t>ife </a:t>
            </a:r>
            <a:r>
              <a:rPr lang="en-US" sz="6000" b="1" dirty="0">
                <a:solidFill>
                  <a:srgbClr val="C00000"/>
                </a:solidFill>
              </a:rPr>
              <a:t>C</a:t>
            </a:r>
            <a:r>
              <a:rPr lang="en-US" sz="6000" b="1" dirty="0" smtClean="0"/>
              <a:t>ycle</a:t>
            </a:r>
            <a:endParaRPr lang="en-US" sz="6000" b="1" dirty="0" smtClean="0"/>
          </a:p>
        </p:txBody>
      </p:sp>
      <p:sp>
        <p:nvSpPr>
          <p:cNvPr id="5" name="Dikdörtgen 4"/>
          <p:cNvSpPr/>
          <p:nvPr/>
        </p:nvSpPr>
        <p:spPr>
          <a:xfrm>
            <a:off x="1648691" y="3391150"/>
            <a:ext cx="21377564" cy="8617744"/>
          </a:xfrm>
          <a:prstGeom prst="rect">
            <a:avLst/>
          </a:prstGeom>
        </p:spPr>
        <p:txBody>
          <a:bodyPr wrap="square">
            <a:spAutoFit/>
          </a:bodyPr>
          <a:lstStyle/>
          <a:p>
            <a:pPr marL="571500" indent="-571500" algn="l">
              <a:spcAft>
                <a:spcPts val="1200"/>
              </a:spcAft>
              <a:buFont typeface="Wingdings" panose="05000000000000000000" pitchFamily="2" charset="2"/>
              <a:buChar char="Ø"/>
            </a:pPr>
            <a:r>
              <a:rPr lang="en-US" sz="4400" dirty="0"/>
              <a:t> Yazılım testi olmadan yazılım kalitesine ulaşilamaz. </a:t>
            </a:r>
          </a:p>
          <a:p>
            <a:pPr marL="571500" indent="-571500" algn="l">
              <a:spcAft>
                <a:spcPts val="1200"/>
              </a:spcAft>
              <a:buFont typeface="Wingdings" panose="05000000000000000000" pitchFamily="2" charset="2"/>
              <a:buChar char="Ø"/>
            </a:pPr>
            <a:r>
              <a:rPr lang="en-US" sz="4400" dirty="0"/>
              <a:t> Testerlar </a:t>
            </a:r>
            <a:r>
              <a:rPr lang="en-US" sz="4400" dirty="0" smtClean="0"/>
              <a:t>application’in kodlarina </a:t>
            </a:r>
            <a:r>
              <a:rPr lang="en-US" sz="4400" dirty="0"/>
              <a:t>dahil olmasalar bile, kodun kalitesini artırmak için Developerlarla yakın çalışmalıdırlar. </a:t>
            </a:r>
          </a:p>
          <a:p>
            <a:pPr marL="571500" indent="-571500" algn="l">
              <a:spcAft>
                <a:spcPts val="1200"/>
              </a:spcAft>
              <a:buFont typeface="Wingdings" panose="05000000000000000000" pitchFamily="2" charset="2"/>
              <a:buChar char="Ø"/>
            </a:pPr>
            <a:r>
              <a:rPr lang="en-US" sz="4400" dirty="0"/>
              <a:t> En iyi sonuçlar için yazılım testi ve kodlamanın iç içe gitmesi önemlidir. </a:t>
            </a:r>
          </a:p>
          <a:p>
            <a:pPr marL="571500" indent="-571500" algn="l">
              <a:spcAft>
                <a:spcPts val="1200"/>
              </a:spcAft>
              <a:buFont typeface="Wingdings" panose="05000000000000000000" pitchFamily="2" charset="2"/>
              <a:buChar char="Ø"/>
            </a:pPr>
            <a:r>
              <a:rPr lang="en-US" sz="4400" dirty="0"/>
              <a:t> Test, yazılımın kalitesini değerlendirmeye yardımcı olur. </a:t>
            </a:r>
          </a:p>
          <a:p>
            <a:pPr marL="571500" indent="-571500" algn="l">
              <a:spcAft>
                <a:spcPts val="1200"/>
              </a:spcAft>
              <a:buFont typeface="Wingdings" panose="05000000000000000000" pitchFamily="2" charset="2"/>
              <a:buChar char="Ø"/>
            </a:pPr>
            <a:r>
              <a:rPr lang="en-US" sz="4400" dirty="0"/>
              <a:t> Tüm test faaliyetleri planlama gerektirir. </a:t>
            </a:r>
          </a:p>
          <a:p>
            <a:pPr marL="571500" indent="-571500" algn="l">
              <a:spcAft>
                <a:spcPts val="1200"/>
              </a:spcAft>
              <a:buFont typeface="Wingdings" panose="05000000000000000000" pitchFamily="2" charset="2"/>
              <a:buChar char="Ø"/>
            </a:pPr>
            <a:r>
              <a:rPr lang="en-US" sz="4400" dirty="0"/>
              <a:t> Test, yazılımın tam olarak gereksinimlerde belirtildiği gibi davranmasını ve uygulanmasini sağlar. </a:t>
            </a:r>
          </a:p>
          <a:p>
            <a:pPr marL="571500" indent="-571500" algn="l">
              <a:spcAft>
                <a:spcPts val="1200"/>
              </a:spcAft>
              <a:buFont typeface="Wingdings" panose="05000000000000000000" pitchFamily="2" charset="2"/>
              <a:buChar char="Ø"/>
            </a:pPr>
            <a:r>
              <a:rPr lang="en-US" sz="4400" dirty="0"/>
              <a:t> İhtiyaca(requirement) uygun olmayan her şey bir </a:t>
            </a:r>
            <a:r>
              <a:rPr lang="en-US" sz="4400" dirty="0" smtClean="0"/>
              <a:t>hatadir(defect,BUG). </a:t>
            </a:r>
            <a:endParaRPr lang="en-US" sz="4400" dirty="0"/>
          </a:p>
          <a:p>
            <a:pPr marL="571500" indent="-571500" algn="l">
              <a:spcAft>
                <a:spcPts val="1200"/>
              </a:spcAft>
              <a:buFont typeface="Wingdings" panose="05000000000000000000" pitchFamily="2" charset="2"/>
              <a:buChar char="Ø"/>
            </a:pPr>
            <a:r>
              <a:rPr lang="en-US" sz="4400" dirty="0"/>
              <a:t>İyi test edilmiş yazılım kaliteli ve daha iyi geribildirim ve yorumlar anlamına gelir (iyi feedbackler).</a:t>
            </a:r>
            <a:endParaRPr lang="en-US" sz="4400" dirty="0"/>
          </a:p>
        </p:txBody>
      </p:sp>
      <p:sp>
        <p:nvSpPr>
          <p:cNvPr id="6" name="Dikdörtgen 5"/>
          <p:cNvSpPr/>
          <p:nvPr/>
        </p:nvSpPr>
        <p:spPr>
          <a:xfrm>
            <a:off x="5950757" y="2130785"/>
            <a:ext cx="12028999" cy="769441"/>
          </a:xfrm>
          <a:prstGeom prst="rect">
            <a:avLst/>
          </a:prstGeom>
        </p:spPr>
        <p:txBody>
          <a:bodyPr wrap="none">
            <a:spAutoFit/>
          </a:bodyPr>
          <a:lstStyle/>
          <a:p>
            <a:r>
              <a:rPr lang="en-US" sz="4400" b="1" dirty="0">
                <a:solidFill>
                  <a:srgbClr val="C00000"/>
                </a:solidFill>
              </a:rPr>
              <a:t>S</a:t>
            </a:r>
            <a:r>
              <a:rPr lang="en-US" sz="4400" b="1" dirty="0"/>
              <a:t>oftware </a:t>
            </a:r>
            <a:r>
              <a:rPr lang="en-US" sz="4400" b="1" dirty="0">
                <a:solidFill>
                  <a:srgbClr val="C00000"/>
                </a:solidFill>
              </a:rPr>
              <a:t>T</a:t>
            </a:r>
            <a:r>
              <a:rPr lang="en-US" sz="4400" b="1" dirty="0"/>
              <a:t>esting </a:t>
            </a:r>
            <a:r>
              <a:rPr lang="en-US" sz="4400" b="1" dirty="0" smtClean="0">
                <a:solidFill>
                  <a:schemeClr val="bg2">
                    <a:lumMod val="10000"/>
                  </a:schemeClr>
                </a:solidFill>
              </a:rPr>
              <a:t>Nedir ve Nicin Onemlidir?</a:t>
            </a:r>
            <a:endParaRPr lang="en-US" sz="4400" b="1" dirty="0">
              <a:solidFill>
                <a:schemeClr val="bg2">
                  <a:lumMod val="10000"/>
                </a:schemeClr>
              </a:solidFill>
            </a:endParaRPr>
          </a:p>
        </p:txBody>
      </p:sp>
    </p:spTree>
    <p:extLst>
      <p:ext uri="{BB962C8B-B14F-4D97-AF65-F5344CB8AC3E}">
        <p14:creationId xmlns:p14="http://schemas.microsoft.com/office/powerpoint/2010/main" val="27377360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855037" y="3766221"/>
            <a:ext cx="12981709" cy="6186309"/>
          </a:xfrm>
          <a:prstGeom prst="rect">
            <a:avLst/>
          </a:prstGeom>
        </p:spPr>
        <p:txBody>
          <a:bodyPr wrap="square">
            <a:spAutoFit/>
          </a:bodyPr>
          <a:lstStyle/>
          <a:p>
            <a:pPr algn="l"/>
            <a:r>
              <a:rPr lang="en-US" sz="4400" dirty="0"/>
              <a:t>Yazılım </a:t>
            </a:r>
            <a:r>
              <a:rPr lang="en-US" sz="4400" dirty="0" smtClean="0"/>
              <a:t>Kalite Guvencesi, </a:t>
            </a:r>
            <a:r>
              <a:rPr lang="en-US" sz="4400" dirty="0"/>
              <a:t>tüm yazılım geliştirme sürecini içerir - sürecin izlenmesi ve iyileştirilmesi, üzerinde anlaşılan süreçlerin, standartların ve prosedürlerin takip edilmesini ve sorunların bulunmasını ve ele alınmasını sağlar.</a:t>
            </a:r>
          </a:p>
          <a:p>
            <a:pPr algn="l"/>
            <a:endParaRPr lang="en-US" sz="4400" dirty="0" smtClean="0">
              <a:solidFill>
                <a:srgbClr val="464646"/>
              </a:solidFill>
              <a:latin typeface="pt-serif"/>
            </a:endParaRPr>
          </a:p>
          <a:p>
            <a:pPr algn="l"/>
            <a:r>
              <a:rPr lang="tr-TR" sz="4400" dirty="0" smtClean="0">
                <a:solidFill>
                  <a:srgbClr val="464646"/>
                </a:solidFill>
                <a:latin typeface="pt-serif"/>
              </a:rPr>
              <a:t>Kalite </a:t>
            </a:r>
            <a:r>
              <a:rPr lang="tr-TR" sz="4400" dirty="0">
                <a:solidFill>
                  <a:srgbClr val="464646"/>
                </a:solidFill>
                <a:latin typeface="pt-serif"/>
              </a:rPr>
              <a:t>kontrol (Quality Assurance – QA), bir sürecin kalite etkinliğini azaltacak durumlara karşı önlem alarak kaliteye hakim olma anlamına gelir.</a:t>
            </a:r>
            <a:endParaRPr lang="tr-TR" sz="4400" dirty="0"/>
          </a:p>
        </p:txBody>
      </p:sp>
      <p:sp>
        <p:nvSpPr>
          <p:cNvPr id="5" name="Dikdörtgen 4"/>
          <p:cNvSpPr/>
          <p:nvPr/>
        </p:nvSpPr>
        <p:spPr>
          <a:xfrm>
            <a:off x="602165" y="1115122"/>
            <a:ext cx="22726185" cy="1015663"/>
          </a:xfrm>
          <a:prstGeom prst="rect">
            <a:avLst/>
          </a:prstGeom>
        </p:spPr>
        <p:txBody>
          <a:bodyPr wrap="square">
            <a:spAutoFit/>
          </a:bodyPr>
          <a:lstStyle/>
          <a:p>
            <a:r>
              <a:rPr lang="en-US" sz="6000" b="1" dirty="0" smtClean="0">
                <a:solidFill>
                  <a:srgbClr val="C00000"/>
                </a:solidFill>
              </a:rPr>
              <a:t>S</a:t>
            </a:r>
            <a:r>
              <a:rPr lang="en-US" sz="6000" b="1" dirty="0" smtClean="0"/>
              <a:t>oftware </a:t>
            </a:r>
            <a:r>
              <a:rPr lang="en-US" sz="6000" b="1" dirty="0" smtClean="0">
                <a:solidFill>
                  <a:srgbClr val="C00000"/>
                </a:solidFill>
              </a:rPr>
              <a:t>T</a:t>
            </a:r>
            <a:r>
              <a:rPr lang="en-US" sz="6000" b="1" dirty="0" smtClean="0"/>
              <a:t>esting </a:t>
            </a:r>
            <a:r>
              <a:rPr lang="en-US" sz="6000" b="1" dirty="0" smtClean="0">
                <a:solidFill>
                  <a:srgbClr val="C00000"/>
                </a:solidFill>
              </a:rPr>
              <a:t>L</a:t>
            </a:r>
            <a:r>
              <a:rPr lang="en-US" sz="6000" b="1" dirty="0" smtClean="0"/>
              <a:t>ife </a:t>
            </a:r>
            <a:r>
              <a:rPr lang="en-US" sz="6000" b="1" dirty="0">
                <a:solidFill>
                  <a:srgbClr val="C00000"/>
                </a:solidFill>
              </a:rPr>
              <a:t>C</a:t>
            </a:r>
            <a:r>
              <a:rPr lang="en-US" sz="6000" b="1" dirty="0" smtClean="0"/>
              <a:t>ycle</a:t>
            </a:r>
            <a:endParaRPr lang="en-US" sz="6000" b="1" dirty="0" smtClean="0"/>
          </a:p>
        </p:txBody>
      </p:sp>
      <p:sp>
        <p:nvSpPr>
          <p:cNvPr id="6" name="Dikdörtgen 5"/>
          <p:cNvSpPr/>
          <p:nvPr/>
        </p:nvSpPr>
        <p:spPr>
          <a:xfrm>
            <a:off x="3743583" y="2088254"/>
            <a:ext cx="16443348" cy="769441"/>
          </a:xfrm>
          <a:prstGeom prst="rect">
            <a:avLst/>
          </a:prstGeom>
        </p:spPr>
        <p:txBody>
          <a:bodyPr wrap="none">
            <a:spAutoFit/>
          </a:bodyPr>
          <a:lstStyle/>
          <a:p>
            <a:r>
              <a:rPr lang="en-US" sz="4400" b="1" dirty="0" smtClean="0">
                <a:solidFill>
                  <a:srgbClr val="C00000"/>
                </a:solidFill>
              </a:rPr>
              <a:t>S</a:t>
            </a:r>
            <a:r>
              <a:rPr lang="en-US" sz="4400" b="1" dirty="0" smtClean="0">
                <a:solidFill>
                  <a:schemeClr val="bg2">
                    <a:lumMod val="10000"/>
                  </a:schemeClr>
                </a:solidFill>
              </a:rPr>
              <a:t>oftware </a:t>
            </a:r>
            <a:r>
              <a:rPr lang="tr-TR" sz="4400" b="1" dirty="0" smtClean="0">
                <a:solidFill>
                  <a:srgbClr val="C00000"/>
                </a:solidFill>
              </a:rPr>
              <a:t>Q</a:t>
            </a:r>
            <a:r>
              <a:rPr lang="tr-TR" sz="4400" b="1" dirty="0" smtClean="0">
                <a:solidFill>
                  <a:schemeClr val="bg2">
                    <a:lumMod val="10000"/>
                  </a:schemeClr>
                </a:solidFill>
              </a:rPr>
              <a:t>uality </a:t>
            </a:r>
            <a:r>
              <a:rPr lang="tr-TR" sz="4400" b="1" dirty="0">
                <a:solidFill>
                  <a:srgbClr val="C00000"/>
                </a:solidFill>
              </a:rPr>
              <a:t>A</a:t>
            </a:r>
            <a:r>
              <a:rPr lang="tr-TR" sz="4400" b="1" dirty="0">
                <a:solidFill>
                  <a:schemeClr val="bg2">
                    <a:lumMod val="10000"/>
                  </a:schemeClr>
                </a:solidFill>
              </a:rPr>
              <a:t>ssurance </a:t>
            </a:r>
            <a:r>
              <a:rPr lang="en-US" sz="4400" b="1" dirty="0">
                <a:solidFill>
                  <a:schemeClr val="bg2">
                    <a:lumMod val="10000"/>
                  </a:schemeClr>
                </a:solidFill>
              </a:rPr>
              <a:t>(</a:t>
            </a:r>
            <a:r>
              <a:rPr lang="tr-TR" sz="4400" b="1" dirty="0" smtClean="0">
                <a:solidFill>
                  <a:schemeClr val="bg2">
                    <a:lumMod val="10000"/>
                  </a:schemeClr>
                </a:solidFill>
              </a:rPr>
              <a:t>QA</a:t>
            </a:r>
            <a:r>
              <a:rPr lang="en-US" sz="4400" b="1" dirty="0" smtClean="0">
                <a:solidFill>
                  <a:schemeClr val="bg2">
                    <a:lumMod val="10000"/>
                  </a:schemeClr>
                </a:solidFill>
              </a:rPr>
              <a:t>)</a:t>
            </a:r>
            <a:r>
              <a:rPr lang="tr-TR" sz="4400" b="1" dirty="0" smtClean="0">
                <a:solidFill>
                  <a:schemeClr val="bg2">
                    <a:lumMod val="10000"/>
                  </a:schemeClr>
                </a:solidFill>
              </a:rPr>
              <a:t> </a:t>
            </a:r>
            <a:r>
              <a:rPr lang="en-US" sz="4400" b="1" dirty="0" smtClean="0">
                <a:solidFill>
                  <a:schemeClr val="bg2">
                    <a:lumMod val="10000"/>
                  </a:schemeClr>
                </a:solidFill>
              </a:rPr>
              <a:t>Nedir ve Nicin Onemlidir?</a:t>
            </a:r>
            <a:endParaRPr lang="en-US" sz="4400" b="1" dirty="0">
              <a:solidFill>
                <a:schemeClr val="bg2">
                  <a:lumMod val="10000"/>
                </a:schemeClr>
              </a:solidFill>
            </a:endParaRPr>
          </a:p>
        </p:txBody>
      </p:sp>
      <p:pic>
        <p:nvPicPr>
          <p:cNvPr id="2050" name="Picture 2" descr="QA – Quality Assurance – Business Pattern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847" y="3369407"/>
            <a:ext cx="9348126" cy="697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8853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02166" y="3103917"/>
            <a:ext cx="11139562" cy="8894743"/>
          </a:xfrm>
          <a:prstGeom prst="rect">
            <a:avLst/>
          </a:prstGeom>
        </p:spPr>
        <p:txBody>
          <a:bodyPr wrap="square">
            <a:spAutoFit/>
          </a:bodyPr>
          <a:lstStyle/>
          <a:p>
            <a:pPr marL="571500" indent="-571500" algn="l">
              <a:buFont typeface="Wingdings" panose="05000000000000000000" pitchFamily="2" charset="2"/>
              <a:buChar char="Ø"/>
            </a:pPr>
            <a:r>
              <a:rPr lang="en-US" sz="4400" dirty="0"/>
              <a:t> Yazılım testi, geliştirilen bilgisayar yazılımının doğruluğunu, bütünlüğünü ve kalitesini belirlemek için kullanılan bir süreçtir. </a:t>
            </a:r>
          </a:p>
          <a:p>
            <a:pPr marL="571500" indent="-571500" algn="l">
              <a:buFont typeface="Wingdings" panose="05000000000000000000" pitchFamily="2" charset="2"/>
              <a:buChar char="Ø"/>
            </a:pPr>
            <a:r>
              <a:rPr lang="en-US" sz="4400" dirty="0"/>
              <a:t>Ürünün son kullanıcılara sunulmadan önce düzeltilebilmesi için yazılımda hata bulmak amacıyla yapılan bir dizi etkinliği içerir.</a:t>
            </a:r>
          </a:p>
          <a:p>
            <a:pPr marL="571500" indent="-571500" algn="l">
              <a:buFont typeface="Wingdings" panose="05000000000000000000" pitchFamily="2" charset="2"/>
              <a:buChar char="Ø"/>
            </a:pPr>
            <a:r>
              <a:rPr lang="en-US" sz="4400" dirty="0"/>
              <a:t> Basit bir ifadeyle, yazılım testi, gerçek sonuçların beklenen sonuçlarla eşleşip eşleşmediğini kontrol etmek ve yazılım sisteminin hatasız olmasını sağlamak için yapılan bir etkinliktir.</a:t>
            </a:r>
            <a:endParaRPr lang="en-US" sz="4400" dirty="0"/>
          </a:p>
        </p:txBody>
      </p:sp>
      <p:sp>
        <p:nvSpPr>
          <p:cNvPr id="5" name="Dikdörtgen 4"/>
          <p:cNvSpPr/>
          <p:nvPr/>
        </p:nvSpPr>
        <p:spPr>
          <a:xfrm>
            <a:off x="602165" y="1115122"/>
            <a:ext cx="22726185" cy="1015663"/>
          </a:xfrm>
          <a:prstGeom prst="rect">
            <a:avLst/>
          </a:prstGeom>
        </p:spPr>
        <p:txBody>
          <a:bodyPr wrap="square">
            <a:spAutoFit/>
          </a:bodyPr>
          <a:lstStyle/>
          <a:p>
            <a:r>
              <a:rPr lang="en-US" sz="6000" b="1" dirty="0" smtClean="0">
                <a:solidFill>
                  <a:srgbClr val="C00000"/>
                </a:solidFill>
              </a:rPr>
              <a:t>S</a:t>
            </a:r>
            <a:r>
              <a:rPr lang="en-US" sz="6000" b="1" dirty="0" smtClean="0"/>
              <a:t>oftware </a:t>
            </a:r>
            <a:r>
              <a:rPr lang="en-US" sz="6000" b="1" dirty="0" smtClean="0">
                <a:solidFill>
                  <a:srgbClr val="C00000"/>
                </a:solidFill>
              </a:rPr>
              <a:t>T</a:t>
            </a:r>
            <a:r>
              <a:rPr lang="en-US" sz="6000" b="1" dirty="0" smtClean="0"/>
              <a:t>esting </a:t>
            </a:r>
            <a:r>
              <a:rPr lang="en-US" sz="6000" b="1" dirty="0" smtClean="0">
                <a:solidFill>
                  <a:srgbClr val="C00000"/>
                </a:solidFill>
              </a:rPr>
              <a:t>L</a:t>
            </a:r>
            <a:r>
              <a:rPr lang="en-US" sz="6000" b="1" dirty="0" smtClean="0"/>
              <a:t>ife </a:t>
            </a:r>
            <a:r>
              <a:rPr lang="en-US" sz="6000" b="1" dirty="0">
                <a:solidFill>
                  <a:srgbClr val="C00000"/>
                </a:solidFill>
              </a:rPr>
              <a:t>C</a:t>
            </a:r>
            <a:r>
              <a:rPr lang="en-US" sz="6000" b="1" dirty="0" smtClean="0"/>
              <a:t>ycle</a:t>
            </a:r>
            <a:endParaRPr lang="en-US" sz="6000" b="1" dirty="0" smtClean="0"/>
          </a:p>
        </p:txBody>
      </p:sp>
      <p:sp>
        <p:nvSpPr>
          <p:cNvPr id="6" name="Dikdörtgen 5"/>
          <p:cNvSpPr/>
          <p:nvPr/>
        </p:nvSpPr>
        <p:spPr>
          <a:xfrm>
            <a:off x="5950757" y="2088254"/>
            <a:ext cx="12028999" cy="769441"/>
          </a:xfrm>
          <a:prstGeom prst="rect">
            <a:avLst/>
          </a:prstGeom>
        </p:spPr>
        <p:txBody>
          <a:bodyPr wrap="none">
            <a:spAutoFit/>
          </a:bodyPr>
          <a:lstStyle/>
          <a:p>
            <a:r>
              <a:rPr lang="en-US" sz="4400" b="1" dirty="0" smtClean="0">
                <a:solidFill>
                  <a:srgbClr val="C00000"/>
                </a:solidFill>
              </a:rPr>
              <a:t>S</a:t>
            </a:r>
            <a:r>
              <a:rPr lang="en-US" sz="4400" b="1" dirty="0" smtClean="0">
                <a:solidFill>
                  <a:schemeClr val="bg2">
                    <a:lumMod val="10000"/>
                  </a:schemeClr>
                </a:solidFill>
              </a:rPr>
              <a:t>oftware </a:t>
            </a:r>
            <a:r>
              <a:rPr lang="en-US" sz="4400" b="1" dirty="0" smtClean="0">
                <a:solidFill>
                  <a:srgbClr val="C00000"/>
                </a:solidFill>
              </a:rPr>
              <a:t>T</a:t>
            </a:r>
            <a:r>
              <a:rPr lang="en-US" sz="4400" b="1" dirty="0" smtClean="0">
                <a:solidFill>
                  <a:schemeClr val="bg2">
                    <a:lumMod val="10000"/>
                  </a:schemeClr>
                </a:solidFill>
              </a:rPr>
              <a:t>esting</a:t>
            </a:r>
            <a:r>
              <a:rPr lang="tr-TR" sz="4400" b="1" dirty="0" smtClean="0">
                <a:solidFill>
                  <a:schemeClr val="bg2">
                    <a:lumMod val="10000"/>
                  </a:schemeClr>
                </a:solidFill>
              </a:rPr>
              <a:t> </a:t>
            </a:r>
            <a:r>
              <a:rPr lang="en-US" sz="4400" b="1" dirty="0" smtClean="0">
                <a:solidFill>
                  <a:schemeClr val="bg2">
                    <a:lumMod val="10000"/>
                  </a:schemeClr>
                </a:solidFill>
              </a:rPr>
              <a:t>Nedir ve Nicin Onemlidir?</a:t>
            </a:r>
            <a:endParaRPr lang="en-US" sz="4400" b="1" dirty="0">
              <a:solidFill>
                <a:schemeClr val="bg2">
                  <a:lumMod val="10000"/>
                </a:schemeClr>
              </a:solidFill>
            </a:endParaRPr>
          </a:p>
        </p:txBody>
      </p:sp>
      <p:pic>
        <p:nvPicPr>
          <p:cNvPr id="6152" name="Picture 8" descr="What is Software Testing: Best Practices and Types - Xenon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1728" y="3543494"/>
            <a:ext cx="11904388" cy="767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904467"/>
      </p:ext>
    </p:extLst>
  </p:cSld>
  <p:clrMapOvr>
    <a:masterClrMapping/>
  </p:clrMapOvr>
  <p:transition spd="med"/>
</p:sld>
</file>

<file path=ppt/theme/theme1.xml><?xml version="1.0" encoding="utf-8"?>
<a:theme xmlns:a="http://schemas.openxmlformats.org/drawingml/2006/main"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6745</TotalTime>
  <Words>1128</Words>
  <Application>Microsoft Office PowerPoint</Application>
  <PresentationFormat>Özel</PresentationFormat>
  <Paragraphs>169</Paragraphs>
  <Slides>29</Slides>
  <Notes>0</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29</vt:i4>
      </vt:variant>
    </vt:vector>
  </HeadingPairs>
  <TitlesOfParts>
    <vt:vector size="41" baseType="lpstr">
      <vt:lpstr>-apple-system</vt:lpstr>
      <vt:lpstr>Arial</vt:lpstr>
      <vt:lpstr>BlinkMacSystemFont</vt:lpstr>
      <vt:lpstr>Graphik</vt:lpstr>
      <vt:lpstr>Graphik Medium</vt:lpstr>
      <vt:lpstr>Helvetica Neue</vt:lpstr>
      <vt:lpstr>JetBrains Mono</vt:lpstr>
      <vt:lpstr>medium-content-serif-font</vt:lpstr>
      <vt:lpstr>pt-serif</vt:lpstr>
      <vt:lpstr>Wingdings</vt:lpstr>
      <vt:lpstr>Wingdings 3</vt:lpstr>
      <vt:lpstr>24_Briefing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Test  Planning (Test Planlamasi)</vt:lpstr>
      <vt:lpstr>3-Test  CaSE DEVELOPMENT  (Test KILIFI/SENARYOSU OLUSTURMA)</vt:lpstr>
      <vt:lpstr>Test  CaSE DEVELOPMENT  (Test KILIFI/SENARYOSU OLUSTURMA)</vt:lpstr>
      <vt:lpstr>Test  CaSE DEVELOPMENT  (Test KILIFI/SENARYOSU OLUSTURMA)</vt:lpstr>
      <vt:lpstr>Test  CaSE DEVELOPMENT  (Test KILIFI/SENARYOSU OLUSTURMA)</vt:lpstr>
      <vt:lpstr>Test  CaSE DEVELOPMENT  (Test KILIFI/SENARYOSU OLUSTURMA)</vt:lpstr>
      <vt:lpstr>Test Case’leri kim yazar?</vt:lpstr>
      <vt:lpstr>PowerPoint Sunusu</vt:lpstr>
      <vt:lpstr>PowerPoint Sunusu</vt:lpstr>
      <vt:lpstr>PowerPoint Sunusu</vt:lpstr>
      <vt:lpstr>PowerPoint Sunusu</vt:lpstr>
      <vt:lpstr>OZET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lenovo</dc:creator>
  <cp:lastModifiedBy>lenovo</cp:lastModifiedBy>
  <cp:revision>112</cp:revision>
  <dcterms:modified xsi:type="dcterms:W3CDTF">2020-10-09T19:08:52Z</dcterms:modified>
</cp:coreProperties>
</file>