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Horizon" charset="1" panose="02000500000000000000"/>
      <p:regular r:id="rId21"/>
    </p:embeddedFont>
    <p:embeddedFont>
      <p:font typeface="TAN Astoria" charset="1" panose="00000000000000000000"/>
      <p:regular r:id="rId22"/>
    </p:embeddedFont>
    <p:embeddedFont>
      <p:font typeface="Abril Fatface" charset="1" panose="02000503000000020003"/>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11" Target="../media/image19.svg" Type="http://schemas.openxmlformats.org/officeDocument/2006/relationships/image"/><Relationship Id="rId12" Target="../media/image20.png" Type="http://schemas.openxmlformats.org/officeDocument/2006/relationships/image"/><Relationship Id="rId13" Target="../media/image21.svg" Type="http://schemas.openxmlformats.org/officeDocument/2006/relationships/image"/><Relationship Id="rId14" Target="../media/image22.png" Type="http://schemas.openxmlformats.org/officeDocument/2006/relationships/image"/><Relationship Id="rId15" Target="../media/image23.svg" Type="http://schemas.openxmlformats.org/officeDocument/2006/relationships/image"/><Relationship Id="rId2" Target="../media/image12.png" Type="http://schemas.openxmlformats.org/officeDocument/2006/relationships/image"/><Relationship Id="rId3" Target="../media/image13.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6100763" y="2100263"/>
            <a:ext cx="6086475" cy="6086475"/>
          </a:xfrm>
          <a:custGeom>
            <a:avLst/>
            <a:gdLst/>
            <a:ahLst/>
            <a:cxnLst/>
            <a:rect r="r" b="b" t="t" l="l"/>
            <a:pathLst>
              <a:path h="6086475" w="6086475">
                <a:moveTo>
                  <a:pt x="0" y="0"/>
                </a:moveTo>
                <a:lnTo>
                  <a:pt x="6086474" y="0"/>
                </a:lnTo>
                <a:lnTo>
                  <a:pt x="6086474" y="6086474"/>
                </a:lnTo>
                <a:lnTo>
                  <a:pt x="0" y="60864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263958" y="669641"/>
            <a:ext cx="5760084" cy="1176911"/>
            <a:chOff x="0" y="0"/>
            <a:chExt cx="741682" cy="151542"/>
          </a:xfrm>
        </p:grpSpPr>
        <p:sp>
          <p:nvSpPr>
            <p:cNvPr name="Freeform 4" id="4"/>
            <p:cNvSpPr/>
            <p:nvPr/>
          </p:nvSpPr>
          <p:spPr>
            <a:xfrm flipH="false" flipV="false" rot="0">
              <a:off x="0" y="0"/>
              <a:ext cx="741682" cy="151542"/>
            </a:xfrm>
            <a:custGeom>
              <a:avLst/>
              <a:gdLst/>
              <a:ahLst/>
              <a:cxnLst/>
              <a:rect r="r" b="b" t="t" l="l"/>
              <a:pathLst>
                <a:path h="151542" w="741682">
                  <a:moveTo>
                    <a:pt x="61827" y="0"/>
                  </a:moveTo>
                  <a:lnTo>
                    <a:pt x="679855" y="0"/>
                  </a:lnTo>
                  <a:cubicBezTo>
                    <a:pt x="714001" y="0"/>
                    <a:pt x="741682" y="27681"/>
                    <a:pt x="741682" y="61827"/>
                  </a:cubicBezTo>
                  <a:lnTo>
                    <a:pt x="741682" y="89715"/>
                  </a:lnTo>
                  <a:cubicBezTo>
                    <a:pt x="741682" y="106112"/>
                    <a:pt x="735168" y="121838"/>
                    <a:pt x="723573" y="133433"/>
                  </a:cubicBezTo>
                  <a:cubicBezTo>
                    <a:pt x="711978" y="145028"/>
                    <a:pt x="696252" y="151542"/>
                    <a:pt x="679855" y="151542"/>
                  </a:cubicBezTo>
                  <a:lnTo>
                    <a:pt x="61827" y="151542"/>
                  </a:lnTo>
                  <a:cubicBezTo>
                    <a:pt x="45429" y="151542"/>
                    <a:pt x="29703" y="145028"/>
                    <a:pt x="18109" y="133433"/>
                  </a:cubicBezTo>
                  <a:cubicBezTo>
                    <a:pt x="6514" y="121838"/>
                    <a:pt x="0" y="106112"/>
                    <a:pt x="0" y="89715"/>
                  </a:cubicBezTo>
                  <a:lnTo>
                    <a:pt x="0" y="61827"/>
                  </a:lnTo>
                  <a:cubicBezTo>
                    <a:pt x="0" y="27681"/>
                    <a:pt x="27681" y="0"/>
                    <a:pt x="61827" y="0"/>
                  </a:cubicBezTo>
                  <a:close/>
                </a:path>
              </a:pathLst>
            </a:custGeom>
            <a:solidFill>
              <a:srgbClr val="000000"/>
            </a:solidFill>
            <a:ln w="9525" cap="rnd">
              <a:solidFill>
                <a:srgbClr val="EAEAEA"/>
              </a:solidFill>
              <a:prstDash val="solid"/>
              <a:round/>
            </a:ln>
          </p:spPr>
        </p:sp>
        <p:sp>
          <p:nvSpPr>
            <p:cNvPr name="TextBox 5" id="5"/>
            <p:cNvSpPr txBox="true"/>
            <p:nvPr/>
          </p:nvSpPr>
          <p:spPr>
            <a:xfrm>
              <a:off x="0" y="-66675"/>
              <a:ext cx="741682" cy="218217"/>
            </a:xfrm>
            <a:prstGeom prst="rect">
              <a:avLst/>
            </a:prstGeom>
          </p:spPr>
          <p:txBody>
            <a:bodyPr anchor="b" rtlCol="false" tIns="254000" lIns="254000" bIns="254000" rIns="254000"/>
            <a:lstStyle/>
            <a:p>
              <a:pPr algn="ctr">
                <a:lnSpc>
                  <a:spcPts val="2940"/>
                </a:lnSpc>
              </a:pPr>
              <a:r>
                <a:rPr lang="en-US" sz="2100">
                  <a:solidFill>
                    <a:srgbClr val="EAEAEA"/>
                  </a:solidFill>
                  <a:latin typeface="Horizon"/>
                  <a:ea typeface="Horizon"/>
                  <a:cs typeface="Horizon"/>
                  <a:sym typeface="Horizon"/>
                </a:rPr>
                <a:t>ABDULSAMET KUK</a:t>
              </a:r>
            </a:p>
            <a:p>
              <a:pPr algn="ctr">
                <a:lnSpc>
                  <a:spcPts val="2940"/>
                </a:lnSpc>
              </a:pPr>
              <a:r>
                <a:rPr lang="en-US" sz="2100">
                  <a:solidFill>
                    <a:srgbClr val="EAEAEA"/>
                  </a:solidFill>
                  <a:latin typeface="Horizon"/>
                  <a:ea typeface="Horizon"/>
                  <a:cs typeface="Horizon"/>
                  <a:sym typeface="Horizon"/>
                </a:rPr>
                <a:t>20010011094</a:t>
              </a:r>
            </a:p>
          </p:txBody>
        </p:sp>
      </p:grpSp>
      <p:sp>
        <p:nvSpPr>
          <p:cNvPr name="Freeform 6" id="6"/>
          <p:cNvSpPr/>
          <p:nvPr/>
        </p:nvSpPr>
        <p:spPr>
          <a:xfrm flipH="false" flipV="false" rot="0">
            <a:off x="16897807" y="591007"/>
            <a:ext cx="875386" cy="875386"/>
          </a:xfrm>
          <a:custGeom>
            <a:avLst/>
            <a:gdLst/>
            <a:ahLst/>
            <a:cxnLst/>
            <a:rect r="r" b="b" t="t" l="l"/>
            <a:pathLst>
              <a:path h="875386" w="875386">
                <a:moveTo>
                  <a:pt x="0" y="0"/>
                </a:moveTo>
                <a:lnTo>
                  <a:pt x="875386" y="0"/>
                </a:lnTo>
                <a:lnTo>
                  <a:pt x="875386" y="875386"/>
                </a:lnTo>
                <a:lnTo>
                  <a:pt x="0" y="8753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5888157" y="591007"/>
            <a:ext cx="875386" cy="875386"/>
          </a:xfrm>
          <a:custGeom>
            <a:avLst/>
            <a:gdLst/>
            <a:ahLst/>
            <a:cxnLst/>
            <a:rect r="r" b="b" t="t" l="l"/>
            <a:pathLst>
              <a:path h="875386" w="875386">
                <a:moveTo>
                  <a:pt x="0" y="0"/>
                </a:moveTo>
                <a:lnTo>
                  <a:pt x="875386" y="0"/>
                </a:lnTo>
                <a:lnTo>
                  <a:pt x="875386" y="875386"/>
                </a:lnTo>
                <a:lnTo>
                  <a:pt x="0" y="8753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6683058" y="819150"/>
            <a:ext cx="419100" cy="419100"/>
          </a:xfrm>
          <a:custGeom>
            <a:avLst/>
            <a:gdLst/>
            <a:ahLst/>
            <a:cxnLst/>
            <a:rect r="r" b="b" t="t" l="l"/>
            <a:pathLst>
              <a:path h="419100" w="419100">
                <a:moveTo>
                  <a:pt x="0" y="0"/>
                </a:moveTo>
                <a:lnTo>
                  <a:pt x="419100" y="0"/>
                </a:lnTo>
                <a:lnTo>
                  <a:pt x="419100" y="419100"/>
                </a:lnTo>
                <a:lnTo>
                  <a:pt x="0" y="4191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1202671" y="819150"/>
            <a:ext cx="419100" cy="419100"/>
          </a:xfrm>
          <a:custGeom>
            <a:avLst/>
            <a:gdLst/>
            <a:ahLst/>
            <a:cxnLst/>
            <a:rect r="r" b="b" t="t" l="l"/>
            <a:pathLst>
              <a:path h="419100" w="419100">
                <a:moveTo>
                  <a:pt x="0" y="0"/>
                </a:moveTo>
                <a:lnTo>
                  <a:pt x="419100" y="0"/>
                </a:lnTo>
                <a:lnTo>
                  <a:pt x="419100" y="419100"/>
                </a:lnTo>
                <a:lnTo>
                  <a:pt x="0" y="4191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600658" y="8820607"/>
            <a:ext cx="875386" cy="875386"/>
          </a:xfrm>
          <a:custGeom>
            <a:avLst/>
            <a:gdLst/>
            <a:ahLst/>
            <a:cxnLst/>
            <a:rect r="r" b="b" t="t" l="l"/>
            <a:pathLst>
              <a:path h="875386" w="875386">
                <a:moveTo>
                  <a:pt x="0" y="0"/>
                </a:moveTo>
                <a:lnTo>
                  <a:pt x="875386" y="0"/>
                </a:lnTo>
                <a:lnTo>
                  <a:pt x="875386" y="875386"/>
                </a:lnTo>
                <a:lnTo>
                  <a:pt x="0" y="8753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591008" y="8820607"/>
            <a:ext cx="875386" cy="875386"/>
          </a:xfrm>
          <a:custGeom>
            <a:avLst/>
            <a:gdLst/>
            <a:ahLst/>
            <a:cxnLst/>
            <a:rect r="r" b="b" t="t" l="l"/>
            <a:pathLst>
              <a:path h="875386" w="875386">
                <a:moveTo>
                  <a:pt x="0" y="0"/>
                </a:moveTo>
                <a:lnTo>
                  <a:pt x="875386" y="0"/>
                </a:lnTo>
                <a:lnTo>
                  <a:pt x="875386" y="875386"/>
                </a:lnTo>
                <a:lnTo>
                  <a:pt x="0" y="8753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1028701" y="4286517"/>
            <a:ext cx="16230600" cy="2276475"/>
          </a:xfrm>
          <a:prstGeom prst="rect">
            <a:avLst/>
          </a:prstGeom>
        </p:spPr>
        <p:txBody>
          <a:bodyPr anchor="t" rtlCol="false" tIns="0" lIns="0" bIns="0" rIns="0">
            <a:spAutoFit/>
          </a:bodyPr>
          <a:lstStyle/>
          <a:p>
            <a:pPr algn="ctr">
              <a:lnSpc>
                <a:spcPts val="18040"/>
              </a:lnSpc>
            </a:pPr>
            <a:r>
              <a:rPr lang="en-US" sz="15033">
                <a:solidFill>
                  <a:srgbClr val="EAEAEA"/>
                </a:solidFill>
                <a:latin typeface="TAN Astoria"/>
                <a:ea typeface="TAN Astoria"/>
                <a:cs typeface="TAN Astoria"/>
                <a:sym typeface="TAN Astoria"/>
              </a:rPr>
              <a:t>KUK YÖNTEMI</a:t>
            </a:r>
          </a:p>
        </p:txBody>
      </p:sp>
      <p:sp>
        <p:nvSpPr>
          <p:cNvPr name="TextBox 13" id="13"/>
          <p:cNvSpPr txBox="true"/>
          <p:nvPr/>
        </p:nvSpPr>
        <p:spPr>
          <a:xfrm rot="0">
            <a:off x="6100763" y="9868395"/>
            <a:ext cx="6281940" cy="316547"/>
          </a:xfrm>
          <a:prstGeom prst="rect">
            <a:avLst/>
          </a:prstGeom>
        </p:spPr>
        <p:txBody>
          <a:bodyPr anchor="t" rtlCol="false" tIns="0" lIns="0" bIns="0" rIns="0">
            <a:spAutoFit/>
          </a:bodyPr>
          <a:lstStyle/>
          <a:p>
            <a:pPr algn="ctr">
              <a:lnSpc>
                <a:spcPts val="2100"/>
              </a:lnSpc>
            </a:pPr>
            <a:r>
              <a:rPr lang="en-US" sz="1500">
                <a:solidFill>
                  <a:srgbClr val="CFD0CE"/>
                </a:solidFill>
                <a:latin typeface="Horizon"/>
                <a:ea typeface="Horizon"/>
                <a:cs typeface="Horizon"/>
                <a:sym typeface="Horizon"/>
              </a:rPr>
              <a:t>Copyright © 2025 Tüm Hakları Saklıdır.</a:t>
            </a:r>
          </a:p>
          <a:p>
            <a:pPr algn="ctr">
              <a:lnSpc>
                <a:spcPts val="104"/>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433946" y="6741046"/>
            <a:ext cx="2850120" cy="4222738"/>
          </a:xfrm>
          <a:custGeom>
            <a:avLst/>
            <a:gdLst/>
            <a:ahLst/>
            <a:cxnLst/>
            <a:rect r="r" b="b" t="t" l="l"/>
            <a:pathLst>
              <a:path h="4222738" w="2850120">
                <a:moveTo>
                  <a:pt x="0" y="0"/>
                </a:moveTo>
                <a:lnTo>
                  <a:pt x="2850120" y="0"/>
                </a:lnTo>
                <a:lnTo>
                  <a:pt x="2850120" y="4222738"/>
                </a:lnTo>
                <a:lnTo>
                  <a:pt x="0" y="4222738"/>
                </a:lnTo>
                <a:lnTo>
                  <a:pt x="0" y="0"/>
                </a:lnTo>
                <a:close/>
              </a:path>
            </a:pathLst>
          </a:custGeom>
          <a:blipFill>
            <a:blip r:embed="rId2">
              <a:extLst>
                <a:ext uri="{96DAC541-7B7A-43D3-8B79-37D633B846F1}">
                  <asvg:svgBlip xmlns:asvg="http://schemas.microsoft.com/office/drawing/2016/SVG/main" r:embed="rId3"/>
                </a:ext>
              </a:extLst>
            </a:blip>
            <a:stretch>
              <a:fillRect l="0" t="0" r="-48159" b="0"/>
            </a:stretch>
          </a:blipFill>
        </p:spPr>
      </p:sp>
      <p:grpSp>
        <p:nvGrpSpPr>
          <p:cNvPr name="Group 3" id="3"/>
          <p:cNvGrpSpPr/>
          <p:nvPr/>
        </p:nvGrpSpPr>
        <p:grpSpPr>
          <a:xfrm rot="0">
            <a:off x="3616008" y="2953769"/>
            <a:ext cx="5093334" cy="722777"/>
            <a:chOff x="0" y="0"/>
            <a:chExt cx="655829" cy="93066"/>
          </a:xfrm>
        </p:grpSpPr>
        <p:sp>
          <p:nvSpPr>
            <p:cNvPr name="Freeform 4" id="4"/>
            <p:cNvSpPr/>
            <p:nvPr/>
          </p:nvSpPr>
          <p:spPr>
            <a:xfrm flipH="false" flipV="false" rot="0">
              <a:off x="0" y="0"/>
              <a:ext cx="655829" cy="93066"/>
            </a:xfrm>
            <a:custGeom>
              <a:avLst/>
              <a:gdLst/>
              <a:ahLst/>
              <a:cxnLst/>
              <a:rect r="r" b="b" t="t" l="l"/>
              <a:pathLst>
                <a:path h="93066" w="655829">
                  <a:moveTo>
                    <a:pt x="46533" y="0"/>
                  </a:moveTo>
                  <a:lnTo>
                    <a:pt x="609296" y="0"/>
                  </a:lnTo>
                  <a:cubicBezTo>
                    <a:pt x="621638" y="0"/>
                    <a:pt x="633473" y="4903"/>
                    <a:pt x="642200" y="13629"/>
                  </a:cubicBezTo>
                  <a:cubicBezTo>
                    <a:pt x="650927" y="22356"/>
                    <a:pt x="655829" y="34192"/>
                    <a:pt x="655829" y="46533"/>
                  </a:cubicBezTo>
                  <a:lnTo>
                    <a:pt x="655829" y="46533"/>
                  </a:lnTo>
                  <a:cubicBezTo>
                    <a:pt x="655829" y="72233"/>
                    <a:pt x="634996" y="93066"/>
                    <a:pt x="609296" y="93066"/>
                  </a:cubicBezTo>
                  <a:lnTo>
                    <a:pt x="46533" y="93066"/>
                  </a:lnTo>
                  <a:cubicBezTo>
                    <a:pt x="34192" y="93066"/>
                    <a:pt x="22356" y="88164"/>
                    <a:pt x="13629" y="79437"/>
                  </a:cubicBezTo>
                  <a:cubicBezTo>
                    <a:pt x="4903" y="70710"/>
                    <a:pt x="0" y="58875"/>
                    <a:pt x="0" y="46533"/>
                  </a:cubicBezTo>
                  <a:lnTo>
                    <a:pt x="0" y="46533"/>
                  </a:lnTo>
                  <a:cubicBezTo>
                    <a:pt x="0" y="34192"/>
                    <a:pt x="4903" y="22356"/>
                    <a:pt x="13629" y="13629"/>
                  </a:cubicBezTo>
                  <a:cubicBezTo>
                    <a:pt x="22356" y="4903"/>
                    <a:pt x="34192" y="0"/>
                    <a:pt x="46533" y="0"/>
                  </a:cubicBezTo>
                  <a:close/>
                </a:path>
              </a:pathLst>
            </a:custGeom>
            <a:solidFill>
              <a:srgbClr val="2224EF"/>
            </a:solidFill>
            <a:ln w="9525" cap="rnd">
              <a:solidFill>
                <a:srgbClr val="EAEAEA"/>
              </a:solidFill>
              <a:prstDash val="solid"/>
              <a:round/>
            </a:ln>
          </p:spPr>
        </p:sp>
        <p:sp>
          <p:nvSpPr>
            <p:cNvPr name="TextBox 5" id="5"/>
            <p:cNvSpPr txBox="true"/>
            <p:nvPr/>
          </p:nvSpPr>
          <p:spPr>
            <a:xfrm>
              <a:off x="0" y="-57150"/>
              <a:ext cx="655829" cy="150216"/>
            </a:xfrm>
            <a:prstGeom prst="rect">
              <a:avLst/>
            </a:prstGeom>
          </p:spPr>
          <p:txBody>
            <a:bodyPr anchor="ctr" rtlCol="false" tIns="254000" lIns="254000" bIns="254000" rIns="254000"/>
            <a:lstStyle/>
            <a:p>
              <a:pPr algn="ctr">
                <a:lnSpc>
                  <a:spcPts val="2380"/>
                </a:lnSpc>
              </a:pPr>
              <a:r>
                <a:rPr lang="en-US" sz="1700" u="sng">
                  <a:solidFill>
                    <a:srgbClr val="EAEAEA"/>
                  </a:solidFill>
                  <a:latin typeface="Horizon"/>
                  <a:ea typeface="Horizon"/>
                  <a:cs typeface="Horizon"/>
                  <a:sym typeface="Horizon"/>
                </a:rPr>
                <a:t>ÇARPMA ANAHTARI(A) </a:t>
              </a:r>
            </a:p>
          </p:txBody>
        </p:sp>
      </p:grpSp>
      <p:grpSp>
        <p:nvGrpSpPr>
          <p:cNvPr name="Group 6" id="6"/>
          <p:cNvGrpSpPr/>
          <p:nvPr/>
        </p:nvGrpSpPr>
        <p:grpSpPr>
          <a:xfrm rot="0">
            <a:off x="3616008" y="4114024"/>
            <a:ext cx="5093334" cy="722777"/>
            <a:chOff x="0" y="0"/>
            <a:chExt cx="655829" cy="93066"/>
          </a:xfrm>
        </p:grpSpPr>
        <p:sp>
          <p:nvSpPr>
            <p:cNvPr name="Freeform 7" id="7"/>
            <p:cNvSpPr/>
            <p:nvPr/>
          </p:nvSpPr>
          <p:spPr>
            <a:xfrm flipH="false" flipV="false" rot="0">
              <a:off x="0" y="0"/>
              <a:ext cx="655829" cy="93066"/>
            </a:xfrm>
            <a:custGeom>
              <a:avLst/>
              <a:gdLst/>
              <a:ahLst/>
              <a:cxnLst/>
              <a:rect r="r" b="b" t="t" l="l"/>
              <a:pathLst>
                <a:path h="93066" w="655829">
                  <a:moveTo>
                    <a:pt x="46533" y="0"/>
                  </a:moveTo>
                  <a:lnTo>
                    <a:pt x="609296" y="0"/>
                  </a:lnTo>
                  <a:cubicBezTo>
                    <a:pt x="621638" y="0"/>
                    <a:pt x="633473" y="4903"/>
                    <a:pt x="642200" y="13629"/>
                  </a:cubicBezTo>
                  <a:cubicBezTo>
                    <a:pt x="650927" y="22356"/>
                    <a:pt x="655829" y="34192"/>
                    <a:pt x="655829" y="46533"/>
                  </a:cubicBezTo>
                  <a:lnTo>
                    <a:pt x="655829" y="46533"/>
                  </a:lnTo>
                  <a:cubicBezTo>
                    <a:pt x="655829" y="72233"/>
                    <a:pt x="634996" y="93066"/>
                    <a:pt x="609296" y="93066"/>
                  </a:cubicBezTo>
                  <a:lnTo>
                    <a:pt x="46533" y="93066"/>
                  </a:lnTo>
                  <a:cubicBezTo>
                    <a:pt x="34192" y="93066"/>
                    <a:pt x="22356" y="88164"/>
                    <a:pt x="13629" y="79437"/>
                  </a:cubicBezTo>
                  <a:cubicBezTo>
                    <a:pt x="4903" y="70710"/>
                    <a:pt x="0" y="58875"/>
                    <a:pt x="0" y="46533"/>
                  </a:cubicBezTo>
                  <a:lnTo>
                    <a:pt x="0" y="46533"/>
                  </a:lnTo>
                  <a:cubicBezTo>
                    <a:pt x="0" y="34192"/>
                    <a:pt x="4903" y="22356"/>
                    <a:pt x="13629" y="13629"/>
                  </a:cubicBezTo>
                  <a:cubicBezTo>
                    <a:pt x="22356" y="4903"/>
                    <a:pt x="34192" y="0"/>
                    <a:pt x="46533" y="0"/>
                  </a:cubicBezTo>
                  <a:close/>
                </a:path>
              </a:pathLst>
            </a:custGeom>
            <a:solidFill>
              <a:srgbClr val="2224EF"/>
            </a:solidFill>
            <a:ln w="9525" cap="rnd">
              <a:solidFill>
                <a:srgbClr val="EAEAEA"/>
              </a:solidFill>
              <a:prstDash val="solid"/>
              <a:round/>
            </a:ln>
          </p:spPr>
        </p:sp>
        <p:sp>
          <p:nvSpPr>
            <p:cNvPr name="TextBox 8" id="8"/>
            <p:cNvSpPr txBox="true"/>
            <p:nvPr/>
          </p:nvSpPr>
          <p:spPr>
            <a:xfrm>
              <a:off x="0" y="-57150"/>
              <a:ext cx="655829" cy="150216"/>
            </a:xfrm>
            <a:prstGeom prst="rect">
              <a:avLst/>
            </a:prstGeom>
          </p:spPr>
          <p:txBody>
            <a:bodyPr anchor="ctr" rtlCol="false" tIns="254000" lIns="254000" bIns="254000" rIns="254000"/>
            <a:lstStyle/>
            <a:p>
              <a:pPr algn="ctr">
                <a:lnSpc>
                  <a:spcPts val="2380"/>
                </a:lnSpc>
              </a:pPr>
              <a:r>
                <a:rPr lang="en-US" sz="1700" u="sng">
                  <a:solidFill>
                    <a:srgbClr val="EAEAEA"/>
                  </a:solidFill>
                  <a:latin typeface="Horizon"/>
                  <a:ea typeface="Horizon"/>
                  <a:cs typeface="Horizon"/>
                  <a:sym typeface="Horizon"/>
                </a:rPr>
                <a:t>ALFABE BOYUTU(N) </a:t>
              </a:r>
            </a:p>
          </p:txBody>
        </p:sp>
      </p:grpSp>
      <p:grpSp>
        <p:nvGrpSpPr>
          <p:cNvPr name="Group 9" id="9"/>
          <p:cNvGrpSpPr/>
          <p:nvPr/>
        </p:nvGrpSpPr>
        <p:grpSpPr>
          <a:xfrm rot="0">
            <a:off x="9578658" y="2953769"/>
            <a:ext cx="5093334" cy="722777"/>
            <a:chOff x="0" y="0"/>
            <a:chExt cx="655829" cy="93066"/>
          </a:xfrm>
        </p:grpSpPr>
        <p:sp>
          <p:nvSpPr>
            <p:cNvPr name="Freeform 10" id="10"/>
            <p:cNvSpPr/>
            <p:nvPr/>
          </p:nvSpPr>
          <p:spPr>
            <a:xfrm flipH="false" flipV="false" rot="0">
              <a:off x="0" y="0"/>
              <a:ext cx="655829" cy="93066"/>
            </a:xfrm>
            <a:custGeom>
              <a:avLst/>
              <a:gdLst/>
              <a:ahLst/>
              <a:cxnLst/>
              <a:rect r="r" b="b" t="t" l="l"/>
              <a:pathLst>
                <a:path h="93066" w="655829">
                  <a:moveTo>
                    <a:pt x="46533" y="0"/>
                  </a:moveTo>
                  <a:lnTo>
                    <a:pt x="609296" y="0"/>
                  </a:lnTo>
                  <a:cubicBezTo>
                    <a:pt x="621638" y="0"/>
                    <a:pt x="633473" y="4903"/>
                    <a:pt x="642200" y="13629"/>
                  </a:cubicBezTo>
                  <a:cubicBezTo>
                    <a:pt x="650927" y="22356"/>
                    <a:pt x="655829" y="34192"/>
                    <a:pt x="655829" y="46533"/>
                  </a:cubicBezTo>
                  <a:lnTo>
                    <a:pt x="655829" y="46533"/>
                  </a:lnTo>
                  <a:cubicBezTo>
                    <a:pt x="655829" y="72233"/>
                    <a:pt x="634996" y="93066"/>
                    <a:pt x="609296" y="93066"/>
                  </a:cubicBezTo>
                  <a:lnTo>
                    <a:pt x="46533" y="93066"/>
                  </a:lnTo>
                  <a:cubicBezTo>
                    <a:pt x="34192" y="93066"/>
                    <a:pt x="22356" y="88164"/>
                    <a:pt x="13629" y="79437"/>
                  </a:cubicBezTo>
                  <a:cubicBezTo>
                    <a:pt x="4903" y="70710"/>
                    <a:pt x="0" y="58875"/>
                    <a:pt x="0" y="46533"/>
                  </a:cubicBezTo>
                  <a:lnTo>
                    <a:pt x="0" y="46533"/>
                  </a:lnTo>
                  <a:cubicBezTo>
                    <a:pt x="0" y="34192"/>
                    <a:pt x="4903" y="22356"/>
                    <a:pt x="13629" y="13629"/>
                  </a:cubicBezTo>
                  <a:cubicBezTo>
                    <a:pt x="22356" y="4903"/>
                    <a:pt x="34192" y="0"/>
                    <a:pt x="46533" y="0"/>
                  </a:cubicBezTo>
                  <a:close/>
                </a:path>
              </a:pathLst>
            </a:custGeom>
            <a:solidFill>
              <a:srgbClr val="2224EF"/>
            </a:solidFill>
            <a:ln w="9525" cap="rnd">
              <a:solidFill>
                <a:srgbClr val="EAEAEA"/>
              </a:solidFill>
              <a:prstDash val="solid"/>
              <a:round/>
            </a:ln>
          </p:spPr>
        </p:sp>
        <p:sp>
          <p:nvSpPr>
            <p:cNvPr name="TextBox 11" id="11"/>
            <p:cNvSpPr txBox="true"/>
            <p:nvPr/>
          </p:nvSpPr>
          <p:spPr>
            <a:xfrm>
              <a:off x="0" y="-57150"/>
              <a:ext cx="655829" cy="150216"/>
            </a:xfrm>
            <a:prstGeom prst="rect">
              <a:avLst/>
            </a:prstGeom>
          </p:spPr>
          <p:txBody>
            <a:bodyPr anchor="ctr" rtlCol="false" tIns="254000" lIns="254000" bIns="254000" rIns="254000"/>
            <a:lstStyle/>
            <a:p>
              <a:pPr algn="ctr">
                <a:lnSpc>
                  <a:spcPts val="2380"/>
                </a:lnSpc>
              </a:pPr>
              <a:r>
                <a:rPr lang="en-US" sz="1700" u="sng">
                  <a:solidFill>
                    <a:srgbClr val="EAEAEA"/>
                  </a:solidFill>
                  <a:latin typeface="Horizon"/>
                  <a:ea typeface="Horizon"/>
                  <a:cs typeface="Horizon"/>
                  <a:sym typeface="Horizon"/>
                </a:rPr>
                <a:t>KAYDIRMA ANAHTARI(B) </a:t>
              </a:r>
            </a:p>
          </p:txBody>
        </p:sp>
      </p:grpSp>
      <p:grpSp>
        <p:nvGrpSpPr>
          <p:cNvPr name="Group 12" id="12"/>
          <p:cNvGrpSpPr/>
          <p:nvPr/>
        </p:nvGrpSpPr>
        <p:grpSpPr>
          <a:xfrm rot="0">
            <a:off x="9578658" y="4114024"/>
            <a:ext cx="5093334" cy="722777"/>
            <a:chOff x="0" y="0"/>
            <a:chExt cx="655829" cy="93066"/>
          </a:xfrm>
        </p:grpSpPr>
        <p:sp>
          <p:nvSpPr>
            <p:cNvPr name="Freeform 13" id="13"/>
            <p:cNvSpPr/>
            <p:nvPr/>
          </p:nvSpPr>
          <p:spPr>
            <a:xfrm flipH="false" flipV="false" rot="0">
              <a:off x="0" y="0"/>
              <a:ext cx="655829" cy="93066"/>
            </a:xfrm>
            <a:custGeom>
              <a:avLst/>
              <a:gdLst/>
              <a:ahLst/>
              <a:cxnLst/>
              <a:rect r="r" b="b" t="t" l="l"/>
              <a:pathLst>
                <a:path h="93066" w="655829">
                  <a:moveTo>
                    <a:pt x="46533" y="0"/>
                  </a:moveTo>
                  <a:lnTo>
                    <a:pt x="609296" y="0"/>
                  </a:lnTo>
                  <a:cubicBezTo>
                    <a:pt x="621638" y="0"/>
                    <a:pt x="633473" y="4903"/>
                    <a:pt x="642200" y="13629"/>
                  </a:cubicBezTo>
                  <a:cubicBezTo>
                    <a:pt x="650927" y="22356"/>
                    <a:pt x="655829" y="34192"/>
                    <a:pt x="655829" y="46533"/>
                  </a:cubicBezTo>
                  <a:lnTo>
                    <a:pt x="655829" y="46533"/>
                  </a:lnTo>
                  <a:cubicBezTo>
                    <a:pt x="655829" y="72233"/>
                    <a:pt x="634996" y="93066"/>
                    <a:pt x="609296" y="93066"/>
                  </a:cubicBezTo>
                  <a:lnTo>
                    <a:pt x="46533" y="93066"/>
                  </a:lnTo>
                  <a:cubicBezTo>
                    <a:pt x="34192" y="93066"/>
                    <a:pt x="22356" y="88164"/>
                    <a:pt x="13629" y="79437"/>
                  </a:cubicBezTo>
                  <a:cubicBezTo>
                    <a:pt x="4903" y="70710"/>
                    <a:pt x="0" y="58875"/>
                    <a:pt x="0" y="46533"/>
                  </a:cubicBezTo>
                  <a:lnTo>
                    <a:pt x="0" y="46533"/>
                  </a:lnTo>
                  <a:cubicBezTo>
                    <a:pt x="0" y="34192"/>
                    <a:pt x="4903" y="22356"/>
                    <a:pt x="13629" y="13629"/>
                  </a:cubicBezTo>
                  <a:cubicBezTo>
                    <a:pt x="22356" y="4903"/>
                    <a:pt x="34192" y="0"/>
                    <a:pt x="46533" y="0"/>
                  </a:cubicBezTo>
                  <a:close/>
                </a:path>
              </a:pathLst>
            </a:custGeom>
            <a:solidFill>
              <a:srgbClr val="2224EF"/>
            </a:solidFill>
            <a:ln w="9525" cap="rnd">
              <a:solidFill>
                <a:srgbClr val="EAEAEA"/>
              </a:solidFill>
              <a:prstDash val="solid"/>
              <a:round/>
            </a:ln>
          </p:spPr>
        </p:sp>
        <p:sp>
          <p:nvSpPr>
            <p:cNvPr name="TextBox 14" id="14"/>
            <p:cNvSpPr txBox="true"/>
            <p:nvPr/>
          </p:nvSpPr>
          <p:spPr>
            <a:xfrm>
              <a:off x="0" y="-57150"/>
              <a:ext cx="655829" cy="150216"/>
            </a:xfrm>
            <a:prstGeom prst="rect">
              <a:avLst/>
            </a:prstGeom>
          </p:spPr>
          <p:txBody>
            <a:bodyPr anchor="ctr" rtlCol="false" tIns="254000" lIns="254000" bIns="254000" rIns="254000"/>
            <a:lstStyle/>
            <a:p>
              <a:pPr algn="ctr">
                <a:lnSpc>
                  <a:spcPts val="2380"/>
                </a:lnSpc>
              </a:pPr>
              <a:r>
                <a:rPr lang="en-US" sz="1700" u="sng">
                  <a:solidFill>
                    <a:srgbClr val="EAEAEA"/>
                  </a:solidFill>
                  <a:latin typeface="Horizon"/>
                  <a:ea typeface="Horizon"/>
                  <a:cs typeface="Horizon"/>
                  <a:sym typeface="Horizon"/>
                </a:rPr>
                <a:t>CN=A.P+B(MOD N) </a:t>
              </a:r>
            </a:p>
          </p:txBody>
        </p:sp>
      </p:grpSp>
      <p:sp>
        <p:nvSpPr>
          <p:cNvPr name="TextBox 15" id="15"/>
          <p:cNvSpPr txBox="true"/>
          <p:nvPr/>
        </p:nvSpPr>
        <p:spPr>
          <a:xfrm rot="0">
            <a:off x="3616008" y="1285112"/>
            <a:ext cx="11055983" cy="847725"/>
          </a:xfrm>
          <a:prstGeom prst="rect">
            <a:avLst/>
          </a:prstGeom>
        </p:spPr>
        <p:txBody>
          <a:bodyPr anchor="t" rtlCol="false" tIns="0" lIns="0" bIns="0" rIns="0">
            <a:spAutoFit/>
          </a:bodyPr>
          <a:lstStyle/>
          <a:p>
            <a:pPr algn="ctr">
              <a:lnSpc>
                <a:spcPts val="6693"/>
              </a:lnSpc>
            </a:pPr>
            <a:r>
              <a:rPr lang="en-US" sz="5578">
                <a:solidFill>
                  <a:srgbClr val="EAEAEA"/>
                </a:solidFill>
                <a:latin typeface="TAN Astoria"/>
                <a:ea typeface="TAN Astoria"/>
                <a:cs typeface="TAN Astoria"/>
                <a:sym typeface="TAN Astoria"/>
              </a:rPr>
              <a:t>ANAHTAR KELIMELER VE FORMÜLLER</a:t>
            </a:r>
          </a:p>
        </p:txBody>
      </p:sp>
      <p:sp>
        <p:nvSpPr>
          <p:cNvPr name="Freeform 16" id="16"/>
          <p:cNvSpPr/>
          <p:nvPr/>
        </p:nvSpPr>
        <p:spPr>
          <a:xfrm flipH="false" flipV="false" rot="-7987049">
            <a:off x="15261532" y="-546171"/>
            <a:ext cx="5008894" cy="5064139"/>
          </a:xfrm>
          <a:custGeom>
            <a:avLst/>
            <a:gdLst/>
            <a:ahLst/>
            <a:cxnLst/>
            <a:rect r="r" b="b" t="t" l="l"/>
            <a:pathLst>
              <a:path h="5064139" w="5008894">
                <a:moveTo>
                  <a:pt x="0" y="0"/>
                </a:moveTo>
                <a:lnTo>
                  <a:pt x="5008894" y="0"/>
                </a:lnTo>
                <a:lnTo>
                  <a:pt x="5008894" y="5064140"/>
                </a:lnTo>
                <a:lnTo>
                  <a:pt x="0" y="50641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7" id="17"/>
          <p:cNvGrpSpPr/>
          <p:nvPr/>
        </p:nvGrpSpPr>
        <p:grpSpPr>
          <a:xfrm rot="0">
            <a:off x="3616008" y="5274278"/>
            <a:ext cx="5093334" cy="722777"/>
            <a:chOff x="0" y="0"/>
            <a:chExt cx="655829" cy="93066"/>
          </a:xfrm>
        </p:grpSpPr>
        <p:sp>
          <p:nvSpPr>
            <p:cNvPr name="Freeform 18" id="18"/>
            <p:cNvSpPr/>
            <p:nvPr/>
          </p:nvSpPr>
          <p:spPr>
            <a:xfrm flipH="false" flipV="false" rot="0">
              <a:off x="0" y="0"/>
              <a:ext cx="655829" cy="93066"/>
            </a:xfrm>
            <a:custGeom>
              <a:avLst/>
              <a:gdLst/>
              <a:ahLst/>
              <a:cxnLst/>
              <a:rect r="r" b="b" t="t" l="l"/>
              <a:pathLst>
                <a:path h="93066" w="655829">
                  <a:moveTo>
                    <a:pt x="46533" y="0"/>
                  </a:moveTo>
                  <a:lnTo>
                    <a:pt x="609296" y="0"/>
                  </a:lnTo>
                  <a:cubicBezTo>
                    <a:pt x="621638" y="0"/>
                    <a:pt x="633473" y="4903"/>
                    <a:pt x="642200" y="13629"/>
                  </a:cubicBezTo>
                  <a:cubicBezTo>
                    <a:pt x="650927" y="22356"/>
                    <a:pt x="655829" y="34192"/>
                    <a:pt x="655829" y="46533"/>
                  </a:cubicBezTo>
                  <a:lnTo>
                    <a:pt x="655829" y="46533"/>
                  </a:lnTo>
                  <a:cubicBezTo>
                    <a:pt x="655829" y="72233"/>
                    <a:pt x="634996" y="93066"/>
                    <a:pt x="609296" y="93066"/>
                  </a:cubicBezTo>
                  <a:lnTo>
                    <a:pt x="46533" y="93066"/>
                  </a:lnTo>
                  <a:cubicBezTo>
                    <a:pt x="34192" y="93066"/>
                    <a:pt x="22356" y="88164"/>
                    <a:pt x="13629" y="79437"/>
                  </a:cubicBezTo>
                  <a:cubicBezTo>
                    <a:pt x="4903" y="70710"/>
                    <a:pt x="0" y="58875"/>
                    <a:pt x="0" y="46533"/>
                  </a:cubicBezTo>
                  <a:lnTo>
                    <a:pt x="0" y="46533"/>
                  </a:lnTo>
                  <a:cubicBezTo>
                    <a:pt x="0" y="34192"/>
                    <a:pt x="4903" y="22356"/>
                    <a:pt x="13629" y="13629"/>
                  </a:cubicBezTo>
                  <a:cubicBezTo>
                    <a:pt x="22356" y="4903"/>
                    <a:pt x="34192" y="0"/>
                    <a:pt x="46533" y="0"/>
                  </a:cubicBezTo>
                  <a:close/>
                </a:path>
              </a:pathLst>
            </a:custGeom>
            <a:solidFill>
              <a:srgbClr val="2224EF"/>
            </a:solidFill>
            <a:ln w="9525" cap="rnd">
              <a:solidFill>
                <a:srgbClr val="EAEAEA"/>
              </a:solidFill>
              <a:prstDash val="solid"/>
              <a:round/>
            </a:ln>
          </p:spPr>
        </p:sp>
        <p:sp>
          <p:nvSpPr>
            <p:cNvPr name="TextBox 19" id="19"/>
            <p:cNvSpPr txBox="true"/>
            <p:nvPr/>
          </p:nvSpPr>
          <p:spPr>
            <a:xfrm>
              <a:off x="0" y="-57150"/>
              <a:ext cx="655829" cy="150216"/>
            </a:xfrm>
            <a:prstGeom prst="rect">
              <a:avLst/>
            </a:prstGeom>
          </p:spPr>
          <p:txBody>
            <a:bodyPr anchor="ctr" rtlCol="false" tIns="254000" lIns="254000" bIns="254000" rIns="254000"/>
            <a:lstStyle/>
            <a:p>
              <a:pPr algn="ctr">
                <a:lnSpc>
                  <a:spcPts val="2380"/>
                </a:lnSpc>
              </a:pPr>
              <a:r>
                <a:rPr lang="en-US" sz="1700" u="sng">
                  <a:solidFill>
                    <a:srgbClr val="EAEAEA"/>
                  </a:solidFill>
                  <a:latin typeface="Horizon"/>
                  <a:ea typeface="Horizon"/>
                  <a:cs typeface="Horizon"/>
                  <a:sym typeface="Horizon"/>
                </a:rPr>
                <a:t>EBOB(A,N)=1 </a:t>
              </a:r>
            </a:p>
          </p:txBody>
        </p:sp>
      </p:grpSp>
      <p:grpSp>
        <p:nvGrpSpPr>
          <p:cNvPr name="Group 20" id="20"/>
          <p:cNvGrpSpPr/>
          <p:nvPr/>
        </p:nvGrpSpPr>
        <p:grpSpPr>
          <a:xfrm rot="0">
            <a:off x="9578658" y="5274278"/>
            <a:ext cx="5093334" cy="722777"/>
            <a:chOff x="0" y="0"/>
            <a:chExt cx="655829" cy="93066"/>
          </a:xfrm>
        </p:grpSpPr>
        <p:sp>
          <p:nvSpPr>
            <p:cNvPr name="Freeform 21" id="21"/>
            <p:cNvSpPr/>
            <p:nvPr/>
          </p:nvSpPr>
          <p:spPr>
            <a:xfrm flipH="false" flipV="false" rot="0">
              <a:off x="0" y="0"/>
              <a:ext cx="655829" cy="93066"/>
            </a:xfrm>
            <a:custGeom>
              <a:avLst/>
              <a:gdLst/>
              <a:ahLst/>
              <a:cxnLst/>
              <a:rect r="r" b="b" t="t" l="l"/>
              <a:pathLst>
                <a:path h="93066" w="655829">
                  <a:moveTo>
                    <a:pt x="46533" y="0"/>
                  </a:moveTo>
                  <a:lnTo>
                    <a:pt x="609296" y="0"/>
                  </a:lnTo>
                  <a:cubicBezTo>
                    <a:pt x="621638" y="0"/>
                    <a:pt x="633473" y="4903"/>
                    <a:pt x="642200" y="13629"/>
                  </a:cubicBezTo>
                  <a:cubicBezTo>
                    <a:pt x="650927" y="22356"/>
                    <a:pt x="655829" y="34192"/>
                    <a:pt x="655829" y="46533"/>
                  </a:cubicBezTo>
                  <a:lnTo>
                    <a:pt x="655829" y="46533"/>
                  </a:lnTo>
                  <a:cubicBezTo>
                    <a:pt x="655829" y="72233"/>
                    <a:pt x="634996" y="93066"/>
                    <a:pt x="609296" y="93066"/>
                  </a:cubicBezTo>
                  <a:lnTo>
                    <a:pt x="46533" y="93066"/>
                  </a:lnTo>
                  <a:cubicBezTo>
                    <a:pt x="34192" y="93066"/>
                    <a:pt x="22356" y="88164"/>
                    <a:pt x="13629" y="79437"/>
                  </a:cubicBezTo>
                  <a:cubicBezTo>
                    <a:pt x="4903" y="70710"/>
                    <a:pt x="0" y="58875"/>
                    <a:pt x="0" y="46533"/>
                  </a:cubicBezTo>
                  <a:lnTo>
                    <a:pt x="0" y="46533"/>
                  </a:lnTo>
                  <a:cubicBezTo>
                    <a:pt x="0" y="34192"/>
                    <a:pt x="4903" y="22356"/>
                    <a:pt x="13629" y="13629"/>
                  </a:cubicBezTo>
                  <a:cubicBezTo>
                    <a:pt x="22356" y="4903"/>
                    <a:pt x="34192" y="0"/>
                    <a:pt x="46533" y="0"/>
                  </a:cubicBezTo>
                  <a:close/>
                </a:path>
              </a:pathLst>
            </a:custGeom>
            <a:solidFill>
              <a:srgbClr val="2224EF"/>
            </a:solidFill>
            <a:ln w="9525" cap="rnd">
              <a:solidFill>
                <a:srgbClr val="EAEAEA"/>
              </a:solidFill>
              <a:prstDash val="solid"/>
              <a:round/>
            </a:ln>
          </p:spPr>
        </p:sp>
        <p:sp>
          <p:nvSpPr>
            <p:cNvPr name="TextBox 22" id="22"/>
            <p:cNvSpPr txBox="true"/>
            <p:nvPr/>
          </p:nvSpPr>
          <p:spPr>
            <a:xfrm>
              <a:off x="0" y="-57150"/>
              <a:ext cx="655829" cy="150216"/>
            </a:xfrm>
            <a:prstGeom prst="rect">
              <a:avLst/>
            </a:prstGeom>
          </p:spPr>
          <p:txBody>
            <a:bodyPr anchor="ctr" rtlCol="false" tIns="254000" lIns="254000" bIns="254000" rIns="254000"/>
            <a:lstStyle/>
            <a:p>
              <a:pPr algn="ctr">
                <a:lnSpc>
                  <a:spcPts val="2380"/>
                </a:lnSpc>
              </a:pPr>
              <a:r>
                <a:rPr lang="en-US" sz="1700" u="sng">
                  <a:solidFill>
                    <a:srgbClr val="EAEAEA"/>
                  </a:solidFill>
                  <a:latin typeface="Horizon"/>
                  <a:ea typeface="Horizon"/>
                  <a:cs typeface="Horizon"/>
                  <a:sym typeface="Horizon"/>
                </a:rPr>
                <a:t>PN=(A^(-1).(C-B))(MOD N) </a:t>
              </a:r>
            </a:p>
          </p:txBody>
        </p:sp>
      </p:grpSp>
    </p:spTree>
  </p:cSld>
  <p:clrMapOvr>
    <a:masterClrMapping/>
  </p:clrMapOvr>
</p:sld>
</file>

<file path=ppt/slides/slide11.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2103212" y="664902"/>
            <a:ext cx="14081576" cy="1802128"/>
            <a:chOff x="0" y="0"/>
            <a:chExt cx="18775434" cy="2402838"/>
          </a:xfrm>
        </p:grpSpPr>
        <p:sp>
          <p:nvSpPr>
            <p:cNvPr name="TextBox 3" id="3"/>
            <p:cNvSpPr txBox="true"/>
            <p:nvPr/>
          </p:nvSpPr>
          <p:spPr>
            <a:xfrm rot="0">
              <a:off x="0" y="-85725"/>
              <a:ext cx="18775434" cy="1702858"/>
            </a:xfrm>
            <a:prstGeom prst="rect">
              <a:avLst/>
            </a:prstGeom>
          </p:spPr>
          <p:txBody>
            <a:bodyPr anchor="t" rtlCol="false" tIns="0" lIns="0" bIns="0" rIns="0">
              <a:spAutoFit/>
            </a:bodyPr>
            <a:lstStyle/>
            <a:p>
              <a:pPr algn="ctr">
                <a:lnSpc>
                  <a:spcPts val="10400"/>
                </a:lnSpc>
              </a:pPr>
              <a:r>
                <a:rPr lang="en-US" sz="8000">
                  <a:solidFill>
                    <a:srgbClr val="EAEAEA"/>
                  </a:solidFill>
                  <a:latin typeface="TAN Astoria"/>
                  <a:ea typeface="TAN Astoria"/>
                  <a:cs typeface="TAN Astoria"/>
                  <a:sym typeface="TAN Astoria"/>
                </a:rPr>
                <a:t>ÖRNEK </a:t>
              </a:r>
            </a:p>
          </p:txBody>
        </p:sp>
        <p:sp>
          <p:nvSpPr>
            <p:cNvPr name="TextBox 4" id="4"/>
            <p:cNvSpPr txBox="true"/>
            <p:nvPr/>
          </p:nvSpPr>
          <p:spPr>
            <a:xfrm rot="0">
              <a:off x="0" y="1981200"/>
              <a:ext cx="18775434" cy="421638"/>
            </a:xfrm>
            <a:prstGeom prst="rect">
              <a:avLst/>
            </a:prstGeom>
          </p:spPr>
          <p:txBody>
            <a:bodyPr anchor="t" rtlCol="false" tIns="0" lIns="0" bIns="0" rIns="0">
              <a:spAutoFit/>
            </a:bodyPr>
            <a:lstStyle/>
            <a:p>
              <a:pPr algn="ctr">
                <a:lnSpc>
                  <a:spcPts val="2550"/>
                </a:lnSpc>
              </a:pPr>
            </a:p>
          </p:txBody>
        </p:sp>
      </p:grpSp>
      <p:sp>
        <p:nvSpPr>
          <p:cNvPr name="AutoShape 5" id="5"/>
          <p:cNvSpPr/>
          <p:nvPr/>
        </p:nvSpPr>
        <p:spPr>
          <a:xfrm flipH="true">
            <a:off x="0" y="2091810"/>
            <a:ext cx="18288000" cy="0"/>
          </a:xfrm>
          <a:prstGeom prst="line">
            <a:avLst/>
          </a:prstGeom>
          <a:ln cap="flat" w="9525">
            <a:solidFill>
              <a:srgbClr val="EAEAEA"/>
            </a:solidFill>
            <a:prstDash val="solid"/>
            <a:headEnd type="none" len="sm" w="sm"/>
            <a:tailEnd type="none" len="sm" w="sm"/>
          </a:ln>
        </p:spPr>
      </p:sp>
      <p:graphicFrame>
        <p:nvGraphicFramePr>
          <p:cNvPr name="Table 6" id="6"/>
          <p:cNvGraphicFramePr>
            <a:graphicFrameLocks noGrp="true"/>
          </p:cNvGraphicFramePr>
          <p:nvPr/>
        </p:nvGraphicFramePr>
        <p:xfrm>
          <a:off x="679635" y="2467030"/>
          <a:ext cx="16944038" cy="3012612"/>
        </p:xfrm>
        <a:graphic>
          <a:graphicData uri="http://schemas.openxmlformats.org/drawingml/2006/table">
            <a:tbl>
              <a:tblPr/>
              <a:tblGrid>
                <a:gridCol w="1357484"/>
                <a:gridCol w="599483"/>
                <a:gridCol w="599483"/>
                <a:gridCol w="599483"/>
                <a:gridCol w="599483"/>
                <a:gridCol w="599483"/>
                <a:gridCol w="599483"/>
                <a:gridCol w="599483"/>
                <a:gridCol w="599483"/>
                <a:gridCol w="599483"/>
                <a:gridCol w="599483"/>
                <a:gridCol w="599483"/>
                <a:gridCol w="599483"/>
                <a:gridCol w="599483"/>
                <a:gridCol w="599483"/>
                <a:gridCol w="599483"/>
                <a:gridCol w="599483"/>
                <a:gridCol w="599483"/>
                <a:gridCol w="599483"/>
                <a:gridCol w="599483"/>
                <a:gridCol w="599483"/>
                <a:gridCol w="599483"/>
                <a:gridCol w="599483"/>
                <a:gridCol w="599483"/>
                <a:gridCol w="599483"/>
                <a:gridCol w="599483"/>
                <a:gridCol w="599483"/>
              </a:tblGrid>
              <a:tr h="1506306">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Alfabe</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Z</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A</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B</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C</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D</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E</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F</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G</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H</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I</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J</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K</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L</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M</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N</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O</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P</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Q</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R</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S</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T</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U</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V</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W</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X</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Y</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1506306">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Numara</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25</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0</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1</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2</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3</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4</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5</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6</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7</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8</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9</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10</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11</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12</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13</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14</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15</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16</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17</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18</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19</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20</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21</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22</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23</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539"/>
                        </a:lnSpc>
                        <a:defRPr/>
                      </a:pPr>
                      <a:endParaRPr lang="en-US" sz="1100"/>
                    </a:p>
                    <a:p>
                      <a:pPr algn="l">
                        <a:lnSpc>
                          <a:spcPts val="1539"/>
                        </a:lnSpc>
                      </a:pPr>
                      <a:r>
                        <a:rPr lang="en-US" sz="1099">
                          <a:solidFill>
                            <a:srgbClr val="FFFFFF"/>
                          </a:solidFill>
                          <a:latin typeface="Horizon"/>
                          <a:ea typeface="Horizon"/>
                          <a:cs typeface="Horizon"/>
                          <a:sym typeface="Horizon"/>
                        </a:rPr>
                        <a:t>  24</a:t>
                      </a:r>
                    </a:p>
                    <a:p>
                      <a:pPr algn="l">
                        <a:lnSpc>
                          <a:spcPts val="1539"/>
                        </a:lnSpc>
                      </a:pPr>
                      <a:r>
                        <a:rPr lang="en-US" sz="1099">
                          <a:solidFill>
                            <a:srgbClr val="FFFFFF"/>
                          </a:solidFill>
                          <a:latin typeface="Horizon"/>
                          <a:ea typeface="Horizon"/>
                          <a:cs typeface="Horizon"/>
                          <a:sym typeface="Horizon"/>
                        </a:rPr>
                        <a:t>  </a:t>
                      </a:r>
                    </a:p>
                  </a:txBody>
                  <a:tcPr marL="66675" marR="66675" marT="66675" marB="666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bl>
          </a:graphicData>
        </a:graphic>
      </p:graphicFrame>
      <p:sp>
        <p:nvSpPr>
          <p:cNvPr name="TextBox 7" id="7"/>
          <p:cNvSpPr txBox="true"/>
          <p:nvPr/>
        </p:nvSpPr>
        <p:spPr>
          <a:xfrm rot="0">
            <a:off x="0" y="6710878"/>
            <a:ext cx="18288000" cy="1195069"/>
          </a:xfrm>
          <a:prstGeom prst="rect">
            <a:avLst/>
          </a:prstGeom>
        </p:spPr>
        <p:txBody>
          <a:bodyPr anchor="t" rtlCol="false" tIns="0" lIns="0" bIns="0" rIns="0">
            <a:spAutoFit/>
          </a:bodyPr>
          <a:lstStyle/>
          <a:p>
            <a:pPr algn="ctr">
              <a:lnSpc>
                <a:spcPts val="2380"/>
              </a:lnSpc>
              <a:spcBef>
                <a:spcPct val="0"/>
              </a:spcBef>
            </a:pPr>
            <a:r>
              <a:rPr lang="en-US" b="true" sz="1700">
                <a:solidFill>
                  <a:srgbClr val="2224EF"/>
                </a:solidFill>
                <a:latin typeface="Horizon"/>
                <a:ea typeface="Horizon"/>
                <a:cs typeface="Horizon"/>
                <a:sym typeface="Horizon"/>
              </a:rPr>
              <a:t>ŞIMDI SISTEMIMIZIN DOĞRU ÇALIŞTIĞINI GÖRMEK IÇIN ADIMIZA KUK YÖNTEM’ INI UYGULAYACAĞIZ. ARDINDAN GÜVENLIK ANALIZI (KABA KUVVET VE FREKANS SALDIRISINA GÜVENLI MI?) YAPACAĞIZ</a:t>
            </a:r>
          </a:p>
          <a:p>
            <a:pPr algn="ctr">
              <a:lnSpc>
                <a:spcPts val="2380"/>
              </a:lnSpc>
              <a:spcBef>
                <a:spcPct val="0"/>
              </a:spcBef>
            </a:pPr>
          </a:p>
          <a:p>
            <a:pPr algn="ctr">
              <a:lnSpc>
                <a:spcPts val="2380"/>
              </a:lnSpc>
              <a:spcBef>
                <a:spcPct val="0"/>
              </a:spcBef>
            </a:pPr>
            <a:r>
              <a:rPr lang="en-US" b="true" sz="1700">
                <a:solidFill>
                  <a:srgbClr val="B2FD52"/>
                </a:solidFill>
                <a:latin typeface="Horizon"/>
                <a:ea typeface="Horizon"/>
                <a:cs typeface="Horizon"/>
                <a:sym typeface="Horizon"/>
              </a:rPr>
              <a:t>BURADA AMERIKAN ALFABESI KULLANILMIŞTIR</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2103212" y="-1200150"/>
            <a:ext cx="14081576" cy="2773678"/>
            <a:chOff x="0" y="0"/>
            <a:chExt cx="18775434" cy="3698238"/>
          </a:xfrm>
        </p:grpSpPr>
        <p:sp>
          <p:nvSpPr>
            <p:cNvPr name="TextBox 3" id="3"/>
            <p:cNvSpPr txBox="true"/>
            <p:nvPr/>
          </p:nvSpPr>
          <p:spPr>
            <a:xfrm rot="0">
              <a:off x="0" y="-85725"/>
              <a:ext cx="18775434" cy="1702858"/>
            </a:xfrm>
            <a:prstGeom prst="rect">
              <a:avLst/>
            </a:prstGeom>
          </p:spPr>
          <p:txBody>
            <a:bodyPr anchor="t" rtlCol="false" tIns="0" lIns="0" bIns="0" rIns="0">
              <a:spAutoFit/>
            </a:bodyPr>
            <a:lstStyle/>
            <a:p>
              <a:pPr algn="ctr">
                <a:lnSpc>
                  <a:spcPts val="10400"/>
                </a:lnSpc>
              </a:pPr>
            </a:p>
          </p:txBody>
        </p:sp>
        <p:sp>
          <p:nvSpPr>
            <p:cNvPr name="TextBox 4" id="4"/>
            <p:cNvSpPr txBox="true"/>
            <p:nvPr/>
          </p:nvSpPr>
          <p:spPr>
            <a:xfrm rot="0">
              <a:off x="0" y="1981200"/>
              <a:ext cx="18775434" cy="1717038"/>
            </a:xfrm>
            <a:prstGeom prst="rect">
              <a:avLst/>
            </a:prstGeom>
          </p:spPr>
          <p:txBody>
            <a:bodyPr anchor="t" rtlCol="false" tIns="0" lIns="0" bIns="0" rIns="0">
              <a:spAutoFit/>
            </a:bodyPr>
            <a:lstStyle/>
            <a:p>
              <a:pPr algn="ctr">
                <a:lnSpc>
                  <a:spcPts val="2550"/>
                </a:lnSpc>
              </a:pPr>
              <a:r>
                <a:rPr lang="en-US" sz="1700">
                  <a:solidFill>
                    <a:srgbClr val="CFD0CE"/>
                  </a:solidFill>
                  <a:latin typeface="Horizon"/>
                  <a:ea typeface="Horizon"/>
                  <a:cs typeface="Horizon"/>
                  <a:sym typeface="Horizon"/>
                </a:rPr>
                <a:t>Aş</a:t>
              </a:r>
              <a:r>
                <a:rPr lang="en-US" sz="1700">
                  <a:solidFill>
                    <a:srgbClr val="CFD0CE"/>
                  </a:solidFill>
                  <a:latin typeface="Horizon"/>
                  <a:ea typeface="Horizon"/>
                  <a:cs typeface="Horizon"/>
                  <a:sym typeface="Horizon"/>
                </a:rPr>
                <a:t>ağıda “ABDULSAMET” ismine Kuk Yöntemi uygulanmıştır.</a:t>
              </a:r>
            </a:p>
            <a:p>
              <a:pPr algn="ctr">
                <a:lnSpc>
                  <a:spcPts val="2550"/>
                </a:lnSpc>
              </a:pPr>
            </a:p>
            <a:p>
              <a:pPr algn="ctr">
                <a:lnSpc>
                  <a:spcPts val="2550"/>
                </a:lnSpc>
              </a:pPr>
              <a:r>
                <a:rPr lang="en-US" sz="1700">
                  <a:solidFill>
                    <a:srgbClr val="B2FD52"/>
                  </a:solidFill>
                  <a:latin typeface="Horizon"/>
                  <a:ea typeface="Horizon"/>
                  <a:cs typeface="Horizon"/>
                  <a:sym typeface="Horizon"/>
                </a:rPr>
                <a:t>(m = 5, n = 26, ebob(a,n) = 1 olması için a = 3 olsun yani ebob(3,26) = 1, b = 1)</a:t>
              </a:r>
            </a:p>
            <a:p>
              <a:pPr algn="ctr">
                <a:lnSpc>
                  <a:spcPts val="2550"/>
                </a:lnSpc>
              </a:pPr>
            </a:p>
          </p:txBody>
        </p:sp>
      </p:grpSp>
      <p:sp>
        <p:nvSpPr>
          <p:cNvPr name="AutoShape 5" id="5"/>
          <p:cNvSpPr/>
          <p:nvPr/>
        </p:nvSpPr>
        <p:spPr>
          <a:xfrm flipH="true">
            <a:off x="0" y="1559241"/>
            <a:ext cx="18288000" cy="0"/>
          </a:xfrm>
          <a:prstGeom prst="line">
            <a:avLst/>
          </a:prstGeom>
          <a:ln cap="flat" w="9525">
            <a:solidFill>
              <a:srgbClr val="EAEAEA"/>
            </a:solidFill>
            <a:prstDash val="solid"/>
            <a:headEnd type="none" len="sm" w="sm"/>
            <a:tailEnd type="none" len="sm" w="sm"/>
          </a:ln>
        </p:spPr>
      </p:sp>
      <p:sp>
        <p:nvSpPr>
          <p:cNvPr name="TextBox 6" id="6"/>
          <p:cNvSpPr txBox="true"/>
          <p:nvPr/>
        </p:nvSpPr>
        <p:spPr>
          <a:xfrm rot="0">
            <a:off x="617312" y="2069736"/>
            <a:ext cx="15370409" cy="10053319"/>
          </a:xfrm>
          <a:prstGeom prst="rect">
            <a:avLst/>
          </a:prstGeom>
        </p:spPr>
        <p:txBody>
          <a:bodyPr anchor="t" rtlCol="false" tIns="0" lIns="0" bIns="0" rIns="0">
            <a:spAutoFit/>
          </a:bodyPr>
          <a:lstStyle/>
          <a:p>
            <a:pPr algn="just">
              <a:lnSpc>
                <a:spcPts val="2380"/>
              </a:lnSpc>
              <a:spcBef>
                <a:spcPct val="0"/>
              </a:spcBef>
            </a:pPr>
            <a:r>
              <a:rPr lang="en-US" b="true" sz="1700">
                <a:solidFill>
                  <a:srgbClr val="FF3131"/>
                </a:solidFill>
                <a:latin typeface="Horizon"/>
                <a:ea typeface="Horizon"/>
                <a:cs typeface="Horizon"/>
                <a:sym typeface="Horizon"/>
              </a:rPr>
              <a:t>1.AŞAMA:</a:t>
            </a:r>
          </a:p>
          <a:p>
            <a:pPr algn="just">
              <a:lnSpc>
                <a:spcPts val="2380"/>
              </a:lnSpc>
              <a:spcBef>
                <a:spcPct val="0"/>
              </a:spcBef>
            </a:pPr>
          </a:p>
          <a:p>
            <a:pPr algn="l">
              <a:lnSpc>
                <a:spcPts val="2380"/>
              </a:lnSpc>
              <a:spcBef>
                <a:spcPct val="0"/>
              </a:spcBef>
            </a:pPr>
            <a:r>
              <a:rPr lang="en-US" b="true" sz="1700">
                <a:solidFill>
                  <a:srgbClr val="B2FD52"/>
                </a:solidFill>
                <a:latin typeface="Horizon"/>
                <a:ea typeface="Horizon"/>
                <a:cs typeface="Horizon"/>
                <a:sym typeface="Horizon"/>
              </a:rPr>
              <a:t>P: ABDULSAMET</a:t>
            </a:r>
          </a:p>
          <a:p>
            <a:pPr algn="l">
              <a:lnSpc>
                <a:spcPts val="2380"/>
              </a:lnSpc>
              <a:spcBef>
                <a:spcPct val="0"/>
              </a:spcBef>
            </a:pPr>
          </a:p>
          <a:p>
            <a:pPr algn="l">
              <a:lnSpc>
                <a:spcPts val="2380"/>
              </a:lnSpc>
              <a:spcBef>
                <a:spcPct val="0"/>
              </a:spcBef>
            </a:pPr>
            <a:r>
              <a:rPr lang="en-US" b="true" sz="1700">
                <a:solidFill>
                  <a:srgbClr val="FFFFFF"/>
                </a:solidFill>
                <a:latin typeface="Horizon"/>
                <a:ea typeface="Horizon"/>
                <a:cs typeface="Horizon"/>
                <a:sym typeface="Horizon"/>
              </a:rPr>
              <a:t>              A B D U L           S A M E T                 ANAHTARIN UZUNLUĞUNA GÖRE BÖLÜNME</a:t>
            </a:r>
          </a:p>
          <a:p>
            <a:pPr algn="l">
              <a:lnSpc>
                <a:spcPts val="2380"/>
              </a:lnSpc>
              <a:spcBef>
                <a:spcPct val="0"/>
              </a:spcBef>
            </a:pPr>
          </a:p>
          <a:p>
            <a:pPr algn="l">
              <a:lnSpc>
                <a:spcPts val="2380"/>
              </a:lnSpc>
              <a:spcBef>
                <a:spcPct val="0"/>
              </a:spcBef>
            </a:pPr>
            <a:r>
              <a:rPr lang="en-US" b="true" sz="1700">
                <a:solidFill>
                  <a:srgbClr val="FFFFFF"/>
                </a:solidFill>
                <a:latin typeface="Horizon"/>
                <a:ea typeface="Horizon"/>
                <a:cs typeface="Horizon"/>
                <a:sym typeface="Horizon"/>
              </a:rPr>
              <a:t>              0 1 3 20 11          18 0 12 4 19                HER HARFE DENK GELEN SAYILAR</a:t>
            </a:r>
          </a:p>
          <a:p>
            <a:pPr algn="l">
              <a:lnSpc>
                <a:spcPts val="2380"/>
              </a:lnSpc>
              <a:spcBef>
                <a:spcPct val="0"/>
              </a:spcBef>
            </a:pPr>
          </a:p>
          <a:p>
            <a:pPr algn="l">
              <a:lnSpc>
                <a:spcPts val="2380"/>
              </a:lnSpc>
              <a:spcBef>
                <a:spcPct val="0"/>
              </a:spcBef>
            </a:pPr>
            <a:r>
              <a:rPr lang="en-US" b="true" sz="1700">
                <a:solidFill>
                  <a:srgbClr val="FFFFFF"/>
                </a:solidFill>
                <a:latin typeface="Horizon"/>
                <a:ea typeface="Horizon"/>
                <a:cs typeface="Horizon"/>
                <a:sym typeface="Horizon"/>
              </a:rPr>
              <a:t>    K1 = (1,2,3,4,5)    K2 = (2,3,4,5,6)                HER HARFE DENK GELEN SAYILARI TOPLUYORUZ</a:t>
            </a:r>
          </a:p>
          <a:p>
            <a:pPr algn="l">
              <a:lnSpc>
                <a:spcPts val="2380"/>
              </a:lnSpc>
              <a:spcBef>
                <a:spcPct val="0"/>
              </a:spcBef>
            </a:pPr>
          </a:p>
          <a:p>
            <a:pPr algn="l">
              <a:lnSpc>
                <a:spcPts val="2380"/>
              </a:lnSpc>
              <a:spcBef>
                <a:spcPct val="0"/>
              </a:spcBef>
            </a:pPr>
            <a:r>
              <a:rPr lang="en-US" b="true" sz="1700">
                <a:solidFill>
                  <a:srgbClr val="FFFFFF"/>
                </a:solidFill>
                <a:latin typeface="Horizon"/>
                <a:ea typeface="Horizon"/>
                <a:cs typeface="Horizon"/>
                <a:sym typeface="Horizon"/>
              </a:rPr>
              <a:t>              1 3 6 24 16          20 3 16 9 25                TOPLAMA SONUCU ELDE EDILEN DEĞERLER</a:t>
            </a:r>
          </a:p>
          <a:p>
            <a:pPr algn="l">
              <a:lnSpc>
                <a:spcPts val="2380"/>
              </a:lnSpc>
              <a:spcBef>
                <a:spcPct val="0"/>
              </a:spcBef>
            </a:pPr>
          </a:p>
          <a:p>
            <a:pPr algn="l">
              <a:lnSpc>
                <a:spcPts val="2380"/>
              </a:lnSpc>
              <a:spcBef>
                <a:spcPct val="0"/>
              </a:spcBef>
            </a:pPr>
            <a:r>
              <a:rPr lang="en-US" b="true" sz="1700">
                <a:solidFill>
                  <a:srgbClr val="FFFFFF"/>
                </a:solidFill>
                <a:latin typeface="Horizon"/>
                <a:ea typeface="Horizon"/>
                <a:cs typeface="Horizon"/>
                <a:sym typeface="Horizon"/>
              </a:rPr>
              <a:t>              B D G Y Q          U D Q J Z                 HARFLERIN ŞIFRELENMIŞ HALI</a:t>
            </a:r>
          </a:p>
          <a:p>
            <a:pPr algn="l">
              <a:lnSpc>
                <a:spcPts val="2380"/>
              </a:lnSpc>
              <a:spcBef>
                <a:spcPct val="0"/>
              </a:spcBef>
            </a:pPr>
          </a:p>
          <a:p>
            <a:pPr algn="l">
              <a:lnSpc>
                <a:spcPts val="2380"/>
              </a:lnSpc>
              <a:spcBef>
                <a:spcPct val="0"/>
              </a:spcBef>
            </a:pPr>
            <a:r>
              <a:rPr lang="en-US" b="true" sz="1700">
                <a:solidFill>
                  <a:srgbClr val="B2FD52"/>
                </a:solidFill>
                <a:latin typeface="Horizon"/>
                <a:ea typeface="Horizon"/>
                <a:cs typeface="Horizon"/>
                <a:sym typeface="Horizon"/>
              </a:rPr>
              <a:t>C: BDGYQUDQJZ </a:t>
            </a:r>
          </a:p>
          <a:p>
            <a:pPr algn="l">
              <a:lnSpc>
                <a:spcPts val="2380"/>
              </a:lnSpc>
              <a:spcBef>
                <a:spcPct val="0"/>
              </a:spcBef>
            </a:pPr>
          </a:p>
          <a:p>
            <a:pPr algn="l">
              <a:lnSpc>
                <a:spcPts val="2380"/>
              </a:lnSpc>
              <a:spcBef>
                <a:spcPct val="0"/>
              </a:spcBef>
            </a:pPr>
            <a:r>
              <a:rPr lang="en-US" b="true" sz="1700">
                <a:solidFill>
                  <a:srgbClr val="FF3131"/>
                </a:solidFill>
                <a:latin typeface="Horizon"/>
                <a:ea typeface="Horizon"/>
                <a:cs typeface="Horizon"/>
                <a:sym typeface="Horizon"/>
              </a:rPr>
              <a:t>2.AŞAMA:</a:t>
            </a:r>
          </a:p>
          <a:p>
            <a:pPr algn="l">
              <a:lnSpc>
                <a:spcPts val="2380"/>
              </a:lnSpc>
              <a:spcBef>
                <a:spcPct val="0"/>
              </a:spcBef>
            </a:pPr>
          </a:p>
          <a:p>
            <a:pPr algn="l">
              <a:lnSpc>
                <a:spcPts val="2380"/>
              </a:lnSpc>
              <a:spcBef>
                <a:spcPct val="0"/>
              </a:spcBef>
            </a:pPr>
            <a:r>
              <a:rPr lang="en-US" b="true" sz="1700">
                <a:solidFill>
                  <a:srgbClr val="FFFFFF"/>
                </a:solidFill>
                <a:latin typeface="Horizon"/>
                <a:ea typeface="Horizon"/>
                <a:cs typeface="Horizon"/>
                <a:sym typeface="Horizon"/>
              </a:rPr>
              <a:t>C=A.P+B(MOD26) ====&gt; C=3.P+1(MOD26)</a:t>
            </a:r>
          </a:p>
          <a:p>
            <a:pPr algn="l">
              <a:lnSpc>
                <a:spcPts val="2380"/>
              </a:lnSpc>
              <a:spcBef>
                <a:spcPct val="0"/>
              </a:spcBef>
            </a:pPr>
          </a:p>
          <a:p>
            <a:pPr algn="l">
              <a:lnSpc>
                <a:spcPts val="2380"/>
              </a:lnSpc>
              <a:spcBef>
                <a:spcPct val="0"/>
              </a:spcBef>
            </a:pPr>
            <a:r>
              <a:rPr lang="en-US" b="true" sz="1700">
                <a:solidFill>
                  <a:srgbClr val="B2FD52"/>
                </a:solidFill>
                <a:latin typeface="Horizon"/>
                <a:ea typeface="Horizon"/>
                <a:cs typeface="Horizon"/>
                <a:sym typeface="Horizon"/>
              </a:rPr>
              <a:t>P: BDGYQUDQJZ </a:t>
            </a:r>
          </a:p>
          <a:p>
            <a:pPr algn="l">
              <a:lnSpc>
                <a:spcPts val="2380"/>
              </a:lnSpc>
              <a:spcBef>
                <a:spcPct val="0"/>
              </a:spcBef>
            </a:pPr>
          </a:p>
          <a:p>
            <a:pPr algn="l">
              <a:lnSpc>
                <a:spcPts val="2380"/>
              </a:lnSpc>
              <a:spcBef>
                <a:spcPct val="0"/>
              </a:spcBef>
            </a:pPr>
            <a:r>
              <a:rPr lang="en-US" b="true" sz="1700">
                <a:solidFill>
                  <a:srgbClr val="FFFFFF"/>
                </a:solidFill>
                <a:latin typeface="Horizon"/>
                <a:ea typeface="Horizon"/>
                <a:cs typeface="Horizon"/>
                <a:sym typeface="Horizon"/>
              </a:rPr>
              <a:t>C0=3.1+1=4     C2=3.6+1=19     C4=3.16+1=23     C6=3.3+1=10     C8=3.9+1=2</a:t>
            </a:r>
          </a:p>
          <a:p>
            <a:pPr algn="l">
              <a:lnSpc>
                <a:spcPts val="2380"/>
              </a:lnSpc>
              <a:spcBef>
                <a:spcPct val="0"/>
              </a:spcBef>
            </a:pPr>
          </a:p>
          <a:p>
            <a:pPr algn="l">
              <a:lnSpc>
                <a:spcPts val="2380"/>
              </a:lnSpc>
              <a:spcBef>
                <a:spcPct val="0"/>
              </a:spcBef>
            </a:pPr>
            <a:r>
              <a:rPr lang="en-US" b="true" sz="1700">
                <a:solidFill>
                  <a:srgbClr val="FFFFFF"/>
                </a:solidFill>
                <a:latin typeface="Horizon"/>
                <a:ea typeface="Horizon"/>
                <a:cs typeface="Horizon"/>
                <a:sym typeface="Horizon"/>
              </a:rPr>
              <a:t>C1=3.3+1=10   C3=3.24+1=21  C5=3.20+1=9      C7=3.16+1=23  C9=3.25+1=24</a:t>
            </a:r>
          </a:p>
          <a:p>
            <a:pPr algn="l">
              <a:lnSpc>
                <a:spcPts val="2380"/>
              </a:lnSpc>
              <a:spcBef>
                <a:spcPct val="0"/>
              </a:spcBef>
            </a:pPr>
          </a:p>
          <a:p>
            <a:pPr algn="l">
              <a:lnSpc>
                <a:spcPts val="2380"/>
              </a:lnSpc>
              <a:spcBef>
                <a:spcPct val="0"/>
              </a:spcBef>
            </a:pPr>
            <a:r>
              <a:rPr lang="en-US" b="true" sz="1700">
                <a:solidFill>
                  <a:srgbClr val="B2FD52"/>
                </a:solidFill>
                <a:latin typeface="Horizon"/>
                <a:ea typeface="Horizon"/>
                <a:cs typeface="Horizon"/>
                <a:sym typeface="Horizon"/>
              </a:rPr>
              <a:t>C: EKTVXJKXCY</a:t>
            </a:r>
          </a:p>
          <a:p>
            <a:pPr algn="l">
              <a:lnSpc>
                <a:spcPts val="2380"/>
              </a:lnSpc>
              <a:spcBef>
                <a:spcPct val="0"/>
              </a:spcBef>
            </a:pPr>
          </a:p>
          <a:p>
            <a:pPr algn="l">
              <a:lnSpc>
                <a:spcPts val="2380"/>
              </a:lnSpc>
              <a:spcBef>
                <a:spcPct val="0"/>
              </a:spcBef>
            </a:pPr>
          </a:p>
          <a:p>
            <a:pPr algn="l">
              <a:lnSpc>
                <a:spcPts val="2380"/>
              </a:lnSpc>
              <a:spcBef>
                <a:spcPct val="0"/>
              </a:spcBef>
            </a:pPr>
          </a:p>
          <a:p>
            <a:pPr algn="l">
              <a:lnSpc>
                <a:spcPts val="2380"/>
              </a:lnSpc>
              <a:spcBef>
                <a:spcPct val="0"/>
              </a:spcBef>
            </a:pPr>
          </a:p>
          <a:p>
            <a:pPr algn="l">
              <a:lnSpc>
                <a:spcPts val="2380"/>
              </a:lnSpc>
              <a:spcBef>
                <a:spcPct val="0"/>
              </a:spcBef>
            </a:pPr>
          </a:p>
          <a:p>
            <a:pPr algn="l">
              <a:lnSpc>
                <a:spcPts val="2380"/>
              </a:lnSpc>
              <a:spcBef>
                <a:spcPct val="0"/>
              </a:spcBef>
            </a:pPr>
          </a:p>
          <a:p>
            <a:pPr algn="ctr">
              <a:lnSpc>
                <a:spcPts val="2380"/>
              </a:lnSpc>
              <a:spcBef>
                <a:spcPct val="0"/>
              </a:spcBef>
            </a:pPr>
          </a:p>
        </p:txBody>
      </p:sp>
      <p:sp>
        <p:nvSpPr>
          <p:cNvPr name="Freeform 7" id="7"/>
          <p:cNvSpPr/>
          <p:nvPr/>
        </p:nvSpPr>
        <p:spPr>
          <a:xfrm flipH="false" flipV="false" rot="0">
            <a:off x="477661" y="2022111"/>
            <a:ext cx="13321937" cy="4634698"/>
          </a:xfrm>
          <a:custGeom>
            <a:avLst/>
            <a:gdLst/>
            <a:ahLst/>
            <a:cxnLst/>
            <a:rect r="r" b="b" t="t" l="l"/>
            <a:pathLst>
              <a:path h="4634698" w="13321937">
                <a:moveTo>
                  <a:pt x="0" y="0"/>
                </a:moveTo>
                <a:lnTo>
                  <a:pt x="13321937" y="0"/>
                </a:lnTo>
                <a:lnTo>
                  <a:pt x="13321937" y="4634697"/>
                </a:lnTo>
                <a:lnTo>
                  <a:pt x="0" y="4634697"/>
                </a:lnTo>
                <a:lnTo>
                  <a:pt x="0" y="0"/>
                </a:lnTo>
                <a:close/>
              </a:path>
            </a:pathLst>
          </a:custGeom>
          <a:blipFill>
            <a:blip r:embed="rId2"/>
            <a:stretch>
              <a:fillRect l="-165" t="-8842" r="0" b="-8842"/>
            </a:stretch>
          </a:blipFill>
          <a:ln w="38100" cap="sq">
            <a:solidFill>
              <a:srgbClr val="FFFFFF"/>
            </a:solidFill>
            <a:prstDash val="solid"/>
            <a:miter/>
          </a:ln>
        </p:spPr>
      </p:sp>
      <p:sp>
        <p:nvSpPr>
          <p:cNvPr name="TextBox 8" id="8"/>
          <p:cNvSpPr txBox="true"/>
          <p:nvPr/>
        </p:nvSpPr>
        <p:spPr>
          <a:xfrm rot="0">
            <a:off x="449086" y="1579062"/>
            <a:ext cx="2089398" cy="361314"/>
          </a:xfrm>
          <a:prstGeom prst="rect">
            <a:avLst/>
          </a:prstGeom>
        </p:spPr>
        <p:txBody>
          <a:bodyPr anchor="t" rtlCol="false" tIns="0" lIns="0" bIns="0" rIns="0">
            <a:spAutoFit/>
          </a:bodyPr>
          <a:lstStyle/>
          <a:p>
            <a:pPr algn="ctr">
              <a:lnSpc>
                <a:spcPts val="2660"/>
              </a:lnSpc>
              <a:spcBef>
                <a:spcPct val="0"/>
              </a:spcBef>
            </a:pPr>
            <a:r>
              <a:rPr lang="en-US" sz="1900">
                <a:solidFill>
                  <a:srgbClr val="2224EF"/>
                </a:solidFill>
                <a:latin typeface="Horizon"/>
                <a:ea typeface="Horizon"/>
                <a:cs typeface="Horizon"/>
                <a:sym typeface="Horizon"/>
              </a:rPr>
              <a:t>ŞİFRELEME</a:t>
            </a:r>
          </a:p>
        </p:txBody>
      </p:sp>
      <p:sp>
        <p:nvSpPr>
          <p:cNvPr name="Freeform 9" id="9"/>
          <p:cNvSpPr/>
          <p:nvPr/>
        </p:nvSpPr>
        <p:spPr>
          <a:xfrm flipH="false" flipV="false" rot="0">
            <a:off x="477661" y="6818733"/>
            <a:ext cx="13321937" cy="3302887"/>
          </a:xfrm>
          <a:custGeom>
            <a:avLst/>
            <a:gdLst/>
            <a:ahLst/>
            <a:cxnLst/>
            <a:rect r="r" b="b" t="t" l="l"/>
            <a:pathLst>
              <a:path h="3302887" w="13321937">
                <a:moveTo>
                  <a:pt x="0" y="0"/>
                </a:moveTo>
                <a:lnTo>
                  <a:pt x="13321937" y="0"/>
                </a:lnTo>
                <a:lnTo>
                  <a:pt x="13321937" y="3302887"/>
                </a:lnTo>
                <a:lnTo>
                  <a:pt x="0" y="3302887"/>
                </a:lnTo>
                <a:lnTo>
                  <a:pt x="0" y="0"/>
                </a:lnTo>
                <a:close/>
              </a:path>
            </a:pathLst>
          </a:custGeom>
          <a:blipFill>
            <a:blip r:embed="rId2"/>
            <a:stretch>
              <a:fillRect l="-165" t="-18896" r="0" b="-46242"/>
            </a:stretch>
          </a:blipFill>
          <a:ln w="38100" cap="sq">
            <a:solidFill>
              <a:srgbClr val="FFFFFF"/>
            </a:solidFill>
            <a:prstDash val="solid"/>
            <a:miter/>
          </a:ln>
        </p:spPr>
      </p:sp>
      <p:sp>
        <p:nvSpPr>
          <p:cNvPr name="AutoShape 10" id="10"/>
          <p:cNvSpPr/>
          <p:nvPr/>
        </p:nvSpPr>
        <p:spPr>
          <a:xfrm>
            <a:off x="4837874" y="3413336"/>
            <a:ext cx="705752" cy="0"/>
          </a:xfrm>
          <a:prstGeom prst="line">
            <a:avLst/>
          </a:prstGeom>
          <a:ln cap="flat" w="38100">
            <a:solidFill>
              <a:srgbClr val="EAEAEA"/>
            </a:solidFill>
            <a:prstDash val="sysDot"/>
            <a:headEnd type="none" len="sm" w="sm"/>
            <a:tailEnd type="arrow" len="sm" w="med"/>
          </a:ln>
        </p:spPr>
      </p:sp>
      <p:sp>
        <p:nvSpPr>
          <p:cNvPr name="AutoShape 11" id="11"/>
          <p:cNvSpPr/>
          <p:nvPr/>
        </p:nvSpPr>
        <p:spPr>
          <a:xfrm>
            <a:off x="4914074" y="4013411"/>
            <a:ext cx="705752" cy="0"/>
          </a:xfrm>
          <a:prstGeom prst="line">
            <a:avLst/>
          </a:prstGeom>
          <a:ln cap="flat" w="38100">
            <a:solidFill>
              <a:srgbClr val="EAEAEA"/>
            </a:solidFill>
            <a:prstDash val="sysDot"/>
            <a:headEnd type="none" len="sm" w="sm"/>
            <a:tailEnd type="arrow" len="sm" w="med"/>
          </a:ln>
        </p:spPr>
      </p:sp>
      <p:sp>
        <p:nvSpPr>
          <p:cNvPr name="AutoShape 12" id="12"/>
          <p:cNvSpPr/>
          <p:nvPr/>
        </p:nvSpPr>
        <p:spPr>
          <a:xfrm>
            <a:off x="4971224" y="4605706"/>
            <a:ext cx="705752" cy="0"/>
          </a:xfrm>
          <a:prstGeom prst="line">
            <a:avLst/>
          </a:prstGeom>
          <a:ln cap="flat" w="38100">
            <a:solidFill>
              <a:srgbClr val="EAEAEA"/>
            </a:solidFill>
            <a:prstDash val="sysDot"/>
            <a:headEnd type="none" len="sm" w="sm"/>
            <a:tailEnd type="arrow" len="sm" w="med"/>
          </a:ln>
        </p:spPr>
      </p:sp>
      <p:sp>
        <p:nvSpPr>
          <p:cNvPr name="AutoShape 13" id="13"/>
          <p:cNvSpPr/>
          <p:nvPr/>
        </p:nvSpPr>
        <p:spPr>
          <a:xfrm>
            <a:off x="5161724" y="5181600"/>
            <a:ext cx="705752" cy="0"/>
          </a:xfrm>
          <a:prstGeom prst="line">
            <a:avLst/>
          </a:prstGeom>
          <a:ln cap="flat" w="38100">
            <a:solidFill>
              <a:srgbClr val="EAEAEA"/>
            </a:solidFill>
            <a:prstDash val="sysDot"/>
            <a:headEnd type="none" len="sm" w="sm"/>
            <a:tailEnd type="arrow" len="sm" w="med"/>
          </a:ln>
        </p:spPr>
      </p:sp>
      <p:sp>
        <p:nvSpPr>
          <p:cNvPr name="AutoShape 14" id="14"/>
          <p:cNvSpPr/>
          <p:nvPr/>
        </p:nvSpPr>
        <p:spPr>
          <a:xfrm>
            <a:off x="4685023" y="5781675"/>
            <a:ext cx="705752" cy="0"/>
          </a:xfrm>
          <a:prstGeom prst="line">
            <a:avLst/>
          </a:prstGeom>
          <a:ln cap="flat" w="38100">
            <a:solidFill>
              <a:srgbClr val="EAEAEA"/>
            </a:solidFill>
            <a:prstDash val="sysDot"/>
            <a:headEnd type="none" len="sm" w="sm"/>
            <a:tailEnd type="arrow" len="sm" w="med"/>
          </a:ln>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2103212" y="-1200150"/>
            <a:ext cx="14081576" cy="2773678"/>
            <a:chOff x="0" y="0"/>
            <a:chExt cx="18775434" cy="3698238"/>
          </a:xfrm>
        </p:grpSpPr>
        <p:sp>
          <p:nvSpPr>
            <p:cNvPr name="TextBox 3" id="3"/>
            <p:cNvSpPr txBox="true"/>
            <p:nvPr/>
          </p:nvSpPr>
          <p:spPr>
            <a:xfrm rot="0">
              <a:off x="0" y="-85725"/>
              <a:ext cx="18775434" cy="1702858"/>
            </a:xfrm>
            <a:prstGeom prst="rect">
              <a:avLst/>
            </a:prstGeom>
          </p:spPr>
          <p:txBody>
            <a:bodyPr anchor="t" rtlCol="false" tIns="0" lIns="0" bIns="0" rIns="0">
              <a:spAutoFit/>
            </a:bodyPr>
            <a:lstStyle/>
            <a:p>
              <a:pPr algn="ctr">
                <a:lnSpc>
                  <a:spcPts val="10400"/>
                </a:lnSpc>
              </a:pPr>
            </a:p>
          </p:txBody>
        </p:sp>
        <p:sp>
          <p:nvSpPr>
            <p:cNvPr name="TextBox 4" id="4"/>
            <p:cNvSpPr txBox="true"/>
            <p:nvPr/>
          </p:nvSpPr>
          <p:spPr>
            <a:xfrm rot="0">
              <a:off x="0" y="1981200"/>
              <a:ext cx="18775434" cy="1717038"/>
            </a:xfrm>
            <a:prstGeom prst="rect">
              <a:avLst/>
            </a:prstGeom>
          </p:spPr>
          <p:txBody>
            <a:bodyPr anchor="t" rtlCol="false" tIns="0" lIns="0" bIns="0" rIns="0">
              <a:spAutoFit/>
            </a:bodyPr>
            <a:lstStyle/>
            <a:p>
              <a:pPr algn="ctr">
                <a:lnSpc>
                  <a:spcPts val="2550"/>
                </a:lnSpc>
              </a:pPr>
              <a:r>
                <a:rPr lang="en-US" sz="1700">
                  <a:solidFill>
                    <a:srgbClr val="CFD0CE"/>
                  </a:solidFill>
                  <a:latin typeface="Horizon"/>
                  <a:ea typeface="Horizon"/>
                  <a:cs typeface="Horizon"/>
                  <a:sym typeface="Horizon"/>
                </a:rPr>
                <a:t>Aş</a:t>
              </a:r>
              <a:r>
                <a:rPr lang="en-US" sz="1700">
                  <a:solidFill>
                    <a:srgbClr val="CFD0CE"/>
                  </a:solidFill>
                  <a:latin typeface="Horizon"/>
                  <a:ea typeface="Horizon"/>
                  <a:cs typeface="Horizon"/>
                  <a:sym typeface="Horizon"/>
                </a:rPr>
                <a:t>ağıda “ABDULSAMET” ismine Kuk Yöntemi uygulanmıştır.</a:t>
              </a:r>
            </a:p>
            <a:p>
              <a:pPr algn="ctr">
                <a:lnSpc>
                  <a:spcPts val="2550"/>
                </a:lnSpc>
              </a:pPr>
            </a:p>
            <a:p>
              <a:pPr algn="ctr">
                <a:lnSpc>
                  <a:spcPts val="2550"/>
                </a:lnSpc>
              </a:pPr>
              <a:r>
                <a:rPr lang="en-US" sz="1700">
                  <a:solidFill>
                    <a:srgbClr val="B2FD52"/>
                  </a:solidFill>
                  <a:latin typeface="Horizon"/>
                  <a:ea typeface="Horizon"/>
                  <a:cs typeface="Horizon"/>
                  <a:sym typeface="Horizon"/>
                </a:rPr>
                <a:t>(m = 5, n = 26, ebob(a,n) = 1 olması için a = 3 olsun yani ebob(3,26) = 1, b = 1)</a:t>
              </a:r>
            </a:p>
            <a:p>
              <a:pPr algn="ctr">
                <a:lnSpc>
                  <a:spcPts val="2550"/>
                </a:lnSpc>
              </a:pPr>
            </a:p>
          </p:txBody>
        </p:sp>
      </p:grpSp>
      <p:sp>
        <p:nvSpPr>
          <p:cNvPr name="AutoShape 5" id="5"/>
          <p:cNvSpPr/>
          <p:nvPr/>
        </p:nvSpPr>
        <p:spPr>
          <a:xfrm flipH="true">
            <a:off x="0" y="1559241"/>
            <a:ext cx="18288000" cy="0"/>
          </a:xfrm>
          <a:prstGeom prst="line">
            <a:avLst/>
          </a:prstGeom>
          <a:ln cap="flat" w="9525">
            <a:solidFill>
              <a:srgbClr val="EAEAEA"/>
            </a:solidFill>
            <a:prstDash val="solid"/>
            <a:headEnd type="none" len="sm" w="sm"/>
            <a:tailEnd type="none" len="sm" w="sm"/>
          </a:ln>
        </p:spPr>
      </p:sp>
      <p:sp>
        <p:nvSpPr>
          <p:cNvPr name="TextBox 6" id="6"/>
          <p:cNvSpPr txBox="true"/>
          <p:nvPr/>
        </p:nvSpPr>
        <p:spPr>
          <a:xfrm rot="0">
            <a:off x="617312" y="2069736"/>
            <a:ext cx="15370409" cy="10053319"/>
          </a:xfrm>
          <a:prstGeom prst="rect">
            <a:avLst/>
          </a:prstGeom>
        </p:spPr>
        <p:txBody>
          <a:bodyPr anchor="t" rtlCol="false" tIns="0" lIns="0" bIns="0" rIns="0">
            <a:spAutoFit/>
          </a:bodyPr>
          <a:lstStyle/>
          <a:p>
            <a:pPr algn="just">
              <a:lnSpc>
                <a:spcPts val="2380"/>
              </a:lnSpc>
              <a:spcBef>
                <a:spcPct val="0"/>
              </a:spcBef>
            </a:pPr>
            <a:r>
              <a:rPr lang="en-US" b="true" sz="1700">
                <a:solidFill>
                  <a:srgbClr val="FF3131"/>
                </a:solidFill>
                <a:latin typeface="Horizon"/>
                <a:ea typeface="Horizon"/>
                <a:cs typeface="Horizon"/>
                <a:sym typeface="Horizon"/>
              </a:rPr>
              <a:t>1.AŞAMA:</a:t>
            </a:r>
          </a:p>
          <a:p>
            <a:pPr algn="just">
              <a:lnSpc>
                <a:spcPts val="2380"/>
              </a:lnSpc>
              <a:spcBef>
                <a:spcPct val="0"/>
              </a:spcBef>
            </a:pPr>
          </a:p>
          <a:p>
            <a:pPr algn="l">
              <a:lnSpc>
                <a:spcPts val="2380"/>
              </a:lnSpc>
              <a:spcBef>
                <a:spcPct val="0"/>
              </a:spcBef>
            </a:pPr>
            <a:r>
              <a:rPr lang="en-US" b="true" sz="1700">
                <a:solidFill>
                  <a:srgbClr val="FFFFFF"/>
                </a:solidFill>
                <a:latin typeface="Horizon"/>
                <a:ea typeface="Horizon"/>
                <a:cs typeface="Horizon"/>
                <a:sym typeface="Horizon"/>
              </a:rPr>
              <a:t>P</a:t>
            </a:r>
            <a:r>
              <a:rPr lang="en-US" b="true" sz="1700">
                <a:solidFill>
                  <a:srgbClr val="FFFFFF"/>
                </a:solidFill>
                <a:latin typeface="Horizon"/>
                <a:ea typeface="Horizon"/>
                <a:cs typeface="Horizon"/>
                <a:sym typeface="Horizon"/>
              </a:rPr>
              <a:t>=3^(-1).(C-1) ===&gt; P=9.(C-1)</a:t>
            </a:r>
          </a:p>
          <a:p>
            <a:pPr algn="l">
              <a:lnSpc>
                <a:spcPts val="2380"/>
              </a:lnSpc>
              <a:spcBef>
                <a:spcPct val="0"/>
              </a:spcBef>
            </a:pPr>
          </a:p>
          <a:p>
            <a:pPr algn="l">
              <a:lnSpc>
                <a:spcPts val="2380"/>
              </a:lnSpc>
              <a:spcBef>
                <a:spcPct val="0"/>
              </a:spcBef>
            </a:pPr>
            <a:r>
              <a:rPr lang="en-US" b="true" sz="1700">
                <a:solidFill>
                  <a:srgbClr val="B2FD52"/>
                </a:solidFill>
                <a:latin typeface="Horizon"/>
                <a:ea typeface="Horizon"/>
                <a:cs typeface="Horizon"/>
                <a:sym typeface="Horizon"/>
              </a:rPr>
              <a:t>C: EKTVXJKXCY</a:t>
            </a:r>
          </a:p>
          <a:p>
            <a:pPr algn="l">
              <a:lnSpc>
                <a:spcPts val="2380"/>
              </a:lnSpc>
              <a:spcBef>
                <a:spcPct val="0"/>
              </a:spcBef>
            </a:pPr>
          </a:p>
          <a:p>
            <a:pPr algn="l">
              <a:lnSpc>
                <a:spcPts val="2380"/>
              </a:lnSpc>
              <a:spcBef>
                <a:spcPct val="0"/>
              </a:spcBef>
            </a:pPr>
            <a:r>
              <a:rPr lang="en-US" b="true" sz="1700">
                <a:solidFill>
                  <a:srgbClr val="FFFFFF"/>
                </a:solidFill>
                <a:latin typeface="Horizon"/>
                <a:ea typeface="Horizon"/>
                <a:cs typeface="Horizon"/>
                <a:sym typeface="Horizon"/>
              </a:rPr>
              <a:t>P0=9.(4-1)=27    P2=9.(19-1)=6    P4=9.(23-1)=16    P6=9.(10-1)=3    P8=9.(2-1)=9</a:t>
            </a:r>
          </a:p>
          <a:p>
            <a:pPr algn="l">
              <a:lnSpc>
                <a:spcPts val="2380"/>
              </a:lnSpc>
              <a:spcBef>
                <a:spcPct val="0"/>
              </a:spcBef>
            </a:pPr>
          </a:p>
          <a:p>
            <a:pPr algn="l">
              <a:lnSpc>
                <a:spcPts val="2380"/>
              </a:lnSpc>
              <a:spcBef>
                <a:spcPct val="0"/>
              </a:spcBef>
            </a:pPr>
            <a:r>
              <a:rPr lang="en-US" b="true" sz="1700">
                <a:solidFill>
                  <a:srgbClr val="FFFFFF"/>
                </a:solidFill>
                <a:latin typeface="Horizon"/>
                <a:ea typeface="Horizon"/>
                <a:cs typeface="Horizon"/>
                <a:sym typeface="Horizon"/>
              </a:rPr>
              <a:t>P1=9.(10-1)=3    P3=9.(21-1)=24  P5=9.(9-1)=20      P7=9.(23-1)=16  P9=9.(24-1)=25</a:t>
            </a:r>
          </a:p>
          <a:p>
            <a:pPr algn="l">
              <a:lnSpc>
                <a:spcPts val="2380"/>
              </a:lnSpc>
              <a:spcBef>
                <a:spcPct val="0"/>
              </a:spcBef>
            </a:pPr>
          </a:p>
          <a:p>
            <a:pPr algn="l">
              <a:lnSpc>
                <a:spcPts val="2380"/>
              </a:lnSpc>
              <a:spcBef>
                <a:spcPct val="0"/>
              </a:spcBef>
            </a:pPr>
            <a:r>
              <a:rPr lang="en-US" b="true" sz="1700">
                <a:solidFill>
                  <a:srgbClr val="B2FD52"/>
                </a:solidFill>
                <a:latin typeface="Horizon"/>
                <a:ea typeface="Horizon"/>
                <a:cs typeface="Horizon"/>
                <a:sym typeface="Horizon"/>
              </a:rPr>
              <a:t>P: BDGYQUDQJZ</a:t>
            </a:r>
          </a:p>
          <a:p>
            <a:pPr algn="l">
              <a:lnSpc>
                <a:spcPts val="2380"/>
              </a:lnSpc>
              <a:spcBef>
                <a:spcPct val="0"/>
              </a:spcBef>
            </a:pPr>
          </a:p>
          <a:p>
            <a:pPr algn="l">
              <a:lnSpc>
                <a:spcPts val="2380"/>
              </a:lnSpc>
              <a:spcBef>
                <a:spcPct val="0"/>
              </a:spcBef>
            </a:pPr>
            <a:r>
              <a:rPr lang="en-US" b="true" sz="1700">
                <a:solidFill>
                  <a:srgbClr val="FF3131"/>
                </a:solidFill>
                <a:latin typeface="Horizon"/>
                <a:ea typeface="Horizon"/>
                <a:cs typeface="Horizon"/>
                <a:sym typeface="Horizon"/>
              </a:rPr>
              <a:t>2.AŞAMA:</a:t>
            </a:r>
          </a:p>
          <a:p>
            <a:pPr algn="l">
              <a:lnSpc>
                <a:spcPts val="2380"/>
              </a:lnSpc>
              <a:spcBef>
                <a:spcPct val="0"/>
              </a:spcBef>
            </a:pPr>
          </a:p>
          <a:p>
            <a:pPr algn="l">
              <a:lnSpc>
                <a:spcPts val="2380"/>
              </a:lnSpc>
              <a:spcBef>
                <a:spcPct val="0"/>
              </a:spcBef>
            </a:pPr>
            <a:r>
              <a:rPr lang="en-US" b="true" sz="1700">
                <a:solidFill>
                  <a:srgbClr val="B2FD52"/>
                </a:solidFill>
                <a:latin typeface="Horizon"/>
                <a:ea typeface="Horizon"/>
                <a:cs typeface="Horizon"/>
                <a:sym typeface="Horizon"/>
              </a:rPr>
              <a:t>C: BDGYQUDQJZ</a:t>
            </a:r>
          </a:p>
          <a:p>
            <a:pPr algn="l">
              <a:lnSpc>
                <a:spcPts val="2380"/>
              </a:lnSpc>
              <a:spcBef>
                <a:spcPct val="0"/>
              </a:spcBef>
            </a:pPr>
          </a:p>
          <a:p>
            <a:pPr algn="l">
              <a:lnSpc>
                <a:spcPts val="2380"/>
              </a:lnSpc>
              <a:spcBef>
                <a:spcPct val="0"/>
              </a:spcBef>
            </a:pPr>
            <a:r>
              <a:rPr lang="en-US" b="true" sz="1700">
                <a:solidFill>
                  <a:srgbClr val="FFFFFF"/>
                </a:solidFill>
                <a:latin typeface="Horizon"/>
                <a:ea typeface="Horizon"/>
                <a:cs typeface="Horizon"/>
                <a:sym typeface="Horizon"/>
              </a:rPr>
              <a:t>         B D G Y Q                U D Q J Z                ANAHTARIN UZUNLUĞUNA GÖRE BÖLÜNME</a:t>
            </a:r>
          </a:p>
          <a:p>
            <a:pPr algn="l">
              <a:lnSpc>
                <a:spcPts val="2380"/>
              </a:lnSpc>
              <a:spcBef>
                <a:spcPct val="0"/>
              </a:spcBef>
            </a:pPr>
          </a:p>
          <a:p>
            <a:pPr algn="l">
              <a:lnSpc>
                <a:spcPts val="2380"/>
              </a:lnSpc>
              <a:spcBef>
                <a:spcPct val="0"/>
              </a:spcBef>
            </a:pPr>
            <a:r>
              <a:rPr lang="en-US" b="true" sz="1700">
                <a:solidFill>
                  <a:srgbClr val="FFFFFF"/>
                </a:solidFill>
                <a:latin typeface="Horizon"/>
                <a:ea typeface="Horizon"/>
                <a:cs typeface="Horizon"/>
                <a:sym typeface="Horizon"/>
              </a:rPr>
              <a:t>         1 3 6 24 16                20 3 16 9 25                 HER HARFE DENK GELEN SAYILAR</a:t>
            </a:r>
          </a:p>
          <a:p>
            <a:pPr algn="l">
              <a:lnSpc>
                <a:spcPts val="2380"/>
              </a:lnSpc>
              <a:spcBef>
                <a:spcPct val="0"/>
              </a:spcBef>
            </a:pPr>
          </a:p>
          <a:p>
            <a:pPr algn="l">
              <a:lnSpc>
                <a:spcPts val="2380"/>
              </a:lnSpc>
              <a:spcBef>
                <a:spcPct val="0"/>
              </a:spcBef>
            </a:pPr>
            <a:r>
              <a:rPr lang="en-US" b="true" sz="1700">
                <a:solidFill>
                  <a:srgbClr val="FFFFFF"/>
                </a:solidFill>
                <a:latin typeface="Horizon"/>
                <a:ea typeface="Horizon"/>
                <a:cs typeface="Horizon"/>
                <a:sym typeface="Horizon"/>
              </a:rPr>
              <a:t>   K = (1,2,3,4,5)            K = (2,3,4,5,6)                HER HARFE DENK GELEN SAYILARI ÇIKARTIYORUZ</a:t>
            </a:r>
          </a:p>
          <a:p>
            <a:pPr algn="l">
              <a:lnSpc>
                <a:spcPts val="2380"/>
              </a:lnSpc>
              <a:spcBef>
                <a:spcPct val="0"/>
              </a:spcBef>
            </a:pPr>
          </a:p>
          <a:p>
            <a:pPr algn="l">
              <a:lnSpc>
                <a:spcPts val="2380"/>
              </a:lnSpc>
              <a:spcBef>
                <a:spcPct val="0"/>
              </a:spcBef>
            </a:pPr>
            <a:r>
              <a:rPr lang="en-US" b="true" sz="1700">
                <a:solidFill>
                  <a:srgbClr val="FFFFFF"/>
                </a:solidFill>
                <a:latin typeface="Horizon"/>
                <a:ea typeface="Horizon"/>
                <a:cs typeface="Horizon"/>
                <a:sym typeface="Horizon"/>
              </a:rPr>
              <a:t>         0 1 3 20 11                18 0 12 4 19                 ÇIKARMA SONUCU ELDE EDILEN DEĞERLER</a:t>
            </a:r>
          </a:p>
          <a:p>
            <a:pPr algn="l">
              <a:lnSpc>
                <a:spcPts val="2380"/>
              </a:lnSpc>
              <a:spcBef>
                <a:spcPct val="0"/>
              </a:spcBef>
            </a:pPr>
          </a:p>
          <a:p>
            <a:pPr algn="l">
              <a:lnSpc>
                <a:spcPts val="2380"/>
              </a:lnSpc>
              <a:spcBef>
                <a:spcPct val="0"/>
              </a:spcBef>
            </a:pPr>
            <a:r>
              <a:rPr lang="en-US" b="true" sz="1700">
                <a:solidFill>
                  <a:srgbClr val="FFFFFF"/>
                </a:solidFill>
                <a:latin typeface="Horizon"/>
                <a:ea typeface="Horizon"/>
                <a:cs typeface="Horizon"/>
                <a:sym typeface="Horizon"/>
              </a:rPr>
              <a:t>         A B D U L                S A M E T                 HARFLERIN DEŞIFRELENMIŞ HALI</a:t>
            </a:r>
          </a:p>
          <a:p>
            <a:pPr algn="l">
              <a:lnSpc>
                <a:spcPts val="2380"/>
              </a:lnSpc>
              <a:spcBef>
                <a:spcPct val="0"/>
              </a:spcBef>
            </a:pPr>
          </a:p>
          <a:p>
            <a:pPr algn="l">
              <a:lnSpc>
                <a:spcPts val="2380"/>
              </a:lnSpc>
              <a:spcBef>
                <a:spcPct val="0"/>
              </a:spcBef>
            </a:pPr>
            <a:r>
              <a:rPr lang="en-US" b="true" sz="1700">
                <a:solidFill>
                  <a:srgbClr val="B2FD52"/>
                </a:solidFill>
                <a:latin typeface="Horizon"/>
                <a:ea typeface="Horizon"/>
                <a:cs typeface="Horizon"/>
                <a:sym typeface="Horizon"/>
              </a:rPr>
              <a:t>P: ABDULSAMET</a:t>
            </a:r>
          </a:p>
          <a:p>
            <a:pPr algn="l">
              <a:lnSpc>
                <a:spcPts val="2380"/>
              </a:lnSpc>
              <a:spcBef>
                <a:spcPct val="0"/>
              </a:spcBef>
            </a:pPr>
          </a:p>
          <a:p>
            <a:pPr algn="l">
              <a:lnSpc>
                <a:spcPts val="2380"/>
              </a:lnSpc>
              <a:spcBef>
                <a:spcPct val="0"/>
              </a:spcBef>
            </a:pPr>
          </a:p>
          <a:p>
            <a:pPr algn="l">
              <a:lnSpc>
                <a:spcPts val="2380"/>
              </a:lnSpc>
              <a:spcBef>
                <a:spcPct val="0"/>
              </a:spcBef>
            </a:pPr>
          </a:p>
          <a:p>
            <a:pPr algn="l">
              <a:lnSpc>
                <a:spcPts val="2380"/>
              </a:lnSpc>
              <a:spcBef>
                <a:spcPct val="0"/>
              </a:spcBef>
            </a:pPr>
          </a:p>
          <a:p>
            <a:pPr algn="l">
              <a:lnSpc>
                <a:spcPts val="2380"/>
              </a:lnSpc>
              <a:spcBef>
                <a:spcPct val="0"/>
              </a:spcBef>
            </a:pPr>
          </a:p>
          <a:p>
            <a:pPr algn="l">
              <a:lnSpc>
                <a:spcPts val="2380"/>
              </a:lnSpc>
              <a:spcBef>
                <a:spcPct val="0"/>
              </a:spcBef>
            </a:pPr>
          </a:p>
          <a:p>
            <a:pPr algn="ctr">
              <a:lnSpc>
                <a:spcPts val="2380"/>
              </a:lnSpc>
              <a:spcBef>
                <a:spcPct val="0"/>
              </a:spcBef>
            </a:pPr>
          </a:p>
        </p:txBody>
      </p:sp>
      <p:sp>
        <p:nvSpPr>
          <p:cNvPr name="TextBox 7" id="7"/>
          <p:cNvSpPr txBox="true"/>
          <p:nvPr/>
        </p:nvSpPr>
        <p:spPr>
          <a:xfrm rot="0">
            <a:off x="445514" y="1613171"/>
            <a:ext cx="2591842" cy="361314"/>
          </a:xfrm>
          <a:prstGeom prst="rect">
            <a:avLst/>
          </a:prstGeom>
        </p:spPr>
        <p:txBody>
          <a:bodyPr anchor="t" rtlCol="false" tIns="0" lIns="0" bIns="0" rIns="0">
            <a:spAutoFit/>
          </a:bodyPr>
          <a:lstStyle/>
          <a:p>
            <a:pPr algn="ctr">
              <a:lnSpc>
                <a:spcPts val="2660"/>
              </a:lnSpc>
              <a:spcBef>
                <a:spcPct val="0"/>
              </a:spcBef>
            </a:pPr>
            <a:r>
              <a:rPr lang="en-US" sz="1900">
                <a:solidFill>
                  <a:srgbClr val="2224EF"/>
                </a:solidFill>
                <a:latin typeface="Horizon"/>
                <a:ea typeface="Horizon"/>
                <a:cs typeface="Horizon"/>
                <a:sym typeface="Horizon"/>
              </a:rPr>
              <a:t>DEŞIFRELEME</a:t>
            </a:r>
          </a:p>
        </p:txBody>
      </p:sp>
      <p:sp>
        <p:nvSpPr>
          <p:cNvPr name="Freeform 8" id="8"/>
          <p:cNvSpPr/>
          <p:nvPr/>
        </p:nvSpPr>
        <p:spPr>
          <a:xfrm flipH="false" flipV="false" rot="0">
            <a:off x="477661" y="2022111"/>
            <a:ext cx="13664500" cy="3517201"/>
          </a:xfrm>
          <a:custGeom>
            <a:avLst/>
            <a:gdLst/>
            <a:ahLst/>
            <a:cxnLst/>
            <a:rect r="r" b="b" t="t" l="l"/>
            <a:pathLst>
              <a:path h="3517201" w="13664500">
                <a:moveTo>
                  <a:pt x="0" y="0"/>
                </a:moveTo>
                <a:lnTo>
                  <a:pt x="13664500" y="0"/>
                </a:lnTo>
                <a:lnTo>
                  <a:pt x="13664500" y="3517201"/>
                </a:lnTo>
                <a:lnTo>
                  <a:pt x="0" y="3517201"/>
                </a:lnTo>
                <a:lnTo>
                  <a:pt x="0" y="0"/>
                </a:lnTo>
                <a:close/>
              </a:path>
            </a:pathLst>
          </a:custGeom>
          <a:blipFill>
            <a:blip r:embed="rId2"/>
            <a:stretch>
              <a:fillRect l="-165" t="-13237" r="0" b="-45826"/>
            </a:stretch>
          </a:blipFill>
          <a:ln w="38100" cap="sq">
            <a:solidFill>
              <a:srgbClr val="FFFFFF"/>
            </a:solidFill>
            <a:prstDash val="solid"/>
            <a:miter/>
          </a:ln>
        </p:spPr>
      </p:sp>
      <p:sp>
        <p:nvSpPr>
          <p:cNvPr name="Freeform 9" id="9"/>
          <p:cNvSpPr/>
          <p:nvPr/>
        </p:nvSpPr>
        <p:spPr>
          <a:xfrm flipH="false" flipV="false" rot="0">
            <a:off x="468136" y="5625037"/>
            <a:ext cx="13674025" cy="4466308"/>
          </a:xfrm>
          <a:custGeom>
            <a:avLst/>
            <a:gdLst/>
            <a:ahLst/>
            <a:cxnLst/>
            <a:rect r="r" b="b" t="t" l="l"/>
            <a:pathLst>
              <a:path h="4466308" w="13674025">
                <a:moveTo>
                  <a:pt x="0" y="0"/>
                </a:moveTo>
                <a:lnTo>
                  <a:pt x="13674025" y="0"/>
                </a:lnTo>
                <a:lnTo>
                  <a:pt x="13674025" y="4466308"/>
                </a:lnTo>
                <a:lnTo>
                  <a:pt x="0" y="4466308"/>
                </a:lnTo>
                <a:lnTo>
                  <a:pt x="0" y="0"/>
                </a:lnTo>
                <a:close/>
              </a:path>
            </a:pathLst>
          </a:custGeom>
          <a:blipFill>
            <a:blip r:embed="rId2"/>
            <a:stretch>
              <a:fillRect l="-6301" t="0" r="-3544" b="-37464"/>
            </a:stretch>
          </a:blipFill>
          <a:ln w="38100" cap="sq">
            <a:solidFill>
              <a:srgbClr val="FFFFFF"/>
            </a:solidFill>
            <a:prstDash val="solid"/>
            <a:miter/>
          </a:ln>
        </p:spPr>
      </p:sp>
      <p:sp>
        <p:nvSpPr>
          <p:cNvPr name="AutoShape 10" id="10"/>
          <p:cNvSpPr/>
          <p:nvPr/>
        </p:nvSpPr>
        <p:spPr>
          <a:xfrm>
            <a:off x="4730717" y="6964831"/>
            <a:ext cx="705752" cy="0"/>
          </a:xfrm>
          <a:prstGeom prst="line">
            <a:avLst/>
          </a:prstGeom>
          <a:ln cap="flat" w="38100">
            <a:solidFill>
              <a:srgbClr val="EAEAEA"/>
            </a:solidFill>
            <a:prstDash val="sysDot"/>
            <a:headEnd type="none" len="sm" w="sm"/>
            <a:tailEnd type="arrow" len="sm" w="med"/>
          </a:ln>
        </p:spPr>
      </p:sp>
      <p:sp>
        <p:nvSpPr>
          <p:cNvPr name="AutoShape 11" id="11"/>
          <p:cNvSpPr/>
          <p:nvPr/>
        </p:nvSpPr>
        <p:spPr>
          <a:xfrm>
            <a:off x="5251195" y="7558108"/>
            <a:ext cx="705752" cy="0"/>
          </a:xfrm>
          <a:prstGeom prst="line">
            <a:avLst/>
          </a:prstGeom>
          <a:ln cap="flat" w="38100">
            <a:solidFill>
              <a:srgbClr val="EAEAEA"/>
            </a:solidFill>
            <a:prstDash val="sysDot"/>
            <a:headEnd type="none" len="sm" w="sm"/>
            <a:tailEnd type="arrow" len="sm" w="med"/>
          </a:ln>
        </p:spPr>
      </p:sp>
      <p:sp>
        <p:nvSpPr>
          <p:cNvPr name="AutoShape 12" id="12"/>
          <p:cNvSpPr/>
          <p:nvPr/>
        </p:nvSpPr>
        <p:spPr>
          <a:xfrm>
            <a:off x="5045493" y="8148658"/>
            <a:ext cx="705752" cy="0"/>
          </a:xfrm>
          <a:prstGeom prst="line">
            <a:avLst/>
          </a:prstGeom>
          <a:ln cap="flat" w="38100">
            <a:solidFill>
              <a:srgbClr val="EAEAEA"/>
            </a:solidFill>
            <a:prstDash val="sysDot"/>
            <a:headEnd type="none" len="sm" w="sm"/>
            <a:tailEnd type="arrow" len="sm" w="med"/>
          </a:ln>
        </p:spPr>
      </p:sp>
      <p:sp>
        <p:nvSpPr>
          <p:cNvPr name="AutoShape 13" id="13"/>
          <p:cNvSpPr/>
          <p:nvPr/>
        </p:nvSpPr>
        <p:spPr>
          <a:xfrm>
            <a:off x="5026443" y="8739208"/>
            <a:ext cx="705752" cy="0"/>
          </a:xfrm>
          <a:prstGeom prst="line">
            <a:avLst/>
          </a:prstGeom>
          <a:ln cap="flat" w="38100">
            <a:solidFill>
              <a:srgbClr val="EAEAEA"/>
            </a:solidFill>
            <a:prstDash val="sysDot"/>
            <a:headEnd type="none" len="sm" w="sm"/>
            <a:tailEnd type="arrow" len="sm" w="med"/>
          </a:ln>
        </p:spPr>
      </p:sp>
      <p:sp>
        <p:nvSpPr>
          <p:cNvPr name="AutoShape 14" id="14"/>
          <p:cNvSpPr/>
          <p:nvPr/>
        </p:nvSpPr>
        <p:spPr>
          <a:xfrm>
            <a:off x="4841169" y="9320233"/>
            <a:ext cx="705752" cy="0"/>
          </a:xfrm>
          <a:prstGeom prst="line">
            <a:avLst/>
          </a:prstGeom>
          <a:ln cap="flat" w="38100">
            <a:solidFill>
              <a:srgbClr val="EAEAEA"/>
            </a:solidFill>
            <a:prstDash val="sysDot"/>
            <a:headEnd type="none" len="sm" w="sm"/>
            <a:tailEnd type="arrow" len="sm" w="med"/>
          </a:ln>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3732128" y="5308780"/>
            <a:ext cx="1265793" cy="1265793"/>
          </a:xfrm>
          <a:custGeom>
            <a:avLst/>
            <a:gdLst/>
            <a:ahLst/>
            <a:cxnLst/>
            <a:rect r="r" b="b" t="t" l="l"/>
            <a:pathLst>
              <a:path h="1265793" w="1265793">
                <a:moveTo>
                  <a:pt x="0" y="0"/>
                </a:moveTo>
                <a:lnTo>
                  <a:pt x="1265793" y="0"/>
                </a:lnTo>
                <a:lnTo>
                  <a:pt x="1265793" y="1265793"/>
                </a:lnTo>
                <a:lnTo>
                  <a:pt x="0" y="12657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805641" y="3714749"/>
            <a:ext cx="1118767" cy="1118767"/>
          </a:xfrm>
          <a:custGeom>
            <a:avLst/>
            <a:gdLst/>
            <a:ahLst/>
            <a:cxnLst/>
            <a:rect r="r" b="b" t="t" l="l"/>
            <a:pathLst>
              <a:path h="1118767" w="1118767">
                <a:moveTo>
                  <a:pt x="0" y="0"/>
                </a:moveTo>
                <a:lnTo>
                  <a:pt x="1118767" y="0"/>
                </a:lnTo>
                <a:lnTo>
                  <a:pt x="1118767" y="1118767"/>
                </a:lnTo>
                <a:lnTo>
                  <a:pt x="0" y="11187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369893" y="-667776"/>
            <a:ext cx="1591666" cy="1591666"/>
          </a:xfrm>
          <a:custGeom>
            <a:avLst/>
            <a:gdLst/>
            <a:ahLst/>
            <a:cxnLst/>
            <a:rect r="r" b="b" t="t" l="l"/>
            <a:pathLst>
              <a:path h="1591666" w="1591666">
                <a:moveTo>
                  <a:pt x="0" y="0"/>
                </a:moveTo>
                <a:lnTo>
                  <a:pt x="1591666" y="0"/>
                </a:lnTo>
                <a:lnTo>
                  <a:pt x="1591666" y="1591666"/>
                </a:lnTo>
                <a:lnTo>
                  <a:pt x="0" y="159166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032342" y="7726127"/>
            <a:ext cx="665366" cy="1165449"/>
          </a:xfrm>
          <a:custGeom>
            <a:avLst/>
            <a:gdLst/>
            <a:ahLst/>
            <a:cxnLst/>
            <a:rect r="r" b="b" t="t" l="l"/>
            <a:pathLst>
              <a:path h="1165449" w="665366">
                <a:moveTo>
                  <a:pt x="0" y="0"/>
                </a:moveTo>
                <a:lnTo>
                  <a:pt x="665366" y="0"/>
                </a:lnTo>
                <a:lnTo>
                  <a:pt x="665366" y="1165450"/>
                </a:lnTo>
                <a:lnTo>
                  <a:pt x="0" y="116545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552161" y="9007891"/>
            <a:ext cx="3104321" cy="3093033"/>
          </a:xfrm>
          <a:custGeom>
            <a:avLst/>
            <a:gdLst/>
            <a:ahLst/>
            <a:cxnLst/>
            <a:rect r="r" b="b" t="t" l="l"/>
            <a:pathLst>
              <a:path h="3093033" w="3104321">
                <a:moveTo>
                  <a:pt x="0" y="0"/>
                </a:moveTo>
                <a:lnTo>
                  <a:pt x="3104322" y="0"/>
                </a:lnTo>
                <a:lnTo>
                  <a:pt x="3104322" y="3093032"/>
                </a:lnTo>
                <a:lnTo>
                  <a:pt x="0" y="309303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6463467" y="8000067"/>
            <a:ext cx="3073612" cy="3079211"/>
          </a:xfrm>
          <a:custGeom>
            <a:avLst/>
            <a:gdLst/>
            <a:ahLst/>
            <a:cxnLst/>
            <a:rect r="r" b="b" t="t" l="l"/>
            <a:pathLst>
              <a:path h="3079211" w="3073612">
                <a:moveTo>
                  <a:pt x="0" y="0"/>
                </a:moveTo>
                <a:lnTo>
                  <a:pt x="3073612" y="0"/>
                </a:lnTo>
                <a:lnTo>
                  <a:pt x="3073612" y="3079211"/>
                </a:lnTo>
                <a:lnTo>
                  <a:pt x="0" y="307921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8" id="8"/>
          <p:cNvGrpSpPr/>
          <p:nvPr/>
        </p:nvGrpSpPr>
        <p:grpSpPr>
          <a:xfrm rot="0">
            <a:off x="630021" y="681308"/>
            <a:ext cx="12963771" cy="8924384"/>
            <a:chOff x="0" y="0"/>
            <a:chExt cx="17285029" cy="11899178"/>
          </a:xfrm>
        </p:grpSpPr>
        <p:sp>
          <p:nvSpPr>
            <p:cNvPr name="TextBox 9" id="9"/>
            <p:cNvSpPr txBox="true"/>
            <p:nvPr/>
          </p:nvSpPr>
          <p:spPr>
            <a:xfrm rot="0">
              <a:off x="0" y="2409740"/>
              <a:ext cx="17285029" cy="9489438"/>
            </a:xfrm>
            <a:prstGeom prst="rect">
              <a:avLst/>
            </a:prstGeom>
          </p:spPr>
          <p:txBody>
            <a:bodyPr anchor="t" rtlCol="false" tIns="0" lIns="0" bIns="0" rIns="0">
              <a:spAutoFit/>
            </a:bodyPr>
            <a:lstStyle/>
            <a:p>
              <a:pPr algn="l" marL="367039" indent="-183519" lvl="1">
                <a:lnSpc>
                  <a:spcPts val="2550"/>
                </a:lnSpc>
                <a:buFont typeface="Arial"/>
                <a:buChar char="•"/>
              </a:pPr>
              <a:r>
                <a:rPr lang="en-US" sz="1700">
                  <a:solidFill>
                    <a:srgbClr val="CFD0CE"/>
                  </a:solidFill>
                  <a:latin typeface="Horizon"/>
                  <a:ea typeface="Horizon"/>
                  <a:cs typeface="Horizon"/>
                  <a:sym typeface="Horizon"/>
                </a:rPr>
                <a:t>İlk şifreleme kı</a:t>
              </a:r>
              <a:r>
                <a:rPr lang="en-US" sz="1700">
                  <a:solidFill>
                    <a:srgbClr val="CFD0CE"/>
                  </a:solidFill>
                  <a:latin typeface="Horizon"/>
                  <a:ea typeface="Horizon"/>
                  <a:cs typeface="Horizon"/>
                  <a:sym typeface="Horizon"/>
                </a:rPr>
                <a:t>smında Plaintext’ deki aynı harflerin ciphertext’ deki karşılıkları anahtarın sürekli değişmesinden kaynaklı birbirinden farklı olduğundan dolayı frekans dağılımı korunmaz. </a:t>
              </a:r>
            </a:p>
            <a:p>
              <a:pPr algn="l">
                <a:lnSpc>
                  <a:spcPts val="2550"/>
                </a:lnSpc>
              </a:pPr>
            </a:p>
            <a:p>
              <a:pPr algn="l" marL="367039" indent="-183519" lvl="1">
                <a:lnSpc>
                  <a:spcPts val="2550"/>
                </a:lnSpc>
                <a:buFont typeface="Arial"/>
                <a:buChar char="•"/>
              </a:pPr>
              <a:r>
                <a:rPr lang="en-US" sz="1700">
                  <a:solidFill>
                    <a:srgbClr val="CFD0CE"/>
                  </a:solidFill>
                  <a:latin typeface="Horizon"/>
                  <a:ea typeface="Horizon"/>
                  <a:cs typeface="Horizon"/>
                  <a:sym typeface="Horizon"/>
                </a:rPr>
                <a:t>Frekans dağılımı korunmadığından dolayı kripto analiz işlemi zorlaşır, bu da güveliği arttırır.</a:t>
              </a:r>
            </a:p>
            <a:p>
              <a:pPr algn="l">
                <a:lnSpc>
                  <a:spcPts val="2550"/>
                </a:lnSpc>
              </a:pPr>
            </a:p>
            <a:p>
              <a:pPr algn="l" marL="367039" indent="-183519" lvl="1">
                <a:lnSpc>
                  <a:spcPts val="2550"/>
                </a:lnSpc>
                <a:buFont typeface="Arial"/>
                <a:buChar char="•"/>
              </a:pPr>
              <a:r>
                <a:rPr lang="en-US" sz="1700">
                  <a:solidFill>
                    <a:srgbClr val="CFD0CE"/>
                  </a:solidFill>
                  <a:latin typeface="Horizon"/>
                  <a:ea typeface="Horizon"/>
                  <a:cs typeface="Horizon"/>
                  <a:sym typeface="Horizon"/>
                </a:rPr>
                <a:t>Tam arama yöntemi olası anahtar sayısının az olduğu durumda uygulanabilir. Fakat anahtar sayısının fazla olduğu durumda tam arama yöntemi uygulanamaz çünkü olası anahtar sayısı çok fazladır. Doğru anahtarı bulmak çok fazla zamanları alabilir. Aynı zamanda a ve b anahtarları sonsuz çeşitlilikte farklı sayılar alabilir. Bu sebeplerden dolayı kripto analiz işlemi zorlaşır, bu da güvenliği arttırır, saldırganların şifreyi çözmesini engeller. </a:t>
              </a:r>
            </a:p>
            <a:p>
              <a:pPr algn="l">
                <a:lnSpc>
                  <a:spcPts val="2550"/>
                </a:lnSpc>
              </a:pPr>
            </a:p>
            <a:p>
              <a:pPr algn="l" marL="367039" indent="-183519" lvl="1">
                <a:lnSpc>
                  <a:spcPts val="2550"/>
                </a:lnSpc>
                <a:buFont typeface="Arial"/>
                <a:buChar char="•"/>
              </a:pPr>
              <a:r>
                <a:rPr lang="en-US" sz="1700">
                  <a:solidFill>
                    <a:srgbClr val="CFD0CE"/>
                  </a:solidFill>
                  <a:latin typeface="Horizon"/>
                  <a:ea typeface="Horizon"/>
                  <a:cs typeface="Horizon"/>
                  <a:sym typeface="Horizon"/>
                </a:rPr>
                <a:t>Frekans dağılımı korunmadığından dolayı Poly-Alphabetic’tir. Aynı zamanda peş peşe iki farklı aşamada, farklı şifreleme işlemi yapılması güvenliği büyük derecede arttırmaktadır. Yukarıda söylenenler karşısında Kuk Yöntemi, Kaba Kuvvet ve Frekans Saldırısına karşı güvenlidir. </a:t>
              </a:r>
            </a:p>
            <a:p>
              <a:pPr algn="l">
                <a:lnSpc>
                  <a:spcPts val="2550"/>
                </a:lnSpc>
              </a:pPr>
            </a:p>
          </p:txBody>
        </p:sp>
        <p:sp>
          <p:nvSpPr>
            <p:cNvPr name="TextBox 10" id="10"/>
            <p:cNvSpPr txBox="true"/>
            <p:nvPr/>
          </p:nvSpPr>
          <p:spPr>
            <a:xfrm rot="0">
              <a:off x="0" y="-85725"/>
              <a:ext cx="17285029" cy="1702858"/>
            </a:xfrm>
            <a:prstGeom prst="rect">
              <a:avLst/>
            </a:prstGeom>
          </p:spPr>
          <p:txBody>
            <a:bodyPr anchor="t" rtlCol="false" tIns="0" lIns="0" bIns="0" rIns="0">
              <a:spAutoFit/>
            </a:bodyPr>
            <a:lstStyle/>
            <a:p>
              <a:pPr algn="l">
                <a:lnSpc>
                  <a:spcPts val="10400"/>
                </a:lnSpc>
              </a:pPr>
              <a:r>
                <a:rPr lang="en-US" sz="8000">
                  <a:solidFill>
                    <a:srgbClr val="EAEAEA"/>
                  </a:solidFill>
                  <a:latin typeface="TAN Astoria"/>
                  <a:ea typeface="TAN Astoria"/>
                  <a:cs typeface="TAN Astoria"/>
                  <a:sym typeface="TAN Astoria"/>
                </a:rPr>
                <a:t>GÜVENLIK ANALIZI</a:t>
              </a:r>
            </a:p>
          </p:txBody>
        </p:sp>
      </p:grpSp>
      <p:sp>
        <p:nvSpPr>
          <p:cNvPr name="Freeform 11" id="11"/>
          <p:cNvSpPr/>
          <p:nvPr/>
        </p:nvSpPr>
        <p:spPr>
          <a:xfrm flipH="false" flipV="false" rot="0">
            <a:off x="13889836" y="2330269"/>
            <a:ext cx="950377" cy="950377"/>
          </a:xfrm>
          <a:custGeom>
            <a:avLst/>
            <a:gdLst/>
            <a:ahLst/>
            <a:cxnLst/>
            <a:rect r="r" b="b" t="t" l="l"/>
            <a:pathLst>
              <a:path h="950377" w="950377">
                <a:moveTo>
                  <a:pt x="0" y="0"/>
                </a:moveTo>
                <a:lnTo>
                  <a:pt x="950377" y="0"/>
                </a:lnTo>
                <a:lnTo>
                  <a:pt x="950377" y="950377"/>
                </a:lnTo>
                <a:lnTo>
                  <a:pt x="0" y="950377"/>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5603035" y="1434008"/>
            <a:ext cx="6751610" cy="6751610"/>
          </a:xfrm>
          <a:custGeom>
            <a:avLst/>
            <a:gdLst/>
            <a:ahLst/>
            <a:cxnLst/>
            <a:rect r="r" b="b" t="t" l="l"/>
            <a:pathLst>
              <a:path h="6751610" w="6751610">
                <a:moveTo>
                  <a:pt x="0" y="0"/>
                </a:moveTo>
                <a:lnTo>
                  <a:pt x="6751610" y="0"/>
                </a:lnTo>
                <a:lnTo>
                  <a:pt x="6751610" y="6751611"/>
                </a:lnTo>
                <a:lnTo>
                  <a:pt x="0" y="67516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10312" y="8330632"/>
            <a:ext cx="419100" cy="419100"/>
          </a:xfrm>
          <a:custGeom>
            <a:avLst/>
            <a:gdLst/>
            <a:ahLst/>
            <a:cxnLst/>
            <a:rect r="r" b="b" t="t" l="l"/>
            <a:pathLst>
              <a:path h="419100" w="419100">
                <a:moveTo>
                  <a:pt x="0" y="0"/>
                </a:moveTo>
                <a:lnTo>
                  <a:pt x="419100" y="0"/>
                </a:lnTo>
                <a:lnTo>
                  <a:pt x="419100" y="419100"/>
                </a:lnTo>
                <a:lnTo>
                  <a:pt x="0" y="4191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267486" y="4313795"/>
            <a:ext cx="7344971" cy="1543050"/>
          </a:xfrm>
          <a:prstGeom prst="rect">
            <a:avLst/>
          </a:prstGeom>
        </p:spPr>
        <p:txBody>
          <a:bodyPr anchor="t" rtlCol="false" tIns="0" lIns="0" bIns="0" rIns="0">
            <a:spAutoFit/>
          </a:bodyPr>
          <a:lstStyle/>
          <a:p>
            <a:pPr algn="ctr">
              <a:lnSpc>
                <a:spcPts val="12212"/>
              </a:lnSpc>
            </a:pPr>
            <a:r>
              <a:rPr lang="en-US" sz="10177">
                <a:solidFill>
                  <a:srgbClr val="EAEAEA"/>
                </a:solidFill>
                <a:latin typeface="TAN Astoria"/>
                <a:ea typeface="TAN Astoria"/>
                <a:cs typeface="TAN Astoria"/>
                <a:sym typeface="TAN Astoria"/>
              </a:rPr>
              <a:t>TEŞEKKÜRLER</a:t>
            </a:r>
          </a:p>
        </p:txBody>
      </p:sp>
      <p:sp>
        <p:nvSpPr>
          <p:cNvPr name="TextBox 5" id="5"/>
          <p:cNvSpPr txBox="true"/>
          <p:nvPr/>
        </p:nvSpPr>
        <p:spPr>
          <a:xfrm rot="0">
            <a:off x="5386294" y="8923022"/>
            <a:ext cx="7107356" cy="335278"/>
          </a:xfrm>
          <a:prstGeom prst="rect">
            <a:avLst/>
          </a:prstGeom>
        </p:spPr>
        <p:txBody>
          <a:bodyPr anchor="t" rtlCol="false" tIns="0" lIns="0" bIns="0" rIns="0">
            <a:spAutoFit/>
          </a:bodyPr>
          <a:lstStyle/>
          <a:p>
            <a:pPr algn="ctr">
              <a:lnSpc>
                <a:spcPts val="2550"/>
              </a:lnSpc>
            </a:pPr>
            <a:r>
              <a:rPr lang="en-US" sz="1700">
                <a:solidFill>
                  <a:srgbClr val="EAEAEA"/>
                </a:solidFill>
                <a:latin typeface="Horizon"/>
                <a:ea typeface="Horizon"/>
                <a:cs typeface="Horizon"/>
                <a:sym typeface="Horizon"/>
              </a:rPr>
              <a:t>C</a:t>
            </a:r>
            <a:r>
              <a:rPr lang="en-US" sz="1700">
                <a:solidFill>
                  <a:srgbClr val="EAEAEA"/>
                </a:solidFill>
                <a:latin typeface="Horizon"/>
                <a:ea typeface="Horizon"/>
                <a:cs typeface="Horizon"/>
                <a:sym typeface="Horizon"/>
              </a:rPr>
              <a:t>opyright © 2025 Tüm Hakları Saklıdır.</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9420183">
            <a:off x="15364859" y="116761"/>
            <a:ext cx="5304860" cy="5363370"/>
          </a:xfrm>
          <a:custGeom>
            <a:avLst/>
            <a:gdLst/>
            <a:ahLst/>
            <a:cxnLst/>
            <a:rect r="r" b="b" t="t" l="l"/>
            <a:pathLst>
              <a:path h="5363370" w="5304860">
                <a:moveTo>
                  <a:pt x="0" y="0"/>
                </a:moveTo>
                <a:lnTo>
                  <a:pt x="5304861" y="0"/>
                </a:lnTo>
                <a:lnTo>
                  <a:pt x="5304861" y="5363370"/>
                </a:lnTo>
                <a:lnTo>
                  <a:pt x="0" y="536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38225" y="190500"/>
            <a:ext cx="12402495" cy="7619558"/>
            <a:chOff x="0" y="0"/>
            <a:chExt cx="16536661" cy="10159411"/>
          </a:xfrm>
        </p:grpSpPr>
        <p:sp>
          <p:nvSpPr>
            <p:cNvPr name="TextBox 4" id="4"/>
            <p:cNvSpPr txBox="true"/>
            <p:nvPr/>
          </p:nvSpPr>
          <p:spPr>
            <a:xfrm rot="0">
              <a:off x="0" y="0"/>
              <a:ext cx="16536661" cy="2057400"/>
            </a:xfrm>
            <a:prstGeom prst="rect">
              <a:avLst/>
            </a:prstGeom>
          </p:spPr>
          <p:txBody>
            <a:bodyPr anchor="t" rtlCol="false" tIns="0" lIns="0" bIns="0" rIns="0">
              <a:spAutoFit/>
            </a:bodyPr>
            <a:lstStyle/>
            <a:p>
              <a:pPr algn="l">
                <a:lnSpc>
                  <a:spcPts val="12212"/>
                </a:lnSpc>
              </a:pPr>
            </a:p>
          </p:txBody>
        </p:sp>
        <p:sp>
          <p:nvSpPr>
            <p:cNvPr name="TextBox 5" id="5"/>
            <p:cNvSpPr txBox="true"/>
            <p:nvPr/>
          </p:nvSpPr>
          <p:spPr>
            <a:xfrm rot="0">
              <a:off x="0" y="4124373"/>
              <a:ext cx="14632556" cy="6035038"/>
            </a:xfrm>
            <a:prstGeom prst="rect">
              <a:avLst/>
            </a:prstGeom>
          </p:spPr>
          <p:txBody>
            <a:bodyPr anchor="t" rtlCol="false" tIns="0" lIns="0" bIns="0" rIns="0">
              <a:spAutoFit/>
            </a:bodyPr>
            <a:lstStyle/>
            <a:p>
              <a:pPr algn="just" marL="367039" indent="-183519" lvl="1">
                <a:lnSpc>
                  <a:spcPts val="2550"/>
                </a:lnSpc>
                <a:buFont typeface="Arial"/>
                <a:buChar char="•"/>
              </a:pPr>
              <a:r>
                <a:rPr lang="en-US" sz="1700">
                  <a:solidFill>
                    <a:srgbClr val="B2FD52"/>
                  </a:solidFill>
                  <a:latin typeface="Horizon"/>
                  <a:ea typeface="Horizon"/>
                  <a:cs typeface="Horizon"/>
                  <a:sym typeface="Horizon"/>
                </a:rPr>
                <a:t>Günümüz diji</a:t>
              </a:r>
              <a:r>
                <a:rPr lang="en-US" sz="1700">
                  <a:solidFill>
                    <a:srgbClr val="B2FD52"/>
                  </a:solidFill>
                  <a:latin typeface="Horizon"/>
                  <a:ea typeface="Horizon"/>
                  <a:cs typeface="Horizon"/>
                  <a:sym typeface="Horizon"/>
                </a:rPr>
                <a:t>tal dünyasında veri güvenliği, gizliliğin korunması açısından büyük bir öneme sahiptir. Bilgilerin yetkisiz erişimlerden korunması, yalnızca bireysel kullanıcılar için değil, kurumsal yapılar ve devletler için de kritik bir gerekliliktir. Bu noktada, güçlü ve dayanıklı şifreleme yöntemleri geliştirmek, bilgi güvenliğini sağlamanın en temel yollarından biridir. </a:t>
              </a:r>
            </a:p>
            <a:p>
              <a:pPr algn="just">
                <a:lnSpc>
                  <a:spcPts val="2550"/>
                </a:lnSpc>
              </a:pPr>
            </a:p>
            <a:p>
              <a:pPr algn="just" marL="367039" indent="-183519" lvl="1">
                <a:lnSpc>
                  <a:spcPts val="2550"/>
                </a:lnSpc>
                <a:buFont typeface="Arial"/>
                <a:buChar char="•"/>
              </a:pPr>
              <a:r>
                <a:rPr lang="en-US" sz="1700">
                  <a:solidFill>
                    <a:srgbClr val="B2FD52"/>
                  </a:solidFill>
                  <a:latin typeface="Horizon"/>
                  <a:ea typeface="Horizon"/>
                  <a:cs typeface="Horizon"/>
                  <a:sym typeface="Horizon"/>
                </a:rPr>
                <a:t>Kuk Şifreleme Yöntemi, verilerin güvenli bir şekilde saklanması ve iletilmesi için çift katmanlı bir şifreleme sistemi sunarak, geleneksel yöntemlere kıyasla daha yüksek bir güvenlik seviyesi sağlamayı amaçlamaktadır. </a:t>
              </a:r>
            </a:p>
          </p:txBody>
        </p:sp>
        <p:sp>
          <p:nvSpPr>
            <p:cNvPr name="TextBox 6" id="6"/>
            <p:cNvSpPr txBox="true"/>
            <p:nvPr/>
          </p:nvSpPr>
          <p:spPr>
            <a:xfrm rot="0">
              <a:off x="0" y="2526690"/>
              <a:ext cx="14632556" cy="642619"/>
            </a:xfrm>
            <a:prstGeom prst="rect">
              <a:avLst/>
            </a:prstGeom>
          </p:spPr>
          <p:txBody>
            <a:bodyPr anchor="t" rtlCol="false" tIns="0" lIns="0" bIns="0" rIns="0">
              <a:spAutoFit/>
            </a:bodyPr>
            <a:lstStyle/>
            <a:p>
              <a:pPr algn="l">
                <a:lnSpc>
                  <a:spcPts val="3900"/>
                </a:lnSpc>
              </a:pPr>
              <a:r>
                <a:rPr lang="en-US" sz="2600" b="true">
                  <a:solidFill>
                    <a:srgbClr val="2224EF"/>
                  </a:solidFill>
                  <a:latin typeface="Horizon"/>
                  <a:ea typeface="Horizon"/>
                  <a:cs typeface="Horizon"/>
                  <a:sym typeface="Horizon"/>
                </a:rPr>
                <a:t>Açıklama:</a:t>
              </a:r>
            </a:p>
          </p:txBody>
        </p:sp>
      </p:grpSp>
      <p:sp>
        <p:nvSpPr>
          <p:cNvPr name="Freeform 7" id="7"/>
          <p:cNvSpPr/>
          <p:nvPr/>
        </p:nvSpPr>
        <p:spPr>
          <a:xfrm flipH="false" flipV="false" rot="0">
            <a:off x="1904086" y="8382914"/>
            <a:ext cx="875386" cy="875386"/>
          </a:xfrm>
          <a:custGeom>
            <a:avLst/>
            <a:gdLst/>
            <a:ahLst/>
            <a:cxnLst/>
            <a:rect r="r" b="b" t="t" l="l"/>
            <a:pathLst>
              <a:path h="875386" w="875386">
                <a:moveTo>
                  <a:pt x="0" y="0"/>
                </a:moveTo>
                <a:lnTo>
                  <a:pt x="875385" y="0"/>
                </a:lnTo>
                <a:lnTo>
                  <a:pt x="875385" y="875386"/>
                </a:lnTo>
                <a:lnTo>
                  <a:pt x="0" y="8753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028700" y="8382914"/>
            <a:ext cx="875386" cy="875386"/>
          </a:xfrm>
          <a:custGeom>
            <a:avLst/>
            <a:gdLst/>
            <a:ahLst/>
            <a:cxnLst/>
            <a:rect r="r" b="b" t="t" l="l"/>
            <a:pathLst>
              <a:path h="875386" w="875386">
                <a:moveTo>
                  <a:pt x="0" y="0"/>
                </a:moveTo>
                <a:lnTo>
                  <a:pt x="875386" y="0"/>
                </a:lnTo>
                <a:lnTo>
                  <a:pt x="875386" y="875386"/>
                </a:lnTo>
                <a:lnTo>
                  <a:pt x="0" y="8753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59781" y="5306210"/>
            <a:ext cx="3988681" cy="5909629"/>
          </a:xfrm>
          <a:custGeom>
            <a:avLst/>
            <a:gdLst/>
            <a:ahLst/>
            <a:cxnLst/>
            <a:rect r="r" b="b" t="t" l="l"/>
            <a:pathLst>
              <a:path h="5909629" w="3988681">
                <a:moveTo>
                  <a:pt x="0" y="0"/>
                </a:moveTo>
                <a:lnTo>
                  <a:pt x="3988680" y="0"/>
                </a:lnTo>
                <a:lnTo>
                  <a:pt x="3988680" y="5909629"/>
                </a:lnTo>
                <a:lnTo>
                  <a:pt x="0" y="5909629"/>
                </a:lnTo>
                <a:lnTo>
                  <a:pt x="0" y="0"/>
                </a:lnTo>
                <a:close/>
              </a:path>
            </a:pathLst>
          </a:custGeom>
          <a:blipFill>
            <a:blip r:embed="rId2">
              <a:extLst>
                <a:ext uri="{96DAC541-7B7A-43D3-8B79-37D633B846F1}">
                  <asvg:svgBlip xmlns:asvg="http://schemas.microsoft.com/office/drawing/2016/SVG/main" r:embed="rId3"/>
                </a:ext>
              </a:extLst>
            </a:blip>
            <a:stretch>
              <a:fillRect l="0" t="0" r="-48159" b="0"/>
            </a:stretch>
          </a:blipFill>
        </p:spPr>
      </p:sp>
      <p:grpSp>
        <p:nvGrpSpPr>
          <p:cNvPr name="Group 3" id="3"/>
          <p:cNvGrpSpPr/>
          <p:nvPr/>
        </p:nvGrpSpPr>
        <p:grpSpPr>
          <a:xfrm rot="0">
            <a:off x="3749358" y="4019846"/>
            <a:ext cx="5016793" cy="3655477"/>
            <a:chOff x="0" y="0"/>
            <a:chExt cx="645974" cy="470688"/>
          </a:xfrm>
        </p:grpSpPr>
        <p:sp>
          <p:nvSpPr>
            <p:cNvPr name="Freeform 4" id="4"/>
            <p:cNvSpPr/>
            <p:nvPr/>
          </p:nvSpPr>
          <p:spPr>
            <a:xfrm flipH="false" flipV="false" rot="0">
              <a:off x="0" y="0"/>
              <a:ext cx="645974" cy="470688"/>
            </a:xfrm>
            <a:custGeom>
              <a:avLst/>
              <a:gdLst/>
              <a:ahLst/>
              <a:cxnLst/>
              <a:rect r="r" b="b" t="t" l="l"/>
              <a:pathLst>
                <a:path h="470688" w="645974">
                  <a:moveTo>
                    <a:pt x="70987" y="0"/>
                  </a:moveTo>
                  <a:lnTo>
                    <a:pt x="574987" y="0"/>
                  </a:lnTo>
                  <a:cubicBezTo>
                    <a:pt x="614192" y="0"/>
                    <a:pt x="645974" y="31782"/>
                    <a:pt x="645974" y="70987"/>
                  </a:cubicBezTo>
                  <a:lnTo>
                    <a:pt x="645974" y="399700"/>
                  </a:lnTo>
                  <a:cubicBezTo>
                    <a:pt x="645974" y="438906"/>
                    <a:pt x="614192" y="470688"/>
                    <a:pt x="574987" y="470688"/>
                  </a:cubicBezTo>
                  <a:lnTo>
                    <a:pt x="70987" y="470688"/>
                  </a:lnTo>
                  <a:cubicBezTo>
                    <a:pt x="31782" y="470688"/>
                    <a:pt x="0" y="438906"/>
                    <a:pt x="0" y="399700"/>
                  </a:cubicBezTo>
                  <a:lnTo>
                    <a:pt x="0" y="70987"/>
                  </a:lnTo>
                  <a:cubicBezTo>
                    <a:pt x="0" y="31782"/>
                    <a:pt x="31782" y="0"/>
                    <a:pt x="70987" y="0"/>
                  </a:cubicBezTo>
                  <a:close/>
                </a:path>
              </a:pathLst>
            </a:custGeom>
            <a:solidFill>
              <a:srgbClr val="2224EF"/>
            </a:solidFill>
            <a:ln w="9525" cap="rnd">
              <a:solidFill>
                <a:srgbClr val="EAEAEA"/>
              </a:solidFill>
              <a:prstDash val="solid"/>
              <a:round/>
            </a:ln>
          </p:spPr>
        </p:sp>
        <p:sp>
          <p:nvSpPr>
            <p:cNvPr name="TextBox 5" id="5"/>
            <p:cNvSpPr txBox="true"/>
            <p:nvPr/>
          </p:nvSpPr>
          <p:spPr>
            <a:xfrm>
              <a:off x="0" y="-57150"/>
              <a:ext cx="645974" cy="527838"/>
            </a:xfrm>
            <a:prstGeom prst="rect">
              <a:avLst/>
            </a:prstGeom>
          </p:spPr>
          <p:txBody>
            <a:bodyPr anchor="ctr" rtlCol="false" tIns="254000" lIns="254000" bIns="254000" rIns="254000"/>
            <a:lstStyle/>
            <a:p>
              <a:pPr algn="ctr">
                <a:lnSpc>
                  <a:spcPts val="2380"/>
                </a:lnSpc>
              </a:pPr>
              <a:r>
                <a:rPr lang="en-US" sz="1700">
                  <a:solidFill>
                    <a:srgbClr val="EAEAEA"/>
                  </a:solidFill>
                  <a:latin typeface="Horizon"/>
                  <a:ea typeface="Horizon"/>
                  <a:cs typeface="Horizon"/>
                  <a:sym typeface="Horizon"/>
                </a:rPr>
                <a:t>AŞAMA 1:</a:t>
              </a:r>
            </a:p>
            <a:p>
              <a:pPr algn="ctr">
                <a:lnSpc>
                  <a:spcPts val="2380"/>
                </a:lnSpc>
              </a:pPr>
            </a:p>
            <a:p>
              <a:pPr algn="ctr">
                <a:lnSpc>
                  <a:spcPts val="2380"/>
                </a:lnSpc>
              </a:pPr>
              <a:r>
                <a:rPr lang="en-US" sz="1700" u="sng">
                  <a:solidFill>
                    <a:srgbClr val="EAEAEA"/>
                  </a:solidFill>
                  <a:latin typeface="Horizon"/>
                  <a:ea typeface="Horizon"/>
                  <a:cs typeface="Horizon"/>
                  <a:sym typeface="Horizon"/>
                </a:rPr>
                <a:t>DINAMIK KAYDIRMA ILE ŞIFRELEME VE DEŞIFRELEME</a:t>
              </a:r>
            </a:p>
          </p:txBody>
        </p:sp>
      </p:grpSp>
      <p:grpSp>
        <p:nvGrpSpPr>
          <p:cNvPr name="Group 6" id="6"/>
          <p:cNvGrpSpPr/>
          <p:nvPr/>
        </p:nvGrpSpPr>
        <p:grpSpPr>
          <a:xfrm rot="0">
            <a:off x="8966680" y="4019846"/>
            <a:ext cx="5399497" cy="3655477"/>
            <a:chOff x="0" y="0"/>
            <a:chExt cx="695252" cy="470688"/>
          </a:xfrm>
        </p:grpSpPr>
        <p:sp>
          <p:nvSpPr>
            <p:cNvPr name="Freeform 7" id="7"/>
            <p:cNvSpPr/>
            <p:nvPr/>
          </p:nvSpPr>
          <p:spPr>
            <a:xfrm flipH="false" flipV="false" rot="0">
              <a:off x="0" y="0"/>
              <a:ext cx="695252" cy="470688"/>
            </a:xfrm>
            <a:custGeom>
              <a:avLst/>
              <a:gdLst/>
              <a:ahLst/>
              <a:cxnLst/>
              <a:rect r="r" b="b" t="t" l="l"/>
              <a:pathLst>
                <a:path h="470688" w="695252">
                  <a:moveTo>
                    <a:pt x="65956" y="0"/>
                  </a:moveTo>
                  <a:lnTo>
                    <a:pt x="629296" y="0"/>
                  </a:lnTo>
                  <a:cubicBezTo>
                    <a:pt x="646788" y="0"/>
                    <a:pt x="663565" y="6949"/>
                    <a:pt x="675934" y="19318"/>
                  </a:cubicBezTo>
                  <a:cubicBezTo>
                    <a:pt x="688303" y="31687"/>
                    <a:pt x="695252" y="48463"/>
                    <a:pt x="695252" y="65956"/>
                  </a:cubicBezTo>
                  <a:lnTo>
                    <a:pt x="695252" y="404732"/>
                  </a:lnTo>
                  <a:cubicBezTo>
                    <a:pt x="695252" y="422224"/>
                    <a:pt x="688303" y="439000"/>
                    <a:pt x="675934" y="451370"/>
                  </a:cubicBezTo>
                  <a:cubicBezTo>
                    <a:pt x="663565" y="463739"/>
                    <a:pt x="646788" y="470688"/>
                    <a:pt x="629296" y="470688"/>
                  </a:cubicBezTo>
                  <a:lnTo>
                    <a:pt x="65956" y="470688"/>
                  </a:lnTo>
                  <a:cubicBezTo>
                    <a:pt x="48463" y="470688"/>
                    <a:pt x="31687" y="463739"/>
                    <a:pt x="19318" y="451370"/>
                  </a:cubicBezTo>
                  <a:cubicBezTo>
                    <a:pt x="6949" y="439000"/>
                    <a:pt x="0" y="422224"/>
                    <a:pt x="0" y="404732"/>
                  </a:cubicBezTo>
                  <a:lnTo>
                    <a:pt x="0" y="65956"/>
                  </a:lnTo>
                  <a:cubicBezTo>
                    <a:pt x="0" y="48463"/>
                    <a:pt x="6949" y="31687"/>
                    <a:pt x="19318" y="19318"/>
                  </a:cubicBezTo>
                  <a:cubicBezTo>
                    <a:pt x="31687" y="6949"/>
                    <a:pt x="48463" y="0"/>
                    <a:pt x="65956" y="0"/>
                  </a:cubicBezTo>
                  <a:close/>
                </a:path>
              </a:pathLst>
            </a:custGeom>
            <a:solidFill>
              <a:srgbClr val="2224EF"/>
            </a:solidFill>
            <a:ln w="9525" cap="rnd">
              <a:solidFill>
                <a:srgbClr val="EAEAEA"/>
              </a:solidFill>
              <a:prstDash val="solid"/>
              <a:round/>
            </a:ln>
          </p:spPr>
        </p:sp>
        <p:sp>
          <p:nvSpPr>
            <p:cNvPr name="TextBox 8" id="8"/>
            <p:cNvSpPr txBox="true"/>
            <p:nvPr/>
          </p:nvSpPr>
          <p:spPr>
            <a:xfrm>
              <a:off x="0" y="-57150"/>
              <a:ext cx="695252" cy="527838"/>
            </a:xfrm>
            <a:prstGeom prst="rect">
              <a:avLst/>
            </a:prstGeom>
          </p:spPr>
          <p:txBody>
            <a:bodyPr anchor="ctr" rtlCol="false" tIns="254000" lIns="254000" bIns="254000" rIns="254000"/>
            <a:lstStyle/>
            <a:p>
              <a:pPr algn="ctr">
                <a:lnSpc>
                  <a:spcPts val="2380"/>
                </a:lnSpc>
              </a:pPr>
              <a:r>
                <a:rPr lang="en-US" sz="1700">
                  <a:solidFill>
                    <a:srgbClr val="EAEAEA"/>
                  </a:solidFill>
                  <a:latin typeface="Horizon"/>
                  <a:ea typeface="Horizon"/>
                  <a:cs typeface="Horizon"/>
                  <a:sym typeface="Horizon"/>
                </a:rPr>
                <a:t>AŞAMA 2:</a:t>
              </a:r>
            </a:p>
            <a:p>
              <a:pPr algn="ctr">
                <a:lnSpc>
                  <a:spcPts val="2380"/>
                </a:lnSpc>
              </a:pPr>
            </a:p>
            <a:p>
              <a:pPr algn="ctr">
                <a:lnSpc>
                  <a:spcPts val="2380"/>
                </a:lnSpc>
              </a:pPr>
              <a:r>
                <a:rPr lang="en-US" sz="1700" u="sng">
                  <a:solidFill>
                    <a:srgbClr val="EAEAEA"/>
                  </a:solidFill>
                  <a:latin typeface="Horizon"/>
                  <a:ea typeface="Horizon"/>
                  <a:cs typeface="Horizon"/>
                  <a:sym typeface="Horizon"/>
                </a:rPr>
                <a:t>MODÜLER ARITMETIK TABANLI DÖNÜŞÜM ILE ŞIFRELEME VE DEŞIFRELEME</a:t>
              </a:r>
            </a:p>
          </p:txBody>
        </p:sp>
      </p:grpSp>
      <p:sp>
        <p:nvSpPr>
          <p:cNvPr name="TextBox 9" id="9"/>
          <p:cNvSpPr txBox="true"/>
          <p:nvPr/>
        </p:nvSpPr>
        <p:spPr>
          <a:xfrm rot="0">
            <a:off x="3616008" y="1285112"/>
            <a:ext cx="11055983" cy="1543050"/>
          </a:xfrm>
          <a:prstGeom prst="rect">
            <a:avLst/>
          </a:prstGeom>
        </p:spPr>
        <p:txBody>
          <a:bodyPr anchor="t" rtlCol="false" tIns="0" lIns="0" bIns="0" rIns="0">
            <a:spAutoFit/>
          </a:bodyPr>
          <a:lstStyle/>
          <a:p>
            <a:pPr algn="ctr">
              <a:lnSpc>
                <a:spcPts val="12212"/>
              </a:lnSpc>
            </a:pPr>
            <a:r>
              <a:rPr lang="en-US" sz="10177">
                <a:solidFill>
                  <a:srgbClr val="EAEAEA"/>
                </a:solidFill>
                <a:latin typeface="TAN Astoria"/>
                <a:ea typeface="TAN Astoria"/>
                <a:cs typeface="TAN Astoria"/>
                <a:sym typeface="TAN Astoria"/>
              </a:rPr>
              <a:t>AŞAMALAR</a:t>
            </a:r>
          </a:p>
        </p:txBody>
      </p:sp>
      <p:sp>
        <p:nvSpPr>
          <p:cNvPr name="Freeform 10" id="10"/>
          <p:cNvSpPr/>
          <p:nvPr/>
        </p:nvSpPr>
        <p:spPr>
          <a:xfrm flipH="false" flipV="false" rot="-7987049">
            <a:off x="15261532" y="-546171"/>
            <a:ext cx="5008894" cy="5064139"/>
          </a:xfrm>
          <a:custGeom>
            <a:avLst/>
            <a:gdLst/>
            <a:ahLst/>
            <a:cxnLst/>
            <a:rect r="r" b="b" t="t" l="l"/>
            <a:pathLst>
              <a:path h="5064139" w="5008894">
                <a:moveTo>
                  <a:pt x="0" y="0"/>
                </a:moveTo>
                <a:lnTo>
                  <a:pt x="5008894" y="0"/>
                </a:lnTo>
                <a:lnTo>
                  <a:pt x="5008894" y="5064140"/>
                </a:lnTo>
                <a:lnTo>
                  <a:pt x="0" y="50641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4967085" y="3111236"/>
            <a:ext cx="8185696" cy="589915"/>
          </a:xfrm>
          <a:prstGeom prst="rect">
            <a:avLst/>
          </a:prstGeom>
        </p:spPr>
        <p:txBody>
          <a:bodyPr anchor="t" rtlCol="false" tIns="0" lIns="0" bIns="0" rIns="0">
            <a:spAutoFit/>
          </a:bodyPr>
          <a:lstStyle/>
          <a:p>
            <a:pPr algn="ctr">
              <a:lnSpc>
                <a:spcPts val="4759"/>
              </a:lnSpc>
            </a:pPr>
            <a:r>
              <a:rPr lang="en-US" sz="3399">
                <a:solidFill>
                  <a:srgbClr val="EAEAEA"/>
                </a:solidFill>
                <a:latin typeface="Abril Fatface"/>
                <a:ea typeface="Abril Fatface"/>
                <a:cs typeface="Abril Fatface"/>
                <a:sym typeface="Abril Fatface"/>
              </a:rPr>
              <a:t>Bu yöntem iki aşamalı bir sürece dayanır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3859254">
            <a:off x="-1008081" y="6861970"/>
            <a:ext cx="7027295" cy="7027295"/>
          </a:xfrm>
          <a:custGeom>
            <a:avLst/>
            <a:gdLst/>
            <a:ahLst/>
            <a:cxnLst/>
            <a:rect r="r" b="b" t="t" l="l"/>
            <a:pathLst>
              <a:path h="7027295" w="7027295">
                <a:moveTo>
                  <a:pt x="0" y="0"/>
                </a:moveTo>
                <a:lnTo>
                  <a:pt x="7027295" y="0"/>
                </a:lnTo>
                <a:lnTo>
                  <a:pt x="7027295" y="7027295"/>
                </a:lnTo>
                <a:lnTo>
                  <a:pt x="0" y="70272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909047" y="1608262"/>
            <a:ext cx="9175656" cy="6888495"/>
            <a:chOff x="0" y="0"/>
            <a:chExt cx="12234208" cy="9184660"/>
          </a:xfrm>
        </p:grpSpPr>
        <p:sp>
          <p:nvSpPr>
            <p:cNvPr name="TextBox 4" id="4"/>
            <p:cNvSpPr txBox="true"/>
            <p:nvPr/>
          </p:nvSpPr>
          <p:spPr>
            <a:xfrm rot="0">
              <a:off x="0" y="1422422"/>
              <a:ext cx="12234208" cy="7762238"/>
            </a:xfrm>
            <a:prstGeom prst="rect">
              <a:avLst/>
            </a:prstGeom>
          </p:spPr>
          <p:txBody>
            <a:bodyPr anchor="t" rtlCol="false" tIns="0" lIns="0" bIns="0" rIns="0">
              <a:spAutoFit/>
            </a:bodyPr>
            <a:lstStyle/>
            <a:p>
              <a:pPr algn="l">
                <a:lnSpc>
                  <a:spcPts val="2550"/>
                </a:lnSpc>
              </a:pPr>
              <a:r>
                <a:rPr lang="en-US" sz="1700">
                  <a:solidFill>
                    <a:srgbClr val="2224EF"/>
                  </a:solidFill>
                  <a:latin typeface="Horizon"/>
                  <a:ea typeface="Horizon"/>
                  <a:cs typeface="Horizon"/>
                  <a:sym typeface="Horizon"/>
                </a:rPr>
                <a:t>Birinci Aşama:</a:t>
              </a:r>
              <a:r>
                <a:rPr lang="en-US" sz="1700">
                  <a:solidFill>
                    <a:srgbClr val="CFD0CE"/>
                  </a:solidFill>
                  <a:latin typeface="Horizon"/>
                  <a:ea typeface="Horizon"/>
                  <a:cs typeface="Horizon"/>
                  <a:sym typeface="Horizon"/>
                </a:rPr>
                <a:t> Birinci aşama, veriyi belirlenen anahtar uzunluğuna göre bloklara ayırarak, her blok için anahtarı dinamik bir şekilde değiştiren bir kaydırma mekanizması içerir. Bu süreç, şifreleme işleminin belirli bir düzene bağlı kalmasını engelleyerek güvenliği artırır.</a:t>
              </a:r>
            </a:p>
            <a:p>
              <a:pPr algn="l">
                <a:lnSpc>
                  <a:spcPts val="2550"/>
                </a:lnSpc>
              </a:pPr>
            </a:p>
            <a:p>
              <a:pPr algn="l">
                <a:lnSpc>
                  <a:spcPts val="2550"/>
                </a:lnSpc>
              </a:pPr>
              <a:r>
                <a:rPr lang="en-US" sz="1700">
                  <a:solidFill>
                    <a:srgbClr val="2224EF"/>
                  </a:solidFill>
                  <a:latin typeface="Horizon"/>
                  <a:ea typeface="Horizon"/>
                  <a:cs typeface="Horizon"/>
                  <a:sym typeface="Horizon"/>
                </a:rPr>
                <a:t>İkinci aşama:</a:t>
              </a:r>
              <a:r>
                <a:rPr lang="en-US" sz="1700">
                  <a:solidFill>
                    <a:srgbClr val="CFD0CE"/>
                  </a:solidFill>
                  <a:latin typeface="Horizon"/>
                  <a:ea typeface="Horizon"/>
                  <a:cs typeface="Horizon"/>
                  <a:sym typeface="Horizon"/>
                </a:rPr>
                <a:t> İkinci aşama, modüler aritmetik tabanlı bir dönüşüm kullanarak, şifrelenmiş metnin karakterlerini yeniden düzenler. Kullanıcının belirlediği iki anahtar (çarpma anahtarı "a" ve kaydırma anahtarı "b") aracılığıyla gerçekleştirilen bu işlem, metnin yapısını daha da karmaşık hale getirerek kaba kuvvet saldırılarına ve frekans analizine karşı ekstra bir koruma sağlar. </a:t>
              </a:r>
            </a:p>
            <a:p>
              <a:pPr algn="l">
                <a:lnSpc>
                  <a:spcPts val="2550"/>
                </a:lnSpc>
              </a:pPr>
            </a:p>
            <a:p>
              <a:pPr algn="l">
                <a:lnSpc>
                  <a:spcPts val="2550"/>
                </a:lnSpc>
              </a:pPr>
            </a:p>
          </p:txBody>
        </p:sp>
        <p:sp>
          <p:nvSpPr>
            <p:cNvPr name="TextBox 5" id="5"/>
            <p:cNvSpPr txBox="true"/>
            <p:nvPr/>
          </p:nvSpPr>
          <p:spPr>
            <a:xfrm rot="0">
              <a:off x="0" y="-95250"/>
              <a:ext cx="12234208" cy="562609"/>
            </a:xfrm>
            <a:prstGeom prst="rect">
              <a:avLst/>
            </a:prstGeom>
          </p:spPr>
          <p:txBody>
            <a:bodyPr anchor="t" rtlCol="false" tIns="0" lIns="0" bIns="0" rIns="0">
              <a:spAutoFit/>
            </a:bodyPr>
            <a:lstStyle/>
            <a:p>
              <a:pPr algn="l">
                <a:lnSpc>
                  <a:spcPts val="3450"/>
                </a:lnSpc>
              </a:pPr>
            </a:p>
          </p:txBody>
        </p:sp>
      </p:grpSp>
      <p:sp>
        <p:nvSpPr>
          <p:cNvPr name="Freeform 6" id="6"/>
          <p:cNvSpPr/>
          <p:nvPr/>
        </p:nvSpPr>
        <p:spPr>
          <a:xfrm flipH="false" flipV="false" rot="0">
            <a:off x="16706862" y="850809"/>
            <a:ext cx="4600575" cy="4600575"/>
          </a:xfrm>
          <a:custGeom>
            <a:avLst/>
            <a:gdLst/>
            <a:ahLst/>
            <a:cxnLst/>
            <a:rect r="r" b="b" t="t" l="l"/>
            <a:pathLst>
              <a:path h="4600575" w="4600575">
                <a:moveTo>
                  <a:pt x="0" y="0"/>
                </a:moveTo>
                <a:lnTo>
                  <a:pt x="4600575" y="0"/>
                </a:lnTo>
                <a:lnTo>
                  <a:pt x="4600575" y="4600575"/>
                </a:lnTo>
                <a:lnTo>
                  <a:pt x="0" y="46005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726267" y="2839558"/>
            <a:ext cx="5692919" cy="923925"/>
          </a:xfrm>
          <a:prstGeom prst="rect">
            <a:avLst/>
          </a:prstGeom>
        </p:spPr>
        <p:txBody>
          <a:bodyPr anchor="t" rtlCol="false" tIns="0" lIns="0" bIns="0" rIns="0">
            <a:spAutoFit/>
          </a:bodyPr>
          <a:lstStyle/>
          <a:p>
            <a:pPr algn="l">
              <a:lnSpc>
                <a:spcPts val="7413"/>
              </a:lnSpc>
            </a:pPr>
            <a:r>
              <a:rPr lang="en-US" sz="6178">
                <a:solidFill>
                  <a:srgbClr val="EAEAEA"/>
                </a:solidFill>
                <a:latin typeface="TAN Astoria"/>
                <a:ea typeface="TAN Astoria"/>
                <a:cs typeface="TAN Astoria"/>
                <a:sym typeface="TAN Astoria"/>
              </a:rPr>
              <a:t>KISACA AŞAMALR</a:t>
            </a:r>
          </a:p>
        </p:txBody>
      </p:sp>
      <p:sp>
        <p:nvSpPr>
          <p:cNvPr name="Freeform 8" id="8"/>
          <p:cNvSpPr/>
          <p:nvPr/>
        </p:nvSpPr>
        <p:spPr>
          <a:xfrm flipH="false" flipV="false" rot="0">
            <a:off x="15508529" y="8820607"/>
            <a:ext cx="875386" cy="875386"/>
          </a:xfrm>
          <a:custGeom>
            <a:avLst/>
            <a:gdLst/>
            <a:ahLst/>
            <a:cxnLst/>
            <a:rect r="r" b="b" t="t" l="l"/>
            <a:pathLst>
              <a:path h="875386" w="875386">
                <a:moveTo>
                  <a:pt x="0" y="0"/>
                </a:moveTo>
                <a:lnTo>
                  <a:pt x="875385" y="0"/>
                </a:lnTo>
                <a:lnTo>
                  <a:pt x="875385" y="875386"/>
                </a:lnTo>
                <a:lnTo>
                  <a:pt x="0" y="87538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6383914" y="8820607"/>
            <a:ext cx="875386" cy="875386"/>
          </a:xfrm>
          <a:custGeom>
            <a:avLst/>
            <a:gdLst/>
            <a:ahLst/>
            <a:cxnLst/>
            <a:rect r="r" b="b" t="t" l="l"/>
            <a:pathLst>
              <a:path h="875386" w="875386">
                <a:moveTo>
                  <a:pt x="0" y="0"/>
                </a:moveTo>
                <a:lnTo>
                  <a:pt x="875386" y="0"/>
                </a:lnTo>
                <a:lnTo>
                  <a:pt x="875386" y="875386"/>
                </a:lnTo>
                <a:lnTo>
                  <a:pt x="0" y="87538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6719960" y="1466393"/>
            <a:ext cx="10539340" cy="7326511"/>
            <a:chOff x="0" y="0"/>
            <a:chExt cx="14052454" cy="9768681"/>
          </a:xfrm>
        </p:grpSpPr>
        <p:sp>
          <p:nvSpPr>
            <p:cNvPr name="TextBox 3" id="3"/>
            <p:cNvSpPr txBox="true"/>
            <p:nvPr/>
          </p:nvSpPr>
          <p:spPr>
            <a:xfrm rot="0">
              <a:off x="0" y="0"/>
              <a:ext cx="14052454" cy="2057400"/>
            </a:xfrm>
            <a:prstGeom prst="rect">
              <a:avLst/>
            </a:prstGeom>
          </p:spPr>
          <p:txBody>
            <a:bodyPr anchor="t" rtlCol="false" tIns="0" lIns="0" bIns="0" rIns="0">
              <a:spAutoFit/>
            </a:bodyPr>
            <a:lstStyle/>
            <a:p>
              <a:pPr algn="l">
                <a:lnSpc>
                  <a:spcPts val="12212"/>
                </a:lnSpc>
              </a:pPr>
              <a:r>
                <a:rPr lang="en-US" sz="10177">
                  <a:solidFill>
                    <a:srgbClr val="EAEAEA"/>
                  </a:solidFill>
                  <a:latin typeface="TAN Astoria"/>
                  <a:ea typeface="TAN Astoria"/>
                  <a:cs typeface="TAN Astoria"/>
                  <a:sym typeface="TAN Astoria"/>
                </a:rPr>
                <a:t>DETEYLI AŞAMALAR</a:t>
              </a:r>
            </a:p>
          </p:txBody>
        </p:sp>
        <p:sp>
          <p:nvSpPr>
            <p:cNvPr name="TextBox 4" id="4"/>
            <p:cNvSpPr txBox="true"/>
            <p:nvPr/>
          </p:nvSpPr>
          <p:spPr>
            <a:xfrm rot="0">
              <a:off x="0" y="4597243"/>
              <a:ext cx="14052454" cy="5171438"/>
            </a:xfrm>
            <a:prstGeom prst="rect">
              <a:avLst/>
            </a:prstGeom>
          </p:spPr>
          <p:txBody>
            <a:bodyPr anchor="t" rtlCol="false" tIns="0" lIns="0" bIns="0" rIns="0">
              <a:spAutoFit/>
            </a:bodyPr>
            <a:lstStyle/>
            <a:p>
              <a:pPr algn="l">
                <a:lnSpc>
                  <a:spcPts val="2550"/>
                </a:lnSpc>
              </a:pPr>
              <a:r>
                <a:rPr lang="en-US" sz="1700">
                  <a:solidFill>
                    <a:srgbClr val="B2FD52"/>
                  </a:solidFill>
                  <a:latin typeface="Horizon"/>
                  <a:ea typeface="Horizon"/>
                  <a:cs typeface="Horizon"/>
                  <a:sym typeface="Horizon"/>
                </a:rPr>
                <a:t>1- </a:t>
              </a:r>
              <a:r>
                <a:rPr lang="en-US" sz="1700">
                  <a:solidFill>
                    <a:srgbClr val="EAEAEA"/>
                  </a:solidFill>
                  <a:latin typeface="Horizon"/>
                  <a:ea typeface="Horizon"/>
                  <a:cs typeface="Horizon"/>
                  <a:sym typeface="Horizon"/>
                </a:rPr>
                <a:t>Kullanıcıdan sabit bir anahtar uzunluğunu belirlenmesi istenir. Bu, “m” sembolü ile temsil edilir. </a:t>
              </a:r>
            </a:p>
            <a:p>
              <a:pPr algn="l">
                <a:lnSpc>
                  <a:spcPts val="2550"/>
                </a:lnSpc>
              </a:pPr>
            </a:p>
            <a:p>
              <a:pPr algn="l">
                <a:lnSpc>
                  <a:spcPts val="2550"/>
                </a:lnSpc>
              </a:pPr>
              <a:r>
                <a:rPr lang="en-US" sz="1700">
                  <a:solidFill>
                    <a:srgbClr val="B2FD52"/>
                  </a:solidFill>
                  <a:latin typeface="Horizon"/>
                  <a:ea typeface="Horizon"/>
                  <a:cs typeface="Horizon"/>
                  <a:sym typeface="Horizon"/>
                </a:rPr>
                <a:t>2- </a:t>
              </a:r>
              <a:r>
                <a:rPr lang="en-US" sz="1700">
                  <a:solidFill>
                    <a:srgbClr val="D9D9D9"/>
                  </a:solidFill>
                  <a:latin typeface="Horizon"/>
                  <a:ea typeface="Horizon"/>
                  <a:cs typeface="Horizon"/>
                  <a:sym typeface="Horizon"/>
                </a:rPr>
                <a:t>Belirlenen anahtar uzunluğu(m) ne ise, şifrelenmesi ve şifresi çözülmesi istenen metin bu uzunluğa göre bloklarına ayrılır. </a:t>
              </a:r>
            </a:p>
            <a:p>
              <a:pPr algn="l">
                <a:lnSpc>
                  <a:spcPts val="2550"/>
                </a:lnSpc>
              </a:pPr>
            </a:p>
            <a:p>
              <a:pPr algn="l">
                <a:lnSpc>
                  <a:spcPts val="2550"/>
                </a:lnSpc>
              </a:pPr>
              <a:r>
                <a:rPr lang="en-US" sz="1700">
                  <a:solidFill>
                    <a:srgbClr val="B2FD52"/>
                  </a:solidFill>
                  <a:latin typeface="Horizon"/>
                  <a:ea typeface="Horizon"/>
                  <a:cs typeface="Horizon"/>
                  <a:sym typeface="Horizon"/>
                </a:rPr>
                <a:t>3- </a:t>
              </a:r>
              <a:r>
                <a:rPr lang="en-US" sz="1700">
                  <a:solidFill>
                    <a:srgbClr val="D9D9D9"/>
                  </a:solidFill>
                  <a:latin typeface="Horizon"/>
                  <a:ea typeface="Horizon"/>
                  <a:cs typeface="Horizon"/>
                  <a:sym typeface="Horizon"/>
                </a:rPr>
                <a:t>Anahtar “k” sembolü ile temsil edilir. </a:t>
              </a:r>
            </a:p>
            <a:p>
              <a:pPr algn="l">
                <a:lnSpc>
                  <a:spcPts val="2550"/>
                </a:lnSpc>
              </a:pPr>
            </a:p>
            <a:p>
              <a:pPr algn="l">
                <a:lnSpc>
                  <a:spcPts val="2550"/>
                </a:lnSpc>
              </a:pPr>
              <a:r>
                <a:rPr lang="en-US" sz="1700">
                  <a:solidFill>
                    <a:srgbClr val="B2FD52"/>
                  </a:solidFill>
                  <a:latin typeface="Horizon"/>
                  <a:ea typeface="Horizon"/>
                  <a:cs typeface="Horizon"/>
                  <a:sym typeface="Horizon"/>
                </a:rPr>
                <a:t>4-</a:t>
              </a:r>
              <a:r>
                <a:rPr lang="en-US" sz="1700">
                  <a:solidFill>
                    <a:srgbClr val="D9D9D9"/>
                  </a:solidFill>
                  <a:latin typeface="Horizon"/>
                  <a:ea typeface="Horizon"/>
                  <a:cs typeface="Horizon"/>
                  <a:sym typeface="Horizon"/>
                </a:rPr>
                <a:t> Kullanıcının girdiği anahtar uzunluğu(m) ne olursa olsun, başlangıç anahtarı her zaman k = (1,2,3,....) olarak ayarlanır. </a:t>
              </a:r>
            </a:p>
          </p:txBody>
        </p:sp>
        <p:sp>
          <p:nvSpPr>
            <p:cNvPr name="TextBox 5" id="5"/>
            <p:cNvSpPr txBox="true"/>
            <p:nvPr/>
          </p:nvSpPr>
          <p:spPr>
            <a:xfrm rot="0">
              <a:off x="0" y="2495371"/>
              <a:ext cx="14052454" cy="1146809"/>
            </a:xfrm>
            <a:prstGeom prst="rect">
              <a:avLst/>
            </a:prstGeom>
          </p:spPr>
          <p:txBody>
            <a:bodyPr anchor="t" rtlCol="false" tIns="0" lIns="0" bIns="0" rIns="0">
              <a:spAutoFit/>
            </a:bodyPr>
            <a:lstStyle/>
            <a:p>
              <a:pPr algn="l">
                <a:lnSpc>
                  <a:spcPts val="3450"/>
                </a:lnSpc>
              </a:pPr>
              <a:r>
                <a:rPr lang="en-US" sz="2300" b="true">
                  <a:solidFill>
                    <a:srgbClr val="2224EF"/>
                  </a:solidFill>
                  <a:latin typeface="Horizon"/>
                  <a:ea typeface="Horizon"/>
                  <a:cs typeface="Horizon"/>
                  <a:sym typeface="Horizon"/>
                </a:rPr>
                <a:t>Dınamik Kaydırma ile Şifreleme ve Deşifreleme </a:t>
              </a:r>
            </a:p>
          </p:txBody>
        </p:sp>
      </p:grpSp>
      <p:sp>
        <p:nvSpPr>
          <p:cNvPr name="Freeform 6" id="6"/>
          <p:cNvSpPr/>
          <p:nvPr/>
        </p:nvSpPr>
        <p:spPr>
          <a:xfrm flipH="false" flipV="false" rot="1179410">
            <a:off x="-1682382" y="4613165"/>
            <a:ext cx="6297550" cy="6367009"/>
          </a:xfrm>
          <a:custGeom>
            <a:avLst/>
            <a:gdLst/>
            <a:ahLst/>
            <a:cxnLst/>
            <a:rect r="r" b="b" t="t" l="l"/>
            <a:pathLst>
              <a:path h="6367009" w="6297550">
                <a:moveTo>
                  <a:pt x="0" y="0"/>
                </a:moveTo>
                <a:lnTo>
                  <a:pt x="6297550" y="0"/>
                </a:lnTo>
                <a:lnTo>
                  <a:pt x="6297550" y="6367009"/>
                </a:lnTo>
                <a:lnTo>
                  <a:pt x="0" y="63670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28700" y="1028700"/>
            <a:ext cx="875386" cy="875386"/>
          </a:xfrm>
          <a:custGeom>
            <a:avLst/>
            <a:gdLst/>
            <a:ahLst/>
            <a:cxnLst/>
            <a:rect r="r" b="b" t="t" l="l"/>
            <a:pathLst>
              <a:path h="875386" w="875386">
                <a:moveTo>
                  <a:pt x="0" y="0"/>
                </a:moveTo>
                <a:lnTo>
                  <a:pt x="875386" y="0"/>
                </a:lnTo>
                <a:lnTo>
                  <a:pt x="875386" y="875386"/>
                </a:lnTo>
                <a:lnTo>
                  <a:pt x="0" y="8753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028700" y="2069372"/>
            <a:ext cx="875386" cy="875386"/>
          </a:xfrm>
          <a:custGeom>
            <a:avLst/>
            <a:gdLst/>
            <a:ahLst/>
            <a:cxnLst/>
            <a:rect r="r" b="b" t="t" l="l"/>
            <a:pathLst>
              <a:path h="875386" w="875386">
                <a:moveTo>
                  <a:pt x="0" y="0"/>
                </a:moveTo>
                <a:lnTo>
                  <a:pt x="875386" y="0"/>
                </a:lnTo>
                <a:lnTo>
                  <a:pt x="875386" y="875386"/>
                </a:lnTo>
                <a:lnTo>
                  <a:pt x="0" y="8753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5986535" y="-687585"/>
            <a:ext cx="10539340" cy="10774561"/>
            <a:chOff x="0" y="0"/>
            <a:chExt cx="14052454" cy="14366081"/>
          </a:xfrm>
        </p:grpSpPr>
        <p:sp>
          <p:nvSpPr>
            <p:cNvPr name="TextBox 3" id="3"/>
            <p:cNvSpPr txBox="true"/>
            <p:nvPr/>
          </p:nvSpPr>
          <p:spPr>
            <a:xfrm rot="0">
              <a:off x="0" y="0"/>
              <a:ext cx="14052454" cy="2057400"/>
            </a:xfrm>
            <a:prstGeom prst="rect">
              <a:avLst/>
            </a:prstGeom>
          </p:spPr>
          <p:txBody>
            <a:bodyPr anchor="t" rtlCol="false" tIns="0" lIns="0" bIns="0" rIns="0">
              <a:spAutoFit/>
            </a:bodyPr>
            <a:lstStyle/>
            <a:p>
              <a:pPr algn="l">
                <a:lnSpc>
                  <a:spcPts val="12212"/>
                </a:lnSpc>
              </a:pPr>
            </a:p>
          </p:txBody>
        </p:sp>
        <p:sp>
          <p:nvSpPr>
            <p:cNvPr name="TextBox 4" id="4"/>
            <p:cNvSpPr txBox="true"/>
            <p:nvPr/>
          </p:nvSpPr>
          <p:spPr>
            <a:xfrm rot="0">
              <a:off x="0" y="4013043"/>
              <a:ext cx="14052454" cy="10353038"/>
            </a:xfrm>
            <a:prstGeom prst="rect">
              <a:avLst/>
            </a:prstGeom>
          </p:spPr>
          <p:txBody>
            <a:bodyPr anchor="t" rtlCol="false" tIns="0" lIns="0" bIns="0" rIns="0">
              <a:spAutoFit/>
            </a:bodyPr>
            <a:lstStyle/>
            <a:p>
              <a:pPr algn="l">
                <a:lnSpc>
                  <a:spcPts val="2550"/>
                </a:lnSpc>
              </a:pPr>
              <a:r>
                <a:rPr lang="en-US" sz="1700">
                  <a:solidFill>
                    <a:srgbClr val="B2FD52"/>
                  </a:solidFill>
                  <a:latin typeface="Horizon"/>
                  <a:ea typeface="Horizon"/>
                  <a:cs typeface="Horizon"/>
                  <a:sym typeface="Horizon"/>
                </a:rPr>
                <a:t>5- </a:t>
              </a:r>
              <a:r>
                <a:rPr lang="en-US" sz="1700">
                  <a:solidFill>
                    <a:srgbClr val="D9D9D9"/>
                  </a:solidFill>
                  <a:latin typeface="Horizon"/>
                  <a:ea typeface="Horizon"/>
                  <a:cs typeface="Horizon"/>
                  <a:sym typeface="Horizon"/>
                </a:rPr>
                <a:t>Sonraki her yeni blokta, anahtar 1 artışla:</a:t>
              </a:r>
            </a:p>
            <a:p>
              <a:pPr algn="l">
                <a:lnSpc>
                  <a:spcPts val="2550"/>
                </a:lnSpc>
              </a:pPr>
            </a:p>
            <a:p>
              <a:pPr algn="l">
                <a:lnSpc>
                  <a:spcPts val="2550"/>
                </a:lnSpc>
              </a:pPr>
              <a:r>
                <a:rPr lang="en-US" sz="1700">
                  <a:solidFill>
                    <a:srgbClr val="B2FD52"/>
                  </a:solidFill>
                  <a:latin typeface="Horizon"/>
                  <a:ea typeface="Horizon"/>
                  <a:cs typeface="Horizon"/>
                  <a:sym typeface="Horizon"/>
                </a:rPr>
                <a:t> k1  = (2,3,4,....) </a:t>
              </a:r>
            </a:p>
            <a:p>
              <a:pPr algn="l">
                <a:lnSpc>
                  <a:spcPts val="2550"/>
                </a:lnSpc>
              </a:pPr>
              <a:r>
                <a:rPr lang="en-US" sz="1700">
                  <a:solidFill>
                    <a:srgbClr val="B2FD52"/>
                  </a:solidFill>
                  <a:latin typeface="Horizon"/>
                  <a:ea typeface="Horizon"/>
                  <a:cs typeface="Horizon"/>
                  <a:sym typeface="Horizon"/>
                </a:rPr>
                <a:t> k2 = (3,4,5,....)</a:t>
              </a:r>
            </a:p>
            <a:p>
              <a:pPr algn="l">
                <a:lnSpc>
                  <a:spcPts val="2550"/>
                </a:lnSpc>
              </a:pPr>
              <a:r>
                <a:rPr lang="en-US" sz="1700">
                  <a:solidFill>
                    <a:srgbClr val="B2FD52"/>
                  </a:solidFill>
                  <a:latin typeface="Horizon"/>
                  <a:ea typeface="Horizon"/>
                  <a:cs typeface="Horizon"/>
                  <a:sym typeface="Horizon"/>
                </a:rPr>
                <a:t> k3 = (4,5,6,....)</a:t>
              </a:r>
            </a:p>
            <a:p>
              <a:pPr algn="l">
                <a:lnSpc>
                  <a:spcPts val="2550"/>
                </a:lnSpc>
              </a:pPr>
              <a:r>
                <a:rPr lang="en-US" sz="1700">
                  <a:solidFill>
                    <a:srgbClr val="B2FD52"/>
                  </a:solidFill>
                  <a:latin typeface="Horizon"/>
                  <a:ea typeface="Horizon"/>
                  <a:cs typeface="Horizon"/>
                  <a:sym typeface="Horizon"/>
                </a:rPr>
                <a:t> . </a:t>
              </a:r>
            </a:p>
            <a:p>
              <a:pPr algn="l">
                <a:lnSpc>
                  <a:spcPts val="2550"/>
                </a:lnSpc>
              </a:pPr>
              <a:r>
                <a:rPr lang="en-US" sz="1700">
                  <a:solidFill>
                    <a:srgbClr val="B2FD52"/>
                  </a:solidFill>
                  <a:latin typeface="Horizon"/>
                  <a:ea typeface="Horizon"/>
                  <a:cs typeface="Horizon"/>
                  <a:sym typeface="Horizon"/>
                </a:rPr>
                <a:t> .</a:t>
              </a:r>
            </a:p>
            <a:p>
              <a:pPr algn="l">
                <a:lnSpc>
                  <a:spcPts val="2550"/>
                </a:lnSpc>
              </a:pPr>
              <a:r>
                <a:rPr lang="en-US" sz="1700">
                  <a:solidFill>
                    <a:srgbClr val="B2FD52"/>
                  </a:solidFill>
                  <a:latin typeface="Horizon"/>
                  <a:ea typeface="Horizon"/>
                  <a:cs typeface="Horizon"/>
                  <a:sym typeface="Horizon"/>
                </a:rPr>
                <a:t> Kn = (_,_,_,....)</a:t>
              </a:r>
            </a:p>
            <a:p>
              <a:pPr algn="l">
                <a:lnSpc>
                  <a:spcPts val="2550"/>
                </a:lnSpc>
              </a:pPr>
            </a:p>
            <a:p>
              <a:pPr algn="l">
                <a:lnSpc>
                  <a:spcPts val="2550"/>
                </a:lnSpc>
              </a:pPr>
            </a:p>
            <a:p>
              <a:pPr algn="l">
                <a:lnSpc>
                  <a:spcPts val="2550"/>
                </a:lnSpc>
              </a:pPr>
              <a:r>
                <a:rPr lang="en-US" sz="1700">
                  <a:solidFill>
                    <a:srgbClr val="B2FD52"/>
                  </a:solidFill>
                  <a:latin typeface="Horizon"/>
                  <a:ea typeface="Horizon"/>
                  <a:cs typeface="Horizon"/>
                  <a:sym typeface="Horizon"/>
                </a:rPr>
                <a:t>6- </a:t>
              </a:r>
              <a:r>
                <a:rPr lang="en-US" sz="1700">
                  <a:solidFill>
                    <a:srgbClr val="D9D9D9"/>
                  </a:solidFill>
                  <a:latin typeface="Horizon"/>
                  <a:ea typeface="Horizon"/>
                  <a:cs typeface="Horizon"/>
                  <a:sym typeface="Horizon"/>
                </a:rPr>
                <a:t>Olacak şekilde değiştirilir yani anahtar kaydırması yapılır. </a:t>
              </a:r>
            </a:p>
            <a:p>
              <a:pPr algn="l">
                <a:lnSpc>
                  <a:spcPts val="2550"/>
                </a:lnSpc>
              </a:pPr>
            </a:p>
            <a:p>
              <a:pPr algn="l">
                <a:lnSpc>
                  <a:spcPts val="2550"/>
                </a:lnSpc>
              </a:pPr>
              <a:r>
                <a:rPr lang="en-US" sz="1700">
                  <a:solidFill>
                    <a:srgbClr val="B2FD52"/>
                  </a:solidFill>
                  <a:latin typeface="Horizon"/>
                  <a:ea typeface="Horizon"/>
                  <a:cs typeface="Horizon"/>
                  <a:sym typeface="Horizon"/>
                </a:rPr>
                <a:t>7- </a:t>
              </a:r>
              <a:r>
                <a:rPr lang="en-US" sz="1700">
                  <a:solidFill>
                    <a:srgbClr val="D9D9D9"/>
                  </a:solidFill>
                  <a:latin typeface="Horizon"/>
                  <a:ea typeface="Horizon"/>
                  <a:cs typeface="Horizon"/>
                  <a:sym typeface="Horizon"/>
                </a:rPr>
                <a:t>Kaydırma sonucunda elde edilen her yeni anahtar(k), sırası ile bloklara uygulanarak şifreleme ve deşifreleme işlemleri gerçekleştirilir.</a:t>
              </a:r>
            </a:p>
            <a:p>
              <a:pPr algn="l">
                <a:lnSpc>
                  <a:spcPts val="2550"/>
                </a:lnSpc>
              </a:pPr>
            </a:p>
            <a:p>
              <a:pPr algn="l">
                <a:lnSpc>
                  <a:spcPts val="2550"/>
                </a:lnSpc>
              </a:pPr>
              <a:r>
                <a:rPr lang="en-US" sz="1700">
                  <a:solidFill>
                    <a:srgbClr val="B2FD52"/>
                  </a:solidFill>
                  <a:latin typeface="Horizon"/>
                  <a:ea typeface="Horizon"/>
                  <a:cs typeface="Horizon"/>
                  <a:sym typeface="Horizon"/>
                </a:rPr>
                <a:t>8-</a:t>
              </a:r>
              <a:r>
                <a:rPr lang="en-US" sz="1700">
                  <a:solidFill>
                    <a:srgbClr val="CFD0CE"/>
                  </a:solidFill>
                  <a:latin typeface="Horizon"/>
                  <a:ea typeface="Horizon"/>
                  <a:cs typeface="Horizon"/>
                  <a:sym typeface="Horizon"/>
                </a:rPr>
                <a:t> Her blok için elde edilen şifrelenmiş veya deşifre edilmiş metinler bir araya getirilerek şifrelenmiş ya da deşifre edilmiş tam metin elde edilir. </a:t>
              </a:r>
            </a:p>
            <a:p>
              <a:pPr algn="l">
                <a:lnSpc>
                  <a:spcPts val="2550"/>
                </a:lnSpc>
              </a:pPr>
            </a:p>
            <a:p>
              <a:pPr algn="l">
                <a:lnSpc>
                  <a:spcPts val="2550"/>
                </a:lnSpc>
              </a:pPr>
            </a:p>
            <a:p>
              <a:pPr algn="l">
                <a:lnSpc>
                  <a:spcPts val="2550"/>
                </a:lnSpc>
              </a:pPr>
            </a:p>
            <a:p>
              <a:pPr algn="l">
                <a:lnSpc>
                  <a:spcPts val="2550"/>
                </a:lnSpc>
              </a:pPr>
            </a:p>
          </p:txBody>
        </p:sp>
        <p:sp>
          <p:nvSpPr>
            <p:cNvPr name="TextBox 5" id="5"/>
            <p:cNvSpPr txBox="true"/>
            <p:nvPr/>
          </p:nvSpPr>
          <p:spPr>
            <a:xfrm rot="0">
              <a:off x="0" y="2495371"/>
              <a:ext cx="14052454" cy="562609"/>
            </a:xfrm>
            <a:prstGeom prst="rect">
              <a:avLst/>
            </a:prstGeom>
          </p:spPr>
          <p:txBody>
            <a:bodyPr anchor="t" rtlCol="false" tIns="0" lIns="0" bIns="0" rIns="0">
              <a:spAutoFit/>
            </a:bodyPr>
            <a:lstStyle/>
            <a:p>
              <a:pPr algn="l">
                <a:lnSpc>
                  <a:spcPts val="3450"/>
                </a:lnSpc>
              </a:pPr>
              <a:r>
                <a:rPr lang="en-US" sz="2300" b="true">
                  <a:solidFill>
                    <a:srgbClr val="2224EF"/>
                  </a:solidFill>
                  <a:latin typeface="Horizon"/>
                  <a:ea typeface="Horizon"/>
                  <a:cs typeface="Horizon"/>
                  <a:sym typeface="Horizon"/>
                </a:rPr>
                <a:t>Devam</a:t>
              </a:r>
            </a:p>
          </p:txBody>
        </p:sp>
      </p:grpSp>
      <p:sp>
        <p:nvSpPr>
          <p:cNvPr name="Freeform 6" id="6"/>
          <p:cNvSpPr/>
          <p:nvPr/>
        </p:nvSpPr>
        <p:spPr>
          <a:xfrm flipH="false" flipV="false" rot="1179410">
            <a:off x="-1682382" y="4613165"/>
            <a:ext cx="6297550" cy="6367009"/>
          </a:xfrm>
          <a:custGeom>
            <a:avLst/>
            <a:gdLst/>
            <a:ahLst/>
            <a:cxnLst/>
            <a:rect r="r" b="b" t="t" l="l"/>
            <a:pathLst>
              <a:path h="6367009" w="6297550">
                <a:moveTo>
                  <a:pt x="0" y="0"/>
                </a:moveTo>
                <a:lnTo>
                  <a:pt x="6297550" y="0"/>
                </a:lnTo>
                <a:lnTo>
                  <a:pt x="6297550" y="6367009"/>
                </a:lnTo>
                <a:lnTo>
                  <a:pt x="0" y="63670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28700" y="1028700"/>
            <a:ext cx="875386" cy="875386"/>
          </a:xfrm>
          <a:custGeom>
            <a:avLst/>
            <a:gdLst/>
            <a:ahLst/>
            <a:cxnLst/>
            <a:rect r="r" b="b" t="t" l="l"/>
            <a:pathLst>
              <a:path h="875386" w="875386">
                <a:moveTo>
                  <a:pt x="0" y="0"/>
                </a:moveTo>
                <a:lnTo>
                  <a:pt x="875386" y="0"/>
                </a:lnTo>
                <a:lnTo>
                  <a:pt x="875386" y="875386"/>
                </a:lnTo>
                <a:lnTo>
                  <a:pt x="0" y="8753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028700" y="2069372"/>
            <a:ext cx="875386" cy="875386"/>
          </a:xfrm>
          <a:custGeom>
            <a:avLst/>
            <a:gdLst/>
            <a:ahLst/>
            <a:cxnLst/>
            <a:rect r="r" b="b" t="t" l="l"/>
            <a:pathLst>
              <a:path h="875386" w="875386">
                <a:moveTo>
                  <a:pt x="0" y="0"/>
                </a:moveTo>
                <a:lnTo>
                  <a:pt x="875386" y="0"/>
                </a:lnTo>
                <a:lnTo>
                  <a:pt x="875386" y="875386"/>
                </a:lnTo>
                <a:lnTo>
                  <a:pt x="0" y="8753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59781" y="5316677"/>
            <a:ext cx="3988681" cy="5909629"/>
          </a:xfrm>
          <a:custGeom>
            <a:avLst/>
            <a:gdLst/>
            <a:ahLst/>
            <a:cxnLst/>
            <a:rect r="r" b="b" t="t" l="l"/>
            <a:pathLst>
              <a:path h="5909629" w="3988681">
                <a:moveTo>
                  <a:pt x="0" y="0"/>
                </a:moveTo>
                <a:lnTo>
                  <a:pt x="3988680" y="0"/>
                </a:lnTo>
                <a:lnTo>
                  <a:pt x="3988680" y="5909629"/>
                </a:lnTo>
                <a:lnTo>
                  <a:pt x="0" y="5909629"/>
                </a:lnTo>
                <a:lnTo>
                  <a:pt x="0" y="0"/>
                </a:lnTo>
                <a:close/>
              </a:path>
            </a:pathLst>
          </a:custGeom>
          <a:blipFill>
            <a:blip r:embed="rId2">
              <a:extLst>
                <a:ext uri="{96DAC541-7B7A-43D3-8B79-37D633B846F1}">
                  <asvg:svgBlip xmlns:asvg="http://schemas.microsoft.com/office/drawing/2016/SVG/main" r:embed="rId3"/>
                </a:ext>
              </a:extLst>
            </a:blip>
            <a:stretch>
              <a:fillRect l="0" t="0" r="-48159" b="0"/>
            </a:stretch>
          </a:blipFill>
        </p:spPr>
      </p:sp>
      <p:grpSp>
        <p:nvGrpSpPr>
          <p:cNvPr name="Group 3" id="3"/>
          <p:cNvGrpSpPr/>
          <p:nvPr/>
        </p:nvGrpSpPr>
        <p:grpSpPr>
          <a:xfrm rot="0">
            <a:off x="3616008" y="2810894"/>
            <a:ext cx="5093334" cy="722777"/>
            <a:chOff x="0" y="0"/>
            <a:chExt cx="655829" cy="93066"/>
          </a:xfrm>
        </p:grpSpPr>
        <p:sp>
          <p:nvSpPr>
            <p:cNvPr name="Freeform 4" id="4"/>
            <p:cNvSpPr/>
            <p:nvPr/>
          </p:nvSpPr>
          <p:spPr>
            <a:xfrm flipH="false" flipV="false" rot="0">
              <a:off x="0" y="0"/>
              <a:ext cx="655829" cy="93066"/>
            </a:xfrm>
            <a:custGeom>
              <a:avLst/>
              <a:gdLst/>
              <a:ahLst/>
              <a:cxnLst/>
              <a:rect r="r" b="b" t="t" l="l"/>
              <a:pathLst>
                <a:path h="93066" w="655829">
                  <a:moveTo>
                    <a:pt x="46533" y="0"/>
                  </a:moveTo>
                  <a:lnTo>
                    <a:pt x="609296" y="0"/>
                  </a:lnTo>
                  <a:cubicBezTo>
                    <a:pt x="621638" y="0"/>
                    <a:pt x="633473" y="4903"/>
                    <a:pt x="642200" y="13629"/>
                  </a:cubicBezTo>
                  <a:cubicBezTo>
                    <a:pt x="650927" y="22356"/>
                    <a:pt x="655829" y="34192"/>
                    <a:pt x="655829" y="46533"/>
                  </a:cubicBezTo>
                  <a:lnTo>
                    <a:pt x="655829" y="46533"/>
                  </a:lnTo>
                  <a:cubicBezTo>
                    <a:pt x="655829" y="72233"/>
                    <a:pt x="634996" y="93066"/>
                    <a:pt x="609296" y="93066"/>
                  </a:cubicBezTo>
                  <a:lnTo>
                    <a:pt x="46533" y="93066"/>
                  </a:lnTo>
                  <a:cubicBezTo>
                    <a:pt x="34192" y="93066"/>
                    <a:pt x="22356" y="88164"/>
                    <a:pt x="13629" y="79437"/>
                  </a:cubicBezTo>
                  <a:cubicBezTo>
                    <a:pt x="4903" y="70710"/>
                    <a:pt x="0" y="58875"/>
                    <a:pt x="0" y="46533"/>
                  </a:cubicBezTo>
                  <a:lnTo>
                    <a:pt x="0" y="46533"/>
                  </a:lnTo>
                  <a:cubicBezTo>
                    <a:pt x="0" y="34192"/>
                    <a:pt x="4903" y="22356"/>
                    <a:pt x="13629" y="13629"/>
                  </a:cubicBezTo>
                  <a:cubicBezTo>
                    <a:pt x="22356" y="4903"/>
                    <a:pt x="34192" y="0"/>
                    <a:pt x="46533" y="0"/>
                  </a:cubicBezTo>
                  <a:close/>
                </a:path>
              </a:pathLst>
            </a:custGeom>
            <a:solidFill>
              <a:srgbClr val="2224EF"/>
            </a:solidFill>
            <a:ln w="9525" cap="rnd">
              <a:solidFill>
                <a:srgbClr val="EAEAEA"/>
              </a:solidFill>
              <a:prstDash val="solid"/>
              <a:round/>
            </a:ln>
          </p:spPr>
        </p:sp>
        <p:sp>
          <p:nvSpPr>
            <p:cNvPr name="TextBox 5" id="5"/>
            <p:cNvSpPr txBox="true"/>
            <p:nvPr/>
          </p:nvSpPr>
          <p:spPr>
            <a:xfrm>
              <a:off x="0" y="-57150"/>
              <a:ext cx="655829" cy="150216"/>
            </a:xfrm>
            <a:prstGeom prst="rect">
              <a:avLst/>
            </a:prstGeom>
          </p:spPr>
          <p:txBody>
            <a:bodyPr anchor="ctr" rtlCol="false" tIns="254000" lIns="254000" bIns="254000" rIns="254000"/>
            <a:lstStyle/>
            <a:p>
              <a:pPr algn="ctr">
                <a:lnSpc>
                  <a:spcPts val="2380"/>
                </a:lnSpc>
              </a:pPr>
              <a:r>
                <a:rPr lang="en-US" sz="1700" u="sng">
                  <a:solidFill>
                    <a:srgbClr val="EAEAEA"/>
                  </a:solidFill>
                  <a:latin typeface="Horizon"/>
                  <a:ea typeface="Horizon"/>
                  <a:cs typeface="Horizon"/>
                  <a:sym typeface="Horizon"/>
                </a:rPr>
                <a:t>ANAHTAR UZUNLUĞU(M)</a:t>
              </a:r>
            </a:p>
          </p:txBody>
        </p:sp>
      </p:grpSp>
      <p:grpSp>
        <p:nvGrpSpPr>
          <p:cNvPr name="Group 6" id="6"/>
          <p:cNvGrpSpPr/>
          <p:nvPr/>
        </p:nvGrpSpPr>
        <p:grpSpPr>
          <a:xfrm rot="0">
            <a:off x="3616008" y="3971149"/>
            <a:ext cx="5093334" cy="722777"/>
            <a:chOff x="0" y="0"/>
            <a:chExt cx="655829" cy="93066"/>
          </a:xfrm>
        </p:grpSpPr>
        <p:sp>
          <p:nvSpPr>
            <p:cNvPr name="Freeform 7" id="7"/>
            <p:cNvSpPr/>
            <p:nvPr/>
          </p:nvSpPr>
          <p:spPr>
            <a:xfrm flipH="false" flipV="false" rot="0">
              <a:off x="0" y="0"/>
              <a:ext cx="655829" cy="93066"/>
            </a:xfrm>
            <a:custGeom>
              <a:avLst/>
              <a:gdLst/>
              <a:ahLst/>
              <a:cxnLst/>
              <a:rect r="r" b="b" t="t" l="l"/>
              <a:pathLst>
                <a:path h="93066" w="655829">
                  <a:moveTo>
                    <a:pt x="46533" y="0"/>
                  </a:moveTo>
                  <a:lnTo>
                    <a:pt x="609296" y="0"/>
                  </a:lnTo>
                  <a:cubicBezTo>
                    <a:pt x="621638" y="0"/>
                    <a:pt x="633473" y="4903"/>
                    <a:pt x="642200" y="13629"/>
                  </a:cubicBezTo>
                  <a:cubicBezTo>
                    <a:pt x="650927" y="22356"/>
                    <a:pt x="655829" y="34192"/>
                    <a:pt x="655829" y="46533"/>
                  </a:cubicBezTo>
                  <a:lnTo>
                    <a:pt x="655829" y="46533"/>
                  </a:lnTo>
                  <a:cubicBezTo>
                    <a:pt x="655829" y="72233"/>
                    <a:pt x="634996" y="93066"/>
                    <a:pt x="609296" y="93066"/>
                  </a:cubicBezTo>
                  <a:lnTo>
                    <a:pt x="46533" y="93066"/>
                  </a:lnTo>
                  <a:cubicBezTo>
                    <a:pt x="34192" y="93066"/>
                    <a:pt x="22356" y="88164"/>
                    <a:pt x="13629" y="79437"/>
                  </a:cubicBezTo>
                  <a:cubicBezTo>
                    <a:pt x="4903" y="70710"/>
                    <a:pt x="0" y="58875"/>
                    <a:pt x="0" y="46533"/>
                  </a:cubicBezTo>
                  <a:lnTo>
                    <a:pt x="0" y="46533"/>
                  </a:lnTo>
                  <a:cubicBezTo>
                    <a:pt x="0" y="34192"/>
                    <a:pt x="4903" y="22356"/>
                    <a:pt x="13629" y="13629"/>
                  </a:cubicBezTo>
                  <a:cubicBezTo>
                    <a:pt x="22356" y="4903"/>
                    <a:pt x="34192" y="0"/>
                    <a:pt x="46533" y="0"/>
                  </a:cubicBezTo>
                  <a:close/>
                </a:path>
              </a:pathLst>
            </a:custGeom>
            <a:solidFill>
              <a:srgbClr val="2224EF"/>
            </a:solidFill>
            <a:ln w="9525" cap="rnd">
              <a:solidFill>
                <a:srgbClr val="EAEAEA"/>
              </a:solidFill>
              <a:prstDash val="solid"/>
              <a:round/>
            </a:ln>
          </p:spPr>
        </p:sp>
        <p:sp>
          <p:nvSpPr>
            <p:cNvPr name="TextBox 8" id="8"/>
            <p:cNvSpPr txBox="true"/>
            <p:nvPr/>
          </p:nvSpPr>
          <p:spPr>
            <a:xfrm>
              <a:off x="0" y="-57150"/>
              <a:ext cx="655829" cy="150216"/>
            </a:xfrm>
            <a:prstGeom prst="rect">
              <a:avLst/>
            </a:prstGeom>
          </p:spPr>
          <p:txBody>
            <a:bodyPr anchor="ctr" rtlCol="false" tIns="254000" lIns="254000" bIns="254000" rIns="254000"/>
            <a:lstStyle/>
            <a:p>
              <a:pPr algn="ctr">
                <a:lnSpc>
                  <a:spcPts val="2380"/>
                </a:lnSpc>
              </a:pPr>
              <a:r>
                <a:rPr lang="en-US" sz="1700" u="sng">
                  <a:solidFill>
                    <a:srgbClr val="EAEAEA"/>
                  </a:solidFill>
                  <a:latin typeface="Horizon"/>
                  <a:ea typeface="Horizon"/>
                  <a:cs typeface="Horizon"/>
                  <a:sym typeface="Horizon"/>
                </a:rPr>
                <a:t>ŞIFRELEME </a:t>
              </a:r>
            </a:p>
          </p:txBody>
        </p:sp>
      </p:grpSp>
      <p:grpSp>
        <p:nvGrpSpPr>
          <p:cNvPr name="Group 9" id="9"/>
          <p:cNvGrpSpPr/>
          <p:nvPr/>
        </p:nvGrpSpPr>
        <p:grpSpPr>
          <a:xfrm rot="0">
            <a:off x="9578658" y="2810894"/>
            <a:ext cx="5093334" cy="722777"/>
            <a:chOff x="0" y="0"/>
            <a:chExt cx="655829" cy="93066"/>
          </a:xfrm>
        </p:grpSpPr>
        <p:sp>
          <p:nvSpPr>
            <p:cNvPr name="Freeform 10" id="10"/>
            <p:cNvSpPr/>
            <p:nvPr/>
          </p:nvSpPr>
          <p:spPr>
            <a:xfrm flipH="false" flipV="false" rot="0">
              <a:off x="0" y="0"/>
              <a:ext cx="655829" cy="93066"/>
            </a:xfrm>
            <a:custGeom>
              <a:avLst/>
              <a:gdLst/>
              <a:ahLst/>
              <a:cxnLst/>
              <a:rect r="r" b="b" t="t" l="l"/>
              <a:pathLst>
                <a:path h="93066" w="655829">
                  <a:moveTo>
                    <a:pt x="46533" y="0"/>
                  </a:moveTo>
                  <a:lnTo>
                    <a:pt x="609296" y="0"/>
                  </a:lnTo>
                  <a:cubicBezTo>
                    <a:pt x="621638" y="0"/>
                    <a:pt x="633473" y="4903"/>
                    <a:pt x="642200" y="13629"/>
                  </a:cubicBezTo>
                  <a:cubicBezTo>
                    <a:pt x="650927" y="22356"/>
                    <a:pt x="655829" y="34192"/>
                    <a:pt x="655829" y="46533"/>
                  </a:cubicBezTo>
                  <a:lnTo>
                    <a:pt x="655829" y="46533"/>
                  </a:lnTo>
                  <a:cubicBezTo>
                    <a:pt x="655829" y="72233"/>
                    <a:pt x="634996" y="93066"/>
                    <a:pt x="609296" y="93066"/>
                  </a:cubicBezTo>
                  <a:lnTo>
                    <a:pt x="46533" y="93066"/>
                  </a:lnTo>
                  <a:cubicBezTo>
                    <a:pt x="34192" y="93066"/>
                    <a:pt x="22356" y="88164"/>
                    <a:pt x="13629" y="79437"/>
                  </a:cubicBezTo>
                  <a:cubicBezTo>
                    <a:pt x="4903" y="70710"/>
                    <a:pt x="0" y="58875"/>
                    <a:pt x="0" y="46533"/>
                  </a:cubicBezTo>
                  <a:lnTo>
                    <a:pt x="0" y="46533"/>
                  </a:lnTo>
                  <a:cubicBezTo>
                    <a:pt x="0" y="34192"/>
                    <a:pt x="4903" y="22356"/>
                    <a:pt x="13629" y="13629"/>
                  </a:cubicBezTo>
                  <a:cubicBezTo>
                    <a:pt x="22356" y="4903"/>
                    <a:pt x="34192" y="0"/>
                    <a:pt x="46533" y="0"/>
                  </a:cubicBezTo>
                  <a:close/>
                </a:path>
              </a:pathLst>
            </a:custGeom>
            <a:solidFill>
              <a:srgbClr val="2224EF"/>
            </a:solidFill>
            <a:ln w="9525" cap="rnd">
              <a:solidFill>
                <a:srgbClr val="EAEAEA"/>
              </a:solidFill>
              <a:prstDash val="solid"/>
              <a:round/>
            </a:ln>
          </p:spPr>
        </p:sp>
        <p:sp>
          <p:nvSpPr>
            <p:cNvPr name="TextBox 11" id="11"/>
            <p:cNvSpPr txBox="true"/>
            <p:nvPr/>
          </p:nvSpPr>
          <p:spPr>
            <a:xfrm>
              <a:off x="0" y="-57150"/>
              <a:ext cx="655829" cy="150216"/>
            </a:xfrm>
            <a:prstGeom prst="rect">
              <a:avLst/>
            </a:prstGeom>
          </p:spPr>
          <p:txBody>
            <a:bodyPr anchor="ctr" rtlCol="false" tIns="254000" lIns="254000" bIns="254000" rIns="254000"/>
            <a:lstStyle/>
            <a:p>
              <a:pPr algn="ctr">
                <a:lnSpc>
                  <a:spcPts val="2380"/>
                </a:lnSpc>
              </a:pPr>
              <a:r>
                <a:rPr lang="en-US" sz="1700" u="sng">
                  <a:solidFill>
                    <a:srgbClr val="EAEAEA"/>
                  </a:solidFill>
                  <a:latin typeface="Horizon"/>
                  <a:ea typeface="Horizon"/>
                  <a:cs typeface="Horizon"/>
                  <a:sym typeface="Horizon"/>
                </a:rPr>
                <a:t>ANAHTAR(K)</a:t>
              </a:r>
            </a:p>
          </p:txBody>
        </p:sp>
      </p:grpSp>
      <p:grpSp>
        <p:nvGrpSpPr>
          <p:cNvPr name="Group 12" id="12"/>
          <p:cNvGrpSpPr/>
          <p:nvPr/>
        </p:nvGrpSpPr>
        <p:grpSpPr>
          <a:xfrm rot="0">
            <a:off x="9578658" y="3971149"/>
            <a:ext cx="5093334" cy="722777"/>
            <a:chOff x="0" y="0"/>
            <a:chExt cx="655829" cy="93066"/>
          </a:xfrm>
        </p:grpSpPr>
        <p:sp>
          <p:nvSpPr>
            <p:cNvPr name="Freeform 13" id="13"/>
            <p:cNvSpPr/>
            <p:nvPr/>
          </p:nvSpPr>
          <p:spPr>
            <a:xfrm flipH="false" flipV="false" rot="0">
              <a:off x="0" y="0"/>
              <a:ext cx="655829" cy="93066"/>
            </a:xfrm>
            <a:custGeom>
              <a:avLst/>
              <a:gdLst/>
              <a:ahLst/>
              <a:cxnLst/>
              <a:rect r="r" b="b" t="t" l="l"/>
              <a:pathLst>
                <a:path h="93066" w="655829">
                  <a:moveTo>
                    <a:pt x="46533" y="0"/>
                  </a:moveTo>
                  <a:lnTo>
                    <a:pt x="609296" y="0"/>
                  </a:lnTo>
                  <a:cubicBezTo>
                    <a:pt x="621638" y="0"/>
                    <a:pt x="633473" y="4903"/>
                    <a:pt x="642200" y="13629"/>
                  </a:cubicBezTo>
                  <a:cubicBezTo>
                    <a:pt x="650927" y="22356"/>
                    <a:pt x="655829" y="34192"/>
                    <a:pt x="655829" y="46533"/>
                  </a:cubicBezTo>
                  <a:lnTo>
                    <a:pt x="655829" y="46533"/>
                  </a:lnTo>
                  <a:cubicBezTo>
                    <a:pt x="655829" y="72233"/>
                    <a:pt x="634996" y="93066"/>
                    <a:pt x="609296" y="93066"/>
                  </a:cubicBezTo>
                  <a:lnTo>
                    <a:pt x="46533" y="93066"/>
                  </a:lnTo>
                  <a:cubicBezTo>
                    <a:pt x="34192" y="93066"/>
                    <a:pt x="22356" y="88164"/>
                    <a:pt x="13629" y="79437"/>
                  </a:cubicBezTo>
                  <a:cubicBezTo>
                    <a:pt x="4903" y="70710"/>
                    <a:pt x="0" y="58875"/>
                    <a:pt x="0" y="46533"/>
                  </a:cubicBezTo>
                  <a:lnTo>
                    <a:pt x="0" y="46533"/>
                  </a:lnTo>
                  <a:cubicBezTo>
                    <a:pt x="0" y="34192"/>
                    <a:pt x="4903" y="22356"/>
                    <a:pt x="13629" y="13629"/>
                  </a:cubicBezTo>
                  <a:cubicBezTo>
                    <a:pt x="22356" y="4903"/>
                    <a:pt x="34192" y="0"/>
                    <a:pt x="46533" y="0"/>
                  </a:cubicBezTo>
                  <a:close/>
                </a:path>
              </a:pathLst>
            </a:custGeom>
            <a:solidFill>
              <a:srgbClr val="2224EF"/>
            </a:solidFill>
            <a:ln w="9525" cap="rnd">
              <a:solidFill>
                <a:srgbClr val="EAEAEA"/>
              </a:solidFill>
              <a:prstDash val="solid"/>
              <a:round/>
            </a:ln>
          </p:spPr>
        </p:sp>
        <p:sp>
          <p:nvSpPr>
            <p:cNvPr name="TextBox 14" id="14"/>
            <p:cNvSpPr txBox="true"/>
            <p:nvPr/>
          </p:nvSpPr>
          <p:spPr>
            <a:xfrm>
              <a:off x="0" y="-57150"/>
              <a:ext cx="655829" cy="150216"/>
            </a:xfrm>
            <a:prstGeom prst="rect">
              <a:avLst/>
            </a:prstGeom>
          </p:spPr>
          <p:txBody>
            <a:bodyPr anchor="ctr" rtlCol="false" tIns="254000" lIns="254000" bIns="254000" rIns="254000"/>
            <a:lstStyle/>
            <a:p>
              <a:pPr algn="ctr">
                <a:lnSpc>
                  <a:spcPts val="2380"/>
                </a:lnSpc>
              </a:pPr>
              <a:r>
                <a:rPr lang="en-US" sz="1700" u="sng">
                  <a:solidFill>
                    <a:srgbClr val="EAEAEA"/>
                  </a:solidFill>
                  <a:latin typeface="Horizon"/>
                  <a:ea typeface="Horizon"/>
                  <a:cs typeface="Horizon"/>
                  <a:sym typeface="Horizon"/>
                </a:rPr>
                <a:t>DEŞIFRELEME </a:t>
              </a:r>
            </a:p>
          </p:txBody>
        </p:sp>
      </p:grpSp>
      <p:sp>
        <p:nvSpPr>
          <p:cNvPr name="TextBox 15" id="15"/>
          <p:cNvSpPr txBox="true"/>
          <p:nvPr/>
        </p:nvSpPr>
        <p:spPr>
          <a:xfrm rot="0">
            <a:off x="3616008" y="1285112"/>
            <a:ext cx="11055983" cy="847725"/>
          </a:xfrm>
          <a:prstGeom prst="rect">
            <a:avLst/>
          </a:prstGeom>
        </p:spPr>
        <p:txBody>
          <a:bodyPr anchor="t" rtlCol="false" tIns="0" lIns="0" bIns="0" rIns="0">
            <a:spAutoFit/>
          </a:bodyPr>
          <a:lstStyle/>
          <a:p>
            <a:pPr algn="ctr">
              <a:lnSpc>
                <a:spcPts val="6693"/>
              </a:lnSpc>
            </a:pPr>
            <a:r>
              <a:rPr lang="en-US" sz="5578">
                <a:solidFill>
                  <a:srgbClr val="EAEAEA"/>
                </a:solidFill>
                <a:latin typeface="TAN Astoria"/>
                <a:ea typeface="TAN Astoria"/>
                <a:cs typeface="TAN Astoria"/>
                <a:sym typeface="TAN Astoria"/>
              </a:rPr>
              <a:t>ANAHTAR KELIMELER VE FORMÜLLER</a:t>
            </a:r>
          </a:p>
        </p:txBody>
      </p:sp>
      <p:sp>
        <p:nvSpPr>
          <p:cNvPr name="Freeform 16" id="16"/>
          <p:cNvSpPr/>
          <p:nvPr/>
        </p:nvSpPr>
        <p:spPr>
          <a:xfrm flipH="false" flipV="false" rot="-7987049">
            <a:off x="15261532" y="-546171"/>
            <a:ext cx="5008894" cy="5064139"/>
          </a:xfrm>
          <a:custGeom>
            <a:avLst/>
            <a:gdLst/>
            <a:ahLst/>
            <a:cxnLst/>
            <a:rect r="r" b="b" t="t" l="l"/>
            <a:pathLst>
              <a:path h="5064139" w="5008894">
                <a:moveTo>
                  <a:pt x="0" y="0"/>
                </a:moveTo>
                <a:lnTo>
                  <a:pt x="5008894" y="0"/>
                </a:lnTo>
                <a:lnTo>
                  <a:pt x="5008894" y="5064140"/>
                </a:lnTo>
                <a:lnTo>
                  <a:pt x="0" y="50641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7" id="17"/>
          <p:cNvGrpSpPr/>
          <p:nvPr/>
        </p:nvGrpSpPr>
        <p:grpSpPr>
          <a:xfrm rot="0">
            <a:off x="3616008" y="5131403"/>
            <a:ext cx="5093334" cy="722777"/>
            <a:chOff x="0" y="0"/>
            <a:chExt cx="655829" cy="93066"/>
          </a:xfrm>
        </p:grpSpPr>
        <p:sp>
          <p:nvSpPr>
            <p:cNvPr name="Freeform 18" id="18"/>
            <p:cNvSpPr/>
            <p:nvPr/>
          </p:nvSpPr>
          <p:spPr>
            <a:xfrm flipH="false" flipV="false" rot="0">
              <a:off x="0" y="0"/>
              <a:ext cx="655829" cy="93066"/>
            </a:xfrm>
            <a:custGeom>
              <a:avLst/>
              <a:gdLst/>
              <a:ahLst/>
              <a:cxnLst/>
              <a:rect r="r" b="b" t="t" l="l"/>
              <a:pathLst>
                <a:path h="93066" w="655829">
                  <a:moveTo>
                    <a:pt x="46533" y="0"/>
                  </a:moveTo>
                  <a:lnTo>
                    <a:pt x="609296" y="0"/>
                  </a:lnTo>
                  <a:cubicBezTo>
                    <a:pt x="621638" y="0"/>
                    <a:pt x="633473" y="4903"/>
                    <a:pt x="642200" y="13629"/>
                  </a:cubicBezTo>
                  <a:cubicBezTo>
                    <a:pt x="650927" y="22356"/>
                    <a:pt x="655829" y="34192"/>
                    <a:pt x="655829" y="46533"/>
                  </a:cubicBezTo>
                  <a:lnTo>
                    <a:pt x="655829" y="46533"/>
                  </a:lnTo>
                  <a:cubicBezTo>
                    <a:pt x="655829" y="72233"/>
                    <a:pt x="634996" y="93066"/>
                    <a:pt x="609296" y="93066"/>
                  </a:cubicBezTo>
                  <a:lnTo>
                    <a:pt x="46533" y="93066"/>
                  </a:lnTo>
                  <a:cubicBezTo>
                    <a:pt x="34192" y="93066"/>
                    <a:pt x="22356" y="88164"/>
                    <a:pt x="13629" y="79437"/>
                  </a:cubicBezTo>
                  <a:cubicBezTo>
                    <a:pt x="4903" y="70710"/>
                    <a:pt x="0" y="58875"/>
                    <a:pt x="0" y="46533"/>
                  </a:cubicBezTo>
                  <a:lnTo>
                    <a:pt x="0" y="46533"/>
                  </a:lnTo>
                  <a:cubicBezTo>
                    <a:pt x="0" y="34192"/>
                    <a:pt x="4903" y="22356"/>
                    <a:pt x="13629" y="13629"/>
                  </a:cubicBezTo>
                  <a:cubicBezTo>
                    <a:pt x="22356" y="4903"/>
                    <a:pt x="34192" y="0"/>
                    <a:pt x="46533" y="0"/>
                  </a:cubicBezTo>
                  <a:close/>
                </a:path>
              </a:pathLst>
            </a:custGeom>
            <a:solidFill>
              <a:srgbClr val="2224EF"/>
            </a:solidFill>
            <a:ln w="9525" cap="rnd">
              <a:solidFill>
                <a:srgbClr val="EAEAEA"/>
              </a:solidFill>
              <a:prstDash val="solid"/>
              <a:round/>
            </a:ln>
          </p:spPr>
        </p:sp>
        <p:sp>
          <p:nvSpPr>
            <p:cNvPr name="TextBox 19" id="19"/>
            <p:cNvSpPr txBox="true"/>
            <p:nvPr/>
          </p:nvSpPr>
          <p:spPr>
            <a:xfrm>
              <a:off x="0" y="-57150"/>
              <a:ext cx="655829" cy="150216"/>
            </a:xfrm>
            <a:prstGeom prst="rect">
              <a:avLst/>
            </a:prstGeom>
          </p:spPr>
          <p:txBody>
            <a:bodyPr anchor="ctr" rtlCol="false" tIns="254000" lIns="254000" bIns="254000" rIns="254000"/>
            <a:lstStyle/>
            <a:p>
              <a:pPr algn="ctr">
                <a:lnSpc>
                  <a:spcPts val="2380"/>
                </a:lnSpc>
              </a:pPr>
              <a:r>
                <a:rPr lang="en-US" sz="1700" u="sng">
                  <a:solidFill>
                    <a:srgbClr val="EAEAEA"/>
                  </a:solidFill>
                  <a:latin typeface="Horizon"/>
                  <a:ea typeface="Horizon"/>
                  <a:cs typeface="Horizon"/>
                  <a:sym typeface="Horizon"/>
                </a:rPr>
                <a:t>DÜZ METIN(P) </a:t>
              </a:r>
            </a:p>
          </p:txBody>
        </p:sp>
      </p:grpSp>
      <p:grpSp>
        <p:nvGrpSpPr>
          <p:cNvPr name="Group 20" id="20"/>
          <p:cNvGrpSpPr/>
          <p:nvPr/>
        </p:nvGrpSpPr>
        <p:grpSpPr>
          <a:xfrm rot="0">
            <a:off x="9578658" y="5131403"/>
            <a:ext cx="5093334" cy="722777"/>
            <a:chOff x="0" y="0"/>
            <a:chExt cx="655829" cy="93066"/>
          </a:xfrm>
        </p:grpSpPr>
        <p:sp>
          <p:nvSpPr>
            <p:cNvPr name="Freeform 21" id="21"/>
            <p:cNvSpPr/>
            <p:nvPr/>
          </p:nvSpPr>
          <p:spPr>
            <a:xfrm flipH="false" flipV="false" rot="0">
              <a:off x="0" y="0"/>
              <a:ext cx="655829" cy="93066"/>
            </a:xfrm>
            <a:custGeom>
              <a:avLst/>
              <a:gdLst/>
              <a:ahLst/>
              <a:cxnLst/>
              <a:rect r="r" b="b" t="t" l="l"/>
              <a:pathLst>
                <a:path h="93066" w="655829">
                  <a:moveTo>
                    <a:pt x="46533" y="0"/>
                  </a:moveTo>
                  <a:lnTo>
                    <a:pt x="609296" y="0"/>
                  </a:lnTo>
                  <a:cubicBezTo>
                    <a:pt x="621638" y="0"/>
                    <a:pt x="633473" y="4903"/>
                    <a:pt x="642200" y="13629"/>
                  </a:cubicBezTo>
                  <a:cubicBezTo>
                    <a:pt x="650927" y="22356"/>
                    <a:pt x="655829" y="34192"/>
                    <a:pt x="655829" y="46533"/>
                  </a:cubicBezTo>
                  <a:lnTo>
                    <a:pt x="655829" y="46533"/>
                  </a:lnTo>
                  <a:cubicBezTo>
                    <a:pt x="655829" y="72233"/>
                    <a:pt x="634996" y="93066"/>
                    <a:pt x="609296" y="93066"/>
                  </a:cubicBezTo>
                  <a:lnTo>
                    <a:pt x="46533" y="93066"/>
                  </a:lnTo>
                  <a:cubicBezTo>
                    <a:pt x="34192" y="93066"/>
                    <a:pt x="22356" y="88164"/>
                    <a:pt x="13629" y="79437"/>
                  </a:cubicBezTo>
                  <a:cubicBezTo>
                    <a:pt x="4903" y="70710"/>
                    <a:pt x="0" y="58875"/>
                    <a:pt x="0" y="46533"/>
                  </a:cubicBezTo>
                  <a:lnTo>
                    <a:pt x="0" y="46533"/>
                  </a:lnTo>
                  <a:cubicBezTo>
                    <a:pt x="0" y="34192"/>
                    <a:pt x="4903" y="22356"/>
                    <a:pt x="13629" y="13629"/>
                  </a:cubicBezTo>
                  <a:cubicBezTo>
                    <a:pt x="22356" y="4903"/>
                    <a:pt x="34192" y="0"/>
                    <a:pt x="46533" y="0"/>
                  </a:cubicBezTo>
                  <a:close/>
                </a:path>
              </a:pathLst>
            </a:custGeom>
            <a:solidFill>
              <a:srgbClr val="2224EF"/>
            </a:solidFill>
            <a:ln w="9525" cap="rnd">
              <a:solidFill>
                <a:srgbClr val="EAEAEA"/>
              </a:solidFill>
              <a:prstDash val="solid"/>
              <a:round/>
            </a:ln>
          </p:spPr>
        </p:sp>
        <p:sp>
          <p:nvSpPr>
            <p:cNvPr name="TextBox 22" id="22"/>
            <p:cNvSpPr txBox="true"/>
            <p:nvPr/>
          </p:nvSpPr>
          <p:spPr>
            <a:xfrm>
              <a:off x="0" y="-57150"/>
              <a:ext cx="655829" cy="150216"/>
            </a:xfrm>
            <a:prstGeom prst="rect">
              <a:avLst/>
            </a:prstGeom>
          </p:spPr>
          <p:txBody>
            <a:bodyPr anchor="ctr" rtlCol="false" tIns="254000" lIns="254000" bIns="254000" rIns="254000"/>
            <a:lstStyle/>
            <a:p>
              <a:pPr algn="ctr">
                <a:lnSpc>
                  <a:spcPts val="2380"/>
                </a:lnSpc>
              </a:pPr>
              <a:r>
                <a:rPr lang="en-US" sz="1700" u="sng">
                  <a:solidFill>
                    <a:srgbClr val="EAEAEA"/>
                  </a:solidFill>
                  <a:latin typeface="Horizon"/>
                  <a:ea typeface="Horizon"/>
                  <a:cs typeface="Horizon"/>
                  <a:sym typeface="Horizon"/>
                </a:rPr>
                <a:t>ŞIFRELENMIŞ METIN(C) </a:t>
              </a:r>
            </a:p>
          </p:txBody>
        </p:sp>
      </p:grpSp>
      <p:grpSp>
        <p:nvGrpSpPr>
          <p:cNvPr name="Group 23" id="23"/>
          <p:cNvGrpSpPr/>
          <p:nvPr/>
        </p:nvGrpSpPr>
        <p:grpSpPr>
          <a:xfrm rot="0">
            <a:off x="3616008" y="6287671"/>
            <a:ext cx="5093334" cy="722777"/>
            <a:chOff x="0" y="0"/>
            <a:chExt cx="655829" cy="93066"/>
          </a:xfrm>
        </p:grpSpPr>
        <p:sp>
          <p:nvSpPr>
            <p:cNvPr name="Freeform 24" id="24"/>
            <p:cNvSpPr/>
            <p:nvPr/>
          </p:nvSpPr>
          <p:spPr>
            <a:xfrm flipH="false" flipV="false" rot="0">
              <a:off x="0" y="0"/>
              <a:ext cx="655829" cy="93066"/>
            </a:xfrm>
            <a:custGeom>
              <a:avLst/>
              <a:gdLst/>
              <a:ahLst/>
              <a:cxnLst/>
              <a:rect r="r" b="b" t="t" l="l"/>
              <a:pathLst>
                <a:path h="93066" w="655829">
                  <a:moveTo>
                    <a:pt x="46533" y="0"/>
                  </a:moveTo>
                  <a:lnTo>
                    <a:pt x="609296" y="0"/>
                  </a:lnTo>
                  <a:cubicBezTo>
                    <a:pt x="621638" y="0"/>
                    <a:pt x="633473" y="4903"/>
                    <a:pt x="642200" y="13629"/>
                  </a:cubicBezTo>
                  <a:cubicBezTo>
                    <a:pt x="650927" y="22356"/>
                    <a:pt x="655829" y="34192"/>
                    <a:pt x="655829" y="46533"/>
                  </a:cubicBezTo>
                  <a:lnTo>
                    <a:pt x="655829" y="46533"/>
                  </a:lnTo>
                  <a:cubicBezTo>
                    <a:pt x="655829" y="72233"/>
                    <a:pt x="634996" y="93066"/>
                    <a:pt x="609296" y="93066"/>
                  </a:cubicBezTo>
                  <a:lnTo>
                    <a:pt x="46533" y="93066"/>
                  </a:lnTo>
                  <a:cubicBezTo>
                    <a:pt x="34192" y="93066"/>
                    <a:pt x="22356" y="88164"/>
                    <a:pt x="13629" y="79437"/>
                  </a:cubicBezTo>
                  <a:cubicBezTo>
                    <a:pt x="4903" y="70710"/>
                    <a:pt x="0" y="58875"/>
                    <a:pt x="0" y="46533"/>
                  </a:cubicBezTo>
                  <a:lnTo>
                    <a:pt x="0" y="46533"/>
                  </a:lnTo>
                  <a:cubicBezTo>
                    <a:pt x="0" y="34192"/>
                    <a:pt x="4903" y="22356"/>
                    <a:pt x="13629" y="13629"/>
                  </a:cubicBezTo>
                  <a:cubicBezTo>
                    <a:pt x="22356" y="4903"/>
                    <a:pt x="34192" y="0"/>
                    <a:pt x="46533" y="0"/>
                  </a:cubicBezTo>
                  <a:close/>
                </a:path>
              </a:pathLst>
            </a:custGeom>
            <a:solidFill>
              <a:srgbClr val="2224EF"/>
            </a:solidFill>
            <a:ln w="9525" cap="rnd">
              <a:solidFill>
                <a:srgbClr val="EAEAEA"/>
              </a:solidFill>
              <a:prstDash val="solid"/>
              <a:round/>
            </a:ln>
          </p:spPr>
        </p:sp>
        <p:sp>
          <p:nvSpPr>
            <p:cNvPr name="TextBox 25" id="25"/>
            <p:cNvSpPr txBox="true"/>
            <p:nvPr/>
          </p:nvSpPr>
          <p:spPr>
            <a:xfrm>
              <a:off x="0" y="-57150"/>
              <a:ext cx="655829" cy="150216"/>
            </a:xfrm>
            <a:prstGeom prst="rect">
              <a:avLst/>
            </a:prstGeom>
          </p:spPr>
          <p:txBody>
            <a:bodyPr anchor="ctr" rtlCol="false" tIns="254000" lIns="254000" bIns="254000" rIns="254000"/>
            <a:lstStyle/>
            <a:p>
              <a:pPr algn="ctr">
                <a:lnSpc>
                  <a:spcPts val="2380"/>
                </a:lnSpc>
              </a:pPr>
              <a:r>
                <a:rPr lang="en-US" sz="1700" u="sng">
                  <a:solidFill>
                    <a:srgbClr val="EAEAEA"/>
                  </a:solidFill>
                  <a:latin typeface="Horizon"/>
                  <a:ea typeface="Horizon"/>
                  <a:cs typeface="Horizon"/>
                  <a:sym typeface="Horizon"/>
                </a:rPr>
                <a:t>KAYDIRMA </a:t>
              </a:r>
            </a:p>
          </p:txBody>
        </p:sp>
      </p:grpSp>
      <p:grpSp>
        <p:nvGrpSpPr>
          <p:cNvPr name="Group 26" id="26"/>
          <p:cNvGrpSpPr/>
          <p:nvPr/>
        </p:nvGrpSpPr>
        <p:grpSpPr>
          <a:xfrm rot="0">
            <a:off x="9578658" y="6287671"/>
            <a:ext cx="5093334" cy="722777"/>
            <a:chOff x="0" y="0"/>
            <a:chExt cx="655829" cy="93066"/>
          </a:xfrm>
        </p:grpSpPr>
        <p:sp>
          <p:nvSpPr>
            <p:cNvPr name="Freeform 27" id="27"/>
            <p:cNvSpPr/>
            <p:nvPr/>
          </p:nvSpPr>
          <p:spPr>
            <a:xfrm flipH="false" flipV="false" rot="0">
              <a:off x="0" y="0"/>
              <a:ext cx="655829" cy="93066"/>
            </a:xfrm>
            <a:custGeom>
              <a:avLst/>
              <a:gdLst/>
              <a:ahLst/>
              <a:cxnLst/>
              <a:rect r="r" b="b" t="t" l="l"/>
              <a:pathLst>
                <a:path h="93066" w="655829">
                  <a:moveTo>
                    <a:pt x="46533" y="0"/>
                  </a:moveTo>
                  <a:lnTo>
                    <a:pt x="609296" y="0"/>
                  </a:lnTo>
                  <a:cubicBezTo>
                    <a:pt x="621638" y="0"/>
                    <a:pt x="633473" y="4903"/>
                    <a:pt x="642200" y="13629"/>
                  </a:cubicBezTo>
                  <a:cubicBezTo>
                    <a:pt x="650927" y="22356"/>
                    <a:pt x="655829" y="34192"/>
                    <a:pt x="655829" y="46533"/>
                  </a:cubicBezTo>
                  <a:lnTo>
                    <a:pt x="655829" y="46533"/>
                  </a:lnTo>
                  <a:cubicBezTo>
                    <a:pt x="655829" y="72233"/>
                    <a:pt x="634996" y="93066"/>
                    <a:pt x="609296" y="93066"/>
                  </a:cubicBezTo>
                  <a:lnTo>
                    <a:pt x="46533" y="93066"/>
                  </a:lnTo>
                  <a:cubicBezTo>
                    <a:pt x="34192" y="93066"/>
                    <a:pt x="22356" y="88164"/>
                    <a:pt x="13629" y="79437"/>
                  </a:cubicBezTo>
                  <a:cubicBezTo>
                    <a:pt x="4903" y="70710"/>
                    <a:pt x="0" y="58875"/>
                    <a:pt x="0" y="46533"/>
                  </a:cubicBezTo>
                  <a:lnTo>
                    <a:pt x="0" y="46533"/>
                  </a:lnTo>
                  <a:cubicBezTo>
                    <a:pt x="0" y="34192"/>
                    <a:pt x="4903" y="22356"/>
                    <a:pt x="13629" y="13629"/>
                  </a:cubicBezTo>
                  <a:cubicBezTo>
                    <a:pt x="22356" y="4903"/>
                    <a:pt x="34192" y="0"/>
                    <a:pt x="46533" y="0"/>
                  </a:cubicBezTo>
                  <a:close/>
                </a:path>
              </a:pathLst>
            </a:custGeom>
            <a:solidFill>
              <a:srgbClr val="2224EF"/>
            </a:solidFill>
            <a:ln w="9525" cap="rnd">
              <a:solidFill>
                <a:srgbClr val="EAEAEA"/>
              </a:solidFill>
              <a:prstDash val="solid"/>
              <a:round/>
            </a:ln>
          </p:spPr>
        </p:sp>
        <p:sp>
          <p:nvSpPr>
            <p:cNvPr name="TextBox 28" id="28"/>
            <p:cNvSpPr txBox="true"/>
            <p:nvPr/>
          </p:nvSpPr>
          <p:spPr>
            <a:xfrm>
              <a:off x="0" y="-57150"/>
              <a:ext cx="655829" cy="150216"/>
            </a:xfrm>
            <a:prstGeom prst="rect">
              <a:avLst/>
            </a:prstGeom>
          </p:spPr>
          <p:txBody>
            <a:bodyPr anchor="ctr" rtlCol="false" tIns="254000" lIns="254000" bIns="254000" rIns="254000"/>
            <a:lstStyle/>
            <a:p>
              <a:pPr algn="ctr">
                <a:lnSpc>
                  <a:spcPts val="2380"/>
                </a:lnSpc>
              </a:pPr>
              <a:r>
                <a:rPr lang="en-US" sz="1700" u="sng">
                  <a:solidFill>
                    <a:srgbClr val="EAEAEA"/>
                  </a:solidFill>
                  <a:latin typeface="Horizon"/>
                  <a:ea typeface="Horizon"/>
                  <a:cs typeface="Horizon"/>
                  <a:sym typeface="Horizon"/>
                </a:rPr>
                <a:t>BLOK </a:t>
              </a:r>
            </a:p>
          </p:txBody>
        </p:sp>
      </p:grpSp>
      <p:grpSp>
        <p:nvGrpSpPr>
          <p:cNvPr name="Group 29" id="29"/>
          <p:cNvGrpSpPr/>
          <p:nvPr/>
        </p:nvGrpSpPr>
        <p:grpSpPr>
          <a:xfrm rot="0">
            <a:off x="3616008" y="7443940"/>
            <a:ext cx="5093334" cy="722777"/>
            <a:chOff x="0" y="0"/>
            <a:chExt cx="655829" cy="93066"/>
          </a:xfrm>
        </p:grpSpPr>
        <p:sp>
          <p:nvSpPr>
            <p:cNvPr name="Freeform 30" id="30"/>
            <p:cNvSpPr/>
            <p:nvPr/>
          </p:nvSpPr>
          <p:spPr>
            <a:xfrm flipH="false" flipV="false" rot="0">
              <a:off x="0" y="0"/>
              <a:ext cx="655829" cy="93066"/>
            </a:xfrm>
            <a:custGeom>
              <a:avLst/>
              <a:gdLst/>
              <a:ahLst/>
              <a:cxnLst/>
              <a:rect r="r" b="b" t="t" l="l"/>
              <a:pathLst>
                <a:path h="93066" w="655829">
                  <a:moveTo>
                    <a:pt x="46533" y="0"/>
                  </a:moveTo>
                  <a:lnTo>
                    <a:pt x="609296" y="0"/>
                  </a:lnTo>
                  <a:cubicBezTo>
                    <a:pt x="621638" y="0"/>
                    <a:pt x="633473" y="4903"/>
                    <a:pt x="642200" y="13629"/>
                  </a:cubicBezTo>
                  <a:cubicBezTo>
                    <a:pt x="650927" y="22356"/>
                    <a:pt x="655829" y="34192"/>
                    <a:pt x="655829" y="46533"/>
                  </a:cubicBezTo>
                  <a:lnTo>
                    <a:pt x="655829" y="46533"/>
                  </a:lnTo>
                  <a:cubicBezTo>
                    <a:pt x="655829" y="72233"/>
                    <a:pt x="634996" y="93066"/>
                    <a:pt x="609296" y="93066"/>
                  </a:cubicBezTo>
                  <a:lnTo>
                    <a:pt x="46533" y="93066"/>
                  </a:lnTo>
                  <a:cubicBezTo>
                    <a:pt x="34192" y="93066"/>
                    <a:pt x="22356" y="88164"/>
                    <a:pt x="13629" y="79437"/>
                  </a:cubicBezTo>
                  <a:cubicBezTo>
                    <a:pt x="4903" y="70710"/>
                    <a:pt x="0" y="58875"/>
                    <a:pt x="0" y="46533"/>
                  </a:cubicBezTo>
                  <a:lnTo>
                    <a:pt x="0" y="46533"/>
                  </a:lnTo>
                  <a:cubicBezTo>
                    <a:pt x="0" y="34192"/>
                    <a:pt x="4903" y="22356"/>
                    <a:pt x="13629" y="13629"/>
                  </a:cubicBezTo>
                  <a:cubicBezTo>
                    <a:pt x="22356" y="4903"/>
                    <a:pt x="34192" y="0"/>
                    <a:pt x="46533" y="0"/>
                  </a:cubicBezTo>
                  <a:close/>
                </a:path>
              </a:pathLst>
            </a:custGeom>
            <a:solidFill>
              <a:srgbClr val="2224EF"/>
            </a:solidFill>
            <a:ln w="9525" cap="rnd">
              <a:solidFill>
                <a:srgbClr val="EAEAEA"/>
              </a:solidFill>
              <a:prstDash val="solid"/>
              <a:round/>
            </a:ln>
          </p:spPr>
        </p:sp>
        <p:sp>
          <p:nvSpPr>
            <p:cNvPr name="TextBox 31" id="31"/>
            <p:cNvSpPr txBox="true"/>
            <p:nvPr/>
          </p:nvSpPr>
          <p:spPr>
            <a:xfrm>
              <a:off x="0" y="-57150"/>
              <a:ext cx="655829" cy="150216"/>
            </a:xfrm>
            <a:prstGeom prst="rect">
              <a:avLst/>
            </a:prstGeom>
          </p:spPr>
          <p:txBody>
            <a:bodyPr anchor="ctr" rtlCol="false" tIns="254000" lIns="254000" bIns="254000" rIns="254000"/>
            <a:lstStyle/>
            <a:p>
              <a:pPr algn="ctr">
                <a:lnSpc>
                  <a:spcPts val="2380"/>
                </a:lnSpc>
              </a:pPr>
              <a:r>
                <a:rPr lang="en-US" sz="1700" u="sng">
                  <a:solidFill>
                    <a:srgbClr val="EAEAEA"/>
                  </a:solidFill>
                  <a:latin typeface="Horizon"/>
                  <a:ea typeface="Horizon"/>
                  <a:cs typeface="Horizon"/>
                  <a:sym typeface="Horizon"/>
                </a:rPr>
                <a:t>C=P+K(MODN) </a:t>
              </a:r>
            </a:p>
          </p:txBody>
        </p:sp>
      </p:grpSp>
      <p:grpSp>
        <p:nvGrpSpPr>
          <p:cNvPr name="Group 32" id="32"/>
          <p:cNvGrpSpPr/>
          <p:nvPr/>
        </p:nvGrpSpPr>
        <p:grpSpPr>
          <a:xfrm rot="0">
            <a:off x="9578658" y="7443940"/>
            <a:ext cx="5093334" cy="722777"/>
            <a:chOff x="0" y="0"/>
            <a:chExt cx="655829" cy="93066"/>
          </a:xfrm>
        </p:grpSpPr>
        <p:sp>
          <p:nvSpPr>
            <p:cNvPr name="Freeform 33" id="33"/>
            <p:cNvSpPr/>
            <p:nvPr/>
          </p:nvSpPr>
          <p:spPr>
            <a:xfrm flipH="false" flipV="false" rot="0">
              <a:off x="0" y="0"/>
              <a:ext cx="655829" cy="93066"/>
            </a:xfrm>
            <a:custGeom>
              <a:avLst/>
              <a:gdLst/>
              <a:ahLst/>
              <a:cxnLst/>
              <a:rect r="r" b="b" t="t" l="l"/>
              <a:pathLst>
                <a:path h="93066" w="655829">
                  <a:moveTo>
                    <a:pt x="46533" y="0"/>
                  </a:moveTo>
                  <a:lnTo>
                    <a:pt x="609296" y="0"/>
                  </a:lnTo>
                  <a:cubicBezTo>
                    <a:pt x="621638" y="0"/>
                    <a:pt x="633473" y="4903"/>
                    <a:pt x="642200" y="13629"/>
                  </a:cubicBezTo>
                  <a:cubicBezTo>
                    <a:pt x="650927" y="22356"/>
                    <a:pt x="655829" y="34192"/>
                    <a:pt x="655829" y="46533"/>
                  </a:cubicBezTo>
                  <a:lnTo>
                    <a:pt x="655829" y="46533"/>
                  </a:lnTo>
                  <a:cubicBezTo>
                    <a:pt x="655829" y="72233"/>
                    <a:pt x="634996" y="93066"/>
                    <a:pt x="609296" y="93066"/>
                  </a:cubicBezTo>
                  <a:lnTo>
                    <a:pt x="46533" y="93066"/>
                  </a:lnTo>
                  <a:cubicBezTo>
                    <a:pt x="34192" y="93066"/>
                    <a:pt x="22356" y="88164"/>
                    <a:pt x="13629" y="79437"/>
                  </a:cubicBezTo>
                  <a:cubicBezTo>
                    <a:pt x="4903" y="70710"/>
                    <a:pt x="0" y="58875"/>
                    <a:pt x="0" y="46533"/>
                  </a:cubicBezTo>
                  <a:lnTo>
                    <a:pt x="0" y="46533"/>
                  </a:lnTo>
                  <a:cubicBezTo>
                    <a:pt x="0" y="34192"/>
                    <a:pt x="4903" y="22356"/>
                    <a:pt x="13629" y="13629"/>
                  </a:cubicBezTo>
                  <a:cubicBezTo>
                    <a:pt x="22356" y="4903"/>
                    <a:pt x="34192" y="0"/>
                    <a:pt x="46533" y="0"/>
                  </a:cubicBezTo>
                  <a:close/>
                </a:path>
              </a:pathLst>
            </a:custGeom>
            <a:solidFill>
              <a:srgbClr val="2224EF"/>
            </a:solidFill>
            <a:ln w="9525" cap="rnd">
              <a:solidFill>
                <a:srgbClr val="EAEAEA"/>
              </a:solidFill>
              <a:prstDash val="solid"/>
              <a:round/>
            </a:ln>
          </p:spPr>
        </p:sp>
        <p:sp>
          <p:nvSpPr>
            <p:cNvPr name="TextBox 34" id="34"/>
            <p:cNvSpPr txBox="true"/>
            <p:nvPr/>
          </p:nvSpPr>
          <p:spPr>
            <a:xfrm>
              <a:off x="0" y="-57150"/>
              <a:ext cx="655829" cy="150216"/>
            </a:xfrm>
            <a:prstGeom prst="rect">
              <a:avLst/>
            </a:prstGeom>
          </p:spPr>
          <p:txBody>
            <a:bodyPr anchor="ctr" rtlCol="false" tIns="254000" lIns="254000" bIns="254000" rIns="254000"/>
            <a:lstStyle/>
            <a:p>
              <a:pPr algn="ctr">
                <a:lnSpc>
                  <a:spcPts val="2380"/>
                </a:lnSpc>
              </a:pPr>
              <a:r>
                <a:rPr lang="en-US" sz="1700" u="sng">
                  <a:solidFill>
                    <a:srgbClr val="EAEAEA"/>
                  </a:solidFill>
                  <a:latin typeface="Horizon"/>
                  <a:ea typeface="Horizon"/>
                  <a:cs typeface="Horizon"/>
                  <a:sym typeface="Horizon"/>
                </a:rPr>
                <a:t>P=C-K(MODN) </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946941" y="8267700"/>
            <a:ext cx="5567039" cy="5567039"/>
          </a:xfrm>
          <a:custGeom>
            <a:avLst/>
            <a:gdLst/>
            <a:ahLst/>
            <a:cxnLst/>
            <a:rect r="r" b="b" t="t" l="l"/>
            <a:pathLst>
              <a:path h="5567039" w="5567039">
                <a:moveTo>
                  <a:pt x="0" y="0"/>
                </a:moveTo>
                <a:lnTo>
                  <a:pt x="5567039" y="0"/>
                </a:lnTo>
                <a:lnTo>
                  <a:pt x="5567039" y="5567038"/>
                </a:lnTo>
                <a:lnTo>
                  <a:pt x="0" y="55670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710342" y="1341105"/>
            <a:ext cx="9255175" cy="8736345"/>
            <a:chOff x="0" y="0"/>
            <a:chExt cx="12340234" cy="11648460"/>
          </a:xfrm>
        </p:grpSpPr>
        <p:sp>
          <p:nvSpPr>
            <p:cNvPr name="TextBox 4" id="4"/>
            <p:cNvSpPr txBox="true"/>
            <p:nvPr/>
          </p:nvSpPr>
          <p:spPr>
            <a:xfrm rot="0">
              <a:off x="0" y="2590822"/>
              <a:ext cx="12340234" cy="9057638"/>
            </a:xfrm>
            <a:prstGeom prst="rect">
              <a:avLst/>
            </a:prstGeom>
          </p:spPr>
          <p:txBody>
            <a:bodyPr anchor="t" rtlCol="false" tIns="0" lIns="0" bIns="0" rIns="0">
              <a:spAutoFit/>
            </a:bodyPr>
            <a:lstStyle/>
            <a:p>
              <a:pPr algn="l">
                <a:lnSpc>
                  <a:spcPts val="2550"/>
                </a:lnSpc>
              </a:pPr>
              <a:r>
                <a:rPr lang="en-US" sz="1700">
                  <a:solidFill>
                    <a:srgbClr val="B2FD52"/>
                  </a:solidFill>
                  <a:latin typeface="Horizon"/>
                  <a:ea typeface="Horizon"/>
                  <a:cs typeface="Horizon"/>
                  <a:sym typeface="Horizon"/>
                </a:rPr>
                <a:t>SıfReleme </a:t>
              </a:r>
            </a:p>
            <a:p>
              <a:pPr algn="l">
                <a:lnSpc>
                  <a:spcPts val="2550"/>
                </a:lnSpc>
              </a:pPr>
            </a:p>
            <a:p>
              <a:pPr algn="l">
                <a:lnSpc>
                  <a:spcPts val="2550"/>
                </a:lnSpc>
              </a:pPr>
              <a:r>
                <a:rPr lang="en-US" sz="1700">
                  <a:solidFill>
                    <a:srgbClr val="B2FD52"/>
                  </a:solidFill>
                  <a:latin typeface="Horizon"/>
                  <a:ea typeface="Horizon"/>
                  <a:cs typeface="Horizon"/>
                  <a:sym typeface="Horizon"/>
                </a:rPr>
                <a:t>1-</a:t>
              </a:r>
              <a:r>
                <a:rPr lang="en-US" sz="1700">
                  <a:solidFill>
                    <a:srgbClr val="CFD0CE"/>
                  </a:solidFill>
                  <a:latin typeface="Horizon"/>
                  <a:ea typeface="Horizon"/>
                  <a:cs typeface="Horizon"/>
                  <a:sym typeface="Horizon"/>
                </a:rPr>
                <a:t> Cn=a.P+b(mod n) formülü ile gerçekleştirilir.</a:t>
              </a:r>
            </a:p>
            <a:p>
              <a:pPr algn="l">
                <a:lnSpc>
                  <a:spcPts val="2550"/>
                </a:lnSpc>
              </a:pPr>
            </a:p>
            <a:p>
              <a:pPr algn="l">
                <a:lnSpc>
                  <a:spcPts val="2550"/>
                </a:lnSpc>
              </a:pPr>
              <a:r>
                <a:rPr lang="en-US" sz="1700">
                  <a:solidFill>
                    <a:srgbClr val="B2FD52"/>
                  </a:solidFill>
                  <a:latin typeface="Horizon"/>
                  <a:ea typeface="Horizon"/>
                  <a:cs typeface="Horizon"/>
                  <a:sym typeface="Horizon"/>
                </a:rPr>
                <a:t>2-</a:t>
              </a:r>
              <a:r>
                <a:rPr lang="en-US" sz="1700">
                  <a:solidFill>
                    <a:srgbClr val="CFD0CE"/>
                  </a:solidFill>
                  <a:latin typeface="Horizon"/>
                  <a:ea typeface="Horizon"/>
                  <a:cs typeface="Horizon"/>
                  <a:sym typeface="Horizon"/>
                </a:rPr>
                <a:t> a: Çarpma Anahtarı     b: Kaydırma Anahtarı</a:t>
              </a:r>
            </a:p>
            <a:p>
              <a:pPr algn="l">
                <a:lnSpc>
                  <a:spcPts val="2550"/>
                </a:lnSpc>
              </a:pPr>
            </a:p>
            <a:p>
              <a:pPr algn="l">
                <a:lnSpc>
                  <a:spcPts val="2550"/>
                </a:lnSpc>
              </a:pPr>
              <a:r>
                <a:rPr lang="en-US" sz="1700">
                  <a:solidFill>
                    <a:srgbClr val="CFD0CE"/>
                  </a:solidFill>
                  <a:latin typeface="Horizon"/>
                  <a:ea typeface="Horizon"/>
                  <a:cs typeface="Horizon"/>
                  <a:sym typeface="Horizon"/>
                </a:rPr>
                <a:t>Olmak üzere iki tane anahtar bulunmaktadır ve bu anahtarlar kullanıcı tarafından belirlenir.</a:t>
              </a:r>
            </a:p>
            <a:p>
              <a:pPr algn="l">
                <a:lnSpc>
                  <a:spcPts val="2550"/>
                </a:lnSpc>
              </a:pPr>
            </a:p>
            <a:p>
              <a:pPr algn="l">
                <a:lnSpc>
                  <a:spcPts val="2550"/>
                </a:lnSpc>
              </a:pPr>
              <a:r>
                <a:rPr lang="en-US" sz="1700">
                  <a:solidFill>
                    <a:srgbClr val="B2FD52"/>
                  </a:solidFill>
                  <a:latin typeface="Horizon"/>
                  <a:ea typeface="Horizon"/>
                  <a:cs typeface="Horizon"/>
                  <a:sym typeface="Horizon"/>
                </a:rPr>
                <a:t>3-</a:t>
              </a:r>
              <a:r>
                <a:rPr lang="en-US" sz="1700">
                  <a:solidFill>
                    <a:srgbClr val="CFD0CE"/>
                  </a:solidFill>
                  <a:latin typeface="Horizon"/>
                  <a:ea typeface="Horizon"/>
                  <a:cs typeface="Horizon"/>
                  <a:sym typeface="Horizon"/>
                </a:rPr>
                <a:t> "n" alfabe boyutunu temsil eder. Kullanıcı tarafından belirlenen "a" öyle bir sayı olmalıdır ki alfabe boyutu ile aralarında asal olmalıdır. Yani ebob(a,n)=1 şeklinde olmalıdır.  </a:t>
              </a:r>
            </a:p>
            <a:p>
              <a:pPr algn="l">
                <a:lnSpc>
                  <a:spcPts val="2550"/>
                </a:lnSpc>
              </a:pPr>
            </a:p>
            <a:p>
              <a:pPr algn="l">
                <a:lnSpc>
                  <a:spcPts val="2550"/>
                </a:lnSpc>
              </a:pPr>
              <a:r>
                <a:rPr lang="en-US" sz="1700">
                  <a:solidFill>
                    <a:srgbClr val="B2FD52"/>
                  </a:solidFill>
                  <a:latin typeface="Horizon"/>
                  <a:ea typeface="Horizon"/>
                  <a:cs typeface="Horizon"/>
                  <a:sym typeface="Horizon"/>
                </a:rPr>
                <a:t>4-</a:t>
              </a:r>
              <a:r>
                <a:rPr lang="en-US" sz="1700">
                  <a:solidFill>
                    <a:srgbClr val="CFD0CE"/>
                  </a:solidFill>
                  <a:latin typeface="Horizon"/>
                  <a:ea typeface="Horizon"/>
                  <a:cs typeface="Horizon"/>
                  <a:sym typeface="Horizon"/>
                </a:rPr>
                <a:t> "b" ise herhangi bir sayı olabilir. Şifrelenmek istenen metindeki her harfe Cn=a.P+b(mod n) formülü uygulanarak şifreleme işlemi gerçekleştirilmiş olur. </a:t>
              </a:r>
            </a:p>
            <a:p>
              <a:pPr algn="l">
                <a:lnSpc>
                  <a:spcPts val="2550"/>
                </a:lnSpc>
              </a:pPr>
            </a:p>
            <a:p>
              <a:pPr algn="l">
                <a:lnSpc>
                  <a:spcPts val="2550"/>
                </a:lnSpc>
              </a:pPr>
            </a:p>
            <a:p>
              <a:pPr algn="l">
                <a:lnSpc>
                  <a:spcPts val="2550"/>
                </a:lnSpc>
              </a:pPr>
            </a:p>
          </p:txBody>
        </p:sp>
        <p:sp>
          <p:nvSpPr>
            <p:cNvPr name="TextBox 5" id="5"/>
            <p:cNvSpPr txBox="true"/>
            <p:nvPr/>
          </p:nvSpPr>
          <p:spPr>
            <a:xfrm rot="0">
              <a:off x="0" y="-95250"/>
              <a:ext cx="12340234" cy="1731009"/>
            </a:xfrm>
            <a:prstGeom prst="rect">
              <a:avLst/>
            </a:prstGeom>
          </p:spPr>
          <p:txBody>
            <a:bodyPr anchor="t" rtlCol="false" tIns="0" lIns="0" bIns="0" rIns="0">
              <a:spAutoFit/>
            </a:bodyPr>
            <a:lstStyle/>
            <a:p>
              <a:pPr algn="l">
                <a:lnSpc>
                  <a:spcPts val="3450"/>
                </a:lnSpc>
              </a:pPr>
              <a:r>
                <a:rPr lang="en-US" sz="2300" b="true">
                  <a:solidFill>
                    <a:srgbClr val="2224EF"/>
                  </a:solidFill>
                  <a:latin typeface="Horizon"/>
                  <a:ea typeface="Horizon"/>
                  <a:cs typeface="Horizon"/>
                  <a:sym typeface="Horizon"/>
                </a:rPr>
                <a:t>Modüler Aritmetik Tabanlı Dönüşüm ile Şifreleme ve Deşifreleme </a:t>
              </a:r>
            </a:p>
          </p:txBody>
        </p:sp>
      </p:grpSp>
      <p:sp>
        <p:nvSpPr>
          <p:cNvPr name="Freeform 6" id="6"/>
          <p:cNvSpPr/>
          <p:nvPr/>
        </p:nvSpPr>
        <p:spPr>
          <a:xfrm flipH="false" flipV="false" rot="0">
            <a:off x="16342681" y="-2059619"/>
            <a:ext cx="5567039" cy="5567039"/>
          </a:xfrm>
          <a:custGeom>
            <a:avLst/>
            <a:gdLst/>
            <a:ahLst/>
            <a:cxnLst/>
            <a:rect r="r" b="b" t="t" l="l"/>
            <a:pathLst>
              <a:path h="5567039" w="5567039">
                <a:moveTo>
                  <a:pt x="0" y="0"/>
                </a:moveTo>
                <a:lnTo>
                  <a:pt x="5567038" y="0"/>
                </a:lnTo>
                <a:lnTo>
                  <a:pt x="5567038" y="5567038"/>
                </a:lnTo>
                <a:lnTo>
                  <a:pt x="0" y="55670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941158" y="9071379"/>
            <a:ext cx="4105108" cy="4105108"/>
          </a:xfrm>
          <a:custGeom>
            <a:avLst/>
            <a:gdLst/>
            <a:ahLst/>
            <a:cxnLst/>
            <a:rect r="r" b="b" t="t" l="l"/>
            <a:pathLst>
              <a:path h="4105108" w="4105108">
                <a:moveTo>
                  <a:pt x="0" y="0"/>
                </a:moveTo>
                <a:lnTo>
                  <a:pt x="4105109" y="0"/>
                </a:lnTo>
                <a:lnTo>
                  <a:pt x="4105109" y="4105108"/>
                </a:lnTo>
                <a:lnTo>
                  <a:pt x="0" y="41051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117550" y="1299839"/>
            <a:ext cx="13924167" cy="5593095"/>
            <a:chOff x="0" y="0"/>
            <a:chExt cx="18565556" cy="7457460"/>
          </a:xfrm>
        </p:grpSpPr>
        <p:sp>
          <p:nvSpPr>
            <p:cNvPr name="TextBox 4" id="4"/>
            <p:cNvSpPr txBox="true"/>
            <p:nvPr/>
          </p:nvSpPr>
          <p:spPr>
            <a:xfrm rot="0">
              <a:off x="0" y="1422422"/>
              <a:ext cx="18565556" cy="6035038"/>
            </a:xfrm>
            <a:prstGeom prst="rect">
              <a:avLst/>
            </a:prstGeom>
          </p:spPr>
          <p:txBody>
            <a:bodyPr anchor="t" rtlCol="false" tIns="0" lIns="0" bIns="0" rIns="0">
              <a:spAutoFit/>
            </a:bodyPr>
            <a:lstStyle/>
            <a:p>
              <a:pPr algn="l">
                <a:lnSpc>
                  <a:spcPts val="2550"/>
                </a:lnSpc>
              </a:pPr>
              <a:r>
                <a:rPr lang="en-US" sz="1700">
                  <a:solidFill>
                    <a:srgbClr val="B2FD52"/>
                  </a:solidFill>
                  <a:latin typeface="Horizon"/>
                  <a:ea typeface="Horizon"/>
                  <a:cs typeface="Horizon"/>
                  <a:sym typeface="Horizon"/>
                </a:rPr>
                <a:t>dESİFRELEME </a:t>
              </a:r>
            </a:p>
            <a:p>
              <a:pPr algn="l">
                <a:lnSpc>
                  <a:spcPts val="2550"/>
                </a:lnSpc>
              </a:pPr>
            </a:p>
            <a:p>
              <a:pPr algn="l">
                <a:lnSpc>
                  <a:spcPts val="2550"/>
                </a:lnSpc>
              </a:pPr>
              <a:r>
                <a:rPr lang="en-US" sz="1700">
                  <a:solidFill>
                    <a:srgbClr val="B2FD52"/>
                  </a:solidFill>
                  <a:latin typeface="Horizon"/>
                  <a:ea typeface="Horizon"/>
                  <a:cs typeface="Horizon"/>
                  <a:sym typeface="Horizon"/>
                </a:rPr>
                <a:t>1-</a:t>
              </a:r>
              <a:r>
                <a:rPr lang="en-US" sz="1700">
                  <a:solidFill>
                    <a:srgbClr val="D9D9D9"/>
                  </a:solidFill>
                  <a:latin typeface="Horizon"/>
                  <a:ea typeface="Horizon"/>
                  <a:cs typeface="Horizon"/>
                  <a:sym typeface="Horizon"/>
                </a:rPr>
                <a:t> Pn=(a^(-1).(C-b))(mod n) formülü ile gerçekleştirilir.</a:t>
              </a:r>
            </a:p>
            <a:p>
              <a:pPr algn="l">
                <a:lnSpc>
                  <a:spcPts val="2550"/>
                </a:lnSpc>
              </a:pPr>
            </a:p>
            <a:p>
              <a:pPr algn="l">
                <a:lnSpc>
                  <a:spcPts val="2550"/>
                </a:lnSpc>
              </a:pPr>
              <a:r>
                <a:rPr lang="en-US" sz="1700">
                  <a:solidFill>
                    <a:srgbClr val="B2FD52"/>
                  </a:solidFill>
                  <a:latin typeface="Horizon"/>
                  <a:ea typeface="Horizon"/>
                  <a:cs typeface="Horizon"/>
                  <a:sym typeface="Horizon"/>
                </a:rPr>
                <a:t>2- </a:t>
              </a:r>
              <a:r>
                <a:rPr lang="en-US" sz="1700">
                  <a:solidFill>
                    <a:srgbClr val="D9D9D9"/>
                  </a:solidFill>
                  <a:latin typeface="Horizon"/>
                  <a:ea typeface="Horizon"/>
                  <a:cs typeface="Horizon"/>
                  <a:sym typeface="Horizon"/>
                </a:rPr>
                <a:t>Deşifrelenmek istenen metindeki her harfe Pn=(a^(-1).(C-b))(mod n) formülü uygulanarak deşifreleme işlemi gerçekleştirilmiş olur. </a:t>
              </a:r>
            </a:p>
            <a:p>
              <a:pPr algn="l">
                <a:lnSpc>
                  <a:spcPts val="2550"/>
                </a:lnSpc>
              </a:pPr>
            </a:p>
            <a:p>
              <a:pPr algn="l">
                <a:lnSpc>
                  <a:spcPts val="2550"/>
                </a:lnSpc>
              </a:pPr>
              <a:r>
                <a:rPr lang="en-US" sz="1700">
                  <a:solidFill>
                    <a:srgbClr val="B2FD52"/>
                  </a:solidFill>
                  <a:latin typeface="Horizon"/>
                  <a:ea typeface="Horizon"/>
                  <a:cs typeface="Horizon"/>
                  <a:sym typeface="Horizon"/>
                </a:rPr>
                <a:t>3-</a:t>
              </a:r>
              <a:r>
                <a:rPr lang="en-US" sz="1700">
                  <a:solidFill>
                    <a:srgbClr val="D9D9D9"/>
                  </a:solidFill>
                  <a:latin typeface="Horizon"/>
                  <a:ea typeface="Horizon"/>
                  <a:cs typeface="Horizon"/>
                  <a:sym typeface="Horizon"/>
                </a:rPr>
                <a:t> Burada dikkat edilmesi gereken nokta her "a" çarpanının a^(-1) olarak karşılığının bulunmasıdır. </a:t>
              </a:r>
            </a:p>
            <a:p>
              <a:pPr algn="l">
                <a:lnSpc>
                  <a:spcPts val="2550"/>
                </a:lnSpc>
              </a:pPr>
              <a:r>
                <a:rPr lang="en-US" sz="1700">
                  <a:solidFill>
                    <a:srgbClr val="B2FD52"/>
                  </a:solidFill>
                  <a:latin typeface="Horizon"/>
                  <a:ea typeface="Horizon"/>
                  <a:cs typeface="Horizon"/>
                  <a:sym typeface="Horizon"/>
                </a:rPr>
                <a:t>4-</a:t>
              </a:r>
              <a:r>
                <a:rPr lang="en-US" sz="1700">
                  <a:solidFill>
                    <a:srgbClr val="D9D9D9"/>
                  </a:solidFill>
                  <a:latin typeface="Horizon"/>
                  <a:ea typeface="Horizon"/>
                  <a:cs typeface="Horizon"/>
                  <a:sym typeface="Horizon"/>
                </a:rPr>
                <a:t> Deşifre işleminde bu kısma dikkat edilmelidir. </a:t>
              </a:r>
            </a:p>
            <a:p>
              <a:pPr algn="l">
                <a:lnSpc>
                  <a:spcPts val="2550"/>
                </a:lnSpc>
              </a:pPr>
            </a:p>
            <a:p>
              <a:pPr algn="l">
                <a:lnSpc>
                  <a:spcPts val="2550"/>
                </a:lnSpc>
              </a:pPr>
              <a:r>
                <a:rPr lang="en-US" sz="1700">
                  <a:solidFill>
                    <a:srgbClr val="B2FD52"/>
                  </a:solidFill>
                  <a:latin typeface="Horizon"/>
                  <a:ea typeface="Horizon"/>
                  <a:cs typeface="Horizon"/>
                  <a:sym typeface="Horizon"/>
                </a:rPr>
                <a:t>5- </a:t>
              </a:r>
              <a:r>
                <a:rPr lang="en-US" sz="1700">
                  <a:solidFill>
                    <a:srgbClr val="D9D9D9"/>
                  </a:solidFill>
                  <a:latin typeface="Horizon"/>
                  <a:ea typeface="Horizon"/>
                  <a:cs typeface="Horizon"/>
                  <a:sym typeface="Horizon"/>
                </a:rPr>
                <a:t>Yani a^(-1) yerine, a^(-1)'in karşılıkları yazılmalıdır. </a:t>
              </a:r>
            </a:p>
            <a:p>
              <a:pPr algn="l">
                <a:lnSpc>
                  <a:spcPts val="2550"/>
                </a:lnSpc>
              </a:pPr>
            </a:p>
            <a:p>
              <a:pPr algn="l">
                <a:lnSpc>
                  <a:spcPts val="2550"/>
                </a:lnSpc>
              </a:pPr>
            </a:p>
          </p:txBody>
        </p:sp>
        <p:sp>
          <p:nvSpPr>
            <p:cNvPr name="TextBox 5" id="5"/>
            <p:cNvSpPr txBox="true"/>
            <p:nvPr/>
          </p:nvSpPr>
          <p:spPr>
            <a:xfrm rot="0">
              <a:off x="0" y="-95250"/>
              <a:ext cx="18565556" cy="562609"/>
            </a:xfrm>
            <a:prstGeom prst="rect">
              <a:avLst/>
            </a:prstGeom>
          </p:spPr>
          <p:txBody>
            <a:bodyPr anchor="t" rtlCol="false" tIns="0" lIns="0" bIns="0" rIns="0">
              <a:spAutoFit/>
            </a:bodyPr>
            <a:lstStyle/>
            <a:p>
              <a:pPr algn="l">
                <a:lnSpc>
                  <a:spcPts val="3450"/>
                </a:lnSpc>
              </a:pPr>
            </a:p>
          </p:txBody>
        </p:sp>
      </p:grpSp>
      <p:sp>
        <p:nvSpPr>
          <p:cNvPr name="Freeform 6" id="6"/>
          <p:cNvSpPr/>
          <p:nvPr/>
        </p:nvSpPr>
        <p:spPr>
          <a:xfrm flipH="false" flipV="false" rot="0">
            <a:off x="16342681" y="-2059619"/>
            <a:ext cx="5567039" cy="5567039"/>
          </a:xfrm>
          <a:custGeom>
            <a:avLst/>
            <a:gdLst/>
            <a:ahLst/>
            <a:cxnLst/>
            <a:rect r="r" b="b" t="t" l="l"/>
            <a:pathLst>
              <a:path h="5567039" w="5567039">
                <a:moveTo>
                  <a:pt x="0" y="0"/>
                </a:moveTo>
                <a:lnTo>
                  <a:pt x="5567038" y="0"/>
                </a:lnTo>
                <a:lnTo>
                  <a:pt x="5567038" y="5567038"/>
                </a:lnTo>
                <a:lnTo>
                  <a:pt x="0" y="55670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7" id="7"/>
          <p:cNvGraphicFramePr>
            <a:graphicFrameLocks noGrp="true"/>
          </p:cNvGraphicFramePr>
          <p:nvPr/>
        </p:nvGraphicFramePr>
        <p:xfrm>
          <a:off x="2150583" y="6433147"/>
          <a:ext cx="12152581" cy="3104461"/>
        </p:xfrm>
        <a:graphic>
          <a:graphicData uri="http://schemas.openxmlformats.org/drawingml/2006/table">
            <a:tbl>
              <a:tblPr/>
              <a:tblGrid>
                <a:gridCol w="1611733"/>
                <a:gridCol w="873312"/>
                <a:gridCol w="873312"/>
                <a:gridCol w="873312"/>
                <a:gridCol w="873312"/>
                <a:gridCol w="873312"/>
                <a:gridCol w="873312"/>
                <a:gridCol w="873312"/>
                <a:gridCol w="873312"/>
                <a:gridCol w="873312"/>
                <a:gridCol w="873312"/>
                <a:gridCol w="873312"/>
                <a:gridCol w="934419"/>
              </a:tblGrid>
              <a:tr h="1496215">
                <a:tc>
                  <a:txBody>
                    <a:bodyPr anchor="t" rtlCol="false"/>
                    <a:lstStyle/>
                    <a:p>
                      <a:pPr algn="l">
                        <a:lnSpc>
                          <a:spcPts val="1959"/>
                        </a:lnSpc>
                        <a:defRPr/>
                      </a:pPr>
                      <a:endParaRPr lang="en-US" sz="1100"/>
                    </a:p>
                    <a:p>
                      <a:pPr algn="l">
                        <a:lnSpc>
                          <a:spcPts val="1959"/>
                        </a:lnSpc>
                      </a:pPr>
                      <a:r>
                        <a:rPr lang="en-US" sz="1399">
                          <a:solidFill>
                            <a:srgbClr val="FFFFFF"/>
                          </a:solidFill>
                          <a:latin typeface="Horizon"/>
                          <a:ea typeface="Horizon"/>
                          <a:cs typeface="Horizon"/>
                          <a:sym typeface="Horizon"/>
                        </a:rPr>
                        <a:t>  a</a:t>
                      </a:r>
                    </a:p>
                    <a:p>
                      <a:pPr algn="l">
                        <a:lnSpc>
                          <a:spcPts val="1959"/>
                        </a:lnSpc>
                      </a:pPr>
                      <a:r>
                        <a:rPr lang="en-US" sz="1399">
                          <a:solidFill>
                            <a:srgbClr val="FFFFFF"/>
                          </a:solidFill>
                          <a:latin typeface="Horizon"/>
                          <a:ea typeface="Horizon"/>
                          <a:cs typeface="Horizon"/>
                          <a:sym typeface="Horizon"/>
                        </a:rPr>
                        <a:t>  </a:t>
                      </a:r>
                    </a:p>
                  </a:txBody>
                  <a:tcPr marL="142875" marR="142875" marT="142875" marB="1428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959"/>
                        </a:lnSpc>
                        <a:defRPr/>
                      </a:pPr>
                      <a:endParaRPr lang="en-US" sz="1100"/>
                    </a:p>
                    <a:p>
                      <a:pPr algn="l">
                        <a:lnSpc>
                          <a:spcPts val="1959"/>
                        </a:lnSpc>
                      </a:pPr>
                      <a:r>
                        <a:rPr lang="en-US" sz="1399">
                          <a:solidFill>
                            <a:srgbClr val="FFFFFF"/>
                          </a:solidFill>
                          <a:latin typeface="Horizon"/>
                          <a:ea typeface="Horizon"/>
                          <a:cs typeface="Horizon"/>
                          <a:sym typeface="Horizon"/>
                        </a:rPr>
                        <a:t>  1</a:t>
                      </a:r>
                    </a:p>
                    <a:p>
                      <a:pPr algn="l">
                        <a:lnSpc>
                          <a:spcPts val="1959"/>
                        </a:lnSpc>
                      </a:pPr>
                      <a:r>
                        <a:rPr lang="en-US" sz="1399">
                          <a:solidFill>
                            <a:srgbClr val="FFFFFF"/>
                          </a:solidFill>
                          <a:latin typeface="Horizon"/>
                          <a:ea typeface="Horizon"/>
                          <a:cs typeface="Horizon"/>
                          <a:sym typeface="Horizon"/>
                        </a:rPr>
                        <a:t>  </a:t>
                      </a:r>
                    </a:p>
                  </a:txBody>
                  <a:tcPr marL="142875" marR="142875" marT="142875" marB="1428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959"/>
                        </a:lnSpc>
                        <a:defRPr/>
                      </a:pPr>
                      <a:endParaRPr lang="en-US" sz="1100"/>
                    </a:p>
                    <a:p>
                      <a:pPr algn="l">
                        <a:lnSpc>
                          <a:spcPts val="1959"/>
                        </a:lnSpc>
                      </a:pPr>
                      <a:r>
                        <a:rPr lang="en-US" sz="1399">
                          <a:solidFill>
                            <a:srgbClr val="FFFFFF"/>
                          </a:solidFill>
                          <a:latin typeface="Horizon"/>
                          <a:ea typeface="Horizon"/>
                          <a:cs typeface="Horizon"/>
                          <a:sym typeface="Horizon"/>
                        </a:rPr>
                        <a:t>  3</a:t>
                      </a:r>
                    </a:p>
                    <a:p>
                      <a:pPr algn="l">
                        <a:lnSpc>
                          <a:spcPts val="1959"/>
                        </a:lnSpc>
                      </a:pPr>
                      <a:r>
                        <a:rPr lang="en-US" sz="1399">
                          <a:solidFill>
                            <a:srgbClr val="FFFFFF"/>
                          </a:solidFill>
                          <a:latin typeface="Horizon"/>
                          <a:ea typeface="Horizon"/>
                          <a:cs typeface="Horizon"/>
                          <a:sym typeface="Horizon"/>
                        </a:rPr>
                        <a:t>  </a:t>
                      </a:r>
                    </a:p>
                  </a:txBody>
                  <a:tcPr marL="142875" marR="142875" marT="142875" marB="1428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959"/>
                        </a:lnSpc>
                        <a:defRPr/>
                      </a:pPr>
                      <a:endParaRPr lang="en-US" sz="1100"/>
                    </a:p>
                    <a:p>
                      <a:pPr algn="l">
                        <a:lnSpc>
                          <a:spcPts val="1959"/>
                        </a:lnSpc>
                      </a:pPr>
                      <a:r>
                        <a:rPr lang="en-US" sz="1399">
                          <a:solidFill>
                            <a:srgbClr val="FFFFFF"/>
                          </a:solidFill>
                          <a:latin typeface="Horizon"/>
                          <a:ea typeface="Horizon"/>
                          <a:cs typeface="Horizon"/>
                          <a:sym typeface="Horizon"/>
                        </a:rPr>
                        <a:t>  5</a:t>
                      </a:r>
                    </a:p>
                    <a:p>
                      <a:pPr algn="l">
                        <a:lnSpc>
                          <a:spcPts val="1959"/>
                        </a:lnSpc>
                      </a:pPr>
                      <a:r>
                        <a:rPr lang="en-US" sz="1399">
                          <a:solidFill>
                            <a:srgbClr val="FFFFFF"/>
                          </a:solidFill>
                          <a:latin typeface="Horizon"/>
                          <a:ea typeface="Horizon"/>
                          <a:cs typeface="Horizon"/>
                          <a:sym typeface="Horizon"/>
                        </a:rPr>
                        <a:t>  </a:t>
                      </a:r>
                    </a:p>
                  </a:txBody>
                  <a:tcPr marL="142875" marR="142875" marT="142875" marB="1428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959"/>
                        </a:lnSpc>
                        <a:defRPr/>
                      </a:pPr>
                      <a:endParaRPr lang="en-US" sz="1100"/>
                    </a:p>
                    <a:p>
                      <a:pPr algn="l">
                        <a:lnSpc>
                          <a:spcPts val="1959"/>
                        </a:lnSpc>
                      </a:pPr>
                      <a:r>
                        <a:rPr lang="en-US" sz="1399">
                          <a:solidFill>
                            <a:srgbClr val="FFFFFF"/>
                          </a:solidFill>
                          <a:latin typeface="Horizon"/>
                          <a:ea typeface="Horizon"/>
                          <a:cs typeface="Horizon"/>
                          <a:sym typeface="Horizon"/>
                        </a:rPr>
                        <a:t>  7</a:t>
                      </a:r>
                    </a:p>
                    <a:p>
                      <a:pPr algn="l">
                        <a:lnSpc>
                          <a:spcPts val="1959"/>
                        </a:lnSpc>
                      </a:pPr>
                      <a:r>
                        <a:rPr lang="en-US" sz="1399">
                          <a:solidFill>
                            <a:srgbClr val="FFFFFF"/>
                          </a:solidFill>
                          <a:latin typeface="Horizon"/>
                          <a:ea typeface="Horizon"/>
                          <a:cs typeface="Horizon"/>
                          <a:sym typeface="Horizon"/>
                        </a:rPr>
                        <a:t>  </a:t>
                      </a:r>
                    </a:p>
                  </a:txBody>
                  <a:tcPr marL="142875" marR="142875" marT="142875" marB="1428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959"/>
                        </a:lnSpc>
                        <a:defRPr/>
                      </a:pPr>
                      <a:endParaRPr lang="en-US" sz="1100"/>
                    </a:p>
                    <a:p>
                      <a:pPr algn="l">
                        <a:lnSpc>
                          <a:spcPts val="1959"/>
                        </a:lnSpc>
                      </a:pPr>
                      <a:r>
                        <a:rPr lang="en-US" sz="1399">
                          <a:solidFill>
                            <a:srgbClr val="FFFFFF"/>
                          </a:solidFill>
                          <a:latin typeface="Horizon"/>
                          <a:ea typeface="Horizon"/>
                          <a:cs typeface="Horizon"/>
                          <a:sym typeface="Horizon"/>
                        </a:rPr>
                        <a:t>  9</a:t>
                      </a:r>
                    </a:p>
                    <a:p>
                      <a:pPr algn="l">
                        <a:lnSpc>
                          <a:spcPts val="1959"/>
                        </a:lnSpc>
                      </a:pPr>
                      <a:r>
                        <a:rPr lang="en-US" sz="1399">
                          <a:solidFill>
                            <a:srgbClr val="FFFFFF"/>
                          </a:solidFill>
                          <a:latin typeface="Horizon"/>
                          <a:ea typeface="Horizon"/>
                          <a:cs typeface="Horizon"/>
                          <a:sym typeface="Horizon"/>
                        </a:rPr>
                        <a:t>  </a:t>
                      </a:r>
                    </a:p>
                  </a:txBody>
                  <a:tcPr marL="142875" marR="142875" marT="142875" marB="1428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959"/>
                        </a:lnSpc>
                        <a:defRPr/>
                      </a:pPr>
                      <a:endParaRPr lang="en-US" sz="1100"/>
                    </a:p>
                    <a:p>
                      <a:pPr algn="l">
                        <a:lnSpc>
                          <a:spcPts val="1959"/>
                        </a:lnSpc>
                      </a:pPr>
                      <a:r>
                        <a:rPr lang="en-US" sz="1399">
                          <a:solidFill>
                            <a:srgbClr val="FFFFFF"/>
                          </a:solidFill>
                          <a:latin typeface="Horizon"/>
                          <a:ea typeface="Horizon"/>
                          <a:cs typeface="Horizon"/>
                          <a:sym typeface="Horizon"/>
                        </a:rPr>
                        <a:t>  11</a:t>
                      </a:r>
                    </a:p>
                    <a:p>
                      <a:pPr algn="l">
                        <a:lnSpc>
                          <a:spcPts val="1959"/>
                        </a:lnSpc>
                      </a:pPr>
                      <a:r>
                        <a:rPr lang="en-US" sz="1399">
                          <a:solidFill>
                            <a:srgbClr val="FFFFFF"/>
                          </a:solidFill>
                          <a:latin typeface="Horizon"/>
                          <a:ea typeface="Horizon"/>
                          <a:cs typeface="Horizon"/>
                          <a:sym typeface="Horizon"/>
                        </a:rPr>
                        <a:t>  </a:t>
                      </a:r>
                    </a:p>
                  </a:txBody>
                  <a:tcPr marL="142875" marR="142875" marT="142875" marB="1428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959"/>
                        </a:lnSpc>
                        <a:defRPr/>
                      </a:pPr>
                      <a:endParaRPr lang="en-US" sz="1100"/>
                    </a:p>
                    <a:p>
                      <a:pPr algn="l">
                        <a:lnSpc>
                          <a:spcPts val="1959"/>
                        </a:lnSpc>
                      </a:pPr>
                      <a:r>
                        <a:rPr lang="en-US" sz="1399">
                          <a:solidFill>
                            <a:srgbClr val="FFFFFF"/>
                          </a:solidFill>
                          <a:latin typeface="Horizon"/>
                          <a:ea typeface="Horizon"/>
                          <a:cs typeface="Horizon"/>
                          <a:sym typeface="Horizon"/>
                        </a:rPr>
                        <a:t>  15</a:t>
                      </a:r>
                    </a:p>
                    <a:p>
                      <a:pPr algn="l">
                        <a:lnSpc>
                          <a:spcPts val="1959"/>
                        </a:lnSpc>
                      </a:pPr>
                      <a:r>
                        <a:rPr lang="en-US" sz="1399">
                          <a:solidFill>
                            <a:srgbClr val="FFFFFF"/>
                          </a:solidFill>
                          <a:latin typeface="Horizon"/>
                          <a:ea typeface="Horizon"/>
                          <a:cs typeface="Horizon"/>
                          <a:sym typeface="Horizon"/>
                        </a:rPr>
                        <a:t>  </a:t>
                      </a:r>
                    </a:p>
                  </a:txBody>
                  <a:tcPr marL="142875" marR="142875" marT="142875" marB="1428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959"/>
                        </a:lnSpc>
                        <a:defRPr/>
                      </a:pPr>
                      <a:endParaRPr lang="en-US" sz="1100"/>
                    </a:p>
                    <a:p>
                      <a:pPr algn="l">
                        <a:lnSpc>
                          <a:spcPts val="1959"/>
                        </a:lnSpc>
                      </a:pPr>
                      <a:r>
                        <a:rPr lang="en-US" sz="1399">
                          <a:solidFill>
                            <a:srgbClr val="FFFFFF"/>
                          </a:solidFill>
                          <a:latin typeface="Horizon"/>
                          <a:ea typeface="Horizon"/>
                          <a:cs typeface="Horizon"/>
                          <a:sym typeface="Horizon"/>
                        </a:rPr>
                        <a:t>  17</a:t>
                      </a:r>
                    </a:p>
                    <a:p>
                      <a:pPr algn="l">
                        <a:lnSpc>
                          <a:spcPts val="1959"/>
                        </a:lnSpc>
                      </a:pPr>
                      <a:r>
                        <a:rPr lang="en-US" sz="1399">
                          <a:solidFill>
                            <a:srgbClr val="FFFFFF"/>
                          </a:solidFill>
                          <a:latin typeface="Horizon"/>
                          <a:ea typeface="Horizon"/>
                          <a:cs typeface="Horizon"/>
                          <a:sym typeface="Horizon"/>
                        </a:rPr>
                        <a:t>  </a:t>
                      </a:r>
                    </a:p>
                  </a:txBody>
                  <a:tcPr marL="142875" marR="142875" marT="142875" marB="1428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959"/>
                        </a:lnSpc>
                        <a:defRPr/>
                      </a:pPr>
                      <a:endParaRPr lang="en-US" sz="1100"/>
                    </a:p>
                    <a:p>
                      <a:pPr algn="l">
                        <a:lnSpc>
                          <a:spcPts val="1959"/>
                        </a:lnSpc>
                      </a:pPr>
                      <a:r>
                        <a:rPr lang="en-US" sz="1399">
                          <a:solidFill>
                            <a:srgbClr val="FFFFFF"/>
                          </a:solidFill>
                          <a:latin typeface="Horizon"/>
                          <a:ea typeface="Horizon"/>
                          <a:cs typeface="Horizon"/>
                          <a:sym typeface="Horizon"/>
                        </a:rPr>
                        <a:t>  19</a:t>
                      </a:r>
                    </a:p>
                    <a:p>
                      <a:pPr algn="l">
                        <a:lnSpc>
                          <a:spcPts val="1959"/>
                        </a:lnSpc>
                      </a:pPr>
                      <a:r>
                        <a:rPr lang="en-US" sz="1399">
                          <a:solidFill>
                            <a:srgbClr val="FFFFFF"/>
                          </a:solidFill>
                          <a:latin typeface="Horizon"/>
                          <a:ea typeface="Horizon"/>
                          <a:cs typeface="Horizon"/>
                          <a:sym typeface="Horizon"/>
                        </a:rPr>
                        <a:t>  </a:t>
                      </a:r>
                    </a:p>
                  </a:txBody>
                  <a:tcPr marL="142875" marR="142875" marT="142875" marB="1428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959"/>
                        </a:lnSpc>
                        <a:defRPr/>
                      </a:pPr>
                      <a:endParaRPr lang="en-US" sz="1100"/>
                    </a:p>
                    <a:p>
                      <a:pPr algn="l">
                        <a:lnSpc>
                          <a:spcPts val="1959"/>
                        </a:lnSpc>
                      </a:pPr>
                      <a:r>
                        <a:rPr lang="en-US" sz="1399">
                          <a:solidFill>
                            <a:srgbClr val="FFFFFF"/>
                          </a:solidFill>
                          <a:latin typeface="Horizon"/>
                          <a:ea typeface="Horizon"/>
                          <a:cs typeface="Horizon"/>
                          <a:sym typeface="Horizon"/>
                        </a:rPr>
                        <a:t>  21</a:t>
                      </a:r>
                    </a:p>
                    <a:p>
                      <a:pPr algn="l">
                        <a:lnSpc>
                          <a:spcPts val="1959"/>
                        </a:lnSpc>
                      </a:pPr>
                      <a:r>
                        <a:rPr lang="en-US" sz="1399">
                          <a:solidFill>
                            <a:srgbClr val="FFFFFF"/>
                          </a:solidFill>
                          <a:latin typeface="Horizon"/>
                          <a:ea typeface="Horizon"/>
                          <a:cs typeface="Horizon"/>
                          <a:sym typeface="Horizon"/>
                        </a:rPr>
                        <a:t>  </a:t>
                      </a:r>
                    </a:p>
                  </a:txBody>
                  <a:tcPr marL="142875" marR="142875" marT="142875" marB="1428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959"/>
                        </a:lnSpc>
                        <a:defRPr/>
                      </a:pPr>
                      <a:endParaRPr lang="en-US" sz="1100"/>
                    </a:p>
                    <a:p>
                      <a:pPr algn="l">
                        <a:lnSpc>
                          <a:spcPts val="1959"/>
                        </a:lnSpc>
                      </a:pPr>
                      <a:r>
                        <a:rPr lang="en-US" sz="1399">
                          <a:solidFill>
                            <a:srgbClr val="FFFFFF"/>
                          </a:solidFill>
                          <a:latin typeface="Horizon"/>
                          <a:ea typeface="Horizon"/>
                          <a:cs typeface="Horizon"/>
                          <a:sym typeface="Horizon"/>
                        </a:rPr>
                        <a:t>  23</a:t>
                      </a:r>
                    </a:p>
                    <a:p>
                      <a:pPr algn="l">
                        <a:lnSpc>
                          <a:spcPts val="1959"/>
                        </a:lnSpc>
                      </a:pPr>
                      <a:r>
                        <a:rPr lang="en-US" sz="1399">
                          <a:solidFill>
                            <a:srgbClr val="FFFFFF"/>
                          </a:solidFill>
                          <a:latin typeface="Horizon"/>
                          <a:ea typeface="Horizon"/>
                          <a:cs typeface="Horizon"/>
                          <a:sym typeface="Horizon"/>
                        </a:rPr>
                        <a:t>  </a:t>
                      </a:r>
                    </a:p>
                  </a:txBody>
                  <a:tcPr marL="142875" marR="142875" marT="142875" marB="1428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959"/>
                        </a:lnSpc>
                        <a:defRPr/>
                      </a:pPr>
                      <a:endParaRPr lang="en-US" sz="1100"/>
                    </a:p>
                    <a:p>
                      <a:pPr algn="l">
                        <a:lnSpc>
                          <a:spcPts val="1959"/>
                        </a:lnSpc>
                      </a:pPr>
                      <a:r>
                        <a:rPr lang="en-US" sz="1399">
                          <a:solidFill>
                            <a:srgbClr val="FFFFFF"/>
                          </a:solidFill>
                          <a:latin typeface="Horizon"/>
                          <a:ea typeface="Horizon"/>
                          <a:cs typeface="Horizon"/>
                          <a:sym typeface="Horizon"/>
                        </a:rPr>
                        <a:t>  25</a:t>
                      </a:r>
                    </a:p>
                    <a:p>
                      <a:pPr algn="l">
                        <a:lnSpc>
                          <a:spcPts val="1959"/>
                        </a:lnSpc>
                      </a:pPr>
                      <a:r>
                        <a:rPr lang="en-US" sz="1399">
                          <a:solidFill>
                            <a:srgbClr val="FFFFFF"/>
                          </a:solidFill>
                          <a:latin typeface="Horizon"/>
                          <a:ea typeface="Horizon"/>
                          <a:cs typeface="Horizon"/>
                          <a:sym typeface="Horizon"/>
                        </a:rPr>
                        <a:t>  </a:t>
                      </a:r>
                    </a:p>
                  </a:txBody>
                  <a:tcPr marL="142875" marR="142875" marT="142875" marB="1428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1608246">
                <a:tc>
                  <a:txBody>
                    <a:bodyPr anchor="t" rtlCol="false"/>
                    <a:lstStyle/>
                    <a:p>
                      <a:pPr algn="l">
                        <a:lnSpc>
                          <a:spcPts val="1959"/>
                        </a:lnSpc>
                        <a:defRPr/>
                      </a:pPr>
                      <a:endParaRPr lang="en-US" sz="1100"/>
                    </a:p>
                    <a:p>
                      <a:pPr algn="l">
                        <a:lnSpc>
                          <a:spcPts val="1959"/>
                        </a:lnSpc>
                      </a:pPr>
                      <a:r>
                        <a:rPr lang="en-US" sz="1399">
                          <a:solidFill>
                            <a:srgbClr val="FFFFFF"/>
                          </a:solidFill>
                          <a:latin typeface="Horizon"/>
                          <a:ea typeface="Horizon"/>
                          <a:cs typeface="Horizon"/>
                          <a:sym typeface="Horizon"/>
                        </a:rPr>
                        <a:t>  a^(-1)</a:t>
                      </a:r>
                    </a:p>
                    <a:p>
                      <a:pPr algn="l">
                        <a:lnSpc>
                          <a:spcPts val="1959"/>
                        </a:lnSpc>
                      </a:pPr>
                      <a:r>
                        <a:rPr lang="en-US" sz="1399">
                          <a:solidFill>
                            <a:srgbClr val="FFFFFF"/>
                          </a:solidFill>
                          <a:latin typeface="Horizon"/>
                          <a:ea typeface="Horizon"/>
                          <a:cs typeface="Horizon"/>
                          <a:sym typeface="Horizon"/>
                        </a:rPr>
                        <a:t>  </a:t>
                      </a:r>
                    </a:p>
                  </a:txBody>
                  <a:tcPr marL="142875" marR="142875" marT="142875" marB="1428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959"/>
                        </a:lnSpc>
                        <a:defRPr/>
                      </a:pPr>
                      <a:endParaRPr lang="en-US" sz="1100"/>
                    </a:p>
                    <a:p>
                      <a:pPr algn="l">
                        <a:lnSpc>
                          <a:spcPts val="1959"/>
                        </a:lnSpc>
                      </a:pPr>
                      <a:r>
                        <a:rPr lang="en-US" sz="1399">
                          <a:solidFill>
                            <a:srgbClr val="FFFFFF"/>
                          </a:solidFill>
                          <a:latin typeface="Horizon"/>
                          <a:ea typeface="Horizon"/>
                          <a:cs typeface="Horizon"/>
                          <a:sym typeface="Horizon"/>
                        </a:rPr>
                        <a:t>  1</a:t>
                      </a:r>
                    </a:p>
                    <a:p>
                      <a:pPr algn="l">
                        <a:lnSpc>
                          <a:spcPts val="1959"/>
                        </a:lnSpc>
                      </a:pPr>
                      <a:r>
                        <a:rPr lang="en-US" sz="1399">
                          <a:solidFill>
                            <a:srgbClr val="FFFFFF"/>
                          </a:solidFill>
                          <a:latin typeface="Horizon"/>
                          <a:ea typeface="Horizon"/>
                          <a:cs typeface="Horizon"/>
                          <a:sym typeface="Horizon"/>
                        </a:rPr>
                        <a:t>  </a:t>
                      </a:r>
                    </a:p>
                  </a:txBody>
                  <a:tcPr marL="142875" marR="142875" marT="142875" marB="1428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959"/>
                        </a:lnSpc>
                        <a:defRPr/>
                      </a:pPr>
                      <a:endParaRPr lang="en-US" sz="1100"/>
                    </a:p>
                    <a:p>
                      <a:pPr algn="l">
                        <a:lnSpc>
                          <a:spcPts val="1959"/>
                        </a:lnSpc>
                      </a:pPr>
                      <a:r>
                        <a:rPr lang="en-US" sz="1399">
                          <a:solidFill>
                            <a:srgbClr val="FFFFFF"/>
                          </a:solidFill>
                          <a:latin typeface="Horizon"/>
                          <a:ea typeface="Horizon"/>
                          <a:cs typeface="Horizon"/>
                          <a:sym typeface="Horizon"/>
                        </a:rPr>
                        <a:t>  9</a:t>
                      </a:r>
                    </a:p>
                    <a:p>
                      <a:pPr algn="l">
                        <a:lnSpc>
                          <a:spcPts val="1959"/>
                        </a:lnSpc>
                      </a:pPr>
                      <a:r>
                        <a:rPr lang="en-US" sz="1399">
                          <a:solidFill>
                            <a:srgbClr val="FFFFFF"/>
                          </a:solidFill>
                          <a:latin typeface="Horizon"/>
                          <a:ea typeface="Horizon"/>
                          <a:cs typeface="Horizon"/>
                          <a:sym typeface="Horizon"/>
                        </a:rPr>
                        <a:t>  </a:t>
                      </a:r>
                    </a:p>
                  </a:txBody>
                  <a:tcPr marL="142875" marR="142875" marT="142875" marB="1428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959"/>
                        </a:lnSpc>
                        <a:defRPr/>
                      </a:pPr>
                      <a:endParaRPr lang="en-US" sz="1100"/>
                    </a:p>
                    <a:p>
                      <a:pPr algn="l">
                        <a:lnSpc>
                          <a:spcPts val="1959"/>
                        </a:lnSpc>
                      </a:pPr>
                      <a:r>
                        <a:rPr lang="en-US" sz="1399">
                          <a:solidFill>
                            <a:srgbClr val="FFFFFF"/>
                          </a:solidFill>
                          <a:latin typeface="Horizon"/>
                          <a:ea typeface="Horizon"/>
                          <a:cs typeface="Horizon"/>
                          <a:sym typeface="Horizon"/>
                        </a:rPr>
                        <a:t>  21</a:t>
                      </a:r>
                    </a:p>
                    <a:p>
                      <a:pPr algn="l">
                        <a:lnSpc>
                          <a:spcPts val="1959"/>
                        </a:lnSpc>
                      </a:pPr>
                      <a:r>
                        <a:rPr lang="en-US" sz="1399">
                          <a:solidFill>
                            <a:srgbClr val="FFFFFF"/>
                          </a:solidFill>
                          <a:latin typeface="Horizon"/>
                          <a:ea typeface="Horizon"/>
                          <a:cs typeface="Horizon"/>
                          <a:sym typeface="Horizon"/>
                        </a:rPr>
                        <a:t>  </a:t>
                      </a:r>
                    </a:p>
                  </a:txBody>
                  <a:tcPr marL="142875" marR="142875" marT="142875" marB="1428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959"/>
                        </a:lnSpc>
                        <a:defRPr/>
                      </a:pPr>
                      <a:endParaRPr lang="en-US" sz="1100"/>
                    </a:p>
                    <a:p>
                      <a:pPr algn="l">
                        <a:lnSpc>
                          <a:spcPts val="1959"/>
                        </a:lnSpc>
                      </a:pPr>
                      <a:r>
                        <a:rPr lang="en-US" sz="1399">
                          <a:solidFill>
                            <a:srgbClr val="FFFFFF"/>
                          </a:solidFill>
                          <a:latin typeface="Horizon"/>
                          <a:ea typeface="Horizon"/>
                          <a:cs typeface="Horizon"/>
                          <a:sym typeface="Horizon"/>
                        </a:rPr>
                        <a:t>  15</a:t>
                      </a:r>
                    </a:p>
                    <a:p>
                      <a:pPr algn="l">
                        <a:lnSpc>
                          <a:spcPts val="1959"/>
                        </a:lnSpc>
                      </a:pPr>
                      <a:r>
                        <a:rPr lang="en-US" sz="1399">
                          <a:solidFill>
                            <a:srgbClr val="FFFFFF"/>
                          </a:solidFill>
                          <a:latin typeface="Horizon"/>
                          <a:ea typeface="Horizon"/>
                          <a:cs typeface="Horizon"/>
                          <a:sym typeface="Horizon"/>
                        </a:rPr>
                        <a:t>  </a:t>
                      </a:r>
                    </a:p>
                  </a:txBody>
                  <a:tcPr marL="142875" marR="142875" marT="142875" marB="1428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959"/>
                        </a:lnSpc>
                        <a:defRPr/>
                      </a:pPr>
                      <a:endParaRPr lang="en-US" sz="1100"/>
                    </a:p>
                    <a:p>
                      <a:pPr algn="l">
                        <a:lnSpc>
                          <a:spcPts val="1959"/>
                        </a:lnSpc>
                      </a:pPr>
                      <a:r>
                        <a:rPr lang="en-US" sz="1399">
                          <a:solidFill>
                            <a:srgbClr val="FFFFFF"/>
                          </a:solidFill>
                          <a:latin typeface="Horizon"/>
                          <a:ea typeface="Horizon"/>
                          <a:cs typeface="Horizon"/>
                          <a:sym typeface="Horizon"/>
                        </a:rPr>
                        <a:t>  3</a:t>
                      </a:r>
                    </a:p>
                    <a:p>
                      <a:pPr algn="l">
                        <a:lnSpc>
                          <a:spcPts val="1959"/>
                        </a:lnSpc>
                      </a:pPr>
                      <a:r>
                        <a:rPr lang="en-US" sz="1399">
                          <a:solidFill>
                            <a:srgbClr val="FFFFFF"/>
                          </a:solidFill>
                          <a:latin typeface="Horizon"/>
                          <a:ea typeface="Horizon"/>
                          <a:cs typeface="Horizon"/>
                          <a:sym typeface="Horizon"/>
                        </a:rPr>
                        <a:t>  </a:t>
                      </a:r>
                    </a:p>
                  </a:txBody>
                  <a:tcPr marL="142875" marR="142875" marT="142875" marB="1428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959"/>
                        </a:lnSpc>
                        <a:defRPr/>
                      </a:pPr>
                      <a:endParaRPr lang="en-US" sz="1100"/>
                    </a:p>
                    <a:p>
                      <a:pPr algn="l">
                        <a:lnSpc>
                          <a:spcPts val="1959"/>
                        </a:lnSpc>
                      </a:pPr>
                      <a:r>
                        <a:rPr lang="en-US" sz="1399">
                          <a:solidFill>
                            <a:srgbClr val="FFFFFF"/>
                          </a:solidFill>
                          <a:latin typeface="Horizon"/>
                          <a:ea typeface="Horizon"/>
                          <a:cs typeface="Horizon"/>
                          <a:sym typeface="Horizon"/>
                        </a:rPr>
                        <a:t>  19</a:t>
                      </a:r>
                    </a:p>
                    <a:p>
                      <a:pPr algn="l">
                        <a:lnSpc>
                          <a:spcPts val="1959"/>
                        </a:lnSpc>
                      </a:pPr>
                      <a:r>
                        <a:rPr lang="en-US" sz="1399">
                          <a:solidFill>
                            <a:srgbClr val="FFFFFF"/>
                          </a:solidFill>
                          <a:latin typeface="Horizon"/>
                          <a:ea typeface="Horizon"/>
                          <a:cs typeface="Horizon"/>
                          <a:sym typeface="Horizon"/>
                        </a:rPr>
                        <a:t>  </a:t>
                      </a:r>
                    </a:p>
                  </a:txBody>
                  <a:tcPr marL="142875" marR="142875" marT="142875" marB="1428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959"/>
                        </a:lnSpc>
                        <a:defRPr/>
                      </a:pPr>
                      <a:endParaRPr lang="en-US" sz="1100"/>
                    </a:p>
                    <a:p>
                      <a:pPr algn="l">
                        <a:lnSpc>
                          <a:spcPts val="1959"/>
                        </a:lnSpc>
                      </a:pPr>
                      <a:r>
                        <a:rPr lang="en-US" sz="1399">
                          <a:solidFill>
                            <a:srgbClr val="FFFFFF"/>
                          </a:solidFill>
                          <a:latin typeface="Horizon"/>
                          <a:ea typeface="Horizon"/>
                          <a:cs typeface="Horizon"/>
                          <a:sym typeface="Horizon"/>
                        </a:rPr>
                        <a:t>  7</a:t>
                      </a:r>
                    </a:p>
                    <a:p>
                      <a:pPr algn="l">
                        <a:lnSpc>
                          <a:spcPts val="1959"/>
                        </a:lnSpc>
                      </a:pPr>
                      <a:r>
                        <a:rPr lang="en-US" sz="1399">
                          <a:solidFill>
                            <a:srgbClr val="FFFFFF"/>
                          </a:solidFill>
                          <a:latin typeface="Horizon"/>
                          <a:ea typeface="Horizon"/>
                          <a:cs typeface="Horizon"/>
                          <a:sym typeface="Horizon"/>
                        </a:rPr>
                        <a:t>  </a:t>
                      </a:r>
                    </a:p>
                  </a:txBody>
                  <a:tcPr marL="142875" marR="142875" marT="142875" marB="1428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959"/>
                        </a:lnSpc>
                        <a:defRPr/>
                      </a:pPr>
                      <a:endParaRPr lang="en-US" sz="1100"/>
                    </a:p>
                    <a:p>
                      <a:pPr algn="l">
                        <a:lnSpc>
                          <a:spcPts val="1959"/>
                        </a:lnSpc>
                      </a:pPr>
                      <a:r>
                        <a:rPr lang="en-US" sz="1399">
                          <a:solidFill>
                            <a:srgbClr val="FFFFFF"/>
                          </a:solidFill>
                          <a:latin typeface="Horizon"/>
                          <a:ea typeface="Horizon"/>
                          <a:cs typeface="Horizon"/>
                          <a:sym typeface="Horizon"/>
                        </a:rPr>
                        <a:t>  23</a:t>
                      </a:r>
                    </a:p>
                    <a:p>
                      <a:pPr algn="l">
                        <a:lnSpc>
                          <a:spcPts val="1959"/>
                        </a:lnSpc>
                      </a:pPr>
                      <a:r>
                        <a:rPr lang="en-US" sz="1399">
                          <a:solidFill>
                            <a:srgbClr val="FFFFFF"/>
                          </a:solidFill>
                          <a:latin typeface="Horizon"/>
                          <a:ea typeface="Horizon"/>
                          <a:cs typeface="Horizon"/>
                          <a:sym typeface="Horizon"/>
                        </a:rPr>
                        <a:t>  </a:t>
                      </a:r>
                    </a:p>
                  </a:txBody>
                  <a:tcPr marL="142875" marR="142875" marT="142875" marB="1428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959"/>
                        </a:lnSpc>
                        <a:defRPr/>
                      </a:pPr>
                      <a:endParaRPr lang="en-US" sz="1100"/>
                    </a:p>
                    <a:p>
                      <a:pPr algn="l">
                        <a:lnSpc>
                          <a:spcPts val="1959"/>
                        </a:lnSpc>
                      </a:pPr>
                      <a:r>
                        <a:rPr lang="en-US" sz="1399">
                          <a:solidFill>
                            <a:srgbClr val="FFFFFF"/>
                          </a:solidFill>
                          <a:latin typeface="Horizon"/>
                          <a:ea typeface="Horizon"/>
                          <a:cs typeface="Horizon"/>
                          <a:sym typeface="Horizon"/>
                        </a:rPr>
                        <a:t>  11</a:t>
                      </a:r>
                    </a:p>
                    <a:p>
                      <a:pPr algn="l">
                        <a:lnSpc>
                          <a:spcPts val="1959"/>
                        </a:lnSpc>
                      </a:pPr>
                      <a:r>
                        <a:rPr lang="en-US" sz="1399">
                          <a:solidFill>
                            <a:srgbClr val="FFFFFF"/>
                          </a:solidFill>
                          <a:latin typeface="Horizon"/>
                          <a:ea typeface="Horizon"/>
                          <a:cs typeface="Horizon"/>
                          <a:sym typeface="Horizon"/>
                        </a:rPr>
                        <a:t>  </a:t>
                      </a:r>
                    </a:p>
                  </a:txBody>
                  <a:tcPr marL="142875" marR="142875" marT="142875" marB="1428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959"/>
                        </a:lnSpc>
                        <a:defRPr/>
                      </a:pPr>
                      <a:endParaRPr lang="en-US" sz="1100"/>
                    </a:p>
                    <a:p>
                      <a:pPr algn="l">
                        <a:lnSpc>
                          <a:spcPts val="1959"/>
                        </a:lnSpc>
                      </a:pPr>
                      <a:r>
                        <a:rPr lang="en-US" sz="1399">
                          <a:solidFill>
                            <a:srgbClr val="FFFFFF"/>
                          </a:solidFill>
                          <a:latin typeface="Horizon"/>
                          <a:ea typeface="Horizon"/>
                          <a:cs typeface="Horizon"/>
                          <a:sym typeface="Horizon"/>
                        </a:rPr>
                        <a:t>  5</a:t>
                      </a:r>
                    </a:p>
                    <a:p>
                      <a:pPr algn="l">
                        <a:lnSpc>
                          <a:spcPts val="1959"/>
                        </a:lnSpc>
                      </a:pPr>
                      <a:r>
                        <a:rPr lang="en-US" sz="1399">
                          <a:solidFill>
                            <a:srgbClr val="FFFFFF"/>
                          </a:solidFill>
                          <a:latin typeface="Horizon"/>
                          <a:ea typeface="Horizon"/>
                          <a:cs typeface="Horizon"/>
                          <a:sym typeface="Horizon"/>
                        </a:rPr>
                        <a:t>  </a:t>
                      </a:r>
                    </a:p>
                  </a:txBody>
                  <a:tcPr marL="142875" marR="142875" marT="142875" marB="1428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959"/>
                        </a:lnSpc>
                        <a:defRPr/>
                      </a:pPr>
                      <a:endParaRPr lang="en-US" sz="1100"/>
                    </a:p>
                    <a:p>
                      <a:pPr algn="l">
                        <a:lnSpc>
                          <a:spcPts val="1959"/>
                        </a:lnSpc>
                      </a:pPr>
                      <a:r>
                        <a:rPr lang="en-US" sz="1399">
                          <a:solidFill>
                            <a:srgbClr val="FFFFFF"/>
                          </a:solidFill>
                          <a:latin typeface="Horizon"/>
                          <a:ea typeface="Horizon"/>
                          <a:cs typeface="Horizon"/>
                          <a:sym typeface="Horizon"/>
                        </a:rPr>
                        <a:t>  17</a:t>
                      </a:r>
                    </a:p>
                    <a:p>
                      <a:pPr algn="l">
                        <a:lnSpc>
                          <a:spcPts val="1959"/>
                        </a:lnSpc>
                      </a:pPr>
                      <a:r>
                        <a:rPr lang="en-US" sz="1399">
                          <a:solidFill>
                            <a:srgbClr val="FFFFFF"/>
                          </a:solidFill>
                          <a:latin typeface="Horizon"/>
                          <a:ea typeface="Horizon"/>
                          <a:cs typeface="Horizon"/>
                          <a:sym typeface="Horizon"/>
                        </a:rPr>
                        <a:t>  </a:t>
                      </a:r>
                    </a:p>
                  </a:txBody>
                  <a:tcPr marL="142875" marR="142875" marT="142875" marB="1428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1959"/>
                        </a:lnSpc>
                        <a:defRPr/>
                      </a:pPr>
                      <a:endParaRPr lang="en-US" sz="1100"/>
                    </a:p>
                    <a:p>
                      <a:pPr algn="l">
                        <a:lnSpc>
                          <a:spcPts val="1959"/>
                        </a:lnSpc>
                      </a:pPr>
                      <a:r>
                        <a:rPr lang="en-US" sz="1399">
                          <a:solidFill>
                            <a:srgbClr val="FFFFFF"/>
                          </a:solidFill>
                          <a:latin typeface="Horizon"/>
                          <a:ea typeface="Horizon"/>
                          <a:cs typeface="Horizon"/>
                          <a:sym typeface="Horizon"/>
                        </a:rPr>
                        <a:t>  25</a:t>
                      </a:r>
                    </a:p>
                    <a:p>
                      <a:pPr algn="l">
                        <a:lnSpc>
                          <a:spcPts val="1959"/>
                        </a:lnSpc>
                      </a:pPr>
                      <a:r>
                        <a:rPr lang="en-US" sz="1399">
                          <a:solidFill>
                            <a:srgbClr val="FFFFFF"/>
                          </a:solidFill>
                          <a:latin typeface="Horizon"/>
                          <a:ea typeface="Horizon"/>
                          <a:cs typeface="Horizon"/>
                          <a:sym typeface="Horizon"/>
                        </a:rPr>
                        <a:t>  </a:t>
                      </a:r>
                    </a:p>
                  </a:txBody>
                  <a:tcPr marL="142875" marR="142875" marT="142875" marB="1428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DAGj8JKHG60</dc:identifier>
  <dcterms:modified xsi:type="dcterms:W3CDTF">2011-08-01T06:04:30Z</dcterms:modified>
  <cp:revision>1</cp:revision>
  <dc:title>Abdulsamet Kuk 20010011094</dc:title>
</cp:coreProperties>
</file>