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67" r:id="rId3"/>
    <p:sldId id="262" r:id="rId4"/>
    <p:sldId id="309" r:id="rId5"/>
    <p:sldId id="263" r:id="rId6"/>
    <p:sldId id="264" r:id="rId7"/>
    <p:sldId id="310" r:id="rId8"/>
    <p:sldId id="306" r:id="rId9"/>
    <p:sldId id="307" r:id="rId10"/>
    <p:sldId id="308" r:id="rId11"/>
    <p:sldId id="305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82C941-CB55-4EC6-A93F-E2C554A5E919}">
  <a:tblStyle styleId="{A882C941-CB55-4EC6-A93F-E2C554A5E9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899D76E3-9745-F5E9-BF18-E50D4E889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>
            <a:extLst>
              <a:ext uri="{FF2B5EF4-FFF2-40B4-BE49-F238E27FC236}">
                <a16:creationId xmlns:a16="http://schemas.microsoft.com/office/drawing/2014/main" id="{5E71229E-1A5E-B813-BE5F-7CE3658454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>
            <a:extLst>
              <a:ext uri="{FF2B5EF4-FFF2-40B4-BE49-F238E27FC236}">
                <a16:creationId xmlns:a16="http://schemas.microsoft.com/office/drawing/2014/main" id="{B10C270C-2282-3DC3-D9EF-4769998DAC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3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5DC1CEE-324B-316F-D482-7D3075A50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>
            <a:extLst>
              <a:ext uri="{FF2B5EF4-FFF2-40B4-BE49-F238E27FC236}">
                <a16:creationId xmlns:a16="http://schemas.microsoft.com/office/drawing/2014/main" id="{B5C6FF3F-4985-742C-8D60-53CC536A8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>
            <a:extLst>
              <a:ext uri="{FF2B5EF4-FFF2-40B4-BE49-F238E27FC236}">
                <a16:creationId xmlns:a16="http://schemas.microsoft.com/office/drawing/2014/main" id="{556BBF96-C495-98E2-A524-135E47A77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94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75DCB6D2-04FC-049A-9294-36C239846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>
            <a:extLst>
              <a:ext uri="{FF2B5EF4-FFF2-40B4-BE49-F238E27FC236}">
                <a16:creationId xmlns:a16="http://schemas.microsoft.com/office/drawing/2014/main" id="{E9FD3AE7-3B5A-4E46-AF1A-1AE5000BD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>
            <a:extLst>
              <a:ext uri="{FF2B5EF4-FFF2-40B4-BE49-F238E27FC236}">
                <a16:creationId xmlns:a16="http://schemas.microsoft.com/office/drawing/2014/main" id="{D02B36F6-BBBE-6A08-EC53-6F3A8BFA4F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04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A7BB85B1-2E36-56B1-A99F-CBE9FA50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>
            <a:extLst>
              <a:ext uri="{FF2B5EF4-FFF2-40B4-BE49-F238E27FC236}">
                <a16:creationId xmlns:a16="http://schemas.microsoft.com/office/drawing/2014/main" id="{F7258885-4E5E-92A3-ADE5-2D0B124A1F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>
            <a:extLst>
              <a:ext uri="{FF2B5EF4-FFF2-40B4-BE49-F238E27FC236}">
                <a16:creationId xmlns:a16="http://schemas.microsoft.com/office/drawing/2014/main" id="{9AA3EE0D-829F-1F3F-33D2-9EE60F75EC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8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BF4FDCBE-D1E5-F386-E711-999A48420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>
            <a:extLst>
              <a:ext uri="{FF2B5EF4-FFF2-40B4-BE49-F238E27FC236}">
                <a16:creationId xmlns:a16="http://schemas.microsoft.com/office/drawing/2014/main" id="{1B431ECA-F734-C4F5-5842-4003DC0D7C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>
            <a:extLst>
              <a:ext uri="{FF2B5EF4-FFF2-40B4-BE49-F238E27FC236}">
                <a16:creationId xmlns:a16="http://schemas.microsoft.com/office/drawing/2014/main" id="{2E35B15F-358F-EBE3-7D57-6CD97962F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13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A0CE39CF-9D44-F5FE-58AB-16485D277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>
            <a:extLst>
              <a:ext uri="{FF2B5EF4-FFF2-40B4-BE49-F238E27FC236}">
                <a16:creationId xmlns:a16="http://schemas.microsoft.com/office/drawing/2014/main" id="{C0C6A473-AC43-D478-7FF3-F7F30F24A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>
            <a:extLst>
              <a:ext uri="{FF2B5EF4-FFF2-40B4-BE49-F238E27FC236}">
                <a16:creationId xmlns:a16="http://schemas.microsoft.com/office/drawing/2014/main" id="{A76C6225-CD25-BB20-F07C-D9384103F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54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804919" y="1814545"/>
            <a:ext cx="7534157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BLE-Based Smart Home Automation System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497" y="246897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" name="Google Shape;162;p38">
            <a:extLst>
              <a:ext uri="{FF2B5EF4-FFF2-40B4-BE49-F238E27FC236}">
                <a16:creationId xmlns:a16="http://schemas.microsoft.com/office/drawing/2014/main" id="{CBABC297-B39E-CEB5-5440-80D5FC463F26}"/>
              </a:ext>
            </a:extLst>
          </p:cNvPr>
          <p:cNvSpPr txBox="1">
            <a:spLocks/>
          </p:cNvSpPr>
          <p:nvPr/>
        </p:nvSpPr>
        <p:spPr>
          <a:xfrm>
            <a:off x="-25714" y="3051894"/>
            <a:ext cx="9195421" cy="644700"/>
          </a:xfrm>
          <a:prstGeom prst="rect">
            <a:avLst/>
          </a:prstGeom>
          <a:noFill/>
          <a:ln>
            <a:noFill/>
          </a:ln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400" dirty="0"/>
              <a:t>Abdulwahab Al-Furaidan (222407732)</a:t>
            </a:r>
          </a:p>
          <a:p>
            <a:r>
              <a:rPr lang="en-GB" sz="1400" dirty="0"/>
              <a:t>Abdullah </a:t>
            </a:r>
            <a:r>
              <a:rPr lang="en-GB" sz="1400" dirty="0" err="1"/>
              <a:t>Alnasser</a:t>
            </a:r>
            <a:r>
              <a:rPr lang="en-GB" sz="1400" dirty="0"/>
              <a:t> (</a:t>
            </a: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222433435</a:t>
            </a:r>
            <a:r>
              <a:rPr lang="en-GB" sz="1400" dirty="0"/>
              <a:t>)</a:t>
            </a:r>
          </a:p>
          <a:p>
            <a:r>
              <a:rPr lang="en-GB" sz="1400" dirty="0"/>
              <a:t>Faisal Samer Musallam (</a:t>
            </a: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222453423</a:t>
            </a:r>
            <a:r>
              <a:rPr lang="en-GB" sz="1400" dirty="0"/>
              <a:t>)</a:t>
            </a:r>
          </a:p>
        </p:txBody>
      </p:sp>
      <p:sp>
        <p:nvSpPr>
          <p:cNvPr id="11" name="Google Shape;162;p38">
            <a:extLst>
              <a:ext uri="{FF2B5EF4-FFF2-40B4-BE49-F238E27FC236}">
                <a16:creationId xmlns:a16="http://schemas.microsoft.com/office/drawing/2014/main" id="{4ECBECDA-F8DF-F873-F947-F4FFC9215E3D}"/>
              </a:ext>
            </a:extLst>
          </p:cNvPr>
          <p:cNvSpPr txBox="1">
            <a:spLocks/>
          </p:cNvSpPr>
          <p:nvPr/>
        </p:nvSpPr>
        <p:spPr>
          <a:xfrm>
            <a:off x="-25714" y="3784866"/>
            <a:ext cx="9195421" cy="644700"/>
          </a:xfrm>
          <a:prstGeom prst="rect">
            <a:avLst/>
          </a:prstGeom>
          <a:noFill/>
          <a:ln>
            <a:noFill/>
          </a:ln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400" dirty="0"/>
              <a:t>Supervised by: </a:t>
            </a:r>
            <a:r>
              <a:rPr lang="en-GB" sz="1400" dirty="0" err="1"/>
              <a:t>Dr.</a:t>
            </a:r>
            <a:r>
              <a:rPr lang="en-GB" sz="1400" dirty="0"/>
              <a:t> Abdullah Al-</a:t>
            </a:r>
            <a:r>
              <a:rPr lang="en-GB" sz="1400" dirty="0" err="1"/>
              <a:t>Buali</a:t>
            </a:r>
            <a:endParaRPr lang="en-GB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8FE5571C-5978-69C4-1E5B-AD3A9578F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>
            <a:extLst>
              <a:ext uri="{FF2B5EF4-FFF2-40B4-BE49-F238E27FC236}">
                <a16:creationId xmlns:a16="http://schemas.microsoft.com/office/drawing/2014/main" id="{43357824-CD9B-BA78-EFAA-CCD8CFC18972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BLE Mobile Application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34" name="Google Shape;234;p46">
            <a:extLst>
              <a:ext uri="{FF2B5EF4-FFF2-40B4-BE49-F238E27FC236}">
                <a16:creationId xmlns:a16="http://schemas.microsoft.com/office/drawing/2014/main" id="{F1F20939-2B0E-0473-FF41-745BF59632E6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845D835-0F29-AF54-C7B4-663D7C28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1" y="1264034"/>
            <a:ext cx="8694057" cy="2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F2D8BF4-B1D4-DC83-A594-2E98C7E0E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159;p68">
            <a:extLst>
              <a:ext uri="{FF2B5EF4-FFF2-40B4-BE49-F238E27FC236}">
                <a16:creationId xmlns:a16="http://schemas.microsoft.com/office/drawing/2014/main" id="{28B8320A-7306-DB23-87D8-3D7C0C696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2985" y="1972950"/>
            <a:ext cx="449803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listening.</a:t>
            </a:r>
            <a:endParaRPr dirty="0"/>
          </a:p>
        </p:txBody>
      </p:sp>
      <p:sp>
        <p:nvSpPr>
          <p:cNvPr id="14" name="Google Shape;2160;p68">
            <a:extLst>
              <a:ext uri="{FF2B5EF4-FFF2-40B4-BE49-F238E27FC236}">
                <a16:creationId xmlns:a16="http://schemas.microsoft.com/office/drawing/2014/main" id="{7607E2B5-F1FB-0281-9711-4D96B4EFC6C0}"/>
              </a:ext>
            </a:extLst>
          </p:cNvPr>
          <p:cNvSpPr txBox="1">
            <a:spLocks/>
          </p:cNvSpPr>
          <p:nvPr/>
        </p:nvSpPr>
        <p:spPr>
          <a:xfrm>
            <a:off x="3007675" y="2846325"/>
            <a:ext cx="3305400" cy="1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GB" dirty="0"/>
              <a:t>Do you have any questions?</a:t>
            </a:r>
          </a:p>
          <a:p>
            <a:pPr marL="0" indent="0">
              <a:buFont typeface="Montserrat"/>
              <a:buNone/>
            </a:pPr>
            <a:endParaRPr lang="en-GB" dirty="0"/>
          </a:p>
          <a:p>
            <a:pPr marL="0" indent="0">
              <a:buFont typeface="Montserrat"/>
              <a:buNone/>
            </a:pPr>
            <a:endParaRPr lang="en-GB" dirty="0"/>
          </a:p>
        </p:txBody>
      </p:sp>
      <p:cxnSp>
        <p:nvCxnSpPr>
          <p:cNvPr id="15" name="Google Shape;2161;p68">
            <a:extLst>
              <a:ext uri="{FF2B5EF4-FFF2-40B4-BE49-F238E27FC236}">
                <a16:creationId xmlns:a16="http://schemas.microsoft.com/office/drawing/2014/main" id="{5A321461-2E8B-DC92-7B7E-F25D98371DF8}"/>
              </a:ext>
            </a:extLst>
          </p:cNvPr>
          <p:cNvCxnSpPr/>
          <p:nvPr/>
        </p:nvCxnSpPr>
        <p:spPr>
          <a:xfrm>
            <a:off x="3007675" y="2673707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200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497109" y="831918"/>
            <a:ext cx="8149782" cy="3829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The BLE-based smart home automation system uses the ESP32 microcontroller, enabling wireless control of home devices like lights &amp; sensors. By using Bluetooth Low Energy, the system ensures efficient communication with mobile app, providing a seamless smart home experience.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Google Shape;223;p45">
            <a:extLst>
              <a:ext uri="{FF2B5EF4-FFF2-40B4-BE49-F238E27FC236}">
                <a16:creationId xmlns:a16="http://schemas.microsoft.com/office/drawing/2014/main" id="{8603CB16-0553-4516-9024-69FF086C8137}"/>
              </a:ext>
            </a:extLst>
          </p:cNvPr>
          <p:cNvSpPr txBox="1">
            <a:spLocks/>
          </p:cNvSpPr>
          <p:nvPr/>
        </p:nvSpPr>
        <p:spPr>
          <a:xfrm>
            <a:off x="834560" y="2746515"/>
            <a:ext cx="3454719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800" dirty="0"/>
              <a:t>Low-power consumption</a:t>
            </a:r>
          </a:p>
        </p:txBody>
      </p:sp>
      <p:cxnSp>
        <p:nvCxnSpPr>
          <p:cNvPr id="15" name="Google Shape;227;p45">
            <a:extLst>
              <a:ext uri="{FF2B5EF4-FFF2-40B4-BE49-F238E27FC236}">
                <a16:creationId xmlns:a16="http://schemas.microsoft.com/office/drawing/2014/main" id="{FEA3DBF9-EE9C-620F-D3FC-030A27BEB1CB}"/>
              </a:ext>
            </a:extLst>
          </p:cNvPr>
          <p:cNvCxnSpPr/>
          <p:nvPr/>
        </p:nvCxnSpPr>
        <p:spPr>
          <a:xfrm>
            <a:off x="2292532" y="336757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" name="Google Shape;223;p45">
            <a:extLst>
              <a:ext uri="{FF2B5EF4-FFF2-40B4-BE49-F238E27FC236}">
                <a16:creationId xmlns:a16="http://schemas.microsoft.com/office/drawing/2014/main" id="{DD0D1527-E15B-EEEC-42FD-53E7CACF45B1}"/>
              </a:ext>
            </a:extLst>
          </p:cNvPr>
          <p:cNvSpPr txBox="1">
            <a:spLocks/>
          </p:cNvSpPr>
          <p:nvPr/>
        </p:nvSpPr>
        <p:spPr>
          <a:xfrm>
            <a:off x="4984560" y="2746725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800" dirty="0"/>
              <a:t>Low interference</a:t>
            </a:r>
          </a:p>
        </p:txBody>
      </p:sp>
      <p:cxnSp>
        <p:nvCxnSpPr>
          <p:cNvPr id="18" name="Google Shape;227;p45">
            <a:extLst>
              <a:ext uri="{FF2B5EF4-FFF2-40B4-BE49-F238E27FC236}">
                <a16:creationId xmlns:a16="http://schemas.microsoft.com/office/drawing/2014/main" id="{DE0FEA45-4C54-95E5-C7DA-3065868E8C63}"/>
              </a:ext>
            </a:extLst>
          </p:cNvPr>
          <p:cNvCxnSpPr/>
          <p:nvPr/>
        </p:nvCxnSpPr>
        <p:spPr>
          <a:xfrm>
            <a:off x="6043710" y="336764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9" name="Google Shape;223;p45">
            <a:extLst>
              <a:ext uri="{FF2B5EF4-FFF2-40B4-BE49-F238E27FC236}">
                <a16:creationId xmlns:a16="http://schemas.microsoft.com/office/drawing/2014/main" id="{6FB79598-E71F-F9A6-0D84-574528B718CA}"/>
              </a:ext>
            </a:extLst>
          </p:cNvPr>
          <p:cNvSpPr txBox="1">
            <a:spLocks/>
          </p:cNvSpPr>
          <p:nvPr/>
        </p:nvSpPr>
        <p:spPr>
          <a:xfrm>
            <a:off x="3376950" y="1946243"/>
            <a:ext cx="2390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 ExtraBold"/>
              <a:buNone/>
              <a:defRPr sz="45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1800" dirty="0"/>
              <a:t>Advantages: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649700" y="1386425"/>
            <a:ext cx="4946400" cy="1276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ESP32 Microcontroller</a:t>
            </a:r>
            <a:r>
              <a:rPr lang="en-GB" b="1" dirty="0"/>
              <a:t>: </a:t>
            </a:r>
            <a:r>
              <a:rPr lang="en-GB" dirty="0"/>
              <a:t>Brain of the project. It is a microcontroller with built-in Wi-Fi and BLE. ideal for IoT applications.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E302ED-3DF5-DAEC-06A0-1C351C3C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7" y="1202507"/>
            <a:ext cx="877186" cy="1564368"/>
          </a:xfrm>
          <a:prstGeom prst="rect">
            <a:avLst/>
          </a:prstGeom>
        </p:spPr>
      </p:pic>
      <p:pic>
        <p:nvPicPr>
          <p:cNvPr id="5" name="Picture 4" descr="A close-up of a blue square&#10;&#10;Description automatically generated">
            <a:extLst>
              <a:ext uri="{FF2B5EF4-FFF2-40B4-BE49-F238E27FC236}">
                <a16:creationId xmlns:a16="http://schemas.microsoft.com/office/drawing/2014/main" id="{E951DF52-0397-3572-FF2A-A221A985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99" y="3029376"/>
            <a:ext cx="1108698" cy="1947210"/>
          </a:xfrm>
          <a:prstGeom prst="rect">
            <a:avLst/>
          </a:prstGeom>
        </p:spPr>
      </p:pic>
      <p:sp>
        <p:nvSpPr>
          <p:cNvPr id="6" name="Google Shape;215;p44">
            <a:extLst>
              <a:ext uri="{FF2B5EF4-FFF2-40B4-BE49-F238E27FC236}">
                <a16:creationId xmlns:a16="http://schemas.microsoft.com/office/drawing/2014/main" id="{26162CCD-E666-841D-FC9E-C573DF46F5CE}"/>
              </a:ext>
            </a:extLst>
          </p:cNvPr>
          <p:cNvSpPr txBox="1">
            <a:spLocks/>
          </p:cNvSpPr>
          <p:nvPr/>
        </p:nvSpPr>
        <p:spPr>
          <a:xfrm>
            <a:off x="1649700" y="3118603"/>
            <a:ext cx="4946400" cy="1276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GB" b="1" dirty="0">
                <a:solidFill>
                  <a:schemeClr val="tx1"/>
                </a:solidFill>
              </a:rPr>
              <a:t>DHT11 Sensor</a:t>
            </a:r>
            <a:r>
              <a:rPr lang="en-GB" b="1" dirty="0"/>
              <a:t>: </a:t>
            </a:r>
            <a:r>
              <a:rPr lang="en-GB" dirty="0"/>
              <a:t>provides temperature and humidity readings to the </a:t>
            </a:r>
            <a:r>
              <a:rPr lang="en-GB" b="1" dirty="0"/>
              <a:t>ESP32</a:t>
            </a:r>
            <a:r>
              <a:rPr lang="en-GB" dirty="0"/>
              <a:t>.</a:t>
            </a:r>
            <a:endParaRPr lang="en-GB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BF8C1D6-D04F-CE5C-FFAA-CA4D1D05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>
            <a:extLst>
              <a:ext uri="{FF2B5EF4-FFF2-40B4-BE49-F238E27FC236}">
                <a16:creationId xmlns:a16="http://schemas.microsoft.com/office/drawing/2014/main" id="{8F49764A-B2F6-B876-4A33-0080DD581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>
            <a:extLst>
              <a:ext uri="{FF2B5EF4-FFF2-40B4-BE49-F238E27FC236}">
                <a16:creationId xmlns:a16="http://schemas.microsoft.com/office/drawing/2014/main" id="{BF02FF52-753E-4982-433D-6C5E47F29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49700" y="1386425"/>
            <a:ext cx="4946400" cy="1276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BH1750 Sensor</a:t>
            </a:r>
            <a:r>
              <a:rPr lang="en-GB" b="1" dirty="0"/>
              <a:t>: </a:t>
            </a:r>
            <a:r>
              <a:rPr lang="en-GB" dirty="0"/>
              <a:t>light sensor that measures light intensity in lux. Used to measure if the room is dark or not. We have implemented an automation task where if the </a:t>
            </a:r>
            <a:r>
              <a:rPr lang="en-GB" b="1" dirty="0"/>
              <a:t>ESP32</a:t>
            </a:r>
            <a:r>
              <a:rPr lang="en-GB" dirty="0"/>
              <a:t> detects that the room is dark, it will turn on the light automatically.</a:t>
            </a:r>
            <a:endParaRPr dirty="0"/>
          </a:p>
        </p:txBody>
      </p:sp>
      <p:cxnSp>
        <p:nvCxnSpPr>
          <p:cNvPr id="216" name="Google Shape;216;p44">
            <a:extLst>
              <a:ext uri="{FF2B5EF4-FFF2-40B4-BE49-F238E27FC236}">
                <a16:creationId xmlns:a16="http://schemas.microsoft.com/office/drawing/2014/main" id="{AFD01507-AE1C-283B-E8CC-F8BF9C5E9507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Google Shape;215;p44">
            <a:extLst>
              <a:ext uri="{FF2B5EF4-FFF2-40B4-BE49-F238E27FC236}">
                <a16:creationId xmlns:a16="http://schemas.microsoft.com/office/drawing/2014/main" id="{BA8D4388-1483-522F-FC8F-3F0FEA700F5E}"/>
              </a:ext>
            </a:extLst>
          </p:cNvPr>
          <p:cNvSpPr txBox="1">
            <a:spLocks/>
          </p:cNvSpPr>
          <p:nvPr/>
        </p:nvSpPr>
        <p:spPr>
          <a:xfrm>
            <a:off x="1649700" y="3118603"/>
            <a:ext cx="4946400" cy="1276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GB" b="1" dirty="0">
                <a:solidFill>
                  <a:schemeClr val="tx1"/>
                </a:solidFill>
              </a:rPr>
              <a:t>5V Relay</a:t>
            </a:r>
            <a:r>
              <a:rPr lang="en-GB" b="1" dirty="0"/>
              <a:t>: </a:t>
            </a:r>
            <a:r>
              <a:rPr lang="en-GB" dirty="0"/>
              <a:t>allows the </a:t>
            </a:r>
            <a:r>
              <a:rPr lang="en-GB" b="1" dirty="0"/>
              <a:t>ESP32</a:t>
            </a:r>
            <a:r>
              <a:rPr lang="en-GB" dirty="0"/>
              <a:t> to control high-voltage devices like lights by switching them on or off, while being controlled by low-voltage logic signals from the microcontroller.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4563D-C07B-4947-3F43-80C37F01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2" y="1203397"/>
            <a:ext cx="1183596" cy="1368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2C147-85C1-523C-B007-3206326AE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97" y="3193239"/>
            <a:ext cx="1432605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2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Ardiuno IoT Cloud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1"/>
                </a:solidFill>
              </a:rPr>
              <a:t>ESP32</a:t>
            </a:r>
            <a:r>
              <a:rPr lang="en-GB" dirty="0"/>
              <a:t> sends data to cloud via Wi-Fi</a:t>
            </a:r>
            <a:endParaRPr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BLE Application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application communicates with the </a:t>
            </a:r>
            <a:r>
              <a:rPr lang="en-GB" b="1" dirty="0"/>
              <a:t>ESP32</a:t>
            </a:r>
            <a:r>
              <a:rPr lang="en-GB" dirty="0"/>
              <a:t> via BLE</a:t>
            </a:r>
            <a:endParaRPr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2996488" y="30840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5875713" y="308409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Arduino IoT Cloud Dashboard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Google Shape;215;p44">
            <a:extLst>
              <a:ext uri="{FF2B5EF4-FFF2-40B4-BE49-F238E27FC236}">
                <a16:creationId xmlns:a16="http://schemas.microsoft.com/office/drawing/2014/main" id="{056D7C85-2C64-6A98-C73C-E7AD9415FA46}"/>
              </a:ext>
            </a:extLst>
          </p:cNvPr>
          <p:cNvSpPr txBox="1">
            <a:spLocks/>
          </p:cNvSpPr>
          <p:nvPr/>
        </p:nvSpPr>
        <p:spPr>
          <a:xfrm>
            <a:off x="1572335" y="1417427"/>
            <a:ext cx="5999329" cy="331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GB" dirty="0"/>
              <a:t>The </a:t>
            </a:r>
            <a:r>
              <a:rPr lang="en-GB" b="1" dirty="0"/>
              <a:t>ESP32</a:t>
            </a:r>
            <a:r>
              <a:rPr lang="en-GB" dirty="0"/>
              <a:t> can send data to the Arduino IoT Cloud by using the Arduino IoT Cloud library. First, the </a:t>
            </a:r>
            <a:r>
              <a:rPr lang="en-GB" b="1" dirty="0"/>
              <a:t>ESP32</a:t>
            </a:r>
            <a:r>
              <a:rPr lang="en-GB" dirty="0"/>
              <a:t> must be configured in the Arduino IoT Cloud platform as a device, where a unique Device ID and secret key are generated. These credentials allow the </a:t>
            </a:r>
            <a:r>
              <a:rPr lang="en-GB" b="1" dirty="0"/>
              <a:t>ESP32</a:t>
            </a:r>
            <a:r>
              <a:rPr lang="en-GB" dirty="0"/>
              <a:t> to authenticate with the IoT Cloud. Using the </a:t>
            </a:r>
            <a:r>
              <a:rPr lang="en-GB" dirty="0" err="1"/>
              <a:t>WiFi</a:t>
            </a:r>
            <a:r>
              <a:rPr lang="en-GB" dirty="0"/>
              <a:t> connection, the ESP32 sends data by defining variables in the Arduino IoT Cloud dashboard that sync with corresponding variables in the ESP32's code. </a:t>
            </a:r>
          </a:p>
          <a:p>
            <a:pPr marL="0" indent="0" algn="l"/>
            <a:endParaRPr lang="en-GB" dirty="0"/>
          </a:p>
          <a:p>
            <a:pPr marL="0" indent="0" algn="l"/>
            <a:r>
              <a:rPr lang="en-GB" dirty="0"/>
              <a:t>While the ESP32 collects and publishes data, such as sensor readings, to the cloud. This data can then be monitored or controlled via the IoT Cloud dashboard.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8DBE9818-103F-7CB5-4683-C3336A54B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>
            <a:extLst>
              <a:ext uri="{FF2B5EF4-FFF2-40B4-BE49-F238E27FC236}">
                <a16:creationId xmlns:a16="http://schemas.microsoft.com/office/drawing/2014/main" id="{F5C81DE3-81FD-57DB-B2E5-CA72BCEF84B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Arduino IoT Cloud Dashboard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34" name="Google Shape;234;p46">
            <a:extLst>
              <a:ext uri="{FF2B5EF4-FFF2-40B4-BE49-F238E27FC236}">
                <a16:creationId xmlns:a16="http://schemas.microsoft.com/office/drawing/2014/main" id="{C55D48FE-3855-3C7A-2418-66BCB7A0446D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B2B5DB5-F9E6-E8D7-A3ED-4B2B993D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69586"/>
            <a:ext cx="7619999" cy="34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0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00E45C37-E9D8-7CCB-B1B8-73EDC25F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>
            <a:extLst>
              <a:ext uri="{FF2B5EF4-FFF2-40B4-BE49-F238E27FC236}">
                <a16:creationId xmlns:a16="http://schemas.microsoft.com/office/drawing/2014/main" id="{5F7DF583-3DD0-EF90-B5F4-3564C42B147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BLE Mobile Application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34" name="Google Shape;234;p46">
            <a:extLst>
              <a:ext uri="{FF2B5EF4-FFF2-40B4-BE49-F238E27FC236}">
                <a16:creationId xmlns:a16="http://schemas.microsoft.com/office/drawing/2014/main" id="{83C78C3E-36CE-B58F-9415-38DFD1D6AF42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5E4B9E6-1912-1BD4-1F4C-BC8E0081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328057"/>
            <a:ext cx="2823863" cy="3370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541D3E-DECF-9CD9-9403-1BD9E423A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200" y="1025542"/>
            <a:ext cx="2959430" cy="3878472"/>
          </a:xfrm>
          <a:prstGeom prst="rect">
            <a:avLst/>
          </a:prstGeom>
        </p:spPr>
      </p:pic>
      <p:sp>
        <p:nvSpPr>
          <p:cNvPr id="8" name="Google Shape;2146;p66">
            <a:extLst>
              <a:ext uri="{FF2B5EF4-FFF2-40B4-BE49-F238E27FC236}">
                <a16:creationId xmlns:a16="http://schemas.microsoft.com/office/drawing/2014/main" id="{BDB92FB9-6ED8-73F2-273A-9A3679D35775}"/>
              </a:ext>
            </a:extLst>
          </p:cNvPr>
          <p:cNvSpPr/>
          <p:nvPr/>
        </p:nvSpPr>
        <p:spPr>
          <a:xfrm>
            <a:off x="827315" y="1025542"/>
            <a:ext cx="3017486" cy="4018171"/>
          </a:xfrm>
          <a:custGeom>
            <a:avLst/>
            <a:gdLst/>
            <a:ahLst/>
            <a:cxnLst/>
            <a:rect l="l" t="t" r="r" b="b"/>
            <a:pathLst>
              <a:path w="43370" h="85981" extrusionOk="0">
                <a:moveTo>
                  <a:pt x="25827" y="3794"/>
                </a:moveTo>
                <a:lnTo>
                  <a:pt x="25827" y="4045"/>
                </a:lnTo>
                <a:lnTo>
                  <a:pt x="25845" y="4047"/>
                </a:lnTo>
                <a:cubicBezTo>
                  <a:pt x="25856" y="4066"/>
                  <a:pt x="25857" y="4090"/>
                  <a:pt x="25850" y="4111"/>
                </a:cubicBezTo>
                <a:lnTo>
                  <a:pt x="17205" y="4129"/>
                </a:lnTo>
                <a:lnTo>
                  <a:pt x="17193" y="4382"/>
                </a:lnTo>
                <a:lnTo>
                  <a:pt x="17156" y="4111"/>
                </a:lnTo>
                <a:cubicBezTo>
                  <a:pt x="17147" y="4092"/>
                  <a:pt x="17148" y="4068"/>
                  <a:pt x="17159" y="4048"/>
                </a:cubicBezTo>
                <a:lnTo>
                  <a:pt x="17226" y="4048"/>
                </a:lnTo>
                <a:lnTo>
                  <a:pt x="25807" y="4047"/>
                </a:lnTo>
                <a:lnTo>
                  <a:pt x="25827" y="3794"/>
                </a:lnTo>
                <a:close/>
                <a:moveTo>
                  <a:pt x="17178" y="3543"/>
                </a:moveTo>
                <a:cubicBezTo>
                  <a:pt x="16876" y="3543"/>
                  <a:pt x="16647" y="3775"/>
                  <a:pt x="16647" y="4083"/>
                </a:cubicBezTo>
                <a:cubicBezTo>
                  <a:pt x="16647" y="4395"/>
                  <a:pt x="16881" y="4631"/>
                  <a:pt x="17223" y="4631"/>
                </a:cubicBezTo>
                <a:lnTo>
                  <a:pt x="17227" y="4631"/>
                </a:lnTo>
                <a:lnTo>
                  <a:pt x="25757" y="4630"/>
                </a:lnTo>
                <a:cubicBezTo>
                  <a:pt x="25765" y="4631"/>
                  <a:pt x="25805" y="4633"/>
                  <a:pt x="25812" y="4633"/>
                </a:cubicBezTo>
                <a:cubicBezTo>
                  <a:pt x="26122" y="4633"/>
                  <a:pt x="26357" y="4397"/>
                  <a:pt x="26357" y="4083"/>
                </a:cubicBezTo>
                <a:cubicBezTo>
                  <a:pt x="26357" y="3775"/>
                  <a:pt x="26129" y="3543"/>
                  <a:pt x="25827" y="3543"/>
                </a:cubicBezTo>
                <a:lnTo>
                  <a:pt x="17256" y="3549"/>
                </a:lnTo>
                <a:cubicBezTo>
                  <a:pt x="17245" y="3547"/>
                  <a:pt x="17187" y="3543"/>
                  <a:pt x="17178" y="3543"/>
                </a:cubicBezTo>
                <a:close/>
                <a:moveTo>
                  <a:pt x="41722" y="7196"/>
                </a:moveTo>
                <a:lnTo>
                  <a:pt x="41722" y="78527"/>
                </a:lnTo>
                <a:lnTo>
                  <a:pt x="1739" y="78527"/>
                </a:lnTo>
                <a:lnTo>
                  <a:pt x="1739" y="7196"/>
                </a:lnTo>
                <a:close/>
                <a:moveTo>
                  <a:pt x="1488" y="6694"/>
                </a:moveTo>
                <a:cubicBezTo>
                  <a:pt x="1349" y="6694"/>
                  <a:pt x="1237" y="6806"/>
                  <a:pt x="1237" y="6945"/>
                </a:cubicBezTo>
                <a:lnTo>
                  <a:pt x="1237" y="78778"/>
                </a:lnTo>
                <a:cubicBezTo>
                  <a:pt x="1237" y="78917"/>
                  <a:pt x="1349" y="79029"/>
                  <a:pt x="1488" y="79029"/>
                </a:cubicBezTo>
                <a:lnTo>
                  <a:pt x="41972" y="79029"/>
                </a:lnTo>
                <a:cubicBezTo>
                  <a:pt x="42111" y="79029"/>
                  <a:pt x="42223" y="78917"/>
                  <a:pt x="42223" y="78778"/>
                </a:cubicBezTo>
                <a:lnTo>
                  <a:pt x="42223" y="6945"/>
                </a:lnTo>
                <a:cubicBezTo>
                  <a:pt x="42223" y="6806"/>
                  <a:pt x="42111" y="6694"/>
                  <a:pt x="41972" y="6694"/>
                </a:cubicBezTo>
                <a:close/>
                <a:moveTo>
                  <a:pt x="7894" y="81457"/>
                </a:moveTo>
                <a:cubicBezTo>
                  <a:pt x="7754" y="81457"/>
                  <a:pt x="7642" y="81569"/>
                  <a:pt x="7642" y="81708"/>
                </a:cubicBezTo>
                <a:lnTo>
                  <a:pt x="7642" y="81926"/>
                </a:lnTo>
                <a:cubicBezTo>
                  <a:pt x="7642" y="82065"/>
                  <a:pt x="7754" y="82177"/>
                  <a:pt x="7894" y="82177"/>
                </a:cubicBezTo>
                <a:lnTo>
                  <a:pt x="9495" y="82177"/>
                </a:lnTo>
                <a:cubicBezTo>
                  <a:pt x="9625" y="82177"/>
                  <a:pt x="9734" y="82077"/>
                  <a:pt x="9744" y="81947"/>
                </a:cubicBezTo>
                <a:lnTo>
                  <a:pt x="9764" y="81729"/>
                </a:lnTo>
                <a:cubicBezTo>
                  <a:pt x="9776" y="81582"/>
                  <a:pt x="9660" y="81457"/>
                  <a:pt x="9512" y="81457"/>
                </a:cubicBezTo>
                <a:close/>
                <a:moveTo>
                  <a:pt x="22144" y="81995"/>
                </a:moveTo>
                <a:lnTo>
                  <a:pt x="22144" y="82911"/>
                </a:lnTo>
                <a:lnTo>
                  <a:pt x="21208" y="82911"/>
                </a:lnTo>
                <a:lnTo>
                  <a:pt x="21208" y="81995"/>
                </a:lnTo>
                <a:close/>
                <a:moveTo>
                  <a:pt x="33797" y="83129"/>
                </a:moveTo>
                <a:cubicBezTo>
                  <a:pt x="33798" y="83130"/>
                  <a:pt x="33798" y="83130"/>
                  <a:pt x="33798" y="83131"/>
                </a:cubicBezTo>
                <a:lnTo>
                  <a:pt x="33797" y="83129"/>
                </a:lnTo>
                <a:close/>
                <a:moveTo>
                  <a:pt x="21046" y="81493"/>
                </a:moveTo>
                <a:cubicBezTo>
                  <a:pt x="20857" y="81493"/>
                  <a:pt x="20705" y="81646"/>
                  <a:pt x="20706" y="81835"/>
                </a:cubicBezTo>
                <a:lnTo>
                  <a:pt x="20706" y="83091"/>
                </a:lnTo>
                <a:cubicBezTo>
                  <a:pt x="20706" y="83268"/>
                  <a:pt x="20860" y="83413"/>
                  <a:pt x="21048" y="83413"/>
                </a:cubicBezTo>
                <a:lnTo>
                  <a:pt x="22304" y="83413"/>
                </a:lnTo>
                <a:lnTo>
                  <a:pt x="22304" y="83415"/>
                </a:lnTo>
                <a:cubicBezTo>
                  <a:pt x="22492" y="83415"/>
                  <a:pt x="22645" y="83268"/>
                  <a:pt x="22646" y="83091"/>
                </a:cubicBezTo>
                <a:lnTo>
                  <a:pt x="22646" y="81835"/>
                </a:lnTo>
                <a:cubicBezTo>
                  <a:pt x="22646" y="81647"/>
                  <a:pt x="22500" y="81493"/>
                  <a:pt x="22322" y="81493"/>
                </a:cubicBezTo>
                <a:lnTo>
                  <a:pt x="21048" y="81493"/>
                </a:lnTo>
                <a:cubicBezTo>
                  <a:pt x="21047" y="81493"/>
                  <a:pt x="21047" y="81493"/>
                  <a:pt x="21046" y="81493"/>
                </a:cubicBezTo>
                <a:close/>
                <a:moveTo>
                  <a:pt x="33684" y="81407"/>
                </a:moveTo>
                <a:cubicBezTo>
                  <a:pt x="33624" y="81407"/>
                  <a:pt x="33563" y="81420"/>
                  <a:pt x="33508" y="81446"/>
                </a:cubicBezTo>
                <a:cubicBezTo>
                  <a:pt x="33483" y="81458"/>
                  <a:pt x="33460" y="81476"/>
                  <a:pt x="33441" y="81496"/>
                </a:cubicBezTo>
                <a:lnTo>
                  <a:pt x="32861" y="82093"/>
                </a:lnTo>
                <a:cubicBezTo>
                  <a:pt x="32755" y="82198"/>
                  <a:pt x="32695" y="82342"/>
                  <a:pt x="32696" y="82490"/>
                </a:cubicBezTo>
                <a:cubicBezTo>
                  <a:pt x="32696" y="82668"/>
                  <a:pt x="32777" y="82796"/>
                  <a:pt x="32861" y="82904"/>
                </a:cubicBezTo>
                <a:lnTo>
                  <a:pt x="33442" y="83485"/>
                </a:lnTo>
                <a:cubicBezTo>
                  <a:pt x="33505" y="83551"/>
                  <a:pt x="33593" y="83587"/>
                  <a:pt x="33683" y="83587"/>
                </a:cubicBezTo>
                <a:lnTo>
                  <a:pt x="33683" y="83587"/>
                </a:lnTo>
                <a:cubicBezTo>
                  <a:pt x="33987" y="83585"/>
                  <a:pt x="34139" y="83219"/>
                  <a:pt x="33924" y="83004"/>
                </a:cubicBezTo>
                <a:lnTo>
                  <a:pt x="33411" y="82490"/>
                </a:lnTo>
                <a:lnTo>
                  <a:pt x="33925" y="81975"/>
                </a:lnTo>
                <a:cubicBezTo>
                  <a:pt x="34060" y="81842"/>
                  <a:pt x="34060" y="81626"/>
                  <a:pt x="33925" y="81493"/>
                </a:cubicBezTo>
                <a:cubicBezTo>
                  <a:pt x="33906" y="81475"/>
                  <a:pt x="33883" y="81458"/>
                  <a:pt x="33859" y="81446"/>
                </a:cubicBezTo>
                <a:cubicBezTo>
                  <a:pt x="33804" y="81420"/>
                  <a:pt x="33744" y="81407"/>
                  <a:pt x="33684" y="81407"/>
                </a:cubicBezTo>
                <a:close/>
                <a:moveTo>
                  <a:pt x="33683" y="83587"/>
                </a:moveTo>
                <a:cubicBezTo>
                  <a:pt x="33683" y="83587"/>
                  <a:pt x="33683" y="83587"/>
                  <a:pt x="33683" y="83587"/>
                </a:cubicBezTo>
                <a:lnTo>
                  <a:pt x="33684" y="83587"/>
                </a:lnTo>
                <a:cubicBezTo>
                  <a:pt x="33684" y="83587"/>
                  <a:pt x="33684" y="83587"/>
                  <a:pt x="33683" y="83587"/>
                </a:cubicBezTo>
                <a:close/>
                <a:moveTo>
                  <a:pt x="36715" y="501"/>
                </a:moveTo>
                <a:cubicBezTo>
                  <a:pt x="40106" y="501"/>
                  <a:pt x="42867" y="3262"/>
                  <a:pt x="42867" y="6654"/>
                </a:cubicBezTo>
                <a:lnTo>
                  <a:pt x="42867" y="79324"/>
                </a:lnTo>
                <a:cubicBezTo>
                  <a:pt x="42867" y="82717"/>
                  <a:pt x="40106" y="85476"/>
                  <a:pt x="36715" y="85476"/>
                </a:cubicBezTo>
                <a:lnTo>
                  <a:pt x="6656" y="85476"/>
                </a:lnTo>
                <a:cubicBezTo>
                  <a:pt x="3262" y="85476"/>
                  <a:pt x="503" y="82717"/>
                  <a:pt x="503" y="79324"/>
                </a:cubicBezTo>
                <a:lnTo>
                  <a:pt x="503" y="6654"/>
                </a:lnTo>
                <a:cubicBezTo>
                  <a:pt x="503" y="3262"/>
                  <a:pt x="3262" y="501"/>
                  <a:pt x="6656" y="501"/>
                </a:cubicBezTo>
                <a:close/>
                <a:moveTo>
                  <a:pt x="6656" y="0"/>
                </a:moveTo>
                <a:cubicBezTo>
                  <a:pt x="2986" y="0"/>
                  <a:pt x="1" y="2985"/>
                  <a:pt x="1" y="6655"/>
                </a:cubicBezTo>
                <a:lnTo>
                  <a:pt x="1" y="79324"/>
                </a:lnTo>
                <a:cubicBezTo>
                  <a:pt x="1" y="82995"/>
                  <a:pt x="2986" y="85980"/>
                  <a:pt x="6656" y="85980"/>
                </a:cubicBezTo>
                <a:lnTo>
                  <a:pt x="36715" y="85980"/>
                </a:lnTo>
                <a:cubicBezTo>
                  <a:pt x="40383" y="85980"/>
                  <a:pt x="43370" y="82993"/>
                  <a:pt x="43370" y="79324"/>
                </a:cubicBezTo>
                <a:lnTo>
                  <a:pt x="43370" y="6655"/>
                </a:lnTo>
                <a:cubicBezTo>
                  <a:pt x="43370" y="2985"/>
                  <a:pt x="40384" y="0"/>
                  <a:pt x="367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58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6AE38125-14B1-ACA1-A075-D3AF8C0F5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>
            <a:extLst>
              <a:ext uri="{FF2B5EF4-FFF2-40B4-BE49-F238E27FC236}">
                <a16:creationId xmlns:a16="http://schemas.microsoft.com/office/drawing/2014/main" id="{410FF81E-DE77-A670-884C-190F8DC072DA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BLE Mobile Application</a:t>
            </a:r>
          </a:p>
        </p:txBody>
      </p:sp>
      <p:cxnSp>
        <p:nvCxnSpPr>
          <p:cNvPr id="234" name="Google Shape;234;p46">
            <a:extLst>
              <a:ext uri="{FF2B5EF4-FFF2-40B4-BE49-F238E27FC236}">
                <a16:creationId xmlns:a16="http://schemas.microsoft.com/office/drawing/2014/main" id="{AFFFD5E7-3B41-FC2D-83B8-740CD0754EB0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59103EC-1B63-4E4E-037E-FAF8F04E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3" y="1438691"/>
            <a:ext cx="3913414" cy="2987741"/>
          </a:xfrm>
          <a:prstGeom prst="rect">
            <a:avLst/>
          </a:prstGeom>
        </p:spPr>
      </p:pic>
      <p:sp>
        <p:nvSpPr>
          <p:cNvPr id="12" name="Google Shape;233;p46">
            <a:extLst>
              <a:ext uri="{FF2B5EF4-FFF2-40B4-BE49-F238E27FC236}">
                <a16:creationId xmlns:a16="http://schemas.microsoft.com/office/drawing/2014/main" id="{11BE2392-C1F9-CB77-D8D7-5559EFD641E3}"/>
              </a:ext>
            </a:extLst>
          </p:cNvPr>
          <p:cNvSpPr txBox="1">
            <a:spLocks/>
          </p:cNvSpPr>
          <p:nvPr/>
        </p:nvSpPr>
        <p:spPr>
          <a:xfrm>
            <a:off x="4572000" y="1504568"/>
            <a:ext cx="4629300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Create BLE Server.</a:t>
            </a:r>
          </a:p>
          <a:p>
            <a:pPr marL="457200" indent="-457200">
              <a:buAutoNum type="arabicPeriod"/>
            </a:pPr>
            <a:endParaRPr lang="en-GB" sz="16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GB" sz="16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Create BLE Characteristic for each thing you want to control and assign them NOTIFY, READ or WRITE operations.</a:t>
            </a:r>
          </a:p>
          <a:p>
            <a:pPr marL="457200" indent="-457200">
              <a:buAutoNum type="arabicPeriod"/>
            </a:pPr>
            <a:endParaRPr lang="en-GB" sz="16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Assign values to the Characteristics.</a:t>
            </a:r>
          </a:p>
          <a:p>
            <a:pPr marL="457200" indent="-457200">
              <a:buAutoNum type="arabicPeriod"/>
            </a:pPr>
            <a:endParaRPr lang="en-GB" sz="16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ESP32 sends the values to the app.</a:t>
            </a:r>
          </a:p>
          <a:p>
            <a:pPr marL="457200" indent="-457200">
              <a:buAutoNum type="arabicPeriod"/>
            </a:pPr>
            <a:endParaRPr lang="en-GB" sz="16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Make sure UUID match In code &amp; in the app or the app will not work!</a:t>
            </a:r>
          </a:p>
          <a:p>
            <a:pPr marL="457200" indent="-457200">
              <a:buAutoNum type="arabicPeriod"/>
            </a:pPr>
            <a:endParaRPr lang="en-GB" sz="16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50189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414</Words>
  <Application>Microsoft Office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Aptos</vt:lpstr>
      <vt:lpstr>Montserrat</vt:lpstr>
      <vt:lpstr>Montserrat ExtraBold</vt:lpstr>
      <vt:lpstr>Futuristic Background by Slidesgo</vt:lpstr>
      <vt:lpstr>BLE-Based Smart Home Automation System</vt:lpstr>
      <vt:lpstr>PowerPoint Presentation</vt:lpstr>
      <vt:lpstr>Hardware</vt:lpstr>
      <vt:lpstr>Hardware</vt:lpstr>
      <vt:lpstr>Software</vt:lpstr>
      <vt:lpstr>Arduino IoT Cloud Dashboard</vt:lpstr>
      <vt:lpstr>Arduino IoT Cloud Dashboard</vt:lpstr>
      <vt:lpstr>BLE Mobile Application</vt:lpstr>
      <vt:lpstr>BLE Mobile Application</vt:lpstr>
      <vt:lpstr>BLE Mobile Application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Abdulwahab Al-Fraidan</dc:creator>
  <cp:lastModifiedBy>عبدالوهاب عبدالله بن عبدالوهاب الفريدان</cp:lastModifiedBy>
  <cp:revision>2</cp:revision>
  <dcterms:modified xsi:type="dcterms:W3CDTF">2024-12-16T02:11:07Z</dcterms:modified>
</cp:coreProperties>
</file>