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notesMasterIdLst>
    <p:notesMasterId r:id="rId40"/>
  </p:notesMasterIdLst>
  <p:handoutMasterIdLst>
    <p:handoutMasterId r:id="rId41"/>
  </p:handoutMasterIdLst>
  <p:sldIdLst>
    <p:sldId id="261" r:id="rId5"/>
    <p:sldId id="267" r:id="rId6"/>
    <p:sldId id="344" r:id="rId7"/>
    <p:sldId id="345" r:id="rId8"/>
    <p:sldId id="346" r:id="rId9"/>
    <p:sldId id="347" r:id="rId10"/>
    <p:sldId id="349" r:id="rId11"/>
    <p:sldId id="269" r:id="rId12"/>
    <p:sldId id="278" r:id="rId13"/>
    <p:sldId id="359" r:id="rId14"/>
    <p:sldId id="364" r:id="rId15"/>
    <p:sldId id="360" r:id="rId16"/>
    <p:sldId id="361" r:id="rId17"/>
    <p:sldId id="327" r:id="rId18"/>
    <p:sldId id="328" r:id="rId19"/>
    <p:sldId id="366" r:id="rId20"/>
    <p:sldId id="367" r:id="rId21"/>
    <p:sldId id="321" r:id="rId22"/>
    <p:sldId id="270" r:id="rId23"/>
    <p:sldId id="350" r:id="rId24"/>
    <p:sldId id="351" r:id="rId25"/>
    <p:sldId id="352" r:id="rId26"/>
    <p:sldId id="353" r:id="rId27"/>
    <p:sldId id="354" r:id="rId28"/>
    <p:sldId id="358" r:id="rId29"/>
    <p:sldId id="271" r:id="rId30"/>
    <p:sldId id="334" r:id="rId31"/>
    <p:sldId id="335" r:id="rId32"/>
    <p:sldId id="336" r:id="rId33"/>
    <p:sldId id="338" r:id="rId34"/>
    <p:sldId id="339" r:id="rId35"/>
    <p:sldId id="362" r:id="rId36"/>
    <p:sldId id="363" r:id="rId37"/>
    <p:sldId id="293" r:id="rId38"/>
    <p:sldId id="36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Meyer" initials="MM" lastIdx="1" clrIdx="0">
    <p:extLst>
      <p:ext uri="{19B8F6BF-5375-455C-9EA6-DF929625EA0E}">
        <p15:presenceInfo xmlns:p15="http://schemas.microsoft.com/office/powerpoint/2012/main" userId="S::marco@principia-advisory.com::5ffa0e1c-9813-4aef-8df0-f1c5c0388e7f" providerId="AD"/>
      </p:ext>
    </p:extLst>
  </p:cmAuthor>
  <p:cmAuthor id="2" name="Ted Lechterman" initials="TL" lastIdx="1" clrIdx="1">
    <p:extLst>
      <p:ext uri="{19B8F6BF-5375-455C-9EA6-DF929625EA0E}">
        <p15:presenceInfo xmlns:p15="http://schemas.microsoft.com/office/powerpoint/2012/main" userId="S::ted@principia-advisory.com::53583519-a7a5-43eb-bb57-3a74c3096a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340"/>
    <a:srgbClr val="01A1DD"/>
    <a:srgbClr val="1B3764"/>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249" autoAdjust="0"/>
  </p:normalViewPr>
  <p:slideViewPr>
    <p:cSldViewPr snapToGrid="0">
      <p:cViewPr varScale="1">
        <p:scale>
          <a:sx n="67" d="100"/>
          <a:sy n="67" d="100"/>
        </p:scale>
        <p:origin x="1476" y="72"/>
      </p:cViewPr>
      <p:guideLst>
        <p:guide orient="horz" pos="2160"/>
        <p:guide pos="285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1DB7EC-B2E6-47D8-B30B-DB87E15320B0}" type="doc">
      <dgm:prSet loTypeId="urn:microsoft.com/office/officeart/2005/8/layout/gear1" loCatId="process" qsTypeId="urn:microsoft.com/office/officeart/2005/8/quickstyle/simple1" qsCatId="simple" csTypeId="urn:microsoft.com/office/officeart/2005/8/colors/accent3_1" csCatId="accent3" phldr="1"/>
      <dgm:spPr/>
    </dgm:pt>
    <dgm:pt modelId="{D1C19BA7-CFF7-43D8-9044-C8402FE5406B}">
      <dgm:prSet phldrT="[Text]"/>
      <dgm:spPr/>
      <dgm:t>
        <a:bodyPr/>
        <a:lstStyle/>
        <a:p>
          <a:r>
            <a:rPr lang="en-US" dirty="0"/>
            <a:t> </a:t>
          </a:r>
        </a:p>
      </dgm:t>
    </dgm:pt>
    <dgm:pt modelId="{BDB9D254-D48A-42CB-8DD1-E767B7000797}" type="parTrans" cxnId="{017E1A63-481E-4C65-B4DF-AEAA303E78A3}">
      <dgm:prSet/>
      <dgm:spPr/>
      <dgm:t>
        <a:bodyPr/>
        <a:lstStyle/>
        <a:p>
          <a:endParaRPr lang="en-US"/>
        </a:p>
      </dgm:t>
    </dgm:pt>
    <dgm:pt modelId="{599C59A2-A10B-4C88-B153-5872E2144721}" type="sibTrans" cxnId="{017E1A63-481E-4C65-B4DF-AEAA303E78A3}">
      <dgm:prSet/>
      <dgm:spPr/>
      <dgm:t>
        <a:bodyPr/>
        <a:lstStyle/>
        <a:p>
          <a:endParaRPr lang="en-US"/>
        </a:p>
      </dgm:t>
    </dgm:pt>
    <dgm:pt modelId="{EA7634AF-531C-4945-9497-75922CC9DEEE}">
      <dgm:prSet phldrT="[Text]"/>
      <dgm:spPr/>
      <dgm:t>
        <a:bodyPr/>
        <a:lstStyle/>
        <a:p>
          <a:r>
            <a:rPr lang="en-US" dirty="0"/>
            <a:t> </a:t>
          </a:r>
        </a:p>
      </dgm:t>
    </dgm:pt>
    <dgm:pt modelId="{7207D062-EFAD-4204-94D7-3087595C366F}" type="parTrans" cxnId="{FFF187F5-6DCD-46FE-8D45-D82C1CBC3B55}">
      <dgm:prSet/>
      <dgm:spPr/>
      <dgm:t>
        <a:bodyPr/>
        <a:lstStyle/>
        <a:p>
          <a:endParaRPr lang="en-US"/>
        </a:p>
      </dgm:t>
    </dgm:pt>
    <dgm:pt modelId="{C9F9C220-A6D7-406C-8BA9-DC3A22D4AD57}" type="sibTrans" cxnId="{FFF187F5-6DCD-46FE-8D45-D82C1CBC3B55}">
      <dgm:prSet/>
      <dgm:spPr/>
      <dgm:t>
        <a:bodyPr/>
        <a:lstStyle/>
        <a:p>
          <a:endParaRPr lang="en-US"/>
        </a:p>
      </dgm:t>
    </dgm:pt>
    <dgm:pt modelId="{59257FD6-0BC5-4E3C-BC64-BBC3112BC621}">
      <dgm:prSet phldrT="[Text]"/>
      <dgm:spPr/>
      <dgm:t>
        <a:bodyPr/>
        <a:lstStyle/>
        <a:p>
          <a:r>
            <a:rPr lang="en-US" dirty="0"/>
            <a:t> </a:t>
          </a:r>
        </a:p>
      </dgm:t>
    </dgm:pt>
    <dgm:pt modelId="{4CEE25D0-6A64-47B1-8F9C-4C053747976D}" type="parTrans" cxnId="{4E3881AD-6236-4455-AFB0-40DAADA49B32}">
      <dgm:prSet/>
      <dgm:spPr/>
      <dgm:t>
        <a:bodyPr/>
        <a:lstStyle/>
        <a:p>
          <a:endParaRPr lang="en-US"/>
        </a:p>
      </dgm:t>
    </dgm:pt>
    <dgm:pt modelId="{DE475D64-72D8-497F-9ADC-53F018236634}" type="sibTrans" cxnId="{4E3881AD-6236-4455-AFB0-40DAADA49B32}">
      <dgm:prSet/>
      <dgm:spPr/>
      <dgm:t>
        <a:bodyPr/>
        <a:lstStyle/>
        <a:p>
          <a:endParaRPr lang="en-US"/>
        </a:p>
      </dgm:t>
    </dgm:pt>
    <dgm:pt modelId="{F6AB5473-ADC0-46C1-BE08-043FF938EE58}" type="pres">
      <dgm:prSet presAssocID="{DF1DB7EC-B2E6-47D8-B30B-DB87E15320B0}" presName="composite" presStyleCnt="0">
        <dgm:presLayoutVars>
          <dgm:chMax val="3"/>
          <dgm:animLvl val="lvl"/>
          <dgm:resizeHandles val="exact"/>
        </dgm:presLayoutVars>
      </dgm:prSet>
      <dgm:spPr/>
    </dgm:pt>
    <dgm:pt modelId="{E421A9CC-0ACF-4848-87EF-FB9DA60A6C49}" type="pres">
      <dgm:prSet presAssocID="{D1C19BA7-CFF7-43D8-9044-C8402FE5406B}" presName="gear1" presStyleLbl="node1" presStyleIdx="0" presStyleCnt="3">
        <dgm:presLayoutVars>
          <dgm:chMax val="1"/>
          <dgm:bulletEnabled val="1"/>
        </dgm:presLayoutVars>
      </dgm:prSet>
      <dgm:spPr/>
    </dgm:pt>
    <dgm:pt modelId="{136727C4-4F30-4648-8673-D94B0B9B4906}" type="pres">
      <dgm:prSet presAssocID="{D1C19BA7-CFF7-43D8-9044-C8402FE5406B}" presName="gear1srcNode" presStyleLbl="node1" presStyleIdx="0" presStyleCnt="3"/>
      <dgm:spPr/>
    </dgm:pt>
    <dgm:pt modelId="{ED644825-CF50-4211-829F-207DE598C305}" type="pres">
      <dgm:prSet presAssocID="{D1C19BA7-CFF7-43D8-9044-C8402FE5406B}" presName="gear1dstNode" presStyleLbl="node1" presStyleIdx="0" presStyleCnt="3"/>
      <dgm:spPr/>
    </dgm:pt>
    <dgm:pt modelId="{C41287B0-AB5A-42E8-A4E1-53A86B139EEC}" type="pres">
      <dgm:prSet presAssocID="{EA7634AF-531C-4945-9497-75922CC9DEEE}" presName="gear2" presStyleLbl="node1" presStyleIdx="1" presStyleCnt="3">
        <dgm:presLayoutVars>
          <dgm:chMax val="1"/>
          <dgm:bulletEnabled val="1"/>
        </dgm:presLayoutVars>
      </dgm:prSet>
      <dgm:spPr/>
    </dgm:pt>
    <dgm:pt modelId="{801CC1F9-97DD-4BCD-98EB-108DE5A931FE}" type="pres">
      <dgm:prSet presAssocID="{EA7634AF-531C-4945-9497-75922CC9DEEE}" presName="gear2srcNode" presStyleLbl="node1" presStyleIdx="1" presStyleCnt="3"/>
      <dgm:spPr/>
    </dgm:pt>
    <dgm:pt modelId="{AA59AA77-D21A-4BCF-9CA2-721136C99804}" type="pres">
      <dgm:prSet presAssocID="{EA7634AF-531C-4945-9497-75922CC9DEEE}" presName="gear2dstNode" presStyleLbl="node1" presStyleIdx="1" presStyleCnt="3"/>
      <dgm:spPr/>
    </dgm:pt>
    <dgm:pt modelId="{EBD6AE5D-C5C2-4252-9FBB-462D573F18AB}" type="pres">
      <dgm:prSet presAssocID="{59257FD6-0BC5-4E3C-BC64-BBC3112BC621}" presName="gear3" presStyleLbl="node1" presStyleIdx="2" presStyleCnt="3"/>
      <dgm:spPr/>
    </dgm:pt>
    <dgm:pt modelId="{E443C4EF-261A-43D3-BDB5-8229807F3FBA}" type="pres">
      <dgm:prSet presAssocID="{59257FD6-0BC5-4E3C-BC64-BBC3112BC621}" presName="gear3tx" presStyleLbl="node1" presStyleIdx="2" presStyleCnt="3">
        <dgm:presLayoutVars>
          <dgm:chMax val="1"/>
          <dgm:bulletEnabled val="1"/>
        </dgm:presLayoutVars>
      </dgm:prSet>
      <dgm:spPr/>
    </dgm:pt>
    <dgm:pt modelId="{316B1F66-49EE-4CEF-BE11-FB93C3864959}" type="pres">
      <dgm:prSet presAssocID="{59257FD6-0BC5-4E3C-BC64-BBC3112BC621}" presName="gear3srcNode" presStyleLbl="node1" presStyleIdx="2" presStyleCnt="3"/>
      <dgm:spPr/>
    </dgm:pt>
    <dgm:pt modelId="{8789E823-B9B7-4BB0-B1E6-9E3028F03F43}" type="pres">
      <dgm:prSet presAssocID="{59257FD6-0BC5-4E3C-BC64-BBC3112BC621}" presName="gear3dstNode" presStyleLbl="node1" presStyleIdx="2" presStyleCnt="3"/>
      <dgm:spPr/>
    </dgm:pt>
    <dgm:pt modelId="{DB3667A9-81C9-49D9-B22D-AF669379F89B}" type="pres">
      <dgm:prSet presAssocID="{599C59A2-A10B-4C88-B153-5872E2144721}" presName="connector1" presStyleLbl="sibTrans2D1" presStyleIdx="0" presStyleCnt="3"/>
      <dgm:spPr/>
    </dgm:pt>
    <dgm:pt modelId="{24487B35-275A-4674-8FF7-2D28A0E427C7}" type="pres">
      <dgm:prSet presAssocID="{C9F9C220-A6D7-406C-8BA9-DC3A22D4AD57}" presName="connector2" presStyleLbl="sibTrans2D1" presStyleIdx="1" presStyleCnt="3"/>
      <dgm:spPr/>
    </dgm:pt>
    <dgm:pt modelId="{7A430A15-7EB3-4804-8D03-F8DF9223D4BA}" type="pres">
      <dgm:prSet presAssocID="{DE475D64-72D8-497F-9ADC-53F018236634}" presName="connector3" presStyleLbl="sibTrans2D1" presStyleIdx="2" presStyleCnt="3"/>
      <dgm:spPr/>
    </dgm:pt>
  </dgm:ptLst>
  <dgm:cxnLst>
    <dgm:cxn modelId="{40DAEC02-B498-4F0B-8E66-6521AB643C2D}" type="presOf" srcId="{C9F9C220-A6D7-406C-8BA9-DC3A22D4AD57}" destId="{24487B35-275A-4674-8FF7-2D28A0E427C7}" srcOrd="0" destOrd="0" presId="urn:microsoft.com/office/officeart/2005/8/layout/gear1"/>
    <dgm:cxn modelId="{8A680F0B-A5A5-4026-99CF-5E673DBF7A2D}" type="presOf" srcId="{59257FD6-0BC5-4E3C-BC64-BBC3112BC621}" destId="{EBD6AE5D-C5C2-4252-9FBB-462D573F18AB}" srcOrd="0" destOrd="0" presId="urn:microsoft.com/office/officeart/2005/8/layout/gear1"/>
    <dgm:cxn modelId="{C23A5A1E-E70D-42DC-8D03-88CD4D5FF142}" type="presOf" srcId="{DE475D64-72D8-497F-9ADC-53F018236634}" destId="{7A430A15-7EB3-4804-8D03-F8DF9223D4BA}" srcOrd="0" destOrd="0" presId="urn:microsoft.com/office/officeart/2005/8/layout/gear1"/>
    <dgm:cxn modelId="{4D880921-BD53-4F56-9E62-140E79F31E45}" type="presOf" srcId="{59257FD6-0BC5-4E3C-BC64-BBC3112BC621}" destId="{316B1F66-49EE-4CEF-BE11-FB93C3864959}" srcOrd="2" destOrd="0" presId="urn:microsoft.com/office/officeart/2005/8/layout/gear1"/>
    <dgm:cxn modelId="{017E1A63-481E-4C65-B4DF-AEAA303E78A3}" srcId="{DF1DB7EC-B2E6-47D8-B30B-DB87E15320B0}" destId="{D1C19BA7-CFF7-43D8-9044-C8402FE5406B}" srcOrd="0" destOrd="0" parTransId="{BDB9D254-D48A-42CB-8DD1-E767B7000797}" sibTransId="{599C59A2-A10B-4C88-B153-5872E2144721}"/>
    <dgm:cxn modelId="{62955965-8461-42D5-BE20-15378E1F4887}" type="presOf" srcId="{DF1DB7EC-B2E6-47D8-B30B-DB87E15320B0}" destId="{F6AB5473-ADC0-46C1-BE08-043FF938EE58}" srcOrd="0" destOrd="0" presId="urn:microsoft.com/office/officeart/2005/8/layout/gear1"/>
    <dgm:cxn modelId="{455B7B49-F84E-4815-8569-D43483304909}" type="presOf" srcId="{D1C19BA7-CFF7-43D8-9044-C8402FE5406B}" destId="{E421A9CC-0ACF-4848-87EF-FB9DA60A6C49}" srcOrd="0" destOrd="0" presId="urn:microsoft.com/office/officeart/2005/8/layout/gear1"/>
    <dgm:cxn modelId="{37C44480-2243-4444-8996-FCAA9F506B0F}" type="presOf" srcId="{D1C19BA7-CFF7-43D8-9044-C8402FE5406B}" destId="{136727C4-4F30-4648-8673-D94B0B9B4906}" srcOrd="1" destOrd="0" presId="urn:microsoft.com/office/officeart/2005/8/layout/gear1"/>
    <dgm:cxn modelId="{C09A6983-44FB-4A33-8571-A483F8F23920}" type="presOf" srcId="{59257FD6-0BC5-4E3C-BC64-BBC3112BC621}" destId="{8789E823-B9B7-4BB0-B1E6-9E3028F03F43}" srcOrd="3" destOrd="0" presId="urn:microsoft.com/office/officeart/2005/8/layout/gear1"/>
    <dgm:cxn modelId="{25505494-DAF3-49D1-A416-818CEBF66E24}" type="presOf" srcId="{EA7634AF-531C-4945-9497-75922CC9DEEE}" destId="{AA59AA77-D21A-4BCF-9CA2-721136C99804}" srcOrd="2" destOrd="0" presId="urn:microsoft.com/office/officeart/2005/8/layout/gear1"/>
    <dgm:cxn modelId="{15010999-ADF8-4266-850D-336B01D4B603}" type="presOf" srcId="{D1C19BA7-CFF7-43D8-9044-C8402FE5406B}" destId="{ED644825-CF50-4211-829F-207DE598C305}" srcOrd="2" destOrd="0" presId="urn:microsoft.com/office/officeart/2005/8/layout/gear1"/>
    <dgm:cxn modelId="{E93AE59A-0211-46EF-9572-5C88E4992619}" type="presOf" srcId="{EA7634AF-531C-4945-9497-75922CC9DEEE}" destId="{C41287B0-AB5A-42E8-A4E1-53A86B139EEC}" srcOrd="0" destOrd="0" presId="urn:microsoft.com/office/officeart/2005/8/layout/gear1"/>
    <dgm:cxn modelId="{4E3881AD-6236-4455-AFB0-40DAADA49B32}" srcId="{DF1DB7EC-B2E6-47D8-B30B-DB87E15320B0}" destId="{59257FD6-0BC5-4E3C-BC64-BBC3112BC621}" srcOrd="2" destOrd="0" parTransId="{4CEE25D0-6A64-47B1-8F9C-4C053747976D}" sibTransId="{DE475D64-72D8-497F-9ADC-53F018236634}"/>
    <dgm:cxn modelId="{E6BEE6B9-970A-4180-B5B4-4981F6688DEA}" type="presOf" srcId="{EA7634AF-531C-4945-9497-75922CC9DEEE}" destId="{801CC1F9-97DD-4BCD-98EB-108DE5A931FE}" srcOrd="1" destOrd="0" presId="urn:microsoft.com/office/officeart/2005/8/layout/gear1"/>
    <dgm:cxn modelId="{BD3B9FD8-898E-4AFA-BDBE-A49109ADF34A}" type="presOf" srcId="{59257FD6-0BC5-4E3C-BC64-BBC3112BC621}" destId="{E443C4EF-261A-43D3-BDB5-8229807F3FBA}" srcOrd="1" destOrd="0" presId="urn:microsoft.com/office/officeart/2005/8/layout/gear1"/>
    <dgm:cxn modelId="{F8B30CD9-D3C2-4FA1-8A59-E2FA73E18607}" type="presOf" srcId="{599C59A2-A10B-4C88-B153-5872E2144721}" destId="{DB3667A9-81C9-49D9-B22D-AF669379F89B}" srcOrd="0" destOrd="0" presId="urn:microsoft.com/office/officeart/2005/8/layout/gear1"/>
    <dgm:cxn modelId="{FFF187F5-6DCD-46FE-8D45-D82C1CBC3B55}" srcId="{DF1DB7EC-B2E6-47D8-B30B-DB87E15320B0}" destId="{EA7634AF-531C-4945-9497-75922CC9DEEE}" srcOrd="1" destOrd="0" parTransId="{7207D062-EFAD-4204-94D7-3087595C366F}" sibTransId="{C9F9C220-A6D7-406C-8BA9-DC3A22D4AD57}"/>
    <dgm:cxn modelId="{E97FB3E6-EA3E-48D1-9BD4-820488F3E1B2}" type="presParOf" srcId="{F6AB5473-ADC0-46C1-BE08-043FF938EE58}" destId="{E421A9CC-0ACF-4848-87EF-FB9DA60A6C49}" srcOrd="0" destOrd="0" presId="urn:microsoft.com/office/officeart/2005/8/layout/gear1"/>
    <dgm:cxn modelId="{D87B074E-0341-4278-893D-58D0C9302AD5}" type="presParOf" srcId="{F6AB5473-ADC0-46C1-BE08-043FF938EE58}" destId="{136727C4-4F30-4648-8673-D94B0B9B4906}" srcOrd="1" destOrd="0" presId="urn:microsoft.com/office/officeart/2005/8/layout/gear1"/>
    <dgm:cxn modelId="{AF2C87C4-C322-416B-A452-B6F217C53779}" type="presParOf" srcId="{F6AB5473-ADC0-46C1-BE08-043FF938EE58}" destId="{ED644825-CF50-4211-829F-207DE598C305}" srcOrd="2" destOrd="0" presId="urn:microsoft.com/office/officeart/2005/8/layout/gear1"/>
    <dgm:cxn modelId="{C2ADB71C-832F-438F-8EF7-ECA703FA6AA3}" type="presParOf" srcId="{F6AB5473-ADC0-46C1-BE08-043FF938EE58}" destId="{C41287B0-AB5A-42E8-A4E1-53A86B139EEC}" srcOrd="3" destOrd="0" presId="urn:microsoft.com/office/officeart/2005/8/layout/gear1"/>
    <dgm:cxn modelId="{D5BE5E4D-C757-4B4D-A57B-7969641A7CF3}" type="presParOf" srcId="{F6AB5473-ADC0-46C1-BE08-043FF938EE58}" destId="{801CC1F9-97DD-4BCD-98EB-108DE5A931FE}" srcOrd="4" destOrd="0" presId="urn:microsoft.com/office/officeart/2005/8/layout/gear1"/>
    <dgm:cxn modelId="{B15D5A94-C4BC-40D4-8BB8-B5AFF907E2DE}" type="presParOf" srcId="{F6AB5473-ADC0-46C1-BE08-043FF938EE58}" destId="{AA59AA77-D21A-4BCF-9CA2-721136C99804}" srcOrd="5" destOrd="0" presId="urn:microsoft.com/office/officeart/2005/8/layout/gear1"/>
    <dgm:cxn modelId="{F94C8ECB-2B56-41B6-A34C-410CDF3EEC82}" type="presParOf" srcId="{F6AB5473-ADC0-46C1-BE08-043FF938EE58}" destId="{EBD6AE5D-C5C2-4252-9FBB-462D573F18AB}" srcOrd="6" destOrd="0" presId="urn:microsoft.com/office/officeart/2005/8/layout/gear1"/>
    <dgm:cxn modelId="{80185404-69B6-4469-A8E9-ADAC08102881}" type="presParOf" srcId="{F6AB5473-ADC0-46C1-BE08-043FF938EE58}" destId="{E443C4EF-261A-43D3-BDB5-8229807F3FBA}" srcOrd="7" destOrd="0" presId="urn:microsoft.com/office/officeart/2005/8/layout/gear1"/>
    <dgm:cxn modelId="{7DA6EDF0-73A2-49DC-867A-5F280EB54BC9}" type="presParOf" srcId="{F6AB5473-ADC0-46C1-BE08-043FF938EE58}" destId="{316B1F66-49EE-4CEF-BE11-FB93C3864959}" srcOrd="8" destOrd="0" presId="urn:microsoft.com/office/officeart/2005/8/layout/gear1"/>
    <dgm:cxn modelId="{FE8B3CE2-154D-41C6-9E23-66B7B5B05690}" type="presParOf" srcId="{F6AB5473-ADC0-46C1-BE08-043FF938EE58}" destId="{8789E823-B9B7-4BB0-B1E6-9E3028F03F43}" srcOrd="9" destOrd="0" presId="urn:microsoft.com/office/officeart/2005/8/layout/gear1"/>
    <dgm:cxn modelId="{BCF56813-D10F-493A-BBC0-FCC3FA0AFC26}" type="presParOf" srcId="{F6AB5473-ADC0-46C1-BE08-043FF938EE58}" destId="{DB3667A9-81C9-49D9-B22D-AF669379F89B}" srcOrd="10" destOrd="0" presId="urn:microsoft.com/office/officeart/2005/8/layout/gear1"/>
    <dgm:cxn modelId="{F308ABF3-EDBD-4B5F-A49E-2278566BCF55}" type="presParOf" srcId="{F6AB5473-ADC0-46C1-BE08-043FF938EE58}" destId="{24487B35-275A-4674-8FF7-2D28A0E427C7}" srcOrd="11" destOrd="0" presId="urn:microsoft.com/office/officeart/2005/8/layout/gear1"/>
    <dgm:cxn modelId="{A6E0AE28-3548-464C-B1B4-22B765562DD0}" type="presParOf" srcId="{F6AB5473-ADC0-46C1-BE08-043FF938EE58}" destId="{7A430A15-7EB3-4804-8D03-F8DF9223D4BA}" srcOrd="12" destOrd="0" presId="urn:microsoft.com/office/officeart/2005/8/layout/gear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4C3123-5930-4B8C-A866-C2D34CEA9FCD}"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8491119F-D5D1-4397-BDB2-DB1877F74BE4}">
      <dgm:prSet phldrT="[Text]"/>
      <dgm:spPr/>
      <dgm:t>
        <a:bodyPr/>
        <a:lstStyle/>
        <a:p>
          <a:r>
            <a:rPr lang="en-US" dirty="0"/>
            <a:t> </a:t>
          </a:r>
        </a:p>
      </dgm:t>
    </dgm:pt>
    <dgm:pt modelId="{7FD7BA0C-1F22-4109-ABEA-0D5CC2D72C22}" type="parTrans" cxnId="{2BE9976F-A31C-4D6C-BBA2-E7F881F0DD68}">
      <dgm:prSet/>
      <dgm:spPr/>
      <dgm:t>
        <a:bodyPr/>
        <a:lstStyle/>
        <a:p>
          <a:endParaRPr lang="en-US"/>
        </a:p>
      </dgm:t>
    </dgm:pt>
    <dgm:pt modelId="{6768107F-01CD-4D19-A164-322D10DF824B}" type="sibTrans" cxnId="{2BE9976F-A31C-4D6C-BBA2-E7F881F0DD68}">
      <dgm:prSet/>
      <dgm:spPr/>
      <dgm:t>
        <a:bodyPr/>
        <a:lstStyle/>
        <a:p>
          <a:endParaRPr lang="en-US"/>
        </a:p>
      </dgm:t>
    </dgm:pt>
    <dgm:pt modelId="{A559804E-794B-4065-BA68-EC0050EA5444}">
      <dgm:prSet phldrT="[Text]"/>
      <dgm:spPr/>
      <dgm:t>
        <a:bodyPr/>
        <a:lstStyle/>
        <a:p>
          <a:r>
            <a:rPr lang="en-US" dirty="0"/>
            <a:t> </a:t>
          </a:r>
        </a:p>
      </dgm:t>
    </dgm:pt>
    <dgm:pt modelId="{C3E61716-82DE-4D2B-839A-01B5831E669C}" type="parTrans" cxnId="{33E430F2-7350-4C6D-BC60-9828EA41A9DA}">
      <dgm:prSet/>
      <dgm:spPr/>
      <dgm:t>
        <a:bodyPr/>
        <a:lstStyle/>
        <a:p>
          <a:endParaRPr lang="en-US"/>
        </a:p>
      </dgm:t>
    </dgm:pt>
    <dgm:pt modelId="{8D9A69F2-944F-4BF3-85A5-CA7557844616}" type="sibTrans" cxnId="{33E430F2-7350-4C6D-BC60-9828EA41A9DA}">
      <dgm:prSet/>
      <dgm:spPr/>
      <dgm:t>
        <a:bodyPr/>
        <a:lstStyle/>
        <a:p>
          <a:endParaRPr lang="en-US"/>
        </a:p>
      </dgm:t>
    </dgm:pt>
    <dgm:pt modelId="{C2F8E170-1F96-4074-ADAC-1D24790BEF77}">
      <dgm:prSet phldrT="[Text]"/>
      <dgm:spPr/>
      <dgm:t>
        <a:bodyPr/>
        <a:lstStyle/>
        <a:p>
          <a:r>
            <a:rPr lang="en-US" dirty="0"/>
            <a:t> </a:t>
          </a:r>
        </a:p>
      </dgm:t>
    </dgm:pt>
    <dgm:pt modelId="{D639C9A2-DB71-4B42-8928-796C41072502}" type="parTrans" cxnId="{19CB7563-71F0-4313-8EC4-4C3472E90256}">
      <dgm:prSet/>
      <dgm:spPr/>
      <dgm:t>
        <a:bodyPr/>
        <a:lstStyle/>
        <a:p>
          <a:endParaRPr lang="en-US"/>
        </a:p>
      </dgm:t>
    </dgm:pt>
    <dgm:pt modelId="{0783079F-A23D-4E57-B9AF-CF51FA678FE0}" type="sibTrans" cxnId="{19CB7563-71F0-4313-8EC4-4C3472E90256}">
      <dgm:prSet/>
      <dgm:spPr/>
      <dgm:t>
        <a:bodyPr/>
        <a:lstStyle/>
        <a:p>
          <a:endParaRPr lang="en-US"/>
        </a:p>
      </dgm:t>
    </dgm:pt>
    <dgm:pt modelId="{00BD9BCC-43AF-44F6-B578-9DD399E05333}" type="pres">
      <dgm:prSet presAssocID="{364C3123-5930-4B8C-A866-C2D34CEA9FCD}" presName="Name0" presStyleCnt="0">
        <dgm:presLayoutVars>
          <dgm:chMax val="7"/>
          <dgm:dir/>
          <dgm:resizeHandles val="exact"/>
        </dgm:presLayoutVars>
      </dgm:prSet>
      <dgm:spPr/>
    </dgm:pt>
    <dgm:pt modelId="{59729229-940B-4942-A12B-BAC2983ECF14}" type="pres">
      <dgm:prSet presAssocID="{364C3123-5930-4B8C-A866-C2D34CEA9FCD}" presName="ellipse1" presStyleLbl="vennNode1" presStyleIdx="0" presStyleCnt="3" custLinFactNeighborX="15040" custLinFactNeighborY="9771">
        <dgm:presLayoutVars>
          <dgm:bulletEnabled val="1"/>
        </dgm:presLayoutVars>
      </dgm:prSet>
      <dgm:spPr/>
    </dgm:pt>
    <dgm:pt modelId="{22FB45E5-75E1-4A47-A4BF-AF6A81EF79EB}" type="pres">
      <dgm:prSet presAssocID="{364C3123-5930-4B8C-A866-C2D34CEA9FCD}" presName="ellipse2" presStyleLbl="vennNode1" presStyleIdx="1" presStyleCnt="3" custLinFactNeighborX="615" custLinFactNeighborY="-615">
        <dgm:presLayoutVars>
          <dgm:bulletEnabled val="1"/>
        </dgm:presLayoutVars>
      </dgm:prSet>
      <dgm:spPr/>
    </dgm:pt>
    <dgm:pt modelId="{E6E4A5DA-D586-476E-8C2B-E2AD6F245C86}" type="pres">
      <dgm:prSet presAssocID="{364C3123-5930-4B8C-A866-C2D34CEA9FCD}" presName="ellipse3" presStyleLbl="vennNode1" presStyleIdx="2" presStyleCnt="3" custLinFactNeighborX="-11502" custLinFactNeighborY="9771">
        <dgm:presLayoutVars>
          <dgm:bulletEnabled val="1"/>
        </dgm:presLayoutVars>
      </dgm:prSet>
      <dgm:spPr/>
    </dgm:pt>
  </dgm:ptLst>
  <dgm:cxnLst>
    <dgm:cxn modelId="{6A284309-D854-43B2-B48F-FAAC2779E71A}" type="presOf" srcId="{A559804E-794B-4065-BA68-EC0050EA5444}" destId="{22FB45E5-75E1-4A47-A4BF-AF6A81EF79EB}" srcOrd="0" destOrd="0" presId="urn:microsoft.com/office/officeart/2005/8/layout/rings+Icon"/>
    <dgm:cxn modelId="{224E325F-A216-4B52-8DC8-18ECEFC405EB}" type="presOf" srcId="{364C3123-5930-4B8C-A866-C2D34CEA9FCD}" destId="{00BD9BCC-43AF-44F6-B578-9DD399E05333}" srcOrd="0" destOrd="0" presId="urn:microsoft.com/office/officeart/2005/8/layout/rings+Icon"/>
    <dgm:cxn modelId="{19CB7563-71F0-4313-8EC4-4C3472E90256}" srcId="{364C3123-5930-4B8C-A866-C2D34CEA9FCD}" destId="{C2F8E170-1F96-4074-ADAC-1D24790BEF77}" srcOrd="2" destOrd="0" parTransId="{D639C9A2-DB71-4B42-8928-796C41072502}" sibTransId="{0783079F-A23D-4E57-B9AF-CF51FA678FE0}"/>
    <dgm:cxn modelId="{2BE9976F-A31C-4D6C-BBA2-E7F881F0DD68}" srcId="{364C3123-5930-4B8C-A866-C2D34CEA9FCD}" destId="{8491119F-D5D1-4397-BDB2-DB1877F74BE4}" srcOrd="0" destOrd="0" parTransId="{7FD7BA0C-1F22-4109-ABEA-0D5CC2D72C22}" sibTransId="{6768107F-01CD-4D19-A164-322D10DF824B}"/>
    <dgm:cxn modelId="{39E21454-1063-4398-BDBA-212C8300B991}" type="presOf" srcId="{C2F8E170-1F96-4074-ADAC-1D24790BEF77}" destId="{E6E4A5DA-D586-476E-8C2B-E2AD6F245C86}" srcOrd="0" destOrd="0" presId="urn:microsoft.com/office/officeart/2005/8/layout/rings+Icon"/>
    <dgm:cxn modelId="{0DAB8AD6-8044-4658-9612-71B68B5696BE}" type="presOf" srcId="{8491119F-D5D1-4397-BDB2-DB1877F74BE4}" destId="{59729229-940B-4942-A12B-BAC2983ECF14}" srcOrd="0" destOrd="0" presId="urn:microsoft.com/office/officeart/2005/8/layout/rings+Icon"/>
    <dgm:cxn modelId="{33E430F2-7350-4C6D-BC60-9828EA41A9DA}" srcId="{364C3123-5930-4B8C-A866-C2D34CEA9FCD}" destId="{A559804E-794B-4065-BA68-EC0050EA5444}" srcOrd="1" destOrd="0" parTransId="{C3E61716-82DE-4D2B-839A-01B5831E669C}" sibTransId="{8D9A69F2-944F-4BF3-85A5-CA7557844616}"/>
    <dgm:cxn modelId="{37D1FC6A-0545-4BDF-B2C1-C63CC49F99B5}" type="presParOf" srcId="{00BD9BCC-43AF-44F6-B578-9DD399E05333}" destId="{59729229-940B-4942-A12B-BAC2983ECF14}" srcOrd="0" destOrd="0" presId="urn:microsoft.com/office/officeart/2005/8/layout/rings+Icon"/>
    <dgm:cxn modelId="{B21DE23F-0263-4C81-97BD-42B61187F454}" type="presParOf" srcId="{00BD9BCC-43AF-44F6-B578-9DD399E05333}" destId="{22FB45E5-75E1-4A47-A4BF-AF6A81EF79EB}" srcOrd="1" destOrd="0" presId="urn:microsoft.com/office/officeart/2005/8/layout/rings+Icon"/>
    <dgm:cxn modelId="{2E902C4D-2525-49F0-B7C8-658CF40F30B3}" type="presParOf" srcId="{00BD9BCC-43AF-44F6-B578-9DD399E05333}" destId="{E6E4A5DA-D586-476E-8C2B-E2AD6F245C86}" srcOrd="2" destOrd="0" presId="urn:microsoft.com/office/officeart/2005/8/layout/rings+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1A9CC-0ACF-4848-87EF-FB9DA60A6C49}">
      <dsp:nvSpPr>
        <dsp:cNvPr id="0" name=""/>
        <dsp:cNvSpPr/>
      </dsp:nvSpPr>
      <dsp:spPr>
        <a:xfrm>
          <a:off x="1820671" y="1170432"/>
          <a:ext cx="1430528" cy="1430528"/>
        </a:xfrm>
        <a:prstGeom prst="gear9">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 </a:t>
          </a:r>
        </a:p>
      </dsp:txBody>
      <dsp:txXfrm>
        <a:off x="2108271" y="1505526"/>
        <a:ext cx="855328" cy="735321"/>
      </dsp:txXfrm>
    </dsp:sp>
    <dsp:sp modelId="{C41287B0-AB5A-42E8-A4E1-53A86B139EEC}">
      <dsp:nvSpPr>
        <dsp:cNvPr id="0" name=""/>
        <dsp:cNvSpPr/>
      </dsp:nvSpPr>
      <dsp:spPr>
        <a:xfrm>
          <a:off x="988364" y="832307"/>
          <a:ext cx="1040384" cy="1040384"/>
        </a:xfrm>
        <a:prstGeom prst="gear6">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 </a:t>
          </a:r>
        </a:p>
      </dsp:txBody>
      <dsp:txXfrm>
        <a:off x="1250284" y="1095810"/>
        <a:ext cx="516544" cy="513378"/>
      </dsp:txXfrm>
    </dsp:sp>
    <dsp:sp modelId="{EBD6AE5D-C5C2-4252-9FBB-462D573F18AB}">
      <dsp:nvSpPr>
        <dsp:cNvPr id="0" name=""/>
        <dsp:cNvSpPr/>
      </dsp:nvSpPr>
      <dsp:spPr>
        <a:xfrm rot="20700000">
          <a:off x="1571085" y="114548"/>
          <a:ext cx="1019364" cy="1019364"/>
        </a:xfrm>
        <a:prstGeom prst="gear6">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 </a:t>
          </a:r>
        </a:p>
      </dsp:txBody>
      <dsp:txXfrm rot="-20700000">
        <a:off x="1794662" y="338124"/>
        <a:ext cx="572211" cy="572211"/>
      </dsp:txXfrm>
    </dsp:sp>
    <dsp:sp modelId="{DB3667A9-81C9-49D9-B22D-AF669379F89B}">
      <dsp:nvSpPr>
        <dsp:cNvPr id="0" name=""/>
        <dsp:cNvSpPr/>
      </dsp:nvSpPr>
      <dsp:spPr>
        <a:xfrm>
          <a:off x="1694085" y="963836"/>
          <a:ext cx="1831076" cy="1831076"/>
        </a:xfrm>
        <a:prstGeom prst="circularArrow">
          <a:avLst>
            <a:gd name="adj1" fmla="val 4688"/>
            <a:gd name="adj2" fmla="val 299029"/>
            <a:gd name="adj3" fmla="val 2460023"/>
            <a:gd name="adj4" fmla="val 15988003"/>
            <a:gd name="adj5" fmla="val 5469"/>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487B35-275A-4674-8FF7-2D28A0E427C7}">
      <dsp:nvSpPr>
        <dsp:cNvPr id="0" name=""/>
        <dsp:cNvSpPr/>
      </dsp:nvSpPr>
      <dsp:spPr>
        <a:xfrm>
          <a:off x="804114" y="608947"/>
          <a:ext cx="1330391" cy="1330391"/>
        </a:xfrm>
        <a:prstGeom prst="leftCircularArrow">
          <a:avLst>
            <a:gd name="adj1" fmla="val 6452"/>
            <a:gd name="adj2" fmla="val 429999"/>
            <a:gd name="adj3" fmla="val 10489124"/>
            <a:gd name="adj4" fmla="val 14837806"/>
            <a:gd name="adj5" fmla="val 7527"/>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430A15-7EB3-4804-8D03-F8DF9223D4BA}">
      <dsp:nvSpPr>
        <dsp:cNvPr id="0" name=""/>
        <dsp:cNvSpPr/>
      </dsp:nvSpPr>
      <dsp:spPr>
        <a:xfrm>
          <a:off x="1335296" y="-101892"/>
          <a:ext cx="1434429" cy="1434429"/>
        </a:xfrm>
        <a:prstGeom prst="circularArrow">
          <a:avLst>
            <a:gd name="adj1" fmla="val 5984"/>
            <a:gd name="adj2" fmla="val 394124"/>
            <a:gd name="adj3" fmla="val 13313824"/>
            <a:gd name="adj4" fmla="val 10508221"/>
            <a:gd name="adj5" fmla="val 6981"/>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29229-940B-4942-A12B-BAC2983ECF14}">
      <dsp:nvSpPr>
        <dsp:cNvPr id="0" name=""/>
        <dsp:cNvSpPr/>
      </dsp:nvSpPr>
      <dsp:spPr>
        <a:xfrm>
          <a:off x="941532" y="238216"/>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1298573" y="595252"/>
        <a:ext cx="1723946" cy="1723921"/>
      </dsp:txXfrm>
    </dsp:sp>
    <dsp:sp modelId="{22FB45E5-75E1-4A47-A4BF-AF6A81EF79EB}">
      <dsp:nvSpPr>
        <dsp:cNvPr id="0" name=""/>
        <dsp:cNvSpPr/>
      </dsp:nvSpPr>
      <dsp:spPr>
        <a:xfrm>
          <a:off x="1844721" y="1611012"/>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201762" y="1968048"/>
        <a:ext cx="1723946" cy="1723921"/>
      </dsp:txXfrm>
    </dsp:sp>
    <dsp:sp modelId="{E6E4A5DA-D586-476E-8C2B-E2AD6F245C86}">
      <dsp:nvSpPr>
        <dsp:cNvPr id="0" name=""/>
        <dsp:cNvSpPr/>
      </dsp:nvSpPr>
      <dsp:spPr>
        <a:xfrm>
          <a:off x="2802696" y="238216"/>
          <a:ext cx="2438028" cy="2437993"/>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159737" y="595252"/>
        <a:ext cx="1723946" cy="1723921"/>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5/24/2021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5/24/2021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1</a:t>
            </a:fld>
            <a:endParaRPr lang="en-US" dirty="0"/>
          </a:p>
        </p:txBody>
      </p:sp>
    </p:spTree>
    <p:extLst>
      <p:ext uri="{BB962C8B-B14F-4D97-AF65-F5344CB8AC3E}">
        <p14:creationId xmlns:p14="http://schemas.microsoft.com/office/powerpoint/2010/main" val="15559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DA35F-9E58-5D40-92C1-D8C7631003B0}" type="slidenum">
              <a:rPr lang="en-US" smtClean="0"/>
              <a:t>2</a:t>
            </a:fld>
            <a:endParaRPr lang="en-US" dirty="0"/>
          </a:p>
        </p:txBody>
      </p:sp>
    </p:spTree>
    <p:extLst>
      <p:ext uri="{BB962C8B-B14F-4D97-AF65-F5344CB8AC3E}">
        <p14:creationId xmlns:p14="http://schemas.microsoft.com/office/powerpoint/2010/main" val="1019199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Lesson Outlin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20584" y="6557231"/>
            <a:ext cx="2133600" cy="270290"/>
          </a:xfrm>
        </p:spPr>
        <p:txBody>
          <a:bodyPr/>
          <a:lstStyle/>
          <a:p>
            <a:fld id="{A8160BDD-7155-D744-B749-9730458604AD}" type="slidenum">
              <a:rPr lang="en-US" smtClean="0"/>
              <a:t>‹#›</a:t>
            </a:fld>
            <a:endParaRPr lang="en-US" dirty="0"/>
          </a:p>
        </p:txBody>
      </p:sp>
      <p:pic>
        <p:nvPicPr>
          <p:cNvPr id="13" name="Picture 12"/>
          <p:cNvPicPr>
            <a:picLocks noChangeAspect="1"/>
          </p:cNvPicPr>
          <p:nvPr/>
        </p:nvPicPr>
        <p:blipFill>
          <a:blip r:embed="rId2"/>
          <a:srcRect/>
          <a:stretch/>
        </p:blipFill>
        <p:spPr>
          <a:xfrm>
            <a:off x="0" y="5584444"/>
            <a:ext cx="9144000" cy="889000"/>
          </a:xfrm>
          <a:prstGeom prst="rect">
            <a:avLst/>
          </a:prstGeom>
        </p:spPr>
      </p:pic>
      <p:sp>
        <p:nvSpPr>
          <p:cNvPr id="11" name="Content Placeholder 2"/>
          <p:cNvSpPr>
            <a:spLocks noGrp="1"/>
          </p:cNvSpPr>
          <p:nvPr>
            <p:ph idx="1"/>
          </p:nvPr>
        </p:nvSpPr>
        <p:spPr>
          <a:xfrm>
            <a:off x="341925" y="1302040"/>
            <a:ext cx="8460150" cy="4131352"/>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panose="020B0604020202020204" pitchFamily="34" charset="0"/>
              <a:buChar char="•"/>
              <a:tabLst/>
              <a:defRPr sz="1400"/>
            </a:lvl3pPr>
          </a:lstStyle>
          <a:p>
            <a:pPr marL="342900" marR="0" lvl="0"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Course/Lesson outline</a:t>
            </a:r>
          </a:p>
        </p:txBody>
      </p:sp>
      <p:pic>
        <p:nvPicPr>
          <p:cNvPr id="5" name="Picture 4">
            <a:extLst>
              <a:ext uri="{FF2B5EF4-FFF2-40B4-BE49-F238E27FC236}">
                <a16:creationId xmlns:a16="http://schemas.microsoft.com/office/drawing/2014/main" id="{0747C63F-F306-B946-A1AC-9C32883A29E5}"/>
              </a:ext>
            </a:extLst>
          </p:cNvPr>
          <p:cNvPicPr>
            <a:picLocks noChangeAspect="1"/>
          </p:cNvPicPr>
          <p:nvPr userDrawn="1"/>
        </p:nvPicPr>
        <p:blipFill>
          <a:blip r:embed="rId3"/>
          <a:srcRect/>
          <a:stretch/>
        </p:blipFill>
        <p:spPr>
          <a:xfrm>
            <a:off x="6991755" y="4369383"/>
            <a:ext cx="1823999" cy="1074030"/>
          </a:xfrm>
          <a:prstGeom prst="rect">
            <a:avLst/>
          </a:prstGeom>
        </p:spPr>
      </p:pic>
    </p:spTree>
    <p:extLst>
      <p:ext uri="{BB962C8B-B14F-4D97-AF65-F5344CB8AC3E}">
        <p14:creationId xmlns:p14="http://schemas.microsoft.com/office/powerpoint/2010/main" val="127490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lossary Term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353B-495C-4B36-B7B9-BDB47B8D29B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6AFE95E1-3B2D-4F7F-8B4B-E56698179A37}"/>
              </a:ext>
            </a:extLst>
          </p:cNvPr>
          <p:cNvSpPr>
            <a:spLocks noGrp="1"/>
          </p:cNvSpPr>
          <p:nvPr>
            <p:ph type="sldNum" sz="quarter" idx="10"/>
          </p:nvPr>
        </p:nvSpPr>
        <p:spPr/>
        <p:txBody>
          <a:bodyPr/>
          <a:lstStyle/>
          <a:p>
            <a:fld id="{A8160BDD-7155-D744-B749-9730458604AD}" type="slidenum">
              <a:rPr lang="en-US" smtClean="0"/>
              <a:pPr/>
              <a:t>‹#›</a:t>
            </a:fld>
            <a:endParaRPr lang="en-US" dirty="0"/>
          </a:p>
        </p:txBody>
      </p:sp>
      <p:pic>
        <p:nvPicPr>
          <p:cNvPr id="4" name="Picture 100">
            <a:extLst>
              <a:ext uri="{FF2B5EF4-FFF2-40B4-BE49-F238E27FC236}">
                <a16:creationId xmlns:a16="http://schemas.microsoft.com/office/drawing/2014/main" id="{09F59B51-C9CC-4DF6-8E10-4632928847B0}"/>
              </a:ext>
            </a:extLst>
          </p:cNvPr>
          <p:cNvPicPr>
            <a:picLocks noChangeAspect="1" noChangeArrowheads="1"/>
          </p:cNvPicPr>
          <p:nvPr userDrawn="1"/>
        </p:nvPicPr>
        <p:blipFill>
          <a:blip r:embed="rId2"/>
          <a:srcRect/>
          <a:stretch/>
        </p:blipFill>
        <p:spPr bwMode="auto">
          <a:xfrm>
            <a:off x="3923453" y="2057400"/>
            <a:ext cx="1297093" cy="115721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2">
            <a:extLst>
              <a:ext uri="{FF2B5EF4-FFF2-40B4-BE49-F238E27FC236}">
                <a16:creationId xmlns:a16="http://schemas.microsoft.com/office/drawing/2014/main" id="{D5A58856-F166-4DAD-97B3-888D3997E4D0}"/>
              </a:ext>
            </a:extLst>
          </p:cNvPr>
          <p:cNvSpPr>
            <a:spLocks noGrp="1"/>
          </p:cNvSpPr>
          <p:nvPr>
            <p:ph type="body" sz="quarter" idx="13" hasCustomPrompt="1"/>
          </p:nvPr>
        </p:nvSpPr>
        <p:spPr>
          <a:xfrm>
            <a:off x="685800" y="3429000"/>
            <a:ext cx="77724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Tree>
    <p:extLst>
      <p:ext uri="{BB962C8B-B14F-4D97-AF65-F5344CB8AC3E}">
        <p14:creationId xmlns:p14="http://schemas.microsoft.com/office/powerpoint/2010/main" val="14059973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FF000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FF000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FF000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a:t>Click to add Activity title</a:t>
            </a:r>
          </a:p>
        </p:txBody>
      </p:sp>
      <p:pic>
        <p:nvPicPr>
          <p:cNvPr id="9" name="Picture 8">
            <a:extLst>
              <a:ext uri="{FF2B5EF4-FFF2-40B4-BE49-F238E27FC236}">
                <a16:creationId xmlns:a16="http://schemas.microsoft.com/office/drawing/2014/main" id="{C1F28B54-DCF8-48E1-A25A-E747ACAB1ADA}"/>
              </a:ext>
            </a:extLst>
          </p:cNvPr>
          <p:cNvPicPr>
            <a:picLocks noChangeAspect="1"/>
          </p:cNvPicPr>
          <p:nvPr userDrawn="1"/>
        </p:nvPicPr>
        <p:blipFill>
          <a:blip r:embed="rId2"/>
          <a:srcRect/>
          <a:stretch/>
        </p:blipFill>
        <p:spPr>
          <a:xfrm>
            <a:off x="7385231" y="5342758"/>
            <a:ext cx="1416844" cy="879420"/>
          </a:xfrm>
          <a:prstGeom prst="rect">
            <a:avLst/>
          </a:prstGeom>
        </p:spPr>
      </p:pic>
    </p:spTree>
    <p:extLst>
      <p:ext uri="{BB962C8B-B14F-4D97-AF65-F5344CB8AC3E}">
        <p14:creationId xmlns:p14="http://schemas.microsoft.com/office/powerpoint/2010/main" val="898945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9" name="Picture 8">
            <a:extLst>
              <a:ext uri="{FF2B5EF4-FFF2-40B4-BE49-F238E27FC236}">
                <a16:creationId xmlns:a16="http://schemas.microsoft.com/office/drawing/2014/main" id="{C1F28B54-DCF8-48E1-A25A-E747ACAB1ADA}"/>
              </a:ext>
            </a:extLst>
          </p:cNvPr>
          <p:cNvPicPr>
            <a:picLocks noChangeAspect="1"/>
          </p:cNvPicPr>
          <p:nvPr userDrawn="1"/>
        </p:nvPicPr>
        <p:blipFill>
          <a:blip r:embed="rId2"/>
          <a:srcRect/>
          <a:stretch/>
        </p:blipFill>
        <p:spPr>
          <a:xfrm>
            <a:off x="3028024" y="2576335"/>
            <a:ext cx="3087952" cy="1916659"/>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2" name="Picture 11">
            <a:extLst>
              <a:ext uri="{FF2B5EF4-FFF2-40B4-BE49-F238E27FC236}">
                <a16:creationId xmlns:a16="http://schemas.microsoft.com/office/drawing/2014/main" id="{C4E4A9A1-6CA7-4F15-AE41-4322B2947108}"/>
              </a:ext>
            </a:extLst>
          </p:cNvPr>
          <p:cNvPicPr>
            <a:picLocks noChangeAspect="1"/>
          </p:cNvPicPr>
          <p:nvPr userDrawn="1"/>
        </p:nvPicPr>
        <p:blipFill>
          <a:blip r:embed="rId3"/>
          <a:srcRect/>
          <a:stretch/>
        </p:blipFill>
        <p:spPr>
          <a:xfrm>
            <a:off x="0" y="6019800"/>
            <a:ext cx="9144000" cy="457200"/>
          </a:xfrm>
          <a:prstGeom prst="rect">
            <a:avLst/>
          </a:prstGeom>
        </p:spPr>
      </p:pic>
    </p:spTree>
    <p:extLst>
      <p:ext uri="{BB962C8B-B14F-4D97-AF65-F5344CB8AC3E}">
        <p14:creationId xmlns:p14="http://schemas.microsoft.com/office/powerpoint/2010/main" val="389001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a:t>Click to add Activity title</a:t>
            </a:r>
          </a:p>
        </p:txBody>
      </p:sp>
      <p:sp>
        <p:nvSpPr>
          <p:cNvPr id="9" name="Content Placeholder 2">
            <a:extLst>
              <a:ext uri="{FF2B5EF4-FFF2-40B4-BE49-F238E27FC236}">
                <a16:creationId xmlns:a16="http://schemas.microsoft.com/office/drawing/2014/main" id="{855A9553-962E-4240-844E-734EAAE42311}"/>
              </a:ext>
            </a:extLst>
          </p:cNvPr>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chemeClr val="accent3"/>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chemeClr val="accent3"/>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chemeClr val="accent3"/>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7" name="Picture 6">
            <a:extLst>
              <a:ext uri="{FF2B5EF4-FFF2-40B4-BE49-F238E27FC236}">
                <a16:creationId xmlns:a16="http://schemas.microsoft.com/office/drawing/2014/main" id="{2033E492-9AFA-4CAE-B07B-7C1C0D61D739}"/>
              </a:ext>
            </a:extLst>
          </p:cNvPr>
          <p:cNvPicPr>
            <a:picLocks noChangeAspect="1"/>
          </p:cNvPicPr>
          <p:nvPr userDrawn="1"/>
        </p:nvPicPr>
        <p:blipFill>
          <a:blip r:embed="rId2"/>
          <a:srcRect/>
          <a:stretch/>
        </p:blipFill>
        <p:spPr>
          <a:xfrm>
            <a:off x="7391400" y="5450709"/>
            <a:ext cx="1416844" cy="769531"/>
          </a:xfrm>
          <a:prstGeom prst="rect">
            <a:avLst/>
          </a:prstGeom>
        </p:spPr>
      </p:pic>
    </p:spTree>
    <p:extLst>
      <p:ext uri="{BB962C8B-B14F-4D97-AF65-F5344CB8AC3E}">
        <p14:creationId xmlns:p14="http://schemas.microsoft.com/office/powerpoint/2010/main" val="2865784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7" name="Picture 6">
            <a:extLst>
              <a:ext uri="{FF2B5EF4-FFF2-40B4-BE49-F238E27FC236}">
                <a16:creationId xmlns:a16="http://schemas.microsoft.com/office/drawing/2014/main" id="{F2DE749B-ABEB-48F3-9D2B-5E513D86529A}"/>
              </a:ext>
            </a:extLst>
          </p:cNvPr>
          <p:cNvPicPr>
            <a:picLocks noChangeAspect="1"/>
          </p:cNvPicPr>
          <p:nvPr userDrawn="1"/>
        </p:nvPicPr>
        <p:blipFill>
          <a:blip r:embed="rId2"/>
          <a:srcRect/>
          <a:stretch/>
        </p:blipFill>
        <p:spPr>
          <a:xfrm>
            <a:off x="2805920" y="2575452"/>
            <a:ext cx="3532160" cy="1918425"/>
          </a:xfrm>
          <a:prstGeom prst="rect">
            <a:avLst/>
          </a:prstGeom>
        </p:spPr>
      </p:pic>
      <p:pic>
        <p:nvPicPr>
          <p:cNvPr id="8" name="Picture 7">
            <a:extLst>
              <a:ext uri="{FF2B5EF4-FFF2-40B4-BE49-F238E27FC236}">
                <a16:creationId xmlns:a16="http://schemas.microsoft.com/office/drawing/2014/main" id="{7FA1B561-FD09-4177-BEFF-5AE0DBC8A7D8}"/>
              </a:ext>
            </a:extLst>
          </p:cNvPr>
          <p:cNvPicPr>
            <a:picLocks noChangeAspect="1"/>
          </p:cNvPicPr>
          <p:nvPr userDrawn="1"/>
        </p:nvPicPr>
        <p:blipFill>
          <a:blip r:embed="rId3"/>
          <a:srcRect/>
          <a:stretch/>
        </p:blipFill>
        <p:spPr>
          <a:xfrm>
            <a:off x="0" y="6019800"/>
            <a:ext cx="9144000" cy="457200"/>
          </a:xfrm>
          <a:prstGeom prst="rect">
            <a:avLst/>
          </a:prstGeom>
        </p:spPr>
      </p:pic>
    </p:spTree>
    <p:extLst>
      <p:ext uri="{BB962C8B-B14F-4D97-AF65-F5344CB8AC3E}">
        <p14:creationId xmlns:p14="http://schemas.microsoft.com/office/powerpoint/2010/main" val="234221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lective Questions">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l="336" r="336"/>
          <a:stretch/>
        </p:blipFill>
        <p:spPr>
          <a:xfrm>
            <a:off x="4800599" y="4615071"/>
            <a:ext cx="4354443" cy="2242929"/>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a:t>Insert Question #1</a:t>
            </a:r>
          </a:p>
          <a:p>
            <a:pPr lvl="0"/>
            <a:r>
              <a:rPr lang="en-US"/>
              <a:t>Insert Question #2</a:t>
            </a:r>
          </a:p>
          <a:p>
            <a:pPr lvl="0"/>
            <a:endParaRPr lang="en-US"/>
          </a:p>
        </p:txBody>
      </p:sp>
      <p:sp>
        <p:nvSpPr>
          <p:cNvPr id="7" name="TextBox 6">
            <a:extLst>
              <a:ext uri="{FF2B5EF4-FFF2-40B4-BE49-F238E27FC236}">
                <a16:creationId xmlns:a16="http://schemas.microsoft.com/office/drawing/2014/main" id="{50A4E754-7F02-4770-8121-961E43A23B05}"/>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Reflective Questions</a:t>
            </a:r>
          </a:p>
        </p:txBody>
      </p:sp>
    </p:spTree>
    <p:extLst>
      <p:ext uri="{BB962C8B-B14F-4D97-AF65-F5344CB8AC3E}">
        <p14:creationId xmlns:p14="http://schemas.microsoft.com/office/powerpoint/2010/main" val="334124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44503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_NoHead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
        <p:nvSpPr>
          <p:cNvPr id="2" name="Rectangle 1">
            <a:extLst>
              <a:ext uri="{FF2B5EF4-FFF2-40B4-BE49-F238E27FC236}">
                <a16:creationId xmlns:a16="http://schemas.microsoft.com/office/drawing/2014/main" id="{C8193AA2-F1FD-415B-809F-52E7D4576B38}"/>
              </a:ext>
            </a:extLst>
          </p:cNvPr>
          <p:cNvSpPr/>
          <p:nvPr userDrawn="1"/>
        </p:nvSpPr>
        <p:spPr>
          <a:xfrm>
            <a:off x="0" y="0"/>
            <a:ext cx="9144000" cy="979749"/>
          </a:xfrm>
          <a:prstGeom prst="rect">
            <a:avLst/>
          </a:prstGeom>
          <a:solidFill>
            <a:schemeClr val="bg2"/>
          </a:solidFill>
          <a:ln w="28575" cap="flat" cmpd="sng" algn="ctr">
            <a:solidFill>
              <a:schemeClr val="bg1"/>
            </a:solidFill>
            <a:prstDash val="solid"/>
          </a:ln>
          <a:effectLst/>
        </p:spPr>
        <p:txBody>
          <a:bodyPr rtlCol="0" anchor="ctr"/>
          <a:lstStyle/>
          <a:p>
            <a:pPr algn="ctr" defTabSz="914400"/>
            <a:endParaRPr lang="en-US" sz="1100" b="1" kern="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919465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Tree>
    <p:extLst>
      <p:ext uri="{BB962C8B-B14F-4D97-AF65-F5344CB8AC3E}">
        <p14:creationId xmlns:p14="http://schemas.microsoft.com/office/powerpoint/2010/main" val="3341566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62997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hape&#10;&#10;Description automatically generated">
            <a:extLst>
              <a:ext uri="{FF2B5EF4-FFF2-40B4-BE49-F238E27FC236}">
                <a16:creationId xmlns:a16="http://schemas.microsoft.com/office/drawing/2014/main" id="{AAEF4164-1CFE-484B-A3C0-C09B6FA5459B}"/>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22313" y="3480783"/>
            <a:ext cx="7772400" cy="1362075"/>
          </a:xfrm>
        </p:spPr>
        <p:txBody>
          <a:bodyPr anchor="t"/>
          <a:lstStyle>
            <a:lvl1pPr algn="ctr">
              <a:defRPr sz="4000" b="0" cap="none" baseline="0"/>
            </a:lvl1pPr>
          </a:lstStyle>
          <a:p>
            <a:r>
              <a:rPr lang="en-US"/>
              <a:t>Click to add Topic title</a:t>
            </a:r>
          </a:p>
        </p:txBody>
      </p:sp>
      <p:sp>
        <p:nvSpPr>
          <p:cNvPr id="3" name="Text Placeholder 2"/>
          <p:cNvSpPr>
            <a:spLocks noGrp="1"/>
          </p:cNvSpPr>
          <p:nvPr>
            <p:ph type="body" idx="1" hasCustomPrompt="1"/>
          </p:nvPr>
        </p:nvSpPr>
        <p:spPr>
          <a:xfrm>
            <a:off x="722313" y="1980596"/>
            <a:ext cx="7772400" cy="1500187"/>
          </a:xfrm>
        </p:spPr>
        <p:txBody>
          <a:bodyPr anchor="b"/>
          <a:lstStyle>
            <a:lvl1pPr marL="0" indent="0" algn="ctr">
              <a:buNone/>
              <a:defRPr sz="4000">
                <a:solidFill>
                  <a:srgbClr val="EF334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add "Topic [letter]"</a:t>
            </a:r>
          </a:p>
        </p:txBody>
      </p:sp>
      <p:sp>
        <p:nvSpPr>
          <p:cNvPr id="6" name="Slide Number Placeholder 5"/>
          <p:cNvSpPr>
            <a:spLocks noGrp="1"/>
          </p:cNvSpPr>
          <p:nvPr>
            <p:ph type="sldNum" sz="quarter" idx="12"/>
          </p:nvPr>
        </p:nvSpPr>
        <p:spPr>
          <a:xfrm>
            <a:off x="6820584" y="6553200"/>
            <a:ext cx="2133600" cy="257395"/>
          </a:xfrm>
        </p:spPr>
        <p:txBody>
          <a:bodyPr/>
          <a:lstStyle/>
          <a:p>
            <a:fld id="{A8160BDD-7155-D744-B749-9730458604AD}" type="slidenum">
              <a:rPr lang="en-US" smtClean="0"/>
              <a:t>‹#›</a:t>
            </a:fld>
            <a:endParaRPr lang="en-US" dirty="0"/>
          </a:p>
        </p:txBody>
      </p:sp>
      <p:pic>
        <p:nvPicPr>
          <p:cNvPr id="10" name="Picture 9" descr="A picture containing drawing&#10;&#10;Description automatically generated">
            <a:extLst>
              <a:ext uri="{FF2B5EF4-FFF2-40B4-BE49-F238E27FC236}">
                <a16:creationId xmlns:a16="http://schemas.microsoft.com/office/drawing/2014/main" id="{F61AF83B-8E2D-7949-9CEA-92605C41AA32}"/>
              </a:ext>
            </a:extLst>
          </p:cNvPr>
          <p:cNvPicPr>
            <a:picLocks noChangeAspect="1"/>
          </p:cNvPicPr>
          <p:nvPr userDrawn="1"/>
        </p:nvPicPr>
        <p:blipFill>
          <a:blip r:embed="rId3"/>
          <a:stretch>
            <a:fillRect/>
          </a:stretch>
        </p:blipFill>
        <p:spPr>
          <a:xfrm>
            <a:off x="304800" y="6568440"/>
            <a:ext cx="1371600" cy="182880"/>
          </a:xfrm>
          <a:prstGeom prst="rect">
            <a:avLst/>
          </a:prstGeom>
        </p:spPr>
      </p:pic>
      <p:sp>
        <p:nvSpPr>
          <p:cNvPr id="9" name="Footer Placeholder 2">
            <a:extLst>
              <a:ext uri="{FF2B5EF4-FFF2-40B4-BE49-F238E27FC236}">
                <a16:creationId xmlns:a16="http://schemas.microsoft.com/office/drawing/2014/main" id="{8CC377DE-FCD1-374D-BB2A-151824CFD645}"/>
              </a:ext>
            </a:extLst>
          </p:cNvPr>
          <p:cNvSpPr txBox="1">
            <a:spLocks/>
          </p:cNvSpPr>
          <p:nvPr userDrawn="1"/>
        </p:nvSpPr>
        <p:spPr>
          <a:xfrm>
            <a:off x="1836057" y="6496280"/>
            <a:ext cx="3813686"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4C4C4"/>
                </a:solidFill>
                <a:effectLst/>
                <a:uLnTx/>
                <a:uFillTx/>
                <a:latin typeface="Calibri" panose="020F0502020204030204" pitchFamily="34" charset="0"/>
                <a:ea typeface="+mn-ea"/>
                <a:cs typeface="Calibri" panose="020F0502020204030204" pitchFamily="34" charset="0"/>
              </a:rPr>
              <a:t>Copyright © 2021 Logical Operations, Inc. All rights reserved.</a:t>
            </a:r>
          </a:p>
        </p:txBody>
      </p:sp>
    </p:spTree>
    <p:extLst>
      <p:ext uri="{BB962C8B-B14F-4D97-AF65-F5344CB8AC3E}">
        <p14:creationId xmlns:p14="http://schemas.microsoft.com/office/powerpoint/2010/main" val="3484482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922916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547202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8330710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title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13417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91679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mj-lt"/>
              <a:buAutoNum type="arabicPeriod"/>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mj-lt"/>
              <a:buAutoNum type="arabicPeriod"/>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mj-lt"/>
              <a:buAutoNum type="arabicPeriod"/>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Tree>
    <p:extLst>
      <p:ext uri="{BB962C8B-B14F-4D97-AF65-F5344CB8AC3E}">
        <p14:creationId xmlns:p14="http://schemas.microsoft.com/office/powerpoint/2010/main" val="409682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title</a:t>
            </a:r>
          </a:p>
        </p:txBody>
      </p:sp>
      <p:sp>
        <p:nvSpPr>
          <p:cNvPr id="5" name="Slide Number Placeholder 4"/>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95557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ttom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5" name="Picture 4"/>
          <p:cNvPicPr>
            <a:picLocks noChangeAspect="1"/>
          </p:cNvPicPr>
          <p:nvPr/>
        </p:nvPicPr>
        <p:blipFill>
          <a:blip r:embed="rId2"/>
          <a:srcRect/>
          <a:stretch/>
        </p:blipFill>
        <p:spPr>
          <a:xfrm>
            <a:off x="0" y="6019800"/>
            <a:ext cx="9144000" cy="457200"/>
          </a:xfrm>
          <a:prstGeom prst="rect">
            <a:avLst/>
          </a:prstGeom>
        </p:spPr>
      </p:pic>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118861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1"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3" name="Picture 2" descr="A picture containing shape&#10;&#10;Description automatically generated">
            <a:extLst>
              <a:ext uri="{FF2B5EF4-FFF2-40B4-BE49-F238E27FC236}">
                <a16:creationId xmlns:a16="http://schemas.microsoft.com/office/drawing/2014/main" id="{8E6706B2-382E-3343-A29D-A72A04B8D7D8}"/>
              </a:ext>
            </a:extLst>
          </p:cNvPr>
          <p:cNvPicPr>
            <a:picLocks noChangeAspect="1"/>
          </p:cNvPicPr>
          <p:nvPr userDrawn="1"/>
        </p:nvPicPr>
        <p:blipFill>
          <a:blip r:embed="rId2"/>
          <a:stretch>
            <a:fillRect/>
          </a:stretch>
        </p:blipFill>
        <p:spPr>
          <a:xfrm>
            <a:off x="7226300" y="4305300"/>
            <a:ext cx="1917700" cy="2552700"/>
          </a:xfrm>
          <a:prstGeom prst="rect">
            <a:avLst/>
          </a:prstGeom>
        </p:spPr>
      </p:pic>
    </p:spTree>
    <p:extLst>
      <p:ext uri="{BB962C8B-B14F-4D97-AF65-F5344CB8AC3E}">
        <p14:creationId xmlns:p14="http://schemas.microsoft.com/office/powerpoint/2010/main" val="10520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lossary Term Definitio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938496"/>
            <a:ext cx="8460150" cy="4386103"/>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Tree>
    <p:extLst>
      <p:ext uri="{BB962C8B-B14F-4D97-AF65-F5344CB8AC3E}">
        <p14:creationId xmlns:p14="http://schemas.microsoft.com/office/powerpoint/2010/main" val="11546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lossary Term Blank for Fig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Tree>
    <p:extLst>
      <p:ext uri="{BB962C8B-B14F-4D97-AF65-F5344CB8AC3E}">
        <p14:creationId xmlns:p14="http://schemas.microsoft.com/office/powerpoint/2010/main" val="211616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lossary Term Definition with 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a:t>Click to add title</a:t>
            </a:r>
          </a:p>
        </p:txBody>
      </p:sp>
      <p:pic>
        <p:nvPicPr>
          <p:cNvPr id="10" name="Picture 100">
            <a:extLst>
              <a:ext uri="{FF2B5EF4-FFF2-40B4-BE49-F238E27FC236}">
                <a16:creationId xmlns:a16="http://schemas.microsoft.com/office/drawing/2014/main" id="{C97CB2FE-FA07-47EC-B391-E0375C6755EC}"/>
              </a:ext>
            </a:extLst>
          </p:cNvPr>
          <p:cNvPicPr>
            <a:picLocks noChangeAspect="1" noChangeArrowheads="1"/>
          </p:cNvPicPr>
          <p:nvPr userDrawn="1"/>
        </p:nvPicPr>
        <p:blipFill>
          <a:blip r:embed="rId2"/>
          <a:srcRect/>
          <a:stretch/>
        </p:blipFill>
        <p:spPr bwMode="auto">
          <a:xfrm>
            <a:off x="617924" y="1036463"/>
            <a:ext cx="848914" cy="7573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688"/>
            <a:ext cx="69342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rgbClr val="FF0000"/>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a:t>Term: definition. (Format “term” in bold.)</a:t>
            </a:r>
          </a:p>
        </p:txBody>
      </p:sp>
      <p:sp>
        <p:nvSpPr>
          <p:cNvPr id="7" name="Content Placeholder 2"/>
          <p:cNvSpPr>
            <a:spLocks noGrp="1"/>
          </p:cNvSpPr>
          <p:nvPr>
            <p:ph idx="1"/>
          </p:nvPr>
        </p:nvSpPr>
        <p:spPr>
          <a:xfrm>
            <a:off x="341925" y="2124194"/>
            <a:ext cx="8460151" cy="401320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9" name="Picture 8" descr="A picture containing shape&#10;&#10;Description automatically generated">
            <a:extLst>
              <a:ext uri="{FF2B5EF4-FFF2-40B4-BE49-F238E27FC236}">
                <a16:creationId xmlns:a16="http://schemas.microsoft.com/office/drawing/2014/main" id="{3E34A0A8-C686-624A-93D2-15C21326CE38}"/>
              </a:ext>
            </a:extLst>
          </p:cNvPr>
          <p:cNvPicPr>
            <a:picLocks noChangeAspect="1"/>
          </p:cNvPicPr>
          <p:nvPr userDrawn="1"/>
        </p:nvPicPr>
        <p:blipFill>
          <a:blip r:embed="rId3"/>
          <a:stretch>
            <a:fillRect/>
          </a:stretch>
        </p:blipFill>
        <p:spPr>
          <a:xfrm>
            <a:off x="7226300" y="4305300"/>
            <a:ext cx="1917700" cy="2552700"/>
          </a:xfrm>
          <a:prstGeom prst="rect">
            <a:avLst/>
          </a:prstGeom>
        </p:spPr>
      </p:pic>
    </p:spTree>
    <p:extLst>
      <p:ext uri="{BB962C8B-B14F-4D97-AF65-F5344CB8AC3E}">
        <p14:creationId xmlns:p14="http://schemas.microsoft.com/office/powerpoint/2010/main" val="227562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6"/>
          <a:srcRect/>
          <a:stretch/>
        </p:blipFill>
        <p:spPr>
          <a:xfrm>
            <a:off x="0" y="1886"/>
            <a:ext cx="9144000" cy="941107"/>
          </a:xfrm>
          <a:prstGeom prst="rect">
            <a:avLst/>
          </a:prstGeom>
        </p:spPr>
      </p:pic>
      <p:sp>
        <p:nvSpPr>
          <p:cNvPr id="2" name="Title Placeholder 1"/>
          <p:cNvSpPr>
            <a:spLocks noGrp="1"/>
          </p:cNvSpPr>
          <p:nvPr>
            <p:ph type="title"/>
          </p:nvPr>
        </p:nvSpPr>
        <p:spPr>
          <a:xfrm>
            <a:off x="341925" y="100269"/>
            <a:ext cx="7883768" cy="844611"/>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4"/>
          </p:nvPr>
        </p:nvSpPr>
        <p:spPr>
          <a:xfrm>
            <a:off x="6820584" y="6445470"/>
            <a:ext cx="2133600" cy="365125"/>
          </a:xfrm>
          <a:prstGeom prst="rect">
            <a:avLst/>
          </a:prstGeom>
        </p:spPr>
        <p:txBody>
          <a:bodyPr vert="horz" lIns="91440" tIns="45720" rIns="91440" bIns="45720" rtlCol="0" anchor="ctr"/>
          <a:lstStyle>
            <a:lvl1pPr algn="r">
              <a:defRPr sz="800">
                <a:solidFill>
                  <a:srgbClr val="C4C4C4"/>
                </a:solidFill>
                <a:latin typeface="Calibri" panose="020F0502020204030204" pitchFamily="34" charset="0"/>
                <a:cs typeface="Calibri" panose="020F0502020204030204" pitchFamily="34" charset="0"/>
              </a:defRPr>
            </a:lvl1pPr>
          </a:lstStyle>
          <a:p>
            <a:fld id="{A8160BDD-7155-D744-B749-9730458604AD}" type="slidenum">
              <a:rPr lang="en-US" smtClean="0"/>
              <a:pPr/>
              <a:t>‹#›</a:t>
            </a:fld>
            <a:endParaRPr lang="en-US" dirty="0"/>
          </a:p>
        </p:txBody>
      </p:sp>
      <p:pic>
        <p:nvPicPr>
          <p:cNvPr id="5" name="Picture 4" descr="A picture containing drawing&#10;&#10;Description automatically generated">
            <a:extLst>
              <a:ext uri="{FF2B5EF4-FFF2-40B4-BE49-F238E27FC236}">
                <a16:creationId xmlns:a16="http://schemas.microsoft.com/office/drawing/2014/main" id="{DA8FAD8B-4614-9D49-9D3C-B48F5DE1DFDB}"/>
              </a:ext>
            </a:extLst>
          </p:cNvPr>
          <p:cNvPicPr>
            <a:picLocks noChangeAspect="1"/>
          </p:cNvPicPr>
          <p:nvPr userDrawn="1"/>
        </p:nvPicPr>
        <p:blipFill>
          <a:blip r:embed="rId27"/>
          <a:stretch>
            <a:fillRect/>
          </a:stretch>
        </p:blipFill>
        <p:spPr>
          <a:xfrm>
            <a:off x="304800" y="6568440"/>
            <a:ext cx="1371600" cy="182880"/>
          </a:xfrm>
          <a:prstGeom prst="rect">
            <a:avLst/>
          </a:prstGeom>
        </p:spPr>
      </p:pic>
      <p:sp>
        <p:nvSpPr>
          <p:cNvPr id="7" name="Footer Placeholder 2">
            <a:extLst>
              <a:ext uri="{FF2B5EF4-FFF2-40B4-BE49-F238E27FC236}">
                <a16:creationId xmlns:a16="http://schemas.microsoft.com/office/drawing/2014/main" id="{01B4CC5C-97ED-4142-B7DA-F5E18714616B}"/>
              </a:ext>
            </a:extLst>
          </p:cNvPr>
          <p:cNvSpPr txBox="1">
            <a:spLocks/>
          </p:cNvSpPr>
          <p:nvPr userDrawn="1"/>
        </p:nvSpPr>
        <p:spPr>
          <a:xfrm>
            <a:off x="1836057" y="6496280"/>
            <a:ext cx="3813686"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4C4C4"/>
                </a:solidFill>
                <a:effectLst/>
                <a:uLnTx/>
                <a:uFillTx/>
                <a:latin typeface="Calibri" panose="020F0502020204030204" pitchFamily="34" charset="0"/>
                <a:ea typeface="+mn-ea"/>
                <a:cs typeface="Calibri" panose="020F0502020204030204" pitchFamily="34" charset="0"/>
              </a:rPr>
              <a:t>Copyright © 2021 Logical Operations, Inc. All rights reserved.</a:t>
            </a:r>
          </a:p>
        </p:txBody>
      </p:sp>
    </p:spTree>
    <p:extLst>
      <p:ext uri="{BB962C8B-B14F-4D97-AF65-F5344CB8AC3E}">
        <p14:creationId xmlns:p14="http://schemas.microsoft.com/office/powerpoint/2010/main" val="293832821"/>
      </p:ext>
    </p:extLst>
  </p:cSld>
  <p:clrMap bg1="lt1" tx1="dk1" bg2="lt2" tx2="dk2" accent1="accent1" accent2="accent2" accent3="accent3" accent4="accent4" accent5="accent5" accent6="accent6" hlink="hlink" folHlink="folHlink"/>
  <p:sldLayoutIdLst>
    <p:sldLayoutId id="2147483799" r:id="rId1"/>
    <p:sldLayoutId id="2147483825" r:id="rId2"/>
    <p:sldLayoutId id="2147483800" r:id="rId3"/>
    <p:sldLayoutId id="2147483810" r:id="rId4"/>
    <p:sldLayoutId id="2147483801" r:id="rId5"/>
    <p:sldLayoutId id="2147483802" r:id="rId6"/>
    <p:sldLayoutId id="2147483818" r:id="rId7"/>
    <p:sldLayoutId id="2147483822" r:id="rId8"/>
    <p:sldLayoutId id="2147483819" r:id="rId9"/>
    <p:sldLayoutId id="2147483826" r:id="rId10"/>
    <p:sldLayoutId id="2147483816" r:id="rId11"/>
    <p:sldLayoutId id="2147483823" r:id="rId12"/>
    <p:sldLayoutId id="2147483817" r:id="rId13"/>
    <p:sldLayoutId id="2147483821" r:id="rId14"/>
    <p:sldLayoutId id="2147483804" r:id="rId15"/>
    <p:sldLayoutId id="2147483811" r:id="rId16"/>
    <p:sldLayoutId id="2147483824" r:id="rId17"/>
    <p:sldLayoutId id="2147483827" r:id="rId18"/>
    <p:sldLayoutId id="2147483808" r:id="rId19"/>
    <p:sldLayoutId id="2147483809" r:id="rId20"/>
    <p:sldLayoutId id="2147483812" r:id="rId21"/>
    <p:sldLayoutId id="2147483813" r:id="rId22"/>
    <p:sldLayoutId id="2147483814" r:id="rId23"/>
    <p:sldLayoutId id="2147483815" r:id="rId24"/>
  </p:sldLayoutIdLst>
  <p:hf hdr="0" ftr="0" dt="0"/>
  <p:txStyles>
    <p:titleStyle>
      <a:lvl1pPr algn="l" defTabSz="457200" rtl="0" eaLnBrk="1" latinLnBrk="0" hangingPunct="1">
        <a:spcBef>
          <a:spcPct val="0"/>
        </a:spcBef>
        <a:buNone/>
        <a:defRPr sz="2400" kern="1200">
          <a:solidFill>
            <a:schemeClr val="bg1"/>
          </a:solidFill>
          <a:latin typeface="+mj-lt"/>
          <a:ea typeface="+mj-ea"/>
          <a:cs typeface="Calibri" panose="020F0502020204030204" pitchFamily="34" charset="0"/>
        </a:defRPr>
      </a:lvl1pPr>
    </p:titleStyle>
    <p:bodyStyle>
      <a:lvl1pPr marL="285750" indent="-285750" algn="l" defTabSz="457200" rtl="0" eaLnBrk="1" latinLnBrk="0" hangingPunct="1">
        <a:spcBef>
          <a:spcPct val="20000"/>
        </a:spcBef>
        <a:buClr>
          <a:srgbClr val="EF3340"/>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F3340"/>
        </a:buClr>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1" latinLnBrk="0" hangingPunct="1">
        <a:spcBef>
          <a:spcPct val="20000"/>
        </a:spcBef>
        <a:buClr>
          <a:srgbClr val="EF3340"/>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0.svg"/><Relationship Id="rId7" Type="http://schemas.openxmlformats.org/officeDocument/2006/relationships/diagramLayout" Target="../diagrams/layout1.xml"/><Relationship Id="rId2" Type="http://schemas.openxmlformats.org/officeDocument/2006/relationships/image" Target="../media/image49.png"/><Relationship Id="rId1" Type="http://schemas.openxmlformats.org/officeDocument/2006/relationships/slideLayout" Target="../slideLayouts/slideLayout3.xml"/><Relationship Id="rId6" Type="http://schemas.openxmlformats.org/officeDocument/2006/relationships/diagramData" Target="../diagrams/data1.xml"/><Relationship Id="rId5" Type="http://schemas.openxmlformats.org/officeDocument/2006/relationships/image" Target="../media/image52.svg"/><Relationship Id="rId10" Type="http://schemas.microsoft.com/office/2007/relationships/diagramDrawing" Target="../diagrams/drawing1.xml"/><Relationship Id="rId4" Type="http://schemas.openxmlformats.org/officeDocument/2006/relationships/image" Target="../media/image51.png"/><Relationship Id="rId9" Type="http://schemas.openxmlformats.org/officeDocument/2006/relationships/diagramColors" Target="../diagrams/colors1.xml"/></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56.sv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63.png"/><Relationship Id="rId18" Type="http://schemas.openxmlformats.org/officeDocument/2006/relationships/image" Target="../media/image68.svg"/><Relationship Id="rId3" Type="http://schemas.openxmlformats.org/officeDocument/2006/relationships/image" Target="../media/image58.svg"/><Relationship Id="rId7" Type="http://schemas.openxmlformats.org/officeDocument/2006/relationships/image" Target="../media/image62.svg"/><Relationship Id="rId12" Type="http://schemas.microsoft.com/office/2007/relationships/diagramDrawing" Target="../diagrams/drawing2.xml"/><Relationship Id="rId17" Type="http://schemas.openxmlformats.org/officeDocument/2006/relationships/image" Target="../media/image67.png"/><Relationship Id="rId2" Type="http://schemas.openxmlformats.org/officeDocument/2006/relationships/image" Target="../media/image57.png"/><Relationship Id="rId16" Type="http://schemas.openxmlformats.org/officeDocument/2006/relationships/image" Target="../media/image66.svg"/><Relationship Id="rId20" Type="http://schemas.openxmlformats.org/officeDocument/2006/relationships/image" Target="../media/image70.sv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diagramColors" Target="../diagrams/colors2.xml"/><Relationship Id="rId5" Type="http://schemas.openxmlformats.org/officeDocument/2006/relationships/image" Target="../media/image60.svg"/><Relationship Id="rId15" Type="http://schemas.openxmlformats.org/officeDocument/2006/relationships/image" Target="../media/image65.png"/><Relationship Id="rId10" Type="http://schemas.openxmlformats.org/officeDocument/2006/relationships/diagramQuickStyle" Target="../diagrams/quickStyle2.xml"/><Relationship Id="rId19" Type="http://schemas.openxmlformats.org/officeDocument/2006/relationships/image" Target="../media/image69.png"/><Relationship Id="rId4" Type="http://schemas.openxmlformats.org/officeDocument/2006/relationships/image" Target="../media/image59.png"/><Relationship Id="rId9" Type="http://schemas.openxmlformats.org/officeDocument/2006/relationships/diagramLayout" Target="../diagrams/layout2.xml"/><Relationship Id="rId14" Type="http://schemas.openxmlformats.org/officeDocument/2006/relationships/image" Target="../media/image64.svg"/></Relationships>
</file>

<file path=ppt/slides/_rels/slide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g"/><Relationship Id="rId1" Type="http://schemas.openxmlformats.org/officeDocument/2006/relationships/slideLayout" Target="../slideLayouts/slideLayout3.xml"/><Relationship Id="rId6" Type="http://schemas.openxmlformats.org/officeDocument/2006/relationships/image" Target="../media/image75.png"/><Relationship Id="rId5" Type="http://schemas.openxmlformats.org/officeDocument/2006/relationships/image" Target="../media/image74.sv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svg"/><Relationship Id="rId7" Type="http://schemas.openxmlformats.org/officeDocument/2006/relationships/image" Target="../media/image86.svg"/><Relationship Id="rId2"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svg"/><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3" Type="http://schemas.openxmlformats.org/officeDocument/2006/relationships/image" Target="../media/image88.svg"/><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svg"/><Relationship Id="rId7" Type="http://schemas.openxmlformats.org/officeDocument/2006/relationships/image" Target="../media/image94.svg"/><Relationship Id="rId2" Type="http://schemas.openxmlformats.org/officeDocument/2006/relationships/image" Target="../media/image89.png"/><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image" Target="../media/image92.svg"/><Relationship Id="rId4" Type="http://schemas.openxmlformats.org/officeDocument/2006/relationships/image" Target="../media/image91.png"/><Relationship Id="rId9" Type="http://schemas.openxmlformats.org/officeDocument/2006/relationships/image" Target="../media/image96.sv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30.xml.rels><?xml version="1.0" encoding="UTF-8" standalone="yes"?>
<Relationships xmlns="http://schemas.openxmlformats.org/package/2006/relationships"><Relationship Id="rId3" Type="http://schemas.openxmlformats.org/officeDocument/2006/relationships/image" Target="../media/image98.svg"/><Relationship Id="rId2" Type="http://schemas.openxmlformats.org/officeDocument/2006/relationships/image" Target="../media/image97.png"/><Relationship Id="rId1" Type="http://schemas.openxmlformats.org/officeDocument/2006/relationships/slideLayout" Target="../slideLayouts/slideLayout4.xml"/><Relationship Id="rId5" Type="http://schemas.openxmlformats.org/officeDocument/2006/relationships/image" Target="../media/image100.svg"/><Relationship Id="rId4" Type="http://schemas.openxmlformats.org/officeDocument/2006/relationships/image" Target="../media/image99.png"/></Relationships>
</file>

<file path=ppt/slides/_rels/slide3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svg"/><Relationship Id="rId7" Type="http://schemas.openxmlformats.org/officeDocument/2006/relationships/image" Target="../media/image106.svg"/><Relationship Id="rId2" Type="http://schemas.openxmlformats.org/officeDocument/2006/relationships/image" Target="../media/image101.png"/><Relationship Id="rId1" Type="http://schemas.openxmlformats.org/officeDocument/2006/relationships/slideLayout" Target="../slideLayouts/slideLayout4.xml"/><Relationship Id="rId6" Type="http://schemas.openxmlformats.org/officeDocument/2006/relationships/image" Target="../media/image105.png"/><Relationship Id="rId5" Type="http://schemas.openxmlformats.org/officeDocument/2006/relationships/image" Target="../media/image104.svg"/><Relationship Id="rId4" Type="http://schemas.openxmlformats.org/officeDocument/2006/relationships/image" Target="../media/image103.png"/><Relationship Id="rId9" Type="http://schemas.openxmlformats.org/officeDocument/2006/relationships/image" Target="../media/image108.svg"/></Relationships>
</file>

<file path=ppt/slides/_rels/slide32.xml.rels><?xml version="1.0" encoding="UTF-8" standalone="yes"?>
<Relationships xmlns="http://schemas.openxmlformats.org/package/2006/relationships"><Relationship Id="rId8" Type="http://schemas.openxmlformats.org/officeDocument/2006/relationships/image" Target="../media/image115.jpg"/><Relationship Id="rId3" Type="http://schemas.openxmlformats.org/officeDocument/2006/relationships/image" Target="../media/image110.svg"/><Relationship Id="rId7" Type="http://schemas.openxmlformats.org/officeDocument/2006/relationships/image" Target="../media/image114.svg"/><Relationship Id="rId2" Type="http://schemas.openxmlformats.org/officeDocument/2006/relationships/image" Target="../media/image109.png"/><Relationship Id="rId1" Type="http://schemas.openxmlformats.org/officeDocument/2006/relationships/slideLayout" Target="../slideLayouts/slideLayout4.xml"/><Relationship Id="rId6" Type="http://schemas.openxmlformats.org/officeDocument/2006/relationships/image" Target="../media/image113.png"/><Relationship Id="rId5" Type="http://schemas.openxmlformats.org/officeDocument/2006/relationships/image" Target="../media/image112.svg"/><Relationship Id="rId4" Type="http://schemas.openxmlformats.org/officeDocument/2006/relationships/image" Target="../media/image111.png"/><Relationship Id="rId9" Type="http://schemas.openxmlformats.org/officeDocument/2006/relationships/image" Target="../media/image116.jpg"/></Relationships>
</file>

<file path=ppt/slides/_rels/slide33.xml.rels><?xml version="1.0" encoding="UTF-8" standalone="yes"?>
<Relationships xmlns="http://schemas.openxmlformats.org/package/2006/relationships"><Relationship Id="rId8" Type="http://schemas.openxmlformats.org/officeDocument/2006/relationships/image" Target="../media/image123.svg"/><Relationship Id="rId13" Type="http://schemas.openxmlformats.org/officeDocument/2006/relationships/image" Target="../media/image128.svg"/><Relationship Id="rId18" Type="http://schemas.openxmlformats.org/officeDocument/2006/relationships/image" Target="../media/image133.jpeg"/><Relationship Id="rId3" Type="http://schemas.openxmlformats.org/officeDocument/2006/relationships/image" Target="../media/image118.png"/><Relationship Id="rId7" Type="http://schemas.openxmlformats.org/officeDocument/2006/relationships/image" Target="../media/image122.png"/><Relationship Id="rId12" Type="http://schemas.openxmlformats.org/officeDocument/2006/relationships/image" Target="../media/image127.png"/><Relationship Id="rId17" Type="http://schemas.openxmlformats.org/officeDocument/2006/relationships/image" Target="../media/image132.svg"/><Relationship Id="rId2" Type="http://schemas.openxmlformats.org/officeDocument/2006/relationships/image" Target="../media/image117.png"/><Relationship Id="rId16" Type="http://schemas.openxmlformats.org/officeDocument/2006/relationships/image" Target="../media/image131.png"/><Relationship Id="rId1" Type="http://schemas.openxmlformats.org/officeDocument/2006/relationships/slideLayout" Target="../slideLayouts/slideLayout4.xml"/><Relationship Id="rId6" Type="http://schemas.openxmlformats.org/officeDocument/2006/relationships/image" Target="../media/image121.svg"/><Relationship Id="rId11" Type="http://schemas.openxmlformats.org/officeDocument/2006/relationships/image" Target="../media/image126.png"/><Relationship Id="rId5" Type="http://schemas.openxmlformats.org/officeDocument/2006/relationships/image" Target="../media/image120.png"/><Relationship Id="rId15" Type="http://schemas.openxmlformats.org/officeDocument/2006/relationships/image" Target="../media/image130.svg"/><Relationship Id="rId10" Type="http://schemas.openxmlformats.org/officeDocument/2006/relationships/image" Target="../media/image125.svg"/><Relationship Id="rId19" Type="http://schemas.openxmlformats.org/officeDocument/2006/relationships/image" Target="../media/image134.png"/><Relationship Id="rId4" Type="http://schemas.openxmlformats.org/officeDocument/2006/relationships/image" Target="../media/image119.png"/><Relationship Id="rId9" Type="http://schemas.openxmlformats.org/officeDocument/2006/relationships/image" Target="../media/image124.png"/><Relationship Id="rId14" Type="http://schemas.openxmlformats.org/officeDocument/2006/relationships/image" Target="../media/image1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5.svg"/><Relationship Id="rId7" Type="http://schemas.openxmlformats.org/officeDocument/2006/relationships/image" Target="../media/image17.sv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39.sv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1.svg"/><Relationship Id="rId7" Type="http://schemas.openxmlformats.org/officeDocument/2006/relationships/image" Target="../media/image43.sv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t>1</a:t>
            </a:fld>
            <a:endParaRPr lang="en-US" dirty="0"/>
          </a:p>
        </p:txBody>
      </p:sp>
      <p:sp>
        <p:nvSpPr>
          <p:cNvPr id="3" name="Content Placeholder 2"/>
          <p:cNvSpPr>
            <a:spLocks noGrp="1"/>
          </p:cNvSpPr>
          <p:nvPr>
            <p:ph idx="1"/>
          </p:nvPr>
        </p:nvSpPr>
        <p:spPr/>
        <p:txBody>
          <a:bodyPr vert="horz" lIns="91440" tIns="45720" rIns="91440" bIns="45720" rtlCol="0" anchor="t">
            <a:noAutofit/>
          </a:bodyPr>
          <a:lstStyle/>
          <a:p>
            <a:r>
              <a:rPr lang="de-DE" dirty="0"/>
              <a:t>What Is Security?</a:t>
            </a:r>
          </a:p>
          <a:p>
            <a:r>
              <a:rPr lang="en-US" dirty="0"/>
              <a:t>Identify Security Risks</a:t>
            </a:r>
            <a:endParaRPr lang="de-DE" dirty="0"/>
          </a:p>
          <a:p>
            <a:r>
              <a:rPr lang="en-US" dirty="0"/>
              <a:t>Security Tradeoffs</a:t>
            </a:r>
            <a:endParaRPr lang="de-DE" dirty="0"/>
          </a:p>
          <a:p>
            <a:r>
              <a:rPr lang="en-US" dirty="0"/>
              <a:t>Mitigate Security Risks</a:t>
            </a:r>
            <a:endParaRPr lang="de-DE" dirty="0"/>
          </a:p>
        </p:txBody>
      </p:sp>
      <p:sp>
        <p:nvSpPr>
          <p:cNvPr id="4" name="Title 3"/>
          <p:cNvSpPr>
            <a:spLocks noGrp="1"/>
          </p:cNvSpPr>
          <p:nvPr>
            <p:ph type="title"/>
          </p:nvPr>
        </p:nvSpPr>
        <p:spPr/>
        <p:txBody>
          <a:bodyPr/>
          <a:lstStyle/>
          <a:p>
            <a:r>
              <a:rPr lang="de-DE"/>
              <a:t>Identifying and Mitigating Security Risks</a:t>
            </a:r>
            <a:endParaRPr lang="en-US" dirty="0"/>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lstStyle/>
          <a:p>
            <a:fld id="{A8160BDD-7155-D744-B749-9730458604AD}" type="slidenum">
              <a:rPr lang="en-US" smtClean="0"/>
              <a:t>10</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lstStyle/>
          <a:p>
            <a:r>
              <a:rPr lang="en-US" dirty="0"/>
              <a:t>Cyber Attacks</a:t>
            </a:r>
          </a:p>
        </p:txBody>
      </p:sp>
      <p:sp>
        <p:nvSpPr>
          <p:cNvPr id="16" name="Inhaltsplatzhalter 9">
            <a:extLst>
              <a:ext uri="{FF2B5EF4-FFF2-40B4-BE49-F238E27FC236}">
                <a16:creationId xmlns:a16="http://schemas.microsoft.com/office/drawing/2014/main" id="{05479F43-53AC-9B4C-BEED-4E5C0BA5AA38}"/>
              </a:ext>
            </a:extLst>
          </p:cNvPr>
          <p:cNvSpPr txBox="1">
            <a:spLocks/>
          </p:cNvSpPr>
          <p:nvPr/>
        </p:nvSpPr>
        <p:spPr>
          <a:xfrm>
            <a:off x="5018567" y="1971180"/>
            <a:ext cx="3783508" cy="429314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Malware: </a:t>
            </a:r>
            <a:r>
              <a:rPr lang="en-US" dirty="0"/>
              <a:t>Viruses, worms, trojan horses, spyware.</a:t>
            </a:r>
          </a:p>
          <a:p>
            <a:r>
              <a:rPr lang="en-US" b="1" dirty="0"/>
              <a:t>Denial of Service (DoS): </a:t>
            </a:r>
            <a:r>
              <a:rPr lang="en-US" dirty="0"/>
              <a:t>Preventing use of service.</a:t>
            </a:r>
          </a:p>
          <a:p>
            <a:r>
              <a:rPr lang="en-US" b="1" dirty="0"/>
              <a:t>Zero-day exploits: </a:t>
            </a:r>
            <a:r>
              <a:rPr lang="en-US" dirty="0"/>
              <a:t>Attack using unknown system vulnerability.</a:t>
            </a:r>
          </a:p>
          <a:p>
            <a:r>
              <a:rPr lang="en-US" b="1" dirty="0"/>
              <a:t>War driving: </a:t>
            </a:r>
            <a:r>
              <a:rPr lang="en-US" dirty="0"/>
              <a:t>Searching for Wi-Fi signals and attacking them.</a:t>
            </a:r>
          </a:p>
          <a:p>
            <a:r>
              <a:rPr lang="en-US" b="1" dirty="0"/>
              <a:t>Passive wiretapping: </a:t>
            </a:r>
            <a:r>
              <a:rPr lang="en-US" dirty="0"/>
              <a:t>An attacker intercepts information on your organization’s network.</a:t>
            </a:r>
          </a:p>
          <a:p>
            <a:r>
              <a:rPr lang="en-US" b="1" dirty="0"/>
              <a:t>SQL injection: </a:t>
            </a:r>
            <a:r>
              <a:rPr lang="en-US" dirty="0"/>
              <a:t>The queries to one of your organization’s SQL databases are interfered with.</a:t>
            </a:r>
            <a:endParaRPr lang="en-US" b="1" dirty="0"/>
          </a:p>
          <a:p>
            <a:endParaRPr lang="en-US" b="1" dirty="0"/>
          </a:p>
        </p:txBody>
      </p:sp>
      <p:pic>
        <p:nvPicPr>
          <p:cNvPr id="3" name="Picture 2" descr="A person sitting in front of a computer screen&#10;&#10;Description automatically generated with low confidence">
            <a:extLst>
              <a:ext uri="{FF2B5EF4-FFF2-40B4-BE49-F238E27FC236}">
                <a16:creationId xmlns:a16="http://schemas.microsoft.com/office/drawing/2014/main" id="{AF23B828-2D56-41C7-A7B3-28E031BCF0E0}"/>
              </a:ext>
            </a:extLst>
          </p:cNvPr>
          <p:cNvPicPr>
            <a:picLocks noChangeAspect="1"/>
          </p:cNvPicPr>
          <p:nvPr/>
        </p:nvPicPr>
        <p:blipFill>
          <a:blip r:embed="rId2"/>
          <a:stretch>
            <a:fillRect/>
          </a:stretch>
        </p:blipFill>
        <p:spPr>
          <a:xfrm>
            <a:off x="1092162" y="2084468"/>
            <a:ext cx="2514286" cy="1676190"/>
          </a:xfrm>
          <a:prstGeom prst="rect">
            <a:avLst/>
          </a:prstGeom>
        </p:spPr>
      </p:pic>
      <p:pic>
        <p:nvPicPr>
          <p:cNvPr id="1026" name="Picture 2">
            <a:extLst>
              <a:ext uri="{FF2B5EF4-FFF2-40B4-BE49-F238E27FC236}">
                <a16:creationId xmlns:a16="http://schemas.microsoft.com/office/drawing/2014/main" id="{C2B3D46C-CC2D-4E6F-AA1A-47D8B18C9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492" y="4335854"/>
            <a:ext cx="23336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69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46B630-33E5-41AE-A52F-4953722BEAF7}"/>
              </a:ext>
            </a:extLst>
          </p:cNvPr>
          <p:cNvSpPr>
            <a:spLocks noGrp="1"/>
          </p:cNvSpPr>
          <p:nvPr>
            <p:ph type="sldNum" sz="quarter" idx="12"/>
          </p:nvPr>
        </p:nvSpPr>
        <p:spPr/>
        <p:txBody>
          <a:bodyPr/>
          <a:lstStyle/>
          <a:p>
            <a:fld id="{A8160BDD-7155-D744-B749-9730458604AD}" type="slidenum">
              <a:rPr lang="en-US" smtClean="0"/>
              <a:pPr/>
              <a:t>11</a:t>
            </a:fld>
            <a:endParaRPr lang="en-US" dirty="0"/>
          </a:p>
        </p:txBody>
      </p:sp>
      <p:sp>
        <p:nvSpPr>
          <p:cNvPr id="4" name="Title 3">
            <a:extLst>
              <a:ext uri="{FF2B5EF4-FFF2-40B4-BE49-F238E27FC236}">
                <a16:creationId xmlns:a16="http://schemas.microsoft.com/office/drawing/2014/main" id="{9FD9FAA6-6366-4765-AE21-D9C91CEDBB4A}"/>
              </a:ext>
            </a:extLst>
          </p:cNvPr>
          <p:cNvSpPr>
            <a:spLocks noGrp="1"/>
          </p:cNvSpPr>
          <p:nvPr>
            <p:ph type="title"/>
          </p:nvPr>
        </p:nvSpPr>
        <p:spPr/>
        <p:txBody>
          <a:bodyPr/>
          <a:lstStyle/>
          <a:p>
            <a:r>
              <a:rPr lang="en-US" dirty="0"/>
              <a:t>AI-Specific Cyber Attacks</a:t>
            </a:r>
          </a:p>
        </p:txBody>
      </p:sp>
      <p:sp>
        <p:nvSpPr>
          <p:cNvPr id="3" name="Content Placeholder 2">
            <a:extLst>
              <a:ext uri="{FF2B5EF4-FFF2-40B4-BE49-F238E27FC236}">
                <a16:creationId xmlns:a16="http://schemas.microsoft.com/office/drawing/2014/main" id="{07115F8A-E865-4980-BF93-F6C3C37AAA7A}"/>
              </a:ext>
            </a:extLst>
          </p:cNvPr>
          <p:cNvSpPr>
            <a:spLocks noGrp="1"/>
          </p:cNvSpPr>
          <p:nvPr>
            <p:ph idx="1"/>
          </p:nvPr>
        </p:nvSpPr>
        <p:spPr/>
        <p:txBody>
          <a:bodyPr/>
          <a:lstStyle/>
          <a:p>
            <a:pPr>
              <a:buFont typeface="Arial" panose="020B0604020202020204" pitchFamily="34" charset="0"/>
              <a:buChar char="•"/>
            </a:pPr>
            <a:r>
              <a:rPr lang="en-US" dirty="0"/>
              <a:t>Types of cyber attacks aimed at AI systems:</a:t>
            </a:r>
          </a:p>
          <a:p>
            <a:pPr lvl="1">
              <a:buFont typeface="Arial" panose="020B0604020202020204" pitchFamily="34" charset="0"/>
              <a:buChar char="•"/>
            </a:pPr>
            <a:r>
              <a:rPr lang="en-US" dirty="0"/>
              <a:t>Evasion: Modifying AI data to make a deployed solution miss its aim.</a:t>
            </a:r>
          </a:p>
          <a:p>
            <a:pPr lvl="1">
              <a:buFont typeface="Arial" panose="020B0604020202020204" pitchFamily="34" charset="0"/>
              <a:buChar char="•"/>
            </a:pPr>
            <a:r>
              <a:rPr lang="en-US" dirty="0"/>
              <a:t>Poisoning: Contaminating AI training data to influence model performance.</a:t>
            </a:r>
          </a:p>
          <a:p>
            <a:pPr>
              <a:buFont typeface="Arial" panose="020B0604020202020204" pitchFamily="34" charset="0"/>
              <a:buChar char="•"/>
            </a:pPr>
            <a:r>
              <a:rPr lang="en-US" dirty="0"/>
              <a:t>Introducing malicious input into AI training models can be easy.</a:t>
            </a:r>
          </a:p>
          <a:p>
            <a:pPr lvl="1">
              <a:buFont typeface="Arial" panose="020B0604020202020204" pitchFamily="34" charset="0"/>
              <a:buChar char="•"/>
            </a:pPr>
            <a:r>
              <a:rPr lang="en-US" dirty="0"/>
              <a:t>Modern AI systems are often trained by using input from public sources on the Internet.</a:t>
            </a:r>
          </a:p>
          <a:p>
            <a:pPr>
              <a:buFont typeface="Arial" panose="020B0604020202020204" pitchFamily="34" charset="0"/>
              <a:buChar char="•"/>
            </a:pPr>
            <a:r>
              <a:rPr lang="en-US" dirty="0"/>
              <a:t>Challenging to detect and mitigate.</a:t>
            </a:r>
          </a:p>
        </p:txBody>
      </p:sp>
    </p:spTree>
    <p:extLst>
      <p:ext uri="{BB962C8B-B14F-4D97-AF65-F5344CB8AC3E}">
        <p14:creationId xmlns:p14="http://schemas.microsoft.com/office/powerpoint/2010/main" val="353770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lstStyle/>
          <a:p>
            <a:fld id="{A8160BDD-7155-D744-B749-9730458604AD}" type="slidenum">
              <a:rPr lang="en-US" smtClean="0"/>
              <a:t>12</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lstStyle/>
          <a:p>
            <a:r>
              <a:rPr lang="en-US" dirty="0"/>
              <a:t>Regulations and Standards</a:t>
            </a:r>
          </a:p>
        </p:txBody>
      </p:sp>
      <p:pic>
        <p:nvPicPr>
          <p:cNvPr id="5" name="Picture 4" descr="Diagram&#10;&#10;Description automatically generated">
            <a:extLst>
              <a:ext uri="{FF2B5EF4-FFF2-40B4-BE49-F238E27FC236}">
                <a16:creationId xmlns:a16="http://schemas.microsoft.com/office/drawing/2014/main" id="{965559EB-C152-EA4B-B1A6-A3FC53FB4428}"/>
              </a:ext>
            </a:extLst>
          </p:cNvPr>
          <p:cNvPicPr>
            <a:picLocks noChangeAspect="1"/>
          </p:cNvPicPr>
          <p:nvPr/>
        </p:nvPicPr>
        <p:blipFill>
          <a:blip r:embed="rId2"/>
          <a:stretch>
            <a:fillRect/>
          </a:stretch>
        </p:blipFill>
        <p:spPr>
          <a:xfrm>
            <a:off x="407344" y="1157694"/>
            <a:ext cx="4164656" cy="2602910"/>
          </a:xfrm>
          <a:prstGeom prst="rect">
            <a:avLst/>
          </a:prstGeom>
        </p:spPr>
      </p:pic>
      <p:pic>
        <p:nvPicPr>
          <p:cNvPr id="9" name="Picture 8" descr="Logo&#10;&#10;Description automatically generated">
            <a:extLst>
              <a:ext uri="{FF2B5EF4-FFF2-40B4-BE49-F238E27FC236}">
                <a16:creationId xmlns:a16="http://schemas.microsoft.com/office/drawing/2014/main" id="{F64DEEF1-49D8-694F-8491-132CE1301952}"/>
              </a:ext>
            </a:extLst>
          </p:cNvPr>
          <p:cNvPicPr>
            <a:picLocks noChangeAspect="1"/>
          </p:cNvPicPr>
          <p:nvPr/>
        </p:nvPicPr>
        <p:blipFill>
          <a:blip r:embed="rId3"/>
          <a:stretch>
            <a:fillRect/>
          </a:stretch>
        </p:blipFill>
        <p:spPr>
          <a:xfrm>
            <a:off x="5617365" y="1347335"/>
            <a:ext cx="2558016" cy="2610221"/>
          </a:xfrm>
          <a:prstGeom prst="rect">
            <a:avLst/>
          </a:prstGeom>
        </p:spPr>
      </p:pic>
      <p:pic>
        <p:nvPicPr>
          <p:cNvPr id="11" name="Picture 10" descr="A picture containing application&#10;&#10;Description automatically generated">
            <a:extLst>
              <a:ext uri="{FF2B5EF4-FFF2-40B4-BE49-F238E27FC236}">
                <a16:creationId xmlns:a16="http://schemas.microsoft.com/office/drawing/2014/main" id="{E3195675-2AAA-CE47-86DA-454B7666E4C1}"/>
              </a:ext>
            </a:extLst>
          </p:cNvPr>
          <p:cNvPicPr>
            <a:picLocks noChangeAspect="1"/>
          </p:cNvPicPr>
          <p:nvPr/>
        </p:nvPicPr>
        <p:blipFill>
          <a:blip r:embed="rId4"/>
          <a:stretch>
            <a:fillRect/>
          </a:stretch>
        </p:blipFill>
        <p:spPr>
          <a:xfrm>
            <a:off x="3292992" y="3898904"/>
            <a:ext cx="2558015" cy="2468260"/>
          </a:xfrm>
          <a:prstGeom prst="rect">
            <a:avLst/>
          </a:prstGeom>
        </p:spPr>
      </p:pic>
      <p:sp>
        <p:nvSpPr>
          <p:cNvPr id="20" name="Rechteck 14">
            <a:extLst>
              <a:ext uri="{FF2B5EF4-FFF2-40B4-BE49-F238E27FC236}">
                <a16:creationId xmlns:a16="http://schemas.microsoft.com/office/drawing/2014/main" id="{29B9FD6A-9791-7543-82E7-F6C39AC4FEC0}"/>
              </a:ext>
            </a:extLst>
          </p:cNvPr>
          <p:cNvSpPr/>
          <p:nvPr/>
        </p:nvSpPr>
        <p:spPr>
          <a:xfrm>
            <a:off x="652640" y="3610366"/>
            <a:ext cx="3796530" cy="584775"/>
          </a:xfrm>
          <a:prstGeom prst="rect">
            <a:avLst/>
          </a:prstGeom>
          <a:solidFill>
            <a:schemeClr val="bg1">
              <a:lumMod val="95000"/>
            </a:schemeClr>
          </a:solidFill>
        </p:spPr>
        <p:txBody>
          <a:bodyPr wrap="square">
            <a:spAutoFit/>
          </a:bodyPr>
          <a:lstStyle/>
          <a:p>
            <a:pPr lvl="0" algn="ctr">
              <a:buSzPts val="1000"/>
              <a:tabLst>
                <a:tab pos="228600" algn="l"/>
              </a:tabLst>
            </a:pPr>
            <a:r>
              <a:rPr lang="en-GB" sz="1600" b="1" dirty="0">
                <a:solidFill>
                  <a:srgbClr val="000000"/>
                </a:solidFill>
                <a:latin typeface="Calibri" panose="020F0502020204030204" pitchFamily="34" charset="0"/>
                <a:ea typeface="Times New Roman" panose="02020603050405020304" pitchFamily="18" charset="0"/>
              </a:rPr>
              <a:t>27001: </a:t>
            </a:r>
            <a:r>
              <a:rPr lang="en-GB" sz="1600" dirty="0">
                <a:solidFill>
                  <a:srgbClr val="000000"/>
                </a:solidFill>
                <a:latin typeface="Calibri" panose="020F0502020204030204" pitchFamily="34" charset="0"/>
                <a:ea typeface="Times New Roman" panose="02020603050405020304" pitchFamily="18" charset="0"/>
              </a:rPr>
              <a:t>Best practice recommendations for information security management</a:t>
            </a:r>
            <a:endParaRPr lang="de-DE" sz="1600" b="1" dirty="0">
              <a:latin typeface="Times New Roman" panose="02020603050405020304" pitchFamily="18" charset="0"/>
              <a:ea typeface="Times New Roman" panose="02020603050405020304" pitchFamily="18" charset="0"/>
            </a:endParaRPr>
          </a:p>
        </p:txBody>
      </p:sp>
      <p:sp>
        <p:nvSpPr>
          <p:cNvPr id="24" name="Rechteck 14">
            <a:extLst>
              <a:ext uri="{FF2B5EF4-FFF2-40B4-BE49-F238E27FC236}">
                <a16:creationId xmlns:a16="http://schemas.microsoft.com/office/drawing/2014/main" id="{36DAD107-7573-4B4F-B6E5-127974796333}"/>
              </a:ext>
            </a:extLst>
          </p:cNvPr>
          <p:cNvSpPr/>
          <p:nvPr/>
        </p:nvSpPr>
        <p:spPr>
          <a:xfrm>
            <a:off x="2686684" y="6059387"/>
            <a:ext cx="3796530" cy="338554"/>
          </a:xfrm>
          <a:prstGeom prst="rect">
            <a:avLst/>
          </a:prstGeom>
          <a:solidFill>
            <a:schemeClr val="bg1">
              <a:lumMod val="95000"/>
            </a:schemeClr>
          </a:solidFill>
        </p:spPr>
        <p:txBody>
          <a:bodyPr wrap="square">
            <a:spAutoFit/>
          </a:bodyPr>
          <a:lstStyle/>
          <a:p>
            <a:pPr lvl="0">
              <a:buSzPts val="1000"/>
              <a:tabLst>
                <a:tab pos="228600" algn="l"/>
              </a:tabLst>
            </a:pPr>
            <a:r>
              <a:rPr lang="en-GB" sz="1600" b="1" dirty="0">
                <a:solidFill>
                  <a:srgbClr val="000000"/>
                </a:solidFill>
                <a:latin typeface="Calibri" panose="020F0502020204030204" pitchFamily="34" charset="0"/>
                <a:ea typeface="Times New Roman" panose="02020603050405020304" pitchFamily="18" charset="0"/>
              </a:rPr>
              <a:t>27017: </a:t>
            </a:r>
            <a:r>
              <a:rPr lang="en-GB" sz="1600" dirty="0">
                <a:solidFill>
                  <a:srgbClr val="000000"/>
                </a:solidFill>
                <a:latin typeface="Calibri" panose="020F0502020204030204" pitchFamily="34" charset="0"/>
                <a:ea typeface="Times New Roman" panose="02020603050405020304" pitchFamily="18" charset="0"/>
              </a:rPr>
              <a:t>Security standard for cloud services</a:t>
            </a:r>
            <a:endParaRPr lang="de-DE" sz="1600" b="1" dirty="0">
              <a:latin typeface="Times New Roman" panose="02020603050405020304" pitchFamily="18" charset="0"/>
              <a:ea typeface="Times New Roman" panose="02020603050405020304" pitchFamily="18" charset="0"/>
            </a:endParaRPr>
          </a:p>
        </p:txBody>
      </p:sp>
      <p:sp>
        <p:nvSpPr>
          <p:cNvPr id="25" name="Rechteck 14">
            <a:extLst>
              <a:ext uri="{FF2B5EF4-FFF2-40B4-BE49-F238E27FC236}">
                <a16:creationId xmlns:a16="http://schemas.microsoft.com/office/drawing/2014/main" id="{53510CD9-80DB-9D4F-A449-1A238F5E4608}"/>
              </a:ext>
            </a:extLst>
          </p:cNvPr>
          <p:cNvSpPr/>
          <p:nvPr/>
        </p:nvSpPr>
        <p:spPr>
          <a:xfrm>
            <a:off x="5581260" y="4042000"/>
            <a:ext cx="2630226" cy="584775"/>
          </a:xfrm>
          <a:prstGeom prst="rect">
            <a:avLst/>
          </a:prstGeom>
          <a:solidFill>
            <a:schemeClr val="bg1">
              <a:lumMod val="95000"/>
            </a:schemeClr>
          </a:solidFill>
        </p:spPr>
        <p:txBody>
          <a:bodyPr wrap="square">
            <a:spAutoFit/>
          </a:bodyPr>
          <a:lstStyle/>
          <a:p>
            <a:pPr lvl="0" algn="ctr">
              <a:buSzPts val="1000"/>
              <a:tabLst>
                <a:tab pos="228600" algn="l"/>
              </a:tabLst>
            </a:pPr>
            <a:r>
              <a:rPr lang="en-GB" sz="1600" b="1" dirty="0">
                <a:solidFill>
                  <a:srgbClr val="000000"/>
                </a:solidFill>
                <a:latin typeface="Calibri" panose="020F0502020204030204" pitchFamily="34" charset="0"/>
                <a:ea typeface="Times New Roman" panose="02020603050405020304" pitchFamily="18" charset="0"/>
              </a:rPr>
              <a:t>27002: </a:t>
            </a:r>
            <a:r>
              <a:rPr lang="en-GB" sz="1600" dirty="0">
                <a:solidFill>
                  <a:srgbClr val="000000"/>
                </a:solidFill>
                <a:latin typeface="Calibri" panose="020F0502020204030204" pitchFamily="34" charset="0"/>
                <a:ea typeface="Times New Roman" panose="02020603050405020304" pitchFamily="18" charset="0"/>
              </a:rPr>
              <a:t>Code of practice for </a:t>
            </a:r>
            <a:br>
              <a:rPr lang="en-GB" sz="1600" dirty="0">
                <a:solidFill>
                  <a:srgbClr val="000000"/>
                </a:solidFill>
                <a:latin typeface="Calibri" panose="020F0502020204030204" pitchFamily="34" charset="0"/>
                <a:ea typeface="Times New Roman" panose="02020603050405020304" pitchFamily="18" charset="0"/>
              </a:rPr>
            </a:br>
            <a:r>
              <a:rPr lang="en-GB" sz="1600" dirty="0">
                <a:solidFill>
                  <a:srgbClr val="000000"/>
                </a:solidFill>
                <a:latin typeface="Calibri" panose="020F0502020204030204" pitchFamily="34" charset="0"/>
                <a:ea typeface="Times New Roman" panose="02020603050405020304" pitchFamily="18" charset="0"/>
              </a:rPr>
              <a:t>information security controls</a:t>
            </a:r>
            <a:endParaRPr lang="de-DE" sz="16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832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lstStyle/>
          <a:p>
            <a:fld id="{A8160BDD-7155-D744-B749-9730458604AD}" type="slidenum">
              <a:rPr lang="en-US" smtClean="0"/>
              <a:t>13</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lstStyle/>
          <a:p>
            <a:r>
              <a:rPr lang="en-US" dirty="0"/>
              <a:t>Risk Libraries </a:t>
            </a:r>
          </a:p>
        </p:txBody>
      </p:sp>
      <p:sp>
        <p:nvSpPr>
          <p:cNvPr id="14" name="Rechteck 14">
            <a:extLst>
              <a:ext uri="{FF2B5EF4-FFF2-40B4-BE49-F238E27FC236}">
                <a16:creationId xmlns:a16="http://schemas.microsoft.com/office/drawing/2014/main" id="{D8390D2C-7F0D-7849-A05F-F319AD16E667}"/>
              </a:ext>
            </a:extLst>
          </p:cNvPr>
          <p:cNvSpPr/>
          <p:nvPr/>
        </p:nvSpPr>
        <p:spPr>
          <a:xfrm>
            <a:off x="2021357" y="1309889"/>
            <a:ext cx="5101285"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Risk libraries </a:t>
            </a:r>
            <a:r>
              <a:rPr lang="en-GB" dirty="0">
                <a:solidFill>
                  <a:srgbClr val="000000"/>
                </a:solidFill>
                <a:latin typeface="Calibri" panose="020F0502020204030204" pitchFamily="34" charset="0"/>
                <a:ea typeface="Times New Roman" panose="02020603050405020304" pitchFamily="18" charset="0"/>
              </a:rPr>
              <a:t>are databases with reusable use cases.</a:t>
            </a:r>
            <a:endParaRPr lang="de-DE" b="1" dirty="0">
              <a:latin typeface="Times New Roman" panose="02020603050405020304" pitchFamily="18" charset="0"/>
              <a:ea typeface="Times New Roman" panose="02020603050405020304" pitchFamily="18" charset="0"/>
            </a:endParaRPr>
          </a:p>
        </p:txBody>
      </p:sp>
      <p:sp>
        <p:nvSpPr>
          <p:cNvPr id="15" name="Rounded Rectangle 143">
            <a:extLst>
              <a:ext uri="{FF2B5EF4-FFF2-40B4-BE49-F238E27FC236}">
                <a16:creationId xmlns:a16="http://schemas.microsoft.com/office/drawing/2014/main" id="{C93E859F-6FE5-3E42-A2D1-935B32E141BF}"/>
              </a:ext>
            </a:extLst>
          </p:cNvPr>
          <p:cNvSpPr/>
          <p:nvPr/>
        </p:nvSpPr>
        <p:spPr>
          <a:xfrm>
            <a:off x="1256616" y="2382387"/>
            <a:ext cx="1787111" cy="337509"/>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Use Case</a:t>
            </a:r>
            <a:endParaRPr lang="en-US" dirty="0">
              <a:ea typeface="+mn-ea"/>
            </a:endParaRPr>
          </a:p>
        </p:txBody>
      </p:sp>
      <p:sp>
        <p:nvSpPr>
          <p:cNvPr id="16" name="Inhaltsplatzhalter 9">
            <a:extLst>
              <a:ext uri="{FF2B5EF4-FFF2-40B4-BE49-F238E27FC236}">
                <a16:creationId xmlns:a16="http://schemas.microsoft.com/office/drawing/2014/main" id="{0680E41F-11E7-9B47-8138-CDDFC5D1EC60}"/>
              </a:ext>
            </a:extLst>
          </p:cNvPr>
          <p:cNvSpPr txBox="1">
            <a:spLocks/>
          </p:cNvSpPr>
          <p:nvPr/>
        </p:nvSpPr>
        <p:spPr>
          <a:xfrm>
            <a:off x="4103876" y="2017379"/>
            <a:ext cx="3783508" cy="10675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Threats </a:t>
            </a:r>
          </a:p>
          <a:p>
            <a:r>
              <a:rPr lang="en-US" dirty="0"/>
              <a:t>Weaknesses</a:t>
            </a:r>
          </a:p>
          <a:p>
            <a:r>
              <a:rPr lang="en-US" dirty="0"/>
              <a:t>Countermeasures</a:t>
            </a:r>
          </a:p>
        </p:txBody>
      </p:sp>
      <p:pic>
        <p:nvPicPr>
          <p:cNvPr id="3" name="Graphic 2" descr="Database outline">
            <a:extLst>
              <a:ext uri="{FF2B5EF4-FFF2-40B4-BE49-F238E27FC236}">
                <a16:creationId xmlns:a16="http://schemas.microsoft.com/office/drawing/2014/main" id="{7125F1C7-C4D0-4D35-A3EB-3E2B851784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831" y="4067145"/>
            <a:ext cx="914400" cy="914400"/>
          </a:xfrm>
          <a:prstGeom prst="rect">
            <a:avLst/>
          </a:prstGeom>
        </p:spPr>
      </p:pic>
      <p:sp>
        <p:nvSpPr>
          <p:cNvPr id="11" name="AutoShape 304">
            <a:extLst>
              <a:ext uri="{FF2B5EF4-FFF2-40B4-BE49-F238E27FC236}">
                <a16:creationId xmlns:a16="http://schemas.microsoft.com/office/drawing/2014/main" id="{AA321DFB-A9C8-4355-8AE6-CB48887FC57D}"/>
              </a:ext>
            </a:extLst>
          </p:cNvPr>
          <p:cNvSpPr>
            <a:spLocks noChangeArrowheads="1"/>
          </p:cNvSpPr>
          <p:nvPr/>
        </p:nvSpPr>
        <p:spPr bwMode="auto">
          <a:xfrm>
            <a:off x="4103876" y="4222572"/>
            <a:ext cx="762000" cy="609600"/>
          </a:xfrm>
          <a:prstGeom prst="rightArrow">
            <a:avLst>
              <a:gd name="adj1" fmla="val 52602"/>
              <a:gd name="adj2" fmla="val 59572"/>
            </a:avLst>
          </a:prstGeom>
          <a:solidFill>
            <a:srgbClr val="EF3340"/>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9" name="Group 8">
            <a:extLst>
              <a:ext uri="{FF2B5EF4-FFF2-40B4-BE49-F238E27FC236}">
                <a16:creationId xmlns:a16="http://schemas.microsoft.com/office/drawing/2014/main" id="{385B31B6-61BD-44E5-A0E1-80FAC8B6A853}"/>
              </a:ext>
            </a:extLst>
          </p:cNvPr>
          <p:cNvGrpSpPr/>
          <p:nvPr/>
        </p:nvGrpSpPr>
        <p:grpSpPr>
          <a:xfrm>
            <a:off x="1005187" y="3844468"/>
            <a:ext cx="1565104" cy="933698"/>
            <a:chOff x="1370653" y="3680905"/>
            <a:chExt cx="1565104" cy="933698"/>
          </a:xfrm>
        </p:grpSpPr>
        <p:pic>
          <p:nvPicPr>
            <p:cNvPr id="7" name="Graphic 6" descr="Books on shelf outline">
              <a:extLst>
                <a:ext uri="{FF2B5EF4-FFF2-40B4-BE49-F238E27FC236}">
                  <a16:creationId xmlns:a16="http://schemas.microsoft.com/office/drawing/2014/main" id="{353C1C3A-1B62-4BF4-ACFD-767668676D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0653" y="3680905"/>
              <a:ext cx="914400" cy="914400"/>
            </a:xfrm>
            <a:prstGeom prst="rect">
              <a:avLst/>
            </a:prstGeom>
          </p:spPr>
        </p:pic>
        <p:pic>
          <p:nvPicPr>
            <p:cNvPr id="17" name="Graphic 16" descr="Books on shelf outline">
              <a:extLst>
                <a:ext uri="{FF2B5EF4-FFF2-40B4-BE49-F238E27FC236}">
                  <a16:creationId xmlns:a16="http://schemas.microsoft.com/office/drawing/2014/main" id="{2D251748-0565-4DC4-8183-16B70D10DC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1357" y="3700203"/>
              <a:ext cx="914400" cy="914400"/>
            </a:xfrm>
            <a:prstGeom prst="rect">
              <a:avLst/>
            </a:prstGeom>
          </p:spPr>
        </p:pic>
      </p:grpSp>
      <p:graphicFrame>
        <p:nvGraphicFramePr>
          <p:cNvPr id="10" name="Diagram 9">
            <a:extLst>
              <a:ext uri="{FF2B5EF4-FFF2-40B4-BE49-F238E27FC236}">
                <a16:creationId xmlns:a16="http://schemas.microsoft.com/office/drawing/2014/main" id="{59C377CE-4B20-4897-AD9A-F87072296EE2}"/>
              </a:ext>
            </a:extLst>
          </p:cNvPr>
          <p:cNvGraphicFramePr>
            <a:graphicFrameLocks noChangeAspect="1"/>
          </p:cNvGraphicFramePr>
          <p:nvPr>
            <p:extLst>
              <p:ext uri="{D42A27DB-BD31-4B8C-83A1-F6EECF244321}">
                <p14:modId xmlns:p14="http://schemas.microsoft.com/office/powerpoint/2010/main" val="2517163513"/>
              </p:ext>
            </p:extLst>
          </p:nvPr>
        </p:nvGraphicFramePr>
        <p:xfrm>
          <a:off x="4606755" y="3223864"/>
          <a:ext cx="3901440" cy="26009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8" name="Graphic 17" descr="Database outline">
            <a:extLst>
              <a:ext uri="{FF2B5EF4-FFF2-40B4-BE49-F238E27FC236}">
                <a16:creationId xmlns:a16="http://schemas.microsoft.com/office/drawing/2014/main" id="{375BE2E2-8F46-4A4F-B787-7D728E44AF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9031" y="4253679"/>
            <a:ext cx="914400" cy="914400"/>
          </a:xfrm>
          <a:prstGeom prst="rect">
            <a:avLst/>
          </a:prstGeom>
        </p:spPr>
      </p:pic>
      <p:sp>
        <p:nvSpPr>
          <p:cNvPr id="19" name="Rounded Rectangle 143">
            <a:extLst>
              <a:ext uri="{FF2B5EF4-FFF2-40B4-BE49-F238E27FC236}">
                <a16:creationId xmlns:a16="http://schemas.microsoft.com/office/drawing/2014/main" id="{05537A15-0762-4850-8A5D-5B6895C9E546}"/>
              </a:ext>
            </a:extLst>
          </p:cNvPr>
          <p:cNvSpPr/>
          <p:nvPr/>
        </p:nvSpPr>
        <p:spPr>
          <a:xfrm>
            <a:off x="5927028" y="5963784"/>
            <a:ext cx="1787111" cy="337509"/>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Threat model</a:t>
            </a:r>
            <a:endParaRPr lang="en-US" dirty="0">
              <a:ea typeface="+mn-ea"/>
            </a:endParaRPr>
          </a:p>
        </p:txBody>
      </p:sp>
    </p:spTree>
    <p:extLst>
      <p:ext uri="{BB962C8B-B14F-4D97-AF65-F5344CB8AC3E}">
        <p14:creationId xmlns:p14="http://schemas.microsoft.com/office/powerpoint/2010/main" val="193262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14</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Security Risk Identification</a:t>
            </a:r>
          </a:p>
        </p:txBody>
      </p:sp>
      <p:sp>
        <p:nvSpPr>
          <p:cNvPr id="13" name="Rechteck 14">
            <a:extLst>
              <a:ext uri="{FF2B5EF4-FFF2-40B4-BE49-F238E27FC236}">
                <a16:creationId xmlns:a16="http://schemas.microsoft.com/office/drawing/2014/main" id="{C6DD30CD-7FF1-C34E-9E6D-B332A6D55102}"/>
              </a:ext>
            </a:extLst>
          </p:cNvPr>
          <p:cNvSpPr/>
          <p:nvPr/>
        </p:nvSpPr>
        <p:spPr>
          <a:xfrm>
            <a:off x="779010" y="1327241"/>
            <a:ext cx="7003232"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Conducting a risk assessment:</a:t>
            </a:r>
            <a:endParaRPr lang="de-DE" b="1" dirty="0">
              <a:latin typeface="Times New Roman" panose="02020603050405020304" pitchFamily="18" charset="0"/>
              <a:ea typeface="Times New Roman" panose="02020603050405020304" pitchFamily="18" charset="0"/>
            </a:endParaRPr>
          </a:p>
        </p:txBody>
      </p:sp>
      <p:sp>
        <p:nvSpPr>
          <p:cNvPr id="14" name="Rounded Rectangle 143">
            <a:extLst>
              <a:ext uri="{FF2B5EF4-FFF2-40B4-BE49-F238E27FC236}">
                <a16:creationId xmlns:a16="http://schemas.microsoft.com/office/drawing/2014/main" id="{D44ADA10-43C4-4A44-A611-B543A4CE997B}"/>
              </a:ext>
            </a:extLst>
          </p:cNvPr>
          <p:cNvSpPr/>
          <p:nvPr/>
        </p:nvSpPr>
        <p:spPr>
          <a:xfrm>
            <a:off x="779010" y="1848624"/>
            <a:ext cx="1787111" cy="62876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Probability that risk will materialize</a:t>
            </a:r>
            <a:endParaRPr lang="en-US" dirty="0">
              <a:ea typeface="+mn-ea"/>
            </a:endParaRPr>
          </a:p>
        </p:txBody>
      </p:sp>
      <p:sp>
        <p:nvSpPr>
          <p:cNvPr id="19" name="Rounded Rectangle 143">
            <a:extLst>
              <a:ext uri="{FF2B5EF4-FFF2-40B4-BE49-F238E27FC236}">
                <a16:creationId xmlns:a16="http://schemas.microsoft.com/office/drawing/2014/main" id="{8769D496-E00F-CF43-9C5F-8AF97331CB03}"/>
              </a:ext>
            </a:extLst>
          </p:cNvPr>
          <p:cNvSpPr/>
          <p:nvPr/>
        </p:nvSpPr>
        <p:spPr>
          <a:xfrm>
            <a:off x="4280626" y="1848624"/>
            <a:ext cx="1787111" cy="62876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Estimation of impact ($)</a:t>
            </a:r>
            <a:endParaRPr lang="en-US" dirty="0">
              <a:ea typeface="+mn-ea"/>
            </a:endParaRPr>
          </a:p>
        </p:txBody>
      </p:sp>
      <p:sp>
        <p:nvSpPr>
          <p:cNvPr id="23" name="Multiply 22">
            <a:extLst>
              <a:ext uri="{FF2B5EF4-FFF2-40B4-BE49-F238E27FC236}">
                <a16:creationId xmlns:a16="http://schemas.microsoft.com/office/drawing/2014/main" id="{0B39D394-73F6-B64F-90AC-79323BD0F045}"/>
              </a:ext>
            </a:extLst>
          </p:cNvPr>
          <p:cNvSpPr/>
          <p:nvPr/>
        </p:nvSpPr>
        <p:spPr>
          <a:xfrm>
            <a:off x="2942423" y="1702712"/>
            <a:ext cx="961901" cy="920585"/>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24" name="Rechteck 14">
            <a:extLst>
              <a:ext uri="{FF2B5EF4-FFF2-40B4-BE49-F238E27FC236}">
                <a16:creationId xmlns:a16="http://schemas.microsoft.com/office/drawing/2014/main" id="{7DC61986-FBB1-D246-9E1C-F23662A4D6ED}"/>
              </a:ext>
            </a:extLst>
          </p:cNvPr>
          <p:cNvSpPr/>
          <p:nvPr/>
        </p:nvSpPr>
        <p:spPr>
          <a:xfrm>
            <a:off x="779010" y="2836903"/>
            <a:ext cx="7003232"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Some ethical challenges:</a:t>
            </a:r>
            <a:endParaRPr lang="de-DE" b="1" dirty="0">
              <a:latin typeface="Times New Roman" panose="02020603050405020304" pitchFamily="18" charset="0"/>
              <a:ea typeface="Times New Roman" panose="02020603050405020304" pitchFamily="18" charset="0"/>
            </a:endParaRPr>
          </a:p>
        </p:txBody>
      </p:sp>
      <p:sp>
        <p:nvSpPr>
          <p:cNvPr id="25" name="Rounded Rectangle 143">
            <a:extLst>
              <a:ext uri="{FF2B5EF4-FFF2-40B4-BE49-F238E27FC236}">
                <a16:creationId xmlns:a16="http://schemas.microsoft.com/office/drawing/2014/main" id="{10CD39C9-D529-D040-9441-1DF2DDE632E1}"/>
              </a:ext>
            </a:extLst>
          </p:cNvPr>
          <p:cNvSpPr/>
          <p:nvPr/>
        </p:nvSpPr>
        <p:spPr>
          <a:xfrm>
            <a:off x="779010" y="3499018"/>
            <a:ext cx="1787111" cy="956023"/>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Do not lose sight of nuances of ethical decision making</a:t>
            </a:r>
            <a:endParaRPr lang="en-US" dirty="0">
              <a:ea typeface="+mn-ea"/>
            </a:endParaRPr>
          </a:p>
        </p:txBody>
      </p:sp>
      <p:sp>
        <p:nvSpPr>
          <p:cNvPr id="26" name="Rounded Rectangle 143">
            <a:extLst>
              <a:ext uri="{FF2B5EF4-FFF2-40B4-BE49-F238E27FC236}">
                <a16:creationId xmlns:a16="http://schemas.microsoft.com/office/drawing/2014/main" id="{3C2298C6-B96A-A146-BFB1-C11A67B72445}"/>
              </a:ext>
            </a:extLst>
          </p:cNvPr>
          <p:cNvSpPr/>
          <p:nvPr/>
        </p:nvSpPr>
        <p:spPr>
          <a:xfrm>
            <a:off x="779010" y="4714674"/>
            <a:ext cx="1787111" cy="956023"/>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Not all risk impacts can be easily translated into monetary values</a:t>
            </a:r>
            <a:endParaRPr lang="en-US" dirty="0">
              <a:ea typeface="+mn-ea"/>
            </a:endParaRPr>
          </a:p>
        </p:txBody>
      </p:sp>
      <p:pic>
        <p:nvPicPr>
          <p:cNvPr id="7" name="Graphic 6" descr="Good Idea with solid fill">
            <a:extLst>
              <a:ext uri="{FF2B5EF4-FFF2-40B4-BE49-F238E27FC236}">
                <a16:creationId xmlns:a16="http://schemas.microsoft.com/office/drawing/2014/main" id="{4D09F879-2413-F942-BA93-D59B997C83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6173" y="3472477"/>
            <a:ext cx="914400" cy="914400"/>
          </a:xfrm>
          <a:prstGeom prst="rect">
            <a:avLst/>
          </a:prstGeom>
        </p:spPr>
      </p:pic>
      <p:pic>
        <p:nvPicPr>
          <p:cNvPr id="9" name="Graphic 8" descr="Flying Money with solid fill">
            <a:extLst>
              <a:ext uri="{FF2B5EF4-FFF2-40B4-BE49-F238E27FC236}">
                <a16:creationId xmlns:a16="http://schemas.microsoft.com/office/drawing/2014/main" id="{D76766F4-AA9F-134B-8736-4012639FB3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66173" y="4698088"/>
            <a:ext cx="914400" cy="914400"/>
          </a:xfrm>
          <a:prstGeom prst="rect">
            <a:avLst/>
          </a:prstGeom>
        </p:spPr>
      </p:pic>
    </p:spTree>
    <p:extLst>
      <p:ext uri="{BB962C8B-B14F-4D97-AF65-F5344CB8AC3E}">
        <p14:creationId xmlns:p14="http://schemas.microsoft.com/office/powerpoint/2010/main" val="229826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15</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Risk Roles (Slide 1 of 2)</a:t>
            </a:r>
          </a:p>
        </p:txBody>
      </p:sp>
      <p:sp>
        <p:nvSpPr>
          <p:cNvPr id="14" name="Rechteck 14">
            <a:extLst>
              <a:ext uri="{FF2B5EF4-FFF2-40B4-BE49-F238E27FC236}">
                <a16:creationId xmlns:a16="http://schemas.microsoft.com/office/drawing/2014/main" id="{2AEEC214-D8FD-BB44-AED2-CC6DF2C0FB71}"/>
              </a:ext>
            </a:extLst>
          </p:cNvPr>
          <p:cNvSpPr/>
          <p:nvPr/>
        </p:nvSpPr>
        <p:spPr>
          <a:xfrm>
            <a:off x="485900" y="1284711"/>
            <a:ext cx="349924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Three ways of involvement in risk:</a:t>
            </a:r>
            <a:endParaRPr lang="de-DE" b="1" dirty="0">
              <a:latin typeface="Times New Roman" panose="02020603050405020304" pitchFamily="18" charset="0"/>
              <a:ea typeface="Times New Roman" panose="02020603050405020304" pitchFamily="18" charset="0"/>
            </a:endParaRPr>
          </a:p>
        </p:txBody>
      </p:sp>
      <p:sp>
        <p:nvSpPr>
          <p:cNvPr id="25" name="Rounded Rectangle 143">
            <a:extLst>
              <a:ext uri="{FF2B5EF4-FFF2-40B4-BE49-F238E27FC236}">
                <a16:creationId xmlns:a16="http://schemas.microsoft.com/office/drawing/2014/main" id="{476E2890-99D9-8942-A896-2BBB37A913B6}"/>
              </a:ext>
            </a:extLst>
          </p:cNvPr>
          <p:cNvSpPr/>
          <p:nvPr/>
        </p:nvSpPr>
        <p:spPr>
          <a:xfrm>
            <a:off x="1217016" y="1814467"/>
            <a:ext cx="2037014" cy="39041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Being exposed to the risk</a:t>
            </a:r>
            <a:endParaRPr lang="en-US" dirty="0">
              <a:ea typeface="+mn-ea"/>
            </a:endParaRPr>
          </a:p>
        </p:txBody>
      </p:sp>
      <p:sp>
        <p:nvSpPr>
          <p:cNvPr id="26" name="Rounded Rectangle 143">
            <a:extLst>
              <a:ext uri="{FF2B5EF4-FFF2-40B4-BE49-F238E27FC236}">
                <a16:creationId xmlns:a16="http://schemas.microsoft.com/office/drawing/2014/main" id="{C689DADA-0474-C44A-A9D0-397D01E53BE7}"/>
              </a:ext>
            </a:extLst>
          </p:cNvPr>
          <p:cNvSpPr/>
          <p:nvPr/>
        </p:nvSpPr>
        <p:spPr>
          <a:xfrm>
            <a:off x="1052549" y="3394026"/>
            <a:ext cx="2365948" cy="39041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Benefiting from taking the risk</a:t>
            </a:r>
            <a:endParaRPr lang="en-US" dirty="0">
              <a:ea typeface="+mn-ea"/>
            </a:endParaRPr>
          </a:p>
        </p:txBody>
      </p:sp>
      <p:sp>
        <p:nvSpPr>
          <p:cNvPr id="27" name="Rounded Rectangle 143">
            <a:extLst>
              <a:ext uri="{FF2B5EF4-FFF2-40B4-BE49-F238E27FC236}">
                <a16:creationId xmlns:a16="http://schemas.microsoft.com/office/drawing/2014/main" id="{25B78096-032E-6348-AD91-14EC5CF658BA}"/>
              </a:ext>
            </a:extLst>
          </p:cNvPr>
          <p:cNvSpPr/>
          <p:nvPr/>
        </p:nvSpPr>
        <p:spPr>
          <a:xfrm>
            <a:off x="1202949" y="4876541"/>
            <a:ext cx="2065149" cy="39041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Making the risky decision</a:t>
            </a:r>
            <a:endParaRPr lang="en-US" dirty="0">
              <a:ea typeface="+mn-ea"/>
            </a:endParaRPr>
          </a:p>
        </p:txBody>
      </p:sp>
      <p:pic>
        <p:nvPicPr>
          <p:cNvPr id="5" name="Graphic 4" descr="Dance with solid fill">
            <a:extLst>
              <a:ext uri="{FF2B5EF4-FFF2-40B4-BE49-F238E27FC236}">
                <a16:creationId xmlns:a16="http://schemas.microsoft.com/office/drawing/2014/main" id="{6923DCE0-D3AB-AB42-AB50-A86165F766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8323" y="3787472"/>
            <a:ext cx="914400" cy="914400"/>
          </a:xfrm>
          <a:prstGeom prst="rect">
            <a:avLst/>
          </a:prstGeom>
        </p:spPr>
      </p:pic>
      <p:pic>
        <p:nvPicPr>
          <p:cNvPr id="7" name="Graphic 6" descr="Sling with solid fill">
            <a:extLst>
              <a:ext uri="{FF2B5EF4-FFF2-40B4-BE49-F238E27FC236}">
                <a16:creationId xmlns:a16="http://schemas.microsoft.com/office/drawing/2014/main" id="{54ECD619-8EFD-3344-8793-17D558B28B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8323" y="2312165"/>
            <a:ext cx="914400" cy="914400"/>
          </a:xfrm>
          <a:prstGeom prst="rect">
            <a:avLst/>
          </a:prstGeom>
        </p:spPr>
      </p:pic>
      <p:pic>
        <p:nvPicPr>
          <p:cNvPr id="9" name="Graphic 8" descr="Fork In Road with solid fill">
            <a:extLst>
              <a:ext uri="{FF2B5EF4-FFF2-40B4-BE49-F238E27FC236}">
                <a16:creationId xmlns:a16="http://schemas.microsoft.com/office/drawing/2014/main" id="{9206F234-F1B7-F642-AFC4-26B39D8849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78323" y="5266953"/>
            <a:ext cx="914400" cy="914400"/>
          </a:xfrm>
          <a:prstGeom prst="rect">
            <a:avLst/>
          </a:prstGeom>
        </p:spPr>
      </p:pic>
      <p:grpSp>
        <p:nvGrpSpPr>
          <p:cNvPr id="15" name="Group 14">
            <a:extLst>
              <a:ext uri="{FF2B5EF4-FFF2-40B4-BE49-F238E27FC236}">
                <a16:creationId xmlns:a16="http://schemas.microsoft.com/office/drawing/2014/main" id="{D85FBF6C-F703-40EF-B884-73C5D1F54678}"/>
              </a:ext>
            </a:extLst>
          </p:cNvPr>
          <p:cNvGrpSpPr/>
          <p:nvPr/>
        </p:nvGrpSpPr>
        <p:grpSpPr>
          <a:xfrm>
            <a:off x="3038967" y="2010901"/>
            <a:ext cx="6096000" cy="4355675"/>
            <a:chOff x="3038967" y="2010901"/>
            <a:chExt cx="6096000" cy="4355675"/>
          </a:xfrm>
        </p:grpSpPr>
        <p:grpSp>
          <p:nvGrpSpPr>
            <p:cNvPr id="3" name="Group 2">
              <a:extLst>
                <a:ext uri="{FF2B5EF4-FFF2-40B4-BE49-F238E27FC236}">
                  <a16:creationId xmlns:a16="http://schemas.microsoft.com/office/drawing/2014/main" id="{548FFDC1-3953-4678-87B7-F6FF71547834}"/>
                </a:ext>
              </a:extLst>
            </p:cNvPr>
            <p:cNvGrpSpPr/>
            <p:nvPr/>
          </p:nvGrpSpPr>
          <p:grpSpPr>
            <a:xfrm>
              <a:off x="3038967" y="2010901"/>
              <a:ext cx="6096000" cy="4355675"/>
              <a:chOff x="3038967" y="2010901"/>
              <a:chExt cx="6096000" cy="4355675"/>
            </a:xfrm>
          </p:grpSpPr>
          <p:sp>
            <p:nvSpPr>
              <p:cNvPr id="24" name="Text Box 307">
                <a:extLst>
                  <a:ext uri="{FF2B5EF4-FFF2-40B4-BE49-F238E27FC236}">
                    <a16:creationId xmlns:a16="http://schemas.microsoft.com/office/drawing/2014/main" id="{30C55276-A9A9-41A4-9F0B-A78B6A6EB953}"/>
                  </a:ext>
                </a:extLst>
              </p:cNvPr>
              <p:cNvSpPr txBox="1">
                <a:spLocks noChangeArrowheads="1"/>
              </p:cNvSpPr>
              <p:nvPr/>
            </p:nvSpPr>
            <p:spPr bwMode="auto">
              <a:xfrm>
                <a:off x="5393095" y="6074188"/>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Risk-Exposed</a:t>
                </a:r>
              </a:p>
            </p:txBody>
          </p:sp>
          <p:graphicFrame>
            <p:nvGraphicFramePr>
              <p:cNvPr id="6" name="Diagram 5">
                <a:extLst>
                  <a:ext uri="{FF2B5EF4-FFF2-40B4-BE49-F238E27FC236}">
                    <a16:creationId xmlns:a16="http://schemas.microsoft.com/office/drawing/2014/main" id="{25ABF9A6-D2C1-439A-839E-B8C326F8B51C}"/>
                  </a:ext>
                </a:extLst>
              </p:cNvPr>
              <p:cNvGraphicFramePr/>
              <p:nvPr>
                <p:extLst>
                  <p:ext uri="{D42A27DB-BD31-4B8C-83A1-F6EECF244321}">
                    <p14:modId xmlns:p14="http://schemas.microsoft.com/office/powerpoint/2010/main" val="1303113212"/>
                  </p:ext>
                </p:extLst>
              </p:nvPr>
            </p:nvGraphicFramePr>
            <p:xfrm>
              <a:off x="3038967" y="2010901"/>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Text Box 307">
                <a:extLst>
                  <a:ext uri="{FF2B5EF4-FFF2-40B4-BE49-F238E27FC236}">
                    <a16:creationId xmlns:a16="http://schemas.microsoft.com/office/drawing/2014/main" id="{44EE736B-D0AA-4DE1-B6E6-04FC79F60FB0}"/>
                  </a:ext>
                </a:extLst>
              </p:cNvPr>
              <p:cNvSpPr txBox="1">
                <a:spLocks noChangeArrowheads="1"/>
              </p:cNvSpPr>
              <p:nvPr/>
            </p:nvSpPr>
            <p:spPr bwMode="auto">
              <a:xfrm>
                <a:off x="3902433" y="2015265"/>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Beneficiary</a:t>
                </a:r>
              </a:p>
            </p:txBody>
          </p:sp>
          <p:sp>
            <p:nvSpPr>
              <p:cNvPr id="23" name="Text Box 307">
                <a:extLst>
                  <a:ext uri="{FF2B5EF4-FFF2-40B4-BE49-F238E27FC236}">
                    <a16:creationId xmlns:a16="http://schemas.microsoft.com/office/drawing/2014/main" id="{E6F11492-1D3F-4E20-AB99-D325B323315E}"/>
                  </a:ext>
                </a:extLst>
              </p:cNvPr>
              <p:cNvSpPr txBox="1">
                <a:spLocks noChangeArrowheads="1"/>
              </p:cNvSpPr>
              <p:nvPr/>
            </p:nvSpPr>
            <p:spPr bwMode="auto">
              <a:xfrm>
                <a:off x="6932250" y="2015265"/>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Decision Maker</a:t>
                </a:r>
              </a:p>
            </p:txBody>
          </p:sp>
          <p:pic>
            <p:nvPicPr>
              <p:cNvPr id="16" name="Graphic 15" descr="Sad face outline with solid fill">
                <a:extLst>
                  <a:ext uri="{FF2B5EF4-FFF2-40B4-BE49-F238E27FC236}">
                    <a16:creationId xmlns:a16="http://schemas.microsoft.com/office/drawing/2014/main" id="{67801A9C-0509-419F-8DAC-5F49B37267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95915" y="2946162"/>
                <a:ext cx="731520" cy="731520"/>
              </a:xfrm>
              <a:prstGeom prst="rect">
                <a:avLst/>
              </a:prstGeom>
            </p:spPr>
          </p:pic>
          <p:pic>
            <p:nvPicPr>
              <p:cNvPr id="38" name="Graphic 37" descr="Sad face outline with solid fill">
                <a:extLst>
                  <a:ext uri="{FF2B5EF4-FFF2-40B4-BE49-F238E27FC236}">
                    <a16:creationId xmlns:a16="http://schemas.microsoft.com/office/drawing/2014/main" id="{5F804BBC-438B-40A0-8E4E-3C7A1F1571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41423" y="3833505"/>
                <a:ext cx="731520" cy="731520"/>
              </a:xfrm>
              <a:prstGeom prst="rect">
                <a:avLst/>
              </a:prstGeom>
            </p:spPr>
          </p:pic>
          <p:pic>
            <p:nvPicPr>
              <p:cNvPr id="18" name="Graphic 17" descr="Expressionless face outline with solid fill">
                <a:extLst>
                  <a:ext uri="{FF2B5EF4-FFF2-40B4-BE49-F238E27FC236}">
                    <a16:creationId xmlns:a16="http://schemas.microsoft.com/office/drawing/2014/main" id="{CB78BB5A-A8BE-4F51-A6D1-EC264EDE722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362346" y="3903296"/>
                <a:ext cx="731520" cy="731520"/>
              </a:xfrm>
              <a:prstGeom prst="rect">
                <a:avLst/>
              </a:prstGeom>
            </p:spPr>
          </p:pic>
          <p:pic>
            <p:nvPicPr>
              <p:cNvPr id="39" name="Graphic 38" descr="Expressionless face outline with solid fill">
                <a:extLst>
                  <a:ext uri="{FF2B5EF4-FFF2-40B4-BE49-F238E27FC236}">
                    <a16:creationId xmlns:a16="http://schemas.microsoft.com/office/drawing/2014/main" id="{F9FD71D1-154B-4F15-8689-48AF27DA928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39486" y="3055839"/>
                <a:ext cx="731520" cy="731520"/>
              </a:xfrm>
              <a:prstGeom prst="rect">
                <a:avLst/>
              </a:prstGeom>
            </p:spPr>
          </p:pic>
        </p:grpSp>
        <p:pic>
          <p:nvPicPr>
            <p:cNvPr id="10" name="Graphic 9" descr="Grinning face outline outline">
              <a:extLst>
                <a:ext uri="{FF2B5EF4-FFF2-40B4-BE49-F238E27FC236}">
                  <a16:creationId xmlns:a16="http://schemas.microsoft.com/office/drawing/2014/main" id="{0DB351DD-6DDE-4464-8736-55FA6EDB60C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882001" y="3621827"/>
              <a:ext cx="502920" cy="502920"/>
            </a:xfrm>
            <a:prstGeom prst="rect">
              <a:avLst/>
            </a:prstGeom>
          </p:spPr>
        </p:pic>
        <p:pic>
          <p:nvPicPr>
            <p:cNvPr id="13" name="Graphic 12" descr="Skull outline">
              <a:extLst>
                <a:ext uri="{FF2B5EF4-FFF2-40B4-BE49-F238E27FC236}">
                  <a16:creationId xmlns:a16="http://schemas.microsoft.com/office/drawing/2014/main" id="{A3E877CB-5524-4752-AACB-D09EC370F5E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747952" y="2946162"/>
              <a:ext cx="731520" cy="731520"/>
            </a:xfrm>
            <a:prstGeom prst="rect">
              <a:avLst/>
            </a:prstGeom>
          </p:spPr>
        </p:pic>
        <p:pic>
          <p:nvPicPr>
            <p:cNvPr id="28" name="Graphic 27" descr="Skull outline">
              <a:extLst>
                <a:ext uri="{FF2B5EF4-FFF2-40B4-BE49-F238E27FC236}">
                  <a16:creationId xmlns:a16="http://schemas.microsoft.com/office/drawing/2014/main" id="{36AE29A4-10C1-4BA3-84B3-6FA8EE831A6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29767" y="4614547"/>
              <a:ext cx="914400" cy="914400"/>
            </a:xfrm>
            <a:prstGeom prst="rect">
              <a:avLst/>
            </a:prstGeom>
          </p:spPr>
        </p:pic>
      </p:grpSp>
    </p:spTree>
    <p:extLst>
      <p:ext uri="{BB962C8B-B14F-4D97-AF65-F5344CB8AC3E}">
        <p14:creationId xmlns:p14="http://schemas.microsoft.com/office/powerpoint/2010/main" val="659948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16</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Risk Roles (Slide 2 of 2)</a:t>
            </a:r>
          </a:p>
        </p:txBody>
      </p:sp>
      <p:sp>
        <p:nvSpPr>
          <p:cNvPr id="28" name="Rechteck 14">
            <a:extLst>
              <a:ext uri="{FF2B5EF4-FFF2-40B4-BE49-F238E27FC236}">
                <a16:creationId xmlns:a16="http://schemas.microsoft.com/office/drawing/2014/main" id="{3FC7B4E4-E794-E248-B443-C646F9069832}"/>
              </a:ext>
            </a:extLst>
          </p:cNvPr>
          <p:cNvSpPr/>
          <p:nvPr/>
        </p:nvSpPr>
        <p:spPr>
          <a:xfrm>
            <a:off x="513196" y="1541205"/>
            <a:ext cx="7003232"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Four types of risk positions:</a:t>
            </a:r>
            <a:endParaRPr lang="de-DE" b="1" dirty="0">
              <a:latin typeface="Times New Roman" panose="02020603050405020304" pitchFamily="18" charset="0"/>
              <a:ea typeface="Times New Roman" panose="02020603050405020304" pitchFamily="18" charset="0"/>
            </a:endParaRPr>
          </a:p>
        </p:txBody>
      </p:sp>
      <p:sp>
        <p:nvSpPr>
          <p:cNvPr id="29" name="Rounded Rectangle 143">
            <a:extLst>
              <a:ext uri="{FF2B5EF4-FFF2-40B4-BE49-F238E27FC236}">
                <a16:creationId xmlns:a16="http://schemas.microsoft.com/office/drawing/2014/main" id="{57335500-965B-184C-9EA0-F782542D1FD8}"/>
              </a:ext>
            </a:extLst>
          </p:cNvPr>
          <p:cNvSpPr/>
          <p:nvPr/>
        </p:nvSpPr>
        <p:spPr>
          <a:xfrm>
            <a:off x="513196" y="2071753"/>
            <a:ext cx="1787111" cy="62876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Beneficiary and decision maker</a:t>
            </a:r>
            <a:endParaRPr lang="en-US" dirty="0">
              <a:ea typeface="+mn-ea"/>
            </a:endParaRPr>
          </a:p>
        </p:txBody>
      </p:sp>
      <p:sp>
        <p:nvSpPr>
          <p:cNvPr id="30" name="Rounded Rectangle 143">
            <a:extLst>
              <a:ext uri="{FF2B5EF4-FFF2-40B4-BE49-F238E27FC236}">
                <a16:creationId xmlns:a16="http://schemas.microsoft.com/office/drawing/2014/main" id="{132B471C-5726-D241-88E7-C1E95D6DF45A}"/>
              </a:ext>
            </a:extLst>
          </p:cNvPr>
          <p:cNvSpPr/>
          <p:nvPr/>
        </p:nvSpPr>
        <p:spPr>
          <a:xfrm>
            <a:off x="2685782" y="2071753"/>
            <a:ext cx="1787111" cy="62876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Only exposed to risk</a:t>
            </a:r>
            <a:endParaRPr lang="en-US" dirty="0">
              <a:ea typeface="+mn-ea"/>
            </a:endParaRPr>
          </a:p>
        </p:txBody>
      </p:sp>
      <p:sp>
        <p:nvSpPr>
          <p:cNvPr id="31" name="Rounded Rectangle 143">
            <a:extLst>
              <a:ext uri="{FF2B5EF4-FFF2-40B4-BE49-F238E27FC236}">
                <a16:creationId xmlns:a16="http://schemas.microsoft.com/office/drawing/2014/main" id="{900F5C81-13CB-5849-A098-A04D89676B85}"/>
              </a:ext>
            </a:extLst>
          </p:cNvPr>
          <p:cNvSpPr/>
          <p:nvPr/>
        </p:nvSpPr>
        <p:spPr>
          <a:xfrm>
            <a:off x="4858368" y="2085539"/>
            <a:ext cx="1787111" cy="62876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Beneficiary and risk exposed</a:t>
            </a:r>
            <a:endParaRPr lang="en-US" dirty="0">
              <a:ea typeface="+mn-ea"/>
            </a:endParaRPr>
          </a:p>
        </p:txBody>
      </p:sp>
      <p:sp>
        <p:nvSpPr>
          <p:cNvPr id="32" name="Rounded Rectangle 143">
            <a:extLst>
              <a:ext uri="{FF2B5EF4-FFF2-40B4-BE49-F238E27FC236}">
                <a16:creationId xmlns:a16="http://schemas.microsoft.com/office/drawing/2014/main" id="{F890F749-DF1C-B849-84A2-AC530B88ABC7}"/>
              </a:ext>
            </a:extLst>
          </p:cNvPr>
          <p:cNvSpPr/>
          <p:nvPr/>
        </p:nvSpPr>
        <p:spPr>
          <a:xfrm>
            <a:off x="7030954" y="2071753"/>
            <a:ext cx="1787111" cy="628762"/>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Beneficiary only</a:t>
            </a:r>
            <a:endParaRPr lang="en-US" dirty="0">
              <a:ea typeface="+mn-ea"/>
            </a:endParaRPr>
          </a:p>
        </p:txBody>
      </p:sp>
      <p:pic>
        <p:nvPicPr>
          <p:cNvPr id="11" name="Picture 10" descr="Logo&#10;&#10;Description automatically generated">
            <a:extLst>
              <a:ext uri="{FF2B5EF4-FFF2-40B4-BE49-F238E27FC236}">
                <a16:creationId xmlns:a16="http://schemas.microsoft.com/office/drawing/2014/main" id="{AF08CFB8-1236-5F4A-B249-9A6796579CB6}"/>
              </a:ext>
            </a:extLst>
          </p:cNvPr>
          <p:cNvPicPr>
            <a:picLocks noChangeAspect="1"/>
          </p:cNvPicPr>
          <p:nvPr/>
        </p:nvPicPr>
        <p:blipFill>
          <a:blip r:embed="rId2"/>
          <a:stretch>
            <a:fillRect/>
          </a:stretch>
        </p:blipFill>
        <p:spPr>
          <a:xfrm>
            <a:off x="748402" y="2923286"/>
            <a:ext cx="1316697" cy="995178"/>
          </a:xfrm>
          <a:prstGeom prst="rect">
            <a:avLst/>
          </a:prstGeom>
        </p:spPr>
      </p:pic>
      <p:pic>
        <p:nvPicPr>
          <p:cNvPr id="13" name="Picture 12" descr="Icon&#10;&#10;Description automatically generated with medium confidence">
            <a:extLst>
              <a:ext uri="{FF2B5EF4-FFF2-40B4-BE49-F238E27FC236}">
                <a16:creationId xmlns:a16="http://schemas.microsoft.com/office/drawing/2014/main" id="{E0F02E7E-B10B-2F4E-B23B-8A7FD53E83BB}"/>
              </a:ext>
            </a:extLst>
          </p:cNvPr>
          <p:cNvPicPr>
            <a:picLocks noChangeAspect="1"/>
          </p:cNvPicPr>
          <p:nvPr/>
        </p:nvPicPr>
        <p:blipFill>
          <a:blip r:embed="rId3"/>
          <a:stretch>
            <a:fillRect/>
          </a:stretch>
        </p:blipFill>
        <p:spPr>
          <a:xfrm>
            <a:off x="2751653" y="2844201"/>
            <a:ext cx="1721240" cy="1148055"/>
          </a:xfrm>
          <a:prstGeom prst="rect">
            <a:avLst/>
          </a:prstGeom>
        </p:spPr>
      </p:pic>
      <p:pic>
        <p:nvPicPr>
          <p:cNvPr id="34" name="Graphic 33" descr="Atom with solid fill">
            <a:extLst>
              <a:ext uri="{FF2B5EF4-FFF2-40B4-BE49-F238E27FC236}">
                <a16:creationId xmlns:a16="http://schemas.microsoft.com/office/drawing/2014/main" id="{31FE2F13-DDE0-F647-B3E5-C299943F78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4723" y="2950858"/>
            <a:ext cx="914400" cy="914400"/>
          </a:xfrm>
          <a:prstGeom prst="rect">
            <a:avLst/>
          </a:prstGeom>
        </p:spPr>
      </p:pic>
      <p:pic>
        <p:nvPicPr>
          <p:cNvPr id="36" name="Picture 35" descr="Icon&#10;&#10;Description automatically generated">
            <a:extLst>
              <a:ext uri="{FF2B5EF4-FFF2-40B4-BE49-F238E27FC236}">
                <a16:creationId xmlns:a16="http://schemas.microsoft.com/office/drawing/2014/main" id="{91B6CC90-CF24-FF41-97FF-5099A041D7A3}"/>
              </a:ext>
            </a:extLst>
          </p:cNvPr>
          <p:cNvPicPr>
            <a:picLocks noChangeAspect="1"/>
          </p:cNvPicPr>
          <p:nvPr/>
        </p:nvPicPr>
        <p:blipFill>
          <a:blip r:embed="rId6"/>
          <a:stretch>
            <a:fillRect/>
          </a:stretch>
        </p:blipFill>
        <p:spPr>
          <a:xfrm>
            <a:off x="7377636" y="2869751"/>
            <a:ext cx="1017962" cy="1017962"/>
          </a:xfrm>
          <a:prstGeom prst="rect">
            <a:avLst/>
          </a:prstGeom>
        </p:spPr>
      </p:pic>
    </p:spTree>
    <p:extLst>
      <p:ext uri="{BB962C8B-B14F-4D97-AF65-F5344CB8AC3E}">
        <p14:creationId xmlns:p14="http://schemas.microsoft.com/office/powerpoint/2010/main" val="1783039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2C5D28-AEB0-401F-858E-E1C9B4B68EDE}"/>
              </a:ext>
            </a:extLst>
          </p:cNvPr>
          <p:cNvSpPr>
            <a:spLocks noGrp="1"/>
          </p:cNvSpPr>
          <p:nvPr>
            <p:ph type="sldNum" sz="quarter" idx="12"/>
          </p:nvPr>
        </p:nvSpPr>
        <p:spPr/>
        <p:txBody>
          <a:bodyPr/>
          <a:lstStyle/>
          <a:p>
            <a:fld id="{A8160BDD-7155-D744-B749-9730458604AD}" type="slidenum">
              <a:rPr lang="en-US" smtClean="0"/>
              <a:pPr/>
              <a:t>17</a:t>
            </a:fld>
            <a:endParaRPr lang="en-US" dirty="0"/>
          </a:p>
        </p:txBody>
      </p:sp>
      <p:sp>
        <p:nvSpPr>
          <p:cNvPr id="4" name="Title 3">
            <a:extLst>
              <a:ext uri="{FF2B5EF4-FFF2-40B4-BE49-F238E27FC236}">
                <a16:creationId xmlns:a16="http://schemas.microsoft.com/office/drawing/2014/main" id="{7BF8A587-A42C-4E19-B2D4-BBE8B7B3B4B7}"/>
              </a:ext>
            </a:extLst>
          </p:cNvPr>
          <p:cNvSpPr>
            <a:spLocks noGrp="1"/>
          </p:cNvSpPr>
          <p:nvPr>
            <p:ph type="title"/>
          </p:nvPr>
        </p:nvSpPr>
        <p:spPr/>
        <p:txBody>
          <a:bodyPr/>
          <a:lstStyle/>
          <a:p>
            <a:r>
              <a:rPr lang="en-US" dirty="0"/>
              <a:t>Security Risk Analysis and Ethical Rights</a:t>
            </a:r>
          </a:p>
        </p:txBody>
      </p:sp>
      <p:sp>
        <p:nvSpPr>
          <p:cNvPr id="3" name="Content Placeholder 2">
            <a:extLst>
              <a:ext uri="{FF2B5EF4-FFF2-40B4-BE49-F238E27FC236}">
                <a16:creationId xmlns:a16="http://schemas.microsoft.com/office/drawing/2014/main" id="{65CF0119-732D-40EB-9D42-A8F5226CFCAF}"/>
              </a:ext>
            </a:extLst>
          </p:cNvPr>
          <p:cNvSpPr>
            <a:spLocks noGrp="1"/>
          </p:cNvSpPr>
          <p:nvPr>
            <p:ph idx="1"/>
          </p:nvPr>
        </p:nvSpPr>
        <p:spPr/>
        <p:txBody>
          <a:bodyPr/>
          <a:lstStyle/>
          <a:p>
            <a:pPr>
              <a:buFont typeface="Arial" panose="020B0604020202020204" pitchFamily="34" charset="0"/>
              <a:buChar char="•"/>
            </a:pPr>
            <a:r>
              <a:rPr lang="en-US" dirty="0"/>
              <a:t>Risk roles do not affect the gravity or magnitude of risk.</a:t>
            </a:r>
          </a:p>
          <a:p>
            <a:pPr>
              <a:buFont typeface="Arial" panose="020B0604020202020204" pitchFamily="34" charset="0"/>
              <a:buChar char="•"/>
            </a:pPr>
            <a:r>
              <a:rPr lang="en-US" dirty="0"/>
              <a:t>From a favorable risk position, be sure to consider other risk roles and how they are affected.</a:t>
            </a:r>
          </a:p>
          <a:p>
            <a:pPr lvl="1">
              <a:buFont typeface="Arial" panose="020B0604020202020204" pitchFamily="34" charset="0"/>
              <a:buChar char="•"/>
            </a:pPr>
            <a:r>
              <a:rPr lang="en-US" dirty="0"/>
              <a:t>Consumption vs. climate change</a:t>
            </a:r>
          </a:p>
          <a:p>
            <a:pPr lvl="1">
              <a:buFont typeface="Arial" panose="020B0604020202020204" pitchFamily="34" charset="0"/>
              <a:buChar char="•"/>
            </a:pPr>
            <a:r>
              <a:rPr lang="en-US" dirty="0"/>
              <a:t>Now vs. future generations</a:t>
            </a:r>
          </a:p>
          <a:p>
            <a:pPr>
              <a:buFont typeface="Arial" panose="020B0604020202020204" pitchFamily="34" charset="0"/>
              <a:buChar char="•"/>
            </a:pPr>
            <a:r>
              <a:rPr lang="en-US" dirty="0"/>
              <a:t>Consider the rights of all risk roles as you analyze risk.</a:t>
            </a:r>
          </a:p>
        </p:txBody>
      </p:sp>
    </p:spTree>
    <p:extLst>
      <p:ext uri="{BB962C8B-B14F-4D97-AF65-F5344CB8AC3E}">
        <p14:creationId xmlns:p14="http://schemas.microsoft.com/office/powerpoint/2010/main" val="372125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98CD6-C934-4838-B7A5-B17C02899EBF}"/>
              </a:ext>
            </a:extLst>
          </p:cNvPr>
          <p:cNvSpPr>
            <a:spLocks noGrp="1"/>
          </p:cNvSpPr>
          <p:nvPr>
            <p:ph type="sldNum" sz="quarter" idx="12"/>
          </p:nvPr>
        </p:nvSpPr>
        <p:spPr/>
        <p:txBody>
          <a:bodyPr/>
          <a:lstStyle/>
          <a:p>
            <a:fld id="{A8160BDD-7155-D744-B749-9730458604AD}" type="slidenum">
              <a:rPr lang="en-US" smtClean="0"/>
              <a:pPr/>
              <a:t>18</a:t>
            </a:fld>
            <a:endParaRPr lang="en-US" dirty="0"/>
          </a:p>
        </p:txBody>
      </p:sp>
      <p:sp>
        <p:nvSpPr>
          <p:cNvPr id="4" name="Title 3">
            <a:extLst>
              <a:ext uri="{FF2B5EF4-FFF2-40B4-BE49-F238E27FC236}">
                <a16:creationId xmlns:a16="http://schemas.microsoft.com/office/drawing/2014/main" id="{CEDE55CF-03DB-4941-A422-DDF5FCA847CE}"/>
              </a:ext>
            </a:extLst>
          </p:cNvPr>
          <p:cNvSpPr>
            <a:spLocks noGrp="1"/>
          </p:cNvSpPr>
          <p:nvPr>
            <p:ph type="title"/>
          </p:nvPr>
        </p:nvSpPr>
        <p:spPr/>
        <p:txBody>
          <a:bodyPr/>
          <a:lstStyle/>
          <a:p>
            <a:r>
              <a:rPr lang="en-US" dirty="0"/>
              <a:t>Activity: Identifying Security Risks</a:t>
            </a:r>
          </a:p>
        </p:txBody>
      </p:sp>
      <p:sp>
        <p:nvSpPr>
          <p:cNvPr id="5" name="Text Placeholder 4">
            <a:extLst>
              <a:ext uri="{FF2B5EF4-FFF2-40B4-BE49-F238E27FC236}">
                <a16:creationId xmlns:a16="http://schemas.microsoft.com/office/drawing/2014/main" id="{751724E4-0F71-460A-A05E-ABEA02B92797}"/>
              </a:ext>
            </a:extLst>
          </p:cNvPr>
          <p:cNvSpPr>
            <a:spLocks noGrp="1"/>
          </p:cNvSpPr>
          <p:nvPr>
            <p:ph idx="1"/>
          </p:nvPr>
        </p:nvSpPr>
        <p:spPr/>
        <p:txBody>
          <a:bodyPr vert="horz" lIns="91440" tIns="45720" rIns="91440" bIns="45720" rtlCol="0" anchor="t">
            <a:noAutofit/>
          </a:bodyPr>
          <a:lstStyle/>
          <a:p>
            <a:pPr marL="0" indent="0">
              <a:buNone/>
            </a:pPr>
            <a:r>
              <a:rPr lang="en-US" dirty="0"/>
              <a:t>Scenario: Consider the </a:t>
            </a:r>
            <a:r>
              <a:rPr lang="en-US" dirty="0" err="1"/>
              <a:t>RudiBrace</a:t>
            </a:r>
            <a:r>
              <a:rPr lang="en-US" dirty="0"/>
              <a:t> product, or a product you are working on in your own workplace. </a:t>
            </a:r>
            <a:br>
              <a:rPr lang="en-US" dirty="0"/>
            </a:br>
            <a:endParaRPr lang="en-US" dirty="0"/>
          </a:p>
          <a:p>
            <a:pPr>
              <a:buFont typeface="+mj-lt"/>
              <a:buAutoNum type="arabicPeriod"/>
            </a:pPr>
            <a:r>
              <a:rPr lang="en-US" dirty="0"/>
              <a:t>List at least one security risk associated with the product and the risk roles that your organization has with respect to these risks. </a:t>
            </a:r>
            <a:br>
              <a:rPr lang="en-US" dirty="0"/>
            </a:br>
            <a:br>
              <a:rPr lang="en-US" dirty="0"/>
            </a:br>
            <a:endParaRPr lang="en-US" dirty="0"/>
          </a:p>
          <a:p>
            <a:pPr>
              <a:buFont typeface="+mj-lt"/>
              <a:buAutoNum type="arabicPeriod"/>
            </a:pPr>
            <a:r>
              <a:rPr lang="en-US" dirty="0"/>
              <a:t>Are there any groups with respect to these risks that are in problematic risk roles?</a:t>
            </a:r>
            <a:endParaRPr lang="en-IT" dirty="0"/>
          </a:p>
          <a:p>
            <a:pPr marL="0" indent="0">
              <a:buNone/>
            </a:pPr>
            <a:r>
              <a:rPr lang="en-US" dirty="0"/>
              <a:t> </a:t>
            </a:r>
            <a:endParaRPr lang="en-IT" dirty="0"/>
          </a:p>
        </p:txBody>
      </p:sp>
    </p:spTree>
    <p:extLst>
      <p:ext uri="{BB962C8B-B14F-4D97-AF65-F5344CB8AC3E}">
        <p14:creationId xmlns:p14="http://schemas.microsoft.com/office/powerpoint/2010/main" val="298231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BA15-AF06-4C1C-A523-0AD035C47AA3}"/>
              </a:ext>
            </a:extLst>
          </p:cNvPr>
          <p:cNvSpPr>
            <a:spLocks noGrp="1"/>
          </p:cNvSpPr>
          <p:nvPr>
            <p:ph type="title"/>
          </p:nvPr>
        </p:nvSpPr>
        <p:spPr/>
        <p:txBody>
          <a:bodyPr/>
          <a:lstStyle/>
          <a:p>
            <a:r>
              <a:rPr lang="en-US" dirty="0"/>
              <a:t>Security Tradeoffs</a:t>
            </a:r>
          </a:p>
        </p:txBody>
      </p:sp>
      <p:sp>
        <p:nvSpPr>
          <p:cNvPr id="3" name="Text Placeholder 2">
            <a:extLst>
              <a:ext uri="{FF2B5EF4-FFF2-40B4-BE49-F238E27FC236}">
                <a16:creationId xmlns:a16="http://schemas.microsoft.com/office/drawing/2014/main" id="{C79C1BA6-A183-4E3D-9318-076C9677844A}"/>
              </a:ext>
            </a:extLst>
          </p:cNvPr>
          <p:cNvSpPr>
            <a:spLocks noGrp="1"/>
          </p:cNvSpPr>
          <p:nvPr>
            <p:ph type="body" idx="1"/>
          </p:nvPr>
        </p:nvSpPr>
        <p:spPr/>
        <p:txBody>
          <a:bodyPr/>
          <a:lstStyle/>
          <a:p>
            <a:r>
              <a:rPr lang="en-US" dirty="0"/>
              <a:t>Topic C</a:t>
            </a:r>
          </a:p>
        </p:txBody>
      </p:sp>
      <p:sp>
        <p:nvSpPr>
          <p:cNvPr id="4" name="Slide Number Placeholder 3">
            <a:extLst>
              <a:ext uri="{FF2B5EF4-FFF2-40B4-BE49-F238E27FC236}">
                <a16:creationId xmlns:a16="http://schemas.microsoft.com/office/drawing/2014/main" id="{D3251716-030B-40F3-BFC7-CBDC41693E25}"/>
              </a:ext>
            </a:extLst>
          </p:cNvPr>
          <p:cNvSpPr>
            <a:spLocks noGrp="1"/>
          </p:cNvSpPr>
          <p:nvPr>
            <p:ph type="sldNum" sz="quarter" idx="12"/>
          </p:nvPr>
        </p:nvSpPr>
        <p:spPr/>
        <p:txBody>
          <a:bodyPr/>
          <a:lstStyle/>
          <a:p>
            <a:fld id="{A8160BDD-7155-D744-B749-9730458604AD}" type="slidenum">
              <a:rPr lang="en-US" smtClean="0"/>
              <a:t>19</a:t>
            </a:fld>
            <a:endParaRPr lang="en-US" dirty="0"/>
          </a:p>
        </p:txBody>
      </p:sp>
    </p:spTree>
    <p:extLst>
      <p:ext uri="{BB962C8B-B14F-4D97-AF65-F5344CB8AC3E}">
        <p14:creationId xmlns:p14="http://schemas.microsoft.com/office/powerpoint/2010/main" val="274822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CCE3-CF82-48A8-9E18-878EC2D951F0}"/>
              </a:ext>
            </a:extLst>
          </p:cNvPr>
          <p:cNvSpPr>
            <a:spLocks noGrp="1"/>
          </p:cNvSpPr>
          <p:nvPr>
            <p:ph type="title"/>
          </p:nvPr>
        </p:nvSpPr>
        <p:spPr/>
        <p:txBody>
          <a:bodyPr/>
          <a:lstStyle/>
          <a:p>
            <a:r>
              <a:rPr lang="en-US" dirty="0"/>
              <a:t>What Is Security?</a:t>
            </a:r>
          </a:p>
        </p:txBody>
      </p:sp>
      <p:sp>
        <p:nvSpPr>
          <p:cNvPr id="3" name="Text Placeholder 2">
            <a:extLst>
              <a:ext uri="{FF2B5EF4-FFF2-40B4-BE49-F238E27FC236}">
                <a16:creationId xmlns:a16="http://schemas.microsoft.com/office/drawing/2014/main" id="{3F24D241-50F5-48A3-B119-15B029D74ED5}"/>
              </a:ext>
            </a:extLst>
          </p:cNvPr>
          <p:cNvSpPr>
            <a:spLocks noGrp="1"/>
          </p:cNvSpPr>
          <p:nvPr>
            <p:ph type="body" idx="1"/>
          </p:nvPr>
        </p:nvSpPr>
        <p:spPr/>
        <p:txBody>
          <a:bodyPr/>
          <a:lstStyle/>
          <a:p>
            <a:r>
              <a:rPr lang="en-US" dirty="0"/>
              <a:t>Topic A</a:t>
            </a:r>
          </a:p>
        </p:txBody>
      </p:sp>
      <p:sp>
        <p:nvSpPr>
          <p:cNvPr id="4" name="Slide Number Placeholder 3">
            <a:extLst>
              <a:ext uri="{FF2B5EF4-FFF2-40B4-BE49-F238E27FC236}">
                <a16:creationId xmlns:a16="http://schemas.microsoft.com/office/drawing/2014/main" id="{284C6C9B-D37E-4534-A726-BC9C1AE607B2}"/>
              </a:ext>
            </a:extLst>
          </p:cNvPr>
          <p:cNvSpPr>
            <a:spLocks noGrp="1"/>
          </p:cNvSpPr>
          <p:nvPr>
            <p:ph type="sldNum" sz="quarter" idx="12"/>
          </p:nvPr>
        </p:nvSpPr>
        <p:spPr/>
        <p:txBody>
          <a:bodyPr/>
          <a:lstStyle/>
          <a:p>
            <a:fld id="{A8160BDD-7155-D744-B749-9730458604AD}" type="slidenum">
              <a:rPr lang="en-US" smtClean="0"/>
              <a:t>2</a:t>
            </a:fld>
            <a:endParaRPr lang="en-US" dirty="0"/>
          </a:p>
        </p:txBody>
      </p:sp>
    </p:spTree>
    <p:extLst>
      <p:ext uri="{BB962C8B-B14F-4D97-AF65-F5344CB8AC3E}">
        <p14:creationId xmlns:p14="http://schemas.microsoft.com/office/powerpoint/2010/main" val="297723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nchor="ctr">
            <a:normAutofit/>
          </a:bodyPr>
          <a:lstStyle/>
          <a:p>
            <a:r>
              <a:rPr lang="en-US" dirty="0"/>
              <a:t>Potential Security Conflicts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20</a:t>
            </a:fld>
            <a:endParaRPr lang="en-US" dirty="0"/>
          </a:p>
        </p:txBody>
      </p:sp>
      <p:grpSp>
        <p:nvGrpSpPr>
          <p:cNvPr id="3" name="Group 2">
            <a:extLst>
              <a:ext uri="{FF2B5EF4-FFF2-40B4-BE49-F238E27FC236}">
                <a16:creationId xmlns:a16="http://schemas.microsoft.com/office/drawing/2014/main" id="{C2F536FC-A831-45A0-A606-0D0914C9A9AB}"/>
              </a:ext>
            </a:extLst>
          </p:cNvPr>
          <p:cNvGrpSpPr/>
          <p:nvPr/>
        </p:nvGrpSpPr>
        <p:grpSpPr>
          <a:xfrm>
            <a:off x="1328158" y="1301077"/>
            <a:ext cx="6487683" cy="4788195"/>
            <a:chOff x="1210087" y="1151860"/>
            <a:chExt cx="6487683" cy="4788195"/>
          </a:xfrm>
        </p:grpSpPr>
        <p:sp>
          <p:nvSpPr>
            <p:cNvPr id="7" name="Oval 6">
              <a:extLst>
                <a:ext uri="{FF2B5EF4-FFF2-40B4-BE49-F238E27FC236}">
                  <a16:creationId xmlns:a16="http://schemas.microsoft.com/office/drawing/2014/main" id="{9BAFFA37-520A-4C43-B244-285C12EFC3C5}"/>
                </a:ext>
              </a:extLst>
            </p:cNvPr>
            <p:cNvSpPr/>
            <p:nvPr/>
          </p:nvSpPr>
          <p:spPr>
            <a:xfrm>
              <a:off x="3746863" y="2881423"/>
              <a:ext cx="1414131" cy="132906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Security</a:t>
              </a:r>
            </a:p>
          </p:txBody>
        </p:sp>
        <p:sp>
          <p:nvSpPr>
            <p:cNvPr id="9" name="Oval 8">
              <a:extLst>
                <a:ext uri="{FF2B5EF4-FFF2-40B4-BE49-F238E27FC236}">
                  <a16:creationId xmlns:a16="http://schemas.microsoft.com/office/drawing/2014/main" id="{996DF781-649B-6A43-B2CC-232875CFCE89}"/>
                </a:ext>
              </a:extLst>
            </p:cNvPr>
            <p:cNvSpPr/>
            <p:nvPr/>
          </p:nvSpPr>
          <p:spPr>
            <a:xfrm>
              <a:off x="3746864" y="1151860"/>
              <a:ext cx="1414131" cy="1329069"/>
            </a:xfrm>
            <a:prstGeom prst="ellipse">
              <a:avLst/>
            </a:prstGeom>
            <a:solidFill>
              <a:schemeClr val="accent5"/>
            </a:solidFill>
            <a:ln w="28575" cap="flat" cmpd="sng" algn="ctr">
              <a:solidFill>
                <a:srgbClr val="FF0000"/>
              </a:solidFill>
              <a:prstDash val="solid"/>
            </a:ln>
            <a:effectLst/>
          </p:spPr>
          <p:txBody>
            <a:bodyPr rtlCol="0" anchor="ctr"/>
            <a:lstStyle/>
            <a:p>
              <a:pPr algn="ctr" defTabSz="914400"/>
              <a:r>
                <a:rPr lang="en-GB" sz="1400" b="1" kern="0" dirty="0">
                  <a:solidFill>
                    <a:schemeClr val="bg1"/>
                  </a:solidFill>
                  <a:latin typeface="Calibri" panose="020F0502020204030204" pitchFamily="34" charset="0"/>
                </a:rPr>
                <a:t>Privacy</a:t>
              </a:r>
            </a:p>
          </p:txBody>
        </p:sp>
        <p:sp>
          <p:nvSpPr>
            <p:cNvPr id="10" name="Oval 9">
              <a:extLst>
                <a:ext uri="{FF2B5EF4-FFF2-40B4-BE49-F238E27FC236}">
                  <a16:creationId xmlns:a16="http://schemas.microsoft.com/office/drawing/2014/main" id="{2B0918E6-7E6F-3441-A25B-FB744FA38313}"/>
                </a:ext>
              </a:extLst>
            </p:cNvPr>
            <p:cNvSpPr/>
            <p:nvPr/>
          </p:nvSpPr>
          <p:spPr>
            <a:xfrm>
              <a:off x="6283639" y="2881423"/>
              <a:ext cx="1414131" cy="1329069"/>
            </a:xfrm>
            <a:prstGeom prst="ellipse">
              <a:avLst/>
            </a:prstGeom>
            <a:solidFill>
              <a:schemeClr val="accent5"/>
            </a:solidFill>
            <a:ln w="28575" cap="flat" cmpd="sng" algn="ctr">
              <a:solidFill>
                <a:srgbClr val="FF0000"/>
              </a:solidFill>
              <a:prstDash val="solid"/>
            </a:ln>
            <a:effectLst/>
          </p:spPr>
          <p:txBody>
            <a:bodyPr rtlCol="0" anchor="ctr"/>
            <a:lstStyle/>
            <a:p>
              <a:pPr algn="ctr" defTabSz="914400"/>
              <a:r>
                <a:rPr lang="en-GB" sz="1400" b="1" kern="0" dirty="0">
                  <a:solidFill>
                    <a:schemeClr val="bg1"/>
                  </a:solidFill>
                  <a:latin typeface="Calibri" panose="020F0502020204030204" pitchFamily="34" charset="0"/>
                </a:rPr>
                <a:t>Account-</a:t>
              </a:r>
            </a:p>
            <a:p>
              <a:pPr algn="ctr" defTabSz="914400"/>
              <a:r>
                <a:rPr lang="en-GB" sz="1400" b="1" kern="0" dirty="0">
                  <a:solidFill>
                    <a:schemeClr val="bg1"/>
                  </a:solidFill>
                  <a:latin typeface="Calibri" panose="020F0502020204030204" pitchFamily="34" charset="0"/>
                </a:rPr>
                <a:t>ability</a:t>
              </a:r>
            </a:p>
          </p:txBody>
        </p:sp>
        <p:sp>
          <p:nvSpPr>
            <p:cNvPr id="11" name="Oval 10">
              <a:extLst>
                <a:ext uri="{FF2B5EF4-FFF2-40B4-BE49-F238E27FC236}">
                  <a16:creationId xmlns:a16="http://schemas.microsoft.com/office/drawing/2014/main" id="{39CB0E31-A88C-A44E-AFD7-B9A270DF2D4D}"/>
                </a:ext>
              </a:extLst>
            </p:cNvPr>
            <p:cNvSpPr/>
            <p:nvPr/>
          </p:nvSpPr>
          <p:spPr>
            <a:xfrm>
              <a:off x="1210087" y="2889928"/>
              <a:ext cx="1414131" cy="1329069"/>
            </a:xfrm>
            <a:prstGeom prst="ellipse">
              <a:avLst/>
            </a:prstGeom>
            <a:solidFill>
              <a:schemeClr val="accent5"/>
            </a:solidFill>
            <a:ln w="28575" cap="flat" cmpd="sng" algn="ctr">
              <a:solidFill>
                <a:srgbClr val="FF0000"/>
              </a:solidFill>
              <a:prstDash val="solid"/>
            </a:ln>
            <a:effectLst/>
          </p:spPr>
          <p:txBody>
            <a:bodyPr rtlCol="0" anchor="ctr"/>
            <a:lstStyle/>
            <a:p>
              <a:pPr algn="ctr" defTabSz="914400"/>
              <a:r>
                <a:rPr lang="en-GB" sz="1400" b="1" kern="0" dirty="0">
                  <a:solidFill>
                    <a:schemeClr val="bg1"/>
                  </a:solidFill>
                  <a:latin typeface="Calibri" panose="020F0502020204030204" pitchFamily="34" charset="0"/>
                </a:rPr>
                <a:t>Fairness</a:t>
              </a:r>
            </a:p>
          </p:txBody>
        </p:sp>
        <p:sp>
          <p:nvSpPr>
            <p:cNvPr id="13" name="Oval 12">
              <a:extLst>
                <a:ext uri="{FF2B5EF4-FFF2-40B4-BE49-F238E27FC236}">
                  <a16:creationId xmlns:a16="http://schemas.microsoft.com/office/drawing/2014/main" id="{55AB41E0-AD8B-BC4B-8DB8-5738E60A7238}"/>
                </a:ext>
              </a:extLst>
            </p:cNvPr>
            <p:cNvSpPr/>
            <p:nvPr/>
          </p:nvSpPr>
          <p:spPr>
            <a:xfrm>
              <a:off x="3746863" y="4610986"/>
              <a:ext cx="1414131" cy="1329069"/>
            </a:xfrm>
            <a:prstGeom prst="ellipse">
              <a:avLst/>
            </a:prstGeom>
            <a:solidFill>
              <a:schemeClr val="accent5"/>
            </a:solidFill>
            <a:ln w="28575" cap="flat" cmpd="sng" algn="ctr">
              <a:solidFill>
                <a:srgbClr val="FF0000"/>
              </a:solidFill>
              <a:prstDash val="solid"/>
            </a:ln>
            <a:effectLst/>
          </p:spPr>
          <p:txBody>
            <a:bodyPr rtlCol="0" anchor="ctr"/>
            <a:lstStyle/>
            <a:p>
              <a:pPr algn="ctr" defTabSz="914400"/>
              <a:r>
                <a:rPr lang="en-GB" sz="1400" b="1" kern="0" dirty="0">
                  <a:solidFill>
                    <a:schemeClr val="bg1"/>
                  </a:solidFill>
                  <a:latin typeface="Calibri" panose="020F0502020204030204" pitchFamily="34" charset="0"/>
                </a:rPr>
                <a:t>Environ-ment</a:t>
              </a:r>
            </a:p>
          </p:txBody>
        </p:sp>
        <p:sp>
          <p:nvSpPr>
            <p:cNvPr id="14" name="Multiply 13">
              <a:extLst>
                <a:ext uri="{FF2B5EF4-FFF2-40B4-BE49-F238E27FC236}">
                  <a16:creationId xmlns:a16="http://schemas.microsoft.com/office/drawing/2014/main" id="{9D95E257-19F2-9B4C-BF0F-95349D6EAB5F}"/>
                </a:ext>
              </a:extLst>
            </p:cNvPr>
            <p:cNvSpPr/>
            <p:nvPr/>
          </p:nvSpPr>
          <p:spPr>
            <a:xfrm>
              <a:off x="4249936" y="2500066"/>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15" name="Multiply 14">
              <a:extLst>
                <a:ext uri="{FF2B5EF4-FFF2-40B4-BE49-F238E27FC236}">
                  <a16:creationId xmlns:a16="http://schemas.microsoft.com/office/drawing/2014/main" id="{E4957B8C-1FA7-DF4F-ABFF-04BCF0842296}"/>
                </a:ext>
              </a:extLst>
            </p:cNvPr>
            <p:cNvSpPr/>
            <p:nvPr/>
          </p:nvSpPr>
          <p:spPr>
            <a:xfrm>
              <a:off x="5518324" y="3350727"/>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16" name="Multiply 15">
              <a:extLst>
                <a:ext uri="{FF2B5EF4-FFF2-40B4-BE49-F238E27FC236}">
                  <a16:creationId xmlns:a16="http://schemas.microsoft.com/office/drawing/2014/main" id="{6D635BE0-2A1E-C34F-A01E-18991E268E87}"/>
                </a:ext>
              </a:extLst>
            </p:cNvPr>
            <p:cNvSpPr/>
            <p:nvPr/>
          </p:nvSpPr>
          <p:spPr>
            <a:xfrm>
              <a:off x="4249936" y="4201389"/>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17" name="Multiply 16">
              <a:extLst>
                <a:ext uri="{FF2B5EF4-FFF2-40B4-BE49-F238E27FC236}">
                  <a16:creationId xmlns:a16="http://schemas.microsoft.com/office/drawing/2014/main" id="{A5CBC17B-6C40-3948-A9E1-F4C7B0CBA574}"/>
                </a:ext>
              </a:extLst>
            </p:cNvPr>
            <p:cNvSpPr/>
            <p:nvPr/>
          </p:nvSpPr>
          <p:spPr>
            <a:xfrm>
              <a:off x="2981548" y="3359232"/>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grpSp>
    </p:spTree>
    <p:extLst>
      <p:ext uri="{BB962C8B-B14F-4D97-AF65-F5344CB8AC3E}">
        <p14:creationId xmlns:p14="http://schemas.microsoft.com/office/powerpoint/2010/main" val="60986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a:xfrm>
            <a:off x="6820584" y="6445470"/>
            <a:ext cx="2133600" cy="365125"/>
          </a:xfrm>
        </p:spPr>
        <p:txBody>
          <a:bodyPr anchor="ctr">
            <a:normAutofit/>
          </a:bodyPr>
          <a:lstStyle/>
          <a:p>
            <a:pPr>
              <a:spcAft>
                <a:spcPts val="600"/>
              </a:spcAft>
            </a:pPr>
            <a:fld id="{A8160BDD-7155-D744-B749-9730458604AD}" type="slidenum">
              <a:rPr lang="en-US" smtClean="0"/>
              <a:pPr>
                <a:spcAft>
                  <a:spcPts val="600"/>
                </a:spcAft>
              </a:pPr>
              <a:t>21</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a:xfrm>
            <a:off x="341925" y="100269"/>
            <a:ext cx="7883768" cy="844611"/>
          </a:xfrm>
        </p:spPr>
        <p:txBody>
          <a:bodyPr anchor="ctr">
            <a:normAutofit/>
          </a:bodyPr>
          <a:lstStyle/>
          <a:p>
            <a:r>
              <a:rPr lang="en-US" dirty="0"/>
              <a:t>Privacy Tradeoffs</a:t>
            </a:r>
          </a:p>
        </p:txBody>
      </p:sp>
      <p:sp>
        <p:nvSpPr>
          <p:cNvPr id="6" name="Oval 5">
            <a:extLst>
              <a:ext uri="{FF2B5EF4-FFF2-40B4-BE49-F238E27FC236}">
                <a16:creationId xmlns:a16="http://schemas.microsoft.com/office/drawing/2014/main" id="{0246A53D-78E1-B640-B9CB-18D0157E327C}"/>
              </a:ext>
            </a:extLst>
          </p:cNvPr>
          <p:cNvSpPr/>
          <p:nvPr/>
        </p:nvSpPr>
        <p:spPr>
          <a:xfrm>
            <a:off x="1497813" y="1360967"/>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Increase privacy by securing personal data</a:t>
            </a:r>
          </a:p>
        </p:txBody>
      </p:sp>
      <p:sp>
        <p:nvSpPr>
          <p:cNvPr id="7" name="Oval 6">
            <a:extLst>
              <a:ext uri="{FF2B5EF4-FFF2-40B4-BE49-F238E27FC236}">
                <a16:creationId xmlns:a16="http://schemas.microsoft.com/office/drawing/2014/main" id="{0448BA28-8900-9D44-A710-6F6D5A350400}"/>
              </a:ext>
            </a:extLst>
          </p:cNvPr>
          <p:cNvSpPr/>
          <p:nvPr/>
        </p:nvSpPr>
        <p:spPr>
          <a:xfrm>
            <a:off x="5780635" y="1360966"/>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Support national security by gaining access to personal data</a:t>
            </a:r>
          </a:p>
        </p:txBody>
      </p:sp>
      <p:sp>
        <p:nvSpPr>
          <p:cNvPr id="8" name="Multiply 7">
            <a:extLst>
              <a:ext uri="{FF2B5EF4-FFF2-40B4-BE49-F238E27FC236}">
                <a16:creationId xmlns:a16="http://schemas.microsoft.com/office/drawing/2014/main" id="{548AF9AD-B399-E741-8869-C37FF92510E7}"/>
              </a:ext>
            </a:extLst>
          </p:cNvPr>
          <p:cNvSpPr/>
          <p:nvPr/>
        </p:nvSpPr>
        <p:spPr>
          <a:xfrm>
            <a:off x="4336898" y="2013165"/>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6148" name="Picture 4">
            <a:extLst>
              <a:ext uri="{FF2B5EF4-FFF2-40B4-BE49-F238E27FC236}">
                <a16:creationId xmlns:a16="http://schemas.microsoft.com/office/drawing/2014/main" id="{42A94FB1-03F5-486A-8EF2-EB2821ABC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065" y="358797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E879A4E-52EB-496F-B55B-2627E4B74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781" y="3587970"/>
            <a:ext cx="27813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307">
            <a:extLst>
              <a:ext uri="{FF2B5EF4-FFF2-40B4-BE49-F238E27FC236}">
                <a16:creationId xmlns:a16="http://schemas.microsoft.com/office/drawing/2014/main" id="{96647963-E68F-49E8-A257-990C3C96FD13}"/>
              </a:ext>
            </a:extLst>
          </p:cNvPr>
          <p:cNvSpPr txBox="1">
            <a:spLocks noChangeArrowheads="1"/>
          </p:cNvSpPr>
          <p:nvPr/>
        </p:nvSpPr>
        <p:spPr bwMode="auto">
          <a:xfrm>
            <a:off x="3826669" y="4900521"/>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Vs.</a:t>
            </a:r>
          </a:p>
        </p:txBody>
      </p:sp>
    </p:spTree>
    <p:extLst>
      <p:ext uri="{BB962C8B-B14F-4D97-AF65-F5344CB8AC3E}">
        <p14:creationId xmlns:p14="http://schemas.microsoft.com/office/powerpoint/2010/main" val="149820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a:xfrm>
            <a:off x="6820584" y="6445470"/>
            <a:ext cx="2133600" cy="365125"/>
          </a:xfrm>
        </p:spPr>
        <p:txBody>
          <a:bodyPr anchor="ctr">
            <a:normAutofit/>
          </a:bodyPr>
          <a:lstStyle/>
          <a:p>
            <a:pPr>
              <a:spcAft>
                <a:spcPts val="600"/>
              </a:spcAft>
            </a:pPr>
            <a:fld id="{A8160BDD-7155-D744-B749-9730458604AD}" type="slidenum">
              <a:rPr lang="en-US" smtClean="0"/>
              <a:pPr>
                <a:spcAft>
                  <a:spcPts val="600"/>
                </a:spcAft>
              </a:pPr>
              <a:t>22</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a:xfrm>
            <a:off x="341925" y="100269"/>
            <a:ext cx="7883768" cy="844611"/>
          </a:xfrm>
        </p:spPr>
        <p:txBody>
          <a:bodyPr anchor="ctr">
            <a:normAutofit/>
          </a:bodyPr>
          <a:lstStyle/>
          <a:p>
            <a:r>
              <a:rPr lang="en-US" dirty="0"/>
              <a:t>Accountability Tradeoffs</a:t>
            </a:r>
          </a:p>
        </p:txBody>
      </p:sp>
      <p:sp>
        <p:nvSpPr>
          <p:cNvPr id="7" name="Oval 6">
            <a:extLst>
              <a:ext uri="{FF2B5EF4-FFF2-40B4-BE49-F238E27FC236}">
                <a16:creationId xmlns:a16="http://schemas.microsoft.com/office/drawing/2014/main" id="{8316F686-09A1-C84D-8C47-FF55978A6D3E}"/>
              </a:ext>
            </a:extLst>
          </p:cNvPr>
          <p:cNvSpPr/>
          <p:nvPr/>
        </p:nvSpPr>
        <p:spPr>
          <a:xfrm>
            <a:off x="1557771" y="1360967"/>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Keeping information confidential to increase security</a:t>
            </a:r>
          </a:p>
        </p:txBody>
      </p:sp>
      <p:sp>
        <p:nvSpPr>
          <p:cNvPr id="8" name="Oval 7">
            <a:extLst>
              <a:ext uri="{FF2B5EF4-FFF2-40B4-BE49-F238E27FC236}">
                <a16:creationId xmlns:a16="http://schemas.microsoft.com/office/drawing/2014/main" id="{CE041C6F-88D3-5B49-96FB-0820C3F16A04}"/>
              </a:ext>
            </a:extLst>
          </p:cNvPr>
          <p:cNvSpPr/>
          <p:nvPr/>
        </p:nvSpPr>
        <p:spPr>
          <a:xfrm>
            <a:off x="5840592" y="1360966"/>
            <a:ext cx="1954287" cy="1836734"/>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Having access to sensitive information to increase accountability</a:t>
            </a:r>
          </a:p>
        </p:txBody>
      </p:sp>
      <p:sp>
        <p:nvSpPr>
          <p:cNvPr id="9" name="Multiply 8">
            <a:extLst>
              <a:ext uri="{FF2B5EF4-FFF2-40B4-BE49-F238E27FC236}">
                <a16:creationId xmlns:a16="http://schemas.microsoft.com/office/drawing/2014/main" id="{61DE79ED-6814-F94C-86FB-EFA8C0DD71EE}"/>
              </a:ext>
            </a:extLst>
          </p:cNvPr>
          <p:cNvSpPr/>
          <p:nvPr/>
        </p:nvSpPr>
        <p:spPr>
          <a:xfrm>
            <a:off x="4396855" y="2013165"/>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3074" name="Picture 2">
            <a:extLst>
              <a:ext uri="{FF2B5EF4-FFF2-40B4-BE49-F238E27FC236}">
                <a16:creationId xmlns:a16="http://schemas.microsoft.com/office/drawing/2014/main" id="{3FEB7F52-2A04-407E-B474-F2970005F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3471910"/>
            <a:ext cx="436245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983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a:xfrm>
            <a:off x="6820584" y="6445470"/>
            <a:ext cx="2133600" cy="365125"/>
          </a:xfrm>
        </p:spPr>
        <p:txBody>
          <a:bodyPr anchor="ctr">
            <a:normAutofit/>
          </a:bodyPr>
          <a:lstStyle/>
          <a:p>
            <a:pPr>
              <a:spcAft>
                <a:spcPts val="600"/>
              </a:spcAft>
            </a:pPr>
            <a:fld id="{A8160BDD-7155-D744-B749-9730458604AD}" type="slidenum">
              <a:rPr lang="en-US" smtClean="0"/>
              <a:pPr>
                <a:spcAft>
                  <a:spcPts val="600"/>
                </a:spcAft>
              </a:pPr>
              <a:t>23</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a:xfrm>
            <a:off x="341925" y="100269"/>
            <a:ext cx="7883768" cy="844611"/>
          </a:xfrm>
        </p:spPr>
        <p:txBody>
          <a:bodyPr anchor="ctr">
            <a:normAutofit/>
          </a:bodyPr>
          <a:lstStyle/>
          <a:p>
            <a:r>
              <a:rPr lang="en-US" dirty="0"/>
              <a:t>Fairness Tradeoffs</a:t>
            </a:r>
          </a:p>
        </p:txBody>
      </p:sp>
      <p:sp>
        <p:nvSpPr>
          <p:cNvPr id="6" name="Oval 5">
            <a:extLst>
              <a:ext uri="{FF2B5EF4-FFF2-40B4-BE49-F238E27FC236}">
                <a16:creationId xmlns:a16="http://schemas.microsoft.com/office/drawing/2014/main" id="{1C375FAB-F5EC-544E-8BDD-74EF159E5BB0}"/>
              </a:ext>
            </a:extLst>
          </p:cNvPr>
          <p:cNvSpPr/>
          <p:nvPr/>
        </p:nvSpPr>
        <p:spPr>
          <a:xfrm>
            <a:off x="1542781" y="1360967"/>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Increasing system security by limiting access</a:t>
            </a:r>
          </a:p>
        </p:txBody>
      </p:sp>
      <p:sp>
        <p:nvSpPr>
          <p:cNvPr id="8" name="Oval 7">
            <a:extLst>
              <a:ext uri="{FF2B5EF4-FFF2-40B4-BE49-F238E27FC236}">
                <a16:creationId xmlns:a16="http://schemas.microsoft.com/office/drawing/2014/main" id="{41A5BFB2-B5E0-924A-8CC0-919999048282}"/>
              </a:ext>
            </a:extLst>
          </p:cNvPr>
          <p:cNvSpPr/>
          <p:nvPr/>
        </p:nvSpPr>
        <p:spPr>
          <a:xfrm>
            <a:off x="5825603" y="1360966"/>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Lighten burden for vulnerable, high risk groups</a:t>
            </a:r>
          </a:p>
        </p:txBody>
      </p:sp>
      <p:sp>
        <p:nvSpPr>
          <p:cNvPr id="9" name="Multiply 8">
            <a:extLst>
              <a:ext uri="{FF2B5EF4-FFF2-40B4-BE49-F238E27FC236}">
                <a16:creationId xmlns:a16="http://schemas.microsoft.com/office/drawing/2014/main" id="{E50C4FDC-4250-E64A-A7E6-1C7503CE90BA}"/>
              </a:ext>
            </a:extLst>
          </p:cNvPr>
          <p:cNvSpPr/>
          <p:nvPr/>
        </p:nvSpPr>
        <p:spPr>
          <a:xfrm>
            <a:off x="4381866" y="2013165"/>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4098" name="Picture 2">
            <a:extLst>
              <a:ext uri="{FF2B5EF4-FFF2-40B4-BE49-F238E27FC236}">
                <a16:creationId xmlns:a16="http://schemas.microsoft.com/office/drawing/2014/main" id="{D63027F1-4A9F-40D2-8E53-3B6985E1C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067" y="3150831"/>
            <a:ext cx="2857500" cy="28575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54ACB6B1-424E-423F-A33E-CC8437431E54}"/>
              </a:ext>
            </a:extLst>
          </p:cNvPr>
          <p:cNvGrpSpPr/>
          <p:nvPr/>
        </p:nvGrpSpPr>
        <p:grpSpPr>
          <a:xfrm>
            <a:off x="4167499" y="3882873"/>
            <a:ext cx="3452636" cy="2342617"/>
            <a:chOff x="4959072" y="3405199"/>
            <a:chExt cx="3452636" cy="2342617"/>
          </a:xfrm>
        </p:grpSpPr>
        <p:sp>
          <p:nvSpPr>
            <p:cNvPr id="12" name="Rectangle 11">
              <a:extLst>
                <a:ext uri="{FF2B5EF4-FFF2-40B4-BE49-F238E27FC236}">
                  <a16:creationId xmlns:a16="http://schemas.microsoft.com/office/drawing/2014/main" id="{3C4B4FC4-4BDC-4C62-89A8-5483C1870E84}"/>
                </a:ext>
              </a:extLst>
            </p:cNvPr>
            <p:cNvSpPr/>
            <p:nvPr/>
          </p:nvSpPr>
          <p:spPr>
            <a:xfrm>
              <a:off x="4959073" y="4903205"/>
              <a:ext cx="288191" cy="844611"/>
            </a:xfrm>
            <a:prstGeom prst="rect">
              <a:avLst/>
            </a:prstGeom>
            <a:solidFill>
              <a:schemeClr val="bg1">
                <a:lumMod val="65000"/>
              </a:schemeClr>
            </a:solidFill>
            <a:ln w="28575" cap="flat" cmpd="sng" algn="ctr">
              <a:solidFill>
                <a:schemeClr val="bg1">
                  <a:lumMod val="6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4" name="Rectangle 13">
              <a:extLst>
                <a:ext uri="{FF2B5EF4-FFF2-40B4-BE49-F238E27FC236}">
                  <a16:creationId xmlns:a16="http://schemas.microsoft.com/office/drawing/2014/main" id="{C1645B2D-D509-408E-B86C-D5D36DECF540}"/>
                </a:ext>
              </a:extLst>
            </p:cNvPr>
            <p:cNvSpPr/>
            <p:nvPr/>
          </p:nvSpPr>
          <p:spPr>
            <a:xfrm>
              <a:off x="5354629" y="4725837"/>
              <a:ext cx="288191" cy="1021979"/>
            </a:xfrm>
            <a:prstGeom prst="rect">
              <a:avLst/>
            </a:prstGeom>
            <a:solidFill>
              <a:srgbClr val="EF3340"/>
            </a:solidFill>
            <a:ln w="28575" cap="flat" cmpd="sng" algn="ctr">
              <a:solidFill>
                <a:srgbClr val="EF334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5" name="Rectangle 14">
              <a:extLst>
                <a:ext uri="{FF2B5EF4-FFF2-40B4-BE49-F238E27FC236}">
                  <a16:creationId xmlns:a16="http://schemas.microsoft.com/office/drawing/2014/main" id="{CBFB3464-5B97-4F7B-82C0-106FE9DA6B47}"/>
                </a:ext>
              </a:extLst>
            </p:cNvPr>
            <p:cNvSpPr/>
            <p:nvPr/>
          </p:nvSpPr>
          <p:spPr>
            <a:xfrm>
              <a:off x="5750185" y="4511221"/>
              <a:ext cx="288191" cy="1236595"/>
            </a:xfrm>
            <a:prstGeom prst="rect">
              <a:avLst/>
            </a:prstGeom>
            <a:solidFill>
              <a:schemeClr val="bg1">
                <a:lumMod val="65000"/>
              </a:schemeClr>
            </a:solidFill>
            <a:ln w="28575" cap="flat" cmpd="sng" algn="ctr">
              <a:solidFill>
                <a:schemeClr val="bg1">
                  <a:lumMod val="6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6" name="Rectangle 15">
              <a:extLst>
                <a:ext uri="{FF2B5EF4-FFF2-40B4-BE49-F238E27FC236}">
                  <a16:creationId xmlns:a16="http://schemas.microsoft.com/office/drawing/2014/main" id="{D6B2F268-7F7C-4527-B7E3-5E4D03DB33ED}"/>
                </a:ext>
              </a:extLst>
            </p:cNvPr>
            <p:cNvSpPr/>
            <p:nvPr/>
          </p:nvSpPr>
          <p:spPr>
            <a:xfrm>
              <a:off x="6145741" y="4101907"/>
              <a:ext cx="288191" cy="1645909"/>
            </a:xfrm>
            <a:prstGeom prst="rec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7" name="Rectangle 16">
              <a:extLst>
                <a:ext uri="{FF2B5EF4-FFF2-40B4-BE49-F238E27FC236}">
                  <a16:creationId xmlns:a16="http://schemas.microsoft.com/office/drawing/2014/main" id="{EA350739-894E-48E5-9832-A9A2E843372E}"/>
                </a:ext>
              </a:extLst>
            </p:cNvPr>
            <p:cNvSpPr/>
            <p:nvPr/>
          </p:nvSpPr>
          <p:spPr>
            <a:xfrm>
              <a:off x="6541297" y="3937316"/>
              <a:ext cx="288191" cy="1810500"/>
            </a:xfrm>
            <a:prstGeom prst="rect">
              <a:avLst/>
            </a:prstGeom>
            <a:solidFill>
              <a:schemeClr val="bg1">
                <a:lumMod val="65000"/>
              </a:schemeClr>
            </a:solidFill>
            <a:ln w="28575" cap="flat" cmpd="sng" algn="ctr">
              <a:solidFill>
                <a:schemeClr val="bg1">
                  <a:lumMod val="65000"/>
                </a:schemeClr>
              </a:solidFill>
              <a:prstDash val="solid"/>
            </a:ln>
            <a:effectLst/>
          </p:spPr>
          <p:txBody>
            <a:bodyPr rtlCol="0" anchor="ctr"/>
            <a:lstStyle/>
            <a:p>
              <a:pPr algn="ctr" defTabSz="914400"/>
              <a:endParaRPr lang="en-US" sz="1100" kern="0" dirty="0">
                <a:solidFill>
                  <a:srgbClr val="FF0000"/>
                </a:solidFill>
                <a:latin typeface="Arial"/>
              </a:endParaRPr>
            </a:p>
          </p:txBody>
        </p:sp>
        <p:sp>
          <p:nvSpPr>
            <p:cNvPr id="18" name="Rectangle 17">
              <a:extLst>
                <a:ext uri="{FF2B5EF4-FFF2-40B4-BE49-F238E27FC236}">
                  <a16:creationId xmlns:a16="http://schemas.microsoft.com/office/drawing/2014/main" id="{A603FE37-3B8F-4C70-9DDC-32E26EF47CAB}"/>
                </a:ext>
              </a:extLst>
            </p:cNvPr>
            <p:cNvSpPr/>
            <p:nvPr/>
          </p:nvSpPr>
          <p:spPr>
            <a:xfrm>
              <a:off x="6936853" y="4251535"/>
              <a:ext cx="288191" cy="1496281"/>
            </a:xfrm>
            <a:prstGeom prst="rec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9" name="Rectangle 18">
              <a:extLst>
                <a:ext uri="{FF2B5EF4-FFF2-40B4-BE49-F238E27FC236}">
                  <a16:creationId xmlns:a16="http://schemas.microsoft.com/office/drawing/2014/main" id="{838249EE-A862-41B6-A092-FC75BFECD7CC}"/>
                </a:ext>
              </a:extLst>
            </p:cNvPr>
            <p:cNvSpPr/>
            <p:nvPr/>
          </p:nvSpPr>
          <p:spPr>
            <a:xfrm>
              <a:off x="7332409" y="3756266"/>
              <a:ext cx="288191" cy="1991550"/>
            </a:xfrm>
            <a:prstGeom prst="rect">
              <a:avLst/>
            </a:prstGeom>
            <a:solidFill>
              <a:schemeClr val="bg1">
                <a:lumMod val="65000"/>
              </a:schemeClr>
            </a:solidFill>
            <a:ln w="28575" cap="flat" cmpd="sng" algn="ctr">
              <a:solidFill>
                <a:schemeClr val="bg1">
                  <a:lumMod val="65000"/>
                </a:schemeClr>
              </a:solidFill>
              <a:prstDash val="solid"/>
            </a:ln>
            <a:effectLst/>
          </p:spPr>
          <p:txBody>
            <a:bodyPr rtlCol="0" anchor="ctr"/>
            <a:lstStyle/>
            <a:p>
              <a:pPr algn="ctr" defTabSz="914400"/>
              <a:endParaRPr lang="en-US" sz="1100" kern="0" dirty="0">
                <a:solidFill>
                  <a:srgbClr val="FF0000"/>
                </a:solidFill>
                <a:latin typeface="Arial"/>
              </a:endParaRPr>
            </a:p>
          </p:txBody>
        </p:sp>
        <p:sp>
          <p:nvSpPr>
            <p:cNvPr id="20" name="Rectangle 19">
              <a:extLst>
                <a:ext uri="{FF2B5EF4-FFF2-40B4-BE49-F238E27FC236}">
                  <a16:creationId xmlns:a16="http://schemas.microsoft.com/office/drawing/2014/main" id="{21A40F3E-0289-4DAD-B1F4-14E7E7CFBF9D}"/>
                </a:ext>
              </a:extLst>
            </p:cNvPr>
            <p:cNvSpPr/>
            <p:nvPr/>
          </p:nvSpPr>
          <p:spPr>
            <a:xfrm>
              <a:off x="7727965" y="4511221"/>
              <a:ext cx="288191" cy="1236595"/>
            </a:xfrm>
            <a:prstGeom prst="rec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1" name="Rectangle 20">
              <a:extLst>
                <a:ext uri="{FF2B5EF4-FFF2-40B4-BE49-F238E27FC236}">
                  <a16:creationId xmlns:a16="http://schemas.microsoft.com/office/drawing/2014/main" id="{43FB39F8-4F79-425D-BAF8-CC2324F726FB}"/>
                </a:ext>
              </a:extLst>
            </p:cNvPr>
            <p:cNvSpPr/>
            <p:nvPr/>
          </p:nvSpPr>
          <p:spPr>
            <a:xfrm>
              <a:off x="8123517" y="5170936"/>
              <a:ext cx="288191" cy="576880"/>
            </a:xfrm>
            <a:prstGeom prst="rect">
              <a:avLst/>
            </a:prstGeom>
            <a:solidFill>
              <a:schemeClr val="bg1">
                <a:lumMod val="65000"/>
              </a:schemeClr>
            </a:solidFill>
            <a:ln w="28575" cap="flat" cmpd="sng" algn="ctr">
              <a:solidFill>
                <a:schemeClr val="bg1">
                  <a:lumMod val="65000"/>
                </a:schemeClr>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8" name="Line 300">
              <a:extLst>
                <a:ext uri="{FF2B5EF4-FFF2-40B4-BE49-F238E27FC236}">
                  <a16:creationId xmlns:a16="http://schemas.microsoft.com/office/drawing/2014/main" id="{F26E0E20-C9D3-47F0-8B9F-8D47179DF02E}"/>
                </a:ext>
              </a:extLst>
            </p:cNvPr>
            <p:cNvSpPr>
              <a:spLocks noChangeShapeType="1"/>
            </p:cNvSpPr>
            <p:nvPr/>
          </p:nvSpPr>
          <p:spPr bwMode="auto">
            <a:xfrm flipV="1">
              <a:off x="4959072" y="3701843"/>
              <a:ext cx="1741529" cy="108117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 name="Line 300">
              <a:extLst>
                <a:ext uri="{FF2B5EF4-FFF2-40B4-BE49-F238E27FC236}">
                  <a16:creationId xmlns:a16="http://schemas.microsoft.com/office/drawing/2014/main" id="{6711EBDA-069A-4EC6-AFEB-2D2EDA6BC76A}"/>
                </a:ext>
              </a:extLst>
            </p:cNvPr>
            <p:cNvSpPr>
              <a:spLocks noChangeShapeType="1"/>
            </p:cNvSpPr>
            <p:nvPr/>
          </p:nvSpPr>
          <p:spPr bwMode="auto">
            <a:xfrm>
              <a:off x="7487260" y="3405199"/>
              <a:ext cx="794449" cy="1504609"/>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Line 300">
              <a:extLst>
                <a:ext uri="{FF2B5EF4-FFF2-40B4-BE49-F238E27FC236}">
                  <a16:creationId xmlns:a16="http://schemas.microsoft.com/office/drawing/2014/main" id="{7043F31C-E5B3-47DB-A6F5-21B4E889F03F}"/>
                </a:ext>
              </a:extLst>
            </p:cNvPr>
            <p:cNvSpPr>
              <a:spLocks noChangeShapeType="1"/>
            </p:cNvSpPr>
            <p:nvPr/>
          </p:nvSpPr>
          <p:spPr bwMode="auto">
            <a:xfrm flipH="1" flipV="1">
              <a:off x="6671300" y="3701843"/>
              <a:ext cx="395556" cy="28264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Line 300">
              <a:extLst>
                <a:ext uri="{FF2B5EF4-FFF2-40B4-BE49-F238E27FC236}">
                  <a16:creationId xmlns:a16="http://schemas.microsoft.com/office/drawing/2014/main" id="{0998AD63-C18B-4EE7-A33A-2A600FC19FD1}"/>
                </a:ext>
              </a:extLst>
            </p:cNvPr>
            <p:cNvSpPr>
              <a:spLocks noChangeShapeType="1"/>
            </p:cNvSpPr>
            <p:nvPr/>
          </p:nvSpPr>
          <p:spPr bwMode="auto">
            <a:xfrm flipV="1">
              <a:off x="7052114" y="3429000"/>
              <a:ext cx="435146" cy="555486"/>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77747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a:xfrm>
            <a:off x="6820584" y="6445470"/>
            <a:ext cx="2133600" cy="365125"/>
          </a:xfrm>
        </p:spPr>
        <p:txBody>
          <a:bodyPr anchor="ctr">
            <a:normAutofit/>
          </a:bodyPr>
          <a:lstStyle/>
          <a:p>
            <a:pPr>
              <a:spcAft>
                <a:spcPts val="600"/>
              </a:spcAft>
            </a:pPr>
            <a:fld id="{A8160BDD-7155-D744-B749-9730458604AD}" type="slidenum">
              <a:rPr lang="en-US" smtClean="0"/>
              <a:pPr>
                <a:spcAft>
                  <a:spcPts val="600"/>
                </a:spcAft>
              </a:pPr>
              <a:t>24</a:t>
            </a:fld>
            <a:endParaRPr lang="en-US" dirty="0"/>
          </a:p>
        </p:txBody>
      </p:sp>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a:xfrm>
            <a:off x="341925" y="100269"/>
            <a:ext cx="7883768" cy="844611"/>
          </a:xfrm>
        </p:spPr>
        <p:txBody>
          <a:bodyPr anchor="ctr">
            <a:normAutofit/>
          </a:bodyPr>
          <a:lstStyle/>
          <a:p>
            <a:r>
              <a:rPr lang="en-US" dirty="0"/>
              <a:t>Environmental Tradeoffs</a:t>
            </a:r>
          </a:p>
        </p:txBody>
      </p:sp>
      <p:sp>
        <p:nvSpPr>
          <p:cNvPr id="5" name="Oval 4">
            <a:extLst>
              <a:ext uri="{FF2B5EF4-FFF2-40B4-BE49-F238E27FC236}">
                <a16:creationId xmlns:a16="http://schemas.microsoft.com/office/drawing/2014/main" id="{FD956D19-8025-8D4F-B7B6-63F4AFC38191}"/>
              </a:ext>
            </a:extLst>
          </p:cNvPr>
          <p:cNvSpPr/>
          <p:nvPr/>
        </p:nvSpPr>
        <p:spPr>
          <a:xfrm>
            <a:off x="1542783" y="1360967"/>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More computation-ally intensive security measures</a:t>
            </a:r>
          </a:p>
        </p:txBody>
      </p:sp>
      <p:sp>
        <p:nvSpPr>
          <p:cNvPr id="6" name="Oval 5">
            <a:extLst>
              <a:ext uri="{FF2B5EF4-FFF2-40B4-BE49-F238E27FC236}">
                <a16:creationId xmlns:a16="http://schemas.microsoft.com/office/drawing/2014/main" id="{AC2030F2-25BC-F342-9CD0-6FED304F9232}"/>
              </a:ext>
            </a:extLst>
          </p:cNvPr>
          <p:cNvSpPr/>
          <p:nvPr/>
        </p:nvSpPr>
        <p:spPr>
          <a:xfrm>
            <a:off x="5825605" y="1360966"/>
            <a:ext cx="1803332" cy="1694859"/>
          </a:xfrm>
          <a:prstGeom prst="ellipse">
            <a:avLst/>
          </a:prstGeom>
          <a:noFill/>
          <a:ln w="28575" cap="flat" cmpd="sng" algn="ctr">
            <a:solidFill>
              <a:srgbClr val="FF0000"/>
            </a:solidFill>
            <a:prstDash val="solid"/>
          </a:ln>
          <a:effectLst/>
        </p:spPr>
        <p:txBody>
          <a:bodyPr rtlCol="0" anchor="ctr"/>
          <a:lstStyle/>
          <a:p>
            <a:pPr algn="ctr" defTabSz="914400"/>
            <a:r>
              <a:rPr lang="en-GB" sz="1400" b="1" kern="0" dirty="0">
                <a:solidFill>
                  <a:srgbClr val="FF0000"/>
                </a:solidFill>
                <a:latin typeface="Calibri" panose="020F0502020204030204" pitchFamily="34" charset="0"/>
              </a:rPr>
              <a:t>Lower energy use of data-driven applications</a:t>
            </a:r>
          </a:p>
        </p:txBody>
      </p:sp>
      <p:sp>
        <p:nvSpPr>
          <p:cNvPr id="7" name="Multiply 6">
            <a:extLst>
              <a:ext uri="{FF2B5EF4-FFF2-40B4-BE49-F238E27FC236}">
                <a16:creationId xmlns:a16="http://schemas.microsoft.com/office/drawing/2014/main" id="{9CDBB9D6-5A56-704B-9AC7-5A388FC02681}"/>
              </a:ext>
            </a:extLst>
          </p:cNvPr>
          <p:cNvSpPr/>
          <p:nvPr/>
        </p:nvSpPr>
        <p:spPr>
          <a:xfrm>
            <a:off x="4381868" y="2013165"/>
            <a:ext cx="407984" cy="390460"/>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5122" name="Picture 2">
            <a:extLst>
              <a:ext uri="{FF2B5EF4-FFF2-40B4-BE49-F238E27FC236}">
                <a16:creationId xmlns:a16="http://schemas.microsoft.com/office/drawing/2014/main" id="{10ABB1BF-A31A-4BD6-971C-5B9E002CF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085" y="3321270"/>
            <a:ext cx="55435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42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98CD6-C934-4838-B7A5-B17C02899EBF}"/>
              </a:ext>
            </a:extLst>
          </p:cNvPr>
          <p:cNvSpPr>
            <a:spLocks noGrp="1"/>
          </p:cNvSpPr>
          <p:nvPr>
            <p:ph type="sldNum" sz="quarter" idx="12"/>
          </p:nvPr>
        </p:nvSpPr>
        <p:spPr/>
        <p:txBody>
          <a:bodyPr/>
          <a:lstStyle/>
          <a:p>
            <a:fld id="{A8160BDD-7155-D744-B749-9730458604AD}" type="slidenum">
              <a:rPr lang="en-US" smtClean="0"/>
              <a:pPr/>
              <a:t>25</a:t>
            </a:fld>
            <a:endParaRPr lang="en-US" dirty="0"/>
          </a:p>
        </p:txBody>
      </p:sp>
      <p:sp>
        <p:nvSpPr>
          <p:cNvPr id="4" name="Title 3">
            <a:extLst>
              <a:ext uri="{FF2B5EF4-FFF2-40B4-BE49-F238E27FC236}">
                <a16:creationId xmlns:a16="http://schemas.microsoft.com/office/drawing/2014/main" id="{CEDE55CF-03DB-4941-A422-DDF5FCA847CE}"/>
              </a:ext>
            </a:extLst>
          </p:cNvPr>
          <p:cNvSpPr>
            <a:spLocks noGrp="1"/>
          </p:cNvSpPr>
          <p:nvPr>
            <p:ph type="title"/>
          </p:nvPr>
        </p:nvSpPr>
        <p:spPr/>
        <p:txBody>
          <a:bodyPr/>
          <a:lstStyle/>
          <a:p>
            <a:r>
              <a:rPr lang="en-US" dirty="0"/>
              <a:t>Activity: Identifying Security Tradeoffs</a:t>
            </a:r>
          </a:p>
        </p:txBody>
      </p:sp>
      <p:sp>
        <p:nvSpPr>
          <p:cNvPr id="5" name="Text Placeholder 4">
            <a:extLst>
              <a:ext uri="{FF2B5EF4-FFF2-40B4-BE49-F238E27FC236}">
                <a16:creationId xmlns:a16="http://schemas.microsoft.com/office/drawing/2014/main" id="{751724E4-0F71-460A-A05E-ABEA02B92797}"/>
              </a:ext>
            </a:extLst>
          </p:cNvPr>
          <p:cNvSpPr>
            <a:spLocks noGrp="1"/>
          </p:cNvSpPr>
          <p:nvPr>
            <p:ph idx="1"/>
          </p:nvPr>
        </p:nvSpPr>
        <p:spPr/>
        <p:txBody>
          <a:bodyPr/>
          <a:lstStyle/>
          <a:p>
            <a:pPr marL="0" indent="0">
              <a:buNone/>
            </a:pPr>
            <a:r>
              <a:rPr lang="en-US" dirty="0"/>
              <a:t>Scenario: Consider the </a:t>
            </a:r>
            <a:r>
              <a:rPr lang="en-US" dirty="0" err="1"/>
              <a:t>RudiBrace</a:t>
            </a:r>
            <a:r>
              <a:rPr lang="en-US" dirty="0"/>
              <a:t> product, or a product you are working on in your own workplace. </a:t>
            </a:r>
            <a:br>
              <a:rPr lang="en-US" dirty="0"/>
            </a:br>
            <a:endParaRPr lang="en-US" dirty="0"/>
          </a:p>
          <a:p>
            <a:pPr>
              <a:buFont typeface="+mj-lt"/>
              <a:buAutoNum type="arabicPeriod"/>
            </a:pPr>
            <a:r>
              <a:rPr lang="en-US" dirty="0"/>
              <a:t>Consider at least one security risk associated with the product and ways of addressing the security risk. </a:t>
            </a:r>
            <a:br>
              <a:rPr lang="en-US" dirty="0"/>
            </a:br>
            <a:br>
              <a:rPr lang="en-US" dirty="0"/>
            </a:br>
            <a:endParaRPr lang="en-US" dirty="0"/>
          </a:p>
          <a:p>
            <a:pPr>
              <a:buFont typeface="+mj-lt"/>
              <a:buAutoNum type="arabicPeriod"/>
            </a:pPr>
            <a:r>
              <a:rPr lang="en-US" dirty="0"/>
              <a:t>Which tradeoffs with privacy, accountability, fairness, or the environment do these strategies create? </a:t>
            </a:r>
            <a:endParaRPr lang="en-IT" dirty="0"/>
          </a:p>
          <a:p>
            <a:endParaRPr lang="en-US" dirty="0"/>
          </a:p>
        </p:txBody>
      </p:sp>
    </p:spTree>
    <p:extLst>
      <p:ext uri="{BB962C8B-B14F-4D97-AF65-F5344CB8AC3E}">
        <p14:creationId xmlns:p14="http://schemas.microsoft.com/office/powerpoint/2010/main" val="792512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53B5-FE37-4BEC-A78D-3404D66BE8B5}"/>
              </a:ext>
            </a:extLst>
          </p:cNvPr>
          <p:cNvSpPr>
            <a:spLocks noGrp="1"/>
          </p:cNvSpPr>
          <p:nvPr>
            <p:ph type="title"/>
          </p:nvPr>
        </p:nvSpPr>
        <p:spPr/>
        <p:txBody>
          <a:bodyPr/>
          <a:lstStyle/>
          <a:p>
            <a:r>
              <a:rPr lang="en-US" dirty="0"/>
              <a:t>Mitigate Security Risks</a:t>
            </a:r>
          </a:p>
        </p:txBody>
      </p:sp>
      <p:sp>
        <p:nvSpPr>
          <p:cNvPr id="3" name="Text Placeholder 2">
            <a:extLst>
              <a:ext uri="{FF2B5EF4-FFF2-40B4-BE49-F238E27FC236}">
                <a16:creationId xmlns:a16="http://schemas.microsoft.com/office/drawing/2014/main" id="{77DE0373-7D22-4AEA-8FD6-243D18B2F712}"/>
              </a:ext>
            </a:extLst>
          </p:cNvPr>
          <p:cNvSpPr>
            <a:spLocks noGrp="1"/>
          </p:cNvSpPr>
          <p:nvPr>
            <p:ph type="body" idx="1"/>
          </p:nvPr>
        </p:nvSpPr>
        <p:spPr/>
        <p:txBody>
          <a:bodyPr/>
          <a:lstStyle/>
          <a:p>
            <a:r>
              <a:rPr lang="en-US" dirty="0"/>
              <a:t>Topic D</a:t>
            </a:r>
          </a:p>
        </p:txBody>
      </p:sp>
      <p:sp>
        <p:nvSpPr>
          <p:cNvPr id="4" name="Slide Number Placeholder 3">
            <a:extLst>
              <a:ext uri="{FF2B5EF4-FFF2-40B4-BE49-F238E27FC236}">
                <a16:creationId xmlns:a16="http://schemas.microsoft.com/office/drawing/2014/main" id="{A96220B9-75E8-434F-90B8-007586B2B6DE}"/>
              </a:ext>
            </a:extLst>
          </p:cNvPr>
          <p:cNvSpPr>
            <a:spLocks noGrp="1"/>
          </p:cNvSpPr>
          <p:nvPr>
            <p:ph type="sldNum" sz="quarter" idx="12"/>
          </p:nvPr>
        </p:nvSpPr>
        <p:spPr/>
        <p:txBody>
          <a:bodyPr/>
          <a:lstStyle/>
          <a:p>
            <a:fld id="{A8160BDD-7155-D744-B749-9730458604AD}" type="slidenum">
              <a:rPr lang="en-US" smtClean="0"/>
              <a:t>26</a:t>
            </a:fld>
            <a:endParaRPr lang="en-US" dirty="0"/>
          </a:p>
        </p:txBody>
      </p:sp>
    </p:spTree>
    <p:extLst>
      <p:ext uri="{BB962C8B-B14F-4D97-AF65-F5344CB8AC3E}">
        <p14:creationId xmlns:p14="http://schemas.microsoft.com/office/powerpoint/2010/main" val="299135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Methods for Mitigating Security Risks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27</a:t>
            </a:fld>
            <a:endParaRPr lang="en-US" dirty="0"/>
          </a:p>
        </p:txBody>
      </p:sp>
      <p:sp>
        <p:nvSpPr>
          <p:cNvPr id="25" name="Rounded Rectangle 143">
            <a:extLst>
              <a:ext uri="{FF2B5EF4-FFF2-40B4-BE49-F238E27FC236}">
                <a16:creationId xmlns:a16="http://schemas.microsoft.com/office/drawing/2014/main" id="{4AD60866-9C51-7143-9E5F-F4E23E00767E}"/>
              </a:ext>
            </a:extLst>
          </p:cNvPr>
          <p:cNvSpPr/>
          <p:nvPr/>
        </p:nvSpPr>
        <p:spPr>
          <a:xfrm>
            <a:off x="844711" y="1935664"/>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Making organization more secure</a:t>
            </a:r>
            <a:endParaRPr lang="en-US" dirty="0">
              <a:ea typeface="+mn-ea"/>
            </a:endParaRPr>
          </a:p>
        </p:txBody>
      </p:sp>
      <p:sp>
        <p:nvSpPr>
          <p:cNvPr id="12" name="Rounded Rectangle 143">
            <a:extLst>
              <a:ext uri="{FF2B5EF4-FFF2-40B4-BE49-F238E27FC236}">
                <a16:creationId xmlns:a16="http://schemas.microsoft.com/office/drawing/2014/main" id="{B42D708F-8517-8F49-BDF2-1F8BCACC98EE}"/>
              </a:ext>
            </a:extLst>
          </p:cNvPr>
          <p:cNvSpPr/>
          <p:nvPr/>
        </p:nvSpPr>
        <p:spPr>
          <a:xfrm>
            <a:off x="3676516" y="1935664"/>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Securing Data in Storage and Transit</a:t>
            </a:r>
            <a:endParaRPr lang="en-US" dirty="0">
              <a:ea typeface="+mn-ea"/>
            </a:endParaRPr>
          </a:p>
        </p:txBody>
      </p:sp>
      <p:sp>
        <p:nvSpPr>
          <p:cNvPr id="13" name="Rounded Rectangle 143">
            <a:extLst>
              <a:ext uri="{FF2B5EF4-FFF2-40B4-BE49-F238E27FC236}">
                <a16:creationId xmlns:a16="http://schemas.microsoft.com/office/drawing/2014/main" id="{E18AB5A3-B3CB-0745-8B71-5A35C89F7222}"/>
              </a:ext>
            </a:extLst>
          </p:cNvPr>
          <p:cNvSpPr/>
          <p:nvPr/>
        </p:nvSpPr>
        <p:spPr>
          <a:xfrm>
            <a:off x="6508321" y="1935664"/>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Analyzing and Mitigating Security Risks</a:t>
            </a:r>
            <a:endParaRPr lang="en-US" dirty="0">
              <a:ea typeface="+mn-ea"/>
            </a:endParaRPr>
          </a:p>
        </p:txBody>
      </p:sp>
      <p:pic>
        <p:nvPicPr>
          <p:cNvPr id="5" name="Graphic 4" descr="Management with solid fill">
            <a:extLst>
              <a:ext uri="{FF2B5EF4-FFF2-40B4-BE49-F238E27FC236}">
                <a16:creationId xmlns:a16="http://schemas.microsoft.com/office/drawing/2014/main" id="{D8151F00-F6F3-D241-BD73-46FC1BFB76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827" y="2953827"/>
            <a:ext cx="1655387" cy="1655387"/>
          </a:xfrm>
          <a:prstGeom prst="rect">
            <a:avLst/>
          </a:prstGeom>
        </p:spPr>
      </p:pic>
      <p:pic>
        <p:nvPicPr>
          <p:cNvPr id="7" name="Graphic 6" descr="Shield Tick with solid fill">
            <a:extLst>
              <a:ext uri="{FF2B5EF4-FFF2-40B4-BE49-F238E27FC236}">
                <a16:creationId xmlns:a16="http://schemas.microsoft.com/office/drawing/2014/main" id="{AEBA711A-58B8-CD43-9570-E5140390BD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4306" y="2953827"/>
            <a:ext cx="1655387" cy="1655387"/>
          </a:xfrm>
          <a:prstGeom prst="rect">
            <a:avLst/>
          </a:prstGeom>
        </p:spPr>
      </p:pic>
      <p:pic>
        <p:nvPicPr>
          <p:cNvPr id="9" name="Graphic 8" descr="Presentation with pie chart with solid fill">
            <a:extLst>
              <a:ext uri="{FF2B5EF4-FFF2-40B4-BE49-F238E27FC236}">
                <a16:creationId xmlns:a16="http://schemas.microsoft.com/office/drawing/2014/main" id="{0E5C393C-FCF4-C346-8DEF-8440FB9EBD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50463" y="2953826"/>
            <a:ext cx="1655387" cy="1655387"/>
          </a:xfrm>
          <a:prstGeom prst="rect">
            <a:avLst/>
          </a:prstGeom>
        </p:spPr>
      </p:pic>
    </p:spTree>
    <p:extLst>
      <p:ext uri="{BB962C8B-B14F-4D97-AF65-F5344CB8AC3E}">
        <p14:creationId xmlns:p14="http://schemas.microsoft.com/office/powerpoint/2010/main" val="529034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Establishment of Baselines for System Behavior</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28</a:t>
            </a:fld>
            <a:endParaRPr lang="en-US" dirty="0"/>
          </a:p>
        </p:txBody>
      </p:sp>
      <p:sp>
        <p:nvSpPr>
          <p:cNvPr id="25" name="Rounded Rectangle 143">
            <a:extLst>
              <a:ext uri="{FF2B5EF4-FFF2-40B4-BE49-F238E27FC236}">
                <a16:creationId xmlns:a16="http://schemas.microsoft.com/office/drawing/2014/main" id="{4AD60866-9C51-7143-9E5F-F4E23E00767E}"/>
              </a:ext>
            </a:extLst>
          </p:cNvPr>
          <p:cNvSpPr/>
          <p:nvPr/>
        </p:nvSpPr>
        <p:spPr>
          <a:xfrm>
            <a:off x="1333138" y="1275360"/>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Establish Normal System Behavior</a:t>
            </a:r>
            <a:endParaRPr lang="en-US" dirty="0">
              <a:ea typeface="+mn-ea"/>
            </a:endParaRPr>
          </a:p>
        </p:txBody>
      </p:sp>
      <p:sp>
        <p:nvSpPr>
          <p:cNvPr id="10" name="Rounded Rectangle 143">
            <a:extLst>
              <a:ext uri="{FF2B5EF4-FFF2-40B4-BE49-F238E27FC236}">
                <a16:creationId xmlns:a16="http://schemas.microsoft.com/office/drawing/2014/main" id="{DF6F8569-30D2-5B44-A6ED-235F76947E1D}"/>
              </a:ext>
            </a:extLst>
          </p:cNvPr>
          <p:cNvSpPr/>
          <p:nvPr/>
        </p:nvSpPr>
        <p:spPr>
          <a:xfrm>
            <a:off x="1333137" y="2330248"/>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Common metrics</a:t>
            </a:r>
            <a:endParaRPr lang="en-US" dirty="0">
              <a:ea typeface="+mn-ea"/>
            </a:endParaRPr>
          </a:p>
        </p:txBody>
      </p:sp>
      <p:sp>
        <p:nvSpPr>
          <p:cNvPr id="11" name="Rechteck 14">
            <a:extLst>
              <a:ext uri="{FF2B5EF4-FFF2-40B4-BE49-F238E27FC236}">
                <a16:creationId xmlns:a16="http://schemas.microsoft.com/office/drawing/2014/main" id="{1DAEC3F5-56E5-1C4B-A752-F337FA5F6A5B}"/>
              </a:ext>
            </a:extLst>
          </p:cNvPr>
          <p:cNvSpPr/>
          <p:nvPr/>
        </p:nvSpPr>
        <p:spPr>
          <a:xfrm>
            <a:off x="3482027" y="2330249"/>
            <a:ext cx="474366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Bandwidth consumption</a:t>
            </a:r>
            <a:endParaRPr lang="de-DE" b="1" dirty="0">
              <a:latin typeface="Times New Roman" panose="02020603050405020304" pitchFamily="18" charset="0"/>
              <a:ea typeface="Times New Roman" panose="02020603050405020304" pitchFamily="18" charset="0"/>
            </a:endParaRPr>
          </a:p>
        </p:txBody>
      </p:sp>
      <p:sp>
        <p:nvSpPr>
          <p:cNvPr id="12" name="Rechteck 14">
            <a:extLst>
              <a:ext uri="{FF2B5EF4-FFF2-40B4-BE49-F238E27FC236}">
                <a16:creationId xmlns:a16="http://schemas.microsoft.com/office/drawing/2014/main" id="{7B9ADD2C-F9C6-EB48-BAA8-06948961222D}"/>
              </a:ext>
            </a:extLst>
          </p:cNvPr>
          <p:cNvSpPr/>
          <p:nvPr/>
        </p:nvSpPr>
        <p:spPr>
          <a:xfrm>
            <a:off x="3482027" y="2746879"/>
            <a:ext cx="474366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Software versions</a:t>
            </a:r>
            <a:endParaRPr lang="de-DE" b="1" dirty="0">
              <a:latin typeface="Times New Roman" panose="02020603050405020304" pitchFamily="18" charset="0"/>
              <a:ea typeface="Times New Roman" panose="02020603050405020304" pitchFamily="18" charset="0"/>
            </a:endParaRPr>
          </a:p>
        </p:txBody>
      </p:sp>
      <p:sp>
        <p:nvSpPr>
          <p:cNvPr id="13" name="Rechteck 14">
            <a:extLst>
              <a:ext uri="{FF2B5EF4-FFF2-40B4-BE49-F238E27FC236}">
                <a16:creationId xmlns:a16="http://schemas.microsoft.com/office/drawing/2014/main" id="{516257E2-021F-A043-A290-E8D6C77EAFF2}"/>
              </a:ext>
            </a:extLst>
          </p:cNvPr>
          <p:cNvSpPr/>
          <p:nvPr/>
        </p:nvSpPr>
        <p:spPr>
          <a:xfrm>
            <a:off x="3482027" y="3202557"/>
            <a:ext cx="474366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Upload and download times</a:t>
            </a:r>
            <a:endParaRPr lang="de-DE" b="1" dirty="0">
              <a:latin typeface="Times New Roman" panose="02020603050405020304" pitchFamily="18" charset="0"/>
              <a:ea typeface="Times New Roman" panose="02020603050405020304" pitchFamily="18" charset="0"/>
            </a:endParaRPr>
          </a:p>
        </p:txBody>
      </p:sp>
      <p:sp>
        <p:nvSpPr>
          <p:cNvPr id="14" name="Rechteck 14">
            <a:extLst>
              <a:ext uri="{FF2B5EF4-FFF2-40B4-BE49-F238E27FC236}">
                <a16:creationId xmlns:a16="http://schemas.microsoft.com/office/drawing/2014/main" id="{FCA216C9-2B8A-B341-87F6-7026DA7E0452}"/>
              </a:ext>
            </a:extLst>
          </p:cNvPr>
          <p:cNvSpPr/>
          <p:nvPr/>
        </p:nvSpPr>
        <p:spPr>
          <a:xfrm>
            <a:off x="3482027" y="3658235"/>
            <a:ext cx="474366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Task completion times</a:t>
            </a:r>
            <a:endParaRPr lang="de-DE" b="1" dirty="0">
              <a:latin typeface="Times New Roman" panose="02020603050405020304" pitchFamily="18" charset="0"/>
              <a:ea typeface="Times New Roman" panose="02020603050405020304" pitchFamily="18" charset="0"/>
            </a:endParaRPr>
          </a:p>
        </p:txBody>
      </p:sp>
      <p:sp>
        <p:nvSpPr>
          <p:cNvPr id="15" name="Rechteck 14">
            <a:extLst>
              <a:ext uri="{FF2B5EF4-FFF2-40B4-BE49-F238E27FC236}">
                <a16:creationId xmlns:a16="http://schemas.microsoft.com/office/drawing/2014/main" id="{A15754DC-F8E0-FE46-8D12-171E19D88C6F}"/>
              </a:ext>
            </a:extLst>
          </p:cNvPr>
          <p:cNvSpPr/>
          <p:nvPr/>
        </p:nvSpPr>
        <p:spPr>
          <a:xfrm>
            <a:off x="3482027" y="4113913"/>
            <a:ext cx="474366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User access and behavior</a:t>
            </a:r>
            <a:endParaRPr lang="de-DE" b="1" dirty="0">
              <a:latin typeface="Times New Roman" panose="02020603050405020304" pitchFamily="18" charset="0"/>
              <a:ea typeface="Times New Roman" panose="02020603050405020304" pitchFamily="18" charset="0"/>
            </a:endParaRPr>
          </a:p>
        </p:txBody>
      </p:sp>
      <p:sp>
        <p:nvSpPr>
          <p:cNvPr id="16" name="Rechteck 14">
            <a:extLst>
              <a:ext uri="{FF2B5EF4-FFF2-40B4-BE49-F238E27FC236}">
                <a16:creationId xmlns:a16="http://schemas.microsoft.com/office/drawing/2014/main" id="{CB9A30D9-7643-2E48-99B8-50AAA6CA1CA6}"/>
              </a:ext>
            </a:extLst>
          </p:cNvPr>
          <p:cNvSpPr/>
          <p:nvPr/>
        </p:nvSpPr>
        <p:spPr>
          <a:xfrm>
            <a:off x="3482027" y="4574642"/>
            <a:ext cx="4743666"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Key performance indicators</a:t>
            </a:r>
            <a:endParaRPr lang="de-DE" b="1" dirty="0">
              <a:latin typeface="Times New Roman" panose="02020603050405020304" pitchFamily="18" charset="0"/>
              <a:ea typeface="Times New Roman" panose="02020603050405020304" pitchFamily="18" charset="0"/>
            </a:endParaRPr>
          </a:p>
        </p:txBody>
      </p:sp>
      <p:pic>
        <p:nvPicPr>
          <p:cNvPr id="5" name="Graphic 4" descr="Solar system with solid fill">
            <a:extLst>
              <a:ext uri="{FF2B5EF4-FFF2-40B4-BE49-F238E27FC236}">
                <a16:creationId xmlns:a16="http://schemas.microsoft.com/office/drawing/2014/main" id="{162706E3-1B2C-CF47-A41E-2EF9F808D0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2027" y="1180364"/>
            <a:ext cx="914400" cy="914400"/>
          </a:xfrm>
          <a:prstGeom prst="rect">
            <a:avLst/>
          </a:prstGeom>
        </p:spPr>
      </p:pic>
    </p:spTree>
    <p:extLst>
      <p:ext uri="{BB962C8B-B14F-4D97-AF65-F5344CB8AC3E}">
        <p14:creationId xmlns:p14="http://schemas.microsoft.com/office/powerpoint/2010/main" val="2454132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Designation of Rapid Response Teams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29</a:t>
            </a:fld>
            <a:endParaRPr lang="en-US" dirty="0"/>
          </a:p>
        </p:txBody>
      </p:sp>
      <p:sp>
        <p:nvSpPr>
          <p:cNvPr id="18" name="Rounded Rectangle 143">
            <a:extLst>
              <a:ext uri="{FF2B5EF4-FFF2-40B4-BE49-F238E27FC236}">
                <a16:creationId xmlns:a16="http://schemas.microsoft.com/office/drawing/2014/main" id="{0E0DED39-23E2-7A43-A893-CD15DCC26DCE}"/>
              </a:ext>
            </a:extLst>
          </p:cNvPr>
          <p:cNvSpPr/>
          <p:nvPr/>
        </p:nvSpPr>
        <p:spPr>
          <a:xfrm>
            <a:off x="3601875" y="1252500"/>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Cyber Security Incidence Response Team (CSIRT)</a:t>
            </a:r>
            <a:endParaRPr lang="en-US" dirty="0">
              <a:ea typeface="+mn-ea"/>
            </a:endParaRPr>
          </a:p>
        </p:txBody>
      </p:sp>
      <p:sp>
        <p:nvSpPr>
          <p:cNvPr id="19" name="Rechteck 14">
            <a:extLst>
              <a:ext uri="{FF2B5EF4-FFF2-40B4-BE49-F238E27FC236}">
                <a16:creationId xmlns:a16="http://schemas.microsoft.com/office/drawing/2014/main" id="{DCF548CF-DE72-1B4A-9B87-6761663D6A56}"/>
              </a:ext>
            </a:extLst>
          </p:cNvPr>
          <p:cNvSpPr/>
          <p:nvPr/>
        </p:nvSpPr>
        <p:spPr>
          <a:xfrm>
            <a:off x="1829503" y="2660025"/>
            <a:ext cx="5505575"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Investigators: Identify causes of abnormal behavior</a:t>
            </a:r>
            <a:endParaRPr lang="de-DE" b="1" dirty="0">
              <a:latin typeface="Times New Roman" panose="02020603050405020304" pitchFamily="18" charset="0"/>
              <a:ea typeface="Times New Roman" panose="02020603050405020304" pitchFamily="18" charset="0"/>
            </a:endParaRPr>
          </a:p>
        </p:txBody>
      </p:sp>
      <p:sp>
        <p:nvSpPr>
          <p:cNvPr id="22" name="Rechteck 14">
            <a:extLst>
              <a:ext uri="{FF2B5EF4-FFF2-40B4-BE49-F238E27FC236}">
                <a16:creationId xmlns:a16="http://schemas.microsoft.com/office/drawing/2014/main" id="{D8103621-EDDC-114A-95FC-44582A150BD9}"/>
              </a:ext>
            </a:extLst>
          </p:cNvPr>
          <p:cNvSpPr/>
          <p:nvPr/>
        </p:nvSpPr>
        <p:spPr>
          <a:xfrm>
            <a:off x="1829503" y="3121533"/>
            <a:ext cx="5505574"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Security experts: Fix systems</a:t>
            </a:r>
            <a:endParaRPr lang="de-DE" b="1" dirty="0">
              <a:latin typeface="Times New Roman" panose="02020603050405020304" pitchFamily="18" charset="0"/>
              <a:ea typeface="Times New Roman" panose="02020603050405020304" pitchFamily="18" charset="0"/>
            </a:endParaRPr>
          </a:p>
        </p:txBody>
      </p:sp>
      <p:sp>
        <p:nvSpPr>
          <p:cNvPr id="23" name="Rechteck 14">
            <a:extLst>
              <a:ext uri="{FF2B5EF4-FFF2-40B4-BE49-F238E27FC236}">
                <a16:creationId xmlns:a16="http://schemas.microsoft.com/office/drawing/2014/main" id="{2E0B1FA9-95BE-334F-9EA3-9640EA332293}"/>
              </a:ext>
            </a:extLst>
          </p:cNvPr>
          <p:cNvSpPr/>
          <p:nvPr/>
        </p:nvSpPr>
        <p:spPr>
          <a:xfrm>
            <a:off x="1829503" y="3583041"/>
            <a:ext cx="5505574"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Help Desk staff: Assist affected users</a:t>
            </a:r>
            <a:endParaRPr lang="de-DE" b="1" dirty="0">
              <a:latin typeface="Times New Roman" panose="02020603050405020304" pitchFamily="18" charset="0"/>
              <a:ea typeface="Times New Roman" panose="02020603050405020304" pitchFamily="18" charset="0"/>
            </a:endParaRPr>
          </a:p>
        </p:txBody>
      </p:sp>
      <p:sp>
        <p:nvSpPr>
          <p:cNvPr id="24" name="Rechteck 14">
            <a:extLst>
              <a:ext uri="{FF2B5EF4-FFF2-40B4-BE49-F238E27FC236}">
                <a16:creationId xmlns:a16="http://schemas.microsoft.com/office/drawing/2014/main" id="{9733183B-DBBC-8C4E-B5CA-3AA920C64945}"/>
              </a:ext>
            </a:extLst>
          </p:cNvPr>
          <p:cNvSpPr/>
          <p:nvPr/>
        </p:nvSpPr>
        <p:spPr>
          <a:xfrm>
            <a:off x="1747032" y="4044549"/>
            <a:ext cx="5588046"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Crisis communication experts: Manage communications</a:t>
            </a:r>
            <a:endParaRPr lang="de-DE" b="1" dirty="0">
              <a:latin typeface="Times New Roman" panose="02020603050405020304" pitchFamily="18" charset="0"/>
              <a:ea typeface="Times New Roman" panose="02020603050405020304" pitchFamily="18" charset="0"/>
            </a:endParaRPr>
          </a:p>
        </p:txBody>
      </p:sp>
      <p:sp>
        <p:nvSpPr>
          <p:cNvPr id="25" name="Rechteck 14">
            <a:extLst>
              <a:ext uri="{FF2B5EF4-FFF2-40B4-BE49-F238E27FC236}">
                <a16:creationId xmlns:a16="http://schemas.microsoft.com/office/drawing/2014/main" id="{729F1E9D-53F3-BC41-A99B-7CB9F1CE0612}"/>
              </a:ext>
            </a:extLst>
          </p:cNvPr>
          <p:cNvSpPr/>
          <p:nvPr/>
        </p:nvSpPr>
        <p:spPr>
          <a:xfrm>
            <a:off x="1829503" y="4506057"/>
            <a:ext cx="5505574"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Managers: Coordinate overall response</a:t>
            </a:r>
            <a:endParaRPr lang="de-DE" b="1" dirty="0">
              <a:latin typeface="Times New Roman" panose="02020603050405020304" pitchFamily="18" charset="0"/>
              <a:ea typeface="Times New Roman" panose="02020603050405020304" pitchFamily="18" charset="0"/>
            </a:endParaRPr>
          </a:p>
        </p:txBody>
      </p:sp>
      <p:pic>
        <p:nvPicPr>
          <p:cNvPr id="9" name="Graphic 8" descr="Cycle with people with solid fill">
            <a:extLst>
              <a:ext uri="{FF2B5EF4-FFF2-40B4-BE49-F238E27FC236}">
                <a16:creationId xmlns:a16="http://schemas.microsoft.com/office/drawing/2014/main" id="{B845F354-0C8D-4640-85A1-DB5B6F3FD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3059" y="4356634"/>
            <a:ext cx="914400" cy="914400"/>
          </a:xfrm>
          <a:prstGeom prst="rect">
            <a:avLst/>
          </a:prstGeom>
        </p:spPr>
      </p:pic>
      <p:pic>
        <p:nvPicPr>
          <p:cNvPr id="12" name="Graphic 11" descr="Lecturer with solid fill">
            <a:extLst>
              <a:ext uri="{FF2B5EF4-FFF2-40B4-BE49-F238E27FC236}">
                <a16:creationId xmlns:a16="http://schemas.microsoft.com/office/drawing/2014/main" id="{CB56D909-CEC5-6143-8B63-8B0373E220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6141" y="3722674"/>
            <a:ext cx="914400" cy="914400"/>
          </a:xfrm>
          <a:prstGeom prst="rect">
            <a:avLst/>
          </a:prstGeom>
        </p:spPr>
      </p:pic>
      <p:pic>
        <p:nvPicPr>
          <p:cNvPr id="14" name="Graphic 13" descr="Teacher with solid fill">
            <a:extLst>
              <a:ext uri="{FF2B5EF4-FFF2-40B4-BE49-F238E27FC236}">
                <a16:creationId xmlns:a16="http://schemas.microsoft.com/office/drawing/2014/main" id="{42FA6DDB-F887-E64A-B35F-6CA8E17877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46141" y="2506294"/>
            <a:ext cx="914400" cy="914400"/>
          </a:xfrm>
          <a:prstGeom prst="rect">
            <a:avLst/>
          </a:prstGeom>
        </p:spPr>
      </p:pic>
      <p:pic>
        <p:nvPicPr>
          <p:cNvPr id="27" name="Graphic 26" descr="Questions with solid fill">
            <a:extLst>
              <a:ext uri="{FF2B5EF4-FFF2-40B4-BE49-F238E27FC236}">
                <a16:creationId xmlns:a16="http://schemas.microsoft.com/office/drawing/2014/main" id="{217C2F2A-FB9F-5940-8515-C0AB79C67DC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3059" y="3265474"/>
            <a:ext cx="914400" cy="914400"/>
          </a:xfrm>
          <a:prstGeom prst="rect">
            <a:avLst/>
          </a:prstGeom>
        </p:spPr>
      </p:pic>
    </p:spTree>
    <p:extLst>
      <p:ext uri="{BB962C8B-B14F-4D97-AF65-F5344CB8AC3E}">
        <p14:creationId xmlns:p14="http://schemas.microsoft.com/office/powerpoint/2010/main" val="137282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3</a:t>
            </a:fld>
            <a:endParaRPr lang="en-US" dirty="0"/>
          </a:p>
        </p:txBody>
      </p:sp>
      <p:sp>
        <p:nvSpPr>
          <p:cNvPr id="6" name="Content Placeholder 5">
            <a:extLst>
              <a:ext uri="{FF2B5EF4-FFF2-40B4-BE49-F238E27FC236}">
                <a16:creationId xmlns:a16="http://schemas.microsoft.com/office/drawing/2014/main" id="{3248A41C-21E3-45ED-BF0B-E7353A081A42}"/>
              </a:ext>
            </a:extLst>
          </p:cNvPr>
          <p:cNvSpPr>
            <a:spLocks noGrp="1"/>
          </p:cNvSpPr>
          <p:nvPr>
            <p:ph idx="1"/>
          </p:nvPr>
        </p:nvSpPr>
        <p:spPr/>
        <p:txBody>
          <a:bodyPr/>
          <a:lstStyle/>
          <a:p>
            <a:pPr marL="0" indent="0" algn="ctr">
              <a:buNone/>
            </a:pPr>
            <a:r>
              <a:rPr lang="en-GB" dirty="0">
                <a:solidFill>
                  <a:srgbClr val="000000"/>
                </a:solidFill>
                <a:latin typeface="Calibri" panose="020F0502020204030204" pitchFamily="34" charset="0"/>
                <a:ea typeface="Times New Roman" panose="02020603050405020304" pitchFamily="18" charset="0"/>
              </a:rPr>
              <a:t>Building secure technologies requires their creators to strive to avoid causing harm.</a:t>
            </a:r>
            <a:endParaRPr lang="de-DE" dirty="0">
              <a:latin typeface="Times New Roman" panose="02020603050405020304" pitchFamily="18" charset="0"/>
              <a:ea typeface="Times New Roman" panose="02020603050405020304" pitchFamily="18" charset="0"/>
            </a:endParaRPr>
          </a:p>
          <a:p>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Security and Emerging Technologies</a:t>
            </a:r>
          </a:p>
        </p:txBody>
      </p:sp>
      <p:grpSp>
        <p:nvGrpSpPr>
          <p:cNvPr id="2" name="Group 1">
            <a:extLst>
              <a:ext uri="{FF2B5EF4-FFF2-40B4-BE49-F238E27FC236}">
                <a16:creationId xmlns:a16="http://schemas.microsoft.com/office/drawing/2014/main" id="{BC80EFDD-2F5B-4D97-8637-4EA2D8BD172B}"/>
              </a:ext>
            </a:extLst>
          </p:cNvPr>
          <p:cNvGrpSpPr/>
          <p:nvPr/>
        </p:nvGrpSpPr>
        <p:grpSpPr>
          <a:xfrm>
            <a:off x="1537312" y="1936169"/>
            <a:ext cx="6086290" cy="4163497"/>
            <a:chOff x="777648" y="1823625"/>
            <a:chExt cx="6086290" cy="4163497"/>
          </a:xfrm>
        </p:grpSpPr>
        <p:pic>
          <p:nvPicPr>
            <p:cNvPr id="3" name="Graphic 2" descr="Ui Ux with solid fill">
              <a:extLst>
                <a:ext uri="{FF2B5EF4-FFF2-40B4-BE49-F238E27FC236}">
                  <a16:creationId xmlns:a16="http://schemas.microsoft.com/office/drawing/2014/main" id="{BF914124-4B9C-2F47-9A43-6C34C8316A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834" y="2019053"/>
              <a:ext cx="1502228" cy="1502228"/>
            </a:xfrm>
            <a:prstGeom prst="rect">
              <a:avLst/>
            </a:prstGeom>
          </p:spPr>
        </p:pic>
        <p:cxnSp>
          <p:nvCxnSpPr>
            <p:cNvPr id="7" name="Straight Arrow Connector 6">
              <a:extLst>
                <a:ext uri="{FF2B5EF4-FFF2-40B4-BE49-F238E27FC236}">
                  <a16:creationId xmlns:a16="http://schemas.microsoft.com/office/drawing/2014/main" id="{87F61A0F-86EF-8443-8576-06BF12164B03}"/>
                </a:ext>
              </a:extLst>
            </p:cNvPr>
            <p:cNvCxnSpPr/>
            <p:nvPr/>
          </p:nvCxnSpPr>
          <p:spPr>
            <a:xfrm>
              <a:off x="2529444" y="2683823"/>
              <a:ext cx="1211283" cy="0"/>
            </a:xfrm>
            <a:prstGeom prst="straightConnector1">
              <a:avLst/>
            </a:prstGeom>
            <a:ln w="762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Multiply 8">
              <a:extLst>
                <a:ext uri="{FF2B5EF4-FFF2-40B4-BE49-F238E27FC236}">
                  <a16:creationId xmlns:a16="http://schemas.microsoft.com/office/drawing/2014/main" id="{BE1289CC-F99C-FA4F-B1C5-5DE7676AF459}"/>
                </a:ext>
              </a:extLst>
            </p:cNvPr>
            <p:cNvSpPr/>
            <p:nvPr/>
          </p:nvSpPr>
          <p:spPr>
            <a:xfrm>
              <a:off x="3722915" y="2223530"/>
              <a:ext cx="961901" cy="920585"/>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13" name="Graphic 12" descr="Cpr with solid fill">
              <a:extLst>
                <a:ext uri="{FF2B5EF4-FFF2-40B4-BE49-F238E27FC236}">
                  <a16:creationId xmlns:a16="http://schemas.microsoft.com/office/drawing/2014/main" id="{D774FF34-8729-5A42-9449-82CD47C199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4198" y="1823625"/>
              <a:ext cx="914400" cy="914400"/>
            </a:xfrm>
            <a:prstGeom prst="rect">
              <a:avLst/>
            </a:prstGeom>
          </p:spPr>
        </p:pic>
        <p:pic>
          <p:nvPicPr>
            <p:cNvPr id="15" name="Graphic 14" descr="Crying face with solid fill with solid fill">
              <a:extLst>
                <a:ext uri="{FF2B5EF4-FFF2-40B4-BE49-F238E27FC236}">
                  <a16:creationId xmlns:a16="http://schemas.microsoft.com/office/drawing/2014/main" id="{1498B339-1D52-9649-9814-19BCBAC3C6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34198" y="2863046"/>
              <a:ext cx="914400" cy="914400"/>
            </a:xfrm>
            <a:prstGeom prst="rect">
              <a:avLst/>
            </a:prstGeom>
          </p:spPr>
        </p:pic>
        <p:pic>
          <p:nvPicPr>
            <p:cNvPr id="18" name="Graphic 17" descr="Radioactive with solid fill">
              <a:extLst>
                <a:ext uri="{FF2B5EF4-FFF2-40B4-BE49-F238E27FC236}">
                  <a16:creationId xmlns:a16="http://schemas.microsoft.com/office/drawing/2014/main" id="{B2781F4A-831A-A341-9EF9-14DC087D3E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49538" y="2337111"/>
              <a:ext cx="914400" cy="914400"/>
            </a:xfrm>
            <a:prstGeom prst="rect">
              <a:avLst/>
            </a:prstGeom>
          </p:spPr>
        </p:pic>
        <p:sp>
          <p:nvSpPr>
            <p:cNvPr id="20" name="Rounded Rectangle 143">
              <a:extLst>
                <a:ext uri="{FF2B5EF4-FFF2-40B4-BE49-F238E27FC236}">
                  <a16:creationId xmlns:a16="http://schemas.microsoft.com/office/drawing/2014/main" id="{CD907601-5E91-0C42-A275-0B4BD3506DB3}"/>
                </a:ext>
              </a:extLst>
            </p:cNvPr>
            <p:cNvSpPr/>
            <p:nvPr/>
          </p:nvSpPr>
          <p:spPr>
            <a:xfrm>
              <a:off x="777648" y="3904479"/>
              <a:ext cx="2357437" cy="67205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Non-Intentional Harm</a:t>
              </a:r>
              <a:endParaRPr lang="en-US" dirty="0">
                <a:ea typeface="+mn-ea"/>
              </a:endParaRPr>
            </a:p>
          </p:txBody>
        </p:sp>
        <p:sp>
          <p:nvSpPr>
            <p:cNvPr id="21" name="Rounded Rectangle 143">
              <a:extLst>
                <a:ext uri="{FF2B5EF4-FFF2-40B4-BE49-F238E27FC236}">
                  <a16:creationId xmlns:a16="http://schemas.microsoft.com/office/drawing/2014/main" id="{AC428B5F-BDBF-2346-8B5E-3D9F9AF30D5F}"/>
                </a:ext>
              </a:extLst>
            </p:cNvPr>
            <p:cNvSpPr/>
            <p:nvPr/>
          </p:nvSpPr>
          <p:spPr>
            <a:xfrm>
              <a:off x="777834" y="5159818"/>
              <a:ext cx="2357437" cy="67205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Intentional Harm</a:t>
              </a:r>
              <a:endParaRPr lang="en-US" dirty="0">
                <a:ea typeface="+mn-ea"/>
              </a:endParaRPr>
            </a:p>
          </p:txBody>
        </p:sp>
        <p:pic>
          <p:nvPicPr>
            <p:cNvPr id="23" name="Graphic 22" descr="Robber with solid fill">
              <a:extLst>
                <a:ext uri="{FF2B5EF4-FFF2-40B4-BE49-F238E27FC236}">
                  <a16:creationId xmlns:a16="http://schemas.microsoft.com/office/drawing/2014/main" id="{B920FF92-6DF9-1845-9F48-DCA77F41CB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26609" y="5072722"/>
              <a:ext cx="914400" cy="914400"/>
            </a:xfrm>
            <a:prstGeom prst="rect">
              <a:avLst/>
            </a:prstGeom>
          </p:spPr>
        </p:pic>
        <p:pic>
          <p:nvPicPr>
            <p:cNvPr id="25" name="Graphic 24" descr="Broken Fire Hydrant with solid fill">
              <a:extLst>
                <a:ext uri="{FF2B5EF4-FFF2-40B4-BE49-F238E27FC236}">
                  <a16:creationId xmlns:a16="http://schemas.microsoft.com/office/drawing/2014/main" id="{6A01731B-46BA-8546-80CC-265E4BA03D5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23426" y="3777446"/>
              <a:ext cx="914400" cy="914400"/>
            </a:xfrm>
            <a:prstGeom prst="rect">
              <a:avLst/>
            </a:prstGeom>
          </p:spPr>
        </p:pic>
      </p:grpSp>
    </p:spTree>
    <p:extLst>
      <p:ext uri="{BB962C8B-B14F-4D97-AF65-F5344CB8AC3E}">
        <p14:creationId xmlns:p14="http://schemas.microsoft.com/office/powerpoint/2010/main" val="577213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Protection of Stored Data</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30</a:t>
            </a:fld>
            <a:endParaRPr lang="en-US" dirty="0"/>
          </a:p>
        </p:txBody>
      </p:sp>
      <p:sp>
        <p:nvSpPr>
          <p:cNvPr id="3" name="TextBox 2">
            <a:extLst>
              <a:ext uri="{FF2B5EF4-FFF2-40B4-BE49-F238E27FC236}">
                <a16:creationId xmlns:a16="http://schemas.microsoft.com/office/drawing/2014/main" id="{5D5FEB7B-A81E-0849-8485-C0EE43DD87F9}"/>
              </a:ext>
            </a:extLst>
          </p:cNvPr>
          <p:cNvSpPr txBox="1"/>
          <p:nvPr/>
        </p:nvSpPr>
        <p:spPr>
          <a:xfrm>
            <a:off x="1801091" y="318655"/>
            <a:ext cx="184731" cy="369332"/>
          </a:xfrm>
          <a:prstGeom prst="rect">
            <a:avLst/>
          </a:prstGeom>
          <a:noFill/>
        </p:spPr>
        <p:txBody>
          <a:bodyPr wrap="none" rtlCol="0">
            <a:spAutoFit/>
          </a:bodyPr>
          <a:lstStyle/>
          <a:p>
            <a:endParaRPr lang="en-US" dirty="0"/>
          </a:p>
        </p:txBody>
      </p:sp>
      <p:sp>
        <p:nvSpPr>
          <p:cNvPr id="16" name="Rounded Rectangle 143">
            <a:extLst>
              <a:ext uri="{FF2B5EF4-FFF2-40B4-BE49-F238E27FC236}">
                <a16:creationId xmlns:a16="http://schemas.microsoft.com/office/drawing/2014/main" id="{91C284C6-0C93-C141-BABB-9254ECD89E0A}"/>
              </a:ext>
            </a:extLst>
          </p:cNvPr>
          <p:cNvSpPr/>
          <p:nvPr/>
        </p:nvSpPr>
        <p:spPr>
          <a:xfrm>
            <a:off x="2100178" y="1629875"/>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Objectives: CIA</a:t>
            </a:r>
            <a:endParaRPr lang="en-US" dirty="0">
              <a:ea typeface="+mn-ea"/>
            </a:endParaRPr>
          </a:p>
        </p:txBody>
      </p:sp>
      <p:sp>
        <p:nvSpPr>
          <p:cNvPr id="17" name="Rechteck 14">
            <a:extLst>
              <a:ext uri="{FF2B5EF4-FFF2-40B4-BE49-F238E27FC236}">
                <a16:creationId xmlns:a16="http://schemas.microsoft.com/office/drawing/2014/main" id="{C6A3C9C5-8F62-E348-9F0B-11223C70636A}"/>
              </a:ext>
            </a:extLst>
          </p:cNvPr>
          <p:cNvSpPr/>
          <p:nvPr/>
        </p:nvSpPr>
        <p:spPr>
          <a:xfrm>
            <a:off x="5019621" y="1653995"/>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Confidentiality</a:t>
            </a:r>
            <a:endParaRPr lang="de-DE" b="1" dirty="0">
              <a:latin typeface="Times New Roman" panose="02020603050405020304" pitchFamily="18" charset="0"/>
              <a:ea typeface="Times New Roman" panose="02020603050405020304" pitchFamily="18" charset="0"/>
            </a:endParaRPr>
          </a:p>
        </p:txBody>
      </p:sp>
      <p:sp>
        <p:nvSpPr>
          <p:cNvPr id="18" name="Rechteck 14">
            <a:extLst>
              <a:ext uri="{FF2B5EF4-FFF2-40B4-BE49-F238E27FC236}">
                <a16:creationId xmlns:a16="http://schemas.microsoft.com/office/drawing/2014/main" id="{2E7A943F-655A-7F46-8733-439CFC6C0E02}"/>
              </a:ext>
            </a:extLst>
          </p:cNvPr>
          <p:cNvSpPr/>
          <p:nvPr/>
        </p:nvSpPr>
        <p:spPr>
          <a:xfrm>
            <a:off x="5019621" y="2070625"/>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Integrity</a:t>
            </a:r>
            <a:endParaRPr lang="de-DE" b="1" dirty="0">
              <a:latin typeface="Times New Roman" panose="02020603050405020304" pitchFamily="18" charset="0"/>
              <a:ea typeface="Times New Roman" panose="02020603050405020304" pitchFamily="18" charset="0"/>
            </a:endParaRPr>
          </a:p>
        </p:txBody>
      </p:sp>
      <p:sp>
        <p:nvSpPr>
          <p:cNvPr id="19" name="Rechteck 14">
            <a:extLst>
              <a:ext uri="{FF2B5EF4-FFF2-40B4-BE49-F238E27FC236}">
                <a16:creationId xmlns:a16="http://schemas.microsoft.com/office/drawing/2014/main" id="{D96565B5-8929-D149-9476-B231D7CB8227}"/>
              </a:ext>
            </a:extLst>
          </p:cNvPr>
          <p:cNvSpPr/>
          <p:nvPr/>
        </p:nvSpPr>
        <p:spPr>
          <a:xfrm>
            <a:off x="5019621" y="2526303"/>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Availability</a:t>
            </a:r>
            <a:endParaRPr lang="de-DE" b="1" dirty="0">
              <a:latin typeface="Times New Roman" panose="02020603050405020304" pitchFamily="18" charset="0"/>
              <a:ea typeface="Times New Roman" panose="02020603050405020304" pitchFamily="18" charset="0"/>
            </a:endParaRPr>
          </a:p>
        </p:txBody>
      </p:sp>
      <p:sp>
        <p:nvSpPr>
          <p:cNvPr id="20" name="Rounded Rectangle 143">
            <a:extLst>
              <a:ext uri="{FF2B5EF4-FFF2-40B4-BE49-F238E27FC236}">
                <a16:creationId xmlns:a16="http://schemas.microsoft.com/office/drawing/2014/main" id="{B089FDE6-29A5-E045-B0B5-CBB7243F38E8}"/>
              </a:ext>
            </a:extLst>
          </p:cNvPr>
          <p:cNvSpPr/>
          <p:nvPr/>
        </p:nvSpPr>
        <p:spPr>
          <a:xfrm>
            <a:off x="2100177" y="3816815"/>
            <a:ext cx="1940329" cy="72440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How to achieve:</a:t>
            </a:r>
            <a:endParaRPr lang="en-US" dirty="0">
              <a:ea typeface="+mn-ea"/>
            </a:endParaRPr>
          </a:p>
        </p:txBody>
      </p:sp>
      <p:sp>
        <p:nvSpPr>
          <p:cNvPr id="21" name="Rechteck 14">
            <a:extLst>
              <a:ext uri="{FF2B5EF4-FFF2-40B4-BE49-F238E27FC236}">
                <a16:creationId xmlns:a16="http://schemas.microsoft.com/office/drawing/2014/main" id="{E944BB6F-342E-CA42-86FC-456BC98F18B5}"/>
              </a:ext>
            </a:extLst>
          </p:cNvPr>
          <p:cNvSpPr/>
          <p:nvPr/>
        </p:nvSpPr>
        <p:spPr>
          <a:xfrm>
            <a:off x="5019621" y="3869874"/>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Encryption</a:t>
            </a:r>
            <a:endParaRPr lang="de-DE" b="1" dirty="0">
              <a:latin typeface="Times New Roman" panose="02020603050405020304" pitchFamily="18" charset="0"/>
              <a:ea typeface="Times New Roman" panose="02020603050405020304" pitchFamily="18" charset="0"/>
            </a:endParaRPr>
          </a:p>
        </p:txBody>
      </p:sp>
      <p:sp>
        <p:nvSpPr>
          <p:cNvPr id="26" name="Rechteck 14">
            <a:extLst>
              <a:ext uri="{FF2B5EF4-FFF2-40B4-BE49-F238E27FC236}">
                <a16:creationId xmlns:a16="http://schemas.microsoft.com/office/drawing/2014/main" id="{E50A1FD4-D371-3346-BD49-AEE910AAF770}"/>
              </a:ext>
            </a:extLst>
          </p:cNvPr>
          <p:cNvSpPr/>
          <p:nvPr/>
        </p:nvSpPr>
        <p:spPr>
          <a:xfrm>
            <a:off x="5019621" y="4286504"/>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Access control</a:t>
            </a:r>
            <a:endParaRPr lang="de-DE" b="1" dirty="0">
              <a:latin typeface="Times New Roman" panose="02020603050405020304" pitchFamily="18" charset="0"/>
              <a:ea typeface="Times New Roman" panose="02020603050405020304" pitchFamily="18" charset="0"/>
            </a:endParaRPr>
          </a:p>
        </p:txBody>
      </p:sp>
      <p:sp>
        <p:nvSpPr>
          <p:cNvPr id="28" name="Rechteck 14">
            <a:extLst>
              <a:ext uri="{FF2B5EF4-FFF2-40B4-BE49-F238E27FC236}">
                <a16:creationId xmlns:a16="http://schemas.microsoft.com/office/drawing/2014/main" id="{D3090F7B-70B6-1645-A82B-13EE2CF6F8CB}"/>
              </a:ext>
            </a:extLst>
          </p:cNvPr>
          <p:cNvSpPr/>
          <p:nvPr/>
        </p:nvSpPr>
        <p:spPr>
          <a:xfrm>
            <a:off x="5019621" y="4742182"/>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Physical barriers</a:t>
            </a:r>
            <a:endParaRPr lang="de-DE" b="1" dirty="0">
              <a:latin typeface="Times New Roman" panose="02020603050405020304" pitchFamily="18" charset="0"/>
              <a:ea typeface="Times New Roman" panose="02020603050405020304" pitchFamily="18" charset="0"/>
            </a:endParaRPr>
          </a:p>
        </p:txBody>
      </p:sp>
      <p:sp>
        <p:nvSpPr>
          <p:cNvPr id="30" name="Rechteck 14">
            <a:extLst>
              <a:ext uri="{FF2B5EF4-FFF2-40B4-BE49-F238E27FC236}">
                <a16:creationId xmlns:a16="http://schemas.microsoft.com/office/drawing/2014/main" id="{1E72AEBA-6176-694C-957D-0A9A949A76FC}"/>
              </a:ext>
            </a:extLst>
          </p:cNvPr>
          <p:cNvSpPr/>
          <p:nvPr/>
        </p:nvSpPr>
        <p:spPr>
          <a:xfrm>
            <a:off x="5019621" y="5198380"/>
            <a:ext cx="2200048" cy="369332"/>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Data destruction</a:t>
            </a:r>
            <a:endParaRPr lang="de-DE" b="1" dirty="0">
              <a:latin typeface="Times New Roman" panose="02020603050405020304" pitchFamily="18" charset="0"/>
              <a:ea typeface="Times New Roman" panose="02020603050405020304" pitchFamily="18" charset="0"/>
            </a:endParaRPr>
          </a:p>
        </p:txBody>
      </p:sp>
      <p:pic>
        <p:nvPicPr>
          <p:cNvPr id="7" name="Graphic 6" descr="Presentation with checklist with solid fill">
            <a:extLst>
              <a:ext uri="{FF2B5EF4-FFF2-40B4-BE49-F238E27FC236}">
                <a16:creationId xmlns:a16="http://schemas.microsoft.com/office/drawing/2014/main" id="{F342877B-A908-0E43-B3A9-7A448AD759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13141" y="2552080"/>
            <a:ext cx="914400" cy="914400"/>
          </a:xfrm>
          <a:prstGeom prst="rect">
            <a:avLst/>
          </a:prstGeom>
        </p:spPr>
      </p:pic>
      <p:pic>
        <p:nvPicPr>
          <p:cNvPr id="10" name="Graphic 9" descr="Circles with arrows with solid fill">
            <a:extLst>
              <a:ext uri="{FF2B5EF4-FFF2-40B4-BE49-F238E27FC236}">
                <a16:creationId xmlns:a16="http://schemas.microsoft.com/office/drawing/2014/main" id="{08347675-8722-6146-AFC8-2EE0B6B30E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13141" y="4793785"/>
            <a:ext cx="914400" cy="914400"/>
          </a:xfrm>
          <a:prstGeom prst="rect">
            <a:avLst/>
          </a:prstGeom>
        </p:spPr>
      </p:pic>
    </p:spTree>
    <p:extLst>
      <p:ext uri="{BB962C8B-B14F-4D97-AF65-F5344CB8AC3E}">
        <p14:creationId xmlns:p14="http://schemas.microsoft.com/office/powerpoint/2010/main" val="3110629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Protection of Data in Transit</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31</a:t>
            </a:fld>
            <a:endParaRPr lang="en-US" dirty="0"/>
          </a:p>
        </p:txBody>
      </p:sp>
      <p:sp>
        <p:nvSpPr>
          <p:cNvPr id="3" name="TextBox 2">
            <a:extLst>
              <a:ext uri="{FF2B5EF4-FFF2-40B4-BE49-F238E27FC236}">
                <a16:creationId xmlns:a16="http://schemas.microsoft.com/office/drawing/2014/main" id="{5D5FEB7B-A81E-0849-8485-C0EE43DD87F9}"/>
              </a:ext>
            </a:extLst>
          </p:cNvPr>
          <p:cNvSpPr txBox="1"/>
          <p:nvPr/>
        </p:nvSpPr>
        <p:spPr>
          <a:xfrm>
            <a:off x="1801091" y="318655"/>
            <a:ext cx="184731" cy="369332"/>
          </a:xfrm>
          <a:prstGeom prst="rect">
            <a:avLst/>
          </a:prstGeom>
          <a:noFill/>
        </p:spPr>
        <p:txBody>
          <a:bodyPr wrap="none" rtlCol="0">
            <a:spAutoFit/>
          </a:bodyPr>
          <a:lstStyle/>
          <a:p>
            <a:endParaRPr lang="en-US" dirty="0"/>
          </a:p>
        </p:txBody>
      </p:sp>
      <p:sp>
        <p:nvSpPr>
          <p:cNvPr id="18" name="Inhaltsplatzhalter 9">
            <a:extLst>
              <a:ext uri="{FF2B5EF4-FFF2-40B4-BE49-F238E27FC236}">
                <a16:creationId xmlns:a16="http://schemas.microsoft.com/office/drawing/2014/main" id="{AED5A858-2996-0143-A774-9759F03F7070}"/>
              </a:ext>
            </a:extLst>
          </p:cNvPr>
          <p:cNvSpPr txBox="1">
            <a:spLocks/>
          </p:cNvSpPr>
          <p:nvPr/>
        </p:nvSpPr>
        <p:spPr>
          <a:xfrm>
            <a:off x="341925" y="1376393"/>
            <a:ext cx="3783508" cy="246382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Network protocols</a:t>
            </a:r>
            <a:r>
              <a:rPr lang="en-US" b="1" dirty="0"/>
              <a:t>: </a:t>
            </a:r>
          </a:p>
          <a:p>
            <a:pPr lvl="1"/>
            <a:r>
              <a:rPr lang="en-US" dirty="0"/>
              <a:t>Link encryption</a:t>
            </a:r>
            <a:r>
              <a:rPr lang="en-US" b="1" dirty="0"/>
              <a:t>: </a:t>
            </a:r>
            <a:r>
              <a:rPr lang="en-US" dirty="0"/>
              <a:t>SSL TLS </a:t>
            </a:r>
          </a:p>
          <a:p>
            <a:pPr lvl="1"/>
            <a:r>
              <a:rPr lang="en-US" dirty="0"/>
              <a:t>End-to-end encryption</a:t>
            </a:r>
            <a:r>
              <a:rPr lang="en-US" b="1" dirty="0"/>
              <a:t>: </a:t>
            </a:r>
            <a:r>
              <a:rPr lang="en-US" dirty="0"/>
              <a:t>SSH</a:t>
            </a:r>
          </a:p>
          <a:p>
            <a:r>
              <a:rPr lang="en-US" dirty="0"/>
              <a:t>Digital signatures</a:t>
            </a:r>
          </a:p>
          <a:p>
            <a:r>
              <a:rPr lang="en-US" dirty="0"/>
              <a:t>DDOS mitigation protection</a:t>
            </a:r>
          </a:p>
        </p:txBody>
      </p:sp>
      <p:pic>
        <p:nvPicPr>
          <p:cNvPr id="6" name="Graphic 5" descr="Travel with solid fill">
            <a:extLst>
              <a:ext uri="{FF2B5EF4-FFF2-40B4-BE49-F238E27FC236}">
                <a16:creationId xmlns:a16="http://schemas.microsoft.com/office/drawing/2014/main" id="{2F027510-2BC4-CA41-92B4-D8551D4851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5654" y="1283445"/>
            <a:ext cx="2411730" cy="2411730"/>
          </a:xfrm>
          <a:prstGeom prst="rect">
            <a:avLst/>
          </a:prstGeom>
        </p:spPr>
      </p:pic>
      <p:pic>
        <p:nvPicPr>
          <p:cNvPr id="8" name="Graphic 7" descr="Signature with solid fill">
            <a:extLst>
              <a:ext uri="{FF2B5EF4-FFF2-40B4-BE49-F238E27FC236}">
                <a16:creationId xmlns:a16="http://schemas.microsoft.com/office/drawing/2014/main" id="{2A0BB23C-BEB0-B542-90E8-E4F00B3BC7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01091" y="3980628"/>
            <a:ext cx="1787929" cy="1787929"/>
          </a:xfrm>
          <a:prstGeom prst="rect">
            <a:avLst/>
          </a:prstGeom>
        </p:spPr>
      </p:pic>
      <p:pic>
        <p:nvPicPr>
          <p:cNvPr id="10" name="Graphic 9" descr="Cloud Computing outline">
            <a:extLst>
              <a:ext uri="{FF2B5EF4-FFF2-40B4-BE49-F238E27FC236}">
                <a16:creationId xmlns:a16="http://schemas.microsoft.com/office/drawing/2014/main" id="{636DEDDB-B19E-4C72-9CDF-617580DCCE06}"/>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5599100" y="4331292"/>
            <a:ext cx="557885" cy="476812"/>
          </a:xfrm>
          <a:prstGeom prst="rect">
            <a:avLst/>
          </a:prstGeom>
        </p:spPr>
      </p:pic>
      <p:pic>
        <p:nvPicPr>
          <p:cNvPr id="12" name="Graphic 11" descr="Internet Of Things with solid fill">
            <a:extLst>
              <a:ext uri="{FF2B5EF4-FFF2-40B4-BE49-F238E27FC236}">
                <a16:creationId xmlns:a16="http://schemas.microsoft.com/office/drawing/2014/main" id="{151E1F3B-65F7-443B-9691-DBFDA5D371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00708" y="4417391"/>
            <a:ext cx="1258573" cy="1258573"/>
          </a:xfrm>
          <a:prstGeom prst="rect">
            <a:avLst/>
          </a:prstGeom>
        </p:spPr>
      </p:pic>
      <p:pic>
        <p:nvPicPr>
          <p:cNvPr id="14" name="Graphic 13" descr="Cloud Computing outline">
            <a:extLst>
              <a:ext uri="{FF2B5EF4-FFF2-40B4-BE49-F238E27FC236}">
                <a16:creationId xmlns:a16="http://schemas.microsoft.com/office/drawing/2014/main" id="{D40C33CA-0CF1-41D2-B8EB-30D82B96665B}"/>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5785310" y="5523657"/>
            <a:ext cx="557885" cy="476812"/>
          </a:xfrm>
          <a:prstGeom prst="rect">
            <a:avLst/>
          </a:prstGeom>
        </p:spPr>
      </p:pic>
      <p:pic>
        <p:nvPicPr>
          <p:cNvPr id="15" name="Graphic 14" descr="Cloud Computing outline">
            <a:extLst>
              <a:ext uri="{FF2B5EF4-FFF2-40B4-BE49-F238E27FC236}">
                <a16:creationId xmlns:a16="http://schemas.microsoft.com/office/drawing/2014/main" id="{E6EFE3BA-A457-4EC6-B6D9-EB18369E07C2}"/>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6123634" y="4063723"/>
            <a:ext cx="557885" cy="476812"/>
          </a:xfrm>
          <a:prstGeom prst="rect">
            <a:avLst/>
          </a:prstGeom>
        </p:spPr>
      </p:pic>
      <p:pic>
        <p:nvPicPr>
          <p:cNvPr id="16" name="Graphic 15" descr="Cloud Computing outline">
            <a:extLst>
              <a:ext uri="{FF2B5EF4-FFF2-40B4-BE49-F238E27FC236}">
                <a16:creationId xmlns:a16="http://schemas.microsoft.com/office/drawing/2014/main" id="{26C26886-5F6F-4C1C-BD39-B7D71ED48054}"/>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7259281" y="4655797"/>
            <a:ext cx="557885" cy="476812"/>
          </a:xfrm>
          <a:prstGeom prst="rect">
            <a:avLst/>
          </a:prstGeom>
        </p:spPr>
      </p:pic>
      <p:pic>
        <p:nvPicPr>
          <p:cNvPr id="17" name="Graphic 16" descr="Cloud Computing outline">
            <a:extLst>
              <a:ext uri="{FF2B5EF4-FFF2-40B4-BE49-F238E27FC236}">
                <a16:creationId xmlns:a16="http://schemas.microsoft.com/office/drawing/2014/main" id="{AFDE500E-8EC1-4A43-8086-01C348435CB0}"/>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6701396" y="4145014"/>
            <a:ext cx="557885" cy="476812"/>
          </a:xfrm>
          <a:prstGeom prst="rect">
            <a:avLst/>
          </a:prstGeom>
        </p:spPr>
      </p:pic>
      <p:pic>
        <p:nvPicPr>
          <p:cNvPr id="19" name="Graphic 18" descr="Cloud Computing outline">
            <a:extLst>
              <a:ext uri="{FF2B5EF4-FFF2-40B4-BE49-F238E27FC236}">
                <a16:creationId xmlns:a16="http://schemas.microsoft.com/office/drawing/2014/main" id="{BCE31756-99D8-409A-9474-2091B6795F04}"/>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5475654" y="4837267"/>
            <a:ext cx="557885" cy="476812"/>
          </a:xfrm>
          <a:prstGeom prst="rect">
            <a:avLst/>
          </a:prstGeom>
        </p:spPr>
      </p:pic>
      <p:pic>
        <p:nvPicPr>
          <p:cNvPr id="20" name="Graphic 19" descr="Cloud Computing outline">
            <a:extLst>
              <a:ext uri="{FF2B5EF4-FFF2-40B4-BE49-F238E27FC236}">
                <a16:creationId xmlns:a16="http://schemas.microsoft.com/office/drawing/2014/main" id="{EFDF74EB-78AE-4EF6-ACB2-BDA9130C4944}"/>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6483786" y="5574555"/>
            <a:ext cx="557885" cy="476812"/>
          </a:xfrm>
          <a:prstGeom prst="rect">
            <a:avLst/>
          </a:prstGeom>
        </p:spPr>
      </p:pic>
      <p:pic>
        <p:nvPicPr>
          <p:cNvPr id="21" name="Graphic 20" descr="Cloud Computing outline">
            <a:extLst>
              <a:ext uri="{FF2B5EF4-FFF2-40B4-BE49-F238E27FC236}">
                <a16:creationId xmlns:a16="http://schemas.microsoft.com/office/drawing/2014/main" id="{49D56FB5-BC66-4A4B-A2D3-AF2AB07AB85C}"/>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1163" t="42826" r="37826" b="5029"/>
          <a:stretch/>
        </p:blipFill>
        <p:spPr>
          <a:xfrm>
            <a:off x="7148625" y="5240511"/>
            <a:ext cx="557885" cy="476812"/>
          </a:xfrm>
          <a:prstGeom prst="rect">
            <a:avLst/>
          </a:prstGeom>
        </p:spPr>
      </p:pic>
      <p:sp>
        <p:nvSpPr>
          <p:cNvPr id="13" name="Lightning Bolt 12">
            <a:extLst>
              <a:ext uri="{FF2B5EF4-FFF2-40B4-BE49-F238E27FC236}">
                <a16:creationId xmlns:a16="http://schemas.microsoft.com/office/drawing/2014/main" id="{CB608EF2-EBA7-4FB7-8A50-08F8CD07256A}"/>
              </a:ext>
            </a:extLst>
          </p:cNvPr>
          <p:cNvSpPr/>
          <p:nvPr/>
        </p:nvSpPr>
        <p:spPr>
          <a:xfrm flipH="1">
            <a:off x="7000215" y="4119411"/>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2" name="Lightning Bolt 21">
            <a:extLst>
              <a:ext uri="{FF2B5EF4-FFF2-40B4-BE49-F238E27FC236}">
                <a16:creationId xmlns:a16="http://schemas.microsoft.com/office/drawing/2014/main" id="{56E5F7E7-6D8D-4823-BF61-3E761775C04B}"/>
              </a:ext>
            </a:extLst>
          </p:cNvPr>
          <p:cNvSpPr/>
          <p:nvPr/>
        </p:nvSpPr>
        <p:spPr>
          <a:xfrm>
            <a:off x="5777379" y="5493246"/>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3" name="Lightning Bolt 22">
            <a:extLst>
              <a:ext uri="{FF2B5EF4-FFF2-40B4-BE49-F238E27FC236}">
                <a16:creationId xmlns:a16="http://schemas.microsoft.com/office/drawing/2014/main" id="{3ADB29BF-3C4B-4775-8FA4-FD5EA804330C}"/>
              </a:ext>
            </a:extLst>
          </p:cNvPr>
          <p:cNvSpPr/>
          <p:nvPr/>
        </p:nvSpPr>
        <p:spPr>
          <a:xfrm>
            <a:off x="5555810" y="4267609"/>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4" name="Lightning Bolt 23">
            <a:extLst>
              <a:ext uri="{FF2B5EF4-FFF2-40B4-BE49-F238E27FC236}">
                <a16:creationId xmlns:a16="http://schemas.microsoft.com/office/drawing/2014/main" id="{65D14100-DFE6-4D07-A35D-53A2F09DC653}"/>
              </a:ext>
            </a:extLst>
          </p:cNvPr>
          <p:cNvSpPr/>
          <p:nvPr/>
        </p:nvSpPr>
        <p:spPr>
          <a:xfrm flipH="1">
            <a:off x="6401995" y="4021236"/>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5" name="Lightning Bolt 24">
            <a:extLst>
              <a:ext uri="{FF2B5EF4-FFF2-40B4-BE49-F238E27FC236}">
                <a16:creationId xmlns:a16="http://schemas.microsoft.com/office/drawing/2014/main" id="{34BBC6FF-FFA9-45D1-BCD8-1CAFEC50C58D}"/>
              </a:ext>
            </a:extLst>
          </p:cNvPr>
          <p:cNvSpPr/>
          <p:nvPr/>
        </p:nvSpPr>
        <p:spPr>
          <a:xfrm flipH="1">
            <a:off x="7521417" y="4643877"/>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6" name="Lightning Bolt 25">
            <a:extLst>
              <a:ext uri="{FF2B5EF4-FFF2-40B4-BE49-F238E27FC236}">
                <a16:creationId xmlns:a16="http://schemas.microsoft.com/office/drawing/2014/main" id="{05E49479-4040-4C2C-BE7D-97155C759CC4}"/>
              </a:ext>
            </a:extLst>
          </p:cNvPr>
          <p:cNvSpPr/>
          <p:nvPr/>
        </p:nvSpPr>
        <p:spPr>
          <a:xfrm>
            <a:off x="5435136" y="4834796"/>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7" name="Lightning Bolt 26">
            <a:extLst>
              <a:ext uri="{FF2B5EF4-FFF2-40B4-BE49-F238E27FC236}">
                <a16:creationId xmlns:a16="http://schemas.microsoft.com/office/drawing/2014/main" id="{463195D3-8EF5-41BE-BA39-72FCC0799CF3}"/>
              </a:ext>
            </a:extLst>
          </p:cNvPr>
          <p:cNvSpPr/>
          <p:nvPr/>
        </p:nvSpPr>
        <p:spPr>
          <a:xfrm rot="5400000">
            <a:off x="7487886" y="5215502"/>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28" name="Lightning Bolt 27">
            <a:extLst>
              <a:ext uri="{FF2B5EF4-FFF2-40B4-BE49-F238E27FC236}">
                <a16:creationId xmlns:a16="http://schemas.microsoft.com/office/drawing/2014/main" id="{44F907F8-7F39-46C2-92EA-9F6222183D1F}"/>
              </a:ext>
            </a:extLst>
          </p:cNvPr>
          <p:cNvSpPr/>
          <p:nvPr/>
        </p:nvSpPr>
        <p:spPr>
          <a:xfrm rot="5400000">
            <a:off x="6728777" y="5543627"/>
            <a:ext cx="278943" cy="211881"/>
          </a:xfrm>
          <a:prstGeom prst="lightningBolt">
            <a:avLst/>
          </a:prstGeom>
          <a:solidFill>
            <a:srgbClr val="EF334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Tree>
    <p:extLst>
      <p:ext uri="{BB962C8B-B14F-4D97-AF65-F5344CB8AC3E}">
        <p14:creationId xmlns:p14="http://schemas.microsoft.com/office/powerpoint/2010/main" val="2001512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Threat Modeling and Analysis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32</a:t>
            </a:fld>
            <a:endParaRPr lang="en-US" dirty="0"/>
          </a:p>
        </p:txBody>
      </p:sp>
      <p:sp>
        <p:nvSpPr>
          <p:cNvPr id="3" name="TextBox 2">
            <a:extLst>
              <a:ext uri="{FF2B5EF4-FFF2-40B4-BE49-F238E27FC236}">
                <a16:creationId xmlns:a16="http://schemas.microsoft.com/office/drawing/2014/main" id="{5D5FEB7B-A81E-0849-8485-C0EE43DD87F9}"/>
              </a:ext>
            </a:extLst>
          </p:cNvPr>
          <p:cNvSpPr txBox="1"/>
          <p:nvPr/>
        </p:nvSpPr>
        <p:spPr>
          <a:xfrm>
            <a:off x="1801091" y="318655"/>
            <a:ext cx="184731" cy="369332"/>
          </a:xfrm>
          <a:prstGeom prst="rect">
            <a:avLst/>
          </a:prstGeom>
          <a:noFill/>
        </p:spPr>
        <p:txBody>
          <a:bodyPr wrap="none" rtlCol="0">
            <a:spAutoFit/>
          </a:bodyPr>
          <a:lstStyle/>
          <a:p>
            <a:endParaRPr lang="en-US" dirty="0"/>
          </a:p>
        </p:txBody>
      </p:sp>
      <p:pic>
        <p:nvPicPr>
          <p:cNvPr id="6" name="Graphic 5" descr="Books on shelf with solid fill">
            <a:extLst>
              <a:ext uri="{FF2B5EF4-FFF2-40B4-BE49-F238E27FC236}">
                <a16:creationId xmlns:a16="http://schemas.microsoft.com/office/drawing/2014/main" id="{5ED5A674-25D6-B448-863F-648D900E28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1080" y="1337310"/>
            <a:ext cx="914400" cy="914400"/>
          </a:xfrm>
          <a:prstGeom prst="rect">
            <a:avLst/>
          </a:prstGeom>
        </p:spPr>
      </p:pic>
      <p:pic>
        <p:nvPicPr>
          <p:cNvPr id="8" name="Graphic 7" descr="Users with solid fill">
            <a:extLst>
              <a:ext uri="{FF2B5EF4-FFF2-40B4-BE49-F238E27FC236}">
                <a16:creationId xmlns:a16="http://schemas.microsoft.com/office/drawing/2014/main" id="{127D7201-DE81-DC47-9AA9-0965A16A22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14650" y="1337310"/>
            <a:ext cx="914400" cy="914400"/>
          </a:xfrm>
          <a:prstGeom prst="rect">
            <a:avLst/>
          </a:prstGeom>
        </p:spPr>
      </p:pic>
      <p:pic>
        <p:nvPicPr>
          <p:cNvPr id="10" name="Graphic 9" descr="Drawing Figure with solid fill">
            <a:extLst>
              <a:ext uri="{FF2B5EF4-FFF2-40B4-BE49-F238E27FC236}">
                <a16:creationId xmlns:a16="http://schemas.microsoft.com/office/drawing/2014/main" id="{17575C61-F613-014C-9392-B24165758B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4800" y="2452042"/>
            <a:ext cx="914400" cy="914400"/>
          </a:xfrm>
          <a:prstGeom prst="rect">
            <a:avLst/>
          </a:prstGeom>
        </p:spPr>
      </p:pic>
      <p:sp>
        <p:nvSpPr>
          <p:cNvPr id="11" name="Rechteck 14">
            <a:extLst>
              <a:ext uri="{FF2B5EF4-FFF2-40B4-BE49-F238E27FC236}">
                <a16:creationId xmlns:a16="http://schemas.microsoft.com/office/drawing/2014/main" id="{046245A6-8756-7C40-BCEE-E03C05BB483A}"/>
              </a:ext>
            </a:extLst>
          </p:cNvPr>
          <p:cNvSpPr/>
          <p:nvPr/>
        </p:nvSpPr>
        <p:spPr>
          <a:xfrm>
            <a:off x="712093" y="1640620"/>
            <a:ext cx="1940328"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Attacker profile</a:t>
            </a:r>
            <a:endParaRPr lang="de-DE" b="1" dirty="0">
              <a:latin typeface="Times New Roman" panose="02020603050405020304" pitchFamily="18" charset="0"/>
              <a:ea typeface="Times New Roman" panose="02020603050405020304" pitchFamily="18" charset="0"/>
            </a:endParaRPr>
          </a:p>
        </p:txBody>
      </p:sp>
      <p:sp>
        <p:nvSpPr>
          <p:cNvPr id="12" name="Rechteck 14">
            <a:extLst>
              <a:ext uri="{FF2B5EF4-FFF2-40B4-BE49-F238E27FC236}">
                <a16:creationId xmlns:a16="http://schemas.microsoft.com/office/drawing/2014/main" id="{0CE8D910-F3BD-6245-A653-14A4D3DA054A}"/>
              </a:ext>
            </a:extLst>
          </p:cNvPr>
          <p:cNvSpPr/>
          <p:nvPr/>
        </p:nvSpPr>
        <p:spPr>
          <a:xfrm>
            <a:off x="6397710" y="1640620"/>
            <a:ext cx="1763662"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Threat library</a:t>
            </a:r>
            <a:endParaRPr lang="de-DE" b="1" dirty="0">
              <a:latin typeface="Times New Roman" panose="02020603050405020304" pitchFamily="18" charset="0"/>
              <a:ea typeface="Times New Roman" panose="02020603050405020304" pitchFamily="18" charset="0"/>
            </a:endParaRPr>
          </a:p>
        </p:txBody>
      </p:sp>
      <p:sp>
        <p:nvSpPr>
          <p:cNvPr id="13" name="Rechteck 14">
            <a:extLst>
              <a:ext uri="{FF2B5EF4-FFF2-40B4-BE49-F238E27FC236}">
                <a16:creationId xmlns:a16="http://schemas.microsoft.com/office/drawing/2014/main" id="{FD7BF13C-ED56-3B4A-BE63-E5A3CCEC8A8C}"/>
              </a:ext>
            </a:extLst>
          </p:cNvPr>
          <p:cNvSpPr/>
          <p:nvPr/>
        </p:nvSpPr>
        <p:spPr>
          <a:xfrm>
            <a:off x="3501142" y="3369344"/>
            <a:ext cx="2141715" cy="369332"/>
          </a:xfrm>
          <a:prstGeom prst="rect">
            <a:avLst/>
          </a:prstGeom>
          <a:solidFill>
            <a:schemeClr val="bg1">
              <a:lumMod val="95000"/>
            </a:schemeClr>
          </a:solidFill>
        </p:spPr>
        <p:txBody>
          <a:bodyPr wrap="square">
            <a:spAutoFit/>
          </a:bodyPr>
          <a:lstStyle/>
          <a:p>
            <a:pPr lvl="0" algn="ctr">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System simulation</a:t>
            </a:r>
            <a:endParaRPr lang="de-DE" b="1" dirty="0">
              <a:latin typeface="Times New Roman" panose="02020603050405020304" pitchFamily="18" charset="0"/>
              <a:ea typeface="Times New Roman" panose="02020603050405020304" pitchFamily="18" charset="0"/>
            </a:endParaRPr>
          </a:p>
        </p:txBody>
      </p:sp>
      <p:pic>
        <p:nvPicPr>
          <p:cNvPr id="16" name="Picture 15" descr="Dart arrow in the centre of dartboard">
            <a:extLst>
              <a:ext uri="{FF2B5EF4-FFF2-40B4-BE49-F238E27FC236}">
                <a16:creationId xmlns:a16="http://schemas.microsoft.com/office/drawing/2014/main" id="{FE3C4129-396C-8844-8A1B-0D888CA45FC8}"/>
              </a:ext>
            </a:extLst>
          </p:cNvPr>
          <p:cNvPicPr>
            <a:picLocks noChangeAspect="1"/>
          </p:cNvPicPr>
          <p:nvPr/>
        </p:nvPicPr>
        <p:blipFill>
          <a:blip r:embed="rId8"/>
          <a:stretch>
            <a:fillRect/>
          </a:stretch>
        </p:blipFill>
        <p:spPr>
          <a:xfrm>
            <a:off x="918600" y="4481174"/>
            <a:ext cx="2720340" cy="1814446"/>
          </a:xfrm>
          <a:prstGeom prst="rect">
            <a:avLst/>
          </a:prstGeom>
        </p:spPr>
      </p:pic>
      <p:sp>
        <p:nvSpPr>
          <p:cNvPr id="17" name="Rounded Rectangle 143">
            <a:extLst>
              <a:ext uri="{FF2B5EF4-FFF2-40B4-BE49-F238E27FC236}">
                <a16:creationId xmlns:a16="http://schemas.microsoft.com/office/drawing/2014/main" id="{4B2E613E-2909-A148-94E4-CD4BA5C0259F}"/>
              </a:ext>
            </a:extLst>
          </p:cNvPr>
          <p:cNvSpPr/>
          <p:nvPr/>
        </p:nvSpPr>
        <p:spPr>
          <a:xfrm>
            <a:off x="1308606" y="3945093"/>
            <a:ext cx="1940329" cy="307777"/>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lvl="0" algn="ctr" defTabSz="914400">
              <a:defRPr/>
            </a:pPr>
            <a:r>
              <a:rPr lang="en-US" sz="1300" b="1" kern="0" dirty="0">
                <a:solidFill>
                  <a:srgbClr val="FFFFFF"/>
                </a:solidFill>
                <a:latin typeface="Calibri"/>
                <a:ea typeface="+mn-ea"/>
                <a:cs typeface="Calibri"/>
              </a:rPr>
              <a:t>Vulnerability Scoring</a:t>
            </a:r>
            <a:endParaRPr lang="en-US" dirty="0">
              <a:ea typeface="+mn-ea"/>
            </a:endParaRPr>
          </a:p>
        </p:txBody>
      </p:sp>
      <p:pic>
        <p:nvPicPr>
          <p:cNvPr id="21" name="Picture 20" descr="Human brain nerve cells">
            <a:extLst>
              <a:ext uri="{FF2B5EF4-FFF2-40B4-BE49-F238E27FC236}">
                <a16:creationId xmlns:a16="http://schemas.microsoft.com/office/drawing/2014/main" id="{A83032F6-50A2-0E4C-AB86-64DD6E9FCFD5}"/>
              </a:ext>
            </a:extLst>
          </p:cNvPr>
          <p:cNvPicPr>
            <a:picLocks noChangeAspect="1"/>
          </p:cNvPicPr>
          <p:nvPr/>
        </p:nvPicPr>
        <p:blipFill>
          <a:blip r:embed="rId9"/>
          <a:stretch>
            <a:fillRect/>
          </a:stretch>
        </p:blipFill>
        <p:spPr>
          <a:xfrm>
            <a:off x="5807926" y="4481174"/>
            <a:ext cx="2414856" cy="1811143"/>
          </a:xfrm>
          <a:prstGeom prst="rect">
            <a:avLst/>
          </a:prstGeom>
        </p:spPr>
      </p:pic>
      <p:sp>
        <p:nvSpPr>
          <p:cNvPr id="22" name="Rounded Rectangle 143">
            <a:extLst>
              <a:ext uri="{FF2B5EF4-FFF2-40B4-BE49-F238E27FC236}">
                <a16:creationId xmlns:a16="http://schemas.microsoft.com/office/drawing/2014/main" id="{4268F103-B84A-7B44-B767-F2BE314D68C4}"/>
              </a:ext>
            </a:extLst>
          </p:cNvPr>
          <p:cNvSpPr/>
          <p:nvPr/>
        </p:nvSpPr>
        <p:spPr>
          <a:xfrm>
            <a:off x="6045189" y="3942932"/>
            <a:ext cx="1940329" cy="307777"/>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lvl="0" algn="ctr" defTabSz="914400">
              <a:defRPr/>
            </a:pPr>
            <a:r>
              <a:rPr lang="en-US" sz="1300" b="1" kern="0" dirty="0">
                <a:solidFill>
                  <a:srgbClr val="FFFFFF"/>
                </a:solidFill>
                <a:latin typeface="Calibri"/>
                <a:cs typeface="Calibri"/>
              </a:rPr>
              <a:t>Cognitive Security</a:t>
            </a:r>
            <a:endParaRPr lang="en-US" dirty="0">
              <a:ea typeface="+mn-ea"/>
            </a:endParaRPr>
          </a:p>
        </p:txBody>
      </p:sp>
    </p:spTree>
    <p:extLst>
      <p:ext uri="{BB962C8B-B14F-4D97-AF65-F5344CB8AC3E}">
        <p14:creationId xmlns:p14="http://schemas.microsoft.com/office/powerpoint/2010/main" val="39770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383EBB-87AB-49FF-913B-543F99CC7C34}"/>
              </a:ext>
            </a:extLst>
          </p:cNvPr>
          <p:cNvSpPr>
            <a:spLocks noGrp="1"/>
          </p:cNvSpPr>
          <p:nvPr>
            <p:ph type="title"/>
          </p:nvPr>
        </p:nvSpPr>
        <p:spPr/>
        <p:txBody>
          <a:bodyPr/>
          <a:lstStyle/>
          <a:p>
            <a:r>
              <a:rPr lang="en-US" dirty="0"/>
              <a:t>Breach and Attack Simulations</a:t>
            </a:r>
          </a:p>
        </p:txBody>
      </p:sp>
      <p:sp>
        <p:nvSpPr>
          <p:cNvPr id="2" name="Slide Number Placeholder 1">
            <a:extLst>
              <a:ext uri="{FF2B5EF4-FFF2-40B4-BE49-F238E27FC236}">
                <a16:creationId xmlns:a16="http://schemas.microsoft.com/office/drawing/2014/main" id="{91AB5774-924D-47DF-876F-2823E4D3E338}"/>
              </a:ext>
            </a:extLst>
          </p:cNvPr>
          <p:cNvSpPr>
            <a:spLocks noGrp="1"/>
          </p:cNvSpPr>
          <p:nvPr>
            <p:ph type="sldNum" sz="quarter" idx="12"/>
          </p:nvPr>
        </p:nvSpPr>
        <p:spPr/>
        <p:txBody>
          <a:bodyPr/>
          <a:lstStyle/>
          <a:p>
            <a:fld id="{A8160BDD-7155-D744-B749-9730458604AD}" type="slidenum">
              <a:rPr lang="en-US" smtClean="0"/>
              <a:pPr/>
              <a:t>33</a:t>
            </a:fld>
            <a:endParaRPr lang="en-US" dirty="0"/>
          </a:p>
        </p:txBody>
      </p:sp>
      <p:sp>
        <p:nvSpPr>
          <p:cNvPr id="3" name="TextBox 2">
            <a:extLst>
              <a:ext uri="{FF2B5EF4-FFF2-40B4-BE49-F238E27FC236}">
                <a16:creationId xmlns:a16="http://schemas.microsoft.com/office/drawing/2014/main" id="{5D5FEB7B-A81E-0849-8485-C0EE43DD87F9}"/>
              </a:ext>
            </a:extLst>
          </p:cNvPr>
          <p:cNvSpPr txBox="1"/>
          <p:nvPr/>
        </p:nvSpPr>
        <p:spPr>
          <a:xfrm>
            <a:off x="1801091" y="318655"/>
            <a:ext cx="184731" cy="369332"/>
          </a:xfrm>
          <a:prstGeom prst="rect">
            <a:avLst/>
          </a:prstGeom>
          <a:noFill/>
        </p:spPr>
        <p:txBody>
          <a:bodyPr wrap="none" rtlCol="0">
            <a:spAutoFit/>
          </a:bodyPr>
          <a:lstStyle/>
          <a:p>
            <a:endParaRPr lang="en-US" dirty="0"/>
          </a:p>
        </p:txBody>
      </p:sp>
      <p:grpSp>
        <p:nvGrpSpPr>
          <p:cNvPr id="40" name="Group 39">
            <a:extLst>
              <a:ext uri="{FF2B5EF4-FFF2-40B4-BE49-F238E27FC236}">
                <a16:creationId xmlns:a16="http://schemas.microsoft.com/office/drawing/2014/main" id="{72CB1759-5FDF-452C-99A2-303BBDA4A44D}"/>
              </a:ext>
            </a:extLst>
          </p:cNvPr>
          <p:cNvGrpSpPr/>
          <p:nvPr/>
        </p:nvGrpSpPr>
        <p:grpSpPr>
          <a:xfrm>
            <a:off x="120113" y="1427757"/>
            <a:ext cx="3173505" cy="1267866"/>
            <a:chOff x="553251" y="1590595"/>
            <a:chExt cx="3173505" cy="1267866"/>
          </a:xfrm>
        </p:grpSpPr>
        <p:sp>
          <p:nvSpPr>
            <p:cNvPr id="5" name="Rectangle 4">
              <a:extLst>
                <a:ext uri="{FF2B5EF4-FFF2-40B4-BE49-F238E27FC236}">
                  <a16:creationId xmlns:a16="http://schemas.microsoft.com/office/drawing/2014/main" id="{3C413217-D0AD-4755-AF3F-46BFDCDB967C}"/>
                </a:ext>
              </a:extLst>
            </p:cNvPr>
            <p:cNvSpPr/>
            <p:nvPr/>
          </p:nvSpPr>
          <p:spPr>
            <a:xfrm>
              <a:off x="891348" y="1590595"/>
              <a:ext cx="2497311" cy="1267866"/>
            </a:xfrm>
            <a:prstGeom prst="rect">
              <a:avLst/>
            </a:prstGeom>
            <a:noFill/>
            <a:ln w="28575" cap="flat" cmpd="sng" algn="ctr">
              <a:solidFill>
                <a:srgbClr val="EF334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7" name="Text Box 307">
              <a:extLst>
                <a:ext uri="{FF2B5EF4-FFF2-40B4-BE49-F238E27FC236}">
                  <a16:creationId xmlns:a16="http://schemas.microsoft.com/office/drawing/2014/main" id="{7F2C0FBB-E836-4C3D-9944-D51F0D96B11F}"/>
                </a:ext>
              </a:extLst>
            </p:cNvPr>
            <p:cNvSpPr txBox="1">
              <a:spLocks noChangeArrowheads="1"/>
            </p:cNvSpPr>
            <p:nvPr/>
          </p:nvSpPr>
          <p:spPr bwMode="auto">
            <a:xfrm>
              <a:off x="553251" y="2423693"/>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Firewall</a:t>
              </a:r>
            </a:p>
          </p:txBody>
        </p:sp>
        <p:pic>
          <p:nvPicPr>
            <p:cNvPr id="1026" name="Picture 2" descr="firewall">
              <a:extLst>
                <a:ext uri="{FF2B5EF4-FFF2-40B4-BE49-F238E27FC236}">
                  <a16:creationId xmlns:a16="http://schemas.microsoft.com/office/drawing/2014/main" id="{AAC95921-EEC2-4323-8D99-3E75F486A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688" y="1805126"/>
              <a:ext cx="585788" cy="428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07">
              <a:extLst>
                <a:ext uri="{FF2B5EF4-FFF2-40B4-BE49-F238E27FC236}">
                  <a16:creationId xmlns:a16="http://schemas.microsoft.com/office/drawing/2014/main" id="{771D1E3C-2AB3-4FCF-94B9-302F6C82B1CF}"/>
                </a:ext>
              </a:extLst>
            </p:cNvPr>
            <p:cNvSpPr txBox="1">
              <a:spLocks noChangeArrowheads="1"/>
            </p:cNvSpPr>
            <p:nvPr/>
          </p:nvSpPr>
          <p:spPr bwMode="auto">
            <a:xfrm>
              <a:off x="1394672" y="2315477"/>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Threat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Intel</a:t>
              </a:r>
            </a:p>
          </p:txBody>
        </p:sp>
        <p:pic>
          <p:nvPicPr>
            <p:cNvPr id="1028" name="Picture 4" descr="radar">
              <a:extLst>
                <a:ext uri="{FF2B5EF4-FFF2-40B4-BE49-F238E27FC236}">
                  <a16:creationId xmlns:a16="http://schemas.microsoft.com/office/drawing/2014/main" id="{C15F916A-A92C-4DA8-98BD-11A316C8C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66" y="1721782"/>
              <a:ext cx="595313" cy="595313"/>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07">
              <a:extLst>
                <a:ext uri="{FF2B5EF4-FFF2-40B4-BE49-F238E27FC236}">
                  <a16:creationId xmlns:a16="http://schemas.microsoft.com/office/drawing/2014/main" id="{276155FB-7531-4887-8955-6158F644502A}"/>
                </a:ext>
              </a:extLst>
            </p:cNvPr>
            <p:cNvSpPr txBox="1">
              <a:spLocks noChangeArrowheads="1"/>
            </p:cNvSpPr>
            <p:nvPr/>
          </p:nvSpPr>
          <p:spPr bwMode="auto">
            <a:xfrm>
              <a:off x="2236094" y="2323666"/>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SIEM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Alerts</a:t>
              </a:r>
            </a:p>
          </p:txBody>
        </p:sp>
        <p:pic>
          <p:nvPicPr>
            <p:cNvPr id="1030" name="Picture 6" descr="warning">
              <a:extLst>
                <a:ext uri="{FF2B5EF4-FFF2-40B4-BE49-F238E27FC236}">
                  <a16:creationId xmlns:a16="http://schemas.microsoft.com/office/drawing/2014/main" id="{95C82B65-CA34-4BE7-AEC7-B90209EB0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3769" y="1721782"/>
              <a:ext cx="595313" cy="5953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027AF6E6-0318-4977-8DDD-863F3B16A5E8}"/>
              </a:ext>
            </a:extLst>
          </p:cNvPr>
          <p:cNvGrpSpPr/>
          <p:nvPr/>
        </p:nvGrpSpPr>
        <p:grpSpPr>
          <a:xfrm>
            <a:off x="168158" y="4633656"/>
            <a:ext cx="3077414" cy="1542504"/>
            <a:chOff x="553243" y="4796494"/>
            <a:chExt cx="3077414" cy="1542504"/>
          </a:xfrm>
        </p:grpSpPr>
        <p:sp>
          <p:nvSpPr>
            <p:cNvPr id="29" name="Rectangle 28">
              <a:extLst>
                <a:ext uri="{FF2B5EF4-FFF2-40B4-BE49-F238E27FC236}">
                  <a16:creationId xmlns:a16="http://schemas.microsoft.com/office/drawing/2014/main" id="{09BC2652-69E4-45C9-BB43-295D270047EC}"/>
                </a:ext>
              </a:extLst>
            </p:cNvPr>
            <p:cNvSpPr/>
            <p:nvPr/>
          </p:nvSpPr>
          <p:spPr>
            <a:xfrm>
              <a:off x="890060" y="5071132"/>
              <a:ext cx="2497311" cy="1267866"/>
            </a:xfrm>
            <a:prstGeom prst="rect">
              <a:avLst/>
            </a:prstGeom>
            <a:noFill/>
            <a:ln w="28575" cap="flat" cmpd="sng" algn="ctr">
              <a:solidFill>
                <a:srgbClr val="EF334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30" name="Rounded Rectangle 143">
              <a:extLst>
                <a:ext uri="{FF2B5EF4-FFF2-40B4-BE49-F238E27FC236}">
                  <a16:creationId xmlns:a16="http://schemas.microsoft.com/office/drawing/2014/main" id="{886028FD-911C-4BB5-98A1-134306706605}"/>
                </a:ext>
              </a:extLst>
            </p:cNvPr>
            <p:cNvSpPr/>
            <p:nvPr/>
          </p:nvSpPr>
          <p:spPr>
            <a:xfrm>
              <a:off x="1190500" y="4796494"/>
              <a:ext cx="1896428" cy="2746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Endpoint/Identity Data</a:t>
              </a:r>
            </a:p>
          </p:txBody>
        </p:sp>
        <p:sp>
          <p:nvSpPr>
            <p:cNvPr id="31" name="Text Box 307">
              <a:extLst>
                <a:ext uri="{FF2B5EF4-FFF2-40B4-BE49-F238E27FC236}">
                  <a16:creationId xmlns:a16="http://schemas.microsoft.com/office/drawing/2014/main" id="{7929A9FC-3E12-4136-95DC-18B26EFFC8B0}"/>
                </a:ext>
              </a:extLst>
            </p:cNvPr>
            <p:cNvSpPr txBox="1">
              <a:spLocks noChangeArrowheads="1"/>
            </p:cNvSpPr>
            <p:nvPr/>
          </p:nvSpPr>
          <p:spPr bwMode="auto">
            <a:xfrm>
              <a:off x="553243" y="5831932"/>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Endpoint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Data</a:t>
              </a:r>
            </a:p>
          </p:txBody>
        </p:sp>
        <p:sp>
          <p:nvSpPr>
            <p:cNvPr id="32" name="Text Box 307">
              <a:extLst>
                <a:ext uri="{FF2B5EF4-FFF2-40B4-BE49-F238E27FC236}">
                  <a16:creationId xmlns:a16="http://schemas.microsoft.com/office/drawing/2014/main" id="{2C518703-2203-4562-A057-B7D880AE8C31}"/>
                </a:ext>
              </a:extLst>
            </p:cNvPr>
            <p:cNvSpPr txBox="1">
              <a:spLocks noChangeArrowheads="1"/>
            </p:cNvSpPr>
            <p:nvPr/>
          </p:nvSpPr>
          <p:spPr bwMode="auto">
            <a:xfrm>
              <a:off x="1346619" y="5831932"/>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User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Data/AD</a:t>
              </a:r>
            </a:p>
          </p:txBody>
        </p:sp>
        <p:sp>
          <p:nvSpPr>
            <p:cNvPr id="33" name="Text Box 307">
              <a:extLst>
                <a:ext uri="{FF2B5EF4-FFF2-40B4-BE49-F238E27FC236}">
                  <a16:creationId xmlns:a16="http://schemas.microsoft.com/office/drawing/2014/main" id="{7D957DAA-6FEB-41DE-8E87-7E08C6783409}"/>
                </a:ext>
              </a:extLst>
            </p:cNvPr>
            <p:cNvSpPr txBox="1">
              <a:spLocks noChangeArrowheads="1"/>
            </p:cNvSpPr>
            <p:nvPr/>
          </p:nvSpPr>
          <p:spPr bwMode="auto">
            <a:xfrm>
              <a:off x="2139995" y="5831932"/>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Database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Data</a:t>
              </a:r>
            </a:p>
          </p:txBody>
        </p:sp>
        <p:pic>
          <p:nvPicPr>
            <p:cNvPr id="26" name="Graphic 25" descr="Server with solid fill">
              <a:extLst>
                <a:ext uri="{FF2B5EF4-FFF2-40B4-BE49-F238E27FC236}">
                  <a16:creationId xmlns:a16="http://schemas.microsoft.com/office/drawing/2014/main" id="{D3CA28F5-57C3-4E1B-9111-70CD25C71D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00464" y="5157749"/>
              <a:ext cx="731520" cy="731520"/>
            </a:xfrm>
            <a:prstGeom prst="rect">
              <a:avLst/>
            </a:prstGeom>
          </p:spPr>
        </p:pic>
        <p:pic>
          <p:nvPicPr>
            <p:cNvPr id="36" name="Graphic 35" descr="Social network outline">
              <a:extLst>
                <a:ext uri="{FF2B5EF4-FFF2-40B4-BE49-F238E27FC236}">
                  <a16:creationId xmlns:a16="http://schemas.microsoft.com/office/drawing/2014/main" id="{488F7053-2BBD-4B25-B381-38B8CC3812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8460" y="5157749"/>
              <a:ext cx="731520" cy="731520"/>
            </a:xfrm>
            <a:prstGeom prst="rect">
              <a:avLst/>
            </a:prstGeom>
          </p:spPr>
        </p:pic>
        <p:pic>
          <p:nvPicPr>
            <p:cNvPr id="28" name="Graphic 27" descr="Employee badge outline">
              <a:extLst>
                <a:ext uri="{FF2B5EF4-FFF2-40B4-BE49-F238E27FC236}">
                  <a16:creationId xmlns:a16="http://schemas.microsoft.com/office/drawing/2014/main" id="{683FFC9F-6C2D-4BCA-BF35-22D12E9F73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14462" y="5157749"/>
              <a:ext cx="731520" cy="731520"/>
            </a:xfrm>
            <a:prstGeom prst="rect">
              <a:avLst/>
            </a:prstGeom>
          </p:spPr>
        </p:pic>
        <p:sp>
          <p:nvSpPr>
            <p:cNvPr id="34" name="Flowchart: Connector 33">
              <a:extLst>
                <a:ext uri="{FF2B5EF4-FFF2-40B4-BE49-F238E27FC236}">
                  <a16:creationId xmlns:a16="http://schemas.microsoft.com/office/drawing/2014/main" id="{0B9537CE-0630-4589-9123-463F89460D95}"/>
                </a:ext>
              </a:extLst>
            </p:cNvPr>
            <p:cNvSpPr>
              <a:spLocks noChangeAspect="1"/>
            </p:cNvSpPr>
            <p:nvPr/>
          </p:nvSpPr>
          <p:spPr>
            <a:xfrm>
              <a:off x="1233530" y="5484797"/>
              <a:ext cx="107566" cy="140172"/>
            </a:xfrm>
            <a:prstGeom prst="flowChartConnector">
              <a:avLst/>
            </a:prstGeom>
            <a:solidFill>
              <a:schemeClr val="bg1"/>
            </a:solidFill>
            <a:ln w="28575" cap="flat" cmpd="sng" algn="ctr">
              <a:solidFill>
                <a:schemeClr val="bg2"/>
              </a:solidFill>
              <a:prstDash val="solid"/>
            </a:ln>
            <a:effectLst/>
          </p:spPr>
          <p:txBody>
            <a:bodyPr rtlCol="0" anchor="ctr"/>
            <a:lstStyle/>
            <a:p>
              <a:pPr algn="ctr" defTabSz="914400"/>
              <a:endParaRPr lang="en-US" sz="1100" b="1" kern="0" dirty="0">
                <a:solidFill>
                  <a:srgbClr val="FF0000"/>
                </a:solidFill>
                <a:latin typeface="Arial"/>
              </a:endParaRPr>
            </a:p>
          </p:txBody>
        </p:sp>
      </p:grpSp>
      <p:grpSp>
        <p:nvGrpSpPr>
          <p:cNvPr id="39" name="Group 38">
            <a:extLst>
              <a:ext uri="{FF2B5EF4-FFF2-40B4-BE49-F238E27FC236}">
                <a16:creationId xmlns:a16="http://schemas.microsoft.com/office/drawing/2014/main" id="{92D0356D-8D8F-4269-98B4-E57C3307E970}"/>
              </a:ext>
            </a:extLst>
          </p:cNvPr>
          <p:cNvGrpSpPr/>
          <p:nvPr/>
        </p:nvGrpSpPr>
        <p:grpSpPr>
          <a:xfrm>
            <a:off x="168158" y="2893387"/>
            <a:ext cx="3077414" cy="1542504"/>
            <a:chOff x="553251" y="3128101"/>
            <a:chExt cx="3077414" cy="1542504"/>
          </a:xfrm>
        </p:grpSpPr>
        <p:sp>
          <p:nvSpPr>
            <p:cNvPr id="17" name="Rectangle 16">
              <a:extLst>
                <a:ext uri="{FF2B5EF4-FFF2-40B4-BE49-F238E27FC236}">
                  <a16:creationId xmlns:a16="http://schemas.microsoft.com/office/drawing/2014/main" id="{B1B624F2-EEBD-40C7-9B6F-10DFC9494281}"/>
                </a:ext>
              </a:extLst>
            </p:cNvPr>
            <p:cNvSpPr/>
            <p:nvPr/>
          </p:nvSpPr>
          <p:spPr>
            <a:xfrm>
              <a:off x="890068" y="3402739"/>
              <a:ext cx="2497311" cy="1267866"/>
            </a:xfrm>
            <a:prstGeom prst="rect">
              <a:avLst/>
            </a:prstGeom>
            <a:noFill/>
            <a:ln w="28575" cap="flat" cmpd="sng" algn="ctr">
              <a:solidFill>
                <a:srgbClr val="EF334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8" name="Rounded Rectangle 143">
              <a:extLst>
                <a:ext uri="{FF2B5EF4-FFF2-40B4-BE49-F238E27FC236}">
                  <a16:creationId xmlns:a16="http://schemas.microsoft.com/office/drawing/2014/main" id="{54F79C2B-4B1F-4365-9BDF-C87C33AB7CB9}"/>
                </a:ext>
              </a:extLst>
            </p:cNvPr>
            <p:cNvSpPr/>
            <p:nvPr/>
          </p:nvSpPr>
          <p:spPr>
            <a:xfrm>
              <a:off x="1276710" y="3128101"/>
              <a:ext cx="1724025" cy="274638"/>
            </a:xfrm>
            <a:prstGeom prst="roundRect">
              <a:avLst/>
            </a:prstGeom>
            <a:solidFill>
              <a:srgbClr val="EF3340"/>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Network Data</a:t>
              </a:r>
            </a:p>
          </p:txBody>
        </p:sp>
        <p:sp>
          <p:nvSpPr>
            <p:cNvPr id="20" name="Text Box 307">
              <a:extLst>
                <a:ext uri="{FF2B5EF4-FFF2-40B4-BE49-F238E27FC236}">
                  <a16:creationId xmlns:a16="http://schemas.microsoft.com/office/drawing/2014/main" id="{01A239DA-EAE0-49BF-9804-33D144422255}"/>
                </a:ext>
              </a:extLst>
            </p:cNvPr>
            <p:cNvSpPr txBox="1">
              <a:spLocks noChangeArrowheads="1"/>
            </p:cNvSpPr>
            <p:nvPr/>
          </p:nvSpPr>
          <p:spPr bwMode="auto">
            <a:xfrm>
              <a:off x="553251" y="4148916"/>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Network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Data</a:t>
              </a:r>
            </a:p>
          </p:txBody>
        </p:sp>
        <p:sp>
          <p:nvSpPr>
            <p:cNvPr id="21" name="Text Box 307">
              <a:extLst>
                <a:ext uri="{FF2B5EF4-FFF2-40B4-BE49-F238E27FC236}">
                  <a16:creationId xmlns:a16="http://schemas.microsoft.com/office/drawing/2014/main" id="{A796F239-0F84-45BA-85E0-CA4883858B94}"/>
                </a:ext>
              </a:extLst>
            </p:cNvPr>
            <p:cNvSpPr txBox="1">
              <a:spLocks noChangeArrowheads="1"/>
            </p:cNvSpPr>
            <p:nvPr/>
          </p:nvSpPr>
          <p:spPr bwMode="auto">
            <a:xfrm>
              <a:off x="1346627" y="4148916"/>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Flow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Data</a:t>
              </a:r>
            </a:p>
          </p:txBody>
        </p:sp>
        <p:sp>
          <p:nvSpPr>
            <p:cNvPr id="22" name="Text Box 307">
              <a:extLst>
                <a:ext uri="{FF2B5EF4-FFF2-40B4-BE49-F238E27FC236}">
                  <a16:creationId xmlns:a16="http://schemas.microsoft.com/office/drawing/2014/main" id="{81F73A88-0FB7-444A-AC06-157057781C9A}"/>
                </a:ext>
              </a:extLst>
            </p:cNvPr>
            <p:cNvSpPr txBox="1">
              <a:spLocks noChangeArrowheads="1"/>
            </p:cNvSpPr>
            <p:nvPr/>
          </p:nvSpPr>
          <p:spPr bwMode="auto">
            <a:xfrm>
              <a:off x="2140003" y="4148916"/>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Proxy/Wi-Fi </a:t>
              </a:r>
              <a:br>
                <a:rPr kumimoji="0" lang="en-US" sz="1300" b="1" i="0" u="none" strike="noStrike" kern="0" cap="none" spc="0" normalizeH="0" baseline="0" noProof="0" dirty="0">
                  <a:ln>
                    <a:noFill/>
                  </a:ln>
                  <a:solidFill>
                    <a:srgbClr val="000000"/>
                  </a:solidFill>
                  <a:effectLst/>
                  <a:uLnTx/>
                  <a:uFillTx/>
                  <a:latin typeface="Calibri"/>
                  <a:cs typeface="Calibri"/>
                </a:rPr>
              </a:br>
              <a:r>
                <a:rPr kumimoji="0" lang="en-US" sz="1300" b="1" i="0" u="none" strike="noStrike" kern="0" cap="none" spc="0" normalizeH="0" baseline="0" noProof="0" dirty="0">
                  <a:ln>
                    <a:noFill/>
                  </a:ln>
                  <a:solidFill>
                    <a:srgbClr val="000000"/>
                  </a:solidFill>
                  <a:effectLst/>
                  <a:uLnTx/>
                  <a:uFillTx/>
                  <a:latin typeface="Calibri"/>
                  <a:cs typeface="Calibri"/>
                </a:rPr>
                <a:t>Data</a:t>
              </a:r>
            </a:p>
          </p:txBody>
        </p:sp>
        <p:pic>
          <p:nvPicPr>
            <p:cNvPr id="1032" name="Picture 8" descr="wifi_scanning">
              <a:extLst>
                <a:ext uri="{FF2B5EF4-FFF2-40B4-BE49-F238E27FC236}">
                  <a16:creationId xmlns:a16="http://schemas.microsoft.com/office/drawing/2014/main" id="{91A9E1F7-49F9-43E9-87A1-A80677BFF2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7678" y="3701532"/>
              <a:ext cx="595313" cy="34290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Workflow with solid fill">
              <a:extLst>
                <a:ext uri="{FF2B5EF4-FFF2-40B4-BE49-F238E27FC236}">
                  <a16:creationId xmlns:a16="http://schemas.microsoft.com/office/drawing/2014/main" id="{1EA360A7-E384-432B-A336-3AE735B627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77463" y="3507222"/>
              <a:ext cx="731520" cy="731520"/>
            </a:xfrm>
            <a:prstGeom prst="rect">
              <a:avLst/>
            </a:prstGeom>
          </p:spPr>
        </p:pic>
        <p:pic>
          <p:nvPicPr>
            <p:cNvPr id="37" name="Graphic 36" descr="Connections outline">
              <a:extLst>
                <a:ext uri="{FF2B5EF4-FFF2-40B4-BE49-F238E27FC236}">
                  <a16:creationId xmlns:a16="http://schemas.microsoft.com/office/drawing/2014/main" id="{FC76B0E7-7B46-4600-8F3E-25483ABEBC4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67248" y="3507222"/>
              <a:ext cx="731520" cy="731520"/>
            </a:xfrm>
            <a:prstGeom prst="rect">
              <a:avLst/>
            </a:prstGeom>
          </p:spPr>
        </p:pic>
      </p:grpSp>
      <p:sp>
        <p:nvSpPr>
          <p:cNvPr id="47" name="Rounded Rectangle 142">
            <a:extLst>
              <a:ext uri="{FF2B5EF4-FFF2-40B4-BE49-F238E27FC236}">
                <a16:creationId xmlns:a16="http://schemas.microsoft.com/office/drawing/2014/main" id="{9F420629-2457-432E-83B5-D0FD76621841}"/>
              </a:ext>
            </a:extLst>
          </p:cNvPr>
          <p:cNvSpPr/>
          <p:nvPr/>
        </p:nvSpPr>
        <p:spPr>
          <a:xfrm>
            <a:off x="3046773" y="4393125"/>
            <a:ext cx="1673321" cy="948123"/>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Attack campaigns using different methods and payloads</a:t>
            </a:r>
          </a:p>
        </p:txBody>
      </p:sp>
      <p:grpSp>
        <p:nvGrpSpPr>
          <p:cNvPr id="49" name="Group 48">
            <a:extLst>
              <a:ext uri="{FF2B5EF4-FFF2-40B4-BE49-F238E27FC236}">
                <a16:creationId xmlns:a16="http://schemas.microsoft.com/office/drawing/2014/main" id="{97D47285-9D7A-4274-B658-8B53AD9CF13F}"/>
              </a:ext>
            </a:extLst>
          </p:cNvPr>
          <p:cNvGrpSpPr/>
          <p:nvPr/>
        </p:nvGrpSpPr>
        <p:grpSpPr>
          <a:xfrm>
            <a:off x="4183271" y="2566987"/>
            <a:ext cx="1673321" cy="1778896"/>
            <a:chOff x="4712657" y="2566987"/>
            <a:chExt cx="1673321" cy="1778896"/>
          </a:xfrm>
        </p:grpSpPr>
        <p:sp>
          <p:nvSpPr>
            <p:cNvPr id="48" name="Rounded Rectangle 142">
              <a:extLst>
                <a:ext uri="{FF2B5EF4-FFF2-40B4-BE49-F238E27FC236}">
                  <a16:creationId xmlns:a16="http://schemas.microsoft.com/office/drawing/2014/main" id="{F1B0D8D8-F639-4970-A273-02194FE7E16A}"/>
                </a:ext>
              </a:extLst>
            </p:cNvPr>
            <p:cNvSpPr/>
            <p:nvPr/>
          </p:nvSpPr>
          <p:spPr>
            <a:xfrm>
              <a:off x="4712657" y="2566987"/>
              <a:ext cx="1673321" cy="712339"/>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XM Cyber Platform Server and sensor (up-to-date)</a:t>
              </a:r>
            </a:p>
          </p:txBody>
        </p:sp>
        <p:pic>
          <p:nvPicPr>
            <p:cNvPr id="43" name="Graphic 42" descr="Computer outline">
              <a:extLst>
                <a:ext uri="{FF2B5EF4-FFF2-40B4-BE49-F238E27FC236}">
                  <a16:creationId xmlns:a16="http://schemas.microsoft.com/office/drawing/2014/main" id="{E5D8E472-6AE9-4AA3-9B74-00FBCD61202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092117" y="3431483"/>
              <a:ext cx="914400" cy="914400"/>
            </a:xfrm>
            <a:prstGeom prst="rect">
              <a:avLst/>
            </a:prstGeom>
          </p:spPr>
        </p:pic>
      </p:grpSp>
      <p:grpSp>
        <p:nvGrpSpPr>
          <p:cNvPr id="44" name="Group 43">
            <a:extLst>
              <a:ext uri="{FF2B5EF4-FFF2-40B4-BE49-F238E27FC236}">
                <a16:creationId xmlns:a16="http://schemas.microsoft.com/office/drawing/2014/main" id="{7640DF72-B77B-4AAF-9B4A-A0DC490CA185}"/>
              </a:ext>
            </a:extLst>
          </p:cNvPr>
          <p:cNvGrpSpPr/>
          <p:nvPr/>
        </p:nvGrpSpPr>
        <p:grpSpPr>
          <a:xfrm>
            <a:off x="3293268" y="3330743"/>
            <a:ext cx="1180331" cy="957898"/>
            <a:chOff x="3244925" y="3330743"/>
            <a:chExt cx="1180331" cy="957898"/>
          </a:xfrm>
        </p:grpSpPr>
        <p:sp>
          <p:nvSpPr>
            <p:cNvPr id="52" name="AutoShape 304">
              <a:extLst>
                <a:ext uri="{FF2B5EF4-FFF2-40B4-BE49-F238E27FC236}">
                  <a16:creationId xmlns:a16="http://schemas.microsoft.com/office/drawing/2014/main" id="{B661720C-F4A1-454D-A2DD-9FE015A04215}"/>
                </a:ext>
              </a:extLst>
            </p:cNvPr>
            <p:cNvSpPr>
              <a:spLocks noChangeArrowheads="1"/>
            </p:cNvSpPr>
            <p:nvPr/>
          </p:nvSpPr>
          <p:spPr bwMode="auto">
            <a:xfrm>
              <a:off x="3244925" y="3330743"/>
              <a:ext cx="1180331" cy="516742"/>
            </a:xfrm>
            <a:prstGeom prst="rightArrow">
              <a:avLst>
                <a:gd name="adj1" fmla="val 52602"/>
                <a:gd name="adj2" fmla="val 59572"/>
              </a:avLst>
            </a:prstGeom>
            <a:solidFill>
              <a:srgbClr val="EF3340"/>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3" name="AutoShape 304">
              <a:extLst>
                <a:ext uri="{FF2B5EF4-FFF2-40B4-BE49-F238E27FC236}">
                  <a16:creationId xmlns:a16="http://schemas.microsoft.com/office/drawing/2014/main" id="{774BE87F-6315-4E76-83E8-DA8B12115509}"/>
                </a:ext>
              </a:extLst>
            </p:cNvPr>
            <p:cNvSpPr>
              <a:spLocks noChangeArrowheads="1"/>
            </p:cNvSpPr>
            <p:nvPr/>
          </p:nvSpPr>
          <p:spPr bwMode="auto">
            <a:xfrm flipH="1">
              <a:off x="3244925" y="3771899"/>
              <a:ext cx="1180331" cy="516742"/>
            </a:xfrm>
            <a:prstGeom prst="rightArrow">
              <a:avLst>
                <a:gd name="adj1" fmla="val 52602"/>
                <a:gd name="adj2" fmla="val 59572"/>
              </a:avLst>
            </a:prstGeom>
            <a:solidFill>
              <a:srgbClr val="EF3340"/>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58" name="Rounded Rectangle 142">
            <a:extLst>
              <a:ext uri="{FF2B5EF4-FFF2-40B4-BE49-F238E27FC236}">
                <a16:creationId xmlns:a16="http://schemas.microsoft.com/office/drawing/2014/main" id="{93FE17AE-C3E8-4967-8410-40BDACFA8EF2}"/>
              </a:ext>
            </a:extLst>
          </p:cNvPr>
          <p:cNvSpPr/>
          <p:nvPr/>
        </p:nvSpPr>
        <p:spPr>
          <a:xfrm>
            <a:off x="6697655" y="1787975"/>
            <a:ext cx="2024718" cy="535191"/>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Visualization, Reporting, and Output</a:t>
            </a:r>
          </a:p>
        </p:txBody>
      </p:sp>
      <p:sp>
        <p:nvSpPr>
          <p:cNvPr id="59" name="Rounded Rectangle 142">
            <a:extLst>
              <a:ext uri="{FF2B5EF4-FFF2-40B4-BE49-F238E27FC236}">
                <a16:creationId xmlns:a16="http://schemas.microsoft.com/office/drawing/2014/main" id="{829DF7C1-37C1-4EC6-9040-73DE6594D4C3}"/>
              </a:ext>
            </a:extLst>
          </p:cNvPr>
          <p:cNvSpPr/>
          <p:nvPr/>
        </p:nvSpPr>
        <p:spPr>
          <a:xfrm>
            <a:off x="6878977" y="5829226"/>
            <a:ext cx="1673321" cy="332311"/>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ea typeface="+mn-ea"/>
                <a:cs typeface="Calibri"/>
              </a:rPr>
              <a:t>For Remediation</a:t>
            </a:r>
          </a:p>
        </p:txBody>
      </p:sp>
      <p:pic>
        <p:nvPicPr>
          <p:cNvPr id="1034" name="Picture 10" descr="Image result for data analyst icon">
            <a:extLst>
              <a:ext uri="{FF2B5EF4-FFF2-40B4-BE49-F238E27FC236}">
                <a16:creationId xmlns:a16="http://schemas.microsoft.com/office/drawing/2014/main" id="{54410DD7-19CE-4CD8-8845-EC5567052DC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93456" y="2398860"/>
            <a:ext cx="1090613" cy="104775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Image result for data analyst icon">
            <a:extLst>
              <a:ext uri="{FF2B5EF4-FFF2-40B4-BE49-F238E27FC236}">
                <a16:creationId xmlns:a16="http://schemas.microsoft.com/office/drawing/2014/main" id="{51C9DAF9-2C4D-4FA0-A8F6-FB44A8205FC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07076" y="2812693"/>
            <a:ext cx="1090613" cy="104775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Icon&#10;&#10;Description automatically generated">
            <a:extLst>
              <a:ext uri="{FF2B5EF4-FFF2-40B4-BE49-F238E27FC236}">
                <a16:creationId xmlns:a16="http://schemas.microsoft.com/office/drawing/2014/main" id="{EC1BA403-230F-4F46-A124-B99796E2300C}"/>
              </a:ext>
            </a:extLst>
          </p:cNvPr>
          <p:cNvPicPr>
            <a:picLocks noChangeAspect="1"/>
          </p:cNvPicPr>
          <p:nvPr/>
        </p:nvPicPr>
        <p:blipFill>
          <a:blip r:embed="rId19"/>
          <a:stretch>
            <a:fillRect/>
          </a:stretch>
        </p:blipFill>
        <p:spPr>
          <a:xfrm>
            <a:off x="6593456" y="4821278"/>
            <a:ext cx="1009738" cy="826842"/>
          </a:xfrm>
          <a:prstGeom prst="rect">
            <a:avLst/>
          </a:prstGeom>
        </p:spPr>
      </p:pic>
      <p:sp>
        <p:nvSpPr>
          <p:cNvPr id="55" name="AutoShape 304">
            <a:extLst>
              <a:ext uri="{FF2B5EF4-FFF2-40B4-BE49-F238E27FC236}">
                <a16:creationId xmlns:a16="http://schemas.microsoft.com/office/drawing/2014/main" id="{0D8EEAF8-7B27-4078-A6DF-1EACDD7008A6}"/>
              </a:ext>
            </a:extLst>
          </p:cNvPr>
          <p:cNvSpPr>
            <a:spLocks noChangeArrowheads="1"/>
          </p:cNvSpPr>
          <p:nvPr/>
        </p:nvSpPr>
        <p:spPr bwMode="auto">
          <a:xfrm rot="19932007">
            <a:off x="5551550" y="3190154"/>
            <a:ext cx="1180331" cy="516742"/>
          </a:xfrm>
          <a:prstGeom prst="rightArrow">
            <a:avLst>
              <a:gd name="adj1" fmla="val 52602"/>
              <a:gd name="adj2" fmla="val 59572"/>
            </a:avLst>
          </a:prstGeom>
          <a:solidFill>
            <a:srgbClr val="EF3340"/>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64" name="Picture 63" descr="Icon&#10;&#10;Description automatically generated">
            <a:extLst>
              <a:ext uri="{FF2B5EF4-FFF2-40B4-BE49-F238E27FC236}">
                <a16:creationId xmlns:a16="http://schemas.microsoft.com/office/drawing/2014/main" id="{DF83D73A-6FF5-4500-8AE1-864AC3493AA1}"/>
              </a:ext>
            </a:extLst>
          </p:cNvPr>
          <p:cNvPicPr>
            <a:picLocks noChangeAspect="1"/>
          </p:cNvPicPr>
          <p:nvPr/>
        </p:nvPicPr>
        <p:blipFill>
          <a:blip r:embed="rId19"/>
          <a:stretch>
            <a:fillRect/>
          </a:stretch>
        </p:blipFill>
        <p:spPr>
          <a:xfrm>
            <a:off x="7787951" y="4508430"/>
            <a:ext cx="1009738" cy="826842"/>
          </a:xfrm>
          <a:prstGeom prst="rect">
            <a:avLst/>
          </a:prstGeom>
        </p:spPr>
      </p:pic>
      <p:sp>
        <p:nvSpPr>
          <p:cNvPr id="54" name="AutoShape 304">
            <a:extLst>
              <a:ext uri="{FF2B5EF4-FFF2-40B4-BE49-F238E27FC236}">
                <a16:creationId xmlns:a16="http://schemas.microsoft.com/office/drawing/2014/main" id="{7DCA711D-9458-47A4-AF6D-BD3BF98B1326}"/>
              </a:ext>
            </a:extLst>
          </p:cNvPr>
          <p:cNvSpPr>
            <a:spLocks noChangeArrowheads="1"/>
          </p:cNvSpPr>
          <p:nvPr/>
        </p:nvSpPr>
        <p:spPr bwMode="auto">
          <a:xfrm rot="5400000">
            <a:off x="7048299" y="3789381"/>
            <a:ext cx="1180331" cy="516742"/>
          </a:xfrm>
          <a:prstGeom prst="rightArrow">
            <a:avLst>
              <a:gd name="adj1" fmla="val 52602"/>
              <a:gd name="adj2" fmla="val 59572"/>
            </a:avLst>
          </a:prstGeom>
          <a:solidFill>
            <a:srgbClr val="EF3340"/>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68207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AA5272-4FAC-4C38-9FE8-78975055DAFA}"/>
              </a:ext>
            </a:extLst>
          </p:cNvPr>
          <p:cNvSpPr>
            <a:spLocks noGrp="1"/>
          </p:cNvSpPr>
          <p:nvPr>
            <p:ph type="sldNum" sz="quarter" idx="12"/>
          </p:nvPr>
        </p:nvSpPr>
        <p:spPr/>
        <p:txBody>
          <a:bodyPr/>
          <a:lstStyle/>
          <a:p>
            <a:fld id="{A8160BDD-7155-D744-B749-9730458604AD}" type="slidenum">
              <a:rPr lang="en-US" smtClean="0"/>
              <a:pPr/>
              <a:t>34</a:t>
            </a:fld>
            <a:endParaRPr lang="en-US" dirty="0"/>
          </a:p>
        </p:txBody>
      </p:sp>
      <p:sp>
        <p:nvSpPr>
          <p:cNvPr id="3" name="Title 2">
            <a:extLst>
              <a:ext uri="{FF2B5EF4-FFF2-40B4-BE49-F238E27FC236}">
                <a16:creationId xmlns:a16="http://schemas.microsoft.com/office/drawing/2014/main" id="{0A43503A-E7BB-4464-8A22-0CB2226A7F8F}"/>
              </a:ext>
            </a:extLst>
          </p:cNvPr>
          <p:cNvSpPr>
            <a:spLocks noGrp="1"/>
          </p:cNvSpPr>
          <p:nvPr>
            <p:ph type="title"/>
          </p:nvPr>
        </p:nvSpPr>
        <p:spPr/>
        <p:txBody>
          <a:bodyPr/>
          <a:lstStyle/>
          <a:p>
            <a:r>
              <a:rPr lang="en-US" dirty="0"/>
              <a:t>Activity: Identifying Security Risk Mitigation Techniques</a:t>
            </a:r>
          </a:p>
        </p:txBody>
      </p:sp>
      <p:sp>
        <p:nvSpPr>
          <p:cNvPr id="5" name="Text Placeholder 4">
            <a:extLst>
              <a:ext uri="{FF2B5EF4-FFF2-40B4-BE49-F238E27FC236}">
                <a16:creationId xmlns:a16="http://schemas.microsoft.com/office/drawing/2014/main" id="{12E1235E-2E9F-45B8-B332-E68392D03249}"/>
              </a:ext>
            </a:extLst>
          </p:cNvPr>
          <p:cNvSpPr>
            <a:spLocks noGrp="1"/>
          </p:cNvSpPr>
          <p:nvPr>
            <p:ph idx="1"/>
          </p:nvPr>
        </p:nvSpPr>
        <p:spPr/>
        <p:txBody>
          <a:bodyPr/>
          <a:lstStyle/>
          <a:p>
            <a:pPr marL="0" indent="0">
              <a:buNone/>
            </a:pPr>
            <a:r>
              <a:rPr lang="en-US" dirty="0"/>
              <a:t>Scenario: </a:t>
            </a:r>
            <a:r>
              <a:rPr lang="en-US"/>
              <a:t>Consider the RudiBrace</a:t>
            </a:r>
            <a:r>
              <a:rPr lang="en-US" dirty="0"/>
              <a:t> product, or a product you are working on in your own workplace. </a:t>
            </a:r>
            <a:br>
              <a:rPr lang="en-US" dirty="0"/>
            </a:br>
            <a:endParaRPr lang="en-US" dirty="0"/>
          </a:p>
          <a:p>
            <a:pPr>
              <a:buFont typeface="+mj-lt"/>
              <a:buAutoNum type="arabicPeriod"/>
            </a:pPr>
            <a:r>
              <a:rPr lang="en-US" dirty="0"/>
              <a:t>For the RudiBrace or your own product, can you describe some baselines for normal system behavior that can be used to detect security problems?</a:t>
            </a:r>
            <a:br>
              <a:rPr lang="en-US" dirty="0"/>
            </a:br>
            <a:endParaRPr lang="en-US" dirty="0"/>
          </a:p>
          <a:p>
            <a:pPr>
              <a:buFont typeface="+mj-lt"/>
              <a:buAutoNum type="arabicPeriod"/>
            </a:pPr>
            <a:r>
              <a:rPr lang="en-US" dirty="0"/>
              <a:t>For a security risk associated with the product, list some techniques that can help to mitigate the security risk.</a:t>
            </a:r>
          </a:p>
        </p:txBody>
      </p:sp>
    </p:spTree>
    <p:extLst>
      <p:ext uri="{BB962C8B-B14F-4D97-AF65-F5344CB8AC3E}">
        <p14:creationId xmlns:p14="http://schemas.microsoft.com/office/powerpoint/2010/main" val="239972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BE621-B37C-4F9F-B422-C3DE719035A0}"/>
              </a:ext>
            </a:extLst>
          </p:cNvPr>
          <p:cNvSpPr>
            <a:spLocks noGrp="1"/>
          </p:cNvSpPr>
          <p:nvPr>
            <p:ph type="sldNum" sz="quarter" idx="12"/>
          </p:nvPr>
        </p:nvSpPr>
        <p:spPr/>
        <p:txBody>
          <a:bodyPr/>
          <a:lstStyle/>
          <a:p>
            <a:fld id="{A8160BDD-7155-D744-B749-9730458604AD}" type="slidenum">
              <a:rPr lang="en-US" smtClean="0"/>
              <a:pPr/>
              <a:t>35</a:t>
            </a:fld>
            <a:endParaRPr lang="en-US" dirty="0"/>
          </a:p>
        </p:txBody>
      </p:sp>
      <p:sp>
        <p:nvSpPr>
          <p:cNvPr id="5" name="Text Placeholder 4">
            <a:extLst>
              <a:ext uri="{FF2B5EF4-FFF2-40B4-BE49-F238E27FC236}">
                <a16:creationId xmlns:a16="http://schemas.microsoft.com/office/drawing/2014/main" id="{84DC77E4-6AC7-4104-AB29-33BCB4703B7E}"/>
              </a:ext>
            </a:extLst>
          </p:cNvPr>
          <p:cNvSpPr>
            <a:spLocks noGrp="1"/>
          </p:cNvSpPr>
          <p:nvPr>
            <p:ph type="body" sz="quarter" idx="13"/>
          </p:nvPr>
        </p:nvSpPr>
        <p:spPr/>
        <p:txBody>
          <a:bodyPr/>
          <a:lstStyle/>
          <a:p>
            <a:r>
              <a:rPr lang="en-US" dirty="0"/>
              <a:t>What do you think is the primary security risk for emerging technology at your workplace?</a:t>
            </a:r>
            <a:br>
              <a:rPr lang="en-US" dirty="0"/>
            </a:br>
            <a:br>
              <a:rPr lang="en-US" dirty="0"/>
            </a:br>
            <a:br>
              <a:rPr lang="en-US" dirty="0"/>
            </a:br>
            <a:endParaRPr lang="en-US" dirty="0"/>
          </a:p>
          <a:p>
            <a:r>
              <a:rPr lang="en-US" dirty="0"/>
              <a:t>What types of tactics do you think are best suited to mitigating this risk?</a:t>
            </a:r>
          </a:p>
        </p:txBody>
      </p:sp>
    </p:spTree>
    <p:extLst>
      <p:ext uri="{BB962C8B-B14F-4D97-AF65-F5344CB8AC3E}">
        <p14:creationId xmlns:p14="http://schemas.microsoft.com/office/powerpoint/2010/main" val="91580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Is Security a Good Thing?</a:t>
            </a:r>
          </a:p>
        </p:txBody>
      </p:sp>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4</a:t>
            </a:fld>
            <a:endParaRPr lang="en-US" dirty="0"/>
          </a:p>
        </p:txBody>
      </p:sp>
      <p:grpSp>
        <p:nvGrpSpPr>
          <p:cNvPr id="2" name="Group 1">
            <a:extLst>
              <a:ext uri="{FF2B5EF4-FFF2-40B4-BE49-F238E27FC236}">
                <a16:creationId xmlns:a16="http://schemas.microsoft.com/office/drawing/2014/main" id="{731F4A72-D03C-47F8-9509-375ECD40D911}"/>
              </a:ext>
            </a:extLst>
          </p:cNvPr>
          <p:cNvGrpSpPr/>
          <p:nvPr/>
        </p:nvGrpSpPr>
        <p:grpSpPr>
          <a:xfrm>
            <a:off x="1050666" y="1564256"/>
            <a:ext cx="7089942" cy="4489402"/>
            <a:chOff x="797442" y="1156289"/>
            <a:chExt cx="7089942" cy="4489402"/>
          </a:xfrm>
        </p:grpSpPr>
        <p:pic>
          <p:nvPicPr>
            <p:cNvPr id="3" name="Graphic 2" descr="Devil face with solid fill with solid fill">
              <a:extLst>
                <a:ext uri="{FF2B5EF4-FFF2-40B4-BE49-F238E27FC236}">
                  <a16:creationId xmlns:a16="http://schemas.microsoft.com/office/drawing/2014/main" id="{B1310C59-5A8D-A44D-87AA-EF8E803434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7442" y="1653362"/>
              <a:ext cx="914400" cy="914400"/>
            </a:xfrm>
            <a:prstGeom prst="rect">
              <a:avLst/>
            </a:prstGeom>
          </p:spPr>
        </p:pic>
        <p:pic>
          <p:nvPicPr>
            <p:cNvPr id="7" name="Graphic 6" descr="Shield Cross with solid fill">
              <a:extLst>
                <a:ext uri="{FF2B5EF4-FFF2-40B4-BE49-F238E27FC236}">
                  <a16:creationId xmlns:a16="http://schemas.microsoft.com/office/drawing/2014/main" id="{81077D77-5DDB-0D4D-8DE7-94E67017DC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40307" y="2110562"/>
              <a:ext cx="914400" cy="914400"/>
            </a:xfrm>
            <a:prstGeom prst="rect">
              <a:avLst/>
            </a:prstGeom>
          </p:spPr>
        </p:pic>
        <p:pic>
          <p:nvPicPr>
            <p:cNvPr id="10" name="Graphic 9" descr="Security camera with solid fill">
              <a:extLst>
                <a:ext uri="{FF2B5EF4-FFF2-40B4-BE49-F238E27FC236}">
                  <a16:creationId xmlns:a16="http://schemas.microsoft.com/office/drawing/2014/main" id="{6BCDCAEC-23B9-5C44-B8D0-662C51F70C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40307" y="1196162"/>
              <a:ext cx="914400" cy="914400"/>
            </a:xfrm>
            <a:prstGeom prst="rect">
              <a:avLst/>
            </a:prstGeom>
          </p:spPr>
        </p:pic>
        <p:pic>
          <p:nvPicPr>
            <p:cNvPr id="12" name="Graphic 11" descr="Jail with solid fill">
              <a:extLst>
                <a:ext uri="{FF2B5EF4-FFF2-40B4-BE49-F238E27FC236}">
                  <a16:creationId xmlns:a16="http://schemas.microsoft.com/office/drawing/2014/main" id="{FA204F4A-F1A8-A245-9B94-D48B0B59A2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83172" y="1653362"/>
              <a:ext cx="914400" cy="914400"/>
            </a:xfrm>
            <a:prstGeom prst="rect">
              <a:avLst/>
            </a:prstGeom>
          </p:spPr>
        </p:pic>
        <p:sp>
          <p:nvSpPr>
            <p:cNvPr id="13" name="Rechteck 14">
              <a:extLst>
                <a:ext uri="{FF2B5EF4-FFF2-40B4-BE49-F238E27FC236}">
                  <a16:creationId xmlns:a16="http://schemas.microsoft.com/office/drawing/2014/main" id="{B99F849A-B2C8-B543-B8A1-C3E81B83C24D}"/>
                </a:ext>
              </a:extLst>
            </p:cNvPr>
            <p:cNvSpPr/>
            <p:nvPr/>
          </p:nvSpPr>
          <p:spPr>
            <a:xfrm>
              <a:off x="5059914" y="1741230"/>
              <a:ext cx="2827470" cy="923330"/>
            </a:xfrm>
            <a:prstGeom prst="rect">
              <a:avLst/>
            </a:prstGeom>
            <a:solidFill>
              <a:schemeClr val="bg1">
                <a:lumMod val="95000"/>
              </a:schemeClr>
            </a:solidFill>
          </p:spPr>
          <p:txBody>
            <a:bodyPr wrap="square">
              <a:spAutoFit/>
            </a:bodyPr>
            <a:lstStyle/>
            <a:p>
              <a:pPr lvl="0">
                <a:buSzPts val="1000"/>
                <a:tabLst>
                  <a:tab pos="228600" algn="l"/>
                </a:tabLst>
              </a:pPr>
              <a:r>
                <a:rPr lang="en-GB" dirty="0">
                  <a:solidFill>
                    <a:srgbClr val="000000"/>
                  </a:solidFill>
                  <a:latin typeface="Calibri" panose="020F0502020204030204" pitchFamily="34" charset="0"/>
                  <a:ea typeface="Times New Roman" panose="02020603050405020304" pitchFamily="18" charset="0"/>
                </a:rPr>
                <a:t>Malicious actors might use secure systems to oppress others or to harm them</a:t>
              </a:r>
              <a:endParaRPr lang="de-DE" dirty="0">
                <a:latin typeface="Times New Roman" panose="02020603050405020304" pitchFamily="18" charset="0"/>
                <a:ea typeface="Times New Roman" panose="02020603050405020304" pitchFamily="18" charset="0"/>
              </a:endParaRPr>
            </a:p>
          </p:txBody>
        </p:sp>
        <p:sp>
          <p:nvSpPr>
            <p:cNvPr id="14" name="Oval 13">
              <a:extLst>
                <a:ext uri="{FF2B5EF4-FFF2-40B4-BE49-F238E27FC236}">
                  <a16:creationId xmlns:a16="http://schemas.microsoft.com/office/drawing/2014/main" id="{DE27655B-3E05-0F48-AA1D-D0725DAC73E3}"/>
                </a:ext>
              </a:extLst>
            </p:cNvPr>
            <p:cNvSpPr/>
            <p:nvPr/>
          </p:nvSpPr>
          <p:spPr>
            <a:xfrm>
              <a:off x="1835260" y="1156289"/>
              <a:ext cx="1924493" cy="1908545"/>
            </a:xfrm>
            <a:prstGeom prst="ellipse">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15" name="Rounded Rectangle 143">
              <a:extLst>
                <a:ext uri="{FF2B5EF4-FFF2-40B4-BE49-F238E27FC236}">
                  <a16:creationId xmlns:a16="http://schemas.microsoft.com/office/drawing/2014/main" id="{192B4A7C-ECD5-5C42-8CE9-32F3358E2E27}"/>
                </a:ext>
              </a:extLst>
            </p:cNvPr>
            <p:cNvSpPr/>
            <p:nvPr/>
          </p:nvSpPr>
          <p:spPr>
            <a:xfrm>
              <a:off x="797442" y="3429000"/>
              <a:ext cx="2357437" cy="67205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Personal Security is an </a:t>
              </a:r>
              <a:r>
                <a:rPr lang="en-US" sz="1300" b="1" kern="0" dirty="0">
                  <a:solidFill>
                    <a:srgbClr val="FFFFFF"/>
                  </a:solidFill>
                  <a:latin typeface="Calibri"/>
                  <a:cs typeface="Calibri"/>
                </a:rPr>
                <a:t>important ethical value</a:t>
              </a:r>
              <a:endParaRPr lang="en-US" dirty="0">
                <a:ea typeface="+mn-ea"/>
              </a:endParaRPr>
            </a:p>
          </p:txBody>
        </p:sp>
        <p:sp>
          <p:nvSpPr>
            <p:cNvPr id="16" name="Rounded Rectangle 143">
              <a:extLst>
                <a:ext uri="{FF2B5EF4-FFF2-40B4-BE49-F238E27FC236}">
                  <a16:creationId xmlns:a16="http://schemas.microsoft.com/office/drawing/2014/main" id="{79BDB1F1-07F6-D64A-B840-EA8D7553A1FF}"/>
                </a:ext>
              </a:extLst>
            </p:cNvPr>
            <p:cNvSpPr/>
            <p:nvPr/>
          </p:nvSpPr>
          <p:spPr>
            <a:xfrm>
              <a:off x="5059914" y="3429000"/>
              <a:ext cx="2357437" cy="67205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cs typeface="Calibri"/>
                </a:rPr>
                <a:t>Instrumental Security is about the security of systems</a:t>
              </a:r>
              <a:endParaRPr lang="en-US" dirty="0">
                <a:ea typeface="+mn-ea"/>
              </a:endParaRPr>
            </a:p>
          </p:txBody>
        </p:sp>
        <p:sp>
          <p:nvSpPr>
            <p:cNvPr id="17" name="Rechteck 14">
              <a:extLst>
                <a:ext uri="{FF2B5EF4-FFF2-40B4-BE49-F238E27FC236}">
                  <a16:creationId xmlns:a16="http://schemas.microsoft.com/office/drawing/2014/main" id="{CFEC595F-3AE7-C24C-AAA9-84BADBE75571}"/>
                </a:ext>
              </a:extLst>
            </p:cNvPr>
            <p:cNvSpPr/>
            <p:nvPr/>
          </p:nvSpPr>
          <p:spPr>
            <a:xfrm>
              <a:off x="797442" y="4445362"/>
              <a:ext cx="2827470" cy="1200329"/>
            </a:xfrm>
            <a:prstGeom prst="rect">
              <a:avLst/>
            </a:prstGeom>
            <a:solidFill>
              <a:schemeClr val="bg1">
                <a:lumMod val="95000"/>
              </a:schemeClr>
            </a:solidFill>
          </p:spPr>
          <p:txBody>
            <a:bodyPr wrap="square">
              <a:spAutoFit/>
            </a:bodyPr>
            <a:lstStyle/>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Physical security</a:t>
              </a:r>
            </a:p>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Safety from injuries</a:t>
              </a:r>
            </a:p>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Psychological security</a:t>
              </a:r>
            </a:p>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Safety from stress</a:t>
              </a:r>
            </a:p>
          </p:txBody>
        </p:sp>
        <p:sp>
          <p:nvSpPr>
            <p:cNvPr id="18" name="Rechteck 14">
              <a:extLst>
                <a:ext uri="{FF2B5EF4-FFF2-40B4-BE49-F238E27FC236}">
                  <a16:creationId xmlns:a16="http://schemas.microsoft.com/office/drawing/2014/main" id="{0860023A-6802-A840-BC21-902CB35867E2}"/>
                </a:ext>
              </a:extLst>
            </p:cNvPr>
            <p:cNvSpPr/>
            <p:nvPr/>
          </p:nvSpPr>
          <p:spPr>
            <a:xfrm>
              <a:off x="5059914" y="4454753"/>
              <a:ext cx="2827470" cy="923330"/>
            </a:xfrm>
            <a:prstGeom prst="rect">
              <a:avLst/>
            </a:prstGeom>
            <a:solidFill>
              <a:schemeClr val="bg1">
                <a:lumMod val="95000"/>
              </a:schemeClr>
            </a:solidFill>
          </p:spPr>
          <p:txBody>
            <a:bodyPr wrap="square">
              <a:spAutoFit/>
            </a:bodyPr>
            <a:lstStyle/>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Confidentiality</a:t>
              </a:r>
            </a:p>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Integrity</a:t>
              </a:r>
            </a:p>
            <a:p>
              <a:pPr marL="285750" lvl="0" indent="-285750">
                <a:buClr>
                  <a:srgbClr val="EF3340"/>
                </a:buClr>
                <a:buSzPts val="1000"/>
                <a:buFont typeface="Arial" panose="020B0604020202020204" pitchFamily="34" charset="0"/>
                <a:buChar char="•"/>
                <a:tabLst>
                  <a:tab pos="228600" algn="l"/>
                </a:tabLst>
              </a:pPr>
              <a:r>
                <a:rPr lang="en-GB" dirty="0">
                  <a:solidFill>
                    <a:srgbClr val="000000"/>
                  </a:solidFill>
                  <a:latin typeface="Calibri" panose="020F0502020204030204" pitchFamily="34" charset="0"/>
                  <a:ea typeface="Times New Roman" panose="02020603050405020304" pitchFamily="18" charset="0"/>
                </a:rPr>
                <a:t>Availability</a:t>
              </a:r>
            </a:p>
          </p:txBody>
        </p:sp>
        <p:cxnSp>
          <p:nvCxnSpPr>
            <p:cNvPr id="20" name="Straight Arrow Connector 19">
              <a:extLst>
                <a:ext uri="{FF2B5EF4-FFF2-40B4-BE49-F238E27FC236}">
                  <a16:creationId xmlns:a16="http://schemas.microsoft.com/office/drawing/2014/main" id="{64F7FBCB-1455-7B41-8E31-3C54AA776016}"/>
                </a:ext>
              </a:extLst>
            </p:cNvPr>
            <p:cNvCxnSpPr/>
            <p:nvPr/>
          </p:nvCxnSpPr>
          <p:spPr>
            <a:xfrm>
              <a:off x="3759753" y="4824085"/>
              <a:ext cx="1152489" cy="0"/>
            </a:xfrm>
            <a:prstGeom prst="straightConnector1">
              <a:avLst/>
            </a:prstGeom>
            <a:ln w="381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22" name="Graphic 21" descr="Badge Follow with solid fill">
              <a:extLst>
                <a:ext uri="{FF2B5EF4-FFF2-40B4-BE49-F238E27FC236}">
                  <a16:creationId xmlns:a16="http://schemas.microsoft.com/office/drawing/2014/main" id="{D2415E8F-20A6-9144-9D5E-CEE3D7C1E6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65439" y="4247840"/>
              <a:ext cx="576245" cy="576245"/>
            </a:xfrm>
            <a:prstGeom prst="rect">
              <a:avLst/>
            </a:prstGeom>
          </p:spPr>
        </p:pic>
      </p:grpSp>
    </p:spTree>
    <p:extLst>
      <p:ext uri="{BB962C8B-B14F-4D97-AF65-F5344CB8AC3E}">
        <p14:creationId xmlns:p14="http://schemas.microsoft.com/office/powerpoint/2010/main" val="223287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a:xfrm>
            <a:off x="6820584" y="6445470"/>
            <a:ext cx="2133600" cy="365125"/>
          </a:xfrm>
        </p:spPr>
        <p:txBody>
          <a:bodyPr anchor="ctr">
            <a:normAutofit/>
          </a:bodyPr>
          <a:lstStyle/>
          <a:p>
            <a:pPr>
              <a:spcAft>
                <a:spcPts val="600"/>
              </a:spcAft>
            </a:pPr>
            <a:fld id="{A8160BDD-7155-D744-B749-9730458604AD}" type="slidenum">
              <a:rPr lang="en-US" smtClean="0"/>
              <a:pPr>
                <a:spcAft>
                  <a:spcPts val="600"/>
                </a:spcAft>
              </a:pPr>
              <a:t>5</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a:xfrm>
            <a:off x="341925" y="100269"/>
            <a:ext cx="7883768" cy="844611"/>
          </a:xfrm>
        </p:spPr>
        <p:txBody>
          <a:bodyPr anchor="ctr">
            <a:normAutofit/>
          </a:bodyPr>
          <a:lstStyle/>
          <a:p>
            <a:r>
              <a:rPr lang="en-US" dirty="0"/>
              <a:t>The Principle of No Harm</a:t>
            </a:r>
          </a:p>
        </p:txBody>
      </p:sp>
      <p:pic>
        <p:nvPicPr>
          <p:cNvPr id="3" name="Graphic 2" descr="Run with solid fill">
            <a:extLst>
              <a:ext uri="{FF2B5EF4-FFF2-40B4-BE49-F238E27FC236}">
                <a16:creationId xmlns:a16="http://schemas.microsoft.com/office/drawing/2014/main" id="{3AC29B3E-4455-2446-961E-5E1E9D0DD8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955" y="2511710"/>
            <a:ext cx="914400" cy="914400"/>
          </a:xfrm>
          <a:prstGeom prst="rect">
            <a:avLst/>
          </a:prstGeom>
        </p:spPr>
      </p:pic>
      <p:cxnSp>
        <p:nvCxnSpPr>
          <p:cNvPr id="7" name="Straight Arrow Connector 6">
            <a:extLst>
              <a:ext uri="{FF2B5EF4-FFF2-40B4-BE49-F238E27FC236}">
                <a16:creationId xmlns:a16="http://schemas.microsoft.com/office/drawing/2014/main" id="{C79A99A7-ACFB-FE48-A003-DFD984529C0B}"/>
              </a:ext>
            </a:extLst>
          </p:cNvPr>
          <p:cNvCxnSpPr/>
          <p:nvPr/>
        </p:nvCxnSpPr>
        <p:spPr>
          <a:xfrm>
            <a:off x="1710046" y="2972003"/>
            <a:ext cx="1211283" cy="0"/>
          </a:xfrm>
          <a:prstGeom prst="straightConnector1">
            <a:avLst/>
          </a:prstGeom>
          <a:ln w="7620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Multiply 8">
            <a:extLst>
              <a:ext uri="{FF2B5EF4-FFF2-40B4-BE49-F238E27FC236}">
                <a16:creationId xmlns:a16="http://schemas.microsoft.com/office/drawing/2014/main" id="{0702D941-C43D-E543-9BC4-21420EDC7ABE}"/>
              </a:ext>
            </a:extLst>
          </p:cNvPr>
          <p:cNvSpPr/>
          <p:nvPr/>
        </p:nvSpPr>
        <p:spPr>
          <a:xfrm>
            <a:off x="2903517" y="2511710"/>
            <a:ext cx="961901" cy="920585"/>
          </a:xfrm>
          <a:prstGeom prst="mathMultiply">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10" name="Graphic 9" descr="Cpr with solid fill">
            <a:extLst>
              <a:ext uri="{FF2B5EF4-FFF2-40B4-BE49-F238E27FC236}">
                <a16:creationId xmlns:a16="http://schemas.microsoft.com/office/drawing/2014/main" id="{0C44F9BF-B988-8049-BDE6-9B996688F3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14800" y="2111805"/>
            <a:ext cx="914400" cy="914400"/>
          </a:xfrm>
          <a:prstGeom prst="rect">
            <a:avLst/>
          </a:prstGeom>
        </p:spPr>
      </p:pic>
      <p:pic>
        <p:nvPicPr>
          <p:cNvPr id="11" name="Graphic 10" descr="Crying face with solid fill with solid fill">
            <a:extLst>
              <a:ext uri="{FF2B5EF4-FFF2-40B4-BE49-F238E27FC236}">
                <a16:creationId xmlns:a16="http://schemas.microsoft.com/office/drawing/2014/main" id="{3DA1F9FC-0A04-3444-A3B4-E7C9C738EC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4800" y="3151226"/>
            <a:ext cx="914400" cy="914400"/>
          </a:xfrm>
          <a:prstGeom prst="rect">
            <a:avLst/>
          </a:prstGeom>
        </p:spPr>
      </p:pic>
      <p:pic>
        <p:nvPicPr>
          <p:cNvPr id="12" name="Graphic 11" descr="Radioactive with solid fill">
            <a:extLst>
              <a:ext uri="{FF2B5EF4-FFF2-40B4-BE49-F238E27FC236}">
                <a16:creationId xmlns:a16="http://schemas.microsoft.com/office/drawing/2014/main" id="{3324E923-68A9-604D-84BD-26D74D1FB5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30140" y="2625291"/>
            <a:ext cx="914400" cy="914400"/>
          </a:xfrm>
          <a:prstGeom prst="rect">
            <a:avLst/>
          </a:prstGeom>
        </p:spPr>
      </p:pic>
      <p:sp>
        <p:nvSpPr>
          <p:cNvPr id="13" name="Rechteck 14">
            <a:extLst>
              <a:ext uri="{FF2B5EF4-FFF2-40B4-BE49-F238E27FC236}">
                <a16:creationId xmlns:a16="http://schemas.microsoft.com/office/drawing/2014/main" id="{FBF8B502-9D7C-F947-B078-2F70A0DED21C}"/>
              </a:ext>
            </a:extLst>
          </p:cNvPr>
          <p:cNvSpPr/>
          <p:nvPr/>
        </p:nvSpPr>
        <p:spPr>
          <a:xfrm>
            <a:off x="730055" y="3652140"/>
            <a:ext cx="2995783" cy="646331"/>
          </a:xfrm>
          <a:prstGeom prst="rect">
            <a:avLst/>
          </a:prstGeom>
          <a:solidFill>
            <a:schemeClr val="bg1">
              <a:lumMod val="95000"/>
            </a:schemeClr>
          </a:solidFill>
        </p:spPr>
        <p:txBody>
          <a:bodyPr wrap="square">
            <a:spAutoFit/>
          </a:bodyPr>
          <a:lstStyle/>
          <a:p>
            <a:pPr lvl="0">
              <a:buSzPts val="1000"/>
              <a:tabLst>
                <a:tab pos="228600" algn="l"/>
              </a:tabLst>
            </a:pPr>
            <a:r>
              <a:rPr lang="en-GB" dirty="0">
                <a:solidFill>
                  <a:srgbClr val="000000"/>
                </a:solidFill>
                <a:latin typeface="Calibri" panose="020F0502020204030204" pitchFamily="34" charset="0"/>
                <a:ea typeface="Times New Roman" panose="02020603050405020304" pitchFamily="18" charset="0"/>
              </a:rPr>
              <a:t>People should be free, unless they cause harm to others</a:t>
            </a:r>
            <a:endParaRPr lang="de-DE" dirty="0">
              <a:latin typeface="Times New Roman" panose="02020603050405020304" pitchFamily="18" charset="0"/>
              <a:ea typeface="Times New Roman" panose="02020603050405020304" pitchFamily="18" charset="0"/>
            </a:endParaRPr>
          </a:p>
        </p:txBody>
      </p:sp>
      <p:sp>
        <p:nvSpPr>
          <p:cNvPr id="14" name="Rechteck 14">
            <a:extLst>
              <a:ext uri="{FF2B5EF4-FFF2-40B4-BE49-F238E27FC236}">
                <a16:creationId xmlns:a16="http://schemas.microsoft.com/office/drawing/2014/main" id="{38B87073-8866-5D44-B182-DE0081BE4F42}"/>
              </a:ext>
            </a:extLst>
          </p:cNvPr>
          <p:cNvSpPr/>
          <p:nvPr/>
        </p:nvSpPr>
        <p:spPr>
          <a:xfrm>
            <a:off x="5586474" y="3652140"/>
            <a:ext cx="2827470" cy="646331"/>
          </a:xfrm>
          <a:prstGeom prst="rect">
            <a:avLst/>
          </a:prstGeom>
          <a:solidFill>
            <a:schemeClr val="bg1">
              <a:lumMod val="95000"/>
            </a:schemeClr>
          </a:solidFill>
        </p:spPr>
        <p:txBody>
          <a:bodyPr wrap="square">
            <a:spAutoFit/>
          </a:bodyPr>
          <a:lstStyle/>
          <a:p>
            <a:pPr lvl="0">
              <a:buSzPts val="1000"/>
              <a:tabLst>
                <a:tab pos="228600" algn="l"/>
              </a:tabLst>
            </a:pPr>
            <a:r>
              <a:rPr lang="en-GB" dirty="0">
                <a:solidFill>
                  <a:srgbClr val="000000"/>
                </a:solidFill>
                <a:latin typeface="Calibri" panose="020F0502020204030204" pitchFamily="34" charset="0"/>
                <a:ea typeface="Times New Roman" panose="02020603050405020304" pitchFamily="18" charset="0"/>
              </a:rPr>
              <a:t>Preventing harm to others is what security is about</a:t>
            </a:r>
            <a:endParaRPr lang="de-DE" dirty="0">
              <a:latin typeface="Times New Roman" panose="02020603050405020304" pitchFamily="18" charset="0"/>
              <a:ea typeface="Times New Roman" panose="02020603050405020304" pitchFamily="18" charset="0"/>
            </a:endParaRPr>
          </a:p>
        </p:txBody>
      </p:sp>
      <p:sp>
        <p:nvSpPr>
          <p:cNvPr id="15" name="Rounded Rectangle 143">
            <a:extLst>
              <a:ext uri="{FF2B5EF4-FFF2-40B4-BE49-F238E27FC236}">
                <a16:creationId xmlns:a16="http://schemas.microsoft.com/office/drawing/2014/main" id="{1595E2A7-D9B0-2F49-B5E6-DF27A8E3C3DC}"/>
              </a:ext>
            </a:extLst>
          </p:cNvPr>
          <p:cNvSpPr/>
          <p:nvPr/>
        </p:nvSpPr>
        <p:spPr>
          <a:xfrm>
            <a:off x="730056" y="4488440"/>
            <a:ext cx="7683888" cy="672058"/>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In practice: Take reasonable steps to minimize risks of harm </a:t>
            </a:r>
            <a:endParaRPr lang="en-US" dirty="0">
              <a:ea typeface="+mn-ea"/>
            </a:endParaRPr>
          </a:p>
        </p:txBody>
      </p:sp>
    </p:spTree>
    <p:extLst>
      <p:ext uri="{BB962C8B-B14F-4D97-AF65-F5344CB8AC3E}">
        <p14:creationId xmlns:p14="http://schemas.microsoft.com/office/powerpoint/2010/main" val="91646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nchor="ctr">
            <a:normAutofit/>
          </a:bodyPr>
          <a:lstStyle/>
          <a:p>
            <a:r>
              <a:rPr lang="en-US" dirty="0"/>
              <a:t>Bad Actors</a:t>
            </a:r>
          </a:p>
        </p:txBody>
      </p:sp>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nchor="ctr">
            <a:normAutofit/>
          </a:bodyPr>
          <a:lstStyle/>
          <a:p>
            <a:pPr>
              <a:spcAft>
                <a:spcPts val="600"/>
              </a:spcAft>
            </a:pPr>
            <a:fld id="{A8160BDD-7155-D744-B749-9730458604AD}" type="slidenum">
              <a:rPr lang="en-US" smtClean="0"/>
              <a:pPr>
                <a:spcAft>
                  <a:spcPts val="600"/>
                </a:spcAft>
              </a:pPr>
              <a:t>6</a:t>
            </a:fld>
            <a:endParaRPr lang="en-US" dirty="0"/>
          </a:p>
        </p:txBody>
      </p:sp>
      <p:sp>
        <p:nvSpPr>
          <p:cNvPr id="6" name="Inhaltsplatzhalter 9">
            <a:extLst>
              <a:ext uri="{FF2B5EF4-FFF2-40B4-BE49-F238E27FC236}">
                <a16:creationId xmlns:a16="http://schemas.microsoft.com/office/drawing/2014/main" id="{81F7EC55-498B-2848-8A23-E33DFC74511B}"/>
              </a:ext>
            </a:extLst>
          </p:cNvPr>
          <p:cNvSpPr>
            <a:spLocks noGrp="1"/>
          </p:cNvSpPr>
          <p:nvPr>
            <p:ph idx="4294967295"/>
          </p:nvPr>
        </p:nvSpPr>
        <p:spPr>
          <a:xfrm>
            <a:off x="4918807" y="2940042"/>
            <a:ext cx="3783012" cy="1901909"/>
          </a:xfrm>
        </p:spPr>
        <p:txBody>
          <a:bodyPr/>
          <a:lstStyle/>
          <a:p>
            <a:r>
              <a:rPr lang="en-US" dirty="0"/>
              <a:t>Script Kiddies</a:t>
            </a:r>
          </a:p>
          <a:p>
            <a:r>
              <a:rPr lang="en-US" dirty="0"/>
              <a:t>Professional hackers</a:t>
            </a:r>
          </a:p>
          <a:p>
            <a:r>
              <a:rPr lang="en-US" dirty="0"/>
              <a:t>Cyber terrorists</a:t>
            </a:r>
          </a:p>
          <a:p>
            <a:r>
              <a:rPr lang="en-US" dirty="0"/>
              <a:t>State-sponsored hackers</a:t>
            </a:r>
          </a:p>
          <a:p>
            <a:r>
              <a:rPr lang="en-US" dirty="0"/>
              <a:t>Hacktivists</a:t>
            </a:r>
          </a:p>
        </p:txBody>
      </p:sp>
      <p:sp>
        <p:nvSpPr>
          <p:cNvPr id="10" name="Inhaltsplatzhalter 9">
            <a:extLst>
              <a:ext uri="{FF2B5EF4-FFF2-40B4-BE49-F238E27FC236}">
                <a16:creationId xmlns:a16="http://schemas.microsoft.com/office/drawing/2014/main" id="{9230CEFC-1615-9045-8088-3F20A3E4E390}"/>
              </a:ext>
            </a:extLst>
          </p:cNvPr>
          <p:cNvSpPr txBox="1">
            <a:spLocks/>
          </p:cNvSpPr>
          <p:nvPr/>
        </p:nvSpPr>
        <p:spPr>
          <a:xfrm>
            <a:off x="702169" y="2940042"/>
            <a:ext cx="3783508" cy="181468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Financial gain</a:t>
            </a:r>
          </a:p>
          <a:p>
            <a:r>
              <a:rPr lang="en-US" dirty="0"/>
              <a:t>Political gain</a:t>
            </a:r>
          </a:p>
          <a:p>
            <a:r>
              <a:rPr lang="en-US" dirty="0"/>
              <a:t>Espionage</a:t>
            </a:r>
          </a:p>
          <a:p>
            <a:r>
              <a:rPr lang="en-US" dirty="0"/>
              <a:t>Recognition/Revenge</a:t>
            </a:r>
          </a:p>
          <a:p>
            <a:r>
              <a:rPr lang="en-US" dirty="0"/>
              <a:t>Entertainment</a:t>
            </a:r>
          </a:p>
        </p:txBody>
      </p:sp>
      <p:grpSp>
        <p:nvGrpSpPr>
          <p:cNvPr id="5" name="Group 4">
            <a:extLst>
              <a:ext uri="{FF2B5EF4-FFF2-40B4-BE49-F238E27FC236}">
                <a16:creationId xmlns:a16="http://schemas.microsoft.com/office/drawing/2014/main" id="{C52B882E-7B60-44F5-9287-624A814E503A}"/>
              </a:ext>
            </a:extLst>
          </p:cNvPr>
          <p:cNvGrpSpPr/>
          <p:nvPr/>
        </p:nvGrpSpPr>
        <p:grpSpPr>
          <a:xfrm>
            <a:off x="5667154" y="1374181"/>
            <a:ext cx="1787111" cy="1292764"/>
            <a:chOff x="5667154" y="1008418"/>
            <a:chExt cx="1787111" cy="1292764"/>
          </a:xfrm>
        </p:grpSpPr>
        <p:sp>
          <p:nvSpPr>
            <p:cNvPr id="9" name="Rounded Rectangle 143">
              <a:extLst>
                <a:ext uri="{FF2B5EF4-FFF2-40B4-BE49-F238E27FC236}">
                  <a16:creationId xmlns:a16="http://schemas.microsoft.com/office/drawing/2014/main" id="{3E4B2222-0FEE-024B-92B6-5FFEBF05ECFC}"/>
                </a:ext>
              </a:extLst>
            </p:cNvPr>
            <p:cNvSpPr/>
            <p:nvPr/>
          </p:nvSpPr>
          <p:spPr>
            <a:xfrm>
              <a:off x="5667154" y="1963673"/>
              <a:ext cx="1787111" cy="337509"/>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Actor Types</a:t>
              </a:r>
              <a:endParaRPr lang="en-US" dirty="0">
                <a:ea typeface="+mn-ea"/>
              </a:endParaRPr>
            </a:p>
          </p:txBody>
        </p:sp>
        <p:pic>
          <p:nvPicPr>
            <p:cNvPr id="3" name="Graphic 2" descr="Devil face with solid fill with solid fill">
              <a:extLst>
                <a:ext uri="{FF2B5EF4-FFF2-40B4-BE49-F238E27FC236}">
                  <a16:creationId xmlns:a16="http://schemas.microsoft.com/office/drawing/2014/main" id="{3873CFE0-1DB8-CE4D-93A0-0FC449D01C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3509" y="1008418"/>
              <a:ext cx="914400" cy="914400"/>
            </a:xfrm>
            <a:prstGeom prst="rect">
              <a:avLst/>
            </a:prstGeom>
          </p:spPr>
        </p:pic>
      </p:grpSp>
      <p:pic>
        <p:nvPicPr>
          <p:cNvPr id="12" name="Graphic 11" descr="Angel face with solid fill with solid fill">
            <a:extLst>
              <a:ext uri="{FF2B5EF4-FFF2-40B4-BE49-F238E27FC236}">
                <a16:creationId xmlns:a16="http://schemas.microsoft.com/office/drawing/2014/main" id="{9F368CA7-2E5A-5C4C-83E6-6816A80960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6723" y="4950214"/>
            <a:ext cx="914400" cy="914400"/>
          </a:xfrm>
          <a:prstGeom prst="rect">
            <a:avLst/>
          </a:prstGeom>
        </p:spPr>
      </p:pic>
      <p:grpSp>
        <p:nvGrpSpPr>
          <p:cNvPr id="2" name="Group 1">
            <a:extLst>
              <a:ext uri="{FF2B5EF4-FFF2-40B4-BE49-F238E27FC236}">
                <a16:creationId xmlns:a16="http://schemas.microsoft.com/office/drawing/2014/main" id="{AAFD7FB0-912A-435B-8197-DC1E1B0A52DD}"/>
              </a:ext>
            </a:extLst>
          </p:cNvPr>
          <p:cNvGrpSpPr/>
          <p:nvPr/>
        </p:nvGrpSpPr>
        <p:grpSpPr>
          <a:xfrm>
            <a:off x="1700368" y="1374181"/>
            <a:ext cx="1787111" cy="1292764"/>
            <a:chOff x="1700368" y="1008418"/>
            <a:chExt cx="1787111" cy="1292764"/>
          </a:xfrm>
        </p:grpSpPr>
        <p:sp>
          <p:nvSpPr>
            <p:cNvPr id="7" name="Rounded Rectangle 143">
              <a:extLst>
                <a:ext uri="{FF2B5EF4-FFF2-40B4-BE49-F238E27FC236}">
                  <a16:creationId xmlns:a16="http://schemas.microsoft.com/office/drawing/2014/main" id="{699F7868-A6ED-2F4A-BD83-D9FD4A86F511}"/>
                </a:ext>
              </a:extLst>
            </p:cNvPr>
            <p:cNvSpPr/>
            <p:nvPr/>
          </p:nvSpPr>
          <p:spPr>
            <a:xfrm>
              <a:off x="1700368" y="1963673"/>
              <a:ext cx="1787111" cy="337509"/>
            </a:xfrm>
            <a:prstGeom prst="roundRect">
              <a:avLst/>
            </a:prstGeom>
            <a:solidFill>
              <a:schemeClr val="accent3"/>
            </a:solidFill>
            <a:ln w="25400" cap="flat" cmpd="sng" algn="ctr">
              <a:noFill/>
              <a:prstDash val="solid"/>
            </a:ln>
            <a:effectLst>
              <a:outerShdw blurRad="38100" dist="25400" dir="2700000" sx="99000" sy="99000" algn="tl" rotWithShape="0">
                <a:prstClr val="black">
                  <a:alpha val="75000"/>
                </a:prstClr>
              </a:outerShdw>
            </a:effectLst>
          </p:spPr>
          <p:txBody>
            <a:bodyPr lIns="91440" tIns="45720" rIns="91440" bIns="45720" anchor="ctr"/>
            <a:lstStyle/>
            <a:p>
              <a:pPr marL="0" marR="0" lvl="0" indent="0" algn="ctr" defTabSz="914400">
                <a:lnSpc>
                  <a:spcPct val="100000"/>
                </a:lnSpc>
                <a:spcBef>
                  <a:spcPts val="0"/>
                </a:spcBef>
                <a:spcAft>
                  <a:spcPts val="0"/>
                </a:spcAft>
                <a:buNone/>
                <a:tabLst/>
                <a:defRPr/>
              </a:pPr>
              <a:r>
                <a:rPr lang="en-US" sz="1300" b="1" kern="0" dirty="0">
                  <a:solidFill>
                    <a:srgbClr val="FFFFFF"/>
                  </a:solidFill>
                  <a:latin typeface="Calibri"/>
                  <a:ea typeface="+mn-ea"/>
                  <a:cs typeface="Calibri"/>
                </a:rPr>
                <a:t>Motives</a:t>
              </a:r>
              <a:endParaRPr lang="en-US" dirty="0">
                <a:ea typeface="+mn-ea"/>
              </a:endParaRPr>
            </a:p>
          </p:txBody>
        </p:sp>
        <p:pic>
          <p:nvPicPr>
            <p:cNvPr id="14" name="Graphic 13" descr="Head with gears with solid fill">
              <a:extLst>
                <a:ext uri="{FF2B5EF4-FFF2-40B4-BE49-F238E27FC236}">
                  <a16:creationId xmlns:a16="http://schemas.microsoft.com/office/drawing/2014/main" id="{BDDFBC4A-5B30-B645-905D-5D2255064D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6723" y="1008418"/>
              <a:ext cx="914400" cy="914400"/>
            </a:xfrm>
            <a:prstGeom prst="rect">
              <a:avLst/>
            </a:prstGeom>
          </p:spPr>
        </p:pic>
      </p:grpSp>
      <p:sp>
        <p:nvSpPr>
          <p:cNvPr id="15" name="Rechteck 14">
            <a:extLst>
              <a:ext uri="{FF2B5EF4-FFF2-40B4-BE49-F238E27FC236}">
                <a16:creationId xmlns:a16="http://schemas.microsoft.com/office/drawing/2014/main" id="{12181393-1D01-864A-95F2-77750B41360C}"/>
              </a:ext>
            </a:extLst>
          </p:cNvPr>
          <p:cNvSpPr/>
          <p:nvPr/>
        </p:nvSpPr>
        <p:spPr>
          <a:xfrm>
            <a:off x="3276905" y="5038082"/>
            <a:ext cx="4177360" cy="646331"/>
          </a:xfrm>
          <a:prstGeom prst="rect">
            <a:avLst/>
          </a:prstGeom>
          <a:solidFill>
            <a:schemeClr val="bg1">
              <a:lumMod val="95000"/>
            </a:schemeClr>
          </a:solidFill>
        </p:spPr>
        <p:txBody>
          <a:bodyPr wrap="square">
            <a:spAutoFit/>
          </a:bodyPr>
          <a:lstStyle/>
          <a:p>
            <a:pPr lvl="0">
              <a:buSzPts val="1000"/>
              <a:tabLst>
                <a:tab pos="228600" algn="l"/>
              </a:tabLst>
            </a:pPr>
            <a:r>
              <a:rPr lang="en-GB" b="1" dirty="0">
                <a:solidFill>
                  <a:srgbClr val="000000"/>
                </a:solidFill>
                <a:latin typeface="Calibri" panose="020F0502020204030204" pitchFamily="34" charset="0"/>
                <a:ea typeface="Times New Roman" panose="02020603050405020304" pitchFamily="18" charset="0"/>
              </a:rPr>
              <a:t>Ethical hackers: </a:t>
            </a:r>
            <a:r>
              <a:rPr lang="en-GB" dirty="0">
                <a:solidFill>
                  <a:srgbClr val="000000"/>
                </a:solidFill>
                <a:latin typeface="Calibri" panose="020F0502020204030204" pitchFamily="34" charset="0"/>
                <a:ea typeface="Times New Roman" panose="02020603050405020304" pitchFamily="18" charset="0"/>
              </a:rPr>
              <a:t>Compromise systems to disclose vulnerabilities to stakeholders</a:t>
            </a:r>
            <a:endParaRPr lang="de-DE"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344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98CD6-C934-4838-B7A5-B17C02899EBF}"/>
              </a:ext>
            </a:extLst>
          </p:cNvPr>
          <p:cNvSpPr>
            <a:spLocks noGrp="1"/>
          </p:cNvSpPr>
          <p:nvPr>
            <p:ph type="sldNum" sz="quarter" idx="12"/>
          </p:nvPr>
        </p:nvSpPr>
        <p:spPr/>
        <p:txBody>
          <a:bodyPr/>
          <a:lstStyle/>
          <a:p>
            <a:fld id="{A8160BDD-7155-D744-B749-9730458604AD}" type="slidenum">
              <a:rPr lang="en-US" smtClean="0"/>
              <a:pPr/>
              <a:t>7</a:t>
            </a:fld>
            <a:endParaRPr lang="en-US" dirty="0"/>
          </a:p>
        </p:txBody>
      </p:sp>
      <p:sp>
        <p:nvSpPr>
          <p:cNvPr id="4" name="Title 3">
            <a:extLst>
              <a:ext uri="{FF2B5EF4-FFF2-40B4-BE49-F238E27FC236}">
                <a16:creationId xmlns:a16="http://schemas.microsoft.com/office/drawing/2014/main" id="{CEDE55CF-03DB-4941-A422-DDF5FCA847CE}"/>
              </a:ext>
            </a:extLst>
          </p:cNvPr>
          <p:cNvSpPr>
            <a:spLocks noGrp="1"/>
          </p:cNvSpPr>
          <p:nvPr>
            <p:ph type="title"/>
          </p:nvPr>
        </p:nvSpPr>
        <p:spPr/>
        <p:txBody>
          <a:bodyPr/>
          <a:lstStyle/>
          <a:p>
            <a:r>
              <a:rPr lang="en-US" dirty="0"/>
              <a:t>Activity: Discussing the No Harm Principle</a:t>
            </a:r>
          </a:p>
        </p:txBody>
      </p:sp>
      <p:sp>
        <p:nvSpPr>
          <p:cNvPr id="5" name="Text Placeholder 4">
            <a:extLst>
              <a:ext uri="{FF2B5EF4-FFF2-40B4-BE49-F238E27FC236}">
                <a16:creationId xmlns:a16="http://schemas.microsoft.com/office/drawing/2014/main" id="{751724E4-0F71-460A-A05E-ABEA02B92797}"/>
              </a:ext>
            </a:extLst>
          </p:cNvPr>
          <p:cNvSpPr>
            <a:spLocks noGrp="1"/>
          </p:cNvSpPr>
          <p:nvPr>
            <p:ph idx="1"/>
          </p:nvPr>
        </p:nvSpPr>
        <p:spPr/>
        <p:txBody>
          <a:bodyPr vert="horz" lIns="91440" tIns="45720" rIns="91440" bIns="45720" rtlCol="0" anchor="t">
            <a:noAutofit/>
          </a:bodyPr>
          <a:lstStyle/>
          <a:p>
            <a:pPr marL="0" lvl="0" indent="0">
              <a:buNone/>
            </a:pPr>
            <a:r>
              <a:rPr lang="en-US" dirty="0"/>
              <a:t>Scenario: General discussion.</a:t>
            </a:r>
            <a:br>
              <a:rPr lang="en-US" dirty="0"/>
            </a:br>
            <a:endParaRPr lang="en-US" dirty="0"/>
          </a:p>
          <a:p>
            <a:pPr lvl="0">
              <a:buFont typeface="+mj-lt"/>
              <a:buAutoNum type="arabicPeriod"/>
            </a:pPr>
            <a:r>
              <a:rPr lang="en-US" dirty="0"/>
              <a:t>How safe do driverless cars need to be to satisfy the no-harm principle?</a:t>
            </a:r>
            <a:br>
              <a:rPr lang="en-US" dirty="0"/>
            </a:br>
            <a:endParaRPr lang="en-IT" dirty="0"/>
          </a:p>
          <a:p>
            <a:pPr lvl="0">
              <a:buFont typeface="+mj-lt"/>
              <a:buAutoNum type="arabicPeriod"/>
            </a:pPr>
            <a:r>
              <a:rPr lang="en-US" dirty="0"/>
              <a:t>Consider the RudiBrace example. Imagine that bad actors are trying to access the RudiBrace to harm the users. Discuss what types of bad actors might want to attack RudiBrace, and what reasons would motivate them. </a:t>
            </a:r>
            <a:endParaRPr lang="en-IT" dirty="0"/>
          </a:p>
        </p:txBody>
      </p:sp>
    </p:spTree>
    <p:extLst>
      <p:ext uri="{BB962C8B-B14F-4D97-AF65-F5344CB8AC3E}">
        <p14:creationId xmlns:p14="http://schemas.microsoft.com/office/powerpoint/2010/main" val="98174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430D-D124-4A38-9A6C-6F87C8AC3D6C}"/>
              </a:ext>
            </a:extLst>
          </p:cNvPr>
          <p:cNvSpPr>
            <a:spLocks noGrp="1"/>
          </p:cNvSpPr>
          <p:nvPr>
            <p:ph type="title"/>
          </p:nvPr>
        </p:nvSpPr>
        <p:spPr/>
        <p:txBody>
          <a:bodyPr/>
          <a:lstStyle/>
          <a:p>
            <a:r>
              <a:rPr lang="en-US" dirty="0"/>
              <a:t>Identify Security Risks</a:t>
            </a:r>
          </a:p>
        </p:txBody>
      </p:sp>
      <p:sp>
        <p:nvSpPr>
          <p:cNvPr id="3" name="Text Placeholder 2">
            <a:extLst>
              <a:ext uri="{FF2B5EF4-FFF2-40B4-BE49-F238E27FC236}">
                <a16:creationId xmlns:a16="http://schemas.microsoft.com/office/drawing/2014/main" id="{D0DA5EE6-1D24-4371-AA47-8774FE9B5B64}"/>
              </a:ext>
            </a:extLst>
          </p:cNvPr>
          <p:cNvSpPr>
            <a:spLocks noGrp="1"/>
          </p:cNvSpPr>
          <p:nvPr>
            <p:ph type="body" idx="1"/>
          </p:nvPr>
        </p:nvSpPr>
        <p:spPr/>
        <p:txBody>
          <a:bodyPr/>
          <a:lstStyle/>
          <a:p>
            <a:r>
              <a:rPr lang="en-US" dirty="0"/>
              <a:t>Topic B</a:t>
            </a:r>
          </a:p>
        </p:txBody>
      </p:sp>
      <p:sp>
        <p:nvSpPr>
          <p:cNvPr id="4" name="Slide Number Placeholder 3">
            <a:extLst>
              <a:ext uri="{FF2B5EF4-FFF2-40B4-BE49-F238E27FC236}">
                <a16:creationId xmlns:a16="http://schemas.microsoft.com/office/drawing/2014/main" id="{875F11F6-A12C-41E8-8AF7-E5B306254B46}"/>
              </a:ext>
            </a:extLst>
          </p:cNvPr>
          <p:cNvSpPr>
            <a:spLocks noGrp="1"/>
          </p:cNvSpPr>
          <p:nvPr>
            <p:ph type="sldNum" sz="quarter" idx="12"/>
          </p:nvPr>
        </p:nvSpPr>
        <p:spPr/>
        <p:txBody>
          <a:bodyPr/>
          <a:lstStyle/>
          <a:p>
            <a:fld id="{A8160BDD-7155-D744-B749-9730458604AD}" type="slidenum">
              <a:rPr lang="en-US" smtClean="0"/>
              <a:t>8</a:t>
            </a:fld>
            <a:endParaRPr lang="en-US" dirty="0"/>
          </a:p>
        </p:txBody>
      </p:sp>
    </p:spTree>
    <p:extLst>
      <p:ext uri="{BB962C8B-B14F-4D97-AF65-F5344CB8AC3E}">
        <p14:creationId xmlns:p14="http://schemas.microsoft.com/office/powerpoint/2010/main" val="180392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E5F54B-93D9-440C-9ACB-E93EA1A29D20}"/>
              </a:ext>
            </a:extLst>
          </p:cNvPr>
          <p:cNvSpPr>
            <a:spLocks noGrp="1"/>
          </p:cNvSpPr>
          <p:nvPr>
            <p:ph type="sldNum" sz="quarter" idx="12"/>
          </p:nvPr>
        </p:nvSpPr>
        <p:spPr/>
        <p:txBody>
          <a:bodyPr/>
          <a:lstStyle/>
          <a:p>
            <a:fld id="{A8160BDD-7155-D744-B749-9730458604AD}" type="slidenum">
              <a:rPr lang="en-US" smtClean="0"/>
              <a:t>9</a:t>
            </a:fld>
            <a:endParaRPr lang="en-US" dirty="0"/>
          </a:p>
        </p:txBody>
      </p:sp>
      <p:sp>
        <p:nvSpPr>
          <p:cNvPr id="8" name="Title 7">
            <a:extLst>
              <a:ext uri="{FF2B5EF4-FFF2-40B4-BE49-F238E27FC236}">
                <a16:creationId xmlns:a16="http://schemas.microsoft.com/office/drawing/2014/main" id="{8EE2CD2E-6B4E-495C-8FB2-9B63F45CDCA0}"/>
              </a:ext>
            </a:extLst>
          </p:cNvPr>
          <p:cNvSpPr>
            <a:spLocks noGrp="1"/>
          </p:cNvSpPr>
          <p:nvPr>
            <p:ph type="title"/>
          </p:nvPr>
        </p:nvSpPr>
        <p:spPr/>
        <p:txBody>
          <a:bodyPr/>
          <a:lstStyle/>
          <a:p>
            <a:r>
              <a:rPr lang="en-US" dirty="0"/>
              <a:t>Sources of Security Risks</a:t>
            </a:r>
          </a:p>
        </p:txBody>
      </p:sp>
      <p:sp>
        <p:nvSpPr>
          <p:cNvPr id="17" name="Inhaltsplatzhalter 9">
            <a:extLst>
              <a:ext uri="{FF2B5EF4-FFF2-40B4-BE49-F238E27FC236}">
                <a16:creationId xmlns:a16="http://schemas.microsoft.com/office/drawing/2014/main" id="{11D683F6-A7A9-E746-98A1-3C411F76FD6B}"/>
              </a:ext>
            </a:extLst>
          </p:cNvPr>
          <p:cNvSpPr txBox="1">
            <a:spLocks/>
          </p:cNvSpPr>
          <p:nvPr/>
        </p:nvSpPr>
        <p:spPr>
          <a:xfrm>
            <a:off x="1287337" y="1679299"/>
            <a:ext cx="3783508" cy="4386103"/>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EF3340"/>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EF3340"/>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EF3340"/>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Human mistakes</a:t>
            </a:r>
          </a:p>
          <a:p>
            <a:pPr marL="0" indent="0">
              <a:buNone/>
            </a:pPr>
            <a:endParaRPr lang="en-US" dirty="0"/>
          </a:p>
          <a:p>
            <a:pPr marL="0" indent="0">
              <a:buNone/>
            </a:pPr>
            <a:endParaRPr lang="en-US" dirty="0"/>
          </a:p>
          <a:p>
            <a:r>
              <a:rPr lang="en-US" dirty="0"/>
              <a:t>Technical failures</a:t>
            </a:r>
          </a:p>
          <a:p>
            <a:pPr marL="0" indent="0">
              <a:buNone/>
            </a:pPr>
            <a:endParaRPr lang="en-US" dirty="0"/>
          </a:p>
          <a:p>
            <a:pPr marL="0" indent="0">
              <a:buNone/>
            </a:pPr>
            <a:endParaRPr lang="en-US" dirty="0"/>
          </a:p>
          <a:p>
            <a:r>
              <a:rPr lang="en-US" dirty="0"/>
              <a:t>Natural disasters</a:t>
            </a:r>
          </a:p>
          <a:p>
            <a:pPr marL="0" indent="0">
              <a:buNone/>
            </a:pPr>
            <a:endParaRPr lang="en-US" dirty="0"/>
          </a:p>
          <a:p>
            <a:pPr marL="0" indent="0">
              <a:buNone/>
            </a:pPr>
            <a:endParaRPr lang="en-US" dirty="0"/>
          </a:p>
          <a:p>
            <a:r>
              <a:rPr lang="en-US" dirty="0"/>
              <a:t>Malicious attacks</a:t>
            </a:r>
          </a:p>
        </p:txBody>
      </p:sp>
      <p:sp>
        <p:nvSpPr>
          <p:cNvPr id="18" name="Oval 17">
            <a:extLst>
              <a:ext uri="{FF2B5EF4-FFF2-40B4-BE49-F238E27FC236}">
                <a16:creationId xmlns:a16="http://schemas.microsoft.com/office/drawing/2014/main" id="{2C6EBFFD-AD8B-7246-9010-8B181CB08342}"/>
              </a:ext>
            </a:extLst>
          </p:cNvPr>
          <p:cNvSpPr/>
          <p:nvPr/>
        </p:nvSpPr>
        <p:spPr>
          <a:xfrm>
            <a:off x="6165237" y="1337051"/>
            <a:ext cx="1310694" cy="1299832"/>
          </a:xfrm>
          <a:prstGeom prst="ellipse">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19" name="Oval 18">
            <a:extLst>
              <a:ext uri="{FF2B5EF4-FFF2-40B4-BE49-F238E27FC236}">
                <a16:creationId xmlns:a16="http://schemas.microsoft.com/office/drawing/2014/main" id="{F38A9EEC-33AD-0046-B9B7-46C581AA92FE}"/>
              </a:ext>
            </a:extLst>
          </p:cNvPr>
          <p:cNvSpPr/>
          <p:nvPr/>
        </p:nvSpPr>
        <p:spPr>
          <a:xfrm>
            <a:off x="4854543" y="2355118"/>
            <a:ext cx="1310694" cy="1299832"/>
          </a:xfrm>
          <a:prstGeom prst="ellipse">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21" name="Oval 20">
            <a:extLst>
              <a:ext uri="{FF2B5EF4-FFF2-40B4-BE49-F238E27FC236}">
                <a16:creationId xmlns:a16="http://schemas.microsoft.com/office/drawing/2014/main" id="{204F6E70-E3B8-F349-940A-2DE51D959D34}"/>
              </a:ext>
            </a:extLst>
          </p:cNvPr>
          <p:cNvSpPr/>
          <p:nvPr/>
        </p:nvSpPr>
        <p:spPr>
          <a:xfrm>
            <a:off x="6165237" y="3269518"/>
            <a:ext cx="1310694" cy="1299832"/>
          </a:xfrm>
          <a:prstGeom prst="ellipse">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sp>
        <p:nvSpPr>
          <p:cNvPr id="22" name="Oval 21">
            <a:extLst>
              <a:ext uri="{FF2B5EF4-FFF2-40B4-BE49-F238E27FC236}">
                <a16:creationId xmlns:a16="http://schemas.microsoft.com/office/drawing/2014/main" id="{54806847-1553-AE47-BB44-903FA628EBFF}"/>
              </a:ext>
            </a:extLst>
          </p:cNvPr>
          <p:cNvSpPr/>
          <p:nvPr/>
        </p:nvSpPr>
        <p:spPr>
          <a:xfrm>
            <a:off x="4854543" y="4218475"/>
            <a:ext cx="1310694" cy="1299832"/>
          </a:xfrm>
          <a:prstGeom prst="ellipse">
            <a:avLst/>
          </a:prstGeom>
          <a:noFill/>
          <a:ln w="28575" cap="flat" cmpd="sng" algn="ctr">
            <a:solidFill>
              <a:srgbClr val="FF0000"/>
            </a:solidFill>
            <a:prstDash val="solid"/>
          </a:ln>
          <a:effectLst/>
        </p:spPr>
        <p:txBody>
          <a:bodyPr rtlCol="0" anchor="ctr"/>
          <a:lstStyle/>
          <a:p>
            <a:pPr algn="ctr" defTabSz="914400"/>
            <a:endParaRPr lang="en-GB" sz="1100" b="1" kern="0" dirty="0">
              <a:solidFill>
                <a:srgbClr val="FF0000"/>
              </a:solidFill>
              <a:latin typeface="Calibri" panose="020F0502020204030204" pitchFamily="34" charset="0"/>
            </a:endParaRPr>
          </a:p>
        </p:txBody>
      </p:sp>
      <p:pic>
        <p:nvPicPr>
          <p:cNvPr id="6" name="Graphic 5" descr="Bug under magnifying glass with solid fill">
            <a:extLst>
              <a:ext uri="{FF2B5EF4-FFF2-40B4-BE49-F238E27FC236}">
                <a16:creationId xmlns:a16="http://schemas.microsoft.com/office/drawing/2014/main" id="{D971076E-CB42-7542-A693-C00543035F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8215" y="1529767"/>
            <a:ext cx="914400" cy="914400"/>
          </a:xfrm>
          <a:prstGeom prst="rect">
            <a:avLst/>
          </a:prstGeom>
        </p:spPr>
      </p:pic>
      <p:pic>
        <p:nvPicPr>
          <p:cNvPr id="23" name="Graphic 22" descr="Broken Fire Hydrant with solid fill">
            <a:extLst>
              <a:ext uri="{FF2B5EF4-FFF2-40B4-BE49-F238E27FC236}">
                <a16:creationId xmlns:a16="http://schemas.microsoft.com/office/drawing/2014/main" id="{7B147602-2C24-354C-A27B-17B58250AB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28755" y="2541191"/>
            <a:ext cx="914400" cy="914400"/>
          </a:xfrm>
          <a:prstGeom prst="rect">
            <a:avLst/>
          </a:prstGeom>
        </p:spPr>
      </p:pic>
      <p:pic>
        <p:nvPicPr>
          <p:cNvPr id="27" name="Graphic 26" descr="Tornado with solid fill">
            <a:extLst>
              <a:ext uri="{FF2B5EF4-FFF2-40B4-BE49-F238E27FC236}">
                <a16:creationId xmlns:a16="http://schemas.microsoft.com/office/drawing/2014/main" id="{FCDB5334-9FC5-5146-AAAA-D7E8BE153C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48215" y="3527444"/>
            <a:ext cx="914400" cy="914400"/>
          </a:xfrm>
          <a:prstGeom prst="rect">
            <a:avLst/>
          </a:prstGeom>
        </p:spPr>
      </p:pic>
      <p:pic>
        <p:nvPicPr>
          <p:cNvPr id="29" name="Graphic 28" descr="Robber with solid fill">
            <a:extLst>
              <a:ext uri="{FF2B5EF4-FFF2-40B4-BE49-F238E27FC236}">
                <a16:creationId xmlns:a16="http://schemas.microsoft.com/office/drawing/2014/main" id="{90E38590-8B12-1F4F-9EA0-C8D496CA2D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93473" y="4411191"/>
            <a:ext cx="914400" cy="914400"/>
          </a:xfrm>
          <a:prstGeom prst="rect">
            <a:avLst/>
          </a:prstGeom>
        </p:spPr>
      </p:pic>
    </p:spTree>
    <p:extLst>
      <p:ext uri="{BB962C8B-B14F-4D97-AF65-F5344CB8AC3E}">
        <p14:creationId xmlns:p14="http://schemas.microsoft.com/office/powerpoint/2010/main" val="3897957980"/>
      </p:ext>
    </p:extLst>
  </p:cSld>
  <p:clrMapOvr>
    <a:masterClrMapping/>
  </p:clrMapOvr>
</p:sld>
</file>

<file path=ppt/theme/theme1.xml><?xml version="1.0" encoding="utf-8"?>
<a:theme xmlns:a="http://schemas.openxmlformats.org/drawingml/2006/main" name="LO Choice">
  <a:themeElements>
    <a:clrScheme name="Principia">
      <a:dk1>
        <a:srgbClr val="000000"/>
      </a:dk1>
      <a:lt1>
        <a:srgbClr val="FFFFFF"/>
      </a:lt1>
      <a:dk2>
        <a:srgbClr val="000000"/>
      </a:dk2>
      <a:lt2>
        <a:srgbClr val="FFFFFF"/>
      </a:lt2>
      <a:accent1>
        <a:srgbClr val="A6B8C1"/>
      </a:accent1>
      <a:accent2>
        <a:srgbClr val="003E51"/>
      </a:accent2>
      <a:accent3>
        <a:srgbClr val="EF3340"/>
      </a:accent3>
      <a:accent4>
        <a:srgbClr val="D9D9D6"/>
      </a:accent4>
      <a:accent5>
        <a:srgbClr val="003E51"/>
      </a:accent5>
      <a:accent6>
        <a:srgbClr val="A6B8C1"/>
      </a:accent6>
      <a:hlink>
        <a:srgbClr val="009DDC"/>
      </a:hlink>
      <a:folHlink>
        <a:srgbClr val="009DD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BBC1330D-A6D5-C344-AB97-FF961354A336}" vid="{4FBD2EC7-F7AB-E24F-8CD6-F12DD68EB5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80FBDEA891904EA05912E91EDC8DBD" ma:contentTypeVersion="6" ma:contentTypeDescription="Create a new document." ma:contentTypeScope="" ma:versionID="829203e8adedd312548f05f1e536951f">
  <xsd:schema xmlns:xsd="http://www.w3.org/2001/XMLSchema" xmlns:xs="http://www.w3.org/2001/XMLSchema" xmlns:p="http://schemas.microsoft.com/office/2006/metadata/properties" xmlns:ns2="a7efa517-672f-464f-97d9-b1791bbfdad2" xmlns:ns3="11400535-8d9e-4ef4-b1b9-4bda44f69189" targetNamespace="http://schemas.microsoft.com/office/2006/metadata/properties" ma:root="true" ma:fieldsID="11f51822afb7f71dbf8fa44999a917d1" ns2:_="" ns3:_="">
    <xsd:import namespace="a7efa517-672f-464f-97d9-b1791bbfdad2"/>
    <xsd:import namespace="11400535-8d9e-4ef4-b1b9-4bda44f691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efa517-672f-464f-97d9-b1791bbfda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400535-8d9e-4ef4-b1b9-4bda44f691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DEB10C-9729-452A-AC82-5A6BD09D5163}">
  <ds:schemaRefs>
    <ds:schemaRef ds:uri="a7efa517-672f-464f-97d9-b1791bbfdad2"/>
    <ds:schemaRef ds:uri="http://schemas.microsoft.com/office/2006/documentManagement/types"/>
    <ds:schemaRef ds:uri="http://purl.org/dc/terms/"/>
    <ds:schemaRef ds:uri="http://schemas.openxmlformats.org/package/2006/metadata/core-properties"/>
    <ds:schemaRef ds:uri="http://purl.org/dc/dcmitype/"/>
    <ds:schemaRef ds:uri="11400535-8d9e-4ef4-b1b9-4bda44f69189"/>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93680DC-FDB9-47DB-A25F-14533D29C808}">
  <ds:schemaRefs>
    <ds:schemaRef ds:uri="http://schemas.microsoft.com/sharepoint/v3/contenttype/forms"/>
  </ds:schemaRefs>
</ds:datastoreItem>
</file>

<file path=customXml/itemProps3.xml><?xml version="1.0" encoding="utf-8"?>
<ds:datastoreItem xmlns:ds="http://schemas.openxmlformats.org/officeDocument/2006/customXml" ds:itemID="{F95C9AF5-90AD-475E-9D3E-9888A3078CEC}">
  <ds:schemaRefs>
    <ds:schemaRef ds:uri="11400535-8d9e-4ef4-b1b9-4bda44f69189"/>
    <ds:schemaRef ds:uri="a7efa517-672f-464f-97d9-b1791bbfda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8782</TotalTime>
  <Words>1172</Words>
  <Application>Microsoft Office PowerPoint</Application>
  <PresentationFormat>On-screen Show (4:3)</PresentationFormat>
  <Paragraphs>249</Paragraphs>
  <Slides>35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LO Choice</vt:lpstr>
      <vt:lpstr>Identifying and Mitigating Security Risks</vt:lpstr>
      <vt:lpstr>What Is Security?</vt:lpstr>
      <vt:lpstr>Security and Emerging Technologies</vt:lpstr>
      <vt:lpstr>Is Security a Good Thing?</vt:lpstr>
      <vt:lpstr>The Principle of No Harm</vt:lpstr>
      <vt:lpstr>Bad Actors</vt:lpstr>
      <vt:lpstr>Activity: Discussing the No Harm Principle</vt:lpstr>
      <vt:lpstr>Identify Security Risks</vt:lpstr>
      <vt:lpstr>Sources of Security Risks</vt:lpstr>
      <vt:lpstr>Cyber Attacks</vt:lpstr>
      <vt:lpstr>AI-Specific Cyber Attacks</vt:lpstr>
      <vt:lpstr>Regulations and Standards</vt:lpstr>
      <vt:lpstr>Risk Libraries </vt:lpstr>
      <vt:lpstr>Security Risk Identification</vt:lpstr>
      <vt:lpstr>Risk Roles (Slide 1 of 2)</vt:lpstr>
      <vt:lpstr>Risk Roles (Slide 2 of 2)</vt:lpstr>
      <vt:lpstr>Security Risk Analysis and Ethical Rights</vt:lpstr>
      <vt:lpstr>Activity: Identifying Security Risks</vt:lpstr>
      <vt:lpstr>Security Tradeoffs</vt:lpstr>
      <vt:lpstr>Potential Security Conflicts</vt:lpstr>
      <vt:lpstr>Privacy Tradeoffs</vt:lpstr>
      <vt:lpstr>Accountability Tradeoffs</vt:lpstr>
      <vt:lpstr>Fairness Tradeoffs</vt:lpstr>
      <vt:lpstr>Environmental Tradeoffs</vt:lpstr>
      <vt:lpstr>Activity: Identifying Security Tradeoffs</vt:lpstr>
      <vt:lpstr>Mitigate Security Risks</vt:lpstr>
      <vt:lpstr>Methods for Mitigating Security Risks</vt:lpstr>
      <vt:lpstr>Establishment of Baselines for System Behavior</vt:lpstr>
      <vt:lpstr>Designation of Rapid Response Teams</vt:lpstr>
      <vt:lpstr>Protection of Stored Data</vt:lpstr>
      <vt:lpstr>Protection of Data in Transit</vt:lpstr>
      <vt:lpstr>Threat Modeling and Analysis</vt:lpstr>
      <vt:lpstr>Breach and Attack Simulations</vt:lpstr>
      <vt:lpstr>Activity: Identifying Security Risk Mitigation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Reasoning in Practice</dc:title>
  <dc:creator>Ted Lechterman</dc:creator>
  <cp:lastModifiedBy>Geoff Graser</cp:lastModifiedBy>
  <cp:revision>125</cp:revision>
  <dcterms:created xsi:type="dcterms:W3CDTF">2021-01-07T11:43:03Z</dcterms:created>
  <dcterms:modified xsi:type="dcterms:W3CDTF">2021-05-24T15:45:51Z</dcterms:modified>
</cp:coreProperties>
</file>