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4"/>
  </p:sldMasterIdLst>
  <p:notesMasterIdLst>
    <p:notesMasterId r:id="rId42"/>
  </p:notesMasterIdLst>
  <p:handoutMasterIdLst>
    <p:handoutMasterId r:id="rId43"/>
  </p:handoutMasterIdLst>
  <p:sldIdLst>
    <p:sldId id="277" r:id="rId5"/>
    <p:sldId id="278" r:id="rId6"/>
    <p:sldId id="334" r:id="rId7"/>
    <p:sldId id="337" r:id="rId8"/>
    <p:sldId id="338" r:id="rId9"/>
    <p:sldId id="335" r:id="rId10"/>
    <p:sldId id="342" r:id="rId11"/>
    <p:sldId id="343" r:id="rId12"/>
    <p:sldId id="321" r:id="rId13"/>
    <p:sldId id="344" r:id="rId14"/>
    <p:sldId id="296" r:id="rId15"/>
    <p:sldId id="345" r:id="rId16"/>
    <p:sldId id="348" r:id="rId17"/>
    <p:sldId id="349" r:id="rId18"/>
    <p:sldId id="328" r:id="rId19"/>
    <p:sldId id="322" r:id="rId20"/>
    <p:sldId id="330" r:id="rId21"/>
    <p:sldId id="329" r:id="rId22"/>
    <p:sldId id="269" r:id="rId23"/>
    <p:sldId id="350" r:id="rId24"/>
    <p:sldId id="361" r:id="rId25"/>
    <p:sldId id="339" r:id="rId26"/>
    <p:sldId id="340" r:id="rId27"/>
    <p:sldId id="341" r:id="rId28"/>
    <p:sldId id="323" r:id="rId29"/>
    <p:sldId id="295" r:id="rId30"/>
    <p:sldId id="362" r:id="rId31"/>
    <p:sldId id="291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24" r:id="rId40"/>
    <p:sldId id="35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340"/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6" autoAdjust="0"/>
    <p:restoredTop sz="86458" autoAdjust="0"/>
  </p:normalViewPr>
  <p:slideViewPr>
    <p:cSldViewPr snapToGrid="0">
      <p:cViewPr varScale="1">
        <p:scale>
          <a:sx n="46" d="100"/>
          <a:sy n="46" d="100"/>
        </p:scale>
        <p:origin x="8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9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DFB8A-87BB-D74B-A329-64F0967DBC29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2118F2-5D59-B14B-9734-68D12A80835D}">
      <dgm:prSet/>
      <dgm:spPr/>
      <dgm:t>
        <a:bodyPr/>
        <a:lstStyle/>
        <a:p>
          <a:r>
            <a:rPr lang="en-US" dirty="0"/>
            <a:t>Risk of First-Party Data </a:t>
          </a:r>
        </a:p>
      </dgm:t>
    </dgm:pt>
    <dgm:pt modelId="{B7FEA11A-C679-AF42-B896-22F58E099EDE}" type="parTrans" cxnId="{13D7C659-2338-9741-A85A-974A7C6186D8}">
      <dgm:prSet/>
      <dgm:spPr/>
      <dgm:t>
        <a:bodyPr/>
        <a:lstStyle/>
        <a:p>
          <a:endParaRPr lang="en-US"/>
        </a:p>
      </dgm:t>
    </dgm:pt>
    <dgm:pt modelId="{25460E22-A2A6-C54B-B973-63F610EAF55E}" type="sibTrans" cxnId="{13D7C659-2338-9741-A85A-974A7C6186D8}">
      <dgm:prSet/>
      <dgm:spPr/>
      <dgm:t>
        <a:bodyPr/>
        <a:lstStyle/>
        <a:p>
          <a:endParaRPr lang="en-US"/>
        </a:p>
      </dgm:t>
    </dgm:pt>
    <dgm:pt modelId="{1D0C9E42-61F9-7443-9E94-524F33FB2912}">
      <dgm:prSet/>
      <dgm:spPr/>
      <dgm:t>
        <a:bodyPr/>
        <a:lstStyle/>
        <a:p>
          <a:r>
            <a:rPr lang="en-US" dirty="0"/>
            <a:t>Collecting data without the users’ knowledge.</a:t>
          </a:r>
        </a:p>
      </dgm:t>
    </dgm:pt>
    <dgm:pt modelId="{32E03C7E-6B6B-974C-BFBE-FC5CB76C2390}" type="parTrans" cxnId="{F53D9C78-1718-0045-8781-0976516C916C}">
      <dgm:prSet/>
      <dgm:spPr/>
      <dgm:t>
        <a:bodyPr/>
        <a:lstStyle/>
        <a:p>
          <a:endParaRPr lang="en-US"/>
        </a:p>
      </dgm:t>
    </dgm:pt>
    <dgm:pt modelId="{2EC29442-5932-D340-8129-238782CB0723}" type="sibTrans" cxnId="{F53D9C78-1718-0045-8781-0976516C916C}">
      <dgm:prSet/>
      <dgm:spPr/>
      <dgm:t>
        <a:bodyPr/>
        <a:lstStyle/>
        <a:p>
          <a:endParaRPr lang="en-US"/>
        </a:p>
      </dgm:t>
    </dgm:pt>
    <dgm:pt modelId="{8E9961BA-D993-9F4A-ADEC-4965F088749E}">
      <dgm:prSet/>
      <dgm:spPr/>
      <dgm:t>
        <a:bodyPr/>
        <a:lstStyle/>
        <a:p>
          <a:r>
            <a:rPr lang="en-US" dirty="0"/>
            <a:t>Processing data in ways to which users did not meaningfully consent.</a:t>
          </a:r>
        </a:p>
      </dgm:t>
    </dgm:pt>
    <dgm:pt modelId="{CF2CFBE4-ED31-CD48-819C-F21B6E1071C4}" type="parTrans" cxnId="{863BEBC2-373B-AE41-AD49-BC956EA353D7}">
      <dgm:prSet/>
      <dgm:spPr/>
      <dgm:t>
        <a:bodyPr/>
        <a:lstStyle/>
        <a:p>
          <a:endParaRPr lang="en-US"/>
        </a:p>
      </dgm:t>
    </dgm:pt>
    <dgm:pt modelId="{C44F4DA7-88A7-794A-87CF-D458FC30A5DB}" type="sibTrans" cxnId="{863BEBC2-373B-AE41-AD49-BC956EA353D7}">
      <dgm:prSet/>
      <dgm:spPr/>
      <dgm:t>
        <a:bodyPr/>
        <a:lstStyle/>
        <a:p>
          <a:endParaRPr lang="en-US"/>
        </a:p>
      </dgm:t>
    </dgm:pt>
    <dgm:pt modelId="{06BB8D5D-7490-0940-9C93-9055C9BF8853}">
      <dgm:prSet/>
      <dgm:spPr/>
      <dgm:t>
        <a:bodyPr/>
        <a:lstStyle/>
        <a:p>
          <a:r>
            <a:rPr lang="en-US" dirty="0"/>
            <a:t>Risks of Third-Party Data</a:t>
          </a:r>
        </a:p>
      </dgm:t>
    </dgm:pt>
    <dgm:pt modelId="{131F28BF-26FE-7042-A5D5-A132ECE896E4}" type="parTrans" cxnId="{4FD963AE-FF1C-8644-8078-580A66959401}">
      <dgm:prSet/>
      <dgm:spPr/>
      <dgm:t>
        <a:bodyPr/>
        <a:lstStyle/>
        <a:p>
          <a:endParaRPr lang="en-US"/>
        </a:p>
      </dgm:t>
    </dgm:pt>
    <dgm:pt modelId="{5E86627C-804F-EE4B-AC11-E64039D3878A}" type="sibTrans" cxnId="{4FD963AE-FF1C-8644-8078-580A66959401}">
      <dgm:prSet/>
      <dgm:spPr/>
      <dgm:t>
        <a:bodyPr/>
        <a:lstStyle/>
        <a:p>
          <a:endParaRPr lang="en-US"/>
        </a:p>
      </dgm:t>
    </dgm:pt>
    <dgm:pt modelId="{1EA3F1E3-8ADD-3540-BDF5-B8E9C881712C}">
      <dgm:prSet/>
      <dgm:spPr/>
      <dgm:t>
        <a:bodyPr/>
        <a:lstStyle/>
        <a:p>
          <a:r>
            <a:rPr lang="en-US" b="0" dirty="0"/>
            <a:t>Verifying adherence to privacy standards.</a:t>
          </a:r>
          <a:endParaRPr lang="en-US" dirty="0"/>
        </a:p>
      </dgm:t>
    </dgm:pt>
    <dgm:pt modelId="{9F554A9A-AA1E-484A-B344-BDF5038A7DE4}" type="parTrans" cxnId="{0AC4E527-51DF-B943-9E21-4E05F3E6F8D5}">
      <dgm:prSet/>
      <dgm:spPr/>
      <dgm:t>
        <a:bodyPr/>
        <a:lstStyle/>
        <a:p>
          <a:endParaRPr lang="en-US"/>
        </a:p>
      </dgm:t>
    </dgm:pt>
    <dgm:pt modelId="{0E24BBD5-C17D-0145-862D-544727F4560E}" type="sibTrans" cxnId="{0AC4E527-51DF-B943-9E21-4E05F3E6F8D5}">
      <dgm:prSet/>
      <dgm:spPr/>
      <dgm:t>
        <a:bodyPr/>
        <a:lstStyle/>
        <a:p>
          <a:endParaRPr lang="en-US"/>
        </a:p>
      </dgm:t>
    </dgm:pt>
    <dgm:pt modelId="{31B3F303-1590-E04B-AB13-09D06CB45715}">
      <dgm:prSet/>
      <dgm:spPr/>
      <dgm:t>
        <a:bodyPr/>
        <a:lstStyle/>
        <a:p>
          <a:r>
            <a:rPr lang="en-US" b="0" dirty="0"/>
            <a:t>Data quality is hard to substantiate.</a:t>
          </a:r>
          <a:endParaRPr lang="en-US" dirty="0"/>
        </a:p>
      </dgm:t>
    </dgm:pt>
    <dgm:pt modelId="{B379F43C-456D-C545-B600-C04112C4CCF8}" type="parTrans" cxnId="{0BFEA5C0-7A6B-D542-9D76-760D1E672C4E}">
      <dgm:prSet/>
      <dgm:spPr/>
      <dgm:t>
        <a:bodyPr/>
        <a:lstStyle/>
        <a:p>
          <a:endParaRPr lang="en-US"/>
        </a:p>
      </dgm:t>
    </dgm:pt>
    <dgm:pt modelId="{0C06D36F-F33F-9B4C-AE3D-CF8F8D7876B2}" type="sibTrans" cxnId="{0BFEA5C0-7A6B-D542-9D76-760D1E672C4E}">
      <dgm:prSet/>
      <dgm:spPr/>
      <dgm:t>
        <a:bodyPr/>
        <a:lstStyle/>
        <a:p>
          <a:endParaRPr lang="en-US"/>
        </a:p>
      </dgm:t>
    </dgm:pt>
    <dgm:pt modelId="{81E8EE96-16A9-2743-BFBD-2D6775C067B4}">
      <dgm:prSet/>
      <dgm:spPr/>
      <dgm:t>
        <a:bodyPr/>
        <a:lstStyle/>
        <a:p>
          <a:r>
            <a:rPr lang="en-US" dirty="0"/>
            <a:t>Risks of Secondary Use of Data</a:t>
          </a:r>
        </a:p>
      </dgm:t>
    </dgm:pt>
    <dgm:pt modelId="{290FA491-891A-A642-97B2-B8F7FCF31CB4}" type="parTrans" cxnId="{ADF6F46E-C156-6148-8744-B55499F85158}">
      <dgm:prSet/>
      <dgm:spPr/>
      <dgm:t>
        <a:bodyPr/>
        <a:lstStyle/>
        <a:p>
          <a:endParaRPr lang="en-US"/>
        </a:p>
      </dgm:t>
    </dgm:pt>
    <dgm:pt modelId="{75BD6479-ADF5-414F-93CC-B2D8F2D6CBE8}" type="sibTrans" cxnId="{ADF6F46E-C156-6148-8744-B55499F85158}">
      <dgm:prSet/>
      <dgm:spPr/>
      <dgm:t>
        <a:bodyPr/>
        <a:lstStyle/>
        <a:p>
          <a:endParaRPr lang="en-US"/>
        </a:p>
      </dgm:t>
    </dgm:pt>
    <dgm:pt modelId="{0ADBAB65-AADD-5143-B6DC-060B72318DBC}">
      <dgm:prSet/>
      <dgm:spPr/>
      <dgm:t>
        <a:bodyPr/>
        <a:lstStyle/>
        <a:p>
          <a:r>
            <a:rPr lang="en-US" dirty="0"/>
            <a:t>Monetizing data.</a:t>
          </a:r>
        </a:p>
      </dgm:t>
    </dgm:pt>
    <dgm:pt modelId="{EA4C9D36-BE92-5843-AA1C-8D89867824FA}" type="parTrans" cxnId="{B645F1CA-CC57-BE41-B9CF-9792C4540E37}">
      <dgm:prSet/>
      <dgm:spPr/>
      <dgm:t>
        <a:bodyPr/>
        <a:lstStyle/>
        <a:p>
          <a:endParaRPr lang="en-US"/>
        </a:p>
      </dgm:t>
    </dgm:pt>
    <dgm:pt modelId="{779E7516-D438-1F4E-B2BE-8FD8F3D00027}" type="sibTrans" cxnId="{B645F1CA-CC57-BE41-B9CF-9792C4540E37}">
      <dgm:prSet/>
      <dgm:spPr/>
      <dgm:t>
        <a:bodyPr/>
        <a:lstStyle/>
        <a:p>
          <a:endParaRPr lang="en-US"/>
        </a:p>
      </dgm:t>
    </dgm:pt>
    <dgm:pt modelId="{9474E11A-32A9-E446-9740-890BD74650E8}">
      <dgm:prSet/>
      <dgm:spPr/>
      <dgm:t>
        <a:bodyPr/>
        <a:lstStyle/>
        <a:p>
          <a:r>
            <a:rPr lang="en-US" dirty="0"/>
            <a:t>Cross-correlating datasets.</a:t>
          </a:r>
        </a:p>
      </dgm:t>
    </dgm:pt>
    <dgm:pt modelId="{D07FD843-44CD-3B4F-B495-88FA19FA703A}" type="parTrans" cxnId="{87C8A1C6-50CB-BB4B-B461-10E135DED9ED}">
      <dgm:prSet/>
      <dgm:spPr/>
      <dgm:t>
        <a:bodyPr/>
        <a:lstStyle/>
        <a:p>
          <a:endParaRPr lang="en-US"/>
        </a:p>
      </dgm:t>
    </dgm:pt>
    <dgm:pt modelId="{AFD66370-5757-3F44-83AF-22BE8DB33D16}" type="sibTrans" cxnId="{87C8A1C6-50CB-BB4B-B461-10E135DED9ED}">
      <dgm:prSet/>
      <dgm:spPr/>
      <dgm:t>
        <a:bodyPr/>
        <a:lstStyle/>
        <a:p>
          <a:endParaRPr lang="en-US"/>
        </a:p>
      </dgm:t>
    </dgm:pt>
    <dgm:pt modelId="{1AFF6354-D829-C84A-80DF-A3FFA774C673}" type="pres">
      <dgm:prSet presAssocID="{63ADFB8A-87BB-D74B-A329-64F0967DBC29}" presName="Name0" presStyleCnt="0">
        <dgm:presLayoutVars>
          <dgm:dir/>
          <dgm:animLvl val="lvl"/>
          <dgm:resizeHandles val="exact"/>
        </dgm:presLayoutVars>
      </dgm:prSet>
      <dgm:spPr/>
    </dgm:pt>
    <dgm:pt modelId="{1C2945E7-A76A-1746-865F-79598AE43B35}" type="pres">
      <dgm:prSet presAssocID="{1B2118F2-5D59-B14B-9734-68D12A80835D}" presName="composite" presStyleCnt="0"/>
      <dgm:spPr/>
    </dgm:pt>
    <dgm:pt modelId="{A7055EDB-D82B-814E-9878-098CB391D0B8}" type="pres">
      <dgm:prSet presAssocID="{1B2118F2-5D59-B14B-9734-68D12A80835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B230732-1904-E14E-9AE9-D654FD805A52}" type="pres">
      <dgm:prSet presAssocID="{1B2118F2-5D59-B14B-9734-68D12A80835D}" presName="desTx" presStyleLbl="alignAccFollowNode1" presStyleIdx="0" presStyleCnt="3">
        <dgm:presLayoutVars>
          <dgm:bulletEnabled val="1"/>
        </dgm:presLayoutVars>
      </dgm:prSet>
      <dgm:spPr/>
    </dgm:pt>
    <dgm:pt modelId="{BE62D4AD-09CA-1740-881A-FD2744B8F6A5}" type="pres">
      <dgm:prSet presAssocID="{25460E22-A2A6-C54B-B973-63F610EAF55E}" presName="space" presStyleCnt="0"/>
      <dgm:spPr/>
    </dgm:pt>
    <dgm:pt modelId="{E985A8B4-7F82-874C-AA84-18EB547F07CA}" type="pres">
      <dgm:prSet presAssocID="{06BB8D5D-7490-0940-9C93-9055C9BF8853}" presName="composite" presStyleCnt="0"/>
      <dgm:spPr/>
    </dgm:pt>
    <dgm:pt modelId="{408AEC61-0599-3941-A185-B5BF51FE7B17}" type="pres">
      <dgm:prSet presAssocID="{06BB8D5D-7490-0940-9C93-9055C9BF88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9FB86A-D4FC-BC4E-8FF6-5EF4733E1C26}" type="pres">
      <dgm:prSet presAssocID="{06BB8D5D-7490-0940-9C93-9055C9BF8853}" presName="desTx" presStyleLbl="alignAccFollowNode1" presStyleIdx="1" presStyleCnt="3">
        <dgm:presLayoutVars>
          <dgm:bulletEnabled val="1"/>
        </dgm:presLayoutVars>
      </dgm:prSet>
      <dgm:spPr/>
    </dgm:pt>
    <dgm:pt modelId="{4505C4A8-9E3D-554D-B1E1-89A04D98407B}" type="pres">
      <dgm:prSet presAssocID="{5E86627C-804F-EE4B-AC11-E64039D3878A}" presName="space" presStyleCnt="0"/>
      <dgm:spPr/>
    </dgm:pt>
    <dgm:pt modelId="{8F586739-1BB0-0F41-A197-04C42B689FA6}" type="pres">
      <dgm:prSet presAssocID="{81E8EE96-16A9-2743-BFBD-2D6775C067B4}" presName="composite" presStyleCnt="0"/>
      <dgm:spPr/>
    </dgm:pt>
    <dgm:pt modelId="{E3F28676-C1BC-5940-A656-FBE80C2DAA7C}" type="pres">
      <dgm:prSet presAssocID="{81E8EE96-16A9-2743-BFBD-2D6775C067B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FB63A65-FCEB-9D4B-A6DE-D7E8019D99FE}" type="pres">
      <dgm:prSet presAssocID="{81E8EE96-16A9-2743-BFBD-2D6775C067B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1A29300-09BF-DD42-BD01-727CC6613E9D}" type="presOf" srcId="{06BB8D5D-7490-0940-9C93-9055C9BF8853}" destId="{408AEC61-0599-3941-A185-B5BF51FE7B17}" srcOrd="0" destOrd="0" presId="urn:microsoft.com/office/officeart/2005/8/layout/hList1"/>
    <dgm:cxn modelId="{0AC4E527-51DF-B943-9E21-4E05F3E6F8D5}" srcId="{06BB8D5D-7490-0940-9C93-9055C9BF8853}" destId="{1EA3F1E3-8ADD-3540-BDF5-B8E9C881712C}" srcOrd="0" destOrd="0" parTransId="{9F554A9A-AA1E-484A-B344-BDF5038A7DE4}" sibTransId="{0E24BBD5-C17D-0145-862D-544727F4560E}"/>
    <dgm:cxn modelId="{31290A36-D0AC-0349-8B75-2666C3D80B83}" type="presOf" srcId="{8E9961BA-D993-9F4A-ADEC-4965F088749E}" destId="{FB230732-1904-E14E-9AE9-D654FD805A52}" srcOrd="0" destOrd="1" presId="urn:microsoft.com/office/officeart/2005/8/layout/hList1"/>
    <dgm:cxn modelId="{8D341A3A-6E4E-F242-BC53-3ABA3BFC99A4}" type="presOf" srcId="{31B3F303-1590-E04B-AB13-09D06CB45715}" destId="{899FB86A-D4FC-BC4E-8FF6-5EF4733E1C26}" srcOrd="0" destOrd="1" presId="urn:microsoft.com/office/officeart/2005/8/layout/hList1"/>
    <dgm:cxn modelId="{984A7045-D5C5-AF4E-B747-71F2AD9E6AE3}" type="presOf" srcId="{9474E11A-32A9-E446-9740-890BD74650E8}" destId="{EFB63A65-FCEB-9D4B-A6DE-D7E8019D99FE}" srcOrd="0" destOrd="1" presId="urn:microsoft.com/office/officeart/2005/8/layout/hList1"/>
    <dgm:cxn modelId="{ADF6F46E-C156-6148-8744-B55499F85158}" srcId="{63ADFB8A-87BB-D74B-A329-64F0967DBC29}" destId="{81E8EE96-16A9-2743-BFBD-2D6775C067B4}" srcOrd="2" destOrd="0" parTransId="{290FA491-891A-A642-97B2-B8F7FCF31CB4}" sibTransId="{75BD6479-ADF5-414F-93CC-B2D8F2D6CBE8}"/>
    <dgm:cxn modelId="{F53D9C78-1718-0045-8781-0976516C916C}" srcId="{1B2118F2-5D59-B14B-9734-68D12A80835D}" destId="{1D0C9E42-61F9-7443-9E94-524F33FB2912}" srcOrd="0" destOrd="0" parTransId="{32E03C7E-6B6B-974C-BFBE-FC5CB76C2390}" sibTransId="{2EC29442-5932-D340-8129-238782CB0723}"/>
    <dgm:cxn modelId="{13D7C659-2338-9741-A85A-974A7C6186D8}" srcId="{63ADFB8A-87BB-D74B-A329-64F0967DBC29}" destId="{1B2118F2-5D59-B14B-9734-68D12A80835D}" srcOrd="0" destOrd="0" parTransId="{B7FEA11A-C679-AF42-B896-22F58E099EDE}" sibTransId="{25460E22-A2A6-C54B-B973-63F610EAF55E}"/>
    <dgm:cxn modelId="{1E267D97-8849-C749-80C4-B2B7A392F464}" type="presOf" srcId="{63ADFB8A-87BB-D74B-A329-64F0967DBC29}" destId="{1AFF6354-D829-C84A-80DF-A3FFA774C673}" srcOrd="0" destOrd="0" presId="urn:microsoft.com/office/officeart/2005/8/layout/hList1"/>
    <dgm:cxn modelId="{4FD963AE-FF1C-8644-8078-580A66959401}" srcId="{63ADFB8A-87BB-D74B-A329-64F0967DBC29}" destId="{06BB8D5D-7490-0940-9C93-9055C9BF8853}" srcOrd="1" destOrd="0" parTransId="{131F28BF-26FE-7042-A5D5-A132ECE896E4}" sibTransId="{5E86627C-804F-EE4B-AC11-E64039D3878A}"/>
    <dgm:cxn modelId="{B1DB6ABE-F187-6544-B814-29723F97F976}" type="presOf" srcId="{1D0C9E42-61F9-7443-9E94-524F33FB2912}" destId="{FB230732-1904-E14E-9AE9-D654FD805A52}" srcOrd="0" destOrd="0" presId="urn:microsoft.com/office/officeart/2005/8/layout/hList1"/>
    <dgm:cxn modelId="{0BFEA5C0-7A6B-D542-9D76-760D1E672C4E}" srcId="{06BB8D5D-7490-0940-9C93-9055C9BF8853}" destId="{31B3F303-1590-E04B-AB13-09D06CB45715}" srcOrd="1" destOrd="0" parTransId="{B379F43C-456D-C545-B600-C04112C4CCF8}" sibTransId="{0C06D36F-F33F-9B4C-AE3D-CF8F8D7876B2}"/>
    <dgm:cxn modelId="{863BEBC2-373B-AE41-AD49-BC956EA353D7}" srcId="{1B2118F2-5D59-B14B-9734-68D12A80835D}" destId="{8E9961BA-D993-9F4A-ADEC-4965F088749E}" srcOrd="1" destOrd="0" parTransId="{CF2CFBE4-ED31-CD48-819C-F21B6E1071C4}" sibTransId="{C44F4DA7-88A7-794A-87CF-D458FC30A5DB}"/>
    <dgm:cxn modelId="{87C8A1C6-50CB-BB4B-B461-10E135DED9ED}" srcId="{81E8EE96-16A9-2743-BFBD-2D6775C067B4}" destId="{9474E11A-32A9-E446-9740-890BD74650E8}" srcOrd="1" destOrd="0" parTransId="{D07FD843-44CD-3B4F-B495-88FA19FA703A}" sibTransId="{AFD66370-5757-3F44-83AF-22BE8DB33D16}"/>
    <dgm:cxn modelId="{9B30E4C8-16AC-344D-AA7E-A3DB25456261}" type="presOf" srcId="{1B2118F2-5D59-B14B-9734-68D12A80835D}" destId="{A7055EDB-D82B-814E-9878-098CB391D0B8}" srcOrd="0" destOrd="0" presId="urn:microsoft.com/office/officeart/2005/8/layout/hList1"/>
    <dgm:cxn modelId="{B645F1CA-CC57-BE41-B9CF-9792C4540E37}" srcId="{81E8EE96-16A9-2743-BFBD-2D6775C067B4}" destId="{0ADBAB65-AADD-5143-B6DC-060B72318DBC}" srcOrd="0" destOrd="0" parTransId="{EA4C9D36-BE92-5843-AA1C-8D89867824FA}" sibTransId="{779E7516-D438-1F4E-B2BE-8FD8F3D00027}"/>
    <dgm:cxn modelId="{3B2B53E8-FCB6-6C43-AB88-4E9B7ED2FA90}" type="presOf" srcId="{81E8EE96-16A9-2743-BFBD-2D6775C067B4}" destId="{E3F28676-C1BC-5940-A656-FBE80C2DAA7C}" srcOrd="0" destOrd="0" presId="urn:microsoft.com/office/officeart/2005/8/layout/hList1"/>
    <dgm:cxn modelId="{4284FCF6-E2CF-114F-A6C0-725F7B70D748}" type="presOf" srcId="{1EA3F1E3-8ADD-3540-BDF5-B8E9C881712C}" destId="{899FB86A-D4FC-BC4E-8FF6-5EF4733E1C26}" srcOrd="0" destOrd="0" presId="urn:microsoft.com/office/officeart/2005/8/layout/hList1"/>
    <dgm:cxn modelId="{D3DB32FD-D0CB-494D-BF02-6573F8C5AF7B}" type="presOf" srcId="{0ADBAB65-AADD-5143-B6DC-060B72318DBC}" destId="{EFB63A65-FCEB-9D4B-A6DE-D7E8019D99FE}" srcOrd="0" destOrd="0" presId="urn:microsoft.com/office/officeart/2005/8/layout/hList1"/>
    <dgm:cxn modelId="{311B4E05-6CCC-2745-A86D-B48C08904FB0}" type="presParOf" srcId="{1AFF6354-D829-C84A-80DF-A3FFA774C673}" destId="{1C2945E7-A76A-1746-865F-79598AE43B35}" srcOrd="0" destOrd="0" presId="urn:microsoft.com/office/officeart/2005/8/layout/hList1"/>
    <dgm:cxn modelId="{46A5589B-4600-4D48-B737-E0D2EE71A619}" type="presParOf" srcId="{1C2945E7-A76A-1746-865F-79598AE43B35}" destId="{A7055EDB-D82B-814E-9878-098CB391D0B8}" srcOrd="0" destOrd="0" presId="urn:microsoft.com/office/officeart/2005/8/layout/hList1"/>
    <dgm:cxn modelId="{5C446EAA-0EB1-EF4E-A613-13860461CA84}" type="presParOf" srcId="{1C2945E7-A76A-1746-865F-79598AE43B35}" destId="{FB230732-1904-E14E-9AE9-D654FD805A52}" srcOrd="1" destOrd="0" presId="urn:microsoft.com/office/officeart/2005/8/layout/hList1"/>
    <dgm:cxn modelId="{AB511F1D-2472-494A-B76B-E09D70CE58C4}" type="presParOf" srcId="{1AFF6354-D829-C84A-80DF-A3FFA774C673}" destId="{BE62D4AD-09CA-1740-881A-FD2744B8F6A5}" srcOrd="1" destOrd="0" presId="urn:microsoft.com/office/officeart/2005/8/layout/hList1"/>
    <dgm:cxn modelId="{233B5956-8662-9F4E-B6AF-7F6F72F95D27}" type="presParOf" srcId="{1AFF6354-D829-C84A-80DF-A3FFA774C673}" destId="{E985A8B4-7F82-874C-AA84-18EB547F07CA}" srcOrd="2" destOrd="0" presId="urn:microsoft.com/office/officeart/2005/8/layout/hList1"/>
    <dgm:cxn modelId="{33E930CC-33E4-5B40-9012-9ECBC321F82B}" type="presParOf" srcId="{E985A8B4-7F82-874C-AA84-18EB547F07CA}" destId="{408AEC61-0599-3941-A185-B5BF51FE7B17}" srcOrd="0" destOrd="0" presId="urn:microsoft.com/office/officeart/2005/8/layout/hList1"/>
    <dgm:cxn modelId="{BB58CD87-DC19-3F4F-9FBD-8FC56F634BBF}" type="presParOf" srcId="{E985A8B4-7F82-874C-AA84-18EB547F07CA}" destId="{899FB86A-D4FC-BC4E-8FF6-5EF4733E1C26}" srcOrd="1" destOrd="0" presId="urn:microsoft.com/office/officeart/2005/8/layout/hList1"/>
    <dgm:cxn modelId="{7CFD4D2C-9B62-394C-80F7-D2DC1CF2852D}" type="presParOf" srcId="{1AFF6354-D829-C84A-80DF-A3FFA774C673}" destId="{4505C4A8-9E3D-554D-B1E1-89A04D98407B}" srcOrd="3" destOrd="0" presId="urn:microsoft.com/office/officeart/2005/8/layout/hList1"/>
    <dgm:cxn modelId="{6F80E22F-31AD-7B46-B02F-1996899CD1D5}" type="presParOf" srcId="{1AFF6354-D829-C84A-80DF-A3FFA774C673}" destId="{8F586739-1BB0-0F41-A197-04C42B689FA6}" srcOrd="4" destOrd="0" presId="urn:microsoft.com/office/officeart/2005/8/layout/hList1"/>
    <dgm:cxn modelId="{50232B58-D026-9949-B7FF-294E39201C9A}" type="presParOf" srcId="{8F586739-1BB0-0F41-A197-04C42B689FA6}" destId="{E3F28676-C1BC-5940-A656-FBE80C2DAA7C}" srcOrd="0" destOrd="0" presId="urn:microsoft.com/office/officeart/2005/8/layout/hList1"/>
    <dgm:cxn modelId="{4220ABA4-228C-AE41-81CF-6E3425F8D9C9}" type="presParOf" srcId="{8F586739-1BB0-0F41-A197-04C42B689FA6}" destId="{EFB63A65-FCEB-9D4B-A6DE-D7E8019D99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0331C6-D5AD-4679-87AF-4EB940B620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C2B94E-540A-424A-9C84-1D357A90AB21}">
      <dgm:prSet/>
      <dgm:spPr/>
      <dgm:t>
        <a:bodyPr/>
        <a:lstStyle/>
        <a:p>
          <a:r>
            <a:rPr lang="en-US" baseline="0" dirty="0"/>
            <a:t>The most important standard to be aware of is the </a:t>
          </a:r>
          <a:r>
            <a:rPr lang="en-US" b="1" baseline="0" dirty="0"/>
            <a:t>ISO/IEC 27701</a:t>
          </a:r>
          <a:r>
            <a:rPr lang="en-US" baseline="0" dirty="0"/>
            <a:t> standard. </a:t>
          </a:r>
          <a:endParaRPr lang="en-US" dirty="0"/>
        </a:p>
      </dgm:t>
    </dgm:pt>
    <dgm:pt modelId="{A04D589F-9B23-456D-ACC5-5C79ADEAD64B}" type="parTrans" cxnId="{E3D27C25-DDF5-4EFD-B46A-2421E4B265CF}">
      <dgm:prSet/>
      <dgm:spPr/>
      <dgm:t>
        <a:bodyPr/>
        <a:lstStyle/>
        <a:p>
          <a:endParaRPr lang="en-US"/>
        </a:p>
      </dgm:t>
    </dgm:pt>
    <dgm:pt modelId="{928A6243-571A-4A6C-91D3-4E80BF249D78}" type="sibTrans" cxnId="{E3D27C25-DDF5-4EFD-B46A-2421E4B265CF}">
      <dgm:prSet/>
      <dgm:spPr/>
      <dgm:t>
        <a:bodyPr/>
        <a:lstStyle/>
        <a:p>
          <a:endParaRPr lang="en-US"/>
        </a:p>
      </dgm:t>
    </dgm:pt>
    <dgm:pt modelId="{AD39AB94-E2F1-48C3-A38D-8DF16C7E9B2A}">
      <dgm:prSet/>
      <dgm:spPr/>
      <dgm:t>
        <a:bodyPr/>
        <a:lstStyle/>
        <a:p>
          <a:r>
            <a:rPr lang="en-US" baseline="0" dirty="0"/>
            <a:t>It provides guidance for implementing a privacy information management system. </a:t>
          </a:r>
          <a:endParaRPr lang="en-US" dirty="0"/>
        </a:p>
      </dgm:t>
    </dgm:pt>
    <dgm:pt modelId="{A255E0A8-A61C-4F8C-9079-BEB2E1197CE2}" type="parTrans" cxnId="{9B476CBE-CB6C-4F59-8058-F13DD8F473F6}">
      <dgm:prSet/>
      <dgm:spPr/>
      <dgm:t>
        <a:bodyPr/>
        <a:lstStyle/>
        <a:p>
          <a:endParaRPr lang="en-US"/>
        </a:p>
      </dgm:t>
    </dgm:pt>
    <dgm:pt modelId="{DE820F62-ABEB-49E6-890C-BA3A107E5F25}" type="sibTrans" cxnId="{9B476CBE-CB6C-4F59-8058-F13DD8F473F6}">
      <dgm:prSet/>
      <dgm:spPr/>
      <dgm:t>
        <a:bodyPr/>
        <a:lstStyle/>
        <a:p>
          <a:endParaRPr lang="en-US"/>
        </a:p>
      </dgm:t>
    </dgm:pt>
    <dgm:pt modelId="{16076865-0A42-4A47-9745-47DB8F2B24DB}">
      <dgm:prSet/>
      <dgm:spPr/>
      <dgm:t>
        <a:bodyPr/>
        <a:lstStyle/>
        <a:p>
          <a:r>
            <a:rPr lang="en-US" baseline="0" dirty="0"/>
            <a:t>Implementing a management system compliant with these standards will enable you to meet the privacy and information security requirements set forth in GDPR and other data protection regulations. </a:t>
          </a:r>
          <a:endParaRPr lang="en-US" dirty="0"/>
        </a:p>
      </dgm:t>
    </dgm:pt>
    <dgm:pt modelId="{C466F555-4D25-47CE-90CD-543EFAF5E746}" type="parTrans" cxnId="{23BEEEBD-4B66-4EC5-834B-2C808B8B554C}">
      <dgm:prSet/>
      <dgm:spPr/>
      <dgm:t>
        <a:bodyPr/>
        <a:lstStyle/>
        <a:p>
          <a:endParaRPr lang="en-US"/>
        </a:p>
      </dgm:t>
    </dgm:pt>
    <dgm:pt modelId="{C2D87D3D-8A85-468F-B428-34FF4FB07B99}" type="sibTrans" cxnId="{23BEEEBD-4B66-4EC5-834B-2C808B8B554C}">
      <dgm:prSet/>
      <dgm:spPr/>
      <dgm:t>
        <a:bodyPr/>
        <a:lstStyle/>
        <a:p>
          <a:endParaRPr lang="en-US"/>
        </a:p>
      </dgm:t>
    </dgm:pt>
    <dgm:pt modelId="{976FA158-B77D-415E-AB81-A2E47BAC0356}" type="pres">
      <dgm:prSet presAssocID="{7C0331C6-D5AD-4679-87AF-4EB940B62008}" presName="root" presStyleCnt="0">
        <dgm:presLayoutVars>
          <dgm:dir/>
          <dgm:resizeHandles val="exact"/>
        </dgm:presLayoutVars>
      </dgm:prSet>
      <dgm:spPr/>
    </dgm:pt>
    <dgm:pt modelId="{28E79047-6F93-4EFE-A123-8DE7A2632C07}" type="pres">
      <dgm:prSet presAssocID="{FCC2B94E-540A-424A-9C84-1D357A90AB21}" presName="compNode" presStyleCnt="0"/>
      <dgm:spPr/>
    </dgm:pt>
    <dgm:pt modelId="{53A07F96-5CBE-49E6-98BF-4BB42E2446A2}" type="pres">
      <dgm:prSet presAssocID="{FCC2B94E-540A-424A-9C84-1D357A90AB21}" presName="bgRect" presStyleLbl="bgShp" presStyleIdx="0" presStyleCnt="3"/>
      <dgm:spPr/>
    </dgm:pt>
    <dgm:pt modelId="{8E5DEBF3-F314-4984-88F1-5949A1A13A24}" type="pres">
      <dgm:prSet presAssocID="{FCC2B94E-540A-424A-9C84-1D357A90AB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6D35304-DC9C-43FB-9A19-70D9C384EC8D}" type="pres">
      <dgm:prSet presAssocID="{FCC2B94E-540A-424A-9C84-1D357A90AB21}" presName="spaceRect" presStyleCnt="0"/>
      <dgm:spPr/>
    </dgm:pt>
    <dgm:pt modelId="{87565873-49E5-4F87-95C3-E6391CB47D3C}" type="pres">
      <dgm:prSet presAssocID="{FCC2B94E-540A-424A-9C84-1D357A90AB21}" presName="parTx" presStyleLbl="revTx" presStyleIdx="0" presStyleCnt="3">
        <dgm:presLayoutVars>
          <dgm:chMax val="0"/>
          <dgm:chPref val="0"/>
        </dgm:presLayoutVars>
      </dgm:prSet>
      <dgm:spPr/>
    </dgm:pt>
    <dgm:pt modelId="{4421CA90-01E2-424A-BA2A-A015317321BB}" type="pres">
      <dgm:prSet presAssocID="{928A6243-571A-4A6C-91D3-4E80BF249D78}" presName="sibTrans" presStyleCnt="0"/>
      <dgm:spPr/>
    </dgm:pt>
    <dgm:pt modelId="{14887103-B40F-4948-AB7B-7ACE748C7B06}" type="pres">
      <dgm:prSet presAssocID="{AD39AB94-E2F1-48C3-A38D-8DF16C7E9B2A}" presName="compNode" presStyleCnt="0"/>
      <dgm:spPr/>
    </dgm:pt>
    <dgm:pt modelId="{887A8711-CD78-4F42-8EF0-87777168C48F}" type="pres">
      <dgm:prSet presAssocID="{AD39AB94-E2F1-48C3-A38D-8DF16C7E9B2A}" presName="bgRect" presStyleLbl="bgShp" presStyleIdx="1" presStyleCnt="3"/>
      <dgm:spPr/>
    </dgm:pt>
    <dgm:pt modelId="{C6F10A67-CE35-4BD8-95A5-BCFF651F8531}" type="pres">
      <dgm:prSet presAssocID="{AD39AB94-E2F1-48C3-A38D-8DF16C7E9B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7A74F144-EFCA-4804-A18A-DFEA1D93E559}" type="pres">
      <dgm:prSet presAssocID="{AD39AB94-E2F1-48C3-A38D-8DF16C7E9B2A}" presName="spaceRect" presStyleCnt="0"/>
      <dgm:spPr/>
    </dgm:pt>
    <dgm:pt modelId="{BE904FE8-A485-47E2-8E69-0A0F75F01F55}" type="pres">
      <dgm:prSet presAssocID="{AD39AB94-E2F1-48C3-A38D-8DF16C7E9B2A}" presName="parTx" presStyleLbl="revTx" presStyleIdx="1" presStyleCnt="3">
        <dgm:presLayoutVars>
          <dgm:chMax val="0"/>
          <dgm:chPref val="0"/>
        </dgm:presLayoutVars>
      </dgm:prSet>
      <dgm:spPr/>
    </dgm:pt>
    <dgm:pt modelId="{79A0DC1B-08DC-4C88-A21B-3F3EB72273D4}" type="pres">
      <dgm:prSet presAssocID="{DE820F62-ABEB-49E6-890C-BA3A107E5F25}" presName="sibTrans" presStyleCnt="0"/>
      <dgm:spPr/>
    </dgm:pt>
    <dgm:pt modelId="{401470DF-E161-4B3B-858A-8926DEBE3C15}" type="pres">
      <dgm:prSet presAssocID="{16076865-0A42-4A47-9745-47DB8F2B24DB}" presName="compNode" presStyleCnt="0"/>
      <dgm:spPr/>
    </dgm:pt>
    <dgm:pt modelId="{032CFC1A-5E2E-4182-BB64-D2799CCA93E8}" type="pres">
      <dgm:prSet presAssocID="{16076865-0A42-4A47-9745-47DB8F2B24DB}" presName="bgRect" presStyleLbl="bgShp" presStyleIdx="2" presStyleCnt="3" custLinFactNeighborX="161"/>
      <dgm:spPr/>
    </dgm:pt>
    <dgm:pt modelId="{3109F629-B1D1-4333-AEF1-E00D600B3CDC}" type="pres">
      <dgm:prSet presAssocID="{16076865-0A42-4A47-9745-47DB8F2B24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rren"/>
        </a:ext>
      </dgm:extLst>
    </dgm:pt>
    <dgm:pt modelId="{2C9A07E9-83FF-4FA0-A3C6-1CA1B16F4A3A}" type="pres">
      <dgm:prSet presAssocID="{16076865-0A42-4A47-9745-47DB8F2B24DB}" presName="spaceRect" presStyleCnt="0"/>
      <dgm:spPr/>
    </dgm:pt>
    <dgm:pt modelId="{EA7383B4-87DE-4AB2-B258-3637B19EC1BA}" type="pres">
      <dgm:prSet presAssocID="{16076865-0A42-4A47-9745-47DB8F2B24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6BDB0A-2BE9-4E6B-8635-A4738A678AD4}" type="presOf" srcId="{16076865-0A42-4A47-9745-47DB8F2B24DB}" destId="{EA7383B4-87DE-4AB2-B258-3637B19EC1BA}" srcOrd="0" destOrd="0" presId="urn:microsoft.com/office/officeart/2018/2/layout/IconVerticalSolidList"/>
    <dgm:cxn modelId="{E3D27C25-DDF5-4EFD-B46A-2421E4B265CF}" srcId="{7C0331C6-D5AD-4679-87AF-4EB940B62008}" destId="{FCC2B94E-540A-424A-9C84-1D357A90AB21}" srcOrd="0" destOrd="0" parTransId="{A04D589F-9B23-456D-ACC5-5C79ADEAD64B}" sibTransId="{928A6243-571A-4A6C-91D3-4E80BF249D78}"/>
    <dgm:cxn modelId="{98A1052D-4A96-49E3-A229-D7281E604A37}" type="presOf" srcId="{7C0331C6-D5AD-4679-87AF-4EB940B62008}" destId="{976FA158-B77D-415E-AB81-A2E47BAC0356}" srcOrd="0" destOrd="0" presId="urn:microsoft.com/office/officeart/2018/2/layout/IconVerticalSolidList"/>
    <dgm:cxn modelId="{80C8B4A1-F17D-44E8-B9E6-BB7FBF587FC8}" type="presOf" srcId="{FCC2B94E-540A-424A-9C84-1D357A90AB21}" destId="{87565873-49E5-4F87-95C3-E6391CB47D3C}" srcOrd="0" destOrd="0" presId="urn:microsoft.com/office/officeart/2018/2/layout/IconVerticalSolidList"/>
    <dgm:cxn modelId="{23BEEEBD-4B66-4EC5-834B-2C808B8B554C}" srcId="{7C0331C6-D5AD-4679-87AF-4EB940B62008}" destId="{16076865-0A42-4A47-9745-47DB8F2B24DB}" srcOrd="2" destOrd="0" parTransId="{C466F555-4D25-47CE-90CD-543EFAF5E746}" sibTransId="{C2D87D3D-8A85-468F-B428-34FF4FB07B99}"/>
    <dgm:cxn modelId="{9B476CBE-CB6C-4F59-8058-F13DD8F473F6}" srcId="{7C0331C6-D5AD-4679-87AF-4EB940B62008}" destId="{AD39AB94-E2F1-48C3-A38D-8DF16C7E9B2A}" srcOrd="1" destOrd="0" parTransId="{A255E0A8-A61C-4F8C-9079-BEB2E1197CE2}" sibTransId="{DE820F62-ABEB-49E6-890C-BA3A107E5F25}"/>
    <dgm:cxn modelId="{CE4FF8D4-147F-44F4-8EFE-02A02096DEC4}" type="presOf" srcId="{AD39AB94-E2F1-48C3-A38D-8DF16C7E9B2A}" destId="{BE904FE8-A485-47E2-8E69-0A0F75F01F55}" srcOrd="0" destOrd="0" presId="urn:microsoft.com/office/officeart/2018/2/layout/IconVerticalSolidList"/>
    <dgm:cxn modelId="{4BF3CCBA-55F4-4617-8D63-FE03A063BB99}" type="presParOf" srcId="{976FA158-B77D-415E-AB81-A2E47BAC0356}" destId="{28E79047-6F93-4EFE-A123-8DE7A2632C07}" srcOrd="0" destOrd="0" presId="urn:microsoft.com/office/officeart/2018/2/layout/IconVerticalSolidList"/>
    <dgm:cxn modelId="{A3D9C042-DAC3-4926-9513-D7D3DB643940}" type="presParOf" srcId="{28E79047-6F93-4EFE-A123-8DE7A2632C07}" destId="{53A07F96-5CBE-49E6-98BF-4BB42E2446A2}" srcOrd="0" destOrd="0" presId="urn:microsoft.com/office/officeart/2018/2/layout/IconVerticalSolidList"/>
    <dgm:cxn modelId="{0665FDEE-0C37-47AC-814A-893E4B2548F4}" type="presParOf" srcId="{28E79047-6F93-4EFE-A123-8DE7A2632C07}" destId="{8E5DEBF3-F314-4984-88F1-5949A1A13A24}" srcOrd="1" destOrd="0" presId="urn:microsoft.com/office/officeart/2018/2/layout/IconVerticalSolidList"/>
    <dgm:cxn modelId="{CBE8DE5A-BAF3-4E13-9E32-C4A622E931CF}" type="presParOf" srcId="{28E79047-6F93-4EFE-A123-8DE7A2632C07}" destId="{36D35304-DC9C-43FB-9A19-70D9C384EC8D}" srcOrd="2" destOrd="0" presId="urn:microsoft.com/office/officeart/2018/2/layout/IconVerticalSolidList"/>
    <dgm:cxn modelId="{CC3CE407-1AD6-42F8-B79D-06D19C2B83E1}" type="presParOf" srcId="{28E79047-6F93-4EFE-A123-8DE7A2632C07}" destId="{87565873-49E5-4F87-95C3-E6391CB47D3C}" srcOrd="3" destOrd="0" presId="urn:microsoft.com/office/officeart/2018/2/layout/IconVerticalSolidList"/>
    <dgm:cxn modelId="{74B7B34A-71B1-46DE-A42C-59B6D29B3AB9}" type="presParOf" srcId="{976FA158-B77D-415E-AB81-A2E47BAC0356}" destId="{4421CA90-01E2-424A-BA2A-A015317321BB}" srcOrd="1" destOrd="0" presId="urn:microsoft.com/office/officeart/2018/2/layout/IconVerticalSolidList"/>
    <dgm:cxn modelId="{AF717842-7508-4B94-9DB5-56239642E842}" type="presParOf" srcId="{976FA158-B77D-415E-AB81-A2E47BAC0356}" destId="{14887103-B40F-4948-AB7B-7ACE748C7B06}" srcOrd="2" destOrd="0" presId="urn:microsoft.com/office/officeart/2018/2/layout/IconVerticalSolidList"/>
    <dgm:cxn modelId="{88220976-2D19-42A5-A846-4B330F64F9D7}" type="presParOf" srcId="{14887103-B40F-4948-AB7B-7ACE748C7B06}" destId="{887A8711-CD78-4F42-8EF0-87777168C48F}" srcOrd="0" destOrd="0" presId="urn:microsoft.com/office/officeart/2018/2/layout/IconVerticalSolidList"/>
    <dgm:cxn modelId="{2DBDDF5C-1761-460A-A0C7-27EF7A1671BA}" type="presParOf" srcId="{14887103-B40F-4948-AB7B-7ACE748C7B06}" destId="{C6F10A67-CE35-4BD8-95A5-BCFF651F8531}" srcOrd="1" destOrd="0" presId="urn:microsoft.com/office/officeart/2018/2/layout/IconVerticalSolidList"/>
    <dgm:cxn modelId="{75D96330-B549-4F96-B34B-5343703E5EE3}" type="presParOf" srcId="{14887103-B40F-4948-AB7B-7ACE748C7B06}" destId="{7A74F144-EFCA-4804-A18A-DFEA1D93E559}" srcOrd="2" destOrd="0" presId="urn:microsoft.com/office/officeart/2018/2/layout/IconVerticalSolidList"/>
    <dgm:cxn modelId="{3A4859ED-C157-42CC-92AB-B37A45667CDC}" type="presParOf" srcId="{14887103-B40F-4948-AB7B-7ACE748C7B06}" destId="{BE904FE8-A485-47E2-8E69-0A0F75F01F55}" srcOrd="3" destOrd="0" presId="urn:microsoft.com/office/officeart/2018/2/layout/IconVerticalSolidList"/>
    <dgm:cxn modelId="{63482ED6-6D46-4F39-9DEC-C0CE2EABA226}" type="presParOf" srcId="{976FA158-B77D-415E-AB81-A2E47BAC0356}" destId="{79A0DC1B-08DC-4C88-A21B-3F3EB72273D4}" srcOrd="3" destOrd="0" presId="urn:microsoft.com/office/officeart/2018/2/layout/IconVerticalSolidList"/>
    <dgm:cxn modelId="{4119E06A-AD28-43FA-B396-4001E7C3FAFB}" type="presParOf" srcId="{976FA158-B77D-415E-AB81-A2E47BAC0356}" destId="{401470DF-E161-4B3B-858A-8926DEBE3C15}" srcOrd="4" destOrd="0" presId="urn:microsoft.com/office/officeart/2018/2/layout/IconVerticalSolidList"/>
    <dgm:cxn modelId="{043DF910-66B5-40FB-9958-32529F733A00}" type="presParOf" srcId="{401470DF-E161-4B3B-858A-8926DEBE3C15}" destId="{032CFC1A-5E2E-4182-BB64-D2799CCA93E8}" srcOrd="0" destOrd="0" presId="urn:microsoft.com/office/officeart/2018/2/layout/IconVerticalSolidList"/>
    <dgm:cxn modelId="{55C7E62C-A130-4B54-9A0A-0097D5C46E53}" type="presParOf" srcId="{401470DF-E161-4B3B-858A-8926DEBE3C15}" destId="{3109F629-B1D1-4333-AEF1-E00D600B3CDC}" srcOrd="1" destOrd="0" presId="urn:microsoft.com/office/officeart/2018/2/layout/IconVerticalSolidList"/>
    <dgm:cxn modelId="{B6DEDDF7-7720-4894-9676-A70ED26D8F9B}" type="presParOf" srcId="{401470DF-E161-4B3B-858A-8926DEBE3C15}" destId="{2C9A07E9-83FF-4FA0-A3C6-1CA1B16F4A3A}" srcOrd="2" destOrd="0" presId="urn:microsoft.com/office/officeart/2018/2/layout/IconVerticalSolidList"/>
    <dgm:cxn modelId="{088C1E9B-79D6-4B53-AE62-CBB7B423A2B0}" type="presParOf" srcId="{401470DF-E161-4B3B-858A-8926DEBE3C15}" destId="{EA7383B4-87DE-4AB2-B258-3637B19EC1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98A89B-443C-4A4E-BA7C-5CF9F181149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772076-5B69-4D33-9707-0F815FBFE386}">
      <dgm:prSet/>
      <dgm:spPr/>
      <dgm:t>
        <a:bodyPr/>
        <a:lstStyle/>
        <a:p>
          <a:r>
            <a:rPr lang="en-US" b="1" baseline="0" dirty="0"/>
            <a:t>Map the presence of PII.</a:t>
          </a:r>
          <a:endParaRPr lang="en-US" dirty="0"/>
        </a:p>
      </dgm:t>
    </dgm:pt>
    <dgm:pt modelId="{4C8014A3-F672-4B4C-9A0C-01CE275D1D63}" type="parTrans" cxnId="{828CFB6D-58B3-406E-9BEF-C5BC1CD764C9}">
      <dgm:prSet/>
      <dgm:spPr/>
      <dgm:t>
        <a:bodyPr/>
        <a:lstStyle/>
        <a:p>
          <a:endParaRPr lang="en-US"/>
        </a:p>
      </dgm:t>
    </dgm:pt>
    <dgm:pt modelId="{50B0A5DE-69BA-4BD4-B3EA-C8D06A016DB2}" type="sibTrans" cxnId="{828CFB6D-58B3-406E-9BEF-C5BC1CD764C9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45604E90-0CFF-41DC-A388-A816DF0390A8}">
      <dgm:prSet/>
      <dgm:spPr/>
      <dgm:t>
        <a:bodyPr/>
        <a:lstStyle/>
        <a:p>
          <a:r>
            <a:rPr lang="en-US" b="1" baseline="0" dirty="0"/>
            <a:t>Track customer data.</a:t>
          </a:r>
          <a:endParaRPr lang="en-US" dirty="0"/>
        </a:p>
      </dgm:t>
    </dgm:pt>
    <dgm:pt modelId="{94CFA7D1-CBB3-40BD-ACBA-C69A37E4C45B}" type="parTrans" cxnId="{9A0FF8C3-450B-4914-B8C3-5541F77CECD3}">
      <dgm:prSet/>
      <dgm:spPr/>
      <dgm:t>
        <a:bodyPr/>
        <a:lstStyle/>
        <a:p>
          <a:endParaRPr lang="en-US"/>
        </a:p>
      </dgm:t>
    </dgm:pt>
    <dgm:pt modelId="{567B9CDC-87EA-47F2-B827-917B08C32413}" type="sibTrans" cxnId="{9A0FF8C3-450B-4914-B8C3-5541F77CECD3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3603276F-B447-48CF-88C5-2634FBE87249}">
      <dgm:prSet/>
      <dgm:spPr/>
      <dgm:t>
        <a:bodyPr/>
        <a:lstStyle/>
        <a:p>
          <a:r>
            <a:rPr lang="en-US" b="1" baseline="0" dirty="0"/>
            <a:t>Model customer personas.</a:t>
          </a:r>
          <a:endParaRPr lang="en-US" dirty="0"/>
        </a:p>
      </dgm:t>
    </dgm:pt>
    <dgm:pt modelId="{84956569-8B77-4818-94D7-8C2B5C1F8D2E}" type="parTrans" cxnId="{BF0F45C2-FCEF-4E3C-A88D-B26DCAEF171C}">
      <dgm:prSet/>
      <dgm:spPr/>
      <dgm:t>
        <a:bodyPr/>
        <a:lstStyle/>
        <a:p>
          <a:endParaRPr lang="en-US"/>
        </a:p>
      </dgm:t>
    </dgm:pt>
    <dgm:pt modelId="{7803B749-F9CD-4B5D-B44E-6035860C6A86}" type="sibTrans" cxnId="{BF0F45C2-FCEF-4E3C-A88D-B26DCAEF171C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B2B03A2B-C9EA-0A43-A0AB-CC39C2920C8B}" type="pres">
      <dgm:prSet presAssocID="{7C98A89B-443C-4A4E-BA7C-5CF9F1811495}" presName="Name0" presStyleCnt="0">
        <dgm:presLayoutVars>
          <dgm:animLvl val="lvl"/>
          <dgm:resizeHandles val="exact"/>
        </dgm:presLayoutVars>
      </dgm:prSet>
      <dgm:spPr/>
    </dgm:pt>
    <dgm:pt modelId="{6C9871C3-9641-E849-B30F-0C82CF81CA27}" type="pres">
      <dgm:prSet presAssocID="{87772076-5B69-4D33-9707-0F815FBFE386}" presName="compositeNode" presStyleCnt="0">
        <dgm:presLayoutVars>
          <dgm:bulletEnabled val="1"/>
        </dgm:presLayoutVars>
      </dgm:prSet>
      <dgm:spPr/>
    </dgm:pt>
    <dgm:pt modelId="{00877F25-7BDD-DE45-81DA-37A6AD9902D7}" type="pres">
      <dgm:prSet presAssocID="{87772076-5B69-4D33-9707-0F815FBFE386}" presName="bgRect" presStyleLbl="alignNode1" presStyleIdx="0" presStyleCnt="3"/>
      <dgm:spPr/>
    </dgm:pt>
    <dgm:pt modelId="{3CDFB1E6-B7FE-074F-B59B-63292DE40B9C}" type="pres">
      <dgm:prSet presAssocID="{50B0A5DE-69BA-4BD4-B3EA-C8D06A016DB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8E74DD5-FE04-1146-8288-47B204FB02D7}" type="pres">
      <dgm:prSet presAssocID="{87772076-5B69-4D33-9707-0F815FBFE386}" presName="nodeRect" presStyleLbl="alignNode1" presStyleIdx="0" presStyleCnt="3">
        <dgm:presLayoutVars>
          <dgm:bulletEnabled val="1"/>
        </dgm:presLayoutVars>
      </dgm:prSet>
      <dgm:spPr/>
    </dgm:pt>
    <dgm:pt modelId="{493D0CB9-CAE5-3C40-AFC9-E9BF51BEEC4C}" type="pres">
      <dgm:prSet presAssocID="{50B0A5DE-69BA-4BD4-B3EA-C8D06A016DB2}" presName="sibTrans" presStyleCnt="0"/>
      <dgm:spPr/>
    </dgm:pt>
    <dgm:pt modelId="{CCF42FB1-B396-F341-94FF-CB0E463BB89C}" type="pres">
      <dgm:prSet presAssocID="{45604E90-0CFF-41DC-A388-A816DF0390A8}" presName="compositeNode" presStyleCnt="0">
        <dgm:presLayoutVars>
          <dgm:bulletEnabled val="1"/>
        </dgm:presLayoutVars>
      </dgm:prSet>
      <dgm:spPr/>
    </dgm:pt>
    <dgm:pt modelId="{9CB79767-10E5-244F-9823-CA77A6325F47}" type="pres">
      <dgm:prSet presAssocID="{45604E90-0CFF-41DC-A388-A816DF0390A8}" presName="bgRect" presStyleLbl="alignNode1" presStyleIdx="1" presStyleCnt="3"/>
      <dgm:spPr/>
    </dgm:pt>
    <dgm:pt modelId="{182C2BAC-6849-7E40-B635-FB284459C47F}" type="pres">
      <dgm:prSet presAssocID="{567B9CDC-87EA-47F2-B827-917B08C3241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E17F17B-18C5-4B4C-84A2-42CD06FF463B}" type="pres">
      <dgm:prSet presAssocID="{45604E90-0CFF-41DC-A388-A816DF0390A8}" presName="nodeRect" presStyleLbl="alignNode1" presStyleIdx="1" presStyleCnt="3">
        <dgm:presLayoutVars>
          <dgm:bulletEnabled val="1"/>
        </dgm:presLayoutVars>
      </dgm:prSet>
      <dgm:spPr/>
    </dgm:pt>
    <dgm:pt modelId="{B98C4918-8073-3B4E-8CE2-73AB3A07C82F}" type="pres">
      <dgm:prSet presAssocID="{567B9CDC-87EA-47F2-B827-917B08C32413}" presName="sibTrans" presStyleCnt="0"/>
      <dgm:spPr/>
    </dgm:pt>
    <dgm:pt modelId="{C2AFC42E-A143-2745-9E06-46F1C00D4EEA}" type="pres">
      <dgm:prSet presAssocID="{3603276F-B447-48CF-88C5-2634FBE87249}" presName="compositeNode" presStyleCnt="0">
        <dgm:presLayoutVars>
          <dgm:bulletEnabled val="1"/>
        </dgm:presLayoutVars>
      </dgm:prSet>
      <dgm:spPr/>
    </dgm:pt>
    <dgm:pt modelId="{3BC0C7D7-6BD6-B84B-9A8E-C101EDE803C6}" type="pres">
      <dgm:prSet presAssocID="{3603276F-B447-48CF-88C5-2634FBE87249}" presName="bgRect" presStyleLbl="alignNode1" presStyleIdx="2" presStyleCnt="3"/>
      <dgm:spPr/>
    </dgm:pt>
    <dgm:pt modelId="{37AAEA93-6B02-1A48-A022-22E15461DC80}" type="pres">
      <dgm:prSet presAssocID="{7803B749-F9CD-4B5D-B44E-6035860C6A8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7CC123A-A675-A349-AA17-87778C40AACE}" type="pres">
      <dgm:prSet presAssocID="{3603276F-B447-48CF-88C5-2634FBE8724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939B809-3EDA-3848-AAE0-49D894ED1656}" type="presOf" srcId="{87772076-5B69-4D33-9707-0F815FBFE386}" destId="{00877F25-7BDD-DE45-81DA-37A6AD9902D7}" srcOrd="0" destOrd="0" presId="urn:microsoft.com/office/officeart/2016/7/layout/LinearBlockProcessNumbered"/>
    <dgm:cxn modelId="{92D7B125-7045-F741-B10B-C3F300B5B963}" type="presOf" srcId="{87772076-5B69-4D33-9707-0F815FBFE386}" destId="{A8E74DD5-FE04-1146-8288-47B204FB02D7}" srcOrd="1" destOrd="0" presId="urn:microsoft.com/office/officeart/2016/7/layout/LinearBlockProcessNumbered"/>
    <dgm:cxn modelId="{8190F726-4F45-8942-8C10-1279E043DCBD}" type="presOf" srcId="{7C98A89B-443C-4A4E-BA7C-5CF9F1811495}" destId="{B2B03A2B-C9EA-0A43-A0AB-CC39C2920C8B}" srcOrd="0" destOrd="0" presId="urn:microsoft.com/office/officeart/2016/7/layout/LinearBlockProcessNumbered"/>
    <dgm:cxn modelId="{0F64495F-E5F8-0145-9329-C7F88548B45C}" type="presOf" srcId="{7803B749-F9CD-4B5D-B44E-6035860C6A86}" destId="{37AAEA93-6B02-1A48-A022-22E15461DC80}" srcOrd="0" destOrd="0" presId="urn:microsoft.com/office/officeart/2016/7/layout/LinearBlockProcessNumbered"/>
    <dgm:cxn modelId="{828CFB6D-58B3-406E-9BEF-C5BC1CD764C9}" srcId="{7C98A89B-443C-4A4E-BA7C-5CF9F1811495}" destId="{87772076-5B69-4D33-9707-0F815FBFE386}" srcOrd="0" destOrd="0" parTransId="{4C8014A3-F672-4B4C-9A0C-01CE275D1D63}" sibTransId="{50B0A5DE-69BA-4BD4-B3EA-C8D06A016DB2}"/>
    <dgm:cxn modelId="{EFC03659-D36F-A643-ADD2-9A688DC684F1}" type="presOf" srcId="{50B0A5DE-69BA-4BD4-B3EA-C8D06A016DB2}" destId="{3CDFB1E6-B7FE-074F-B59B-63292DE40B9C}" srcOrd="0" destOrd="0" presId="urn:microsoft.com/office/officeart/2016/7/layout/LinearBlockProcessNumbered"/>
    <dgm:cxn modelId="{350154B4-D524-264C-A1AA-2E1211A84ED7}" type="presOf" srcId="{567B9CDC-87EA-47F2-B827-917B08C32413}" destId="{182C2BAC-6849-7E40-B635-FB284459C47F}" srcOrd="0" destOrd="0" presId="urn:microsoft.com/office/officeart/2016/7/layout/LinearBlockProcessNumbered"/>
    <dgm:cxn modelId="{FD9F34B7-8038-D74E-8CDD-C072BD1D1D6B}" type="presOf" srcId="{3603276F-B447-48CF-88C5-2634FBE87249}" destId="{27CC123A-A675-A349-AA17-87778C40AACE}" srcOrd="1" destOrd="0" presId="urn:microsoft.com/office/officeart/2016/7/layout/LinearBlockProcessNumbered"/>
    <dgm:cxn modelId="{FB2171B8-AEA0-484E-8C95-6C3C4063B1EE}" type="presOf" srcId="{45604E90-0CFF-41DC-A388-A816DF0390A8}" destId="{9CB79767-10E5-244F-9823-CA77A6325F47}" srcOrd="0" destOrd="0" presId="urn:microsoft.com/office/officeart/2016/7/layout/LinearBlockProcessNumbered"/>
    <dgm:cxn modelId="{F93B88BC-A67B-5545-807D-9C0FC4DD2DB0}" type="presOf" srcId="{3603276F-B447-48CF-88C5-2634FBE87249}" destId="{3BC0C7D7-6BD6-B84B-9A8E-C101EDE803C6}" srcOrd="0" destOrd="0" presId="urn:microsoft.com/office/officeart/2016/7/layout/LinearBlockProcessNumbered"/>
    <dgm:cxn modelId="{BF0F45C2-FCEF-4E3C-A88D-B26DCAEF171C}" srcId="{7C98A89B-443C-4A4E-BA7C-5CF9F1811495}" destId="{3603276F-B447-48CF-88C5-2634FBE87249}" srcOrd="2" destOrd="0" parTransId="{84956569-8B77-4818-94D7-8C2B5C1F8D2E}" sibTransId="{7803B749-F9CD-4B5D-B44E-6035860C6A86}"/>
    <dgm:cxn modelId="{9A0FF8C3-450B-4914-B8C3-5541F77CECD3}" srcId="{7C98A89B-443C-4A4E-BA7C-5CF9F1811495}" destId="{45604E90-0CFF-41DC-A388-A816DF0390A8}" srcOrd="1" destOrd="0" parTransId="{94CFA7D1-CBB3-40BD-ACBA-C69A37E4C45B}" sibTransId="{567B9CDC-87EA-47F2-B827-917B08C32413}"/>
    <dgm:cxn modelId="{DFD5B8E5-CE07-D14B-8FA0-5673B39694FE}" type="presOf" srcId="{45604E90-0CFF-41DC-A388-A816DF0390A8}" destId="{BE17F17B-18C5-4B4C-84A2-42CD06FF463B}" srcOrd="1" destOrd="0" presId="urn:microsoft.com/office/officeart/2016/7/layout/LinearBlockProcessNumbered"/>
    <dgm:cxn modelId="{D8D44DC1-46B2-C343-AFEA-9916E32CCC87}" type="presParOf" srcId="{B2B03A2B-C9EA-0A43-A0AB-CC39C2920C8B}" destId="{6C9871C3-9641-E849-B30F-0C82CF81CA27}" srcOrd="0" destOrd="0" presId="urn:microsoft.com/office/officeart/2016/7/layout/LinearBlockProcessNumbered"/>
    <dgm:cxn modelId="{1331A7FC-1C8A-6A49-B0FE-255340D82D5A}" type="presParOf" srcId="{6C9871C3-9641-E849-B30F-0C82CF81CA27}" destId="{00877F25-7BDD-DE45-81DA-37A6AD9902D7}" srcOrd="0" destOrd="0" presId="urn:microsoft.com/office/officeart/2016/7/layout/LinearBlockProcessNumbered"/>
    <dgm:cxn modelId="{187FB127-8F77-3445-8C34-144C88E66CA1}" type="presParOf" srcId="{6C9871C3-9641-E849-B30F-0C82CF81CA27}" destId="{3CDFB1E6-B7FE-074F-B59B-63292DE40B9C}" srcOrd="1" destOrd="0" presId="urn:microsoft.com/office/officeart/2016/7/layout/LinearBlockProcessNumbered"/>
    <dgm:cxn modelId="{A1F3B821-BA18-744C-842E-FA37F5FE77EB}" type="presParOf" srcId="{6C9871C3-9641-E849-B30F-0C82CF81CA27}" destId="{A8E74DD5-FE04-1146-8288-47B204FB02D7}" srcOrd="2" destOrd="0" presId="urn:microsoft.com/office/officeart/2016/7/layout/LinearBlockProcessNumbered"/>
    <dgm:cxn modelId="{86CCF548-68CE-094A-AC27-81BBE44C622F}" type="presParOf" srcId="{B2B03A2B-C9EA-0A43-A0AB-CC39C2920C8B}" destId="{493D0CB9-CAE5-3C40-AFC9-E9BF51BEEC4C}" srcOrd="1" destOrd="0" presId="urn:microsoft.com/office/officeart/2016/7/layout/LinearBlockProcessNumbered"/>
    <dgm:cxn modelId="{C9238C4A-25E1-7342-9791-F0CB766534EE}" type="presParOf" srcId="{B2B03A2B-C9EA-0A43-A0AB-CC39C2920C8B}" destId="{CCF42FB1-B396-F341-94FF-CB0E463BB89C}" srcOrd="2" destOrd="0" presId="urn:microsoft.com/office/officeart/2016/7/layout/LinearBlockProcessNumbered"/>
    <dgm:cxn modelId="{DD907E7F-431B-7247-8B10-92DF165FB7AF}" type="presParOf" srcId="{CCF42FB1-B396-F341-94FF-CB0E463BB89C}" destId="{9CB79767-10E5-244F-9823-CA77A6325F47}" srcOrd="0" destOrd="0" presId="urn:microsoft.com/office/officeart/2016/7/layout/LinearBlockProcessNumbered"/>
    <dgm:cxn modelId="{A6F72EB1-D2E0-F743-B40C-4323A100BA97}" type="presParOf" srcId="{CCF42FB1-B396-F341-94FF-CB0E463BB89C}" destId="{182C2BAC-6849-7E40-B635-FB284459C47F}" srcOrd="1" destOrd="0" presId="urn:microsoft.com/office/officeart/2016/7/layout/LinearBlockProcessNumbered"/>
    <dgm:cxn modelId="{82D0F598-0751-0B4D-B631-E8BE432C0238}" type="presParOf" srcId="{CCF42FB1-B396-F341-94FF-CB0E463BB89C}" destId="{BE17F17B-18C5-4B4C-84A2-42CD06FF463B}" srcOrd="2" destOrd="0" presId="urn:microsoft.com/office/officeart/2016/7/layout/LinearBlockProcessNumbered"/>
    <dgm:cxn modelId="{830771A5-E028-8545-A5C3-82A3AD87FB2E}" type="presParOf" srcId="{B2B03A2B-C9EA-0A43-A0AB-CC39C2920C8B}" destId="{B98C4918-8073-3B4E-8CE2-73AB3A07C82F}" srcOrd="3" destOrd="0" presId="urn:microsoft.com/office/officeart/2016/7/layout/LinearBlockProcessNumbered"/>
    <dgm:cxn modelId="{E28EF1BD-4AC0-F247-A9CF-7A58D81D2D49}" type="presParOf" srcId="{B2B03A2B-C9EA-0A43-A0AB-CC39C2920C8B}" destId="{C2AFC42E-A143-2745-9E06-46F1C00D4EEA}" srcOrd="4" destOrd="0" presId="urn:microsoft.com/office/officeart/2016/7/layout/LinearBlockProcessNumbered"/>
    <dgm:cxn modelId="{6D16E46E-88C0-3444-B101-6D72156C1536}" type="presParOf" srcId="{C2AFC42E-A143-2745-9E06-46F1C00D4EEA}" destId="{3BC0C7D7-6BD6-B84B-9A8E-C101EDE803C6}" srcOrd="0" destOrd="0" presId="urn:microsoft.com/office/officeart/2016/7/layout/LinearBlockProcessNumbered"/>
    <dgm:cxn modelId="{DE05E65F-63C2-274F-8860-3E2484A9DF42}" type="presParOf" srcId="{C2AFC42E-A143-2745-9E06-46F1C00D4EEA}" destId="{37AAEA93-6B02-1A48-A022-22E15461DC80}" srcOrd="1" destOrd="0" presId="urn:microsoft.com/office/officeart/2016/7/layout/LinearBlockProcessNumbered"/>
    <dgm:cxn modelId="{6DD6614E-B9A1-774D-A80E-08C7A6DD7F6C}" type="presParOf" srcId="{C2AFC42E-A143-2745-9E06-46F1C00D4EEA}" destId="{27CC123A-A675-A349-AA17-87778C40AAC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B09C2A-6BE1-4447-9ABD-E0FDDC072754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66A538-0C2B-417E-8732-BD0202182B98}">
      <dgm:prSet/>
      <dgm:spPr/>
      <dgm:t>
        <a:bodyPr/>
        <a:lstStyle/>
        <a:p>
          <a:r>
            <a:rPr lang="en-US" b="1" dirty="0"/>
            <a:t>Anonymization:</a:t>
          </a:r>
          <a:r>
            <a:rPr lang="en-US" dirty="0"/>
            <a:t> Remove data that may identify a subject.</a:t>
          </a:r>
        </a:p>
      </dgm:t>
    </dgm:pt>
    <dgm:pt modelId="{3E582B92-A6B8-4CC2-8A6C-524C3E85C3B4}" type="parTrans" cxnId="{F38CA6F0-86C2-4E59-8F2C-C27F591F7BDD}">
      <dgm:prSet/>
      <dgm:spPr/>
      <dgm:t>
        <a:bodyPr/>
        <a:lstStyle/>
        <a:p>
          <a:endParaRPr lang="en-US"/>
        </a:p>
      </dgm:t>
    </dgm:pt>
    <dgm:pt modelId="{1A2D402D-209F-42FD-89E2-2C50D4722441}" type="sibTrans" cxnId="{F38CA6F0-86C2-4E59-8F2C-C27F591F7BDD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4309FE36-F121-4AD1-9A24-8DEC58A2B683}">
      <dgm:prSet/>
      <dgm:spPr/>
      <dgm:t>
        <a:bodyPr/>
        <a:lstStyle/>
        <a:p>
          <a:r>
            <a:rPr lang="en-US" b="1" dirty="0"/>
            <a:t>Encryption:</a:t>
          </a:r>
          <a:r>
            <a:rPr lang="en-US" dirty="0"/>
            <a:t> Protect information from access by unauthorized people.</a:t>
          </a:r>
        </a:p>
      </dgm:t>
    </dgm:pt>
    <dgm:pt modelId="{3E7FDBA0-6559-4F50-8E5B-325EEC08EB42}" type="parTrans" cxnId="{8C71CDCE-783E-457F-92EF-5F60898A1EF5}">
      <dgm:prSet/>
      <dgm:spPr/>
      <dgm:t>
        <a:bodyPr/>
        <a:lstStyle/>
        <a:p>
          <a:endParaRPr lang="en-US"/>
        </a:p>
      </dgm:t>
    </dgm:pt>
    <dgm:pt modelId="{236FD73C-3B4B-44D1-9B3F-BCE38E55DBE1}" type="sibTrans" cxnId="{8C71CDCE-783E-457F-92EF-5F60898A1EF5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59CE3586-78E9-4A42-86D2-3C89A5821F50}">
      <dgm:prSet/>
      <dgm:spPr/>
      <dgm:t>
        <a:bodyPr/>
        <a:lstStyle/>
        <a:p>
          <a:r>
            <a:rPr lang="en-US" b="1" dirty="0"/>
            <a:t>Zero-knowledge protocols:</a:t>
          </a:r>
          <a:r>
            <a:rPr lang="en-US" dirty="0"/>
            <a:t> Share relevant information without revealing user data.</a:t>
          </a:r>
        </a:p>
      </dgm:t>
    </dgm:pt>
    <dgm:pt modelId="{52C32A03-D079-41AC-B0BC-853503FC6F7C}" type="parTrans" cxnId="{3712DB56-18E9-4E1D-900E-0CAA4876B17E}">
      <dgm:prSet/>
      <dgm:spPr/>
      <dgm:t>
        <a:bodyPr/>
        <a:lstStyle/>
        <a:p>
          <a:endParaRPr lang="en-US"/>
        </a:p>
      </dgm:t>
    </dgm:pt>
    <dgm:pt modelId="{DD42233E-710D-4CFE-A54B-87AC299946AF}" type="sibTrans" cxnId="{3712DB56-18E9-4E1D-900E-0CAA4876B17E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AEF89728-37B6-E845-8C16-CDFA225A26ED}" type="pres">
      <dgm:prSet presAssocID="{69B09C2A-6BE1-4447-9ABD-E0FDDC072754}" presName="Name0" presStyleCnt="0">
        <dgm:presLayoutVars>
          <dgm:animLvl val="lvl"/>
          <dgm:resizeHandles val="exact"/>
        </dgm:presLayoutVars>
      </dgm:prSet>
      <dgm:spPr/>
    </dgm:pt>
    <dgm:pt modelId="{B2791E4B-DD19-A64A-A6CE-159C74330D96}" type="pres">
      <dgm:prSet presAssocID="{EF66A538-0C2B-417E-8732-BD0202182B98}" presName="compositeNode" presStyleCnt="0">
        <dgm:presLayoutVars>
          <dgm:bulletEnabled val="1"/>
        </dgm:presLayoutVars>
      </dgm:prSet>
      <dgm:spPr/>
    </dgm:pt>
    <dgm:pt modelId="{DA891720-E93C-AC4A-B021-35DF39E1F309}" type="pres">
      <dgm:prSet presAssocID="{EF66A538-0C2B-417E-8732-BD0202182B98}" presName="bgRect" presStyleLbl="alignNode1" presStyleIdx="0" presStyleCnt="3"/>
      <dgm:spPr/>
    </dgm:pt>
    <dgm:pt modelId="{26F860ED-F33D-8547-8778-802571ABF484}" type="pres">
      <dgm:prSet presAssocID="{1A2D402D-209F-42FD-89E2-2C50D472244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A74233F-C568-6845-AFE8-57CAA1A3252D}" type="pres">
      <dgm:prSet presAssocID="{EF66A538-0C2B-417E-8732-BD0202182B98}" presName="nodeRect" presStyleLbl="alignNode1" presStyleIdx="0" presStyleCnt="3">
        <dgm:presLayoutVars>
          <dgm:bulletEnabled val="1"/>
        </dgm:presLayoutVars>
      </dgm:prSet>
      <dgm:spPr/>
    </dgm:pt>
    <dgm:pt modelId="{93ED7DFE-58ED-2D47-BC66-8044FBBD328C}" type="pres">
      <dgm:prSet presAssocID="{1A2D402D-209F-42FD-89E2-2C50D4722441}" presName="sibTrans" presStyleCnt="0"/>
      <dgm:spPr/>
    </dgm:pt>
    <dgm:pt modelId="{0C488C75-C2DB-DD4D-A1C3-EB4F3A367FA6}" type="pres">
      <dgm:prSet presAssocID="{4309FE36-F121-4AD1-9A24-8DEC58A2B683}" presName="compositeNode" presStyleCnt="0">
        <dgm:presLayoutVars>
          <dgm:bulletEnabled val="1"/>
        </dgm:presLayoutVars>
      </dgm:prSet>
      <dgm:spPr/>
    </dgm:pt>
    <dgm:pt modelId="{652935A2-5313-E84E-A1A3-F61C3802F1EA}" type="pres">
      <dgm:prSet presAssocID="{4309FE36-F121-4AD1-9A24-8DEC58A2B683}" presName="bgRect" presStyleLbl="alignNode1" presStyleIdx="1" presStyleCnt="3"/>
      <dgm:spPr/>
    </dgm:pt>
    <dgm:pt modelId="{7C84B886-5DA0-5746-9439-3003C0BC2AA4}" type="pres">
      <dgm:prSet presAssocID="{236FD73C-3B4B-44D1-9B3F-BCE38E55DBE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52CC9C6-AE49-9247-8F22-0435FB62B432}" type="pres">
      <dgm:prSet presAssocID="{4309FE36-F121-4AD1-9A24-8DEC58A2B683}" presName="nodeRect" presStyleLbl="alignNode1" presStyleIdx="1" presStyleCnt="3">
        <dgm:presLayoutVars>
          <dgm:bulletEnabled val="1"/>
        </dgm:presLayoutVars>
      </dgm:prSet>
      <dgm:spPr/>
    </dgm:pt>
    <dgm:pt modelId="{A72ED7F7-D418-FA45-AAF4-B20B3F6DCF92}" type="pres">
      <dgm:prSet presAssocID="{236FD73C-3B4B-44D1-9B3F-BCE38E55DBE1}" presName="sibTrans" presStyleCnt="0"/>
      <dgm:spPr/>
    </dgm:pt>
    <dgm:pt modelId="{A041E19F-4EF2-4649-AEB4-81AEF45C3F9C}" type="pres">
      <dgm:prSet presAssocID="{59CE3586-78E9-4A42-86D2-3C89A5821F50}" presName="compositeNode" presStyleCnt="0">
        <dgm:presLayoutVars>
          <dgm:bulletEnabled val="1"/>
        </dgm:presLayoutVars>
      </dgm:prSet>
      <dgm:spPr/>
    </dgm:pt>
    <dgm:pt modelId="{8E1A874F-3079-9B45-9535-28C864304065}" type="pres">
      <dgm:prSet presAssocID="{59CE3586-78E9-4A42-86D2-3C89A5821F50}" presName="bgRect" presStyleLbl="alignNode1" presStyleIdx="2" presStyleCnt="3"/>
      <dgm:spPr/>
    </dgm:pt>
    <dgm:pt modelId="{58F66D8B-6A11-0949-9512-A0315662FAFC}" type="pres">
      <dgm:prSet presAssocID="{DD42233E-710D-4CFE-A54B-87AC299946A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3C2B925-ECBF-E44A-9833-71CCF15FEA20}" type="pres">
      <dgm:prSet presAssocID="{59CE3586-78E9-4A42-86D2-3C89A5821F5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D4B2609-C35B-B14D-A234-DCE09284439F}" type="presOf" srcId="{59CE3586-78E9-4A42-86D2-3C89A5821F50}" destId="{93C2B925-ECBF-E44A-9833-71CCF15FEA20}" srcOrd="1" destOrd="0" presId="urn:microsoft.com/office/officeart/2016/7/layout/LinearBlockProcessNumbered"/>
    <dgm:cxn modelId="{77151F0F-1DEC-E34B-828B-E996449F5DC6}" type="presOf" srcId="{EF66A538-0C2B-417E-8732-BD0202182B98}" destId="{DA891720-E93C-AC4A-B021-35DF39E1F309}" srcOrd="0" destOrd="0" presId="urn:microsoft.com/office/officeart/2016/7/layout/LinearBlockProcessNumbered"/>
    <dgm:cxn modelId="{E8A7640F-CC77-9749-8AC9-828FD56CD8ED}" type="presOf" srcId="{236FD73C-3B4B-44D1-9B3F-BCE38E55DBE1}" destId="{7C84B886-5DA0-5746-9439-3003C0BC2AA4}" srcOrd="0" destOrd="0" presId="urn:microsoft.com/office/officeart/2016/7/layout/LinearBlockProcessNumbered"/>
    <dgm:cxn modelId="{2D1B9B34-6B6E-4441-8A2C-704586068A8D}" type="presOf" srcId="{DD42233E-710D-4CFE-A54B-87AC299946AF}" destId="{58F66D8B-6A11-0949-9512-A0315662FAFC}" srcOrd="0" destOrd="0" presId="urn:microsoft.com/office/officeart/2016/7/layout/LinearBlockProcessNumbered"/>
    <dgm:cxn modelId="{3712DB56-18E9-4E1D-900E-0CAA4876B17E}" srcId="{69B09C2A-6BE1-4447-9ABD-E0FDDC072754}" destId="{59CE3586-78E9-4A42-86D2-3C89A5821F50}" srcOrd="2" destOrd="0" parTransId="{52C32A03-D079-41AC-B0BC-853503FC6F7C}" sibTransId="{DD42233E-710D-4CFE-A54B-87AC299946AF}"/>
    <dgm:cxn modelId="{4FF34284-4967-9940-9EB6-279D7439E9D0}" type="presOf" srcId="{4309FE36-F121-4AD1-9A24-8DEC58A2B683}" destId="{852CC9C6-AE49-9247-8F22-0435FB62B432}" srcOrd="1" destOrd="0" presId="urn:microsoft.com/office/officeart/2016/7/layout/LinearBlockProcessNumbered"/>
    <dgm:cxn modelId="{E63309AB-447A-3D40-865B-CA2FF3A9D63B}" type="presOf" srcId="{1A2D402D-209F-42FD-89E2-2C50D4722441}" destId="{26F860ED-F33D-8547-8778-802571ABF484}" srcOrd="0" destOrd="0" presId="urn:microsoft.com/office/officeart/2016/7/layout/LinearBlockProcessNumbered"/>
    <dgm:cxn modelId="{825B38C0-5851-DF47-B646-4443547D0670}" type="presOf" srcId="{4309FE36-F121-4AD1-9A24-8DEC58A2B683}" destId="{652935A2-5313-E84E-A1A3-F61C3802F1EA}" srcOrd="0" destOrd="0" presId="urn:microsoft.com/office/officeart/2016/7/layout/LinearBlockProcessNumbered"/>
    <dgm:cxn modelId="{8C71CDCE-783E-457F-92EF-5F60898A1EF5}" srcId="{69B09C2A-6BE1-4447-9ABD-E0FDDC072754}" destId="{4309FE36-F121-4AD1-9A24-8DEC58A2B683}" srcOrd="1" destOrd="0" parTransId="{3E7FDBA0-6559-4F50-8E5B-325EEC08EB42}" sibTransId="{236FD73C-3B4B-44D1-9B3F-BCE38E55DBE1}"/>
    <dgm:cxn modelId="{A2E0BDD3-3B16-1D4F-83BE-F676FAA29601}" type="presOf" srcId="{EF66A538-0C2B-417E-8732-BD0202182B98}" destId="{0A74233F-C568-6845-AFE8-57CAA1A3252D}" srcOrd="1" destOrd="0" presId="urn:microsoft.com/office/officeart/2016/7/layout/LinearBlockProcessNumbered"/>
    <dgm:cxn modelId="{CBD21DD5-27F8-994A-B645-14C5D50B5479}" type="presOf" srcId="{59CE3586-78E9-4A42-86D2-3C89A5821F50}" destId="{8E1A874F-3079-9B45-9535-28C864304065}" srcOrd="0" destOrd="0" presId="urn:microsoft.com/office/officeart/2016/7/layout/LinearBlockProcessNumbered"/>
    <dgm:cxn modelId="{42F040E6-7BFE-5344-BECB-47230C12A9EE}" type="presOf" srcId="{69B09C2A-6BE1-4447-9ABD-E0FDDC072754}" destId="{AEF89728-37B6-E845-8C16-CDFA225A26ED}" srcOrd="0" destOrd="0" presId="urn:microsoft.com/office/officeart/2016/7/layout/LinearBlockProcessNumbered"/>
    <dgm:cxn modelId="{F38CA6F0-86C2-4E59-8F2C-C27F591F7BDD}" srcId="{69B09C2A-6BE1-4447-9ABD-E0FDDC072754}" destId="{EF66A538-0C2B-417E-8732-BD0202182B98}" srcOrd="0" destOrd="0" parTransId="{3E582B92-A6B8-4CC2-8A6C-524C3E85C3B4}" sibTransId="{1A2D402D-209F-42FD-89E2-2C50D4722441}"/>
    <dgm:cxn modelId="{98526AF0-5981-D645-950A-7DB11140D1F3}" type="presParOf" srcId="{AEF89728-37B6-E845-8C16-CDFA225A26ED}" destId="{B2791E4B-DD19-A64A-A6CE-159C74330D96}" srcOrd="0" destOrd="0" presId="urn:microsoft.com/office/officeart/2016/7/layout/LinearBlockProcessNumbered"/>
    <dgm:cxn modelId="{21ABD47F-D2E6-A342-96C8-304EBE557727}" type="presParOf" srcId="{B2791E4B-DD19-A64A-A6CE-159C74330D96}" destId="{DA891720-E93C-AC4A-B021-35DF39E1F309}" srcOrd="0" destOrd="0" presId="urn:microsoft.com/office/officeart/2016/7/layout/LinearBlockProcessNumbered"/>
    <dgm:cxn modelId="{A5418B75-2715-504F-A237-6DBCA4B41497}" type="presParOf" srcId="{B2791E4B-DD19-A64A-A6CE-159C74330D96}" destId="{26F860ED-F33D-8547-8778-802571ABF484}" srcOrd="1" destOrd="0" presId="urn:microsoft.com/office/officeart/2016/7/layout/LinearBlockProcessNumbered"/>
    <dgm:cxn modelId="{BAFC3410-5006-7C49-9ACA-AA5C99239BE0}" type="presParOf" srcId="{B2791E4B-DD19-A64A-A6CE-159C74330D96}" destId="{0A74233F-C568-6845-AFE8-57CAA1A3252D}" srcOrd="2" destOrd="0" presId="urn:microsoft.com/office/officeart/2016/7/layout/LinearBlockProcessNumbered"/>
    <dgm:cxn modelId="{976DD310-5012-B444-9A70-8EC8FC7E6378}" type="presParOf" srcId="{AEF89728-37B6-E845-8C16-CDFA225A26ED}" destId="{93ED7DFE-58ED-2D47-BC66-8044FBBD328C}" srcOrd="1" destOrd="0" presId="urn:microsoft.com/office/officeart/2016/7/layout/LinearBlockProcessNumbered"/>
    <dgm:cxn modelId="{7738983D-8B81-B442-AAE8-B07B02FEB5A8}" type="presParOf" srcId="{AEF89728-37B6-E845-8C16-CDFA225A26ED}" destId="{0C488C75-C2DB-DD4D-A1C3-EB4F3A367FA6}" srcOrd="2" destOrd="0" presId="urn:microsoft.com/office/officeart/2016/7/layout/LinearBlockProcessNumbered"/>
    <dgm:cxn modelId="{87FAAF5B-76BA-AB44-9E3D-4E3D9D38A680}" type="presParOf" srcId="{0C488C75-C2DB-DD4D-A1C3-EB4F3A367FA6}" destId="{652935A2-5313-E84E-A1A3-F61C3802F1EA}" srcOrd="0" destOrd="0" presId="urn:microsoft.com/office/officeart/2016/7/layout/LinearBlockProcessNumbered"/>
    <dgm:cxn modelId="{A19A495F-A137-FB42-9933-522973E7C522}" type="presParOf" srcId="{0C488C75-C2DB-DD4D-A1C3-EB4F3A367FA6}" destId="{7C84B886-5DA0-5746-9439-3003C0BC2AA4}" srcOrd="1" destOrd="0" presId="urn:microsoft.com/office/officeart/2016/7/layout/LinearBlockProcessNumbered"/>
    <dgm:cxn modelId="{2E3BF0DE-9617-3F49-B46C-F995042925CF}" type="presParOf" srcId="{0C488C75-C2DB-DD4D-A1C3-EB4F3A367FA6}" destId="{852CC9C6-AE49-9247-8F22-0435FB62B432}" srcOrd="2" destOrd="0" presId="urn:microsoft.com/office/officeart/2016/7/layout/LinearBlockProcessNumbered"/>
    <dgm:cxn modelId="{D791301E-6F1A-8A49-9750-30BF8A256833}" type="presParOf" srcId="{AEF89728-37B6-E845-8C16-CDFA225A26ED}" destId="{A72ED7F7-D418-FA45-AAF4-B20B3F6DCF92}" srcOrd="3" destOrd="0" presId="urn:microsoft.com/office/officeart/2016/7/layout/LinearBlockProcessNumbered"/>
    <dgm:cxn modelId="{A810D60D-CF5F-924D-9E72-44DBC4A4EC5C}" type="presParOf" srcId="{AEF89728-37B6-E845-8C16-CDFA225A26ED}" destId="{A041E19F-4EF2-4649-AEB4-81AEF45C3F9C}" srcOrd="4" destOrd="0" presId="urn:microsoft.com/office/officeart/2016/7/layout/LinearBlockProcessNumbered"/>
    <dgm:cxn modelId="{8D8EDAA5-4CDC-9E45-9867-E9C62F893B13}" type="presParOf" srcId="{A041E19F-4EF2-4649-AEB4-81AEF45C3F9C}" destId="{8E1A874F-3079-9B45-9535-28C864304065}" srcOrd="0" destOrd="0" presId="urn:microsoft.com/office/officeart/2016/7/layout/LinearBlockProcessNumbered"/>
    <dgm:cxn modelId="{F1D351EE-84B3-9F4B-87B5-8D93B563D065}" type="presParOf" srcId="{A041E19F-4EF2-4649-AEB4-81AEF45C3F9C}" destId="{58F66D8B-6A11-0949-9512-A0315662FAFC}" srcOrd="1" destOrd="0" presId="urn:microsoft.com/office/officeart/2016/7/layout/LinearBlockProcessNumbered"/>
    <dgm:cxn modelId="{F608B992-006E-8B4B-B66E-C6E01E8C9CEA}" type="presParOf" srcId="{A041E19F-4EF2-4649-AEB4-81AEF45C3F9C}" destId="{93C2B925-ECBF-E44A-9833-71CCF15FEA2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55EDB-D82B-814E-9878-098CB391D0B8}">
      <dsp:nvSpPr>
        <dsp:cNvPr id="0" name=""/>
        <dsp:cNvSpPr/>
      </dsp:nvSpPr>
      <dsp:spPr>
        <a:xfrm>
          <a:off x="2644" y="181601"/>
          <a:ext cx="2578075" cy="835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Risk of First-Party Data </a:t>
          </a:r>
        </a:p>
      </dsp:txBody>
      <dsp:txXfrm>
        <a:off x="2644" y="181601"/>
        <a:ext cx="2578075" cy="835289"/>
      </dsp:txXfrm>
    </dsp:sp>
    <dsp:sp modelId="{FB230732-1904-E14E-9AE9-D654FD805A52}">
      <dsp:nvSpPr>
        <dsp:cNvPr id="0" name=""/>
        <dsp:cNvSpPr/>
      </dsp:nvSpPr>
      <dsp:spPr>
        <a:xfrm>
          <a:off x="2644" y="1016891"/>
          <a:ext cx="2578075" cy="32830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Collecting data without the users’ knowledge.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Processing data in ways to which users did not meaningfully consent.</a:t>
          </a:r>
        </a:p>
      </dsp:txBody>
      <dsp:txXfrm>
        <a:off x="2644" y="1016891"/>
        <a:ext cx="2578075" cy="3283019"/>
      </dsp:txXfrm>
    </dsp:sp>
    <dsp:sp modelId="{408AEC61-0599-3941-A185-B5BF51FE7B17}">
      <dsp:nvSpPr>
        <dsp:cNvPr id="0" name=""/>
        <dsp:cNvSpPr/>
      </dsp:nvSpPr>
      <dsp:spPr>
        <a:xfrm>
          <a:off x="2941649" y="181601"/>
          <a:ext cx="2578075" cy="835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Risks of Third-Party Data</a:t>
          </a:r>
        </a:p>
      </dsp:txBody>
      <dsp:txXfrm>
        <a:off x="2941649" y="181601"/>
        <a:ext cx="2578075" cy="835289"/>
      </dsp:txXfrm>
    </dsp:sp>
    <dsp:sp modelId="{899FB86A-D4FC-BC4E-8FF6-5EF4733E1C26}">
      <dsp:nvSpPr>
        <dsp:cNvPr id="0" name=""/>
        <dsp:cNvSpPr/>
      </dsp:nvSpPr>
      <dsp:spPr>
        <a:xfrm>
          <a:off x="2941649" y="1016891"/>
          <a:ext cx="2578075" cy="32830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 dirty="0"/>
            <a:t>Verifying adherence to privacy standards.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 dirty="0"/>
            <a:t>Data quality is hard to substantiate.</a:t>
          </a:r>
          <a:endParaRPr lang="en-US" sz="2300" kern="1200" dirty="0"/>
        </a:p>
      </dsp:txBody>
      <dsp:txXfrm>
        <a:off x="2941649" y="1016891"/>
        <a:ext cx="2578075" cy="3283019"/>
      </dsp:txXfrm>
    </dsp:sp>
    <dsp:sp modelId="{E3F28676-C1BC-5940-A656-FBE80C2DAA7C}">
      <dsp:nvSpPr>
        <dsp:cNvPr id="0" name=""/>
        <dsp:cNvSpPr/>
      </dsp:nvSpPr>
      <dsp:spPr>
        <a:xfrm>
          <a:off x="5880655" y="181601"/>
          <a:ext cx="2578075" cy="835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Risks of Secondary Use of Data</a:t>
          </a:r>
        </a:p>
      </dsp:txBody>
      <dsp:txXfrm>
        <a:off x="5880655" y="181601"/>
        <a:ext cx="2578075" cy="835289"/>
      </dsp:txXfrm>
    </dsp:sp>
    <dsp:sp modelId="{EFB63A65-FCEB-9D4B-A6DE-D7E8019D99FE}">
      <dsp:nvSpPr>
        <dsp:cNvPr id="0" name=""/>
        <dsp:cNvSpPr/>
      </dsp:nvSpPr>
      <dsp:spPr>
        <a:xfrm>
          <a:off x="5880655" y="1016891"/>
          <a:ext cx="2578075" cy="32830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Monetizing data.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Cross-correlating datasets.</a:t>
          </a:r>
        </a:p>
      </dsp:txBody>
      <dsp:txXfrm>
        <a:off x="5880655" y="1016891"/>
        <a:ext cx="2578075" cy="3283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07F96-5CBE-49E6-98BF-4BB42E2446A2}">
      <dsp:nvSpPr>
        <dsp:cNvPr id="0" name=""/>
        <dsp:cNvSpPr/>
      </dsp:nvSpPr>
      <dsp:spPr>
        <a:xfrm>
          <a:off x="0" y="600"/>
          <a:ext cx="8461375" cy="1405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DEBF3-F314-4984-88F1-5949A1A13A24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65873-49E5-4F87-95C3-E6391CB47D3C}">
      <dsp:nvSpPr>
        <dsp:cNvPr id="0" name=""/>
        <dsp:cNvSpPr/>
      </dsp:nvSpPr>
      <dsp:spPr>
        <a:xfrm>
          <a:off x="1623616" y="600"/>
          <a:ext cx="68377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The most important standard to be aware of is the </a:t>
          </a:r>
          <a:r>
            <a:rPr lang="en-US" sz="1900" b="1" kern="1200" baseline="0" dirty="0"/>
            <a:t>ISO/IEC 27701</a:t>
          </a:r>
          <a:r>
            <a:rPr lang="en-US" sz="1900" kern="1200" baseline="0" dirty="0"/>
            <a:t> standard. </a:t>
          </a:r>
          <a:endParaRPr lang="en-US" sz="1900" kern="1200" dirty="0"/>
        </a:p>
      </dsp:txBody>
      <dsp:txXfrm>
        <a:off x="1623616" y="600"/>
        <a:ext cx="6837758" cy="1405728"/>
      </dsp:txXfrm>
    </dsp:sp>
    <dsp:sp modelId="{887A8711-CD78-4F42-8EF0-87777168C48F}">
      <dsp:nvSpPr>
        <dsp:cNvPr id="0" name=""/>
        <dsp:cNvSpPr/>
      </dsp:nvSpPr>
      <dsp:spPr>
        <a:xfrm>
          <a:off x="0" y="1757760"/>
          <a:ext cx="8461375" cy="1405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10A67-CE35-4BD8-95A5-BCFF651F8531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04FE8-A485-47E2-8E69-0A0F75F01F55}">
      <dsp:nvSpPr>
        <dsp:cNvPr id="0" name=""/>
        <dsp:cNvSpPr/>
      </dsp:nvSpPr>
      <dsp:spPr>
        <a:xfrm>
          <a:off x="1623616" y="1757760"/>
          <a:ext cx="68377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It provides guidance for implementing a privacy information management system. </a:t>
          </a:r>
          <a:endParaRPr lang="en-US" sz="1900" kern="1200" dirty="0"/>
        </a:p>
      </dsp:txBody>
      <dsp:txXfrm>
        <a:off x="1623616" y="1757760"/>
        <a:ext cx="6837758" cy="1405728"/>
      </dsp:txXfrm>
    </dsp:sp>
    <dsp:sp modelId="{032CFC1A-5E2E-4182-BB64-D2799CCA93E8}">
      <dsp:nvSpPr>
        <dsp:cNvPr id="0" name=""/>
        <dsp:cNvSpPr/>
      </dsp:nvSpPr>
      <dsp:spPr>
        <a:xfrm>
          <a:off x="0" y="3514921"/>
          <a:ext cx="8461375" cy="1405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9F629-B1D1-4333-AEF1-E00D600B3CDC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383B4-87DE-4AB2-B258-3637B19EC1BA}">
      <dsp:nvSpPr>
        <dsp:cNvPr id="0" name=""/>
        <dsp:cNvSpPr/>
      </dsp:nvSpPr>
      <dsp:spPr>
        <a:xfrm>
          <a:off x="1623616" y="3514921"/>
          <a:ext cx="68377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Implementing a management system compliant with these standards will enable you to meet the privacy and information security requirements set forth in GDPR and other data protection regulations. </a:t>
          </a:r>
          <a:endParaRPr lang="en-US" sz="1900" kern="1200" dirty="0"/>
        </a:p>
      </dsp:txBody>
      <dsp:txXfrm>
        <a:off x="1623616" y="3514921"/>
        <a:ext cx="6837758" cy="1405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77F25-7BDD-DE45-81DA-37A6AD9902D7}">
      <dsp:nvSpPr>
        <dsp:cNvPr id="0" name=""/>
        <dsp:cNvSpPr/>
      </dsp:nvSpPr>
      <dsp:spPr>
        <a:xfrm>
          <a:off x="661" y="854285"/>
          <a:ext cx="2677231" cy="3212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51" tIns="0" rIns="2644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 dirty="0"/>
            <a:t>Map the presence of PII.</a:t>
          </a:r>
          <a:endParaRPr lang="en-US" sz="2600" kern="1200" dirty="0"/>
        </a:p>
      </dsp:txBody>
      <dsp:txXfrm>
        <a:off x="661" y="2139357"/>
        <a:ext cx="2677231" cy="1927606"/>
      </dsp:txXfrm>
    </dsp:sp>
    <dsp:sp modelId="{3CDFB1E6-B7FE-074F-B59B-63292DE40B9C}">
      <dsp:nvSpPr>
        <dsp:cNvPr id="0" name=""/>
        <dsp:cNvSpPr/>
      </dsp:nvSpPr>
      <dsp:spPr>
        <a:xfrm>
          <a:off x="661" y="854285"/>
          <a:ext cx="2677231" cy="12850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51" tIns="165100" rIns="2644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661" y="854285"/>
        <a:ext cx="2677231" cy="1285071"/>
      </dsp:txXfrm>
    </dsp:sp>
    <dsp:sp modelId="{9CB79767-10E5-244F-9823-CA77A6325F47}">
      <dsp:nvSpPr>
        <dsp:cNvPr id="0" name=""/>
        <dsp:cNvSpPr/>
      </dsp:nvSpPr>
      <dsp:spPr>
        <a:xfrm>
          <a:off x="2892071" y="854285"/>
          <a:ext cx="2677231" cy="3212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51" tIns="0" rIns="2644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 dirty="0"/>
            <a:t>Track customer data.</a:t>
          </a:r>
          <a:endParaRPr lang="en-US" sz="2600" kern="1200" dirty="0"/>
        </a:p>
      </dsp:txBody>
      <dsp:txXfrm>
        <a:off x="2892071" y="2139357"/>
        <a:ext cx="2677231" cy="1927606"/>
      </dsp:txXfrm>
    </dsp:sp>
    <dsp:sp modelId="{182C2BAC-6849-7E40-B635-FB284459C47F}">
      <dsp:nvSpPr>
        <dsp:cNvPr id="0" name=""/>
        <dsp:cNvSpPr/>
      </dsp:nvSpPr>
      <dsp:spPr>
        <a:xfrm>
          <a:off x="2892071" y="854285"/>
          <a:ext cx="2677231" cy="12850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51" tIns="165100" rIns="2644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2892071" y="854285"/>
        <a:ext cx="2677231" cy="1285071"/>
      </dsp:txXfrm>
    </dsp:sp>
    <dsp:sp modelId="{3BC0C7D7-6BD6-B84B-9A8E-C101EDE803C6}">
      <dsp:nvSpPr>
        <dsp:cNvPr id="0" name=""/>
        <dsp:cNvSpPr/>
      </dsp:nvSpPr>
      <dsp:spPr>
        <a:xfrm>
          <a:off x="5783482" y="854285"/>
          <a:ext cx="2677231" cy="3212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51" tIns="0" rIns="2644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 dirty="0"/>
            <a:t>Model customer personas.</a:t>
          </a:r>
          <a:endParaRPr lang="en-US" sz="2600" kern="1200" dirty="0"/>
        </a:p>
      </dsp:txBody>
      <dsp:txXfrm>
        <a:off x="5783482" y="2139357"/>
        <a:ext cx="2677231" cy="1927606"/>
      </dsp:txXfrm>
    </dsp:sp>
    <dsp:sp modelId="{37AAEA93-6B02-1A48-A022-22E15461DC80}">
      <dsp:nvSpPr>
        <dsp:cNvPr id="0" name=""/>
        <dsp:cNvSpPr/>
      </dsp:nvSpPr>
      <dsp:spPr>
        <a:xfrm>
          <a:off x="5783482" y="854285"/>
          <a:ext cx="2677231" cy="128507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451" tIns="165100" rIns="2644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03</a:t>
          </a:r>
        </a:p>
      </dsp:txBody>
      <dsp:txXfrm>
        <a:off x="5783482" y="854285"/>
        <a:ext cx="2677231" cy="128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1720-E93C-AC4A-B021-35DF39E1F309}">
      <dsp:nvSpPr>
        <dsp:cNvPr id="0" name=""/>
        <dsp:cNvSpPr/>
      </dsp:nvSpPr>
      <dsp:spPr>
        <a:xfrm>
          <a:off x="661" y="854285"/>
          <a:ext cx="2677231" cy="3212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4451" tIns="0" rIns="26445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Anonymization:</a:t>
          </a:r>
          <a:r>
            <a:rPr lang="en-US" sz="2000" kern="1200" dirty="0"/>
            <a:t> Remove data that may identify a subject.</a:t>
          </a:r>
        </a:p>
      </dsp:txBody>
      <dsp:txXfrm>
        <a:off x="661" y="2139357"/>
        <a:ext cx="2677231" cy="1927606"/>
      </dsp:txXfrm>
    </dsp:sp>
    <dsp:sp modelId="{26F860ED-F33D-8547-8778-802571ABF484}">
      <dsp:nvSpPr>
        <dsp:cNvPr id="0" name=""/>
        <dsp:cNvSpPr/>
      </dsp:nvSpPr>
      <dsp:spPr>
        <a:xfrm>
          <a:off x="661" y="854285"/>
          <a:ext cx="2677231" cy="1285071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4451" tIns="165100" rIns="2644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661" y="854285"/>
        <a:ext cx="2677231" cy="1285071"/>
      </dsp:txXfrm>
    </dsp:sp>
    <dsp:sp modelId="{652935A2-5313-E84E-A1A3-F61C3802F1EA}">
      <dsp:nvSpPr>
        <dsp:cNvPr id="0" name=""/>
        <dsp:cNvSpPr/>
      </dsp:nvSpPr>
      <dsp:spPr>
        <a:xfrm>
          <a:off x="2892071" y="854285"/>
          <a:ext cx="2677231" cy="3212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4451" tIns="0" rIns="26445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Encryption:</a:t>
          </a:r>
          <a:r>
            <a:rPr lang="en-US" sz="2000" kern="1200" dirty="0"/>
            <a:t> Protect information from access by unauthorized people.</a:t>
          </a:r>
        </a:p>
      </dsp:txBody>
      <dsp:txXfrm>
        <a:off x="2892071" y="2139357"/>
        <a:ext cx="2677231" cy="1927606"/>
      </dsp:txXfrm>
    </dsp:sp>
    <dsp:sp modelId="{7C84B886-5DA0-5746-9439-3003C0BC2AA4}">
      <dsp:nvSpPr>
        <dsp:cNvPr id="0" name=""/>
        <dsp:cNvSpPr/>
      </dsp:nvSpPr>
      <dsp:spPr>
        <a:xfrm>
          <a:off x="2892071" y="854285"/>
          <a:ext cx="2677231" cy="1285071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4451" tIns="165100" rIns="2644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2892071" y="854285"/>
        <a:ext cx="2677231" cy="1285071"/>
      </dsp:txXfrm>
    </dsp:sp>
    <dsp:sp modelId="{8E1A874F-3079-9B45-9535-28C864304065}">
      <dsp:nvSpPr>
        <dsp:cNvPr id="0" name=""/>
        <dsp:cNvSpPr/>
      </dsp:nvSpPr>
      <dsp:spPr>
        <a:xfrm>
          <a:off x="5783482" y="854285"/>
          <a:ext cx="2677231" cy="3212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4451" tIns="0" rIns="26445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Zero-knowledge protocols:</a:t>
          </a:r>
          <a:r>
            <a:rPr lang="en-US" sz="2000" kern="1200" dirty="0"/>
            <a:t> Share relevant information without revealing user data.</a:t>
          </a:r>
        </a:p>
      </dsp:txBody>
      <dsp:txXfrm>
        <a:off x="5783482" y="2139357"/>
        <a:ext cx="2677231" cy="1927606"/>
      </dsp:txXfrm>
    </dsp:sp>
    <dsp:sp modelId="{58F66D8B-6A11-0949-9512-A0315662FAFC}">
      <dsp:nvSpPr>
        <dsp:cNvPr id="0" name=""/>
        <dsp:cNvSpPr/>
      </dsp:nvSpPr>
      <dsp:spPr>
        <a:xfrm>
          <a:off x="5783482" y="854285"/>
          <a:ext cx="2677231" cy="1285071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4451" tIns="165100" rIns="2644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03</a:t>
          </a:r>
        </a:p>
      </dsp:txBody>
      <dsp:txXfrm>
        <a:off x="5783482" y="854285"/>
        <a:ext cx="2677231" cy="1285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9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584" y="6557231"/>
            <a:ext cx="2133600" cy="270290"/>
          </a:xfrm>
        </p:spPr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5584444"/>
            <a:ext cx="9144000" cy="889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 panose="020B0604020202020204" pitchFamily="34" charset="0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 panose="020B0604020202020204" pitchFamily="34" charset="0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7C63F-F306-B946-A1AC-9C32883A29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991755" y="4369383"/>
            <a:ext cx="1823999" cy="10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3923453" y="2057400"/>
            <a:ext cx="1297093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85231" y="5342758"/>
            <a:ext cx="1416844" cy="8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028024" y="2576335"/>
            <a:ext cx="3087952" cy="191665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91400" y="5450709"/>
            <a:ext cx="1416844" cy="7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05920" y="2575452"/>
            <a:ext cx="3532160" cy="191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36" r="336"/>
          <a:stretch/>
        </p:blipFill>
        <p:spPr>
          <a:xfrm>
            <a:off x="4800599" y="4615071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AEF4164-1CFE-484B-A3C0-C09B6FA545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rgbClr val="EF334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584" y="6553200"/>
            <a:ext cx="2133600" cy="257395"/>
          </a:xfrm>
        </p:spPr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1AF83B-8E2D-7949-9CEA-92605C41AA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6568440"/>
            <a:ext cx="1371600" cy="18288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CC377DE-FCD1-374D-BB2A-151824CFD645}"/>
              </a:ext>
            </a:extLst>
          </p:cNvPr>
          <p:cNvSpPr txBox="1">
            <a:spLocks/>
          </p:cNvSpPr>
          <p:nvPr userDrawn="1"/>
        </p:nvSpPr>
        <p:spPr>
          <a:xfrm>
            <a:off x="1836057" y="6496280"/>
            <a:ext cx="3813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2021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+mj-lt"/>
              <a:buAutoNum type="arabicPeriod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+mj-lt"/>
              <a:buAutoNum type="arabicPeriod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+mj-lt"/>
              <a:buAutoNum type="arabicPeriod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E6706B2-382E-3343-A29D-A72A04B8D7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300" y="4305300"/>
            <a:ext cx="1917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617924" y="1036463"/>
            <a:ext cx="848914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617924" y="1036463"/>
            <a:ext cx="848914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617924" y="1036463"/>
            <a:ext cx="848914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3E34A0A8-C686-624A-93D2-15C21326CE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26300" y="4305300"/>
            <a:ext cx="1917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0" y="1886"/>
            <a:ext cx="9144000" cy="9411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8FAD8B-4614-9D49-9D3C-B48F5DE1DFDB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304800" y="6568440"/>
            <a:ext cx="1371600" cy="1828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1B4CC5C-97ED-4142-B7DA-F5E18714616B}"/>
              </a:ext>
            </a:extLst>
          </p:cNvPr>
          <p:cNvSpPr txBox="1">
            <a:spLocks/>
          </p:cNvSpPr>
          <p:nvPr userDrawn="1"/>
        </p:nvSpPr>
        <p:spPr>
          <a:xfrm>
            <a:off x="1836057" y="6496280"/>
            <a:ext cx="3813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2021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457200" rtl="0" eaLnBrk="1" latinLnBrk="0" hangingPunct="1">
        <a:spcBef>
          <a:spcPct val="20000"/>
        </a:spcBef>
        <a:buClr>
          <a:srgbClr val="EF334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F334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buClr>
          <a:srgbClr val="EF334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sv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svg"/><Relationship Id="rId3" Type="http://schemas.openxmlformats.org/officeDocument/2006/relationships/image" Target="../media/image63.svg"/><Relationship Id="rId7" Type="http://schemas.openxmlformats.org/officeDocument/2006/relationships/image" Target="../media/image29.sv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19.svg"/><Relationship Id="rId5" Type="http://schemas.openxmlformats.org/officeDocument/2006/relationships/image" Target="../media/image69.svg"/><Relationship Id="rId15" Type="http://schemas.openxmlformats.org/officeDocument/2006/relationships/image" Target="../media/image75.svg"/><Relationship Id="rId10" Type="http://schemas.openxmlformats.org/officeDocument/2006/relationships/image" Target="../media/image18.png"/><Relationship Id="rId4" Type="http://schemas.openxmlformats.org/officeDocument/2006/relationships/image" Target="../media/image68.png"/><Relationship Id="rId9" Type="http://schemas.openxmlformats.org/officeDocument/2006/relationships/image" Target="../media/image71.svg"/><Relationship Id="rId1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svg"/><Relationship Id="rId3" Type="http://schemas.openxmlformats.org/officeDocument/2006/relationships/image" Target="../media/image63.svg"/><Relationship Id="rId7" Type="http://schemas.openxmlformats.org/officeDocument/2006/relationships/image" Target="../media/image80.svg"/><Relationship Id="rId12" Type="http://schemas.openxmlformats.org/officeDocument/2006/relationships/image" Target="../media/image85.png"/><Relationship Id="rId2" Type="http://schemas.openxmlformats.org/officeDocument/2006/relationships/image" Target="../media/image62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4.svg"/><Relationship Id="rId5" Type="http://schemas.openxmlformats.org/officeDocument/2006/relationships/image" Target="../media/image78.svg"/><Relationship Id="rId15" Type="http://schemas.openxmlformats.org/officeDocument/2006/relationships/image" Target="../media/image88.sv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svg"/><Relationship Id="rId1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7" Type="http://schemas.openxmlformats.org/officeDocument/2006/relationships/image" Target="../media/image95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7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Privacy? </a:t>
            </a:r>
          </a:p>
          <a:p>
            <a:r>
              <a:rPr lang="en-US" dirty="0"/>
              <a:t>Identify Privacy Risks</a:t>
            </a:r>
          </a:p>
          <a:p>
            <a:r>
              <a:rPr lang="de-DE" dirty="0"/>
              <a:t>Privacy Tradeoffs </a:t>
            </a:r>
          </a:p>
          <a:p>
            <a:r>
              <a:rPr lang="en-US" dirty="0"/>
              <a:t>Mitigate Privacy Risks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and Mitigating Privacy Risks</a:t>
            </a:r>
          </a:p>
        </p:txBody>
      </p:sp>
    </p:spTree>
    <p:extLst>
      <p:ext uri="{BB962C8B-B14F-4D97-AF65-F5344CB8AC3E}">
        <p14:creationId xmlns:p14="http://schemas.microsoft.com/office/powerpoint/2010/main" val="5849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FAB65-495F-4CB7-8019-A57EDB5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Privacy Risks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3AB013-C369-4310-87E8-1E6B3AF88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A5471-0DCB-4155-8B2A-7855BBA4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7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536C2-A2C2-ED46-9582-56289D6A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8AA8E-8F7A-4ADE-9B81-207F46CD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party data: Collected directly from users or subjects.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Third party data: Collected indirectly (no direct relationship to users or subjects).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Primary data use: The use for which the data was originally collected.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Secondary data use: The use of data beyond the original purpose.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4A9F26A-E4D7-CA46-B04A-0BA10DA1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Privacy Risks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51B806-43A2-4317-9A19-6790E6FC1738}"/>
              </a:ext>
            </a:extLst>
          </p:cNvPr>
          <p:cNvGrpSpPr/>
          <p:nvPr/>
        </p:nvGrpSpPr>
        <p:grpSpPr>
          <a:xfrm>
            <a:off x="190013" y="2856638"/>
            <a:ext cx="8569860" cy="3333500"/>
            <a:chOff x="190013" y="1871887"/>
            <a:chExt cx="8569860" cy="3333500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1935DC82-B85B-584B-B8E2-DA35580F6861}"/>
                </a:ext>
              </a:extLst>
            </p:cNvPr>
            <p:cNvCxnSpPr/>
            <p:nvPr/>
          </p:nvCxnSpPr>
          <p:spPr>
            <a:xfrm>
              <a:off x="390833" y="3524038"/>
              <a:ext cx="8369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>
              <a:extLst>
                <a:ext uri="{FF2B5EF4-FFF2-40B4-BE49-F238E27FC236}">
                  <a16:creationId xmlns:a16="http://schemas.microsoft.com/office/drawing/2014/main" id="{8ED5BE94-1475-5A48-9A72-0150C56A7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03493" y="1971863"/>
              <a:ext cx="0" cy="320224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49">
              <a:extLst>
                <a:ext uri="{FF2B5EF4-FFF2-40B4-BE49-F238E27FC236}">
                  <a16:creationId xmlns:a16="http://schemas.microsoft.com/office/drawing/2014/main" id="{BC0FFC22-F2D7-094B-A540-37DAF58FD2F9}"/>
                </a:ext>
              </a:extLst>
            </p:cNvPr>
            <p:cNvSpPr/>
            <p:nvPr/>
          </p:nvSpPr>
          <p:spPr>
            <a:xfrm>
              <a:off x="193327" y="2672886"/>
              <a:ext cx="1392355" cy="6749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 defTabSz="914400"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Calibri"/>
                  <a:cs typeface="Calibri"/>
                </a:rPr>
                <a:t>Primary use of data</a:t>
              </a:r>
            </a:p>
          </p:txBody>
        </p:sp>
        <p:sp>
          <p:nvSpPr>
            <p:cNvPr id="10" name="Rounded Rectangle 149">
              <a:extLst>
                <a:ext uri="{FF2B5EF4-FFF2-40B4-BE49-F238E27FC236}">
                  <a16:creationId xmlns:a16="http://schemas.microsoft.com/office/drawing/2014/main" id="{1B46A8A3-D0BB-534B-95B4-C7BF1E23E5AD}"/>
                </a:ext>
              </a:extLst>
            </p:cNvPr>
            <p:cNvSpPr/>
            <p:nvPr/>
          </p:nvSpPr>
          <p:spPr>
            <a:xfrm>
              <a:off x="190013" y="4010968"/>
              <a:ext cx="1392355" cy="6749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 defTabSz="914400"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Calibri"/>
                  <a:cs typeface="Calibri"/>
                </a:rPr>
                <a:t>Secondary use of data</a:t>
              </a:r>
            </a:p>
          </p:txBody>
        </p:sp>
        <p:sp>
          <p:nvSpPr>
            <p:cNvPr id="11" name="Rounded Rectangle 149">
              <a:extLst>
                <a:ext uri="{FF2B5EF4-FFF2-40B4-BE49-F238E27FC236}">
                  <a16:creationId xmlns:a16="http://schemas.microsoft.com/office/drawing/2014/main" id="{3F7D6092-A322-8540-940F-F8FB345F3C1B}"/>
                </a:ext>
              </a:extLst>
            </p:cNvPr>
            <p:cNvSpPr/>
            <p:nvPr/>
          </p:nvSpPr>
          <p:spPr>
            <a:xfrm>
              <a:off x="1979730" y="1871887"/>
              <a:ext cx="1853225" cy="6749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 defTabSz="914400"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Calibri"/>
                  <a:cs typeface="Calibri"/>
                </a:rPr>
                <a:t>First party data</a:t>
              </a:r>
            </a:p>
          </p:txBody>
        </p:sp>
        <p:sp>
          <p:nvSpPr>
            <p:cNvPr id="12" name="Rounded Rectangle 149">
              <a:extLst>
                <a:ext uri="{FF2B5EF4-FFF2-40B4-BE49-F238E27FC236}">
                  <a16:creationId xmlns:a16="http://schemas.microsoft.com/office/drawing/2014/main" id="{D15DAB73-46A9-E842-92CF-8AA7585BEC33}"/>
                </a:ext>
              </a:extLst>
            </p:cNvPr>
            <p:cNvSpPr/>
            <p:nvPr/>
          </p:nvSpPr>
          <p:spPr>
            <a:xfrm>
              <a:off x="5560283" y="1871887"/>
              <a:ext cx="1853225" cy="6749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 defTabSz="914400"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Calibri"/>
                  <a:cs typeface="Calibri"/>
                </a:rPr>
                <a:t>Third party data</a:t>
              </a:r>
            </a:p>
          </p:txBody>
        </p:sp>
        <p:sp>
          <p:nvSpPr>
            <p:cNvPr id="13" name="Rounded Rectangle 149">
              <a:extLst>
                <a:ext uri="{FF2B5EF4-FFF2-40B4-BE49-F238E27FC236}">
                  <a16:creationId xmlns:a16="http://schemas.microsoft.com/office/drawing/2014/main" id="{A7C0EEA1-4D95-3C48-8BE2-485675EB248D}"/>
                </a:ext>
              </a:extLst>
            </p:cNvPr>
            <p:cNvSpPr/>
            <p:nvPr/>
          </p:nvSpPr>
          <p:spPr>
            <a:xfrm>
              <a:off x="1550154" y="2565860"/>
              <a:ext cx="2712377" cy="8167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defTabSz="914400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cs typeface="Calibri"/>
                </a:rPr>
                <a:t>E.g., Collecting someone’s personal address to send them their order.</a:t>
              </a:r>
            </a:p>
          </p:txBody>
        </p:sp>
        <p:sp>
          <p:nvSpPr>
            <p:cNvPr id="15" name="Rounded Rectangle 149">
              <a:extLst>
                <a:ext uri="{FF2B5EF4-FFF2-40B4-BE49-F238E27FC236}">
                  <a16:creationId xmlns:a16="http://schemas.microsoft.com/office/drawing/2014/main" id="{721D4603-0EC2-9C43-80E4-F6DCDDCCF87E}"/>
                </a:ext>
              </a:extLst>
            </p:cNvPr>
            <p:cNvSpPr/>
            <p:nvPr/>
          </p:nvSpPr>
          <p:spPr>
            <a:xfrm>
              <a:off x="4995088" y="2549788"/>
              <a:ext cx="3281975" cy="8167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defTabSz="914400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cs typeface="Calibri"/>
                </a:rPr>
                <a:t>E.g., Obtaining marketing data from a third-party provider.</a:t>
              </a:r>
            </a:p>
          </p:txBody>
        </p:sp>
        <p:sp>
          <p:nvSpPr>
            <p:cNvPr id="16" name="Rounded Rectangle 149">
              <a:extLst>
                <a:ext uri="{FF2B5EF4-FFF2-40B4-BE49-F238E27FC236}">
                  <a16:creationId xmlns:a16="http://schemas.microsoft.com/office/drawing/2014/main" id="{95FCD6E9-3018-2447-BB5F-9C26C470FABF}"/>
                </a:ext>
              </a:extLst>
            </p:cNvPr>
            <p:cNvSpPr/>
            <p:nvPr/>
          </p:nvSpPr>
          <p:spPr>
            <a:xfrm>
              <a:off x="4995088" y="3773396"/>
              <a:ext cx="3281977" cy="12606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defTabSz="914400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"/>
                  <a:cs typeface="Calibri"/>
                </a:rPr>
                <a:t>E.g., Cross-correlating third-party data on creditworthiness with your customer data to set interest rates.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71197DB-DF62-444A-96DE-5B21FEC47F18}"/>
                </a:ext>
              </a:extLst>
            </p:cNvPr>
            <p:cNvSpPr txBox="1"/>
            <p:nvPr/>
          </p:nvSpPr>
          <p:spPr>
            <a:xfrm>
              <a:off x="1582368" y="3728059"/>
              <a:ext cx="305659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kern="0" dirty="0">
                  <a:solidFill>
                    <a:srgbClr val="000000"/>
                  </a:solidFill>
                  <a:cs typeface="Calibri"/>
                </a:rPr>
                <a:t>E.g., Using someone’s previously collected address (to send them their order) so that you can send them your newsletter.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48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4C9CBC-6374-4532-93D2-A9436AA8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Arising with Data Collection and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18F10F-BA34-4084-ABB5-DF8C769E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ontent Placeholder 10">
            <a:extLst>
              <a:ext uri="{FF2B5EF4-FFF2-40B4-BE49-F238E27FC236}">
                <a16:creationId xmlns:a16="http://schemas.microsoft.com/office/drawing/2014/main" id="{5F6688BB-DF45-5945-BC75-4E7702EA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8387"/>
              </p:ext>
            </p:extLst>
          </p:nvPr>
        </p:nvGraphicFramePr>
        <p:xfrm>
          <a:off x="341313" y="1188244"/>
          <a:ext cx="8461375" cy="4481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3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Map&#10;&#10;Description automatically generated">
            <a:extLst>
              <a:ext uri="{FF2B5EF4-FFF2-40B4-BE49-F238E27FC236}">
                <a16:creationId xmlns:a16="http://schemas.microsoft.com/office/drawing/2014/main" id="{D1E9CDA0-E5F6-4121-AC23-233B2CE3D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8" r="1100" b="19159"/>
          <a:stretch/>
        </p:blipFill>
        <p:spPr>
          <a:xfrm>
            <a:off x="1769488" y="2400401"/>
            <a:ext cx="5605023" cy="353099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F8A2EF-CB50-4160-BB46-5FE44405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Privacy Regulation Around the World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CD4C3-25ED-4FAF-8065-40CA1A8F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Line 300">
            <a:extLst>
              <a:ext uri="{FF2B5EF4-FFF2-40B4-BE49-F238E27FC236}">
                <a16:creationId xmlns:a16="http://schemas.microsoft.com/office/drawing/2014/main" id="{0AF5736B-0D66-43DA-9F10-D4AF8A5FDD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8609" y="2127473"/>
            <a:ext cx="2050" cy="14738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ounded Rectangle 143">
            <a:extLst>
              <a:ext uri="{FF2B5EF4-FFF2-40B4-BE49-F238E27FC236}">
                <a16:creationId xmlns:a16="http://schemas.microsoft.com/office/drawing/2014/main" id="{36C70D1D-2E29-4403-9B40-4F795C6B9DED}"/>
              </a:ext>
            </a:extLst>
          </p:cNvPr>
          <p:cNvSpPr/>
          <p:nvPr/>
        </p:nvSpPr>
        <p:spPr>
          <a:xfrm>
            <a:off x="3841191" y="1793889"/>
            <a:ext cx="1724025" cy="535192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Regulation: GDPR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Jurisdiction: EU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Line 300">
            <a:extLst>
              <a:ext uri="{FF2B5EF4-FFF2-40B4-BE49-F238E27FC236}">
                <a16:creationId xmlns:a16="http://schemas.microsoft.com/office/drawing/2014/main" id="{146E6FFD-2B66-4A0C-A497-24579E04A2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19106" y="4894402"/>
            <a:ext cx="3566747" cy="4621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ounded Rectangle 143">
            <a:extLst>
              <a:ext uri="{FF2B5EF4-FFF2-40B4-BE49-F238E27FC236}">
                <a16:creationId xmlns:a16="http://schemas.microsoft.com/office/drawing/2014/main" id="{DB711734-0AB9-405B-8475-4F0692DF1A3E}"/>
              </a:ext>
            </a:extLst>
          </p:cNvPr>
          <p:cNvSpPr/>
          <p:nvPr/>
        </p:nvSpPr>
        <p:spPr>
          <a:xfrm>
            <a:off x="6710658" y="4652183"/>
            <a:ext cx="2086071" cy="535192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Regulation: POPI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Jurisdiction: South Africa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Line 300">
            <a:extLst>
              <a:ext uri="{FF2B5EF4-FFF2-40B4-BE49-F238E27FC236}">
                <a16:creationId xmlns:a16="http://schemas.microsoft.com/office/drawing/2014/main" id="{9BAFB83D-6A9C-4BE4-B1A3-538F452CC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554" y="2350384"/>
            <a:ext cx="1401744" cy="129538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ounded Rectangle 143">
            <a:extLst>
              <a:ext uri="{FF2B5EF4-FFF2-40B4-BE49-F238E27FC236}">
                <a16:creationId xmlns:a16="http://schemas.microsoft.com/office/drawing/2014/main" id="{C3E32CD2-6BA3-43DE-8A5F-79101BE6918D}"/>
              </a:ext>
            </a:extLst>
          </p:cNvPr>
          <p:cNvSpPr/>
          <p:nvPr/>
        </p:nvSpPr>
        <p:spPr>
          <a:xfrm>
            <a:off x="739461" y="2027728"/>
            <a:ext cx="1724025" cy="535192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Regulation: PIPEDA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Jurisdiction: Canada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Line 300">
            <a:extLst>
              <a:ext uri="{FF2B5EF4-FFF2-40B4-BE49-F238E27FC236}">
                <a16:creationId xmlns:a16="http://schemas.microsoft.com/office/drawing/2014/main" id="{0E13026C-53FF-4143-BD84-5075576F4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8811" y="3968423"/>
            <a:ext cx="1401745" cy="262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ounded Rectangle 143">
            <a:extLst>
              <a:ext uri="{FF2B5EF4-FFF2-40B4-BE49-F238E27FC236}">
                <a16:creationId xmlns:a16="http://schemas.microsoft.com/office/drawing/2014/main" id="{8A4BF7EA-500E-4D5E-AA38-1BFA976157B0}"/>
              </a:ext>
            </a:extLst>
          </p:cNvPr>
          <p:cNvSpPr/>
          <p:nvPr/>
        </p:nvSpPr>
        <p:spPr>
          <a:xfrm>
            <a:off x="5899967" y="2187036"/>
            <a:ext cx="3054217" cy="535192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Regulation: OECD Privacy Framework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Jurisdiction: OECD member nations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Line 300">
            <a:extLst>
              <a:ext uri="{FF2B5EF4-FFF2-40B4-BE49-F238E27FC236}">
                <a16:creationId xmlns:a16="http://schemas.microsoft.com/office/drawing/2014/main" id="{8957DACA-2DBC-4948-93A2-6A241EEE53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4359" y="3958327"/>
            <a:ext cx="327441" cy="11905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ounded Rectangle 143">
            <a:extLst>
              <a:ext uri="{FF2B5EF4-FFF2-40B4-BE49-F238E27FC236}">
                <a16:creationId xmlns:a16="http://schemas.microsoft.com/office/drawing/2014/main" id="{043C8B4C-23A3-42BF-80F9-9BABB5CC436D}"/>
              </a:ext>
            </a:extLst>
          </p:cNvPr>
          <p:cNvSpPr/>
          <p:nvPr/>
        </p:nvSpPr>
        <p:spPr>
          <a:xfrm>
            <a:off x="640327" y="4990959"/>
            <a:ext cx="2086071" cy="861931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Regulation: Code of Fair Information Practices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Jurisdiction: US (FTC)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Self-regulation</a:t>
            </a:r>
          </a:p>
        </p:txBody>
      </p:sp>
      <p:sp>
        <p:nvSpPr>
          <p:cNvPr id="17" name="Rounded Rectangle 143">
            <a:extLst>
              <a:ext uri="{FF2B5EF4-FFF2-40B4-BE49-F238E27FC236}">
                <a16:creationId xmlns:a16="http://schemas.microsoft.com/office/drawing/2014/main" id="{3F8E9E01-DA08-4DF4-8CFB-19299AFD56CE}"/>
              </a:ext>
            </a:extLst>
          </p:cNvPr>
          <p:cNvSpPr/>
          <p:nvPr/>
        </p:nvSpPr>
        <p:spPr>
          <a:xfrm>
            <a:off x="291503" y="3667317"/>
            <a:ext cx="1896428" cy="535192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Regulation: CCPA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Jurisdiction: California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Line 300">
            <a:extLst>
              <a:ext uri="{FF2B5EF4-FFF2-40B4-BE49-F238E27FC236}">
                <a16:creationId xmlns:a16="http://schemas.microsoft.com/office/drawing/2014/main" id="{61E3C824-13F6-4F9D-914C-864F917C8F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00697" y="4866370"/>
            <a:ext cx="1046032" cy="53519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ounded Rectangle 143">
            <a:extLst>
              <a:ext uri="{FF2B5EF4-FFF2-40B4-BE49-F238E27FC236}">
                <a16:creationId xmlns:a16="http://schemas.microsoft.com/office/drawing/2014/main" id="{6B31F1C9-2A92-4ABE-AC99-995C3D32DEA4}"/>
              </a:ext>
            </a:extLst>
          </p:cNvPr>
          <p:cNvSpPr/>
          <p:nvPr/>
        </p:nvSpPr>
        <p:spPr>
          <a:xfrm>
            <a:off x="4391583" y="5157341"/>
            <a:ext cx="1724025" cy="535192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Regulation: LGPD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Jurisdiction: Brazil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CEF53B-3D64-4CD0-AFB7-D32C80C7FD35}"/>
              </a:ext>
            </a:extLst>
          </p:cNvPr>
          <p:cNvSpPr/>
          <p:nvPr/>
        </p:nvSpPr>
        <p:spPr>
          <a:xfrm>
            <a:off x="0" y="1612232"/>
            <a:ext cx="9144000" cy="4439652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62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CDF54-72A3-4691-9775-18860B52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9698D-639D-4C49-9C4D-3F84B108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 GDPR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5E0AD-10C1-4D0E-BA9B-80131382D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2600" y="1060687"/>
            <a:ext cx="6934200" cy="1190143"/>
          </a:xfrm>
        </p:spPr>
        <p:txBody>
          <a:bodyPr/>
          <a:lstStyle/>
          <a:p>
            <a:r>
              <a:rPr lang="en-US" b="1" dirty="0"/>
              <a:t>GDPR</a:t>
            </a:r>
            <a:r>
              <a:rPr lang="en-US" dirty="0"/>
              <a:t>: (General Data Protection Regulation) A pan-European data protection law that expands the rights of individuals to control how their personal data is collected and processed. It also places a range of obligations on organizations to be more accountable for data protection.</a:t>
            </a:r>
          </a:p>
        </p:txBody>
      </p:sp>
      <p:graphicFrame>
        <p:nvGraphicFramePr>
          <p:cNvPr id="4" name="Group 64">
            <a:extLst>
              <a:ext uri="{FF2B5EF4-FFF2-40B4-BE49-F238E27FC236}">
                <a16:creationId xmlns:a16="http://schemas.microsoft.com/office/drawing/2014/main" id="{A203E742-AE80-4949-B03B-B70074960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39783"/>
              </p:ext>
            </p:extLst>
          </p:nvPr>
        </p:nvGraphicFramePr>
        <p:xfrm>
          <a:off x="1002687" y="2537765"/>
          <a:ext cx="7150227" cy="3345789"/>
        </p:xfrm>
        <a:graphic>
          <a:graphicData uri="http://schemas.openxmlformats.org/drawingml/2006/table">
            <a:tbl>
              <a:tblPr/>
              <a:tblGrid>
                <a:gridCol w="158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Principle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33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400" b="1" dirty="0"/>
                        <a:t>Transparency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State what data you collect and the reason you are collecting it.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Purpose limitation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Only collect the data you need to achieve your stated purposes.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Data minimization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Pursue the way to achieve your stated purposes that requires the least collection and processing of personal data.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082122"/>
                  </a:ext>
                </a:extLst>
              </a:tr>
              <a:tr h="444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Accuracy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Take all reasonable steps to erase or rectify data that is inaccurate.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256763"/>
                  </a:ext>
                </a:extLst>
              </a:tr>
              <a:tr h="444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Storage limitation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Delete personal data when it is no longer required to achieve your stated purposes.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76728"/>
                  </a:ext>
                </a:extLst>
              </a:tr>
              <a:tr h="444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Confidentiality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Process data in a way that ensures the security of personal data.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61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73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536C2-A2C2-ED46-9582-56289D6A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160BDD-7155-D744-B749-9730458604A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4A9F26A-E4D7-CA46-B04A-0BA10DA1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Privacy Regulations in the United States</a:t>
            </a:r>
          </a:p>
        </p:txBody>
      </p:sp>
      <p:graphicFrame>
        <p:nvGraphicFramePr>
          <p:cNvPr id="6" name="Group 64">
            <a:extLst>
              <a:ext uri="{FF2B5EF4-FFF2-40B4-BE49-F238E27FC236}">
                <a16:creationId xmlns:a16="http://schemas.microsoft.com/office/drawing/2014/main" id="{7FDCBBF2-3E78-4855-916F-CFF07DCBA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7662"/>
              </p:ext>
            </p:extLst>
          </p:nvPr>
        </p:nvGraphicFramePr>
        <p:xfrm>
          <a:off x="949522" y="1691180"/>
          <a:ext cx="7239000" cy="3823207"/>
        </p:xfrm>
        <a:graphic>
          <a:graphicData uri="http://schemas.openxmlformats.org/drawingml/2006/table">
            <a:tbl>
              <a:tblPr/>
              <a:tblGrid>
                <a:gridCol w="216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Name of Regulation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33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Domain and Jurisdiction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HIPAA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Domain: Healthcare information</a:t>
                      </a:r>
                    </a:p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Jurisdiction: United States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COPPA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Domain: Data privacy for children</a:t>
                      </a:r>
                    </a:p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Jurisdiction: United States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31658"/>
                  </a:ext>
                </a:extLst>
              </a:tr>
              <a:tr h="560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AAA (proposed)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Domain: Fairness in computer models</a:t>
                      </a:r>
                    </a:p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Jurisdiction: United States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09368"/>
                  </a:ext>
                </a:extLst>
              </a:tr>
              <a:tr h="560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FERPA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Domain: Access to educational information</a:t>
                      </a:r>
                    </a:p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Jurisdiction: United States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28865"/>
                  </a:ext>
                </a:extLst>
              </a:tr>
              <a:tr h="560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FIPPS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Domain: E-commerce</a:t>
                      </a:r>
                    </a:p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Jurisdiction: United States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87520"/>
                  </a:ext>
                </a:extLst>
              </a:tr>
              <a:tr h="560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BIPA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Domain: Data privacy of biometric information</a:t>
                      </a:r>
                    </a:p>
                    <a:p>
                      <a:pPr marL="169863" marR="0" lvl="0" indent="-169863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F3340"/>
                        </a:buClr>
                        <a:buSzTx/>
                        <a:buFont typeface="Arial"/>
                        <a:buChar char="•"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Jurisdiction: Illinois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67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DE55CF-03DB-4941-A422-DDF5FCA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ISO Privacy Standards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98CD6-C934-4838-B7A5-B17C0289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160BDD-7155-D744-B749-9730458604A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49F6A535-F72C-41CB-8057-0FC8BEF2EBE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41491149"/>
              </p:ext>
            </p:extLst>
          </p:nvPr>
        </p:nvGraphicFramePr>
        <p:xfrm>
          <a:off x="354846" y="1301750"/>
          <a:ext cx="84613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85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DE55CF-03DB-4941-A422-DDF5FCA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Privacy Risk Identification Techniques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98CD6-C934-4838-B7A5-B17C0289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160BDD-7155-D744-B749-9730458604AD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  <p:graphicFrame>
        <p:nvGraphicFramePr>
          <p:cNvPr id="8" name="Inhaltsplatzhalter 4">
            <a:extLst>
              <a:ext uri="{FF2B5EF4-FFF2-40B4-BE49-F238E27FC236}">
                <a16:creationId xmlns:a16="http://schemas.microsoft.com/office/drawing/2014/main" id="{1F328E1B-971D-4815-9811-9202E3DE2C9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53295227"/>
              </p:ext>
            </p:extLst>
          </p:nvPr>
        </p:nvGraphicFramePr>
        <p:xfrm>
          <a:off x="354846" y="1301750"/>
          <a:ext cx="84613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67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98CD6-C934-4838-B7A5-B17C0289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D530DEB-EFCC-CF4B-81ED-31B772C6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Scenario: Consider the RudiBrace product, or a product you are working on in your own company.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List two privacy risks associated with the product and the risk role that Rudison Technologies (or your organization) has with respect to these risks.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Are there any groups with respect to these risks that are in problematic risk roles?</a:t>
            </a:r>
            <a:endParaRPr lang="de-DE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DE55CF-03DB-4941-A422-DDF5FCA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Identifying Privacy Risks</a:t>
            </a:r>
          </a:p>
        </p:txBody>
      </p:sp>
    </p:spTree>
    <p:extLst>
      <p:ext uri="{BB962C8B-B14F-4D97-AF65-F5344CB8AC3E}">
        <p14:creationId xmlns:p14="http://schemas.microsoft.com/office/powerpoint/2010/main" val="39088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F4F6-ADA2-4591-90B6-3566C79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Privacy Tradeoffs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D9D8-663D-4675-B240-DD3AEE4A9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51F6-536C-4310-942A-9AB1A94A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8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CE3-CF82-48A8-9E18-878EC2D9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Privacy?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4D241-50F5-48A3-B119-15B029D74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C6C9B-D37E-4534-A726-BC9C1AE6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181F65-4BD5-4896-914F-F91A52C9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 between Privacy and Other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E8BB9-BF1F-4D77-AA09-BB67FF1B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B0FC96-F569-4B7E-8FC8-36246661E770}"/>
              </a:ext>
            </a:extLst>
          </p:cNvPr>
          <p:cNvGrpSpPr/>
          <p:nvPr/>
        </p:nvGrpSpPr>
        <p:grpSpPr>
          <a:xfrm>
            <a:off x="1328158" y="1301077"/>
            <a:ext cx="6487683" cy="4788195"/>
            <a:chOff x="1210087" y="1151860"/>
            <a:chExt cx="6487683" cy="478819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97983F-211C-430A-A254-068413E7F003}"/>
                </a:ext>
              </a:extLst>
            </p:cNvPr>
            <p:cNvSpPr/>
            <p:nvPr/>
          </p:nvSpPr>
          <p:spPr>
            <a:xfrm>
              <a:off x="3746863" y="2881423"/>
              <a:ext cx="1414131" cy="1329069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sz="1400" b="1" kern="0" dirty="0">
                  <a:solidFill>
                    <a:srgbClr val="FF0000"/>
                  </a:solidFill>
                  <a:latin typeface="Calibri" panose="020F0502020204030204" pitchFamily="34" charset="0"/>
                </a:rPr>
                <a:t>Privacy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001DEB-CAEF-4368-A58A-0D2F6A1915E9}"/>
                </a:ext>
              </a:extLst>
            </p:cNvPr>
            <p:cNvSpPr/>
            <p:nvPr/>
          </p:nvSpPr>
          <p:spPr>
            <a:xfrm>
              <a:off x="3746864" y="1151860"/>
              <a:ext cx="1414131" cy="1329069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sz="1400" b="1" kern="0" dirty="0">
                  <a:solidFill>
                    <a:schemeClr val="bg1"/>
                  </a:solidFill>
                  <a:latin typeface="Calibri" panose="020F0502020204030204" pitchFamily="34" charset="0"/>
                </a:rPr>
                <a:t>Security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D0B57C-AFA7-4A05-9DB0-916AC6D7993E}"/>
                </a:ext>
              </a:extLst>
            </p:cNvPr>
            <p:cNvSpPr/>
            <p:nvPr/>
          </p:nvSpPr>
          <p:spPr>
            <a:xfrm>
              <a:off x="6283639" y="2881423"/>
              <a:ext cx="1414131" cy="1329069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sz="1400" b="1" kern="0" dirty="0">
                  <a:solidFill>
                    <a:schemeClr val="bg1"/>
                  </a:solidFill>
                  <a:latin typeface="Calibri" panose="020F0502020204030204" pitchFamily="34" charset="0"/>
                </a:rPr>
                <a:t>Public Health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A8D3E5-A1C7-4E58-9484-2B079B358698}"/>
                </a:ext>
              </a:extLst>
            </p:cNvPr>
            <p:cNvSpPr/>
            <p:nvPr/>
          </p:nvSpPr>
          <p:spPr>
            <a:xfrm>
              <a:off x="1210087" y="2889928"/>
              <a:ext cx="1414131" cy="1329069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sz="1400" b="1" kern="0" dirty="0">
                  <a:solidFill>
                    <a:schemeClr val="bg1"/>
                  </a:solidFill>
                  <a:latin typeface="Calibri" panose="020F0502020204030204" pitchFamily="34" charset="0"/>
                </a:rPr>
                <a:t>Efficiency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89D921-AA28-44AF-9090-83E8EEE4FA2A}"/>
                </a:ext>
              </a:extLst>
            </p:cNvPr>
            <p:cNvSpPr/>
            <p:nvPr/>
          </p:nvSpPr>
          <p:spPr>
            <a:xfrm>
              <a:off x="3746863" y="4610986"/>
              <a:ext cx="1414131" cy="1329069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GB" sz="1400" b="1" kern="0" dirty="0">
                  <a:solidFill>
                    <a:schemeClr val="bg1"/>
                  </a:solidFill>
                  <a:latin typeface="Calibri" panose="020F0502020204030204" pitchFamily="34" charset="0"/>
                </a:rPr>
                <a:t>Conveni-ence</a:t>
              </a:r>
            </a:p>
          </p:txBody>
        </p:sp>
        <p:sp>
          <p:nvSpPr>
            <p:cNvPr id="15" name="Multiply 13">
              <a:extLst>
                <a:ext uri="{FF2B5EF4-FFF2-40B4-BE49-F238E27FC236}">
                  <a16:creationId xmlns:a16="http://schemas.microsoft.com/office/drawing/2014/main" id="{78826182-3D09-4D93-8916-C93582794AFC}"/>
                </a:ext>
              </a:extLst>
            </p:cNvPr>
            <p:cNvSpPr/>
            <p:nvPr/>
          </p:nvSpPr>
          <p:spPr>
            <a:xfrm>
              <a:off x="4249936" y="2500066"/>
              <a:ext cx="407984" cy="390460"/>
            </a:xfrm>
            <a:prstGeom prst="mathMultiply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GB" sz="1100" b="1" kern="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Multiply 14">
              <a:extLst>
                <a:ext uri="{FF2B5EF4-FFF2-40B4-BE49-F238E27FC236}">
                  <a16:creationId xmlns:a16="http://schemas.microsoft.com/office/drawing/2014/main" id="{323DAB5E-FE97-4304-9B2A-6654A6BE7871}"/>
                </a:ext>
              </a:extLst>
            </p:cNvPr>
            <p:cNvSpPr/>
            <p:nvPr/>
          </p:nvSpPr>
          <p:spPr>
            <a:xfrm>
              <a:off x="5518324" y="3350727"/>
              <a:ext cx="407984" cy="390460"/>
            </a:xfrm>
            <a:prstGeom prst="mathMultiply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GB" sz="1100" b="1" kern="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Multiply 15">
              <a:extLst>
                <a:ext uri="{FF2B5EF4-FFF2-40B4-BE49-F238E27FC236}">
                  <a16:creationId xmlns:a16="http://schemas.microsoft.com/office/drawing/2014/main" id="{E145356B-0A90-4CF2-A46B-B480CE317C8D}"/>
                </a:ext>
              </a:extLst>
            </p:cNvPr>
            <p:cNvSpPr/>
            <p:nvPr/>
          </p:nvSpPr>
          <p:spPr>
            <a:xfrm>
              <a:off x="4249936" y="4201389"/>
              <a:ext cx="407984" cy="390460"/>
            </a:xfrm>
            <a:prstGeom prst="mathMultiply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GB" sz="1100" b="1" kern="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Multiply 16">
              <a:extLst>
                <a:ext uri="{FF2B5EF4-FFF2-40B4-BE49-F238E27FC236}">
                  <a16:creationId xmlns:a16="http://schemas.microsoft.com/office/drawing/2014/main" id="{D59CE333-E575-4662-A143-D053D18FEF50}"/>
                </a:ext>
              </a:extLst>
            </p:cNvPr>
            <p:cNvSpPr/>
            <p:nvPr/>
          </p:nvSpPr>
          <p:spPr>
            <a:xfrm>
              <a:off x="2981548" y="3359232"/>
              <a:ext cx="407984" cy="390460"/>
            </a:xfrm>
            <a:prstGeom prst="mathMultiply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GB" sz="1100" b="1" kern="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8050DB3-194C-434D-9534-D79B10509414}"/>
              </a:ext>
            </a:extLst>
          </p:cNvPr>
          <p:cNvSpPr/>
          <p:nvPr/>
        </p:nvSpPr>
        <p:spPr>
          <a:xfrm>
            <a:off x="0" y="1244805"/>
            <a:ext cx="9144000" cy="4959046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295DB-5871-438C-A3E9-3712A6B3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4731B2-EFB4-48A9-BCB2-EEA66B03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Public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160C-90CA-4F0A-96CF-893B8A53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privacy intrusion for the public interest occurs, it’s an exception, not the rule.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Justification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 clear justification for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Minimizing future risks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Limit use of data acquired to the original purpose.</a:t>
            </a:r>
          </a:p>
        </p:txBody>
      </p:sp>
    </p:spTree>
    <p:extLst>
      <p:ext uri="{BB962C8B-B14F-4D97-AF65-F5344CB8AC3E}">
        <p14:creationId xmlns:p14="http://schemas.microsoft.com/office/powerpoint/2010/main" val="300512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536C2-A2C2-ED46-9582-56289D6A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160BDD-7155-D744-B749-9730458604AD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4A9F26A-E4D7-CA46-B04A-0BA10DA1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cs typeface="Calibri"/>
              </a:rPr>
              <a:t>Tradeoffs with Security</a:t>
            </a:r>
            <a:endParaRPr lang="en-US" dirty="0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D9DABF-A0B7-4401-AB98-B8A7C735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21" y="1081128"/>
            <a:ext cx="4687420" cy="2428000"/>
          </a:xfrm>
          <a:prstGeom prst="rect">
            <a:avLst/>
          </a:prstGeom>
        </p:spPr>
      </p:pic>
      <p:pic>
        <p:nvPicPr>
          <p:cNvPr id="6" name="Graphic 6" descr="Smart Phone outline">
            <a:extLst>
              <a:ext uri="{FF2B5EF4-FFF2-40B4-BE49-F238E27FC236}">
                <a16:creationId xmlns:a16="http://schemas.microsoft.com/office/drawing/2014/main" id="{0D13C61D-D1E6-4DAC-A6CE-91494F899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109" y="2701213"/>
            <a:ext cx="914400" cy="914400"/>
          </a:xfrm>
          <a:prstGeom prst="rect">
            <a:avLst/>
          </a:prstGeom>
        </p:spPr>
      </p:pic>
      <p:pic>
        <p:nvPicPr>
          <p:cNvPr id="7" name="Graphic 7" descr="Court outline">
            <a:extLst>
              <a:ext uri="{FF2B5EF4-FFF2-40B4-BE49-F238E27FC236}">
                <a16:creationId xmlns:a16="http://schemas.microsoft.com/office/drawing/2014/main" id="{67365053-319A-4DDF-AF97-880F9A324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774" y="2822785"/>
            <a:ext cx="1373841" cy="1373841"/>
          </a:xfrm>
          <a:prstGeom prst="rect">
            <a:avLst/>
          </a:prstGeom>
        </p:spPr>
      </p:pic>
      <p:pic>
        <p:nvPicPr>
          <p:cNvPr id="8" name="Graphic 8" descr="Scales of justice outline">
            <a:extLst>
              <a:ext uri="{FF2B5EF4-FFF2-40B4-BE49-F238E27FC236}">
                <a16:creationId xmlns:a16="http://schemas.microsoft.com/office/drawing/2014/main" id="{14266896-4F92-4EA2-A06D-1742A9585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4799" y="3508802"/>
            <a:ext cx="2713321" cy="2690090"/>
          </a:xfrm>
          <a:prstGeom prst="rect">
            <a:avLst/>
          </a:prstGeom>
        </p:spPr>
      </p:pic>
      <p:pic>
        <p:nvPicPr>
          <p:cNvPr id="9" name="Graphic 9" descr="Police female with solid fill">
            <a:extLst>
              <a:ext uri="{FF2B5EF4-FFF2-40B4-BE49-F238E27FC236}">
                <a16:creationId xmlns:a16="http://schemas.microsoft.com/office/drawing/2014/main" id="{7A4FEC06-E58A-4428-8169-D814B298AC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0013" y="1840258"/>
            <a:ext cx="914400" cy="914400"/>
          </a:xfrm>
          <a:prstGeom prst="rect">
            <a:avLst/>
          </a:prstGeom>
        </p:spPr>
      </p:pic>
      <p:pic>
        <p:nvPicPr>
          <p:cNvPr id="14" name="Graphic 13" descr="Lock outline">
            <a:extLst>
              <a:ext uri="{FF2B5EF4-FFF2-40B4-BE49-F238E27FC236}">
                <a16:creationId xmlns:a16="http://schemas.microsoft.com/office/drawing/2014/main" id="{81EECCAD-D3F5-445C-98D6-A97D5D7E30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58154" y="3158413"/>
            <a:ext cx="914400" cy="914400"/>
          </a:xfrm>
          <a:prstGeom prst="rect">
            <a:avLst/>
          </a:prstGeom>
        </p:spPr>
      </p:pic>
      <p:sp>
        <p:nvSpPr>
          <p:cNvPr id="18" name="Rounded Rectangle 143">
            <a:extLst>
              <a:ext uri="{FF2B5EF4-FFF2-40B4-BE49-F238E27FC236}">
                <a16:creationId xmlns:a16="http://schemas.microsoft.com/office/drawing/2014/main" id="{E3BBB4A5-9C9C-44CC-BEB9-AE43B73B27CA}"/>
              </a:ext>
            </a:extLst>
          </p:cNvPr>
          <p:cNvSpPr/>
          <p:nvPr/>
        </p:nvSpPr>
        <p:spPr>
          <a:xfrm>
            <a:off x="2109701" y="4716528"/>
            <a:ext cx="1177532" cy="274638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Rounded Rectangle 143">
            <a:extLst>
              <a:ext uri="{FF2B5EF4-FFF2-40B4-BE49-F238E27FC236}">
                <a16:creationId xmlns:a16="http://schemas.microsoft.com/office/drawing/2014/main" id="{D214DF7E-4134-4E7C-9834-A3767D689D5A}"/>
              </a:ext>
            </a:extLst>
          </p:cNvPr>
          <p:cNvSpPr/>
          <p:nvPr/>
        </p:nvSpPr>
        <p:spPr>
          <a:xfrm>
            <a:off x="6035686" y="4716528"/>
            <a:ext cx="1177532" cy="274638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26993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536C2-A2C2-ED46-9582-56289D6A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160BDD-7155-D744-B749-9730458604AD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4A9F26A-E4D7-CA46-B04A-0BA10DA1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cs typeface="Calibri"/>
              </a:rPr>
              <a:t>Tradeoffs with Public Health</a:t>
            </a:r>
            <a:endParaRPr lang="en-US" dirty="0"/>
          </a:p>
        </p:txBody>
      </p:sp>
      <p:pic>
        <p:nvPicPr>
          <p:cNvPr id="8" name="Graphic 8" descr="Scales of justice outline">
            <a:extLst>
              <a:ext uri="{FF2B5EF4-FFF2-40B4-BE49-F238E27FC236}">
                <a16:creationId xmlns:a16="http://schemas.microsoft.com/office/drawing/2014/main" id="{14266896-4F92-4EA2-A06D-1742A9585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4650" y="2878499"/>
            <a:ext cx="2735417" cy="2724210"/>
          </a:xfrm>
          <a:prstGeom prst="rect">
            <a:avLst/>
          </a:prstGeom>
        </p:spPr>
      </p:pic>
      <p:pic>
        <p:nvPicPr>
          <p:cNvPr id="10" name="Graphic 10" descr="Immunity outline">
            <a:extLst>
              <a:ext uri="{FF2B5EF4-FFF2-40B4-BE49-F238E27FC236}">
                <a16:creationId xmlns:a16="http://schemas.microsoft.com/office/drawing/2014/main" id="{602745CD-0810-4A1F-AE2D-74FD1D5E2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66" y="3884223"/>
            <a:ext cx="914400" cy="914400"/>
          </a:xfrm>
          <a:prstGeom prst="rect">
            <a:avLst/>
          </a:prstGeom>
        </p:spPr>
      </p:pic>
      <p:pic>
        <p:nvPicPr>
          <p:cNvPr id="11" name="Graphic 11" descr="Needle outline">
            <a:extLst>
              <a:ext uri="{FF2B5EF4-FFF2-40B4-BE49-F238E27FC236}">
                <a16:creationId xmlns:a16="http://schemas.microsoft.com/office/drawing/2014/main" id="{58900D5C-021D-4124-87B8-922E185429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2259" y="4857716"/>
            <a:ext cx="914400" cy="914400"/>
          </a:xfrm>
          <a:prstGeom prst="rect">
            <a:avLst/>
          </a:prstGeom>
        </p:spPr>
      </p:pic>
      <p:pic>
        <p:nvPicPr>
          <p:cNvPr id="13" name="Graphic 13" descr="Scientist female outline">
            <a:extLst>
              <a:ext uri="{FF2B5EF4-FFF2-40B4-BE49-F238E27FC236}">
                <a16:creationId xmlns:a16="http://schemas.microsoft.com/office/drawing/2014/main" id="{8A12A7CD-884C-4FED-AF90-494EBAD51F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9621" y="3238246"/>
            <a:ext cx="914400" cy="914400"/>
          </a:xfrm>
          <a:prstGeom prst="rect">
            <a:avLst/>
          </a:prstGeom>
        </p:spPr>
      </p:pic>
      <p:pic>
        <p:nvPicPr>
          <p:cNvPr id="15" name="Graphic 15" descr="Map with pin outline">
            <a:extLst>
              <a:ext uri="{FF2B5EF4-FFF2-40B4-BE49-F238E27FC236}">
                <a16:creationId xmlns:a16="http://schemas.microsoft.com/office/drawing/2014/main" id="{ECC18AC7-DCE0-4DEA-B09E-BE06E0C2F6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9061" y="4765040"/>
            <a:ext cx="914400" cy="914400"/>
          </a:xfrm>
          <a:prstGeom prst="rect">
            <a:avLst/>
          </a:prstGeom>
        </p:spPr>
      </p:pic>
      <p:pic>
        <p:nvPicPr>
          <p:cNvPr id="16" name="Graphic 16" descr="Route (Two Pins With A Path) outline">
            <a:extLst>
              <a:ext uri="{FF2B5EF4-FFF2-40B4-BE49-F238E27FC236}">
                <a16:creationId xmlns:a16="http://schemas.microsoft.com/office/drawing/2014/main" id="{C6184C01-40C9-46CB-9529-7F373F9E44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2277" y="4240604"/>
            <a:ext cx="914400" cy="914400"/>
          </a:xfrm>
          <a:prstGeom prst="rect">
            <a:avLst/>
          </a:prstGeom>
        </p:spPr>
      </p:pic>
      <p:pic>
        <p:nvPicPr>
          <p:cNvPr id="17" name="Graphic 17" descr="Security camera outline">
            <a:extLst>
              <a:ext uri="{FF2B5EF4-FFF2-40B4-BE49-F238E27FC236}">
                <a16:creationId xmlns:a16="http://schemas.microsoft.com/office/drawing/2014/main" id="{4F9EE548-C2F0-483C-87BA-119AE37C33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28714" y="3125714"/>
            <a:ext cx="914400" cy="914400"/>
          </a:xfrm>
          <a:prstGeom prst="rect">
            <a:avLst/>
          </a:prstGeom>
        </p:spPr>
      </p:pic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E91B97-5EB6-4395-9B12-B1840BA2D3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3480" y="1114685"/>
            <a:ext cx="5774075" cy="1520698"/>
          </a:xfrm>
          <a:prstGeom prst="rect">
            <a:avLst/>
          </a:prstGeom>
        </p:spPr>
      </p:pic>
      <p:sp>
        <p:nvSpPr>
          <p:cNvPr id="24" name="Rounded Rectangle 143">
            <a:extLst>
              <a:ext uri="{FF2B5EF4-FFF2-40B4-BE49-F238E27FC236}">
                <a16:creationId xmlns:a16="http://schemas.microsoft.com/office/drawing/2014/main" id="{D63514D6-F540-42B6-88D0-587FB37B5D95}"/>
              </a:ext>
            </a:extLst>
          </p:cNvPr>
          <p:cNvSpPr/>
          <p:nvPr/>
        </p:nvSpPr>
        <p:spPr>
          <a:xfrm>
            <a:off x="2255559" y="4103285"/>
            <a:ext cx="1177532" cy="274638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Rounded Rectangle 143">
            <a:extLst>
              <a:ext uri="{FF2B5EF4-FFF2-40B4-BE49-F238E27FC236}">
                <a16:creationId xmlns:a16="http://schemas.microsoft.com/office/drawing/2014/main" id="{1C33FCA8-3678-4C15-ABA6-B8572E00C161}"/>
              </a:ext>
            </a:extLst>
          </p:cNvPr>
          <p:cNvSpPr/>
          <p:nvPr/>
        </p:nvSpPr>
        <p:spPr>
          <a:xfrm>
            <a:off x="5731626" y="4103285"/>
            <a:ext cx="1177532" cy="274638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 Health</a:t>
            </a:r>
          </a:p>
        </p:txBody>
      </p:sp>
    </p:spTree>
    <p:extLst>
      <p:ext uri="{BB962C8B-B14F-4D97-AF65-F5344CB8AC3E}">
        <p14:creationId xmlns:p14="http://schemas.microsoft.com/office/powerpoint/2010/main" val="338028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536C2-A2C2-ED46-9582-56289D6A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160BDD-7155-D744-B749-9730458604AD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4A9F26A-E4D7-CA46-B04A-0BA10DA1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cs typeface="Calibri"/>
              </a:rPr>
              <a:t>Tradeoffs with Convenience and Efficiency</a:t>
            </a:r>
            <a:endParaRPr lang="en-US" dirty="0"/>
          </a:p>
        </p:txBody>
      </p:sp>
      <p:pic>
        <p:nvPicPr>
          <p:cNvPr id="8" name="Graphic 8" descr="Scales of justice outline">
            <a:extLst>
              <a:ext uri="{FF2B5EF4-FFF2-40B4-BE49-F238E27FC236}">
                <a16:creationId xmlns:a16="http://schemas.microsoft.com/office/drawing/2014/main" id="{14266896-4F92-4EA2-A06D-1742A9585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138" y="2956416"/>
            <a:ext cx="2748260" cy="2737053"/>
          </a:xfrm>
          <a:prstGeom prst="rect">
            <a:avLst/>
          </a:prstGeom>
        </p:spPr>
      </p:pic>
      <p:pic>
        <p:nvPicPr>
          <p:cNvPr id="7" name="Graphic 8" descr="Ecommerce outline">
            <a:extLst>
              <a:ext uri="{FF2B5EF4-FFF2-40B4-BE49-F238E27FC236}">
                <a16:creationId xmlns:a16="http://schemas.microsoft.com/office/drawing/2014/main" id="{CA68CA03-3F92-4785-A27F-1804A4F16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0184" y="2999865"/>
            <a:ext cx="914400" cy="914400"/>
          </a:xfrm>
          <a:prstGeom prst="rect">
            <a:avLst/>
          </a:prstGeom>
        </p:spPr>
      </p:pic>
      <p:pic>
        <p:nvPicPr>
          <p:cNvPr id="14" name="Graphic 22" descr="Body builder outline">
            <a:extLst>
              <a:ext uri="{FF2B5EF4-FFF2-40B4-BE49-F238E27FC236}">
                <a16:creationId xmlns:a16="http://schemas.microsoft.com/office/drawing/2014/main" id="{DEAF180D-F131-4F53-BA37-E86029B91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3918" y="4494538"/>
            <a:ext cx="914400" cy="914400"/>
          </a:xfrm>
          <a:prstGeom prst="rect">
            <a:avLst/>
          </a:prstGeom>
        </p:spPr>
      </p:pic>
      <p:pic>
        <p:nvPicPr>
          <p:cNvPr id="23" name="Graphic 23" descr="Bar chart outline">
            <a:extLst>
              <a:ext uri="{FF2B5EF4-FFF2-40B4-BE49-F238E27FC236}">
                <a16:creationId xmlns:a16="http://schemas.microsoft.com/office/drawing/2014/main" id="{0F74AE26-DCEC-4327-897E-BFFF0B71C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862" y="2775434"/>
            <a:ext cx="914400" cy="914400"/>
          </a:xfrm>
          <a:prstGeom prst="rect">
            <a:avLst/>
          </a:prstGeom>
        </p:spPr>
      </p:pic>
      <p:pic>
        <p:nvPicPr>
          <p:cNvPr id="24" name="Graphic 24" descr="Work from home Wi-Fi outline">
            <a:extLst>
              <a:ext uri="{FF2B5EF4-FFF2-40B4-BE49-F238E27FC236}">
                <a16:creationId xmlns:a16="http://schemas.microsoft.com/office/drawing/2014/main" id="{86F7028B-F8A7-41E8-96BE-11B32A3266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1595" y="5245332"/>
            <a:ext cx="1138517" cy="1138517"/>
          </a:xfrm>
          <a:prstGeom prst="rect">
            <a:avLst/>
          </a:prstGeom>
        </p:spPr>
      </p:pic>
      <p:pic>
        <p:nvPicPr>
          <p:cNvPr id="25" name="Graphic 25" descr="Security camera outline">
            <a:extLst>
              <a:ext uri="{FF2B5EF4-FFF2-40B4-BE49-F238E27FC236}">
                <a16:creationId xmlns:a16="http://schemas.microsoft.com/office/drawing/2014/main" id="{D5692D0E-A1E6-412C-B904-734D9EC603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58062" y="4393095"/>
            <a:ext cx="914400" cy="914400"/>
          </a:xfrm>
          <a:prstGeom prst="rect">
            <a:avLst/>
          </a:prstGeom>
        </p:spPr>
      </p:pic>
      <p:pic>
        <p:nvPicPr>
          <p:cNvPr id="26" name="Graphic 26" descr="Door Closed outline">
            <a:extLst>
              <a:ext uri="{FF2B5EF4-FFF2-40B4-BE49-F238E27FC236}">
                <a16:creationId xmlns:a16="http://schemas.microsoft.com/office/drawing/2014/main" id="{9E9F832F-91F1-47EF-8116-1098CFB1AE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8242" y="5413421"/>
            <a:ext cx="914400" cy="914400"/>
          </a:xfrm>
          <a:prstGeom prst="rect">
            <a:avLst/>
          </a:prstGeom>
        </p:spPr>
      </p:pic>
      <p:sp>
        <p:nvSpPr>
          <p:cNvPr id="13" name="Rounded Rectangle 143">
            <a:extLst>
              <a:ext uri="{FF2B5EF4-FFF2-40B4-BE49-F238E27FC236}">
                <a16:creationId xmlns:a16="http://schemas.microsoft.com/office/drawing/2014/main" id="{1C2F06C6-2B99-41A7-8158-DB2A238F9C9B}"/>
              </a:ext>
            </a:extLst>
          </p:cNvPr>
          <p:cNvSpPr/>
          <p:nvPr/>
        </p:nvSpPr>
        <p:spPr>
          <a:xfrm>
            <a:off x="2037509" y="3864059"/>
            <a:ext cx="1177532" cy="274638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Rounded Rectangle 143">
            <a:extLst>
              <a:ext uri="{FF2B5EF4-FFF2-40B4-BE49-F238E27FC236}">
                <a16:creationId xmlns:a16="http://schemas.microsoft.com/office/drawing/2014/main" id="{1DC4EDC5-D1CC-4DB8-91D3-BDCA7BE90DFB}"/>
              </a:ext>
            </a:extLst>
          </p:cNvPr>
          <p:cNvSpPr/>
          <p:nvPr/>
        </p:nvSpPr>
        <p:spPr>
          <a:xfrm>
            <a:off x="5904618" y="3780225"/>
            <a:ext cx="1295285" cy="442307"/>
          </a:xfrm>
          <a:prstGeom prst="roundRect">
            <a:avLst/>
          </a:prstGeom>
          <a:solidFill>
            <a:srgbClr val="EF3340"/>
          </a:solidFill>
          <a:ln w="25400" cap="flat" cmpd="sng" algn="ctr">
            <a:noFill/>
            <a:prstDash val="solid"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Convenience/ Efficiency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84BFBBA-2E43-45B6-B369-4082C5C66C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05441" y="1034480"/>
            <a:ext cx="3767654" cy="20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2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98CD6-C934-4838-B7A5-B17C0289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DE55CF-03DB-4941-A422-DDF5FCA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Discussing Privacy Tradeoffs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724E4-0F71-460A-A05E-ABEA02B9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14072"/>
            <a:ext cx="8460150" cy="4920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Scenario: General discussion.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What limits to privacy should we accept for the sake of national security, public health, and the quality and efficiency of services?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In what contexts do you think privacy overrides other values?</a:t>
            </a:r>
            <a:endParaRPr lang="de-DE" dirty="0"/>
          </a:p>
          <a:p>
            <a:endParaRPr lang="de-DE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36453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F4F6-ADA2-4591-90B6-3566C79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Mitigate Privacy Risks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D9D8-663D-4675-B240-DD3AEE4A9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51F6-536C-4310-942A-9AB1A94A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16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6F463-5F58-401D-ACEA-216F8C2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678F66-6916-42C8-BD00-86FC51DB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Selecting Mitigation Strategies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8A1974-9C28-42DF-BB69-9AF7C62EE355}"/>
              </a:ext>
            </a:extLst>
          </p:cNvPr>
          <p:cNvGrpSpPr/>
          <p:nvPr/>
        </p:nvGrpSpPr>
        <p:grpSpPr>
          <a:xfrm>
            <a:off x="0" y="944880"/>
            <a:ext cx="9144000" cy="5624731"/>
            <a:chOff x="0" y="944880"/>
            <a:chExt cx="9144000" cy="5624731"/>
          </a:xfrm>
        </p:grpSpPr>
        <p:sp>
          <p:nvSpPr>
            <p:cNvPr id="11" name="Rounded Rectangle 149">
              <a:extLst>
                <a:ext uri="{FF2B5EF4-FFF2-40B4-BE49-F238E27FC236}">
                  <a16:creationId xmlns:a16="http://schemas.microsoft.com/office/drawing/2014/main" id="{E3B756CE-D375-804E-B33B-279197250991}"/>
                </a:ext>
              </a:extLst>
            </p:cNvPr>
            <p:cNvSpPr/>
            <p:nvPr/>
          </p:nvSpPr>
          <p:spPr>
            <a:xfrm>
              <a:off x="1356216" y="3217569"/>
              <a:ext cx="1462719" cy="13478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Minimize Data Collection and Sharing</a:t>
              </a:r>
            </a:p>
          </p:txBody>
        </p:sp>
        <p:sp>
          <p:nvSpPr>
            <p:cNvPr id="12" name="Rounded Rectangle 149">
              <a:extLst>
                <a:ext uri="{FF2B5EF4-FFF2-40B4-BE49-F238E27FC236}">
                  <a16:creationId xmlns:a16="http://schemas.microsoft.com/office/drawing/2014/main" id="{0603C2A0-D23F-7941-847B-9B1CEB8258D5}"/>
                </a:ext>
              </a:extLst>
            </p:cNvPr>
            <p:cNvSpPr/>
            <p:nvPr/>
          </p:nvSpPr>
          <p:spPr>
            <a:xfrm>
              <a:off x="2781219" y="3553986"/>
              <a:ext cx="1469204" cy="6749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Protect Data</a:t>
              </a:r>
            </a:p>
          </p:txBody>
        </p:sp>
        <p:sp>
          <p:nvSpPr>
            <p:cNvPr id="13" name="Rounded Rectangle 149">
              <a:extLst>
                <a:ext uri="{FF2B5EF4-FFF2-40B4-BE49-F238E27FC236}">
                  <a16:creationId xmlns:a16="http://schemas.microsoft.com/office/drawing/2014/main" id="{A3FB6C0C-5129-7C46-B58B-2F82A6A5FEFF}"/>
                </a:ext>
              </a:extLst>
            </p:cNvPr>
            <p:cNvSpPr/>
            <p:nvPr/>
          </p:nvSpPr>
          <p:spPr>
            <a:xfrm>
              <a:off x="4463653" y="3553986"/>
              <a:ext cx="1150706" cy="6749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Opt-in and Consent</a:t>
              </a:r>
            </a:p>
          </p:txBody>
        </p:sp>
        <p:sp>
          <p:nvSpPr>
            <p:cNvPr id="14" name="Rechteckige Legende 13">
              <a:extLst>
                <a:ext uri="{FF2B5EF4-FFF2-40B4-BE49-F238E27FC236}">
                  <a16:creationId xmlns:a16="http://schemas.microsoft.com/office/drawing/2014/main" id="{E1AEF6AA-4BF9-F24C-BA0C-D5649899C84A}"/>
                </a:ext>
              </a:extLst>
            </p:cNvPr>
            <p:cNvSpPr/>
            <p:nvPr/>
          </p:nvSpPr>
          <p:spPr>
            <a:xfrm>
              <a:off x="4250423" y="1188460"/>
              <a:ext cx="1613043" cy="946630"/>
            </a:xfrm>
            <a:prstGeom prst="wedgeRectCallout">
              <a:avLst>
                <a:gd name="adj1" fmla="val -158070"/>
                <a:gd name="adj2" fmla="val 26800"/>
              </a:avLst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300" b="1" kern="0" dirty="0">
                  <a:solidFill>
                    <a:sysClr val="windowText" lastClr="000000"/>
                  </a:solidFill>
                </a:rPr>
                <a:t>Can we do without this data?</a:t>
              </a:r>
            </a:p>
          </p:txBody>
        </p:sp>
        <p:sp>
          <p:nvSpPr>
            <p:cNvPr id="15" name="Rechteckige Legende 14">
              <a:extLst>
                <a:ext uri="{FF2B5EF4-FFF2-40B4-BE49-F238E27FC236}">
                  <a16:creationId xmlns:a16="http://schemas.microsoft.com/office/drawing/2014/main" id="{96056FA6-9879-4B4A-B6AB-FB440DA22C1A}"/>
                </a:ext>
              </a:extLst>
            </p:cNvPr>
            <p:cNvSpPr/>
            <p:nvPr/>
          </p:nvSpPr>
          <p:spPr>
            <a:xfrm>
              <a:off x="6071707" y="2278276"/>
              <a:ext cx="2153986" cy="946630"/>
            </a:xfrm>
            <a:prstGeom prst="wedgeRectCallout">
              <a:avLst>
                <a:gd name="adj1" fmla="val -143319"/>
                <a:gd name="adj2" fmla="val -584"/>
              </a:avLst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300" b="1" kern="0" dirty="0">
                  <a:solidFill>
                    <a:sysClr val="windowText" lastClr="000000"/>
                  </a:solidFill>
                </a:rPr>
                <a:t>Can we protect this data?</a:t>
              </a:r>
            </a:p>
          </p:txBody>
        </p:sp>
        <p:sp>
          <p:nvSpPr>
            <p:cNvPr id="16" name="Rechteckige Legende 15">
              <a:extLst>
                <a:ext uri="{FF2B5EF4-FFF2-40B4-BE49-F238E27FC236}">
                  <a16:creationId xmlns:a16="http://schemas.microsoft.com/office/drawing/2014/main" id="{7406999D-4930-A14B-820A-540ECF42639C}"/>
                </a:ext>
              </a:extLst>
            </p:cNvPr>
            <p:cNvSpPr/>
            <p:nvPr/>
          </p:nvSpPr>
          <p:spPr>
            <a:xfrm>
              <a:off x="6034918" y="4700316"/>
              <a:ext cx="2783780" cy="946630"/>
            </a:xfrm>
            <a:prstGeom prst="wedgeRectCallout">
              <a:avLst>
                <a:gd name="adj1" fmla="val -67756"/>
                <a:gd name="adj2" fmla="val -107298"/>
              </a:avLst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300" b="1" kern="0" dirty="0">
                  <a:solidFill>
                    <a:sysClr val="windowText" lastClr="000000"/>
                  </a:solidFill>
                </a:rPr>
                <a:t>Do users meaningfully consent to the way we collect and use this data?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162F6C9-8B97-524F-84AB-5D50CF2BB47A}"/>
                </a:ext>
              </a:extLst>
            </p:cNvPr>
            <p:cNvGrpSpPr/>
            <p:nvPr/>
          </p:nvGrpSpPr>
          <p:grpSpPr>
            <a:xfrm rot="5400000">
              <a:off x="1148120" y="1503934"/>
              <a:ext cx="5160214" cy="4728581"/>
              <a:chOff x="1148120" y="1503934"/>
              <a:chExt cx="5160214" cy="4728581"/>
            </a:xfrm>
          </p:grpSpPr>
          <p:sp>
            <p:nvSpPr>
              <p:cNvPr id="19" name="Dreieck 18">
                <a:extLst>
                  <a:ext uri="{FF2B5EF4-FFF2-40B4-BE49-F238E27FC236}">
                    <a16:creationId xmlns:a16="http://schemas.microsoft.com/office/drawing/2014/main" id="{69667F46-BCD6-9A4A-85EF-2D4E4492B704}"/>
                  </a:ext>
                </a:extLst>
              </p:cNvPr>
              <p:cNvSpPr/>
              <p:nvPr/>
            </p:nvSpPr>
            <p:spPr>
              <a:xfrm>
                <a:off x="1148120" y="1503934"/>
                <a:ext cx="5160214" cy="4728581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21" name="Gerade Verbindung 20">
                <a:extLst>
                  <a:ext uri="{FF2B5EF4-FFF2-40B4-BE49-F238E27FC236}">
                    <a16:creationId xmlns:a16="http://schemas.microsoft.com/office/drawing/2014/main" id="{8B9AAE5A-2474-7046-BDF0-138103B85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64" y="4736391"/>
                <a:ext cx="3544584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90FE4140-E34F-9C44-9A70-751B4BC23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022" y="3267186"/>
                <a:ext cx="1910994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26B356A-0E16-46B7-8CD1-C93598C98FA8}"/>
                </a:ext>
              </a:extLst>
            </p:cNvPr>
            <p:cNvSpPr/>
            <p:nvPr/>
          </p:nvSpPr>
          <p:spPr>
            <a:xfrm>
              <a:off x="0" y="944880"/>
              <a:ext cx="9144000" cy="5624731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00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CA6442-2F89-489F-B59C-124D23CB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160BDD-7155-D744-B749-9730458604AD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896065-9A3A-4679-817D-9E93E41D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Minimization of Collecting and Sharing Private Data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FD22B44-92FD-574A-8DBD-4B6822CE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Avoiding the collection and sharing of data that is not necessary for your stated purposes.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What is necessary?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What about sharing with other organizations?</a:t>
            </a:r>
            <a:endParaRPr lang="de-DE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8796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BC4736-53AB-4B70-8960-6363D855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What Private Data Needs to Be Collected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CDA03-9E14-4702-A583-D1BEBC7E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 descr="Reizstoff">
            <a:extLst>
              <a:ext uri="{FF2B5EF4-FFF2-40B4-BE49-F238E27FC236}">
                <a16:creationId xmlns:a16="http://schemas.microsoft.com/office/drawing/2014/main" id="{6A7E8D61-AEA4-4482-8D05-FC121061ABF2}"/>
              </a:ext>
            </a:extLst>
          </p:cNvPr>
          <p:cNvSpPr/>
          <p:nvPr/>
        </p:nvSpPr>
        <p:spPr>
          <a:xfrm>
            <a:off x="1355574" y="1631946"/>
            <a:ext cx="903675" cy="9036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571509B-8EA2-4BF7-BF3F-C0B340EF5824}"/>
              </a:ext>
            </a:extLst>
          </p:cNvPr>
          <p:cNvSpPr/>
          <p:nvPr/>
        </p:nvSpPr>
        <p:spPr>
          <a:xfrm>
            <a:off x="180798" y="2770610"/>
            <a:ext cx="3253225" cy="742500"/>
          </a:xfrm>
          <a:custGeom>
            <a:avLst/>
            <a:gdLst>
              <a:gd name="connsiteX0" fmla="*/ 0 w 2208984"/>
              <a:gd name="connsiteY0" fmla="*/ 0 h 742500"/>
              <a:gd name="connsiteX1" fmla="*/ 2208984 w 2208984"/>
              <a:gd name="connsiteY1" fmla="*/ 0 h 742500"/>
              <a:gd name="connsiteX2" fmla="*/ 2208984 w 2208984"/>
              <a:gd name="connsiteY2" fmla="*/ 742500 h 742500"/>
              <a:gd name="connsiteX3" fmla="*/ 0 w 2208984"/>
              <a:gd name="connsiteY3" fmla="*/ 742500 h 742500"/>
              <a:gd name="connsiteX4" fmla="*/ 0 w 2208984"/>
              <a:gd name="connsiteY4" fmla="*/ 0 h 74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8984" h="742500">
                <a:moveTo>
                  <a:pt x="0" y="0"/>
                </a:moveTo>
                <a:lnTo>
                  <a:pt x="2208984" y="0"/>
                </a:lnTo>
                <a:lnTo>
                  <a:pt x="2208984" y="742500"/>
                </a:lnTo>
                <a:lnTo>
                  <a:pt x="0" y="742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 baseline="0" dirty="0"/>
              <a:t>What is necessary is not clear-cut. Rather, applying the criteria requires making ethical judgment calls.</a:t>
            </a:r>
            <a:r>
              <a:rPr lang="de-DE" sz="1500" b="1" kern="1200" baseline="0" dirty="0"/>
              <a:t> </a:t>
            </a:r>
            <a:endParaRPr lang="en-US" sz="1500" b="1" kern="1200" dirty="0"/>
          </a:p>
        </p:txBody>
      </p:sp>
      <p:sp>
        <p:nvSpPr>
          <p:cNvPr id="7" name="Rectangle 6" descr="Benutzer">
            <a:extLst>
              <a:ext uri="{FF2B5EF4-FFF2-40B4-BE49-F238E27FC236}">
                <a16:creationId xmlns:a16="http://schemas.microsoft.com/office/drawing/2014/main" id="{023022AC-1130-4729-974A-8485A8503ABA}"/>
              </a:ext>
            </a:extLst>
          </p:cNvPr>
          <p:cNvSpPr/>
          <p:nvPr/>
        </p:nvSpPr>
        <p:spPr>
          <a:xfrm>
            <a:off x="4120162" y="3237471"/>
            <a:ext cx="903675" cy="90367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C6AD95-E6EC-41BB-9FA0-FEDB50BD3359}"/>
              </a:ext>
            </a:extLst>
          </p:cNvPr>
          <p:cNvSpPr/>
          <p:nvPr/>
        </p:nvSpPr>
        <p:spPr>
          <a:xfrm>
            <a:off x="3300975" y="4290428"/>
            <a:ext cx="2542048" cy="742500"/>
          </a:xfrm>
          <a:custGeom>
            <a:avLst/>
            <a:gdLst>
              <a:gd name="connsiteX0" fmla="*/ 0 w 2429883"/>
              <a:gd name="connsiteY0" fmla="*/ 0 h 742500"/>
              <a:gd name="connsiteX1" fmla="*/ 2429883 w 2429883"/>
              <a:gd name="connsiteY1" fmla="*/ 0 h 742500"/>
              <a:gd name="connsiteX2" fmla="*/ 2429883 w 2429883"/>
              <a:gd name="connsiteY2" fmla="*/ 742500 h 742500"/>
              <a:gd name="connsiteX3" fmla="*/ 0 w 2429883"/>
              <a:gd name="connsiteY3" fmla="*/ 742500 h 742500"/>
              <a:gd name="connsiteX4" fmla="*/ 0 w 2429883"/>
              <a:gd name="connsiteY4" fmla="*/ 0 h 74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883" h="742500">
                <a:moveTo>
                  <a:pt x="0" y="0"/>
                </a:moveTo>
                <a:lnTo>
                  <a:pt x="2429883" y="0"/>
                </a:lnTo>
                <a:lnTo>
                  <a:pt x="2429883" y="742500"/>
                </a:lnTo>
                <a:lnTo>
                  <a:pt x="0" y="742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 baseline="0" dirty="0"/>
              <a:t>Product teams know that features of products often change over time.</a:t>
            </a:r>
            <a:r>
              <a:rPr lang="de-DE" sz="1300" b="1" kern="1200" baseline="0" dirty="0"/>
              <a:t> </a:t>
            </a:r>
            <a:endParaRPr lang="en-US" sz="1300" b="1" kern="1200" dirty="0"/>
          </a:p>
        </p:txBody>
      </p:sp>
      <p:sp>
        <p:nvSpPr>
          <p:cNvPr id="9" name="Rectangle 8" descr="Arzt">
            <a:extLst>
              <a:ext uri="{FF2B5EF4-FFF2-40B4-BE49-F238E27FC236}">
                <a16:creationId xmlns:a16="http://schemas.microsoft.com/office/drawing/2014/main" id="{909E4046-F503-4935-B05B-853F1FFF2370}"/>
              </a:ext>
            </a:extLst>
          </p:cNvPr>
          <p:cNvSpPr/>
          <p:nvPr/>
        </p:nvSpPr>
        <p:spPr>
          <a:xfrm>
            <a:off x="6932510" y="4529096"/>
            <a:ext cx="903675" cy="90367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185941-6156-4D7E-BA47-6386B46A12B0}"/>
              </a:ext>
            </a:extLst>
          </p:cNvPr>
          <p:cNvSpPr/>
          <p:nvPr/>
        </p:nvSpPr>
        <p:spPr>
          <a:xfrm>
            <a:off x="6047902" y="5618083"/>
            <a:ext cx="2672891" cy="816750"/>
          </a:xfrm>
          <a:custGeom>
            <a:avLst/>
            <a:gdLst>
              <a:gd name="connsiteX0" fmla="*/ 0 w 2672891"/>
              <a:gd name="connsiteY0" fmla="*/ 0 h 816750"/>
              <a:gd name="connsiteX1" fmla="*/ 2672891 w 2672891"/>
              <a:gd name="connsiteY1" fmla="*/ 0 h 816750"/>
              <a:gd name="connsiteX2" fmla="*/ 2672891 w 2672891"/>
              <a:gd name="connsiteY2" fmla="*/ 816750 h 816750"/>
              <a:gd name="connsiteX3" fmla="*/ 0 w 2672891"/>
              <a:gd name="connsiteY3" fmla="*/ 816750 h 816750"/>
              <a:gd name="connsiteX4" fmla="*/ 0 w 2672891"/>
              <a:gd name="connsiteY4" fmla="*/ 0 h 81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891" h="816750">
                <a:moveTo>
                  <a:pt x="0" y="0"/>
                </a:moveTo>
                <a:lnTo>
                  <a:pt x="2672891" y="0"/>
                </a:lnTo>
                <a:lnTo>
                  <a:pt x="2672891" y="816750"/>
                </a:lnTo>
                <a:lnTo>
                  <a:pt x="0" y="816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b="1" kern="1200" baseline="0" dirty="0"/>
              <a:t>There is sometimes a tradeoff between minimizing the collection of personal data and fair treatment.</a:t>
            </a:r>
            <a:r>
              <a:rPr lang="de-DE" sz="1500" b="1" kern="1200" baseline="0" dirty="0"/>
              <a:t> </a:t>
            </a:r>
            <a:endParaRPr lang="en-US" sz="1500" b="1" kern="1200" dirty="0"/>
          </a:p>
        </p:txBody>
      </p:sp>
    </p:spTree>
    <p:extLst>
      <p:ext uri="{BB962C8B-B14F-4D97-AF65-F5344CB8AC3E}">
        <p14:creationId xmlns:p14="http://schemas.microsoft.com/office/powerpoint/2010/main" val="99056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AB98E-14A7-411A-B777-CF9B4AF9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2B2E47-88C5-4F28-A94E-2CA9FDB3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49" y="2201206"/>
            <a:ext cx="8460150" cy="43861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Privacy of behavior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Privacy of the body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Decisional privacy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24E29C-F568-4207-8624-285ABDAD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Privacy and Personal Information (Slide 1 of 3)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6ADA2F-338E-924E-9FCF-28D1FE830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Privacy</a:t>
            </a:r>
            <a:r>
              <a:rPr lang="en-US" dirty="0">
                <a:ea typeface="+mn-lt"/>
                <a:cs typeface="+mn-lt"/>
              </a:rPr>
              <a:t>: Being free from observation or intrusion of our personal lives by others. </a:t>
            </a:r>
          </a:p>
        </p:txBody>
      </p:sp>
      <p:pic>
        <p:nvPicPr>
          <p:cNvPr id="2" name="Graphic 4" descr="Home1 outline">
            <a:extLst>
              <a:ext uri="{FF2B5EF4-FFF2-40B4-BE49-F238E27FC236}">
                <a16:creationId xmlns:a16="http://schemas.microsoft.com/office/drawing/2014/main" id="{C5F4CB6E-6B8E-4566-A4E0-25D6DE10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3354" y="1757600"/>
            <a:ext cx="914400" cy="914400"/>
          </a:xfrm>
          <a:prstGeom prst="rect">
            <a:avLst/>
          </a:prstGeom>
        </p:spPr>
      </p:pic>
      <p:pic>
        <p:nvPicPr>
          <p:cNvPr id="5" name="Graphic 5" descr="Thought outline">
            <a:extLst>
              <a:ext uri="{FF2B5EF4-FFF2-40B4-BE49-F238E27FC236}">
                <a16:creationId xmlns:a16="http://schemas.microsoft.com/office/drawing/2014/main" id="{FCEC1E3A-F024-41C7-9ECA-12AC5C3D7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8767" y="2435555"/>
            <a:ext cx="914400" cy="914400"/>
          </a:xfrm>
          <a:prstGeom prst="rect">
            <a:avLst/>
          </a:prstGeom>
        </p:spPr>
      </p:pic>
      <p:pic>
        <p:nvPicPr>
          <p:cNvPr id="6" name="Graphic 8" descr="Suit with solid fill">
            <a:extLst>
              <a:ext uri="{FF2B5EF4-FFF2-40B4-BE49-F238E27FC236}">
                <a16:creationId xmlns:a16="http://schemas.microsoft.com/office/drawing/2014/main" id="{EECE4663-6A3C-447F-A756-74504A370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3355" y="3141526"/>
            <a:ext cx="914400" cy="914400"/>
          </a:xfrm>
          <a:prstGeom prst="rect">
            <a:avLst/>
          </a:prstGeom>
        </p:spPr>
      </p:pic>
      <p:pic>
        <p:nvPicPr>
          <p:cNvPr id="9" name="Graphic 9" descr="Map with pin outline">
            <a:extLst>
              <a:ext uri="{FF2B5EF4-FFF2-40B4-BE49-F238E27FC236}">
                <a16:creationId xmlns:a16="http://schemas.microsoft.com/office/drawing/2014/main" id="{FDBF05C3-D921-45B5-8C34-00EDA21F7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4295" y="3819482"/>
            <a:ext cx="914400" cy="914400"/>
          </a:xfrm>
          <a:prstGeom prst="rect">
            <a:avLst/>
          </a:prstGeom>
        </p:spPr>
      </p:pic>
      <p:pic>
        <p:nvPicPr>
          <p:cNvPr id="10" name="Graphic 10" descr="Judge female with solid fill">
            <a:extLst>
              <a:ext uri="{FF2B5EF4-FFF2-40B4-BE49-F238E27FC236}">
                <a16:creationId xmlns:a16="http://schemas.microsoft.com/office/drawing/2014/main" id="{B2C5410C-8E9E-4163-A78B-F274F562EB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3355" y="4329350"/>
            <a:ext cx="914400" cy="914400"/>
          </a:xfrm>
          <a:prstGeom prst="rect">
            <a:avLst/>
          </a:prstGeom>
        </p:spPr>
      </p:pic>
      <p:pic>
        <p:nvPicPr>
          <p:cNvPr id="11" name="Graphic 11" descr="Computer outline">
            <a:extLst>
              <a:ext uri="{FF2B5EF4-FFF2-40B4-BE49-F238E27FC236}">
                <a16:creationId xmlns:a16="http://schemas.microsoft.com/office/drawing/2014/main" id="{F28D9F3D-D852-4077-8C3E-783A7333EC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8766" y="5080143"/>
            <a:ext cx="914400" cy="9144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66E4486-00D3-714E-8AB1-F43DA60B91FD}"/>
              </a:ext>
            </a:extLst>
          </p:cNvPr>
          <p:cNvSpPr/>
          <p:nvPr/>
        </p:nvSpPr>
        <p:spPr>
          <a:xfrm>
            <a:off x="5924179" y="2756340"/>
            <a:ext cx="2331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EF3340"/>
              </a:buClr>
              <a:buFont typeface="Arial"/>
              <a:buChar char="•"/>
            </a:pPr>
            <a:r>
              <a:rPr lang="en-US" dirty="0"/>
              <a:t>Privacy of thoughts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92C2DEB-3340-1D46-A190-FA034EC3CB54}"/>
              </a:ext>
            </a:extLst>
          </p:cNvPr>
          <p:cNvSpPr/>
          <p:nvPr/>
        </p:nvSpPr>
        <p:spPr>
          <a:xfrm>
            <a:off x="5924179" y="4144684"/>
            <a:ext cx="17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EF3340"/>
              </a:buClr>
              <a:buFont typeface="Arial"/>
              <a:buChar char="•"/>
            </a:pPr>
            <a:r>
              <a:rPr lang="en-US" dirty="0"/>
              <a:t>Local privacy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FA77D6-F89C-A048-B40C-7029E094289F}"/>
              </a:ext>
            </a:extLst>
          </p:cNvPr>
          <p:cNvSpPr/>
          <p:nvPr/>
        </p:nvSpPr>
        <p:spPr>
          <a:xfrm>
            <a:off x="5959185" y="5367113"/>
            <a:ext cx="2527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EF3340"/>
              </a:buClr>
              <a:buFont typeface="Arial"/>
              <a:buChar char="•"/>
            </a:pPr>
            <a:r>
              <a:rPr lang="en-US" dirty="0"/>
              <a:t>Informational privacy</a:t>
            </a:r>
          </a:p>
        </p:txBody>
      </p:sp>
    </p:spTree>
    <p:extLst>
      <p:ext uri="{BB962C8B-B14F-4D97-AF65-F5344CB8AC3E}">
        <p14:creationId xmlns:p14="http://schemas.microsoft.com/office/powerpoint/2010/main" val="1662637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A085CE-1F4F-4FCF-AFB8-4993FB7B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44F91D-B7D4-4817-BF00-0B57B083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Protecting user data requires that organizations should make use of state-of-the-art techniques for protecting personal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Techniques can vary, but have three main focuses: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D1FF1D-443E-4F84-BDA6-A7CB341B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of User Data</a:t>
            </a:r>
          </a:p>
        </p:txBody>
      </p:sp>
      <p:graphicFrame>
        <p:nvGraphicFramePr>
          <p:cNvPr id="6" name="Inhaltsplatzhalter 4">
            <a:extLst>
              <a:ext uri="{FF2B5EF4-FFF2-40B4-BE49-F238E27FC236}">
                <a16:creationId xmlns:a16="http://schemas.microsoft.com/office/drawing/2014/main" id="{B406F2A5-0BFC-458A-9E36-FB43F4A74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012410"/>
              </p:ext>
            </p:extLst>
          </p:nvPr>
        </p:nvGraphicFramePr>
        <p:xfrm>
          <a:off x="341313" y="1520115"/>
          <a:ext cx="84613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274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130290-F6C1-4EDF-A101-966A62F7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E31207-3595-43D5-994E-2C6D79CA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90FB4D-7D94-44F2-8AEF-A96DF212C0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Anonymization</a:t>
            </a:r>
            <a:r>
              <a:rPr lang="en-US" dirty="0"/>
              <a:t>: The process of permanently removing data points that might be used to identify a subject.</a:t>
            </a:r>
          </a:p>
          <a:p>
            <a:r>
              <a:rPr lang="en-US" b="1" dirty="0"/>
              <a:t>Pseudo-anonymization</a:t>
            </a:r>
            <a:r>
              <a:rPr lang="en-US" dirty="0"/>
              <a:t>: The process of disguising data that might identify a subject.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22C5A-3091-4D70-B859-2D728E602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456596"/>
            <a:ext cx="8460151" cy="3680797"/>
          </a:xfrm>
        </p:spPr>
        <p:txBody>
          <a:bodyPr/>
          <a:lstStyle/>
          <a:p>
            <a:r>
              <a:rPr lang="en-US" dirty="0"/>
              <a:t>Anonymized data is less likely to be traced back to an individual.</a:t>
            </a:r>
          </a:p>
          <a:p>
            <a:r>
              <a:rPr lang="en-US" dirty="0"/>
              <a:t>Reduces risks to privacy.</a:t>
            </a:r>
          </a:p>
          <a:p>
            <a:r>
              <a:rPr lang="en-US" dirty="0"/>
              <a:t>Be aware of information combinations that might negate anonymization.</a:t>
            </a:r>
          </a:p>
          <a:p>
            <a:r>
              <a:rPr lang="en-US" dirty="0"/>
              <a:t>Be aware of information that could be revealed if the anonymized data is combined with other data sources.</a:t>
            </a:r>
          </a:p>
        </p:txBody>
      </p:sp>
    </p:spTree>
    <p:extLst>
      <p:ext uri="{BB962C8B-B14F-4D97-AF65-F5344CB8AC3E}">
        <p14:creationId xmlns:p14="http://schemas.microsoft.com/office/powerpoint/2010/main" val="3071905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04C59-DA76-42A3-94DA-5A766C15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EDF033-DC04-4466-AA3A-BAE28105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19F1E0-391B-4BDE-90EE-75543421C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Encryption</a:t>
            </a:r>
            <a:r>
              <a:rPr lang="en-US" dirty="0"/>
              <a:t>: Protecting information from access by unauthorized people.</a:t>
            </a:r>
          </a:p>
          <a:p>
            <a:r>
              <a:rPr lang="en-US" b="1" dirty="0"/>
              <a:t>Homomorphic encryption</a:t>
            </a:r>
            <a:r>
              <a:rPr lang="en-US" dirty="0"/>
              <a:t>: A technique to analyze and manipulate data while it is still encrypted. </a:t>
            </a:r>
          </a:p>
          <a:p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EB00FC-9212-44CF-A027-5F057EA1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128394"/>
            <a:ext cx="8460151" cy="4013200"/>
          </a:xfrm>
        </p:spPr>
        <p:txBody>
          <a:bodyPr/>
          <a:lstStyle/>
          <a:p>
            <a:r>
              <a:rPr lang="en-US" dirty="0"/>
              <a:t>Encryption of data at rest and in transit:</a:t>
            </a:r>
          </a:p>
          <a:p>
            <a:pPr lvl="1"/>
            <a:r>
              <a:rPr lang="en-US" dirty="0"/>
              <a:t>At rest: Algorithm and key required to encode and decode messages.</a:t>
            </a:r>
          </a:p>
          <a:p>
            <a:pPr lvl="1"/>
            <a:r>
              <a:rPr lang="en-US" dirty="0"/>
              <a:t>In transit: VPNs can hide IP addresses, other identifiable information for network traffic.</a:t>
            </a:r>
          </a:p>
          <a:p>
            <a:pPr lvl="1"/>
            <a:r>
              <a:rPr lang="en-US" dirty="0"/>
              <a:t>In transit: Proxies act similarly for web traffic.</a:t>
            </a:r>
          </a:p>
          <a:p>
            <a:r>
              <a:rPr lang="en-US" dirty="0"/>
              <a:t>Homomorphic encryption:</a:t>
            </a:r>
          </a:p>
          <a:p>
            <a:pPr lvl="1"/>
            <a:r>
              <a:rPr lang="en-US" dirty="0"/>
              <a:t>Only the results are decrypted. </a:t>
            </a:r>
          </a:p>
          <a:p>
            <a:pPr lvl="1"/>
            <a:r>
              <a:rPr lang="en-US" dirty="0"/>
              <a:t>Enables you to work on data without sharing it in its unencrypted form.</a:t>
            </a:r>
          </a:p>
          <a:p>
            <a:r>
              <a:rPr lang="en-US" dirty="0"/>
              <a:t>Encryption now a standard requirement in privacy regulation and standards. </a:t>
            </a:r>
          </a:p>
          <a:p>
            <a:pPr lvl="1"/>
            <a:r>
              <a:rPr lang="en-US" dirty="0"/>
              <a:t>Use the latest encryption techniques wherever available.</a:t>
            </a:r>
          </a:p>
          <a:p>
            <a:pPr lvl="1"/>
            <a:r>
              <a:rPr lang="en-US" dirty="0"/>
              <a:t>Reduces the risk of data being exposed inadvertently. </a:t>
            </a:r>
          </a:p>
          <a:p>
            <a:r>
              <a:rPr lang="en-US" dirty="0"/>
              <a:t>Data that cannot be decrypted in any way is useless. </a:t>
            </a:r>
          </a:p>
          <a:p>
            <a:r>
              <a:rPr lang="en-US" dirty="0"/>
              <a:t>Any point where unencrypted data is processed is an attack vector.</a:t>
            </a:r>
          </a:p>
        </p:txBody>
      </p:sp>
    </p:spTree>
    <p:extLst>
      <p:ext uri="{BB962C8B-B14F-4D97-AF65-F5344CB8AC3E}">
        <p14:creationId xmlns:p14="http://schemas.microsoft.com/office/powerpoint/2010/main" val="4032603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E7362C-B6AD-4D36-9019-B54BAEAA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7D4CE-0BAA-427A-B12A-0504E324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Zero-Knowledge Protocols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C165B7-4501-489F-9C78-777610F76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Zero-knowledge protocols</a:t>
            </a:r>
            <a:r>
              <a:rPr lang="en-US" dirty="0"/>
              <a:t>: Encryption protocols that enable you to prove you have information about something without revealing the actual information you possess.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A5E5C7-90C5-41B0-ABEC-06EBB887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about personal data without revealing the actual data.</a:t>
            </a:r>
          </a:p>
          <a:p>
            <a:pPr lvl="1"/>
            <a:r>
              <a:rPr lang="en-US" dirty="0"/>
              <a:t>Use to prove income level without sharing bank statements.</a:t>
            </a:r>
          </a:p>
          <a:p>
            <a:r>
              <a:rPr lang="en-US" dirty="0"/>
              <a:t>Useful for transferring relevant information to third parties while minimizing the exposure of private user data. </a:t>
            </a:r>
          </a:p>
          <a:p>
            <a:r>
              <a:rPr lang="en-US" dirty="0"/>
              <a:t>Be aware that sometimes third parties require less sensitive information about a user than the organization would need to share as proof.</a:t>
            </a:r>
          </a:p>
        </p:txBody>
      </p:sp>
    </p:spTree>
    <p:extLst>
      <p:ext uri="{BB962C8B-B14F-4D97-AF65-F5344CB8AC3E}">
        <p14:creationId xmlns:p14="http://schemas.microsoft.com/office/powerpoint/2010/main" val="2671590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79298-4BC7-4DDF-AC78-9D19927F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DCF04E-13DD-4C1A-A745-12B77EF5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ask for consent about data collection and use.</a:t>
            </a:r>
          </a:p>
          <a:p>
            <a:r>
              <a:rPr lang="en-US" dirty="0"/>
              <a:t>What data is collected, and how is the data used?</a:t>
            </a:r>
          </a:p>
          <a:p>
            <a:r>
              <a:rPr lang="en-US" dirty="0"/>
              <a:t>Insufficient comprehension and willingness in the consent process for users to give informed consent.</a:t>
            </a:r>
          </a:p>
          <a:p>
            <a:r>
              <a:rPr lang="en-US" dirty="0"/>
              <a:t>Alternative approach after other avenues have been explored.</a:t>
            </a:r>
          </a:p>
          <a:p>
            <a:r>
              <a:rPr lang="en-US" dirty="0"/>
              <a:t>Organizations request users accept a data sharing agreement.</a:t>
            </a:r>
          </a:p>
          <a:p>
            <a:pPr lvl="1"/>
            <a:r>
              <a:rPr lang="en-US" dirty="0"/>
              <a:t>Live up to high ethical standards like minimizing data collection and data protection. </a:t>
            </a:r>
          </a:p>
          <a:p>
            <a:pPr lvl="1"/>
            <a:r>
              <a:rPr lang="en-US" dirty="0"/>
              <a:t>Ask for consent in a way that gives users agency about what happens with their data.</a:t>
            </a:r>
          </a:p>
          <a:p>
            <a:pPr lvl="1"/>
            <a:r>
              <a:rPr lang="en-US" dirty="0"/>
              <a:t>Connect to the framework for an ethics risk assessment.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5A349B-7C9B-4AC6-AA44-A524A188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Opt-In and Consent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DBAAB2-60DF-47F8-9FF8-FF0AD922B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Informed consent</a:t>
            </a:r>
            <a:r>
              <a:rPr lang="en-US" dirty="0"/>
              <a:t>: Consent given based on a clear appreciation and understanding of the facts, implications, and consequences of an action.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4017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607C3-FB9A-411C-87E5-2480C01C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04685A-D2EA-4ADD-82C8-5A382D25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Obtaining Informed Consent</a:t>
            </a:r>
          </a:p>
        </p:txBody>
      </p:sp>
      <p:graphicFrame>
        <p:nvGraphicFramePr>
          <p:cNvPr id="5" name="Group 64">
            <a:extLst>
              <a:ext uri="{FF2B5EF4-FFF2-40B4-BE49-F238E27FC236}">
                <a16:creationId xmlns:a16="http://schemas.microsoft.com/office/drawing/2014/main" id="{A1E7BFD3-1471-46EE-BB17-8EF42F25F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5780"/>
              </p:ext>
            </p:extLst>
          </p:nvPr>
        </p:nvGraphicFramePr>
        <p:xfrm>
          <a:off x="963170" y="2182495"/>
          <a:ext cx="7239000" cy="318813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Strategy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33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Explain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Give short explanations of how data is collected and used in plain language.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Verify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Verify that users understand what you are saying, perhaps using a short knowledge check.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Point out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Point out the privacy risks you identified.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82206"/>
                  </a:ext>
                </a:extLst>
              </a:tr>
              <a:tr h="444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Set defaults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Set defaults that minimize data collection, even at the expense of product quality, and allow users to select more permissive settings to unlock additional functionality.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4005"/>
                  </a:ext>
                </a:extLst>
              </a:tr>
              <a:tr h="444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Renew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Renew consent agreements regularly and give users the possibility to dial back data collection and sharing on an ongoing basis.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F33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3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41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98CD6-C934-4838-B7A5-B17C0289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DE55CF-03DB-4941-A422-DDF5FCA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Discussing Privacy Risk Mitigation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724E4-0F71-460A-A05E-ABEA02B9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Scenario: Consider the RudiBrace product, or a product you are working on in your own company.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Consider two privacy risks associated with the product and ways of mitigating these risks.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Which tradeoffs do these mitigation strategies create?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071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7526E-FA48-4D32-99E7-7E4AD6F7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2C7DC-B36E-4FC6-AF08-044C579AD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Have you or your company been involved in a privacy breach? If so, what steps were taken to mitigate the risks?</a:t>
            </a:r>
          </a:p>
          <a:p>
            <a:r>
              <a:rPr lang="en-US" dirty="0"/>
              <a:t>Which privacy tradeoffs do you think are </a:t>
            </a:r>
            <a:r>
              <a:rPr lang="en-US"/>
              <a:t>most important, </a:t>
            </a:r>
            <a:r>
              <a:rPr lang="en-US" dirty="0"/>
              <a:t>and why?</a:t>
            </a:r>
          </a:p>
        </p:txBody>
      </p:sp>
    </p:spTree>
    <p:extLst>
      <p:ext uri="{BB962C8B-B14F-4D97-AF65-F5344CB8AC3E}">
        <p14:creationId xmlns:p14="http://schemas.microsoft.com/office/powerpoint/2010/main" val="42324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AB98E-14A7-411A-B777-CF9B4AF9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24E29C-F568-4207-8624-285ABDAD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Privacy and Personal Information (Slide 2 of 3)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6ADA2F-338E-924E-9FCF-28D1FE830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3805" y="1060688"/>
            <a:ext cx="6922995" cy="7251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Informational privacy</a:t>
            </a:r>
            <a:r>
              <a:rPr lang="en-US" dirty="0">
                <a:ea typeface="+mn-lt"/>
                <a:cs typeface="+mn-lt"/>
              </a:rPr>
              <a:t>: The ability to control who has access to our personal information, and to what extent</a:t>
            </a:r>
            <a:r>
              <a:rPr lang="en-US" b="1" dirty="0">
                <a:ea typeface="+mn-lt"/>
                <a:cs typeface="+mn-lt"/>
              </a:rPr>
              <a:t>. </a:t>
            </a:r>
          </a:p>
          <a:p>
            <a:r>
              <a:rPr lang="en-US" b="1" dirty="0">
                <a:ea typeface="+mn-lt"/>
                <a:cs typeface="+mn-lt"/>
              </a:rPr>
              <a:t>Personal information</a:t>
            </a:r>
            <a:r>
              <a:rPr lang="en-US" dirty="0">
                <a:ea typeface="+mn-lt"/>
                <a:cs typeface="+mn-lt"/>
              </a:rPr>
              <a:t>: Any information that can directly or indirectly be linked to someone’s identity. </a:t>
            </a:r>
            <a:endParaRPr lang="en-US" b="1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2B2E47-88C5-4F28-A94E-2CA9FDB3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43" y="2255156"/>
            <a:ext cx="7008990" cy="357407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2" name="Graphic 13" descr="Hospital outline">
            <a:extLst>
              <a:ext uri="{FF2B5EF4-FFF2-40B4-BE49-F238E27FC236}">
                <a16:creationId xmlns:a16="http://schemas.microsoft.com/office/drawing/2014/main" id="{F22FFDE0-4393-47FC-979D-95B77B882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5270" y="3430067"/>
            <a:ext cx="914400" cy="914400"/>
          </a:xfrm>
          <a:prstGeom prst="rect">
            <a:avLst/>
          </a:prstGeom>
        </p:spPr>
      </p:pic>
      <p:pic>
        <p:nvPicPr>
          <p:cNvPr id="14" name="Graphic 14" descr="Medicine outline">
            <a:extLst>
              <a:ext uri="{FF2B5EF4-FFF2-40B4-BE49-F238E27FC236}">
                <a16:creationId xmlns:a16="http://schemas.microsoft.com/office/drawing/2014/main" id="{23A5FA01-54BB-49C0-8DA7-C0D5F9791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1741" y="3430067"/>
            <a:ext cx="914400" cy="914400"/>
          </a:xfrm>
          <a:prstGeom prst="rect">
            <a:avLst/>
          </a:prstGeom>
        </p:spPr>
      </p:pic>
      <p:pic>
        <p:nvPicPr>
          <p:cNvPr id="15" name="Graphic 15" descr="Needle outline">
            <a:extLst>
              <a:ext uri="{FF2B5EF4-FFF2-40B4-BE49-F238E27FC236}">
                <a16:creationId xmlns:a16="http://schemas.microsoft.com/office/drawing/2014/main" id="{69C37CE9-07DC-4FD4-80B9-E082E8B78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4039" y="4650751"/>
            <a:ext cx="914400" cy="914400"/>
          </a:xfrm>
          <a:prstGeom prst="rect">
            <a:avLst/>
          </a:prstGeom>
        </p:spPr>
      </p:pic>
      <p:pic>
        <p:nvPicPr>
          <p:cNvPr id="18" name="Graphic 18" descr="Money outline">
            <a:extLst>
              <a:ext uri="{FF2B5EF4-FFF2-40B4-BE49-F238E27FC236}">
                <a16:creationId xmlns:a16="http://schemas.microsoft.com/office/drawing/2014/main" id="{75D05424-B1F3-4018-B6F1-BA55F39B89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7410" y="4650751"/>
            <a:ext cx="914400" cy="914400"/>
          </a:xfrm>
          <a:prstGeom prst="rect">
            <a:avLst/>
          </a:prstGeom>
        </p:spPr>
      </p:pic>
      <p:sp>
        <p:nvSpPr>
          <p:cNvPr id="2" name="Rounded Rectangle 148">
            <a:extLst>
              <a:ext uri="{FF2B5EF4-FFF2-40B4-BE49-F238E27FC236}">
                <a16:creationId xmlns:a16="http://schemas.microsoft.com/office/drawing/2014/main" id="{83774B60-6747-42F6-85ED-5C325C0BEB58}"/>
              </a:ext>
            </a:extLst>
          </p:cNvPr>
          <p:cNvSpPr/>
          <p:nvPr/>
        </p:nvSpPr>
        <p:spPr>
          <a:xfrm>
            <a:off x="2806848" y="2499544"/>
            <a:ext cx="3549373" cy="590102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lIns="91440" tIns="45720" rIns="91440" bIns="45720" anchor="ctr"/>
          <a:lstStyle/>
          <a:p>
            <a:pPr algn="ctr" defTabSz="914400">
              <a:defRPr/>
            </a:pPr>
            <a:r>
              <a:rPr lang="en-GB" sz="1300" b="1" kern="0" dirty="0">
                <a:solidFill>
                  <a:srgbClr val="000000"/>
                </a:solidFill>
                <a:latin typeface="Arial"/>
                <a:cs typeface="Arial"/>
              </a:rPr>
              <a:t>Risk: </a:t>
            </a:r>
            <a:r>
              <a:rPr lang="en-GB" sz="1300" kern="0" dirty="0">
                <a:solidFill>
                  <a:srgbClr val="000000"/>
                </a:solidFill>
                <a:latin typeface="Arial"/>
                <a:cs typeface="Arial"/>
              </a:rPr>
              <a:t>personal information may be abused</a:t>
            </a:r>
            <a:r>
              <a:rPr kumimoji="0" lang="en-GB" sz="13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  <a:endParaRPr lang="en-GB" sz="1300" kern="0" dirty="0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89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148">
            <a:extLst>
              <a:ext uri="{FF2B5EF4-FFF2-40B4-BE49-F238E27FC236}">
                <a16:creationId xmlns:a16="http://schemas.microsoft.com/office/drawing/2014/main" id="{E85A25AC-DA92-43DB-BBD5-F257EA7A78EF}"/>
              </a:ext>
            </a:extLst>
          </p:cNvPr>
          <p:cNvSpPr/>
          <p:nvPr/>
        </p:nvSpPr>
        <p:spPr>
          <a:xfrm>
            <a:off x="5739536" y="4041745"/>
            <a:ext cx="1178323" cy="113604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lIns="91440" tIns="45720" rIns="91440" bIns="45720" anchor="ctr"/>
          <a:lstStyle/>
          <a:p>
            <a:pPr defTabSz="914400">
              <a:defRPr/>
            </a:pPr>
            <a:endParaRPr lang="en-US" sz="1300" kern="0" dirty="0">
              <a:cs typeface="Calibri"/>
            </a:endParaRPr>
          </a:p>
        </p:txBody>
      </p:sp>
      <p:sp>
        <p:nvSpPr>
          <p:cNvPr id="21" name="Rounded Rectangle 148">
            <a:extLst>
              <a:ext uri="{FF2B5EF4-FFF2-40B4-BE49-F238E27FC236}">
                <a16:creationId xmlns:a16="http://schemas.microsoft.com/office/drawing/2014/main" id="{AB708318-7B42-4DA6-8A1F-D10BDE8EDC04}"/>
              </a:ext>
            </a:extLst>
          </p:cNvPr>
          <p:cNvSpPr/>
          <p:nvPr/>
        </p:nvSpPr>
        <p:spPr>
          <a:xfrm>
            <a:off x="3113205" y="4105959"/>
            <a:ext cx="1178323" cy="113604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lIns="91440" tIns="45720" rIns="91440" bIns="45720" anchor="ctr"/>
          <a:lstStyle/>
          <a:p>
            <a:pPr defTabSz="914400">
              <a:defRPr/>
            </a:pPr>
            <a:endParaRPr lang="en-US" sz="1300" kern="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AB98E-14A7-411A-B777-CF9B4AF9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24E29C-F568-4207-8624-285ABDAD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Privacy and Personal Information (Slide 3 of 3)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6ADA2F-338E-924E-9FCF-28D1FE830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3805" y="1060688"/>
            <a:ext cx="6979024" cy="8428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Contextual integrity</a:t>
            </a:r>
            <a:r>
              <a:rPr lang="en-US" dirty="0">
                <a:ea typeface="+mn-lt"/>
                <a:cs typeface="+mn-lt"/>
              </a:rPr>
              <a:t>: An aspect of informational privacy which describes the fact that we're happy for some of our personal information to be known to others in some contexts but not in others.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2B2E47-88C5-4F28-A94E-2CA9FDB3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43" y="2255156"/>
            <a:ext cx="7008990" cy="357407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4" name="Graphic 14" descr="Medicine outline">
            <a:extLst>
              <a:ext uri="{FF2B5EF4-FFF2-40B4-BE49-F238E27FC236}">
                <a16:creationId xmlns:a16="http://schemas.microsoft.com/office/drawing/2014/main" id="{23A5FA01-54BB-49C0-8DA7-C0D5F979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4197" y="3195698"/>
            <a:ext cx="914400" cy="914400"/>
          </a:xfrm>
          <a:prstGeom prst="rect">
            <a:avLst/>
          </a:prstGeom>
        </p:spPr>
      </p:pic>
      <p:pic>
        <p:nvPicPr>
          <p:cNvPr id="18" name="Graphic 18" descr="Money outline">
            <a:extLst>
              <a:ext uri="{FF2B5EF4-FFF2-40B4-BE49-F238E27FC236}">
                <a16:creationId xmlns:a16="http://schemas.microsoft.com/office/drawing/2014/main" id="{75D05424-B1F3-4018-B6F1-BA55F39B8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8045" y="4799680"/>
            <a:ext cx="914400" cy="914400"/>
          </a:xfrm>
          <a:prstGeom prst="rect">
            <a:avLst/>
          </a:prstGeom>
        </p:spPr>
      </p:pic>
      <p:pic>
        <p:nvPicPr>
          <p:cNvPr id="2" name="Graphic 4" descr="Doctor female outline">
            <a:extLst>
              <a:ext uri="{FF2B5EF4-FFF2-40B4-BE49-F238E27FC236}">
                <a16:creationId xmlns:a16="http://schemas.microsoft.com/office/drawing/2014/main" id="{5A9D8325-C770-4944-A01A-0DC11ECA0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4748" y="3315971"/>
            <a:ext cx="914400" cy="914400"/>
          </a:xfrm>
          <a:prstGeom prst="rect">
            <a:avLst/>
          </a:prstGeom>
        </p:spPr>
      </p:pic>
      <p:pic>
        <p:nvPicPr>
          <p:cNvPr id="6" name="Graphic 8" descr="Office worker female outline">
            <a:extLst>
              <a:ext uri="{FF2B5EF4-FFF2-40B4-BE49-F238E27FC236}">
                <a16:creationId xmlns:a16="http://schemas.microsoft.com/office/drawing/2014/main" id="{E17DE775-3D20-499B-9CE8-0B4AB3AA5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6132" y="4735466"/>
            <a:ext cx="914400" cy="914400"/>
          </a:xfrm>
          <a:prstGeom prst="rect">
            <a:avLst/>
          </a:prstGeom>
        </p:spPr>
      </p:pic>
      <p:sp>
        <p:nvSpPr>
          <p:cNvPr id="10" name="Rounded Rectangle 148">
            <a:extLst>
              <a:ext uri="{FF2B5EF4-FFF2-40B4-BE49-F238E27FC236}">
                <a16:creationId xmlns:a16="http://schemas.microsoft.com/office/drawing/2014/main" id="{69BE682A-E4E0-4073-B707-C23AB0136CAA}"/>
              </a:ext>
            </a:extLst>
          </p:cNvPr>
          <p:cNvSpPr/>
          <p:nvPr/>
        </p:nvSpPr>
        <p:spPr>
          <a:xfrm>
            <a:off x="1283061" y="2256612"/>
            <a:ext cx="6790579" cy="718655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lIns="91440" tIns="45720" rIns="91440" bIns="45720" anchor="ctr"/>
          <a:lstStyle/>
          <a:p>
            <a:pPr defTabSz="914400">
              <a:defRPr/>
            </a:pPr>
            <a:r>
              <a:rPr lang="en-US" sz="1300" b="1" kern="0" dirty="0">
                <a:latin typeface="Calibri"/>
                <a:cs typeface="Calibri"/>
              </a:rPr>
              <a:t>Example</a:t>
            </a:r>
            <a:r>
              <a:rPr lang="en-US" sz="1300" kern="0" dirty="0">
                <a:ea typeface="+mn-lt"/>
                <a:cs typeface="+mn-lt"/>
              </a:rPr>
              <a:t>: We're happy for our health and financial data to be accessible </a:t>
            </a:r>
            <a:r>
              <a:rPr kumimoji="0" lang="en-US" sz="13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ea typeface="+mn-lt"/>
                <a:cs typeface="+mn-lt"/>
              </a:rPr>
              <a:t>to </a:t>
            </a:r>
            <a:r>
              <a:rPr lang="en-US" sz="1300" kern="0" dirty="0">
                <a:ea typeface="+mn-lt"/>
                <a:cs typeface="+mn-lt"/>
              </a:rPr>
              <a:t>doctors and bank employees</a:t>
            </a:r>
            <a:r>
              <a:rPr kumimoji="0" lang="en-US" sz="13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ea typeface="+mn-lt"/>
                <a:cs typeface="+mn-lt"/>
              </a:rPr>
              <a:t>, </a:t>
            </a:r>
            <a:r>
              <a:rPr lang="en-US" sz="1300" kern="0" dirty="0">
                <a:ea typeface="+mn-lt"/>
                <a:cs typeface="+mn-lt"/>
              </a:rPr>
              <a:t>but not criminals</a:t>
            </a:r>
            <a:r>
              <a:rPr lang="en-US" sz="1300" kern="0" dirty="0">
                <a:latin typeface="Calibri"/>
                <a:cs typeface="Calibri"/>
              </a:rPr>
              <a:t>. </a:t>
            </a:r>
            <a:endParaRPr lang="en-US" dirty="0"/>
          </a:p>
        </p:txBody>
      </p:sp>
      <p:pic>
        <p:nvPicPr>
          <p:cNvPr id="11" name="Graphic 11" descr="Tick with solid fill">
            <a:extLst>
              <a:ext uri="{FF2B5EF4-FFF2-40B4-BE49-F238E27FC236}">
                <a16:creationId xmlns:a16="http://schemas.microsoft.com/office/drawing/2014/main" id="{1A97E6EC-EEA6-4292-84AF-E59356A65C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0823" y="4217542"/>
            <a:ext cx="914400" cy="914400"/>
          </a:xfrm>
          <a:prstGeom prst="rect">
            <a:avLst/>
          </a:prstGeom>
        </p:spPr>
      </p:pic>
      <p:pic>
        <p:nvPicPr>
          <p:cNvPr id="12" name="Graphic 12" descr="Thumbs Down with solid fill">
            <a:extLst>
              <a:ext uri="{FF2B5EF4-FFF2-40B4-BE49-F238E27FC236}">
                <a16:creationId xmlns:a16="http://schemas.microsoft.com/office/drawing/2014/main" id="{305986D4-C60A-4197-B5B6-1B2C2FB2FB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74311" y="42368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2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536C2-A2C2-ED46-9582-56289D6A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160BDD-7155-D744-B749-9730458604A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4A9F26A-E4D7-CA46-B04A-0BA10DA1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cs typeface="Calibri"/>
              </a:rPr>
              <a:t>Privacy and Emerging Technologies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A4957B-BF37-465B-ACE2-F00BDF963403}"/>
              </a:ext>
            </a:extLst>
          </p:cNvPr>
          <p:cNvGrpSpPr/>
          <p:nvPr/>
        </p:nvGrpSpPr>
        <p:grpSpPr>
          <a:xfrm>
            <a:off x="341313" y="1463508"/>
            <a:ext cx="8461375" cy="1344453"/>
            <a:chOff x="341313" y="2870279"/>
            <a:chExt cx="8461375" cy="134445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CAEC7A5-7020-4616-A90A-42D7BB81632E}"/>
                </a:ext>
              </a:extLst>
            </p:cNvPr>
            <p:cNvSpPr/>
            <p:nvPr/>
          </p:nvSpPr>
          <p:spPr>
            <a:xfrm>
              <a:off x="341313" y="2870279"/>
              <a:ext cx="8461375" cy="134445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 6" descr="Sperren">
              <a:extLst>
                <a:ext uri="{FF2B5EF4-FFF2-40B4-BE49-F238E27FC236}">
                  <a16:creationId xmlns:a16="http://schemas.microsoft.com/office/drawing/2014/main" id="{D66B2EFD-09E4-46C8-8C27-034B3208CB71}"/>
                </a:ext>
              </a:extLst>
            </p:cNvPr>
            <p:cNvSpPr/>
            <p:nvPr/>
          </p:nvSpPr>
          <p:spPr>
            <a:xfrm>
              <a:off x="748010" y="3172781"/>
              <a:ext cx="739449" cy="739449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095EB8-1170-46FE-B355-DFA39A4057AB}"/>
                </a:ext>
              </a:extLst>
            </p:cNvPr>
            <p:cNvSpPr/>
            <p:nvPr/>
          </p:nvSpPr>
          <p:spPr>
            <a:xfrm>
              <a:off x="1894157" y="2870279"/>
              <a:ext cx="6908530" cy="1344453"/>
            </a:xfrm>
            <a:custGeom>
              <a:avLst/>
              <a:gdLst>
                <a:gd name="connsiteX0" fmla="*/ 0 w 6908530"/>
                <a:gd name="connsiteY0" fmla="*/ 0 h 1344453"/>
                <a:gd name="connsiteX1" fmla="*/ 6908530 w 6908530"/>
                <a:gd name="connsiteY1" fmla="*/ 0 h 1344453"/>
                <a:gd name="connsiteX2" fmla="*/ 6908530 w 6908530"/>
                <a:gd name="connsiteY2" fmla="*/ 1344453 h 1344453"/>
                <a:gd name="connsiteX3" fmla="*/ 0 w 6908530"/>
                <a:gd name="connsiteY3" fmla="*/ 1344453 h 1344453"/>
                <a:gd name="connsiteX4" fmla="*/ 0 w 6908530"/>
                <a:gd name="connsiteY4" fmla="*/ 0 h 134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8530" h="1344453">
                  <a:moveTo>
                    <a:pt x="0" y="0"/>
                  </a:moveTo>
                  <a:lnTo>
                    <a:pt x="6908530" y="0"/>
                  </a:lnTo>
                  <a:lnTo>
                    <a:pt x="6908530" y="1344453"/>
                  </a:lnTo>
                  <a:lnTo>
                    <a:pt x="0" y="13444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88" tIns="142288" rIns="142288" bIns="142288" numCol="1" spcCol="1270" anchor="ctr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Calibri" panose="020F0502020204030204"/>
                </a:rPr>
                <a:t>Companies deal with data privacy. Collecting, storing, and using data and information about people responsibly means handling data in accordance with people's interests and expectations. </a:t>
              </a:r>
              <a:endParaRPr lang="en-US" sz="2000" kern="1200" dirty="0"/>
            </a:p>
          </p:txBody>
        </p:sp>
      </p:grpSp>
      <p:pic>
        <p:nvPicPr>
          <p:cNvPr id="387" name="Graphic 387" descr="Folder Search outline">
            <a:extLst>
              <a:ext uri="{FF2B5EF4-FFF2-40B4-BE49-F238E27FC236}">
                <a16:creationId xmlns:a16="http://schemas.microsoft.com/office/drawing/2014/main" id="{49294C52-4EC8-4D69-9749-2A94F38B7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9416" y="3251947"/>
            <a:ext cx="914400" cy="914400"/>
          </a:xfrm>
          <a:prstGeom prst="rect">
            <a:avLst/>
          </a:prstGeom>
        </p:spPr>
      </p:pic>
      <p:pic>
        <p:nvPicPr>
          <p:cNvPr id="388" name="Graphic 388" descr="Usb Stick outline">
            <a:extLst>
              <a:ext uri="{FF2B5EF4-FFF2-40B4-BE49-F238E27FC236}">
                <a16:creationId xmlns:a16="http://schemas.microsoft.com/office/drawing/2014/main" id="{B58AAC03-24A9-47E2-9F55-D6507E4B5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2217" y="4347322"/>
            <a:ext cx="914400" cy="914400"/>
          </a:xfrm>
          <a:prstGeom prst="rect">
            <a:avLst/>
          </a:prstGeom>
        </p:spPr>
      </p:pic>
      <p:pic>
        <p:nvPicPr>
          <p:cNvPr id="391" name="Graphic 391" descr="Filing Box Archive outline">
            <a:extLst>
              <a:ext uri="{FF2B5EF4-FFF2-40B4-BE49-F238E27FC236}">
                <a16:creationId xmlns:a16="http://schemas.microsoft.com/office/drawing/2014/main" id="{170656A9-A297-4097-9331-D8B58AF59C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1284" y="4344522"/>
            <a:ext cx="914400" cy="914400"/>
          </a:xfrm>
          <a:prstGeom prst="rect">
            <a:avLst/>
          </a:prstGeom>
        </p:spPr>
      </p:pic>
      <p:pic>
        <p:nvPicPr>
          <p:cNvPr id="392" name="Graphic 392" descr="Download from cloud outline">
            <a:extLst>
              <a:ext uri="{FF2B5EF4-FFF2-40B4-BE49-F238E27FC236}">
                <a16:creationId xmlns:a16="http://schemas.microsoft.com/office/drawing/2014/main" id="{C8542400-BEDD-4D8B-8F3B-384D0E48BF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4084" y="32547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A8809-DB72-4744-A438-69F3104C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159479-8550-45C1-AF2B-BC431355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and Power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CD967A-3ACF-416A-867E-73497987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Knowledge of private information equates to power over the subject of the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Protecting privacy enables people to be themselves without fear of influential behavior due to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 of privacy violations: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2013: Snowden’s whistleblowing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2019: China’s social credit system</a:t>
            </a:r>
          </a:p>
        </p:txBody>
      </p:sp>
    </p:spTree>
    <p:extLst>
      <p:ext uri="{BB962C8B-B14F-4D97-AF65-F5344CB8AC3E}">
        <p14:creationId xmlns:p14="http://schemas.microsoft.com/office/powerpoint/2010/main" val="248947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31BD3D98-8EB8-48B0-B255-AE35FB1CA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8" r="1100" b="19159"/>
          <a:stretch/>
        </p:blipFill>
        <p:spPr>
          <a:xfrm>
            <a:off x="1907128" y="2785403"/>
            <a:ext cx="5605023" cy="35309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4CE3C-986D-4652-A556-B13AFB5F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A1DC-3396-43D4-A33A-36ED00E5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Value of privacy depends on cultural norms.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Western cultures often focus on individual privacy.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Eastern cultures often focus on the collective good.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FB7F3-3FA0-4AC8-B8CE-28D1F322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in Different Cultures</a:t>
            </a:r>
          </a:p>
        </p:txBody>
      </p:sp>
      <p:pic>
        <p:nvPicPr>
          <p:cNvPr id="6" name="Graphic 5" descr="Marker outline">
            <a:extLst>
              <a:ext uri="{FF2B5EF4-FFF2-40B4-BE49-F238E27FC236}">
                <a16:creationId xmlns:a16="http://schemas.microsoft.com/office/drawing/2014/main" id="{B7AB9381-4A8B-40E5-9227-9A2B6C72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1252" y="3528507"/>
            <a:ext cx="671764" cy="671764"/>
          </a:xfrm>
          <a:prstGeom prst="rect">
            <a:avLst/>
          </a:prstGeom>
        </p:spPr>
      </p:pic>
      <p:pic>
        <p:nvPicPr>
          <p:cNvPr id="8" name="Graphic 7" descr="Marker outline">
            <a:extLst>
              <a:ext uri="{FF2B5EF4-FFF2-40B4-BE49-F238E27FC236}">
                <a16:creationId xmlns:a16="http://schemas.microsoft.com/office/drawing/2014/main" id="{24D4C83A-089A-4F84-A7AC-79B462FE3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9985" y="3690418"/>
            <a:ext cx="671764" cy="671764"/>
          </a:xfrm>
          <a:prstGeom prst="rect">
            <a:avLst/>
          </a:prstGeom>
        </p:spPr>
      </p:pic>
      <p:pic>
        <p:nvPicPr>
          <p:cNvPr id="9" name="Graphic 8" descr="Marker outline">
            <a:extLst>
              <a:ext uri="{FF2B5EF4-FFF2-40B4-BE49-F238E27FC236}">
                <a16:creationId xmlns:a16="http://schemas.microsoft.com/office/drawing/2014/main" id="{F38724D8-6F87-4C3C-AC6E-6AB40947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8683" y="4555106"/>
            <a:ext cx="671764" cy="671764"/>
          </a:xfrm>
          <a:prstGeom prst="rect">
            <a:avLst/>
          </a:prstGeom>
        </p:spPr>
      </p:pic>
      <p:pic>
        <p:nvPicPr>
          <p:cNvPr id="10" name="Graphic 9" descr="Marker outline">
            <a:extLst>
              <a:ext uri="{FF2B5EF4-FFF2-40B4-BE49-F238E27FC236}">
                <a16:creationId xmlns:a16="http://schemas.microsoft.com/office/drawing/2014/main" id="{B36DDEB0-9984-42B9-B7C1-A5E6E0147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253" y="4837008"/>
            <a:ext cx="671764" cy="671764"/>
          </a:xfrm>
          <a:prstGeom prst="rect">
            <a:avLst/>
          </a:prstGeom>
        </p:spPr>
      </p:pic>
      <p:pic>
        <p:nvPicPr>
          <p:cNvPr id="11" name="Graphic 10" descr="Marker outline">
            <a:extLst>
              <a:ext uri="{FF2B5EF4-FFF2-40B4-BE49-F238E27FC236}">
                <a16:creationId xmlns:a16="http://schemas.microsoft.com/office/drawing/2014/main" id="{3BEF3FE0-6DAB-40CB-899B-B178415AB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274" y="3463047"/>
            <a:ext cx="671764" cy="671764"/>
          </a:xfrm>
          <a:prstGeom prst="rect">
            <a:avLst/>
          </a:prstGeom>
        </p:spPr>
      </p:pic>
      <p:sp>
        <p:nvSpPr>
          <p:cNvPr id="12" name="Text Box 306">
            <a:extLst>
              <a:ext uri="{FF2B5EF4-FFF2-40B4-BE49-F238E27FC236}">
                <a16:creationId xmlns:a16="http://schemas.microsoft.com/office/drawing/2014/main" id="{DFF8F0C8-9603-4EE1-90D3-69DFC99BE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93" y="2709262"/>
            <a:ext cx="3514904" cy="39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EF3340"/>
                </a:solidFill>
                <a:effectLst/>
                <a:uLnTx/>
                <a:uFillTx/>
                <a:latin typeface="Calibri"/>
                <a:cs typeface="Calibri"/>
              </a:rPr>
              <a:t>Different cultures approach privacy differently.</a:t>
            </a:r>
          </a:p>
        </p:txBody>
      </p:sp>
    </p:spTree>
    <p:extLst>
      <p:ext uri="{BB962C8B-B14F-4D97-AF65-F5344CB8AC3E}">
        <p14:creationId xmlns:p14="http://schemas.microsoft.com/office/powerpoint/2010/main" val="90739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98CD6-C934-4838-B7A5-B17C0289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DE55CF-03DB-4941-A422-DDF5FCA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Discussing Privacy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431D-8140-43B2-97CB-F5E8F6E7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Scenario: General discussion.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Have you ever experienced an invasion of privacy through an emerging technology? Did you take any measures in response?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Do you think privacy matters for its own sake, or because it protects other important interests?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696826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Princip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6B8C1"/>
      </a:accent1>
      <a:accent2>
        <a:srgbClr val="003E51"/>
      </a:accent2>
      <a:accent3>
        <a:srgbClr val="EF3340"/>
      </a:accent3>
      <a:accent4>
        <a:srgbClr val="D9D9D6"/>
      </a:accent4>
      <a:accent5>
        <a:srgbClr val="003E51"/>
      </a:accent5>
      <a:accent6>
        <a:srgbClr val="A6B8C1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BBC1330D-A6D5-C344-AB97-FF961354A336}" vid="{4FBD2EC7-F7AB-E24F-8CD6-F12DD68EB5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0FBDEA891904EA05912E91EDC8DBD" ma:contentTypeVersion="6" ma:contentTypeDescription="Create a new document." ma:contentTypeScope="" ma:versionID="829203e8adedd312548f05f1e536951f">
  <xsd:schema xmlns:xsd="http://www.w3.org/2001/XMLSchema" xmlns:xs="http://www.w3.org/2001/XMLSchema" xmlns:p="http://schemas.microsoft.com/office/2006/metadata/properties" xmlns:ns2="a7efa517-672f-464f-97d9-b1791bbfdad2" xmlns:ns3="11400535-8d9e-4ef4-b1b9-4bda44f69189" targetNamespace="http://schemas.microsoft.com/office/2006/metadata/properties" ma:root="true" ma:fieldsID="11f51822afb7f71dbf8fa44999a917d1" ns2:_="" ns3:_="">
    <xsd:import namespace="a7efa517-672f-464f-97d9-b1791bbfdad2"/>
    <xsd:import namespace="11400535-8d9e-4ef4-b1b9-4bda44f691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fa517-672f-464f-97d9-b1791bbfda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00535-8d9e-4ef4-b1b9-4bda44f6918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5BCA9E-9F42-4407-9BFF-3DCCCF828505}">
  <ds:schemaRefs>
    <ds:schemaRef ds:uri="http://purl.org/dc/terms/"/>
    <ds:schemaRef ds:uri="a7efa517-672f-464f-97d9-b1791bbfdad2"/>
    <ds:schemaRef ds:uri="http://purl.org/dc/elements/1.1/"/>
    <ds:schemaRef ds:uri="11400535-8d9e-4ef4-b1b9-4bda44f69189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D6EAF9-4687-4CA2-9296-556075446C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4B7AD2-1A12-4C4D-877B-BC5D6C811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efa517-672f-464f-97d9-b1791bbfdad2"/>
    <ds:schemaRef ds:uri="11400535-8d9e-4ef4-b1b9-4bda44f691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Principia_OV_Template</Template>
  <TotalTime>9226</TotalTime>
  <Words>1990</Words>
  <Application>Microsoft Office PowerPoint</Application>
  <PresentationFormat>On-screen Show (4:3)</PresentationFormat>
  <Paragraphs>290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LO Choice</vt:lpstr>
      <vt:lpstr>Identifying and Mitigating Privacy Risks</vt:lpstr>
      <vt:lpstr>What is Privacy? </vt:lpstr>
      <vt:lpstr>Privacy and Personal Information (Slide 1 of 3)</vt:lpstr>
      <vt:lpstr>Privacy and Personal Information (Slide 2 of 3)</vt:lpstr>
      <vt:lpstr>Privacy and Personal Information (Slide 3 of 3)</vt:lpstr>
      <vt:lpstr>Privacy and Emerging Technologies</vt:lpstr>
      <vt:lpstr>Privacy and Power</vt:lpstr>
      <vt:lpstr>Privacy in Different Cultures</vt:lpstr>
      <vt:lpstr>Activity: Discussing Privacy Basics</vt:lpstr>
      <vt:lpstr>Identify Privacy Risks</vt:lpstr>
      <vt:lpstr>Sources of Privacy Risks</vt:lpstr>
      <vt:lpstr>Risks Arising with Data Collection and Use</vt:lpstr>
      <vt:lpstr>Privacy Regulation Around the World</vt:lpstr>
      <vt:lpstr>The EU GDPR</vt:lpstr>
      <vt:lpstr>Privacy Regulations in the United States</vt:lpstr>
      <vt:lpstr>ISO Privacy Standards</vt:lpstr>
      <vt:lpstr>Privacy Risk Identification Techniques</vt:lpstr>
      <vt:lpstr>Activity: Identifying Privacy Risks</vt:lpstr>
      <vt:lpstr>Privacy Tradeoffs</vt:lpstr>
      <vt:lpstr>Finding the Balance between Privacy and Other Values</vt:lpstr>
      <vt:lpstr>Effect on Public Interest</vt:lpstr>
      <vt:lpstr>Tradeoffs with Security</vt:lpstr>
      <vt:lpstr>Tradeoffs with Public Health</vt:lpstr>
      <vt:lpstr>Tradeoffs with Convenience and Efficiency</vt:lpstr>
      <vt:lpstr>Activity: Discussing Privacy Tradeoffs</vt:lpstr>
      <vt:lpstr>Mitigate Privacy Risks</vt:lpstr>
      <vt:lpstr>Framework for Selecting Mitigation Strategies</vt:lpstr>
      <vt:lpstr>Minimization of Collecting and Sharing Private Data</vt:lpstr>
      <vt:lpstr>Determination of What Private Data Needs to Be Collected</vt:lpstr>
      <vt:lpstr>Protection of User Data</vt:lpstr>
      <vt:lpstr>Anonymization</vt:lpstr>
      <vt:lpstr>Encryption</vt:lpstr>
      <vt:lpstr>Zero-Knowledge Protocols</vt:lpstr>
      <vt:lpstr>Opt-In and Consent</vt:lpstr>
      <vt:lpstr>Strategies for Obtaining Informed Consent</vt:lpstr>
      <vt:lpstr>Activity: Discussing Privacy Risk Mitigation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and Mitigating Privacy Risks</dc:title>
  <dc:creator>Pam Taylor</dc:creator>
  <cp:lastModifiedBy>Michelle Farney</cp:lastModifiedBy>
  <cp:revision>92</cp:revision>
  <dcterms:created xsi:type="dcterms:W3CDTF">2020-12-03T15:41:49Z</dcterms:created>
  <dcterms:modified xsi:type="dcterms:W3CDTF">2021-06-11T19:33:54Z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0x010100E380FBDEA891904EA05912E91EDC8DBD</vt:lpwstr>
  </property>
</Properties>
</file>