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54"/>
  </p:notesMasterIdLst>
  <p:handoutMasterIdLst>
    <p:handoutMasterId r:id="rId55"/>
  </p:handoutMasterIdLst>
  <p:sldIdLst>
    <p:sldId id="461" r:id="rId2"/>
    <p:sldId id="462" r:id="rId3"/>
    <p:sldId id="493" r:id="rId4"/>
    <p:sldId id="494" r:id="rId5"/>
    <p:sldId id="495" r:id="rId6"/>
    <p:sldId id="547" r:id="rId7"/>
    <p:sldId id="496" r:id="rId8"/>
    <p:sldId id="509" r:id="rId9"/>
    <p:sldId id="503" r:id="rId10"/>
    <p:sldId id="502" r:id="rId11"/>
    <p:sldId id="498" r:id="rId12"/>
    <p:sldId id="500" r:id="rId13"/>
    <p:sldId id="510" r:id="rId14"/>
    <p:sldId id="551" r:id="rId15"/>
    <p:sldId id="552" r:id="rId16"/>
    <p:sldId id="511" r:id="rId17"/>
    <p:sldId id="557" r:id="rId18"/>
    <p:sldId id="548" r:id="rId19"/>
    <p:sldId id="512" r:id="rId20"/>
    <p:sldId id="513" r:id="rId21"/>
    <p:sldId id="514" r:id="rId22"/>
    <p:sldId id="536" r:id="rId23"/>
    <p:sldId id="553" r:id="rId24"/>
    <p:sldId id="537" r:id="rId25"/>
    <p:sldId id="508" r:id="rId26"/>
    <p:sldId id="538" r:id="rId27"/>
    <p:sldId id="474" r:id="rId28"/>
    <p:sldId id="546" r:id="rId29"/>
    <p:sldId id="476" r:id="rId30"/>
    <p:sldId id="501" r:id="rId31"/>
    <p:sldId id="477" r:id="rId32"/>
    <p:sldId id="478" r:id="rId33"/>
    <p:sldId id="479" r:id="rId34"/>
    <p:sldId id="539" r:id="rId35"/>
    <p:sldId id="480" r:id="rId36"/>
    <p:sldId id="481" r:id="rId37"/>
    <p:sldId id="482" r:id="rId38"/>
    <p:sldId id="483" r:id="rId39"/>
    <p:sldId id="484" r:id="rId40"/>
    <p:sldId id="555" r:id="rId41"/>
    <p:sldId id="556" r:id="rId42"/>
    <p:sldId id="549" r:id="rId43"/>
    <p:sldId id="550" r:id="rId44"/>
    <p:sldId id="540" r:id="rId45"/>
    <p:sldId id="541" r:id="rId46"/>
    <p:sldId id="542" r:id="rId47"/>
    <p:sldId id="543" r:id="rId48"/>
    <p:sldId id="504" r:id="rId49"/>
    <p:sldId id="544" r:id="rId50"/>
    <p:sldId id="554" r:id="rId51"/>
    <p:sldId id="545" r:id="rId52"/>
    <p:sldId id="5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8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2" Type="http://schemas.openxmlformats.org/officeDocument/2006/relationships/image" Target="NUL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Binary Classification Models</a:t>
            </a:r>
          </a:p>
          <a:p>
            <a:r>
              <a:rPr lang="en-US" dirty="0"/>
              <a:t>Train Multi-Class Classification Models</a:t>
            </a:r>
          </a:p>
          <a:p>
            <a:r>
              <a:rPr lang="en-US" dirty="0"/>
              <a:t>Evaluate Classification Models</a:t>
            </a:r>
          </a:p>
          <a:p>
            <a:r>
              <a:rPr lang="en-US" dirty="0"/>
              <a:t>Tune Classification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5731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2CEB-ECD4-40F4-8180-4BF4B87D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Alternative for Classification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C42F2-06A3-4676-ACB7-89E016A7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29" name="Text Box 307">
            <a:extLst>
              <a:ext uri="{FF2B5EF4-FFF2-40B4-BE49-F238E27FC236}">
                <a16:creationId xmlns:a16="http://schemas.microsoft.com/office/drawing/2014/main" id="{FB0F2D26-C6E0-45C4-A540-472767B6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D6376D-E887-4AA1-BFEC-3AE5DC257896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Text Box 307">
            <a:extLst>
              <a:ext uri="{FF2B5EF4-FFF2-40B4-BE49-F238E27FC236}">
                <a16:creationId xmlns:a16="http://schemas.microsoft.com/office/drawing/2014/main" id="{3C68CF04-15D7-4AD4-8F3C-384A1FF3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A986567-41B0-4CF7-8A79-6834A030F67F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5B9FEA9B-E4C2-48A3-AEFC-A0FA125DC171}"/>
              </a:ext>
            </a:extLst>
          </p:cNvPr>
          <p:cNvSpPr>
            <a:spLocks noChangeAspect="1"/>
          </p:cNvSpPr>
          <p:nvPr/>
        </p:nvSpPr>
        <p:spPr>
          <a:xfrm>
            <a:off x="7732333" y="2012567"/>
            <a:ext cx="310101" cy="274320"/>
          </a:xfrm>
          <a:prstGeom prst="mathMultiply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4" name="Text Box 307">
            <a:extLst>
              <a:ext uri="{FF2B5EF4-FFF2-40B4-BE49-F238E27FC236}">
                <a16:creationId xmlns:a16="http://schemas.microsoft.com/office/drawing/2014/main" id="{7B4036A8-73E6-4154-9CDC-3E3468147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635" y="2018922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Example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5160E-CF0D-433B-8003-32D9EB1350EC}"/>
              </a:ext>
            </a:extLst>
          </p:cNvPr>
          <p:cNvGrpSpPr/>
          <p:nvPr/>
        </p:nvGrpSpPr>
        <p:grpSpPr>
          <a:xfrm>
            <a:off x="904696" y="1804909"/>
            <a:ext cx="6236228" cy="4263716"/>
            <a:chOff x="904696" y="1804909"/>
            <a:chExt cx="6236228" cy="4263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29390B-71D5-48E4-ACA2-2E2853E24015}"/>
                </a:ext>
              </a:extLst>
            </p:cNvPr>
            <p:cNvGrpSpPr/>
            <p:nvPr/>
          </p:nvGrpSpPr>
          <p:grpSpPr>
            <a:xfrm>
              <a:off x="904696" y="1804909"/>
              <a:ext cx="6236228" cy="4263716"/>
              <a:chOff x="904696" y="1804909"/>
              <a:chExt cx="6236228" cy="42637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7870B78-A527-42E3-92E8-46981B3E6CCD}"/>
                  </a:ext>
                </a:extLst>
              </p:cNvPr>
              <p:cNvGrpSpPr/>
              <p:nvPr/>
            </p:nvGrpSpPr>
            <p:grpSpPr>
              <a:xfrm>
                <a:off x="1694381" y="1804909"/>
                <a:ext cx="5446543" cy="3581400"/>
                <a:chOff x="1694381" y="1804909"/>
                <a:chExt cx="5446543" cy="3581400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470D3D9-1053-4FB3-BD26-A0611356B0BC}"/>
                    </a:ext>
                  </a:extLst>
                </p:cNvPr>
                <p:cNvCxnSpPr/>
                <p:nvPr/>
              </p:nvCxnSpPr>
              <p:spPr>
                <a:xfrm>
                  <a:off x="1694381" y="1804909"/>
                  <a:ext cx="0" cy="358140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9750559-8C69-4395-AD29-691C5D7E2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9470" y="5386309"/>
                  <a:ext cx="5431454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87EA427-B817-4F76-85EA-C6AF7F419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7442" y="2855847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2D593704-3A04-457F-8822-3D519B1A3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80771" y="3591427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430D470-E8B6-436F-B149-19AB9931C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0780" y="3241351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AD0C82C-CD0A-4304-892F-67DAF7A18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5601" y="3750109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0311EA-2B6D-4E7D-B2BC-D2EAC871D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84308" y="2433464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355A0A15-041B-4865-8360-3E7FC0E611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49821" y="426537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F916298F-E33A-484B-9D2B-15F953A4C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7070" y="297011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9C74CBB-0500-46CB-BA57-B6F2644282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36478" y="2445224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CA4D349-F773-4AFB-A2AC-2320E240E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1160" y="3713236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6854407F-0F51-4FDB-8111-B7CE2E21E5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3809" y="3918869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5826EF5E-E218-4CD3-B1C4-92B288FB8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3307331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F7BF8A2C-8B53-4A2D-B106-E05B8D816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6820" y="4138351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4E7F3F-7D7D-42A1-8037-20E309FFA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154" y="238633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FCF6B781-4B97-48E3-A659-6EA1E9B1BC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07429" y="2713770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86039EC5-E9CF-4875-A179-0EEAF7165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01646" y="3389174"/>
                  <a:ext cx="310101" cy="274320"/>
                </a:xfrm>
                <a:prstGeom prst="mathMultiply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1B474-546C-4B89-A760-71092DBC04F1}"/>
                  </a:ext>
                </a:extLst>
              </p:cNvPr>
              <p:cNvSpPr txBox="1"/>
              <p:nvPr/>
            </p:nvSpPr>
            <p:spPr>
              <a:xfrm>
                <a:off x="3322218" y="5606960"/>
                <a:ext cx="2046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Vehicle Weight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DF0C0-2167-4497-A4CE-DA728F34F285}"/>
                  </a:ext>
                </a:extLst>
              </p:cNvPr>
              <p:cNvSpPr txBox="1"/>
              <p:nvPr/>
            </p:nvSpPr>
            <p:spPr>
              <a:xfrm rot="16200000">
                <a:off x="318542" y="3391364"/>
                <a:ext cx="16339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Vehicle Size</a:t>
                </a:r>
              </a:p>
            </p:txBody>
          </p:sp>
        </p:grpSp>
        <p:sp>
          <p:nvSpPr>
            <p:cNvPr id="35" name="Line 167">
              <a:extLst>
                <a:ext uri="{FF2B5EF4-FFF2-40B4-BE49-F238E27FC236}">
                  <a16:creationId xmlns:a16="http://schemas.microsoft.com/office/drawing/2014/main" id="{E0FE5E3D-614E-4CB1-895C-6AE5A6B203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39445" y="3808037"/>
              <a:ext cx="774528" cy="5400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ounded Rectangle 149">
              <a:extLst>
                <a:ext uri="{FF2B5EF4-FFF2-40B4-BE49-F238E27FC236}">
                  <a16:creationId xmlns:a16="http://schemas.microsoft.com/office/drawing/2014/main" id="{8E9BEE90-C410-45D8-B033-3DB151BC519B}"/>
                </a:ext>
              </a:extLst>
            </p:cNvPr>
            <p:cNvSpPr/>
            <p:nvPr/>
          </p:nvSpPr>
          <p:spPr>
            <a:xfrm>
              <a:off x="4067868" y="4349970"/>
              <a:ext cx="147637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Test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0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154-78EE-40A5-85DA-2FF0F69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 (</a:t>
            </a:r>
            <a:r>
              <a:rPr lang="en-US" i="1" dirty="0"/>
              <a:t>k</a:t>
            </a:r>
            <a:r>
              <a:rPr lang="en-US" dirty="0"/>
              <a:t>-NN)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D77A1-6A27-4758-9149-A037E19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sp>
        <p:nvSpPr>
          <p:cNvPr id="91" name="Text Box 307">
            <a:extLst>
              <a:ext uri="{FF2B5EF4-FFF2-40B4-BE49-F238E27FC236}">
                <a16:creationId xmlns:a16="http://schemas.microsoft.com/office/drawing/2014/main" id="{FDB93E9B-36BF-43DC-9FEA-630B95D00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DB83F9-C535-4828-B7B7-538020E5AC03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9" name="Text Box 307">
            <a:extLst>
              <a:ext uri="{FF2B5EF4-FFF2-40B4-BE49-F238E27FC236}">
                <a16:creationId xmlns:a16="http://schemas.microsoft.com/office/drawing/2014/main" id="{D161361E-8C46-4636-801E-3EFE59DF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E36CA92-AD58-4FF7-9053-F55FFDA01B08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EA19ACEB-2308-4867-A99C-CFECD27032A7}"/>
              </a:ext>
            </a:extLst>
          </p:cNvPr>
          <p:cNvSpPr>
            <a:spLocks noChangeAspect="1"/>
          </p:cNvSpPr>
          <p:nvPr/>
        </p:nvSpPr>
        <p:spPr>
          <a:xfrm>
            <a:off x="7732333" y="2012567"/>
            <a:ext cx="310101" cy="274320"/>
          </a:xfrm>
          <a:prstGeom prst="mathMultiply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3" name="Text Box 307">
            <a:extLst>
              <a:ext uri="{FF2B5EF4-FFF2-40B4-BE49-F238E27FC236}">
                <a16:creationId xmlns:a16="http://schemas.microsoft.com/office/drawing/2014/main" id="{1A7DACD0-E0F7-4E09-8192-A67F9308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635" y="2018922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ABE166-8EFB-4632-8E8F-2BF0DA6DA021}"/>
              </a:ext>
            </a:extLst>
          </p:cNvPr>
          <p:cNvGrpSpPr/>
          <p:nvPr/>
        </p:nvGrpSpPr>
        <p:grpSpPr>
          <a:xfrm>
            <a:off x="904696" y="1280616"/>
            <a:ext cx="6236228" cy="4788009"/>
            <a:chOff x="904696" y="1280616"/>
            <a:chExt cx="6236228" cy="4788009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616A78-CE26-4DF9-B12A-BCCBDECDAEA6}"/>
                </a:ext>
              </a:extLst>
            </p:cNvPr>
            <p:cNvGrpSpPr/>
            <p:nvPr/>
          </p:nvGrpSpPr>
          <p:grpSpPr>
            <a:xfrm>
              <a:off x="1694381" y="1280616"/>
              <a:ext cx="5446543" cy="4105693"/>
              <a:chOff x="1694381" y="1280616"/>
              <a:chExt cx="5446543" cy="410569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F28F824-AB4E-46C4-87AC-6FBF9B0FF1EF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16934BD-1AF3-49DB-A246-497F63D9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43873B-24E8-4C92-8ED3-09B310AB8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442" y="285584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CC442DAC-360F-4A21-BD8B-D22AB5E3C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771" y="35914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975BBBE-97CA-46A5-A395-A323CE19E6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0780" y="3241351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7628EC-050D-43D5-A782-BD56BDA484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5601" y="3750109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26DCABC-F259-45E1-95E3-F8A775D8FB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4308" y="243346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5BFE7D8-626A-49E6-ADF1-5254B8614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821" y="426537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879E3585-DB96-428E-BC53-170D9DD7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070" y="297011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65013CF-54CE-4C1E-9577-DE47CF94B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8D1B19F-7F54-4DA3-B5B3-8785DDC2FF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1160" y="37132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5487A529-A248-4E59-A144-B0669D5D9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3809" y="391886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77BD14A8-FC27-48BB-966D-737771557E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000" y="330733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CBA03846-6418-4C02-8D34-850804323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76820" y="413835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E23CCF2-ECAF-414A-83BA-55B25B0867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154" y="238633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2C9AE77A-9935-4DEC-8333-2E8E242BB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7429" y="271377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BC60754-8870-4DED-8084-07217E959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9696" y="3058792"/>
                <a:ext cx="996272" cy="99410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Multiplication Sign 104">
                <a:extLst>
                  <a:ext uri="{FF2B5EF4-FFF2-40B4-BE49-F238E27FC236}">
                    <a16:creationId xmlns:a16="http://schemas.microsoft.com/office/drawing/2014/main" id="{4545CE08-8CB4-4BD1-8C02-3BA31D26F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01646" y="3389174"/>
                <a:ext cx="310101" cy="274320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4" name="Line 167">
                <a:extLst>
                  <a:ext uri="{FF2B5EF4-FFF2-40B4-BE49-F238E27FC236}">
                    <a16:creationId xmlns:a16="http://schemas.microsoft.com/office/drawing/2014/main" id="{554FB357-F188-4D56-B22D-1398C002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904954" y="4058678"/>
                <a:ext cx="470076" cy="3058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Rounded Rectangle 149">
                <a:extLst>
                  <a:ext uri="{FF2B5EF4-FFF2-40B4-BE49-F238E27FC236}">
                    <a16:creationId xmlns:a16="http://schemas.microsoft.com/office/drawing/2014/main" id="{C32D718F-478E-4A3D-BB3D-FDF149FCE8D1}"/>
                  </a:ext>
                </a:extLst>
              </p:cNvPr>
              <p:cNvSpPr/>
              <p:nvPr/>
            </p:nvSpPr>
            <p:spPr>
              <a:xfrm>
                <a:off x="4283809" y="4421517"/>
                <a:ext cx="1476375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Class 0 wins vote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3CBA8BA-C7C7-4F27-A985-EA5999CC645E}"/>
                      </a:ext>
                    </a:extLst>
                  </p:cNvPr>
                  <p:cNvSpPr txBox="1"/>
                  <p:nvPr/>
                </p:nvSpPr>
                <p:spPr>
                  <a:xfrm>
                    <a:off x="3918710" y="1280616"/>
                    <a:ext cx="6158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3CBA8BA-C7C7-4F27-A985-EA5999CC6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710" y="1280616"/>
                    <a:ext cx="61587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911" r="-79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A0F547-7114-46A6-ADF6-0118CB658F2D}"/>
                </a:ext>
              </a:extLst>
            </p:cNvPr>
            <p:cNvSpPr txBox="1"/>
            <p:nvPr/>
          </p:nvSpPr>
          <p:spPr>
            <a:xfrm>
              <a:off x="3322218" y="5606960"/>
              <a:ext cx="2046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Weight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26AEB7-5C37-409F-9B78-60843D087111}"/>
                </a:ext>
              </a:extLst>
            </p:cNvPr>
            <p:cNvSpPr txBox="1"/>
            <p:nvPr/>
          </p:nvSpPr>
          <p:spPr>
            <a:xfrm rot="16200000">
              <a:off x="318542" y="3391364"/>
              <a:ext cx="1633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154-78EE-40A5-85DA-2FF0F69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Determination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D77A1-6A27-4758-9149-A037E19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91" name="Text Box 307">
            <a:extLst>
              <a:ext uri="{FF2B5EF4-FFF2-40B4-BE49-F238E27FC236}">
                <a16:creationId xmlns:a16="http://schemas.microsoft.com/office/drawing/2014/main" id="{FDB93E9B-36BF-43DC-9FEA-630B95D00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DB83F9-C535-4828-B7B7-538020E5AC03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9" name="Text Box 307">
            <a:extLst>
              <a:ext uri="{FF2B5EF4-FFF2-40B4-BE49-F238E27FC236}">
                <a16:creationId xmlns:a16="http://schemas.microsoft.com/office/drawing/2014/main" id="{D161361E-8C46-4636-801E-3EFE59DF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E36CA92-AD58-4FF7-9053-F55FFDA01B08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EA19ACEB-2308-4867-A99C-CFECD27032A7}"/>
              </a:ext>
            </a:extLst>
          </p:cNvPr>
          <p:cNvSpPr>
            <a:spLocks noChangeAspect="1"/>
          </p:cNvSpPr>
          <p:nvPr/>
        </p:nvSpPr>
        <p:spPr>
          <a:xfrm>
            <a:off x="7732333" y="2012567"/>
            <a:ext cx="310101" cy="274320"/>
          </a:xfrm>
          <a:prstGeom prst="mathMultiply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3" name="Text Box 307">
            <a:extLst>
              <a:ext uri="{FF2B5EF4-FFF2-40B4-BE49-F238E27FC236}">
                <a16:creationId xmlns:a16="http://schemas.microsoft.com/office/drawing/2014/main" id="{1A7DACD0-E0F7-4E09-8192-A67F9308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635" y="2018922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DBBFC9-AE8E-4D60-9CBF-3187BA333B62}"/>
              </a:ext>
            </a:extLst>
          </p:cNvPr>
          <p:cNvGrpSpPr/>
          <p:nvPr/>
        </p:nvGrpSpPr>
        <p:grpSpPr>
          <a:xfrm>
            <a:off x="904696" y="1280616"/>
            <a:ext cx="6236228" cy="4788009"/>
            <a:chOff x="904696" y="1280616"/>
            <a:chExt cx="6236228" cy="47880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9DD38D-7111-4D7F-AA3F-7CD71BB6EB3E}"/>
                </a:ext>
              </a:extLst>
            </p:cNvPr>
            <p:cNvGrpSpPr/>
            <p:nvPr/>
          </p:nvGrpSpPr>
          <p:grpSpPr>
            <a:xfrm>
              <a:off x="1694381" y="1280616"/>
              <a:ext cx="5446543" cy="4105693"/>
              <a:chOff x="1694381" y="1280616"/>
              <a:chExt cx="5446543" cy="410569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F28F824-AB4E-46C4-87AC-6FBF9B0FF1EF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16934BD-1AF3-49DB-A246-497F63D9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43873B-24E8-4C92-8ED3-09B310AB8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442" y="285584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CC442DAC-360F-4A21-BD8B-D22AB5E3C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771" y="35914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975BBBE-97CA-46A5-A395-A323CE19E6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0780" y="3241351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7628EC-050D-43D5-A782-BD56BDA484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5601" y="3750109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26DCABC-F259-45E1-95E3-F8A775D8FB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4308" y="243346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5BFE7D8-626A-49E6-ADF1-5254B8614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821" y="426537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879E3585-DB96-428E-BC53-170D9DD7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070" y="297011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65013CF-54CE-4C1E-9577-DE47CF94B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8D1B19F-7F54-4DA3-B5B3-8785DDC2FF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1160" y="37132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5487A529-A248-4E59-A144-B0669D5D9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3809" y="391886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77BD14A8-FC27-48BB-966D-737771557E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000" y="330733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CBA03846-6418-4C02-8D34-850804323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76820" y="413835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E23CCF2-ECAF-414A-83BA-55B25B0867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154" y="238633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2C9AE77A-9935-4DEC-8333-2E8E242BB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7429" y="271377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Multiplication Sign 104">
                <a:extLst>
                  <a:ext uri="{FF2B5EF4-FFF2-40B4-BE49-F238E27FC236}">
                    <a16:creationId xmlns:a16="http://schemas.microsoft.com/office/drawing/2014/main" id="{4545CE08-8CB4-4BD1-8C02-3BA31D26F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01646" y="3389174"/>
                <a:ext cx="310101" cy="274320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1C591DE-FE47-4377-BD21-5EC1EB2A8E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864" y="2766060"/>
                <a:ext cx="1603687" cy="16002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Line 167">
                <a:extLst>
                  <a:ext uri="{FF2B5EF4-FFF2-40B4-BE49-F238E27FC236}">
                    <a16:creationId xmlns:a16="http://schemas.microsoft.com/office/drawing/2014/main" id="{61A1CAD0-F77B-40CD-AFAA-C629CB2C2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11282" y="4420186"/>
                <a:ext cx="470076" cy="3058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ounded Rectangle 149">
                <a:extLst>
                  <a:ext uri="{FF2B5EF4-FFF2-40B4-BE49-F238E27FC236}">
                    <a16:creationId xmlns:a16="http://schemas.microsoft.com/office/drawing/2014/main" id="{B044B14F-1834-4901-A320-704141ECE70A}"/>
                  </a:ext>
                </a:extLst>
              </p:cNvPr>
              <p:cNvSpPr/>
              <p:nvPr/>
            </p:nvSpPr>
            <p:spPr>
              <a:xfrm>
                <a:off x="4390137" y="4783025"/>
                <a:ext cx="1476375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Class 1 wins vote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9870181-07B4-43B9-AECA-A6BE26ADD45E}"/>
                      </a:ext>
                    </a:extLst>
                  </p:cNvPr>
                  <p:cNvSpPr txBox="1"/>
                  <p:nvPr/>
                </p:nvSpPr>
                <p:spPr>
                  <a:xfrm>
                    <a:off x="3918710" y="1280616"/>
                    <a:ext cx="6158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9870181-07B4-43B9-AECA-A6BE26ADD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710" y="1280616"/>
                    <a:ext cx="61587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911" r="-891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11E74A-EDE3-49CA-84D7-B89846F088C1}"/>
                </a:ext>
              </a:extLst>
            </p:cNvPr>
            <p:cNvSpPr txBox="1"/>
            <p:nvPr/>
          </p:nvSpPr>
          <p:spPr>
            <a:xfrm>
              <a:off x="3322218" y="5606960"/>
              <a:ext cx="2046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Weight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2C98E9-11BA-4EF7-9835-EDD5928DF99D}"/>
                </a:ext>
              </a:extLst>
            </p:cNvPr>
            <p:cNvSpPr txBox="1"/>
            <p:nvPr/>
          </p:nvSpPr>
          <p:spPr>
            <a:xfrm rot="16200000">
              <a:off x="318542" y="3391364"/>
              <a:ext cx="1633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2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76A98-9715-4044-A375-EFDB105F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54A0-ED18-4B74-8773-18DC81B7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used to solve classification problems.</a:t>
            </a:r>
          </a:p>
          <a:p>
            <a:r>
              <a:rPr lang="en-US" i="1" dirty="0"/>
              <a:t>k</a:t>
            </a:r>
            <a:r>
              <a:rPr lang="en-US" dirty="0"/>
              <a:t>-NN doesn't really train a model.</a:t>
            </a:r>
          </a:p>
          <a:p>
            <a:pPr lvl="1"/>
            <a:r>
              <a:rPr lang="en-US" dirty="0"/>
              <a:t>Its classification skill doesn't improve through learning.</a:t>
            </a:r>
          </a:p>
          <a:p>
            <a:pPr lvl="1"/>
            <a:r>
              <a:rPr lang="en-US" dirty="0"/>
              <a:t>It calculates the distance between examples and determines the class.</a:t>
            </a:r>
          </a:p>
          <a:p>
            <a:r>
              <a:rPr lang="en-US" dirty="0"/>
              <a:t>Output from </a:t>
            </a:r>
            <a:r>
              <a:rPr lang="en-US" i="1" dirty="0"/>
              <a:t>k</a:t>
            </a:r>
            <a:r>
              <a:rPr lang="en-US" dirty="0"/>
              <a:t>-NN is a classification, not a probability.</a:t>
            </a:r>
          </a:p>
          <a:p>
            <a:pPr lvl="1"/>
            <a:r>
              <a:rPr lang="en-US" dirty="0"/>
              <a:t>Simpler to implement than logistic regression.</a:t>
            </a:r>
          </a:p>
          <a:p>
            <a:r>
              <a:rPr lang="en-US" i="1" dirty="0"/>
              <a:t>k</a:t>
            </a:r>
            <a:r>
              <a:rPr lang="en-US" dirty="0"/>
              <a:t>-NN can take a very long time to make a prediction.</a:t>
            </a:r>
          </a:p>
          <a:p>
            <a:pPr lvl="1"/>
            <a:r>
              <a:rPr lang="en-US" dirty="0"/>
              <a:t>Especially with large datasets.</a:t>
            </a:r>
          </a:p>
          <a:p>
            <a:r>
              <a:rPr lang="en-US" dirty="0"/>
              <a:t>Logistic regression is typically much faster when making predictions.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-NN for simplicity and when working with small datasets.</a:t>
            </a:r>
          </a:p>
          <a:p>
            <a:pPr lvl="1"/>
            <a:r>
              <a:rPr lang="en-US" dirty="0"/>
              <a:t>Logistic regression when working with large datasets and predictions are needed quickly.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D003F-E742-4930-A50E-7753831F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vs. </a:t>
            </a:r>
            <a:r>
              <a:rPr lang="en-US" i="1" dirty="0"/>
              <a:t>k</a:t>
            </a:r>
            <a:r>
              <a:rPr lang="en-US" dirty="0"/>
              <a:t>-NN</a:t>
            </a:r>
          </a:p>
        </p:txBody>
      </p:sp>
    </p:spTree>
    <p:extLst>
      <p:ext uri="{BB962C8B-B14F-4D97-AF65-F5344CB8AC3E}">
        <p14:creationId xmlns:p14="http://schemas.microsoft.com/office/powerpoint/2010/main" val="49177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logistic regression rather than linear regression for classification.</a:t>
            </a:r>
          </a:p>
          <a:p>
            <a:r>
              <a:rPr lang="en-US" dirty="0"/>
              <a:t>In </a:t>
            </a:r>
            <a:r>
              <a:rPr lang="en-US" i="1" dirty="0"/>
              <a:t>k</a:t>
            </a:r>
            <a:r>
              <a:rPr lang="en-US" dirty="0"/>
              <a:t>-NN, consider how lower/higher </a:t>
            </a:r>
            <a:r>
              <a:rPr lang="en-US" i="1" dirty="0"/>
              <a:t>k</a:t>
            </a:r>
            <a:r>
              <a:rPr lang="en-US" dirty="0"/>
              <a:t> values change boundaries/noise sensitivity.</a:t>
            </a:r>
          </a:p>
          <a:p>
            <a:r>
              <a:rPr lang="en-US" dirty="0"/>
              <a:t>Consider making </a:t>
            </a:r>
            <a:r>
              <a:rPr lang="en-US" i="1" dirty="0"/>
              <a:t>k</a:t>
            </a:r>
            <a:r>
              <a:rPr lang="en-US" dirty="0"/>
              <a:t> odd for binary classification.</a:t>
            </a:r>
          </a:p>
          <a:p>
            <a:r>
              <a:rPr lang="en-US" dirty="0"/>
              <a:t>Consider using a bootstrapping approach to selecting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Consider using cross-validation to help select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Consider using </a:t>
            </a:r>
            <a:r>
              <a:rPr lang="en-US" i="1" dirty="0"/>
              <a:t>k</a:t>
            </a:r>
            <a:r>
              <a:rPr lang="en-US" dirty="0"/>
              <a:t>-NN when simplicity is key and the dataset is small.</a:t>
            </a:r>
          </a:p>
          <a:p>
            <a:r>
              <a:rPr lang="en-US" dirty="0"/>
              <a:t>Consider using logistic regression when predictions must be quick and the dataset is large.</a:t>
            </a:r>
          </a:p>
          <a:p>
            <a:r>
              <a:rPr lang="en-US" dirty="0"/>
              <a:t>Time permitting, try both and examine the results.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Binary Classification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LogisticRegression()</a:t>
            </a:r>
            <a:r>
              <a:rPr lang="en-US" dirty="0"/>
              <a:t> class to build a binary classifier: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sklearn.linear_model.LogisticRegression(penalty = 'l2', C = 0.05, solver = 'sag')</a:t>
            </a:r>
          </a:p>
          <a:p>
            <a:pPr lvl="1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model.fit(X_train, y_train)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model.score(X_test, y_test)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model.predict(X_test)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model.predict_proba(X_test)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model.coef_</a:t>
            </a:r>
          </a:p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KNeighborsClassifier()</a:t>
            </a:r>
            <a:r>
              <a:rPr lang="en-US" dirty="0"/>
              <a:t> to build an alternative binary classifier: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sklearn.neighbors.KNeighborsClassifier(n_neighbors = 3)</a:t>
            </a:r>
          </a:p>
          <a:p>
            <a:pPr lvl="1"/>
            <a:r>
              <a:rPr lang="en-US" dirty="0"/>
              <a:t>Use same methods as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Binary Classification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3E2F4-0E7F-4264-AA51-9C5501FB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1B55-752C-4849-9F10-AECE608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21" y="1440872"/>
            <a:ext cx="4994053" cy="4782127"/>
          </a:xfrm>
        </p:spPr>
        <p:txBody>
          <a:bodyPr/>
          <a:lstStyle/>
          <a:p>
            <a:r>
              <a:rPr lang="en-US" sz="1600" dirty="0"/>
              <a:t>You work for the History department of a state college.</a:t>
            </a:r>
          </a:p>
          <a:p>
            <a:r>
              <a:rPr lang="en-US" sz="1600" dirty="0"/>
              <a:t>An upcoming lecture is on the sinking of the RMS </a:t>
            </a:r>
            <a:r>
              <a:rPr lang="en-US" sz="1600" i="1" dirty="0"/>
              <a:t>Titanic</a:t>
            </a:r>
            <a:r>
              <a:rPr lang="en-US" sz="1600" dirty="0"/>
              <a:t>.</a:t>
            </a:r>
          </a:p>
          <a:p>
            <a:r>
              <a:rPr lang="en-US" sz="1600" dirty="0"/>
              <a:t>Department wants to teach students how various factors affected passenger survival.</a:t>
            </a:r>
          </a:p>
          <a:p>
            <a:pPr lvl="1"/>
            <a:r>
              <a:rPr lang="en-US" sz="1400" dirty="0"/>
              <a:t>Rather than lecture directly, you want students to reach their own conclusions.</a:t>
            </a:r>
          </a:p>
          <a:p>
            <a:pPr lvl="1"/>
            <a:r>
              <a:rPr lang="en-US" sz="1400" dirty="0"/>
              <a:t>You want their experience to be hands-on.</a:t>
            </a:r>
          </a:p>
          <a:p>
            <a:pPr lvl="1"/>
            <a:r>
              <a:rPr lang="en-US" sz="1400" dirty="0"/>
              <a:t>You'll build a machine learning model for students.</a:t>
            </a:r>
          </a:p>
          <a:p>
            <a:r>
              <a:rPr lang="en-US" sz="1600" dirty="0"/>
              <a:t>You have a real-world dataset of </a:t>
            </a:r>
            <a:r>
              <a:rPr lang="en-US" sz="1600" i="1" dirty="0"/>
              <a:t>Titanic</a:t>
            </a:r>
            <a:r>
              <a:rPr lang="en-US" sz="1600" dirty="0"/>
              <a:t> passengers.</a:t>
            </a:r>
          </a:p>
          <a:p>
            <a:pPr lvl="1"/>
            <a:r>
              <a:rPr lang="en-US" sz="1400" dirty="0"/>
              <a:t>Each passenger is labeled as having survived or perished.</a:t>
            </a:r>
          </a:p>
          <a:p>
            <a:r>
              <a:rPr lang="en-US" sz="1600" dirty="0"/>
              <a:t>Students can use this to see if they would have survived given their own features.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C3A9D2-9713-4925-AC10-34456BD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Training Binary Classification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93FD6-4813-4CDE-807C-BA45D0DC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2046513"/>
            <a:ext cx="3291566" cy="24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1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32FB2-6D3A-428C-B747-D77D5439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B729-E67F-41B8-85C8-D19D32EE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868557"/>
            <a:ext cx="4826423" cy="4354442"/>
          </a:xfrm>
        </p:spPr>
        <p:txBody>
          <a:bodyPr/>
          <a:lstStyle/>
          <a:p>
            <a:r>
              <a:rPr lang="en-US" dirty="0"/>
              <a:t>Women with breast cancer are at risk of recurrence.</a:t>
            </a:r>
          </a:p>
          <a:p>
            <a:r>
              <a:rPr lang="en-US" dirty="0"/>
              <a:t>GCPG wants to know who is most likely at risk.</a:t>
            </a:r>
          </a:p>
          <a:p>
            <a:pPr lvl="1"/>
            <a:r>
              <a:rPr lang="en-US" dirty="0"/>
              <a:t>Will help them prioritize care.</a:t>
            </a:r>
          </a:p>
          <a:p>
            <a:r>
              <a:rPr lang="en-US" dirty="0"/>
              <a:t>You have a dataset of patients with breast cancer.</a:t>
            </a:r>
          </a:p>
          <a:p>
            <a:r>
              <a:rPr lang="en-US" dirty="0"/>
              <a:t>You'll use a logistic regression model to classify the patient as either at risk or not at risk of recurrence.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F99C8-A1F0-43BC-8CD6-4CFFF3D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(Optional) Creating a Logistic Regression Model to Predict Breast Cancer Recurrence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616BD-918A-49D6-AC04-A75BA64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09" y="2187768"/>
            <a:ext cx="3392475" cy="22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9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 Multi-Class Classification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DDAA5-1AF4-456E-8144-775AEFFC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2C9D9-C5F6-41A0-8469-AD4027B8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F277F-3790-4CAA-A878-0CE077BD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binary classification, in which an example </a:t>
            </a:r>
            <a:r>
              <a:rPr lang="en-US" i="1" dirty="0"/>
              <a:t>is x</a:t>
            </a:r>
            <a:r>
              <a:rPr lang="en-US" dirty="0"/>
              <a:t> or </a:t>
            </a:r>
            <a:r>
              <a:rPr lang="en-US" i="1" dirty="0"/>
              <a:t>is not x</a:t>
            </a:r>
            <a:r>
              <a:rPr lang="en-US" dirty="0"/>
              <a:t>.</a:t>
            </a:r>
          </a:p>
          <a:p>
            <a:r>
              <a:rPr lang="en-US" dirty="0"/>
              <a:t>Classifying nouns in a sentence.</a:t>
            </a:r>
          </a:p>
          <a:p>
            <a:pPr lvl="1"/>
            <a:r>
              <a:rPr lang="en-US" dirty="0"/>
              <a:t>Category 1: Noun is either a </a:t>
            </a:r>
            <a:r>
              <a:rPr lang="en-US" b="1" dirty="0"/>
              <a:t>subject</a:t>
            </a:r>
            <a:r>
              <a:rPr lang="en-US" dirty="0"/>
              <a:t> or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Category 2: Noun is either </a:t>
            </a:r>
            <a:r>
              <a:rPr lang="en-US" b="1" dirty="0"/>
              <a:t>proper</a:t>
            </a:r>
            <a:r>
              <a:rPr lang="en-US" dirty="0"/>
              <a:t> or </a:t>
            </a:r>
            <a:r>
              <a:rPr lang="en-US" b="1" dirty="0"/>
              <a:t>common</a:t>
            </a:r>
            <a:r>
              <a:rPr lang="en-US" dirty="0"/>
              <a:t>.</a:t>
            </a:r>
          </a:p>
          <a:p>
            <a:r>
              <a:rPr lang="en-US" dirty="0"/>
              <a:t>Classes in each category are mutually exclusive.</a:t>
            </a:r>
          </a:p>
          <a:p>
            <a:pPr lvl="1"/>
            <a:r>
              <a:rPr lang="en-US" dirty="0"/>
              <a:t>All nouns are either subjects or objects.</a:t>
            </a:r>
          </a:p>
          <a:p>
            <a:pPr lvl="1"/>
            <a:r>
              <a:rPr lang="en-US" dirty="0"/>
              <a:t>All nouns are either proper or common.</a:t>
            </a:r>
          </a:p>
          <a:p>
            <a:r>
              <a:rPr lang="en-US" dirty="0"/>
              <a:t>Classes </a:t>
            </a:r>
            <a:r>
              <a:rPr lang="en-US" i="1" dirty="0"/>
              <a:t>between</a:t>
            </a:r>
            <a:r>
              <a:rPr lang="en-US" dirty="0"/>
              <a:t> categories are not mutually exclusive.</a:t>
            </a:r>
          </a:p>
          <a:p>
            <a:pPr lvl="1"/>
            <a:r>
              <a:rPr lang="en-US" dirty="0"/>
              <a:t>Noun can be: proper subject, common subject, proper object, or common object.</a:t>
            </a:r>
          </a:p>
          <a:p>
            <a:r>
              <a:rPr lang="en-US" dirty="0"/>
              <a:t>Multi-label problems can be solved by training multiple binary classifiers.</a:t>
            </a:r>
          </a:p>
          <a:p>
            <a:pPr lvl="1"/>
            <a:r>
              <a:rPr lang="en-US" dirty="0"/>
              <a:t>Unless labels are correlated.</a:t>
            </a:r>
          </a:p>
          <a:p>
            <a:pPr lvl="1"/>
            <a:r>
              <a:rPr lang="en-US" dirty="0"/>
              <a:t>In noun example, train one model for category 1, then another model for category 2.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DFD207-50FD-433B-89C5-E7B3FC00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B5D356-A087-4D9E-A3C2-A7EE8D67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Multi-Label Classification: </a:t>
            </a:r>
            <a:r>
              <a:rPr lang="en-US" dirty="0"/>
              <a:t>A classification scheme in which a data example is given more than one label.</a:t>
            </a:r>
          </a:p>
        </p:txBody>
      </p:sp>
    </p:spTree>
    <p:extLst>
      <p:ext uri="{BB962C8B-B14F-4D97-AF65-F5344CB8AC3E}">
        <p14:creationId xmlns:p14="http://schemas.microsoft.com/office/powerpoint/2010/main" val="22043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 Binary Classification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7F25A-A41F-434B-8E09-1E299DB3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BD08E-8A79-43C0-B445-EEB47F0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36882-B7C4-48AD-B272-C7B23118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mutually exclusive.</a:t>
            </a:r>
          </a:p>
          <a:p>
            <a:pPr lvl="1"/>
            <a:r>
              <a:rPr lang="en-US" dirty="0"/>
              <a:t>Example cannot belong to class A and B and C.</a:t>
            </a:r>
          </a:p>
          <a:p>
            <a:pPr lvl="1"/>
            <a:r>
              <a:rPr lang="en-US" dirty="0"/>
              <a:t>Example must belong to A </a:t>
            </a:r>
            <a:r>
              <a:rPr lang="en-US" i="1" dirty="0"/>
              <a:t>or</a:t>
            </a:r>
            <a:r>
              <a:rPr lang="en-US" dirty="0"/>
              <a:t> B </a:t>
            </a:r>
            <a:r>
              <a:rPr lang="en-US" i="1" dirty="0"/>
              <a:t>or</a:t>
            </a:r>
            <a:r>
              <a:rPr lang="en-US" dirty="0"/>
              <a:t> C.</a:t>
            </a:r>
          </a:p>
          <a:p>
            <a:r>
              <a:rPr lang="en-US" dirty="0"/>
              <a:t>Classifying words based on how they're used in a sentence:</a:t>
            </a:r>
          </a:p>
          <a:p>
            <a:pPr lvl="1"/>
            <a:r>
              <a:rPr lang="en-US" dirty="0"/>
              <a:t>Noun</a:t>
            </a:r>
          </a:p>
          <a:p>
            <a:pPr lvl="1"/>
            <a:r>
              <a:rPr lang="en-US" dirty="0"/>
              <a:t>Verb</a:t>
            </a:r>
          </a:p>
          <a:p>
            <a:pPr lvl="1"/>
            <a:r>
              <a:rPr lang="en-US" dirty="0"/>
              <a:t>Adjective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word is either a noun or some other non-noun type; it cannot be both.</a:t>
            </a:r>
          </a:p>
          <a:p>
            <a:r>
              <a:rPr lang="en-US" dirty="0"/>
              <a:t>Such problems require a unique approach.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8DB310-A947-41BB-AFE1-DA08866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A46F1D-DF72-4359-9C24-1C7765B24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Multi-Class Classification: </a:t>
            </a:r>
            <a:r>
              <a:rPr lang="en-US" dirty="0"/>
              <a:t>A classification scheme in which a data example is placed within a single class among three or more choices.</a:t>
            </a:r>
          </a:p>
        </p:txBody>
      </p:sp>
    </p:spTree>
    <p:extLst>
      <p:ext uri="{BB962C8B-B14F-4D97-AF65-F5344CB8AC3E}">
        <p14:creationId xmlns:p14="http://schemas.microsoft.com/office/powerpoint/2010/main" val="61761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1CA021-8E2C-458D-B2B3-0E972D3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AD88D-3FF0-4637-8648-59357428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Softmax function determines class with highest probability.</a:t>
            </a:r>
          </a:p>
          <a:p>
            <a:r>
              <a:rPr lang="en-US" sz="1600" dirty="0"/>
              <a:t>In the sentence "I saw the movie yesterday," the probabilities for "saw" are:</a:t>
            </a:r>
          </a:p>
          <a:p>
            <a:pPr lvl="1"/>
            <a:r>
              <a:rPr lang="en-US" sz="1400" dirty="0"/>
              <a:t>84% verb</a:t>
            </a:r>
          </a:p>
          <a:p>
            <a:pPr lvl="1"/>
            <a:r>
              <a:rPr lang="en-US" sz="1400" dirty="0"/>
              <a:t>13% noun</a:t>
            </a:r>
          </a:p>
          <a:p>
            <a:pPr lvl="1"/>
            <a:r>
              <a:rPr lang="en-US" sz="1400" dirty="0"/>
              <a:t>3% adjective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D5776-57AC-44D3-A5D5-81B06F2F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E96F36-8FE5-4593-9EF4-E05EA4FD1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Multinomial Logistic Regression: </a:t>
            </a:r>
            <a:r>
              <a:rPr lang="en-US" dirty="0"/>
              <a:t>A method for solving multi-class classification problems.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881592-959D-4E17-8A3D-CFBC442BB78A}"/>
              </a:ext>
            </a:extLst>
          </p:cNvPr>
          <p:cNvSpPr/>
          <p:nvPr/>
        </p:nvSpPr>
        <p:spPr>
          <a:xfrm>
            <a:off x="341925" y="2118492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C4E0B2-B673-45A9-B716-7C2018321B55}"/>
                  </a:ext>
                </a:extLst>
              </p:cNvPr>
              <p:cNvSpPr txBox="1"/>
              <p:nvPr/>
            </p:nvSpPr>
            <p:spPr>
              <a:xfrm>
                <a:off x="955201" y="2575601"/>
                <a:ext cx="1843903" cy="377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C4E0B2-B673-45A9-B716-7C201832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01" y="2575601"/>
                <a:ext cx="1843903" cy="377732"/>
              </a:xfrm>
              <a:prstGeom prst="rect">
                <a:avLst/>
              </a:prstGeom>
              <a:blipFill>
                <a:blip r:embed="rId2"/>
                <a:stretch>
                  <a:fillRect r="-33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07">
            <a:extLst>
              <a:ext uri="{FF2B5EF4-FFF2-40B4-BE49-F238E27FC236}">
                <a16:creationId xmlns:a16="http://schemas.microsoft.com/office/drawing/2014/main" id="{CE9E7E24-15D8-43EC-BFFF-B96B3D8D5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39" y="2092987"/>
            <a:ext cx="53280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Multinomial logistic regression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starts by computing a score,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class.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vector of model parameters.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vector of feature values.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A4F2B5-C6AD-470D-84E9-365021F88D61}"/>
              </a:ext>
            </a:extLst>
          </p:cNvPr>
          <p:cNvSpPr/>
          <p:nvPr/>
        </p:nvSpPr>
        <p:spPr>
          <a:xfrm>
            <a:off x="341925" y="3526267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 Box 307">
            <a:extLst>
              <a:ext uri="{FF2B5EF4-FFF2-40B4-BE49-F238E27FC236}">
                <a16:creationId xmlns:a16="http://schemas.microsoft.com/office/drawing/2014/main" id="{D5E9BB81-AAB6-4384-8CDB-0C10F1E5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40" y="3488338"/>
            <a:ext cx="498613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Scores are computed for every class, then plugged into the softmax function,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l-GR" sz="1300" i="1" kern="0" dirty="0">
                <a:solidFill>
                  <a:srgbClr val="000000"/>
                </a:solidFill>
                <a:latin typeface="Calibri"/>
                <a:cs typeface="Calibri"/>
              </a:rPr>
              <a:t>σ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probability that example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belongs to class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given the earlier score.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total number of classes.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DBC10-1A2F-40DC-AFFE-771D222475EF}"/>
                  </a:ext>
                </a:extLst>
              </p:cNvPr>
              <p:cNvSpPr txBox="1"/>
              <p:nvPr/>
            </p:nvSpPr>
            <p:spPr>
              <a:xfrm>
                <a:off x="750883" y="3812102"/>
                <a:ext cx="2252540" cy="641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DBC10-1A2F-40DC-AFFE-771D2224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3" y="3812102"/>
                <a:ext cx="2252540" cy="641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95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a multi-label classification approach may be required.</a:t>
            </a:r>
          </a:p>
          <a:p>
            <a:r>
              <a:rPr lang="en-US" dirty="0"/>
              <a:t>For multi-label problems, consider training multiply binary classifiers.</a:t>
            </a:r>
          </a:p>
          <a:p>
            <a:r>
              <a:rPr lang="en-US" dirty="0"/>
              <a:t>Consider how a multi-class classification approach may be required.</a:t>
            </a:r>
          </a:p>
          <a:p>
            <a:r>
              <a:rPr lang="en-US" dirty="0"/>
              <a:t>For multi-class problems, consider training a multinomial logistic regression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Multi-Class Classification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LogisticRegression()</a:t>
            </a:r>
            <a:r>
              <a:rPr lang="en-US" dirty="0"/>
              <a:t> class to build a multi-class classifier: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sklearn.linear_model.LogisticRegression(multi_class = 'multinomial')</a:t>
            </a:r>
          </a:p>
          <a:p>
            <a:pPr lvl="1"/>
            <a:r>
              <a:rPr lang="en-US" dirty="0"/>
              <a:t>Use same methods/attributes as before.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Multi-Class Classification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62826-F2A2-497C-A7B0-A70A6C91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60553-923B-4FE2-9160-474A160F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825" y="1650670"/>
            <a:ext cx="4499249" cy="4572330"/>
          </a:xfrm>
        </p:spPr>
        <p:txBody>
          <a:bodyPr/>
          <a:lstStyle/>
          <a:p>
            <a:r>
              <a:rPr lang="en-US" sz="1600" dirty="0"/>
              <a:t>Other professors at the college want to apply machine learning to their fields.</a:t>
            </a:r>
          </a:p>
          <a:p>
            <a:r>
              <a:rPr lang="en-US" sz="1600" dirty="0"/>
              <a:t>Chemistry department wants to help students learn about chemical interactions.</a:t>
            </a:r>
          </a:p>
          <a:p>
            <a:pPr lvl="1"/>
            <a:r>
              <a:rPr lang="en-US" sz="1400" dirty="0"/>
              <a:t>Slight variations in substance's chemical makeup can change its form.</a:t>
            </a:r>
          </a:p>
          <a:p>
            <a:r>
              <a:rPr lang="en-US" sz="1600" dirty="0"/>
              <a:t>You've been given a dataset of wines.</a:t>
            </a:r>
          </a:p>
          <a:p>
            <a:pPr lvl="1"/>
            <a:r>
              <a:rPr lang="en-US" sz="1400" dirty="0"/>
              <a:t>Each wine is classified according to cultivar.</a:t>
            </a:r>
          </a:p>
          <a:p>
            <a:pPr lvl="1"/>
            <a:r>
              <a:rPr lang="en-US" sz="1400" dirty="0"/>
              <a:t>There are </a:t>
            </a:r>
            <a:r>
              <a:rPr lang="en-US" sz="1400" i="1" dirty="0"/>
              <a:t>three</a:t>
            </a:r>
            <a:r>
              <a:rPr lang="en-US" sz="1400" dirty="0"/>
              <a:t> classes, not just two.</a:t>
            </a:r>
          </a:p>
          <a:p>
            <a:r>
              <a:rPr lang="en-US" sz="1600" dirty="0"/>
              <a:t>You need to build a multi-class classification model.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31FC42-BC12-4799-8962-0BB42187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Training a Multi-Class Classification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A7559-7D18-4996-9274-17ED428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5" y="2230643"/>
            <a:ext cx="3901440" cy="27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5F19-C099-4BC7-B801-BA7385B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98213-2EA9-4344-A6B9-585BF4FC6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Evaluate Classification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9851E-0113-4342-83F6-672602B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0F658-E3E2-40D9-97E2-580A62C1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213F-315E-4FDD-A21E-B827337D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train a classifier, there are several ways the model can succeed or fail.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3FAB-E3FC-4352-8B81-A0FCC4CB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E33EDC65-73B4-41F9-BB1D-82DAB946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04758"/>
              </p:ext>
            </p:extLst>
          </p:nvPr>
        </p:nvGraphicFramePr>
        <p:xfrm>
          <a:off x="1033153" y="2657104"/>
          <a:ext cx="7077694" cy="1981200"/>
        </p:xfrm>
        <a:graphic>
          <a:graphicData uri="http://schemas.openxmlformats.org/drawingml/2006/table">
            <a:tbl>
              <a:tblPr/>
              <a:tblGrid>
                <a:gridCol w="105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428">
                  <a:extLst>
                    <a:ext uri="{9D8B030D-6E8A-4147-A177-3AD203B41FA5}">
                      <a16:colId xmlns:a16="http://schemas.microsoft.com/office/drawing/2014/main" val="3495981206"/>
                    </a:ext>
                  </a:extLst>
                </a:gridCol>
                <a:gridCol w="2143866">
                  <a:extLst>
                    <a:ext uri="{9D8B030D-6E8A-4147-A177-3AD203B41FA5}">
                      <a16:colId xmlns:a16="http://schemas.microsoft.com/office/drawing/2014/main" val="392644458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True Label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Predicted Label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Result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Assessment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Success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True positive (TP)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Success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True negative (TN)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False positive (FP)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False negative (FN)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16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4895-DB24-48D9-A760-56D32673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16801-D96C-4739-ACEA-B9758424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25F50F-FB14-4E20-95D6-3FE3C021F556}"/>
              </a:ext>
            </a:extLst>
          </p:cNvPr>
          <p:cNvGraphicFramePr>
            <a:graphicFrameLocks noGrp="1"/>
          </p:cNvGraphicFramePr>
          <p:nvPr/>
        </p:nvGraphicFramePr>
        <p:xfrm>
          <a:off x="2152106" y="1155414"/>
          <a:ext cx="4839789" cy="227358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9947">
                  <a:extLst>
                    <a:ext uri="{9D8B030D-6E8A-4147-A177-3AD203B41FA5}">
                      <a16:colId xmlns:a16="http://schemas.microsoft.com/office/drawing/2014/main" val="924023810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852288813"/>
                    </a:ext>
                  </a:extLst>
                </a:gridCol>
                <a:gridCol w="1260944">
                  <a:extLst>
                    <a:ext uri="{9D8B030D-6E8A-4147-A177-3AD203B41FA5}">
                      <a16:colId xmlns:a16="http://schemas.microsoft.com/office/drawing/2014/main" val="640612370"/>
                    </a:ext>
                  </a:extLst>
                </a:gridCol>
                <a:gridCol w="1158951">
                  <a:extLst>
                    <a:ext uri="{9D8B030D-6E8A-4147-A177-3AD203B41FA5}">
                      <a16:colId xmlns:a16="http://schemas.microsoft.com/office/drawing/2014/main" val="1426151887"/>
                    </a:ext>
                  </a:extLst>
                </a:gridCol>
              </a:tblGrid>
              <a:tr h="49245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0149"/>
                  </a:ext>
                </a:extLst>
              </a:tr>
              <a:tr h="49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7507"/>
                  </a:ext>
                </a:extLst>
              </a:tr>
              <a:tr h="6014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12244"/>
                  </a:ext>
                </a:extLst>
              </a:tr>
              <a:tr h="64860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43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E5CC3-EFFF-4027-8EE8-8F32EA5494EA}"/>
              </a:ext>
            </a:extLst>
          </p:cNvPr>
          <p:cNvGraphicFramePr>
            <a:graphicFrameLocks noGrp="1"/>
          </p:cNvGraphicFramePr>
          <p:nvPr/>
        </p:nvGraphicFramePr>
        <p:xfrm>
          <a:off x="2152106" y="3881254"/>
          <a:ext cx="4839789" cy="24212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9947">
                  <a:extLst>
                    <a:ext uri="{9D8B030D-6E8A-4147-A177-3AD203B41FA5}">
                      <a16:colId xmlns:a16="http://schemas.microsoft.com/office/drawing/2014/main" val="924023810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852288813"/>
                    </a:ext>
                  </a:extLst>
                </a:gridCol>
                <a:gridCol w="1260944">
                  <a:extLst>
                    <a:ext uri="{9D8B030D-6E8A-4147-A177-3AD203B41FA5}">
                      <a16:colId xmlns:a16="http://schemas.microsoft.com/office/drawing/2014/main" val="640612370"/>
                    </a:ext>
                  </a:extLst>
                </a:gridCol>
                <a:gridCol w="1158951">
                  <a:extLst>
                    <a:ext uri="{9D8B030D-6E8A-4147-A177-3AD203B41FA5}">
                      <a16:colId xmlns:a16="http://schemas.microsoft.com/office/drawing/2014/main" val="1426151887"/>
                    </a:ext>
                  </a:extLst>
                </a:gridCol>
              </a:tblGrid>
              <a:tr h="49245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0149"/>
                  </a:ext>
                </a:extLst>
              </a:tr>
              <a:tr h="49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Heart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heart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7507"/>
                  </a:ext>
                </a:extLst>
              </a:tr>
              <a:tr h="6014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Heart disease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12244"/>
                  </a:ext>
                </a:extLst>
              </a:tr>
              <a:tr h="64860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heart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4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3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51613-B54C-4D2A-805F-98A73873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008E9-CA34-42EB-A693-FA373CD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5900537" cy="4920960"/>
          </a:xfrm>
        </p:spPr>
        <p:txBody>
          <a:bodyPr/>
          <a:lstStyle/>
          <a:p>
            <a:r>
              <a:rPr lang="en-US" dirty="0"/>
              <a:t>You must evaluate a classifier's performance.</a:t>
            </a:r>
          </a:p>
          <a:p>
            <a:pPr lvl="1"/>
            <a:r>
              <a:rPr lang="en-US" dirty="0"/>
              <a:t>Every prediction being correct is infeasible; the model will make some mistakes.</a:t>
            </a:r>
          </a:p>
          <a:p>
            <a:r>
              <a:rPr lang="en-US" dirty="0"/>
              <a:t>You must tune the model to ensure that it makes correct predictions when essential, at the expense of allowing failures within what is tolerable.</a:t>
            </a:r>
          </a:p>
          <a:p>
            <a:r>
              <a:rPr lang="en-US" dirty="0"/>
              <a:t>Bridge camera inspection example:</a:t>
            </a:r>
          </a:p>
          <a:p>
            <a:pPr lvl="1"/>
            <a:r>
              <a:rPr lang="en-US" dirty="0"/>
              <a:t>Positive = Bridge labeled as defective.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en-US" dirty="0"/>
              <a:t>Problematic. May lead to defective bridges going unchecked.</a:t>
            </a: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Not a problem. Just means that some bridges still in acceptable condition will be examined for defects.</a:t>
            </a:r>
          </a:p>
          <a:p>
            <a:pPr lvl="1"/>
            <a:r>
              <a:rPr lang="en-US" dirty="0"/>
              <a:t>In this case, it is better to err on the side of overidentifying.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8854FB-FFFC-4B8B-9EB1-3A757B25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E7B1F-8B27-4262-88E0-25586E87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41" y="2332536"/>
            <a:ext cx="2129356" cy="21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8C86-6D1B-4CDE-868C-2FFDBCF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1702D-0409-460D-A25C-EECB740B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6586F-D4B8-484C-A45E-387CBAC908DA}"/>
              </a:ext>
            </a:extLst>
          </p:cNvPr>
          <p:cNvGrpSpPr/>
          <p:nvPr/>
        </p:nvGrpSpPr>
        <p:grpSpPr>
          <a:xfrm>
            <a:off x="1222676" y="1266903"/>
            <a:ext cx="6664708" cy="2275636"/>
            <a:chOff x="1257075" y="1933449"/>
            <a:chExt cx="6664708" cy="2275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EF72CD-D157-4199-8D99-85CDE5BBEAD6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CA4D2C-C977-4528-B199-4268BCEF9494}"/>
                </a:ext>
              </a:extLst>
            </p:cNvPr>
            <p:cNvSpPr txBox="1"/>
            <p:nvPr/>
          </p:nvSpPr>
          <p:spPr>
            <a:xfrm>
              <a:off x="3589935" y="2177915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Correct predictions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0D32E6-728B-47D3-BD4E-91681E859144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All predictions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AF51E9-DC35-4B39-89B5-5BB25FD0C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400" y="2973440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23113-CD26-4929-ABFE-1B17B27C78CC}"/>
                </a:ext>
              </a:extLst>
            </p:cNvPr>
            <p:cNvSpPr txBox="1"/>
            <p:nvPr/>
          </p:nvSpPr>
          <p:spPr>
            <a:xfrm>
              <a:off x="1257075" y="2885646"/>
              <a:ext cx="2087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  <a:p>
              <a:pPr marL="228600" indent="-228600"/>
              <a:r>
                <a:rPr lang="en-US" sz="2000" dirty="0"/>
                <a:t>+	True Negatives</a:t>
              </a:r>
            </a:p>
            <a:p>
              <a:pPr marL="228600" indent="-228600"/>
              <a:r>
                <a:rPr lang="en-US" sz="2000" dirty="0"/>
                <a:t>+	False Positives</a:t>
              </a:r>
            </a:p>
            <a:p>
              <a:pPr marL="228600" indent="-228600"/>
              <a:r>
                <a:rPr lang="en-US" sz="2000" dirty="0"/>
                <a:t>+	False Negatives</a:t>
              </a:r>
            </a:p>
          </p:txBody>
        </p:sp>
        <p:sp>
          <p:nvSpPr>
            <p:cNvPr id="10" name="AutoShape 302">
              <a:extLst>
                <a:ext uri="{FF2B5EF4-FFF2-40B4-BE49-F238E27FC236}">
                  <a16:creationId xmlns:a16="http://schemas.microsoft.com/office/drawing/2014/main" id="{30BB007C-0B31-4A8A-A9EA-6CBCA38EC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53131-AA27-4321-8C48-7DC879C60C67}"/>
                </a:ext>
              </a:extLst>
            </p:cNvPr>
            <p:cNvSpPr txBox="1"/>
            <p:nvPr/>
          </p:nvSpPr>
          <p:spPr>
            <a:xfrm>
              <a:off x="1257075" y="1933449"/>
              <a:ext cx="2087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  <a:p>
              <a:pPr marL="228600" indent="-228600"/>
              <a:r>
                <a:rPr lang="en-US" sz="2000" dirty="0"/>
                <a:t>+	True Negatives</a:t>
              </a:r>
            </a:p>
          </p:txBody>
        </p:sp>
        <p:sp>
          <p:nvSpPr>
            <p:cNvPr id="12" name="AutoShape 302">
              <a:extLst>
                <a:ext uri="{FF2B5EF4-FFF2-40B4-BE49-F238E27FC236}">
                  <a16:creationId xmlns:a16="http://schemas.microsoft.com/office/drawing/2014/main" id="{3F575749-FEE3-470F-951C-3889CDB5F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1992100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0397AA-AE6F-46D9-9A32-802A2C728AF9}"/>
              </a:ext>
            </a:extLst>
          </p:cNvPr>
          <p:cNvSpPr/>
          <p:nvPr/>
        </p:nvSpPr>
        <p:spPr>
          <a:xfrm>
            <a:off x="3217009" y="4063409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9619ED-D9CA-49DA-A639-C266DAAE97C3}"/>
                  </a:ext>
                </a:extLst>
              </p:cNvPr>
              <p:cNvSpPr txBox="1"/>
              <p:nvPr/>
            </p:nvSpPr>
            <p:spPr>
              <a:xfrm>
                <a:off x="3295558" y="4687655"/>
                <a:ext cx="197650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9619ED-D9CA-49DA-A639-C266DAAE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58" y="4687655"/>
                <a:ext cx="197650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1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831C-4437-4CDA-AB57-A6F26E0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Shortcomings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4B127-574E-4E46-84D1-95C6C2E3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2149D-B82F-4856-89E9-7C24ED227D06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25" name="Text Box 307">
              <a:extLst>
                <a:ext uri="{FF2B5EF4-FFF2-40B4-BE49-F238E27FC236}">
                  <a16:creationId xmlns:a16="http://schemas.microsoft.com/office/drawing/2014/main" id="{1ACDBA03-F409-40B7-B810-94CBDF7F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330404-ACB1-4430-9D58-26F6FC9D8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D0FBDA-6B36-412D-8CED-18B10B08F436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07">
              <a:extLst>
                <a:ext uri="{FF2B5EF4-FFF2-40B4-BE49-F238E27FC236}">
                  <a16:creationId xmlns:a16="http://schemas.microsoft.com/office/drawing/2014/main" id="{A1C2668E-D9A0-4C6C-A039-1C64B0A20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F7F8B6-C9A3-42BE-8659-DC00CAB40063}"/>
              </a:ext>
            </a:extLst>
          </p:cNvPr>
          <p:cNvGrpSpPr/>
          <p:nvPr/>
        </p:nvGrpSpPr>
        <p:grpSpPr>
          <a:xfrm>
            <a:off x="598467" y="2317898"/>
            <a:ext cx="6542457" cy="3822571"/>
            <a:chOff x="598467" y="2317898"/>
            <a:chExt cx="6542457" cy="38225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CD835-C163-4230-A094-D0972BDE08DD}"/>
                </a:ext>
              </a:extLst>
            </p:cNvPr>
            <p:cNvGrpSpPr/>
            <p:nvPr/>
          </p:nvGrpSpPr>
          <p:grpSpPr>
            <a:xfrm>
              <a:off x="598467" y="2317898"/>
              <a:ext cx="6542457" cy="3822571"/>
              <a:chOff x="598467" y="2317898"/>
              <a:chExt cx="6542457" cy="3822571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FA3A650-32DA-455D-8B94-427456683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77" y="2434856"/>
                <a:ext cx="3804" cy="3243948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665EB6A-1BCA-4946-BD7D-9DDBEB8A90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1140" y="5386309"/>
                <a:ext cx="563978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180285-49BF-4E2E-912B-1FA8F20D8319}"/>
                  </a:ext>
                </a:extLst>
              </p:cNvPr>
              <p:cNvSpPr txBox="1"/>
              <p:nvPr/>
            </p:nvSpPr>
            <p:spPr>
              <a:xfrm>
                <a:off x="3534500" y="5678804"/>
                <a:ext cx="160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Cholesterol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EB0BF8-2E0A-4472-BF6C-0FEE2E8A021A}"/>
                  </a:ext>
                </a:extLst>
              </p:cNvPr>
              <p:cNvSpPr txBox="1"/>
              <p:nvPr/>
            </p:nvSpPr>
            <p:spPr>
              <a:xfrm rot="16200000">
                <a:off x="344148" y="3572479"/>
                <a:ext cx="13396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Heart disease?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E7335-2A65-46D8-B6F5-2A0A758336F0}"/>
                  </a:ext>
                </a:extLst>
              </p:cNvPr>
              <p:cNvSpPr txBox="1"/>
              <p:nvPr/>
            </p:nvSpPr>
            <p:spPr>
              <a:xfrm>
                <a:off x="598467" y="2473725"/>
                <a:ext cx="865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</a:t>
                </a:r>
                <a:r>
                  <a:rPr lang="en-US" sz="2000" dirty="0"/>
                  <a:t> (Yes)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4FC2FB-AA85-4FDD-824C-51C813A22B64}"/>
                  </a:ext>
                </a:extLst>
              </p:cNvPr>
              <p:cNvSpPr txBox="1"/>
              <p:nvPr/>
            </p:nvSpPr>
            <p:spPr>
              <a:xfrm>
                <a:off x="692533" y="5186254"/>
                <a:ext cx="8290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</a:t>
                </a:r>
                <a:r>
                  <a:rPr lang="en-US" sz="2000" dirty="0"/>
                  <a:t> (No)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42BD9B-8D39-4B8E-ADBB-BA64D688A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3640" y="2669382"/>
                <a:ext cx="46085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914EC7-F663-4536-B2EB-7FE707AD4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76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55176E-EC4F-4E84-8DC1-87CCD418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926" y="525432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66BAD3-3BBD-413C-853E-048D2C511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208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258ADB-0621-4FD2-BE23-91B399882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2246" y="524380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908635C-0E47-4643-B8A9-BF033B69C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1305" y="2317898"/>
                <a:ext cx="3995337" cy="35917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D87536-DFAA-46D3-9011-4A83C6902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356" y="2434856"/>
                <a:ext cx="0" cy="29514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E8DB135-61FA-4A4F-BB84-D9918693A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65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B5A2885-E06A-4D83-807D-06AB03A713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081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D10A2C2-97A4-4AFC-9E20-2BB2AA96F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973" y="2535669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2B5C7E-3E79-45FA-8066-4E109308F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133" y="253127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Line 167">
                <a:extLst>
                  <a:ext uri="{FF2B5EF4-FFF2-40B4-BE49-F238E27FC236}">
                    <a16:creationId xmlns:a16="http://schemas.microsoft.com/office/drawing/2014/main" id="{C16BBA91-E991-428C-840B-309EFD392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931343" y="3555424"/>
                <a:ext cx="375383" cy="2908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ounded Rectangle 149">
                <a:extLst>
                  <a:ext uri="{FF2B5EF4-FFF2-40B4-BE49-F238E27FC236}">
                    <a16:creationId xmlns:a16="http://schemas.microsoft.com/office/drawing/2014/main" id="{862E8754-9BDD-4EC6-905D-5324ECC9C87B}"/>
                  </a:ext>
                </a:extLst>
              </p:cNvPr>
              <p:cNvSpPr/>
              <p:nvPr/>
            </p:nvSpPr>
            <p:spPr>
              <a:xfrm>
                <a:off x="2173943" y="3238539"/>
                <a:ext cx="1476375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Threshold (0.50)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CB1B1C-63A7-4E8F-81F2-7DA48F1BE01B}"/>
                </a:ext>
              </a:extLst>
            </p:cNvPr>
            <p:cNvCxnSpPr>
              <a:cxnSpLocks/>
            </p:cNvCxnSpPr>
            <p:nvPr/>
          </p:nvCxnSpPr>
          <p:spPr>
            <a:xfrm>
              <a:off x="1690577" y="3973624"/>
              <a:ext cx="228577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90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7C15-BEC4-486C-B27B-4423FCE0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36734-FF00-47F1-84BA-3FADC5F5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0500B-1FAF-44A8-9A42-F08DE884D93B}"/>
              </a:ext>
            </a:extLst>
          </p:cNvPr>
          <p:cNvGraphicFramePr>
            <a:graphicFrameLocks noGrp="1"/>
          </p:cNvGraphicFramePr>
          <p:nvPr/>
        </p:nvGraphicFramePr>
        <p:xfrm>
          <a:off x="2152106" y="2413961"/>
          <a:ext cx="4839789" cy="238261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9947">
                  <a:extLst>
                    <a:ext uri="{9D8B030D-6E8A-4147-A177-3AD203B41FA5}">
                      <a16:colId xmlns:a16="http://schemas.microsoft.com/office/drawing/2014/main" val="924023810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852288813"/>
                    </a:ext>
                  </a:extLst>
                </a:gridCol>
                <a:gridCol w="1260944">
                  <a:extLst>
                    <a:ext uri="{9D8B030D-6E8A-4147-A177-3AD203B41FA5}">
                      <a16:colId xmlns:a16="http://schemas.microsoft.com/office/drawing/2014/main" val="640612370"/>
                    </a:ext>
                  </a:extLst>
                </a:gridCol>
                <a:gridCol w="1158951">
                  <a:extLst>
                    <a:ext uri="{9D8B030D-6E8A-4147-A177-3AD203B41FA5}">
                      <a16:colId xmlns:a16="http://schemas.microsoft.com/office/drawing/2014/main" val="1426151887"/>
                    </a:ext>
                  </a:extLst>
                </a:gridCol>
              </a:tblGrid>
              <a:tr h="49245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0149"/>
                  </a:ext>
                </a:extLst>
              </a:tr>
              <a:tr h="49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Collapse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collapse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7507"/>
                  </a:ext>
                </a:extLst>
              </a:tr>
              <a:tr h="6014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Collapse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12244"/>
                  </a:ext>
                </a:extLst>
              </a:tr>
              <a:tr h="64860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collapse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4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7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4D83-6FDC-4C3F-8B3E-E060AD74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EC395-4158-48AE-B56B-BC29D84F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88836-8D63-4595-A042-E69F50E6B0F4}"/>
              </a:ext>
            </a:extLst>
          </p:cNvPr>
          <p:cNvGrpSpPr/>
          <p:nvPr/>
        </p:nvGrpSpPr>
        <p:grpSpPr>
          <a:xfrm>
            <a:off x="1239646" y="1301814"/>
            <a:ext cx="6664708" cy="2170104"/>
            <a:chOff x="1257075" y="1992100"/>
            <a:chExt cx="6664708" cy="21701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CFB52B-085E-45D3-96FB-0ACF473F616A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438DCB-201E-48BD-A5AD-C852AEA32532}"/>
                </a:ext>
              </a:extLst>
            </p:cNvPr>
            <p:cNvSpPr txBox="1"/>
            <p:nvPr/>
          </p:nvSpPr>
          <p:spPr>
            <a:xfrm>
              <a:off x="3589935" y="2177915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Correct positive predictions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10F36C-C8BB-4C49-B397-9E7503159D83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All positive instances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8F00F1-860A-4996-BD47-EB9BDDC45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400" y="2973440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ABFA5C-E734-4B1D-9EAE-0FDC1BAAE0F2}"/>
                </a:ext>
              </a:extLst>
            </p:cNvPr>
            <p:cNvSpPr txBox="1"/>
            <p:nvPr/>
          </p:nvSpPr>
          <p:spPr>
            <a:xfrm>
              <a:off x="1257075" y="3203699"/>
              <a:ext cx="2087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  <a:p>
              <a:pPr marL="228600" indent="-228600"/>
              <a:r>
                <a:rPr lang="en-US" sz="2000" dirty="0"/>
                <a:t>+	False Positives</a:t>
              </a:r>
            </a:p>
          </p:txBody>
        </p:sp>
        <p:sp>
          <p:nvSpPr>
            <p:cNvPr id="10" name="AutoShape 302">
              <a:extLst>
                <a:ext uri="{FF2B5EF4-FFF2-40B4-BE49-F238E27FC236}">
                  <a16:creationId xmlns:a16="http://schemas.microsoft.com/office/drawing/2014/main" id="{6897EE14-64BB-4CBA-A709-42E02525A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0FA715-528A-4B78-9E66-B6A96724826A}"/>
                </a:ext>
              </a:extLst>
            </p:cNvPr>
            <p:cNvSpPr txBox="1"/>
            <p:nvPr/>
          </p:nvSpPr>
          <p:spPr>
            <a:xfrm>
              <a:off x="1257075" y="2211744"/>
              <a:ext cx="208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</p:txBody>
        </p:sp>
        <p:sp>
          <p:nvSpPr>
            <p:cNvPr id="12" name="AutoShape 302">
              <a:extLst>
                <a:ext uri="{FF2B5EF4-FFF2-40B4-BE49-F238E27FC236}">
                  <a16:creationId xmlns:a16="http://schemas.microsoft.com/office/drawing/2014/main" id="{369B9F6B-4C24-4252-8D3E-AE1E0B765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098117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16E028-1220-44D4-A1C0-4FE04FDFA32F}"/>
              </a:ext>
            </a:extLst>
          </p:cNvPr>
          <p:cNvSpPr/>
          <p:nvPr/>
        </p:nvSpPr>
        <p:spPr>
          <a:xfrm>
            <a:off x="3217009" y="4063409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A1E706-77E1-49F0-974D-4D4D12AD7BF7}"/>
                  </a:ext>
                </a:extLst>
              </p:cNvPr>
              <p:cNvSpPr txBox="1"/>
              <p:nvPr/>
            </p:nvSpPr>
            <p:spPr>
              <a:xfrm>
                <a:off x="3858212" y="4687655"/>
                <a:ext cx="85119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A1E706-77E1-49F0-974D-4D4D12AD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2" y="4687655"/>
                <a:ext cx="851194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C7D9-BC28-4D2A-B14D-2C233F6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0D2D8-A63A-4079-A0BA-DD91510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906013-067A-40C5-9576-1C019E4602ED}"/>
              </a:ext>
            </a:extLst>
          </p:cNvPr>
          <p:cNvGrpSpPr/>
          <p:nvPr/>
        </p:nvGrpSpPr>
        <p:grpSpPr>
          <a:xfrm>
            <a:off x="1222676" y="1306277"/>
            <a:ext cx="6664708" cy="2170104"/>
            <a:chOff x="1257075" y="1992100"/>
            <a:chExt cx="6664708" cy="21701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7F4BC-8894-412E-B5CB-5808E2B451DE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5B1CEE-6F8C-41B5-A02A-94F46F6636CD}"/>
                </a:ext>
              </a:extLst>
            </p:cNvPr>
            <p:cNvSpPr txBox="1"/>
            <p:nvPr/>
          </p:nvSpPr>
          <p:spPr>
            <a:xfrm>
              <a:off x="3589935" y="2177915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Correct positive predictions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868E0-1B70-4283-A842-EA055AD3FF64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All relevant instances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01472-D6D8-4563-9705-3445B3046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400" y="2973440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ECC8EB-D680-4F1F-8DA5-7F14BCBA3D56}"/>
                </a:ext>
              </a:extLst>
            </p:cNvPr>
            <p:cNvSpPr txBox="1"/>
            <p:nvPr/>
          </p:nvSpPr>
          <p:spPr>
            <a:xfrm>
              <a:off x="1257075" y="3203699"/>
              <a:ext cx="2087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  <a:p>
              <a:pPr marL="228600" indent="-228600"/>
              <a:r>
                <a:rPr lang="en-US" sz="2000" dirty="0"/>
                <a:t>+	False Negatives</a:t>
              </a:r>
            </a:p>
          </p:txBody>
        </p:sp>
        <p:sp>
          <p:nvSpPr>
            <p:cNvPr id="10" name="AutoShape 302">
              <a:extLst>
                <a:ext uri="{FF2B5EF4-FFF2-40B4-BE49-F238E27FC236}">
                  <a16:creationId xmlns:a16="http://schemas.microsoft.com/office/drawing/2014/main" id="{0BD0596C-80F1-42AA-A94C-A5FE0E0D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D27B8-5B00-4473-B442-77AF0A1D909F}"/>
                </a:ext>
              </a:extLst>
            </p:cNvPr>
            <p:cNvSpPr txBox="1"/>
            <p:nvPr/>
          </p:nvSpPr>
          <p:spPr>
            <a:xfrm>
              <a:off x="1257075" y="2211744"/>
              <a:ext cx="208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True Positives </a:t>
              </a:r>
            </a:p>
          </p:txBody>
        </p:sp>
        <p:sp>
          <p:nvSpPr>
            <p:cNvPr id="12" name="AutoShape 302">
              <a:extLst>
                <a:ext uri="{FF2B5EF4-FFF2-40B4-BE49-F238E27FC236}">
                  <a16:creationId xmlns:a16="http://schemas.microsoft.com/office/drawing/2014/main" id="{0EE694AF-EB2D-4A62-A88A-5438822C0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098117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7D6B71-393C-474F-A2B6-794EC0A05E16}"/>
              </a:ext>
            </a:extLst>
          </p:cNvPr>
          <p:cNvSpPr/>
          <p:nvPr/>
        </p:nvSpPr>
        <p:spPr>
          <a:xfrm>
            <a:off x="3217009" y="4063409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7F9C57-7C9B-445E-B547-352C779D4ECC}"/>
                  </a:ext>
                </a:extLst>
              </p:cNvPr>
              <p:cNvSpPr txBox="1"/>
              <p:nvPr/>
            </p:nvSpPr>
            <p:spPr>
              <a:xfrm>
                <a:off x="3845388" y="4687655"/>
                <a:ext cx="87684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7F9C57-7C9B-445E-B547-352C779D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88" y="4687655"/>
                <a:ext cx="87684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32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8726-332C-4913-906A-12A83916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Precision–Recall Tradeoff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47AA6-FF9C-4E7A-9BF5-9026CDA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53E9FB-4B78-4F9F-AF03-B01B48DED404}"/>
              </a:ext>
            </a:extLst>
          </p:cNvPr>
          <p:cNvGrpSpPr/>
          <p:nvPr/>
        </p:nvGrpSpPr>
        <p:grpSpPr>
          <a:xfrm>
            <a:off x="939880" y="1374195"/>
            <a:ext cx="7413513" cy="4762443"/>
            <a:chOff x="939880" y="1374195"/>
            <a:chExt cx="7413513" cy="47624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59FC8F-D5E9-4C8D-87AF-3EEB256120ED}"/>
                </a:ext>
              </a:extLst>
            </p:cNvPr>
            <p:cNvGrpSpPr/>
            <p:nvPr/>
          </p:nvGrpSpPr>
          <p:grpSpPr>
            <a:xfrm>
              <a:off x="939880" y="1374195"/>
              <a:ext cx="7413513" cy="4762443"/>
              <a:chOff x="769499" y="1398086"/>
              <a:chExt cx="7413513" cy="476244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19D5A62-13BD-4660-80D2-C22D4E78B7B9}"/>
                  </a:ext>
                </a:extLst>
              </p:cNvPr>
              <p:cNvCxnSpPr/>
              <p:nvPr/>
            </p:nvCxnSpPr>
            <p:spPr>
              <a:xfrm>
                <a:off x="1524000" y="1828800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3A133DF-59A0-42D0-AA87-CED148488392}"/>
                  </a:ext>
                </a:extLst>
              </p:cNvPr>
              <p:cNvSpPr/>
              <p:nvPr/>
            </p:nvSpPr>
            <p:spPr>
              <a:xfrm>
                <a:off x="1566250" y="1855961"/>
                <a:ext cx="5339469" cy="2495080"/>
              </a:xfrm>
              <a:custGeom>
                <a:avLst/>
                <a:gdLst>
                  <a:gd name="connsiteX0" fmla="*/ 97563 w 6109064"/>
                  <a:gd name="connsiteY0" fmla="*/ 0 h 2516979"/>
                  <a:gd name="connsiteX1" fmla="*/ 387274 w 6109064"/>
                  <a:gd name="connsiteY1" fmla="*/ 344032 h 2516979"/>
                  <a:gd name="connsiteX2" fmla="*/ 3211955 w 6109064"/>
                  <a:gd name="connsiteY2" fmla="*/ 1122630 h 2516979"/>
                  <a:gd name="connsiteX3" fmla="*/ 4751044 w 6109064"/>
                  <a:gd name="connsiteY3" fmla="*/ 1747319 h 2516979"/>
                  <a:gd name="connsiteX4" fmla="*/ 5837460 w 6109064"/>
                  <a:gd name="connsiteY4" fmla="*/ 2390115 h 2516979"/>
                  <a:gd name="connsiteX5" fmla="*/ 6109064 w 6109064"/>
                  <a:gd name="connsiteY5" fmla="*/ 2516864 h 2516979"/>
                  <a:gd name="connsiteX0" fmla="*/ 0 w 6011501"/>
                  <a:gd name="connsiteY0" fmla="*/ 0 h 2516979"/>
                  <a:gd name="connsiteX1" fmla="*/ 289711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1501" h="2516979">
                    <a:moveTo>
                      <a:pt x="0" y="0"/>
                    </a:moveTo>
                    <a:cubicBezTo>
                      <a:pt x="184087" y="123730"/>
                      <a:pt x="96571" y="202195"/>
                      <a:pt x="434567" y="344032"/>
                    </a:cubicBezTo>
                    <a:cubicBezTo>
                      <a:pt x="772563" y="485869"/>
                      <a:pt x="2411240" y="888749"/>
                      <a:pt x="3114392" y="1122630"/>
                    </a:cubicBezTo>
                    <a:cubicBezTo>
                      <a:pt x="3817544" y="1356511"/>
                      <a:pt x="4215897" y="1536072"/>
                      <a:pt x="4653481" y="1747319"/>
                    </a:cubicBezTo>
                    <a:cubicBezTo>
                      <a:pt x="5091065" y="1958567"/>
                      <a:pt x="5513560" y="2261858"/>
                      <a:pt x="5739897" y="2390115"/>
                    </a:cubicBezTo>
                    <a:cubicBezTo>
                      <a:pt x="5966234" y="2518373"/>
                      <a:pt x="5988867" y="2517618"/>
                      <a:pt x="6011501" y="251686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1B376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E29F62-A79B-44E9-9236-20FA857BF8E7}"/>
                  </a:ext>
                </a:extLst>
              </p:cNvPr>
              <p:cNvSpPr txBox="1"/>
              <p:nvPr/>
            </p:nvSpPr>
            <p:spPr>
              <a:xfrm>
                <a:off x="1062677" y="167129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6A351E-05A9-4F9C-BC8F-048EACEF386C}"/>
                  </a:ext>
                </a:extLst>
              </p:cNvPr>
              <p:cNvSpPr txBox="1"/>
              <p:nvPr/>
            </p:nvSpPr>
            <p:spPr>
              <a:xfrm>
                <a:off x="1062677" y="51867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27C90-E416-4964-8B3D-B08A2A830201}"/>
                  </a:ext>
                </a:extLst>
              </p:cNvPr>
              <p:cNvSpPr txBox="1"/>
              <p:nvPr/>
            </p:nvSpPr>
            <p:spPr>
              <a:xfrm>
                <a:off x="1397655" y="5368939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2117ED-254B-4549-8991-513D4F95FCFD}"/>
                  </a:ext>
                </a:extLst>
              </p:cNvPr>
              <p:cNvSpPr txBox="1"/>
              <p:nvPr/>
            </p:nvSpPr>
            <p:spPr>
              <a:xfrm>
                <a:off x="4178168" y="5698864"/>
                <a:ext cx="915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Recall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1E7B6-3222-488B-9254-4C50E69187B4}"/>
                  </a:ext>
                </a:extLst>
              </p:cNvPr>
              <p:cNvSpPr txBox="1"/>
              <p:nvPr/>
            </p:nvSpPr>
            <p:spPr>
              <a:xfrm rot="16200000">
                <a:off x="342555" y="3337351"/>
                <a:ext cx="1315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Precision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BB82-ECD5-4BD7-9E05-B34C93A05B13}"/>
                  </a:ext>
                </a:extLst>
              </p:cNvPr>
              <p:cNvSpPr txBox="1"/>
              <p:nvPr/>
            </p:nvSpPr>
            <p:spPr>
              <a:xfrm>
                <a:off x="1529632" y="1398086"/>
                <a:ext cx="1416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High precision,</a:t>
                </a:r>
                <a:br>
                  <a:rPr lang="en-US" sz="1600" dirty="0"/>
                </a:br>
                <a:r>
                  <a:rPr lang="en-US" sz="1600" dirty="0"/>
                  <a:t>low recall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94CAA-E1BC-414C-8472-53CEB230539F}"/>
                  </a:ext>
                </a:extLst>
              </p:cNvPr>
              <p:cNvSpPr txBox="1"/>
              <p:nvPr/>
            </p:nvSpPr>
            <p:spPr>
              <a:xfrm>
                <a:off x="6802826" y="3910597"/>
                <a:ext cx="138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Low precision,</a:t>
                </a:r>
                <a:br>
                  <a:rPr lang="en-US" sz="1600" dirty="0"/>
                </a:br>
                <a:r>
                  <a:rPr lang="en-US" sz="1600" dirty="0"/>
                  <a:t>high recall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918DEC-5810-47FD-A74E-3DEE59F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BD420A-780E-4DC1-BC5A-AE0F0416BCA5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1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D8F8F-5CE4-4116-962B-5C2CAEC0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F8270-3E6F-4FA1-AA1B-C5F9D887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</p:spPr>
        <p:txBody>
          <a:bodyPr/>
          <a:lstStyle/>
          <a:p>
            <a:r>
              <a:rPr lang="en-US" dirty="0"/>
              <a:t>Precision and recall are more useful in unbalanced datasets.</a:t>
            </a:r>
          </a:p>
          <a:p>
            <a:pPr lvl="1"/>
            <a:r>
              <a:rPr lang="en-US" dirty="0"/>
              <a:t>They come with a tradeoff.</a:t>
            </a:r>
          </a:p>
          <a:p>
            <a:r>
              <a:rPr lang="en-US" dirty="0"/>
              <a:t>Not always clear which metric is more useful.</a:t>
            </a:r>
          </a:p>
          <a:p>
            <a:pPr lvl="1"/>
            <a:r>
              <a:rPr lang="en-US" dirty="0"/>
              <a:t>A false positive may be just as undesirable as a false negative.</a:t>
            </a:r>
          </a:p>
          <a:p>
            <a:r>
              <a:rPr lang="en-US" dirty="0"/>
              <a:t>F₁ score helps you find optimal combination of both precision and recall.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BF597-DDD1-422A-BBC1-A0E4AFE7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F₁ Score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384A9-90FB-448D-A695-3D75012C1B79}"/>
              </a:ext>
            </a:extLst>
          </p:cNvPr>
          <p:cNvGrpSpPr/>
          <p:nvPr/>
        </p:nvGrpSpPr>
        <p:grpSpPr>
          <a:xfrm>
            <a:off x="1739247" y="3274881"/>
            <a:ext cx="3070456" cy="2136309"/>
            <a:chOff x="3036772" y="3381759"/>
            <a:chExt cx="3070456" cy="213630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1E1104-41B8-47E3-9BE2-F5E1F53EBB47}"/>
                </a:ext>
              </a:extLst>
            </p:cNvPr>
            <p:cNvSpPr/>
            <p:nvPr/>
          </p:nvSpPr>
          <p:spPr>
            <a:xfrm>
              <a:off x="3036772" y="3381759"/>
              <a:ext cx="3070456" cy="2136309"/>
            </a:xfrm>
            <a:prstGeom prst="roundRect">
              <a:avLst>
                <a:gd name="adj" fmla="val 6571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4BCC3E-F1E5-4124-82A4-202D6683C881}"/>
                    </a:ext>
                  </a:extLst>
                </p:cNvPr>
                <p:cNvSpPr txBox="1"/>
                <p:nvPr/>
              </p:nvSpPr>
              <p:spPr>
                <a:xfrm>
                  <a:off x="3201368" y="3716559"/>
                  <a:ext cx="2741263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precision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recall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precision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recall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4BCC3E-F1E5-4124-82A4-202D6683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368" y="3716559"/>
                  <a:ext cx="2741263" cy="6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DF59EC-D75A-4713-8B60-FA715E2D0936}"/>
                    </a:ext>
                  </a:extLst>
                </p:cNvPr>
                <p:cNvSpPr txBox="1"/>
                <p:nvPr/>
              </p:nvSpPr>
              <p:spPr>
                <a:xfrm>
                  <a:off x="3627766" y="4696069"/>
                  <a:ext cx="18884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.91∙.81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.91+.81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DF59EC-D75A-4713-8B60-FA715E2D0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766" y="4696069"/>
                  <a:ext cx="1888466" cy="622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78FD83F-9045-4892-9228-CBBDF17FEF0D}"/>
              </a:ext>
            </a:extLst>
          </p:cNvPr>
          <p:cNvSpPr/>
          <p:nvPr/>
        </p:nvSpPr>
        <p:spPr>
          <a:xfrm>
            <a:off x="5214662" y="4746477"/>
            <a:ext cx="263510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5888" indent="-115888" defTabSz="914400">
              <a:buFont typeface="Arial" panose="020B0604020202020204" pitchFamily="34" charset="0"/>
              <a:buChar char="•"/>
            </a:pPr>
            <a:r>
              <a:rPr lang="en-US" sz="1300" kern="0" dirty="0">
                <a:latin typeface="Calibri"/>
                <a:cs typeface="Calibri"/>
              </a:rPr>
              <a:t>Resulting </a:t>
            </a:r>
            <a:r>
              <a:rPr lang="en-US" sz="1400" dirty="0"/>
              <a:t>F₁ score is around 86%.</a:t>
            </a:r>
            <a:endParaRPr lang="en-US" sz="1300" kern="0" dirty="0">
              <a:latin typeface="Calibri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93BE4-FA57-4E6D-BD4B-2DFCC43CE39A}"/>
              </a:ext>
            </a:extLst>
          </p:cNvPr>
          <p:cNvCxnSpPr>
            <a:cxnSpLocks/>
          </p:cNvCxnSpPr>
          <p:nvPr/>
        </p:nvCxnSpPr>
        <p:spPr>
          <a:xfrm flipH="1">
            <a:off x="4251770" y="4900366"/>
            <a:ext cx="929829" cy="0"/>
          </a:xfrm>
          <a:prstGeom prst="straightConnector1">
            <a:avLst/>
          </a:prstGeom>
          <a:ln w="19050">
            <a:solidFill>
              <a:srgbClr val="15A76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86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9EC-C95A-497B-B664-D4158757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4E7C0-F8B1-4076-A1BA-9485DE09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E28F82-CCB8-4040-A0D3-FFBD1E0A64A2}"/>
              </a:ext>
            </a:extLst>
          </p:cNvPr>
          <p:cNvGrpSpPr/>
          <p:nvPr/>
        </p:nvGrpSpPr>
        <p:grpSpPr>
          <a:xfrm>
            <a:off x="445256" y="1647402"/>
            <a:ext cx="6678397" cy="4499320"/>
            <a:chOff x="771222" y="1647402"/>
            <a:chExt cx="6678397" cy="44993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19D1D0-7B3B-41D9-AD73-3A94AFA3B23E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B9FE06-E94A-48C9-BF92-1258D823F7B6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72DC5D-B5D7-4329-AF83-986BA64675A3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F60C9-E8C1-43F9-94FF-03B680048C29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863DFC-03FD-4C6F-801A-14DB914FD037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B98705-1198-453C-97FE-8B30401778E5}"/>
                </a:ext>
              </a:extLst>
            </p:cNvPr>
            <p:cNvSpPr txBox="1"/>
            <p:nvPr/>
          </p:nvSpPr>
          <p:spPr>
            <a:xfrm>
              <a:off x="3331724" y="5685057"/>
              <a:ext cx="2480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 Positive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C76FE1-02D6-4B25-A1C8-F08469D0AA79}"/>
                </a:ext>
              </a:extLst>
            </p:cNvPr>
            <p:cNvSpPr txBox="1"/>
            <p:nvPr/>
          </p:nvSpPr>
          <p:spPr>
            <a:xfrm rot="16200000">
              <a:off x="-203147" y="3358942"/>
              <a:ext cx="2410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 Positive Rate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F09DB0-1834-4A07-A2E5-7F85B66FE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797667-A2B4-4E54-AD05-DBCDFA3D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381" y="1804909"/>
              <a:ext cx="5446543" cy="358140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8ED3CD-BFD0-4D0F-AA28-A70FD78C4CFA}"/>
                </a:ext>
              </a:extLst>
            </p:cNvPr>
            <p:cNvSpPr/>
            <p:nvPr/>
          </p:nvSpPr>
          <p:spPr>
            <a:xfrm>
              <a:off x="1695450" y="1713550"/>
              <a:ext cx="5498537" cy="3649025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4670 h 3724670"/>
                <a:gd name="connsiteX1" fmla="*/ 1058177 w 5328645"/>
                <a:gd name="connsiteY1" fmla="*/ 593472 h 3724670"/>
                <a:gd name="connsiteX2" fmla="*/ 3832305 w 5328645"/>
                <a:gd name="connsiteY2" fmla="*/ 364090 h 3724670"/>
                <a:gd name="connsiteX3" fmla="*/ 5328645 w 5328645"/>
                <a:gd name="connsiteY3" fmla="*/ 16850 h 3724670"/>
                <a:gd name="connsiteX0" fmla="*/ 0 w 5328645"/>
                <a:gd name="connsiteY0" fmla="*/ 3766159 h 3766159"/>
                <a:gd name="connsiteX1" fmla="*/ 1058177 w 5328645"/>
                <a:gd name="connsiteY1" fmla="*/ 634961 h 3766159"/>
                <a:gd name="connsiteX2" fmla="*/ 4022523 w 5328645"/>
                <a:gd name="connsiteY2" fmla="*/ 90371 h 3766159"/>
                <a:gd name="connsiteX3" fmla="*/ 5328645 w 5328645"/>
                <a:gd name="connsiteY3" fmla="*/ 58339 h 3766159"/>
                <a:gd name="connsiteX0" fmla="*/ 0 w 5328645"/>
                <a:gd name="connsiteY0" fmla="*/ 3781046 h 3781046"/>
                <a:gd name="connsiteX1" fmla="*/ 1058177 w 5328645"/>
                <a:gd name="connsiteY1" fmla="*/ 649848 h 3781046"/>
                <a:gd name="connsiteX2" fmla="*/ 4001388 w 5328645"/>
                <a:gd name="connsiteY2" fmla="*/ 71486 h 3781046"/>
                <a:gd name="connsiteX3" fmla="*/ 5328645 w 5328645"/>
                <a:gd name="connsiteY3" fmla="*/ 73226 h 3781046"/>
                <a:gd name="connsiteX0" fmla="*/ 0 w 5328645"/>
                <a:gd name="connsiteY0" fmla="*/ 3765246 h 3765246"/>
                <a:gd name="connsiteX1" fmla="*/ 1058177 w 5328645"/>
                <a:gd name="connsiteY1" fmla="*/ 634048 h 3765246"/>
                <a:gd name="connsiteX2" fmla="*/ 4001388 w 5328645"/>
                <a:gd name="connsiteY2" fmla="*/ 55686 h 3765246"/>
                <a:gd name="connsiteX3" fmla="*/ 5328645 w 5328645"/>
                <a:gd name="connsiteY3" fmla="*/ 57426 h 3765246"/>
                <a:gd name="connsiteX0" fmla="*/ 0 w 5337892"/>
                <a:gd name="connsiteY0" fmla="*/ 3812230 h 3812230"/>
                <a:gd name="connsiteX1" fmla="*/ 1058177 w 5337892"/>
                <a:gd name="connsiteY1" fmla="*/ 681032 h 3812230"/>
                <a:gd name="connsiteX2" fmla="*/ 4001388 w 5337892"/>
                <a:gd name="connsiteY2" fmla="*/ 102670 h 3812230"/>
                <a:gd name="connsiteX3" fmla="*/ 5337892 w 5337892"/>
                <a:gd name="connsiteY3" fmla="*/ 55159 h 3812230"/>
                <a:gd name="connsiteX0" fmla="*/ 0 w 5337892"/>
                <a:gd name="connsiteY0" fmla="*/ 3783141 h 3783141"/>
                <a:gd name="connsiteX1" fmla="*/ 1058177 w 5337892"/>
                <a:gd name="connsiteY1" fmla="*/ 651943 h 3783141"/>
                <a:gd name="connsiteX2" fmla="*/ 4001388 w 5337892"/>
                <a:gd name="connsiteY2" fmla="*/ 73581 h 3783141"/>
                <a:gd name="connsiteX3" fmla="*/ 5337892 w 5337892"/>
                <a:gd name="connsiteY3" fmla="*/ 26070 h 3783141"/>
                <a:gd name="connsiteX0" fmla="*/ 0 w 5337892"/>
                <a:gd name="connsiteY0" fmla="*/ 3804910 h 3804910"/>
                <a:gd name="connsiteX1" fmla="*/ 1058177 w 5337892"/>
                <a:gd name="connsiteY1" fmla="*/ 673712 h 3804910"/>
                <a:gd name="connsiteX2" fmla="*/ 3992142 w 5337892"/>
                <a:gd name="connsiteY2" fmla="*/ 55949 h 3804910"/>
                <a:gd name="connsiteX3" fmla="*/ 5337892 w 5337892"/>
                <a:gd name="connsiteY3" fmla="*/ 47839 h 3804910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7892" h="3773632">
                  <a:moveTo>
                    <a:pt x="0" y="3773632"/>
                  </a:moveTo>
                  <a:cubicBezTo>
                    <a:pt x="139700" y="3147363"/>
                    <a:pt x="392820" y="1267261"/>
                    <a:pt x="1058177" y="642434"/>
                  </a:cubicBezTo>
                  <a:cubicBezTo>
                    <a:pt x="1723534" y="17607"/>
                    <a:pt x="3241869" y="50181"/>
                    <a:pt x="3992142" y="24671"/>
                  </a:cubicBezTo>
                  <a:cubicBezTo>
                    <a:pt x="4742415" y="-839"/>
                    <a:pt x="5235458" y="-11324"/>
                    <a:pt x="5337892" y="16561"/>
                  </a:cubicBezTo>
                </a:path>
              </a:pathLst>
            </a:cu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71F2FB-9196-47FF-9518-B302A799DA88}"/>
                </a:ext>
              </a:extLst>
            </p:cNvPr>
            <p:cNvSpPr/>
            <p:nvPr/>
          </p:nvSpPr>
          <p:spPr>
            <a:xfrm>
              <a:off x="1722401" y="1722774"/>
              <a:ext cx="5489012" cy="3606383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9534 h 3729534"/>
                <a:gd name="connsiteX1" fmla="*/ 1089880 w 5328645"/>
                <a:gd name="connsiteY1" fmla="*/ 1566476 h 3729534"/>
                <a:gd name="connsiteX2" fmla="*/ 3663221 w 5328645"/>
                <a:gd name="connsiteY2" fmla="*/ 436498 h 3729534"/>
                <a:gd name="connsiteX3" fmla="*/ 5328645 w 5328645"/>
                <a:gd name="connsiteY3" fmla="*/ 21714 h 372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645" h="3729534">
                  <a:moveTo>
                    <a:pt x="0" y="3729534"/>
                  </a:moveTo>
                  <a:cubicBezTo>
                    <a:pt x="139700" y="3103265"/>
                    <a:pt x="479343" y="2115315"/>
                    <a:pt x="1089880" y="1566476"/>
                  </a:cubicBezTo>
                  <a:cubicBezTo>
                    <a:pt x="1700417" y="1017637"/>
                    <a:pt x="2935623" y="705216"/>
                    <a:pt x="3663221" y="436498"/>
                  </a:cubicBezTo>
                  <a:cubicBezTo>
                    <a:pt x="4390819" y="167780"/>
                    <a:pt x="5198470" y="-75123"/>
                    <a:pt x="5328645" y="21714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32D855-19B7-4801-A970-941DA1AB9AAF}"/>
              </a:ext>
            </a:extLst>
          </p:cNvPr>
          <p:cNvGrpSpPr/>
          <p:nvPr/>
        </p:nvGrpSpPr>
        <p:grpSpPr>
          <a:xfrm>
            <a:off x="7254224" y="1675970"/>
            <a:ext cx="1266320" cy="1090663"/>
            <a:chOff x="7164531" y="1448150"/>
            <a:chExt cx="1266320" cy="10906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DF96D5-214B-4870-AC03-68AEA18BE00B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96" y="2304442"/>
              <a:ext cx="4216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CC69B2-F451-47FE-BD94-2CB3EB94C3DD}"/>
                </a:ext>
              </a:extLst>
            </p:cNvPr>
            <p:cNvCxnSpPr>
              <a:cxnSpLocks/>
            </p:cNvCxnSpPr>
            <p:nvPr/>
          </p:nvCxnSpPr>
          <p:spPr>
            <a:xfrm>
              <a:off x="7169630" y="1924232"/>
              <a:ext cx="421602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F397C-E647-4537-BF15-6FCC49D45E76}"/>
                </a:ext>
              </a:extLst>
            </p:cNvPr>
            <p:cNvCxnSpPr>
              <a:cxnSpLocks/>
            </p:cNvCxnSpPr>
            <p:nvPr/>
          </p:nvCxnSpPr>
          <p:spPr>
            <a:xfrm>
              <a:off x="7164531" y="1578022"/>
              <a:ext cx="421602" cy="0"/>
            </a:xfrm>
            <a:prstGeom prst="line">
              <a:avLst/>
            </a:prstGeom>
            <a:ln w="19050">
              <a:solidFill>
                <a:srgbClr val="01A1DD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307">
              <a:extLst>
                <a:ext uri="{FF2B5EF4-FFF2-40B4-BE49-F238E27FC236}">
                  <a16:creationId xmlns:a16="http://schemas.microsoft.com/office/drawing/2014/main" id="{D08C35F9-B5FE-4DD0-BEDB-7F3F3FE39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448150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Model A</a:t>
              </a:r>
            </a:p>
          </p:txBody>
        </p:sp>
        <p:sp>
          <p:nvSpPr>
            <p:cNvPr id="21" name="Text Box 307">
              <a:extLst>
                <a:ext uri="{FF2B5EF4-FFF2-40B4-BE49-F238E27FC236}">
                  <a16:creationId xmlns:a16="http://schemas.microsoft.com/office/drawing/2014/main" id="{38E5BD27-EDA4-47BA-94DF-C8434D616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031" y="2107926"/>
              <a:ext cx="8018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Random guess</a:t>
              </a:r>
            </a:p>
          </p:txBody>
        </p:sp>
        <p:sp>
          <p:nvSpPr>
            <p:cNvPr id="22" name="Text Box 307">
              <a:extLst>
                <a:ext uri="{FF2B5EF4-FFF2-40B4-BE49-F238E27FC236}">
                  <a16:creationId xmlns:a16="http://schemas.microsoft.com/office/drawing/2014/main" id="{8DB6A4F3-A9FC-4792-BE68-52DB7AA0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794970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98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C690-42EC-4036-B4D6-BB26D57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1E00A-1E40-44CD-B098-7599A249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60707-F05D-4CAA-900E-5E4BD64469D4}"/>
              </a:ext>
            </a:extLst>
          </p:cNvPr>
          <p:cNvGrpSpPr/>
          <p:nvPr/>
        </p:nvGrpSpPr>
        <p:grpSpPr>
          <a:xfrm>
            <a:off x="1568036" y="3006593"/>
            <a:ext cx="5881583" cy="3140129"/>
            <a:chOff x="1568036" y="3006593"/>
            <a:chExt cx="5881583" cy="31401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E4B828A-73D3-4576-B7F7-31AF99306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629F51-91E6-4590-94D0-A376BD29FA76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4B06F-D184-48A6-8A30-0CC00378375D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415CD-2E35-4EBD-8B11-9F56BB3CEE79}"/>
                </a:ext>
              </a:extLst>
            </p:cNvPr>
            <p:cNvSpPr txBox="1"/>
            <p:nvPr/>
          </p:nvSpPr>
          <p:spPr>
            <a:xfrm>
              <a:off x="2954956" y="5685057"/>
              <a:ext cx="2876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Prediction Probability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269405-09F6-450B-8677-334AF278F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34" y="3128433"/>
              <a:ext cx="0" cy="22352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Close">
              <a:extLst>
                <a:ext uri="{FF2B5EF4-FFF2-40B4-BE49-F238E27FC236}">
                  <a16:creationId xmlns:a16="http://schemas.microsoft.com/office/drawing/2014/main" id="{69A7AF01-6FBE-46EE-BE93-A726A103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8718" y="3481392"/>
              <a:ext cx="427565" cy="427565"/>
            </a:xfrm>
            <a:prstGeom prst="rect">
              <a:avLst/>
            </a:prstGeom>
          </p:spPr>
        </p:pic>
        <p:pic>
          <p:nvPicPr>
            <p:cNvPr id="11" name="Graphic 10" descr="Close">
              <a:extLst>
                <a:ext uri="{FF2B5EF4-FFF2-40B4-BE49-F238E27FC236}">
                  <a16:creationId xmlns:a16="http://schemas.microsoft.com/office/drawing/2014/main" id="{978582E6-2E94-4E72-9987-EE265793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689" y="3756559"/>
              <a:ext cx="427565" cy="427565"/>
            </a:xfrm>
            <a:prstGeom prst="rect">
              <a:avLst/>
            </a:prstGeom>
          </p:spPr>
        </p:pic>
        <p:pic>
          <p:nvPicPr>
            <p:cNvPr id="12" name="Graphic 11" descr="Close">
              <a:extLst>
                <a:ext uri="{FF2B5EF4-FFF2-40B4-BE49-F238E27FC236}">
                  <a16:creationId xmlns:a16="http://schemas.microsoft.com/office/drawing/2014/main" id="{4E074EBA-F48E-429C-B432-135A857D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1125" y="4341318"/>
              <a:ext cx="427565" cy="427565"/>
            </a:xfrm>
            <a:prstGeom prst="rect">
              <a:avLst/>
            </a:prstGeom>
          </p:spPr>
        </p:pic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8AF41BF7-7158-4F6B-B25A-6C029415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9914" y="4246034"/>
              <a:ext cx="427565" cy="427565"/>
            </a:xfrm>
            <a:prstGeom prst="rect">
              <a:avLst/>
            </a:prstGeom>
          </p:spPr>
        </p:pic>
        <p:pic>
          <p:nvPicPr>
            <p:cNvPr id="14" name="Graphic 13" descr="Close">
              <a:extLst>
                <a:ext uri="{FF2B5EF4-FFF2-40B4-BE49-F238E27FC236}">
                  <a16:creationId xmlns:a16="http://schemas.microsoft.com/office/drawing/2014/main" id="{870095F7-C73C-4AD4-BCA9-EE59E4622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9232" y="3587256"/>
              <a:ext cx="427565" cy="427565"/>
            </a:xfrm>
            <a:prstGeom prst="rect">
              <a:avLst/>
            </a:prstGeom>
          </p:spPr>
        </p:pic>
        <p:pic>
          <p:nvPicPr>
            <p:cNvPr id="15" name="Graphic 14" descr="Checkmark">
              <a:extLst>
                <a:ext uri="{FF2B5EF4-FFF2-40B4-BE49-F238E27FC236}">
                  <a16:creationId xmlns:a16="http://schemas.microsoft.com/office/drawing/2014/main" id="{97B0A272-B13D-4278-B8AA-26C9F0C65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05" y="4227659"/>
              <a:ext cx="429768" cy="429768"/>
            </a:xfrm>
            <a:prstGeom prst="rect">
              <a:avLst/>
            </a:prstGeom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B3BD74EF-1817-4FC7-ACD1-87D36A814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363" y="3315454"/>
              <a:ext cx="429768" cy="429768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248F0BB7-B91E-4ABB-8540-F41C68C1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8999" y="4454333"/>
              <a:ext cx="429768" cy="429768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FF80850D-879F-4044-90B5-1C881AE7C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6573" y="3860227"/>
              <a:ext cx="429768" cy="429768"/>
            </a:xfrm>
            <a:prstGeom prst="rect">
              <a:avLst/>
            </a:prstGeom>
          </p:spPr>
        </p:pic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A70C6077-9D02-48E5-BED8-E9666CA4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1747" y="4262769"/>
              <a:ext cx="429768" cy="429768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8A593588-4780-4A5C-ABEE-B488743B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76865" y="3372372"/>
              <a:ext cx="429768" cy="429768"/>
            </a:xfrm>
            <a:prstGeom prst="rect">
              <a:avLst/>
            </a:prstGeom>
          </p:spPr>
        </p:pic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EDACBADF-C1FB-4995-8BC4-5FD7C49FE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1979" y="4768883"/>
              <a:ext cx="429768" cy="429768"/>
            </a:xfrm>
            <a:prstGeom prst="rect">
              <a:avLst/>
            </a:prstGeom>
          </p:spPr>
        </p:pic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CC73111F-225F-412B-905F-CA400D6BAA19}"/>
                </a:ext>
              </a:extLst>
            </p:cNvPr>
            <p:cNvSpPr/>
            <p:nvPr/>
          </p:nvSpPr>
          <p:spPr>
            <a:xfrm>
              <a:off x="2967573" y="4894151"/>
              <a:ext cx="1216628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False negative</a:t>
              </a:r>
            </a:p>
          </p:txBody>
        </p:sp>
        <p:sp>
          <p:nvSpPr>
            <p:cNvPr id="23" name="Rounded Rectangle 51">
              <a:extLst>
                <a:ext uri="{FF2B5EF4-FFF2-40B4-BE49-F238E27FC236}">
                  <a16:creationId xmlns:a16="http://schemas.microsoft.com/office/drawing/2014/main" id="{7DD92FE8-AC46-4565-B791-226610E7CEDA}"/>
                </a:ext>
              </a:extLst>
            </p:cNvPr>
            <p:cNvSpPr/>
            <p:nvPr/>
          </p:nvSpPr>
          <p:spPr>
            <a:xfrm>
              <a:off x="4548432" y="3006593"/>
              <a:ext cx="1243012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</a:t>
              </a: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se positive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41C27916-3202-4CFA-89F1-03F1E7690A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18194" y="3346705"/>
              <a:ext cx="217522" cy="86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316">
              <a:extLst>
                <a:ext uri="{FF2B5EF4-FFF2-40B4-BE49-F238E27FC236}">
                  <a16:creationId xmlns:a16="http://schemas.microsoft.com/office/drawing/2014/main" id="{E8E125B8-F0D0-483A-A8CC-193BE80B3E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967312" y="4322896"/>
              <a:ext cx="11100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16">
              <a:extLst>
                <a:ext uri="{FF2B5EF4-FFF2-40B4-BE49-F238E27FC236}">
                  <a16:creationId xmlns:a16="http://schemas.microsoft.com/office/drawing/2014/main" id="{00E93826-458C-4AB7-BD56-F3E2C67E55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801916" y="4680601"/>
              <a:ext cx="255435" cy="133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62D695-D9A0-419B-933E-1970E7DE0BC1}"/>
              </a:ext>
            </a:extLst>
          </p:cNvPr>
          <p:cNvGrpSpPr/>
          <p:nvPr/>
        </p:nvGrpSpPr>
        <p:grpSpPr>
          <a:xfrm>
            <a:off x="7233633" y="1624720"/>
            <a:ext cx="1303279" cy="926323"/>
            <a:chOff x="7233633" y="1624720"/>
            <a:chExt cx="1303279" cy="9263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4C47F1-D1B9-4068-A20C-C7D52A6DB7E5}"/>
                </a:ext>
              </a:extLst>
            </p:cNvPr>
            <p:cNvGrpSpPr/>
            <p:nvPr/>
          </p:nvGrpSpPr>
          <p:grpSpPr>
            <a:xfrm>
              <a:off x="7713926" y="1629403"/>
              <a:ext cx="822986" cy="921640"/>
              <a:chOff x="7624233" y="1401583"/>
              <a:chExt cx="822986" cy="921640"/>
            </a:xfrm>
          </p:grpSpPr>
          <p:sp>
            <p:nvSpPr>
              <p:cNvPr id="31" name="Text Box 307">
                <a:extLst>
                  <a:ext uri="{FF2B5EF4-FFF2-40B4-BE49-F238E27FC236}">
                    <a16:creationId xmlns:a16="http://schemas.microsoft.com/office/drawing/2014/main" id="{067D4EFC-24D5-4547-A5CB-2CA277726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5399" y="1401583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negative</a:t>
                </a:r>
              </a:p>
            </p:txBody>
          </p:sp>
          <p:sp>
            <p:nvSpPr>
              <p:cNvPr id="32" name="Text Box 307">
                <a:extLst>
                  <a:ext uri="{FF2B5EF4-FFF2-40B4-BE49-F238E27FC236}">
                    <a16:creationId xmlns:a16="http://schemas.microsoft.com/office/drawing/2014/main" id="{D49A92A4-BB19-4202-A508-F3440B76F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892336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positive</a:t>
                </a:r>
              </a:p>
            </p:txBody>
          </p:sp>
        </p:grpSp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743562FF-0F35-46D0-87E8-AFC497E3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5836" y="1624720"/>
              <a:ext cx="427565" cy="427565"/>
            </a:xfrm>
            <a:prstGeom prst="rect">
              <a:avLst/>
            </a:prstGeom>
          </p:spPr>
        </p:pic>
        <p:pic>
          <p:nvPicPr>
            <p:cNvPr id="30" name="Graphic 29" descr="Checkmark">
              <a:extLst>
                <a:ext uri="{FF2B5EF4-FFF2-40B4-BE49-F238E27FC236}">
                  <a16:creationId xmlns:a16="http://schemas.microsoft.com/office/drawing/2014/main" id="{94BC857D-A24E-47B3-8CF0-26F8BF9F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3633" y="2102372"/>
              <a:ext cx="429768" cy="42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39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E6B-2AD1-49BB-9D6E-4CC41C82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721ED-EF82-443C-9DE4-CBC8AF48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23A18-743B-4F14-99D1-4F61D4BD8D53}"/>
              </a:ext>
            </a:extLst>
          </p:cNvPr>
          <p:cNvGrpSpPr/>
          <p:nvPr/>
        </p:nvGrpSpPr>
        <p:grpSpPr>
          <a:xfrm>
            <a:off x="7233633" y="1624720"/>
            <a:ext cx="1303279" cy="926323"/>
            <a:chOff x="7233633" y="1624720"/>
            <a:chExt cx="1303279" cy="926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C1213A-606E-453F-ACFE-3B0B666B8EEB}"/>
                </a:ext>
              </a:extLst>
            </p:cNvPr>
            <p:cNvGrpSpPr/>
            <p:nvPr/>
          </p:nvGrpSpPr>
          <p:grpSpPr>
            <a:xfrm>
              <a:off x="7713926" y="1629403"/>
              <a:ext cx="822986" cy="921640"/>
              <a:chOff x="7624233" y="1401583"/>
              <a:chExt cx="822986" cy="921640"/>
            </a:xfrm>
          </p:grpSpPr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45A78794-0923-47C4-9D1E-2D4B21F31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5399" y="1401583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negative</a:t>
                </a:r>
              </a:p>
            </p:txBody>
          </p:sp>
          <p:sp>
            <p:nvSpPr>
              <p:cNvPr id="9" name="Text Box 307">
                <a:extLst>
                  <a:ext uri="{FF2B5EF4-FFF2-40B4-BE49-F238E27FC236}">
                    <a16:creationId xmlns:a16="http://schemas.microsoft.com/office/drawing/2014/main" id="{239D9A9F-26CD-4BE4-A1BD-2E9464CFC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892336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positive</a:t>
                </a:r>
              </a:p>
            </p:txBody>
          </p:sp>
        </p:grpSp>
        <p:pic>
          <p:nvPicPr>
            <p:cNvPr id="6" name="Graphic 5" descr="Close">
              <a:extLst>
                <a:ext uri="{FF2B5EF4-FFF2-40B4-BE49-F238E27FC236}">
                  <a16:creationId xmlns:a16="http://schemas.microsoft.com/office/drawing/2014/main" id="{CD129B92-13FF-46CE-AF16-AC468D5C4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5836" y="1624720"/>
              <a:ext cx="427565" cy="427565"/>
            </a:xfrm>
            <a:prstGeom prst="rect">
              <a:avLst/>
            </a:prstGeom>
          </p:spPr>
        </p:pic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12193E93-C610-46CE-B109-3DD356E8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3633" y="2102372"/>
              <a:ext cx="429768" cy="42976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AE287-960B-4062-A6CA-7EEE30E0EE4F}"/>
              </a:ext>
            </a:extLst>
          </p:cNvPr>
          <p:cNvGrpSpPr/>
          <p:nvPr/>
        </p:nvGrpSpPr>
        <p:grpSpPr>
          <a:xfrm>
            <a:off x="1568036" y="2982413"/>
            <a:ext cx="5881583" cy="3164309"/>
            <a:chOff x="1568036" y="2982413"/>
            <a:chExt cx="5881583" cy="31643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FB5A4D-05EE-4FEF-9F7C-6461C78F5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3305A-3B63-494F-A2F9-7C15E74F6B14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96586-3536-4D11-88C1-F0637F065D77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8B563F-76A0-4178-9169-AD1590EC5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003" y="3128433"/>
              <a:ext cx="0" cy="22352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8FE60594-817D-42AD-910B-A7FFA1EA4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8718" y="3481392"/>
              <a:ext cx="427565" cy="427565"/>
            </a:xfrm>
            <a:prstGeom prst="rect">
              <a:avLst/>
            </a:prstGeom>
          </p:spPr>
        </p:pic>
        <p:pic>
          <p:nvPicPr>
            <p:cNvPr id="16" name="Graphic 15" descr="Close">
              <a:extLst>
                <a:ext uri="{FF2B5EF4-FFF2-40B4-BE49-F238E27FC236}">
                  <a16:creationId xmlns:a16="http://schemas.microsoft.com/office/drawing/2014/main" id="{9CAC825B-9277-4281-B1F9-06F1DA1B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689" y="3756559"/>
              <a:ext cx="427565" cy="427565"/>
            </a:xfrm>
            <a:prstGeom prst="rect">
              <a:avLst/>
            </a:prstGeom>
          </p:spPr>
        </p:pic>
        <p:pic>
          <p:nvPicPr>
            <p:cNvPr id="17" name="Graphic 16" descr="Close">
              <a:extLst>
                <a:ext uri="{FF2B5EF4-FFF2-40B4-BE49-F238E27FC236}">
                  <a16:creationId xmlns:a16="http://schemas.microsoft.com/office/drawing/2014/main" id="{C5F62DE2-5F3C-4484-819F-BE360A80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1125" y="4341318"/>
              <a:ext cx="427565" cy="427565"/>
            </a:xfrm>
            <a:prstGeom prst="rect">
              <a:avLst/>
            </a:prstGeom>
          </p:spPr>
        </p:pic>
        <p:pic>
          <p:nvPicPr>
            <p:cNvPr id="18" name="Graphic 17" descr="Close">
              <a:extLst>
                <a:ext uri="{FF2B5EF4-FFF2-40B4-BE49-F238E27FC236}">
                  <a16:creationId xmlns:a16="http://schemas.microsoft.com/office/drawing/2014/main" id="{F226187E-5E51-4DFD-AFFF-A1BB18C7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9914" y="4246034"/>
              <a:ext cx="427565" cy="427565"/>
            </a:xfrm>
            <a:prstGeom prst="rect">
              <a:avLst/>
            </a:prstGeom>
          </p:spPr>
        </p:pic>
        <p:pic>
          <p:nvPicPr>
            <p:cNvPr id="19" name="Graphic 18" descr="Close">
              <a:extLst>
                <a:ext uri="{FF2B5EF4-FFF2-40B4-BE49-F238E27FC236}">
                  <a16:creationId xmlns:a16="http://schemas.microsoft.com/office/drawing/2014/main" id="{F97521F9-921B-4E68-A49C-458D0C62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9232" y="3587256"/>
              <a:ext cx="427565" cy="427565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83338715-8B86-4CCF-B7BD-07EADEB04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05" y="4227659"/>
              <a:ext cx="429768" cy="429768"/>
            </a:xfrm>
            <a:prstGeom prst="rect">
              <a:avLst/>
            </a:prstGeom>
          </p:spPr>
        </p:pic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4C85E8B3-55CB-471A-8A8F-2959C76F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363" y="3315454"/>
              <a:ext cx="429768" cy="429768"/>
            </a:xfrm>
            <a:prstGeom prst="rect">
              <a:avLst/>
            </a:prstGeom>
          </p:spPr>
        </p:pic>
        <p:pic>
          <p:nvPicPr>
            <p:cNvPr id="22" name="Graphic 21" descr="Checkmark">
              <a:extLst>
                <a:ext uri="{FF2B5EF4-FFF2-40B4-BE49-F238E27FC236}">
                  <a16:creationId xmlns:a16="http://schemas.microsoft.com/office/drawing/2014/main" id="{1746A319-09BB-4B8F-94F2-9EA54CE3F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8999" y="4454333"/>
              <a:ext cx="429768" cy="429768"/>
            </a:xfrm>
            <a:prstGeom prst="rect">
              <a:avLst/>
            </a:prstGeom>
          </p:spPr>
        </p:pic>
        <p:pic>
          <p:nvPicPr>
            <p:cNvPr id="23" name="Graphic 22" descr="Checkmark">
              <a:extLst>
                <a:ext uri="{FF2B5EF4-FFF2-40B4-BE49-F238E27FC236}">
                  <a16:creationId xmlns:a16="http://schemas.microsoft.com/office/drawing/2014/main" id="{F6D02F9F-E9D1-4F96-9C65-B4B5C7CA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6573" y="3860227"/>
              <a:ext cx="429768" cy="429768"/>
            </a:xfrm>
            <a:prstGeom prst="rect">
              <a:avLst/>
            </a:prstGeom>
          </p:spPr>
        </p:pic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86B68810-9E71-4B70-A7C1-33DF385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1747" y="4262769"/>
              <a:ext cx="429768" cy="429768"/>
            </a:xfrm>
            <a:prstGeom prst="rect">
              <a:avLst/>
            </a:prstGeom>
          </p:spPr>
        </p:pic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4972D8A5-7E10-4FB9-8219-DF2BB6B3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76865" y="3372372"/>
              <a:ext cx="429768" cy="429768"/>
            </a:xfrm>
            <a:prstGeom prst="rect">
              <a:avLst/>
            </a:prstGeom>
          </p:spPr>
        </p:pic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id="{77651719-27E2-45F8-8834-FF310CDC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1979" y="4768883"/>
              <a:ext cx="429768" cy="429768"/>
            </a:xfrm>
            <a:prstGeom prst="rect">
              <a:avLst/>
            </a:prstGeom>
          </p:spPr>
        </p:pic>
        <p:sp>
          <p:nvSpPr>
            <p:cNvPr id="27" name="Rounded Rectangle 51">
              <a:extLst>
                <a:ext uri="{FF2B5EF4-FFF2-40B4-BE49-F238E27FC236}">
                  <a16:creationId xmlns:a16="http://schemas.microsoft.com/office/drawing/2014/main" id="{7D537ECF-3088-473B-A506-E6105147EDA2}"/>
                </a:ext>
              </a:extLst>
            </p:cNvPr>
            <p:cNvSpPr/>
            <p:nvPr/>
          </p:nvSpPr>
          <p:spPr>
            <a:xfrm>
              <a:off x="2967573" y="4894151"/>
              <a:ext cx="1216628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False negative</a:t>
              </a:r>
            </a:p>
          </p:txBody>
        </p:sp>
        <p:sp>
          <p:nvSpPr>
            <p:cNvPr id="28" name="Rounded Rectangle 51">
              <a:extLst>
                <a:ext uri="{FF2B5EF4-FFF2-40B4-BE49-F238E27FC236}">
                  <a16:creationId xmlns:a16="http://schemas.microsoft.com/office/drawing/2014/main" id="{51E00183-486A-44A7-8A0E-976DE8A25364}"/>
                </a:ext>
              </a:extLst>
            </p:cNvPr>
            <p:cNvSpPr/>
            <p:nvPr/>
          </p:nvSpPr>
          <p:spPr>
            <a:xfrm>
              <a:off x="3812543" y="2982413"/>
              <a:ext cx="1243012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True negative</a:t>
              </a:r>
            </a:p>
          </p:txBody>
        </p:sp>
        <p:sp>
          <p:nvSpPr>
            <p:cNvPr id="29" name="Line 316">
              <a:extLst>
                <a:ext uri="{FF2B5EF4-FFF2-40B4-BE49-F238E27FC236}">
                  <a16:creationId xmlns:a16="http://schemas.microsoft.com/office/drawing/2014/main" id="{7122D475-35F2-4D62-852A-F519EA9770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06137" y="3371086"/>
              <a:ext cx="274638" cy="465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16">
              <a:extLst>
                <a:ext uri="{FF2B5EF4-FFF2-40B4-BE49-F238E27FC236}">
                  <a16:creationId xmlns:a16="http://schemas.microsoft.com/office/drawing/2014/main" id="{4FF47FA6-011F-4701-B3CB-59010A606E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967312" y="4322896"/>
              <a:ext cx="11100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16">
              <a:extLst>
                <a:ext uri="{FF2B5EF4-FFF2-40B4-BE49-F238E27FC236}">
                  <a16:creationId xmlns:a16="http://schemas.microsoft.com/office/drawing/2014/main" id="{A75EFAC1-EB3F-4B61-9A3E-72B8939F5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801916" y="4680601"/>
              <a:ext cx="255435" cy="133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16">
              <a:extLst>
                <a:ext uri="{FF2B5EF4-FFF2-40B4-BE49-F238E27FC236}">
                  <a16:creationId xmlns:a16="http://schemas.microsoft.com/office/drawing/2014/main" id="{D4522EB9-0F26-4C2A-B4CA-B82D5BC417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287859" y="4676411"/>
              <a:ext cx="247259" cy="4598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58ADBA-856D-472D-9614-11E977BB583A}"/>
                </a:ext>
              </a:extLst>
            </p:cNvPr>
            <p:cNvSpPr txBox="1"/>
            <p:nvPr/>
          </p:nvSpPr>
          <p:spPr>
            <a:xfrm>
              <a:off x="2954956" y="5685057"/>
              <a:ext cx="2876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Prediction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60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D007-33E6-4190-A7A8-D1218ABB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(AUC)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604B4-4777-442C-8E53-C035B1F7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69764-096D-4325-959F-768E4C8BB8B2}"/>
              </a:ext>
            </a:extLst>
          </p:cNvPr>
          <p:cNvGrpSpPr/>
          <p:nvPr/>
        </p:nvGrpSpPr>
        <p:grpSpPr>
          <a:xfrm>
            <a:off x="771222" y="1647402"/>
            <a:ext cx="6678397" cy="4499320"/>
            <a:chOff x="771222" y="1647402"/>
            <a:chExt cx="6678397" cy="44993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F85997-F078-4738-A98E-D84E02B2853B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56CA81-2439-49F4-B99F-F577F8494D8F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DB11F4-3056-4C6E-ABD7-B5D54895C0A7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B0D0B8-D990-4058-9402-F4A893364FF9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F5BEB7-39FF-4475-8151-1FC0D5BC5A22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F2B244-232F-489F-AE4F-061CE72DE557}"/>
                </a:ext>
              </a:extLst>
            </p:cNvPr>
            <p:cNvSpPr txBox="1"/>
            <p:nvPr/>
          </p:nvSpPr>
          <p:spPr>
            <a:xfrm>
              <a:off x="3331724" y="5685057"/>
              <a:ext cx="2480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 Positive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1086E-776F-4998-9E28-40E631CB7A96}"/>
                </a:ext>
              </a:extLst>
            </p:cNvPr>
            <p:cNvSpPr txBox="1"/>
            <p:nvPr/>
          </p:nvSpPr>
          <p:spPr>
            <a:xfrm rot="16200000">
              <a:off x="-203147" y="3358942"/>
              <a:ext cx="2410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 Positive Rate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78E3A6-476E-4168-B984-8F9615166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B0772-3469-441A-A2FD-E86DEC8FFFA4}"/>
                </a:ext>
              </a:extLst>
            </p:cNvPr>
            <p:cNvSpPr/>
            <p:nvPr/>
          </p:nvSpPr>
          <p:spPr>
            <a:xfrm>
              <a:off x="1695450" y="1713550"/>
              <a:ext cx="5498537" cy="3649025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4670 h 3724670"/>
                <a:gd name="connsiteX1" fmla="*/ 1058177 w 5328645"/>
                <a:gd name="connsiteY1" fmla="*/ 593472 h 3724670"/>
                <a:gd name="connsiteX2" fmla="*/ 3832305 w 5328645"/>
                <a:gd name="connsiteY2" fmla="*/ 364090 h 3724670"/>
                <a:gd name="connsiteX3" fmla="*/ 5328645 w 5328645"/>
                <a:gd name="connsiteY3" fmla="*/ 16850 h 3724670"/>
                <a:gd name="connsiteX0" fmla="*/ 0 w 5328645"/>
                <a:gd name="connsiteY0" fmla="*/ 3766159 h 3766159"/>
                <a:gd name="connsiteX1" fmla="*/ 1058177 w 5328645"/>
                <a:gd name="connsiteY1" fmla="*/ 634961 h 3766159"/>
                <a:gd name="connsiteX2" fmla="*/ 4022523 w 5328645"/>
                <a:gd name="connsiteY2" fmla="*/ 90371 h 3766159"/>
                <a:gd name="connsiteX3" fmla="*/ 5328645 w 5328645"/>
                <a:gd name="connsiteY3" fmla="*/ 58339 h 3766159"/>
                <a:gd name="connsiteX0" fmla="*/ 0 w 5328645"/>
                <a:gd name="connsiteY0" fmla="*/ 3781046 h 3781046"/>
                <a:gd name="connsiteX1" fmla="*/ 1058177 w 5328645"/>
                <a:gd name="connsiteY1" fmla="*/ 649848 h 3781046"/>
                <a:gd name="connsiteX2" fmla="*/ 4001388 w 5328645"/>
                <a:gd name="connsiteY2" fmla="*/ 71486 h 3781046"/>
                <a:gd name="connsiteX3" fmla="*/ 5328645 w 5328645"/>
                <a:gd name="connsiteY3" fmla="*/ 73226 h 3781046"/>
                <a:gd name="connsiteX0" fmla="*/ 0 w 5328645"/>
                <a:gd name="connsiteY0" fmla="*/ 3765246 h 3765246"/>
                <a:gd name="connsiteX1" fmla="*/ 1058177 w 5328645"/>
                <a:gd name="connsiteY1" fmla="*/ 634048 h 3765246"/>
                <a:gd name="connsiteX2" fmla="*/ 4001388 w 5328645"/>
                <a:gd name="connsiteY2" fmla="*/ 55686 h 3765246"/>
                <a:gd name="connsiteX3" fmla="*/ 5328645 w 5328645"/>
                <a:gd name="connsiteY3" fmla="*/ 57426 h 3765246"/>
                <a:gd name="connsiteX0" fmla="*/ 0 w 5337892"/>
                <a:gd name="connsiteY0" fmla="*/ 3812230 h 3812230"/>
                <a:gd name="connsiteX1" fmla="*/ 1058177 w 5337892"/>
                <a:gd name="connsiteY1" fmla="*/ 681032 h 3812230"/>
                <a:gd name="connsiteX2" fmla="*/ 4001388 w 5337892"/>
                <a:gd name="connsiteY2" fmla="*/ 102670 h 3812230"/>
                <a:gd name="connsiteX3" fmla="*/ 5337892 w 5337892"/>
                <a:gd name="connsiteY3" fmla="*/ 55159 h 3812230"/>
                <a:gd name="connsiteX0" fmla="*/ 0 w 5337892"/>
                <a:gd name="connsiteY0" fmla="*/ 3783141 h 3783141"/>
                <a:gd name="connsiteX1" fmla="*/ 1058177 w 5337892"/>
                <a:gd name="connsiteY1" fmla="*/ 651943 h 3783141"/>
                <a:gd name="connsiteX2" fmla="*/ 4001388 w 5337892"/>
                <a:gd name="connsiteY2" fmla="*/ 73581 h 3783141"/>
                <a:gd name="connsiteX3" fmla="*/ 5337892 w 5337892"/>
                <a:gd name="connsiteY3" fmla="*/ 26070 h 3783141"/>
                <a:gd name="connsiteX0" fmla="*/ 0 w 5337892"/>
                <a:gd name="connsiteY0" fmla="*/ 3804910 h 3804910"/>
                <a:gd name="connsiteX1" fmla="*/ 1058177 w 5337892"/>
                <a:gd name="connsiteY1" fmla="*/ 673712 h 3804910"/>
                <a:gd name="connsiteX2" fmla="*/ 3992142 w 5337892"/>
                <a:gd name="connsiteY2" fmla="*/ 55949 h 3804910"/>
                <a:gd name="connsiteX3" fmla="*/ 5337892 w 5337892"/>
                <a:gd name="connsiteY3" fmla="*/ 47839 h 3804910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7892" h="3773632">
                  <a:moveTo>
                    <a:pt x="0" y="3773632"/>
                  </a:moveTo>
                  <a:cubicBezTo>
                    <a:pt x="139700" y="3147363"/>
                    <a:pt x="392820" y="1267261"/>
                    <a:pt x="1058177" y="642434"/>
                  </a:cubicBezTo>
                  <a:cubicBezTo>
                    <a:pt x="1723534" y="17607"/>
                    <a:pt x="3241869" y="50181"/>
                    <a:pt x="3992142" y="24671"/>
                  </a:cubicBezTo>
                  <a:cubicBezTo>
                    <a:pt x="4742415" y="-839"/>
                    <a:pt x="5235458" y="-11324"/>
                    <a:pt x="5337892" y="1656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41CD7064-A58C-4FDF-BBB3-D3CCD4465430}"/>
                </a:ext>
              </a:extLst>
            </p:cNvPr>
            <p:cNvSpPr/>
            <p:nvPr/>
          </p:nvSpPr>
          <p:spPr>
            <a:xfrm>
              <a:off x="4572000" y="1754109"/>
              <a:ext cx="2621987" cy="3614816"/>
            </a:xfrm>
            <a:custGeom>
              <a:avLst/>
              <a:gdLst>
                <a:gd name="connsiteX0" fmla="*/ 0 w 2075887"/>
                <a:gd name="connsiteY0" fmla="*/ 0 h 3557666"/>
                <a:gd name="connsiteX1" fmla="*/ 2075887 w 2075887"/>
                <a:gd name="connsiteY1" fmla="*/ 0 h 3557666"/>
                <a:gd name="connsiteX2" fmla="*/ 2075887 w 2075887"/>
                <a:gd name="connsiteY2" fmla="*/ 3557666 h 3557666"/>
                <a:gd name="connsiteX3" fmla="*/ 0 w 2075887"/>
                <a:gd name="connsiteY3" fmla="*/ 3557666 h 3557666"/>
                <a:gd name="connsiteX4" fmla="*/ 0 w 2075887"/>
                <a:gd name="connsiteY4" fmla="*/ 0 h 3557666"/>
                <a:gd name="connsiteX0" fmla="*/ 0 w 2075887"/>
                <a:gd name="connsiteY0" fmla="*/ 57150 h 3614816"/>
                <a:gd name="connsiteX1" fmla="*/ 2069537 w 2075887"/>
                <a:gd name="connsiteY1" fmla="*/ 0 h 3614816"/>
                <a:gd name="connsiteX2" fmla="*/ 2075887 w 2075887"/>
                <a:gd name="connsiteY2" fmla="*/ 3614816 h 3614816"/>
                <a:gd name="connsiteX3" fmla="*/ 0 w 2075887"/>
                <a:gd name="connsiteY3" fmla="*/ 3614816 h 3614816"/>
                <a:gd name="connsiteX4" fmla="*/ 0 w 2075887"/>
                <a:gd name="connsiteY4" fmla="*/ 57150 h 36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887" h="3614816">
                  <a:moveTo>
                    <a:pt x="0" y="57150"/>
                  </a:moveTo>
                  <a:lnTo>
                    <a:pt x="2069537" y="0"/>
                  </a:lnTo>
                  <a:cubicBezTo>
                    <a:pt x="2071654" y="1204939"/>
                    <a:pt x="2073770" y="2409877"/>
                    <a:pt x="2075887" y="3614816"/>
                  </a:cubicBezTo>
                  <a:lnTo>
                    <a:pt x="0" y="3614816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F70B6CC4-C008-47D6-B876-8DB083FCD04D}"/>
                </a:ext>
              </a:extLst>
            </p:cNvPr>
            <p:cNvSpPr/>
            <p:nvPr/>
          </p:nvSpPr>
          <p:spPr>
            <a:xfrm rot="5400000">
              <a:off x="3162116" y="2615469"/>
              <a:ext cx="1894641" cy="3614816"/>
            </a:xfrm>
            <a:custGeom>
              <a:avLst/>
              <a:gdLst>
                <a:gd name="connsiteX0" fmla="*/ 0 w 2075887"/>
                <a:gd name="connsiteY0" fmla="*/ 0 h 3557666"/>
                <a:gd name="connsiteX1" fmla="*/ 2075887 w 2075887"/>
                <a:gd name="connsiteY1" fmla="*/ 0 h 3557666"/>
                <a:gd name="connsiteX2" fmla="*/ 2075887 w 2075887"/>
                <a:gd name="connsiteY2" fmla="*/ 3557666 h 3557666"/>
                <a:gd name="connsiteX3" fmla="*/ 0 w 2075887"/>
                <a:gd name="connsiteY3" fmla="*/ 3557666 h 3557666"/>
                <a:gd name="connsiteX4" fmla="*/ 0 w 2075887"/>
                <a:gd name="connsiteY4" fmla="*/ 0 h 3557666"/>
                <a:gd name="connsiteX0" fmla="*/ 0 w 2075887"/>
                <a:gd name="connsiteY0" fmla="*/ 57150 h 3614816"/>
                <a:gd name="connsiteX1" fmla="*/ 2069537 w 2075887"/>
                <a:gd name="connsiteY1" fmla="*/ 0 h 3614816"/>
                <a:gd name="connsiteX2" fmla="*/ 2075887 w 2075887"/>
                <a:gd name="connsiteY2" fmla="*/ 3614816 h 3614816"/>
                <a:gd name="connsiteX3" fmla="*/ 0 w 2075887"/>
                <a:gd name="connsiteY3" fmla="*/ 3614816 h 3614816"/>
                <a:gd name="connsiteX4" fmla="*/ 0 w 2075887"/>
                <a:gd name="connsiteY4" fmla="*/ 57150 h 36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887" h="3614816">
                  <a:moveTo>
                    <a:pt x="0" y="57150"/>
                  </a:moveTo>
                  <a:lnTo>
                    <a:pt x="2069537" y="0"/>
                  </a:lnTo>
                  <a:cubicBezTo>
                    <a:pt x="2071654" y="1204939"/>
                    <a:pt x="2073770" y="2409877"/>
                    <a:pt x="2075887" y="3614816"/>
                  </a:cubicBezTo>
                  <a:lnTo>
                    <a:pt x="0" y="3614816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1169BE0-E680-454C-8783-6B2369532B38}"/>
                </a:ext>
              </a:extLst>
            </p:cNvPr>
            <p:cNvSpPr/>
            <p:nvPr/>
          </p:nvSpPr>
          <p:spPr>
            <a:xfrm>
              <a:off x="1694381" y="4853934"/>
              <a:ext cx="858462" cy="517132"/>
            </a:xfrm>
            <a:prstGeom prst="triangle">
              <a:avLst>
                <a:gd name="adj" fmla="val 74648"/>
              </a:avLst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B2D0DF-BDB0-4531-A1B3-311FF162F1C6}"/>
                </a:ext>
              </a:extLst>
            </p:cNvPr>
            <p:cNvSpPr txBox="1"/>
            <p:nvPr/>
          </p:nvSpPr>
          <p:spPr>
            <a:xfrm>
              <a:off x="3584422" y="3182300"/>
              <a:ext cx="2332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AUC = 0.88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374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107-DCBB-4472-81B4-00CD250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Precision–Recall Curve (PRC)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9A4E4-6DF5-474E-B691-35EE4968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BF8149-F73A-45E4-BCAA-45F0681FC6B8}"/>
              </a:ext>
            </a:extLst>
          </p:cNvPr>
          <p:cNvGrpSpPr/>
          <p:nvPr/>
        </p:nvGrpSpPr>
        <p:grpSpPr>
          <a:xfrm>
            <a:off x="771223" y="812834"/>
            <a:ext cx="6678396" cy="5357074"/>
            <a:chOff x="771223" y="812834"/>
            <a:chExt cx="6678396" cy="5357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D0CBD7-8423-408C-82DE-BD8989BD1B1B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8E9B93-48D4-4C30-9BAC-950B749F3009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42A9FE-B0D7-4AF1-A33A-0C18C63A1077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82D4F-A6B6-4E3F-B2FE-50E1658A852F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5F50E4-AFCF-4F3B-93E9-EC5E521A2B21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A7B25C-29DC-483A-B13A-D6C002840F9A}"/>
                </a:ext>
              </a:extLst>
            </p:cNvPr>
            <p:cNvSpPr txBox="1"/>
            <p:nvPr/>
          </p:nvSpPr>
          <p:spPr>
            <a:xfrm>
              <a:off x="3959802" y="5678804"/>
              <a:ext cx="915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Recall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D0FA6-003A-4052-BA1B-E4D71787E0C2}"/>
                </a:ext>
              </a:extLst>
            </p:cNvPr>
            <p:cNvSpPr txBox="1"/>
            <p:nvPr/>
          </p:nvSpPr>
          <p:spPr>
            <a:xfrm rot="16200000">
              <a:off x="344279" y="3358942"/>
              <a:ext cx="1315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Precision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399295-B690-44D9-9681-68F512320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A54ACA-B13E-45B1-8B8D-41FBA8963573}"/>
                </a:ext>
              </a:extLst>
            </p:cNvPr>
            <p:cNvCxnSpPr>
              <a:cxnSpLocks/>
            </p:cNvCxnSpPr>
            <p:nvPr/>
          </p:nvCxnSpPr>
          <p:spPr>
            <a:xfrm>
              <a:off x="1766620" y="4090512"/>
              <a:ext cx="51961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2FB55-2A66-4278-8AAE-E8F24748F53D}"/>
                </a:ext>
              </a:extLst>
            </p:cNvPr>
            <p:cNvSpPr/>
            <p:nvPr/>
          </p:nvSpPr>
          <p:spPr>
            <a:xfrm rot="3868616">
              <a:off x="2026533" y="1607469"/>
              <a:ext cx="5357074" cy="3767803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4670 h 3724670"/>
                <a:gd name="connsiteX1" fmla="*/ 1058177 w 5328645"/>
                <a:gd name="connsiteY1" fmla="*/ 593472 h 3724670"/>
                <a:gd name="connsiteX2" fmla="*/ 3832305 w 5328645"/>
                <a:gd name="connsiteY2" fmla="*/ 364090 h 3724670"/>
                <a:gd name="connsiteX3" fmla="*/ 5328645 w 5328645"/>
                <a:gd name="connsiteY3" fmla="*/ 16850 h 3724670"/>
                <a:gd name="connsiteX0" fmla="*/ 0 w 5328645"/>
                <a:gd name="connsiteY0" fmla="*/ 3766159 h 3766159"/>
                <a:gd name="connsiteX1" fmla="*/ 1058177 w 5328645"/>
                <a:gd name="connsiteY1" fmla="*/ 634961 h 3766159"/>
                <a:gd name="connsiteX2" fmla="*/ 4022523 w 5328645"/>
                <a:gd name="connsiteY2" fmla="*/ 90371 h 3766159"/>
                <a:gd name="connsiteX3" fmla="*/ 5328645 w 5328645"/>
                <a:gd name="connsiteY3" fmla="*/ 58339 h 3766159"/>
                <a:gd name="connsiteX0" fmla="*/ 0 w 5328645"/>
                <a:gd name="connsiteY0" fmla="*/ 3781046 h 3781046"/>
                <a:gd name="connsiteX1" fmla="*/ 1058177 w 5328645"/>
                <a:gd name="connsiteY1" fmla="*/ 649848 h 3781046"/>
                <a:gd name="connsiteX2" fmla="*/ 4001388 w 5328645"/>
                <a:gd name="connsiteY2" fmla="*/ 71486 h 3781046"/>
                <a:gd name="connsiteX3" fmla="*/ 5328645 w 5328645"/>
                <a:gd name="connsiteY3" fmla="*/ 73226 h 3781046"/>
                <a:gd name="connsiteX0" fmla="*/ 0 w 5328645"/>
                <a:gd name="connsiteY0" fmla="*/ 3765246 h 3765246"/>
                <a:gd name="connsiteX1" fmla="*/ 1058177 w 5328645"/>
                <a:gd name="connsiteY1" fmla="*/ 634048 h 3765246"/>
                <a:gd name="connsiteX2" fmla="*/ 4001388 w 5328645"/>
                <a:gd name="connsiteY2" fmla="*/ 55686 h 3765246"/>
                <a:gd name="connsiteX3" fmla="*/ 5328645 w 5328645"/>
                <a:gd name="connsiteY3" fmla="*/ 57426 h 3765246"/>
                <a:gd name="connsiteX0" fmla="*/ 0 w 5337892"/>
                <a:gd name="connsiteY0" fmla="*/ 3812230 h 3812230"/>
                <a:gd name="connsiteX1" fmla="*/ 1058177 w 5337892"/>
                <a:gd name="connsiteY1" fmla="*/ 681032 h 3812230"/>
                <a:gd name="connsiteX2" fmla="*/ 4001388 w 5337892"/>
                <a:gd name="connsiteY2" fmla="*/ 102670 h 3812230"/>
                <a:gd name="connsiteX3" fmla="*/ 5337892 w 5337892"/>
                <a:gd name="connsiteY3" fmla="*/ 55159 h 3812230"/>
                <a:gd name="connsiteX0" fmla="*/ 0 w 5337892"/>
                <a:gd name="connsiteY0" fmla="*/ 3783141 h 3783141"/>
                <a:gd name="connsiteX1" fmla="*/ 1058177 w 5337892"/>
                <a:gd name="connsiteY1" fmla="*/ 651943 h 3783141"/>
                <a:gd name="connsiteX2" fmla="*/ 4001388 w 5337892"/>
                <a:gd name="connsiteY2" fmla="*/ 73581 h 3783141"/>
                <a:gd name="connsiteX3" fmla="*/ 5337892 w 5337892"/>
                <a:gd name="connsiteY3" fmla="*/ 26070 h 3783141"/>
                <a:gd name="connsiteX0" fmla="*/ 0 w 5337892"/>
                <a:gd name="connsiteY0" fmla="*/ 3804910 h 3804910"/>
                <a:gd name="connsiteX1" fmla="*/ 1058177 w 5337892"/>
                <a:gd name="connsiteY1" fmla="*/ 673712 h 3804910"/>
                <a:gd name="connsiteX2" fmla="*/ 3992142 w 5337892"/>
                <a:gd name="connsiteY2" fmla="*/ 55949 h 3804910"/>
                <a:gd name="connsiteX3" fmla="*/ 5337892 w 5337892"/>
                <a:gd name="connsiteY3" fmla="*/ 47839 h 3804910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  <a:gd name="connsiteX0" fmla="*/ 0 w 5337892"/>
                <a:gd name="connsiteY0" fmla="*/ 4397878 h 4397878"/>
                <a:gd name="connsiteX1" fmla="*/ 1058177 w 5337892"/>
                <a:gd name="connsiteY1" fmla="*/ 1266680 h 4397878"/>
                <a:gd name="connsiteX2" fmla="*/ 3790821 w 5337892"/>
                <a:gd name="connsiteY2" fmla="*/ 745 h 4397878"/>
                <a:gd name="connsiteX3" fmla="*/ 5337892 w 5337892"/>
                <a:gd name="connsiteY3" fmla="*/ 640807 h 4397878"/>
                <a:gd name="connsiteX0" fmla="*/ 0 w 5365180"/>
                <a:gd name="connsiteY0" fmla="*/ 4402541 h 4402541"/>
                <a:gd name="connsiteX1" fmla="*/ 1058177 w 5365180"/>
                <a:gd name="connsiteY1" fmla="*/ 1271343 h 4402541"/>
                <a:gd name="connsiteX2" fmla="*/ 3790821 w 5365180"/>
                <a:gd name="connsiteY2" fmla="*/ 5408 h 4402541"/>
                <a:gd name="connsiteX3" fmla="*/ 5365180 w 5365180"/>
                <a:gd name="connsiteY3" fmla="*/ 790335 h 4402541"/>
                <a:gd name="connsiteX0" fmla="*/ 0 w 5365804"/>
                <a:gd name="connsiteY0" fmla="*/ 4402009 h 4402009"/>
                <a:gd name="connsiteX1" fmla="*/ 1058177 w 5365804"/>
                <a:gd name="connsiteY1" fmla="*/ 1270811 h 4402009"/>
                <a:gd name="connsiteX2" fmla="*/ 3790821 w 5365804"/>
                <a:gd name="connsiteY2" fmla="*/ 4876 h 4402009"/>
                <a:gd name="connsiteX3" fmla="*/ 5365180 w 5365804"/>
                <a:gd name="connsiteY3" fmla="*/ 789803 h 4402009"/>
                <a:gd name="connsiteX0" fmla="*/ 0 w 5365856"/>
                <a:gd name="connsiteY0" fmla="*/ 4398981 h 4398981"/>
                <a:gd name="connsiteX1" fmla="*/ 1058177 w 5365856"/>
                <a:gd name="connsiteY1" fmla="*/ 1267783 h 4398981"/>
                <a:gd name="connsiteX2" fmla="*/ 3861185 w 5365856"/>
                <a:gd name="connsiteY2" fmla="*/ 4891 h 4398981"/>
                <a:gd name="connsiteX3" fmla="*/ 5365180 w 5365856"/>
                <a:gd name="connsiteY3" fmla="*/ 786775 h 4398981"/>
                <a:gd name="connsiteX0" fmla="*/ 0 w 5365791"/>
                <a:gd name="connsiteY0" fmla="*/ 4437159 h 4437159"/>
                <a:gd name="connsiteX1" fmla="*/ 1058177 w 5365791"/>
                <a:gd name="connsiteY1" fmla="*/ 1305961 h 4437159"/>
                <a:gd name="connsiteX2" fmla="*/ 3861185 w 5365791"/>
                <a:gd name="connsiteY2" fmla="*/ 43069 h 4437159"/>
                <a:gd name="connsiteX3" fmla="*/ 5365180 w 5365791"/>
                <a:gd name="connsiteY3" fmla="*/ 824953 h 4437159"/>
                <a:gd name="connsiteX0" fmla="*/ 0 w 5365766"/>
                <a:gd name="connsiteY0" fmla="*/ 4394520 h 4394520"/>
                <a:gd name="connsiteX1" fmla="*/ 1838105 w 5365766"/>
                <a:gd name="connsiteY1" fmla="*/ 917769 h 4394520"/>
                <a:gd name="connsiteX2" fmla="*/ 3861185 w 5365766"/>
                <a:gd name="connsiteY2" fmla="*/ 430 h 4394520"/>
                <a:gd name="connsiteX3" fmla="*/ 5365180 w 5365766"/>
                <a:gd name="connsiteY3" fmla="*/ 782314 h 4394520"/>
                <a:gd name="connsiteX0" fmla="*/ 0 w 4999071"/>
                <a:gd name="connsiteY0" fmla="*/ 3827866 h 3827866"/>
                <a:gd name="connsiteX1" fmla="*/ 1471410 w 4999071"/>
                <a:gd name="connsiteY1" fmla="*/ 917769 h 3827866"/>
                <a:gd name="connsiteX2" fmla="*/ 3494490 w 4999071"/>
                <a:gd name="connsiteY2" fmla="*/ 430 h 3827866"/>
                <a:gd name="connsiteX3" fmla="*/ 4998485 w 4999071"/>
                <a:gd name="connsiteY3" fmla="*/ 782314 h 3827866"/>
                <a:gd name="connsiteX0" fmla="*/ 0 w 4999032"/>
                <a:gd name="connsiteY0" fmla="*/ 3829055 h 3829055"/>
                <a:gd name="connsiteX1" fmla="*/ 1883139 w 4999032"/>
                <a:gd name="connsiteY1" fmla="*/ 1051969 h 3829055"/>
                <a:gd name="connsiteX2" fmla="*/ 3494490 w 4999032"/>
                <a:gd name="connsiteY2" fmla="*/ 1619 h 3829055"/>
                <a:gd name="connsiteX3" fmla="*/ 4998485 w 4999032"/>
                <a:gd name="connsiteY3" fmla="*/ 783503 h 3829055"/>
                <a:gd name="connsiteX0" fmla="*/ 0 w 5013617"/>
                <a:gd name="connsiteY0" fmla="*/ 3701566 h 3701566"/>
                <a:gd name="connsiteX1" fmla="*/ 1897724 w 5013617"/>
                <a:gd name="connsiteY1" fmla="*/ 1051969 h 3701566"/>
                <a:gd name="connsiteX2" fmla="*/ 3509075 w 5013617"/>
                <a:gd name="connsiteY2" fmla="*/ 1619 h 3701566"/>
                <a:gd name="connsiteX3" fmla="*/ 5013070 w 5013617"/>
                <a:gd name="connsiteY3" fmla="*/ 783503 h 3701566"/>
                <a:gd name="connsiteX0" fmla="*/ 0 w 5013617"/>
                <a:gd name="connsiteY0" fmla="*/ 3701566 h 3701566"/>
                <a:gd name="connsiteX1" fmla="*/ 1897724 w 5013617"/>
                <a:gd name="connsiteY1" fmla="*/ 1051969 h 3701566"/>
                <a:gd name="connsiteX2" fmla="*/ 3509075 w 5013617"/>
                <a:gd name="connsiteY2" fmla="*/ 1619 h 3701566"/>
                <a:gd name="connsiteX3" fmla="*/ 5013070 w 5013617"/>
                <a:gd name="connsiteY3" fmla="*/ 783503 h 3701566"/>
                <a:gd name="connsiteX0" fmla="*/ 0 w 5204633"/>
                <a:gd name="connsiteY0" fmla="*/ 3899127 h 3899127"/>
                <a:gd name="connsiteX1" fmla="*/ 2088740 w 5204633"/>
                <a:gd name="connsiteY1" fmla="*/ 1051969 h 3899127"/>
                <a:gd name="connsiteX2" fmla="*/ 3700091 w 5204633"/>
                <a:gd name="connsiteY2" fmla="*/ 1619 h 3899127"/>
                <a:gd name="connsiteX3" fmla="*/ 5204086 w 5204633"/>
                <a:gd name="connsiteY3" fmla="*/ 783503 h 3899127"/>
                <a:gd name="connsiteX0" fmla="*/ 0 w 5204634"/>
                <a:gd name="connsiteY0" fmla="*/ 3897714 h 3897714"/>
                <a:gd name="connsiteX1" fmla="*/ 2077193 w 5204634"/>
                <a:gd name="connsiteY1" fmla="*/ 875183 h 3897714"/>
                <a:gd name="connsiteX2" fmla="*/ 3700091 w 5204634"/>
                <a:gd name="connsiteY2" fmla="*/ 206 h 3897714"/>
                <a:gd name="connsiteX3" fmla="*/ 5204086 w 5204634"/>
                <a:gd name="connsiteY3" fmla="*/ 782090 h 3897714"/>
                <a:gd name="connsiteX0" fmla="*/ 0 w 5204643"/>
                <a:gd name="connsiteY0" fmla="*/ 3951333 h 3951333"/>
                <a:gd name="connsiteX1" fmla="*/ 1985433 w 5204643"/>
                <a:gd name="connsiteY1" fmla="*/ 502241 h 3951333"/>
                <a:gd name="connsiteX2" fmla="*/ 3700091 w 5204643"/>
                <a:gd name="connsiteY2" fmla="*/ 53825 h 3951333"/>
                <a:gd name="connsiteX3" fmla="*/ 5204086 w 5204643"/>
                <a:gd name="connsiteY3" fmla="*/ 835709 h 3951333"/>
                <a:gd name="connsiteX0" fmla="*/ 0 w 5204634"/>
                <a:gd name="connsiteY0" fmla="*/ 3897524 h 3897524"/>
                <a:gd name="connsiteX1" fmla="*/ 2083769 w 5204634"/>
                <a:gd name="connsiteY1" fmla="*/ 772090 h 3897524"/>
                <a:gd name="connsiteX2" fmla="*/ 3700091 w 5204634"/>
                <a:gd name="connsiteY2" fmla="*/ 16 h 3897524"/>
                <a:gd name="connsiteX3" fmla="*/ 5204086 w 5204634"/>
                <a:gd name="connsiteY3" fmla="*/ 781900 h 3897524"/>
                <a:gd name="connsiteX0" fmla="*/ 0 w 5204623"/>
                <a:gd name="connsiteY0" fmla="*/ 3875732 h 3875732"/>
                <a:gd name="connsiteX1" fmla="*/ 2083769 w 5204623"/>
                <a:gd name="connsiteY1" fmla="*/ 750298 h 3875732"/>
                <a:gd name="connsiteX2" fmla="*/ 3679446 w 5204623"/>
                <a:gd name="connsiteY2" fmla="*/ 19 h 3875732"/>
                <a:gd name="connsiteX3" fmla="*/ 5204086 w 5204623"/>
                <a:gd name="connsiteY3" fmla="*/ 760108 h 3875732"/>
                <a:gd name="connsiteX0" fmla="*/ 0 w 5204604"/>
                <a:gd name="connsiteY0" fmla="*/ 3942973 h 3942973"/>
                <a:gd name="connsiteX1" fmla="*/ 2083769 w 5204604"/>
                <a:gd name="connsiteY1" fmla="*/ 817539 h 3942973"/>
                <a:gd name="connsiteX2" fmla="*/ 3679446 w 5204604"/>
                <a:gd name="connsiteY2" fmla="*/ 67260 h 3942973"/>
                <a:gd name="connsiteX3" fmla="*/ 5204086 w 5204604"/>
                <a:gd name="connsiteY3" fmla="*/ 827349 h 3942973"/>
                <a:gd name="connsiteX0" fmla="*/ 0 w 5204632"/>
                <a:gd name="connsiteY0" fmla="*/ 3456500 h 3456500"/>
                <a:gd name="connsiteX1" fmla="*/ 2083769 w 5204632"/>
                <a:gd name="connsiteY1" fmla="*/ 331066 h 3456500"/>
                <a:gd name="connsiteX2" fmla="*/ 3735575 w 5204632"/>
                <a:gd name="connsiteY2" fmla="*/ 237934 h 3456500"/>
                <a:gd name="connsiteX3" fmla="*/ 5204086 w 5204632"/>
                <a:gd name="connsiteY3" fmla="*/ 340876 h 3456500"/>
                <a:gd name="connsiteX0" fmla="*/ 0 w 5204793"/>
                <a:gd name="connsiteY0" fmla="*/ 3362791 h 3362791"/>
                <a:gd name="connsiteX1" fmla="*/ 2083769 w 5204793"/>
                <a:gd name="connsiteY1" fmla="*/ 237357 h 3362791"/>
                <a:gd name="connsiteX2" fmla="*/ 3735575 w 5204793"/>
                <a:gd name="connsiteY2" fmla="*/ 144225 h 3362791"/>
                <a:gd name="connsiteX3" fmla="*/ 5204086 w 5204793"/>
                <a:gd name="connsiteY3" fmla="*/ 247167 h 3362791"/>
                <a:gd name="connsiteX0" fmla="*/ 0 w 5204659"/>
                <a:gd name="connsiteY0" fmla="*/ 3244181 h 3244181"/>
                <a:gd name="connsiteX1" fmla="*/ 2036577 w 5204659"/>
                <a:gd name="connsiteY1" fmla="*/ 788050 h 3244181"/>
                <a:gd name="connsiteX2" fmla="*/ 3735575 w 5204659"/>
                <a:gd name="connsiteY2" fmla="*/ 25615 h 3244181"/>
                <a:gd name="connsiteX3" fmla="*/ 5204086 w 5204659"/>
                <a:gd name="connsiteY3" fmla="*/ 128557 h 3244181"/>
                <a:gd name="connsiteX0" fmla="*/ 0 w 6663236"/>
                <a:gd name="connsiteY0" fmla="*/ 3227469 h 3227469"/>
                <a:gd name="connsiteX1" fmla="*/ 2036577 w 6663236"/>
                <a:gd name="connsiteY1" fmla="*/ 771338 h 3227469"/>
                <a:gd name="connsiteX2" fmla="*/ 3735575 w 6663236"/>
                <a:gd name="connsiteY2" fmla="*/ 8903 h 3227469"/>
                <a:gd name="connsiteX3" fmla="*/ 6662980 w 6663236"/>
                <a:gd name="connsiteY3" fmla="*/ 309836 h 3227469"/>
                <a:gd name="connsiteX0" fmla="*/ 0 w 6663770"/>
                <a:gd name="connsiteY0" fmla="*/ 3225068 h 3225068"/>
                <a:gd name="connsiteX1" fmla="*/ 2036577 w 6663770"/>
                <a:gd name="connsiteY1" fmla="*/ 768937 h 3225068"/>
                <a:gd name="connsiteX2" fmla="*/ 3735575 w 6663770"/>
                <a:gd name="connsiteY2" fmla="*/ 6502 h 3225068"/>
                <a:gd name="connsiteX3" fmla="*/ 6662980 w 6663770"/>
                <a:gd name="connsiteY3" fmla="*/ 307435 h 3225068"/>
                <a:gd name="connsiteX0" fmla="*/ 0 w 6671002"/>
                <a:gd name="connsiteY0" fmla="*/ 3219530 h 3219530"/>
                <a:gd name="connsiteX1" fmla="*/ 2036577 w 6671002"/>
                <a:gd name="connsiteY1" fmla="*/ 763399 h 3219530"/>
                <a:gd name="connsiteX2" fmla="*/ 3735575 w 6671002"/>
                <a:gd name="connsiteY2" fmla="*/ 964 h 3219530"/>
                <a:gd name="connsiteX3" fmla="*/ 6670215 w 6671002"/>
                <a:gd name="connsiteY3" fmla="*/ 562337 h 3219530"/>
                <a:gd name="connsiteX0" fmla="*/ 0 w 6670215"/>
                <a:gd name="connsiteY0" fmla="*/ 3220795 h 3220795"/>
                <a:gd name="connsiteX1" fmla="*/ 2036577 w 6670215"/>
                <a:gd name="connsiteY1" fmla="*/ 764664 h 3220795"/>
                <a:gd name="connsiteX2" fmla="*/ 3735575 w 6670215"/>
                <a:gd name="connsiteY2" fmla="*/ 2229 h 3220795"/>
                <a:gd name="connsiteX3" fmla="*/ 6670215 w 6670215"/>
                <a:gd name="connsiteY3" fmla="*/ 563602 h 3220795"/>
                <a:gd name="connsiteX0" fmla="*/ 0 w 6649775"/>
                <a:gd name="connsiteY0" fmla="*/ 3220137 h 3220137"/>
                <a:gd name="connsiteX1" fmla="*/ 2036577 w 6649775"/>
                <a:gd name="connsiteY1" fmla="*/ 764006 h 3220137"/>
                <a:gd name="connsiteX2" fmla="*/ 3735575 w 6649775"/>
                <a:gd name="connsiteY2" fmla="*/ 1571 h 3220137"/>
                <a:gd name="connsiteX3" fmla="*/ 6649775 w 6649775"/>
                <a:gd name="connsiteY3" fmla="*/ 590976 h 3220137"/>
                <a:gd name="connsiteX0" fmla="*/ 0 w 6649775"/>
                <a:gd name="connsiteY0" fmla="*/ 3219762 h 3219762"/>
                <a:gd name="connsiteX1" fmla="*/ 2036577 w 6649775"/>
                <a:gd name="connsiteY1" fmla="*/ 763631 h 3219762"/>
                <a:gd name="connsiteX2" fmla="*/ 3735575 w 6649775"/>
                <a:gd name="connsiteY2" fmla="*/ 1196 h 3219762"/>
                <a:gd name="connsiteX3" fmla="*/ 6649775 w 6649775"/>
                <a:gd name="connsiteY3" fmla="*/ 590601 h 3219762"/>
                <a:gd name="connsiteX0" fmla="*/ 0 w 6649775"/>
                <a:gd name="connsiteY0" fmla="*/ 3230722 h 3230722"/>
                <a:gd name="connsiteX1" fmla="*/ 2036577 w 6649775"/>
                <a:gd name="connsiteY1" fmla="*/ 774591 h 3230722"/>
                <a:gd name="connsiteX2" fmla="*/ 3783010 w 6649775"/>
                <a:gd name="connsiteY2" fmla="*/ 1170 h 3230722"/>
                <a:gd name="connsiteX3" fmla="*/ 6649775 w 6649775"/>
                <a:gd name="connsiteY3" fmla="*/ 601561 h 3230722"/>
                <a:gd name="connsiteX0" fmla="*/ 0 w 6649775"/>
                <a:gd name="connsiteY0" fmla="*/ 3251852 h 3251852"/>
                <a:gd name="connsiteX1" fmla="*/ 2036577 w 6649775"/>
                <a:gd name="connsiteY1" fmla="*/ 795721 h 3251852"/>
                <a:gd name="connsiteX2" fmla="*/ 3783010 w 6649775"/>
                <a:gd name="connsiteY2" fmla="*/ 22300 h 3251852"/>
                <a:gd name="connsiteX3" fmla="*/ 6649775 w 6649775"/>
                <a:gd name="connsiteY3" fmla="*/ 622691 h 3251852"/>
                <a:gd name="connsiteX0" fmla="*/ 0 w 6649775"/>
                <a:gd name="connsiteY0" fmla="*/ 3232306 h 3232306"/>
                <a:gd name="connsiteX1" fmla="*/ 2161334 w 6649775"/>
                <a:gd name="connsiteY1" fmla="*/ 875425 h 3232306"/>
                <a:gd name="connsiteX2" fmla="*/ 3783010 w 6649775"/>
                <a:gd name="connsiteY2" fmla="*/ 2754 h 3232306"/>
                <a:gd name="connsiteX3" fmla="*/ 6649775 w 6649775"/>
                <a:gd name="connsiteY3" fmla="*/ 603145 h 3232306"/>
                <a:gd name="connsiteX0" fmla="*/ 0 w 6649775"/>
                <a:gd name="connsiteY0" fmla="*/ 3230095 h 3230095"/>
                <a:gd name="connsiteX1" fmla="*/ 2156994 w 6649775"/>
                <a:gd name="connsiteY1" fmla="*/ 716950 h 3230095"/>
                <a:gd name="connsiteX2" fmla="*/ 3783010 w 6649775"/>
                <a:gd name="connsiteY2" fmla="*/ 543 h 3230095"/>
                <a:gd name="connsiteX3" fmla="*/ 6649775 w 6649775"/>
                <a:gd name="connsiteY3" fmla="*/ 600934 h 3230095"/>
                <a:gd name="connsiteX0" fmla="*/ 0 w 6649775"/>
                <a:gd name="connsiteY0" fmla="*/ 3084713 h 3084713"/>
                <a:gd name="connsiteX1" fmla="*/ 2156994 w 6649775"/>
                <a:gd name="connsiteY1" fmla="*/ 571568 h 3084713"/>
                <a:gd name="connsiteX2" fmla="*/ 3808270 w 6649775"/>
                <a:gd name="connsiteY2" fmla="*/ 756 h 3084713"/>
                <a:gd name="connsiteX3" fmla="*/ 6649775 w 6649775"/>
                <a:gd name="connsiteY3" fmla="*/ 455552 h 3084713"/>
                <a:gd name="connsiteX0" fmla="*/ 0 w 6649775"/>
                <a:gd name="connsiteY0" fmla="*/ 3089958 h 3089958"/>
                <a:gd name="connsiteX1" fmla="*/ 2428876 w 6649775"/>
                <a:gd name="connsiteY1" fmla="*/ 816732 h 3089958"/>
                <a:gd name="connsiteX2" fmla="*/ 3808270 w 6649775"/>
                <a:gd name="connsiteY2" fmla="*/ 6001 h 3089958"/>
                <a:gd name="connsiteX3" fmla="*/ 6649775 w 6649775"/>
                <a:gd name="connsiteY3" fmla="*/ 460797 h 3089958"/>
                <a:gd name="connsiteX0" fmla="*/ 0 w 6649775"/>
                <a:gd name="connsiteY0" fmla="*/ 2959492 h 2959492"/>
                <a:gd name="connsiteX1" fmla="*/ 2428876 w 6649775"/>
                <a:gd name="connsiteY1" fmla="*/ 686266 h 2959492"/>
                <a:gd name="connsiteX2" fmla="*/ 4013531 w 6649775"/>
                <a:gd name="connsiteY2" fmla="*/ 8564 h 2959492"/>
                <a:gd name="connsiteX3" fmla="*/ 6649775 w 6649775"/>
                <a:gd name="connsiteY3" fmla="*/ 330331 h 2959492"/>
                <a:gd name="connsiteX0" fmla="*/ 0 w 6669732"/>
                <a:gd name="connsiteY0" fmla="*/ 2963051 h 2963051"/>
                <a:gd name="connsiteX1" fmla="*/ 2428876 w 6669732"/>
                <a:gd name="connsiteY1" fmla="*/ 689825 h 2963051"/>
                <a:gd name="connsiteX2" fmla="*/ 4013531 w 6669732"/>
                <a:gd name="connsiteY2" fmla="*/ 12123 h 2963051"/>
                <a:gd name="connsiteX3" fmla="*/ 6669732 w 6669732"/>
                <a:gd name="connsiteY3" fmla="*/ 288494 h 2963051"/>
                <a:gd name="connsiteX0" fmla="*/ 0 w 6669732"/>
                <a:gd name="connsiteY0" fmla="*/ 3072036 h 3072036"/>
                <a:gd name="connsiteX1" fmla="*/ 2428876 w 6669732"/>
                <a:gd name="connsiteY1" fmla="*/ 798810 h 3072036"/>
                <a:gd name="connsiteX2" fmla="*/ 4121799 w 6669732"/>
                <a:gd name="connsiteY2" fmla="*/ 8661 h 3072036"/>
                <a:gd name="connsiteX3" fmla="*/ 6669732 w 6669732"/>
                <a:gd name="connsiteY3" fmla="*/ 397479 h 307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9732" h="3072036">
                  <a:moveTo>
                    <a:pt x="0" y="3072036"/>
                  </a:moveTo>
                  <a:cubicBezTo>
                    <a:pt x="251185" y="2677120"/>
                    <a:pt x="1741909" y="1309373"/>
                    <a:pt x="2428876" y="798810"/>
                  </a:cubicBezTo>
                  <a:cubicBezTo>
                    <a:pt x="3115843" y="288247"/>
                    <a:pt x="3414990" y="75550"/>
                    <a:pt x="4121799" y="8661"/>
                  </a:cubicBezTo>
                  <a:cubicBezTo>
                    <a:pt x="4828608" y="-58228"/>
                    <a:pt x="6426768" y="280581"/>
                    <a:pt x="6669732" y="397479"/>
                  </a:cubicBezTo>
                </a:path>
              </a:pathLst>
            </a:cu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AAEEF4-8C68-4E5D-BFCF-47BF278FF499}"/>
              </a:ext>
            </a:extLst>
          </p:cNvPr>
          <p:cNvGrpSpPr/>
          <p:nvPr/>
        </p:nvGrpSpPr>
        <p:grpSpPr>
          <a:xfrm>
            <a:off x="7254224" y="1675970"/>
            <a:ext cx="1266320" cy="726597"/>
            <a:chOff x="7164531" y="1448150"/>
            <a:chExt cx="1266320" cy="7265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9D7209-000F-4CA8-B01C-39AF231DDA66}"/>
                </a:ext>
              </a:extLst>
            </p:cNvPr>
            <p:cNvCxnSpPr>
              <a:cxnSpLocks/>
            </p:cNvCxnSpPr>
            <p:nvPr/>
          </p:nvCxnSpPr>
          <p:spPr>
            <a:xfrm>
              <a:off x="7202160" y="1940376"/>
              <a:ext cx="35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3F5FCF-C3D0-4247-B0BC-5EDA33B21573}"/>
                </a:ext>
              </a:extLst>
            </p:cNvPr>
            <p:cNvCxnSpPr>
              <a:cxnSpLocks/>
            </p:cNvCxnSpPr>
            <p:nvPr/>
          </p:nvCxnSpPr>
          <p:spPr>
            <a:xfrm>
              <a:off x="7164531" y="1578022"/>
              <a:ext cx="421602" cy="0"/>
            </a:xfrm>
            <a:prstGeom prst="line">
              <a:avLst/>
            </a:prstGeom>
            <a:ln w="19050">
              <a:solidFill>
                <a:srgbClr val="01A1DD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7">
              <a:extLst>
                <a:ext uri="{FF2B5EF4-FFF2-40B4-BE49-F238E27FC236}">
                  <a16:creationId xmlns:a16="http://schemas.microsoft.com/office/drawing/2014/main" id="{E2B97A2E-1740-4D85-ADE0-9B950DA9E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448150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Model</a:t>
              </a:r>
            </a:p>
          </p:txBody>
        </p:sp>
        <p:sp>
          <p:nvSpPr>
            <p:cNvPr id="19" name="Text Box 307">
              <a:extLst>
                <a:ext uri="{FF2B5EF4-FFF2-40B4-BE49-F238E27FC236}">
                  <a16:creationId xmlns:a16="http://schemas.microsoft.com/office/drawing/2014/main" id="{79C64B3A-71EF-4CB7-BCC7-DABCD8D8C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031" y="1743860"/>
              <a:ext cx="8018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No-Skill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4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15F-85E2-484F-9058-90F5DE7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Shortcomings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3F0AF-87FD-4745-8774-A9D2292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3F6612-A143-491E-849A-40CF44C6CB8B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45" name="Text Box 307">
              <a:extLst>
                <a:ext uri="{FF2B5EF4-FFF2-40B4-BE49-F238E27FC236}">
                  <a16:creationId xmlns:a16="http://schemas.microsoft.com/office/drawing/2014/main" id="{2A6E1043-0426-4D35-9580-67C24F0DC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777D6E-D6B6-453D-AF8C-188DD7387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5BB7CB-5C8C-4EAE-94A4-9F86AFFC261E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307">
              <a:extLst>
                <a:ext uri="{FF2B5EF4-FFF2-40B4-BE49-F238E27FC236}">
                  <a16:creationId xmlns:a16="http://schemas.microsoft.com/office/drawing/2014/main" id="{C896475F-CECE-45D8-87E7-78F57AC3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58C16-0D27-467E-A763-BE8945756793}"/>
              </a:ext>
            </a:extLst>
          </p:cNvPr>
          <p:cNvGrpSpPr/>
          <p:nvPr/>
        </p:nvGrpSpPr>
        <p:grpSpPr>
          <a:xfrm>
            <a:off x="598467" y="1570249"/>
            <a:ext cx="8319913" cy="4570220"/>
            <a:chOff x="598467" y="1570249"/>
            <a:chExt cx="8319913" cy="45702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A8B47F7-E5F6-4FA8-9EE9-CB266704832A}"/>
                </a:ext>
              </a:extLst>
            </p:cNvPr>
            <p:cNvGrpSpPr/>
            <p:nvPr/>
          </p:nvGrpSpPr>
          <p:grpSpPr>
            <a:xfrm>
              <a:off x="598467" y="1570249"/>
              <a:ext cx="8319913" cy="4570220"/>
              <a:chOff x="598467" y="1570249"/>
              <a:chExt cx="8319913" cy="457022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66766D-DC4C-4D3A-813F-68B8539F7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1140" y="5386309"/>
                <a:ext cx="563978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AFFD22-8673-423C-B255-DD64031CCBCC}"/>
                  </a:ext>
                </a:extLst>
              </p:cNvPr>
              <p:cNvSpPr txBox="1"/>
              <p:nvPr/>
            </p:nvSpPr>
            <p:spPr>
              <a:xfrm>
                <a:off x="3534500" y="5678804"/>
                <a:ext cx="160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Cholesterol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4B30B7-EC9D-4AC7-9401-25180D98E0D5}"/>
                  </a:ext>
                </a:extLst>
              </p:cNvPr>
              <p:cNvSpPr txBox="1"/>
              <p:nvPr/>
            </p:nvSpPr>
            <p:spPr>
              <a:xfrm rot="16200000">
                <a:off x="344148" y="3572479"/>
                <a:ext cx="13396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Heart disease?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216F25-9623-4D40-BEE4-FF2A95BD0D18}"/>
                  </a:ext>
                </a:extLst>
              </p:cNvPr>
              <p:cNvSpPr txBox="1"/>
              <p:nvPr/>
            </p:nvSpPr>
            <p:spPr>
              <a:xfrm>
                <a:off x="598467" y="2473725"/>
                <a:ext cx="865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</a:t>
                </a:r>
                <a:r>
                  <a:rPr lang="en-US" sz="2000" dirty="0"/>
                  <a:t> (Yes)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8285CD-F101-4C06-AB7B-3CCFEAB33BA0}"/>
                  </a:ext>
                </a:extLst>
              </p:cNvPr>
              <p:cNvSpPr txBox="1"/>
              <p:nvPr/>
            </p:nvSpPr>
            <p:spPr>
              <a:xfrm>
                <a:off x="692533" y="5186254"/>
                <a:ext cx="8290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</a:t>
                </a:r>
                <a:r>
                  <a:rPr lang="en-US" sz="2000" dirty="0"/>
                  <a:t> (No)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455BF9-F4E7-4290-8EF8-D6C50E9FF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3640" y="2669382"/>
                <a:ext cx="46085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1DAE037-49BB-46FD-8FED-2ABE5654A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76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8BB7D79-C42F-4D93-B85E-03D4CF2E1C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926" y="525432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3938A20-AED3-47D6-8648-3BA2A8A22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208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469962-62CB-4E0E-9F66-32FE00CBB6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2246" y="524380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73AD297-9E2E-4F0B-8FCC-ED47BC84E5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65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CC789-BDE6-4012-908C-8DED9BEC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081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CC52FD-DD53-469D-BFE8-8CD779A8DF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973" y="2535669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E6C259-0BAE-4900-8C6F-382F67731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133" y="253127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6602DE-3134-4EE4-B360-8D954E4F8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8543" y="2399296"/>
                <a:ext cx="6796989" cy="334513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40B961B-1FC5-42C4-99ED-F5362940C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508" y="2399295"/>
                <a:ext cx="0" cy="299764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BB7A4B5-3628-4FDA-B515-DC95897D65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57696" y="2531544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F5C69C1-1BC8-4659-B71E-92E371E00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77" y="2434856"/>
                <a:ext cx="3804" cy="3243948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Line 167">
                <a:extLst>
                  <a:ext uri="{FF2B5EF4-FFF2-40B4-BE49-F238E27FC236}">
                    <a16:creationId xmlns:a16="http://schemas.microsoft.com/office/drawing/2014/main" id="{2BC1AD5D-D498-48D2-9B7F-146492830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636321" y="1956620"/>
                <a:ext cx="356191" cy="4549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Rounded Rectangle 149">
                <a:extLst>
                  <a:ext uri="{FF2B5EF4-FFF2-40B4-BE49-F238E27FC236}">
                    <a16:creationId xmlns:a16="http://schemas.microsoft.com/office/drawing/2014/main" id="{8C6EEB06-0DF5-4409-AF32-13D6014DABC6}"/>
                  </a:ext>
                </a:extLst>
              </p:cNvPr>
              <p:cNvSpPr/>
              <p:nvPr/>
            </p:nvSpPr>
            <p:spPr>
              <a:xfrm>
                <a:off x="3243406" y="1570249"/>
                <a:ext cx="1476375" cy="49847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Examples now negative</a:t>
                </a:r>
              </a:p>
            </p:txBody>
          </p:sp>
          <p:sp>
            <p:nvSpPr>
              <p:cNvPr id="51" name="AutoShape 303">
                <a:extLst>
                  <a:ext uri="{FF2B5EF4-FFF2-40B4-BE49-F238E27FC236}">
                    <a16:creationId xmlns:a16="http://schemas.microsoft.com/office/drawing/2014/main" id="{3BD2296E-818C-45B6-9996-8EFDF5FD94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4991659" y="2208289"/>
                <a:ext cx="106766" cy="488777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167">
                <a:extLst>
                  <a:ext uri="{FF2B5EF4-FFF2-40B4-BE49-F238E27FC236}">
                    <a16:creationId xmlns:a16="http://schemas.microsoft.com/office/drawing/2014/main" id="{5017A0F0-45A8-4728-8809-5953BA2C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8451910" y="3072611"/>
                <a:ext cx="49109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ounded Rectangle 149">
                <a:extLst>
                  <a:ext uri="{FF2B5EF4-FFF2-40B4-BE49-F238E27FC236}">
                    <a16:creationId xmlns:a16="http://schemas.microsoft.com/office/drawing/2014/main" id="{803746A3-2B20-4F6A-BB44-5F7BA4C03086}"/>
                  </a:ext>
                </a:extLst>
              </p:cNvPr>
              <p:cNvSpPr/>
              <p:nvPr/>
            </p:nvSpPr>
            <p:spPr>
              <a:xfrm>
                <a:off x="7989318" y="3323105"/>
                <a:ext cx="929062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Outlier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0A02B7-CCDB-49F5-8795-A796E7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0577" y="3973624"/>
              <a:ext cx="368529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ine 167">
              <a:extLst>
                <a:ext uri="{FF2B5EF4-FFF2-40B4-BE49-F238E27FC236}">
                  <a16:creationId xmlns:a16="http://schemas.microsoft.com/office/drawing/2014/main" id="{AB687112-1BBB-4FCE-8D1B-5B7C649B15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31343" y="3555424"/>
              <a:ext cx="375383" cy="2908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ounded Rectangle 149">
              <a:extLst>
                <a:ext uri="{FF2B5EF4-FFF2-40B4-BE49-F238E27FC236}">
                  <a16:creationId xmlns:a16="http://schemas.microsoft.com/office/drawing/2014/main" id="{5915268D-41CE-4778-8AD1-2333A7BBFBBC}"/>
                </a:ext>
              </a:extLst>
            </p:cNvPr>
            <p:cNvSpPr/>
            <p:nvPr/>
          </p:nvSpPr>
          <p:spPr>
            <a:xfrm>
              <a:off x="2173943" y="3238539"/>
              <a:ext cx="147637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Threshold (0.50)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38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significance of TPs, TNs, FPs, and FNs.</a:t>
            </a:r>
          </a:p>
          <a:p>
            <a:r>
              <a:rPr lang="en-US" dirty="0"/>
              <a:t>Use a confusion matrix to visualize truth results.</a:t>
            </a:r>
          </a:p>
          <a:p>
            <a:r>
              <a:rPr lang="en-US" dirty="0"/>
              <a:t>Consider that accuracy may not be useful in imbalanced datasets.</a:t>
            </a:r>
          </a:p>
          <a:p>
            <a:r>
              <a:rPr lang="en-US" dirty="0"/>
              <a:t>Prefer precision and recall when dataset has a class imbalance.</a:t>
            </a:r>
          </a:p>
          <a:p>
            <a:r>
              <a:rPr lang="en-US" dirty="0"/>
              <a:t>Consider that recall may be better than precision when minimizing FNs is important.</a:t>
            </a:r>
          </a:p>
          <a:p>
            <a:r>
              <a:rPr lang="en-US" dirty="0"/>
              <a:t>Consider the precision–recall tradeoff.</a:t>
            </a:r>
          </a:p>
          <a:p>
            <a:r>
              <a:rPr lang="en-US" dirty="0"/>
              <a:t>Use F₁ score when neither precision nor recall are more important.</a:t>
            </a:r>
          </a:p>
          <a:p>
            <a:r>
              <a:rPr lang="en-US" dirty="0"/>
              <a:t>Generate a ROC curve and its AUC to compare TPR and FPR for all thresholds.</a:t>
            </a:r>
          </a:p>
          <a:p>
            <a:r>
              <a:rPr lang="en-US" dirty="0"/>
              <a:t>Prefer a PRC to ROC curve when dataset has a class imbalance.</a:t>
            </a:r>
          </a:p>
          <a:p>
            <a:r>
              <a:rPr lang="en-US" dirty="0"/>
              <a:t>Use average precision to summarize PRC.</a:t>
            </a:r>
          </a:p>
          <a:p>
            <a:r>
              <a:rPr lang="en-US" dirty="0"/>
              <a:t>Consider there is no objectively "correct" metric for a problem.</a:t>
            </a:r>
          </a:p>
          <a:p>
            <a:r>
              <a:rPr lang="en-US" dirty="0"/>
              <a:t>Consider applying multiple metrics to the same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 Classification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40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n-US" dirty="0"/>
              <a:t> module to evaluate a classifier: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sklearn.metrics.confusion_matrix(y_test, prediction)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sklearn.metrics.accuracy_score(y_test, prediction)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sklearn.metrics.precision_score(y_test, prediction)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sklearn.metrics.recall_score(y_test, prediction)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sklearn.metrics.f1_score(y_test, prediction)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sklearn.metrics.roc_curve(y_test, prediction_proba)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sklearn.metrics.roc_auc_score(y_test, prediction_proba)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sklearn.metrics.precision_recall_curve(y_test, prediction_proba)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sklearn.metrics.average_precision_score(y_test, prediction_proba)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to Evaluate a Classifier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6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0CB79-4A5D-4B50-B987-6CB8B64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92CA4-A42E-4589-A795-5E3E3022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169224"/>
            <a:ext cx="4774957" cy="4053776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i="1" dirty="0"/>
              <a:t>Titanic</a:t>
            </a:r>
            <a:r>
              <a:rPr lang="en-US" dirty="0"/>
              <a:t> classifier has room for improvement.</a:t>
            </a:r>
          </a:p>
          <a:p>
            <a:r>
              <a:rPr lang="en-US" dirty="0"/>
              <a:t>You want it to make good predictions, not just any predictions.</a:t>
            </a:r>
          </a:p>
          <a:p>
            <a:r>
              <a:rPr lang="en-US" dirty="0"/>
              <a:t>To eventually improve the model's skill, you'll evaluate its performance in several ways.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83FF-34FF-424A-9432-E948B152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Evaluating a Classification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FC02A-476B-49FE-B80F-7E0EE410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8" y="2169224"/>
            <a:ext cx="3291566" cy="24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5F19-C099-4BC7-B801-BA7385B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98213-2EA9-4344-A6B9-585BF4FC6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TunE Classification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92532-C111-48D9-9E8F-2D4FDB80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1257D-826D-4668-92A5-13C19708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E319-F8D5-4CE8-934D-C41F22BF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1734B-A186-4F91-A318-34E0A88FD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Hyperparameter Optimization: </a:t>
            </a:r>
            <a:r>
              <a:rPr lang="en-US" dirty="0"/>
              <a:t>The process of repeatedly altering hyperparameters that an algorithm uses to train a model to determine the hyperparameters that lead to the best or desired level of model performance.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F416D-5FE3-484E-B93F-AAF4DED5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268888"/>
            <a:ext cx="8460150" cy="4013200"/>
          </a:xfrm>
        </p:spPr>
        <p:txBody>
          <a:bodyPr/>
          <a:lstStyle/>
          <a:p>
            <a:r>
              <a:rPr lang="en-US" dirty="0"/>
              <a:t>You can try tuning the hyperparameters manually.</a:t>
            </a:r>
          </a:p>
          <a:p>
            <a:pPr lvl="1"/>
            <a:r>
              <a:rPr lang="en-US" dirty="0"/>
              <a:t>This can get tedious and is prone to error.</a:t>
            </a:r>
          </a:p>
          <a:p>
            <a:r>
              <a:rPr lang="en-US" dirty="0"/>
              <a:t>Automated optimization methods:</a:t>
            </a:r>
          </a:p>
          <a:p>
            <a:pPr lvl="1"/>
            <a:r>
              <a:rPr lang="en-US" dirty="0"/>
              <a:t>Grid search</a:t>
            </a:r>
          </a:p>
          <a:p>
            <a:pPr lvl="1"/>
            <a:r>
              <a:rPr lang="en-US" dirty="0"/>
              <a:t>Randomized search</a:t>
            </a:r>
          </a:p>
          <a:p>
            <a:pPr lvl="1"/>
            <a:r>
              <a:rPr lang="en-US" dirty="0"/>
              <a:t>Bayesian optimization</a:t>
            </a:r>
          </a:p>
          <a:p>
            <a:pPr lvl="1"/>
            <a:r>
              <a:rPr lang="en-US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80675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9B503-362A-415B-B3FC-DAB5F8AA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530AE-F8BF-49E6-9297-C645822D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supply which metric you want to optimize on.</a:t>
            </a:r>
          </a:p>
          <a:p>
            <a:r>
              <a:rPr lang="en-US" dirty="0"/>
              <a:t>Can also use cross-validation to derive parameters by training over several folds.</a:t>
            </a:r>
          </a:p>
          <a:p>
            <a:r>
              <a:rPr lang="en-US" dirty="0"/>
              <a:t>Example parameter grid: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 = [{'solver': ['liblinear'],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'penalty': ['l1', 'l2'],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'C': [0.01, 0.1, 1, 5, 10, 100]}]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Each is a separate hyperparameter.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Will train on dataset 1 × 2 × 6 = 12 times.</a:t>
            </a:r>
          </a:p>
          <a:p>
            <a:r>
              <a:rPr lang="en-US" dirty="0"/>
              <a:t>Example search object: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GridSearchCV(model, param_grid = grid, scoring = 'f1', cv = 5)</a:t>
            </a:r>
          </a:p>
          <a:p>
            <a:pPr lvl="1"/>
            <a:r>
              <a:rPr lang="en-US" dirty="0"/>
              <a:t>Will do 5-fold cross-validation for each combination.</a:t>
            </a:r>
          </a:p>
          <a:p>
            <a:pPr lvl="1"/>
            <a:r>
              <a:rPr lang="en-US" dirty="0"/>
              <a:t>Trains 12 × 5 = 60 times.</a:t>
            </a:r>
          </a:p>
          <a:p>
            <a:pPr lvl="1"/>
            <a:r>
              <a:rPr lang="en-US" dirty="0"/>
              <a:t>Optimizes on F₁ score.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06A42-1EB8-49B4-8730-06B7D055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29E98A-D3F5-439B-B37E-550319B45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Grid Search: </a:t>
            </a:r>
            <a:r>
              <a:rPr lang="en-US" dirty="0"/>
              <a:t>A hyperparameter optimization method that takes a grid of parameter combinations, trains a model using each one, then returns the best combination that optimizes an evaluation metric.</a:t>
            </a:r>
          </a:p>
        </p:txBody>
      </p:sp>
    </p:spTree>
    <p:extLst>
      <p:ext uri="{BB962C8B-B14F-4D97-AF65-F5344CB8AC3E}">
        <p14:creationId xmlns:p14="http://schemas.microsoft.com/office/powerpoint/2010/main" val="1567470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F3161-E562-4755-BEFB-F35F0EB8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56F00-6CA1-45B2-98FD-7CE347FA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distribution of algorithm combinations, rather than a grid.</a:t>
            </a:r>
          </a:p>
          <a:p>
            <a:pPr lvl="1"/>
            <a:r>
              <a:rPr lang="en-US" dirty="0"/>
              <a:t>Algorithm selects values from these distributions for a certain number of iterations.</a:t>
            </a:r>
          </a:p>
          <a:p>
            <a:r>
              <a:rPr lang="en-US" dirty="0"/>
              <a:t>Example parameter grid: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 = {'solver': ['liblinear'],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'penalty': ['l1', 'l2'],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'C': sp_randint(1, 100)}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search = RandomizedSearchCV(model, param_distributions = 	dist, n_iter = 50, scoring = 'f1', cv = 5)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now a distribution of random integers from 1 to 100.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specifies number of times a random combination is sampled.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Also performs cross-validation.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Can minimize training time in large feature spaces.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 as thorough as grid search, but will usually lead to adequate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F738A1-466A-40BC-9124-010A72AC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60DC52-0A41-474C-B9AC-EDEEB1FB0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Randomized Search: </a:t>
            </a:r>
            <a:r>
              <a:rPr lang="en-US" dirty="0"/>
              <a:t>A hyperparameter optimization method that uses random combinations of hyperparameters to train and evaluate a model. </a:t>
            </a:r>
          </a:p>
        </p:txBody>
      </p:sp>
    </p:spTree>
    <p:extLst>
      <p:ext uri="{BB962C8B-B14F-4D97-AF65-F5344CB8AC3E}">
        <p14:creationId xmlns:p14="http://schemas.microsoft.com/office/powerpoint/2010/main" val="1651030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8D199-A624-4044-BEB1-90C41E98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F643A-7F29-458E-8700-C71921D1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determine the next optimal space to sample from.</a:t>
            </a:r>
          </a:p>
          <a:p>
            <a:r>
              <a:rPr lang="en-US" dirty="0"/>
              <a:t>Makes it "smarter" than randomized search.</a:t>
            </a:r>
          </a:p>
          <a:p>
            <a:pPr lvl="1"/>
            <a:r>
              <a:rPr lang="en-US" dirty="0"/>
              <a:t>Can get to optimal hyperparameters much faster.</a:t>
            </a:r>
          </a:p>
          <a:p>
            <a:r>
              <a:rPr lang="en-US" dirty="0"/>
              <a:t>Simplified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with initial random sampling of distribution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loss function for this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evaluation to compute a posterior distribution of the loss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Sample new space that optimizes acquisition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loss from new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steps 3 through 5 until some stopping criterion is met.</a:t>
            </a:r>
          </a:p>
          <a:p>
            <a:r>
              <a:rPr lang="en-US" dirty="0"/>
              <a:t>More complicated and harder to implement than randomized search.</a:t>
            </a:r>
          </a:p>
          <a:p>
            <a:pPr lvl="1"/>
            <a:r>
              <a:rPr lang="en-US" dirty="0"/>
              <a:t>Has shown to be faster in some scenarios, however.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CB2AAF-7F06-4210-851A-3D23C08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76419E-94CD-41BB-A260-B85EC8DD7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Bayesian Optimization: </a:t>
            </a:r>
            <a:r>
              <a:rPr lang="en-US" dirty="0"/>
              <a:t>A hyperparameter optimization method that uses past samples to influence where sampling is conducted in subsequent iterations.</a:t>
            </a:r>
          </a:p>
        </p:txBody>
      </p:sp>
    </p:spTree>
    <p:extLst>
      <p:ext uri="{BB962C8B-B14F-4D97-AF65-F5344CB8AC3E}">
        <p14:creationId xmlns:p14="http://schemas.microsoft.com/office/powerpoint/2010/main" val="2959214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012-269C-40BB-9282-2F60E8B3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380DD-4870-4581-8B71-F446E757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20A7170-2669-42BD-890D-FC0AF9D1DA33}"/>
              </a:ext>
            </a:extLst>
          </p:cNvPr>
          <p:cNvGrpSpPr/>
          <p:nvPr/>
        </p:nvGrpSpPr>
        <p:grpSpPr>
          <a:xfrm>
            <a:off x="127591" y="1096188"/>
            <a:ext cx="8851402" cy="5821824"/>
            <a:chOff x="127591" y="1096188"/>
            <a:chExt cx="8851402" cy="5821824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EE8B45B-B9EA-4D48-8AC7-C240CA88A66C}"/>
                </a:ext>
              </a:extLst>
            </p:cNvPr>
            <p:cNvGrpSpPr/>
            <p:nvPr/>
          </p:nvGrpSpPr>
          <p:grpSpPr>
            <a:xfrm>
              <a:off x="127591" y="1096188"/>
              <a:ext cx="8851402" cy="5562375"/>
              <a:chOff x="127591" y="1096188"/>
              <a:chExt cx="8851402" cy="55623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30C0D2-37AA-4B0C-87D5-CE0C282D8EFD}"/>
                  </a:ext>
                </a:extLst>
              </p:cNvPr>
              <p:cNvGrpSpPr/>
              <p:nvPr/>
            </p:nvGrpSpPr>
            <p:grpSpPr>
              <a:xfrm>
                <a:off x="4719971" y="2081022"/>
                <a:ext cx="1080978" cy="747824"/>
                <a:chOff x="3886199" y="2947351"/>
                <a:chExt cx="1080978" cy="747824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3FA9863-50A9-40C0-A8D4-CA864A803C49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2F18E75-2434-4C37-8EB5-6087B1DF197C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9B88478-0918-459A-A2BC-694E1F549EAB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762AF36-A310-48F1-84F5-447304CF7451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3297081-C75B-46F4-A1E5-FC2495F44489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BE9F8E7-6957-4DB6-B2C8-E44A8FAC5C62}"/>
                  </a:ext>
                </a:extLst>
              </p:cNvPr>
              <p:cNvGrpSpPr/>
              <p:nvPr/>
            </p:nvGrpSpPr>
            <p:grpSpPr>
              <a:xfrm>
                <a:off x="3343052" y="2081022"/>
                <a:ext cx="1080978" cy="747824"/>
                <a:chOff x="3886199" y="2947351"/>
                <a:chExt cx="1080978" cy="747824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06F36FA2-37A8-466E-B276-BD816A55DD88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82A2357-94BA-462D-A733-E593438A2B4D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5E6CAE2-4278-4943-B469-5F2764337BD3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187E129-4EDB-4742-A56E-132C4DE643AE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7CE4C2C-6AE0-48DE-8918-F253F9C36866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998EE20-170E-4C97-88BB-7A960B0CA561}"/>
                  </a:ext>
                </a:extLst>
              </p:cNvPr>
              <p:cNvGrpSpPr/>
              <p:nvPr/>
            </p:nvGrpSpPr>
            <p:grpSpPr>
              <a:xfrm>
                <a:off x="4719971" y="109618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8FD6F8A-4B23-438A-B3F1-10E62EFD4756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ADA2F7D-46B2-4966-9CDD-D65D6797A2EF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18FB72C-5A3A-422B-A70B-95C61D875D6D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0A0A45-81E8-438F-B809-C174861D08FB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A62470-BCDC-4680-AF95-8F2AE55BD412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02E8236-C5C9-47C5-BAB1-CF2ED07FFF74}"/>
                  </a:ext>
                </a:extLst>
              </p:cNvPr>
              <p:cNvGrpSpPr/>
              <p:nvPr/>
            </p:nvGrpSpPr>
            <p:grpSpPr>
              <a:xfrm>
                <a:off x="3343052" y="109618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DF478D5B-B097-4F05-9366-7879FF4CC9F9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FF05937-E163-452C-B7E1-E84410D8112E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C96E91A-0645-4601-93FF-8CB7B0CB7E62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6F54AAD-AE7A-4A9E-A790-2EE73F054792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A4CCC80-DFCB-4BDE-A5E1-E16257C5281B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62C9E2A-23CD-4CDE-82A8-EC9FD1A0364A}"/>
                  </a:ext>
                </a:extLst>
              </p:cNvPr>
              <p:cNvGrpSpPr/>
              <p:nvPr/>
            </p:nvGrpSpPr>
            <p:grpSpPr>
              <a:xfrm>
                <a:off x="7410261" y="5910739"/>
                <a:ext cx="1080978" cy="747824"/>
                <a:chOff x="3886199" y="2947351"/>
                <a:chExt cx="1080978" cy="747824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AD9AFBEB-911D-4558-8CFD-2D0C4E4A9159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A609CA4-3D98-4234-AACA-50451511F20B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93099D1-CAE6-4440-900D-84AF82745AA1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007CB42-2DBB-403A-8771-35954F0DD8EC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09B86B7-4B22-45F5-805E-E539BAFEBCD1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701F589-8844-4D30-97D9-8821541EB3B5}"/>
                  </a:ext>
                </a:extLst>
              </p:cNvPr>
              <p:cNvGrpSpPr/>
              <p:nvPr/>
            </p:nvGrpSpPr>
            <p:grpSpPr>
              <a:xfrm>
                <a:off x="7389952" y="4931146"/>
                <a:ext cx="1080978" cy="747824"/>
                <a:chOff x="3886199" y="2947351"/>
                <a:chExt cx="1080978" cy="747824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068174D-4B54-4C41-B870-4B5B6019D12B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A3AA7273-9CB8-49D1-BE6D-062D46EB765C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5165502-740B-4D27-A4C3-CCCF09454F87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C8FE5F1-1B31-451F-A69B-6EFF4D40255A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22911BF-D2C6-4E81-8F6E-8B876948844E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49849DA-0C63-4B88-BFC8-703A67E2FECA}"/>
                  </a:ext>
                </a:extLst>
              </p:cNvPr>
              <p:cNvGrpSpPr/>
              <p:nvPr/>
            </p:nvGrpSpPr>
            <p:grpSpPr>
              <a:xfrm>
                <a:off x="877178" y="3000516"/>
                <a:ext cx="1080978" cy="747824"/>
                <a:chOff x="3886199" y="2947351"/>
                <a:chExt cx="1080978" cy="747824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8E2C55F3-E746-4FED-8948-764730441EC8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E7CC9E0-B641-42A1-A96C-43414FA51228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BA0852B-D095-4C55-9174-BD3B309B9911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5ECA62F-6F9E-4AA5-B6F2-1404377A1B15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164CC38-C248-46D6-AFFE-F9A445B5E120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B564B7D-7080-4C62-AB61-52864198D769}"/>
                  </a:ext>
                </a:extLst>
              </p:cNvPr>
              <p:cNvGrpSpPr/>
              <p:nvPr/>
            </p:nvGrpSpPr>
            <p:grpSpPr>
              <a:xfrm>
                <a:off x="877178" y="395035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98F115-73B1-44B0-B5FF-F1FE08F1683A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F79EF3-98F1-46C8-A05F-7A1F91D000FC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E99FF1D-6F6E-42A5-965B-C3FC3E80C5B6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64B21D9-2D77-4689-A789-CE0DF148817E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3D8620E-194E-4868-814A-EC92E3D3A74F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DD5E427-602F-4A81-A371-B76D0C773745}"/>
                  </a:ext>
                </a:extLst>
              </p:cNvPr>
              <p:cNvGrpSpPr/>
              <p:nvPr/>
            </p:nvGrpSpPr>
            <p:grpSpPr>
              <a:xfrm>
                <a:off x="2254097" y="3000516"/>
                <a:ext cx="1080978" cy="747824"/>
                <a:chOff x="3886199" y="2947351"/>
                <a:chExt cx="1080978" cy="74782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178C5B5A-93B6-4C0B-BC0C-03602E13CE79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C41CCF1-6660-4A49-B3A9-0E6293721CC4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1BD95B2-A505-4DED-9804-DA75524632ED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14254480-0A7A-4AE9-9CA9-10C395A80ACB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E1573CD-2502-47F6-9374-A5F616D9E372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093610A-C081-4A77-A748-0B444C89A2E2}"/>
                  </a:ext>
                </a:extLst>
              </p:cNvPr>
              <p:cNvGrpSpPr/>
              <p:nvPr/>
            </p:nvGrpSpPr>
            <p:grpSpPr>
              <a:xfrm>
                <a:off x="2254097" y="395035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4ECF03FD-9070-4225-AB4F-87339D2A5983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9668055-8B43-4816-8FC1-86C52A234EE7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C757D57-8C34-4CB4-BD9E-E4F0D724AFD5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B309205-C417-4E64-8D2B-372465DCF6D6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3E10D48-74C8-4F8F-BDCE-925A0FCEDAB7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86B1B19-5980-41B1-AA39-B3F6F8099FBE}"/>
                  </a:ext>
                </a:extLst>
              </p:cNvPr>
              <p:cNvGrpSpPr/>
              <p:nvPr/>
            </p:nvGrpSpPr>
            <p:grpSpPr>
              <a:xfrm>
                <a:off x="5808925" y="3000516"/>
                <a:ext cx="1080978" cy="747824"/>
                <a:chOff x="3886199" y="2947351"/>
                <a:chExt cx="1080978" cy="747824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CB4A03C2-A2F9-41B3-A16C-4C2725D17CD4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D61E3C5-13A8-4441-9218-B426CB90FCF8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E0B5166-DAA8-49C6-B8FB-A391DB54952F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89BED107-365F-4C57-A187-32EF019AEC7B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E1BE6418-011D-452F-8042-264216E61CCC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662BD01-10F7-4926-8154-7A8766167D4F}"/>
                  </a:ext>
                </a:extLst>
              </p:cNvPr>
              <p:cNvGrpSpPr/>
              <p:nvPr/>
            </p:nvGrpSpPr>
            <p:grpSpPr>
              <a:xfrm>
                <a:off x="5808925" y="395035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52DA1A28-E1E9-4702-BFC5-B156BF87F54C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C7075BC-E14E-4D6A-B05C-F92374DD70F6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D1501F3B-0691-4AF2-8670-B26961786B72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3BC1EE3-294C-46FD-BA4B-9A7C275ECC8E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27CA1D9-2E26-462B-B4B5-40A2C8506412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ADD6FEE-8CAC-47A8-84B3-A9AF58F8C198}"/>
                  </a:ext>
                </a:extLst>
              </p:cNvPr>
              <p:cNvGrpSpPr/>
              <p:nvPr/>
            </p:nvGrpSpPr>
            <p:grpSpPr>
              <a:xfrm>
                <a:off x="7185844" y="3000516"/>
                <a:ext cx="1080978" cy="747824"/>
                <a:chOff x="3886199" y="2947351"/>
                <a:chExt cx="1080978" cy="747824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D5D65B9C-6DAF-4B3A-A9BC-C2F01A569B8B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50942027-6722-4230-809D-3BE3E0CF8BBD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7BD0485-1056-4788-9884-6E81393EFDFF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373C44F6-5FAD-4DBB-898E-9518EFF5F742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8AB6EE70-FAD5-429C-ABBF-A3E08F253C3B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428BDFA-F1E9-4BA2-9060-AA8DB9693ABD}"/>
                  </a:ext>
                </a:extLst>
              </p:cNvPr>
              <p:cNvGrpSpPr/>
              <p:nvPr/>
            </p:nvGrpSpPr>
            <p:grpSpPr>
              <a:xfrm>
                <a:off x="7185844" y="3950358"/>
                <a:ext cx="1080978" cy="747824"/>
                <a:chOff x="3886199" y="2947351"/>
                <a:chExt cx="1080978" cy="747824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A42FFAC3-45E1-4C0D-8FE2-10B0135BC0B1}"/>
                    </a:ext>
                  </a:extLst>
                </p:cNvPr>
                <p:cNvSpPr/>
                <p:nvPr/>
              </p:nvSpPr>
              <p:spPr>
                <a:xfrm>
                  <a:off x="3886199" y="2947351"/>
                  <a:ext cx="1080978" cy="747824"/>
                </a:xfrm>
                <a:prstGeom prst="round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938154-D9AC-485A-9673-98AFC24CAA7A}"/>
                    </a:ext>
                  </a:extLst>
                </p:cNvPr>
                <p:cNvSpPr/>
                <p:nvPr/>
              </p:nvSpPr>
              <p:spPr>
                <a:xfrm>
                  <a:off x="4029740" y="3019645"/>
                  <a:ext cx="244548" cy="24688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23B19A4-2777-4ABB-B1DE-7CE6D4471002}"/>
                    </a:ext>
                  </a:extLst>
                </p:cNvPr>
                <p:cNvSpPr/>
                <p:nvPr/>
              </p:nvSpPr>
              <p:spPr>
                <a:xfrm>
                  <a:off x="4570229" y="3019645"/>
                  <a:ext cx="244548" cy="246888"/>
                </a:xfrm>
                <a:prstGeom prst="ellipse">
                  <a:avLst/>
                </a:prstGeom>
                <a:solidFill>
                  <a:srgbClr val="7030A0"/>
                </a:solidFill>
                <a:ln w="28575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56FA7C6F-CC11-46AA-B349-8CC3024576DA}"/>
                    </a:ext>
                  </a:extLst>
                </p:cNvPr>
                <p:cNvSpPr/>
                <p:nvPr/>
              </p:nvSpPr>
              <p:spPr>
                <a:xfrm>
                  <a:off x="4029740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CEDEF446-5F02-4AC2-876C-292E8501D727}"/>
                    </a:ext>
                  </a:extLst>
                </p:cNvPr>
                <p:cNvSpPr/>
                <p:nvPr/>
              </p:nvSpPr>
              <p:spPr>
                <a:xfrm>
                  <a:off x="4570229" y="3383992"/>
                  <a:ext cx="244548" cy="246888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6" name="AutoShape 304">
                <a:extLst>
                  <a:ext uri="{FF2B5EF4-FFF2-40B4-BE49-F238E27FC236}">
                    <a16:creationId xmlns:a16="http://schemas.microsoft.com/office/drawing/2014/main" id="{49A15F26-B083-4302-8878-073D6C894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387" y="3273453"/>
                <a:ext cx="1973227" cy="28714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AutoShape 304">
                <a:extLst>
                  <a:ext uri="{FF2B5EF4-FFF2-40B4-BE49-F238E27FC236}">
                    <a16:creationId xmlns:a16="http://schemas.microsoft.com/office/drawing/2014/main" id="{43A4B572-B4E2-411C-B2D6-2C99F9E8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387" y="4193713"/>
                <a:ext cx="1973227" cy="28714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359AF70-7252-4CFD-B8E7-6EFB83941986}"/>
                  </a:ext>
                </a:extLst>
              </p:cNvPr>
              <p:cNvCxnSpPr/>
              <p:nvPr/>
            </p:nvCxnSpPr>
            <p:spPr>
              <a:xfrm>
                <a:off x="127591" y="2882009"/>
                <a:ext cx="88478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EFAE877-BDC1-4F6C-BC4D-48EBF7F212CF}"/>
                  </a:ext>
                </a:extLst>
              </p:cNvPr>
              <p:cNvCxnSpPr/>
              <p:nvPr/>
            </p:nvCxnSpPr>
            <p:spPr>
              <a:xfrm>
                <a:off x="131135" y="4820679"/>
                <a:ext cx="88478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ounded Rectangle 51">
                <a:extLst>
                  <a:ext uri="{FF2B5EF4-FFF2-40B4-BE49-F238E27FC236}">
                    <a16:creationId xmlns:a16="http://schemas.microsoft.com/office/drawing/2014/main" id="{72C67B7D-4FC4-41AE-A05F-76D4238184AB}"/>
                  </a:ext>
                </a:extLst>
              </p:cNvPr>
              <p:cNvSpPr/>
              <p:nvPr/>
            </p:nvSpPr>
            <p:spPr>
              <a:xfrm>
                <a:off x="4031511" y="3242308"/>
                <a:ext cx="1080979" cy="338932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Crossover</a:t>
                </a:r>
              </a:p>
            </p:txBody>
          </p:sp>
          <p:sp>
            <p:nvSpPr>
              <p:cNvPr id="132" name="Rounded Rectangle 51">
                <a:extLst>
                  <a:ext uri="{FF2B5EF4-FFF2-40B4-BE49-F238E27FC236}">
                    <a16:creationId xmlns:a16="http://schemas.microsoft.com/office/drawing/2014/main" id="{ED75EFAC-39A8-4385-96EB-4C1AE8E82DDE}"/>
                  </a:ext>
                </a:extLst>
              </p:cNvPr>
              <p:cNvSpPr/>
              <p:nvPr/>
            </p:nvSpPr>
            <p:spPr>
              <a:xfrm>
                <a:off x="4031511" y="4154804"/>
                <a:ext cx="1080979" cy="338932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Mutation</a:t>
                </a:r>
              </a:p>
            </p:txBody>
          </p:sp>
          <p:sp>
            <p:nvSpPr>
              <p:cNvPr id="133" name="Text Box 307">
                <a:extLst>
                  <a:ext uri="{FF2B5EF4-FFF2-40B4-BE49-F238E27FC236}">
                    <a16:creationId xmlns:a16="http://schemas.microsoft.com/office/drawing/2014/main" id="{B529C707-77D4-4C0C-A49E-03EEEEC64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531" y="1756322"/>
                <a:ext cx="17671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First Generation</a:t>
                </a:r>
              </a:p>
            </p:txBody>
          </p:sp>
          <p:sp>
            <p:nvSpPr>
              <p:cNvPr id="141" name="AutoShape 303">
                <a:extLst>
                  <a:ext uri="{FF2B5EF4-FFF2-40B4-BE49-F238E27FC236}">
                    <a16:creationId xmlns:a16="http://schemas.microsoft.com/office/drawing/2014/main" id="{FF0C0B70-BB3F-4E65-BA5B-5FFC72392F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7110" y="1262298"/>
                <a:ext cx="241235" cy="1408168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1426F82-7BDA-411E-814B-8D51E2A4878D}"/>
                  </a:ext>
                </a:extLst>
              </p:cNvPr>
              <p:cNvGrpSpPr/>
              <p:nvPr/>
            </p:nvGrpSpPr>
            <p:grpSpPr>
              <a:xfrm>
                <a:off x="1104900" y="4902818"/>
                <a:ext cx="4699239" cy="1732658"/>
                <a:chOff x="1308877" y="5396609"/>
                <a:chExt cx="4699239" cy="1732658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2A2154F5-7DFF-48E5-9FF0-4BC3DAF4D424}"/>
                    </a:ext>
                  </a:extLst>
                </p:cNvPr>
                <p:cNvGrpSpPr/>
                <p:nvPr/>
              </p:nvGrpSpPr>
              <p:grpSpPr>
                <a:xfrm>
                  <a:off x="4927138" y="6381443"/>
                  <a:ext cx="1080978" cy="747824"/>
                  <a:chOff x="3886199" y="2947351"/>
                  <a:chExt cx="1080978" cy="747824"/>
                </a:xfrm>
              </p:grpSpPr>
              <p:sp>
                <p:nvSpPr>
                  <p:cNvPr id="147" name="Rectangle: Rounded Corners 146">
                    <a:extLst>
                      <a:ext uri="{FF2B5EF4-FFF2-40B4-BE49-F238E27FC236}">
                        <a16:creationId xmlns:a16="http://schemas.microsoft.com/office/drawing/2014/main" id="{BD879F4A-B6E9-4C7B-B9B5-75091205188E}"/>
                      </a:ext>
                    </a:extLst>
                  </p:cNvPr>
                  <p:cNvSpPr/>
                  <p:nvPr/>
                </p:nvSpPr>
                <p:spPr>
                  <a:xfrm>
                    <a:off x="3886199" y="2947351"/>
                    <a:ext cx="1080978" cy="74782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6B4E7DE7-D151-4ECD-BBD0-C3F773E8A2BC}"/>
                      </a:ext>
                    </a:extLst>
                  </p:cNvPr>
                  <p:cNvSpPr/>
                  <p:nvPr/>
                </p:nvSpPr>
                <p:spPr>
                  <a:xfrm>
                    <a:off x="4029740" y="3019645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FC916AE-6C01-485A-B9A7-56501370C312}"/>
                      </a:ext>
                    </a:extLst>
                  </p:cNvPr>
                  <p:cNvSpPr/>
                  <p:nvPr/>
                </p:nvSpPr>
                <p:spPr>
                  <a:xfrm>
                    <a:off x="4570229" y="3019645"/>
                    <a:ext cx="244548" cy="246888"/>
                  </a:xfrm>
                  <a:prstGeom prst="ellipse">
                    <a:avLst/>
                  </a:prstGeom>
                  <a:solidFill>
                    <a:srgbClr val="7030A0"/>
                  </a:solidFill>
                  <a:ln w="28575" cap="flat" cmpd="sng" algn="ctr">
                    <a:solidFill>
                      <a:srgbClr val="7030A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1B34E6F5-C81B-4566-9EFA-E474E65007BF}"/>
                      </a:ext>
                    </a:extLst>
                  </p:cNvPr>
                  <p:cNvSpPr/>
                  <p:nvPr/>
                </p:nvSpPr>
                <p:spPr>
                  <a:xfrm>
                    <a:off x="4029740" y="3383992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EE38BAA-9E6C-43D6-995E-0023574854D9}"/>
                      </a:ext>
                    </a:extLst>
                  </p:cNvPr>
                  <p:cNvSpPr/>
                  <p:nvPr/>
                </p:nvSpPr>
                <p:spPr>
                  <a:xfrm>
                    <a:off x="4570229" y="3383992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DE837DB-5F40-4A25-AC87-4DB9BB6CD5E1}"/>
                    </a:ext>
                  </a:extLst>
                </p:cNvPr>
                <p:cNvGrpSpPr/>
                <p:nvPr/>
              </p:nvGrpSpPr>
              <p:grpSpPr>
                <a:xfrm>
                  <a:off x="3550219" y="6381443"/>
                  <a:ext cx="1080978" cy="747824"/>
                  <a:chOff x="3886199" y="2947351"/>
                  <a:chExt cx="1080978" cy="747824"/>
                </a:xfrm>
              </p:grpSpPr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B4FED96F-B795-40AA-9E4B-0B301D34413D}"/>
                      </a:ext>
                    </a:extLst>
                  </p:cNvPr>
                  <p:cNvSpPr/>
                  <p:nvPr/>
                </p:nvSpPr>
                <p:spPr>
                  <a:xfrm>
                    <a:off x="3886199" y="2947351"/>
                    <a:ext cx="1080978" cy="74782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0A88C97D-D757-4B98-8181-CD7856F7E222}"/>
                      </a:ext>
                    </a:extLst>
                  </p:cNvPr>
                  <p:cNvSpPr/>
                  <p:nvPr/>
                </p:nvSpPr>
                <p:spPr>
                  <a:xfrm>
                    <a:off x="4029740" y="3019645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F3D832CF-4F34-4DA4-AA2D-541F09CA5EE5}"/>
                      </a:ext>
                    </a:extLst>
                  </p:cNvPr>
                  <p:cNvSpPr/>
                  <p:nvPr/>
                </p:nvSpPr>
                <p:spPr>
                  <a:xfrm>
                    <a:off x="4570229" y="3019645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16F57B30-F363-4D75-B86C-DE9745D60D58}"/>
                      </a:ext>
                    </a:extLst>
                  </p:cNvPr>
                  <p:cNvSpPr/>
                  <p:nvPr/>
                </p:nvSpPr>
                <p:spPr>
                  <a:xfrm>
                    <a:off x="4029740" y="3383992"/>
                    <a:ext cx="244548" cy="24688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E6D3ADD9-1F73-4D40-9C75-E942F22A632C}"/>
                      </a:ext>
                    </a:extLst>
                  </p:cNvPr>
                  <p:cNvSpPr/>
                  <p:nvPr/>
                </p:nvSpPr>
                <p:spPr>
                  <a:xfrm>
                    <a:off x="4570229" y="3383992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25AE5645-B279-41D2-836D-7DCB5424EFCC}"/>
                    </a:ext>
                  </a:extLst>
                </p:cNvPr>
                <p:cNvGrpSpPr/>
                <p:nvPr/>
              </p:nvGrpSpPr>
              <p:grpSpPr>
                <a:xfrm>
                  <a:off x="4927138" y="5396609"/>
                  <a:ext cx="1080978" cy="747824"/>
                  <a:chOff x="3886199" y="2947351"/>
                  <a:chExt cx="1080978" cy="747824"/>
                </a:xfrm>
              </p:grpSpPr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38CF4B34-E3CD-4F93-9141-E8C64C4D9D82}"/>
                      </a:ext>
                    </a:extLst>
                  </p:cNvPr>
                  <p:cNvSpPr/>
                  <p:nvPr/>
                </p:nvSpPr>
                <p:spPr>
                  <a:xfrm>
                    <a:off x="3886199" y="2947351"/>
                    <a:ext cx="1080978" cy="74782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F4502F0F-6269-4AF6-84DA-0574FA4D7FB8}"/>
                      </a:ext>
                    </a:extLst>
                  </p:cNvPr>
                  <p:cNvSpPr/>
                  <p:nvPr/>
                </p:nvSpPr>
                <p:spPr>
                  <a:xfrm>
                    <a:off x="4029740" y="3019645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ABD8BEA-3002-4448-AE42-2BDE8E18E8BE}"/>
                      </a:ext>
                    </a:extLst>
                  </p:cNvPr>
                  <p:cNvSpPr/>
                  <p:nvPr/>
                </p:nvSpPr>
                <p:spPr>
                  <a:xfrm>
                    <a:off x="4570229" y="3019645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3B42130A-5407-48AD-9D74-D08BCE12BF5F}"/>
                      </a:ext>
                    </a:extLst>
                  </p:cNvPr>
                  <p:cNvSpPr/>
                  <p:nvPr/>
                </p:nvSpPr>
                <p:spPr>
                  <a:xfrm>
                    <a:off x="4029740" y="3383992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A2412AF-0480-4F3D-B922-AF422DCEAEF5}"/>
                      </a:ext>
                    </a:extLst>
                  </p:cNvPr>
                  <p:cNvSpPr/>
                  <p:nvPr/>
                </p:nvSpPr>
                <p:spPr>
                  <a:xfrm>
                    <a:off x="4570229" y="3383992"/>
                    <a:ext cx="244548" cy="246888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CAF792CE-BE42-4011-9858-E299CBCCA361}"/>
                    </a:ext>
                  </a:extLst>
                </p:cNvPr>
                <p:cNvGrpSpPr/>
                <p:nvPr/>
              </p:nvGrpSpPr>
              <p:grpSpPr>
                <a:xfrm>
                  <a:off x="3550219" y="5396609"/>
                  <a:ext cx="1080978" cy="747824"/>
                  <a:chOff x="3886199" y="2947351"/>
                  <a:chExt cx="1080978" cy="747824"/>
                </a:xfrm>
              </p:grpSpPr>
              <p:sp>
                <p:nvSpPr>
                  <p:cNvPr id="165" name="Rectangle: Rounded Corners 164">
                    <a:extLst>
                      <a:ext uri="{FF2B5EF4-FFF2-40B4-BE49-F238E27FC236}">
                        <a16:creationId xmlns:a16="http://schemas.microsoft.com/office/drawing/2014/main" id="{16BF9F8B-28EB-438D-8358-3925DCABCFCF}"/>
                      </a:ext>
                    </a:extLst>
                  </p:cNvPr>
                  <p:cNvSpPr/>
                  <p:nvPr/>
                </p:nvSpPr>
                <p:spPr>
                  <a:xfrm>
                    <a:off x="3886199" y="2947351"/>
                    <a:ext cx="1080978" cy="74782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B2AD297D-F1C5-4CF5-883E-1FB295E4CEB0}"/>
                      </a:ext>
                    </a:extLst>
                  </p:cNvPr>
                  <p:cNvSpPr/>
                  <p:nvPr/>
                </p:nvSpPr>
                <p:spPr>
                  <a:xfrm>
                    <a:off x="4029740" y="3019645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186C0C3E-E748-4D02-AF9E-89BDD7B3050B}"/>
                      </a:ext>
                    </a:extLst>
                  </p:cNvPr>
                  <p:cNvSpPr/>
                  <p:nvPr/>
                </p:nvSpPr>
                <p:spPr>
                  <a:xfrm>
                    <a:off x="4570229" y="3019645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D6A33017-5EA2-42A4-B353-2B4FBA55441C}"/>
                      </a:ext>
                    </a:extLst>
                  </p:cNvPr>
                  <p:cNvSpPr/>
                  <p:nvPr/>
                </p:nvSpPr>
                <p:spPr>
                  <a:xfrm>
                    <a:off x="4029740" y="3383992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6E71E5C6-1AF5-4477-B1AE-3C2CD6916320}"/>
                      </a:ext>
                    </a:extLst>
                  </p:cNvPr>
                  <p:cNvSpPr/>
                  <p:nvPr/>
                </p:nvSpPr>
                <p:spPr>
                  <a:xfrm>
                    <a:off x="4570229" y="3383992"/>
                    <a:ext cx="244548" cy="24688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0" name="Text Box 307">
                  <a:extLst>
                    <a:ext uri="{FF2B5EF4-FFF2-40B4-BE49-F238E27FC236}">
                      <a16:creationId xmlns:a16="http://schemas.microsoft.com/office/drawing/2014/main" id="{09964432-7276-4F23-9C67-48AE7DF3B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8877" y="6056743"/>
                  <a:ext cx="19903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t>Second</a:t>
                  </a:r>
                  <a:r>
                    <a:rPr kumimoji="0" lang="en-US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 Generation</a:t>
                  </a:r>
                </a:p>
              </p:txBody>
            </p:sp>
            <p:sp>
              <p:nvSpPr>
                <p:cNvPr id="171" name="AutoShape 303">
                  <a:extLst>
                    <a:ext uri="{FF2B5EF4-FFF2-40B4-BE49-F238E27FC236}">
                      <a16:creationId xmlns:a16="http://schemas.microsoft.com/office/drawing/2014/main" id="{42C67615-1010-432C-9DBC-60C6C4B2A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254277" y="5562719"/>
                  <a:ext cx="241235" cy="1408168"/>
                </a:xfrm>
                <a:prstGeom prst="rightBrace">
                  <a:avLst>
                    <a:gd name="adj1" fmla="val 65909"/>
                    <a:gd name="adj2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5" name="Text Box 307">
                <a:extLst>
                  <a:ext uri="{FF2B5EF4-FFF2-40B4-BE49-F238E27FC236}">
                    <a16:creationId xmlns:a16="http://schemas.microsoft.com/office/drawing/2014/main" id="{697038D3-778C-4719-976D-AAF884685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327" y="5562952"/>
                <a:ext cx="19903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Killed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  <p:sp>
            <p:nvSpPr>
              <p:cNvPr id="176" name="AutoShape 303">
                <a:extLst>
                  <a:ext uri="{FF2B5EF4-FFF2-40B4-BE49-F238E27FC236}">
                    <a16:creationId xmlns:a16="http://schemas.microsoft.com/office/drawing/2014/main" id="{AC6D80C0-E729-4182-B3DA-70906792BE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6939" y="5062656"/>
                <a:ext cx="241235" cy="1408168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39" name="Graphic 138" descr="Close">
                <a:extLst>
                  <a:ext uri="{FF2B5EF4-FFF2-40B4-BE49-F238E27FC236}">
                    <a16:creationId xmlns:a16="http://schemas.microsoft.com/office/drawing/2014/main" id="{874C9C0A-8B4C-4ED6-AA46-805099BA6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544" y="4694136"/>
                <a:ext cx="1266723" cy="1266723"/>
              </a:xfrm>
              <a:prstGeom prst="rect">
                <a:avLst/>
              </a:prstGeom>
            </p:spPr>
          </p:pic>
        </p:grpSp>
        <p:pic>
          <p:nvPicPr>
            <p:cNvPr id="140" name="Graphic 139" descr="Close">
              <a:extLst>
                <a:ext uri="{FF2B5EF4-FFF2-40B4-BE49-F238E27FC236}">
                  <a16:creationId xmlns:a16="http://schemas.microsoft.com/office/drawing/2014/main" id="{36BED314-B2B2-4389-8AF4-C4EF21CF7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7388" y="5651289"/>
              <a:ext cx="1266723" cy="1266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446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grid/randomized search to find optimal hyperparameters for a model.</a:t>
            </a:r>
          </a:p>
          <a:p>
            <a:r>
              <a:rPr lang="en-US" dirty="0"/>
              <a:t>Perform search based on a chosen metric.</a:t>
            </a:r>
          </a:p>
          <a:p>
            <a:r>
              <a:rPr lang="en-US" dirty="0"/>
              <a:t>Define a grid containing the hyperparameters to search through.</a:t>
            </a:r>
          </a:p>
          <a:p>
            <a:r>
              <a:rPr lang="en-US" dirty="0"/>
              <a:t>Prefer randomized search when time is an issue.</a:t>
            </a:r>
          </a:p>
          <a:p>
            <a:r>
              <a:rPr lang="en-US" dirty="0"/>
              <a:t>Adjust number of iterations in randomized search to account for time.</a:t>
            </a:r>
          </a:p>
          <a:p>
            <a:r>
              <a:rPr lang="en-US" dirty="0"/>
              <a:t>Consider Bayesian optimization may be faster than randomized search, but is more complicated.</a:t>
            </a:r>
          </a:p>
          <a:p>
            <a:r>
              <a:rPr lang="en-US" dirty="0"/>
              <a:t>Consider genetic algorithms are typically not as useful as other methods.</a:t>
            </a:r>
          </a:p>
          <a:p>
            <a:r>
              <a:rPr lang="en-US" dirty="0"/>
              <a:t>Use optimization for other types of problems, not just classification.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a Classification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B44E-32F8-4E3E-969B-90273294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CD7A8-FDA8-48AA-AF22-4AAA9259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AA5BB-BFC8-4D34-AF17-7BDE825AE322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40" name="Text Box 307">
              <a:extLst>
                <a:ext uri="{FF2B5EF4-FFF2-40B4-BE49-F238E27FC236}">
                  <a16:creationId xmlns:a16="http://schemas.microsoft.com/office/drawing/2014/main" id="{886D3E9F-7E88-4252-805E-61814E5E2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97E78A-E44E-4EDD-AE89-9AB3D9010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D5157F-C793-4E1C-822B-A9C169E4C2DE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07">
              <a:extLst>
                <a:ext uri="{FF2B5EF4-FFF2-40B4-BE49-F238E27FC236}">
                  <a16:creationId xmlns:a16="http://schemas.microsoft.com/office/drawing/2014/main" id="{4451815C-59F1-4293-B1B3-25B7D37AB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96695F-DD05-4ACE-9798-53DFCAA8C044}"/>
              </a:ext>
            </a:extLst>
          </p:cNvPr>
          <p:cNvGrpSpPr/>
          <p:nvPr/>
        </p:nvGrpSpPr>
        <p:grpSpPr>
          <a:xfrm>
            <a:off x="598467" y="2434856"/>
            <a:ext cx="8343514" cy="3705613"/>
            <a:chOff x="598467" y="2434856"/>
            <a:chExt cx="8343514" cy="370561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EBF2E8-E27A-4F32-86F6-22FAD3B56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140" y="5386309"/>
              <a:ext cx="5639784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6102A7-CC10-4F62-A010-3C878FFD3354}"/>
                </a:ext>
              </a:extLst>
            </p:cNvPr>
            <p:cNvSpPr txBox="1"/>
            <p:nvPr/>
          </p:nvSpPr>
          <p:spPr>
            <a:xfrm>
              <a:off x="3534500" y="5678804"/>
              <a:ext cx="1601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Cholesterol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613508-270A-45BF-B580-20ADAA552733}"/>
                </a:ext>
              </a:extLst>
            </p:cNvPr>
            <p:cNvSpPr txBox="1"/>
            <p:nvPr/>
          </p:nvSpPr>
          <p:spPr>
            <a:xfrm rot="16200000">
              <a:off x="344148" y="3572479"/>
              <a:ext cx="1339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Heart disease?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E37CCB-71D8-40B2-B1B2-9F202C8E066A}"/>
                </a:ext>
              </a:extLst>
            </p:cNvPr>
            <p:cNvSpPr txBox="1"/>
            <p:nvPr/>
          </p:nvSpPr>
          <p:spPr>
            <a:xfrm>
              <a:off x="598467" y="2473725"/>
              <a:ext cx="865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</a:t>
              </a:r>
              <a:r>
                <a:rPr lang="en-US" sz="2000" dirty="0"/>
                <a:t> (Yes)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48CDB-6B86-4B16-80FA-7AA03DD78F98}"/>
                </a:ext>
              </a:extLst>
            </p:cNvPr>
            <p:cNvSpPr txBox="1"/>
            <p:nvPr/>
          </p:nvSpPr>
          <p:spPr>
            <a:xfrm>
              <a:off x="692533" y="5186254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</a:t>
              </a:r>
              <a:r>
                <a:rPr lang="en-US" sz="2000" dirty="0"/>
                <a:t> (No)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93D3B05-F2AD-42D9-A06F-A0E30EEB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3640" y="2669382"/>
              <a:ext cx="460853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F73A63E-1ED3-40FF-B4CD-8D51746E8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1766" y="5248198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E8D35D0-91B4-47C7-951E-87AECAB29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1926" y="5254320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145828B-0A29-4D8B-875E-EA62017A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2086" y="5248198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B58237-3035-433D-9260-8A2948917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2246" y="5243800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F480DA-9665-409B-A7FB-FACCC1BE2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653" y="254179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B86D43-3080-4C95-BAF3-73A54A0B7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0813" y="254179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234D52-7814-4CB0-A671-4251FFDC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973" y="2535669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3EBA80-DAB1-479F-AAE3-0E8DB4F47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1133" y="253127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9AB253-6CC0-48F9-BFE6-ED9AF18E9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696" y="2531544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DCDF0A-592B-4376-A23C-298E28677D38}"/>
                </a:ext>
              </a:extLst>
            </p:cNvPr>
            <p:cNvCxnSpPr>
              <a:cxnSpLocks/>
            </p:cNvCxnSpPr>
            <p:nvPr/>
          </p:nvCxnSpPr>
          <p:spPr>
            <a:xfrm>
              <a:off x="1690577" y="2434856"/>
              <a:ext cx="3804" cy="3243948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6B6D30-9B78-4BDC-8838-C1231A19C97B}"/>
                </a:ext>
              </a:extLst>
            </p:cNvPr>
            <p:cNvSpPr/>
            <p:nvPr/>
          </p:nvSpPr>
          <p:spPr>
            <a:xfrm>
              <a:off x="1733107" y="2582969"/>
              <a:ext cx="7208874" cy="2824518"/>
            </a:xfrm>
            <a:custGeom>
              <a:avLst/>
              <a:gdLst>
                <a:gd name="connsiteX0" fmla="*/ 0 w 7208874"/>
                <a:gd name="connsiteY0" fmla="*/ 2772144 h 2921135"/>
                <a:gd name="connsiteX1" fmla="*/ 1818167 w 7208874"/>
                <a:gd name="connsiteY1" fmla="*/ 2655186 h 2921135"/>
                <a:gd name="connsiteX2" fmla="*/ 2126512 w 7208874"/>
                <a:gd name="connsiteY2" fmla="*/ 326655 h 2921135"/>
                <a:gd name="connsiteX3" fmla="*/ 7208874 w 7208874"/>
                <a:gd name="connsiteY3" fmla="*/ 60842 h 2921135"/>
                <a:gd name="connsiteX0" fmla="*/ 0 w 7208874"/>
                <a:gd name="connsiteY0" fmla="*/ 2772144 h 2826344"/>
                <a:gd name="connsiteX1" fmla="*/ 1818167 w 7208874"/>
                <a:gd name="connsiteY1" fmla="*/ 2655186 h 2826344"/>
                <a:gd name="connsiteX2" fmla="*/ 2126512 w 7208874"/>
                <a:gd name="connsiteY2" fmla="*/ 326655 h 2826344"/>
                <a:gd name="connsiteX3" fmla="*/ 7208874 w 7208874"/>
                <a:gd name="connsiteY3" fmla="*/ 60842 h 2826344"/>
                <a:gd name="connsiteX0" fmla="*/ 0 w 7208874"/>
                <a:gd name="connsiteY0" fmla="*/ 2777470 h 2858991"/>
                <a:gd name="connsiteX1" fmla="*/ 1275906 w 7208874"/>
                <a:gd name="connsiteY1" fmla="*/ 2766838 h 2858991"/>
                <a:gd name="connsiteX2" fmla="*/ 2126512 w 7208874"/>
                <a:gd name="connsiteY2" fmla="*/ 331981 h 2858991"/>
                <a:gd name="connsiteX3" fmla="*/ 7208874 w 7208874"/>
                <a:gd name="connsiteY3" fmla="*/ 66168 h 2858991"/>
                <a:gd name="connsiteX0" fmla="*/ 0 w 7208874"/>
                <a:gd name="connsiteY0" fmla="*/ 2777470 h 2806353"/>
                <a:gd name="connsiteX1" fmla="*/ 1275906 w 7208874"/>
                <a:gd name="connsiteY1" fmla="*/ 2766838 h 2806353"/>
                <a:gd name="connsiteX2" fmla="*/ 2126512 w 7208874"/>
                <a:gd name="connsiteY2" fmla="*/ 331981 h 2806353"/>
                <a:gd name="connsiteX3" fmla="*/ 7208874 w 7208874"/>
                <a:gd name="connsiteY3" fmla="*/ 66168 h 2806353"/>
                <a:gd name="connsiteX0" fmla="*/ 0 w 7208874"/>
                <a:gd name="connsiteY0" fmla="*/ 2845090 h 2873973"/>
                <a:gd name="connsiteX1" fmla="*/ 1275906 w 7208874"/>
                <a:gd name="connsiteY1" fmla="*/ 2834458 h 2873973"/>
                <a:gd name="connsiteX2" fmla="*/ 2126512 w 7208874"/>
                <a:gd name="connsiteY2" fmla="*/ 399601 h 2873973"/>
                <a:gd name="connsiteX3" fmla="*/ 7208874 w 7208874"/>
                <a:gd name="connsiteY3" fmla="*/ 133788 h 2873973"/>
                <a:gd name="connsiteX0" fmla="*/ 0 w 7208874"/>
                <a:gd name="connsiteY0" fmla="*/ 2769577 h 2931136"/>
                <a:gd name="connsiteX1" fmla="*/ 1275906 w 7208874"/>
                <a:gd name="connsiteY1" fmla="*/ 2758945 h 2931136"/>
                <a:gd name="connsiteX2" fmla="*/ 2551814 w 7208874"/>
                <a:gd name="connsiteY2" fmla="*/ 504841 h 2931136"/>
                <a:gd name="connsiteX3" fmla="*/ 7208874 w 7208874"/>
                <a:gd name="connsiteY3" fmla="*/ 58275 h 2931136"/>
                <a:gd name="connsiteX0" fmla="*/ 0 w 7208874"/>
                <a:gd name="connsiteY0" fmla="*/ 2730987 h 2756712"/>
                <a:gd name="connsiteX1" fmla="*/ 1626780 w 7208874"/>
                <a:gd name="connsiteY1" fmla="*/ 2486438 h 2756712"/>
                <a:gd name="connsiteX2" fmla="*/ 2551814 w 7208874"/>
                <a:gd name="connsiteY2" fmla="*/ 466251 h 2756712"/>
                <a:gd name="connsiteX3" fmla="*/ 7208874 w 7208874"/>
                <a:gd name="connsiteY3" fmla="*/ 19685 h 2756712"/>
                <a:gd name="connsiteX0" fmla="*/ 0 w 7208874"/>
                <a:gd name="connsiteY0" fmla="*/ 2762606 h 2797159"/>
                <a:gd name="connsiteX1" fmla="*/ 1626780 w 7208874"/>
                <a:gd name="connsiteY1" fmla="*/ 2518057 h 2797159"/>
                <a:gd name="connsiteX2" fmla="*/ 2551814 w 7208874"/>
                <a:gd name="connsiteY2" fmla="*/ 327749 h 2797159"/>
                <a:gd name="connsiteX3" fmla="*/ 7208874 w 7208874"/>
                <a:gd name="connsiteY3" fmla="*/ 51304 h 2797159"/>
                <a:gd name="connsiteX0" fmla="*/ 0 w 7208874"/>
                <a:gd name="connsiteY0" fmla="*/ 2786473 h 2824518"/>
                <a:gd name="connsiteX1" fmla="*/ 1626780 w 7208874"/>
                <a:gd name="connsiteY1" fmla="*/ 2541924 h 2824518"/>
                <a:gd name="connsiteX2" fmla="*/ 3274828 w 7208874"/>
                <a:gd name="connsiteY2" fmla="*/ 287820 h 2824518"/>
                <a:gd name="connsiteX3" fmla="*/ 7208874 w 7208874"/>
                <a:gd name="connsiteY3" fmla="*/ 75171 h 282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8874" h="2824518">
                  <a:moveTo>
                    <a:pt x="0" y="2786473"/>
                  </a:moveTo>
                  <a:cubicBezTo>
                    <a:pt x="710609" y="2793562"/>
                    <a:pt x="1080975" y="2958366"/>
                    <a:pt x="1626780" y="2541924"/>
                  </a:cubicBezTo>
                  <a:cubicBezTo>
                    <a:pt x="2172585" y="2125482"/>
                    <a:pt x="2344479" y="698945"/>
                    <a:pt x="3274828" y="287820"/>
                  </a:cubicBezTo>
                  <a:cubicBezTo>
                    <a:pt x="4205177" y="-123305"/>
                    <a:pt x="6276753" y="6059"/>
                    <a:pt x="7208874" y="75171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9249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GridSearchCV()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RandomizedSearchCV()</a:t>
            </a:r>
            <a:r>
              <a:rPr lang="en-US" dirty="0"/>
              <a:t> to determine optimal hyperparameters while also performing cross-validation: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sklearn.model_selection.GridSearchCV(model, param_grid = grid, scoring = 'recall', cv = 5)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sklearn.model_selection.RandomizedSearchCV(model, param_distributions = dist, n_iter = 100, scoring = 'recall', cv = 5)</a:t>
            </a:r>
          </a:p>
          <a:p>
            <a:pPr lvl="1"/>
            <a:r>
              <a:rPr lang="en-US" dirty="0"/>
              <a:t>Use same methods and metrics as before.</a:t>
            </a:r>
          </a:p>
          <a:p>
            <a:pPr lvl="2"/>
            <a:r>
              <a:rPr lang="en-US" dirty="0"/>
              <a:t>Returns values based on model with optimal hyperparameters (according to search).</a:t>
            </a:r>
          </a:p>
          <a:p>
            <a:pPr lvl="2"/>
            <a:r>
              <a:rPr lang="en-US" dirty="0"/>
              <a:t>Availability/functionality depends on the algorithm you're using with search.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to Tune a Classifier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49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0CB79-4A5D-4B50-B987-6CB8B64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92CA4-A42E-4589-A795-5E3E3022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069" y="2169224"/>
            <a:ext cx="4774957" cy="4053776"/>
          </a:xfrm>
        </p:spPr>
        <p:txBody>
          <a:bodyPr/>
          <a:lstStyle/>
          <a:p>
            <a:r>
              <a:rPr lang="en-US" dirty="0"/>
              <a:t>Now that you've evaluated your </a:t>
            </a:r>
            <a:r>
              <a:rPr lang="en-US" i="1" dirty="0"/>
              <a:t>Titanic</a:t>
            </a:r>
            <a:r>
              <a:rPr lang="en-US" dirty="0"/>
              <a:t> model, you'll use hyperparameter optimization to try to improve it.</a:t>
            </a:r>
          </a:p>
          <a:p>
            <a:r>
              <a:rPr lang="en-US" dirty="0"/>
              <a:t>You'll then evaluate the tuned model to see if it did improve, and how.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83FF-34FF-424A-9432-E948B152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Tuning a Classification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FC02A-476B-49FE-B80F-7E0EE410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0" y="2169224"/>
            <a:ext cx="3291566" cy="24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83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data in your organization do you think might be conducive to classification?</a:t>
            </a:r>
          </a:p>
          <a:p>
            <a:r>
              <a:rPr lang="en-US" dirty="0"/>
              <a:t>Given the datasets you're likely to use and classification problems you're trying to solve, what evaluation metrics do you think you'll find most useful when tuning a classification model?</a:t>
            </a:r>
          </a:p>
        </p:txBody>
      </p:sp>
    </p:spTree>
    <p:extLst>
      <p:ext uri="{BB962C8B-B14F-4D97-AF65-F5344CB8AC3E}">
        <p14:creationId xmlns:p14="http://schemas.microsoft.com/office/powerpoint/2010/main" val="277099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ACB0D-9638-4994-9B72-10D5B735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42DBD-77F2-45A0-90FF-A356332A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 is essentially the linear model with multiple parameters formula: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Objective is to estimate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/>
              <a:t> model parameters.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B12F8-24BC-4C60-80E0-DCAA23D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B5142-0CBA-40F7-989C-B03122DF97AB}"/>
                  </a:ext>
                </a:extLst>
              </p:cNvPr>
              <p:cNvSpPr txBox="1"/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B5142-0CBA-40F7-989C-B03122D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9FAE4-029A-4C30-BB09-4B3BC871EDE6}"/>
              </a:ext>
            </a:extLst>
          </p:cNvPr>
          <p:cNvSpPr/>
          <p:nvPr/>
        </p:nvSpPr>
        <p:spPr>
          <a:xfrm>
            <a:off x="562406" y="121596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3E9F3498-1DD5-41DE-BA76-E186ED8A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83" y="1136062"/>
            <a:ext cx="620697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Logistic function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—A type of sigmoid function used in logistic regression.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prediction between negative infinity and positive infinity.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natural logarithm base.</a:t>
            </a:r>
            <a:endParaRPr lang="en-US" sz="1300" i="1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BEFB5-D0D9-48CF-AD75-679269BD31E3}"/>
                  </a:ext>
                </a:extLst>
              </p:cNvPr>
              <p:cNvSpPr txBox="1"/>
              <p:nvPr/>
            </p:nvSpPr>
            <p:spPr>
              <a:xfrm>
                <a:off x="809156" y="1424022"/>
                <a:ext cx="15236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BEFB5-D0D9-48CF-AD75-679269BD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6" y="1424022"/>
                <a:ext cx="1523687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BDAEF3-C105-43EB-AB38-0C046F8AF189}"/>
              </a:ext>
            </a:extLst>
          </p:cNvPr>
          <p:cNvSpPr/>
          <p:nvPr/>
        </p:nvSpPr>
        <p:spPr>
          <a:xfrm>
            <a:off x="2418786" y="4101600"/>
            <a:ext cx="4297010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F3B4B-64DE-41CB-870F-02775BDB8547}"/>
                  </a:ext>
                </a:extLst>
              </p:cNvPr>
              <p:cNvSpPr txBox="1"/>
              <p:nvPr/>
            </p:nvSpPr>
            <p:spPr>
              <a:xfrm>
                <a:off x="3702567" y="4327925"/>
                <a:ext cx="172944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F3B4B-64DE-41CB-870F-02775BDB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567" y="4327925"/>
                <a:ext cx="1729448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C6ED-B18A-4254-B124-12CE55FF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F549F-F97F-4B97-AAA0-B53C6E6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B27225-3CC0-4809-A21E-81B659801E9D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23" name="Text Box 307">
              <a:extLst>
                <a:ext uri="{FF2B5EF4-FFF2-40B4-BE49-F238E27FC236}">
                  <a16:creationId xmlns:a16="http://schemas.microsoft.com/office/drawing/2014/main" id="{8AC928A8-987E-4277-80D3-F92EDCD6B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8171A2-5D10-41EA-8448-809983A5B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F3E7B6-7292-4E2A-86A7-B9BDA56CF204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7">
              <a:extLst>
                <a:ext uri="{FF2B5EF4-FFF2-40B4-BE49-F238E27FC236}">
                  <a16:creationId xmlns:a16="http://schemas.microsoft.com/office/drawing/2014/main" id="{9E1886C7-9985-4BAA-B5FA-215B905EB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4E7B64-9853-4B0C-B720-94F6CFB2705A}"/>
              </a:ext>
            </a:extLst>
          </p:cNvPr>
          <p:cNvGrpSpPr/>
          <p:nvPr/>
        </p:nvGrpSpPr>
        <p:grpSpPr>
          <a:xfrm>
            <a:off x="598467" y="2388661"/>
            <a:ext cx="8343514" cy="3751808"/>
            <a:chOff x="598467" y="2388661"/>
            <a:chExt cx="8343514" cy="37518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FD5ADE-3382-4BFD-BC99-24EA4C5C4885}"/>
                </a:ext>
              </a:extLst>
            </p:cNvPr>
            <p:cNvGrpSpPr/>
            <p:nvPr/>
          </p:nvGrpSpPr>
          <p:grpSpPr>
            <a:xfrm>
              <a:off x="598467" y="2434856"/>
              <a:ext cx="8343514" cy="3705613"/>
              <a:chOff x="598467" y="2434856"/>
              <a:chExt cx="8343514" cy="37056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0E3440A-E4FC-49DB-B530-494825EE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1140" y="5386309"/>
                <a:ext cx="563978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12FC3-6330-4BFF-83FF-C9D6E5873F3E}"/>
                  </a:ext>
                </a:extLst>
              </p:cNvPr>
              <p:cNvSpPr txBox="1"/>
              <p:nvPr/>
            </p:nvSpPr>
            <p:spPr>
              <a:xfrm>
                <a:off x="3534500" y="5678804"/>
                <a:ext cx="160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Cholesterol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3754D-E4DA-4891-8D5A-3CFAF8F19574}"/>
                  </a:ext>
                </a:extLst>
              </p:cNvPr>
              <p:cNvSpPr txBox="1"/>
              <p:nvPr/>
            </p:nvSpPr>
            <p:spPr>
              <a:xfrm rot="16200000">
                <a:off x="344148" y="3572479"/>
                <a:ext cx="13396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Heart disease?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92199-8C1E-4664-9601-F255CA4CB224}"/>
                  </a:ext>
                </a:extLst>
              </p:cNvPr>
              <p:cNvSpPr txBox="1"/>
              <p:nvPr/>
            </p:nvSpPr>
            <p:spPr>
              <a:xfrm>
                <a:off x="598467" y="2473725"/>
                <a:ext cx="865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</a:t>
                </a:r>
                <a:r>
                  <a:rPr lang="en-US" sz="2000" dirty="0"/>
                  <a:t> (Yes)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72997-3504-4B3F-ABDE-AE5D60D26403}"/>
                  </a:ext>
                </a:extLst>
              </p:cNvPr>
              <p:cNvSpPr txBox="1"/>
              <p:nvPr/>
            </p:nvSpPr>
            <p:spPr>
              <a:xfrm>
                <a:off x="692533" y="5186254"/>
                <a:ext cx="8290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0</a:t>
                </a:r>
                <a:r>
                  <a:rPr lang="en-US" sz="2000" dirty="0"/>
                  <a:t> (No)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CAFF9CA-BA5A-435B-BCC3-C066E63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3640" y="2669382"/>
                <a:ext cx="46085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FBD90F0-F9C5-4955-B011-A4C613F8B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76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E28EDA-82AA-4215-ABC1-733A434B0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926" y="525432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07F2AA-A370-4B6E-8D52-9D0EFDEC98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2086" y="5248198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0A77858-CD01-4804-A622-0C4CCA421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2246" y="5243800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49009E-9050-404A-8E3C-BFB27359D4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65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A9DF370-D400-4F69-9FB8-AD5EFE63F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0813" y="254179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0F86AB-5603-4750-90BA-DE9D4E27D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973" y="2535669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DAA14A7-A083-417C-A4AF-51678C40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133" y="2531271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6F84105-FFCD-4541-8FFA-F59FAD96E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57696" y="2531544"/>
                <a:ext cx="275061" cy="276222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37A49A6-FD5D-4029-A8D6-E81B65165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77" y="2434856"/>
                <a:ext cx="3804" cy="3243948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3C970A9-7B15-45B5-B6C7-9FD0FC7D47F6}"/>
                  </a:ext>
                </a:extLst>
              </p:cNvPr>
              <p:cNvSpPr/>
              <p:nvPr/>
            </p:nvSpPr>
            <p:spPr>
              <a:xfrm>
                <a:off x="1733107" y="2582969"/>
                <a:ext cx="7208874" cy="2824518"/>
              </a:xfrm>
              <a:custGeom>
                <a:avLst/>
                <a:gdLst>
                  <a:gd name="connsiteX0" fmla="*/ 0 w 7208874"/>
                  <a:gd name="connsiteY0" fmla="*/ 2772144 h 2921135"/>
                  <a:gd name="connsiteX1" fmla="*/ 1818167 w 7208874"/>
                  <a:gd name="connsiteY1" fmla="*/ 2655186 h 2921135"/>
                  <a:gd name="connsiteX2" fmla="*/ 2126512 w 7208874"/>
                  <a:gd name="connsiteY2" fmla="*/ 326655 h 2921135"/>
                  <a:gd name="connsiteX3" fmla="*/ 7208874 w 7208874"/>
                  <a:gd name="connsiteY3" fmla="*/ 60842 h 2921135"/>
                  <a:gd name="connsiteX0" fmla="*/ 0 w 7208874"/>
                  <a:gd name="connsiteY0" fmla="*/ 2772144 h 2826344"/>
                  <a:gd name="connsiteX1" fmla="*/ 1818167 w 7208874"/>
                  <a:gd name="connsiteY1" fmla="*/ 2655186 h 2826344"/>
                  <a:gd name="connsiteX2" fmla="*/ 2126512 w 7208874"/>
                  <a:gd name="connsiteY2" fmla="*/ 326655 h 2826344"/>
                  <a:gd name="connsiteX3" fmla="*/ 7208874 w 7208874"/>
                  <a:gd name="connsiteY3" fmla="*/ 60842 h 2826344"/>
                  <a:gd name="connsiteX0" fmla="*/ 0 w 7208874"/>
                  <a:gd name="connsiteY0" fmla="*/ 2777470 h 2858991"/>
                  <a:gd name="connsiteX1" fmla="*/ 1275906 w 7208874"/>
                  <a:gd name="connsiteY1" fmla="*/ 2766838 h 2858991"/>
                  <a:gd name="connsiteX2" fmla="*/ 2126512 w 7208874"/>
                  <a:gd name="connsiteY2" fmla="*/ 331981 h 2858991"/>
                  <a:gd name="connsiteX3" fmla="*/ 7208874 w 7208874"/>
                  <a:gd name="connsiteY3" fmla="*/ 66168 h 2858991"/>
                  <a:gd name="connsiteX0" fmla="*/ 0 w 7208874"/>
                  <a:gd name="connsiteY0" fmla="*/ 2777470 h 2806353"/>
                  <a:gd name="connsiteX1" fmla="*/ 1275906 w 7208874"/>
                  <a:gd name="connsiteY1" fmla="*/ 2766838 h 2806353"/>
                  <a:gd name="connsiteX2" fmla="*/ 2126512 w 7208874"/>
                  <a:gd name="connsiteY2" fmla="*/ 331981 h 2806353"/>
                  <a:gd name="connsiteX3" fmla="*/ 7208874 w 7208874"/>
                  <a:gd name="connsiteY3" fmla="*/ 66168 h 2806353"/>
                  <a:gd name="connsiteX0" fmla="*/ 0 w 7208874"/>
                  <a:gd name="connsiteY0" fmla="*/ 2845090 h 2873973"/>
                  <a:gd name="connsiteX1" fmla="*/ 1275906 w 7208874"/>
                  <a:gd name="connsiteY1" fmla="*/ 2834458 h 2873973"/>
                  <a:gd name="connsiteX2" fmla="*/ 2126512 w 7208874"/>
                  <a:gd name="connsiteY2" fmla="*/ 399601 h 2873973"/>
                  <a:gd name="connsiteX3" fmla="*/ 7208874 w 7208874"/>
                  <a:gd name="connsiteY3" fmla="*/ 133788 h 2873973"/>
                  <a:gd name="connsiteX0" fmla="*/ 0 w 7208874"/>
                  <a:gd name="connsiteY0" fmla="*/ 2769577 h 2931136"/>
                  <a:gd name="connsiteX1" fmla="*/ 1275906 w 7208874"/>
                  <a:gd name="connsiteY1" fmla="*/ 2758945 h 2931136"/>
                  <a:gd name="connsiteX2" fmla="*/ 2551814 w 7208874"/>
                  <a:gd name="connsiteY2" fmla="*/ 504841 h 2931136"/>
                  <a:gd name="connsiteX3" fmla="*/ 7208874 w 7208874"/>
                  <a:gd name="connsiteY3" fmla="*/ 58275 h 2931136"/>
                  <a:gd name="connsiteX0" fmla="*/ 0 w 7208874"/>
                  <a:gd name="connsiteY0" fmla="*/ 2730987 h 2756712"/>
                  <a:gd name="connsiteX1" fmla="*/ 1626780 w 7208874"/>
                  <a:gd name="connsiteY1" fmla="*/ 2486438 h 2756712"/>
                  <a:gd name="connsiteX2" fmla="*/ 2551814 w 7208874"/>
                  <a:gd name="connsiteY2" fmla="*/ 466251 h 2756712"/>
                  <a:gd name="connsiteX3" fmla="*/ 7208874 w 7208874"/>
                  <a:gd name="connsiteY3" fmla="*/ 19685 h 2756712"/>
                  <a:gd name="connsiteX0" fmla="*/ 0 w 7208874"/>
                  <a:gd name="connsiteY0" fmla="*/ 2762606 h 2797159"/>
                  <a:gd name="connsiteX1" fmla="*/ 1626780 w 7208874"/>
                  <a:gd name="connsiteY1" fmla="*/ 2518057 h 2797159"/>
                  <a:gd name="connsiteX2" fmla="*/ 2551814 w 7208874"/>
                  <a:gd name="connsiteY2" fmla="*/ 327749 h 2797159"/>
                  <a:gd name="connsiteX3" fmla="*/ 7208874 w 7208874"/>
                  <a:gd name="connsiteY3" fmla="*/ 51304 h 2797159"/>
                  <a:gd name="connsiteX0" fmla="*/ 0 w 7208874"/>
                  <a:gd name="connsiteY0" fmla="*/ 2786473 h 2824518"/>
                  <a:gd name="connsiteX1" fmla="*/ 1626780 w 7208874"/>
                  <a:gd name="connsiteY1" fmla="*/ 2541924 h 2824518"/>
                  <a:gd name="connsiteX2" fmla="*/ 3274828 w 7208874"/>
                  <a:gd name="connsiteY2" fmla="*/ 287820 h 2824518"/>
                  <a:gd name="connsiteX3" fmla="*/ 7208874 w 7208874"/>
                  <a:gd name="connsiteY3" fmla="*/ 75171 h 282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8874" h="2824518">
                    <a:moveTo>
                      <a:pt x="0" y="2786473"/>
                    </a:moveTo>
                    <a:cubicBezTo>
                      <a:pt x="710609" y="2793562"/>
                      <a:pt x="1080975" y="2958366"/>
                      <a:pt x="1626780" y="2541924"/>
                    </a:cubicBezTo>
                    <a:cubicBezTo>
                      <a:pt x="2172585" y="2125482"/>
                      <a:pt x="2344479" y="698945"/>
                      <a:pt x="3274828" y="287820"/>
                    </a:cubicBezTo>
                    <a:cubicBezTo>
                      <a:pt x="4205177" y="-123305"/>
                      <a:pt x="6276753" y="6059"/>
                      <a:pt x="7208874" y="75171"/>
                    </a:cubicBez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3349A8-1889-4582-816D-44937E726C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7331" y="2388661"/>
              <a:ext cx="0" cy="299764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167">
              <a:extLst>
                <a:ext uri="{FF2B5EF4-FFF2-40B4-BE49-F238E27FC236}">
                  <a16:creationId xmlns:a16="http://schemas.microsoft.com/office/drawing/2014/main" id="{B6ABD871-F923-4766-B76A-EAAE47DA3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738514" y="4079423"/>
              <a:ext cx="199029" cy="1081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ounded Rectangle 149">
              <a:extLst>
                <a:ext uri="{FF2B5EF4-FFF2-40B4-BE49-F238E27FC236}">
                  <a16:creationId xmlns:a16="http://schemas.microsoft.com/office/drawing/2014/main" id="{E936B4FF-E5AF-497A-98DB-11170005CF44}"/>
                </a:ext>
              </a:extLst>
            </p:cNvPr>
            <p:cNvSpPr/>
            <p:nvPr/>
          </p:nvSpPr>
          <p:spPr>
            <a:xfrm>
              <a:off x="5006983" y="4380225"/>
              <a:ext cx="1574571" cy="489321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Decision boundary (0.50)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38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84C62-D41B-4BFE-A195-8DC01A4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71881-09FB-47F6-817A-DBCA14A9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can't use MSE for logistic regression.</a:t>
            </a:r>
          </a:p>
          <a:p>
            <a:pPr lvl="1"/>
            <a:r>
              <a:rPr lang="en-US" dirty="0"/>
              <a:t>Would result in non-convex function with multiple local minima.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 prediction </a:t>
            </a:r>
            <a:r>
              <a:rPr lang="en-US" i="1" dirty="0"/>
              <a:t>t</a:t>
            </a:r>
            <a:r>
              <a:rPr lang="en-US" dirty="0"/>
              <a:t> approaches 0, −log(</a:t>
            </a:r>
            <a:r>
              <a:rPr lang="en-US" i="1" dirty="0"/>
              <a:t>t</a:t>
            </a:r>
            <a:r>
              <a:rPr lang="en-US" dirty="0"/>
              <a:t>) increases significantly if observed classification (</a:t>
            </a:r>
            <a:r>
              <a:rPr lang="en-US" i="1" dirty="0"/>
              <a:t>y</a:t>
            </a:r>
            <a:r>
              <a:rPr lang="en-US" dirty="0"/>
              <a:t>) is in the positive class (1).</a:t>
            </a:r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is in negative class (0), −log(</a:t>
            </a:r>
            <a:r>
              <a:rPr lang="en-US" i="1" dirty="0"/>
              <a:t>t</a:t>
            </a:r>
            <a:r>
              <a:rPr lang="en-US" dirty="0"/>
              <a:t>) increases significantly as </a:t>
            </a:r>
            <a:r>
              <a:rPr lang="en-US" i="1" dirty="0"/>
              <a:t>t</a:t>
            </a:r>
            <a:r>
              <a:rPr lang="en-US" dirty="0"/>
              <a:t> approaches 1.</a:t>
            </a:r>
          </a:p>
          <a:p>
            <a:r>
              <a:rPr lang="en-US" dirty="0"/>
              <a:t>Applied to whole training set as average of cost of all training examples (log loss).</a:t>
            </a:r>
          </a:p>
          <a:p>
            <a:r>
              <a:rPr lang="en-US" dirty="0"/>
              <a:t>Normal equation cannot minimize logistic regression; gradient descent can.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57E01F-B591-4B32-976B-AB76B33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Logistic 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816476-0B4A-4BDE-B9E9-C420BFC3FCC5}"/>
              </a:ext>
            </a:extLst>
          </p:cNvPr>
          <p:cNvSpPr/>
          <p:nvPr/>
        </p:nvSpPr>
        <p:spPr>
          <a:xfrm>
            <a:off x="341925" y="2395581"/>
            <a:ext cx="4297010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C7A2F7-5D5D-4964-BBC2-6C11F75E59AD}"/>
              </a:ext>
            </a:extLst>
          </p:cNvPr>
          <p:cNvGrpSpPr/>
          <p:nvPr/>
        </p:nvGrpSpPr>
        <p:grpSpPr>
          <a:xfrm>
            <a:off x="969148" y="2707333"/>
            <a:ext cx="3042564" cy="668446"/>
            <a:chOff x="86123" y="5195300"/>
            <a:chExt cx="3042564" cy="66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2C136B-4546-4AE8-89BE-B0D841891DAC}"/>
                    </a:ext>
                  </a:extLst>
                </p:cNvPr>
                <p:cNvSpPr txBox="1"/>
                <p:nvPr/>
              </p:nvSpPr>
              <p:spPr>
                <a:xfrm>
                  <a:off x="204996" y="5195300"/>
                  <a:ext cx="24539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AE7577-21D1-43E4-BEB5-6BC41C24C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96" y="5195300"/>
                  <a:ext cx="245394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85" t="-23913" r="-86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C8939E-B28E-4636-83BD-72C3536A65E3}"/>
                    </a:ext>
                  </a:extLst>
                </p:cNvPr>
                <p:cNvSpPr/>
                <p:nvPr/>
              </p:nvSpPr>
              <p:spPr>
                <a:xfrm>
                  <a:off x="86123" y="5494414"/>
                  <a:ext cx="30425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DEF7B56-EA76-4567-B97C-2D872EC37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3" y="5494414"/>
                  <a:ext cx="3042564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557" r="-38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 Box 307">
            <a:extLst>
              <a:ext uri="{FF2B5EF4-FFF2-40B4-BE49-F238E27FC236}">
                <a16:creationId xmlns:a16="http://schemas.microsoft.com/office/drawing/2014/main" id="{3ECFCF28-8434-4DE8-B7EF-60C6136A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59" y="2295198"/>
            <a:ext cx="416362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Cost function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for logistic regression,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observed classification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cost function.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̂ is the predicted probability</a:t>
            </a:r>
          </a:p>
        </p:txBody>
      </p:sp>
    </p:spTree>
    <p:extLst>
      <p:ext uri="{BB962C8B-B14F-4D97-AF65-F5344CB8AC3E}">
        <p14:creationId xmlns:p14="http://schemas.microsoft.com/office/powerpoint/2010/main" val="210660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14FB-DD25-420E-98EC-A31A1BD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Alternative for Classification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A8765-FC02-4811-A7C4-84AEEA15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84D10-6726-4791-B9A8-F204474B3F5B}"/>
              </a:ext>
            </a:extLst>
          </p:cNvPr>
          <p:cNvGrpSpPr/>
          <p:nvPr/>
        </p:nvGrpSpPr>
        <p:grpSpPr>
          <a:xfrm>
            <a:off x="904696" y="1804909"/>
            <a:ext cx="6236228" cy="4263716"/>
            <a:chOff x="904696" y="1804909"/>
            <a:chExt cx="6236228" cy="42637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D39E68-1799-4020-9015-424B1075B999}"/>
                </a:ext>
              </a:extLst>
            </p:cNvPr>
            <p:cNvGrpSpPr/>
            <p:nvPr/>
          </p:nvGrpSpPr>
          <p:grpSpPr>
            <a:xfrm>
              <a:off x="1694381" y="1804909"/>
              <a:ext cx="5446543" cy="3581400"/>
              <a:chOff x="1694381" y="1804909"/>
              <a:chExt cx="5446543" cy="3581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F16F08A-C6D3-4DA2-8555-EEFA02E26794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F41C8B8-0960-462B-B8CE-F4FCA9CDA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393EA2-E5CC-4C87-A2A8-1D71B1536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442" y="285584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6262C1E-D276-4E0E-8B53-76D42B13C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771" y="35914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14A594-EEA3-4C26-AD89-3481559EFF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0780" y="3241351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5298C1-E908-4AC1-BDD0-52F4B1EF2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5601" y="3750109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6D0DA7B-9B46-45A2-8DE8-5CE457EB33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4308" y="243346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AAABF435-82EE-4C1F-A90D-22E69283C8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821" y="426537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0C0814D9-35AE-4030-82D4-89F7B76ED1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070" y="297011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86DFBC6-6D11-4B1F-9AA2-4A379F905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151FE54-007F-4E76-890D-4E49B498B0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1160" y="37132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B5D3EA04-6AA8-4497-9EFE-AFCC39E5A5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3809" y="391886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CAC7C68-F0AD-45B4-B67C-AE43AFBDF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000" y="330733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CFCF7610-9F36-4741-A4BA-5614757B4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76820" y="413835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14B3FD-9FAD-4910-8200-81D3AEEF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154" y="238633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5486F30-A9C2-4C94-9015-03BE1B9E79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7429" y="271377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DDE204-C508-41A2-878D-EB5241D786D2}"/>
                </a:ext>
              </a:extLst>
            </p:cNvPr>
            <p:cNvSpPr txBox="1"/>
            <p:nvPr/>
          </p:nvSpPr>
          <p:spPr>
            <a:xfrm>
              <a:off x="3322218" y="5606960"/>
              <a:ext cx="2046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Weight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71D069-541D-45B7-9953-391D5BC20076}"/>
                </a:ext>
              </a:extLst>
            </p:cNvPr>
            <p:cNvSpPr txBox="1"/>
            <p:nvPr/>
          </p:nvSpPr>
          <p:spPr>
            <a:xfrm rot="16200000">
              <a:off x="318542" y="3391364"/>
              <a:ext cx="1633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Vehicle Size</a:t>
              </a:r>
            </a:p>
          </p:txBody>
        </p:sp>
      </p:grpSp>
      <p:sp>
        <p:nvSpPr>
          <p:cNvPr id="25" name="Text Box 307">
            <a:extLst>
              <a:ext uri="{FF2B5EF4-FFF2-40B4-BE49-F238E27FC236}">
                <a16:creationId xmlns:a16="http://schemas.microsoft.com/office/drawing/2014/main" id="{152402E9-C684-49A7-9833-C94933D6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5FAA5E-F3FC-49F9-8EAD-5DF15B91951E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" name="Text Box 307">
            <a:extLst>
              <a:ext uri="{FF2B5EF4-FFF2-40B4-BE49-F238E27FC236}">
                <a16:creationId xmlns:a16="http://schemas.microsoft.com/office/drawing/2014/main" id="{6B043C9F-9E77-4ADF-813B-C71F6947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814274D-03DA-43BB-8898-03335A4751C4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663700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CNX_OV_Template</Template>
  <TotalTime>546</TotalTime>
  <Words>2991</Words>
  <Application>Microsoft Office PowerPoint</Application>
  <PresentationFormat>On-screen Show (4:3)</PresentationFormat>
  <Paragraphs>541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CNX</vt:lpstr>
      <vt:lpstr>Building Classification Models</vt:lpstr>
      <vt:lpstr>PowerPoint Presentation</vt:lpstr>
      <vt:lpstr>Linear Regression Shortcomings (Slide 1 of 2)</vt:lpstr>
      <vt:lpstr>Linear Regression Shortcomings (Slide 2 of 2)</vt:lpstr>
      <vt:lpstr>Logistic Regression</vt:lpstr>
      <vt:lpstr>Logistic Function</vt:lpstr>
      <vt:lpstr>Decision Boundary</vt:lpstr>
      <vt:lpstr>Cost Function for Logistic Regression</vt:lpstr>
      <vt:lpstr>A Simpler Alternative for Classification (Slide 1 of 2)</vt:lpstr>
      <vt:lpstr>A Simpler Alternative for Classification (Slide 2 of 2)</vt:lpstr>
      <vt:lpstr>k-Nearest Neighbor (k-NN)</vt:lpstr>
      <vt:lpstr>k Determination</vt:lpstr>
      <vt:lpstr>Logistic Regression vs. k-NN</vt:lpstr>
      <vt:lpstr>Train a Binary Classification Model</vt:lpstr>
      <vt:lpstr>Use Python for Binary Classification</vt:lpstr>
      <vt:lpstr>Activity: Training Binary Classification Models</vt:lpstr>
      <vt:lpstr>Activity: (Optional) Creating a Logistic Regression Model to Predict Breast Cancer Recurrence</vt:lpstr>
      <vt:lpstr>PowerPoint Presentation</vt:lpstr>
      <vt:lpstr>Multi-Label Classification</vt:lpstr>
      <vt:lpstr>Multi-Class Classification</vt:lpstr>
      <vt:lpstr>Multinomial Logistic Regression</vt:lpstr>
      <vt:lpstr>Train a Multi-Class Classification Model</vt:lpstr>
      <vt:lpstr>Use Python for Multi-Class Classification</vt:lpstr>
      <vt:lpstr>Activity: Training a Multi-Class Classification Model</vt:lpstr>
      <vt:lpstr>PowerPoint Presentation</vt:lpstr>
      <vt:lpstr>Model Performance</vt:lpstr>
      <vt:lpstr>Confusion Matrix</vt:lpstr>
      <vt:lpstr>Classifier Performance Measurement</vt:lpstr>
      <vt:lpstr>Accuracy (Slide 1 of 2)</vt:lpstr>
      <vt:lpstr>Accuracy (Slide 2 of 2)</vt:lpstr>
      <vt:lpstr>Precision</vt:lpstr>
      <vt:lpstr>Recall</vt:lpstr>
      <vt:lpstr>Precision–Recall Tradeoff</vt:lpstr>
      <vt:lpstr>F₁ Score</vt:lpstr>
      <vt:lpstr>Receiver Operating Characteristic (ROC) Curve</vt:lpstr>
      <vt:lpstr>Thresholds (Slide 1 of 2)</vt:lpstr>
      <vt:lpstr>Thresholds (Slide 2 of 2)</vt:lpstr>
      <vt:lpstr>Area Under Curve (AUC)</vt:lpstr>
      <vt:lpstr>Precision–Recall Curve (PRC)</vt:lpstr>
      <vt:lpstr>Evaluate a Classification Model</vt:lpstr>
      <vt:lpstr>Use Python to Evaluate a Classifier</vt:lpstr>
      <vt:lpstr>Activity: Evaluating a Classification Model</vt:lpstr>
      <vt:lpstr>PowerPoint Presentation</vt:lpstr>
      <vt:lpstr>Hyperparameter Optimization</vt:lpstr>
      <vt:lpstr>Grid Search</vt:lpstr>
      <vt:lpstr>Randomized Search</vt:lpstr>
      <vt:lpstr>Bayesian Optimization</vt:lpstr>
      <vt:lpstr>Genetic Algorithms</vt:lpstr>
      <vt:lpstr>Tune a Classification Model</vt:lpstr>
      <vt:lpstr>Use Python to Tune a Classifier</vt:lpstr>
      <vt:lpstr>Activity: Tuning a Classification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Classification Model</dc:title>
  <dc:creator>Brian Wilson</dc:creator>
  <cp:lastModifiedBy>Michelle Farney</cp:lastModifiedBy>
  <cp:revision>67</cp:revision>
  <dcterms:created xsi:type="dcterms:W3CDTF">2019-10-24T16:26:52Z</dcterms:created>
  <dcterms:modified xsi:type="dcterms:W3CDTF">2020-01-31T14:01:49Z</dcterms:modified>
</cp:coreProperties>
</file>