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30"/>
  </p:notesMasterIdLst>
  <p:handoutMasterIdLst>
    <p:handoutMasterId r:id="rId31"/>
  </p:handoutMasterIdLst>
  <p:sldIdLst>
    <p:sldId id="461" r:id="rId2"/>
    <p:sldId id="462" r:id="rId3"/>
    <p:sldId id="508" r:id="rId4"/>
    <p:sldId id="540" r:id="rId5"/>
    <p:sldId id="541" r:id="rId6"/>
    <p:sldId id="542" r:id="rId7"/>
    <p:sldId id="543" r:id="rId8"/>
    <p:sldId id="510" r:id="rId9"/>
    <p:sldId id="544" r:id="rId10"/>
    <p:sldId id="545" r:id="rId11"/>
    <p:sldId id="546" r:id="rId12"/>
    <p:sldId id="547" r:id="rId13"/>
    <p:sldId id="548" r:id="rId14"/>
    <p:sldId id="509" r:id="rId15"/>
    <p:sldId id="549" r:id="rId16"/>
    <p:sldId id="536" r:id="rId17"/>
    <p:sldId id="537" r:id="rId18"/>
    <p:sldId id="550" r:id="rId19"/>
    <p:sldId id="460" r:id="rId20"/>
    <p:sldId id="551" r:id="rId21"/>
    <p:sldId id="512" r:id="rId22"/>
    <p:sldId id="552" r:id="rId23"/>
    <p:sldId id="553" r:id="rId24"/>
    <p:sldId id="554" r:id="rId25"/>
    <p:sldId id="539" r:id="rId26"/>
    <p:sldId id="538" r:id="rId27"/>
    <p:sldId id="555" r:id="rId28"/>
    <p:sldId id="45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764"/>
    <a:srgbClr val="01A1DD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2100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14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23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0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66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1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8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88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8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29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93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5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51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68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84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59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1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71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2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34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04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0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7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4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3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2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9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EB29A-6C3A-8541-803C-21FA129018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9771" y="5570800"/>
            <a:ext cx="9163771" cy="9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00FDF-1A37-814F-9593-6D1FC2D7B7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23205-89DC-564B-B75C-6127AF0763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953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4472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2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54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59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5904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D9580-72B3-0741-AD19-EAC244F66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C79A9F-737E-FD41-B56D-4432E8119E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6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52FEBA-E760-FA4D-972E-FD682E4601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1AD46-E71E-1B48-BB59-94B0336F7A28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0" y="0"/>
            <a:ext cx="9144000" cy="9511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04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48" r:id="rId2"/>
    <p:sldLayoutId id="2147483952" r:id="rId3"/>
    <p:sldLayoutId id="2147483938" r:id="rId4"/>
    <p:sldLayoutId id="2147483930" r:id="rId5"/>
    <p:sldLayoutId id="2147483931" r:id="rId6"/>
    <p:sldLayoutId id="2147483932" r:id="rId7"/>
    <p:sldLayoutId id="2147483949" r:id="rId8"/>
    <p:sldLayoutId id="2147483933" r:id="rId9"/>
    <p:sldLayoutId id="2147483951" r:id="rId10"/>
    <p:sldLayoutId id="2147483934" r:id="rId11"/>
    <p:sldLayoutId id="2147483935" r:id="rId12"/>
    <p:sldLayoutId id="2147483936" r:id="rId13"/>
    <p:sldLayoutId id="2147483937" r:id="rId14"/>
    <p:sldLayoutId id="2147483939" r:id="rId15"/>
    <p:sldLayoutId id="2147483940" r:id="rId16"/>
    <p:sldLayoutId id="2147483950" r:id="rId17"/>
    <p:sldLayoutId id="2147483929" r:id="rId18"/>
    <p:sldLayoutId id="2147483942" r:id="rId19"/>
    <p:sldLayoutId id="2147483943" r:id="rId20"/>
    <p:sldLayoutId id="2147483944" r:id="rId21"/>
    <p:sldLayoutId id="2147483945" r:id="rId22"/>
    <p:sldLayoutId id="2147483946" r:id="rId23"/>
    <p:sldLayoutId id="2147483947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C283-F536-42B1-A1E3-F76FF8BA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546D-9B02-42D7-8969-2E87BD06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Decision Tree Models</a:t>
            </a:r>
          </a:p>
          <a:p>
            <a:r>
              <a:rPr lang="en-US" dirty="0"/>
              <a:t>Build Random Forest Models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12236-7F32-4E9B-8EE0-F1C71B8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Decision Trees and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108172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B4F559-0AA1-4A69-AF2A-B369CAFF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D1A451C-0B93-4E8B-A26B-A5EF2CBDB0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Entropy is how "ordered" data is.</a:t>
                </a:r>
              </a:p>
              <a:p>
                <a:pPr lvl="1"/>
                <a:r>
                  <a:rPr lang="en-US" dirty="0"/>
                  <a:t>Similar to purity, but weights class probability using logarithm.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total number of classes.</a:t>
                </a:r>
              </a:p>
              <a:p>
                <a:r>
                  <a:rPr lang="en-US" dirty="0"/>
                  <a:t>Splitting is determined by information gain.</a:t>
                </a:r>
              </a:p>
              <a:p>
                <a:pPr lvl="1"/>
                <a:r>
                  <a:rPr lang="en-US" dirty="0"/>
                  <a:t>Entropy of parent node minus entropy of child nodes.</a:t>
                </a:r>
              </a:p>
              <a:p>
                <a:pPr lvl="1"/>
                <a:r>
                  <a:rPr lang="en-US" dirty="0"/>
                  <a:t>Information is gained as entropy is reduced.</a:t>
                </a:r>
              </a:p>
              <a:p>
                <a:pPr lvl="1"/>
                <a:r>
                  <a:rPr lang="en-US" dirty="0"/>
                  <a:t>Feature with highest gain is root node.</a:t>
                </a:r>
              </a:p>
              <a:p>
                <a:pPr lvl="1"/>
                <a:r>
                  <a:rPr lang="en-US" dirty="0"/>
                  <a:t>Splitting process is repeated.</a:t>
                </a:r>
              </a:p>
              <a:p>
                <a:r>
                  <a:rPr lang="en-US" dirty="0"/>
                  <a:t>C4.5 actually uses gain </a:t>
                </a:r>
                <a:r>
                  <a:rPr lang="en-US" i="1" dirty="0"/>
                  <a:t>ratio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two nodes have same gain, node with fewest distinct values is prioritized.</a:t>
                </a:r>
              </a:p>
              <a:p>
                <a:pPr lvl="1"/>
                <a:r>
                  <a:rPr lang="en-US" dirty="0"/>
                  <a:t>Reduces overfitting.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D1A451C-0B93-4E8B-A26B-A5EF2CBDB0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32" t="-694" b="-5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88D30150-DACB-4FE5-8968-D2D492A5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084F8-176A-49C3-99BC-9558278DC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C4.5</a:t>
            </a:r>
            <a:r>
              <a:rPr lang="en-US" dirty="0"/>
              <a:t>: A decision tree algorithm that constructs trees with regard to entropy and information gain.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5F3D9B-47A3-47DC-8734-AA13FEFE1C1C}"/>
              </a:ext>
            </a:extLst>
          </p:cNvPr>
          <p:cNvSpPr/>
          <p:nvPr/>
        </p:nvSpPr>
        <p:spPr>
          <a:xfrm>
            <a:off x="1850034" y="2736699"/>
            <a:ext cx="5443933" cy="69230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8FBD34-A48B-49F0-9EA5-E0883B403D4D}"/>
                  </a:ext>
                </a:extLst>
              </p:cNvPr>
              <p:cNvSpPr txBox="1"/>
              <p:nvPr/>
            </p:nvSpPr>
            <p:spPr>
              <a:xfrm>
                <a:off x="2073770" y="2944349"/>
                <a:ext cx="5002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</m:t>
                        </m:r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8FBD34-A48B-49F0-9EA5-E0883B403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70" y="2944349"/>
                <a:ext cx="5002395" cy="276999"/>
              </a:xfrm>
              <a:prstGeom prst="rect">
                <a:avLst/>
              </a:prstGeom>
              <a:blipFill>
                <a:blip r:embed="rId4"/>
                <a:stretch>
                  <a:fillRect l="-1583" t="-28889" r="-194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56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64670A-0256-4A8D-B7F4-36021BC9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1D9C0A-31BC-4A2F-AF2B-DFCBB74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 Discretization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E2F5C-A2CF-4578-8227-6C85D73FE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Continuous Variable Discretization</a:t>
            </a:r>
            <a:r>
              <a:rPr lang="en-US" dirty="0"/>
              <a:t>: The process of converting a continuous variable into a discrete one.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933B-8E8F-49A6-9194-E2BB5D77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continuous variable from splitting off into many decision nodes.</a:t>
            </a:r>
          </a:p>
          <a:p>
            <a:pPr lvl="1"/>
            <a:r>
              <a:rPr lang="en-US" dirty="0"/>
              <a:t>Would otherwise create very large, inefficient trees.</a:t>
            </a:r>
          </a:p>
          <a:p>
            <a:r>
              <a:rPr lang="en-US" dirty="0"/>
              <a:t>Simplifies performance of model.</a:t>
            </a:r>
          </a:p>
          <a:p>
            <a:r>
              <a:rPr lang="en-US" dirty="0"/>
              <a:t>Continuous variable values are placed into bins.</a:t>
            </a:r>
          </a:p>
          <a:p>
            <a:pPr lvl="1"/>
            <a:r>
              <a:rPr lang="en-US" dirty="0"/>
              <a:t>Example: "Age in years" might have around 130 bins.</a:t>
            </a:r>
          </a:p>
          <a:p>
            <a:pPr lvl="1"/>
            <a:r>
              <a:rPr lang="en-US" dirty="0"/>
              <a:t>Typically done during data engineering.</a:t>
            </a:r>
          </a:p>
        </p:txBody>
      </p:sp>
    </p:spTree>
    <p:extLst>
      <p:ext uri="{BB962C8B-B14F-4D97-AF65-F5344CB8AC3E}">
        <p14:creationId xmlns:p14="http://schemas.microsoft.com/office/powerpoint/2010/main" val="160165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5C823-7800-416D-A67E-83947618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760CF8-ECC5-4E5B-B4BE-4230531E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select number of bins and the range of values in the bins ("width").</a:t>
            </a:r>
          </a:p>
          <a:p>
            <a:pPr lvl="1"/>
            <a:r>
              <a:rPr lang="en-US" dirty="0"/>
              <a:t>Configure both to minimize entropy.</a:t>
            </a:r>
          </a:p>
          <a:p>
            <a:r>
              <a:rPr lang="en-US" dirty="0"/>
              <a:t>Number of bins is dependent on dataset.</a:t>
            </a:r>
          </a:p>
          <a:p>
            <a:pPr lvl="1"/>
            <a:r>
              <a:rPr lang="en-US" dirty="0"/>
              <a:t>Five or more bins for thousands of data examples.</a:t>
            </a:r>
          </a:p>
          <a:p>
            <a:pPr lvl="1"/>
            <a:r>
              <a:rPr lang="en-US" dirty="0"/>
              <a:t>Example: "Age in decades" will have 13 bins.</a:t>
            </a:r>
          </a:p>
          <a:p>
            <a:pPr lvl="1"/>
            <a:r>
              <a:rPr lang="en-US" dirty="0"/>
              <a:t>Increasing number of bins increases complexity of model.</a:t>
            </a:r>
          </a:p>
          <a:p>
            <a:r>
              <a:rPr lang="en-US" dirty="0"/>
              <a:t>Approaches to determining width: equal-width and equal-frequency.</a:t>
            </a:r>
          </a:p>
          <a:p>
            <a:r>
              <a:rPr lang="en-US" dirty="0"/>
              <a:t>Equal-width:</a:t>
            </a:r>
          </a:p>
          <a:p>
            <a:pPr lvl="1"/>
            <a:r>
              <a:rPr lang="en-US" dirty="0"/>
              <a:t>Each bin spans same range of values.</a:t>
            </a:r>
          </a:p>
          <a:p>
            <a:pPr lvl="1"/>
            <a:r>
              <a:rPr lang="en-US" dirty="0"/>
              <a:t>Sensitive to outliers, but leads to higher information loss.</a:t>
            </a:r>
          </a:p>
          <a:p>
            <a:r>
              <a:rPr lang="en-US" dirty="0"/>
              <a:t>Equal-frequency:</a:t>
            </a:r>
          </a:p>
          <a:p>
            <a:pPr lvl="1"/>
            <a:r>
              <a:rPr lang="en-US" dirty="0"/>
              <a:t>Each bin contains same number of values.</a:t>
            </a:r>
          </a:p>
          <a:p>
            <a:pPr lvl="1"/>
            <a:r>
              <a:rPr lang="en-US" dirty="0"/>
              <a:t>Minimizes information loss, but less sensitive to outliers.</a:t>
            </a:r>
          </a:p>
          <a:p>
            <a:r>
              <a:rPr lang="en-US" dirty="0"/>
              <a:t>Correlation of feature to label can help determine bin number/width.</a:t>
            </a:r>
          </a:p>
          <a:p>
            <a:pPr lvl="1"/>
            <a:r>
              <a:rPr lang="en-US" dirty="0"/>
              <a:t>Complex binning is more justified when there is a correlation.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F201F9-AE9E-48DB-B3FB-BBAB6D44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 Determination</a:t>
            </a:r>
          </a:p>
        </p:txBody>
      </p:sp>
    </p:spTree>
    <p:extLst>
      <p:ext uri="{BB962C8B-B14F-4D97-AF65-F5344CB8AC3E}">
        <p14:creationId xmlns:p14="http://schemas.microsoft.com/office/powerpoint/2010/main" val="129271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14088-C2B4-4F23-A4AD-7BF57584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98E155-1444-4D20-ACB6-FA1CAD22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example, all variables are 0 except for one.</a:t>
            </a:r>
          </a:p>
          <a:p>
            <a:r>
              <a:rPr lang="en-US" dirty="0"/>
              <a:t>"Color" variable normally is 0 for red, 1 for blue.</a:t>
            </a:r>
          </a:p>
          <a:p>
            <a:pPr lvl="1"/>
            <a:r>
              <a:rPr lang="en-US" dirty="0"/>
              <a:t>Implies a natural order, even though there is none.</a:t>
            </a:r>
          </a:p>
          <a:p>
            <a:r>
              <a:rPr lang="en-US" dirty="0"/>
              <a:t>When one-hot encoded: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Makes it easier for decision trees to work with data.</a:t>
            </a:r>
          </a:p>
          <a:p>
            <a:r>
              <a:rPr lang="en-US" dirty="0"/>
              <a:t>Also works for multi-class labels.</a:t>
            </a:r>
          </a:p>
          <a:p>
            <a:r>
              <a:rPr lang="en-US" dirty="0"/>
              <a:t>May slow down training process.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D4A410-8580-482F-B8E1-5F1B63A1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B4CC85-EEFC-4349-A8DE-F35EF15CA5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One-Hot Encoding</a:t>
            </a:r>
            <a:r>
              <a:rPr lang="en-US" dirty="0"/>
              <a:t>: The process of converting a non-ordinal categorical variable into two or more constituent variables.</a:t>
            </a:r>
          </a:p>
        </p:txBody>
      </p:sp>
      <p:graphicFrame>
        <p:nvGraphicFramePr>
          <p:cNvPr id="7" name="Group 23">
            <a:extLst>
              <a:ext uri="{FF2B5EF4-FFF2-40B4-BE49-F238E27FC236}">
                <a16:creationId xmlns:a16="http://schemas.microsoft.com/office/drawing/2014/main" id="{86163991-7567-480A-9DB2-C5FF62EC0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284127"/>
              </p:ext>
            </p:extLst>
          </p:nvPr>
        </p:nvGraphicFramePr>
        <p:xfrm>
          <a:off x="952500" y="3362740"/>
          <a:ext cx="7239000" cy="1600200"/>
        </p:xfrm>
        <a:graphic>
          <a:graphicData uri="http://schemas.openxmlformats.org/drawingml/2006/table">
            <a:tbl>
              <a:tblPr/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401597839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Data 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Red?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Blue?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Vehicle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Vehicle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Vehicle 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5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42E6-258F-4CC4-A972-9DE13849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B08BA-D807-44EE-84D9-4F8E510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835D091A-3EDB-481B-B68D-561468447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0743"/>
              </p:ext>
            </p:extLst>
          </p:nvPr>
        </p:nvGraphicFramePr>
        <p:xfrm>
          <a:off x="101010" y="2335973"/>
          <a:ext cx="8941981" cy="1859280"/>
        </p:xfrm>
        <a:graphic>
          <a:graphicData uri="http://schemas.openxmlformats.org/drawingml/2006/table">
            <a:tbl>
              <a:tblPr/>
              <a:tblGrid>
                <a:gridCol w="106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730">
                  <a:extLst>
                    <a:ext uri="{9D8B030D-6E8A-4147-A177-3AD203B41FA5}">
                      <a16:colId xmlns:a16="http://schemas.microsoft.com/office/drawing/2014/main" val="2982171169"/>
                    </a:ext>
                  </a:extLst>
                </a:gridCol>
                <a:gridCol w="1962587">
                  <a:extLst>
                    <a:ext uri="{9D8B030D-6E8A-4147-A177-3AD203B41FA5}">
                      <a16:colId xmlns:a16="http://schemas.microsoft.com/office/drawing/2014/main" val="2750542636"/>
                    </a:ext>
                  </a:extLst>
                </a:gridCol>
                <a:gridCol w="1614363">
                  <a:extLst>
                    <a:ext uri="{9D8B030D-6E8A-4147-A177-3AD203B41FA5}">
                      <a16:colId xmlns:a16="http://schemas.microsoft.com/office/drawing/2014/main" val="1415019853"/>
                    </a:ext>
                  </a:extLst>
                </a:gridCol>
                <a:gridCol w="1483241">
                  <a:extLst>
                    <a:ext uri="{9D8B030D-6E8A-4147-A177-3AD203B41FA5}">
                      <a16:colId xmlns:a16="http://schemas.microsoft.com/office/drawing/2014/main" val="291596796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Algorithm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Splitting Metric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Pruning 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Supports Classification and Regression?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Supports Multi-Class Splitting?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Supports Missing Values?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Gini 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Cost complexity pruning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Both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C4.5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Information gain ratio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Error-based pruning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Both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82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CF6E39-46FB-4056-BC6A-E4DDC23F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DDBA8-73C5-4137-8123-8682A35A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advantages:</a:t>
            </a:r>
          </a:p>
          <a:p>
            <a:pPr lvl="1"/>
            <a:r>
              <a:rPr lang="en-US" dirty="0"/>
              <a:t>Don't require as much data preparation.</a:t>
            </a:r>
          </a:p>
          <a:p>
            <a:pPr lvl="1"/>
            <a:r>
              <a:rPr lang="en-US" dirty="0"/>
              <a:t>Tend to be simple and easy to interpret.</a:t>
            </a:r>
          </a:p>
          <a:p>
            <a:pPr lvl="1"/>
            <a:r>
              <a:rPr lang="en-US" dirty="0"/>
              <a:t>Typically fast.</a:t>
            </a:r>
          </a:p>
          <a:p>
            <a:pPr lvl="1"/>
            <a:r>
              <a:rPr lang="en-US" dirty="0"/>
              <a:t>Applicable to many different types of tasks.</a:t>
            </a:r>
          </a:p>
          <a:p>
            <a:r>
              <a:rPr lang="en-US" dirty="0"/>
              <a:t>Decision tree disadvantages:</a:t>
            </a:r>
          </a:p>
          <a:p>
            <a:pPr lvl="1"/>
            <a:r>
              <a:rPr lang="en-US" dirty="0"/>
              <a:t>Prone to overfitting.</a:t>
            </a:r>
          </a:p>
          <a:p>
            <a:pPr lvl="1"/>
            <a:r>
              <a:rPr lang="en-US" dirty="0"/>
              <a:t>Can become complex if you're not careful.</a:t>
            </a:r>
          </a:p>
          <a:p>
            <a:pPr lvl="1"/>
            <a:r>
              <a:rPr lang="en-US" dirty="0"/>
              <a:t>Cannot derive significance of features.</a:t>
            </a:r>
          </a:p>
          <a:p>
            <a:pPr lvl="1"/>
            <a:r>
              <a:rPr lang="en-US" dirty="0"/>
              <a:t>May perform worse on dataset with many features.</a:t>
            </a:r>
          </a:p>
          <a:p>
            <a:r>
              <a:rPr lang="en-US" dirty="0"/>
              <a:t>Not always a "best" use case for decision trees.</a:t>
            </a:r>
          </a:p>
          <a:p>
            <a:r>
              <a:rPr lang="en-US" dirty="0"/>
              <a:t>Experiment with multiple algorithms and compare performance.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EB0529-AB93-4A78-8F5B-3874B87F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Compared to 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50104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decision trees for classification or regression.</a:t>
            </a:r>
          </a:p>
          <a:p>
            <a:r>
              <a:rPr lang="en-US" dirty="0"/>
              <a:t>Consider decision trees if you want the model to be easy to interpret/demonstrate.</a:t>
            </a:r>
          </a:p>
          <a:p>
            <a:r>
              <a:rPr lang="en-US" dirty="0"/>
              <a:t>Consider that less data preparation may be necessary than with other algorithms.</a:t>
            </a:r>
          </a:p>
          <a:p>
            <a:r>
              <a:rPr lang="en-US" dirty="0"/>
              <a:t>Consider that you may need to discretize continuous variables.</a:t>
            </a:r>
          </a:p>
          <a:p>
            <a:r>
              <a:rPr lang="en-US" dirty="0"/>
              <a:t>Consider that you may need to one-hot encode variables.</a:t>
            </a:r>
          </a:p>
          <a:p>
            <a:r>
              <a:rPr lang="en-US" dirty="0"/>
              <a:t>Be aware that decision trees are prone to overfitting.</a:t>
            </a:r>
          </a:p>
          <a:p>
            <a:r>
              <a:rPr lang="en-US" dirty="0"/>
              <a:t>Perform pre-pruning by tuning hyperparameters.</a:t>
            </a:r>
          </a:p>
          <a:p>
            <a:r>
              <a:rPr lang="en-US" dirty="0"/>
              <a:t>Consider pruning methods like reduced error pruning to further minimize overfitting.</a:t>
            </a:r>
          </a:p>
          <a:p>
            <a:r>
              <a:rPr lang="en-US" dirty="0"/>
              <a:t>Use C4.5 over CART when multi-class splitting is required.</a:t>
            </a:r>
          </a:p>
          <a:p>
            <a:r>
              <a:rPr lang="en-US" dirty="0"/>
              <a:t>Evaluate decision trees using the same metrics introduced earlier.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Decision Tree Model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1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scikit-learn's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DecisionTreeClassifier()</a:t>
            </a:r>
            <a:r>
              <a:rPr lang="en-US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DecisionTreeRegressor()</a:t>
            </a:r>
            <a:r>
              <a:rPr lang="en-US" dirty="0"/>
              <a:t> classes to build decision tree models: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sklearn.tree.DecisionTreeClassifier(criterion = 'gini', max_depth = 5)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sklearn.tree.DecisionTreeRegressor(max_depth = 5)</a:t>
            </a:r>
          </a:p>
          <a:p>
            <a:pPr lvl="1"/>
            <a:r>
              <a:rPr lang="en-US" dirty="0"/>
              <a:t>Use class objects to call much of the same methods as in other algorithms.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sklearn.tree.export_graphviz(model, out_file = dot_data, feature_names = X_train.columns.values.tolist(), class_names = ['0', '1'])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Python for Decision Trees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3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EFDF24-95CF-4248-9505-7497C04E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96501-674E-4F0B-BEDE-75111E5A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147" y="2046512"/>
            <a:ext cx="4852927" cy="4176487"/>
          </a:xfrm>
        </p:spPr>
        <p:txBody>
          <a:bodyPr/>
          <a:lstStyle/>
          <a:p>
            <a:r>
              <a:rPr lang="en-US" dirty="0"/>
              <a:t>Your </a:t>
            </a:r>
            <a:r>
              <a:rPr lang="en-US" i="1" dirty="0"/>
              <a:t>Titanic</a:t>
            </a:r>
            <a:r>
              <a:rPr lang="en-US" dirty="0"/>
              <a:t> logistic regression model has done well.</a:t>
            </a:r>
          </a:p>
          <a:p>
            <a:r>
              <a:rPr lang="en-US" dirty="0"/>
              <a:t>It mat not be the best algorithm for the job, though.</a:t>
            </a:r>
          </a:p>
          <a:p>
            <a:r>
              <a:rPr lang="en-US" dirty="0"/>
              <a:t>You'll build a competing model using decision trees, then compare the results.</a:t>
            </a:r>
          </a:p>
          <a:p>
            <a:r>
              <a:rPr lang="en-US" dirty="0"/>
              <a:t>Experimenting with different algorithms is important.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5E669E-A090-4ED8-B988-B609B17A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Building a Decision Tree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9EAA3-D282-4F79-95C0-AD138A10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3" y="2046513"/>
            <a:ext cx="3291566" cy="24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7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Build Random Forest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B1B2C-CC9D-4CBB-BD00-7B0AB745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3" y="2751833"/>
            <a:ext cx="5242571" cy="1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Build Decision Tree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B9C38-73EA-4D50-9966-49E21FCE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3" y="2751833"/>
            <a:ext cx="5242571" cy="1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4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00E36-1F04-4F22-BB5D-F346547C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535A4F-B6A2-4283-8202-71C8176A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to obtain a more skillful prediction than one model in isolation.</a:t>
            </a:r>
          </a:p>
          <a:p>
            <a:r>
              <a:rPr lang="en-US" dirty="0"/>
              <a:t>Aggregating multiple models usually leads to better predictions.</a:t>
            </a:r>
          </a:p>
          <a:p>
            <a:r>
              <a:rPr lang="en-US" dirty="0"/>
              <a:t>Example: Train several models for classifying heart disease in patients.</a:t>
            </a:r>
          </a:p>
          <a:p>
            <a:pPr lvl="1"/>
            <a:r>
              <a:rPr lang="en-US" dirty="0"/>
              <a:t>Choosing the one with the best score isn't always the best approach.</a:t>
            </a:r>
          </a:p>
          <a:p>
            <a:pPr lvl="1"/>
            <a:r>
              <a:rPr lang="en-US" dirty="0"/>
              <a:t>In ensemble learning, the classification that gets the most votes wins out.</a:t>
            </a:r>
          </a:p>
          <a:p>
            <a:r>
              <a:rPr lang="en-US" dirty="0"/>
              <a:t>Example training results: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SVMs</a:t>
            </a:r>
          </a:p>
          <a:p>
            <a:pPr lvl="1"/>
            <a:r>
              <a:rPr lang="en-US" dirty="0"/>
              <a:t>CART</a:t>
            </a:r>
          </a:p>
          <a:p>
            <a:r>
              <a:rPr lang="en-US" dirty="0"/>
              <a:t>Ensemble would choose class 1, even though SVMs had highest accuracy.</a:t>
            </a:r>
          </a:p>
          <a:p>
            <a:r>
              <a:rPr lang="en-US" dirty="0"/>
              <a:t>Consider how rolling a die 100,000 times will likely give you a more even probability distribution than rolling it 100 times.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D0FAE7-DFB8-4C99-BDDB-F6E250E4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47DBEF-DCAC-4FC0-A1C2-439E734ABC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Ensemble Learning</a:t>
            </a:r>
            <a:r>
              <a:rPr lang="en-US" dirty="0"/>
              <a:t>: A type of machine learning in which predictions from multiple models are considered in combination.</a:t>
            </a:r>
          </a:p>
        </p:txBody>
      </p:sp>
    </p:spTree>
    <p:extLst>
      <p:ext uri="{BB962C8B-B14F-4D97-AF65-F5344CB8AC3E}">
        <p14:creationId xmlns:p14="http://schemas.microsoft.com/office/powerpoint/2010/main" val="129915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6252-E3D5-4C8A-A12B-D5E6002E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97811-F75E-4974-8438-C655F25B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652F5EF-80CA-4AB8-B1E2-4397EC140751}"/>
              </a:ext>
            </a:extLst>
          </p:cNvPr>
          <p:cNvGrpSpPr/>
          <p:nvPr/>
        </p:nvGrpSpPr>
        <p:grpSpPr>
          <a:xfrm>
            <a:off x="341925" y="1065612"/>
            <a:ext cx="8335395" cy="5179522"/>
            <a:chOff x="341925" y="1065612"/>
            <a:chExt cx="8335395" cy="51795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B05492-E992-49B2-AAFD-A483CA77A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1925" y="2775777"/>
              <a:ext cx="2586908" cy="2094615"/>
              <a:chOff x="2117024" y="1180212"/>
              <a:chExt cx="5770360" cy="46722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EF97B1-F990-420A-B185-319E256D9EF6}"/>
                  </a:ext>
                </a:extLst>
              </p:cNvPr>
              <p:cNvSpPr/>
              <p:nvPr/>
            </p:nvSpPr>
            <p:spPr>
              <a:xfrm>
                <a:off x="3506772" y="1180212"/>
                <a:ext cx="1786269" cy="680484"/>
              </a:xfrm>
              <a:prstGeom prst="rect">
                <a:avLst/>
              </a:prstGeom>
              <a:solidFill>
                <a:srgbClr val="1C3863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40DB2-B4A2-4E1E-A88F-72C08CC756CC}"/>
                  </a:ext>
                </a:extLst>
              </p:cNvPr>
              <p:cNvSpPr/>
              <p:nvPr/>
            </p:nvSpPr>
            <p:spPr>
              <a:xfrm>
                <a:off x="4794298" y="2502364"/>
                <a:ext cx="1786269" cy="680484"/>
              </a:xfrm>
              <a:prstGeom prst="rect">
                <a:avLst/>
              </a:prstGeom>
              <a:solidFill>
                <a:srgbClr val="1C3863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A2D75C5-A1B6-4E97-8BB7-8AA96EF380E1}"/>
                  </a:ext>
                </a:extLst>
              </p:cNvPr>
              <p:cNvSpPr/>
              <p:nvPr/>
            </p:nvSpPr>
            <p:spPr>
              <a:xfrm>
                <a:off x="3501253" y="3810170"/>
                <a:ext cx="1786269" cy="680484"/>
              </a:xfrm>
              <a:prstGeom prst="rect">
                <a:avLst/>
              </a:prstGeom>
              <a:solidFill>
                <a:srgbClr val="1C3863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596229A-7127-4E25-B6C2-5FDFF872751F}"/>
                  </a:ext>
                </a:extLst>
              </p:cNvPr>
              <p:cNvSpPr/>
              <p:nvPr/>
            </p:nvSpPr>
            <p:spPr>
              <a:xfrm>
                <a:off x="2117024" y="4964645"/>
                <a:ext cx="1222745" cy="887819"/>
              </a:xfrm>
              <a:prstGeom prst="ellipse">
                <a:avLst/>
              </a:prstGeom>
              <a:solidFill>
                <a:srgbClr val="00B050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97BA89-53FC-4A56-87B9-3DB8DB7865A2}"/>
                  </a:ext>
                </a:extLst>
              </p:cNvPr>
              <p:cNvSpPr/>
              <p:nvPr/>
            </p:nvSpPr>
            <p:spPr>
              <a:xfrm>
                <a:off x="6662088" y="3706928"/>
                <a:ext cx="1225296" cy="8869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9287E45-6222-4694-9E62-F406BD98D174}"/>
                  </a:ext>
                </a:extLst>
              </p:cNvPr>
              <p:cNvSpPr/>
              <p:nvPr/>
            </p:nvSpPr>
            <p:spPr>
              <a:xfrm>
                <a:off x="2117024" y="2355101"/>
                <a:ext cx="1225296" cy="8869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FE2B32-D157-414C-93F1-3405567EDC50}"/>
                  </a:ext>
                </a:extLst>
              </p:cNvPr>
              <p:cNvCxnSpPr>
                <a:stCxn id="8" idx="2"/>
              </p:cNvCxnSpPr>
              <p:nvPr/>
            </p:nvCxnSpPr>
            <p:spPr>
              <a:xfrm flipH="1">
                <a:off x="3203448" y="1860696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A6E57AE-7B31-4816-8F93-58C0DFAF33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9905" y="1875042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EEFA447-F4F4-433D-AAA1-3A36A27F644B}"/>
                  </a:ext>
                </a:extLst>
              </p:cNvPr>
              <p:cNvCxnSpPr/>
              <p:nvPr/>
            </p:nvCxnSpPr>
            <p:spPr>
              <a:xfrm flipH="1">
                <a:off x="4501604" y="3182848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E12E7AA-B072-4E78-B24A-EFD0B598D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9645" y="3168502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623D9E4-5F2D-4005-AD7E-E2EB4F76134C}"/>
                  </a:ext>
                </a:extLst>
              </p:cNvPr>
              <p:cNvCxnSpPr/>
              <p:nvPr/>
            </p:nvCxnSpPr>
            <p:spPr>
              <a:xfrm flipH="1">
                <a:off x="3199086" y="4480382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DB398FD-9788-4C07-BE0A-B024E8EBE2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2699" y="4490654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8E37840-2960-497D-8083-36C7FB286946}"/>
                  </a:ext>
                </a:extLst>
              </p:cNvPr>
              <p:cNvSpPr/>
              <p:nvPr/>
            </p:nvSpPr>
            <p:spPr>
              <a:xfrm>
                <a:off x="5488467" y="4965070"/>
                <a:ext cx="1225296" cy="8869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A022BB9-FA46-48C6-AC4A-F3FED1C9F2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4604" y="2775777"/>
              <a:ext cx="2586908" cy="2094615"/>
              <a:chOff x="2117024" y="1180212"/>
              <a:chExt cx="5770360" cy="467225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CD64A4B-856B-45E2-AEE7-CB94C4E0BDB7}"/>
                  </a:ext>
                </a:extLst>
              </p:cNvPr>
              <p:cNvSpPr/>
              <p:nvPr/>
            </p:nvSpPr>
            <p:spPr>
              <a:xfrm>
                <a:off x="3506772" y="1180212"/>
                <a:ext cx="1786269" cy="680484"/>
              </a:xfrm>
              <a:prstGeom prst="rect">
                <a:avLst/>
              </a:prstGeom>
              <a:solidFill>
                <a:srgbClr val="1C3863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BD9435-759E-4E3D-9CFD-8F0CD6B90C60}"/>
                  </a:ext>
                </a:extLst>
              </p:cNvPr>
              <p:cNvSpPr/>
              <p:nvPr/>
            </p:nvSpPr>
            <p:spPr>
              <a:xfrm>
                <a:off x="4794298" y="2502364"/>
                <a:ext cx="1786269" cy="680484"/>
              </a:xfrm>
              <a:prstGeom prst="rect">
                <a:avLst/>
              </a:prstGeom>
              <a:solidFill>
                <a:srgbClr val="1C3863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B88C3CB-04EF-4F3B-B6C3-C64AE56561CB}"/>
                  </a:ext>
                </a:extLst>
              </p:cNvPr>
              <p:cNvSpPr/>
              <p:nvPr/>
            </p:nvSpPr>
            <p:spPr>
              <a:xfrm>
                <a:off x="3501253" y="3810170"/>
                <a:ext cx="1786269" cy="680484"/>
              </a:xfrm>
              <a:prstGeom prst="rect">
                <a:avLst/>
              </a:prstGeom>
              <a:solidFill>
                <a:srgbClr val="1C3863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98D07F6-3A30-47E1-9CDA-A205694C1F53}"/>
                  </a:ext>
                </a:extLst>
              </p:cNvPr>
              <p:cNvSpPr/>
              <p:nvPr/>
            </p:nvSpPr>
            <p:spPr>
              <a:xfrm>
                <a:off x="2117024" y="4964645"/>
                <a:ext cx="1222745" cy="8878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E0F6B06-03D9-4378-B94E-814608D3018C}"/>
                  </a:ext>
                </a:extLst>
              </p:cNvPr>
              <p:cNvSpPr/>
              <p:nvPr/>
            </p:nvSpPr>
            <p:spPr>
              <a:xfrm>
                <a:off x="6662088" y="3706928"/>
                <a:ext cx="1225296" cy="886968"/>
              </a:xfrm>
              <a:prstGeom prst="ellipse">
                <a:avLst/>
              </a:prstGeom>
              <a:solidFill>
                <a:srgbClr val="C00000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623D213-F298-480B-B9C7-005298B5DAD7}"/>
                  </a:ext>
                </a:extLst>
              </p:cNvPr>
              <p:cNvSpPr/>
              <p:nvPr/>
            </p:nvSpPr>
            <p:spPr>
              <a:xfrm>
                <a:off x="2117024" y="2355101"/>
                <a:ext cx="1225296" cy="8869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72C6E77-8F01-48C7-BA4F-E51B56FA77EB}"/>
                  </a:ext>
                </a:extLst>
              </p:cNvPr>
              <p:cNvCxnSpPr>
                <a:stCxn id="49" idx="2"/>
              </p:cNvCxnSpPr>
              <p:nvPr/>
            </p:nvCxnSpPr>
            <p:spPr>
              <a:xfrm flipH="1">
                <a:off x="3203448" y="1860696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3D4696D-E972-491E-B0E6-6115747F77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9905" y="1875042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95F52C6-8500-45D5-BE70-3876FEF976DE}"/>
                  </a:ext>
                </a:extLst>
              </p:cNvPr>
              <p:cNvCxnSpPr/>
              <p:nvPr/>
            </p:nvCxnSpPr>
            <p:spPr>
              <a:xfrm flipH="1">
                <a:off x="4501604" y="3182848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9926B29-C84B-4507-921B-5C29C3A23E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9645" y="3168502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A10A648-2132-4DD4-80BF-DA100268318C}"/>
                  </a:ext>
                </a:extLst>
              </p:cNvPr>
              <p:cNvCxnSpPr/>
              <p:nvPr/>
            </p:nvCxnSpPr>
            <p:spPr>
              <a:xfrm flipH="1">
                <a:off x="3199086" y="4480382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129B90B-B707-4579-BEE5-983B8A251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2699" y="4490654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33E306-20CC-4814-877A-E842A367497A}"/>
                  </a:ext>
                </a:extLst>
              </p:cNvPr>
              <p:cNvSpPr/>
              <p:nvPr/>
            </p:nvSpPr>
            <p:spPr>
              <a:xfrm>
                <a:off x="5488467" y="4965070"/>
                <a:ext cx="1225296" cy="8869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4B5B65E-8ECB-45C1-B836-0594E80BD9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90412" y="2775777"/>
              <a:ext cx="2586908" cy="2094615"/>
              <a:chOff x="2117024" y="1180212"/>
              <a:chExt cx="5770360" cy="467225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E86F7B6-5070-49FB-80CD-ED2EA85EBA66}"/>
                  </a:ext>
                </a:extLst>
              </p:cNvPr>
              <p:cNvSpPr/>
              <p:nvPr/>
            </p:nvSpPr>
            <p:spPr>
              <a:xfrm>
                <a:off x="3506772" y="1180212"/>
                <a:ext cx="1786269" cy="680484"/>
              </a:xfrm>
              <a:prstGeom prst="rect">
                <a:avLst/>
              </a:prstGeom>
              <a:solidFill>
                <a:srgbClr val="1C3863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C03482D-7634-4B96-9986-7965A6D47010}"/>
                  </a:ext>
                </a:extLst>
              </p:cNvPr>
              <p:cNvSpPr/>
              <p:nvPr/>
            </p:nvSpPr>
            <p:spPr>
              <a:xfrm>
                <a:off x="4794298" y="2502364"/>
                <a:ext cx="1786269" cy="680484"/>
              </a:xfrm>
              <a:prstGeom prst="rect">
                <a:avLst/>
              </a:prstGeom>
              <a:solidFill>
                <a:srgbClr val="1C3863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979E87-D48C-465F-AA47-846656C04DC6}"/>
                  </a:ext>
                </a:extLst>
              </p:cNvPr>
              <p:cNvSpPr/>
              <p:nvPr/>
            </p:nvSpPr>
            <p:spPr>
              <a:xfrm>
                <a:off x="3501253" y="3810170"/>
                <a:ext cx="1786269" cy="680484"/>
              </a:xfrm>
              <a:prstGeom prst="rect">
                <a:avLst/>
              </a:prstGeom>
              <a:solidFill>
                <a:srgbClr val="1C3863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589E9F4-D768-44CF-9CCA-D19E912624AF}"/>
                  </a:ext>
                </a:extLst>
              </p:cNvPr>
              <p:cNvSpPr/>
              <p:nvPr/>
            </p:nvSpPr>
            <p:spPr>
              <a:xfrm>
                <a:off x="2117024" y="4964645"/>
                <a:ext cx="1222745" cy="8878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AA7076-2F88-41F1-B440-7CB0544381F1}"/>
                  </a:ext>
                </a:extLst>
              </p:cNvPr>
              <p:cNvSpPr/>
              <p:nvPr/>
            </p:nvSpPr>
            <p:spPr>
              <a:xfrm>
                <a:off x="6662088" y="3706928"/>
                <a:ext cx="1225296" cy="8869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CB51381-DA96-4C59-97A2-486B57D98C10}"/>
                  </a:ext>
                </a:extLst>
              </p:cNvPr>
              <p:cNvSpPr/>
              <p:nvPr/>
            </p:nvSpPr>
            <p:spPr>
              <a:xfrm>
                <a:off x="2117024" y="2355101"/>
                <a:ext cx="1225296" cy="8869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216C99-2C39-4C98-8294-F7F05A4F8200}"/>
                  </a:ext>
                </a:extLst>
              </p:cNvPr>
              <p:cNvCxnSpPr>
                <a:stCxn id="63" idx="2"/>
              </p:cNvCxnSpPr>
              <p:nvPr/>
            </p:nvCxnSpPr>
            <p:spPr>
              <a:xfrm flipH="1">
                <a:off x="3203448" y="1860696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86C7290-D1ED-4BB9-8D6D-2127556877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9905" y="1875042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74A3700-B966-4473-899E-FB93CF9F0FD6}"/>
                  </a:ext>
                </a:extLst>
              </p:cNvPr>
              <p:cNvCxnSpPr/>
              <p:nvPr/>
            </p:nvCxnSpPr>
            <p:spPr>
              <a:xfrm flipH="1">
                <a:off x="4501604" y="3182848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E23E530-80D5-49BD-92C1-F22DED1645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9645" y="3168502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0D2094B-18B1-4AAD-AB29-88AD9E570B65}"/>
                  </a:ext>
                </a:extLst>
              </p:cNvPr>
              <p:cNvCxnSpPr/>
              <p:nvPr/>
            </p:nvCxnSpPr>
            <p:spPr>
              <a:xfrm flipH="1">
                <a:off x="3199086" y="4480382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B589056-40F8-4A2E-AC7B-E7ECD8BB22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2699" y="4490654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206260E-9984-4F9B-A333-EEBAE26DEBC0}"/>
                  </a:ext>
                </a:extLst>
              </p:cNvPr>
              <p:cNvSpPr/>
              <p:nvPr/>
            </p:nvSpPr>
            <p:spPr>
              <a:xfrm>
                <a:off x="5488467" y="4965070"/>
                <a:ext cx="1225296" cy="886968"/>
              </a:xfrm>
              <a:prstGeom prst="ellipse">
                <a:avLst/>
              </a:prstGeom>
              <a:solidFill>
                <a:srgbClr val="C00000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sp>
          <p:nvSpPr>
            <p:cNvPr id="79" name="AutoShape 304">
              <a:extLst>
                <a:ext uri="{FF2B5EF4-FFF2-40B4-BE49-F238E27FC236}">
                  <a16:creationId xmlns:a16="http://schemas.microsoft.com/office/drawing/2014/main" id="{23C3E552-DE26-4CF6-939F-99984E798E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74399">
              <a:off x="1818807" y="3102191"/>
              <a:ext cx="348870" cy="151067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AutoShape 304">
              <a:extLst>
                <a:ext uri="{FF2B5EF4-FFF2-40B4-BE49-F238E27FC236}">
                  <a16:creationId xmlns:a16="http://schemas.microsoft.com/office/drawing/2014/main" id="{81AA6174-BFAD-4B02-B41C-5F525A9CF9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577076">
              <a:off x="1139895" y="3696446"/>
              <a:ext cx="348870" cy="151067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AutoShape 304">
              <a:extLst>
                <a:ext uri="{FF2B5EF4-FFF2-40B4-BE49-F238E27FC236}">
                  <a16:creationId xmlns:a16="http://schemas.microsoft.com/office/drawing/2014/main" id="{428272D2-3C4B-4B6F-9B69-7D8D50C484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577076">
              <a:off x="582694" y="4224173"/>
              <a:ext cx="348870" cy="151067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AutoShape 304">
              <a:extLst>
                <a:ext uri="{FF2B5EF4-FFF2-40B4-BE49-F238E27FC236}">
                  <a16:creationId xmlns:a16="http://schemas.microsoft.com/office/drawing/2014/main" id="{0FB38223-985A-49A1-8899-AC34EA83E3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74399">
              <a:off x="4705147" y="3095760"/>
              <a:ext cx="348870" cy="151067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AutoShape 304">
              <a:extLst>
                <a:ext uri="{FF2B5EF4-FFF2-40B4-BE49-F238E27FC236}">
                  <a16:creationId xmlns:a16="http://schemas.microsoft.com/office/drawing/2014/main" id="{3648C17B-83F4-434E-8A26-772C6B16EE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74399">
              <a:off x="5295659" y="3624594"/>
              <a:ext cx="348870" cy="151067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AutoShape 304">
              <a:extLst>
                <a:ext uri="{FF2B5EF4-FFF2-40B4-BE49-F238E27FC236}">
                  <a16:creationId xmlns:a16="http://schemas.microsoft.com/office/drawing/2014/main" id="{38A9A50D-FD28-47E8-B38E-7DF2A04CFE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74399">
              <a:off x="7597579" y="3064480"/>
              <a:ext cx="348870" cy="151067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AutoShape 304">
              <a:extLst>
                <a:ext uri="{FF2B5EF4-FFF2-40B4-BE49-F238E27FC236}">
                  <a16:creationId xmlns:a16="http://schemas.microsoft.com/office/drawing/2014/main" id="{CBED4345-477C-4BAD-88CF-A488F248F9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577076">
              <a:off x="6895965" y="3689878"/>
              <a:ext cx="348870" cy="151067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AutoShape 304">
              <a:extLst>
                <a:ext uri="{FF2B5EF4-FFF2-40B4-BE49-F238E27FC236}">
                  <a16:creationId xmlns:a16="http://schemas.microsoft.com/office/drawing/2014/main" id="{F30EC740-FE7C-46DF-9315-37E043C567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4747">
              <a:off x="7556547" y="4214409"/>
              <a:ext cx="348870" cy="151067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AutoShape 304">
              <a:extLst>
                <a:ext uri="{FF2B5EF4-FFF2-40B4-BE49-F238E27FC236}">
                  <a16:creationId xmlns:a16="http://schemas.microsoft.com/office/drawing/2014/main" id="{1728B033-0B7E-4762-AF87-2E07A4D8DB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295014">
              <a:off x="1744377" y="2029460"/>
              <a:ext cx="2685141" cy="228130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AutoShape 304">
              <a:extLst>
                <a:ext uri="{FF2B5EF4-FFF2-40B4-BE49-F238E27FC236}">
                  <a16:creationId xmlns:a16="http://schemas.microsoft.com/office/drawing/2014/main" id="{710D8B1F-8B74-4C2D-A616-1041B4ED5B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304986" flipH="1">
              <a:off x="4111068" y="2032427"/>
              <a:ext cx="2685141" cy="228130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AutoShape 304">
              <a:extLst>
                <a:ext uri="{FF2B5EF4-FFF2-40B4-BE49-F238E27FC236}">
                  <a16:creationId xmlns:a16="http://schemas.microsoft.com/office/drawing/2014/main" id="{18D0C065-EE56-4198-9BB2-C5862AA39E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81607" y="2008094"/>
              <a:ext cx="1164195" cy="196380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 Box 307">
              <a:extLst>
                <a:ext uri="{FF2B5EF4-FFF2-40B4-BE49-F238E27FC236}">
                  <a16:creationId xmlns:a16="http://schemas.microsoft.com/office/drawing/2014/main" id="{0B557EDC-43D8-42C6-8D6C-7189ED057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574" y="5066636"/>
              <a:ext cx="14906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Class 1</a:t>
              </a:r>
            </a:p>
          </p:txBody>
        </p:sp>
        <p:sp>
          <p:nvSpPr>
            <p:cNvPr id="92" name="Text Box 307">
              <a:extLst>
                <a:ext uri="{FF2B5EF4-FFF2-40B4-BE49-F238E27FC236}">
                  <a16:creationId xmlns:a16="http://schemas.microsoft.com/office/drawing/2014/main" id="{2C66E6E1-7CE3-4A9F-9FF6-01D1BA5C4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688" y="5060694"/>
              <a:ext cx="14906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Class 0</a:t>
              </a:r>
            </a:p>
          </p:txBody>
        </p:sp>
        <p:sp>
          <p:nvSpPr>
            <p:cNvPr id="93" name="Text Box 307">
              <a:extLst>
                <a:ext uri="{FF2B5EF4-FFF2-40B4-BE49-F238E27FC236}">
                  <a16:creationId xmlns:a16="http://schemas.microsoft.com/office/drawing/2014/main" id="{92B709D5-73C1-4EB8-BC5C-F63E92770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6045" y="5066179"/>
              <a:ext cx="14906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Class 0</a:t>
              </a:r>
            </a:p>
          </p:txBody>
        </p:sp>
        <p:sp>
          <p:nvSpPr>
            <p:cNvPr id="94" name="Text Box 307">
              <a:extLst>
                <a:ext uri="{FF2B5EF4-FFF2-40B4-BE49-F238E27FC236}">
                  <a16:creationId xmlns:a16="http://schemas.microsoft.com/office/drawing/2014/main" id="{489F291F-B630-44D8-8946-0FC0735CD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630" y="5783469"/>
              <a:ext cx="20858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Mode = Class 0</a:t>
              </a:r>
            </a:p>
          </p:txBody>
        </p:sp>
        <p:sp>
          <p:nvSpPr>
            <p:cNvPr id="95" name="Text Box 307">
              <a:extLst>
                <a:ext uri="{FF2B5EF4-FFF2-40B4-BE49-F238E27FC236}">
                  <a16:creationId xmlns:a16="http://schemas.microsoft.com/office/drawing/2014/main" id="{D654A527-878D-45EE-BC41-736174CD9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688" y="1065612"/>
              <a:ext cx="14906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Data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47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F1913-C6B5-46AE-BAE0-0523C55B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A4B44-5C55-41A9-B549-C11E8A24F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Cross-validation isn't necessary with random forests.</a:t>
            </a:r>
          </a:p>
          <a:p>
            <a:r>
              <a:rPr lang="en-US" dirty="0"/>
              <a:t>Bagging process relies on representative sampling.</a:t>
            </a:r>
          </a:p>
          <a:p>
            <a:pPr lvl="1"/>
            <a:r>
              <a:rPr lang="en-US" dirty="0"/>
              <a:t>Samples about 2/3 of data for a given tree.</a:t>
            </a:r>
          </a:p>
          <a:p>
            <a:pPr lvl="1"/>
            <a:r>
              <a:rPr lang="en-US" dirty="0"/>
              <a:t>Remaining 1/3 is left out of that tree (called </a:t>
            </a:r>
            <a:r>
              <a:rPr lang="en-US" i="1" dirty="0"/>
              <a:t>out-of-bag</a:t>
            </a:r>
            <a:r>
              <a:rPr lang="en-US" dirty="0"/>
              <a:t>).</a:t>
            </a:r>
          </a:p>
          <a:p>
            <a:r>
              <a:rPr lang="en-US" dirty="0"/>
              <a:t>No one tree sees all data, but entire forest does.</a:t>
            </a:r>
          </a:p>
          <a:p>
            <a:r>
              <a:rPr lang="en-US" dirty="0"/>
              <a:t>You can evaluate performance of each tree based on data it hasn't seen.</a:t>
            </a:r>
          </a:p>
          <a:p>
            <a:pPr lvl="1"/>
            <a:r>
              <a:rPr lang="en-US" dirty="0"/>
              <a:t>Returns an error.</a:t>
            </a:r>
          </a:p>
          <a:p>
            <a:pPr lvl="1"/>
            <a:r>
              <a:rPr lang="en-US" dirty="0"/>
              <a:t>Average each error to get out-of-bag error for forest.</a:t>
            </a:r>
          </a:p>
          <a:p>
            <a:r>
              <a:rPr lang="en-US" dirty="0"/>
              <a:t>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Each example left out of tree is used to validate training on that tree.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Each tree predicts a class for example, then majority vote is taken.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Majority vote compared to actual label.</a:t>
            </a:r>
          </a:p>
          <a:p>
            <a:r>
              <a:rPr lang="en-US" dirty="0"/>
              <a:t>Out-of-bag error indicates ratio of incorrect majority predictions to correct predictions.</a:t>
            </a:r>
          </a:p>
          <a:p>
            <a:pPr lvl="1"/>
            <a:r>
              <a:rPr lang="en-US" dirty="0"/>
              <a:t>Considers all out-of-bag examples.</a:t>
            </a:r>
          </a:p>
          <a:p>
            <a:pPr lvl="1"/>
            <a:r>
              <a:rPr lang="en-US" dirty="0"/>
              <a:t>Error of 0.19 means 19% of predictions were incorrect.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53F2B-119E-4C03-A2C3-F578814F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Out-of-Bag Error</a:t>
            </a:r>
          </a:p>
        </p:txBody>
      </p:sp>
    </p:spTree>
    <p:extLst>
      <p:ext uri="{BB962C8B-B14F-4D97-AF65-F5344CB8AC3E}">
        <p14:creationId xmlns:p14="http://schemas.microsoft.com/office/powerpoint/2010/main" val="2346137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C38505-F793-40C6-88D7-1A2E4C94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6AA79-703E-4478-9041-67AE42D0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4C7B-69D9-491E-BEF3-2FD1023B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individual decision tree hyperparameters apply to forests as well.</a:t>
            </a:r>
          </a:p>
          <a:p>
            <a:pPr lvl="1"/>
            <a:r>
              <a:rPr lang="en-US" dirty="0"/>
              <a:t>Max depth, minimum samples for a split, etc.</a:t>
            </a:r>
          </a:p>
          <a:p>
            <a:pPr lvl="1"/>
            <a:r>
              <a:rPr lang="en-US" dirty="0"/>
              <a:t>Can't change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splitter</a:t>
            </a:r>
            <a:r>
              <a:rPr lang="en-US" dirty="0"/>
              <a:t>—forced to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"random"</a:t>
            </a:r>
            <a:r>
              <a:rPr lang="en-US" dirty="0"/>
              <a:t>.</a:t>
            </a:r>
          </a:p>
          <a:p>
            <a:r>
              <a:rPr lang="en-US" dirty="0"/>
              <a:t>Unique hyperparameter: number of trees in forest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more trees you add, the more skillful the prediction will be.</a:t>
            </a:r>
          </a:p>
          <a:p>
            <a:pPr lvl="1"/>
            <a:r>
              <a:rPr lang="en-US" dirty="0"/>
              <a:t>More trees leads to more computational cost.</a:t>
            </a:r>
          </a:p>
          <a:p>
            <a:pPr lvl="1"/>
            <a:r>
              <a:rPr lang="en-US" dirty="0"/>
              <a:t>Usually diminishing returns after a few hundred trees.</a:t>
            </a:r>
          </a:p>
        </p:txBody>
      </p:sp>
    </p:spTree>
    <p:extLst>
      <p:ext uri="{BB962C8B-B14F-4D97-AF65-F5344CB8AC3E}">
        <p14:creationId xmlns:p14="http://schemas.microsoft.com/office/powerpoint/2010/main" val="3930659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49E16-8ECD-4E53-8B32-8BD7547A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0FD56-DFB2-4872-B2B9-E7BD8089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 can also reveal the importance of features.</a:t>
            </a:r>
          </a:p>
          <a:p>
            <a:pPr lvl="1"/>
            <a:r>
              <a:rPr lang="en-US" dirty="0"/>
              <a:t>For diabetes risk, age may be more important in making predictions than height.</a:t>
            </a:r>
          </a:p>
          <a:p>
            <a:r>
              <a:rPr lang="en-US" dirty="0"/>
              <a:t>Random forests consider how well decision nodes for features reduce impurity.</a:t>
            </a:r>
          </a:p>
          <a:p>
            <a:pPr lvl="1"/>
            <a:r>
              <a:rPr lang="en-US" dirty="0"/>
              <a:t>Takes weighted average of impurity across all trees.</a:t>
            </a:r>
          </a:p>
          <a:p>
            <a:pPr lvl="1"/>
            <a:r>
              <a:rPr lang="en-US" dirty="0"/>
              <a:t>Amount of data examples at node influences weight.</a:t>
            </a:r>
          </a:p>
          <a:p>
            <a:pPr lvl="1"/>
            <a:r>
              <a:rPr lang="en-US" dirty="0"/>
              <a:t>Output for each feature is a value between 0 and 1.</a:t>
            </a:r>
          </a:p>
          <a:p>
            <a:pPr lvl="1"/>
            <a:r>
              <a:rPr lang="en-US" dirty="0"/>
              <a:t>All features together add up to 1.</a:t>
            </a:r>
          </a:p>
          <a:p>
            <a:r>
              <a:rPr lang="en-US" dirty="0"/>
              <a:t>Example feature importance values:</a:t>
            </a:r>
          </a:p>
          <a:p>
            <a:pPr lvl="1"/>
            <a:r>
              <a:rPr lang="en-US" dirty="0"/>
              <a:t>Body weight: 35%</a:t>
            </a:r>
          </a:p>
          <a:p>
            <a:pPr lvl="1"/>
            <a:r>
              <a:rPr lang="en-US" dirty="0"/>
              <a:t>Age: 21%</a:t>
            </a:r>
          </a:p>
          <a:p>
            <a:pPr lvl="1"/>
            <a:r>
              <a:rPr lang="en-US" dirty="0"/>
              <a:t>Blood pressure: 14%</a:t>
            </a:r>
          </a:p>
          <a:p>
            <a:pPr lvl="1"/>
            <a:r>
              <a:rPr lang="en-US" dirty="0"/>
              <a:t>Weekly exercise: 13%</a:t>
            </a:r>
          </a:p>
          <a:p>
            <a:pPr lvl="1"/>
            <a:r>
              <a:rPr lang="en-US" dirty="0"/>
              <a:t>Family history: 10%</a:t>
            </a:r>
          </a:p>
          <a:p>
            <a:pPr lvl="1"/>
            <a:r>
              <a:rPr lang="en-US" dirty="0"/>
              <a:t>Race: 6%</a:t>
            </a:r>
          </a:p>
          <a:p>
            <a:pPr lvl="1"/>
            <a:r>
              <a:rPr lang="en-US" dirty="0"/>
              <a:t>Others: 1%</a:t>
            </a:r>
          </a:p>
          <a:p>
            <a:r>
              <a:rPr lang="en-US" dirty="0"/>
              <a:t>Because "Others" is so low in importance, you may want to remove it from training.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3897AE-8155-485C-9D8D-3A8544DB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Benefits</a:t>
            </a:r>
          </a:p>
        </p:txBody>
      </p:sp>
    </p:spTree>
    <p:extLst>
      <p:ext uri="{BB962C8B-B14F-4D97-AF65-F5344CB8AC3E}">
        <p14:creationId xmlns:p14="http://schemas.microsoft.com/office/powerpoint/2010/main" val="311289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random forests to improve model skill and reduce overfitting.</a:t>
            </a:r>
          </a:p>
          <a:p>
            <a:r>
              <a:rPr lang="en-US" dirty="0"/>
              <a:t>Use bagging with random forests.</a:t>
            </a:r>
          </a:p>
          <a:p>
            <a:r>
              <a:rPr lang="en-US" dirty="0"/>
              <a:t>Consider that bagging can make cross-validation unnecessary.</a:t>
            </a:r>
          </a:p>
          <a:p>
            <a:r>
              <a:rPr lang="en-US" dirty="0"/>
              <a:t>Use out-of-bag error to evaluate performance of trees in forest.</a:t>
            </a:r>
          </a:p>
          <a:p>
            <a:r>
              <a:rPr lang="en-US" dirty="0"/>
              <a:t>Use most of the same hyperparameters as with individual trees.</a:t>
            </a:r>
          </a:p>
          <a:p>
            <a:r>
              <a:rPr lang="en-US" dirty="0"/>
              <a:t>Consider limiting the number of trees to around a few hundred.</a:t>
            </a:r>
          </a:p>
          <a:p>
            <a:r>
              <a:rPr lang="en-US" dirty="0"/>
              <a:t>Use random forests for feature selection.</a:t>
            </a:r>
          </a:p>
          <a:p>
            <a:r>
              <a:rPr lang="en-US" dirty="0"/>
              <a:t>Evaluate random forests using the same metrics introduced earlier.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Random Forest Model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80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scikit-learn's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RandomForestClassifier()</a:t>
            </a:r>
            <a:r>
              <a:rPr lang="en-US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RandomForestRegressor()</a:t>
            </a:r>
            <a:r>
              <a:rPr lang="en-US" dirty="0"/>
              <a:t> classes to build decision tree models: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sklearn.tree.RandomForestClassifier(n_estimators = 100, criterion = 'gini', max_depth = 5)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sklearn.tree.RandomForestRegressor(n_estimators = 100, max_depth = 5)</a:t>
            </a:r>
          </a:p>
          <a:p>
            <a:pPr lvl="1"/>
            <a:r>
              <a:rPr lang="en-US" dirty="0"/>
              <a:t>Use class objects to call much of the same methods as in other algorithms.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model.oob_score_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model.oob_decision_function_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model.feature_importances_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Python for Random Forests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42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F8E6EC-478D-4468-8A9E-2E51E68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A6BFB-6A93-4E5E-8C00-9E98F810E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292626"/>
            <a:ext cx="4998701" cy="3930374"/>
          </a:xfrm>
        </p:spPr>
        <p:txBody>
          <a:bodyPr/>
          <a:lstStyle/>
          <a:p>
            <a:r>
              <a:rPr lang="en-US" dirty="0"/>
              <a:t>You want to try the </a:t>
            </a:r>
            <a:r>
              <a:rPr lang="en-US" i="1" dirty="0"/>
              <a:t>Titanic</a:t>
            </a:r>
            <a:r>
              <a:rPr lang="en-US" dirty="0"/>
              <a:t> model on more algorithms.</a:t>
            </a:r>
          </a:p>
          <a:p>
            <a:r>
              <a:rPr lang="en-US" dirty="0"/>
              <a:t>You built a decision tree, but multiple trees in an ensemble may perform better.</a:t>
            </a:r>
          </a:p>
          <a:p>
            <a:r>
              <a:rPr lang="en-US" dirty="0"/>
              <a:t>You'll build a random forest classifier and see how it does.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92554-7AD9-4989-80E4-92B630C0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Building a Random Forest Model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4E3FB-29FE-4ABA-A1E4-F7148258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8" y="2169224"/>
            <a:ext cx="3291566" cy="24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09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E3A3F-B1FE-4F57-9349-94AB8436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4A6-CA34-42AF-A958-76CA1FE48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your own environment, how might you use decision trees to solve business problems?</a:t>
            </a:r>
          </a:p>
          <a:p>
            <a:r>
              <a:rPr lang="en-US" dirty="0"/>
              <a:t>In your own environment, how might you use random forests to solve business problems?</a:t>
            </a:r>
          </a:p>
        </p:txBody>
      </p:sp>
    </p:spTree>
    <p:extLst>
      <p:ext uri="{BB962C8B-B14F-4D97-AF65-F5344CB8AC3E}">
        <p14:creationId xmlns:p14="http://schemas.microsoft.com/office/powerpoint/2010/main" val="421035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0B57-655C-4898-92B7-C349C973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9B179-E8CA-4470-B74F-A22094FA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E1A5DF-2DCA-4A6C-A909-E936FDF047C8}"/>
              </a:ext>
            </a:extLst>
          </p:cNvPr>
          <p:cNvGrpSpPr/>
          <p:nvPr/>
        </p:nvGrpSpPr>
        <p:grpSpPr>
          <a:xfrm>
            <a:off x="1405695" y="1180212"/>
            <a:ext cx="6332610" cy="4672252"/>
            <a:chOff x="1835260" y="1180212"/>
            <a:chExt cx="6332610" cy="46722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D1DB15-2889-41C0-910C-EC37F71AE53E}"/>
                </a:ext>
              </a:extLst>
            </p:cNvPr>
            <p:cNvSpPr/>
            <p:nvPr/>
          </p:nvSpPr>
          <p:spPr>
            <a:xfrm>
              <a:off x="3506772" y="1180212"/>
              <a:ext cx="1786269" cy="680484"/>
            </a:xfrm>
            <a:prstGeom prst="rect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000B1-B907-475F-AFB9-A94C5FCBBABB}"/>
                </a:ext>
              </a:extLst>
            </p:cNvPr>
            <p:cNvSpPr txBox="1"/>
            <p:nvPr/>
          </p:nvSpPr>
          <p:spPr>
            <a:xfrm>
              <a:off x="3506771" y="1351177"/>
              <a:ext cx="178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Violations &gt; 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CA5F16-BF95-4758-AFE2-FD0EA7A1A0E0}"/>
                </a:ext>
              </a:extLst>
            </p:cNvPr>
            <p:cNvSpPr/>
            <p:nvPr/>
          </p:nvSpPr>
          <p:spPr>
            <a:xfrm>
              <a:off x="4794298" y="2502364"/>
              <a:ext cx="1786269" cy="680484"/>
            </a:xfrm>
            <a:prstGeom prst="rect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A01693-02F1-4B2A-A527-2C4077E41559}"/>
                </a:ext>
              </a:extLst>
            </p:cNvPr>
            <p:cNvSpPr txBox="1"/>
            <p:nvPr/>
          </p:nvSpPr>
          <p:spPr>
            <a:xfrm>
              <a:off x="4794297" y="2673329"/>
              <a:ext cx="178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Account age &gt; 1 yr.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4C0C2B-51CF-43FF-A381-50D09A318F28}"/>
                </a:ext>
              </a:extLst>
            </p:cNvPr>
            <p:cNvSpPr/>
            <p:nvPr/>
          </p:nvSpPr>
          <p:spPr>
            <a:xfrm>
              <a:off x="3501253" y="3810170"/>
              <a:ext cx="1786269" cy="680484"/>
            </a:xfrm>
            <a:prstGeom prst="rect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8B146C-E6CA-4F3B-89F0-EF8D8F9FAE33}"/>
                </a:ext>
              </a:extLst>
            </p:cNvPr>
            <p:cNvSpPr txBox="1"/>
            <p:nvPr/>
          </p:nvSpPr>
          <p:spPr>
            <a:xfrm>
              <a:off x="3501252" y="3981135"/>
              <a:ext cx="178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Balance &gt; $50k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C4D352-F707-48E9-9CA9-96831192DDE8}"/>
                </a:ext>
              </a:extLst>
            </p:cNvPr>
            <p:cNvSpPr/>
            <p:nvPr/>
          </p:nvSpPr>
          <p:spPr>
            <a:xfrm>
              <a:off x="2117024" y="4964645"/>
              <a:ext cx="1222745" cy="887819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2A3F17-8588-4B3C-9D21-8F7E202DCC29}"/>
                </a:ext>
              </a:extLst>
            </p:cNvPr>
            <p:cNvSpPr/>
            <p:nvPr/>
          </p:nvSpPr>
          <p:spPr>
            <a:xfrm>
              <a:off x="6662088" y="3706928"/>
              <a:ext cx="1225296" cy="886968"/>
            </a:xfrm>
            <a:prstGeom prst="ellipse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D5E5CC-539B-4F18-B97F-18FD17F947FC}"/>
                </a:ext>
              </a:extLst>
            </p:cNvPr>
            <p:cNvSpPr/>
            <p:nvPr/>
          </p:nvSpPr>
          <p:spPr>
            <a:xfrm>
              <a:off x="2117024" y="2355101"/>
              <a:ext cx="1225296" cy="886968"/>
            </a:xfrm>
            <a:prstGeom prst="ellipse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E62EC6-CB91-4951-BBF1-9CD4EE609B0E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3203448" y="1860696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E7816E8-B875-429F-891B-93A6D05D0A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9905" y="1875042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B06090-0184-4CD2-9770-CD62C7DAC93F}"/>
                </a:ext>
              </a:extLst>
            </p:cNvPr>
            <p:cNvCxnSpPr/>
            <p:nvPr/>
          </p:nvCxnSpPr>
          <p:spPr>
            <a:xfrm flipH="1">
              <a:off x="4501604" y="3182848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A9828C-9BFD-4F16-B4B7-19CFC5E8BE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9645" y="3168502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902263-26C4-4D42-AC3C-20E175F40B9C}"/>
                </a:ext>
              </a:extLst>
            </p:cNvPr>
            <p:cNvCxnSpPr/>
            <p:nvPr/>
          </p:nvCxnSpPr>
          <p:spPr>
            <a:xfrm flipH="1">
              <a:off x="3199086" y="4480382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57E866-94F9-430A-A6C0-E394E5F744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2699" y="4490654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76FF2E-956E-4036-BF82-EDEFE3FA71BF}"/>
                </a:ext>
              </a:extLst>
            </p:cNvPr>
            <p:cNvSpPr/>
            <p:nvPr/>
          </p:nvSpPr>
          <p:spPr>
            <a:xfrm>
              <a:off x="5488467" y="4965070"/>
              <a:ext cx="1225296" cy="886968"/>
            </a:xfrm>
            <a:prstGeom prst="ellipse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9E1C16-25C1-4C73-96A4-3CF0C0BC2C9E}"/>
                </a:ext>
              </a:extLst>
            </p:cNvPr>
            <p:cNvSpPr txBox="1"/>
            <p:nvPr/>
          </p:nvSpPr>
          <p:spPr>
            <a:xfrm>
              <a:off x="1835261" y="5234433"/>
              <a:ext cx="178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Preferred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A466EB-BE6A-45FD-ABE9-DB8458CF1C65}"/>
                </a:ext>
              </a:extLst>
            </p:cNvPr>
            <p:cNvSpPr txBox="1"/>
            <p:nvPr/>
          </p:nvSpPr>
          <p:spPr>
            <a:xfrm>
              <a:off x="1835260" y="2634014"/>
              <a:ext cx="178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Not preferred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9257F1-B641-4735-80CC-07B38668ED6D}"/>
                </a:ext>
              </a:extLst>
            </p:cNvPr>
            <p:cNvSpPr txBox="1"/>
            <p:nvPr/>
          </p:nvSpPr>
          <p:spPr>
            <a:xfrm>
              <a:off x="5207980" y="5249821"/>
              <a:ext cx="178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Not preferred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1D5827-46A3-43FA-8C64-A8F73272CA87}"/>
                </a:ext>
              </a:extLst>
            </p:cNvPr>
            <p:cNvSpPr txBox="1"/>
            <p:nvPr/>
          </p:nvSpPr>
          <p:spPr>
            <a:xfrm>
              <a:off x="6381601" y="3991164"/>
              <a:ext cx="1786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Not preferred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4F533B-5094-4AC8-A70F-6B9A1EFFE313}"/>
                </a:ext>
              </a:extLst>
            </p:cNvPr>
            <p:cNvSpPr txBox="1"/>
            <p:nvPr/>
          </p:nvSpPr>
          <p:spPr>
            <a:xfrm>
              <a:off x="3242323" y="1914132"/>
              <a:ext cx="559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EBB65C-F16D-4668-AB17-E29D70294858}"/>
                </a:ext>
              </a:extLst>
            </p:cNvPr>
            <p:cNvSpPr txBox="1"/>
            <p:nvPr/>
          </p:nvSpPr>
          <p:spPr>
            <a:xfrm>
              <a:off x="4573492" y="3259723"/>
              <a:ext cx="559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C41D23-106D-47B2-A300-26D605F1656A}"/>
                </a:ext>
              </a:extLst>
            </p:cNvPr>
            <p:cNvSpPr txBox="1"/>
            <p:nvPr/>
          </p:nvSpPr>
          <p:spPr>
            <a:xfrm>
              <a:off x="3242323" y="4545328"/>
              <a:ext cx="559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40DF4A-084F-45EE-B13D-2E4506A71EFA}"/>
                </a:ext>
              </a:extLst>
            </p:cNvPr>
            <p:cNvSpPr txBox="1"/>
            <p:nvPr/>
          </p:nvSpPr>
          <p:spPr>
            <a:xfrm>
              <a:off x="4928303" y="1914132"/>
              <a:ext cx="559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10F66A-4C54-4CEF-837E-86BD7A70E0F6}"/>
                </a:ext>
              </a:extLst>
            </p:cNvPr>
            <p:cNvSpPr txBox="1"/>
            <p:nvPr/>
          </p:nvSpPr>
          <p:spPr>
            <a:xfrm>
              <a:off x="6247220" y="3236889"/>
              <a:ext cx="559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A78DE0-4C69-479B-A50B-345257908D29}"/>
                </a:ext>
              </a:extLst>
            </p:cNvPr>
            <p:cNvSpPr txBox="1"/>
            <p:nvPr/>
          </p:nvSpPr>
          <p:spPr>
            <a:xfrm>
              <a:off x="4966167" y="4545328"/>
              <a:ext cx="559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73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E33D7-5BCB-4C28-B230-58C14C4E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DE8EDC-DF17-498A-B794-0F4CC3CF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3169918"/>
            <a:ext cx="8460150" cy="3053081"/>
          </a:xfrm>
        </p:spPr>
        <p:txBody>
          <a:bodyPr/>
          <a:lstStyle/>
          <a:p>
            <a:r>
              <a:rPr lang="en-US" dirty="0"/>
              <a:t>Gini index splits training set into two based on a feature with a threshold.</a:t>
            </a:r>
          </a:p>
          <a:p>
            <a:pPr lvl="1"/>
            <a:r>
              <a:rPr lang="en-US" dirty="0"/>
              <a:t>Example: Split "Violations" based on greater than 0.</a:t>
            </a:r>
          </a:p>
          <a:p>
            <a:r>
              <a:rPr lang="en-US" dirty="0"/>
              <a:t>Gini index determines purity of decision node.</a:t>
            </a:r>
          </a:p>
          <a:p>
            <a:pPr lvl="1"/>
            <a:r>
              <a:rPr lang="en-US" dirty="0"/>
              <a:t>Purest node is one in which all examples at decision node belong to either class.</a:t>
            </a:r>
          </a:p>
          <a:p>
            <a:pPr lvl="1"/>
            <a:r>
              <a:rPr lang="en-US" dirty="0"/>
              <a:t>Most impure node is when there is a 50–50 split.</a:t>
            </a:r>
          </a:p>
          <a:p>
            <a:r>
              <a:rPr lang="en-US" dirty="0"/>
              <a:t>Feature with highest purity (</a:t>
            </a:r>
            <a:r>
              <a:rPr lang="en-US" i="1" dirty="0"/>
              <a:t>G</a:t>
            </a:r>
            <a:r>
              <a:rPr lang="en-US" dirty="0"/>
              <a:t> = 0) is root node.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D5FAF8-6002-4F1B-8B32-DD97407A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Regression Tree (CART)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FEE20E-AC3D-482E-929A-1300E5D75E72}"/>
              </a:ext>
            </a:extLst>
          </p:cNvPr>
          <p:cNvSpPr/>
          <p:nvPr/>
        </p:nvSpPr>
        <p:spPr>
          <a:xfrm>
            <a:off x="562406" y="1171574"/>
            <a:ext cx="2133600" cy="17716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07">
                <a:extLst>
                  <a:ext uri="{FF2B5EF4-FFF2-40B4-BE49-F238E27FC236}">
                    <a16:creationId xmlns:a16="http://schemas.microsoft.com/office/drawing/2014/main" id="{FFF0A6C7-549C-40CB-A844-DBC166FF7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5583" y="1243242"/>
                <a:ext cx="6206973" cy="13926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vl="0" defTabSz="914400" eaLnBrk="1" hangingPunct="1">
                  <a:spcBef>
                    <a:spcPct val="50000"/>
                  </a:spcBef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Gini index</a:t>
                </a: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 – Used by CART as a tree construction metric. Each feature has its own index value.</a:t>
                </a:r>
              </a:p>
              <a:p>
                <a:pPr lvl="0" defTabSz="914400" eaLnBrk="1" hangingPunct="1">
                  <a:spcBef>
                    <a:spcPct val="50000"/>
                  </a:spcBef>
                  <a:defRPr/>
                </a:pP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Where:</a:t>
                </a:r>
              </a:p>
              <a:p>
                <a:pPr marL="285750" lvl="0" indent="-285750" defTabSz="914400" eaLnBrk="1" hangingPunct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3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13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 is the probability of a data example placed in class </a:t>
                </a:r>
                <a:r>
                  <a:rPr lang="en-US" sz="1300" i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i</a:t>
                </a: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 using a single feature and the label.</a:t>
                </a:r>
              </a:p>
              <a:p>
                <a:pPr marL="285750" lvl="0" indent="-285750" defTabSz="9144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300" i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c</a:t>
                </a: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 is the total number of classes.</a:t>
                </a:r>
              </a:p>
            </p:txBody>
          </p:sp>
        </mc:Choice>
        <mc:Fallback xmlns="">
          <p:sp>
            <p:nvSpPr>
              <p:cNvPr id="8" name="Text Box 307">
                <a:extLst>
                  <a:ext uri="{FF2B5EF4-FFF2-40B4-BE49-F238E27FC236}">
                    <a16:creationId xmlns:a16="http://schemas.microsoft.com/office/drawing/2014/main" id="{FFF0A6C7-549C-40CB-A844-DBC166FF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5583" y="1243242"/>
                <a:ext cx="6206973" cy="1392689"/>
              </a:xfrm>
              <a:prstGeom prst="rect">
                <a:avLst/>
              </a:prstGeom>
              <a:blipFill>
                <a:blip r:embed="rId3"/>
                <a:stretch>
                  <a:fillRect l="-196" t="-439" b="-30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07F569AB-51D1-4C09-BE53-13136BC19F02}"/>
                  </a:ext>
                </a:extLst>
              </p:cNvPr>
              <p:cNvSpPr txBox="1"/>
              <p:nvPr/>
            </p:nvSpPr>
            <p:spPr>
              <a:xfrm>
                <a:off x="743002" y="1333052"/>
                <a:ext cx="177240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07F569AB-51D1-4C09-BE53-13136BC1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02" y="1333052"/>
                <a:ext cx="1772408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65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4E53A1-1D43-4240-A74F-76FA2672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DE301D-2AD5-4BF2-9B4F-48520E62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 Example (Slide 1 of 3)</a:t>
            </a:r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4A7F93BC-0399-494A-A7F0-E6F744D77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36372"/>
              </p:ext>
            </p:extLst>
          </p:nvPr>
        </p:nvGraphicFramePr>
        <p:xfrm>
          <a:off x="568646" y="1915143"/>
          <a:ext cx="8006708" cy="3505200"/>
        </p:xfrm>
        <a:graphic>
          <a:graphicData uri="http://schemas.openxmlformats.org/drawingml/2006/table">
            <a:tbl>
              <a:tblPr/>
              <a:tblGrid>
                <a:gridCol w="2001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677">
                  <a:extLst>
                    <a:ext uri="{9D8B030D-6E8A-4147-A177-3AD203B41FA5}">
                      <a16:colId xmlns:a16="http://schemas.microsoft.com/office/drawing/2014/main" val="3630165285"/>
                    </a:ext>
                  </a:extLst>
                </a:gridCol>
                <a:gridCol w="2001677">
                  <a:extLst>
                    <a:ext uri="{9D8B030D-6E8A-4147-A177-3AD203B41FA5}">
                      <a16:colId xmlns:a16="http://schemas.microsoft.com/office/drawing/2014/main" val="325777335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Account age &gt;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Violations &gt;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Balance &gt; $50,000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Preferred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8455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84668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909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708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38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5D9D9-DE42-44DF-BD7C-F620334C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F33F-FF16-41E4-8DF5-9003A9E6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Gini index for "Account age" = "Yes".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 Gini index for "Account age" = "No".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sum of both: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F1C068-0372-4B30-9642-D0238320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 Example (Slide 2 of 3)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702BA3-E2D8-4C99-AFF4-79AE127F24A0}"/>
              </a:ext>
            </a:extLst>
          </p:cNvPr>
          <p:cNvSpPr/>
          <p:nvPr/>
        </p:nvSpPr>
        <p:spPr>
          <a:xfrm>
            <a:off x="1812397" y="1835892"/>
            <a:ext cx="5443933" cy="69230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CAC9D2-F9F2-4343-AFC7-F5C0E77FA66B}"/>
                  </a:ext>
                </a:extLst>
              </p:cNvPr>
              <p:cNvSpPr txBox="1"/>
              <p:nvPr/>
            </p:nvSpPr>
            <p:spPr>
              <a:xfrm>
                <a:off x="2782381" y="2025717"/>
                <a:ext cx="349788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CAC9D2-F9F2-4343-AFC7-F5C0E77FA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81" y="2025717"/>
                <a:ext cx="3497881" cy="312650"/>
              </a:xfrm>
              <a:prstGeom prst="rect">
                <a:avLst/>
              </a:prstGeom>
              <a:blipFill>
                <a:blip r:embed="rId3"/>
                <a:stretch>
                  <a:fillRect l="-1045" t="-142308" r="-1220" b="-2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2B5874-AD9D-41C4-9F8D-DCC8D30114BF}"/>
              </a:ext>
            </a:extLst>
          </p:cNvPr>
          <p:cNvSpPr/>
          <p:nvPr/>
        </p:nvSpPr>
        <p:spPr>
          <a:xfrm>
            <a:off x="1850033" y="3429000"/>
            <a:ext cx="5443933" cy="69230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4A5895-F3F1-4F0B-8649-8C2C9BE0AAFE}"/>
                  </a:ext>
                </a:extLst>
              </p:cNvPr>
              <p:cNvSpPr txBox="1"/>
              <p:nvPr/>
            </p:nvSpPr>
            <p:spPr>
              <a:xfrm>
                <a:off x="2782381" y="3618825"/>
                <a:ext cx="349788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4A5895-F3F1-4F0B-8649-8C2C9BE0A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81" y="3618825"/>
                <a:ext cx="3497881" cy="312650"/>
              </a:xfrm>
              <a:prstGeom prst="rect">
                <a:avLst/>
              </a:prstGeom>
              <a:blipFill>
                <a:blip r:embed="rId4"/>
                <a:stretch>
                  <a:fillRect l="-1045" t="-147059" r="-1220" b="-2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0459CC-BBE0-4936-A6EA-D3560B03A13C}"/>
              </a:ext>
            </a:extLst>
          </p:cNvPr>
          <p:cNvSpPr/>
          <p:nvPr/>
        </p:nvSpPr>
        <p:spPr>
          <a:xfrm>
            <a:off x="1850033" y="5115853"/>
            <a:ext cx="5443933" cy="69230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1C9991-AAB1-42CE-8E5C-CC059979370F}"/>
                  </a:ext>
                </a:extLst>
              </p:cNvPr>
              <p:cNvSpPr txBox="1"/>
              <p:nvPr/>
            </p:nvSpPr>
            <p:spPr>
              <a:xfrm>
                <a:off x="2465242" y="5323503"/>
                <a:ext cx="4132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10)∙0.48+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(5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10)∙0.44=0.46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1C9991-AAB1-42CE-8E5C-CC0599793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42" y="5323503"/>
                <a:ext cx="4132157" cy="276999"/>
              </a:xfrm>
              <a:prstGeom prst="rect">
                <a:avLst/>
              </a:prstGeom>
              <a:blipFill>
                <a:blip r:embed="rId5"/>
                <a:stretch>
                  <a:fillRect l="-885" t="-169565" r="-1032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2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CA6A05-8240-4B6B-A999-5D0A8D1E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8AB3-BF94-4D4E-9519-2ABA1DAA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is repeated for other two features.</a:t>
            </a:r>
          </a:p>
          <a:p>
            <a:r>
              <a:rPr lang="en-US" dirty="0"/>
              <a:t>When calculated, the resulted indices are:</a:t>
            </a:r>
          </a:p>
          <a:p>
            <a:pPr lvl="1"/>
            <a:r>
              <a:rPr lang="en-US" dirty="0"/>
              <a:t>Account age  = 0.46</a:t>
            </a:r>
          </a:p>
          <a:p>
            <a:pPr lvl="1"/>
            <a:r>
              <a:rPr lang="en-US" dirty="0"/>
              <a:t>Violations      = 0.38</a:t>
            </a:r>
          </a:p>
          <a:p>
            <a:pPr lvl="1"/>
            <a:r>
              <a:rPr lang="en-US" dirty="0"/>
              <a:t>Balance          = 0.43</a:t>
            </a:r>
          </a:p>
          <a:p>
            <a:r>
              <a:rPr lang="en-US" dirty="0"/>
              <a:t>"Violations" has lowest index, so it will be root decision node.</a:t>
            </a:r>
          </a:p>
          <a:p>
            <a:r>
              <a:rPr lang="en-US" dirty="0"/>
              <a:t>CART splits dataset into another subset, evaluating purity again.</a:t>
            </a:r>
          </a:p>
          <a:p>
            <a:pPr lvl="1"/>
            <a:r>
              <a:rPr lang="en-US" dirty="0"/>
              <a:t>Repeats process for sub-subsets, etc.</a:t>
            </a:r>
          </a:p>
          <a:p>
            <a:r>
              <a:rPr lang="en-US" dirty="0"/>
              <a:t>Splitting stops when:</a:t>
            </a:r>
          </a:p>
          <a:p>
            <a:pPr lvl="1"/>
            <a:r>
              <a:rPr lang="en-US" dirty="0"/>
              <a:t>There's no more impurity to reduce.</a:t>
            </a:r>
          </a:p>
          <a:p>
            <a:pPr lvl="1"/>
            <a:r>
              <a:rPr lang="en-US" dirty="0"/>
              <a:t>Tree reaches maximum depth specified in hyperparameter.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CE8876-516D-49BE-B4F1-842D1B18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 Example (Slide 3 of 3)</a:t>
            </a:r>
          </a:p>
        </p:txBody>
      </p:sp>
    </p:spTree>
    <p:extLst>
      <p:ext uri="{BB962C8B-B14F-4D97-AF65-F5344CB8AC3E}">
        <p14:creationId xmlns:p14="http://schemas.microsoft.com/office/powerpoint/2010/main" val="274915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8B63-3347-4821-83A5-E7314109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Hyperparameters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E44AB3-379F-45CA-964C-4C1001C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39071BF6-7C27-4FEC-96AF-E1BB4DAC8781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1192767"/>
          <a:ext cx="7239000" cy="5004816"/>
        </p:xfrm>
        <a:graphic>
          <a:graphicData uri="http://schemas.openxmlformats.org/drawingml/2006/table">
            <a:tbl>
              <a:tblPr/>
              <a:tblGrid>
                <a:gridCol w="192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Hyperparameter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max_depth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Number of decision nodes from root to farthest leaf.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If not specified, CART will keep splitting until: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for all leaves is 0.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All leaves are less than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min_samples_split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Regularizes training to avoid overfitting.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min_samples_split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Number of data examples required to split a decision node.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Increase to constrain model, reduce overfitting.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Beware of constraining model too much, underfitting it.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min_samples_leaf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Number of data examples required to be at a leaf node.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Increase to reduce overfitting.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Beware of underfitting.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splitter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"best"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(default) calculates Gini index.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"random"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splits feature at random and then calculates Gini index.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Repeats process and finds split with best Gini index.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Random requires less overhead.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Random may be better at avoiding overhead in certain cases.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Random does not always make optimal splitting decisions.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98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67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33C15-4E8F-46D6-A2D2-E55FA26C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077DFF-D536-4401-96E3-B6071663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Eliminates nodes, branches, and leaves that provide little value to the task at hand.</a:t>
            </a:r>
          </a:p>
          <a:p>
            <a:r>
              <a:rPr lang="en-US" dirty="0"/>
              <a:t>Helps minimize overfitting.</a:t>
            </a:r>
          </a:p>
          <a:p>
            <a:r>
              <a:rPr lang="en-US" dirty="0"/>
              <a:t>Specifying hyperparameters like max depth is "pre-pruning."</a:t>
            </a:r>
          </a:p>
          <a:p>
            <a:r>
              <a:rPr lang="en-US" dirty="0"/>
              <a:t>Three major pruning methods: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59CB8-8FE0-4397-A681-97118387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EF7847-C73C-452E-92AF-5D63ED6E5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Pruning</a:t>
            </a:r>
            <a:r>
              <a:rPr lang="en-US" dirty="0"/>
              <a:t>: The process of reducing the overall size of a decision tree.</a:t>
            </a:r>
          </a:p>
        </p:txBody>
      </p:sp>
      <p:graphicFrame>
        <p:nvGraphicFramePr>
          <p:cNvPr id="7" name="Group 23">
            <a:extLst>
              <a:ext uri="{FF2B5EF4-FFF2-40B4-BE49-F238E27FC236}">
                <a16:creationId xmlns:a16="http://schemas.microsoft.com/office/drawing/2014/main" id="{828520BB-08F1-4BFB-853A-F7372B49A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76168"/>
              </p:ext>
            </p:extLst>
          </p:nvPr>
        </p:nvGraphicFramePr>
        <p:xfrm>
          <a:off x="341926" y="3419856"/>
          <a:ext cx="8612258" cy="2907792"/>
        </p:xfrm>
        <a:graphic>
          <a:graphicData uri="http://schemas.openxmlformats.org/drawingml/2006/table">
            <a:tbl>
              <a:tblPr/>
              <a:tblGrid>
                <a:gridCol w="199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Pruning 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Reduced-error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Converts subtree into single leaf (most common classification).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Subtree with highest reduction in error is pruned.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Simple and quick—a good first option.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Minimum error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Error rate is weighted according to examples at branch.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If error of pruning subtree is smaller than not pruning it, it is pruned.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Doesn't do well with class imbalance or with many classes.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Cost 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"Worth" of subtree is increase in error cost of pruning, divided by number of leaves.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Subtrees with lowest "worth" are pruned.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Slower than other methods.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667152"/>
      </p:ext>
    </p:extLst>
  </p:cSld>
  <p:clrMapOvr>
    <a:masterClrMapping/>
  </p:clrMapOvr>
</p:sld>
</file>

<file path=ppt/theme/theme1.xml><?xml version="1.0" encoding="utf-8"?>
<a:theme xmlns:a="http://schemas.openxmlformats.org/drawingml/2006/main" name="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7" id="{28BAE127-A3FD-A04B-A586-7D7FEDE49638}" vid="{6F1373EB-6DC0-594B-9B1F-E3850451F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CNX_OV_Template</Template>
  <TotalTime>366</TotalTime>
  <Words>2340</Words>
  <Application>Microsoft Office PowerPoint</Application>
  <PresentationFormat>On-screen Show (4:3)</PresentationFormat>
  <Paragraphs>401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CNX</vt:lpstr>
      <vt:lpstr>Building Decision Trees and Random Forests</vt:lpstr>
      <vt:lpstr>PowerPoint Presentation</vt:lpstr>
      <vt:lpstr>Decision Tree</vt:lpstr>
      <vt:lpstr>Classification and Regression Tree (CART)</vt:lpstr>
      <vt:lpstr>Gini Index Example (Slide 1 of 3)</vt:lpstr>
      <vt:lpstr>Gini Index Example (Slide 2 of 3)</vt:lpstr>
      <vt:lpstr>Gini Index Example (Slide 3 of 3)</vt:lpstr>
      <vt:lpstr>CART Hyperparameters</vt:lpstr>
      <vt:lpstr>Pruning</vt:lpstr>
      <vt:lpstr>C4.5</vt:lpstr>
      <vt:lpstr>Continuous Variable Discretization</vt:lpstr>
      <vt:lpstr>Bin Determination</vt:lpstr>
      <vt:lpstr>One-Hot Encoding</vt:lpstr>
      <vt:lpstr>Decision Tree Algorithm Comparison</vt:lpstr>
      <vt:lpstr>Decision Trees Compared to Other Algorithms</vt:lpstr>
      <vt:lpstr>Build a Decision Tree Model</vt:lpstr>
      <vt:lpstr>Use Python for Decision Trees</vt:lpstr>
      <vt:lpstr>Activity: Building a Decision Tree Model</vt:lpstr>
      <vt:lpstr>PowerPoint Presentation</vt:lpstr>
      <vt:lpstr>Ensemble Learning</vt:lpstr>
      <vt:lpstr>Random Forest</vt:lpstr>
      <vt:lpstr>Out-of-Bag Error</vt:lpstr>
      <vt:lpstr>Random Forest Hyperparameters</vt:lpstr>
      <vt:lpstr>Feature Selection Benefits</vt:lpstr>
      <vt:lpstr>Build a Random Forest Model</vt:lpstr>
      <vt:lpstr>Use Python for Random Forests</vt:lpstr>
      <vt:lpstr>Activity: Building a Random Forest Model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Decision Trees and Random Forests</dc:title>
  <dc:creator>Brian Wilson</dc:creator>
  <cp:lastModifiedBy>Michelle Farney</cp:lastModifiedBy>
  <cp:revision>31</cp:revision>
  <dcterms:created xsi:type="dcterms:W3CDTF">2019-10-24T16:29:49Z</dcterms:created>
  <dcterms:modified xsi:type="dcterms:W3CDTF">2020-01-31T14:14:32Z</dcterms:modified>
</cp:coreProperties>
</file>