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25"/>
  </p:notesMasterIdLst>
  <p:handoutMasterIdLst>
    <p:handoutMasterId r:id="rId26"/>
  </p:handoutMasterIdLst>
  <p:sldIdLst>
    <p:sldId id="461" r:id="rId2"/>
    <p:sldId id="462" r:id="rId3"/>
    <p:sldId id="501" r:id="rId4"/>
    <p:sldId id="502" r:id="rId5"/>
    <p:sldId id="513" r:id="rId6"/>
    <p:sldId id="517" r:id="rId7"/>
    <p:sldId id="503" r:id="rId8"/>
    <p:sldId id="504" r:id="rId9"/>
    <p:sldId id="505" r:id="rId10"/>
    <p:sldId id="543" r:id="rId11"/>
    <p:sldId id="506" r:id="rId12"/>
    <p:sldId id="544" r:id="rId13"/>
    <p:sldId id="545" r:id="rId14"/>
    <p:sldId id="511" r:id="rId15"/>
    <p:sldId id="541" r:id="rId16"/>
    <p:sldId id="542" r:id="rId17"/>
    <p:sldId id="546" r:id="rId18"/>
    <p:sldId id="512" r:id="rId19"/>
    <p:sldId id="507" r:id="rId20"/>
    <p:sldId id="539" r:id="rId21"/>
    <p:sldId id="540" r:id="rId22"/>
    <p:sldId id="547" r:id="rId23"/>
    <p:sldId id="4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4817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7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3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2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1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53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7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16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7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6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4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03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86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69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90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7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6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5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5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EB29A-6C3A-8541-803C-21FA129018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9771" y="5570800"/>
            <a:ext cx="9163771" cy="9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7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00FDF-1A37-814F-9593-6D1FC2D7B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23205-89DC-564B-B75C-6127AF0763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8953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447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3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54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59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90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D9580-72B3-0741-AD19-EAC244F662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8696"/>
            <a:ext cx="9144000" cy="4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79A9F-737E-FD41-B56D-4432E8119E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6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52FEBA-E760-FA4D-972E-FD682E4601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270791" y="4259179"/>
            <a:ext cx="2873208" cy="260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1AD46-E71E-1B48-BB59-94B0336F7A28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9144000" cy="95117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2020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04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48" r:id="rId2"/>
    <p:sldLayoutId id="2147483952" r:id="rId3"/>
    <p:sldLayoutId id="2147483938" r:id="rId4"/>
    <p:sldLayoutId id="2147483930" r:id="rId5"/>
    <p:sldLayoutId id="2147483931" r:id="rId6"/>
    <p:sldLayoutId id="2147483932" r:id="rId7"/>
    <p:sldLayoutId id="2147483949" r:id="rId8"/>
    <p:sldLayoutId id="2147483933" r:id="rId9"/>
    <p:sldLayoutId id="2147483951" r:id="rId10"/>
    <p:sldLayoutId id="2147483934" r:id="rId11"/>
    <p:sldLayoutId id="2147483935" r:id="rId12"/>
    <p:sldLayoutId id="2147483936" r:id="rId13"/>
    <p:sldLayoutId id="2147483937" r:id="rId14"/>
    <p:sldLayoutId id="2147483939" r:id="rId15"/>
    <p:sldLayoutId id="2147483940" r:id="rId16"/>
    <p:sldLayoutId id="2147483950" r:id="rId17"/>
    <p:sldLayoutId id="2147483929" r:id="rId18"/>
    <p:sldLayoutId id="2147483942" r:id="rId19"/>
    <p:sldLayoutId id="2147483943" r:id="rId20"/>
    <p:sldLayoutId id="2147483944" r:id="rId21"/>
    <p:sldLayoutId id="2147483945" r:id="rId22"/>
    <p:sldLayoutId id="2147483946" r:id="rId23"/>
    <p:sldLayoutId id="2147483947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SVM Models for Classification</a:t>
            </a:r>
          </a:p>
          <a:p>
            <a:r>
              <a:rPr lang="en-US" dirty="0"/>
              <a:t>Build SVM Models for Regression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SVMs</a:t>
            </a:r>
          </a:p>
        </p:txBody>
      </p:sp>
    </p:spTree>
    <p:extLst>
      <p:ext uri="{BB962C8B-B14F-4D97-AF65-F5344CB8AC3E}">
        <p14:creationId xmlns:p14="http://schemas.microsoft.com/office/powerpoint/2010/main" val="22294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A51760-BDD5-4D45-B4DF-39EF18C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5DFCD3-F447-41AF-BC3C-57E61709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563FE-D4DC-4597-9FCE-E23E5BF8BF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Kernel Trick</a:t>
            </a:r>
            <a:r>
              <a:rPr lang="en-US" dirty="0"/>
              <a:t>: A group of mathematical methods for efficiently representing non-linearly separable data in higher-dimensional space.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1A290D-AB32-4F8A-A182-07C7B289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mapping features becomes computationally expensive.</a:t>
            </a:r>
          </a:p>
          <a:p>
            <a:r>
              <a:rPr lang="en-US" dirty="0"/>
              <a:t>Kernel trick avoids this.</a:t>
            </a:r>
          </a:p>
          <a:p>
            <a:pPr lvl="1"/>
            <a:r>
              <a:rPr lang="en-US" dirty="0"/>
              <a:t>Represents data in higher dimensions, </a:t>
            </a:r>
            <a:r>
              <a:rPr lang="en-US" i="1" dirty="0"/>
              <a:t>without</a:t>
            </a:r>
            <a:r>
              <a:rPr lang="en-US" dirty="0"/>
              <a:t> directly computing transformation of features into more dimensions.</a:t>
            </a:r>
          </a:p>
          <a:p>
            <a:r>
              <a:rPr lang="en-US" dirty="0"/>
              <a:t>Kernel function computes similarity score between examples.</a:t>
            </a:r>
          </a:p>
          <a:p>
            <a:pPr lvl="1"/>
            <a:r>
              <a:rPr lang="en-US" dirty="0"/>
              <a:t>Takes dot product of data in higher dimensions.</a:t>
            </a:r>
          </a:p>
          <a:p>
            <a:pPr lvl="1"/>
            <a:r>
              <a:rPr lang="en-US" dirty="0"/>
              <a:t>Easier than computing actual coordinates.</a:t>
            </a:r>
          </a:p>
        </p:txBody>
      </p:sp>
    </p:spTree>
    <p:extLst>
      <p:ext uri="{BB962C8B-B14F-4D97-AF65-F5344CB8AC3E}">
        <p14:creationId xmlns:p14="http://schemas.microsoft.com/office/powerpoint/2010/main" val="132611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8F93-25FB-4E7B-866F-5BD2F422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in Higher 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035BC-4EC8-4459-BAAC-E6344678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A128C69-2071-4D3E-B116-A6A3A4927528}"/>
              </a:ext>
            </a:extLst>
          </p:cNvPr>
          <p:cNvGrpSpPr/>
          <p:nvPr/>
        </p:nvGrpSpPr>
        <p:grpSpPr>
          <a:xfrm>
            <a:off x="47024" y="1473264"/>
            <a:ext cx="9132644" cy="4417770"/>
            <a:chOff x="47024" y="1473264"/>
            <a:chExt cx="9132644" cy="4417770"/>
          </a:xfrm>
        </p:grpSpPr>
        <p:sp>
          <p:nvSpPr>
            <p:cNvPr id="240" name="Diamond 239">
              <a:extLst>
                <a:ext uri="{FF2B5EF4-FFF2-40B4-BE49-F238E27FC236}">
                  <a16:creationId xmlns:a16="http://schemas.microsoft.com/office/drawing/2014/main" id="{17525002-DDA4-4FE6-A18A-6B58516087BC}"/>
                </a:ext>
              </a:extLst>
            </p:cNvPr>
            <p:cNvSpPr/>
            <p:nvPr/>
          </p:nvSpPr>
          <p:spPr>
            <a:xfrm>
              <a:off x="5481674" y="3725139"/>
              <a:ext cx="3446421" cy="1597436"/>
            </a:xfrm>
            <a:custGeom>
              <a:avLst/>
              <a:gdLst>
                <a:gd name="connsiteX0" fmla="*/ 0 w 2854458"/>
                <a:gd name="connsiteY0" fmla="*/ 1048360 h 2096719"/>
                <a:gd name="connsiteX1" fmla="*/ 1427229 w 2854458"/>
                <a:gd name="connsiteY1" fmla="*/ 0 h 2096719"/>
                <a:gd name="connsiteX2" fmla="*/ 2854458 w 2854458"/>
                <a:gd name="connsiteY2" fmla="*/ 1048360 h 2096719"/>
                <a:gd name="connsiteX3" fmla="*/ 1427229 w 2854458"/>
                <a:gd name="connsiteY3" fmla="*/ 2096719 h 2096719"/>
                <a:gd name="connsiteX4" fmla="*/ 0 w 2854458"/>
                <a:gd name="connsiteY4" fmla="*/ 1048360 h 2096719"/>
                <a:gd name="connsiteX0" fmla="*/ 0 w 3151638"/>
                <a:gd name="connsiteY0" fmla="*/ 1025500 h 2096719"/>
                <a:gd name="connsiteX1" fmla="*/ 1724409 w 3151638"/>
                <a:gd name="connsiteY1" fmla="*/ 0 h 2096719"/>
                <a:gd name="connsiteX2" fmla="*/ 3151638 w 3151638"/>
                <a:gd name="connsiteY2" fmla="*/ 1048360 h 2096719"/>
                <a:gd name="connsiteX3" fmla="*/ 1724409 w 3151638"/>
                <a:gd name="connsiteY3" fmla="*/ 2096719 h 2096719"/>
                <a:gd name="connsiteX4" fmla="*/ 0 w 3151638"/>
                <a:gd name="connsiteY4" fmla="*/ 1025500 h 2096719"/>
                <a:gd name="connsiteX0" fmla="*/ 0 w 3151638"/>
                <a:gd name="connsiteY0" fmla="*/ 758800 h 1830019"/>
                <a:gd name="connsiteX1" fmla="*/ 1747269 w 3151638"/>
                <a:gd name="connsiteY1" fmla="*/ 0 h 1830019"/>
                <a:gd name="connsiteX2" fmla="*/ 3151638 w 3151638"/>
                <a:gd name="connsiteY2" fmla="*/ 781660 h 1830019"/>
                <a:gd name="connsiteX3" fmla="*/ 1724409 w 3151638"/>
                <a:gd name="connsiteY3" fmla="*/ 1830019 h 1830019"/>
                <a:gd name="connsiteX4" fmla="*/ 0 w 3151638"/>
                <a:gd name="connsiteY4" fmla="*/ 758800 h 1830019"/>
                <a:gd name="connsiteX0" fmla="*/ 0 w 3425958"/>
                <a:gd name="connsiteY0" fmla="*/ 758800 h 1830019"/>
                <a:gd name="connsiteX1" fmla="*/ 1747269 w 3425958"/>
                <a:gd name="connsiteY1" fmla="*/ 0 h 1830019"/>
                <a:gd name="connsiteX2" fmla="*/ 3425958 w 3425958"/>
                <a:gd name="connsiteY2" fmla="*/ 1071220 h 1830019"/>
                <a:gd name="connsiteX3" fmla="*/ 1724409 w 3425958"/>
                <a:gd name="connsiteY3" fmla="*/ 1830019 h 1830019"/>
                <a:gd name="connsiteX4" fmla="*/ 0 w 3425958"/>
                <a:gd name="connsiteY4" fmla="*/ 758800 h 1830019"/>
                <a:gd name="connsiteX0" fmla="*/ 0 w 3215765"/>
                <a:gd name="connsiteY0" fmla="*/ 780932 h 1830019"/>
                <a:gd name="connsiteX1" fmla="*/ 1537076 w 3215765"/>
                <a:gd name="connsiteY1" fmla="*/ 0 h 1830019"/>
                <a:gd name="connsiteX2" fmla="*/ 3215765 w 3215765"/>
                <a:gd name="connsiteY2" fmla="*/ 1071220 h 1830019"/>
                <a:gd name="connsiteX3" fmla="*/ 1514216 w 3215765"/>
                <a:gd name="connsiteY3" fmla="*/ 1830019 h 1830019"/>
                <a:gd name="connsiteX4" fmla="*/ 0 w 3215765"/>
                <a:gd name="connsiteY4" fmla="*/ 780932 h 1830019"/>
                <a:gd name="connsiteX0" fmla="*/ 0 w 2977151"/>
                <a:gd name="connsiteY0" fmla="*/ 780932 h 1830019"/>
                <a:gd name="connsiteX1" fmla="*/ 1537076 w 2977151"/>
                <a:gd name="connsiteY1" fmla="*/ 0 h 1830019"/>
                <a:gd name="connsiteX2" fmla="*/ 2977151 w 2977151"/>
                <a:gd name="connsiteY2" fmla="*/ 920718 h 1830019"/>
                <a:gd name="connsiteX3" fmla="*/ 1514216 w 2977151"/>
                <a:gd name="connsiteY3" fmla="*/ 1830019 h 1830019"/>
                <a:gd name="connsiteX4" fmla="*/ 0 w 2977151"/>
                <a:gd name="connsiteY4" fmla="*/ 780932 h 1830019"/>
                <a:gd name="connsiteX0" fmla="*/ 0 w 2977151"/>
                <a:gd name="connsiteY0" fmla="*/ 568458 h 1617545"/>
                <a:gd name="connsiteX1" fmla="*/ 1528848 w 2977151"/>
                <a:gd name="connsiteY1" fmla="*/ 0 h 1617545"/>
                <a:gd name="connsiteX2" fmla="*/ 2977151 w 2977151"/>
                <a:gd name="connsiteY2" fmla="*/ 708244 h 1617545"/>
                <a:gd name="connsiteX3" fmla="*/ 1514216 w 2977151"/>
                <a:gd name="connsiteY3" fmla="*/ 1617545 h 1617545"/>
                <a:gd name="connsiteX4" fmla="*/ 0 w 2977151"/>
                <a:gd name="connsiteY4" fmla="*/ 568458 h 1617545"/>
                <a:gd name="connsiteX0" fmla="*/ 0 w 2977151"/>
                <a:gd name="connsiteY0" fmla="*/ 426809 h 1475896"/>
                <a:gd name="connsiteX1" fmla="*/ 1545304 w 2977151"/>
                <a:gd name="connsiteY1" fmla="*/ 0 h 1475896"/>
                <a:gd name="connsiteX2" fmla="*/ 2977151 w 2977151"/>
                <a:gd name="connsiteY2" fmla="*/ 566595 h 1475896"/>
                <a:gd name="connsiteX3" fmla="*/ 1514216 w 2977151"/>
                <a:gd name="connsiteY3" fmla="*/ 1475896 h 1475896"/>
                <a:gd name="connsiteX4" fmla="*/ 0 w 2977151"/>
                <a:gd name="connsiteY4" fmla="*/ 426809 h 1475896"/>
                <a:gd name="connsiteX0" fmla="*/ 0 w 2977151"/>
                <a:gd name="connsiteY0" fmla="*/ 435662 h 1484749"/>
                <a:gd name="connsiteX1" fmla="*/ 1380743 w 2977151"/>
                <a:gd name="connsiteY1" fmla="*/ 0 h 1484749"/>
                <a:gd name="connsiteX2" fmla="*/ 2977151 w 2977151"/>
                <a:gd name="connsiteY2" fmla="*/ 575448 h 1484749"/>
                <a:gd name="connsiteX3" fmla="*/ 1514216 w 2977151"/>
                <a:gd name="connsiteY3" fmla="*/ 1484749 h 1484749"/>
                <a:gd name="connsiteX4" fmla="*/ 0 w 2977151"/>
                <a:gd name="connsiteY4" fmla="*/ 435662 h 148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7151" h="1484749">
                  <a:moveTo>
                    <a:pt x="0" y="435662"/>
                  </a:moveTo>
                  <a:lnTo>
                    <a:pt x="1380743" y="0"/>
                  </a:lnTo>
                  <a:lnTo>
                    <a:pt x="2977151" y="575448"/>
                  </a:lnTo>
                  <a:lnTo>
                    <a:pt x="1514216" y="1484749"/>
                  </a:lnTo>
                  <a:lnTo>
                    <a:pt x="0" y="435662"/>
                  </a:lnTo>
                  <a:close/>
                </a:path>
              </a:pathLst>
            </a:custGeom>
            <a:solidFill>
              <a:srgbClr val="D6FDC7"/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 prstMaterial="dkEdge"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D23A096-AC9D-43B0-A042-7345145FAC38}"/>
                </a:ext>
              </a:extLst>
            </p:cNvPr>
            <p:cNvSpPr/>
            <p:nvPr/>
          </p:nvSpPr>
          <p:spPr>
            <a:xfrm>
              <a:off x="523347" y="2434120"/>
              <a:ext cx="3463243" cy="2932264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BA8F7E63-1EA1-4BEC-83FA-226640F9F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1111" y="3608975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5CCA212-4193-4B4F-8375-D6C1BC9AD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359" y="410682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4D1D94-DCE4-4624-A217-768DBC0D7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1795" y="403866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B44A501-EE10-4108-9F00-547A44859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3116" y="3917576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BBBE84C-0B4C-470D-9F4B-7E38A7F7F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6748" y="2830237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4A1E493-3AD0-47B7-AE72-D07B02137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6033" y="310961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F4D10E7-9B96-4478-A208-6895AD22F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6457" y="276208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67D741A-0DC4-4DDC-B716-C31129B58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6748" y="3318557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53CBC2E-F266-4B03-A86A-1D664F191B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1403" y="297330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AD12EE2-AC8D-4C81-8B4F-D92CFBF48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724" y="296654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4A7BED42-7035-4F50-9CF7-3F45C307C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1274" y="3810901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A7157750-801A-4B95-9E25-D8F716B8C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3291" y="3751225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83691025-BAA6-478D-87D6-DFF08177C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8647" y="3920634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26FB83-FE8C-4C7A-87CF-87D78F6F9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0429" y="4055217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D10DB585-6F82-45ED-BC92-B0BBE8872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9724" y="3985331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399AC239-ACAB-456E-BBAA-9994D1EBB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1694" y="3674590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C14F8663-5E60-4D6E-8877-16AD72918C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3658" y="4159760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9E2F6B0-0A0F-43AA-9BFF-614947382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9557" y="3580637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718CBCFA-A5E4-4194-B0F6-C34899E63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2360" y="3418383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64B53326-4173-48E4-B446-932286853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2586" y="3849420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D83DAA8-F250-4AAD-95E3-D232F5E99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2764" y="4293926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FB59091-F166-463A-8D30-E7304CD90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7393" y="355976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2D43CDB-DC04-4F04-BF98-B0F7F74C6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5387" y="415226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68EF306-BC41-4D1D-8855-6EB666FD58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4335" y="335194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A080F8B-D376-4A02-AE37-F8F376FDE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0164" y="316273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6796416-769C-4711-9A9D-7F7D8516D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648" y="4517576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4529961-9A15-4628-B6E1-BAC2F0646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1113" y="476307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2615FDC-1BD8-4A5C-A48D-B233B21E17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8303" y="476307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65831A3-4FA2-4C82-B7A0-D1F88E8C0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363" y="466317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EC47DF1-7B80-49B4-A311-A4E804D6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9814" y="4831227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64C16E7-6DF1-486E-B4ED-C08347E3F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7613" y="459501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38C669B-97D2-4659-98CA-157AD020F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6619" y="438999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9FF8747-0D2F-4CE7-A621-3985526BA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5767" y="4053486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CC9090-31A6-4B06-83D4-EE74AD657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1995" y="372709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F67B23-A410-4911-BC3B-EAA20F32E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3921" y="364826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366C39D-AAFB-4475-B35E-A3E46D0F5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9157" y="321563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4E0D260-5650-41AC-9DAF-5AEA95661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2927" y="290514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F19493A-9608-434B-9716-F2E847A3C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1306" y="320439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3D87C46-29A2-4EE4-A1DA-249B44AE7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7968" y="351097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0E08FD1-FFE9-4848-A04F-9B1F7E2EB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1716" y="434030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2FCA959-AE18-4C2B-B75D-0DDF46BA6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2231" y="383443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94A2CB5-0796-43E8-9F97-CAD56A49B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5393" y="344282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A3C80E5-44CD-48C9-BBDD-4691CD765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5580" y="303862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BD2AE21-7898-4F52-9C8C-F0ED0F262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2031" y="273408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9B64202-EFB9-4F36-8EDD-DE2013296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9432" y="3300270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E097340-E522-474A-A051-677E20D99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704" y="462247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3F2D771-C0FD-4DE7-91FB-628A18DFE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2203" y="4790020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2A3354-551E-411C-B6A1-66E09A1A9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6651" y="4329387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E08939F-8C24-4D3B-97D1-E3AC02E49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2920" y="452919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4336C3F-A918-4837-AA1D-0CBFA000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6457" y="5011220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0802134-3413-4A6B-9789-1EF93EE46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0768" y="490571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54AE6CE-B280-460D-81E2-0BEA62482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331" y="385247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E122CC-590F-4B1A-852E-AF593A951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3904" y="364826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AECCAB7-18DA-4D70-832C-156C4F047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8023" y="4132036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0BD42A1-8D73-4819-BAF0-5BA5B2DF9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3702" y="321563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9ED2AAE-E692-491E-9320-A87677A227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3676" y="3272550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C061E03-0CF5-4A26-B80F-EAB6DB0C9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2961" y="303799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AutoShape 304">
              <a:extLst>
                <a:ext uri="{FF2B5EF4-FFF2-40B4-BE49-F238E27FC236}">
                  <a16:creationId xmlns:a16="http://schemas.microsoft.com/office/drawing/2014/main" id="{89B3DCB7-0941-4170-A6DA-EC1609B59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243" y="3417647"/>
              <a:ext cx="762000" cy="609600"/>
            </a:xfrm>
            <a:prstGeom prst="rightArrow">
              <a:avLst>
                <a:gd name="adj1" fmla="val 52602"/>
                <a:gd name="adj2" fmla="val 59572"/>
              </a:avLst>
            </a:prstGeom>
            <a:solidFill>
              <a:srgbClr val="009DDC"/>
            </a:solidFill>
            <a:ln w="9525">
              <a:noFill/>
              <a:miter lim="800000"/>
              <a:headEnd/>
              <a:tailEnd/>
            </a:ln>
            <a:effectLst>
              <a:outerShdw blurRad="38100" dist="25400" dir="2700000" sx="99000" sy="99000" algn="ctr" rotWithShape="0">
                <a:srgbClr val="000000">
                  <a:alpha val="75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1936FA6-7343-40D1-8561-9D746DF89B2F}"/>
                </a:ext>
              </a:extLst>
            </p:cNvPr>
            <p:cNvSpPr txBox="1"/>
            <p:nvPr/>
          </p:nvSpPr>
          <p:spPr>
            <a:xfrm>
              <a:off x="408279" y="5365889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750FC1B-CA0C-43F2-A9AA-24A7AFC19489}"/>
                </a:ext>
              </a:extLst>
            </p:cNvPr>
            <p:cNvSpPr txBox="1"/>
            <p:nvPr/>
          </p:nvSpPr>
          <p:spPr>
            <a:xfrm>
              <a:off x="3763861" y="536588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8A05D93-E14E-45FC-B1FE-88FF2FCF3F65}"/>
                </a:ext>
              </a:extLst>
            </p:cNvPr>
            <p:cNvSpPr txBox="1"/>
            <p:nvPr/>
          </p:nvSpPr>
          <p:spPr>
            <a:xfrm>
              <a:off x="2009267" y="5365889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D501CA-48B0-4087-80BE-B188C3A22F65}"/>
                </a:ext>
              </a:extLst>
            </p:cNvPr>
            <p:cNvSpPr txBox="1"/>
            <p:nvPr/>
          </p:nvSpPr>
          <p:spPr>
            <a:xfrm>
              <a:off x="47024" y="3680809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91B7888-4F0B-45C7-BC67-5FC1A5A81C9E}"/>
                </a:ext>
              </a:extLst>
            </p:cNvPr>
            <p:cNvSpPr txBox="1"/>
            <p:nvPr/>
          </p:nvSpPr>
          <p:spPr>
            <a:xfrm>
              <a:off x="56528" y="233484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6C23E9-703C-4FA9-AE00-F81AE8CE7DE7}"/>
                </a:ext>
              </a:extLst>
            </p:cNvPr>
            <p:cNvSpPr txBox="1"/>
            <p:nvPr/>
          </p:nvSpPr>
          <p:spPr>
            <a:xfrm>
              <a:off x="127754" y="5103967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141" name="Text Box 307">
              <a:extLst>
                <a:ext uri="{FF2B5EF4-FFF2-40B4-BE49-F238E27FC236}">
                  <a16:creationId xmlns:a16="http://schemas.microsoft.com/office/drawing/2014/main" id="{0A1D3BD7-025F-4742-8DD3-290E75ACE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150" y="1473264"/>
              <a:ext cx="17460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2-D Space</a:t>
              </a:r>
            </a:p>
          </p:txBody>
        </p:sp>
        <p:sp>
          <p:nvSpPr>
            <p:cNvPr id="142" name="Text Box 307">
              <a:extLst>
                <a:ext uri="{FF2B5EF4-FFF2-40B4-BE49-F238E27FC236}">
                  <a16:creationId xmlns:a16="http://schemas.microsoft.com/office/drawing/2014/main" id="{40B9B6FE-BCC0-4DFD-855A-E282C1D04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8118" y="1478420"/>
              <a:ext cx="17460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3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-D Space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9CC3C13-0A15-4812-9252-EB5E238C1470}"/>
                </a:ext>
              </a:extLst>
            </p:cNvPr>
            <p:cNvCxnSpPr>
              <a:cxnSpLocks/>
            </p:cNvCxnSpPr>
            <p:nvPr/>
          </p:nvCxnSpPr>
          <p:spPr>
            <a:xfrm>
              <a:off x="5468914" y="4562771"/>
              <a:ext cx="1731621" cy="1070313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45335B6-74AE-4DEE-820B-94EF1BFEF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0535" y="4861718"/>
              <a:ext cx="1731621" cy="77136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F21F30C-0817-44CB-94AE-905135C0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8913" y="2694744"/>
              <a:ext cx="0" cy="1875214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BCD884B-9EB0-48BD-8FF6-7E99E783E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8913" y="3783906"/>
              <a:ext cx="1731621" cy="7713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821739-0EB9-4B5C-A0BE-0E73AAF7B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4723" y="4323449"/>
              <a:ext cx="1731621" cy="7713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447C943-423A-4FAD-A8B2-B45A21EF6223}"/>
                </a:ext>
              </a:extLst>
            </p:cNvPr>
            <p:cNvCxnSpPr>
              <a:cxnSpLocks/>
            </p:cNvCxnSpPr>
            <p:nvPr/>
          </p:nvCxnSpPr>
          <p:spPr>
            <a:xfrm>
              <a:off x="6396056" y="4158015"/>
              <a:ext cx="1731621" cy="107031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25C3E91-9C94-4E54-8505-7CB985E925A5}"/>
                </a:ext>
              </a:extLst>
            </p:cNvPr>
            <p:cNvCxnSpPr>
              <a:cxnSpLocks/>
            </p:cNvCxnSpPr>
            <p:nvPr/>
          </p:nvCxnSpPr>
          <p:spPr>
            <a:xfrm>
              <a:off x="7184809" y="3791405"/>
              <a:ext cx="1731621" cy="107031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94D64F1-F29B-4979-9896-39EE2CF81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2289" y="2988078"/>
              <a:ext cx="0" cy="187521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BB379A-0F85-4211-9BE3-6BCA03715E39}"/>
                </a:ext>
              </a:extLst>
            </p:cNvPr>
            <p:cNvCxnSpPr>
              <a:cxnSpLocks/>
            </p:cNvCxnSpPr>
            <p:nvPr/>
          </p:nvCxnSpPr>
          <p:spPr>
            <a:xfrm>
              <a:off x="7198528" y="1949726"/>
              <a:ext cx="1731621" cy="107031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C200FDD-DCA0-417F-B3C7-79D0CC989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907" y="1936634"/>
              <a:ext cx="1731621" cy="7713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89ACC61-E6E2-4A2B-8529-DD1177E8F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4809" y="1932785"/>
              <a:ext cx="0" cy="187521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8EE7D87-AB9B-4591-ABAC-D1E8F742C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0048" y="2862647"/>
              <a:ext cx="1731621" cy="7713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44CF915-AFE3-4EFF-93D5-463D993F19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8528" y="2876899"/>
              <a:ext cx="1731621" cy="107031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F537463-781D-46EA-81AA-3F9D24996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2825" y="2266788"/>
              <a:ext cx="0" cy="187521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9279BE4-BED4-4C70-8DAE-23219A14F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619" y="2449105"/>
              <a:ext cx="0" cy="187521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4BBF660-1747-490D-8069-3557458B8892}"/>
                </a:ext>
              </a:extLst>
            </p:cNvPr>
            <p:cNvSpPr txBox="1"/>
            <p:nvPr/>
          </p:nvSpPr>
          <p:spPr>
            <a:xfrm>
              <a:off x="5117952" y="4465698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C497C93-EF56-49DB-B16F-7640F2B8E29E}"/>
                </a:ext>
              </a:extLst>
            </p:cNvPr>
            <p:cNvSpPr txBox="1"/>
            <p:nvPr/>
          </p:nvSpPr>
          <p:spPr>
            <a:xfrm>
              <a:off x="5938970" y="5039342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F8B4A05-D2F8-49D9-997E-EE76F3D19C1E}"/>
                </a:ext>
              </a:extLst>
            </p:cNvPr>
            <p:cNvSpPr txBox="1"/>
            <p:nvPr/>
          </p:nvSpPr>
          <p:spPr>
            <a:xfrm>
              <a:off x="6743449" y="5486652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0E5634C-741C-48A6-936B-AD96D357D342}"/>
                </a:ext>
              </a:extLst>
            </p:cNvPr>
            <p:cNvSpPr txBox="1"/>
            <p:nvPr/>
          </p:nvSpPr>
          <p:spPr>
            <a:xfrm>
              <a:off x="7269310" y="5483920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FC3A7E5-1A13-4705-9230-22FFB213948F}"/>
                </a:ext>
              </a:extLst>
            </p:cNvPr>
            <p:cNvSpPr txBox="1"/>
            <p:nvPr/>
          </p:nvSpPr>
          <p:spPr>
            <a:xfrm>
              <a:off x="7979436" y="5200592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909D995-0832-4BE3-BA56-577AD427B800}"/>
                </a:ext>
              </a:extLst>
            </p:cNvPr>
            <p:cNvSpPr txBox="1"/>
            <p:nvPr/>
          </p:nvSpPr>
          <p:spPr>
            <a:xfrm>
              <a:off x="8760520" y="4835612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89E436-AB14-4B29-A2B0-C60E98779C92}"/>
                </a:ext>
              </a:extLst>
            </p:cNvPr>
            <p:cNvSpPr txBox="1"/>
            <p:nvPr/>
          </p:nvSpPr>
          <p:spPr>
            <a:xfrm>
              <a:off x="5071455" y="352070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5.0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AC86F3D-CD19-4DD5-BAA9-8473D989354E}"/>
                </a:ext>
              </a:extLst>
            </p:cNvPr>
            <p:cNvSpPr txBox="1"/>
            <p:nvPr/>
          </p:nvSpPr>
          <p:spPr>
            <a:xfrm>
              <a:off x="5014939" y="2580192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10.0</a:t>
              </a:r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B0FD5953-3ECE-456D-83FD-8B11D5FDF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1747" y="4238644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AC4DE8F1-A221-4825-AB23-9882D28716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0847" y="4292947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FD3E63BC-9143-4784-8292-0E5F017C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4147" y="4391044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4" name="Isosceles Triangle 183">
              <a:extLst>
                <a:ext uri="{FF2B5EF4-FFF2-40B4-BE49-F238E27FC236}">
                  <a16:creationId xmlns:a16="http://schemas.microsoft.com/office/drawing/2014/main" id="{DC170CD6-7E03-420C-BC27-8C1090CF6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4855" y="4467083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E3C1224B-CC4D-461D-85B4-BEDA972EB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7051" y="4303511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1CA1A51-7DB1-4381-8589-2A08B1962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6547" y="4543444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132FCD66-3502-406C-998B-C5109DB47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820" y="4041591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401EE700-A01C-4F51-B6DD-2CC8D9907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2092" y="4025793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246AB063-97A4-46B9-ADF6-264461592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2500" y="4473947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47DFF545-0E6B-454D-BA4D-3FD344A4B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7967" y="4215661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2ACD3FF1-8D77-41DB-ADBB-1D8C95F2F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1764" y="4398927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2DF8EC6A-F62C-413B-B045-2F1DFFEE8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0759" y="4656815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15A4EAE5-573E-41AB-875E-A75D1DA70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6296" y="4710846"/>
              <a:ext cx="174455" cy="136311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E71721A-682A-43E9-A2D3-6FDAE93CE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1408" y="3580836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8881121-9692-4927-A229-D8E693BC0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9926" y="327070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CF150FF-8AA8-4C76-BA27-12B8C2EB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1522" y="378236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BDBF5FD-5C93-4475-B4AC-C33186D28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5236" y="259097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EE64506-BC02-4CEE-971A-64EED39A3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7352" y="366694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63F0FD2-DAA0-4EA9-A39D-876221BF9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1044" y="298193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DC2EA4-18F4-4D1F-8828-1528E89AA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9475" y="270579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0D90F9D-9B73-42F9-8035-13AFD73BF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5025" y="295867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0F93F0D3-2497-48DB-928A-058208F3D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6442" y="303377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2275FB8-8DA6-441E-924A-2222E3874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436" y="362627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2164FA47-7AA1-4A21-BA8D-CF3C5CF5E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1966" y="342030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1E802BCA-9D73-4D59-B3E4-F06DD1D68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0468" y="3673987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8A145A7-7E58-489A-AA90-6DD1EE6A6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5697" y="399158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152BA53-BA67-48EE-BD6F-68310CE3E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0162" y="423708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12E6E41-07BF-4FAD-A0F2-682027BAD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7352" y="423708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37E45D76-2B39-4C1A-B31B-E1ED60EF7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3412" y="4137185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08EEBB5-B044-4305-8F9F-335EB7C68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863" y="430523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1C6CB6B-BB2D-4FCC-A6EB-7FA5043BB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029" y="358898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1F52955-E9FF-4329-B4BC-BAA7A9CF4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5668" y="386400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7D94E05-D161-48EA-B901-2C838AE083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1659" y="323872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2CF4F4A-A298-4A3C-9117-4446A75E9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7305" y="351097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75D888C-936D-4579-9783-EBCA32B4AE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7145" y="289220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94EF42F-B947-4BA5-8D39-E56810A59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293" y="363413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3D0386C-A29F-4E4E-9A4F-F072F7A43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1907" y="246986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D762F2D-F9A6-4623-BDBB-066A61ACE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0355" y="2678407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A55C6C6-452D-4B8E-AA68-80FD30609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9090" y="326194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FD3C93F8-4DAC-438A-A332-C20845AB0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43963" y="350766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6D68410-8173-4D63-B2D9-37973043A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5122" y="312470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D5A32D1-A70F-48EB-9102-5EA688271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1313" y="384665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6EBEF2D-6291-419B-A480-33545752C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0245" y="331331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C957331-06F7-4543-95E4-A4AA629A0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1080" y="220809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4170A44-A1A4-4597-8388-A7F2AA24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6700" y="294579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46EF168-5F3B-41FC-941A-FD868BD0B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6753" y="409648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16F59CDB-2DAB-4991-A2FC-A32915677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1252" y="426403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CDF7A1D-071C-4042-8590-4663BDFA5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5700" y="3803399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75646B2-2F42-4338-99C2-67517A6F1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1969" y="4003210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49121D4-23BA-4B1E-8B30-3E83B9610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65506" y="4485232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154B11F-5281-47B9-B1BE-A0FEA7294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9817" y="437972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D4BBC869-DDA9-4850-9CF5-646B6AE4C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3380" y="3326491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275378B-9800-4CE8-8385-61C78C979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110" y="325380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39622A8-50CB-4CC4-BDC1-5C56A057DD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8315" y="4063636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B4BFEDA-753C-4C8F-BD7B-45AA0D3E1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8868" y="2583623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CB5DB28-B309-40B2-977E-24522271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4276" y="3234278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9F873B39-1F77-475C-AF89-652ABFCAD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2869" y="2802044"/>
              <a:ext cx="136308" cy="136311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5" name="Line 167">
              <a:extLst>
                <a:ext uri="{FF2B5EF4-FFF2-40B4-BE49-F238E27FC236}">
                  <a16:creationId xmlns:a16="http://schemas.microsoft.com/office/drawing/2014/main" id="{BEEA964E-3040-416F-A63F-BA01321618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453205" y="5110701"/>
              <a:ext cx="473677" cy="5029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Rounded Rectangle 149">
              <a:extLst>
                <a:ext uri="{FF2B5EF4-FFF2-40B4-BE49-F238E27FC236}">
                  <a16:creationId xmlns:a16="http://schemas.microsoft.com/office/drawing/2014/main" id="{54DEF3AB-D132-4050-A8D4-73704B7AA512}"/>
                </a:ext>
              </a:extLst>
            </p:cNvPr>
            <p:cNvSpPr/>
            <p:nvPr/>
          </p:nvSpPr>
          <p:spPr>
            <a:xfrm>
              <a:off x="7837660" y="5616397"/>
              <a:ext cx="1119768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Hyperplane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82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4DA531-245C-41CE-A300-55823D51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FAD58D-D325-4370-9B2B-BAA3F55C9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925" y="2992910"/>
                <a:ext cx="8460150" cy="3230089"/>
              </a:xfrm>
            </p:spPr>
            <p:txBody>
              <a:bodyPr/>
              <a:lstStyle/>
              <a:p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have 3 dimensions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Squaring dimensions would give you 9.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in 9 dimensions is: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  <a:p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y</a:t>
                </a:r>
                <a:r>
                  <a:rPr lang="en-US" dirty="0"/>
                  <a:t>) follows same pattern.</a:t>
                </a:r>
              </a:p>
              <a:p>
                <a:r>
                  <a:rPr lang="en-US" dirty="0"/>
                  <a:t>With </a:t>
                </a:r>
                <a:r>
                  <a:rPr lang="en-US" i="1" dirty="0"/>
                  <a:t>x</a:t>
                </a:r>
                <a:r>
                  <a:rPr lang="en-US" dirty="0"/>
                  <a:t> = (0, 1, 2) and </a:t>
                </a:r>
                <a:r>
                  <a:rPr lang="en-US" i="1" dirty="0"/>
                  <a:t>y</a:t>
                </a:r>
                <a:r>
                  <a:rPr lang="en-US" dirty="0"/>
                  <a:t> = (3, 4, 5):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Both inputs went from 3 to 9 dimensions.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EFAD58D-D325-4370-9B2B-BAA3F55C9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925" y="2992910"/>
                <a:ext cx="8460150" cy="3230089"/>
              </a:xfrm>
              <a:blipFill>
                <a:blip r:embed="rId3"/>
                <a:stretch>
                  <a:fillRect l="-432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9E03B5A-5D24-4B81-9C1B-65D8FD05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 Example (Slide 1 of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DEF8AF-43EC-4689-94BF-908EA693E190}"/>
              </a:ext>
            </a:extLst>
          </p:cNvPr>
          <p:cNvSpPr/>
          <p:nvPr/>
        </p:nvSpPr>
        <p:spPr>
          <a:xfrm>
            <a:off x="341925" y="1171574"/>
            <a:ext cx="2354081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 Box 307">
            <a:extLst>
              <a:ext uri="{FF2B5EF4-FFF2-40B4-BE49-F238E27FC236}">
                <a16:creationId xmlns:a16="http://schemas.microsoft.com/office/drawing/2014/main" id="{5E81B868-CDB0-4856-90A7-1D77ED9E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583" y="1243242"/>
            <a:ext cx="6206973" cy="139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Kernel trick 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– A simplified equation for how it's performed.</a:t>
            </a:r>
          </a:p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Where: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kernel function.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are the inputs of any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dimension.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a function that maps values from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dimension to any higher dimension.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&lt; &gt; represent dot product of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and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8F08A-E500-432B-B1EF-A39A653F5AD5}"/>
                  </a:ext>
                </a:extLst>
              </p:cNvPr>
              <p:cNvSpPr txBox="1"/>
              <p:nvPr/>
            </p:nvSpPr>
            <p:spPr>
              <a:xfrm>
                <a:off x="386015" y="1528553"/>
                <a:ext cx="2309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8F08A-E500-432B-B1EF-A39A653F5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15" y="1528553"/>
                <a:ext cx="2309991" cy="276999"/>
              </a:xfrm>
              <a:prstGeom prst="rect">
                <a:avLst/>
              </a:prstGeom>
              <a:blipFill>
                <a:blip r:embed="rId4"/>
                <a:stretch>
                  <a:fillRect l="-26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4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2C5A2-7D1A-4B5B-822F-6E7A502F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DE5F8-1438-40FE-BDFC-91A392AA2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Take dot product of both functions: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0+0+0+0+16+40+0+40+100=196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is computationally expensive, especially if feature space starts in high dimensions.</a:t>
                </a:r>
              </a:p>
              <a:p>
                <a:pPr lvl="1"/>
                <a:r>
                  <a:rPr lang="en-US" dirty="0"/>
                  <a:t>End result is just one-dimensional value; not worth all this effort.</a:t>
                </a:r>
              </a:p>
              <a:p>
                <a:r>
                  <a:rPr lang="en-US" dirty="0"/>
                  <a:t>Kernel function provides a shortcut to getting to this answer.</a:t>
                </a:r>
              </a:p>
              <a:p>
                <a:pPr lvl="1"/>
                <a:r>
                  <a:rPr lang="en-US" dirty="0"/>
                  <a:t>Computes dot product of each input, then maps to higher dimensions.</a:t>
                </a:r>
              </a:p>
              <a:p>
                <a:r>
                  <a:rPr lang="en-US" dirty="0"/>
                  <a:t>Kernel function approach: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0+4+10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Kernel function found same answer.</a:t>
                </a:r>
              </a:p>
              <a:p>
                <a:pPr lvl="1"/>
                <a:r>
                  <a:rPr lang="en-US" dirty="0"/>
                  <a:t>Much faster, less computationally complex.</a:t>
                </a:r>
              </a:p>
              <a:p>
                <a:r>
                  <a:rPr lang="en-US" dirty="0"/>
                  <a:t>This kernel trick empowers SVMs to map data to higher dimensions.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DE5F8-1438-40FE-BDFC-91A392AA2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2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CE35A1A-6BD0-4C79-B52F-3640D48D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 Example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96620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82BD-178B-4D83-9233-DB351A70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64BB0-1BDF-4180-A47E-30DC0B59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AD669848-B4FC-48C9-88FC-A4BBD052A4FB}"/>
              </a:ext>
            </a:extLst>
          </p:cNvPr>
          <p:cNvGraphicFramePr>
            <a:graphicFrameLocks noGrp="1"/>
          </p:cNvGraphicFramePr>
          <p:nvPr/>
        </p:nvGraphicFramePr>
        <p:xfrm>
          <a:off x="671587" y="1576815"/>
          <a:ext cx="7800827" cy="4236720"/>
        </p:xfrm>
        <a:graphic>
          <a:graphicData uri="http://schemas.openxmlformats.org/drawingml/2006/table">
            <a:tbl>
              <a:tblPr/>
              <a:tblGrid>
                <a:gridCol w="180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Kernel 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Linear kernel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Simple, only applies to linearly separable data.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Useful when feature space is large.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Popular in text classification.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Good first choice.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Gaussian RBF kernel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Gauss function projects new feature space in higher dimensions.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Measures distance between examples and centers.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Most effective when examples greatly outnumber features.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May be prone to overfitting unless regularized.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Polynomial kernel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Uses polynomial values in feature space projection.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High polynomial degree can lead to overfitting; low can lead to underfitting.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Less popular than RBF.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Sigmoid kernel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Uses hyperbolic tangent function (tanh).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Similar to a perceptron neural network.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Used in object detection/image classification.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28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70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SVMs when your problem is sensitive to outliers.</a:t>
            </a:r>
          </a:p>
          <a:p>
            <a:r>
              <a:rPr lang="en-US" dirty="0"/>
              <a:t>Consider SVMs when you have high-dimensionality data.</a:t>
            </a:r>
          </a:p>
          <a:p>
            <a:r>
              <a:rPr lang="en-US" dirty="0"/>
              <a:t>Recognize the goal of SVM classification is to keep examples outside wide margins.</a:t>
            </a:r>
          </a:p>
          <a:p>
            <a:r>
              <a:rPr lang="en-US" dirty="0"/>
              <a:t>Tune regularization hyperparameter to adjust margin size.</a:t>
            </a:r>
          </a:p>
          <a:p>
            <a:r>
              <a:rPr lang="en-US" dirty="0"/>
              <a:t>Consider that narrow margins may lead to overfitting.</a:t>
            </a:r>
          </a:p>
          <a:p>
            <a:r>
              <a:rPr lang="en-US" dirty="0"/>
              <a:t>Consider softening the margins to avoid overfitting.</a:t>
            </a:r>
          </a:p>
          <a:p>
            <a:r>
              <a:rPr lang="en-US" dirty="0"/>
              <a:t>Recognize that softening the margins has a tradeoff.</a:t>
            </a:r>
          </a:p>
          <a:p>
            <a:r>
              <a:rPr lang="en-US" dirty="0"/>
              <a:t>Apply a kernel trick method to data that is not linearly separable.</a:t>
            </a:r>
          </a:p>
          <a:p>
            <a:r>
              <a:rPr lang="en-US" dirty="0"/>
              <a:t>Consider the applications of the different types of kernel methods.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SVM Model for Classification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7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SVC()</a:t>
            </a:r>
            <a:r>
              <a:rPr lang="en-US" dirty="0"/>
              <a:t> class to build a classification-based SVM model: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sklearn.svm.SVC(kernel = 'sigmoid', C = 10)</a:t>
            </a:r>
          </a:p>
          <a:p>
            <a:pPr lvl="1"/>
            <a:r>
              <a:rPr lang="en-US" dirty="0"/>
              <a:t>Use same methods and metrics as before.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model.support_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model.support_vectors_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Classification-Based SVM Models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6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B905E-4DC4-4D4E-B13B-EF5DB6CF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D9AA9-2A3E-4493-85C4-0EC1DDA4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823" y="2254102"/>
            <a:ext cx="5006252" cy="3968898"/>
          </a:xfrm>
        </p:spPr>
        <p:txBody>
          <a:bodyPr/>
          <a:lstStyle/>
          <a:p>
            <a:r>
              <a:rPr lang="en-US" dirty="0"/>
              <a:t>Botany department wants students to classify plant species using machine learning.</a:t>
            </a:r>
          </a:p>
          <a:p>
            <a:r>
              <a:rPr lang="en-US" dirty="0"/>
              <a:t>You've been given a dataset of plants with physical attributes.</a:t>
            </a:r>
          </a:p>
          <a:p>
            <a:r>
              <a:rPr lang="en-US" dirty="0"/>
              <a:t>Dataset may contain several outliers, so you decide to create an SVM model.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ACF086-919A-45A8-99BC-BAF67438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Building an SVM Model for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C5F42-EA51-445A-B9D3-9DD5795B7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3" y="1720703"/>
            <a:ext cx="2562446" cy="34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37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SVM Models for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D98A0-C272-42B7-AD0D-9E088EE58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1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BB7A-D0E8-458C-9607-299B49C7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for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959CD-673F-47CE-A10F-5341FA1D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AF4348A-8581-4504-94BE-F2EF442D0B81}"/>
              </a:ext>
            </a:extLst>
          </p:cNvPr>
          <p:cNvGrpSpPr/>
          <p:nvPr/>
        </p:nvGrpSpPr>
        <p:grpSpPr>
          <a:xfrm>
            <a:off x="771232" y="1272286"/>
            <a:ext cx="6737699" cy="4868183"/>
            <a:chOff x="771232" y="1272286"/>
            <a:chExt cx="6737699" cy="48681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E03C89-1880-4362-AF73-8864CD390D1D}"/>
                </a:ext>
              </a:extLst>
            </p:cNvPr>
            <p:cNvSpPr txBox="1"/>
            <p:nvPr/>
          </p:nvSpPr>
          <p:spPr>
            <a:xfrm>
              <a:off x="1233058" y="16474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6F9043-F17C-4AE0-8240-6E810262FC29}"/>
                </a:ext>
              </a:extLst>
            </p:cNvPr>
            <p:cNvSpPr txBox="1"/>
            <p:nvPr/>
          </p:nvSpPr>
          <p:spPr>
            <a:xfrm>
              <a:off x="1320421" y="516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BDF4D9-24F2-4083-B2D0-D5B318C19F69}"/>
                </a:ext>
              </a:extLst>
            </p:cNvPr>
            <p:cNvSpPr txBox="1"/>
            <p:nvPr/>
          </p:nvSpPr>
          <p:spPr>
            <a:xfrm>
              <a:off x="6973207" y="534504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80965D-3B98-49FE-BAAE-BCB7CF5F722B}"/>
                </a:ext>
              </a:extLst>
            </p:cNvPr>
            <p:cNvSpPr txBox="1"/>
            <p:nvPr/>
          </p:nvSpPr>
          <p:spPr>
            <a:xfrm>
              <a:off x="1568036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038C3A-9082-46B3-9B40-39C938BDC349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44F2ED9-E45D-4444-8C73-0A3AF05C5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AFC07D-10C8-4CA1-A5E0-222A2AF54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4020" y="2083868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DCCD29-3BF5-4504-8120-DAF0F71E9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414" y="4468293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EC34C8-FC23-4274-A5F1-177CFD79C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2832" y="4345243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6A3CBB-9DC1-4F51-9656-27D96CB2F1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2682" y="4065526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3CD8C0-38C9-4D50-B61B-9B50CDCE3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250" y="4167946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E8F8AD1-E935-4945-A7FA-B03F551C3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473" y="4280771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FE2297-230E-4965-A57C-920A5006C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282" y="3887268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E15310-7268-4E7E-87C7-54EED261B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282" y="4315975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60E50B-36DB-44CF-8B06-23DCFFDAD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055" y="4697526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4B5F4C-F59E-474F-8B35-CCCCD8AF4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2682" y="3723799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FE4608-6D3C-4F6C-96DB-2564DCE96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0357" y="3621379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19F0828-2A24-4646-85B5-BD52C54DF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5614" y="3544399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D572E4-CCFB-42D3-AD91-B6727C6B6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3196" y="3874189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85770-3029-4372-BD95-31D6118547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0357" y="4009360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85C8C25-DA37-423E-A8A5-A0706EC62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9584" y="3495853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4FE8F7-5B76-4B14-A661-070B2594E0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1543" y="3354171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025C1F0-3D86-44C7-9FE2-528EFC9AD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079" y="3262391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F2F165-11A2-48BD-B099-3F2089568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2191" y="3723799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A1871E1-F63F-4999-A268-BA39FFB03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1402" y="3262391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DFD05D-B9A2-4928-88A7-7B50CAB1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09" y="3456591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8D3D0E-99D6-4F08-B169-2ADBB391C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297" y="4618039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23FDDD-A424-46DA-BC7F-F6A08A031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6809" y="4782330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E9B0B29-41A1-4C27-A436-759FF5FC3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9385" y="4702673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01F908-2F81-45E0-AEB9-6B62EDE87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3377" y="3171030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712A09D-D1E7-4D1E-8A5A-858D4E920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0982" y="2993998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792325-7C5B-4A09-BE11-4DC8BDD55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4239" y="2960402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D285714-F324-4B1F-B6A7-B648DDBA3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7496" y="3011964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C460D7-547E-4D45-A7E5-C73A5988C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5078" y="2825128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6A6F3F-1FF8-43DF-AB79-F5C9CE398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994" y="3364811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BA1FA8-8CF6-4AED-A9F2-C068DA10C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576" y="2552956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BCA1E9-18F4-416A-AA3F-0831E6A39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2779" y="2604166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8DD8C4-13E1-41B4-84D1-CCEDBFB42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3988" y="2863958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F153B67-FAA5-4594-96F1-1197F381E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5197" y="2277581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0AAD93-2A71-4CDB-979B-40C562B5DC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422" y="2425910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682EB8A-44F1-432D-BE3D-00A4AFB84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1689" y="2764202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C9041A6-396B-4409-9585-3C716E9F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0122" y="2239081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49BE3E-FCE2-47BB-9EBE-E9011D317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422" y="2097840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8E0EE73-5FF6-4713-933B-4CB4BB407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0122" y="2596412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5579DE2-B5D7-4AF4-85D4-B907F49F8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0137" y="1995420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0C9674-A1D2-40F6-A08B-0CA3713C62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555" y="2254824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42149F9-1AE3-4150-AC7F-0803EA112B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602" y="2655611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D6081A-1545-44E5-92D1-9B50B4819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0122" y="2902533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B06368-BAA3-4FAE-8526-161A9B4F9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811" y="2353622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5D8D3A3-EC2F-4744-802F-EAF162FA4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29" y="1892348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4B71832-EDD9-4D8F-B2A4-FE7D7044E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7903" y="1927212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D1678A-BA24-4542-81D2-1F5086C8B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3585" y="2152404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4EB979-6CC6-4748-B84D-F367A948E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3167" y="2366853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2186826-A490-48A2-A10A-0F1D535BE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2149" y="1904325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338307B-6539-47BE-AADC-22B85200A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3150" y="2149050"/>
              <a:ext cx="102418" cy="102420"/>
            </a:xfrm>
            <a:prstGeom prst="ellips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2C08587-4769-4357-B0F0-67AD70924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398" y="4990708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5105B0-8396-43D1-AA67-AE115BCE6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5313" y="5212049"/>
              <a:ext cx="102418" cy="102420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8761F5-5802-45D8-8B96-25DB788292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9377" y="1781180"/>
              <a:ext cx="4253773" cy="307007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AE467-0E8D-4939-A0A3-CA33F2FC7606}"/>
                </a:ext>
              </a:extLst>
            </p:cNvPr>
            <p:cNvSpPr txBox="1"/>
            <p:nvPr/>
          </p:nvSpPr>
          <p:spPr>
            <a:xfrm>
              <a:off x="3002869" y="5678804"/>
              <a:ext cx="2880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Independent Variable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4D0CE-3D34-4956-8D5A-53A903239495}"/>
                </a:ext>
              </a:extLst>
            </p:cNvPr>
            <p:cNvSpPr txBox="1"/>
            <p:nvPr/>
          </p:nvSpPr>
          <p:spPr>
            <a:xfrm rot="16200000">
              <a:off x="-332211" y="3358942"/>
              <a:ext cx="2668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Dependent Variable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107410F-CE3C-48EF-9E5C-21810148E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4986" y="1401373"/>
              <a:ext cx="4253773" cy="307007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255081D-86B8-490C-8EB4-F45B925D2A77}"/>
                </a:ext>
              </a:extLst>
            </p:cNvPr>
            <p:cNvCxnSpPr>
              <a:cxnSpLocks/>
              <a:stCxn id="64" idx="5"/>
            </p:cNvCxnSpPr>
            <p:nvPr/>
          </p:nvCxnSpPr>
          <p:spPr>
            <a:xfrm flipV="1">
              <a:off x="1922732" y="2016734"/>
              <a:ext cx="4481261" cy="32827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utoShape 302">
              <a:extLst>
                <a:ext uri="{FF2B5EF4-FFF2-40B4-BE49-F238E27FC236}">
                  <a16:creationId xmlns:a16="http://schemas.microsoft.com/office/drawing/2014/main" id="{C99C4789-6CC3-4B4B-A7FD-305BF930294D}"/>
                </a:ext>
              </a:extLst>
            </p:cNvPr>
            <p:cNvSpPr>
              <a:spLocks/>
            </p:cNvSpPr>
            <p:nvPr/>
          </p:nvSpPr>
          <p:spPr bwMode="auto">
            <a:xfrm rot="19816803">
              <a:off x="6143575" y="1346146"/>
              <a:ext cx="186205" cy="348793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ounded Rectangle 149">
                  <a:extLst>
                    <a:ext uri="{FF2B5EF4-FFF2-40B4-BE49-F238E27FC236}">
                      <a16:creationId xmlns:a16="http://schemas.microsoft.com/office/drawing/2014/main" id="{573C5482-28F7-41DF-9F42-DA0683D32747}"/>
                    </a:ext>
                  </a:extLst>
                </p:cNvPr>
                <p:cNvSpPr/>
                <p:nvPr/>
              </p:nvSpPr>
              <p:spPr>
                <a:xfrm>
                  <a:off x="6324567" y="1272286"/>
                  <a:ext cx="649381" cy="274637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ounded Rectangle 149">
                  <a:extLst>
                    <a:ext uri="{FF2B5EF4-FFF2-40B4-BE49-F238E27FC236}">
                      <a16:creationId xmlns:a16="http://schemas.microsoft.com/office/drawing/2014/main" id="{573C5482-28F7-41DF-9F42-DA0683D32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67" y="1272286"/>
                  <a:ext cx="649381" cy="27463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4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Build SVM Models for 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DD416-5F3D-42B8-91C7-B9D6454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751833"/>
            <a:ext cx="5242571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6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SVMs for outlier-sensitive problems and high-dimensionality datasets.</a:t>
            </a:r>
          </a:p>
          <a:p>
            <a:r>
              <a:rPr lang="en-US" dirty="0"/>
              <a:t>Recognize the goal of SVM regression is to keep examples within the margins.</a:t>
            </a:r>
          </a:p>
          <a:p>
            <a:r>
              <a:rPr lang="en-US" dirty="0"/>
              <a:t>Tune </a:t>
            </a:r>
            <a:r>
              <a:rPr lang="el-GR" i="1" dirty="0"/>
              <a:t>ε</a:t>
            </a:r>
            <a:r>
              <a:rPr lang="en-US" dirty="0"/>
              <a:t> hyperparameter to adjust size of margins.</a:t>
            </a:r>
          </a:p>
          <a:p>
            <a:r>
              <a:rPr lang="en-US" dirty="0"/>
              <a:t>Consider that as </a:t>
            </a:r>
            <a:r>
              <a:rPr lang="el-GR" i="1" dirty="0"/>
              <a:t>ε</a:t>
            </a:r>
            <a:r>
              <a:rPr lang="en-US" dirty="0"/>
              <a:t> increases, errors increase.</a:t>
            </a:r>
          </a:p>
          <a:p>
            <a:r>
              <a:rPr lang="en-US" dirty="0"/>
              <a:t>Consider that as </a:t>
            </a:r>
            <a:r>
              <a:rPr lang="el-GR" i="1" dirty="0"/>
              <a:t>ε</a:t>
            </a:r>
            <a:r>
              <a:rPr lang="en-US" dirty="0"/>
              <a:t> decreases, model becomes more prone to overfitting.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SVM Model for Regression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8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C485-7103-4723-878D-8A533D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A54B-8634-4FA1-AE65-CE4AA6C2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scikit-learn's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SVR()</a:t>
            </a:r>
            <a:r>
              <a:rPr lang="en-US" dirty="0"/>
              <a:t> class to build a regression-based SVM model: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sklearn.svm.SVR(kernel = 'rbf', epsilon = 10)</a:t>
            </a:r>
          </a:p>
          <a:p>
            <a:pPr lvl="1"/>
            <a:r>
              <a:rPr lang="en-US" dirty="0"/>
              <a:t>Use same methods and metrics as before.</a:t>
            </a:r>
          </a:p>
          <a:p>
            <a:pPr lvl="1"/>
            <a:r>
              <a:rPr lang="en-US" dirty="0"/>
              <a:t>Use same model attributes as with classification.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B918-758E-473A-A153-A6C46F44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Python for Regression-Based SVM Models</a:t>
            </a:r>
          </a:p>
        </p:txBody>
      </p:sp>
      <p:pic>
        <p:nvPicPr>
          <p:cNvPr id="5" name="Picture 4" descr="Image result for checklist png">
            <a:extLst>
              <a:ext uri="{FF2B5EF4-FFF2-40B4-BE49-F238E27FC236}">
                <a16:creationId xmlns:a16="http://schemas.microsoft.com/office/drawing/2014/main" id="{74E0510D-CF95-4EF6-BD7D-9AB28C0C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5597477"/>
            <a:ext cx="1612891" cy="1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9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ECD231-A58B-4F3E-B165-1A7789E2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B7883-64E3-44BD-A708-406D824F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264734"/>
            <a:ext cx="5973815" cy="3958265"/>
          </a:xfrm>
        </p:spPr>
        <p:txBody>
          <a:bodyPr/>
          <a:lstStyle/>
          <a:p>
            <a:r>
              <a:rPr lang="en-US" dirty="0"/>
              <a:t>You've trained a linear regression model on the Boston housing dataset.</a:t>
            </a:r>
          </a:p>
          <a:p>
            <a:r>
              <a:rPr lang="en-US" dirty="0"/>
              <a:t>However, there are some outliers that may be negatively affecting the model's skill.</a:t>
            </a:r>
          </a:p>
          <a:p>
            <a:r>
              <a:rPr lang="en-US" dirty="0"/>
              <a:t>You'll train a model using SVMs to see if you can improve the model.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E69750-5A48-4B2D-801C-7402E3BF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Building an SVM Model for Regression</a:t>
            </a:r>
          </a:p>
        </p:txBody>
      </p:sp>
      <p:pic>
        <p:nvPicPr>
          <p:cNvPr id="7" name="Picture 6" descr="A bench in front of a brick building&#10;&#10;Description automatically generated">
            <a:extLst>
              <a:ext uri="{FF2B5EF4-FFF2-40B4-BE49-F238E27FC236}">
                <a16:creationId xmlns:a16="http://schemas.microsoft.com/office/drawing/2014/main" id="{87D40D30-8B05-447C-9ADB-1B7A90FB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59" r="12216"/>
          <a:stretch/>
        </p:blipFill>
        <p:spPr>
          <a:xfrm>
            <a:off x="6720396" y="1425798"/>
            <a:ext cx="2233788" cy="342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your own business environment, how might you use SVMs to solve classification problems?</a:t>
            </a:r>
          </a:p>
          <a:p>
            <a:r>
              <a:rPr lang="en-US" dirty="0"/>
              <a:t>In your own business environment, how might you use SVMs to solve regression problems?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5038-740B-4D12-A07B-5561C908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Support-Vector Machines (SVMs)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D66B6-30E2-4AEC-BE25-4578E089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sp>
        <p:nvSpPr>
          <p:cNvPr id="23" name="Text Box 307">
            <a:extLst>
              <a:ext uri="{FF2B5EF4-FFF2-40B4-BE49-F238E27FC236}">
                <a16:creationId xmlns:a16="http://schemas.microsoft.com/office/drawing/2014/main" id="{9EA0035F-9020-4C7B-8DA5-3484BC36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384313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1E0A4E-0E23-4B9E-9E0D-47B7D39E6BF6}"/>
              </a:ext>
            </a:extLst>
          </p:cNvPr>
          <p:cNvSpPr>
            <a:spLocks noChangeAspect="1"/>
          </p:cNvSpPr>
          <p:nvPr/>
        </p:nvSpPr>
        <p:spPr>
          <a:xfrm>
            <a:off x="7795946" y="1423678"/>
            <a:ext cx="182876" cy="18288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25" name="Text Box 307">
            <a:extLst>
              <a:ext uri="{FF2B5EF4-FFF2-40B4-BE49-F238E27FC236}">
                <a16:creationId xmlns:a16="http://schemas.microsoft.com/office/drawing/2014/main" id="{3C731BA6-79A8-45CC-8FC4-988935125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384" y="1698520"/>
            <a:ext cx="8018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Class 1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94F8FE9-3BC8-4931-9694-2CEE12D1C66D}"/>
              </a:ext>
            </a:extLst>
          </p:cNvPr>
          <p:cNvSpPr>
            <a:spLocks noChangeAspect="1"/>
          </p:cNvSpPr>
          <p:nvPr/>
        </p:nvSpPr>
        <p:spPr>
          <a:xfrm>
            <a:off x="7770356" y="1737885"/>
            <a:ext cx="234056" cy="182880"/>
          </a:xfrm>
          <a:prstGeom prst="triangle">
            <a:avLst/>
          </a:prstGeom>
          <a:noFill/>
          <a:ln w="28575" cap="flat" cmpd="sng" algn="ctr">
            <a:solidFill>
              <a:srgbClr val="01A1D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5BA52E9-2B05-4FF5-A618-2341B92DDF08}"/>
              </a:ext>
            </a:extLst>
          </p:cNvPr>
          <p:cNvGrpSpPr/>
          <p:nvPr/>
        </p:nvGrpSpPr>
        <p:grpSpPr>
          <a:xfrm>
            <a:off x="851790" y="1163717"/>
            <a:ext cx="6550626" cy="4867813"/>
            <a:chOff x="851790" y="1163717"/>
            <a:chExt cx="6550626" cy="4867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B76383-0687-468B-94E6-A54C56CB1229}"/>
                </a:ext>
              </a:extLst>
            </p:cNvPr>
            <p:cNvSpPr/>
            <p:nvPr/>
          </p:nvSpPr>
          <p:spPr>
            <a:xfrm>
              <a:off x="2248786" y="1728152"/>
              <a:ext cx="4646428" cy="393404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D7A1E2-5E51-4727-97BA-02B65334F64F}"/>
                </a:ext>
              </a:extLst>
            </p:cNvPr>
            <p:cNvSpPr txBox="1"/>
            <p:nvPr/>
          </p:nvSpPr>
          <p:spPr>
            <a:xfrm>
              <a:off x="2129683" y="566219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784F9-01F1-49E9-A23F-5F6A68BEE060}"/>
                </a:ext>
              </a:extLst>
            </p:cNvPr>
            <p:cNvSpPr txBox="1"/>
            <p:nvPr/>
          </p:nvSpPr>
          <p:spPr>
            <a:xfrm>
              <a:off x="6657008" y="5662198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BCEB50-3469-4DD8-AE3A-E5571E11AC73}"/>
                </a:ext>
              </a:extLst>
            </p:cNvPr>
            <p:cNvSpPr txBox="1"/>
            <p:nvPr/>
          </p:nvSpPr>
          <p:spPr>
            <a:xfrm>
              <a:off x="4333794" y="5662198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C2E032-2085-4FA3-81F2-FEC61CAB3740}"/>
                </a:ext>
              </a:extLst>
            </p:cNvPr>
            <p:cNvSpPr txBox="1"/>
            <p:nvPr/>
          </p:nvSpPr>
          <p:spPr>
            <a:xfrm>
              <a:off x="1751109" y="351050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EBF8F9-386E-430D-8EA3-48753509AED6}"/>
                </a:ext>
              </a:extLst>
            </p:cNvPr>
            <p:cNvSpPr txBox="1"/>
            <p:nvPr/>
          </p:nvSpPr>
          <p:spPr>
            <a:xfrm>
              <a:off x="1751109" y="1543486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7CCD7A-AA14-492B-8E30-012AC39D23A7}"/>
                </a:ext>
              </a:extLst>
            </p:cNvPr>
            <p:cNvSpPr txBox="1"/>
            <p:nvPr/>
          </p:nvSpPr>
          <p:spPr>
            <a:xfrm>
              <a:off x="1772374" y="538286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AE1DE6F-6CC4-4071-834E-F0A780CE3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8537" y="4418830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03D5D2-A396-4D63-A8C6-6F4D6484C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6478" y="2445224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F1F875-C93B-4AA3-9837-119B207F5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3602" y="2587436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616EFF7-4E4A-4BAE-ABE3-EDF426DA8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181" y="2633955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E960C0-80D0-4770-A573-EBA21C8F1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7111" y="2770316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26399E6-F9D2-493B-B017-BAC680CC0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4235" y="2906677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E98090-3700-4713-8286-86B32D770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2228" y="3156783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EC2A51-5C1A-4A0A-A660-DF4D67665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0726" y="3013626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038E93-88B7-41A5-B6CA-C45E78072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8479" y="2878673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25AD73-BA33-4A8B-8EA9-E6828A16B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635" y="3059077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FA654E-6DF9-4516-8CA8-450FA8EBF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3759" y="3164958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130CDCC-4367-4AFE-8BB3-F4D8744FD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1146" y="3020578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4E30CD-D664-4F1D-B7EB-142080DA3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6711" y="2747057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683FD23-D93D-41DD-8216-FBA0C0993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209" y="4322663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8168586-28F1-47E5-B3DA-0AA762F96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2606" y="4603496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A366141-04FD-46B6-AEBD-CB774A729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3544" y="4648495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3E991E8-B02A-4A19-9174-8B8B7BB4A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6852" y="4761271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A696973-BC82-4366-A511-6553D8804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2796" y="4797929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51460393-D04F-44E7-BCD3-DB3517AE4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115" y="4518323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83DB86B-A259-4581-8231-02D63E823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9629" y="4739935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C5DAB6C-26EB-4735-A0B6-A1383C720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5573" y="4940077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5F1BDE76-DD2B-485D-941C-5477FAAC1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6670" y="5007518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A363E7C-365F-4B94-8AE8-7DDAE8DBE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7052" y="4873727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70D1568-2B60-40B4-899F-00F28BF06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7518" y="4767529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B4B3BB-D5E6-4407-9C73-F4270CA3E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5305" y="1712776"/>
              <a:ext cx="3456691" cy="393989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E7BA1-2C52-4BCA-9061-096F2924C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2883" y="1737885"/>
              <a:ext cx="2866196" cy="330781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430C533-07DC-4F21-A631-C74E598508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6496" y="1722301"/>
              <a:ext cx="3356729" cy="39398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ine 167">
              <a:extLst>
                <a:ext uri="{FF2B5EF4-FFF2-40B4-BE49-F238E27FC236}">
                  <a16:creationId xmlns:a16="http://schemas.microsoft.com/office/drawing/2014/main" id="{D20B00A7-93BF-4CC1-BB3F-B87D732E67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289665" y="1594284"/>
              <a:ext cx="545920" cy="2340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ounded Rectangle 149">
              <a:extLst>
                <a:ext uri="{FF2B5EF4-FFF2-40B4-BE49-F238E27FC236}">
                  <a16:creationId xmlns:a16="http://schemas.microsoft.com/office/drawing/2014/main" id="{940E49A2-4B79-4228-B9D3-C441357FE1B8}"/>
                </a:ext>
              </a:extLst>
            </p:cNvPr>
            <p:cNvSpPr/>
            <p:nvPr/>
          </p:nvSpPr>
          <p:spPr>
            <a:xfrm>
              <a:off x="4551340" y="1163717"/>
              <a:ext cx="1624323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Decision boundary</a:t>
              </a:r>
            </a:p>
          </p:txBody>
        </p:sp>
        <p:sp>
          <p:nvSpPr>
            <p:cNvPr id="71" name="Line 167">
              <a:extLst>
                <a:ext uri="{FF2B5EF4-FFF2-40B4-BE49-F238E27FC236}">
                  <a16:creationId xmlns:a16="http://schemas.microsoft.com/office/drawing/2014/main" id="{D8FA041D-C1E3-480B-ABBA-F9CBF3AF7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800784" y="3049867"/>
              <a:ext cx="582019" cy="6004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ounded Rectangle 149">
              <a:extLst>
                <a:ext uri="{FF2B5EF4-FFF2-40B4-BE49-F238E27FC236}">
                  <a16:creationId xmlns:a16="http://schemas.microsoft.com/office/drawing/2014/main" id="{8F2CD746-A82C-474C-8AC3-3AEBD37AED28}"/>
                </a:ext>
              </a:extLst>
            </p:cNvPr>
            <p:cNvSpPr/>
            <p:nvPr/>
          </p:nvSpPr>
          <p:spPr>
            <a:xfrm>
              <a:off x="6073726" y="3486568"/>
              <a:ext cx="1328690" cy="477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Support-vector margin</a:t>
              </a:r>
            </a:p>
          </p:txBody>
        </p:sp>
        <p:sp>
          <p:nvSpPr>
            <p:cNvPr id="72" name="Line 167">
              <a:extLst>
                <a:ext uri="{FF2B5EF4-FFF2-40B4-BE49-F238E27FC236}">
                  <a16:creationId xmlns:a16="http://schemas.microsoft.com/office/drawing/2014/main" id="{7191E1FD-FDBA-433D-84EC-1CD10C5294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01684" y="3724789"/>
              <a:ext cx="182880" cy="8170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ounded Rectangle 149">
              <a:extLst>
                <a:ext uri="{FF2B5EF4-FFF2-40B4-BE49-F238E27FC236}">
                  <a16:creationId xmlns:a16="http://schemas.microsoft.com/office/drawing/2014/main" id="{48D4F077-D98B-4651-8423-358378C9AA92}"/>
                </a:ext>
              </a:extLst>
            </p:cNvPr>
            <p:cNvSpPr/>
            <p:nvPr/>
          </p:nvSpPr>
          <p:spPr>
            <a:xfrm>
              <a:off x="851790" y="3953036"/>
              <a:ext cx="1328690" cy="477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Support-vector margin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66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E171-54A7-4F5D-8CBF-911C40BA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for Linear Classification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A96191-0BAB-4064-9F79-694BE69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FE0D3A6-D6FE-4D91-BEF9-9B0680381E03}"/>
              </a:ext>
            </a:extLst>
          </p:cNvPr>
          <p:cNvGrpSpPr/>
          <p:nvPr/>
        </p:nvGrpSpPr>
        <p:grpSpPr>
          <a:xfrm>
            <a:off x="-48670" y="1816164"/>
            <a:ext cx="9029555" cy="4059521"/>
            <a:chOff x="-48670" y="1816164"/>
            <a:chExt cx="9029555" cy="40595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2933EF-6F40-47C2-90AC-237FE5EB41E9}"/>
                </a:ext>
              </a:extLst>
            </p:cNvPr>
            <p:cNvSpPr/>
            <p:nvPr/>
          </p:nvSpPr>
          <p:spPr>
            <a:xfrm>
              <a:off x="4931837" y="2328342"/>
              <a:ext cx="3826192" cy="323956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8609C56-5B8B-457A-874E-CA26D1188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5010" y="454403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B4A4E9-8A4A-49C5-965F-CAAAA5AB9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477" y="291882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3092DC-184E-4E53-9724-B2A6F17D1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9884" y="303593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FB5777-8501-4C0E-9C98-AA029F498B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3285" y="3074243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19AD70-E341-41E9-BA10-EFC35E4E7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9233" y="3186532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AD423A-1EE1-49B5-AAE8-F1C973C79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8640" y="329882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0F351-B8B8-45CA-A37E-8A8AB97FD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6355" y="350477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0B0A43-F611-4571-94C4-4A5BF67BB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292" y="3386890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A4A3A2-63DB-43AA-BFB9-F634944F5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931" y="327576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792962-5510-467C-AC40-4F5C76E62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4137" y="342431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C6D38A-EA07-4007-B7AD-6AC5998DE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3544" y="351150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3B5405-9940-4022-B21A-9AFE4633B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9607" y="3392615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DDB8DA-A97F-4540-867D-64987CC492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6567" y="316737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2CA95EE-E060-4A27-AC02-1DB164302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3113" y="446484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000C794-0C13-44AB-A507-0B00D6154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6585" y="4696100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C7BD459A-1B25-42F9-88AA-C6F724A9A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4429" y="4733155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BBBC7B-CE22-4657-A61D-35605B45DF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0663" y="482602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83CEAB5-7FAE-4D0F-B937-543820CAF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7925" y="485620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98DA856-F65D-44DB-9FAC-C1DC6178C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4755" y="462596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7F3E7720-E150-4225-9E07-D3526F12B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2940" y="480845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E3016AA-B04F-4477-ADC1-AC1D8AF0F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0202" y="4973264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8785B28-C0C2-4C92-A9EA-2D60583AC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08738" y="502879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A3281BE-EF22-4FD4-BFE8-4A5DF3A10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7277" y="4918627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9AB84CB-70B7-4F1B-BE73-B95046673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6477" y="4831176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5C5DBF-CA6E-425C-8BB2-C4432BF36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0715" y="2315680"/>
              <a:ext cx="2846480" cy="324438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29B7D2-E0B7-4671-A24C-CA9D3ACC3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5211" y="2336357"/>
              <a:ext cx="2360225" cy="272388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038E0E-9DC8-46E5-9F78-553C71AE7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6941" y="2323524"/>
              <a:ext cx="2764164" cy="324438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8393CCC-82EE-4EFC-BA17-CF2360EB5860}"/>
                </a:ext>
              </a:extLst>
            </p:cNvPr>
            <p:cNvSpPr/>
            <p:nvPr/>
          </p:nvSpPr>
          <p:spPr>
            <a:xfrm>
              <a:off x="424371" y="2328342"/>
              <a:ext cx="3826192" cy="323956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F59AD84-3C77-4DB3-AFCE-9919777B4214}"/>
                </a:ext>
              </a:extLst>
            </p:cNvPr>
            <p:cNvSpPr txBox="1"/>
            <p:nvPr/>
          </p:nvSpPr>
          <p:spPr>
            <a:xfrm>
              <a:off x="315660" y="5567908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13C014A-C4C9-4682-8125-9EF86E2396A6}"/>
                </a:ext>
              </a:extLst>
            </p:cNvPr>
            <p:cNvSpPr txBox="1"/>
            <p:nvPr/>
          </p:nvSpPr>
          <p:spPr>
            <a:xfrm>
              <a:off x="4027571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4771D1-F635-4FD7-A337-E4928DE3FBB8}"/>
                </a:ext>
              </a:extLst>
            </p:cNvPr>
            <p:cNvSpPr txBox="1"/>
            <p:nvPr/>
          </p:nvSpPr>
          <p:spPr>
            <a:xfrm>
              <a:off x="2137462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6751D9-9E52-4E87-A062-2368AC777F88}"/>
                </a:ext>
              </a:extLst>
            </p:cNvPr>
            <p:cNvSpPr txBox="1"/>
            <p:nvPr/>
          </p:nvSpPr>
          <p:spPr>
            <a:xfrm>
              <a:off x="-48670" y="374460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4DB10F8-8087-4797-88B1-9B3F569F1E29}"/>
                </a:ext>
              </a:extLst>
            </p:cNvPr>
            <p:cNvSpPr txBox="1"/>
            <p:nvPr/>
          </p:nvSpPr>
          <p:spPr>
            <a:xfrm>
              <a:off x="-39166" y="220725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DF884E-B4D5-45AF-9532-ECAA64C0A002}"/>
                </a:ext>
              </a:extLst>
            </p:cNvPr>
            <p:cNvSpPr txBox="1"/>
            <p:nvPr/>
          </p:nvSpPr>
          <p:spPr>
            <a:xfrm>
              <a:off x="32060" y="533788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1C999529-1C3A-400F-868E-95802938A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7544" y="454403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B80D446-0436-4365-ADCF-93385F4F0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3011" y="291882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AB9200-78E0-49DB-BFBD-7FFFF12BF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418" y="303593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527DC1F-062E-42A8-B16A-AB5DE6D5A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5819" y="3074243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2E3A4B8-1160-4EA7-94A9-209DC2011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1767" y="3186532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F230D10-9CD9-48A9-A3A1-65263F0B6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4" y="329882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66C708A-FB3A-4511-A590-9C7936796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8889" y="3504776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13CD924-5B5B-40FA-9E4B-D8A9FC7D4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826" y="3386890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77F6742-CBCB-4AAE-BFBA-C3ACCB974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3465" y="3275761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67691B1-572E-4A01-A52B-F9C74FFF2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6671" y="342431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F06B1CB-EE94-46B0-B613-FFDDDFE9E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078" y="3511508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BF6A0D5-0670-4B8A-B04C-70723C0BC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141" y="3392615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C321A76-9294-4CA8-9CAE-4348451E9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101" y="3167379"/>
              <a:ext cx="150593" cy="15059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C0C9003A-8896-420F-8C71-1897115B0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647" y="446484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C1BA0D8B-62B8-4838-9392-A8F9403BF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9119" y="4696100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EA2CBCF0-F6CA-4FB7-B7D6-59D1DB45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6963" y="4733155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9621ECE8-8779-4F7D-8631-78EA4EEBF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3197" y="482602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113D2993-C93B-46B9-A782-2EBFD29D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9" y="485620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6BE99DB7-D4AE-48EF-AF1E-804FFA92F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7289" y="4625962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D6B0C5EB-9AC0-4CCF-805C-219A37F99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74" y="4808453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38948E53-CBB3-4C3A-99C7-FC92690D8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2736" y="4973264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57A36FED-DC8F-4548-8F39-24D9AF801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272" y="5028799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D59847C1-81C9-4403-8985-9C1D7CC3B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811" y="4918627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4A894E4-C938-4062-ABA6-D87A4762A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9011" y="4831176"/>
              <a:ext cx="192738" cy="150596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BAF4A69-5EE3-41AB-9C69-69838624FCA9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>
              <a:off x="1657837" y="2328342"/>
              <a:ext cx="679630" cy="3231723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416D409-5505-4847-9CE6-A385BD32708A}"/>
                </a:ext>
              </a:extLst>
            </p:cNvPr>
            <p:cNvSpPr txBox="1"/>
            <p:nvPr/>
          </p:nvSpPr>
          <p:spPr>
            <a:xfrm>
              <a:off x="4849826" y="5567908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908622-CBF3-4269-84E9-0ED478B9C7E9}"/>
                </a:ext>
              </a:extLst>
            </p:cNvPr>
            <p:cNvSpPr txBox="1"/>
            <p:nvPr/>
          </p:nvSpPr>
          <p:spPr>
            <a:xfrm>
              <a:off x="8561737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883CFFA-DF57-4B99-B898-5379ADE48109}"/>
                </a:ext>
              </a:extLst>
            </p:cNvPr>
            <p:cNvSpPr txBox="1"/>
            <p:nvPr/>
          </p:nvSpPr>
          <p:spPr>
            <a:xfrm>
              <a:off x="6714160" y="5567908"/>
              <a:ext cx="41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3643025-DBEF-4497-8D02-0F3C3A4D630E}"/>
                </a:ext>
              </a:extLst>
            </p:cNvPr>
            <p:cNvSpPr txBox="1"/>
            <p:nvPr/>
          </p:nvSpPr>
          <p:spPr>
            <a:xfrm>
              <a:off x="4485496" y="374460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1.0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499D564-028B-43B0-9CAF-01DDE8FCA58D}"/>
                </a:ext>
              </a:extLst>
            </p:cNvPr>
            <p:cNvSpPr txBox="1"/>
            <p:nvPr/>
          </p:nvSpPr>
          <p:spPr>
            <a:xfrm>
              <a:off x="4495000" y="2207254"/>
              <a:ext cx="482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2.0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15F9AA9-8618-4EAC-AF2F-A0B24A18EF3E}"/>
                </a:ext>
              </a:extLst>
            </p:cNvPr>
            <p:cNvSpPr txBox="1"/>
            <p:nvPr/>
          </p:nvSpPr>
          <p:spPr>
            <a:xfrm>
              <a:off x="4566226" y="533788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</a:t>
              </a:r>
            </a:p>
          </p:txBody>
        </p:sp>
        <p:sp>
          <p:nvSpPr>
            <p:cNvPr id="133" name="Text Box 307">
              <a:extLst>
                <a:ext uri="{FF2B5EF4-FFF2-40B4-BE49-F238E27FC236}">
                  <a16:creationId xmlns:a16="http://schemas.microsoft.com/office/drawing/2014/main" id="{D9F77833-E6E5-4904-91B6-9F505B2D5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213" y="1816164"/>
              <a:ext cx="27880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Logistic Regression</a:t>
              </a:r>
            </a:p>
          </p:txBody>
        </p:sp>
        <p:sp>
          <p:nvSpPr>
            <p:cNvPr id="134" name="Text Box 307">
              <a:extLst>
                <a:ext uri="{FF2B5EF4-FFF2-40B4-BE49-F238E27FC236}">
                  <a16:creationId xmlns:a16="http://schemas.microsoft.com/office/drawing/2014/main" id="{2D941F95-5125-4121-A85A-50F3FAA43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230" y="1819740"/>
              <a:ext cx="25615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Linear Classification with SVMs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06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E171-54A7-4F5D-8CBF-911C40BA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for Linear Classification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A96191-0BAB-4064-9F79-694BE69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A67F2F-DEAF-4377-86DD-181E0F1FB73E}"/>
              </a:ext>
            </a:extLst>
          </p:cNvPr>
          <p:cNvGrpSpPr/>
          <p:nvPr/>
        </p:nvGrpSpPr>
        <p:grpSpPr>
          <a:xfrm>
            <a:off x="-48670" y="1816164"/>
            <a:ext cx="9029555" cy="4059521"/>
            <a:chOff x="-48670" y="1816164"/>
            <a:chExt cx="9029555" cy="405952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FE0D3A6-D6FE-4D91-BEF9-9B0680381E03}"/>
                </a:ext>
              </a:extLst>
            </p:cNvPr>
            <p:cNvGrpSpPr/>
            <p:nvPr/>
          </p:nvGrpSpPr>
          <p:grpSpPr>
            <a:xfrm>
              <a:off x="-48670" y="1816164"/>
              <a:ext cx="9029555" cy="4059521"/>
              <a:chOff x="-48670" y="1816164"/>
              <a:chExt cx="9029555" cy="405952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2933EF-6F40-47C2-90AC-237FE5EB41E9}"/>
                  </a:ext>
                </a:extLst>
              </p:cNvPr>
              <p:cNvSpPr/>
              <p:nvPr/>
            </p:nvSpPr>
            <p:spPr>
              <a:xfrm>
                <a:off x="4931837" y="2328342"/>
                <a:ext cx="3826192" cy="323956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88609C56-5B8B-457A-874E-CA26D11886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5010" y="454403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EB4A4E9-8A4A-49C5-965F-CAAAA5AB91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0477" y="291882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F3092DC-184E-4E53-9724-B2A6F17D1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884" y="303593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FB5777-8501-4C0E-9C98-AA029F498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3285" y="3074243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819AD70-E341-41E9-BA10-EFC35E4E7F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9233" y="3186532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FAD423A-1EE1-49B5-AAE8-F1C973C790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8640" y="329882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E0F351-B8B8-45CA-A37E-8A8AB97FD9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46355" y="350477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70B0A43-F611-4571-94C4-4A5BF67BB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9292" y="3386890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DA4A3A2-63DB-43AA-BFB9-F634944F58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0931" y="327576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D792962-5510-467C-AC40-4F5C76E62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4137" y="342431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EC6D38A-EA07-4007-B7AD-6AC5998DE1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3544" y="351150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3B5405-9940-4022-B21A-9AFE4633B4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9607" y="3392615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ADDB8DA-A97F-4540-867D-64987CC492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6567" y="316737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12CA95EE-E060-4A27-AC02-1DB164302F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3113" y="446484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A000C794-0C13-44AB-A507-0B00D6154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6585" y="4696100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C7BD459A-1B25-42F9-88AA-C6F724A9A3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4429" y="4733155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01BBBC7B-CE22-4657-A61D-35605B45DF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60663" y="482602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D83CEAB5-7FAE-4D0F-B937-543820CAF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7925" y="485620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598DA856-F65D-44DB-9FAC-C1DC6178C1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54755" y="462596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7F3E7720-E150-4225-9E07-D3526F12B9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2940" y="480845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8E3016AA-B04F-4477-ADC1-AC1D8AF0FE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10202" y="4973264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28785B28-C0C2-4C92-A9EA-2D60583AC7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08738" y="502879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A3281BE-EF22-4FD4-BFE8-4A5DF3A108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7277" y="4918627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9AB84CB-70B7-4F1B-BE73-B950466738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6477" y="4831176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A5C5DBF-CA6E-425C-8BB2-C4432BF36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0715" y="2315680"/>
                <a:ext cx="2846480" cy="32443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C29B7D2-E0B7-4671-A24C-CA9D3ACC3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5211" y="2336357"/>
                <a:ext cx="2360225" cy="272388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038E0E-9DC8-46E5-9F78-553C71AE7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6941" y="2323524"/>
                <a:ext cx="2764164" cy="32443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393CCC-82EE-4EFC-BA17-CF2360EB5860}"/>
                  </a:ext>
                </a:extLst>
              </p:cNvPr>
              <p:cNvSpPr/>
              <p:nvPr/>
            </p:nvSpPr>
            <p:spPr>
              <a:xfrm>
                <a:off x="424371" y="2328342"/>
                <a:ext cx="3826192" cy="323956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F59AD84-3C77-4DB3-AFCE-9919777B4214}"/>
                  </a:ext>
                </a:extLst>
              </p:cNvPr>
              <p:cNvSpPr txBox="1"/>
              <p:nvPr/>
            </p:nvSpPr>
            <p:spPr>
              <a:xfrm>
                <a:off x="315660" y="5567908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3C014A-C4C9-4682-8125-9EF86E2396A6}"/>
                  </a:ext>
                </a:extLst>
              </p:cNvPr>
              <p:cNvSpPr txBox="1"/>
              <p:nvPr/>
            </p:nvSpPr>
            <p:spPr>
              <a:xfrm>
                <a:off x="4027571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B4771D1-F635-4FD7-A337-E4928DE3FBB8}"/>
                  </a:ext>
                </a:extLst>
              </p:cNvPr>
              <p:cNvSpPr txBox="1"/>
              <p:nvPr/>
            </p:nvSpPr>
            <p:spPr>
              <a:xfrm>
                <a:off x="2137462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16751D9-9E52-4E87-A062-2368AC777F88}"/>
                  </a:ext>
                </a:extLst>
              </p:cNvPr>
              <p:cNvSpPr txBox="1"/>
              <p:nvPr/>
            </p:nvSpPr>
            <p:spPr>
              <a:xfrm>
                <a:off x="-48670" y="374460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DB10F8-8087-4797-88B1-9B3F569F1E29}"/>
                  </a:ext>
                </a:extLst>
              </p:cNvPr>
              <p:cNvSpPr txBox="1"/>
              <p:nvPr/>
            </p:nvSpPr>
            <p:spPr>
              <a:xfrm>
                <a:off x="-39166" y="220725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BDF884E-B4D5-45AF-9532-ECAA64C0A002}"/>
                  </a:ext>
                </a:extLst>
              </p:cNvPr>
              <p:cNvSpPr txBox="1"/>
              <p:nvPr/>
            </p:nvSpPr>
            <p:spPr>
              <a:xfrm>
                <a:off x="32060" y="5337885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1C999529-1C3A-400F-868E-95802938A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7544" y="454403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B80D446-0436-4365-ADCF-93385F4F0F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3011" y="291882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7AB9200-78E0-49DB-BFBD-7FFFF12BF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418" y="303593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27DC1F-062E-42A8-B16A-AB5DE6D5A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5819" y="3074243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2E3A4B8-1160-4EA7-94A9-209DC20113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1767" y="3186532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F230D10-9CD9-48A9-A3A1-65263F0B6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1174" y="329882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66C708A-FB3A-4511-A590-9C79367968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8889" y="3504776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13CD924-5B5B-40FA-9E4B-D8A9FC7D4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826" y="3386890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77F6742-CBCB-4AAE-BFBA-C3ACCB974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13465" y="3275761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67691B1-572E-4A01-A52B-F9C74FFF2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6671" y="342431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F06B1CB-EE94-46B0-B613-FFDDDFE9E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078" y="3511508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BF6A0D5-0670-4B8A-B04C-70723C0BC8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2141" y="3392615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C321A76-9294-4CA8-9CAE-4348451E9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101" y="3167379"/>
                <a:ext cx="150593" cy="15059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2" name="Isosceles Triangle 101">
                <a:extLst>
                  <a:ext uri="{FF2B5EF4-FFF2-40B4-BE49-F238E27FC236}">
                    <a16:creationId xmlns:a16="http://schemas.microsoft.com/office/drawing/2014/main" id="{C0C9003A-8896-420F-8C71-1897115B00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5647" y="446484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C1BA0D8B-62B8-4838-9392-A8F9403BF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9119" y="4696100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EA2CBCF0-F6CA-4FB7-B7D6-59D1DB457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6963" y="4733155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9621ECE8-8779-4F7D-8631-78EA4EEBF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3197" y="482602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113D2993-C93B-46B9-A782-2EBFD29D1C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0459" y="485620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6BE99DB7-D4AE-48EF-AF1E-804FFA92FD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7289" y="4625962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D6B0C5EB-9AC0-4CCF-805C-219A37F99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5474" y="4808453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38948E53-CBB3-4C3A-99C7-FC92690D87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2736" y="4973264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57A36FED-DC8F-4548-8F39-24D9AF8010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01272" y="5028799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D59847C1-81C9-4403-8985-9C1D7CC3BA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9811" y="4918627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34A894E4-C938-4062-ABA6-D87A4762AA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9011" y="4831176"/>
                <a:ext cx="192738" cy="150596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BAF4A69-5EE3-41AB-9C69-69838624FCA9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>
                <a:off x="1657837" y="2328342"/>
                <a:ext cx="679630" cy="32317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416D409-5505-4847-9CE6-A385BD32708A}"/>
                  </a:ext>
                </a:extLst>
              </p:cNvPr>
              <p:cNvSpPr txBox="1"/>
              <p:nvPr/>
            </p:nvSpPr>
            <p:spPr>
              <a:xfrm>
                <a:off x="4849826" y="5567908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0908622-CBF3-4269-84E9-0ED478B9C7E9}"/>
                  </a:ext>
                </a:extLst>
              </p:cNvPr>
              <p:cNvSpPr txBox="1"/>
              <p:nvPr/>
            </p:nvSpPr>
            <p:spPr>
              <a:xfrm>
                <a:off x="8561737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883CFFA-DF57-4B99-B898-5379ADE48109}"/>
                  </a:ext>
                </a:extLst>
              </p:cNvPr>
              <p:cNvSpPr txBox="1"/>
              <p:nvPr/>
            </p:nvSpPr>
            <p:spPr>
              <a:xfrm>
                <a:off x="6714160" y="5567908"/>
                <a:ext cx="419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3643025-DBEF-4497-8D02-0F3C3A4D630E}"/>
                  </a:ext>
                </a:extLst>
              </p:cNvPr>
              <p:cNvSpPr txBox="1"/>
              <p:nvPr/>
            </p:nvSpPr>
            <p:spPr>
              <a:xfrm>
                <a:off x="4485496" y="374460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1.0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499D564-028B-43B0-9CAF-01DDE8FCA58D}"/>
                  </a:ext>
                </a:extLst>
              </p:cNvPr>
              <p:cNvSpPr txBox="1"/>
              <p:nvPr/>
            </p:nvSpPr>
            <p:spPr>
              <a:xfrm>
                <a:off x="4495000" y="2207254"/>
                <a:ext cx="482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2.0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15F9AA9-8618-4EAC-AF2F-A0B24A18EF3E}"/>
                  </a:ext>
                </a:extLst>
              </p:cNvPr>
              <p:cNvSpPr txBox="1"/>
              <p:nvPr/>
            </p:nvSpPr>
            <p:spPr>
              <a:xfrm>
                <a:off x="4566226" y="5337885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0.0</a:t>
                </a:r>
              </a:p>
            </p:txBody>
          </p:sp>
          <p:sp>
            <p:nvSpPr>
              <p:cNvPr id="133" name="Text Box 307">
                <a:extLst>
                  <a:ext uri="{FF2B5EF4-FFF2-40B4-BE49-F238E27FC236}">
                    <a16:creationId xmlns:a16="http://schemas.microsoft.com/office/drawing/2014/main" id="{D9F77833-E6E5-4904-91B6-9F505B2D52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4213" y="1816164"/>
                <a:ext cx="278802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Logistic Regression</a:t>
                </a:r>
              </a:p>
            </p:txBody>
          </p:sp>
          <p:sp>
            <p:nvSpPr>
              <p:cNvPr id="134" name="Text Box 307">
                <a:extLst>
                  <a:ext uri="{FF2B5EF4-FFF2-40B4-BE49-F238E27FC236}">
                    <a16:creationId xmlns:a16="http://schemas.microsoft.com/office/drawing/2014/main" id="{2D941F95-5125-4121-A85A-50F3FAA43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4230" y="1819740"/>
                <a:ext cx="256156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Linear Classification with SVMs</a:t>
                </a:r>
              </a:p>
            </p:txBody>
          </p:sp>
        </p:grpSp>
        <p:sp>
          <p:nvSpPr>
            <p:cNvPr id="4" name="Multiplication Sign 3">
              <a:extLst>
                <a:ext uri="{FF2B5EF4-FFF2-40B4-BE49-F238E27FC236}">
                  <a16:creationId xmlns:a16="http://schemas.microsoft.com/office/drawing/2014/main" id="{906466CD-8A47-4760-A261-6D5CBF618D09}"/>
                </a:ext>
              </a:extLst>
            </p:cNvPr>
            <p:cNvSpPr/>
            <p:nvPr/>
          </p:nvSpPr>
          <p:spPr>
            <a:xfrm>
              <a:off x="1328151" y="4861107"/>
              <a:ext cx="264159" cy="265636"/>
            </a:xfrm>
            <a:prstGeom prst="mathMultiply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4" name="Multiplication Sign 73">
              <a:extLst>
                <a:ext uri="{FF2B5EF4-FFF2-40B4-BE49-F238E27FC236}">
                  <a16:creationId xmlns:a16="http://schemas.microsoft.com/office/drawing/2014/main" id="{92035442-FB48-49D4-8448-BBA87DA0EEA0}"/>
                </a:ext>
              </a:extLst>
            </p:cNvPr>
            <p:cNvSpPr/>
            <p:nvPr/>
          </p:nvSpPr>
          <p:spPr>
            <a:xfrm>
              <a:off x="5859908" y="4861107"/>
              <a:ext cx="264159" cy="265636"/>
            </a:xfrm>
            <a:prstGeom prst="mathMultiply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Line 167">
              <a:extLst>
                <a:ext uri="{FF2B5EF4-FFF2-40B4-BE49-F238E27FC236}">
                  <a16:creationId xmlns:a16="http://schemas.microsoft.com/office/drawing/2014/main" id="{EB73DD57-05BB-4219-96FF-40F354A65A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988279" y="4578766"/>
              <a:ext cx="290802" cy="405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ounded Rectangle 149">
              <a:extLst>
                <a:ext uri="{FF2B5EF4-FFF2-40B4-BE49-F238E27FC236}">
                  <a16:creationId xmlns:a16="http://schemas.microsoft.com/office/drawing/2014/main" id="{488B1F13-F226-4C5F-857B-C81050C09F0D}"/>
                </a:ext>
              </a:extLst>
            </p:cNvPr>
            <p:cNvSpPr/>
            <p:nvPr/>
          </p:nvSpPr>
          <p:spPr>
            <a:xfrm>
              <a:off x="138527" y="4153596"/>
              <a:ext cx="1149725" cy="477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Test example class = 0</a:t>
              </a:r>
            </a:p>
          </p:txBody>
        </p:sp>
        <p:sp>
          <p:nvSpPr>
            <p:cNvPr id="116" name="Line 167">
              <a:extLst>
                <a:ext uri="{FF2B5EF4-FFF2-40B4-BE49-F238E27FC236}">
                  <a16:creationId xmlns:a16="http://schemas.microsoft.com/office/drawing/2014/main" id="{3668E651-E69B-48A5-8243-DC82EFF219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5494337" y="4596459"/>
              <a:ext cx="337394" cy="416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Rounded Rectangle 149">
              <a:extLst>
                <a:ext uri="{FF2B5EF4-FFF2-40B4-BE49-F238E27FC236}">
                  <a16:creationId xmlns:a16="http://schemas.microsoft.com/office/drawing/2014/main" id="{E829D29D-08EA-4589-8BDA-C6873287EAC3}"/>
                </a:ext>
              </a:extLst>
            </p:cNvPr>
            <p:cNvSpPr/>
            <p:nvPr/>
          </p:nvSpPr>
          <p:spPr>
            <a:xfrm>
              <a:off x="4662280" y="4153596"/>
              <a:ext cx="1149725" cy="47748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Test example class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6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9563-9831-43D9-8760-0F165C88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Hard-Margin Classification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F538F-B5EE-46BF-B8A8-B6135DC3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62352B-F5ED-4EFC-B813-691227E210FA}"/>
              </a:ext>
            </a:extLst>
          </p:cNvPr>
          <p:cNvGrpSpPr/>
          <p:nvPr/>
        </p:nvGrpSpPr>
        <p:grpSpPr>
          <a:xfrm>
            <a:off x="1751109" y="1543486"/>
            <a:ext cx="5382311" cy="4488044"/>
            <a:chOff x="1751109" y="1543486"/>
            <a:chExt cx="5382311" cy="44880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3D1BBD1-344C-4429-A41C-5625AE2DE91C}"/>
                </a:ext>
              </a:extLst>
            </p:cNvPr>
            <p:cNvGrpSpPr/>
            <p:nvPr/>
          </p:nvGrpSpPr>
          <p:grpSpPr>
            <a:xfrm>
              <a:off x="1751109" y="1543486"/>
              <a:ext cx="5382311" cy="4488044"/>
              <a:chOff x="1751109" y="1543486"/>
              <a:chExt cx="5382311" cy="448804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CFB8E43-408E-42E7-A427-13718B556E3E}"/>
                  </a:ext>
                </a:extLst>
              </p:cNvPr>
              <p:cNvGrpSpPr/>
              <p:nvPr/>
            </p:nvGrpSpPr>
            <p:grpSpPr>
              <a:xfrm>
                <a:off x="1751109" y="1543486"/>
                <a:ext cx="5382311" cy="4488044"/>
                <a:chOff x="1751109" y="1543486"/>
                <a:chExt cx="5382311" cy="448804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DFA09A8-FC69-45EA-934A-D30C7E3126D4}"/>
                    </a:ext>
                  </a:extLst>
                </p:cNvPr>
                <p:cNvGrpSpPr/>
                <p:nvPr/>
              </p:nvGrpSpPr>
              <p:grpSpPr>
                <a:xfrm>
                  <a:off x="1751109" y="1543486"/>
                  <a:ext cx="5382311" cy="4488044"/>
                  <a:chOff x="1751109" y="1543486"/>
                  <a:chExt cx="5382311" cy="4488044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721A93A-D4CB-4482-9F2E-B0F9494A7560}"/>
                      </a:ext>
                    </a:extLst>
                  </p:cNvPr>
                  <p:cNvSpPr/>
                  <p:nvPr/>
                </p:nvSpPr>
                <p:spPr>
                  <a:xfrm>
                    <a:off x="2248786" y="1728152"/>
                    <a:ext cx="4646428" cy="3934046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B2CE0AB-2B7A-473E-94AF-075DABA3DDD6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683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0.0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DAFB071-396B-4052-A490-73A69AC5CC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57008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2.0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B34A460-73CF-47D4-8131-A64FFE98D78E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794" y="5662198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1.0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FAD53F5-E8B1-4E53-ABB5-017373BC3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751109" y="3510509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1.0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786E525-5829-4ACA-B0B7-E8E21752B45E}"/>
                      </a:ext>
                    </a:extLst>
                  </p:cNvPr>
                  <p:cNvSpPr txBox="1"/>
                  <p:nvPr/>
                </p:nvSpPr>
                <p:spPr>
                  <a:xfrm>
                    <a:off x="1751109" y="1543486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2.0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4CBAD6F-72D7-45A7-BD79-00AD0374C6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72374" y="5382863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0.0</a:t>
                    </a:r>
                  </a:p>
                </p:txBody>
              </p:sp>
              <p:sp>
                <p:nvSpPr>
                  <p:cNvPr id="20" name="Isosceles Triangle 19">
                    <a:extLst>
                      <a:ext uri="{FF2B5EF4-FFF2-40B4-BE49-F238E27FC236}">
                        <a16:creationId xmlns:a16="http://schemas.microsoft.com/office/drawing/2014/main" id="{0FE12C5C-13E4-4E34-B75A-163676C478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778537" y="4418830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BD13A8CC-1F27-476C-9A7F-3EAE2E2469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36478" y="2445224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60C877F-7220-4FB5-AAF8-CD7DB9C0CB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53602" y="258743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FA7CA78-05D1-4352-9500-1C80789697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49181" y="2633955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9300DB1-1DB6-4432-8025-60294D844F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47111" y="277031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94FB462D-9ABF-4DD8-87D0-35AC97DCED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64235" y="290667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834C759-A1BE-4191-A118-EC767B6943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02228" y="3156783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F3E23A8-054F-4083-9DAF-5FEAD329D7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70726" y="3013626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8E9DD5A-7F16-433E-A0FA-C744EC346D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28479" y="2878673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5698184C-07D3-408A-9EF2-CAF460ECB5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16635" y="305907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EF7C6648-DB02-49E9-AB37-617007A911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3759" y="3164958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861EF5F-869C-479C-A037-F078F5366E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83880" y="3696961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8AEAA8F-B82E-4902-89C8-502BCF280F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76711" y="2747057"/>
                    <a:ext cx="182876" cy="18288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C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96762F2A-15F0-4CEF-BA84-A315CC24A1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6209" y="4322663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" name="Isosceles Triangle 33">
                    <a:extLst>
                      <a:ext uri="{FF2B5EF4-FFF2-40B4-BE49-F238E27FC236}">
                        <a16:creationId xmlns:a16="http://schemas.microsoft.com/office/drawing/2014/main" id="{574355E5-3DBA-437F-A45C-432E1F976D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62606" y="4603496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" name="Isosceles Triangle 34">
                    <a:extLst>
                      <a:ext uri="{FF2B5EF4-FFF2-40B4-BE49-F238E27FC236}">
                        <a16:creationId xmlns:a16="http://schemas.microsoft.com/office/drawing/2014/main" id="{CD89ABB9-AF1B-4ECD-B7EC-09D2E6E91E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95154" y="4028456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6" name="Isosceles Triangle 35">
                    <a:extLst>
                      <a:ext uri="{FF2B5EF4-FFF2-40B4-BE49-F238E27FC236}">
                        <a16:creationId xmlns:a16="http://schemas.microsoft.com/office/drawing/2014/main" id="{26AC94C5-F6F2-43FC-965C-F92CABA017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52" y="4761271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7" name="Isosceles Triangle 36">
                    <a:extLst>
                      <a:ext uri="{FF2B5EF4-FFF2-40B4-BE49-F238E27FC236}">
                        <a16:creationId xmlns:a16="http://schemas.microsoft.com/office/drawing/2014/main" id="{39004215-5CA2-4AEC-A41D-845264E56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42796" y="4797929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8" name="Isosceles Triangle 37">
                    <a:extLst>
                      <a:ext uri="{FF2B5EF4-FFF2-40B4-BE49-F238E27FC236}">
                        <a16:creationId xmlns:a16="http://schemas.microsoft.com/office/drawing/2014/main" id="{90A4353F-F114-4506-87A4-C341209B76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49629" y="4739935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" name="Isosceles Triangle 38">
                    <a:extLst>
                      <a:ext uri="{FF2B5EF4-FFF2-40B4-BE49-F238E27FC236}">
                        <a16:creationId xmlns:a16="http://schemas.microsoft.com/office/drawing/2014/main" id="{65B088B7-AF52-4871-A3DF-C45FFEA2FB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15573" y="4940077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0" name="Isosceles Triangle 39">
                    <a:extLst>
                      <a:ext uri="{FF2B5EF4-FFF2-40B4-BE49-F238E27FC236}">
                        <a16:creationId xmlns:a16="http://schemas.microsoft.com/office/drawing/2014/main" id="{0D6B9A48-8493-4F87-8E36-F5C3F8E7E6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56670" y="5007518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4F5382CF-0F82-4715-9962-BD8DB015FA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37052" y="4873727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2" name="Isosceles Triangle 41">
                    <a:extLst>
                      <a:ext uri="{FF2B5EF4-FFF2-40B4-BE49-F238E27FC236}">
                        <a16:creationId xmlns:a16="http://schemas.microsoft.com/office/drawing/2014/main" id="{5E26E0D6-5021-4422-95B1-905F340137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57518" y="4767529"/>
                    <a:ext cx="234056" cy="182880"/>
                  </a:xfrm>
                  <a:prstGeom prst="triangle">
                    <a:avLst/>
                  </a:prstGeom>
                  <a:noFill/>
                  <a:ln w="28575" cap="flat" cmpd="sng" algn="ctr">
                    <a:solidFill>
                      <a:srgbClr val="01A1DD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5E0A125E-D217-4A09-A797-B97C3BF798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91115" y="4518323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9AD0EF4-0C60-4269-B669-1927FB3A76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7973" y="4401303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FA50F0B8-6AF3-4DFF-86DB-891FAAA1A5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43233" y="3591284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5" name="Rounded Rectangle 149">
                <a:extLst>
                  <a:ext uri="{FF2B5EF4-FFF2-40B4-BE49-F238E27FC236}">
                    <a16:creationId xmlns:a16="http://schemas.microsoft.com/office/drawing/2014/main" id="{737433FE-82C5-477B-919B-3072453622FA}"/>
                  </a:ext>
                </a:extLst>
              </p:cNvPr>
              <p:cNvSpPr/>
              <p:nvPr/>
            </p:nvSpPr>
            <p:spPr>
              <a:xfrm>
                <a:off x="2392397" y="3976237"/>
                <a:ext cx="1328408" cy="641636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Hard margin not possible due to outliers</a:t>
                </a:r>
              </a:p>
            </p:txBody>
          </p:sp>
          <p:sp>
            <p:nvSpPr>
              <p:cNvPr id="47" name="AutoShape 303">
                <a:extLst>
                  <a:ext uri="{FF2B5EF4-FFF2-40B4-BE49-F238E27FC236}">
                    <a16:creationId xmlns:a16="http://schemas.microsoft.com/office/drawing/2014/main" id="{0FA386A7-4CF9-4006-B19A-67856D048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65646" y="4057899"/>
                <a:ext cx="182874" cy="526284"/>
              </a:xfrm>
              <a:prstGeom prst="rightBrace">
                <a:avLst>
                  <a:gd name="adj1" fmla="val 65909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7E7F04-440F-406D-83E6-4B5F402EA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1146" y="3020578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25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73E3-D9BD-451A-ADFE-8692D417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Hard-Margin Classification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BDFF5-9A3B-44FE-AF82-EE350162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A6935D-FD71-4824-89BB-EEBA27AB437C}"/>
              </a:ext>
            </a:extLst>
          </p:cNvPr>
          <p:cNvGrpSpPr/>
          <p:nvPr/>
        </p:nvGrpSpPr>
        <p:grpSpPr>
          <a:xfrm>
            <a:off x="1751109" y="1543486"/>
            <a:ext cx="5382311" cy="4488044"/>
            <a:chOff x="1751109" y="1543486"/>
            <a:chExt cx="5382311" cy="44880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CD46CA7-52F7-4407-8EFF-5619A45149E5}"/>
                </a:ext>
              </a:extLst>
            </p:cNvPr>
            <p:cNvGrpSpPr/>
            <p:nvPr/>
          </p:nvGrpSpPr>
          <p:grpSpPr>
            <a:xfrm>
              <a:off x="1751109" y="1543486"/>
              <a:ext cx="5382311" cy="4488044"/>
              <a:chOff x="1751109" y="1543486"/>
              <a:chExt cx="5382311" cy="44880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0B736A-2824-4D90-B46C-66DE294D6DE4}"/>
                  </a:ext>
                </a:extLst>
              </p:cNvPr>
              <p:cNvSpPr/>
              <p:nvPr/>
            </p:nvSpPr>
            <p:spPr>
              <a:xfrm>
                <a:off x="2248786" y="1728152"/>
                <a:ext cx="4646428" cy="393404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070C7-34DC-4B63-93A5-8DC4027A9255}"/>
                  </a:ext>
                </a:extLst>
              </p:cNvPr>
              <p:cNvSpPr txBox="1"/>
              <p:nvPr/>
            </p:nvSpPr>
            <p:spPr>
              <a:xfrm>
                <a:off x="2129683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A9BB9-8E55-4390-A583-DEF3A1700532}"/>
                  </a:ext>
                </a:extLst>
              </p:cNvPr>
              <p:cNvSpPr txBox="1"/>
              <p:nvPr/>
            </p:nvSpPr>
            <p:spPr>
              <a:xfrm>
                <a:off x="6657008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1F4A8E-7724-4CF8-8CC7-305FD90C71CF}"/>
                  </a:ext>
                </a:extLst>
              </p:cNvPr>
              <p:cNvSpPr txBox="1"/>
              <p:nvPr/>
            </p:nvSpPr>
            <p:spPr>
              <a:xfrm>
                <a:off x="4333794" y="5662198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73335D-3841-4806-B624-89839E654BA5}"/>
                  </a:ext>
                </a:extLst>
              </p:cNvPr>
              <p:cNvSpPr txBox="1"/>
              <p:nvPr/>
            </p:nvSpPr>
            <p:spPr>
              <a:xfrm>
                <a:off x="1751109" y="3510509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C9CEC4-37E7-4EDE-ACCA-1911C6D8F29D}"/>
                  </a:ext>
                </a:extLst>
              </p:cNvPr>
              <p:cNvSpPr txBox="1"/>
              <p:nvPr/>
            </p:nvSpPr>
            <p:spPr>
              <a:xfrm>
                <a:off x="1751109" y="1543486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0D6E8-6652-448D-A512-FC93606951B3}"/>
                  </a:ext>
                </a:extLst>
              </p:cNvPr>
              <p:cNvSpPr txBox="1"/>
              <p:nvPr/>
            </p:nvSpPr>
            <p:spPr>
              <a:xfrm>
                <a:off x="1772374" y="5382863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6071E607-CB41-4D54-B379-F4E7F16C32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8537" y="4418830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0195130-7A9D-446E-87EC-E351565C95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6478" y="2445224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719BFFB-F814-42CE-A9FD-293CE2B81E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3602" y="258743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5D98CC4-595F-45D5-904C-F4959CC52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49181" y="2633955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F2BB7D-5671-4376-92F4-6BD4B03830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111" y="277031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A7C7D10-EFF1-4434-A152-758FAF8C6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4235" y="290667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BE7D657-8FA2-4590-BC98-E63C3B016D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2228" y="315678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C762BA5-3AC4-46A4-B47B-16CFFB4DF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70726" y="3013626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78474B5-F210-4575-BFD6-6C8E0DB31D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8479" y="287867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D57923-0108-4296-9ABC-7BB2274C53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635" y="305907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D507573-57F3-4FA2-AC37-28C6066441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3759" y="3164958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32B2D29-4407-4F74-99D2-D30192E58D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1146" y="3020578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DB3B4B0-FF9D-4591-A525-E5107FD70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6711" y="2747057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DDAD0177-1644-48A9-8DCE-4B5B56B6D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6209" y="432266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97042A57-0D93-4D0E-A517-05BD896952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62606" y="4603496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BFB39445-D08F-490D-87E2-400E63F38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544" y="4648495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4EF6987-C384-4C98-A19A-F7BC7A0974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52" y="4761271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677E563-85B3-47C9-9F9E-84E23D587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2796" y="479792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68CA439F-E9C8-445A-88B8-874A8D317D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49629" y="4739935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3316DD58-BB1F-4A84-B048-2D3279CE9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5573" y="494007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0BEC93C0-F640-411C-9AD9-687C0C0731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56670" y="5007518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60AE23CF-9660-427C-96C1-34B62A359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7052" y="4873727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1C1AC447-5617-4D0B-B461-C97744F3CA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7518" y="4767529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5" name="Line 167">
                <a:extLst>
                  <a:ext uri="{FF2B5EF4-FFF2-40B4-BE49-F238E27FC236}">
                    <a16:creationId xmlns:a16="http://schemas.microsoft.com/office/drawing/2014/main" id="{E461971F-34C0-4E1D-BB5B-D59F1B0A9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726232" y="4221533"/>
                <a:ext cx="82637" cy="3896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Rounded Rectangle 149">
                <a:extLst>
                  <a:ext uri="{FF2B5EF4-FFF2-40B4-BE49-F238E27FC236}">
                    <a16:creationId xmlns:a16="http://schemas.microsoft.com/office/drawing/2014/main" id="{8ED37E69-1FDA-477A-A0F9-A781802718D6}"/>
                  </a:ext>
                </a:extLst>
              </p:cNvPr>
              <p:cNvSpPr/>
              <p:nvPr/>
            </p:nvSpPr>
            <p:spPr>
              <a:xfrm>
                <a:off x="2465898" y="4263984"/>
                <a:ext cx="1119768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Outlier</a:t>
                </a:r>
              </a:p>
            </p:txBody>
          </p:sp>
        </p:grp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75CC2F9-D294-48D1-BE82-985CF579C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115" y="4518323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DE6266C-FA9C-4C91-AF9C-F61BE4CBC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7973" y="4401303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06C20F-59A7-4CD1-A03A-E97727A6F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356" y="1701036"/>
              <a:ext cx="3456691" cy="393989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943B5D-4216-4BF7-8C3E-E2A8FE5279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353" y="1733550"/>
              <a:ext cx="3381472" cy="390428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E14569C-41FA-4FB3-B333-56334F229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5798" y="1752600"/>
              <a:ext cx="3432677" cy="391098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149">
              <a:extLst>
                <a:ext uri="{FF2B5EF4-FFF2-40B4-BE49-F238E27FC236}">
                  <a16:creationId xmlns:a16="http://schemas.microsoft.com/office/drawing/2014/main" id="{623DBBCB-E27F-4606-9320-01623762A0FC}"/>
                </a:ext>
              </a:extLst>
            </p:cNvPr>
            <p:cNvSpPr/>
            <p:nvPr/>
          </p:nvSpPr>
          <p:spPr>
            <a:xfrm>
              <a:off x="5653133" y="3681729"/>
              <a:ext cx="1119768" cy="504574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Margin gap too small</a:t>
              </a:r>
            </a:p>
          </p:txBody>
        </p:sp>
        <p:sp>
          <p:nvSpPr>
            <p:cNvPr id="62" name="Line 167">
              <a:extLst>
                <a:ext uri="{FF2B5EF4-FFF2-40B4-BE49-F238E27FC236}">
                  <a16:creationId xmlns:a16="http://schemas.microsoft.com/office/drawing/2014/main" id="{029015B1-42D6-4EF8-B64A-D2CD3D3B67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516335" y="3403390"/>
              <a:ext cx="249629" cy="3008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1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9563-9831-43D9-8760-0F165C88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F538F-B5EE-46BF-B8A8-B6135DC3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69C51-3EAC-45B0-B8E0-4186AE5B5E8A}"/>
              </a:ext>
            </a:extLst>
          </p:cNvPr>
          <p:cNvGrpSpPr/>
          <p:nvPr/>
        </p:nvGrpSpPr>
        <p:grpSpPr>
          <a:xfrm>
            <a:off x="1751109" y="1543486"/>
            <a:ext cx="5382311" cy="4488044"/>
            <a:chOff x="1751109" y="1543486"/>
            <a:chExt cx="5382311" cy="44880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CFB8E43-408E-42E7-A427-13718B556E3E}"/>
                </a:ext>
              </a:extLst>
            </p:cNvPr>
            <p:cNvGrpSpPr/>
            <p:nvPr/>
          </p:nvGrpSpPr>
          <p:grpSpPr>
            <a:xfrm>
              <a:off x="1751109" y="1543486"/>
              <a:ext cx="5382311" cy="4488044"/>
              <a:chOff x="1751109" y="1543486"/>
              <a:chExt cx="5382311" cy="448804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DFA09A8-FC69-45EA-934A-D30C7E3126D4}"/>
                  </a:ext>
                </a:extLst>
              </p:cNvPr>
              <p:cNvGrpSpPr/>
              <p:nvPr/>
            </p:nvGrpSpPr>
            <p:grpSpPr>
              <a:xfrm>
                <a:off x="1751109" y="1543486"/>
                <a:ext cx="5382311" cy="4488044"/>
                <a:chOff x="1751109" y="1543486"/>
                <a:chExt cx="5382311" cy="448804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721A93A-D4CB-4482-9F2E-B0F9494A7560}"/>
                    </a:ext>
                  </a:extLst>
                </p:cNvPr>
                <p:cNvSpPr/>
                <p:nvPr/>
              </p:nvSpPr>
              <p:spPr>
                <a:xfrm>
                  <a:off x="2248786" y="1728152"/>
                  <a:ext cx="4646428" cy="3934046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2CE0AB-2B7A-473E-94AF-075DABA3DDD6}"/>
                    </a:ext>
                  </a:extLst>
                </p:cNvPr>
                <p:cNvSpPr txBox="1"/>
                <p:nvPr/>
              </p:nvSpPr>
              <p:spPr>
                <a:xfrm>
                  <a:off x="2129683" y="566219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0.0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DAFB071-396B-4052-A490-73A69AC5CCA3}"/>
                    </a:ext>
                  </a:extLst>
                </p:cNvPr>
                <p:cNvSpPr txBox="1"/>
                <p:nvPr/>
              </p:nvSpPr>
              <p:spPr>
                <a:xfrm>
                  <a:off x="6657008" y="566219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2.0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34A460-73CF-47D4-8131-A64FFE98D78E}"/>
                    </a:ext>
                  </a:extLst>
                </p:cNvPr>
                <p:cNvSpPr txBox="1"/>
                <p:nvPr/>
              </p:nvSpPr>
              <p:spPr>
                <a:xfrm>
                  <a:off x="4333794" y="566219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AD53F5-E8B1-4E53-ABB5-017373BC3313}"/>
                    </a:ext>
                  </a:extLst>
                </p:cNvPr>
                <p:cNvSpPr txBox="1"/>
                <p:nvPr/>
              </p:nvSpPr>
              <p:spPr>
                <a:xfrm>
                  <a:off x="1751109" y="351050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786E525-5829-4ACA-B0B7-E8E21752B45E}"/>
                    </a:ext>
                  </a:extLst>
                </p:cNvPr>
                <p:cNvSpPr txBox="1"/>
                <p:nvPr/>
              </p:nvSpPr>
              <p:spPr>
                <a:xfrm>
                  <a:off x="1751109" y="1543486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2.0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4CBAD6F-72D7-45A7-BD79-00AD0374C645}"/>
                    </a:ext>
                  </a:extLst>
                </p:cNvPr>
                <p:cNvSpPr txBox="1"/>
                <p:nvPr/>
              </p:nvSpPr>
              <p:spPr>
                <a:xfrm>
                  <a:off x="1772374" y="5382863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0.0</a:t>
                  </a: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0FE12C5C-13E4-4E34-B75A-163676C478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78537" y="4418830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D13A8CC-1F27-476C-9A7F-3EAE2E2469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36478" y="2445224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60C877F-7220-4FB5-AAF8-CD7DB9C0C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3602" y="2587436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FA7CA78-05D1-4352-9500-1C8078969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49181" y="2633955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9300DB1-1DB6-4432-8025-60294D844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47111" y="2770316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4FB462D-9ABF-4DD8-87D0-35AC97DCED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64235" y="2906677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834C759-A1BE-4191-A118-EC767B6943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02228" y="3156783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F3E23A8-054F-4083-9DAF-5FEAD329D7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70726" y="3013626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8E9DD5A-7F16-433E-A0FA-C744EC346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28479" y="2878673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698184C-07D3-408A-9EF2-CAF460ECB5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6635" y="3059077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F7C6648-DB02-49E9-AB37-617007A91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33759" y="3164958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861EF5F-869C-479C-A037-F078F5366E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83880" y="3696961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8AEAA8F-B82E-4902-89C8-502BCF280F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6711" y="2747057"/>
                  <a:ext cx="182876" cy="18288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96762F2A-15F0-4CEF-BA84-A315CC24A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6209" y="4322663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574355E5-3DBA-437F-A45C-432E1F976D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62606" y="4603496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CD89ABB9-AF1B-4ECD-B7EC-09D2E6E91E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5154" y="4028456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26AC94C5-F6F2-43FC-965C-F92CABA017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76852" y="4761271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39004215-5CA2-4AEC-A41D-845264E56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42796" y="4797929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90A4353F-F114-4506-87A4-C341209B76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49629" y="4739935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65B088B7-AF52-4871-A3DF-C45FFEA2FB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5573" y="4940077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0D6B9A48-8493-4F87-8E36-F5C3F8E7E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56670" y="5007518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4F5382CF-0F82-4715-9962-BD8DB015F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37052" y="4873727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5E26E0D6-5021-4422-95B1-905F340137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57518" y="4767529"/>
                  <a:ext cx="234056" cy="182880"/>
                </a:xfrm>
                <a:prstGeom prst="triangle">
                  <a:avLst/>
                </a:prstGeom>
                <a:noFill/>
                <a:ln w="28575" cap="flat" cmpd="sng" algn="ctr">
                  <a:solidFill>
                    <a:srgbClr val="01A1DD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5E0A125E-D217-4A09-A797-B97C3BF798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1115" y="4518323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AD0EF4-0C60-4269-B669-1927FB3A76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97973" y="4401303"/>
                <a:ext cx="182876" cy="18288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5940AFA-9C44-48D9-939F-25639D8F10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305" y="1712776"/>
                <a:ext cx="3456691" cy="39398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831D255-EB6F-4F67-8BEE-BF5A2B138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2883" y="1737885"/>
                <a:ext cx="2866196" cy="3307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AE508A0-4D0E-47DB-BD6A-B9573AC6F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96496" y="1722301"/>
                <a:ext cx="3356729" cy="39398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FA50F0B8-6AF3-4DFF-86DB-891FAAA1A5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233" y="3591284"/>
                <a:ext cx="234056" cy="182880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1A1D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626B28-650B-400A-B571-5E9EB4E30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1146" y="3020578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5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B49A-FCE8-4078-B686-214683F4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for Non-Linear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3E832-7B59-4AE2-AB89-5DDB5CDC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565A9FA-E93F-402C-8401-2B07C84EE082}"/>
              </a:ext>
            </a:extLst>
          </p:cNvPr>
          <p:cNvGrpSpPr/>
          <p:nvPr/>
        </p:nvGrpSpPr>
        <p:grpSpPr>
          <a:xfrm>
            <a:off x="1751109" y="1543486"/>
            <a:ext cx="5382311" cy="4488044"/>
            <a:chOff x="1751109" y="1543486"/>
            <a:chExt cx="5382311" cy="448804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9FA08B-7899-479A-B697-FA139B803F1F}"/>
                </a:ext>
              </a:extLst>
            </p:cNvPr>
            <p:cNvSpPr/>
            <p:nvPr/>
          </p:nvSpPr>
          <p:spPr>
            <a:xfrm>
              <a:off x="2248786" y="1728152"/>
              <a:ext cx="4646428" cy="393404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5B7BF8-9BCD-4F54-80AB-08F99C9CD770}"/>
                </a:ext>
              </a:extLst>
            </p:cNvPr>
            <p:cNvSpPr txBox="1"/>
            <p:nvPr/>
          </p:nvSpPr>
          <p:spPr>
            <a:xfrm>
              <a:off x="2129683" y="566219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B78025-CB58-47E5-9E03-DF987D053CAC}"/>
                </a:ext>
              </a:extLst>
            </p:cNvPr>
            <p:cNvSpPr txBox="1"/>
            <p:nvPr/>
          </p:nvSpPr>
          <p:spPr>
            <a:xfrm>
              <a:off x="6657008" y="5662198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C3C0FA-7ABC-4B9E-8A1C-461ADFBFD135}"/>
                </a:ext>
              </a:extLst>
            </p:cNvPr>
            <p:cNvSpPr txBox="1"/>
            <p:nvPr/>
          </p:nvSpPr>
          <p:spPr>
            <a:xfrm>
              <a:off x="4333794" y="5662198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005423-5B25-47BD-96DB-AC033CCD8E89}"/>
                </a:ext>
              </a:extLst>
            </p:cNvPr>
            <p:cNvSpPr txBox="1"/>
            <p:nvPr/>
          </p:nvSpPr>
          <p:spPr>
            <a:xfrm>
              <a:off x="1751109" y="351050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8A40F65-9808-41B8-8D00-36BE84F51007}"/>
                </a:ext>
              </a:extLst>
            </p:cNvPr>
            <p:cNvSpPr txBox="1"/>
            <p:nvPr/>
          </p:nvSpPr>
          <p:spPr>
            <a:xfrm>
              <a:off x="1751109" y="1543486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4A06FB-E03C-423E-B509-3307CAE54EBB}"/>
                </a:ext>
              </a:extLst>
            </p:cNvPr>
            <p:cNvSpPr txBox="1"/>
            <p:nvPr/>
          </p:nvSpPr>
          <p:spPr>
            <a:xfrm>
              <a:off x="1772374" y="538286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0.0</a:t>
              </a:r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2E472AED-0D3F-4C21-B0C4-32F7C4C3C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8995" y="3304386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24C5716-EB4B-4002-8271-282805CFF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202" y="397232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C3D5319-B546-48E5-BA78-3F2AF42504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603" y="388088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50D4D5CE-A3F7-4288-889F-374FA851E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2110" y="3718417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E8562B2-AC7F-4EAF-AA1F-F99A6D41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3920" y="225959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22CFC44-D054-42F7-BBE3-34CF01C97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5204" y="263441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BBD1C2D-6890-4789-8617-A77D914AC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1930" y="216815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FECB6E3-7C0B-4E5F-BA48-87014B2BC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3920" y="291474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9983FA5-4D35-44E0-91C1-D4668D88E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5399" y="245153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86AC137-8F2B-4E01-BEA2-6D8A4F7C3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12" y="244247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3A936A4-CBA7-4A70-9EC5-247F09345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134" y="3575298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03A991F-ADE2-4BBF-8AD4-698BA11CC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5585" y="3495234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5095B83-8EB8-472D-AF9D-84C9DE7F6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5939" y="3722521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8F1F0AE2-261E-4322-81AC-F2C4512E5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0001" y="3903083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6801312C-14F6-494F-BB38-060C4C2CB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12" y="3809320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85DC31C-1378-49B7-B009-F8B2C46DE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8355" y="3392418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84B4BBAC-AF0A-48B6-9E02-11B9F439B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3160" y="4043342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1E22D5EC-AAB1-4C3E-9A84-7A5D637B5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6837" y="3266366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81A38D59-0673-456E-88BD-7624FA24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747" y="3048680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5AA8212-8884-42F9-877C-1D2EEDB1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1296" y="3626977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89A942DB-3679-49FD-B254-DBACD0D8B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4806" y="4223344"/>
              <a:ext cx="234056" cy="182880"/>
            </a:xfrm>
            <a:prstGeom prst="triangle">
              <a:avLst/>
            </a:prstGeom>
            <a:noFill/>
            <a:ln w="28575" cap="flat" cmpd="sng" algn="ctr">
              <a:solidFill>
                <a:srgbClr val="01A1D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FC96CA0-836E-4F57-BDD9-AB118F708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700" y="323836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496A2A-1075-464B-92C0-70CCB6AB8A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8003" y="403328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BAB31BD-81E8-4684-A6FB-CBF6573B0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3674" y="295954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A0E17F2-AB7E-4CC0-9043-702EAC387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809" y="270568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813641B-4E5D-4A6F-AFCD-02EDBBE5D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9196" y="4523402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4EB8CA6-5172-4A4B-B41D-1DFB01C8F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0918" y="485277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8561D96-435C-4E63-8EF6-DE408D8BC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0492" y="485277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95B3BD2-4676-435F-89E8-15CC405B2A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8768" y="471874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B88F2F3-E8F2-4C85-A16F-18ABBA87E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8324" y="494421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D08B9CF-ECEC-488C-987D-139091ED98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6618" y="462730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13C0C4-B277-4E50-A2EA-3E2B8BD74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7205" y="435222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960D781-17D0-46EC-9B58-CD830F006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8056" y="390076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7A0A74E-5A0D-46F8-AF47-E312A729E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616" y="3462858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9C814A0-55EE-4135-ADE2-E0140D03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9494" y="335709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4EA6171-3CCA-4F36-B575-36150E0FF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3103" y="277666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471997D-5BCF-4FE1-A3C1-E1564AEB7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081" y="236009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FCEA7D8-F6CE-40BE-8FBD-FE0DEA966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3742" y="2761584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456E938-9929-4D8B-A512-3D626AA28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9762" y="317291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8020101-C277-4624-BB76-BF28A38A5F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3617" y="4285574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5F95F8-44A3-4F27-81F6-089A223A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6053" y="360686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7951A5F-225B-4A0C-B617-A121A3CC4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0295" y="308147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1ED272A-37CC-4C1C-8FFA-7C85D34F1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3713" y="253918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02A803C-864A-404E-9DBB-1AA7D1ACD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147" y="2130592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06CC702-E09D-4D2E-BF6F-F644C018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0086" y="2890214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539BAD-C841-461F-92AA-6898A6772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017" y="4664134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053E01D-8ACA-45BA-94F0-443D50733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0564" y="4888924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31F9D1F-CF9F-405F-8241-3654C04F2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7455" y="427092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85EE8D4-6C36-49EA-A327-6F9C841096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4839" y="4538995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916C1B6-A394-43A7-9E3E-D63DCFEF1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1930" y="5185696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56D140E-17AA-43D3-8FDF-BD15240F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945" y="5044140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709AD3-0306-472F-A0EE-E34BE5C05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176" y="363108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488A0F9-7FC4-41A0-9B45-CF9CBA344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2213" y="3357099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E7CD9C0-C668-4E48-AED1-1C52F4ADF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493" y="4006146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004D27F-5DCB-4142-879D-E677E0C09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7487" y="277666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3BE1CEE-A86D-4DA6-9905-F7B45D95E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4461" y="2853024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DFC0E00-4693-419A-9AA8-F053729B0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745" y="2538331"/>
              <a:ext cx="182876" cy="182880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7" id="{28BAE127-A3FD-A04B-A586-7D7FEDE49638}" vid="{6F1373EB-6DC0-594B-9B1F-E3850451F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CNX_OV_Template</Template>
  <TotalTime>216</TotalTime>
  <Words>1076</Words>
  <Application>Microsoft Office PowerPoint</Application>
  <PresentationFormat>On-screen Show (4:3)</PresentationFormat>
  <Paragraphs>247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CNX</vt:lpstr>
      <vt:lpstr>Building SVMs</vt:lpstr>
      <vt:lpstr>PowerPoint Presentation</vt:lpstr>
      <vt:lpstr>Support-Vector Machines (SVMs)</vt:lpstr>
      <vt:lpstr>SVMs for Linear Classification (Slide 1 of 2)</vt:lpstr>
      <vt:lpstr>SVMs for Linear Classification (Slide 2 of 2)</vt:lpstr>
      <vt:lpstr>Hard-Margin Classification (Slide 1 of 2)</vt:lpstr>
      <vt:lpstr>Hard-Margin Classification (Slide 2 of 2)</vt:lpstr>
      <vt:lpstr>Soft-Margin Classification</vt:lpstr>
      <vt:lpstr>SVMs for Non-Linear Classification</vt:lpstr>
      <vt:lpstr>Kernel Trick</vt:lpstr>
      <vt:lpstr>Hyperplane in Higher Dimensions</vt:lpstr>
      <vt:lpstr>Kernel Trick Example (Slide 1 of 2)</vt:lpstr>
      <vt:lpstr>Kernel Trick Example (Slide 2 of 2)</vt:lpstr>
      <vt:lpstr>Kernel Methods</vt:lpstr>
      <vt:lpstr>Build an SVM Model for Classification</vt:lpstr>
      <vt:lpstr>Use Python for Classification-Based SVM Models</vt:lpstr>
      <vt:lpstr>Activity: Building an SVM Model for Classification</vt:lpstr>
      <vt:lpstr>PowerPoint Presentation</vt:lpstr>
      <vt:lpstr>SVMs for Regression</vt:lpstr>
      <vt:lpstr>Build an SVM Model for Regression</vt:lpstr>
      <vt:lpstr>Use Python for Regression-Based SVM Models</vt:lpstr>
      <vt:lpstr>Activity: Building an SVM Model for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SVMs</dc:title>
  <dc:creator>Brian Wilson</dc:creator>
  <cp:lastModifiedBy>Michelle Farney</cp:lastModifiedBy>
  <cp:revision>24</cp:revision>
  <dcterms:created xsi:type="dcterms:W3CDTF">2019-10-24T16:31:37Z</dcterms:created>
  <dcterms:modified xsi:type="dcterms:W3CDTF">2020-01-31T14:19:54Z</dcterms:modified>
</cp:coreProperties>
</file>