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Lst>
  <p:notesMasterIdLst>
    <p:notesMasterId r:id="rId44"/>
  </p:notesMasterIdLst>
  <p:handoutMasterIdLst>
    <p:handoutMasterId r:id="rId45"/>
  </p:handoutMasterIdLst>
  <p:sldIdLst>
    <p:sldId id="461" r:id="rId2"/>
    <p:sldId id="462" r:id="rId3"/>
    <p:sldId id="539" r:id="rId4"/>
    <p:sldId id="569" r:id="rId5"/>
    <p:sldId id="540" r:id="rId6"/>
    <p:sldId id="541" r:id="rId7"/>
    <p:sldId id="542" r:id="rId8"/>
    <p:sldId id="543" r:id="rId9"/>
    <p:sldId id="544" r:id="rId10"/>
    <p:sldId id="545" r:id="rId11"/>
    <p:sldId id="546" r:id="rId12"/>
    <p:sldId id="547" r:id="rId13"/>
    <p:sldId id="548" r:id="rId14"/>
    <p:sldId id="549" r:id="rId15"/>
    <p:sldId id="550" r:id="rId16"/>
    <p:sldId id="551" r:id="rId17"/>
    <p:sldId id="552" r:id="rId18"/>
    <p:sldId id="553" r:id="rId19"/>
    <p:sldId id="554" r:id="rId20"/>
    <p:sldId id="555" r:id="rId21"/>
    <p:sldId id="537" r:id="rId22"/>
    <p:sldId id="556" r:id="rId23"/>
    <p:sldId id="557" r:id="rId24"/>
    <p:sldId id="558" r:id="rId25"/>
    <p:sldId id="559" r:id="rId26"/>
    <p:sldId id="560" r:id="rId27"/>
    <p:sldId id="570" r:id="rId28"/>
    <p:sldId id="561" r:id="rId29"/>
    <p:sldId id="562" r:id="rId30"/>
    <p:sldId id="538" r:id="rId31"/>
    <p:sldId id="563" r:id="rId32"/>
    <p:sldId id="565" r:id="rId33"/>
    <p:sldId id="566" r:id="rId34"/>
    <p:sldId id="567" r:id="rId35"/>
    <p:sldId id="571" r:id="rId36"/>
    <p:sldId id="572" r:id="rId37"/>
    <p:sldId id="573" r:id="rId38"/>
    <p:sldId id="574" r:id="rId39"/>
    <p:sldId id="575" r:id="rId40"/>
    <p:sldId id="576" r:id="rId41"/>
    <p:sldId id="568" r:id="rId42"/>
    <p:sldId id="536"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Vorenkamp"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764"/>
    <a:srgbClr val="01A1DD"/>
    <a:srgbClr val="C4C4C4"/>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31" autoAdjust="0"/>
    <p:restoredTop sz="96374" autoAdjust="0"/>
  </p:normalViewPr>
  <p:slideViewPr>
    <p:cSldViewPr snapToGrid="0">
      <p:cViewPr varScale="1">
        <p:scale>
          <a:sx n="114" d="100"/>
          <a:sy n="114" d="100"/>
        </p:scale>
        <p:origin x="1314" y="102"/>
      </p:cViewPr>
      <p:guideLst>
        <p:guide orient="horz" pos="2160"/>
        <p:guide pos="2880"/>
      </p:guideLst>
    </p:cSldViewPr>
  </p:slideViewPr>
  <p:outlineViewPr>
    <p:cViewPr>
      <p:scale>
        <a:sx n="33" d="100"/>
        <a:sy n="33" d="100"/>
      </p:scale>
      <p:origin x="0" y="-9174"/>
    </p:cViewPr>
  </p:outlineViewPr>
  <p:notesTextViewPr>
    <p:cViewPr>
      <p:scale>
        <a:sx n="100" d="100"/>
        <a:sy n="100" d="100"/>
      </p:scale>
      <p:origin x="0" y="0"/>
    </p:cViewPr>
  </p:notesTextViewPr>
  <p:sorterViewPr>
    <p:cViewPr>
      <p:scale>
        <a:sx n="66" d="100"/>
        <a:sy n="66" d="100"/>
      </p:scale>
      <p:origin x="0" y="-6327"/>
    </p:cViewPr>
  </p:sorterViewPr>
  <p:notesViewPr>
    <p:cSldViewPr snapToGrid="0">
      <p:cViewPr varScale="1">
        <p:scale>
          <a:sx n="81" d="100"/>
          <a:sy n="81" d="100"/>
        </p:scale>
        <p:origin x="205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F75AEF-6AF8-074D-A4DB-F71FD6F9C37D}" type="datetimeFigureOut">
              <a:rPr lang="en-US" smtClean="0"/>
              <a:t>1/31/2020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5D9A6D-5233-6641-90BA-8328590F05DD}" type="slidenum">
              <a:rPr lang="en-US" smtClean="0"/>
              <a:t>‹#›</a:t>
            </a:fld>
            <a:endParaRPr lang="en-US" dirty="0"/>
          </a:p>
        </p:txBody>
      </p:sp>
    </p:spTree>
    <p:extLst>
      <p:ext uri="{BB962C8B-B14F-4D97-AF65-F5344CB8AC3E}">
        <p14:creationId xmlns:p14="http://schemas.microsoft.com/office/powerpoint/2010/main" val="53854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AE85D-3A3F-7B46-A18E-DF160D9D2CC7}" type="datetimeFigureOut">
              <a:rPr lang="en-US" smtClean="0"/>
              <a:t>1/31/2020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DA35F-9E58-5D40-92C1-D8C7631003B0}" type="slidenum">
              <a:rPr lang="en-US" smtClean="0"/>
              <a:t>‹#›</a:t>
            </a:fld>
            <a:endParaRPr lang="en-US" dirty="0"/>
          </a:p>
        </p:txBody>
      </p:sp>
    </p:spTree>
    <p:extLst>
      <p:ext uri="{BB962C8B-B14F-4D97-AF65-F5344CB8AC3E}">
        <p14:creationId xmlns:p14="http://schemas.microsoft.com/office/powerpoint/2010/main" val="26903101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sp>
        <p:nvSpPr>
          <p:cNvPr id="11" name="Content Placeholder 2"/>
          <p:cNvSpPr>
            <a:spLocks noGrp="1"/>
          </p:cNvSpPr>
          <p:nvPr>
            <p:ph idx="1"/>
          </p:nvPr>
        </p:nvSpPr>
        <p:spPr>
          <a:xfrm>
            <a:off x="341925" y="1302040"/>
            <a:ext cx="8460150" cy="4131352"/>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Course/Lesson outline</a:t>
            </a:r>
          </a:p>
        </p:txBody>
      </p:sp>
      <p:pic>
        <p:nvPicPr>
          <p:cNvPr id="9" name="Picture 8">
            <a:extLst>
              <a:ext uri="{FF2B5EF4-FFF2-40B4-BE49-F238E27FC236}">
                <a16:creationId xmlns:a16="http://schemas.microsoft.com/office/drawing/2014/main" id="{299EB29A-6C3A-8541-803C-21FA1290183E}"/>
              </a:ext>
            </a:extLst>
          </p:cNvPr>
          <p:cNvPicPr>
            <a:picLocks noChangeAspect="1"/>
          </p:cNvPicPr>
          <p:nvPr userDrawn="1"/>
        </p:nvPicPr>
        <p:blipFill>
          <a:blip r:embed="rId2"/>
          <a:srcRect/>
          <a:stretch/>
        </p:blipFill>
        <p:spPr>
          <a:xfrm>
            <a:off x="-19771" y="5570800"/>
            <a:ext cx="9163771" cy="913838"/>
          </a:xfrm>
          <a:prstGeom prst="rect">
            <a:avLst/>
          </a:prstGeom>
        </p:spPr>
      </p:pic>
    </p:spTree>
    <p:extLst>
      <p:ext uri="{BB962C8B-B14F-4D97-AF65-F5344CB8AC3E}">
        <p14:creationId xmlns:p14="http://schemas.microsoft.com/office/powerpoint/2010/main" val="121277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lossary Terms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10" name="Title 1">
            <a:extLst>
              <a:ext uri="{FF2B5EF4-FFF2-40B4-BE49-F238E27FC236}">
                <a16:creationId xmlns:a16="http://schemas.microsoft.com/office/drawing/2014/main" id="{DA0FABA5-3959-4ECC-BCAF-965B5087E8AD}"/>
              </a:ext>
            </a:extLst>
          </p:cNvPr>
          <p:cNvSpPr>
            <a:spLocks noGrp="1"/>
          </p:cNvSpPr>
          <p:nvPr>
            <p:ph type="title" hasCustomPrompt="1"/>
          </p:nvPr>
        </p:nvSpPr>
        <p:spPr>
          <a:xfrm>
            <a:off x="341925" y="100269"/>
            <a:ext cx="7883768" cy="844611"/>
          </a:xfrm>
        </p:spPr>
        <p:txBody>
          <a:bodyPr/>
          <a:lstStyle>
            <a:lvl1pPr>
              <a:defRPr/>
            </a:lvl1pPr>
          </a:lstStyle>
          <a:p>
            <a:r>
              <a:rPr lang="en-US" dirty="0"/>
              <a:t>Click to add title</a:t>
            </a:r>
          </a:p>
        </p:txBody>
      </p:sp>
      <p:pic>
        <p:nvPicPr>
          <p:cNvPr id="14" name="Picture 100" descr="book">
            <a:extLst>
              <a:ext uri="{FF2B5EF4-FFF2-40B4-BE49-F238E27FC236}">
                <a16:creationId xmlns:a16="http://schemas.microsoft.com/office/drawing/2014/main" id="{C25255A9-7AEB-4215-B5D7-DAB4FE55BF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22374" y="2057400"/>
            <a:ext cx="1299252" cy="1157211"/>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12">
            <a:extLst>
              <a:ext uri="{FF2B5EF4-FFF2-40B4-BE49-F238E27FC236}">
                <a16:creationId xmlns:a16="http://schemas.microsoft.com/office/drawing/2014/main" id="{A169CA63-D23E-4494-8445-3335F13F19B9}"/>
              </a:ext>
            </a:extLst>
          </p:cNvPr>
          <p:cNvSpPr>
            <a:spLocks noGrp="1"/>
          </p:cNvSpPr>
          <p:nvPr>
            <p:ph type="body" sz="quarter" idx="13" hasCustomPrompt="1"/>
          </p:nvPr>
        </p:nvSpPr>
        <p:spPr>
          <a:xfrm>
            <a:off x="685800" y="3429000"/>
            <a:ext cx="7772400" cy="762000"/>
          </a:xfrm>
        </p:spPr>
        <p:txBody>
          <a:bodyPr/>
          <a:lstStyle>
            <a:lvl1pPr marL="0" indent="0" algn="l" defTabSz="457200" rtl="0" eaLnBrk="1" latinLnBrk="0" hangingPunct="1">
              <a:spcBef>
                <a:spcPts val="800"/>
              </a:spcBef>
              <a:buClr>
                <a:schemeClr val="accent1"/>
              </a:buClr>
              <a:buFont typeface="Arial"/>
              <a:buNone/>
              <a:defRPr lang="en-US" sz="1800" kern="1200" dirty="0" smtClean="0">
                <a:solidFill>
                  <a:schemeClr val="accent1"/>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Tree>
    <p:extLst>
      <p:ext uri="{BB962C8B-B14F-4D97-AF65-F5344CB8AC3E}">
        <p14:creationId xmlns:p14="http://schemas.microsoft.com/office/powerpoint/2010/main" val="3586892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pic>
        <p:nvPicPr>
          <p:cNvPr id="10" name="Picture 9">
            <a:extLst>
              <a:ext uri="{FF2B5EF4-FFF2-40B4-BE49-F238E27FC236}">
                <a16:creationId xmlns:a16="http://schemas.microsoft.com/office/drawing/2014/main" id="{F12B6BB9-2A3D-DF4A-9060-5A45A706EC89}"/>
              </a:ext>
            </a:extLst>
          </p:cNvPr>
          <p:cNvPicPr>
            <a:picLocks noChangeAspect="1"/>
          </p:cNvPicPr>
          <p:nvPr userDrawn="1"/>
        </p:nvPicPr>
        <p:blipFill>
          <a:blip r:embed="rId2"/>
          <a:stretch>
            <a:fillRect/>
          </a:stretch>
        </p:blipFill>
        <p:spPr>
          <a:xfrm>
            <a:off x="7388352" y="5340096"/>
            <a:ext cx="1411636" cy="877824"/>
          </a:xfrm>
          <a:prstGeom prst="rect">
            <a:avLst/>
          </a:prstGeom>
        </p:spPr>
      </p:pic>
    </p:spTree>
    <p:extLst>
      <p:ext uri="{BB962C8B-B14F-4D97-AF65-F5344CB8AC3E}">
        <p14:creationId xmlns:p14="http://schemas.microsoft.com/office/powerpoint/2010/main" val="3464674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pic>
        <p:nvPicPr>
          <p:cNvPr id="9" name="Picture 8">
            <a:extLst>
              <a:ext uri="{FF2B5EF4-FFF2-40B4-BE49-F238E27FC236}">
                <a16:creationId xmlns:a16="http://schemas.microsoft.com/office/drawing/2014/main" id="{C1F28B54-DCF8-48E1-A25A-E747ACAB1ADA}"/>
              </a:ext>
            </a:extLst>
          </p:cNvPr>
          <p:cNvPicPr>
            <a:picLocks noChangeAspect="1"/>
          </p:cNvPicPr>
          <p:nvPr/>
        </p:nvPicPr>
        <p:blipFill>
          <a:blip r:embed="rId2"/>
          <a:stretch>
            <a:fillRect/>
          </a:stretch>
        </p:blipFill>
        <p:spPr>
          <a:xfrm>
            <a:off x="3028024" y="2574545"/>
            <a:ext cx="3087952" cy="1920240"/>
          </a:xfrm>
          <a:prstGeom prst="rect">
            <a:avLst/>
          </a:prstGeom>
        </p:spPr>
      </p:pic>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r>
              <a:rPr lang="en-US" sz="2400" dirty="0">
                <a:solidFill>
                  <a:schemeClr val="bg1"/>
                </a:solidFill>
                <a:latin typeface="Calibri" panose="020F0502020204030204" pitchFamily="34" charset="0"/>
              </a:rPr>
              <a:t>Activity</a:t>
            </a:r>
          </a:p>
        </p:txBody>
      </p:sp>
      <p:pic>
        <p:nvPicPr>
          <p:cNvPr id="10" name="Picture 9">
            <a:extLst>
              <a:ext uri="{FF2B5EF4-FFF2-40B4-BE49-F238E27FC236}">
                <a16:creationId xmlns:a16="http://schemas.microsoft.com/office/drawing/2014/main" id="{7FF42795-A8F6-F84B-8E22-F8D65AD9D206}"/>
              </a:ext>
            </a:extLst>
          </p:cNvPr>
          <p:cNvPicPr>
            <a:picLocks noChangeAspect="1"/>
          </p:cNvPicPr>
          <p:nvPr userDrawn="1"/>
        </p:nvPicPr>
        <p:blipFill>
          <a:blip r:embed="rId2"/>
          <a:stretch>
            <a:fillRect/>
          </a:stretch>
        </p:blipFill>
        <p:spPr>
          <a:xfrm>
            <a:off x="3028024" y="2574545"/>
            <a:ext cx="3087952" cy="1920240"/>
          </a:xfrm>
          <a:prstGeom prst="rect">
            <a:avLst/>
          </a:prstGeom>
        </p:spPr>
      </p:pic>
      <p:sp>
        <p:nvSpPr>
          <p:cNvPr id="12" name="TextBox 11">
            <a:extLst>
              <a:ext uri="{FF2B5EF4-FFF2-40B4-BE49-F238E27FC236}">
                <a16:creationId xmlns:a16="http://schemas.microsoft.com/office/drawing/2014/main" id="{6BB28057-63C9-9D40-BE6D-F4769F21FF68}"/>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chemeClr val="bg1"/>
                </a:solidFill>
                <a:latin typeface="Calibri" panose="020F0502020204030204" pitchFamily="34" charset="0"/>
              </a:rPr>
              <a:t>Activity</a:t>
            </a:r>
          </a:p>
        </p:txBody>
      </p:sp>
      <p:pic>
        <p:nvPicPr>
          <p:cNvPr id="13" name="Picture 12">
            <a:extLst>
              <a:ext uri="{FF2B5EF4-FFF2-40B4-BE49-F238E27FC236}">
                <a16:creationId xmlns:a16="http://schemas.microsoft.com/office/drawing/2014/main" id="{9DB00FDF-1A37-814F-9593-6D1FC2D7B701}"/>
              </a:ext>
            </a:extLst>
          </p:cNvPr>
          <p:cNvPicPr>
            <a:picLocks noChangeAspect="1"/>
          </p:cNvPicPr>
          <p:nvPr userDrawn="1"/>
        </p:nvPicPr>
        <p:blipFill>
          <a:blip r:embed="rId3"/>
          <a:stretch>
            <a:fillRect/>
          </a:stretch>
        </p:blipFill>
        <p:spPr>
          <a:xfrm>
            <a:off x="0" y="6008696"/>
            <a:ext cx="9144000" cy="469248"/>
          </a:xfrm>
          <a:prstGeom prst="rect">
            <a:avLst/>
          </a:prstGeom>
        </p:spPr>
      </p:pic>
    </p:spTree>
    <p:extLst>
      <p:ext uri="{BB962C8B-B14F-4D97-AF65-F5344CB8AC3E}">
        <p14:creationId xmlns:p14="http://schemas.microsoft.com/office/powerpoint/2010/main" val="3149041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nds-On Activit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7" name="Content Placeholder 2"/>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pic>
        <p:nvPicPr>
          <p:cNvPr id="11" name="Picture 10">
            <a:extLst>
              <a:ext uri="{FF2B5EF4-FFF2-40B4-BE49-F238E27FC236}">
                <a16:creationId xmlns:a16="http://schemas.microsoft.com/office/drawing/2014/main" id="{A628B6A3-652F-4FE1-B5B0-822F98382813}"/>
              </a:ext>
            </a:extLst>
          </p:cNvPr>
          <p:cNvPicPr>
            <a:picLocks noChangeAspect="1"/>
          </p:cNvPicPr>
          <p:nvPr userDrawn="1"/>
        </p:nvPicPr>
        <p:blipFill>
          <a:blip r:embed="rId2"/>
          <a:stretch>
            <a:fillRect/>
          </a:stretch>
        </p:blipFill>
        <p:spPr>
          <a:xfrm>
            <a:off x="7385231" y="5341937"/>
            <a:ext cx="1416844" cy="881063"/>
          </a:xfrm>
          <a:prstGeom prst="rect">
            <a:avLst/>
          </a:prstGeom>
        </p:spPr>
      </p:pic>
    </p:spTree>
    <p:extLst>
      <p:ext uri="{BB962C8B-B14F-4D97-AF65-F5344CB8AC3E}">
        <p14:creationId xmlns:p14="http://schemas.microsoft.com/office/powerpoint/2010/main" val="685139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3" name="Text Placeholder 2">
            <a:extLst>
              <a:ext uri="{FF2B5EF4-FFF2-40B4-BE49-F238E27FC236}">
                <a16:creationId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r>
              <a:rPr lang="en-US" sz="2400" dirty="0">
                <a:solidFill>
                  <a:schemeClr val="bg1"/>
                </a:solidFill>
                <a:latin typeface="Calibri" panose="020F0502020204030204" pitchFamily="34" charset="0"/>
              </a:rPr>
              <a:t>Activity</a:t>
            </a:r>
          </a:p>
        </p:txBody>
      </p:sp>
      <p:pic>
        <p:nvPicPr>
          <p:cNvPr id="7" name="Picture 6">
            <a:extLst>
              <a:ext uri="{FF2B5EF4-FFF2-40B4-BE49-F238E27FC236}">
                <a16:creationId xmlns:a16="http://schemas.microsoft.com/office/drawing/2014/main" id="{F2DE749B-ABEB-48F3-9D2B-5E513D86529A}"/>
              </a:ext>
            </a:extLst>
          </p:cNvPr>
          <p:cNvPicPr>
            <a:picLocks noChangeAspect="1"/>
          </p:cNvPicPr>
          <p:nvPr/>
        </p:nvPicPr>
        <p:blipFill>
          <a:blip r:embed="rId2"/>
          <a:stretch>
            <a:fillRect/>
          </a:stretch>
        </p:blipFill>
        <p:spPr>
          <a:xfrm>
            <a:off x="2805920" y="2574545"/>
            <a:ext cx="3532160" cy="1920240"/>
          </a:xfrm>
          <a:prstGeom prst="rect">
            <a:avLst/>
          </a:prstGeom>
        </p:spPr>
      </p:pic>
      <p:sp>
        <p:nvSpPr>
          <p:cNvPr id="10" name="TextBox 9">
            <a:extLst>
              <a:ext uri="{FF2B5EF4-FFF2-40B4-BE49-F238E27FC236}">
                <a16:creationId xmlns:a16="http://schemas.microsoft.com/office/drawing/2014/main" id="{F53F9B4B-4A9B-A240-A5BF-BAF1522CD42D}"/>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chemeClr val="bg1"/>
                </a:solidFill>
                <a:latin typeface="Calibri" panose="020F0502020204030204" pitchFamily="34" charset="0"/>
              </a:rPr>
              <a:t>Activity</a:t>
            </a:r>
          </a:p>
        </p:txBody>
      </p:sp>
      <p:pic>
        <p:nvPicPr>
          <p:cNvPr id="12" name="Picture 11">
            <a:extLst>
              <a:ext uri="{FF2B5EF4-FFF2-40B4-BE49-F238E27FC236}">
                <a16:creationId xmlns:a16="http://schemas.microsoft.com/office/drawing/2014/main" id="{B0A24C80-8B44-0248-B261-01FD44A26B38}"/>
              </a:ext>
            </a:extLst>
          </p:cNvPr>
          <p:cNvPicPr>
            <a:picLocks noChangeAspect="1"/>
          </p:cNvPicPr>
          <p:nvPr userDrawn="1"/>
        </p:nvPicPr>
        <p:blipFill>
          <a:blip r:embed="rId2"/>
          <a:stretch>
            <a:fillRect/>
          </a:stretch>
        </p:blipFill>
        <p:spPr>
          <a:xfrm>
            <a:off x="2805920" y="2574545"/>
            <a:ext cx="3532160" cy="1920240"/>
          </a:xfrm>
          <a:prstGeom prst="rect">
            <a:avLst/>
          </a:prstGeom>
        </p:spPr>
      </p:pic>
      <p:pic>
        <p:nvPicPr>
          <p:cNvPr id="13" name="Picture 12">
            <a:extLst>
              <a:ext uri="{FF2B5EF4-FFF2-40B4-BE49-F238E27FC236}">
                <a16:creationId xmlns:a16="http://schemas.microsoft.com/office/drawing/2014/main" id="{2F523205-89DC-564B-B75C-6127AF0763C4}"/>
              </a:ext>
            </a:extLst>
          </p:cNvPr>
          <p:cNvPicPr>
            <a:picLocks noChangeAspect="1"/>
          </p:cNvPicPr>
          <p:nvPr userDrawn="1"/>
        </p:nvPicPr>
        <p:blipFill>
          <a:blip r:embed="rId3"/>
          <a:stretch>
            <a:fillRect/>
          </a:stretch>
        </p:blipFill>
        <p:spPr>
          <a:xfrm>
            <a:off x="0" y="6008696"/>
            <a:ext cx="9144000" cy="469248"/>
          </a:xfrm>
          <a:prstGeom prst="rect">
            <a:avLst/>
          </a:prstGeom>
        </p:spPr>
      </p:pic>
    </p:spTree>
    <p:extLst>
      <p:ext uri="{BB962C8B-B14F-4D97-AF65-F5344CB8AC3E}">
        <p14:creationId xmlns:p14="http://schemas.microsoft.com/office/powerpoint/2010/main" val="306450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flective Question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3" name="Text Placeholder 2">
            <a:extLst>
              <a:ext uri="{FF2B5EF4-FFF2-40B4-BE49-F238E27FC236}">
                <a16:creationId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9" name="TextBox 8">
            <a:extLst>
              <a:ext uri="{FF2B5EF4-FFF2-40B4-BE49-F238E27FC236}">
                <a16:creationId xmlns:a16="http://schemas.microsoft.com/office/drawing/2014/main" id="{4381B051-CC06-447C-AEEE-4E1DE7CB3684}"/>
              </a:ext>
            </a:extLst>
          </p:cNvPr>
          <p:cNvSpPr txBox="1"/>
          <p:nvPr userDrawn="1"/>
        </p:nvSpPr>
        <p:spPr>
          <a:xfrm>
            <a:off x="341925" y="291741"/>
            <a:ext cx="7883768" cy="461665"/>
          </a:xfrm>
          <a:prstGeom prst="rect">
            <a:avLst/>
          </a:prstGeom>
          <a:noFill/>
        </p:spPr>
        <p:txBody>
          <a:bodyPr wrap="square" rtlCol="0">
            <a:spAutoFit/>
          </a:bodyPr>
          <a:lstStyle/>
          <a:p>
            <a:r>
              <a:rPr lang="en-US" sz="2400" dirty="0">
                <a:solidFill>
                  <a:schemeClr val="bg1"/>
                </a:solidFill>
                <a:latin typeface="Calibri" panose="020F0502020204030204" pitchFamily="34" charset="0"/>
              </a:rPr>
              <a:t>Reflective Questions</a:t>
            </a:r>
          </a:p>
        </p:txBody>
      </p:sp>
      <p:pic>
        <p:nvPicPr>
          <p:cNvPr id="7" name="Picture 6">
            <a:extLst>
              <a:ext uri="{FF2B5EF4-FFF2-40B4-BE49-F238E27FC236}">
                <a16:creationId xmlns:a16="http://schemas.microsoft.com/office/drawing/2014/main" id="{5361B1AC-8EF9-494A-854A-0DEAAC0343F9}"/>
              </a:ext>
            </a:extLst>
          </p:cNvPr>
          <p:cNvPicPr>
            <a:picLocks noChangeAspect="1"/>
          </p:cNvPicPr>
          <p:nvPr userDrawn="1"/>
        </p:nvPicPr>
        <p:blipFill>
          <a:blip r:embed="rId2"/>
          <a:stretch>
            <a:fillRect/>
          </a:stretch>
        </p:blipFill>
        <p:spPr>
          <a:xfrm>
            <a:off x="4775200" y="4622800"/>
            <a:ext cx="4368800" cy="2235200"/>
          </a:xfrm>
          <a:prstGeom prst="rect">
            <a:avLst/>
          </a:prstGeom>
        </p:spPr>
      </p:pic>
    </p:spTree>
    <p:extLst>
      <p:ext uri="{BB962C8B-B14F-4D97-AF65-F5344CB8AC3E}">
        <p14:creationId xmlns:p14="http://schemas.microsoft.com/office/powerpoint/2010/main" val="1364322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1197601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_NoHeader">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160BDD-7155-D744-B749-9730458604AD}" type="slidenum">
              <a:rPr lang="en-US" smtClean="0"/>
              <a:t>‹#›</a:t>
            </a:fld>
            <a:endParaRPr lang="en-US" dirty="0"/>
          </a:p>
        </p:txBody>
      </p:sp>
      <p:sp>
        <p:nvSpPr>
          <p:cNvPr id="2" name="Rectangle 1">
            <a:extLst>
              <a:ext uri="{FF2B5EF4-FFF2-40B4-BE49-F238E27FC236}">
                <a16:creationId xmlns:a16="http://schemas.microsoft.com/office/drawing/2014/main" id="{C8193AA2-F1FD-415B-809F-52E7D4576B38}"/>
              </a:ext>
            </a:extLst>
          </p:cNvPr>
          <p:cNvSpPr/>
          <p:nvPr userDrawn="1"/>
        </p:nvSpPr>
        <p:spPr>
          <a:xfrm>
            <a:off x="0" y="0"/>
            <a:ext cx="9144000" cy="979749"/>
          </a:xfrm>
          <a:prstGeom prst="rect">
            <a:avLst/>
          </a:prstGeom>
          <a:solidFill>
            <a:schemeClr val="bg2"/>
          </a:solidFill>
          <a:ln w="28575" cap="flat" cmpd="sng" algn="ctr">
            <a:solidFill>
              <a:schemeClr val="bg1"/>
            </a:solidFill>
            <a:prstDash val="solid"/>
          </a:ln>
          <a:effectLst/>
        </p:spPr>
        <p:txBody>
          <a:bodyPr rtlCol="0" anchor="ctr"/>
          <a:lstStyle/>
          <a:p>
            <a:pPr algn="ctr" defTabSz="914400"/>
            <a:endParaRPr lang="en-US" sz="1100" b="1" kern="0" dirty="0">
              <a:solidFill>
                <a:srgbClr val="FF0000"/>
              </a:solidFill>
              <a:latin typeface="Arial"/>
            </a:endParaRPr>
          </a:p>
        </p:txBody>
      </p:sp>
    </p:spTree>
    <p:extLst>
      <p:ext uri="{BB962C8B-B14F-4D97-AF65-F5344CB8AC3E}">
        <p14:creationId xmlns:p14="http://schemas.microsoft.com/office/powerpoint/2010/main" val="1318953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spTree>
    <p:extLst>
      <p:ext uri="{BB962C8B-B14F-4D97-AF65-F5344CB8AC3E}">
        <p14:creationId xmlns:p14="http://schemas.microsoft.com/office/powerpoint/2010/main" val="6244727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425707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sp>
        <p:nvSpPr>
          <p:cNvPr id="10" name="Picture Placeholder 9">
            <a:extLst>
              <a:ext uri="{FF2B5EF4-FFF2-40B4-BE49-F238E27FC236}">
                <a16:creationId xmlns:a16="http://schemas.microsoft.com/office/drawing/2014/main" id="{9579387D-9BE2-4A19-9DB3-EA5D808DAF7B}"/>
              </a:ext>
            </a:extLst>
          </p:cNvPr>
          <p:cNvSpPr>
            <a:spLocks noGrp="1"/>
          </p:cNvSpPr>
          <p:nvPr>
            <p:ph type="pic" sz="quarter" idx="13"/>
          </p:nvPr>
        </p:nvSpPr>
        <p:spPr>
          <a:xfrm>
            <a:off x="722313" y="2906713"/>
            <a:ext cx="7772400" cy="1500187"/>
          </a:xfrm>
        </p:spPr>
        <p:txBody>
          <a:bodyPr/>
          <a:lstStyle/>
          <a:p>
            <a:r>
              <a:rPr lang="en-US" dirty="0"/>
              <a:t>Click icon to add picture</a:t>
            </a:r>
          </a:p>
        </p:txBody>
      </p:sp>
      <p:sp>
        <p:nvSpPr>
          <p:cNvPr id="12" name="Text Placeholder 11">
            <a:extLst>
              <a:ext uri="{FF2B5EF4-FFF2-40B4-BE49-F238E27FC236}">
                <a16:creationId xmlns:a16="http://schemas.microsoft.com/office/drawing/2014/main" id="{96D59A8F-E744-4482-BF05-F930781695A1}"/>
              </a:ext>
            </a:extLst>
          </p:cNvPr>
          <p:cNvSpPr>
            <a:spLocks noGrp="1"/>
          </p:cNvSpPr>
          <p:nvPr>
            <p:ph type="body" sz="quarter" idx="14" hasCustomPrompt="1"/>
          </p:nvPr>
        </p:nvSpPr>
        <p:spPr>
          <a:xfrm>
            <a:off x="722313" y="4406900"/>
            <a:ext cx="7772400" cy="1362075"/>
          </a:xfrm>
        </p:spPr>
        <p:txBody>
          <a:bodyPr/>
          <a:lstStyle>
            <a:lvl1pPr marL="0" indent="0">
              <a:buNone/>
              <a:defRPr sz="4000" b="1" cap="all" baseline="0">
                <a:solidFill>
                  <a:srgbClr val="1B3764"/>
                </a:solidFill>
                <a:latin typeface="Calibri" panose="020F0502020204030204" pitchFamily="34" charset="0"/>
              </a:defRPr>
            </a:lvl1pPr>
          </a:lstStyle>
          <a:p>
            <a:pPr lvl="0"/>
            <a:r>
              <a:rPr lang="en-US" dirty="0"/>
              <a:t>click to add topic title</a:t>
            </a:r>
          </a:p>
        </p:txBody>
      </p:sp>
    </p:spTree>
    <p:extLst>
      <p:ext uri="{BB962C8B-B14F-4D97-AF65-F5344CB8AC3E}">
        <p14:creationId xmlns:p14="http://schemas.microsoft.com/office/powerpoint/2010/main" val="1838086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16957343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2265627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20500540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3941859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108250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spTree>
    <p:extLst>
      <p:ext uri="{BB962C8B-B14F-4D97-AF65-F5344CB8AC3E}">
        <p14:creationId xmlns:p14="http://schemas.microsoft.com/office/powerpoint/2010/main" val="215904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5" name="Slide Number Placeholder 4"/>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14536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9"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sp>
        <p:nvSpPr>
          <p:cNvPr id="10" name="Content Placeholder 2"/>
          <p:cNvSpPr>
            <a:spLocks noGrp="1"/>
          </p:cNvSpPr>
          <p:nvPr>
            <p:ph idx="1"/>
          </p:nvPr>
        </p:nvSpPr>
        <p:spPr>
          <a:xfrm>
            <a:off x="341925" y="1302040"/>
            <a:ext cx="8460150" cy="4481345"/>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pic>
        <p:nvPicPr>
          <p:cNvPr id="8" name="Picture 7">
            <a:extLst>
              <a:ext uri="{FF2B5EF4-FFF2-40B4-BE49-F238E27FC236}">
                <a16:creationId xmlns:a16="http://schemas.microsoft.com/office/drawing/2014/main" id="{170D9580-72B3-0741-AD19-EAC244F662F4}"/>
              </a:ext>
            </a:extLst>
          </p:cNvPr>
          <p:cNvPicPr>
            <a:picLocks noChangeAspect="1"/>
          </p:cNvPicPr>
          <p:nvPr userDrawn="1"/>
        </p:nvPicPr>
        <p:blipFill>
          <a:blip r:embed="rId2"/>
          <a:stretch>
            <a:fillRect/>
          </a:stretch>
        </p:blipFill>
        <p:spPr>
          <a:xfrm>
            <a:off x="0" y="6008696"/>
            <a:ext cx="9144000" cy="469248"/>
          </a:xfrm>
          <a:prstGeom prst="rect">
            <a:avLst/>
          </a:prstGeom>
        </p:spPr>
      </p:pic>
    </p:spTree>
    <p:extLst>
      <p:ext uri="{BB962C8B-B14F-4D97-AF65-F5344CB8AC3E}">
        <p14:creationId xmlns:p14="http://schemas.microsoft.com/office/powerpoint/2010/main" val="1400767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11"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sp>
        <p:nvSpPr>
          <p:cNvPr id="10" name="Content Placeholder 2"/>
          <p:cNvSpPr>
            <a:spLocks noGrp="1"/>
          </p:cNvSpPr>
          <p:nvPr>
            <p:ph idx="1"/>
          </p:nvPr>
        </p:nvSpPr>
        <p:spPr>
          <a:xfrm>
            <a:off x="341925" y="1302040"/>
            <a:ext cx="8460150" cy="4481345"/>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pic>
        <p:nvPicPr>
          <p:cNvPr id="9" name="Picture 8">
            <a:extLst>
              <a:ext uri="{FF2B5EF4-FFF2-40B4-BE49-F238E27FC236}">
                <a16:creationId xmlns:a16="http://schemas.microsoft.com/office/drawing/2014/main" id="{77C79A9F-737E-FD41-B56D-4432E8119ED0}"/>
              </a:ext>
            </a:extLst>
          </p:cNvPr>
          <p:cNvPicPr>
            <a:picLocks noChangeAspect="1"/>
          </p:cNvPicPr>
          <p:nvPr userDrawn="1"/>
        </p:nvPicPr>
        <p:blipFill>
          <a:blip r:embed="rId2"/>
          <a:srcRect/>
          <a:stretch/>
        </p:blipFill>
        <p:spPr>
          <a:xfrm>
            <a:off x="6270791" y="4259179"/>
            <a:ext cx="2873208" cy="2606229"/>
          </a:xfrm>
          <a:prstGeom prst="rect">
            <a:avLst/>
          </a:prstGeom>
        </p:spPr>
      </p:pic>
    </p:spTree>
    <p:extLst>
      <p:ext uri="{BB962C8B-B14F-4D97-AF65-F5344CB8AC3E}">
        <p14:creationId xmlns:p14="http://schemas.microsoft.com/office/powerpoint/2010/main" val="320340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938528"/>
            <a:ext cx="8460150" cy="438912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060704"/>
            <a:ext cx="6934200" cy="762000"/>
          </a:xfrm>
        </p:spPr>
        <p:txBody>
          <a:bodyPr/>
          <a:lstStyle>
            <a:lvl1pPr marL="0" indent="0" algn="l" defTabSz="457200" rtl="0" eaLnBrk="1" latinLnBrk="0" hangingPunct="1">
              <a:spcBef>
                <a:spcPts val="800"/>
              </a:spcBef>
              <a:buClr>
                <a:schemeClr val="accent1"/>
              </a:buClr>
              <a:buFont typeface="Arial"/>
              <a:buNone/>
              <a:defRPr lang="en-US" sz="1800" b="0" kern="1200" dirty="0" smtClean="0">
                <a:solidFill>
                  <a:schemeClr val="accent1"/>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100" descr="book">
            <a:extLst>
              <a:ext uri="{FF2B5EF4-FFF2-40B4-BE49-F238E27FC236}">
                <a16:creationId xmlns:a16="http://schemas.microsoft.com/office/drawing/2014/main" id="{88DFBDBB-1DC9-7A47-9BD6-91E3930C289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1033272"/>
            <a:ext cx="867375" cy="758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66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lossary Term Blank for Figure Layou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060704"/>
            <a:ext cx="6934200" cy="762000"/>
          </a:xfrm>
        </p:spPr>
        <p:txBody>
          <a:bodyPr/>
          <a:lstStyle>
            <a:lvl1pPr marL="0" indent="0" algn="l" defTabSz="457200" rtl="0" eaLnBrk="1" latinLnBrk="0" hangingPunct="1">
              <a:spcBef>
                <a:spcPts val="800"/>
              </a:spcBef>
              <a:buClr>
                <a:schemeClr val="accent1"/>
              </a:buClr>
              <a:buFont typeface="Arial"/>
              <a:buNone/>
              <a:defRPr lang="en-US" sz="1800" b="0" kern="1200" dirty="0" smtClean="0">
                <a:solidFill>
                  <a:schemeClr val="accent1"/>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100" descr="book">
            <a:extLst>
              <a:ext uri="{FF2B5EF4-FFF2-40B4-BE49-F238E27FC236}">
                <a16:creationId xmlns:a16="http://schemas.microsoft.com/office/drawing/2014/main" id="{88DFBDBB-1DC9-7A47-9BD6-91E3930C289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1033272"/>
            <a:ext cx="867375" cy="758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138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sp>
        <p:nvSpPr>
          <p:cNvPr id="13" name="Text Placeholder 12">
            <a:extLst>
              <a:ext uri="{FF2B5EF4-FFF2-40B4-BE49-F238E27FC236}">
                <a16:creationId xmlns:a16="http://schemas.microsoft.com/office/drawing/2014/main" id="{8FB19520-E82C-4B3B-A166-692B3551D135}"/>
              </a:ext>
            </a:extLst>
          </p:cNvPr>
          <p:cNvSpPr>
            <a:spLocks noGrp="1"/>
          </p:cNvSpPr>
          <p:nvPr>
            <p:ph type="body" sz="quarter" idx="13" hasCustomPrompt="1"/>
          </p:nvPr>
        </p:nvSpPr>
        <p:spPr>
          <a:xfrm>
            <a:off x="1752600" y="1060704"/>
            <a:ext cx="6934200" cy="762000"/>
          </a:xfrm>
        </p:spPr>
        <p:txBody>
          <a:bodyPr/>
          <a:lstStyle>
            <a:lvl1pPr marL="0" indent="0" algn="l" defTabSz="457200" rtl="0" eaLnBrk="1" latinLnBrk="0" hangingPunct="1">
              <a:spcBef>
                <a:spcPts val="800"/>
              </a:spcBef>
              <a:buClr>
                <a:schemeClr val="accent1"/>
              </a:buClr>
              <a:buFont typeface="Arial"/>
              <a:buNone/>
              <a:defRPr lang="en-US" sz="1800" kern="1200" dirty="0" smtClean="0">
                <a:solidFill>
                  <a:schemeClr val="accent1"/>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7" name="Content Placeholder 2"/>
          <p:cNvSpPr>
            <a:spLocks noGrp="1"/>
          </p:cNvSpPr>
          <p:nvPr>
            <p:ph idx="1"/>
          </p:nvPr>
        </p:nvSpPr>
        <p:spPr>
          <a:xfrm>
            <a:off x="341925" y="2121408"/>
            <a:ext cx="8460150" cy="401320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Click to 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pic>
        <p:nvPicPr>
          <p:cNvPr id="12" name="Picture 100" descr="book">
            <a:extLst>
              <a:ext uri="{FF2B5EF4-FFF2-40B4-BE49-F238E27FC236}">
                <a16:creationId xmlns:a16="http://schemas.microsoft.com/office/drawing/2014/main" id="{ED50CB8A-6B60-044F-87D5-5441D94268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1033272"/>
            <a:ext cx="867375" cy="7589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852FEBA-E760-FA4D-972E-FD682E4601A9}"/>
              </a:ext>
            </a:extLst>
          </p:cNvPr>
          <p:cNvPicPr>
            <a:picLocks noChangeAspect="1"/>
          </p:cNvPicPr>
          <p:nvPr userDrawn="1"/>
        </p:nvPicPr>
        <p:blipFill>
          <a:blip r:embed="rId3"/>
          <a:srcRect/>
          <a:stretch/>
        </p:blipFill>
        <p:spPr>
          <a:xfrm>
            <a:off x="6270791" y="4259179"/>
            <a:ext cx="2873208" cy="2606229"/>
          </a:xfrm>
          <a:prstGeom prst="rect">
            <a:avLst/>
          </a:prstGeom>
        </p:spPr>
      </p:pic>
    </p:spTree>
    <p:extLst>
      <p:ext uri="{BB962C8B-B14F-4D97-AF65-F5344CB8AC3E}">
        <p14:creationId xmlns:p14="http://schemas.microsoft.com/office/powerpoint/2010/main" val="116472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5" y="100269"/>
            <a:ext cx="7883768" cy="844611"/>
          </a:xfrm>
          <a:prstGeom prst="rect">
            <a:avLst/>
          </a:prstGeom>
        </p:spPr>
        <p:txBody>
          <a:bodyPr vert="horz" lIns="91440" tIns="45720" rIns="91440" bIns="45720" rtlCol="0" anchor="ctr">
            <a:noAutofit/>
          </a:bodyPr>
          <a:lstStyle/>
          <a:p>
            <a:r>
              <a:rPr lang="en-US"/>
              <a:t>Click to edit Master title style</a:t>
            </a:r>
            <a:endParaRPr lang="en-US" dirty="0"/>
          </a:p>
        </p:txBody>
      </p:sp>
      <p:pic>
        <p:nvPicPr>
          <p:cNvPr id="9" name="Picture 8">
            <a:extLst>
              <a:ext uri="{FF2B5EF4-FFF2-40B4-BE49-F238E27FC236}">
                <a16:creationId xmlns:a16="http://schemas.microsoft.com/office/drawing/2014/main" id="{7391AD46-E71E-1B48-BB59-94B0336F7A28}"/>
              </a:ext>
            </a:extLst>
          </p:cNvPr>
          <p:cNvPicPr>
            <a:picLocks noChangeAspect="1"/>
          </p:cNvPicPr>
          <p:nvPr userDrawn="1"/>
        </p:nvPicPr>
        <p:blipFill>
          <a:blip r:embed="rId26"/>
          <a:stretch>
            <a:fillRect/>
          </a:stretch>
        </p:blipFill>
        <p:spPr>
          <a:xfrm>
            <a:off x="0" y="0"/>
            <a:ext cx="9144000" cy="951179"/>
          </a:xfrm>
          <a:prstGeom prst="rect">
            <a:avLst/>
          </a:prstGeom>
        </p:spPr>
      </p:pic>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6820584" y="6445470"/>
            <a:ext cx="2133600" cy="365125"/>
          </a:xfrm>
          <a:prstGeom prst="rect">
            <a:avLst/>
          </a:prstGeom>
        </p:spPr>
        <p:txBody>
          <a:bodyPr vert="horz" lIns="91440" tIns="45720" rIns="91440" bIns="45720" rtlCol="0" anchor="ctr"/>
          <a:lstStyle>
            <a:lvl1pPr algn="r">
              <a:defRPr sz="800">
                <a:solidFill>
                  <a:srgbClr val="C4C4C4"/>
                </a:solidFill>
                <a:latin typeface="Arial"/>
                <a:cs typeface="Arial"/>
              </a:defRPr>
            </a:lvl1pPr>
          </a:lstStyle>
          <a:p>
            <a:fld id="{A8160BDD-7155-D744-B749-9730458604AD}" type="slidenum">
              <a:rPr lang="en-US" smtClean="0"/>
              <a:pPr/>
              <a:t>‹#›</a:t>
            </a:fld>
            <a:endParaRPr lang="en-US" dirty="0"/>
          </a:p>
        </p:txBody>
      </p:sp>
      <p:sp>
        <p:nvSpPr>
          <p:cNvPr id="8" name="Footer Placeholder 2"/>
          <p:cNvSpPr txBox="1">
            <a:spLocks/>
          </p:cNvSpPr>
          <p:nvPr/>
        </p:nvSpPr>
        <p:spPr>
          <a:xfrm>
            <a:off x="77594" y="6455640"/>
            <a:ext cx="4814957" cy="365125"/>
          </a:xfrm>
          <a:prstGeom prst="rect">
            <a:avLst/>
          </a:prstGeom>
        </p:spPr>
        <p:txBody>
          <a:bodyPr vert="horz" lIns="91440" tIns="45720" rIns="91440" bIns="45720" rtlCol="0" anchor="ctr"/>
          <a:lstStyle>
            <a:defPPr>
              <a:defRPr lang="en-US"/>
            </a:defPPr>
            <a:lvl1pPr marL="0" algn="l" defTabSz="457200" rtl="0" eaLnBrk="0" latinLnBrk="0" hangingPunct="0">
              <a:defRPr lang="en-US" sz="1000" b="0" kern="1200" smtClean="0">
                <a:solidFill>
                  <a:srgbClr val="C4C4C4"/>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C4C4C4"/>
                </a:solidFill>
                <a:effectLst/>
                <a:uLnTx/>
                <a:uFillTx/>
                <a:latin typeface="Arial"/>
                <a:ea typeface="+mn-ea"/>
                <a:cs typeface="Arial"/>
              </a:rPr>
              <a:t>Copyright © 2020 CertNexus, Inc. All rights reserved.</a:t>
            </a:r>
          </a:p>
        </p:txBody>
      </p:sp>
    </p:spTree>
    <p:extLst>
      <p:ext uri="{BB962C8B-B14F-4D97-AF65-F5344CB8AC3E}">
        <p14:creationId xmlns:p14="http://schemas.microsoft.com/office/powerpoint/2010/main" val="4170488459"/>
      </p:ext>
    </p:extLst>
  </p:cSld>
  <p:clrMap bg1="lt1" tx1="dk1" bg2="lt2" tx2="dk2" accent1="accent1" accent2="accent2" accent3="accent3" accent4="accent4" accent5="accent5" accent6="accent6" hlink="hlink" folHlink="folHlink"/>
  <p:sldLayoutIdLst>
    <p:sldLayoutId id="2147483928" r:id="rId1"/>
    <p:sldLayoutId id="2147483948" r:id="rId2"/>
    <p:sldLayoutId id="2147483952" r:id="rId3"/>
    <p:sldLayoutId id="2147483938" r:id="rId4"/>
    <p:sldLayoutId id="2147483930" r:id="rId5"/>
    <p:sldLayoutId id="2147483931" r:id="rId6"/>
    <p:sldLayoutId id="2147483932" r:id="rId7"/>
    <p:sldLayoutId id="2147483949" r:id="rId8"/>
    <p:sldLayoutId id="2147483933" r:id="rId9"/>
    <p:sldLayoutId id="2147483951" r:id="rId10"/>
    <p:sldLayoutId id="2147483934" r:id="rId11"/>
    <p:sldLayoutId id="2147483935" r:id="rId12"/>
    <p:sldLayoutId id="2147483936" r:id="rId13"/>
    <p:sldLayoutId id="2147483937" r:id="rId14"/>
    <p:sldLayoutId id="2147483939" r:id="rId15"/>
    <p:sldLayoutId id="2147483940" r:id="rId16"/>
    <p:sldLayoutId id="2147483950" r:id="rId17"/>
    <p:sldLayoutId id="2147483929" r:id="rId18"/>
    <p:sldLayoutId id="2147483942" r:id="rId19"/>
    <p:sldLayoutId id="2147483943" r:id="rId20"/>
    <p:sldLayoutId id="2147483944" r:id="rId21"/>
    <p:sldLayoutId id="2147483945" r:id="rId22"/>
    <p:sldLayoutId id="2147483946" r:id="rId23"/>
    <p:sldLayoutId id="2147483947" r:id="rId24"/>
  </p:sldLayoutIdLst>
  <p:hf hdr="0" ftr="0" dt="0"/>
  <p:txStyles>
    <p:titleStyle>
      <a:lvl1pPr algn="l" defTabSz="457200" rtl="0" eaLnBrk="1" latinLnBrk="0" hangingPunct="1">
        <a:spcBef>
          <a:spcPct val="0"/>
        </a:spcBef>
        <a:buNone/>
        <a:defRPr sz="2400" kern="1200">
          <a:solidFill>
            <a:schemeClr val="bg1"/>
          </a:solidFill>
          <a:latin typeface="Calibri" panose="020F0502020204030204" pitchFamily="34" charset="0"/>
          <a:ea typeface="+mj-ea"/>
          <a:cs typeface="Calibri" panose="020F0502020204030204" pitchFamily="34" charset="0"/>
        </a:defRPr>
      </a:lvl1pPr>
    </p:titleStyle>
    <p:body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4AC283-F536-42B1-A1E3-F76FF8BA1890}"/>
              </a:ext>
            </a:extLst>
          </p:cNvPr>
          <p:cNvSpPr>
            <a:spLocks noGrp="1"/>
          </p:cNvSpPr>
          <p:nvPr>
            <p:ph type="sldNum" sz="quarter" idx="12"/>
          </p:nvPr>
        </p:nvSpPr>
        <p:spPr/>
        <p:txBody>
          <a:bodyPr/>
          <a:lstStyle/>
          <a:p>
            <a:fld id="{A8160BDD-7155-D744-B749-9730458604AD}" type="slidenum">
              <a:rPr lang="en-US" smtClean="0"/>
              <a:t>1</a:t>
            </a:fld>
            <a:endParaRPr lang="en-US" dirty="0"/>
          </a:p>
        </p:txBody>
      </p:sp>
      <p:sp>
        <p:nvSpPr>
          <p:cNvPr id="6" name="Content Placeholder 5">
            <a:extLst>
              <a:ext uri="{FF2B5EF4-FFF2-40B4-BE49-F238E27FC236}">
                <a16:creationId xmlns:a16="http://schemas.microsoft.com/office/drawing/2014/main" id="{C0A0546D-9B02-42D7-8969-2E87BD060EF5}"/>
              </a:ext>
            </a:extLst>
          </p:cNvPr>
          <p:cNvSpPr>
            <a:spLocks noGrp="1"/>
          </p:cNvSpPr>
          <p:nvPr>
            <p:ph idx="1"/>
          </p:nvPr>
        </p:nvSpPr>
        <p:spPr/>
        <p:txBody>
          <a:bodyPr/>
          <a:lstStyle/>
          <a:p>
            <a:r>
              <a:rPr lang="en-US" dirty="0"/>
              <a:t>Protect Data Privacy</a:t>
            </a:r>
          </a:p>
          <a:p>
            <a:r>
              <a:rPr lang="en-US" dirty="0"/>
              <a:t>Promote Ethical Practices</a:t>
            </a:r>
          </a:p>
          <a:p>
            <a:r>
              <a:rPr lang="en-US" dirty="0"/>
              <a:t>Establish Data Privacy and Ethics Policies</a:t>
            </a:r>
          </a:p>
        </p:txBody>
      </p:sp>
      <p:sp>
        <p:nvSpPr>
          <p:cNvPr id="5" name="Title 4">
            <a:extLst>
              <a:ext uri="{FF2B5EF4-FFF2-40B4-BE49-F238E27FC236}">
                <a16:creationId xmlns:a16="http://schemas.microsoft.com/office/drawing/2014/main" id="{A6112236-7F32-4E9B-8EE0-F1C71B8CB4EE}"/>
              </a:ext>
            </a:extLst>
          </p:cNvPr>
          <p:cNvSpPr>
            <a:spLocks noGrp="1"/>
          </p:cNvSpPr>
          <p:nvPr>
            <p:ph type="title"/>
          </p:nvPr>
        </p:nvSpPr>
        <p:spPr/>
        <p:txBody>
          <a:bodyPr/>
          <a:lstStyle/>
          <a:p>
            <a:r>
              <a:rPr lang="en-US" dirty="0"/>
              <a:t>Promoting Data Privacy and Ethical Practices</a:t>
            </a:r>
          </a:p>
        </p:txBody>
      </p:sp>
    </p:spTree>
    <p:extLst>
      <p:ext uri="{BB962C8B-B14F-4D97-AF65-F5344CB8AC3E}">
        <p14:creationId xmlns:p14="http://schemas.microsoft.com/office/powerpoint/2010/main" val="899026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03AB3-D63C-4E9A-A234-895E81820C12}"/>
              </a:ext>
            </a:extLst>
          </p:cNvPr>
          <p:cNvSpPr>
            <a:spLocks noGrp="1"/>
          </p:cNvSpPr>
          <p:nvPr>
            <p:ph type="sldNum" sz="quarter" idx="12"/>
          </p:nvPr>
        </p:nvSpPr>
        <p:spPr/>
        <p:txBody>
          <a:bodyPr/>
          <a:lstStyle/>
          <a:p>
            <a:fld id="{A8160BDD-7155-D744-B749-9730458604AD}" type="slidenum">
              <a:rPr lang="en-US" smtClean="0"/>
              <a:t>10</a:t>
            </a:fld>
            <a:endParaRPr lang="en-US" dirty="0"/>
          </a:p>
        </p:txBody>
      </p:sp>
      <p:sp>
        <p:nvSpPr>
          <p:cNvPr id="6" name="Content Placeholder 5">
            <a:extLst>
              <a:ext uri="{FF2B5EF4-FFF2-40B4-BE49-F238E27FC236}">
                <a16:creationId xmlns:a16="http://schemas.microsoft.com/office/drawing/2014/main" id="{99104DB5-F471-487B-8CAB-DFDB064E6F12}"/>
              </a:ext>
            </a:extLst>
          </p:cNvPr>
          <p:cNvSpPr>
            <a:spLocks noGrp="1"/>
          </p:cNvSpPr>
          <p:nvPr>
            <p:ph idx="1"/>
          </p:nvPr>
        </p:nvSpPr>
        <p:spPr/>
        <p:txBody>
          <a:bodyPr/>
          <a:lstStyle/>
          <a:p>
            <a:r>
              <a:rPr lang="en-US" dirty="0"/>
              <a:t>Software may not make it clear to users what it will do with their data so users can make good decisions about how to manage their data within the software. </a:t>
            </a:r>
          </a:p>
          <a:p>
            <a:r>
              <a:rPr lang="en-US" dirty="0"/>
              <a:t>Take steps to follow these best practices if your organization develops software. </a:t>
            </a:r>
          </a:p>
          <a:p>
            <a:r>
              <a:rPr lang="en-US" dirty="0"/>
              <a:t>As an end user of software, consider these features when you evaluate and select software.</a:t>
            </a:r>
          </a:p>
          <a:p>
            <a:pPr lvl="1"/>
            <a:r>
              <a:rPr lang="en-US" dirty="0"/>
              <a:t>Release notes should be included with software updates to clearly and simply explain how terms and conditions change over time.</a:t>
            </a:r>
          </a:p>
          <a:p>
            <a:pPr lvl="1"/>
            <a:r>
              <a:rPr lang="en-US" dirty="0"/>
              <a:t>Users should be informed of all tracking mechanisms used in the software, explaining how and by whom the information is used.</a:t>
            </a:r>
          </a:p>
          <a:p>
            <a:pPr lvl="1"/>
            <a:r>
              <a:rPr lang="en-US" dirty="0"/>
              <a:t>Users should be informed (through a clear and well-written terms and conditions page, for example) how data is processed, including collection, storage, processing, and deletion.</a:t>
            </a:r>
          </a:p>
          <a:p>
            <a:pPr lvl="1"/>
            <a:r>
              <a:rPr lang="en-US" dirty="0"/>
              <a:t>A Do Not Track feature should be implemented on the server side, so users can disable tracking, with an opt-out capability provided for users.</a:t>
            </a:r>
          </a:p>
        </p:txBody>
      </p:sp>
      <p:sp>
        <p:nvSpPr>
          <p:cNvPr id="5" name="Title 4">
            <a:extLst>
              <a:ext uri="{FF2B5EF4-FFF2-40B4-BE49-F238E27FC236}">
                <a16:creationId xmlns:a16="http://schemas.microsoft.com/office/drawing/2014/main" id="{A37863F8-4A91-44A9-8D53-54B4CFDC7D8E}"/>
              </a:ext>
            </a:extLst>
          </p:cNvPr>
          <p:cNvSpPr>
            <a:spLocks noGrp="1"/>
          </p:cNvSpPr>
          <p:nvPr>
            <p:ph type="title"/>
          </p:nvPr>
        </p:nvSpPr>
        <p:spPr/>
        <p:txBody>
          <a:bodyPr/>
          <a:lstStyle/>
          <a:p>
            <a:r>
              <a:rPr lang="en-US" dirty="0"/>
              <a:t>Ensure Privacy Policies, Terms, and Conditions Are Clear</a:t>
            </a:r>
          </a:p>
        </p:txBody>
      </p:sp>
      <p:pic>
        <p:nvPicPr>
          <p:cNvPr id="7" name="Picture 6" descr="Image result for checklist png">
            <a:extLst>
              <a:ext uri="{FF2B5EF4-FFF2-40B4-BE49-F238E27FC236}">
                <a16:creationId xmlns:a16="http://schemas.microsoft.com/office/drawing/2014/main" id="{70DBAB51-5EE5-4E42-A3F7-01A58D2B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5597477"/>
            <a:ext cx="1612891" cy="106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93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03AB3-D63C-4E9A-A234-895E81820C12}"/>
              </a:ext>
            </a:extLst>
          </p:cNvPr>
          <p:cNvSpPr>
            <a:spLocks noGrp="1"/>
          </p:cNvSpPr>
          <p:nvPr>
            <p:ph type="sldNum" sz="quarter" idx="12"/>
          </p:nvPr>
        </p:nvSpPr>
        <p:spPr/>
        <p:txBody>
          <a:bodyPr/>
          <a:lstStyle/>
          <a:p>
            <a:fld id="{A8160BDD-7155-D744-B749-9730458604AD}" type="slidenum">
              <a:rPr lang="en-US" smtClean="0"/>
              <a:t>11</a:t>
            </a:fld>
            <a:endParaRPr lang="en-US" dirty="0"/>
          </a:p>
        </p:txBody>
      </p:sp>
      <p:sp>
        <p:nvSpPr>
          <p:cNvPr id="6" name="Content Placeholder 5">
            <a:extLst>
              <a:ext uri="{FF2B5EF4-FFF2-40B4-BE49-F238E27FC236}">
                <a16:creationId xmlns:a16="http://schemas.microsoft.com/office/drawing/2014/main" id="{99104DB5-F471-487B-8CAB-DFDB064E6F12}"/>
              </a:ext>
            </a:extLst>
          </p:cNvPr>
          <p:cNvSpPr>
            <a:spLocks noGrp="1"/>
          </p:cNvSpPr>
          <p:nvPr>
            <p:ph idx="1"/>
          </p:nvPr>
        </p:nvSpPr>
        <p:spPr/>
        <p:txBody>
          <a:bodyPr/>
          <a:lstStyle/>
          <a:p>
            <a:r>
              <a:rPr lang="en-US" dirty="0"/>
              <a:t>The software should not provide data to a third party without obtaining the user's consent. </a:t>
            </a:r>
          </a:p>
          <a:p>
            <a:r>
              <a:rPr lang="en-US" dirty="0"/>
              <a:t>Software should:</a:t>
            </a:r>
          </a:p>
          <a:p>
            <a:pPr lvl="1"/>
            <a:r>
              <a:rPr lang="en-US" dirty="0"/>
              <a:t>Acquire and document the user's consent for any data collected before the data is actually collected.</a:t>
            </a:r>
          </a:p>
          <a:p>
            <a:pPr lvl="1"/>
            <a:r>
              <a:rPr lang="en-US" dirty="0"/>
              <a:t>Acquire and document the user's consent for any additional data that is collected later (due to software feature updates or new compliance requirements, for example).</a:t>
            </a:r>
          </a:p>
          <a:p>
            <a:pPr lvl="1"/>
            <a:r>
              <a:rPr lang="en-US" dirty="0"/>
              <a:t>Anonymize personal data before sharing it with a third party.</a:t>
            </a:r>
          </a:p>
          <a:p>
            <a:pPr lvl="1"/>
            <a:r>
              <a:rPr lang="en-US" dirty="0"/>
              <a:t>Work with developers to ensure that applications that handle data are secure, protecting data from leakage to unauthorized users.</a:t>
            </a:r>
          </a:p>
        </p:txBody>
      </p:sp>
      <p:sp>
        <p:nvSpPr>
          <p:cNvPr id="5" name="Title 4">
            <a:extLst>
              <a:ext uri="{FF2B5EF4-FFF2-40B4-BE49-F238E27FC236}">
                <a16:creationId xmlns:a16="http://schemas.microsoft.com/office/drawing/2014/main" id="{A37863F8-4A91-44A9-8D53-54B4CFDC7D8E}"/>
              </a:ext>
            </a:extLst>
          </p:cNvPr>
          <p:cNvSpPr>
            <a:spLocks noGrp="1"/>
          </p:cNvSpPr>
          <p:nvPr>
            <p:ph type="title"/>
          </p:nvPr>
        </p:nvSpPr>
        <p:spPr/>
        <p:txBody>
          <a:bodyPr/>
          <a:lstStyle/>
          <a:p>
            <a:r>
              <a:rPr lang="en-US" dirty="0"/>
              <a:t>Ensure Software Does Not Share Data Without Consent</a:t>
            </a:r>
          </a:p>
        </p:txBody>
      </p:sp>
      <p:pic>
        <p:nvPicPr>
          <p:cNvPr id="7" name="Picture 6" descr="Image result for checklist png">
            <a:extLst>
              <a:ext uri="{FF2B5EF4-FFF2-40B4-BE49-F238E27FC236}">
                <a16:creationId xmlns:a16="http://schemas.microsoft.com/office/drawing/2014/main" id="{C0C569C8-3CDB-42A6-8B35-2540BEC3C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5597477"/>
            <a:ext cx="1612891" cy="106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707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C27007-954F-4921-A865-DED8844E186F}"/>
              </a:ext>
            </a:extLst>
          </p:cNvPr>
          <p:cNvSpPr>
            <a:spLocks noGrp="1"/>
          </p:cNvSpPr>
          <p:nvPr>
            <p:ph type="sldNum" sz="quarter" idx="12"/>
          </p:nvPr>
        </p:nvSpPr>
        <p:spPr/>
        <p:txBody>
          <a:bodyPr/>
          <a:lstStyle/>
          <a:p>
            <a:fld id="{A8160BDD-7155-D744-B749-9730458604AD}" type="slidenum">
              <a:rPr lang="en-US" smtClean="0"/>
              <a:pPr/>
              <a:t>12</a:t>
            </a:fld>
            <a:endParaRPr lang="en-US" dirty="0"/>
          </a:p>
        </p:txBody>
      </p:sp>
      <p:sp>
        <p:nvSpPr>
          <p:cNvPr id="4" name="Title 3">
            <a:extLst>
              <a:ext uri="{FF2B5EF4-FFF2-40B4-BE49-F238E27FC236}">
                <a16:creationId xmlns:a16="http://schemas.microsoft.com/office/drawing/2014/main" id="{2B8B4ACB-A920-4C35-928B-C8DCB247DD07}"/>
              </a:ext>
            </a:extLst>
          </p:cNvPr>
          <p:cNvSpPr>
            <a:spLocks noGrp="1"/>
          </p:cNvSpPr>
          <p:nvPr>
            <p:ph type="title"/>
          </p:nvPr>
        </p:nvSpPr>
        <p:spPr/>
        <p:txBody>
          <a:bodyPr/>
          <a:lstStyle/>
          <a:p>
            <a:r>
              <a:rPr lang="en-US" dirty="0"/>
              <a:t>Activity: Complying with Applicable Laws and Standards</a:t>
            </a:r>
          </a:p>
        </p:txBody>
      </p:sp>
      <p:sp>
        <p:nvSpPr>
          <p:cNvPr id="5" name="Content Placeholder 4">
            <a:extLst>
              <a:ext uri="{FF2B5EF4-FFF2-40B4-BE49-F238E27FC236}">
                <a16:creationId xmlns:a16="http://schemas.microsoft.com/office/drawing/2014/main" id="{A1C96364-D61F-44CC-A6AC-8DEF39F50E0A}"/>
              </a:ext>
            </a:extLst>
          </p:cNvPr>
          <p:cNvSpPr>
            <a:spLocks noGrp="1"/>
          </p:cNvSpPr>
          <p:nvPr>
            <p:ph idx="1"/>
          </p:nvPr>
        </p:nvSpPr>
        <p:spPr/>
        <p:txBody>
          <a:bodyPr/>
          <a:lstStyle/>
          <a:p>
            <a:r>
              <a:rPr lang="en-US" i="1" dirty="0"/>
              <a:t>This is your digital life </a:t>
            </a:r>
            <a:r>
              <a:rPr lang="en-US" dirty="0"/>
              <a:t>third-party Facebook app:</a:t>
            </a:r>
          </a:p>
          <a:p>
            <a:pPr lvl="1"/>
            <a:r>
              <a:rPr lang="en-US" dirty="0"/>
              <a:t>Created by a Cambridge University researcher and consultant for Cambridge Analytica, a company that specialized in election campaign consulting.</a:t>
            </a:r>
          </a:p>
          <a:p>
            <a:pPr lvl="1"/>
            <a:r>
              <a:rPr lang="en-US" dirty="0"/>
              <a:t>Downloaded by approximately 300,000 users who consented to some data collection.</a:t>
            </a:r>
          </a:p>
          <a:p>
            <a:r>
              <a:rPr lang="en-US" dirty="0"/>
              <a:t>Data obtained by the app:</a:t>
            </a:r>
          </a:p>
          <a:p>
            <a:pPr lvl="1"/>
            <a:r>
              <a:rPr lang="en-US" dirty="0"/>
              <a:t>Included personal data belonging to 87 million other Facebook users without their consent or notification of how their data was being used.</a:t>
            </a:r>
          </a:p>
          <a:p>
            <a:pPr lvl="1"/>
            <a:r>
              <a:rPr lang="en-US" dirty="0"/>
              <a:t>Sold to Cambridge Analytica for about 200 million dollars.</a:t>
            </a:r>
          </a:p>
          <a:p>
            <a:pPr lvl="1"/>
            <a:r>
              <a:rPr lang="en-US" dirty="0"/>
              <a:t>Subsequently used for targeted political ads.</a:t>
            </a:r>
          </a:p>
          <a:p>
            <a:r>
              <a:rPr lang="en-US" dirty="0"/>
              <a:t>Repercussions</a:t>
            </a:r>
          </a:p>
          <a:p>
            <a:pPr lvl="1"/>
            <a:r>
              <a:rPr lang="en-US" dirty="0"/>
              <a:t>Significant fines for Facebook.</a:t>
            </a:r>
          </a:p>
          <a:p>
            <a:pPr lvl="1"/>
            <a:r>
              <a:rPr lang="en-US" dirty="0"/>
              <a:t>Plunging prices of Facebook stock shares.</a:t>
            </a:r>
          </a:p>
          <a:p>
            <a:pPr lvl="1"/>
            <a:r>
              <a:rPr lang="en-US" dirty="0"/>
              <a:t>Calls to break up the Facebook organization.</a:t>
            </a:r>
          </a:p>
          <a:p>
            <a:pPr lvl="1"/>
            <a:r>
              <a:rPr lang="en-US" dirty="0"/>
              <a:t>Extensive bad press.</a:t>
            </a:r>
          </a:p>
          <a:p>
            <a:pPr lvl="1"/>
            <a:r>
              <a:rPr lang="en-US" dirty="0"/>
              <a:t>Cambridge Analytica shut down (related firms still in operation).</a:t>
            </a:r>
          </a:p>
          <a:p>
            <a:pPr lvl="1"/>
            <a:r>
              <a:rPr lang="en-US" dirty="0"/>
              <a:t>Calls for new regulations that hold organizations legally responsible </a:t>
            </a:r>
            <a:br>
              <a:rPr lang="en-US" dirty="0"/>
            </a:br>
            <a:r>
              <a:rPr lang="en-US" dirty="0"/>
              <a:t>to protect data privacy.</a:t>
            </a:r>
          </a:p>
        </p:txBody>
      </p:sp>
    </p:spTree>
    <p:extLst>
      <p:ext uri="{BB962C8B-B14F-4D97-AF65-F5344CB8AC3E}">
        <p14:creationId xmlns:p14="http://schemas.microsoft.com/office/powerpoint/2010/main" val="436440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4A7774-C6B3-401B-A28F-63AC63C23777}"/>
              </a:ext>
            </a:extLst>
          </p:cNvPr>
          <p:cNvSpPr>
            <a:spLocks noGrp="1"/>
          </p:cNvSpPr>
          <p:nvPr>
            <p:ph type="sldNum" sz="quarter" idx="12"/>
          </p:nvPr>
        </p:nvSpPr>
        <p:spPr/>
        <p:txBody>
          <a:bodyPr/>
          <a:lstStyle/>
          <a:p>
            <a:fld id="{A8160BDD-7155-D744-B749-9730458604AD}" type="slidenum">
              <a:rPr lang="en-US" smtClean="0"/>
              <a:pPr/>
              <a:t>13</a:t>
            </a:fld>
            <a:endParaRPr lang="en-US" dirty="0"/>
          </a:p>
        </p:txBody>
      </p:sp>
      <p:sp>
        <p:nvSpPr>
          <p:cNvPr id="3" name="Title 2">
            <a:extLst>
              <a:ext uri="{FF2B5EF4-FFF2-40B4-BE49-F238E27FC236}">
                <a16:creationId xmlns:a16="http://schemas.microsoft.com/office/drawing/2014/main" id="{C9725638-0B9E-4D95-A344-BE5C8D8106C5}"/>
              </a:ext>
            </a:extLst>
          </p:cNvPr>
          <p:cNvSpPr>
            <a:spLocks noGrp="1"/>
          </p:cNvSpPr>
          <p:nvPr>
            <p:ph type="title"/>
          </p:nvPr>
        </p:nvSpPr>
        <p:spPr/>
        <p:txBody>
          <a:bodyPr/>
          <a:lstStyle/>
          <a:p>
            <a:r>
              <a:rPr lang="en-US" dirty="0"/>
              <a:t>Open Source Data Sharing and Privacy</a:t>
            </a:r>
          </a:p>
        </p:txBody>
      </p:sp>
      <p:sp>
        <p:nvSpPr>
          <p:cNvPr id="5" name="Content Placeholder 4">
            <a:extLst>
              <a:ext uri="{FF2B5EF4-FFF2-40B4-BE49-F238E27FC236}">
                <a16:creationId xmlns:a16="http://schemas.microsoft.com/office/drawing/2014/main" id="{90FAF20B-251C-4BD4-93DC-A49C297A7366}"/>
              </a:ext>
            </a:extLst>
          </p:cNvPr>
          <p:cNvSpPr>
            <a:spLocks noGrp="1"/>
          </p:cNvSpPr>
          <p:nvPr>
            <p:ph idx="1"/>
          </p:nvPr>
        </p:nvSpPr>
        <p:spPr/>
        <p:txBody>
          <a:bodyPr/>
          <a:lstStyle/>
          <a:p>
            <a:r>
              <a:rPr lang="en-US" dirty="0"/>
              <a:t>Data privacy concerns when datasets are shared on open source data sharing sites:</a:t>
            </a:r>
          </a:p>
          <a:p>
            <a:pPr lvl="1"/>
            <a:r>
              <a:rPr lang="en-US" dirty="0"/>
              <a:t>May include details about health, wealth, lifestyles, behavior patterns, and so forth.</a:t>
            </a:r>
          </a:p>
          <a:p>
            <a:pPr lvl="1"/>
            <a:r>
              <a:rPr lang="en-US" dirty="0"/>
              <a:t>Can be invaluable to researchers.</a:t>
            </a:r>
          </a:p>
          <a:p>
            <a:pPr lvl="1"/>
            <a:r>
              <a:rPr lang="en-US" dirty="0"/>
              <a:t>Can be a concern to individuals represented by that data.</a:t>
            </a:r>
          </a:p>
          <a:p>
            <a:r>
              <a:rPr lang="en-US" dirty="0"/>
              <a:t>Researchers must be careful to ensure that data is anonymized.</a:t>
            </a:r>
          </a:p>
          <a:p>
            <a:r>
              <a:rPr lang="en-US" dirty="0"/>
              <a:t>Also important to consider how the data might be used by other researchers:</a:t>
            </a:r>
          </a:p>
          <a:p>
            <a:pPr lvl="1"/>
            <a:r>
              <a:rPr lang="en-US" dirty="0"/>
              <a:t>Ensure datasets do not contain biased or misrepresentative data.</a:t>
            </a:r>
          </a:p>
          <a:p>
            <a:pPr lvl="1"/>
            <a:r>
              <a:rPr lang="en-US" dirty="0"/>
              <a:t>Others may build on that data and come to false conclusions.</a:t>
            </a:r>
          </a:p>
        </p:txBody>
      </p:sp>
    </p:spTree>
    <p:extLst>
      <p:ext uri="{BB962C8B-B14F-4D97-AF65-F5344CB8AC3E}">
        <p14:creationId xmlns:p14="http://schemas.microsoft.com/office/powerpoint/2010/main" val="3682810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4A7774-C6B3-401B-A28F-63AC63C23777}"/>
              </a:ext>
            </a:extLst>
          </p:cNvPr>
          <p:cNvSpPr>
            <a:spLocks noGrp="1"/>
          </p:cNvSpPr>
          <p:nvPr>
            <p:ph type="sldNum" sz="quarter" idx="12"/>
          </p:nvPr>
        </p:nvSpPr>
        <p:spPr/>
        <p:txBody>
          <a:bodyPr/>
          <a:lstStyle/>
          <a:p>
            <a:fld id="{A8160BDD-7155-D744-B749-9730458604AD}" type="slidenum">
              <a:rPr lang="en-US" smtClean="0"/>
              <a:pPr/>
              <a:t>14</a:t>
            </a:fld>
            <a:endParaRPr lang="en-US" dirty="0"/>
          </a:p>
        </p:txBody>
      </p:sp>
      <p:sp>
        <p:nvSpPr>
          <p:cNvPr id="5" name="Content Placeholder 4">
            <a:extLst>
              <a:ext uri="{FF2B5EF4-FFF2-40B4-BE49-F238E27FC236}">
                <a16:creationId xmlns:a16="http://schemas.microsoft.com/office/drawing/2014/main" id="{90FAF20B-251C-4BD4-93DC-A49C297A7366}"/>
              </a:ext>
            </a:extLst>
          </p:cNvPr>
          <p:cNvSpPr>
            <a:spLocks noGrp="1"/>
          </p:cNvSpPr>
          <p:nvPr>
            <p:ph idx="1"/>
          </p:nvPr>
        </p:nvSpPr>
        <p:spPr>
          <a:xfrm>
            <a:off x="341925" y="2200589"/>
            <a:ext cx="8460150" cy="4127059"/>
          </a:xfrm>
        </p:spPr>
        <p:txBody>
          <a:bodyPr/>
          <a:lstStyle/>
          <a:p>
            <a:r>
              <a:rPr lang="en-US" dirty="0"/>
              <a:t>To maintain privacy, personally identifiable information (PII) may need to be anonymized before it can be processed and analyzed.</a:t>
            </a:r>
          </a:p>
        </p:txBody>
      </p:sp>
      <p:sp>
        <p:nvSpPr>
          <p:cNvPr id="3" name="Title 2">
            <a:extLst>
              <a:ext uri="{FF2B5EF4-FFF2-40B4-BE49-F238E27FC236}">
                <a16:creationId xmlns:a16="http://schemas.microsoft.com/office/drawing/2014/main" id="{C9725638-0B9E-4D95-A344-BE5C8D8106C5}"/>
              </a:ext>
            </a:extLst>
          </p:cNvPr>
          <p:cNvSpPr>
            <a:spLocks noGrp="1"/>
          </p:cNvSpPr>
          <p:nvPr>
            <p:ph type="title"/>
          </p:nvPr>
        </p:nvSpPr>
        <p:spPr/>
        <p:txBody>
          <a:bodyPr/>
          <a:lstStyle/>
          <a:p>
            <a:r>
              <a:rPr lang="en-US" dirty="0"/>
              <a:t>Data Anonymization</a:t>
            </a:r>
          </a:p>
        </p:txBody>
      </p:sp>
      <p:sp>
        <p:nvSpPr>
          <p:cNvPr id="4" name="Text Placeholder 3">
            <a:extLst>
              <a:ext uri="{FF2B5EF4-FFF2-40B4-BE49-F238E27FC236}">
                <a16:creationId xmlns:a16="http://schemas.microsoft.com/office/drawing/2014/main" id="{6042CF27-2141-4C1D-98AB-CF6F591BA5B5}"/>
              </a:ext>
            </a:extLst>
          </p:cNvPr>
          <p:cNvSpPr>
            <a:spLocks noGrp="1"/>
          </p:cNvSpPr>
          <p:nvPr>
            <p:ph type="body" sz="quarter" idx="13"/>
          </p:nvPr>
        </p:nvSpPr>
        <p:spPr/>
        <p:txBody>
          <a:bodyPr/>
          <a:lstStyle/>
          <a:p>
            <a:r>
              <a:rPr lang="en-US" b="1" dirty="0"/>
              <a:t>Anonymization</a:t>
            </a:r>
            <a:r>
              <a:rPr lang="en-US" dirty="0"/>
              <a:t>: Masks the identity associated with personal data so the data can be processed and analyzed without revealing the person associated with that data.</a:t>
            </a:r>
          </a:p>
        </p:txBody>
      </p:sp>
    </p:spTree>
    <p:extLst>
      <p:ext uri="{BB962C8B-B14F-4D97-AF65-F5344CB8AC3E}">
        <p14:creationId xmlns:p14="http://schemas.microsoft.com/office/powerpoint/2010/main" val="132037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F84C1-3500-4E4F-83C8-ABA3124AC5C9}"/>
              </a:ext>
            </a:extLst>
          </p:cNvPr>
          <p:cNvSpPr>
            <a:spLocks noGrp="1"/>
          </p:cNvSpPr>
          <p:nvPr>
            <p:ph type="sldNum" sz="quarter" idx="12"/>
          </p:nvPr>
        </p:nvSpPr>
        <p:spPr/>
        <p:txBody>
          <a:bodyPr/>
          <a:lstStyle/>
          <a:p>
            <a:fld id="{A8160BDD-7155-D744-B749-9730458604AD}" type="slidenum">
              <a:rPr lang="en-US" smtClean="0"/>
              <a:pPr/>
              <a:t>15</a:t>
            </a:fld>
            <a:endParaRPr lang="en-US" dirty="0"/>
          </a:p>
        </p:txBody>
      </p:sp>
      <p:sp>
        <p:nvSpPr>
          <p:cNvPr id="6" name="Content Placeholder 5">
            <a:extLst>
              <a:ext uri="{FF2B5EF4-FFF2-40B4-BE49-F238E27FC236}">
                <a16:creationId xmlns:a16="http://schemas.microsoft.com/office/drawing/2014/main" id="{FECF64E5-77FD-4238-95F9-C4E1C31A5AFE}"/>
              </a:ext>
            </a:extLst>
          </p:cNvPr>
          <p:cNvSpPr>
            <a:spLocks noGrp="1"/>
          </p:cNvSpPr>
          <p:nvPr>
            <p:ph idx="1"/>
          </p:nvPr>
        </p:nvSpPr>
        <p:spPr/>
        <p:txBody>
          <a:bodyPr/>
          <a:lstStyle/>
          <a:p>
            <a:r>
              <a:rPr lang="en-US" dirty="0"/>
              <a:t>Use one of the following techniques to mask the identifying data:</a:t>
            </a:r>
          </a:p>
          <a:p>
            <a:pPr lvl="1"/>
            <a:r>
              <a:rPr lang="en-US" b="1" dirty="0"/>
              <a:t>Replacement</a:t>
            </a:r>
            <a:r>
              <a:rPr lang="en-US" dirty="0"/>
              <a:t>—Substitute any values that could be used to identify the user with different values.</a:t>
            </a:r>
          </a:p>
          <a:p>
            <a:pPr lvl="1"/>
            <a:r>
              <a:rPr lang="en-US" b="1" dirty="0"/>
              <a:t>Suppression</a:t>
            </a:r>
            <a:r>
              <a:rPr lang="en-US" dirty="0"/>
              <a:t>—Omit (all or in part) any values that could be used to identify the user.</a:t>
            </a:r>
          </a:p>
          <a:p>
            <a:pPr lvl="1"/>
            <a:r>
              <a:rPr lang="en-US" b="1" dirty="0"/>
              <a:t>Generalization</a:t>
            </a:r>
            <a:r>
              <a:rPr lang="en-US" dirty="0"/>
              <a:t>—Substitute specific values that could be used to identify the user with something less specific. For example, generalize the date of birth to the year or decade in which the user was born.</a:t>
            </a:r>
          </a:p>
          <a:p>
            <a:pPr lvl="1"/>
            <a:r>
              <a:rPr lang="en-US" b="1" dirty="0"/>
              <a:t>Perturbation</a:t>
            </a:r>
            <a:r>
              <a:rPr lang="en-US" dirty="0"/>
              <a:t>—Make random changes to the data to corrupt values that could be used to identify the user.</a:t>
            </a:r>
          </a:p>
          <a:p>
            <a:r>
              <a:rPr lang="en-US" dirty="0"/>
              <a:t>Anonymize non-sensitive data as well, if it could be used for the reverse anonymization of sensitive data.</a:t>
            </a:r>
          </a:p>
          <a:p>
            <a:r>
              <a:rPr lang="en-US" dirty="0"/>
              <a:t>Make sure that the masking process is not reversible.</a:t>
            </a:r>
          </a:p>
          <a:p>
            <a:r>
              <a:rPr lang="en-US" dirty="0"/>
              <a:t>Make sure that the same masking process will produce the same results each time.</a:t>
            </a:r>
          </a:p>
          <a:p>
            <a:r>
              <a:rPr lang="en-US" dirty="0"/>
              <a:t>Make sure that data types remain compliant with the schema.</a:t>
            </a:r>
          </a:p>
          <a:p>
            <a:r>
              <a:rPr lang="en-US" dirty="0"/>
              <a:t>Preserve the meaning of the data.</a:t>
            </a:r>
          </a:p>
        </p:txBody>
      </p:sp>
      <p:sp>
        <p:nvSpPr>
          <p:cNvPr id="5" name="Title 4">
            <a:extLst>
              <a:ext uri="{FF2B5EF4-FFF2-40B4-BE49-F238E27FC236}">
                <a16:creationId xmlns:a16="http://schemas.microsoft.com/office/drawing/2014/main" id="{9DB3CA1A-3A4B-4852-B569-BA981CE523A0}"/>
              </a:ext>
            </a:extLst>
          </p:cNvPr>
          <p:cNvSpPr>
            <a:spLocks noGrp="1"/>
          </p:cNvSpPr>
          <p:nvPr>
            <p:ph type="title"/>
          </p:nvPr>
        </p:nvSpPr>
        <p:spPr/>
        <p:txBody>
          <a:bodyPr/>
          <a:lstStyle/>
          <a:p>
            <a:r>
              <a:rPr lang="en-US" dirty="0"/>
              <a:t>Anonymize Personal Data</a:t>
            </a:r>
          </a:p>
        </p:txBody>
      </p:sp>
      <p:pic>
        <p:nvPicPr>
          <p:cNvPr id="7" name="Picture 6" descr="Image result for checklist png">
            <a:extLst>
              <a:ext uri="{FF2B5EF4-FFF2-40B4-BE49-F238E27FC236}">
                <a16:creationId xmlns:a16="http://schemas.microsoft.com/office/drawing/2014/main" id="{B4442A25-FC67-4AD9-A644-BD113A31C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5597477"/>
            <a:ext cx="1612891" cy="106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532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4A7774-C6B3-401B-A28F-63AC63C23777}"/>
              </a:ext>
            </a:extLst>
          </p:cNvPr>
          <p:cNvSpPr>
            <a:spLocks noGrp="1"/>
          </p:cNvSpPr>
          <p:nvPr>
            <p:ph type="sldNum" sz="quarter" idx="12"/>
          </p:nvPr>
        </p:nvSpPr>
        <p:spPr/>
        <p:txBody>
          <a:bodyPr/>
          <a:lstStyle/>
          <a:p>
            <a:fld id="{A8160BDD-7155-D744-B749-9730458604AD}" type="slidenum">
              <a:rPr lang="en-US" smtClean="0"/>
              <a:pPr/>
              <a:t>16</a:t>
            </a:fld>
            <a:endParaRPr lang="en-US" dirty="0"/>
          </a:p>
        </p:txBody>
      </p:sp>
      <p:sp>
        <p:nvSpPr>
          <p:cNvPr id="5" name="Content Placeholder 4">
            <a:extLst>
              <a:ext uri="{FF2B5EF4-FFF2-40B4-BE49-F238E27FC236}">
                <a16:creationId xmlns:a16="http://schemas.microsoft.com/office/drawing/2014/main" id="{90FAF20B-251C-4BD4-93DC-A49C297A7366}"/>
              </a:ext>
            </a:extLst>
          </p:cNvPr>
          <p:cNvSpPr>
            <a:spLocks noGrp="1"/>
          </p:cNvSpPr>
          <p:nvPr>
            <p:ph idx="1"/>
          </p:nvPr>
        </p:nvSpPr>
        <p:spPr/>
        <p:txBody>
          <a:bodyPr/>
          <a:lstStyle/>
          <a:p>
            <a:r>
              <a:rPr lang="en-US" dirty="0"/>
              <a:t>Scenarios involving big data, AI, and ML:</a:t>
            </a:r>
          </a:p>
          <a:p>
            <a:pPr lvl="1"/>
            <a:r>
              <a:rPr lang="en-US" dirty="0"/>
              <a:t>May make it harder to anonymize data</a:t>
            </a:r>
          </a:p>
          <a:p>
            <a:pPr lvl="1"/>
            <a:r>
              <a:rPr lang="en-US" dirty="0"/>
              <a:t>Vast amounts of data available provide more clues</a:t>
            </a:r>
          </a:p>
          <a:p>
            <a:pPr lvl="1"/>
            <a:r>
              <a:rPr lang="en-US" dirty="0"/>
              <a:t>Prodigious capabilities of AI and ML make it possible to extract meaningful information from otherwise meaningless data</a:t>
            </a:r>
          </a:p>
          <a:p>
            <a:pPr lvl="1"/>
            <a:r>
              <a:rPr lang="en-US" dirty="0"/>
              <a:t>Identification of individuals through deep analysis of facial features and other biometric data, patterns of movement, habits, and behaviors</a:t>
            </a:r>
          </a:p>
          <a:p>
            <a:pPr lvl="1"/>
            <a:r>
              <a:rPr lang="en-US" dirty="0"/>
              <a:t>Extrapolation of private personal traits and attributes from user data</a:t>
            </a:r>
          </a:p>
          <a:p>
            <a:pPr lvl="1"/>
            <a:r>
              <a:rPr lang="en-US" dirty="0"/>
              <a:t>Analysis of a user’s social network may give clues regarding race, religion, income, political affiliation, etc.</a:t>
            </a:r>
          </a:p>
          <a:p>
            <a:r>
              <a:rPr lang="en-US" dirty="0"/>
              <a:t>Inference attacks can infer a data subject's identity and other data values from clues provided in the </a:t>
            </a:r>
            <a:r>
              <a:rPr lang="en-US" dirty="0" err="1"/>
              <a:t>recordset</a:t>
            </a:r>
            <a:r>
              <a:rPr lang="en-US" dirty="0"/>
              <a:t>.</a:t>
            </a:r>
          </a:p>
          <a:p>
            <a:pPr lvl="1"/>
            <a:r>
              <a:rPr lang="en-US" dirty="0"/>
              <a:t>Example:</a:t>
            </a:r>
          </a:p>
          <a:p>
            <a:pPr lvl="2"/>
            <a:r>
              <a:rPr lang="en-US" dirty="0"/>
              <a:t>Data for a village's residents organized by name or street address.</a:t>
            </a:r>
          </a:p>
          <a:p>
            <a:pPr lvl="2"/>
            <a:r>
              <a:rPr lang="en-US" dirty="0"/>
              <a:t>Even if the residents' name, house number, and street have been removed, it may be possible to reidentify the records because of the order the records are in.</a:t>
            </a:r>
          </a:p>
          <a:p>
            <a:r>
              <a:rPr lang="en-US" dirty="0"/>
              <a:t>Over time, the ability of AI and ML to perform such deep analysis will only improve, and privacy will become harder to ensure.</a:t>
            </a:r>
          </a:p>
        </p:txBody>
      </p:sp>
      <p:sp>
        <p:nvSpPr>
          <p:cNvPr id="3" name="Title 2">
            <a:extLst>
              <a:ext uri="{FF2B5EF4-FFF2-40B4-BE49-F238E27FC236}">
                <a16:creationId xmlns:a16="http://schemas.microsoft.com/office/drawing/2014/main" id="{C9725638-0B9E-4D95-A344-BE5C8D8106C5}"/>
              </a:ext>
            </a:extLst>
          </p:cNvPr>
          <p:cNvSpPr>
            <a:spLocks noGrp="1"/>
          </p:cNvSpPr>
          <p:nvPr>
            <p:ph type="title"/>
          </p:nvPr>
        </p:nvSpPr>
        <p:spPr/>
        <p:txBody>
          <a:bodyPr/>
          <a:lstStyle/>
          <a:p>
            <a:r>
              <a:rPr lang="en-US" dirty="0"/>
              <a:t>The Big Data Challenge</a:t>
            </a:r>
          </a:p>
        </p:txBody>
      </p:sp>
    </p:spTree>
    <p:extLst>
      <p:ext uri="{BB962C8B-B14F-4D97-AF65-F5344CB8AC3E}">
        <p14:creationId xmlns:p14="http://schemas.microsoft.com/office/powerpoint/2010/main" val="246210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F84C1-3500-4E4F-83C8-ABA3124AC5C9}"/>
              </a:ext>
            </a:extLst>
          </p:cNvPr>
          <p:cNvSpPr>
            <a:spLocks noGrp="1"/>
          </p:cNvSpPr>
          <p:nvPr>
            <p:ph type="sldNum" sz="quarter" idx="12"/>
          </p:nvPr>
        </p:nvSpPr>
        <p:spPr/>
        <p:txBody>
          <a:bodyPr/>
          <a:lstStyle/>
          <a:p>
            <a:fld id="{A8160BDD-7155-D744-B749-9730458604AD}" type="slidenum">
              <a:rPr lang="en-US" smtClean="0"/>
              <a:pPr/>
              <a:t>17</a:t>
            </a:fld>
            <a:endParaRPr lang="en-US" dirty="0"/>
          </a:p>
        </p:txBody>
      </p:sp>
      <p:sp>
        <p:nvSpPr>
          <p:cNvPr id="6" name="Content Placeholder 5">
            <a:extLst>
              <a:ext uri="{FF2B5EF4-FFF2-40B4-BE49-F238E27FC236}">
                <a16:creationId xmlns:a16="http://schemas.microsoft.com/office/drawing/2014/main" id="{FECF64E5-77FD-4238-95F9-C4E1C31A5AFE}"/>
              </a:ext>
            </a:extLst>
          </p:cNvPr>
          <p:cNvSpPr>
            <a:spLocks noGrp="1"/>
          </p:cNvSpPr>
          <p:nvPr>
            <p:ph idx="1"/>
          </p:nvPr>
        </p:nvSpPr>
        <p:spPr/>
        <p:txBody>
          <a:bodyPr/>
          <a:lstStyle/>
          <a:p>
            <a:r>
              <a:rPr lang="en-US" dirty="0"/>
              <a:t>To ensure that personal information and privacy are protected:</a:t>
            </a:r>
          </a:p>
          <a:p>
            <a:pPr lvl="1"/>
            <a:r>
              <a:rPr lang="en-US" dirty="0"/>
              <a:t>Minimize data collection.</a:t>
            </a:r>
          </a:p>
          <a:p>
            <a:pPr lvl="1"/>
            <a:r>
              <a:rPr lang="en-US" dirty="0"/>
              <a:t>Consult with data scientists and legal and compliance teams to determine risk of data collection and storage.</a:t>
            </a:r>
          </a:p>
          <a:p>
            <a:pPr lvl="1"/>
            <a:r>
              <a:rPr lang="en-US" dirty="0"/>
              <a:t>Provide end users the option to specify what data will be collected.</a:t>
            </a:r>
          </a:p>
          <a:p>
            <a:pPr lvl="1"/>
            <a:r>
              <a:rPr lang="en-US" dirty="0"/>
              <a:t>Use encryption to protect all collected personal data at rest and in transit.</a:t>
            </a:r>
          </a:p>
          <a:p>
            <a:pPr lvl="1"/>
            <a:r>
              <a:rPr lang="en-US" dirty="0"/>
              <a:t>Ensure that collected personal information is accessible only by authorized users.</a:t>
            </a:r>
          </a:p>
          <a:p>
            <a:pPr lvl="1"/>
            <a:r>
              <a:rPr lang="en-US" dirty="0"/>
              <a:t>Ensure that a data retention policy is in place.</a:t>
            </a:r>
          </a:p>
          <a:p>
            <a:pPr lvl="1"/>
            <a:r>
              <a:rPr lang="en-US" dirty="0"/>
              <a:t>Anonymize collected data.</a:t>
            </a:r>
          </a:p>
        </p:txBody>
      </p:sp>
      <p:sp>
        <p:nvSpPr>
          <p:cNvPr id="5" name="Title 4">
            <a:extLst>
              <a:ext uri="{FF2B5EF4-FFF2-40B4-BE49-F238E27FC236}">
                <a16:creationId xmlns:a16="http://schemas.microsoft.com/office/drawing/2014/main" id="{9DB3CA1A-3A4B-4852-B569-BA981CE523A0}"/>
              </a:ext>
            </a:extLst>
          </p:cNvPr>
          <p:cNvSpPr>
            <a:spLocks noGrp="1"/>
          </p:cNvSpPr>
          <p:nvPr>
            <p:ph type="title"/>
          </p:nvPr>
        </p:nvSpPr>
        <p:spPr/>
        <p:txBody>
          <a:bodyPr/>
          <a:lstStyle/>
          <a:p>
            <a:r>
              <a:rPr lang="en-US" dirty="0"/>
              <a:t>Protect Privacy</a:t>
            </a:r>
          </a:p>
        </p:txBody>
      </p:sp>
      <p:pic>
        <p:nvPicPr>
          <p:cNvPr id="7" name="Picture 6" descr="Image result for checklist png">
            <a:extLst>
              <a:ext uri="{FF2B5EF4-FFF2-40B4-BE49-F238E27FC236}">
                <a16:creationId xmlns:a16="http://schemas.microsoft.com/office/drawing/2014/main" id="{B4442A25-FC67-4AD9-A644-BD113A31C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5597477"/>
            <a:ext cx="1612891" cy="106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338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F84C1-3500-4E4F-83C8-ABA3124AC5C9}"/>
              </a:ext>
            </a:extLst>
          </p:cNvPr>
          <p:cNvSpPr>
            <a:spLocks noGrp="1"/>
          </p:cNvSpPr>
          <p:nvPr>
            <p:ph type="sldNum" sz="quarter" idx="12"/>
          </p:nvPr>
        </p:nvSpPr>
        <p:spPr/>
        <p:txBody>
          <a:bodyPr/>
          <a:lstStyle/>
          <a:p>
            <a:fld id="{A8160BDD-7155-D744-B749-9730458604AD}" type="slidenum">
              <a:rPr lang="en-US" smtClean="0"/>
              <a:pPr/>
              <a:t>18</a:t>
            </a:fld>
            <a:endParaRPr lang="en-US" dirty="0"/>
          </a:p>
        </p:txBody>
      </p:sp>
      <p:sp>
        <p:nvSpPr>
          <p:cNvPr id="6" name="Content Placeholder 5">
            <a:extLst>
              <a:ext uri="{FF2B5EF4-FFF2-40B4-BE49-F238E27FC236}">
                <a16:creationId xmlns:a16="http://schemas.microsoft.com/office/drawing/2014/main" id="{FECF64E5-77FD-4238-95F9-C4E1C31A5AFE}"/>
              </a:ext>
            </a:extLst>
          </p:cNvPr>
          <p:cNvSpPr>
            <a:spLocks noGrp="1"/>
          </p:cNvSpPr>
          <p:nvPr>
            <p:ph idx="1"/>
          </p:nvPr>
        </p:nvSpPr>
        <p:spPr/>
        <p:txBody>
          <a:bodyPr/>
          <a:lstStyle/>
          <a:p>
            <a:r>
              <a:rPr lang="en-US" dirty="0"/>
              <a:t>The system operator responsible for managing the software or the platform your machine learning systems are hosted on (e.g., cloud services) may expose data. </a:t>
            </a:r>
          </a:p>
          <a:p>
            <a:pPr lvl="1"/>
            <a:r>
              <a:rPr lang="en-US" dirty="0"/>
              <a:t>Could be an intentional malicious breach or an unintentional mistake. </a:t>
            </a:r>
          </a:p>
          <a:p>
            <a:pPr lvl="1"/>
            <a:r>
              <a:rPr lang="en-US" dirty="0"/>
              <a:t>Defects in software may enable such leakage, such as weak or poorly implemented access management controls, encryption, and so forth. </a:t>
            </a:r>
          </a:p>
          <a:p>
            <a:r>
              <a:rPr lang="en-US" dirty="0"/>
              <a:t>You should:</a:t>
            </a:r>
          </a:p>
          <a:p>
            <a:pPr lvl="1"/>
            <a:r>
              <a:rPr lang="en-US" dirty="0"/>
              <a:t>Implement effective and secure access management controls.</a:t>
            </a:r>
          </a:p>
          <a:p>
            <a:pPr lvl="1"/>
            <a:r>
              <a:rPr lang="en-US" dirty="0"/>
              <a:t>Encrypt data at rest and in transit.</a:t>
            </a:r>
          </a:p>
          <a:p>
            <a:pPr lvl="1"/>
            <a:r>
              <a:rPr lang="en-US" dirty="0"/>
              <a:t>Implement effective and secure appropriate identity and access management.</a:t>
            </a:r>
          </a:p>
          <a:p>
            <a:pPr lvl="1"/>
            <a:r>
              <a:rPr lang="en-US" dirty="0"/>
              <a:t>Provide awareness training for all employees on the handling of personal data.</a:t>
            </a:r>
          </a:p>
          <a:p>
            <a:pPr lvl="1"/>
            <a:r>
              <a:rPr lang="en-US" dirty="0"/>
              <a:t>Implement a data classification and information handling policy.</a:t>
            </a:r>
          </a:p>
          <a:p>
            <a:pPr lvl="1"/>
            <a:r>
              <a:rPr lang="en-US" dirty="0"/>
              <a:t>Implement tools like data leakage prevention and SIEMs to monitor and detect classified data leaked from endpoints, web portals, and cloud services.</a:t>
            </a:r>
          </a:p>
          <a:p>
            <a:pPr lvl="1"/>
            <a:r>
              <a:rPr lang="en-US" dirty="0"/>
              <a:t>Implement privacy by design.</a:t>
            </a:r>
          </a:p>
          <a:p>
            <a:pPr lvl="1"/>
            <a:r>
              <a:rPr lang="en-US" dirty="0"/>
              <a:t>Anonymize personal data.</a:t>
            </a:r>
          </a:p>
        </p:txBody>
      </p:sp>
      <p:sp>
        <p:nvSpPr>
          <p:cNvPr id="5" name="Title 4">
            <a:extLst>
              <a:ext uri="{FF2B5EF4-FFF2-40B4-BE49-F238E27FC236}">
                <a16:creationId xmlns:a16="http://schemas.microsoft.com/office/drawing/2014/main" id="{9DB3CA1A-3A4B-4852-B569-BA981CE523A0}"/>
              </a:ext>
            </a:extLst>
          </p:cNvPr>
          <p:cNvSpPr>
            <a:spLocks noGrp="1"/>
          </p:cNvSpPr>
          <p:nvPr>
            <p:ph type="title"/>
          </p:nvPr>
        </p:nvSpPr>
        <p:spPr/>
        <p:txBody>
          <a:bodyPr/>
          <a:lstStyle/>
          <a:p>
            <a:r>
              <a:rPr lang="en-US" dirty="0"/>
              <a:t>Prevent Operator-Sided Data Leakage</a:t>
            </a:r>
          </a:p>
        </p:txBody>
      </p:sp>
      <p:pic>
        <p:nvPicPr>
          <p:cNvPr id="7" name="Picture 6" descr="Image result for checklist png">
            <a:extLst>
              <a:ext uri="{FF2B5EF4-FFF2-40B4-BE49-F238E27FC236}">
                <a16:creationId xmlns:a16="http://schemas.microsoft.com/office/drawing/2014/main" id="{B4442A25-FC67-4AD9-A644-BD113A31C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5597477"/>
            <a:ext cx="1612891" cy="106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507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F84C1-3500-4E4F-83C8-ABA3124AC5C9}"/>
              </a:ext>
            </a:extLst>
          </p:cNvPr>
          <p:cNvSpPr>
            <a:spLocks noGrp="1"/>
          </p:cNvSpPr>
          <p:nvPr>
            <p:ph type="sldNum" sz="quarter" idx="12"/>
          </p:nvPr>
        </p:nvSpPr>
        <p:spPr/>
        <p:txBody>
          <a:bodyPr/>
          <a:lstStyle/>
          <a:p>
            <a:fld id="{A8160BDD-7155-D744-B749-9730458604AD}" type="slidenum">
              <a:rPr lang="en-US" smtClean="0"/>
              <a:pPr/>
              <a:t>19</a:t>
            </a:fld>
            <a:endParaRPr lang="en-US" dirty="0"/>
          </a:p>
        </p:txBody>
      </p:sp>
      <p:sp>
        <p:nvSpPr>
          <p:cNvPr id="6" name="Content Placeholder 5">
            <a:extLst>
              <a:ext uri="{FF2B5EF4-FFF2-40B4-BE49-F238E27FC236}">
                <a16:creationId xmlns:a16="http://schemas.microsoft.com/office/drawing/2014/main" id="{FECF64E5-77FD-4238-95F9-C4E1C31A5AFE}"/>
              </a:ext>
            </a:extLst>
          </p:cNvPr>
          <p:cNvSpPr>
            <a:spLocks noGrp="1"/>
          </p:cNvSpPr>
          <p:nvPr>
            <p:ph idx="1"/>
          </p:nvPr>
        </p:nvSpPr>
        <p:spPr/>
        <p:txBody>
          <a:bodyPr/>
          <a:lstStyle/>
          <a:p>
            <a:r>
              <a:rPr lang="en-US" dirty="0"/>
              <a:t>Follow up a data breach with an appropriate response.</a:t>
            </a:r>
          </a:p>
          <a:p>
            <a:pPr lvl="1"/>
            <a:r>
              <a:rPr lang="en-US" dirty="0"/>
              <a:t>Provide features to warn users of possible suspicious activity in their accounts.</a:t>
            </a:r>
          </a:p>
          <a:p>
            <a:pPr lvl="1"/>
            <a:r>
              <a:rPr lang="en-US" dirty="0"/>
              <a:t>Create, maintain, and periodically test an incident response plan.</a:t>
            </a:r>
          </a:p>
          <a:p>
            <a:pPr lvl="1"/>
            <a:r>
              <a:rPr lang="en-US" dirty="0"/>
              <a:t>Continuously monitor for personal data leakage and loss.</a:t>
            </a:r>
          </a:p>
          <a:p>
            <a:pPr lvl="1"/>
            <a:r>
              <a:rPr lang="en-US" dirty="0"/>
              <a:t>When a breach occurs:</a:t>
            </a:r>
          </a:p>
          <a:p>
            <a:pPr lvl="2"/>
            <a:r>
              <a:rPr lang="en-US" dirty="0"/>
              <a:t>Validate that the breach occurred.</a:t>
            </a:r>
          </a:p>
          <a:p>
            <a:pPr lvl="2"/>
            <a:r>
              <a:rPr lang="en-US" dirty="0"/>
              <a:t>Determine the most effective way to prevent further leakage and implement it.</a:t>
            </a:r>
          </a:p>
          <a:p>
            <a:pPr lvl="2"/>
            <a:r>
              <a:rPr lang="en-US" dirty="0"/>
              <a:t>Assign an incident manager to be responsible for the investigation.</a:t>
            </a:r>
          </a:p>
          <a:p>
            <a:pPr lvl="2"/>
            <a:r>
              <a:rPr lang="en-US" dirty="0"/>
              <a:t>Decide how to investigate and respond to the data breach to ensure that evidence is appropriately handled.</a:t>
            </a:r>
          </a:p>
          <a:p>
            <a:pPr lvl="2"/>
            <a:r>
              <a:rPr lang="en-US" dirty="0"/>
              <a:t>Assemble an incident response team.</a:t>
            </a:r>
          </a:p>
          <a:p>
            <a:pPr lvl="2"/>
            <a:r>
              <a:rPr lang="en-US" dirty="0"/>
              <a:t>Notify affected people as appropriate.</a:t>
            </a:r>
          </a:p>
          <a:p>
            <a:pPr lvl="2"/>
            <a:r>
              <a:rPr lang="en-US" dirty="0"/>
              <a:t>Determine whether to notify the authorities as appropriate.</a:t>
            </a:r>
          </a:p>
          <a:p>
            <a:pPr lvl="2"/>
            <a:r>
              <a:rPr lang="en-US" dirty="0"/>
              <a:t>Remedy any defects or problems that made the breach possible.</a:t>
            </a:r>
          </a:p>
        </p:txBody>
      </p:sp>
      <p:sp>
        <p:nvSpPr>
          <p:cNvPr id="5" name="Title 4">
            <a:extLst>
              <a:ext uri="{FF2B5EF4-FFF2-40B4-BE49-F238E27FC236}">
                <a16:creationId xmlns:a16="http://schemas.microsoft.com/office/drawing/2014/main" id="{9DB3CA1A-3A4B-4852-B569-BA981CE523A0}"/>
              </a:ext>
            </a:extLst>
          </p:cNvPr>
          <p:cNvSpPr>
            <a:spLocks noGrp="1"/>
          </p:cNvSpPr>
          <p:nvPr>
            <p:ph type="title"/>
          </p:nvPr>
        </p:nvSpPr>
        <p:spPr/>
        <p:txBody>
          <a:bodyPr/>
          <a:lstStyle/>
          <a:p>
            <a:r>
              <a:rPr lang="en-US" dirty="0"/>
              <a:t>Respond Appropriately to Data Breaches</a:t>
            </a:r>
          </a:p>
        </p:txBody>
      </p:sp>
      <p:pic>
        <p:nvPicPr>
          <p:cNvPr id="7" name="Picture 6" descr="Image result for checklist png">
            <a:extLst>
              <a:ext uri="{FF2B5EF4-FFF2-40B4-BE49-F238E27FC236}">
                <a16:creationId xmlns:a16="http://schemas.microsoft.com/office/drawing/2014/main" id="{B4442A25-FC67-4AD9-A644-BD113A31C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5597477"/>
            <a:ext cx="1612891" cy="106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429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0654D1-5A78-4DED-A5E8-E625487A52F1}"/>
              </a:ext>
            </a:extLst>
          </p:cNvPr>
          <p:cNvSpPr>
            <a:spLocks noGrp="1"/>
          </p:cNvSpPr>
          <p:nvPr>
            <p:ph type="sldNum" sz="quarter" idx="12"/>
          </p:nvPr>
        </p:nvSpPr>
        <p:spPr/>
        <p:txBody>
          <a:bodyPr/>
          <a:lstStyle/>
          <a:p>
            <a:fld id="{A8160BDD-7155-D744-B749-9730458604AD}" type="slidenum">
              <a:rPr lang="en-US" smtClean="0"/>
              <a:pPr/>
              <a:t>2</a:t>
            </a:fld>
            <a:endParaRPr lang="en-US" dirty="0"/>
          </a:p>
        </p:txBody>
      </p:sp>
      <p:sp>
        <p:nvSpPr>
          <p:cNvPr id="6" name="Text Placeholder 5">
            <a:extLst>
              <a:ext uri="{FF2B5EF4-FFF2-40B4-BE49-F238E27FC236}">
                <a16:creationId xmlns:a16="http://schemas.microsoft.com/office/drawing/2014/main" id="{983A9529-6EA4-46C3-B1FB-56547A9ECBAF}"/>
              </a:ext>
            </a:extLst>
          </p:cNvPr>
          <p:cNvSpPr>
            <a:spLocks noGrp="1"/>
          </p:cNvSpPr>
          <p:nvPr>
            <p:ph type="body" sz="quarter" idx="14"/>
          </p:nvPr>
        </p:nvSpPr>
        <p:spPr/>
        <p:txBody>
          <a:bodyPr/>
          <a:lstStyle/>
          <a:p>
            <a:r>
              <a:rPr lang="en-US" b="0" dirty="0"/>
              <a:t>Protect Data Privacy</a:t>
            </a:r>
            <a:endParaRPr lang="en-US" dirty="0"/>
          </a:p>
        </p:txBody>
      </p:sp>
      <p:pic>
        <p:nvPicPr>
          <p:cNvPr id="7" name="Picture 6">
            <a:extLst>
              <a:ext uri="{FF2B5EF4-FFF2-40B4-BE49-F238E27FC236}">
                <a16:creationId xmlns:a16="http://schemas.microsoft.com/office/drawing/2014/main" id="{C03DA477-EF7F-49C5-B613-6FF5C0A7C873}"/>
              </a:ext>
            </a:extLst>
          </p:cNvPr>
          <p:cNvPicPr>
            <a:picLocks noChangeAspect="1"/>
          </p:cNvPicPr>
          <p:nvPr/>
        </p:nvPicPr>
        <p:blipFill>
          <a:blip r:embed="rId2"/>
          <a:stretch>
            <a:fillRect/>
          </a:stretch>
        </p:blipFill>
        <p:spPr>
          <a:xfrm>
            <a:off x="722313" y="2751833"/>
            <a:ext cx="5242571" cy="1655067"/>
          </a:xfrm>
          <a:prstGeom prst="rect">
            <a:avLst/>
          </a:prstGeom>
        </p:spPr>
      </p:pic>
    </p:spTree>
    <p:extLst>
      <p:ext uri="{BB962C8B-B14F-4D97-AF65-F5344CB8AC3E}">
        <p14:creationId xmlns:p14="http://schemas.microsoft.com/office/powerpoint/2010/main" val="1985665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C27007-954F-4921-A865-DED8844E186F}"/>
              </a:ext>
            </a:extLst>
          </p:cNvPr>
          <p:cNvSpPr>
            <a:spLocks noGrp="1"/>
          </p:cNvSpPr>
          <p:nvPr>
            <p:ph type="sldNum" sz="quarter" idx="12"/>
          </p:nvPr>
        </p:nvSpPr>
        <p:spPr/>
        <p:txBody>
          <a:bodyPr/>
          <a:lstStyle/>
          <a:p>
            <a:fld id="{A8160BDD-7155-D744-B749-9730458604AD}" type="slidenum">
              <a:rPr lang="en-US" smtClean="0"/>
              <a:pPr/>
              <a:t>20</a:t>
            </a:fld>
            <a:endParaRPr lang="en-US" dirty="0"/>
          </a:p>
        </p:txBody>
      </p:sp>
      <p:sp>
        <p:nvSpPr>
          <p:cNvPr id="4" name="Title 3">
            <a:extLst>
              <a:ext uri="{FF2B5EF4-FFF2-40B4-BE49-F238E27FC236}">
                <a16:creationId xmlns:a16="http://schemas.microsoft.com/office/drawing/2014/main" id="{2B8B4ACB-A920-4C35-928B-C8DCB247DD07}"/>
              </a:ext>
            </a:extLst>
          </p:cNvPr>
          <p:cNvSpPr>
            <a:spLocks noGrp="1"/>
          </p:cNvSpPr>
          <p:nvPr>
            <p:ph type="title"/>
          </p:nvPr>
        </p:nvSpPr>
        <p:spPr/>
        <p:txBody>
          <a:bodyPr/>
          <a:lstStyle/>
          <a:p>
            <a:r>
              <a:rPr lang="en-US" dirty="0"/>
              <a:t>Activity: Protecting Data Privacy</a:t>
            </a:r>
          </a:p>
        </p:txBody>
      </p:sp>
      <p:sp>
        <p:nvSpPr>
          <p:cNvPr id="5" name="Content Placeholder 4">
            <a:extLst>
              <a:ext uri="{FF2B5EF4-FFF2-40B4-BE49-F238E27FC236}">
                <a16:creationId xmlns:a16="http://schemas.microsoft.com/office/drawing/2014/main" id="{A1C96364-D61F-44CC-A6AC-8DEF39F50E0A}"/>
              </a:ext>
            </a:extLst>
          </p:cNvPr>
          <p:cNvSpPr>
            <a:spLocks noGrp="1"/>
          </p:cNvSpPr>
          <p:nvPr>
            <p:ph idx="1"/>
          </p:nvPr>
        </p:nvSpPr>
        <p:spPr/>
        <p:txBody>
          <a:bodyPr/>
          <a:lstStyle/>
          <a:p>
            <a:r>
              <a:rPr lang="en-US" dirty="0"/>
              <a:t>Real estate website</a:t>
            </a:r>
          </a:p>
          <a:p>
            <a:pPr lvl="1"/>
            <a:r>
              <a:rPr lang="en-US" dirty="0"/>
              <a:t>Benefits to customers without a user account:</a:t>
            </a:r>
          </a:p>
          <a:p>
            <a:pPr lvl="2"/>
            <a:r>
              <a:rPr lang="en-US" dirty="0"/>
              <a:t>Search for a house based on criteria such as number of bedrooms, lot size, and so forth.</a:t>
            </a:r>
          </a:p>
          <a:p>
            <a:pPr lvl="2"/>
            <a:r>
              <a:rPr lang="en-US" dirty="0"/>
              <a:t>View information about the houses they find, including photos, a map of the house's location, property taxes, utility costs, and so forth.</a:t>
            </a:r>
          </a:p>
          <a:p>
            <a:pPr lvl="2"/>
            <a:r>
              <a:rPr lang="en-US" dirty="0"/>
              <a:t>Click a link to send a message directly to the listing agent, to set up a viewing.</a:t>
            </a:r>
          </a:p>
          <a:p>
            <a:pPr lvl="1"/>
            <a:r>
              <a:rPr lang="en-US" dirty="0"/>
              <a:t>Additional benefits to customers who set up a free account:</a:t>
            </a:r>
          </a:p>
          <a:p>
            <a:pPr lvl="2"/>
            <a:r>
              <a:rPr lang="en-US" dirty="0"/>
              <a:t>Collect a list of "favorite" houses.</a:t>
            </a:r>
          </a:p>
          <a:p>
            <a:pPr lvl="2"/>
            <a:r>
              <a:rPr lang="en-US" dirty="0"/>
              <a:t>Organize houses in order by those they are most interested in.</a:t>
            </a:r>
          </a:p>
          <a:p>
            <a:pPr lvl="2"/>
            <a:r>
              <a:rPr lang="en-US" dirty="0"/>
              <a:t>Pre-qualify for a mortgage to determine how much they can afford to spend.</a:t>
            </a:r>
          </a:p>
          <a:p>
            <a:pPr lvl="1"/>
            <a:r>
              <a:rPr lang="en-US" dirty="0"/>
              <a:t>Benefits to affiliated real estate companies:</a:t>
            </a:r>
          </a:p>
          <a:p>
            <a:pPr lvl="2"/>
            <a:r>
              <a:rPr lang="en-US" dirty="0"/>
              <a:t>Channels customers who may not already have selected a buyer's agent to agents who have listed the houses, potentially driving more business to the agents.</a:t>
            </a:r>
          </a:p>
          <a:p>
            <a:pPr lvl="1"/>
            <a:r>
              <a:rPr lang="en-US" dirty="0"/>
              <a:t>Benefits to the real estate board:</a:t>
            </a:r>
          </a:p>
          <a:p>
            <a:pPr lvl="2"/>
            <a:r>
              <a:rPr lang="en-US" dirty="0"/>
              <a:t>Mine the site for data based on the searches that </a:t>
            </a:r>
            <a:br>
              <a:rPr lang="en-US" dirty="0"/>
            </a:br>
            <a:r>
              <a:rPr lang="en-US" dirty="0"/>
              <a:t>customers perform and other information customers provide.</a:t>
            </a:r>
          </a:p>
          <a:p>
            <a:pPr lvl="2"/>
            <a:r>
              <a:rPr lang="en-US" dirty="0"/>
              <a:t>Produce useful reports from this data mining, providing </a:t>
            </a:r>
            <a:br>
              <a:rPr lang="en-US" dirty="0"/>
            </a:br>
            <a:r>
              <a:rPr lang="en-US" dirty="0"/>
              <a:t>them to members as a benefit of their annual fees.</a:t>
            </a:r>
          </a:p>
        </p:txBody>
      </p:sp>
    </p:spTree>
    <p:extLst>
      <p:ext uri="{BB962C8B-B14F-4D97-AF65-F5344CB8AC3E}">
        <p14:creationId xmlns:p14="http://schemas.microsoft.com/office/powerpoint/2010/main" val="246733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0654D1-5A78-4DED-A5E8-E625487A52F1}"/>
              </a:ext>
            </a:extLst>
          </p:cNvPr>
          <p:cNvSpPr>
            <a:spLocks noGrp="1"/>
          </p:cNvSpPr>
          <p:nvPr>
            <p:ph type="sldNum" sz="quarter" idx="12"/>
          </p:nvPr>
        </p:nvSpPr>
        <p:spPr/>
        <p:txBody>
          <a:bodyPr/>
          <a:lstStyle/>
          <a:p>
            <a:fld id="{A8160BDD-7155-D744-B749-9730458604AD}" type="slidenum">
              <a:rPr lang="en-US" smtClean="0"/>
              <a:pPr/>
              <a:t>21</a:t>
            </a:fld>
            <a:endParaRPr lang="en-US" dirty="0"/>
          </a:p>
        </p:txBody>
      </p:sp>
      <p:sp>
        <p:nvSpPr>
          <p:cNvPr id="6" name="Text Placeholder 5">
            <a:extLst>
              <a:ext uri="{FF2B5EF4-FFF2-40B4-BE49-F238E27FC236}">
                <a16:creationId xmlns:a16="http://schemas.microsoft.com/office/drawing/2014/main" id="{983A9529-6EA4-46C3-B1FB-56547A9ECBAF}"/>
              </a:ext>
            </a:extLst>
          </p:cNvPr>
          <p:cNvSpPr>
            <a:spLocks noGrp="1"/>
          </p:cNvSpPr>
          <p:nvPr>
            <p:ph type="body" sz="quarter" idx="14"/>
          </p:nvPr>
        </p:nvSpPr>
        <p:spPr/>
        <p:txBody>
          <a:bodyPr/>
          <a:lstStyle/>
          <a:p>
            <a:r>
              <a:rPr lang="en-US" b="0" dirty="0"/>
              <a:t>Promote Ethical Practices</a:t>
            </a:r>
            <a:endParaRPr lang="en-US" dirty="0"/>
          </a:p>
        </p:txBody>
      </p:sp>
      <p:pic>
        <p:nvPicPr>
          <p:cNvPr id="7" name="Picture 6">
            <a:extLst>
              <a:ext uri="{FF2B5EF4-FFF2-40B4-BE49-F238E27FC236}">
                <a16:creationId xmlns:a16="http://schemas.microsoft.com/office/drawing/2014/main" id="{64F96AC1-9D07-4715-AF80-EA585FDD75C6}"/>
              </a:ext>
            </a:extLst>
          </p:cNvPr>
          <p:cNvPicPr>
            <a:picLocks noChangeAspect="1"/>
          </p:cNvPicPr>
          <p:nvPr/>
        </p:nvPicPr>
        <p:blipFill>
          <a:blip r:embed="rId2"/>
          <a:stretch>
            <a:fillRect/>
          </a:stretch>
        </p:blipFill>
        <p:spPr>
          <a:xfrm>
            <a:off x="722313" y="2751833"/>
            <a:ext cx="5242571" cy="1655067"/>
          </a:xfrm>
          <a:prstGeom prst="rect">
            <a:avLst/>
          </a:prstGeom>
        </p:spPr>
      </p:pic>
    </p:spTree>
    <p:extLst>
      <p:ext uri="{BB962C8B-B14F-4D97-AF65-F5344CB8AC3E}">
        <p14:creationId xmlns:p14="http://schemas.microsoft.com/office/powerpoint/2010/main" val="2227819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4A7774-C6B3-401B-A28F-63AC63C23777}"/>
              </a:ext>
            </a:extLst>
          </p:cNvPr>
          <p:cNvSpPr>
            <a:spLocks noGrp="1"/>
          </p:cNvSpPr>
          <p:nvPr>
            <p:ph type="sldNum" sz="quarter" idx="12"/>
          </p:nvPr>
        </p:nvSpPr>
        <p:spPr/>
        <p:txBody>
          <a:bodyPr/>
          <a:lstStyle/>
          <a:p>
            <a:fld id="{A8160BDD-7155-D744-B749-9730458604AD}" type="slidenum">
              <a:rPr lang="en-US" smtClean="0"/>
              <a:pPr/>
              <a:t>22</a:t>
            </a:fld>
            <a:endParaRPr lang="en-US" dirty="0"/>
          </a:p>
        </p:txBody>
      </p:sp>
      <p:sp>
        <p:nvSpPr>
          <p:cNvPr id="5" name="Content Placeholder 4">
            <a:extLst>
              <a:ext uri="{FF2B5EF4-FFF2-40B4-BE49-F238E27FC236}">
                <a16:creationId xmlns:a16="http://schemas.microsoft.com/office/drawing/2014/main" id="{90FAF20B-251C-4BD4-93DC-A49C297A7366}"/>
              </a:ext>
            </a:extLst>
          </p:cNvPr>
          <p:cNvSpPr>
            <a:spLocks noGrp="1"/>
          </p:cNvSpPr>
          <p:nvPr>
            <p:ph idx="1"/>
          </p:nvPr>
        </p:nvSpPr>
        <p:spPr/>
        <p:txBody>
          <a:bodyPr/>
          <a:lstStyle/>
          <a:p>
            <a:r>
              <a:rPr lang="en-US" dirty="0"/>
              <a:t>People:</a:t>
            </a:r>
          </a:p>
          <a:p>
            <a:pPr lvl="1"/>
            <a:r>
              <a:rPr lang="en-US" dirty="0"/>
              <a:t>Construct meaning based on what we observe about the present.</a:t>
            </a:r>
          </a:p>
          <a:p>
            <a:pPr lvl="1"/>
            <a:r>
              <a:rPr lang="en-US" dirty="0"/>
              <a:t>Build on experiences from the past.</a:t>
            </a:r>
          </a:p>
          <a:p>
            <a:pPr lvl="1"/>
            <a:r>
              <a:rPr lang="en-US" dirty="0"/>
              <a:t>Naturally bring preconceived notions to any problem set.</a:t>
            </a:r>
          </a:p>
          <a:p>
            <a:r>
              <a:rPr lang="en-US" dirty="0"/>
              <a:t>Building on experience:</a:t>
            </a:r>
          </a:p>
          <a:p>
            <a:pPr lvl="1"/>
            <a:r>
              <a:rPr lang="en-US" dirty="0"/>
              <a:t>Helps us quickly construct meaning as we encounter new things.</a:t>
            </a:r>
          </a:p>
          <a:p>
            <a:pPr lvl="1"/>
            <a:r>
              <a:rPr lang="en-US" dirty="0"/>
              <a:t>Helps us find quick solutions to new problems.</a:t>
            </a:r>
          </a:p>
          <a:p>
            <a:r>
              <a:rPr lang="en-US" dirty="0"/>
              <a:t>Observer bias:</a:t>
            </a:r>
          </a:p>
          <a:p>
            <a:pPr lvl="1"/>
            <a:r>
              <a:rPr lang="en-US" dirty="0"/>
              <a:t>Occurs when we treat preconceived notions as experience, and see what we expect to see or want to see.</a:t>
            </a:r>
          </a:p>
          <a:p>
            <a:pPr lvl="1"/>
            <a:r>
              <a:rPr lang="en-US" dirty="0"/>
              <a:t>Has resulted in decisions that affected people's lives significantly.</a:t>
            </a:r>
          </a:p>
          <a:p>
            <a:pPr lvl="1"/>
            <a:r>
              <a:rPr lang="en-US" dirty="0"/>
              <a:t>Example:</a:t>
            </a:r>
          </a:p>
          <a:p>
            <a:pPr lvl="2"/>
            <a:r>
              <a:rPr lang="en-US" dirty="0"/>
              <a:t>Cyril Burt’s research on intelligence and genetics. </a:t>
            </a:r>
          </a:p>
          <a:p>
            <a:pPr lvl="2"/>
            <a:r>
              <a:rPr lang="en-US" dirty="0"/>
              <a:t>Largely discredited due to observer bias at best (or falsification of data at worst).</a:t>
            </a:r>
          </a:p>
          <a:p>
            <a:pPr lvl="2"/>
            <a:r>
              <a:rPr lang="en-US" dirty="0"/>
              <a:t>Influenced the creation of a two-tier educational system in schools based on social class.</a:t>
            </a:r>
          </a:p>
          <a:p>
            <a:r>
              <a:rPr lang="en-US" dirty="0"/>
              <a:t>It is essential that you evaluate your prejudices, and ensure they do not influence the training or outcomes of the project.</a:t>
            </a:r>
          </a:p>
        </p:txBody>
      </p:sp>
      <p:sp>
        <p:nvSpPr>
          <p:cNvPr id="3" name="Title 2">
            <a:extLst>
              <a:ext uri="{FF2B5EF4-FFF2-40B4-BE49-F238E27FC236}">
                <a16:creationId xmlns:a16="http://schemas.microsoft.com/office/drawing/2014/main" id="{C9725638-0B9E-4D95-A344-BE5C8D8106C5}"/>
              </a:ext>
            </a:extLst>
          </p:cNvPr>
          <p:cNvSpPr>
            <a:spLocks noGrp="1"/>
          </p:cNvSpPr>
          <p:nvPr>
            <p:ph type="title"/>
          </p:nvPr>
        </p:nvSpPr>
        <p:spPr/>
        <p:txBody>
          <a:bodyPr/>
          <a:lstStyle/>
          <a:p>
            <a:r>
              <a:rPr lang="en-US" dirty="0"/>
              <a:t>Preconceived Notions</a:t>
            </a:r>
          </a:p>
        </p:txBody>
      </p:sp>
    </p:spTree>
    <p:extLst>
      <p:ext uri="{BB962C8B-B14F-4D97-AF65-F5344CB8AC3E}">
        <p14:creationId xmlns:p14="http://schemas.microsoft.com/office/powerpoint/2010/main" val="1538829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4A7774-C6B3-401B-A28F-63AC63C23777}"/>
              </a:ext>
            </a:extLst>
          </p:cNvPr>
          <p:cNvSpPr>
            <a:spLocks noGrp="1"/>
          </p:cNvSpPr>
          <p:nvPr>
            <p:ph type="sldNum" sz="quarter" idx="12"/>
          </p:nvPr>
        </p:nvSpPr>
        <p:spPr/>
        <p:txBody>
          <a:bodyPr/>
          <a:lstStyle/>
          <a:p>
            <a:fld id="{A8160BDD-7155-D744-B749-9730458604AD}" type="slidenum">
              <a:rPr lang="en-US" smtClean="0"/>
              <a:pPr/>
              <a:t>23</a:t>
            </a:fld>
            <a:endParaRPr lang="en-US" dirty="0"/>
          </a:p>
        </p:txBody>
      </p:sp>
      <p:sp>
        <p:nvSpPr>
          <p:cNvPr id="5" name="Content Placeholder 4">
            <a:extLst>
              <a:ext uri="{FF2B5EF4-FFF2-40B4-BE49-F238E27FC236}">
                <a16:creationId xmlns:a16="http://schemas.microsoft.com/office/drawing/2014/main" id="{90FAF20B-251C-4BD4-93DC-A49C297A7366}"/>
              </a:ext>
            </a:extLst>
          </p:cNvPr>
          <p:cNvSpPr>
            <a:spLocks noGrp="1"/>
          </p:cNvSpPr>
          <p:nvPr>
            <p:ph idx="1"/>
          </p:nvPr>
        </p:nvSpPr>
        <p:spPr/>
        <p:txBody>
          <a:bodyPr/>
          <a:lstStyle/>
          <a:p>
            <a:r>
              <a:rPr lang="en-US" dirty="0"/>
              <a:t>A machine learning model:</a:t>
            </a:r>
          </a:p>
          <a:p>
            <a:pPr lvl="1"/>
            <a:r>
              <a:rPr lang="en-US" dirty="0"/>
              <a:t>Functions like a black box:</a:t>
            </a:r>
          </a:p>
          <a:p>
            <a:pPr lvl="2"/>
            <a:r>
              <a:rPr lang="en-US" dirty="0"/>
              <a:t>Doesn’t simply follow instructions </a:t>
            </a:r>
            <a:br>
              <a:rPr lang="en-US" dirty="0"/>
            </a:br>
            <a:r>
              <a:rPr lang="en-US" dirty="0"/>
              <a:t>provided by a programmer.</a:t>
            </a:r>
          </a:p>
          <a:p>
            <a:pPr lvl="2"/>
            <a:r>
              <a:rPr lang="en-US" dirty="0"/>
              <a:t>Makes predictions and recommendations </a:t>
            </a:r>
            <a:br>
              <a:rPr lang="en-US" dirty="0"/>
            </a:br>
            <a:r>
              <a:rPr lang="en-US" dirty="0"/>
              <a:t>based on patterns detected in data.</a:t>
            </a:r>
          </a:p>
          <a:p>
            <a:pPr lvl="2"/>
            <a:r>
              <a:rPr lang="en-US" dirty="0"/>
              <a:t>Created by someone who provides the data, </a:t>
            </a:r>
            <a:br>
              <a:rPr lang="en-US" dirty="0"/>
            </a:br>
            <a:r>
              <a:rPr lang="en-US" dirty="0"/>
              <a:t>selects the algorithms, and supervises learning.</a:t>
            </a:r>
          </a:p>
          <a:p>
            <a:pPr lvl="2"/>
            <a:r>
              <a:rPr lang="en-US" dirty="0"/>
              <a:t>Improves itself with practice, and may evolve past </a:t>
            </a:r>
            <a:br>
              <a:rPr lang="en-US" dirty="0"/>
            </a:br>
            <a:r>
              <a:rPr lang="en-US" dirty="0"/>
              <a:t>the understanding of the person who created it.</a:t>
            </a:r>
          </a:p>
          <a:p>
            <a:pPr lvl="1"/>
            <a:r>
              <a:rPr lang="en-US" dirty="0"/>
              <a:t>May be used to profile people or perform other tasks that have a direct impact on lives.</a:t>
            </a:r>
          </a:p>
          <a:p>
            <a:pPr lvl="2"/>
            <a:r>
              <a:rPr lang="en-US" dirty="0"/>
              <a:t>Analyzing or predicting aspects of someone's work performance, reliability, behavior, personal preferences, interests, health, economic situation, location, or movements.</a:t>
            </a:r>
          </a:p>
          <a:p>
            <a:pPr lvl="1"/>
            <a:r>
              <a:rPr lang="en-US" dirty="0"/>
              <a:t>Can make it hard to pinpoint the actual rules it uses to perform the task.</a:t>
            </a:r>
          </a:p>
          <a:p>
            <a:pPr lvl="1"/>
            <a:r>
              <a:rPr lang="en-US" dirty="0"/>
              <a:t>Can make it hard to meet transparency requirements put forth by GDPR and other laws.</a:t>
            </a:r>
          </a:p>
          <a:p>
            <a:r>
              <a:rPr lang="en-US" dirty="0"/>
              <a:t>AI and ML:</a:t>
            </a:r>
          </a:p>
          <a:p>
            <a:pPr lvl="1"/>
            <a:r>
              <a:rPr lang="en-US" dirty="0"/>
              <a:t>Have been very successful, as attested by their increasing use in business.</a:t>
            </a:r>
          </a:p>
          <a:p>
            <a:pPr lvl="1"/>
            <a:r>
              <a:rPr lang="en-US" dirty="0"/>
              <a:t>Make it hard to prove fairness and transparency, as required by regulations.</a:t>
            </a:r>
          </a:p>
        </p:txBody>
      </p:sp>
      <p:sp>
        <p:nvSpPr>
          <p:cNvPr id="3" name="Title 2">
            <a:extLst>
              <a:ext uri="{FF2B5EF4-FFF2-40B4-BE49-F238E27FC236}">
                <a16:creationId xmlns:a16="http://schemas.microsoft.com/office/drawing/2014/main" id="{C9725638-0B9E-4D95-A344-BE5C8D8106C5}"/>
              </a:ext>
            </a:extLst>
          </p:cNvPr>
          <p:cNvSpPr>
            <a:spLocks noGrp="1"/>
          </p:cNvSpPr>
          <p:nvPr>
            <p:ph type="title"/>
          </p:nvPr>
        </p:nvSpPr>
        <p:spPr/>
        <p:txBody>
          <a:bodyPr/>
          <a:lstStyle/>
          <a:p>
            <a:r>
              <a:rPr lang="en-US" dirty="0"/>
              <a:t>The Black Box Challenge</a:t>
            </a:r>
          </a:p>
        </p:txBody>
      </p:sp>
      <p:grpSp>
        <p:nvGrpSpPr>
          <p:cNvPr id="4" name="Group 3">
            <a:extLst>
              <a:ext uri="{FF2B5EF4-FFF2-40B4-BE49-F238E27FC236}">
                <a16:creationId xmlns:a16="http://schemas.microsoft.com/office/drawing/2014/main" id="{8B65883F-D05A-4B5B-B961-B0C722825A59}"/>
              </a:ext>
            </a:extLst>
          </p:cNvPr>
          <p:cNvGrpSpPr/>
          <p:nvPr/>
        </p:nvGrpSpPr>
        <p:grpSpPr>
          <a:xfrm>
            <a:off x="5686094" y="1259028"/>
            <a:ext cx="3117377" cy="2336335"/>
            <a:chOff x="5612524" y="1259028"/>
            <a:chExt cx="3117377" cy="2336335"/>
          </a:xfrm>
        </p:grpSpPr>
        <p:pic>
          <p:nvPicPr>
            <p:cNvPr id="7" name="Picture 6">
              <a:extLst>
                <a:ext uri="{FF2B5EF4-FFF2-40B4-BE49-F238E27FC236}">
                  <a16:creationId xmlns:a16="http://schemas.microsoft.com/office/drawing/2014/main" id="{6FD59E6C-DC7C-474F-A755-34864EFD6804}"/>
                </a:ext>
              </a:extLst>
            </p:cNvPr>
            <p:cNvPicPr>
              <a:picLocks noChangeAspect="1"/>
            </p:cNvPicPr>
            <p:nvPr/>
          </p:nvPicPr>
          <p:blipFill>
            <a:blip r:embed="rId2"/>
            <a:stretch>
              <a:fillRect/>
            </a:stretch>
          </p:blipFill>
          <p:spPr>
            <a:xfrm rot="21367822">
              <a:off x="5612524" y="1259028"/>
              <a:ext cx="3117377" cy="2336335"/>
            </a:xfrm>
            <a:prstGeom prst="rect">
              <a:avLst/>
            </a:prstGeom>
            <a:effectLst>
              <a:outerShdw blurRad="88900" dist="76200" dir="2700000" algn="tl" rotWithShape="0">
                <a:prstClr val="black">
                  <a:alpha val="40000"/>
                </a:prstClr>
              </a:outerShdw>
            </a:effectLst>
          </p:spPr>
        </p:pic>
        <p:sp>
          <p:nvSpPr>
            <p:cNvPr id="8" name="TextBox 7">
              <a:extLst>
                <a:ext uri="{FF2B5EF4-FFF2-40B4-BE49-F238E27FC236}">
                  <a16:creationId xmlns:a16="http://schemas.microsoft.com/office/drawing/2014/main" id="{F4797198-80E0-4E6F-A113-A687BDBEA760}"/>
                </a:ext>
              </a:extLst>
            </p:cNvPr>
            <p:cNvSpPr txBox="1"/>
            <p:nvPr/>
          </p:nvSpPr>
          <p:spPr>
            <a:xfrm rot="21237454">
              <a:off x="5787919" y="2512921"/>
              <a:ext cx="2379434" cy="400110"/>
            </a:xfrm>
            <a:prstGeom prst="rect">
              <a:avLst/>
            </a:prstGeom>
            <a:noFill/>
          </p:spPr>
          <p:txBody>
            <a:bodyPr wrap="none" rtlCol="0">
              <a:spAutoFit/>
              <a:scene3d>
                <a:camera prst="isometricOffAxis2Left">
                  <a:rot lat="1719910" lon="1354423" rev="120000"/>
                </a:camera>
                <a:lightRig rig="threePt" dir="t"/>
              </a:scene3d>
            </a:bodyPr>
            <a:lstStyle/>
            <a:p>
              <a:r>
                <a:rPr lang="en-US" sz="2000" b="1" dirty="0">
                  <a:blipFill dpi="0" rotWithShape="1">
                    <a:blip r:embed="rId3">
                      <a:alphaModFix amt="56000"/>
                    </a:blip>
                    <a:srcRect/>
                    <a:tile tx="0" ty="0" sx="10000" sy="10000" flip="none" algn="tl"/>
                  </a:blipFill>
                </a:rPr>
                <a:t>MACHINE LEARNING</a:t>
              </a:r>
            </a:p>
          </p:txBody>
        </p:sp>
      </p:grpSp>
    </p:spTree>
    <p:extLst>
      <p:ext uri="{BB962C8B-B14F-4D97-AF65-F5344CB8AC3E}">
        <p14:creationId xmlns:p14="http://schemas.microsoft.com/office/powerpoint/2010/main" val="2934596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4A7774-C6B3-401B-A28F-63AC63C23777}"/>
              </a:ext>
            </a:extLst>
          </p:cNvPr>
          <p:cNvSpPr>
            <a:spLocks noGrp="1"/>
          </p:cNvSpPr>
          <p:nvPr>
            <p:ph type="sldNum" sz="quarter" idx="12"/>
          </p:nvPr>
        </p:nvSpPr>
        <p:spPr/>
        <p:txBody>
          <a:bodyPr/>
          <a:lstStyle/>
          <a:p>
            <a:fld id="{A8160BDD-7155-D744-B749-9730458604AD}" type="slidenum">
              <a:rPr lang="en-US" smtClean="0"/>
              <a:pPr/>
              <a:t>24</a:t>
            </a:fld>
            <a:endParaRPr lang="en-US" dirty="0"/>
          </a:p>
        </p:txBody>
      </p:sp>
      <p:sp>
        <p:nvSpPr>
          <p:cNvPr id="5" name="Content Placeholder 4">
            <a:extLst>
              <a:ext uri="{FF2B5EF4-FFF2-40B4-BE49-F238E27FC236}">
                <a16:creationId xmlns:a16="http://schemas.microsoft.com/office/drawing/2014/main" id="{90FAF20B-251C-4BD4-93DC-A49C297A7366}"/>
              </a:ext>
            </a:extLst>
          </p:cNvPr>
          <p:cNvSpPr>
            <a:spLocks noGrp="1"/>
          </p:cNvSpPr>
          <p:nvPr>
            <p:ph idx="1"/>
          </p:nvPr>
        </p:nvSpPr>
        <p:spPr/>
        <p:txBody>
          <a:bodyPr/>
          <a:lstStyle/>
          <a:p>
            <a:r>
              <a:rPr lang="en-US" dirty="0"/>
              <a:t>Introduced when training data is influenced by cultural or other stereotypes.</a:t>
            </a:r>
          </a:p>
          <a:p>
            <a:pPr lvl="1"/>
            <a:r>
              <a:rPr lang="en-US" dirty="0"/>
              <a:t>Example:</a:t>
            </a:r>
          </a:p>
          <a:p>
            <a:pPr lvl="2"/>
            <a:r>
              <a:rPr lang="en-US" dirty="0"/>
              <a:t>Dataset of images used to train a model about patterns of work.</a:t>
            </a:r>
          </a:p>
          <a:p>
            <a:pPr lvl="2"/>
            <a:r>
              <a:rPr lang="en-US" dirty="0"/>
              <a:t>Includes thousand of images showing men and women in various job roles.</a:t>
            </a:r>
          </a:p>
          <a:p>
            <a:pPr lvl="2"/>
            <a:r>
              <a:rPr lang="en-US" dirty="0"/>
              <a:t>Model at risk of learning gender stereotypes if represented in images.</a:t>
            </a:r>
          </a:p>
          <a:p>
            <a:r>
              <a:rPr lang="en-US" dirty="0"/>
              <a:t>May become a significant problem when model takes biased data into account when making critical decisions that affect people's lives.</a:t>
            </a:r>
          </a:p>
          <a:p>
            <a:pPr lvl="1"/>
            <a:r>
              <a:rPr lang="en-US" dirty="0"/>
              <a:t>Example: Screening job applicants or loan applications, detecting fraud or suspicious activity, making medical diagnoses.</a:t>
            </a:r>
          </a:p>
          <a:p>
            <a:pPr lvl="1"/>
            <a:r>
              <a:rPr lang="en-US" dirty="0"/>
              <a:t>May not only lead to an unskillful model, but can also cause harm to a particular class of people.</a:t>
            </a:r>
          </a:p>
          <a:p>
            <a:r>
              <a:rPr lang="en-US" dirty="0"/>
              <a:t>As a practitioner of AI and ML:</a:t>
            </a:r>
          </a:p>
          <a:p>
            <a:pPr lvl="1"/>
            <a:r>
              <a:rPr lang="en-US" dirty="0"/>
              <a:t>Recognize that your selection, labeling, and annotation of training data may consciously or unconsciously convey social stereotypes.</a:t>
            </a:r>
          </a:p>
          <a:p>
            <a:pPr lvl="1"/>
            <a:r>
              <a:rPr lang="en-US" dirty="0"/>
              <a:t>When assembling a training dataset, ensure that the data presents an even-handed distribution of various classes of people, so the focus will be on other, more relevant attributes.</a:t>
            </a:r>
          </a:p>
        </p:txBody>
      </p:sp>
      <p:sp>
        <p:nvSpPr>
          <p:cNvPr id="3" name="Title 2">
            <a:extLst>
              <a:ext uri="{FF2B5EF4-FFF2-40B4-BE49-F238E27FC236}">
                <a16:creationId xmlns:a16="http://schemas.microsoft.com/office/drawing/2014/main" id="{C9725638-0B9E-4D95-A344-BE5C8D8106C5}"/>
              </a:ext>
            </a:extLst>
          </p:cNvPr>
          <p:cNvSpPr>
            <a:spLocks noGrp="1"/>
          </p:cNvSpPr>
          <p:nvPr>
            <p:ph type="title"/>
          </p:nvPr>
        </p:nvSpPr>
        <p:spPr/>
        <p:txBody>
          <a:bodyPr/>
          <a:lstStyle/>
          <a:p>
            <a:r>
              <a:rPr lang="en-US" dirty="0"/>
              <a:t>Prejudice Bias</a:t>
            </a:r>
          </a:p>
        </p:txBody>
      </p:sp>
    </p:spTree>
    <p:extLst>
      <p:ext uri="{BB962C8B-B14F-4D97-AF65-F5344CB8AC3E}">
        <p14:creationId xmlns:p14="http://schemas.microsoft.com/office/powerpoint/2010/main" val="2604096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4A7774-C6B3-401B-A28F-63AC63C23777}"/>
              </a:ext>
            </a:extLst>
          </p:cNvPr>
          <p:cNvSpPr>
            <a:spLocks noGrp="1"/>
          </p:cNvSpPr>
          <p:nvPr>
            <p:ph type="sldNum" sz="quarter" idx="12"/>
          </p:nvPr>
        </p:nvSpPr>
        <p:spPr/>
        <p:txBody>
          <a:bodyPr/>
          <a:lstStyle/>
          <a:p>
            <a:fld id="{A8160BDD-7155-D744-B749-9730458604AD}" type="slidenum">
              <a:rPr lang="en-US" smtClean="0"/>
              <a:pPr/>
              <a:t>25</a:t>
            </a:fld>
            <a:endParaRPr lang="en-US" dirty="0"/>
          </a:p>
        </p:txBody>
      </p:sp>
      <p:sp>
        <p:nvSpPr>
          <p:cNvPr id="5" name="Content Placeholder 4">
            <a:extLst>
              <a:ext uri="{FF2B5EF4-FFF2-40B4-BE49-F238E27FC236}">
                <a16:creationId xmlns:a16="http://schemas.microsoft.com/office/drawing/2014/main" id="{90FAF20B-251C-4BD4-93DC-A49C297A7366}"/>
              </a:ext>
            </a:extLst>
          </p:cNvPr>
          <p:cNvSpPr>
            <a:spLocks noGrp="1"/>
          </p:cNvSpPr>
          <p:nvPr>
            <p:ph idx="1"/>
          </p:nvPr>
        </p:nvSpPr>
        <p:spPr/>
        <p:txBody>
          <a:bodyPr/>
          <a:lstStyle/>
          <a:p>
            <a:r>
              <a:rPr lang="en-US" dirty="0"/>
              <a:t>Certain attributes can result in prejudice bias when training a model.</a:t>
            </a:r>
          </a:p>
          <a:p>
            <a:pPr lvl="1"/>
            <a:r>
              <a:rPr lang="en-US" dirty="0"/>
              <a:t>Examples: Race, gender, color, religion, national origin, marital status, sexual orientation, education background, source of income, age.</a:t>
            </a:r>
          </a:p>
          <a:p>
            <a:pPr lvl="1"/>
            <a:r>
              <a:rPr lang="en-US" dirty="0"/>
              <a:t>Other attributes may function as a proxy for these.</a:t>
            </a:r>
          </a:p>
          <a:p>
            <a:pPr lvl="2"/>
            <a:r>
              <a:rPr lang="en-US" dirty="0"/>
              <a:t>Example: Certain geographic locations (represented by ZIP/postal codes, for example) may serve as a proxy for protected groups, if their members are predominant in those locations.</a:t>
            </a:r>
          </a:p>
          <a:p>
            <a:r>
              <a:rPr lang="en-US" dirty="0"/>
              <a:t>Common sense can be helpful when deciding what attributes are fair and appropriate to use when training a model. </a:t>
            </a:r>
          </a:p>
          <a:p>
            <a:pPr lvl="1"/>
            <a:r>
              <a:rPr lang="en-US" dirty="0"/>
              <a:t>Example: It seems fair to consider income as an attribute when training a model to evaluate a loan applicant's ability to repay a loan. </a:t>
            </a:r>
          </a:p>
          <a:p>
            <a:pPr lvl="1"/>
            <a:r>
              <a:rPr lang="en-US" dirty="0"/>
              <a:t>It may be unfair to use ZIP/postal codes, even though ZIP codes may correlate somewhat to income levels.</a:t>
            </a:r>
          </a:p>
          <a:p>
            <a:pPr lvl="2"/>
            <a:r>
              <a:rPr lang="en-US" dirty="0"/>
              <a:t>An applicant in an area generally characterized by low income levels may well have the means to repay the loan and a personal history of repaying loans.</a:t>
            </a:r>
          </a:p>
          <a:p>
            <a:pPr lvl="2"/>
            <a:r>
              <a:rPr lang="en-US" dirty="0"/>
              <a:t>Training the model to discriminate based on ZIP/postal code may not produce as skillful a model as one trained more directly on income level.</a:t>
            </a:r>
          </a:p>
          <a:p>
            <a:pPr lvl="2"/>
            <a:r>
              <a:rPr lang="en-US" dirty="0"/>
              <a:t>Since ZIP/postal codes may in fact serve as a proxy for attributes such as race, color, religion, national origin, or age, using ZIP/postal codes may effectively discriminate against those categories.</a:t>
            </a:r>
          </a:p>
        </p:txBody>
      </p:sp>
      <p:sp>
        <p:nvSpPr>
          <p:cNvPr id="3" name="Title 2">
            <a:extLst>
              <a:ext uri="{FF2B5EF4-FFF2-40B4-BE49-F238E27FC236}">
                <a16:creationId xmlns:a16="http://schemas.microsoft.com/office/drawing/2014/main" id="{C9725638-0B9E-4D95-A344-BE5C8D8106C5}"/>
              </a:ext>
            </a:extLst>
          </p:cNvPr>
          <p:cNvSpPr>
            <a:spLocks noGrp="1"/>
          </p:cNvSpPr>
          <p:nvPr>
            <p:ph type="title"/>
          </p:nvPr>
        </p:nvSpPr>
        <p:spPr/>
        <p:txBody>
          <a:bodyPr/>
          <a:lstStyle/>
          <a:p>
            <a:r>
              <a:rPr lang="en-US" dirty="0"/>
              <a:t>Proxies for Larger Social Discriminations</a:t>
            </a:r>
          </a:p>
        </p:txBody>
      </p:sp>
    </p:spTree>
    <p:extLst>
      <p:ext uri="{BB962C8B-B14F-4D97-AF65-F5344CB8AC3E}">
        <p14:creationId xmlns:p14="http://schemas.microsoft.com/office/powerpoint/2010/main" val="507331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4A7774-C6B3-401B-A28F-63AC63C23777}"/>
              </a:ext>
            </a:extLst>
          </p:cNvPr>
          <p:cNvSpPr>
            <a:spLocks noGrp="1"/>
          </p:cNvSpPr>
          <p:nvPr>
            <p:ph type="sldNum" sz="quarter" idx="12"/>
          </p:nvPr>
        </p:nvSpPr>
        <p:spPr/>
        <p:txBody>
          <a:bodyPr/>
          <a:lstStyle/>
          <a:p>
            <a:fld id="{A8160BDD-7155-D744-B749-9730458604AD}" type="slidenum">
              <a:rPr lang="en-US" smtClean="0"/>
              <a:pPr/>
              <a:t>26</a:t>
            </a:fld>
            <a:endParaRPr lang="en-US" dirty="0"/>
          </a:p>
        </p:txBody>
      </p:sp>
      <p:sp>
        <p:nvSpPr>
          <p:cNvPr id="5" name="Content Placeholder 4">
            <a:extLst>
              <a:ext uri="{FF2B5EF4-FFF2-40B4-BE49-F238E27FC236}">
                <a16:creationId xmlns:a16="http://schemas.microsoft.com/office/drawing/2014/main" id="{90FAF20B-251C-4BD4-93DC-A49C297A7366}"/>
              </a:ext>
            </a:extLst>
          </p:cNvPr>
          <p:cNvSpPr>
            <a:spLocks noGrp="1"/>
          </p:cNvSpPr>
          <p:nvPr>
            <p:ph idx="1"/>
          </p:nvPr>
        </p:nvSpPr>
        <p:spPr/>
        <p:txBody>
          <a:bodyPr/>
          <a:lstStyle/>
          <a:p>
            <a:r>
              <a:rPr lang="en-US" dirty="0"/>
              <a:t>Ethical concerns related to natural language processing (NLP):</a:t>
            </a:r>
          </a:p>
          <a:p>
            <a:pPr lvl="1"/>
            <a:r>
              <a:rPr lang="en-US" dirty="0"/>
              <a:t>Make sure that NLP doesn't inadvertently exclude users:</a:t>
            </a:r>
          </a:p>
          <a:p>
            <a:pPr lvl="2"/>
            <a:r>
              <a:rPr lang="en-US" dirty="0"/>
              <a:t>Those who speak a different language than your application supports.</a:t>
            </a:r>
          </a:p>
          <a:p>
            <a:pPr lvl="2"/>
            <a:r>
              <a:rPr lang="en-US" dirty="0"/>
              <a:t>Users who are unable to hear or speak.</a:t>
            </a:r>
          </a:p>
          <a:p>
            <a:r>
              <a:rPr lang="en-US" dirty="0"/>
              <a:t>Features intended to improve an application's ability to communicate might inadvertently violate a user's privacy. For example:</a:t>
            </a:r>
          </a:p>
          <a:p>
            <a:pPr lvl="1"/>
            <a:r>
              <a:rPr lang="en-US" dirty="0"/>
              <a:t>Developers of voice-activated home automation devices occasionally "listen in" on conversations between users and the application to assess device performance.</a:t>
            </a:r>
          </a:p>
          <a:p>
            <a:pPr lvl="1"/>
            <a:r>
              <a:rPr lang="en-US" dirty="0"/>
              <a:t>Developers peruse messages in application logs.</a:t>
            </a:r>
          </a:p>
          <a:p>
            <a:r>
              <a:rPr lang="en-US" dirty="0"/>
              <a:t>Chat-bots influencing online dialogues in discussion forums.</a:t>
            </a:r>
          </a:p>
          <a:p>
            <a:pPr lvl="1"/>
            <a:r>
              <a:rPr lang="en-US" dirty="0"/>
              <a:t>This approach has been used to spread bogus news articles intended to influence voters.</a:t>
            </a:r>
          </a:p>
          <a:p>
            <a:pPr lvl="1"/>
            <a:r>
              <a:rPr lang="en-US" dirty="0"/>
              <a:t>Can manipulate the direction of discussions or create noise and distractions that make legitimate discussions difficult.</a:t>
            </a:r>
          </a:p>
          <a:p>
            <a:pPr lvl="1"/>
            <a:r>
              <a:rPr lang="en-US" dirty="0"/>
              <a:t>May lead to new laws to require that online services be able to demonstrate due diligence in policing their services for the presence of bots.</a:t>
            </a:r>
          </a:p>
          <a:p>
            <a:pPr lvl="1"/>
            <a:r>
              <a:rPr lang="en-US" dirty="0"/>
              <a:t>Although AI and ML can be used to create such bots, they may also be useful in helping online services to monitor their systems for the presence of bots.</a:t>
            </a:r>
          </a:p>
        </p:txBody>
      </p:sp>
      <p:sp>
        <p:nvSpPr>
          <p:cNvPr id="3" name="Title 2">
            <a:extLst>
              <a:ext uri="{FF2B5EF4-FFF2-40B4-BE49-F238E27FC236}">
                <a16:creationId xmlns:a16="http://schemas.microsoft.com/office/drawing/2014/main" id="{C9725638-0B9E-4D95-A344-BE5C8D8106C5}"/>
              </a:ext>
            </a:extLst>
          </p:cNvPr>
          <p:cNvSpPr>
            <a:spLocks noGrp="1"/>
          </p:cNvSpPr>
          <p:nvPr>
            <p:ph type="title"/>
          </p:nvPr>
        </p:nvSpPr>
        <p:spPr/>
        <p:txBody>
          <a:bodyPr/>
          <a:lstStyle/>
          <a:p>
            <a:r>
              <a:rPr lang="en-US" dirty="0"/>
              <a:t>Ethics in NLP</a:t>
            </a:r>
          </a:p>
        </p:txBody>
      </p:sp>
    </p:spTree>
    <p:extLst>
      <p:ext uri="{BB962C8B-B14F-4D97-AF65-F5344CB8AC3E}">
        <p14:creationId xmlns:p14="http://schemas.microsoft.com/office/powerpoint/2010/main" val="2676433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F209E7-7950-4835-BE93-CF498043557A}"/>
              </a:ext>
            </a:extLst>
          </p:cNvPr>
          <p:cNvSpPr>
            <a:spLocks noGrp="1"/>
          </p:cNvSpPr>
          <p:nvPr>
            <p:ph type="sldNum" sz="quarter" idx="12"/>
          </p:nvPr>
        </p:nvSpPr>
        <p:spPr/>
        <p:txBody>
          <a:bodyPr/>
          <a:lstStyle/>
          <a:p>
            <a:fld id="{A8160BDD-7155-D744-B749-9730458604AD}" type="slidenum">
              <a:rPr lang="en-US" smtClean="0"/>
              <a:pPr/>
              <a:t>27</a:t>
            </a:fld>
            <a:endParaRPr lang="en-US" dirty="0"/>
          </a:p>
        </p:txBody>
      </p:sp>
      <p:sp>
        <p:nvSpPr>
          <p:cNvPr id="3" name="Content Placeholder 2">
            <a:extLst>
              <a:ext uri="{FF2B5EF4-FFF2-40B4-BE49-F238E27FC236}">
                <a16:creationId xmlns:a16="http://schemas.microsoft.com/office/drawing/2014/main" id="{FA1764E2-17DC-49AC-925F-1EDDCDA37FE4}"/>
              </a:ext>
            </a:extLst>
          </p:cNvPr>
          <p:cNvSpPr>
            <a:spLocks noGrp="1"/>
          </p:cNvSpPr>
          <p:nvPr>
            <p:ph idx="1"/>
          </p:nvPr>
        </p:nvSpPr>
        <p:spPr/>
        <p:txBody>
          <a:bodyPr/>
          <a:lstStyle/>
          <a:p>
            <a:r>
              <a:rPr lang="en-US" dirty="0"/>
              <a:t>With enough data and time, machine learning can glean significant information from seemingly insignificant data.</a:t>
            </a:r>
          </a:p>
          <a:p>
            <a:r>
              <a:rPr lang="en-US" dirty="0"/>
              <a:t>Example: Data collected by smart electric meters, which monitor electricity usage in homes, could reveal which programs customers watch.</a:t>
            </a:r>
          </a:p>
          <a:p>
            <a:pPr lvl="1"/>
            <a:r>
              <a:rPr lang="en-US" dirty="0"/>
              <a:t>Data collected: Amount of electricity used, the type of appliance used, any detailed data that smart appliances may reveal.</a:t>
            </a:r>
          </a:p>
          <a:p>
            <a:pPr lvl="1"/>
            <a:r>
              <a:rPr lang="en-US" dirty="0"/>
              <a:t>Intended use: Provide customers with detailed information about their power usage.</a:t>
            </a:r>
          </a:p>
          <a:p>
            <a:pPr lvl="1"/>
            <a:r>
              <a:rPr lang="en-US" dirty="0"/>
              <a:t>Unintended use: Determine which channels and programs customers watch by analyzing detailed patterns of power consumption over time.</a:t>
            </a:r>
          </a:p>
          <a:p>
            <a:r>
              <a:rPr lang="en-US" dirty="0"/>
              <a:t>Many other examples of potential misuse exist.</a:t>
            </a:r>
          </a:p>
          <a:p>
            <a:r>
              <a:rPr lang="en-US" dirty="0"/>
              <a:t>Important for organizations collecting data to ensure they've taken every precaution to protect that data.</a:t>
            </a:r>
          </a:p>
        </p:txBody>
      </p:sp>
      <p:sp>
        <p:nvSpPr>
          <p:cNvPr id="4" name="Title 3">
            <a:extLst>
              <a:ext uri="{FF2B5EF4-FFF2-40B4-BE49-F238E27FC236}">
                <a16:creationId xmlns:a16="http://schemas.microsoft.com/office/drawing/2014/main" id="{F3BD7F21-2313-40E6-A823-05EC4C0066ED}"/>
              </a:ext>
            </a:extLst>
          </p:cNvPr>
          <p:cNvSpPr>
            <a:spLocks noGrp="1"/>
          </p:cNvSpPr>
          <p:nvPr>
            <p:ph type="title"/>
          </p:nvPr>
        </p:nvSpPr>
        <p:spPr/>
        <p:txBody>
          <a:bodyPr/>
          <a:lstStyle/>
          <a:p>
            <a:r>
              <a:rPr lang="en-US" dirty="0"/>
              <a:t>Use of Data for Unintended Purposes</a:t>
            </a:r>
          </a:p>
        </p:txBody>
      </p:sp>
    </p:spTree>
    <p:extLst>
      <p:ext uri="{BB962C8B-B14F-4D97-AF65-F5344CB8AC3E}">
        <p14:creationId xmlns:p14="http://schemas.microsoft.com/office/powerpoint/2010/main" val="874632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F84C1-3500-4E4F-83C8-ABA3124AC5C9}"/>
              </a:ext>
            </a:extLst>
          </p:cNvPr>
          <p:cNvSpPr>
            <a:spLocks noGrp="1"/>
          </p:cNvSpPr>
          <p:nvPr>
            <p:ph type="sldNum" sz="quarter" idx="12"/>
          </p:nvPr>
        </p:nvSpPr>
        <p:spPr/>
        <p:txBody>
          <a:bodyPr/>
          <a:lstStyle/>
          <a:p>
            <a:fld id="{A8160BDD-7155-D744-B749-9730458604AD}" type="slidenum">
              <a:rPr lang="en-US" smtClean="0"/>
              <a:pPr/>
              <a:t>28</a:t>
            </a:fld>
            <a:endParaRPr lang="en-US" dirty="0"/>
          </a:p>
        </p:txBody>
      </p:sp>
      <p:sp>
        <p:nvSpPr>
          <p:cNvPr id="6" name="Content Placeholder 5">
            <a:extLst>
              <a:ext uri="{FF2B5EF4-FFF2-40B4-BE49-F238E27FC236}">
                <a16:creationId xmlns:a16="http://schemas.microsoft.com/office/drawing/2014/main" id="{FECF64E5-77FD-4238-95F9-C4E1C31A5AFE}"/>
              </a:ext>
            </a:extLst>
          </p:cNvPr>
          <p:cNvSpPr>
            <a:spLocks noGrp="1"/>
          </p:cNvSpPr>
          <p:nvPr>
            <p:ph idx="1"/>
          </p:nvPr>
        </p:nvSpPr>
        <p:spPr/>
        <p:txBody>
          <a:bodyPr/>
          <a:lstStyle/>
          <a:p>
            <a:r>
              <a:rPr lang="en-US" dirty="0"/>
              <a:t>Examine your own business scenarios and consider ways in which intentional or unintentional discrimination might unfairly select a particular class of people and make unfair decisions based on prejudice bias.</a:t>
            </a:r>
          </a:p>
          <a:p>
            <a:r>
              <a:rPr lang="en-US" dirty="0"/>
              <a:t>Examples:</a:t>
            </a:r>
          </a:p>
          <a:p>
            <a:pPr lvl="1"/>
            <a:r>
              <a:rPr lang="en-US" b="1" dirty="0"/>
              <a:t>Application Processing</a:t>
            </a:r>
            <a:r>
              <a:rPr lang="en-US" dirty="0"/>
              <a:t>—Model unfairly rejects an application for a job, loan, educational program, medical benefits, and so forth due to prejudice bias.</a:t>
            </a:r>
          </a:p>
          <a:p>
            <a:pPr lvl="1"/>
            <a:r>
              <a:rPr lang="en-US" b="1" dirty="0"/>
              <a:t>Crime (Fraud, Terrorism Detection)</a:t>
            </a:r>
            <a:r>
              <a:rPr lang="en-US" dirty="0"/>
              <a:t>—Model incorrectly classifies the subject as a potential offender, possibly leading to pain and suffering, detention/loss of time, legal expenses, embarrassment, and possible loss of reputation.</a:t>
            </a:r>
          </a:p>
          <a:p>
            <a:pPr lvl="1"/>
            <a:r>
              <a:rPr lang="en-US" b="1" dirty="0"/>
              <a:t>Government Benefits</a:t>
            </a:r>
            <a:r>
              <a:rPr lang="en-US" dirty="0"/>
              <a:t>—Model incorrectly classifies potential recipients of government benefits, resulting in eligible people not receiving benefits and ineligible people receiving benefits.</a:t>
            </a:r>
          </a:p>
          <a:p>
            <a:pPr lvl="1"/>
            <a:r>
              <a:rPr lang="en-US" b="1" dirty="0"/>
              <a:t>Housing</a:t>
            </a:r>
            <a:r>
              <a:rPr lang="en-US" dirty="0"/>
              <a:t>—Model makes an unfair assessment of a property based on prejudice bias (related to location, community, geography, and so forth), resulting in unfair high tax assessments or unfair low sale prices.</a:t>
            </a:r>
          </a:p>
          <a:p>
            <a:pPr lvl="1"/>
            <a:r>
              <a:rPr lang="en-US" b="1" dirty="0"/>
              <a:t>Insurance</a:t>
            </a:r>
            <a:r>
              <a:rPr lang="en-US" dirty="0"/>
              <a:t>—Model assesses unfair, high premiums for a customer based on prejudice bias such as race or gender.</a:t>
            </a:r>
          </a:p>
        </p:txBody>
      </p:sp>
      <p:sp>
        <p:nvSpPr>
          <p:cNvPr id="5" name="Title 4">
            <a:extLst>
              <a:ext uri="{FF2B5EF4-FFF2-40B4-BE49-F238E27FC236}">
                <a16:creationId xmlns:a16="http://schemas.microsoft.com/office/drawing/2014/main" id="{9DB3CA1A-3A4B-4852-B569-BA981CE523A0}"/>
              </a:ext>
            </a:extLst>
          </p:cNvPr>
          <p:cNvSpPr>
            <a:spLocks noGrp="1"/>
          </p:cNvSpPr>
          <p:nvPr>
            <p:ph type="title"/>
          </p:nvPr>
        </p:nvSpPr>
        <p:spPr/>
        <p:txBody>
          <a:bodyPr/>
          <a:lstStyle/>
          <a:p>
            <a:r>
              <a:rPr lang="en-US" dirty="0"/>
              <a:t>Identify Business Scenarios Adversely Affected by Bias Propagation</a:t>
            </a:r>
          </a:p>
        </p:txBody>
      </p:sp>
      <p:pic>
        <p:nvPicPr>
          <p:cNvPr id="7" name="Picture 6" descr="Image result for checklist png">
            <a:extLst>
              <a:ext uri="{FF2B5EF4-FFF2-40B4-BE49-F238E27FC236}">
                <a16:creationId xmlns:a16="http://schemas.microsoft.com/office/drawing/2014/main" id="{B4442A25-FC67-4AD9-A644-BD113A31C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5597477"/>
            <a:ext cx="1612891" cy="106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09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C27007-954F-4921-A865-DED8844E186F}"/>
              </a:ext>
            </a:extLst>
          </p:cNvPr>
          <p:cNvSpPr>
            <a:spLocks noGrp="1"/>
          </p:cNvSpPr>
          <p:nvPr>
            <p:ph type="sldNum" sz="quarter" idx="12"/>
          </p:nvPr>
        </p:nvSpPr>
        <p:spPr/>
        <p:txBody>
          <a:bodyPr/>
          <a:lstStyle/>
          <a:p>
            <a:fld id="{A8160BDD-7155-D744-B749-9730458604AD}" type="slidenum">
              <a:rPr lang="en-US" smtClean="0"/>
              <a:pPr/>
              <a:t>29</a:t>
            </a:fld>
            <a:endParaRPr lang="en-US" dirty="0"/>
          </a:p>
        </p:txBody>
      </p:sp>
      <p:sp>
        <p:nvSpPr>
          <p:cNvPr id="5" name="Content Placeholder 4">
            <a:extLst>
              <a:ext uri="{FF2B5EF4-FFF2-40B4-BE49-F238E27FC236}">
                <a16:creationId xmlns:a16="http://schemas.microsoft.com/office/drawing/2014/main" id="{A1C96364-D61F-44CC-A6AC-8DEF39F50E0A}"/>
              </a:ext>
            </a:extLst>
          </p:cNvPr>
          <p:cNvSpPr>
            <a:spLocks noGrp="1"/>
          </p:cNvSpPr>
          <p:nvPr>
            <p:ph idx="1"/>
          </p:nvPr>
        </p:nvSpPr>
        <p:spPr/>
        <p:txBody>
          <a:bodyPr/>
          <a:lstStyle/>
          <a:p>
            <a:r>
              <a:rPr lang="en-US" dirty="0"/>
              <a:t>Develetech Industries</a:t>
            </a:r>
          </a:p>
          <a:p>
            <a:pPr lvl="1"/>
            <a:r>
              <a:rPr lang="en-US" dirty="0"/>
              <a:t>Receives thousands of applications for job openings they post</a:t>
            </a:r>
          </a:p>
          <a:p>
            <a:pPr lvl="1"/>
            <a:r>
              <a:rPr lang="en-US" dirty="0"/>
              <a:t>Have hired you to help them develop a model to screen résumés for job candidates</a:t>
            </a:r>
          </a:p>
          <a:p>
            <a:pPr lvl="1"/>
            <a:r>
              <a:rPr lang="en-US" dirty="0"/>
              <a:t>Have provided you with résumés of past "good hires" to use for training the model</a:t>
            </a:r>
          </a:p>
          <a:p>
            <a:endParaRPr lang="en-US" dirty="0"/>
          </a:p>
          <a:p>
            <a:r>
              <a:rPr lang="en-US" dirty="0"/>
              <a:t>Questions:</a:t>
            </a:r>
          </a:p>
          <a:p>
            <a:pPr lvl="1"/>
            <a:r>
              <a:rPr lang="en-US" dirty="0"/>
              <a:t>Is there any danger in using the historical hiring data to train a résumé-screening model?</a:t>
            </a:r>
          </a:p>
          <a:p>
            <a:pPr lvl="1"/>
            <a:r>
              <a:rPr lang="en-US" dirty="0"/>
              <a:t>How can you evaluate whether the machine learning models you develop are free of prejudice bias?</a:t>
            </a:r>
          </a:p>
        </p:txBody>
      </p:sp>
      <p:sp>
        <p:nvSpPr>
          <p:cNvPr id="4" name="Title 3">
            <a:extLst>
              <a:ext uri="{FF2B5EF4-FFF2-40B4-BE49-F238E27FC236}">
                <a16:creationId xmlns:a16="http://schemas.microsoft.com/office/drawing/2014/main" id="{2B8B4ACB-A920-4C35-928B-C8DCB247DD07}"/>
              </a:ext>
            </a:extLst>
          </p:cNvPr>
          <p:cNvSpPr>
            <a:spLocks noGrp="1"/>
          </p:cNvSpPr>
          <p:nvPr>
            <p:ph type="title"/>
          </p:nvPr>
        </p:nvSpPr>
        <p:spPr/>
        <p:txBody>
          <a:bodyPr/>
          <a:lstStyle/>
          <a:p>
            <a:r>
              <a:rPr lang="en-US" dirty="0"/>
              <a:t>Activity: Promoting Ethical Practices</a:t>
            </a:r>
          </a:p>
        </p:txBody>
      </p:sp>
    </p:spTree>
    <p:extLst>
      <p:ext uri="{BB962C8B-B14F-4D97-AF65-F5344CB8AC3E}">
        <p14:creationId xmlns:p14="http://schemas.microsoft.com/office/powerpoint/2010/main" val="3504863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03AB3-D63C-4E9A-A234-895E81820C12}"/>
              </a:ext>
            </a:extLst>
          </p:cNvPr>
          <p:cNvSpPr>
            <a:spLocks noGrp="1"/>
          </p:cNvSpPr>
          <p:nvPr>
            <p:ph type="sldNum" sz="quarter" idx="12"/>
          </p:nvPr>
        </p:nvSpPr>
        <p:spPr/>
        <p:txBody>
          <a:bodyPr/>
          <a:lstStyle/>
          <a:p>
            <a:fld id="{A8160BDD-7155-D744-B749-9730458604AD}" type="slidenum">
              <a:rPr lang="en-US" smtClean="0"/>
              <a:t>3</a:t>
            </a:fld>
            <a:endParaRPr lang="en-US" dirty="0"/>
          </a:p>
        </p:txBody>
      </p:sp>
      <p:sp>
        <p:nvSpPr>
          <p:cNvPr id="6" name="Content Placeholder 5">
            <a:extLst>
              <a:ext uri="{FF2B5EF4-FFF2-40B4-BE49-F238E27FC236}">
                <a16:creationId xmlns:a16="http://schemas.microsoft.com/office/drawing/2014/main" id="{99104DB5-F471-487B-8CAB-DFDB064E6F12}"/>
              </a:ext>
            </a:extLst>
          </p:cNvPr>
          <p:cNvSpPr>
            <a:spLocks noGrp="1"/>
          </p:cNvSpPr>
          <p:nvPr>
            <p:ph idx="1"/>
          </p:nvPr>
        </p:nvSpPr>
        <p:spPr/>
        <p:txBody>
          <a:bodyPr/>
          <a:lstStyle/>
          <a:p>
            <a:r>
              <a:rPr lang="en-US" dirty="0"/>
              <a:t>AI/ML projects are heavily based on data.</a:t>
            </a:r>
          </a:p>
          <a:p>
            <a:r>
              <a:rPr lang="en-US" dirty="0"/>
              <a:t>Often involves personally identifiable information (PII):</a:t>
            </a:r>
          </a:p>
          <a:p>
            <a:pPr lvl="1"/>
            <a:r>
              <a:rPr lang="en-US" dirty="0"/>
              <a:t>Data associated with an individual person, such as an employee, customer, or patient.</a:t>
            </a:r>
          </a:p>
          <a:p>
            <a:pPr lvl="1"/>
            <a:r>
              <a:rPr lang="en-US" dirty="0"/>
              <a:t>Can be used to uniquely identify, contact, or locate an individual.</a:t>
            </a:r>
          </a:p>
          <a:p>
            <a:pPr lvl="2"/>
            <a:r>
              <a:rPr lang="en-US" dirty="0"/>
              <a:t>Examples: Person's name, email address, home address, Social Security number (even if it's just the last 4 digits), and so forth.</a:t>
            </a:r>
          </a:p>
          <a:p>
            <a:pPr lvl="1"/>
            <a:r>
              <a:rPr lang="en-US" dirty="0"/>
              <a:t>Can be anonymized (any association with a specific person removed) so no longer considered sensitive.</a:t>
            </a:r>
          </a:p>
          <a:p>
            <a:pPr lvl="1"/>
            <a:r>
              <a:rPr lang="en-US" dirty="0"/>
              <a:t>Protected by government laws and regulations in more than 80 countries, requiring you to:</a:t>
            </a:r>
          </a:p>
          <a:p>
            <a:pPr lvl="2"/>
            <a:r>
              <a:rPr lang="en-US" dirty="0"/>
              <a:t>Protect any PII that is not publicly available information.</a:t>
            </a:r>
          </a:p>
          <a:p>
            <a:pPr lvl="2"/>
            <a:r>
              <a:rPr lang="en-US" dirty="0"/>
              <a:t>Inform the individual of the types of data being collected, its reason for collection, and planned uses of the data.</a:t>
            </a:r>
          </a:p>
          <a:p>
            <a:pPr lvl="2"/>
            <a:r>
              <a:rPr lang="en-US" dirty="0"/>
              <a:t>Protect information stored or transmitted in various forms.</a:t>
            </a:r>
          </a:p>
        </p:txBody>
      </p:sp>
      <p:sp>
        <p:nvSpPr>
          <p:cNvPr id="5" name="Title 4">
            <a:extLst>
              <a:ext uri="{FF2B5EF4-FFF2-40B4-BE49-F238E27FC236}">
                <a16:creationId xmlns:a16="http://schemas.microsoft.com/office/drawing/2014/main" id="{A37863F8-4A91-44A9-8D53-54B4CFDC7D8E}"/>
              </a:ext>
            </a:extLst>
          </p:cNvPr>
          <p:cNvSpPr>
            <a:spLocks noGrp="1"/>
          </p:cNvSpPr>
          <p:nvPr>
            <p:ph type="title"/>
          </p:nvPr>
        </p:nvSpPr>
        <p:spPr/>
        <p:txBody>
          <a:bodyPr/>
          <a:lstStyle/>
          <a:p>
            <a:r>
              <a:rPr lang="en-US" dirty="0"/>
              <a:t>Protected Data</a:t>
            </a:r>
          </a:p>
        </p:txBody>
      </p:sp>
    </p:spTree>
    <p:extLst>
      <p:ext uri="{BB962C8B-B14F-4D97-AF65-F5344CB8AC3E}">
        <p14:creationId xmlns:p14="http://schemas.microsoft.com/office/powerpoint/2010/main" val="28545248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0654D1-5A78-4DED-A5E8-E625487A52F1}"/>
              </a:ext>
            </a:extLst>
          </p:cNvPr>
          <p:cNvSpPr>
            <a:spLocks noGrp="1"/>
          </p:cNvSpPr>
          <p:nvPr>
            <p:ph type="sldNum" sz="quarter" idx="12"/>
          </p:nvPr>
        </p:nvSpPr>
        <p:spPr/>
        <p:txBody>
          <a:bodyPr/>
          <a:lstStyle/>
          <a:p>
            <a:fld id="{A8160BDD-7155-D744-B749-9730458604AD}" type="slidenum">
              <a:rPr lang="en-US" smtClean="0"/>
              <a:pPr/>
              <a:t>30</a:t>
            </a:fld>
            <a:endParaRPr lang="en-US" dirty="0"/>
          </a:p>
        </p:txBody>
      </p:sp>
      <p:sp>
        <p:nvSpPr>
          <p:cNvPr id="6" name="Text Placeholder 5">
            <a:extLst>
              <a:ext uri="{FF2B5EF4-FFF2-40B4-BE49-F238E27FC236}">
                <a16:creationId xmlns:a16="http://schemas.microsoft.com/office/drawing/2014/main" id="{983A9529-6EA4-46C3-B1FB-56547A9ECBAF}"/>
              </a:ext>
            </a:extLst>
          </p:cNvPr>
          <p:cNvSpPr>
            <a:spLocks noGrp="1"/>
          </p:cNvSpPr>
          <p:nvPr>
            <p:ph type="body" sz="quarter" idx="14"/>
          </p:nvPr>
        </p:nvSpPr>
        <p:spPr/>
        <p:txBody>
          <a:bodyPr/>
          <a:lstStyle/>
          <a:p>
            <a:r>
              <a:rPr lang="en-US" b="0" dirty="0"/>
              <a:t>Establish Data Privacy and Ethics Policies</a:t>
            </a:r>
            <a:endParaRPr lang="en-US" dirty="0"/>
          </a:p>
        </p:txBody>
      </p:sp>
      <p:pic>
        <p:nvPicPr>
          <p:cNvPr id="7" name="Picture 6">
            <a:extLst>
              <a:ext uri="{FF2B5EF4-FFF2-40B4-BE49-F238E27FC236}">
                <a16:creationId xmlns:a16="http://schemas.microsoft.com/office/drawing/2014/main" id="{AA987BEC-49D7-4F76-9984-62CE663B7AC1}"/>
              </a:ext>
            </a:extLst>
          </p:cNvPr>
          <p:cNvPicPr>
            <a:picLocks noChangeAspect="1"/>
          </p:cNvPicPr>
          <p:nvPr/>
        </p:nvPicPr>
        <p:blipFill>
          <a:blip r:embed="rId2"/>
          <a:stretch>
            <a:fillRect/>
          </a:stretch>
        </p:blipFill>
        <p:spPr>
          <a:xfrm>
            <a:off x="722313" y="2751833"/>
            <a:ext cx="5242571" cy="1655067"/>
          </a:xfrm>
          <a:prstGeom prst="rect">
            <a:avLst/>
          </a:prstGeom>
        </p:spPr>
      </p:pic>
    </p:spTree>
    <p:extLst>
      <p:ext uri="{BB962C8B-B14F-4D97-AF65-F5344CB8AC3E}">
        <p14:creationId xmlns:p14="http://schemas.microsoft.com/office/powerpoint/2010/main" val="2695939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4A7774-C6B3-401B-A28F-63AC63C23777}"/>
              </a:ext>
            </a:extLst>
          </p:cNvPr>
          <p:cNvSpPr>
            <a:spLocks noGrp="1"/>
          </p:cNvSpPr>
          <p:nvPr>
            <p:ph type="sldNum" sz="quarter" idx="12"/>
          </p:nvPr>
        </p:nvSpPr>
        <p:spPr/>
        <p:txBody>
          <a:bodyPr/>
          <a:lstStyle/>
          <a:p>
            <a:fld id="{A8160BDD-7155-D744-B749-9730458604AD}" type="slidenum">
              <a:rPr lang="en-US" smtClean="0"/>
              <a:pPr/>
              <a:t>31</a:t>
            </a:fld>
            <a:endParaRPr lang="en-US" dirty="0"/>
          </a:p>
        </p:txBody>
      </p:sp>
      <p:sp>
        <p:nvSpPr>
          <p:cNvPr id="3" name="Title 2">
            <a:extLst>
              <a:ext uri="{FF2B5EF4-FFF2-40B4-BE49-F238E27FC236}">
                <a16:creationId xmlns:a16="http://schemas.microsoft.com/office/drawing/2014/main" id="{C9725638-0B9E-4D95-A344-BE5C8D8106C5}"/>
              </a:ext>
            </a:extLst>
          </p:cNvPr>
          <p:cNvSpPr>
            <a:spLocks noGrp="1"/>
          </p:cNvSpPr>
          <p:nvPr>
            <p:ph type="title"/>
          </p:nvPr>
        </p:nvSpPr>
        <p:spPr/>
        <p:txBody>
          <a:bodyPr/>
          <a:lstStyle/>
          <a:p>
            <a:r>
              <a:rPr lang="en-US" dirty="0"/>
              <a:t>Privacy and Data Governance for AI and ML</a:t>
            </a:r>
          </a:p>
        </p:txBody>
      </p:sp>
      <p:sp>
        <p:nvSpPr>
          <p:cNvPr id="5" name="Content Placeholder 4">
            <a:extLst>
              <a:ext uri="{FF2B5EF4-FFF2-40B4-BE49-F238E27FC236}">
                <a16:creationId xmlns:a16="http://schemas.microsoft.com/office/drawing/2014/main" id="{90FAF20B-251C-4BD4-93DC-A49C297A7366}"/>
              </a:ext>
            </a:extLst>
          </p:cNvPr>
          <p:cNvSpPr>
            <a:spLocks noGrp="1"/>
          </p:cNvSpPr>
          <p:nvPr>
            <p:ph idx="1"/>
          </p:nvPr>
        </p:nvSpPr>
        <p:spPr/>
        <p:txBody>
          <a:bodyPr/>
          <a:lstStyle/>
          <a:p>
            <a:r>
              <a:rPr lang="en-US" dirty="0"/>
              <a:t>When it comes to data privacy, different people within an organization have different expertise and motivations.</a:t>
            </a:r>
          </a:p>
          <a:p>
            <a:pPr lvl="1"/>
            <a:r>
              <a:rPr lang="en-US" dirty="0"/>
              <a:t>Examples:</a:t>
            </a:r>
          </a:p>
          <a:p>
            <a:pPr lvl="2"/>
            <a:r>
              <a:rPr lang="en-US" b="1" dirty="0"/>
              <a:t>The legal team</a:t>
            </a:r>
            <a:r>
              <a:rPr lang="en-US" dirty="0"/>
              <a:t> may have a clear understanding of the applicable laws governing data privacy.</a:t>
            </a:r>
          </a:p>
          <a:p>
            <a:pPr lvl="2"/>
            <a:r>
              <a:rPr lang="en-US" b="1" dirty="0"/>
              <a:t>The IT team</a:t>
            </a:r>
            <a:r>
              <a:rPr lang="en-US" dirty="0"/>
              <a:t> may know how to implement technical protections for the data.</a:t>
            </a:r>
          </a:p>
          <a:p>
            <a:pPr lvl="2"/>
            <a:r>
              <a:rPr lang="en-US" b="1" dirty="0"/>
              <a:t>The business intelligence or data strategies team</a:t>
            </a:r>
            <a:r>
              <a:rPr lang="en-US" dirty="0"/>
              <a:t> may be more focused on how data must be used to accomplish the organization's business objectives.</a:t>
            </a:r>
          </a:p>
          <a:p>
            <a:pPr lvl="1"/>
            <a:r>
              <a:rPr lang="en-US" dirty="0"/>
              <a:t>Cooperation among these different functions is essential to find an acceptable balance between data use and data protection.</a:t>
            </a:r>
          </a:p>
          <a:p>
            <a:pPr lvl="1"/>
            <a:r>
              <a:rPr lang="en-US" dirty="0"/>
              <a:t>Various functions of the organization should work together to:</a:t>
            </a:r>
          </a:p>
          <a:p>
            <a:pPr lvl="2"/>
            <a:r>
              <a:rPr lang="en-US" dirty="0"/>
              <a:t>Identify applicable laws and standards.</a:t>
            </a:r>
          </a:p>
          <a:p>
            <a:pPr lvl="2"/>
            <a:r>
              <a:rPr lang="en-US" dirty="0"/>
              <a:t>Implement policies, practices, procedures, and tools to ensure a unified approach to data privacy.</a:t>
            </a:r>
          </a:p>
        </p:txBody>
      </p:sp>
    </p:spTree>
    <p:extLst>
      <p:ext uri="{BB962C8B-B14F-4D97-AF65-F5344CB8AC3E}">
        <p14:creationId xmlns:p14="http://schemas.microsoft.com/office/powerpoint/2010/main" val="2753162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4A7774-C6B3-401B-A28F-63AC63C23777}"/>
              </a:ext>
            </a:extLst>
          </p:cNvPr>
          <p:cNvSpPr>
            <a:spLocks noGrp="1"/>
          </p:cNvSpPr>
          <p:nvPr>
            <p:ph type="sldNum" sz="quarter" idx="12"/>
          </p:nvPr>
        </p:nvSpPr>
        <p:spPr/>
        <p:txBody>
          <a:bodyPr/>
          <a:lstStyle/>
          <a:p>
            <a:fld id="{A8160BDD-7155-D744-B749-9730458604AD}" type="slidenum">
              <a:rPr lang="en-US" smtClean="0"/>
              <a:pPr/>
              <a:t>32</a:t>
            </a:fld>
            <a:endParaRPr lang="en-US" dirty="0"/>
          </a:p>
        </p:txBody>
      </p:sp>
      <p:sp>
        <p:nvSpPr>
          <p:cNvPr id="5" name="Content Placeholder 4">
            <a:extLst>
              <a:ext uri="{FF2B5EF4-FFF2-40B4-BE49-F238E27FC236}">
                <a16:creationId xmlns:a16="http://schemas.microsoft.com/office/drawing/2014/main" id="{90FAF20B-251C-4BD4-93DC-A49C297A7366}"/>
              </a:ext>
            </a:extLst>
          </p:cNvPr>
          <p:cNvSpPr>
            <a:spLocks noGrp="1"/>
          </p:cNvSpPr>
          <p:nvPr>
            <p:ph idx="1"/>
          </p:nvPr>
        </p:nvSpPr>
        <p:spPr/>
        <p:txBody>
          <a:bodyPr/>
          <a:lstStyle/>
          <a:p>
            <a:r>
              <a:rPr lang="en-US" dirty="0"/>
              <a:t>Intellectual property (IP) rights are an issue of creativity.</a:t>
            </a:r>
          </a:p>
          <a:p>
            <a:pPr lvl="1"/>
            <a:r>
              <a:rPr lang="en-US" dirty="0"/>
              <a:t>Individuals who produce a creative work or the organization the individual works for generally own rights to the created work.</a:t>
            </a:r>
          </a:p>
          <a:p>
            <a:pPr lvl="1"/>
            <a:r>
              <a:rPr lang="en-US" dirty="0"/>
              <a:t>Legal protections may take the form of copyrights, patents, and so forth. </a:t>
            </a:r>
          </a:p>
          <a:p>
            <a:pPr lvl="1"/>
            <a:r>
              <a:rPr lang="en-US" dirty="0"/>
              <a:t>These laws were created based on the premise that humans did the creative work.</a:t>
            </a:r>
          </a:p>
          <a:p>
            <a:r>
              <a:rPr lang="en-US" dirty="0"/>
              <a:t>When autonomous machines perform creative work:</a:t>
            </a:r>
          </a:p>
          <a:p>
            <a:pPr lvl="1"/>
            <a:r>
              <a:rPr lang="en-US" dirty="0"/>
              <a:t>IP is complicated.</a:t>
            </a:r>
          </a:p>
          <a:p>
            <a:pPr lvl="1"/>
            <a:r>
              <a:rPr lang="en-US" dirty="0"/>
              <a:t>It creates ambiguity around who owns IP rights.</a:t>
            </a:r>
          </a:p>
          <a:p>
            <a:pPr lvl="1"/>
            <a:r>
              <a:rPr lang="en-US" dirty="0"/>
              <a:t>Can a machine have property rights?</a:t>
            </a:r>
          </a:p>
          <a:p>
            <a:pPr lvl="1"/>
            <a:r>
              <a:rPr lang="en-US" dirty="0"/>
              <a:t>The creative work is essentially "made for hire" by the machine, so the person or organization who owns the machine would then own the rights to creative works.</a:t>
            </a:r>
          </a:p>
          <a:p>
            <a:r>
              <a:rPr lang="en-US" dirty="0"/>
              <a:t>The concept of creative works made by machines introduces a variety of ethical and legal concerns for organizations.</a:t>
            </a:r>
          </a:p>
          <a:p>
            <a:pPr lvl="1"/>
            <a:r>
              <a:rPr lang="en-US" dirty="0"/>
              <a:t>Examples:</a:t>
            </a:r>
          </a:p>
          <a:p>
            <a:pPr lvl="2"/>
            <a:r>
              <a:rPr lang="en-US" dirty="0"/>
              <a:t>Duration of IP protections</a:t>
            </a:r>
          </a:p>
          <a:p>
            <a:pPr lvl="2"/>
            <a:r>
              <a:rPr lang="en-US" dirty="0"/>
              <a:t>IP rights violated by AI</a:t>
            </a:r>
          </a:p>
          <a:p>
            <a:pPr lvl="2"/>
            <a:r>
              <a:rPr lang="en-US" dirty="0"/>
              <a:t>Protecting the AI or ML itself</a:t>
            </a:r>
          </a:p>
        </p:txBody>
      </p:sp>
      <p:sp>
        <p:nvSpPr>
          <p:cNvPr id="3" name="Title 2">
            <a:extLst>
              <a:ext uri="{FF2B5EF4-FFF2-40B4-BE49-F238E27FC236}">
                <a16:creationId xmlns:a16="http://schemas.microsoft.com/office/drawing/2014/main" id="{C9725638-0B9E-4D95-A344-BE5C8D8106C5}"/>
              </a:ext>
            </a:extLst>
          </p:cNvPr>
          <p:cNvSpPr>
            <a:spLocks noGrp="1"/>
          </p:cNvSpPr>
          <p:nvPr>
            <p:ph type="title"/>
          </p:nvPr>
        </p:nvSpPr>
        <p:spPr/>
        <p:txBody>
          <a:bodyPr/>
          <a:lstStyle/>
          <a:p>
            <a:r>
              <a:rPr lang="en-US" dirty="0"/>
              <a:t>Intellectual Property</a:t>
            </a:r>
          </a:p>
        </p:txBody>
      </p:sp>
    </p:spTree>
    <p:extLst>
      <p:ext uri="{BB962C8B-B14F-4D97-AF65-F5344CB8AC3E}">
        <p14:creationId xmlns:p14="http://schemas.microsoft.com/office/powerpoint/2010/main" val="499095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4A7774-C6B3-401B-A28F-63AC63C23777}"/>
              </a:ext>
            </a:extLst>
          </p:cNvPr>
          <p:cNvSpPr>
            <a:spLocks noGrp="1"/>
          </p:cNvSpPr>
          <p:nvPr>
            <p:ph type="sldNum" sz="quarter" idx="12"/>
          </p:nvPr>
        </p:nvSpPr>
        <p:spPr/>
        <p:txBody>
          <a:bodyPr/>
          <a:lstStyle/>
          <a:p>
            <a:fld id="{A8160BDD-7155-D744-B749-9730458604AD}" type="slidenum">
              <a:rPr lang="en-US" smtClean="0"/>
              <a:pPr/>
              <a:t>33</a:t>
            </a:fld>
            <a:endParaRPr lang="en-US" dirty="0"/>
          </a:p>
        </p:txBody>
      </p:sp>
      <p:sp>
        <p:nvSpPr>
          <p:cNvPr id="5" name="Content Placeholder 4">
            <a:extLst>
              <a:ext uri="{FF2B5EF4-FFF2-40B4-BE49-F238E27FC236}">
                <a16:creationId xmlns:a16="http://schemas.microsoft.com/office/drawing/2014/main" id="{90FAF20B-251C-4BD4-93DC-A49C297A7366}"/>
              </a:ext>
            </a:extLst>
          </p:cNvPr>
          <p:cNvSpPr>
            <a:spLocks noGrp="1"/>
          </p:cNvSpPr>
          <p:nvPr>
            <p:ph idx="1"/>
          </p:nvPr>
        </p:nvSpPr>
        <p:spPr/>
        <p:txBody>
          <a:bodyPr/>
          <a:lstStyle/>
          <a:p>
            <a:r>
              <a:rPr lang="en-US" dirty="0"/>
              <a:t>AI technologies:</a:t>
            </a:r>
          </a:p>
          <a:p>
            <a:pPr lvl="1"/>
            <a:r>
              <a:rPr lang="en-US" dirty="0"/>
              <a:t>Increase the power and influence of nations with access to them.</a:t>
            </a:r>
          </a:p>
          <a:p>
            <a:pPr lvl="1"/>
            <a:r>
              <a:rPr lang="en-US" dirty="0"/>
              <a:t>Can be used to create disparity, increase war-making capabilities, and subjugate people.</a:t>
            </a:r>
          </a:p>
          <a:p>
            <a:pPr lvl="1"/>
            <a:r>
              <a:rPr lang="en-US" dirty="0"/>
              <a:t>Also provide much potential to benefit humanity.</a:t>
            </a:r>
          </a:p>
          <a:p>
            <a:r>
              <a:rPr lang="en-US" dirty="0"/>
              <a:t>There are many examples of international cooperation, sharing, and moves toward governance to promote the common good:</a:t>
            </a:r>
          </a:p>
          <a:p>
            <a:pPr lvl="1"/>
            <a:r>
              <a:rPr lang="en-US" dirty="0"/>
              <a:t>Improving healthcare, agriculture, and other fields that benefit humanity.</a:t>
            </a:r>
          </a:p>
          <a:p>
            <a:pPr lvl="1"/>
            <a:r>
              <a:rPr lang="en-US" dirty="0"/>
              <a:t>Increasingly important for humanitarian principles to guide the development of AI that is safe and beneficial, while reducing the associated risks to humanity.</a:t>
            </a:r>
          </a:p>
          <a:p>
            <a:r>
              <a:rPr lang="en-US" dirty="0"/>
              <a:t>Concerns:</a:t>
            </a:r>
          </a:p>
          <a:p>
            <a:pPr lvl="1"/>
            <a:r>
              <a:rPr lang="en-US" dirty="0"/>
              <a:t>Transparency</a:t>
            </a:r>
          </a:p>
          <a:p>
            <a:pPr lvl="1"/>
            <a:r>
              <a:rPr lang="en-US" dirty="0"/>
              <a:t>Privacy</a:t>
            </a:r>
          </a:p>
          <a:p>
            <a:pPr lvl="1"/>
            <a:r>
              <a:rPr lang="en-US" dirty="0"/>
              <a:t>Job Elimination</a:t>
            </a:r>
          </a:p>
          <a:p>
            <a:pPr lvl="1"/>
            <a:r>
              <a:rPr lang="en-US" dirty="0"/>
              <a:t>Disinformation</a:t>
            </a:r>
          </a:p>
        </p:txBody>
      </p:sp>
      <p:sp>
        <p:nvSpPr>
          <p:cNvPr id="3" name="Title 2">
            <a:extLst>
              <a:ext uri="{FF2B5EF4-FFF2-40B4-BE49-F238E27FC236}">
                <a16:creationId xmlns:a16="http://schemas.microsoft.com/office/drawing/2014/main" id="{C9725638-0B9E-4D95-A344-BE5C8D8106C5}"/>
              </a:ext>
            </a:extLst>
          </p:cNvPr>
          <p:cNvSpPr>
            <a:spLocks noGrp="1"/>
          </p:cNvSpPr>
          <p:nvPr>
            <p:ph type="title"/>
          </p:nvPr>
        </p:nvSpPr>
        <p:spPr/>
        <p:txBody>
          <a:bodyPr/>
          <a:lstStyle/>
          <a:p>
            <a:r>
              <a:rPr lang="en-US" dirty="0"/>
              <a:t>Humanitarian Principles</a:t>
            </a:r>
          </a:p>
        </p:txBody>
      </p:sp>
      <p:sp>
        <p:nvSpPr>
          <p:cNvPr id="6" name="Content Placeholder 4">
            <a:extLst>
              <a:ext uri="{FF2B5EF4-FFF2-40B4-BE49-F238E27FC236}">
                <a16:creationId xmlns:a16="http://schemas.microsoft.com/office/drawing/2014/main" id="{200397FB-D4F0-408D-880C-143F0E047319}"/>
              </a:ext>
            </a:extLst>
          </p:cNvPr>
          <p:cNvSpPr txBox="1">
            <a:spLocks/>
          </p:cNvSpPr>
          <p:nvPr/>
        </p:nvSpPr>
        <p:spPr>
          <a:xfrm>
            <a:off x="2332545" y="4261178"/>
            <a:ext cx="3902528" cy="153912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t>Cybersecurity</a:t>
            </a:r>
          </a:p>
          <a:p>
            <a:pPr lvl="1"/>
            <a:r>
              <a:rPr lang="en-US" dirty="0"/>
              <a:t>Disparity</a:t>
            </a:r>
          </a:p>
          <a:p>
            <a:pPr lvl="1"/>
            <a:r>
              <a:rPr lang="en-US" dirty="0"/>
              <a:t>Weaponization</a:t>
            </a:r>
          </a:p>
          <a:p>
            <a:pPr lvl="1"/>
            <a:r>
              <a:rPr lang="en-US" dirty="0"/>
              <a:t>Unintended Consequences</a:t>
            </a:r>
          </a:p>
        </p:txBody>
      </p:sp>
    </p:spTree>
    <p:extLst>
      <p:ext uri="{BB962C8B-B14F-4D97-AF65-F5344CB8AC3E}">
        <p14:creationId xmlns:p14="http://schemas.microsoft.com/office/powerpoint/2010/main" val="126116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F84C1-3500-4E4F-83C8-ABA3124AC5C9}"/>
              </a:ext>
            </a:extLst>
          </p:cNvPr>
          <p:cNvSpPr>
            <a:spLocks noGrp="1"/>
          </p:cNvSpPr>
          <p:nvPr>
            <p:ph type="sldNum" sz="quarter" idx="12"/>
          </p:nvPr>
        </p:nvSpPr>
        <p:spPr/>
        <p:txBody>
          <a:bodyPr/>
          <a:lstStyle/>
          <a:p>
            <a:fld id="{A8160BDD-7155-D744-B749-9730458604AD}" type="slidenum">
              <a:rPr lang="en-US" smtClean="0"/>
              <a:pPr/>
              <a:t>34</a:t>
            </a:fld>
            <a:endParaRPr lang="en-US" dirty="0"/>
          </a:p>
        </p:txBody>
      </p:sp>
      <p:sp>
        <p:nvSpPr>
          <p:cNvPr id="6" name="Content Placeholder 5">
            <a:extLst>
              <a:ext uri="{FF2B5EF4-FFF2-40B4-BE49-F238E27FC236}">
                <a16:creationId xmlns:a16="http://schemas.microsoft.com/office/drawing/2014/main" id="{FECF64E5-77FD-4238-95F9-C4E1C31A5AFE}"/>
              </a:ext>
            </a:extLst>
          </p:cNvPr>
          <p:cNvSpPr>
            <a:spLocks noGrp="1"/>
          </p:cNvSpPr>
          <p:nvPr>
            <p:ph idx="1"/>
          </p:nvPr>
        </p:nvSpPr>
        <p:spPr/>
        <p:txBody>
          <a:bodyPr/>
          <a:lstStyle/>
          <a:p>
            <a:r>
              <a:rPr lang="en-US" dirty="0"/>
              <a:t>The goal of AI research should be to create not undirected intelligence, but beneficial intelligence.</a:t>
            </a:r>
          </a:p>
          <a:p>
            <a:r>
              <a:rPr lang="en-US" dirty="0"/>
              <a:t>Investments in AI should be accompanied by funding for research on ensuring its beneficial use.</a:t>
            </a:r>
          </a:p>
          <a:p>
            <a:r>
              <a:rPr lang="en-US" dirty="0"/>
              <a:t>There should be constructive and healthy exchange between AI researchers and policymakers.</a:t>
            </a:r>
          </a:p>
          <a:p>
            <a:r>
              <a:rPr lang="en-US" dirty="0"/>
              <a:t>A culture of cooperation, trust, and transparency should be fostered among researchers and developers of AI.</a:t>
            </a:r>
          </a:p>
          <a:p>
            <a:r>
              <a:rPr lang="en-US" dirty="0"/>
              <a:t>Teams developing AI systems should actively cooperate to avoid corner-cutting on safety standards.</a:t>
            </a:r>
          </a:p>
        </p:txBody>
      </p:sp>
      <p:sp>
        <p:nvSpPr>
          <p:cNvPr id="5" name="Title 4">
            <a:extLst>
              <a:ext uri="{FF2B5EF4-FFF2-40B4-BE49-F238E27FC236}">
                <a16:creationId xmlns:a16="http://schemas.microsoft.com/office/drawing/2014/main" id="{9DB3CA1A-3A4B-4852-B569-BA981CE523A0}"/>
              </a:ext>
            </a:extLst>
          </p:cNvPr>
          <p:cNvSpPr>
            <a:spLocks noGrp="1"/>
          </p:cNvSpPr>
          <p:nvPr>
            <p:ph type="title"/>
          </p:nvPr>
        </p:nvSpPr>
        <p:spPr/>
        <p:txBody>
          <a:bodyPr/>
          <a:lstStyle/>
          <a:p>
            <a:r>
              <a:rPr lang="en-US" dirty="0"/>
              <a:t>Asilomar AI Principles – Research</a:t>
            </a:r>
          </a:p>
        </p:txBody>
      </p:sp>
      <p:pic>
        <p:nvPicPr>
          <p:cNvPr id="7" name="Picture 6" descr="Image result for checklist png">
            <a:extLst>
              <a:ext uri="{FF2B5EF4-FFF2-40B4-BE49-F238E27FC236}">
                <a16:creationId xmlns:a16="http://schemas.microsoft.com/office/drawing/2014/main" id="{B4442A25-FC67-4AD9-A644-BD113A31C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5597477"/>
            <a:ext cx="1612891" cy="106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410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F84C1-3500-4E4F-83C8-ABA3124AC5C9}"/>
              </a:ext>
            </a:extLst>
          </p:cNvPr>
          <p:cNvSpPr>
            <a:spLocks noGrp="1"/>
          </p:cNvSpPr>
          <p:nvPr>
            <p:ph type="sldNum" sz="quarter" idx="12"/>
          </p:nvPr>
        </p:nvSpPr>
        <p:spPr/>
        <p:txBody>
          <a:bodyPr/>
          <a:lstStyle/>
          <a:p>
            <a:fld id="{A8160BDD-7155-D744-B749-9730458604AD}" type="slidenum">
              <a:rPr lang="en-US" smtClean="0"/>
              <a:pPr/>
              <a:t>35</a:t>
            </a:fld>
            <a:endParaRPr lang="en-US" dirty="0"/>
          </a:p>
        </p:txBody>
      </p:sp>
      <p:sp>
        <p:nvSpPr>
          <p:cNvPr id="6" name="Content Placeholder 5">
            <a:extLst>
              <a:ext uri="{FF2B5EF4-FFF2-40B4-BE49-F238E27FC236}">
                <a16:creationId xmlns:a16="http://schemas.microsoft.com/office/drawing/2014/main" id="{FECF64E5-77FD-4238-95F9-C4E1C31A5AFE}"/>
              </a:ext>
            </a:extLst>
          </p:cNvPr>
          <p:cNvSpPr>
            <a:spLocks noGrp="1"/>
          </p:cNvSpPr>
          <p:nvPr>
            <p:ph idx="1"/>
          </p:nvPr>
        </p:nvSpPr>
        <p:spPr>
          <a:xfrm>
            <a:off x="341925" y="1243048"/>
            <a:ext cx="8460150" cy="4920960"/>
          </a:xfrm>
        </p:spPr>
        <p:txBody>
          <a:bodyPr/>
          <a:lstStyle/>
          <a:p>
            <a:r>
              <a:rPr lang="en-US" dirty="0"/>
              <a:t>AI systems should be safe and secure throughout their operational lifetime, and verifiably so where applicable and feasible.</a:t>
            </a:r>
          </a:p>
          <a:p>
            <a:r>
              <a:rPr lang="en-US" dirty="0"/>
              <a:t>If an AI system causes harm, it should be possible to ascertain why.</a:t>
            </a:r>
          </a:p>
          <a:p>
            <a:r>
              <a:rPr lang="en-US" dirty="0"/>
              <a:t>Any involvement by an autonomous system in judicial decision-making should provide a satisfactory explanation auditable by a competent human authority.</a:t>
            </a:r>
          </a:p>
          <a:p>
            <a:r>
              <a:rPr lang="en-US" dirty="0"/>
              <a:t>Designers and builders of advanced AI systems are stakeholders in the moral implications of their use, misuse, and actions, with a responsibility and opportunity to shape those implications.</a:t>
            </a:r>
          </a:p>
          <a:p>
            <a:r>
              <a:rPr lang="en-US" dirty="0"/>
              <a:t>Highly autonomous AI systems should be designed so that their goals and behaviors can be assured to align with human values throughout their operation.</a:t>
            </a:r>
          </a:p>
          <a:p>
            <a:r>
              <a:rPr lang="en-US" dirty="0"/>
              <a:t>AI systems should be designed and operated so as to be compatible with ideals of human dignity, rights, freedoms, and cultural diversity.</a:t>
            </a:r>
          </a:p>
          <a:p>
            <a:r>
              <a:rPr lang="en-US" dirty="0"/>
              <a:t>People should have the right to access, manage, and control the data they generate, given AI systems' power to analyze and utilize that data.</a:t>
            </a:r>
          </a:p>
          <a:p>
            <a:r>
              <a:rPr lang="en-US" dirty="0"/>
              <a:t>The application of AI to personal data must not unreasonably curtail people's real or perceived liberty.</a:t>
            </a:r>
          </a:p>
        </p:txBody>
      </p:sp>
      <p:sp>
        <p:nvSpPr>
          <p:cNvPr id="5" name="Title 4">
            <a:extLst>
              <a:ext uri="{FF2B5EF4-FFF2-40B4-BE49-F238E27FC236}">
                <a16:creationId xmlns:a16="http://schemas.microsoft.com/office/drawing/2014/main" id="{9DB3CA1A-3A4B-4852-B569-BA981CE523A0}"/>
              </a:ext>
            </a:extLst>
          </p:cNvPr>
          <p:cNvSpPr>
            <a:spLocks noGrp="1"/>
          </p:cNvSpPr>
          <p:nvPr>
            <p:ph type="title"/>
          </p:nvPr>
        </p:nvSpPr>
        <p:spPr/>
        <p:txBody>
          <a:bodyPr/>
          <a:lstStyle/>
          <a:p>
            <a:r>
              <a:rPr lang="en-US" dirty="0"/>
              <a:t>Asilomar AI Principles – Ethics and Values (1 of 2)</a:t>
            </a:r>
          </a:p>
        </p:txBody>
      </p:sp>
      <p:pic>
        <p:nvPicPr>
          <p:cNvPr id="7" name="Picture 6" descr="Image result for checklist png">
            <a:extLst>
              <a:ext uri="{FF2B5EF4-FFF2-40B4-BE49-F238E27FC236}">
                <a16:creationId xmlns:a16="http://schemas.microsoft.com/office/drawing/2014/main" id="{B4442A25-FC67-4AD9-A644-BD113A31C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5597477"/>
            <a:ext cx="1612891" cy="106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07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F84C1-3500-4E4F-83C8-ABA3124AC5C9}"/>
              </a:ext>
            </a:extLst>
          </p:cNvPr>
          <p:cNvSpPr>
            <a:spLocks noGrp="1"/>
          </p:cNvSpPr>
          <p:nvPr>
            <p:ph type="sldNum" sz="quarter" idx="12"/>
          </p:nvPr>
        </p:nvSpPr>
        <p:spPr/>
        <p:txBody>
          <a:bodyPr/>
          <a:lstStyle/>
          <a:p>
            <a:fld id="{A8160BDD-7155-D744-B749-9730458604AD}" type="slidenum">
              <a:rPr lang="en-US" smtClean="0"/>
              <a:pPr/>
              <a:t>36</a:t>
            </a:fld>
            <a:endParaRPr lang="en-US" dirty="0"/>
          </a:p>
        </p:txBody>
      </p:sp>
      <p:sp>
        <p:nvSpPr>
          <p:cNvPr id="6" name="Content Placeholder 5">
            <a:extLst>
              <a:ext uri="{FF2B5EF4-FFF2-40B4-BE49-F238E27FC236}">
                <a16:creationId xmlns:a16="http://schemas.microsoft.com/office/drawing/2014/main" id="{FECF64E5-77FD-4238-95F9-C4E1C31A5AFE}"/>
              </a:ext>
            </a:extLst>
          </p:cNvPr>
          <p:cNvSpPr>
            <a:spLocks noGrp="1"/>
          </p:cNvSpPr>
          <p:nvPr>
            <p:ph idx="1"/>
          </p:nvPr>
        </p:nvSpPr>
        <p:spPr/>
        <p:txBody>
          <a:bodyPr/>
          <a:lstStyle/>
          <a:p>
            <a:r>
              <a:rPr lang="en-US" dirty="0"/>
              <a:t>AI technologies should benefit and empower as many people as possible.</a:t>
            </a:r>
          </a:p>
          <a:p>
            <a:r>
              <a:rPr lang="en-US" dirty="0"/>
              <a:t>The economic prosperity created by AI should be shared broadly, to benefit all of humanity.</a:t>
            </a:r>
          </a:p>
          <a:p>
            <a:r>
              <a:rPr lang="en-US" dirty="0"/>
              <a:t>Humans should choose how and whether to delegate decisions to AI systems, to accomplish human-chosen objectives.</a:t>
            </a:r>
          </a:p>
          <a:p>
            <a:r>
              <a:rPr lang="en-US" dirty="0"/>
              <a:t>The power conferred by control of highly advanced AI systems should respect and improve, rather than subvert, the social and civic processes on which the health of society depends.</a:t>
            </a:r>
          </a:p>
          <a:p>
            <a:r>
              <a:rPr lang="en-US" dirty="0"/>
              <a:t>An arms race in lethal autonomous weapons should be avoided.</a:t>
            </a:r>
          </a:p>
        </p:txBody>
      </p:sp>
      <p:sp>
        <p:nvSpPr>
          <p:cNvPr id="5" name="Title 4">
            <a:extLst>
              <a:ext uri="{FF2B5EF4-FFF2-40B4-BE49-F238E27FC236}">
                <a16:creationId xmlns:a16="http://schemas.microsoft.com/office/drawing/2014/main" id="{9DB3CA1A-3A4B-4852-B569-BA981CE523A0}"/>
              </a:ext>
            </a:extLst>
          </p:cNvPr>
          <p:cNvSpPr>
            <a:spLocks noGrp="1"/>
          </p:cNvSpPr>
          <p:nvPr>
            <p:ph type="title"/>
          </p:nvPr>
        </p:nvSpPr>
        <p:spPr/>
        <p:txBody>
          <a:bodyPr/>
          <a:lstStyle/>
          <a:p>
            <a:r>
              <a:rPr lang="en-US" dirty="0"/>
              <a:t>Asilomar AI Principles – Ethics and Values (2 of 2)</a:t>
            </a:r>
          </a:p>
        </p:txBody>
      </p:sp>
      <p:pic>
        <p:nvPicPr>
          <p:cNvPr id="7" name="Picture 6" descr="Image result for checklist png">
            <a:extLst>
              <a:ext uri="{FF2B5EF4-FFF2-40B4-BE49-F238E27FC236}">
                <a16:creationId xmlns:a16="http://schemas.microsoft.com/office/drawing/2014/main" id="{B4442A25-FC67-4AD9-A644-BD113A31C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5597477"/>
            <a:ext cx="1612891" cy="106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032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F84C1-3500-4E4F-83C8-ABA3124AC5C9}"/>
              </a:ext>
            </a:extLst>
          </p:cNvPr>
          <p:cNvSpPr>
            <a:spLocks noGrp="1"/>
          </p:cNvSpPr>
          <p:nvPr>
            <p:ph type="sldNum" sz="quarter" idx="12"/>
          </p:nvPr>
        </p:nvSpPr>
        <p:spPr/>
        <p:txBody>
          <a:bodyPr/>
          <a:lstStyle/>
          <a:p>
            <a:fld id="{A8160BDD-7155-D744-B749-9730458604AD}" type="slidenum">
              <a:rPr lang="en-US" smtClean="0"/>
              <a:pPr/>
              <a:t>37</a:t>
            </a:fld>
            <a:endParaRPr lang="en-US" dirty="0"/>
          </a:p>
        </p:txBody>
      </p:sp>
      <p:sp>
        <p:nvSpPr>
          <p:cNvPr id="6" name="Content Placeholder 5">
            <a:extLst>
              <a:ext uri="{FF2B5EF4-FFF2-40B4-BE49-F238E27FC236}">
                <a16:creationId xmlns:a16="http://schemas.microsoft.com/office/drawing/2014/main" id="{FECF64E5-77FD-4238-95F9-C4E1C31A5AFE}"/>
              </a:ext>
            </a:extLst>
          </p:cNvPr>
          <p:cNvSpPr>
            <a:spLocks noGrp="1"/>
          </p:cNvSpPr>
          <p:nvPr>
            <p:ph idx="1"/>
          </p:nvPr>
        </p:nvSpPr>
        <p:spPr/>
        <p:txBody>
          <a:bodyPr/>
          <a:lstStyle/>
          <a:p>
            <a:r>
              <a:rPr lang="en-US" dirty="0"/>
              <a:t>Unless there is consensus, avoid strong assumptions regarding upper limits on future AI capabilities.</a:t>
            </a:r>
          </a:p>
          <a:p>
            <a:r>
              <a:rPr lang="en-US" dirty="0"/>
              <a:t>Advanced AI could represent a profound change in the history of life on Earth, and should be planned for and managed with commensurate care and resources.</a:t>
            </a:r>
          </a:p>
          <a:p>
            <a:r>
              <a:rPr lang="en-US" dirty="0"/>
              <a:t>Risks posed by AI systems, especially catastrophic or existential risks, must be subject to planning and mitigation efforts commensurate with their expected impact.</a:t>
            </a:r>
          </a:p>
          <a:p>
            <a:r>
              <a:rPr lang="en-US" dirty="0"/>
              <a:t>AI systems designed to recursively self-improve or self-replicate in a manner that could lead to rapidly increasing quality or quantity must be subject to strict safety and control measures.</a:t>
            </a:r>
          </a:p>
          <a:p>
            <a:r>
              <a:rPr lang="en-US" dirty="0"/>
              <a:t>Superintelligence should only be developed in the service of widely shared ethical ideals, and for the benefit of all humanity rather than one state or organization.</a:t>
            </a:r>
          </a:p>
        </p:txBody>
      </p:sp>
      <p:sp>
        <p:nvSpPr>
          <p:cNvPr id="5" name="Title 4">
            <a:extLst>
              <a:ext uri="{FF2B5EF4-FFF2-40B4-BE49-F238E27FC236}">
                <a16:creationId xmlns:a16="http://schemas.microsoft.com/office/drawing/2014/main" id="{9DB3CA1A-3A4B-4852-B569-BA981CE523A0}"/>
              </a:ext>
            </a:extLst>
          </p:cNvPr>
          <p:cNvSpPr>
            <a:spLocks noGrp="1"/>
          </p:cNvSpPr>
          <p:nvPr>
            <p:ph type="title"/>
          </p:nvPr>
        </p:nvSpPr>
        <p:spPr/>
        <p:txBody>
          <a:bodyPr/>
          <a:lstStyle/>
          <a:p>
            <a:r>
              <a:rPr lang="en-US" dirty="0"/>
              <a:t>Asilomar AI Principles – Longer Term Issues</a:t>
            </a:r>
          </a:p>
        </p:txBody>
      </p:sp>
      <p:pic>
        <p:nvPicPr>
          <p:cNvPr id="7" name="Picture 6" descr="Image result for checklist png">
            <a:extLst>
              <a:ext uri="{FF2B5EF4-FFF2-40B4-BE49-F238E27FC236}">
                <a16:creationId xmlns:a16="http://schemas.microsoft.com/office/drawing/2014/main" id="{B4442A25-FC67-4AD9-A644-BD113A31C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5597477"/>
            <a:ext cx="1612891" cy="106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541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F84C1-3500-4E4F-83C8-ABA3124AC5C9}"/>
              </a:ext>
            </a:extLst>
          </p:cNvPr>
          <p:cNvSpPr>
            <a:spLocks noGrp="1"/>
          </p:cNvSpPr>
          <p:nvPr>
            <p:ph type="sldNum" sz="quarter" idx="12"/>
          </p:nvPr>
        </p:nvSpPr>
        <p:spPr/>
        <p:txBody>
          <a:bodyPr/>
          <a:lstStyle/>
          <a:p>
            <a:fld id="{A8160BDD-7155-D744-B749-9730458604AD}" type="slidenum">
              <a:rPr lang="en-US" smtClean="0"/>
              <a:pPr/>
              <a:t>38</a:t>
            </a:fld>
            <a:endParaRPr lang="en-US" dirty="0"/>
          </a:p>
        </p:txBody>
      </p:sp>
      <p:sp>
        <p:nvSpPr>
          <p:cNvPr id="6" name="Content Placeholder 5">
            <a:extLst>
              <a:ext uri="{FF2B5EF4-FFF2-40B4-BE49-F238E27FC236}">
                <a16:creationId xmlns:a16="http://schemas.microsoft.com/office/drawing/2014/main" id="{FECF64E5-77FD-4238-95F9-C4E1C31A5AFE}"/>
              </a:ext>
            </a:extLst>
          </p:cNvPr>
          <p:cNvSpPr>
            <a:spLocks noGrp="1"/>
          </p:cNvSpPr>
          <p:nvPr>
            <p:ph idx="1"/>
          </p:nvPr>
        </p:nvSpPr>
        <p:spPr/>
        <p:txBody>
          <a:bodyPr/>
          <a:lstStyle/>
          <a:p>
            <a:r>
              <a:rPr lang="en-US" dirty="0"/>
              <a:t>Inform users (through a clear and well-written terms and conditions page, for example) how their data is processed, including collection, storage, processing, and deletion.</a:t>
            </a:r>
          </a:p>
          <a:p>
            <a:r>
              <a:rPr lang="en-US" dirty="0"/>
              <a:t>If the application or terms of data use change, provide release notes or notifications to clearly and simply explain what has changed.</a:t>
            </a:r>
          </a:p>
          <a:p>
            <a:r>
              <a:rPr lang="en-US" dirty="0"/>
              <a:t>Track which users have consented to the terms and conditions, including the version if terms and conditions have changed over time.</a:t>
            </a:r>
          </a:p>
          <a:p>
            <a:r>
              <a:rPr lang="en-US" dirty="0"/>
              <a:t>Implement a Do Not Track feature on the server side, so users can disable tracking, and provide an opt-out capability for users.</a:t>
            </a:r>
          </a:p>
          <a:p>
            <a:r>
              <a:rPr lang="en-US" dirty="0"/>
              <a:t>Provide users with a list of all tracking mechanisms used in the software, explaining how and by whom the information is used.</a:t>
            </a:r>
          </a:p>
        </p:txBody>
      </p:sp>
      <p:sp>
        <p:nvSpPr>
          <p:cNvPr id="5" name="Title 4">
            <a:extLst>
              <a:ext uri="{FF2B5EF4-FFF2-40B4-BE49-F238E27FC236}">
                <a16:creationId xmlns:a16="http://schemas.microsoft.com/office/drawing/2014/main" id="{9DB3CA1A-3A4B-4852-B569-BA981CE523A0}"/>
              </a:ext>
            </a:extLst>
          </p:cNvPr>
          <p:cNvSpPr>
            <a:spLocks noGrp="1"/>
          </p:cNvSpPr>
          <p:nvPr>
            <p:ph type="title"/>
          </p:nvPr>
        </p:nvSpPr>
        <p:spPr/>
        <p:txBody>
          <a:bodyPr/>
          <a:lstStyle/>
          <a:p>
            <a:r>
              <a:rPr lang="en-US" dirty="0"/>
              <a:t>Make Sure Privacy Policies, Terms, and Conditions Are Clear</a:t>
            </a:r>
          </a:p>
        </p:txBody>
      </p:sp>
      <p:pic>
        <p:nvPicPr>
          <p:cNvPr id="7" name="Picture 6" descr="Image result for checklist png">
            <a:extLst>
              <a:ext uri="{FF2B5EF4-FFF2-40B4-BE49-F238E27FC236}">
                <a16:creationId xmlns:a16="http://schemas.microsoft.com/office/drawing/2014/main" id="{B4442A25-FC67-4AD9-A644-BD113A31C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5597477"/>
            <a:ext cx="1612891" cy="106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355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F84C1-3500-4E4F-83C8-ABA3124AC5C9}"/>
              </a:ext>
            </a:extLst>
          </p:cNvPr>
          <p:cNvSpPr>
            <a:spLocks noGrp="1"/>
          </p:cNvSpPr>
          <p:nvPr>
            <p:ph type="sldNum" sz="quarter" idx="12"/>
          </p:nvPr>
        </p:nvSpPr>
        <p:spPr/>
        <p:txBody>
          <a:bodyPr/>
          <a:lstStyle/>
          <a:p>
            <a:fld id="{A8160BDD-7155-D744-B749-9730458604AD}" type="slidenum">
              <a:rPr lang="en-US" smtClean="0"/>
              <a:pPr/>
              <a:t>39</a:t>
            </a:fld>
            <a:endParaRPr lang="en-US" dirty="0"/>
          </a:p>
        </p:txBody>
      </p:sp>
      <p:sp>
        <p:nvSpPr>
          <p:cNvPr id="6" name="Content Placeholder 5">
            <a:extLst>
              <a:ext uri="{FF2B5EF4-FFF2-40B4-BE49-F238E27FC236}">
                <a16:creationId xmlns:a16="http://schemas.microsoft.com/office/drawing/2014/main" id="{FECF64E5-77FD-4238-95F9-C4E1C31A5AFE}"/>
              </a:ext>
            </a:extLst>
          </p:cNvPr>
          <p:cNvSpPr>
            <a:spLocks noGrp="1"/>
          </p:cNvSpPr>
          <p:nvPr>
            <p:ph idx="1"/>
          </p:nvPr>
        </p:nvSpPr>
        <p:spPr/>
        <p:txBody>
          <a:bodyPr/>
          <a:lstStyle/>
          <a:p>
            <a:r>
              <a:rPr lang="en-US" dirty="0"/>
              <a:t>When you collect data that is not needed to meet requirements, you needlessly put privacy at risk. To avoid this:</a:t>
            </a:r>
          </a:p>
          <a:p>
            <a:pPr lvl="1"/>
            <a:r>
              <a:rPr lang="en-US" dirty="0"/>
              <a:t>Do not collect descriptive, demographic, or any other user-related data that are not needed for the purposes of the system.</a:t>
            </a:r>
          </a:p>
          <a:p>
            <a:pPr lvl="1"/>
            <a:r>
              <a:rPr lang="en-US" dirty="0"/>
              <a:t>Enable users to opt out of providing additional data to improve the service.</a:t>
            </a:r>
          </a:p>
        </p:txBody>
      </p:sp>
      <p:sp>
        <p:nvSpPr>
          <p:cNvPr id="5" name="Title 4">
            <a:extLst>
              <a:ext uri="{FF2B5EF4-FFF2-40B4-BE49-F238E27FC236}">
                <a16:creationId xmlns:a16="http://schemas.microsoft.com/office/drawing/2014/main" id="{9DB3CA1A-3A4B-4852-B569-BA981CE523A0}"/>
              </a:ext>
            </a:extLst>
          </p:cNvPr>
          <p:cNvSpPr>
            <a:spLocks noGrp="1"/>
          </p:cNvSpPr>
          <p:nvPr>
            <p:ph type="title"/>
          </p:nvPr>
        </p:nvSpPr>
        <p:spPr/>
        <p:txBody>
          <a:bodyPr/>
          <a:lstStyle/>
          <a:p>
            <a:r>
              <a:rPr lang="en-US" dirty="0"/>
              <a:t>Do Not Collect Non-Essential Data</a:t>
            </a:r>
          </a:p>
        </p:txBody>
      </p:sp>
      <p:pic>
        <p:nvPicPr>
          <p:cNvPr id="7" name="Picture 6" descr="Image result for checklist png">
            <a:extLst>
              <a:ext uri="{FF2B5EF4-FFF2-40B4-BE49-F238E27FC236}">
                <a16:creationId xmlns:a16="http://schemas.microsoft.com/office/drawing/2014/main" id="{B4442A25-FC67-4AD9-A644-BD113A31C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5597477"/>
            <a:ext cx="1612891" cy="106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953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03AB3-D63C-4E9A-A234-895E81820C12}"/>
              </a:ext>
            </a:extLst>
          </p:cNvPr>
          <p:cNvSpPr>
            <a:spLocks noGrp="1"/>
          </p:cNvSpPr>
          <p:nvPr>
            <p:ph type="sldNum" sz="quarter" idx="12"/>
          </p:nvPr>
        </p:nvSpPr>
        <p:spPr/>
        <p:txBody>
          <a:bodyPr/>
          <a:lstStyle/>
          <a:p>
            <a:fld id="{A8160BDD-7155-D744-B749-9730458604AD}" type="slidenum">
              <a:rPr lang="en-US" smtClean="0"/>
              <a:t>4</a:t>
            </a:fld>
            <a:endParaRPr lang="en-US" dirty="0"/>
          </a:p>
        </p:txBody>
      </p:sp>
      <p:sp>
        <p:nvSpPr>
          <p:cNvPr id="6" name="Content Placeholder 5">
            <a:extLst>
              <a:ext uri="{FF2B5EF4-FFF2-40B4-BE49-F238E27FC236}">
                <a16:creationId xmlns:a16="http://schemas.microsoft.com/office/drawing/2014/main" id="{99104DB5-F471-487B-8CAB-DFDB064E6F12}"/>
              </a:ext>
            </a:extLst>
          </p:cNvPr>
          <p:cNvSpPr>
            <a:spLocks noGrp="1"/>
          </p:cNvSpPr>
          <p:nvPr>
            <p:ph idx="1"/>
          </p:nvPr>
        </p:nvSpPr>
        <p:spPr/>
        <p:txBody>
          <a:bodyPr/>
          <a:lstStyle/>
          <a:p>
            <a:r>
              <a:rPr lang="en-US" dirty="0"/>
              <a:t>Workers within an organization:</a:t>
            </a:r>
          </a:p>
          <a:p>
            <a:pPr lvl="1"/>
            <a:r>
              <a:rPr lang="en-US" dirty="0"/>
              <a:t>Are obligated to protect PII to meet:</a:t>
            </a:r>
          </a:p>
          <a:p>
            <a:pPr lvl="2"/>
            <a:r>
              <a:rPr lang="en-US" dirty="0"/>
              <a:t>The company’s policies, standards, and management directives.</a:t>
            </a:r>
          </a:p>
          <a:p>
            <a:pPr lvl="2"/>
            <a:r>
              <a:rPr lang="en-US" dirty="0"/>
              <a:t>Numerous laws, regulations, and mandates the company is subject to.</a:t>
            </a:r>
          </a:p>
          <a:p>
            <a:pPr lvl="1"/>
            <a:r>
              <a:rPr lang="en-US" dirty="0"/>
              <a:t>Must control access to PII to meet these obligations.</a:t>
            </a:r>
          </a:p>
          <a:p>
            <a:r>
              <a:rPr lang="en-US" dirty="0"/>
              <a:t>More access to PII by people and systems means more opportunity for compromise. </a:t>
            </a:r>
          </a:p>
          <a:p>
            <a:r>
              <a:rPr lang="en-US" dirty="0"/>
              <a:t>Organizations:</a:t>
            </a:r>
          </a:p>
          <a:p>
            <a:pPr lvl="1"/>
            <a:r>
              <a:rPr lang="en-US" dirty="0"/>
              <a:t>Must consider how much access will enable them to maintain their legal obligations.</a:t>
            </a:r>
          </a:p>
          <a:p>
            <a:pPr lvl="1"/>
            <a:r>
              <a:rPr lang="en-US" dirty="0"/>
              <a:t>May choose to put more rigorous restrictions in place than the law requires.</a:t>
            </a:r>
          </a:p>
          <a:p>
            <a:pPr lvl="2"/>
            <a:r>
              <a:rPr lang="en-US" dirty="0"/>
              <a:t>Example: If PII is accessed or stored on devices outside the organization, they might opt to be more restrictive to reduce the increased risk associated with the way the information is accessed.</a:t>
            </a:r>
          </a:p>
          <a:p>
            <a:r>
              <a:rPr lang="en-US" dirty="0"/>
              <a:t>Quasi-identifiers (QI)</a:t>
            </a:r>
          </a:p>
          <a:p>
            <a:pPr lvl="1"/>
            <a:r>
              <a:rPr lang="en-US" dirty="0"/>
              <a:t>Data values that do not directly contain PII.</a:t>
            </a:r>
          </a:p>
          <a:p>
            <a:pPr lvl="1"/>
            <a:r>
              <a:rPr lang="en-US" dirty="0"/>
              <a:t>May be used in combination with other data values to identify an individual.</a:t>
            </a:r>
          </a:p>
          <a:p>
            <a:pPr lvl="2"/>
            <a:r>
              <a:rPr lang="en-US" dirty="0"/>
              <a:t>Example: Combination of values such as ZIP/postal code, age, and gender might be used to identify an individual.</a:t>
            </a:r>
          </a:p>
          <a:p>
            <a:pPr lvl="1"/>
            <a:r>
              <a:rPr lang="en-US" dirty="0"/>
              <a:t>Should be protected the same as PII.</a:t>
            </a:r>
          </a:p>
        </p:txBody>
      </p:sp>
      <p:sp>
        <p:nvSpPr>
          <p:cNvPr id="5" name="Title 4">
            <a:extLst>
              <a:ext uri="{FF2B5EF4-FFF2-40B4-BE49-F238E27FC236}">
                <a16:creationId xmlns:a16="http://schemas.microsoft.com/office/drawing/2014/main" id="{A37863F8-4A91-44A9-8D53-54B4CFDC7D8E}"/>
              </a:ext>
            </a:extLst>
          </p:cNvPr>
          <p:cNvSpPr>
            <a:spLocks noGrp="1"/>
          </p:cNvSpPr>
          <p:nvPr>
            <p:ph type="title"/>
          </p:nvPr>
        </p:nvSpPr>
        <p:spPr/>
        <p:txBody>
          <a:bodyPr/>
          <a:lstStyle/>
          <a:p>
            <a:r>
              <a:rPr lang="en-US" dirty="0"/>
              <a:t>Obligation to Protect PII</a:t>
            </a:r>
          </a:p>
        </p:txBody>
      </p:sp>
    </p:spTree>
    <p:extLst>
      <p:ext uri="{BB962C8B-B14F-4D97-AF65-F5344CB8AC3E}">
        <p14:creationId xmlns:p14="http://schemas.microsoft.com/office/powerpoint/2010/main" val="1299003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F84C1-3500-4E4F-83C8-ABA3124AC5C9}"/>
              </a:ext>
            </a:extLst>
          </p:cNvPr>
          <p:cNvSpPr>
            <a:spLocks noGrp="1"/>
          </p:cNvSpPr>
          <p:nvPr>
            <p:ph type="sldNum" sz="quarter" idx="12"/>
          </p:nvPr>
        </p:nvSpPr>
        <p:spPr/>
        <p:txBody>
          <a:bodyPr/>
          <a:lstStyle/>
          <a:p>
            <a:fld id="{A8160BDD-7155-D744-B749-9730458604AD}" type="slidenum">
              <a:rPr lang="en-US" smtClean="0"/>
              <a:pPr/>
              <a:t>40</a:t>
            </a:fld>
            <a:endParaRPr lang="en-US" dirty="0"/>
          </a:p>
        </p:txBody>
      </p:sp>
      <p:sp>
        <p:nvSpPr>
          <p:cNvPr id="6" name="Content Placeholder 5">
            <a:extLst>
              <a:ext uri="{FF2B5EF4-FFF2-40B4-BE49-F238E27FC236}">
                <a16:creationId xmlns:a16="http://schemas.microsoft.com/office/drawing/2014/main" id="{FECF64E5-77FD-4238-95F9-C4E1C31A5AFE}"/>
              </a:ext>
            </a:extLst>
          </p:cNvPr>
          <p:cNvSpPr>
            <a:spLocks noGrp="1"/>
          </p:cNvSpPr>
          <p:nvPr>
            <p:ph idx="1"/>
          </p:nvPr>
        </p:nvSpPr>
        <p:spPr/>
        <p:txBody>
          <a:bodyPr/>
          <a:lstStyle/>
          <a:p>
            <a:r>
              <a:rPr lang="en-US" dirty="0"/>
              <a:t>When you retain data that is no longer needed to meet requirements, you needlessly put privacy at risk. To avoid this:</a:t>
            </a:r>
          </a:p>
          <a:p>
            <a:pPr lvl="1"/>
            <a:r>
              <a:rPr lang="en-US" dirty="0"/>
              <a:t>Minimize data you collect in the first place.</a:t>
            </a:r>
          </a:p>
          <a:p>
            <a:pPr lvl="1"/>
            <a:r>
              <a:rPr lang="en-US" dirty="0"/>
              <a:t>Promptly delete data that is no longer needed.</a:t>
            </a:r>
          </a:p>
          <a:p>
            <a:pPr lvl="1"/>
            <a:r>
              <a:rPr lang="en-US" dirty="0"/>
              <a:t>Properly delete data when a user issues a rightful request.</a:t>
            </a:r>
          </a:p>
          <a:p>
            <a:pPr lvl="1"/>
            <a:r>
              <a:rPr lang="en-US" dirty="0"/>
              <a:t>Securely lock the data from any access until deletion is possible, if prompt deletion is not possible due to technical restrictions.</a:t>
            </a:r>
          </a:p>
          <a:p>
            <a:pPr lvl="1"/>
            <a:r>
              <a:rPr lang="en-US" dirty="0"/>
              <a:t>Ensure prompt deletion of data in backups, copies, cloud storage, or data shared with third-party sources.</a:t>
            </a:r>
          </a:p>
          <a:p>
            <a:pPr lvl="1"/>
            <a:r>
              <a:rPr lang="en-US" dirty="0"/>
              <a:t>Clearly inform users when backups must be kept, as required by law.</a:t>
            </a:r>
          </a:p>
          <a:p>
            <a:pPr lvl="1"/>
            <a:r>
              <a:rPr lang="en-US" dirty="0"/>
              <a:t>Provide evidence (such as logging and messaging to the user) to verify deletion according to policy.</a:t>
            </a:r>
          </a:p>
          <a:p>
            <a:pPr lvl="1"/>
            <a:r>
              <a:rPr lang="en-US" dirty="0"/>
              <a:t>Identify deletion policies (circumstances under which data must be deleted, and the timeframe for deletion), and implement automation and/or manual procedures to ensure that happens.</a:t>
            </a:r>
          </a:p>
        </p:txBody>
      </p:sp>
      <p:sp>
        <p:nvSpPr>
          <p:cNvPr id="5" name="Title 4">
            <a:extLst>
              <a:ext uri="{FF2B5EF4-FFF2-40B4-BE49-F238E27FC236}">
                <a16:creationId xmlns:a16="http://schemas.microsoft.com/office/drawing/2014/main" id="{9DB3CA1A-3A4B-4852-B569-BA981CE523A0}"/>
              </a:ext>
            </a:extLst>
          </p:cNvPr>
          <p:cNvSpPr>
            <a:spLocks noGrp="1"/>
          </p:cNvSpPr>
          <p:nvPr>
            <p:ph type="title"/>
          </p:nvPr>
        </p:nvSpPr>
        <p:spPr/>
        <p:txBody>
          <a:bodyPr/>
          <a:lstStyle/>
          <a:p>
            <a:r>
              <a:rPr lang="en-US" dirty="0"/>
              <a:t>Delete Private or Sensitive Data That is No Longer Needed</a:t>
            </a:r>
          </a:p>
        </p:txBody>
      </p:sp>
      <p:pic>
        <p:nvPicPr>
          <p:cNvPr id="7" name="Picture 6" descr="Image result for checklist png">
            <a:extLst>
              <a:ext uri="{FF2B5EF4-FFF2-40B4-BE49-F238E27FC236}">
                <a16:creationId xmlns:a16="http://schemas.microsoft.com/office/drawing/2014/main" id="{B4442A25-FC67-4AD9-A644-BD113A31C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5597477"/>
            <a:ext cx="1612891" cy="106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602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C27007-954F-4921-A865-DED8844E186F}"/>
              </a:ext>
            </a:extLst>
          </p:cNvPr>
          <p:cNvSpPr>
            <a:spLocks noGrp="1"/>
          </p:cNvSpPr>
          <p:nvPr>
            <p:ph type="sldNum" sz="quarter" idx="12"/>
          </p:nvPr>
        </p:nvSpPr>
        <p:spPr/>
        <p:txBody>
          <a:bodyPr/>
          <a:lstStyle/>
          <a:p>
            <a:fld id="{A8160BDD-7155-D744-B749-9730458604AD}" type="slidenum">
              <a:rPr lang="en-US" smtClean="0"/>
              <a:pPr/>
              <a:t>41</a:t>
            </a:fld>
            <a:endParaRPr lang="en-US" dirty="0"/>
          </a:p>
        </p:txBody>
      </p:sp>
      <p:sp>
        <p:nvSpPr>
          <p:cNvPr id="5" name="Content Placeholder 4">
            <a:extLst>
              <a:ext uri="{FF2B5EF4-FFF2-40B4-BE49-F238E27FC236}">
                <a16:creationId xmlns:a16="http://schemas.microsoft.com/office/drawing/2014/main" id="{A1C96364-D61F-44CC-A6AC-8DEF39F50E0A}"/>
              </a:ext>
            </a:extLst>
          </p:cNvPr>
          <p:cNvSpPr>
            <a:spLocks noGrp="1"/>
          </p:cNvSpPr>
          <p:nvPr>
            <p:ph idx="1"/>
          </p:nvPr>
        </p:nvSpPr>
        <p:spPr>
          <a:xfrm>
            <a:off x="341925" y="1302040"/>
            <a:ext cx="6212653" cy="4920960"/>
          </a:xfrm>
        </p:spPr>
        <p:txBody>
          <a:bodyPr/>
          <a:lstStyle/>
          <a:p>
            <a:r>
              <a:rPr lang="en-US" dirty="0"/>
              <a:t>Recently, you worked with a major online clothing retailer to enhance their online Search features.</a:t>
            </a:r>
          </a:p>
          <a:p>
            <a:r>
              <a:rPr lang="en-US" dirty="0"/>
              <a:t>Since you played a key role in designing how data is used, you are now helping to draft the data privacy and ethics policies for the site.</a:t>
            </a:r>
          </a:p>
          <a:p>
            <a:r>
              <a:rPr lang="en-US" dirty="0"/>
              <a:t>This includes drafting a statement that will be provided to end users stating the company's privacy and ethics policies.</a:t>
            </a:r>
          </a:p>
          <a:p>
            <a:r>
              <a:rPr lang="en-US" dirty="0"/>
              <a:t>New users will see this statement and will need to confirm that they have read it when they set up a user account. Current users will also have to confirm it to continue using the site.</a:t>
            </a:r>
          </a:p>
          <a:p>
            <a:r>
              <a:rPr lang="en-US" dirty="0"/>
              <a:t>Questions:</a:t>
            </a:r>
          </a:p>
          <a:p>
            <a:pPr lvl="1"/>
            <a:r>
              <a:rPr lang="en-US" dirty="0"/>
              <a:t>What sorts of information should be shared with customers in this notice?</a:t>
            </a:r>
          </a:p>
          <a:p>
            <a:pPr lvl="1"/>
            <a:r>
              <a:rPr lang="en-US" dirty="0"/>
              <a:t>Other than ensuring the company complies with regulations, are there other benefits to the company establishing clear policies regarding data privacy and ethics?</a:t>
            </a:r>
          </a:p>
          <a:p>
            <a:pPr lvl="1"/>
            <a:endParaRPr lang="en-US" dirty="0"/>
          </a:p>
        </p:txBody>
      </p:sp>
      <p:sp>
        <p:nvSpPr>
          <p:cNvPr id="4" name="Title 3">
            <a:extLst>
              <a:ext uri="{FF2B5EF4-FFF2-40B4-BE49-F238E27FC236}">
                <a16:creationId xmlns:a16="http://schemas.microsoft.com/office/drawing/2014/main" id="{2B8B4ACB-A920-4C35-928B-C8DCB247DD07}"/>
              </a:ext>
            </a:extLst>
          </p:cNvPr>
          <p:cNvSpPr>
            <a:spLocks noGrp="1"/>
          </p:cNvSpPr>
          <p:nvPr>
            <p:ph type="title"/>
          </p:nvPr>
        </p:nvSpPr>
        <p:spPr/>
        <p:txBody>
          <a:bodyPr/>
          <a:lstStyle/>
          <a:p>
            <a:r>
              <a:rPr lang="en-US" dirty="0"/>
              <a:t>Activity: Establishing Policies Covering Data Privacy and Ethics</a:t>
            </a:r>
          </a:p>
        </p:txBody>
      </p:sp>
      <p:grpSp>
        <p:nvGrpSpPr>
          <p:cNvPr id="22" name="Group 21">
            <a:extLst>
              <a:ext uri="{FF2B5EF4-FFF2-40B4-BE49-F238E27FC236}">
                <a16:creationId xmlns:a16="http://schemas.microsoft.com/office/drawing/2014/main" id="{05F3B48F-AFA9-4578-8B91-714900394993}"/>
              </a:ext>
            </a:extLst>
          </p:cNvPr>
          <p:cNvGrpSpPr/>
          <p:nvPr/>
        </p:nvGrpSpPr>
        <p:grpSpPr>
          <a:xfrm>
            <a:off x="6791083" y="1148054"/>
            <a:ext cx="2168232" cy="5303167"/>
            <a:chOff x="6725769" y="1095802"/>
            <a:chExt cx="2168232" cy="5303167"/>
          </a:xfrm>
        </p:grpSpPr>
        <p:grpSp>
          <p:nvGrpSpPr>
            <p:cNvPr id="18" name="Group 17">
              <a:extLst>
                <a:ext uri="{FF2B5EF4-FFF2-40B4-BE49-F238E27FC236}">
                  <a16:creationId xmlns:a16="http://schemas.microsoft.com/office/drawing/2014/main" id="{E82A8B69-A32E-4684-9A2B-381C18334126}"/>
                </a:ext>
              </a:extLst>
            </p:cNvPr>
            <p:cNvGrpSpPr/>
            <p:nvPr/>
          </p:nvGrpSpPr>
          <p:grpSpPr>
            <a:xfrm>
              <a:off x="6725769" y="3243425"/>
              <a:ext cx="2076306" cy="3155544"/>
              <a:chOff x="6877877" y="1302041"/>
              <a:chExt cx="2076306" cy="3155544"/>
            </a:xfrm>
          </p:grpSpPr>
          <p:grpSp>
            <p:nvGrpSpPr>
              <p:cNvPr id="6" name="Group 5">
                <a:extLst>
                  <a:ext uri="{FF2B5EF4-FFF2-40B4-BE49-F238E27FC236}">
                    <a16:creationId xmlns:a16="http://schemas.microsoft.com/office/drawing/2014/main" id="{EA03B6B8-9A73-4732-B3DA-A929C5A085F9}"/>
                  </a:ext>
                </a:extLst>
              </p:cNvPr>
              <p:cNvGrpSpPr/>
              <p:nvPr/>
            </p:nvGrpSpPr>
            <p:grpSpPr>
              <a:xfrm>
                <a:off x="7076660" y="1302041"/>
                <a:ext cx="1877523" cy="1080720"/>
                <a:chOff x="296700" y="4363913"/>
                <a:chExt cx="3900335" cy="2245069"/>
              </a:xfrm>
            </p:grpSpPr>
            <p:pic>
              <p:nvPicPr>
                <p:cNvPr id="7" name="Picture 6">
                  <a:extLst>
                    <a:ext uri="{FF2B5EF4-FFF2-40B4-BE49-F238E27FC236}">
                      <a16:creationId xmlns:a16="http://schemas.microsoft.com/office/drawing/2014/main" id="{A86E42F6-DE8C-46D4-BD30-1C302A3139AA}"/>
                    </a:ext>
                  </a:extLst>
                </p:cNvPr>
                <p:cNvPicPr>
                  <a:picLocks noChangeAspect="1"/>
                </p:cNvPicPr>
                <p:nvPr/>
              </p:nvPicPr>
              <p:blipFill>
                <a:blip r:embed="rId2"/>
                <a:stretch>
                  <a:fillRect/>
                </a:stretch>
              </p:blipFill>
              <p:spPr>
                <a:xfrm>
                  <a:off x="296700" y="4918490"/>
                  <a:ext cx="2562801" cy="1473864"/>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B6D04D7A-8B52-42AD-88C1-C5071AA25BC2}"/>
                    </a:ext>
                  </a:extLst>
                </p:cNvPr>
                <p:cNvPicPr>
                  <a:picLocks noChangeAspect="1"/>
                </p:cNvPicPr>
                <p:nvPr/>
              </p:nvPicPr>
              <p:blipFill>
                <a:blip r:embed="rId2"/>
                <a:stretch>
                  <a:fillRect/>
                </a:stretch>
              </p:blipFill>
              <p:spPr>
                <a:xfrm>
                  <a:off x="1634234" y="5135118"/>
                  <a:ext cx="2562801" cy="1473864"/>
                </a:xfrm>
                <a:prstGeom prst="rect">
                  <a:avLst/>
                </a:prstGeom>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0E9E4910-90A4-4C85-A635-87EF860F5B1E}"/>
                    </a:ext>
                  </a:extLst>
                </p:cNvPr>
                <p:cNvPicPr>
                  <a:picLocks noChangeAspect="1"/>
                </p:cNvPicPr>
                <p:nvPr/>
              </p:nvPicPr>
              <p:blipFill>
                <a:blip r:embed="rId3"/>
                <a:stretch>
                  <a:fillRect/>
                </a:stretch>
              </p:blipFill>
              <p:spPr>
                <a:xfrm>
                  <a:off x="1094731" y="4363913"/>
                  <a:ext cx="2309233" cy="1328037"/>
                </a:xfrm>
                <a:prstGeom prst="rect">
                  <a:avLst/>
                </a:prstGeom>
                <a:effectLst>
                  <a:outerShdw blurRad="50800" dist="38100" dir="2700000" algn="tl" rotWithShape="0">
                    <a:prstClr val="black">
                      <a:alpha val="40000"/>
                    </a:prstClr>
                  </a:outerShdw>
                </a:effectLst>
              </p:spPr>
            </p:pic>
          </p:grpSp>
          <p:grpSp>
            <p:nvGrpSpPr>
              <p:cNvPr id="3" name="Group 2">
                <a:extLst>
                  <a:ext uri="{FF2B5EF4-FFF2-40B4-BE49-F238E27FC236}">
                    <a16:creationId xmlns:a16="http://schemas.microsoft.com/office/drawing/2014/main" id="{BAF68441-41D5-4E3E-A3AC-127C3A533BBC}"/>
                  </a:ext>
                </a:extLst>
              </p:cNvPr>
              <p:cNvGrpSpPr/>
              <p:nvPr/>
            </p:nvGrpSpPr>
            <p:grpSpPr>
              <a:xfrm>
                <a:off x="6877877" y="1520701"/>
                <a:ext cx="1864922" cy="2936884"/>
                <a:chOff x="6716010" y="1624007"/>
                <a:chExt cx="1864922" cy="2936884"/>
              </a:xfrm>
            </p:grpSpPr>
            <p:pic>
              <p:nvPicPr>
                <p:cNvPr id="11" name="Picture 2" descr="http://u.osu.edu/gabrelcik.3/files/2014/07/Magnifying-Glass-psd24080-23lwu0j.png">
                  <a:extLst>
                    <a:ext uri="{FF2B5EF4-FFF2-40B4-BE49-F238E27FC236}">
                      <a16:creationId xmlns:a16="http://schemas.microsoft.com/office/drawing/2014/main" id="{7FEB3377-9EDF-4823-8197-BE9AEDB5BE24}"/>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4650113">
                  <a:off x="6180029" y="2159988"/>
                  <a:ext cx="2936884" cy="186492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5631F59-545A-4554-92AD-46CAA40E26A5}"/>
                    </a:ext>
                  </a:extLst>
                </p:cNvPr>
                <p:cNvPicPr>
                  <a:picLocks noChangeAspect="1"/>
                </p:cNvPicPr>
                <p:nvPr/>
              </p:nvPicPr>
              <p:blipFill rotWithShape="1">
                <a:blip r:embed="rId3"/>
                <a:srcRect l="6792" t="10826" r="37694" b="-10826"/>
                <a:stretch/>
              </p:blipFill>
              <p:spPr>
                <a:xfrm>
                  <a:off x="7053411" y="1624007"/>
                  <a:ext cx="1281270" cy="1327349"/>
                </a:xfrm>
                <a:prstGeom prst="ellipse">
                  <a:avLst/>
                </a:prstGeom>
                <a:ln>
                  <a:noFill/>
                </a:ln>
                <a:effectLst>
                  <a:softEdge rad="112500"/>
                </a:effectLst>
              </p:spPr>
            </p:pic>
          </p:grpSp>
        </p:grpSp>
        <p:grpSp>
          <p:nvGrpSpPr>
            <p:cNvPr id="21" name="Group 20">
              <a:extLst>
                <a:ext uri="{FF2B5EF4-FFF2-40B4-BE49-F238E27FC236}">
                  <a16:creationId xmlns:a16="http://schemas.microsoft.com/office/drawing/2014/main" id="{BEFB3212-1492-4AAF-9B61-549BCD65A661}"/>
                </a:ext>
              </a:extLst>
            </p:cNvPr>
            <p:cNvGrpSpPr/>
            <p:nvPr/>
          </p:nvGrpSpPr>
          <p:grpSpPr>
            <a:xfrm>
              <a:off x="6920523" y="1095802"/>
              <a:ext cx="1973478" cy="2327745"/>
              <a:chOff x="6920523" y="1095802"/>
              <a:chExt cx="1973478" cy="2327745"/>
            </a:xfrm>
          </p:grpSpPr>
          <p:sp>
            <p:nvSpPr>
              <p:cNvPr id="19" name="Text Box 307">
                <a:extLst>
                  <a:ext uri="{FF2B5EF4-FFF2-40B4-BE49-F238E27FC236}">
                    <a16:creationId xmlns:a16="http://schemas.microsoft.com/office/drawing/2014/main" id="{5618C3FF-D97A-49C9-97DE-96766BF7F093}"/>
                  </a:ext>
                </a:extLst>
              </p:cNvPr>
              <p:cNvSpPr txBox="1">
                <a:spLocks noChangeArrowheads="1"/>
              </p:cNvSpPr>
              <p:nvPr/>
            </p:nvSpPr>
            <p:spPr bwMode="auto">
              <a:xfrm>
                <a:off x="6920523" y="1095802"/>
                <a:ext cx="1973478" cy="20928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i="0" u="none" strike="noStrike" kern="0" cap="none" spc="0" normalizeH="0" baseline="0" noProof="0" dirty="0">
                    <a:ln>
                      <a:noFill/>
                    </a:ln>
                    <a:solidFill>
                      <a:srgbClr val="000000"/>
                    </a:solidFill>
                    <a:effectLst/>
                    <a:uLnTx/>
                    <a:uFillTx/>
                    <a:latin typeface="Calibri"/>
                    <a:cs typeface="Calibri"/>
                  </a:rPr>
                  <a:t>Previous purchases</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i="0" u="none" strike="noStrike" kern="0" cap="none" spc="0" normalizeH="0" baseline="0" noProof="0" dirty="0">
                    <a:ln>
                      <a:noFill/>
                    </a:ln>
                    <a:solidFill>
                      <a:srgbClr val="000000"/>
                    </a:solidFill>
                    <a:effectLst/>
                    <a:uLnTx/>
                    <a:uFillTx/>
                    <a:latin typeface="Calibri"/>
                    <a:cs typeface="Calibri"/>
                  </a:rPr>
                  <a:t>Shopping habits</a:t>
                </a:r>
              </a:p>
              <a:p>
                <a:pPr marL="0" marR="0" lvl="0" indent="0" algn="ctr" defTabSz="914400" eaLnBrk="1" fontAlgn="auto" latinLnBrk="0" hangingPunct="1">
                  <a:lnSpc>
                    <a:spcPct val="100000"/>
                  </a:lnSpc>
                  <a:spcBef>
                    <a:spcPct val="50000"/>
                  </a:spcBef>
                  <a:spcAft>
                    <a:spcPts val="0"/>
                  </a:spcAft>
                  <a:buClrTx/>
                  <a:buSzTx/>
                  <a:buFontTx/>
                  <a:buNone/>
                  <a:tabLst/>
                  <a:defRPr/>
                </a:pPr>
                <a:r>
                  <a:rPr lang="en-US" sz="1300" kern="0" dirty="0">
                    <a:solidFill>
                      <a:srgbClr val="000000"/>
                    </a:solidFill>
                    <a:latin typeface="Calibri"/>
                    <a:cs typeface="Calibri"/>
                  </a:rPr>
                  <a:t>Preferences</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i="0" u="none" strike="noStrike" kern="0" cap="none" spc="0" normalizeH="0" baseline="0" noProof="0" dirty="0">
                    <a:ln>
                      <a:noFill/>
                    </a:ln>
                    <a:solidFill>
                      <a:srgbClr val="000000"/>
                    </a:solidFill>
                    <a:effectLst/>
                    <a:uLnTx/>
                    <a:uFillTx/>
                    <a:latin typeface="Calibri"/>
                    <a:cs typeface="Calibri"/>
                  </a:rPr>
                  <a:t>Location</a:t>
                </a:r>
              </a:p>
              <a:p>
                <a:pPr marL="0" marR="0" lvl="0" indent="0" algn="ctr" defTabSz="914400" eaLnBrk="1" fontAlgn="auto" latinLnBrk="0" hangingPunct="1">
                  <a:lnSpc>
                    <a:spcPct val="100000"/>
                  </a:lnSpc>
                  <a:spcBef>
                    <a:spcPct val="50000"/>
                  </a:spcBef>
                  <a:spcAft>
                    <a:spcPts val="0"/>
                  </a:spcAft>
                  <a:buClrTx/>
                  <a:buSzTx/>
                  <a:buFontTx/>
                  <a:buNone/>
                  <a:tabLst/>
                  <a:defRPr/>
                </a:pPr>
                <a:r>
                  <a:rPr lang="en-US" sz="1300" kern="0" dirty="0">
                    <a:solidFill>
                      <a:srgbClr val="000000"/>
                    </a:solidFill>
                    <a:latin typeface="Calibri"/>
                    <a:cs typeface="Calibri"/>
                  </a:rPr>
                  <a:t>Gender</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i="0" u="none" strike="noStrike" kern="0" cap="none" spc="0" normalizeH="0" baseline="0" noProof="0" dirty="0">
                    <a:ln>
                      <a:noFill/>
                    </a:ln>
                    <a:solidFill>
                      <a:srgbClr val="000000"/>
                    </a:solidFill>
                    <a:effectLst/>
                    <a:uLnTx/>
                    <a:uFillTx/>
                    <a:latin typeface="Calibri"/>
                    <a:cs typeface="Calibri"/>
                  </a:rPr>
                  <a:t>Age</a:t>
                </a:r>
              </a:p>
              <a:p>
                <a:pPr marL="0" marR="0" lvl="0" indent="0" algn="ctr" defTabSz="914400" eaLnBrk="1" fontAlgn="auto" latinLnBrk="0" hangingPunct="1">
                  <a:lnSpc>
                    <a:spcPct val="100000"/>
                  </a:lnSpc>
                  <a:spcBef>
                    <a:spcPct val="50000"/>
                  </a:spcBef>
                  <a:spcAft>
                    <a:spcPts val="0"/>
                  </a:spcAft>
                  <a:buClrTx/>
                  <a:buSzTx/>
                  <a:buFontTx/>
                  <a:buNone/>
                  <a:tabLst/>
                  <a:defRPr/>
                </a:pPr>
                <a:r>
                  <a:rPr lang="en-US" sz="1100" kern="0" dirty="0">
                    <a:solidFill>
                      <a:srgbClr val="000000"/>
                    </a:solidFill>
                    <a:latin typeface="Calibri"/>
                    <a:cs typeface="Calibri"/>
                  </a:rPr>
                  <a:t>…</a:t>
                </a:r>
                <a:endParaRPr kumimoji="0" lang="en-US" sz="1100" i="0" u="none" strike="noStrike" kern="0" cap="none" spc="0" normalizeH="0" baseline="0" noProof="0" dirty="0">
                  <a:ln>
                    <a:noFill/>
                  </a:ln>
                  <a:solidFill>
                    <a:srgbClr val="000000"/>
                  </a:solidFill>
                  <a:effectLst/>
                  <a:uLnTx/>
                  <a:uFillTx/>
                  <a:latin typeface="Calibri"/>
                  <a:cs typeface="Calibri"/>
                </a:endParaRPr>
              </a:p>
            </p:txBody>
          </p:sp>
          <p:sp>
            <p:nvSpPr>
              <p:cNvPr id="20" name="Isosceles Triangle 19">
                <a:extLst>
                  <a:ext uri="{FF2B5EF4-FFF2-40B4-BE49-F238E27FC236}">
                    <a16:creationId xmlns:a16="http://schemas.microsoft.com/office/drawing/2014/main" id="{E7D7B249-6F5B-460B-82AF-AE18826156E2}"/>
                  </a:ext>
                </a:extLst>
              </p:cNvPr>
              <p:cNvSpPr/>
              <p:nvPr/>
            </p:nvSpPr>
            <p:spPr>
              <a:xfrm flipV="1">
                <a:off x="7090099" y="1191508"/>
                <a:ext cx="1652644" cy="2232039"/>
              </a:xfrm>
              <a:prstGeom prst="triangle">
                <a:avLst/>
              </a:prstGeom>
              <a:gradFill flip="none" rotWithShape="1">
                <a:gsLst>
                  <a:gs pos="0">
                    <a:schemeClr val="tx1">
                      <a:alpha val="35000"/>
                    </a:schemeClr>
                  </a:gs>
                  <a:gs pos="50000">
                    <a:schemeClr val="tx1">
                      <a:alpha val="18000"/>
                    </a:schemeClr>
                  </a:gs>
                  <a:gs pos="100000">
                    <a:schemeClr val="tx1">
                      <a:alpha val="0"/>
                    </a:schemeClr>
                  </a:gs>
                </a:gsLst>
                <a:lin ang="5400000" scaled="1"/>
                <a:tileRect/>
              </a:gradFill>
              <a:ln w="28575" cap="flat" cmpd="sng" algn="ctr">
                <a:noFill/>
                <a:prstDash val="solid"/>
              </a:ln>
              <a:effectLst/>
            </p:spPr>
            <p:txBody>
              <a:bodyPr rtlCol="0" anchor="ctr"/>
              <a:lstStyle/>
              <a:p>
                <a:pPr algn="ctr" defTabSz="914400"/>
                <a:endParaRPr lang="en-US" sz="1100" kern="0" dirty="0">
                  <a:solidFill>
                    <a:srgbClr val="FF0000"/>
                  </a:solidFill>
                  <a:latin typeface="Arial"/>
                </a:endParaRPr>
              </a:p>
            </p:txBody>
          </p:sp>
        </p:grpSp>
      </p:grpSp>
    </p:spTree>
    <p:extLst>
      <p:ext uri="{BB962C8B-B14F-4D97-AF65-F5344CB8AC3E}">
        <p14:creationId xmlns:p14="http://schemas.microsoft.com/office/powerpoint/2010/main" val="205374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5E3A3F-B1FE-4F57-9349-94AB84360824}"/>
              </a:ext>
            </a:extLst>
          </p:cNvPr>
          <p:cNvSpPr>
            <a:spLocks noGrp="1"/>
          </p:cNvSpPr>
          <p:nvPr>
            <p:ph type="sldNum" sz="quarter" idx="12"/>
          </p:nvPr>
        </p:nvSpPr>
        <p:spPr/>
        <p:txBody>
          <a:bodyPr/>
          <a:lstStyle/>
          <a:p>
            <a:fld id="{A8160BDD-7155-D744-B749-9730458604AD}" type="slidenum">
              <a:rPr lang="en-US" smtClean="0"/>
              <a:t>42</a:t>
            </a:fld>
            <a:endParaRPr lang="en-US" dirty="0"/>
          </a:p>
        </p:txBody>
      </p:sp>
      <p:sp>
        <p:nvSpPr>
          <p:cNvPr id="3" name="Text Placeholder 2">
            <a:extLst>
              <a:ext uri="{FF2B5EF4-FFF2-40B4-BE49-F238E27FC236}">
                <a16:creationId xmlns:a16="http://schemas.microsoft.com/office/drawing/2014/main" id="{7C3674A6-CA34-42AF-A958-76CA1FE48766}"/>
              </a:ext>
            </a:extLst>
          </p:cNvPr>
          <p:cNvSpPr>
            <a:spLocks noGrp="1"/>
          </p:cNvSpPr>
          <p:nvPr>
            <p:ph type="body" sz="quarter" idx="13"/>
          </p:nvPr>
        </p:nvSpPr>
        <p:spPr/>
        <p:txBody>
          <a:bodyPr/>
          <a:lstStyle/>
          <a:p>
            <a:r>
              <a:rPr lang="en-US" dirty="0"/>
              <a:t>In your machine learning tasks, what sorts of private data will you work with?</a:t>
            </a:r>
          </a:p>
          <a:p>
            <a:r>
              <a:rPr lang="en-US" dirty="0"/>
              <a:t>What will guide your organization's data privacy and ethics policies? </a:t>
            </a:r>
          </a:p>
        </p:txBody>
      </p:sp>
    </p:spTree>
    <p:extLst>
      <p:ext uri="{BB962C8B-B14F-4D97-AF65-F5344CB8AC3E}">
        <p14:creationId xmlns:p14="http://schemas.microsoft.com/office/powerpoint/2010/main" val="270584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03AB3-D63C-4E9A-A234-895E81820C12}"/>
              </a:ext>
            </a:extLst>
          </p:cNvPr>
          <p:cNvSpPr>
            <a:spLocks noGrp="1"/>
          </p:cNvSpPr>
          <p:nvPr>
            <p:ph type="sldNum" sz="quarter" idx="12"/>
          </p:nvPr>
        </p:nvSpPr>
        <p:spPr/>
        <p:txBody>
          <a:bodyPr/>
          <a:lstStyle/>
          <a:p>
            <a:fld id="{A8160BDD-7155-D744-B749-9730458604AD}" type="slidenum">
              <a:rPr lang="en-US" smtClean="0"/>
              <a:t>5</a:t>
            </a:fld>
            <a:endParaRPr lang="en-US" dirty="0"/>
          </a:p>
        </p:txBody>
      </p:sp>
      <p:sp>
        <p:nvSpPr>
          <p:cNvPr id="6" name="Content Placeholder 5">
            <a:extLst>
              <a:ext uri="{FF2B5EF4-FFF2-40B4-BE49-F238E27FC236}">
                <a16:creationId xmlns:a16="http://schemas.microsoft.com/office/drawing/2014/main" id="{99104DB5-F471-487B-8CAB-DFDB064E6F12}"/>
              </a:ext>
            </a:extLst>
          </p:cNvPr>
          <p:cNvSpPr>
            <a:spLocks noGrp="1"/>
          </p:cNvSpPr>
          <p:nvPr>
            <p:ph idx="1"/>
          </p:nvPr>
        </p:nvSpPr>
        <p:spPr/>
        <p:txBody>
          <a:bodyPr/>
          <a:lstStyle/>
          <a:p>
            <a:r>
              <a:rPr lang="en-US" dirty="0"/>
              <a:t>EU General Data Protection Regulation (GDPR):</a:t>
            </a:r>
          </a:p>
          <a:p>
            <a:pPr lvl="1"/>
            <a:r>
              <a:rPr lang="en-US" dirty="0"/>
              <a:t>Protects citizens of the European Union.</a:t>
            </a:r>
          </a:p>
          <a:p>
            <a:pPr lvl="1"/>
            <a:r>
              <a:rPr lang="en-US" dirty="0"/>
              <a:t>Requires that organizations obtain users' permission to process data through a clear affirmation by the user, follow the rules of Privacy by Design, and report any data breaches.</a:t>
            </a:r>
          </a:p>
          <a:p>
            <a:pPr lvl="1"/>
            <a:r>
              <a:rPr lang="en-US" dirty="0"/>
              <a:t>Requires special care when handling the personal data of children.</a:t>
            </a:r>
          </a:p>
          <a:p>
            <a:pPr lvl="1"/>
            <a:r>
              <a:rPr lang="en-US" dirty="0"/>
              <a:t>Includes special focus on consumer IoT devices.</a:t>
            </a:r>
          </a:p>
          <a:p>
            <a:r>
              <a:rPr lang="en-US" dirty="0"/>
              <a:t>California Consumer Privacy Act (CCPA) and California’s AB 1950:</a:t>
            </a:r>
          </a:p>
          <a:p>
            <a:pPr lvl="1"/>
            <a:r>
              <a:rPr lang="en-US" dirty="0"/>
              <a:t>Protects California residents.</a:t>
            </a:r>
          </a:p>
          <a:p>
            <a:pPr lvl="1"/>
            <a:r>
              <a:rPr lang="en-US" dirty="0"/>
              <a:t>Requires organizations to provide "reasonable security" to protect consumers' data privacy.</a:t>
            </a:r>
          </a:p>
          <a:p>
            <a:r>
              <a:rPr lang="en-US" dirty="0"/>
              <a:t>These regulations:</a:t>
            </a:r>
          </a:p>
          <a:p>
            <a:pPr lvl="1"/>
            <a:r>
              <a:rPr lang="en-US" dirty="0"/>
              <a:t>Apply to organizations worldwide who handle data for the protected citizens.</a:t>
            </a:r>
          </a:p>
          <a:p>
            <a:pPr lvl="1"/>
            <a:r>
              <a:rPr lang="en-US" dirty="0"/>
              <a:t>Can expose organizations to a negligence suit, like a medical practice. </a:t>
            </a:r>
          </a:p>
          <a:p>
            <a:r>
              <a:rPr lang="en-US" dirty="0"/>
              <a:t>To protect themselves and organizations that they work for, practitioners should provide a well-documented plan and maintain records to prove that these measures have been taken.</a:t>
            </a:r>
          </a:p>
        </p:txBody>
      </p:sp>
      <p:sp>
        <p:nvSpPr>
          <p:cNvPr id="5" name="Title 4">
            <a:extLst>
              <a:ext uri="{FF2B5EF4-FFF2-40B4-BE49-F238E27FC236}">
                <a16:creationId xmlns:a16="http://schemas.microsoft.com/office/drawing/2014/main" id="{A37863F8-4A91-44A9-8D53-54B4CFDC7D8E}"/>
              </a:ext>
            </a:extLst>
          </p:cNvPr>
          <p:cNvSpPr>
            <a:spLocks noGrp="1"/>
          </p:cNvSpPr>
          <p:nvPr>
            <p:ph type="title"/>
          </p:nvPr>
        </p:nvSpPr>
        <p:spPr/>
        <p:txBody>
          <a:bodyPr/>
          <a:lstStyle/>
          <a:p>
            <a:r>
              <a:rPr lang="en-US" dirty="0"/>
              <a:t>Relevant Data Privacy Laws</a:t>
            </a:r>
          </a:p>
        </p:txBody>
      </p:sp>
    </p:spTree>
    <p:extLst>
      <p:ext uri="{BB962C8B-B14F-4D97-AF65-F5344CB8AC3E}">
        <p14:creationId xmlns:p14="http://schemas.microsoft.com/office/powerpoint/2010/main" val="53311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03AB3-D63C-4E9A-A234-895E81820C12}"/>
              </a:ext>
            </a:extLst>
          </p:cNvPr>
          <p:cNvSpPr>
            <a:spLocks noGrp="1"/>
          </p:cNvSpPr>
          <p:nvPr>
            <p:ph type="sldNum" sz="quarter" idx="12"/>
          </p:nvPr>
        </p:nvSpPr>
        <p:spPr/>
        <p:txBody>
          <a:bodyPr/>
          <a:lstStyle/>
          <a:p>
            <a:fld id="{A8160BDD-7155-D744-B749-9730458604AD}" type="slidenum">
              <a:rPr lang="en-US" smtClean="0"/>
              <a:t>6</a:t>
            </a:fld>
            <a:endParaRPr lang="en-US" dirty="0"/>
          </a:p>
        </p:txBody>
      </p:sp>
      <p:sp>
        <p:nvSpPr>
          <p:cNvPr id="6" name="Content Placeholder 5">
            <a:extLst>
              <a:ext uri="{FF2B5EF4-FFF2-40B4-BE49-F238E27FC236}">
                <a16:creationId xmlns:a16="http://schemas.microsoft.com/office/drawing/2014/main" id="{99104DB5-F471-487B-8CAB-DFDB064E6F12}"/>
              </a:ext>
            </a:extLst>
          </p:cNvPr>
          <p:cNvSpPr>
            <a:spLocks noGrp="1"/>
          </p:cNvSpPr>
          <p:nvPr>
            <p:ph idx="1"/>
          </p:nvPr>
        </p:nvSpPr>
        <p:spPr/>
        <p:txBody>
          <a:bodyPr/>
          <a:lstStyle/>
          <a:p>
            <a:r>
              <a:rPr lang="en-US" dirty="0"/>
              <a:t>Required by GDPR.</a:t>
            </a:r>
          </a:p>
          <a:p>
            <a:r>
              <a:rPr lang="en-US" dirty="0"/>
              <a:t>Takes privacy into account throughout every phase of software projects.</a:t>
            </a:r>
          </a:p>
          <a:p>
            <a:r>
              <a:rPr lang="en-US" dirty="0"/>
              <a:t>Has underlying premise of not simply protecting data, but designing systems so data doesn't need protection—for example, minimizing data collected in the first place.</a:t>
            </a:r>
          </a:p>
          <a:p>
            <a:r>
              <a:rPr lang="en-US" dirty="0"/>
              <a:t>Principles</a:t>
            </a:r>
          </a:p>
          <a:p>
            <a:pPr lvl="1">
              <a:buFont typeface="+mj-lt"/>
              <a:buAutoNum type="arabicPeriod"/>
            </a:pPr>
            <a:r>
              <a:rPr lang="en-US" dirty="0"/>
              <a:t>Proactive not Reactive; Preventative not Remedial</a:t>
            </a:r>
          </a:p>
          <a:p>
            <a:pPr lvl="1">
              <a:buFont typeface="+mj-lt"/>
              <a:buAutoNum type="arabicPeriod"/>
            </a:pPr>
            <a:r>
              <a:rPr lang="en-US" dirty="0"/>
              <a:t>Privacy as the Default Setting</a:t>
            </a:r>
          </a:p>
          <a:p>
            <a:pPr lvl="1">
              <a:buFont typeface="+mj-lt"/>
              <a:buAutoNum type="arabicPeriod"/>
            </a:pPr>
            <a:r>
              <a:rPr lang="en-US" dirty="0"/>
              <a:t>Privacy Embedded into Design</a:t>
            </a:r>
          </a:p>
          <a:p>
            <a:pPr lvl="1">
              <a:buFont typeface="+mj-lt"/>
              <a:buAutoNum type="arabicPeriod"/>
            </a:pPr>
            <a:r>
              <a:rPr lang="en-US" dirty="0"/>
              <a:t>Full Functionality—Positive-Sum, Not Zero-Sum</a:t>
            </a:r>
          </a:p>
          <a:p>
            <a:pPr lvl="1">
              <a:buFont typeface="+mj-lt"/>
              <a:buAutoNum type="arabicPeriod"/>
            </a:pPr>
            <a:r>
              <a:rPr lang="en-US" dirty="0"/>
              <a:t>End-to-End Security—Full Lifecycle Protection</a:t>
            </a:r>
          </a:p>
          <a:p>
            <a:pPr lvl="1">
              <a:buFont typeface="+mj-lt"/>
              <a:buAutoNum type="arabicPeriod"/>
            </a:pPr>
            <a:r>
              <a:rPr lang="en-US" dirty="0"/>
              <a:t>Visibility and Transparency—Keep it Open</a:t>
            </a:r>
          </a:p>
          <a:p>
            <a:pPr lvl="1">
              <a:buFont typeface="+mj-lt"/>
              <a:buAutoNum type="arabicPeriod"/>
            </a:pPr>
            <a:r>
              <a:rPr lang="en-US" dirty="0"/>
              <a:t>Respect for User Privacy—Keep it User-Centric</a:t>
            </a:r>
          </a:p>
        </p:txBody>
      </p:sp>
      <p:sp>
        <p:nvSpPr>
          <p:cNvPr id="5" name="Title 4">
            <a:extLst>
              <a:ext uri="{FF2B5EF4-FFF2-40B4-BE49-F238E27FC236}">
                <a16:creationId xmlns:a16="http://schemas.microsoft.com/office/drawing/2014/main" id="{A37863F8-4A91-44A9-8D53-54B4CFDC7D8E}"/>
              </a:ext>
            </a:extLst>
          </p:cNvPr>
          <p:cNvSpPr>
            <a:spLocks noGrp="1"/>
          </p:cNvSpPr>
          <p:nvPr>
            <p:ph type="title"/>
          </p:nvPr>
        </p:nvSpPr>
        <p:spPr/>
        <p:txBody>
          <a:bodyPr/>
          <a:lstStyle/>
          <a:p>
            <a:r>
              <a:rPr lang="en-US" dirty="0"/>
              <a:t>Privacy by Design</a:t>
            </a:r>
          </a:p>
        </p:txBody>
      </p:sp>
      <p:pic>
        <p:nvPicPr>
          <p:cNvPr id="7" name="Picture 2" descr="Image result for privacy">
            <a:extLst>
              <a:ext uri="{FF2B5EF4-FFF2-40B4-BE49-F238E27FC236}">
                <a16:creationId xmlns:a16="http://schemas.microsoft.com/office/drawing/2014/main" id="{8F10153F-51D5-4A12-90E4-A7C054E4FC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9036" y="5629307"/>
            <a:ext cx="1843039" cy="1228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31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03AB3-D63C-4E9A-A234-895E81820C12}"/>
              </a:ext>
            </a:extLst>
          </p:cNvPr>
          <p:cNvSpPr>
            <a:spLocks noGrp="1"/>
          </p:cNvSpPr>
          <p:nvPr>
            <p:ph type="sldNum" sz="quarter" idx="12"/>
          </p:nvPr>
        </p:nvSpPr>
        <p:spPr/>
        <p:txBody>
          <a:bodyPr/>
          <a:lstStyle/>
          <a:p>
            <a:fld id="{A8160BDD-7155-D744-B749-9730458604AD}" type="slidenum">
              <a:rPr lang="en-US" smtClean="0"/>
              <a:t>7</a:t>
            </a:fld>
            <a:endParaRPr lang="en-US" dirty="0"/>
          </a:p>
        </p:txBody>
      </p:sp>
      <p:sp>
        <p:nvSpPr>
          <p:cNvPr id="5" name="Title 4">
            <a:extLst>
              <a:ext uri="{FF2B5EF4-FFF2-40B4-BE49-F238E27FC236}">
                <a16:creationId xmlns:a16="http://schemas.microsoft.com/office/drawing/2014/main" id="{A37863F8-4A91-44A9-8D53-54B4CFDC7D8E}"/>
              </a:ext>
            </a:extLst>
          </p:cNvPr>
          <p:cNvSpPr>
            <a:spLocks noGrp="1"/>
          </p:cNvSpPr>
          <p:nvPr>
            <p:ph type="title"/>
          </p:nvPr>
        </p:nvSpPr>
        <p:spPr/>
        <p:txBody>
          <a:bodyPr/>
          <a:lstStyle/>
          <a:p>
            <a:r>
              <a:rPr lang="en-US" dirty="0"/>
              <a:t>Data Privacy Principles at Odds with Machine Learning</a:t>
            </a:r>
          </a:p>
        </p:txBody>
      </p:sp>
      <p:graphicFrame>
        <p:nvGraphicFramePr>
          <p:cNvPr id="7" name="Group 64">
            <a:extLst>
              <a:ext uri="{FF2B5EF4-FFF2-40B4-BE49-F238E27FC236}">
                <a16:creationId xmlns:a16="http://schemas.microsoft.com/office/drawing/2014/main" id="{3EEA5A4A-2306-4E95-A664-53A2CB6F0340}"/>
              </a:ext>
            </a:extLst>
          </p:cNvPr>
          <p:cNvGraphicFramePr>
            <a:graphicFrameLocks noGrp="1"/>
          </p:cNvGraphicFramePr>
          <p:nvPr>
            <p:extLst>
              <p:ext uri="{D42A27DB-BD31-4B8C-83A1-F6EECF244321}">
                <p14:modId xmlns:p14="http://schemas.microsoft.com/office/powerpoint/2010/main" val="323740468"/>
              </p:ext>
            </p:extLst>
          </p:nvPr>
        </p:nvGraphicFramePr>
        <p:xfrm>
          <a:off x="1454072" y="1876833"/>
          <a:ext cx="6235856" cy="2565443"/>
        </p:xfrm>
        <a:graphic>
          <a:graphicData uri="http://schemas.openxmlformats.org/drawingml/2006/table">
            <a:tbl>
              <a:tblPr/>
              <a:tblGrid>
                <a:gridCol w="3111446">
                  <a:extLst>
                    <a:ext uri="{9D8B030D-6E8A-4147-A177-3AD203B41FA5}">
                      <a16:colId xmlns:a16="http://schemas.microsoft.com/office/drawing/2014/main" val="20000"/>
                    </a:ext>
                  </a:extLst>
                </a:gridCol>
                <a:gridCol w="3124410">
                  <a:extLst>
                    <a:ext uri="{9D8B030D-6E8A-4147-A177-3AD203B41FA5}">
                      <a16:colId xmlns:a16="http://schemas.microsoft.com/office/drawing/2014/main" val="20001"/>
                    </a:ext>
                  </a:extLst>
                </a:gridCol>
              </a:tblGrid>
              <a:tr h="65424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kern="1200" cap="none" normalizeH="0" baseline="0" dirty="0">
                          <a:ln>
                            <a:noFill/>
                          </a:ln>
                          <a:solidFill>
                            <a:schemeClr val="bg1"/>
                          </a:solidFill>
                          <a:effectLst/>
                          <a:latin typeface="Calibri"/>
                          <a:ea typeface="+mn-ea"/>
                          <a:cs typeface="Calibri"/>
                        </a:rPr>
                        <a:t>GDPR Principle</a:t>
                      </a:r>
                    </a:p>
                  </a:txBody>
                  <a:tcPr marT="45732" marB="4573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1" i="0" u="none" strike="noStrike" kern="1200" cap="none" normalizeH="0" baseline="0" dirty="0">
                          <a:ln>
                            <a:noFill/>
                          </a:ln>
                          <a:solidFill>
                            <a:schemeClr val="bg1"/>
                          </a:solidFill>
                          <a:effectLst/>
                          <a:latin typeface="Calibri"/>
                          <a:ea typeface="+mn-ea"/>
                          <a:cs typeface="Calibri"/>
                        </a:rPr>
                        <a:t>Machine Learning Principle</a:t>
                      </a:r>
                    </a:p>
                  </a:txBody>
                  <a:tcPr marT="45732" marB="45732" anchor="ctr"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7928">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kern="1200" cap="none" normalizeH="0" baseline="0" dirty="0">
                          <a:ln>
                            <a:noFill/>
                          </a:ln>
                          <a:solidFill>
                            <a:schemeClr val="tx1"/>
                          </a:solidFill>
                          <a:effectLst/>
                          <a:latin typeface="+mn-lt"/>
                          <a:ea typeface="+mn-ea"/>
                          <a:cs typeface="Calibri"/>
                        </a:rPr>
                        <a:t>Less data is better. </a:t>
                      </a:r>
                      <a:endParaRPr kumimoji="0" lang="en-US" sz="1600" b="0" i="0" u="none" strike="noStrike" kern="1200" cap="none" normalizeH="0" baseline="0" dirty="0">
                        <a:ln>
                          <a:noFill/>
                        </a:ln>
                        <a:solidFill>
                          <a:schemeClr val="tx1"/>
                        </a:solidFill>
                        <a:effectLst/>
                        <a:latin typeface="Calibri"/>
                        <a:ea typeface="+mn-ea"/>
                        <a:cs typeface="Calibri"/>
                      </a:endParaRPr>
                    </a:p>
                  </a:txBody>
                  <a:tcPr marT="45732" marB="45732"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kern="1200" cap="none" normalizeH="0" baseline="0" dirty="0">
                          <a:ln>
                            <a:noFill/>
                          </a:ln>
                          <a:solidFill>
                            <a:schemeClr val="tx1"/>
                          </a:solidFill>
                          <a:effectLst/>
                          <a:latin typeface="+mn-lt"/>
                          <a:ea typeface="+mn-ea"/>
                          <a:cs typeface="Calibri"/>
                        </a:rPr>
                        <a:t>More data is better.</a:t>
                      </a:r>
                    </a:p>
                  </a:txBody>
                  <a:tcPr marT="45732" marB="45732"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72663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kern="1200" cap="none" normalizeH="0" baseline="0" dirty="0">
                          <a:ln>
                            <a:noFill/>
                          </a:ln>
                          <a:solidFill>
                            <a:schemeClr val="tx1"/>
                          </a:solidFill>
                          <a:effectLst/>
                          <a:latin typeface="+mn-lt"/>
                          <a:ea typeface="+mn-ea"/>
                          <a:cs typeface="Calibri"/>
                        </a:rPr>
                        <a:t>Decisions made about people must be transparent.</a:t>
                      </a:r>
                      <a:endParaRPr kumimoji="0" lang="en-US" sz="1600" b="0" i="0" u="none" strike="noStrike" kern="1200" cap="none" normalizeH="0" baseline="0" dirty="0">
                        <a:ln>
                          <a:noFill/>
                        </a:ln>
                        <a:solidFill>
                          <a:schemeClr val="tx1"/>
                        </a:solidFill>
                        <a:effectLst/>
                        <a:latin typeface="Calibri"/>
                        <a:ea typeface="+mn-ea"/>
                        <a:cs typeface="Calibri"/>
                      </a:endParaRPr>
                    </a:p>
                  </a:txBody>
                  <a:tcPr marT="45732" marB="45732"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kern="1200" cap="none" normalizeH="0" baseline="0" dirty="0">
                          <a:ln>
                            <a:noFill/>
                          </a:ln>
                          <a:solidFill>
                            <a:schemeClr val="tx1"/>
                          </a:solidFill>
                          <a:effectLst/>
                          <a:latin typeface="+mn-lt"/>
                          <a:ea typeface="+mn-ea"/>
                          <a:cs typeface="Calibri"/>
                        </a:rPr>
                        <a:t>It may be hard to completely know how decisions are made. </a:t>
                      </a:r>
                    </a:p>
                  </a:txBody>
                  <a:tcPr marT="45732" marB="45732"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726635">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kern="1200" cap="none" normalizeH="0" baseline="0" dirty="0">
                          <a:ln>
                            <a:noFill/>
                          </a:ln>
                          <a:solidFill>
                            <a:schemeClr val="tx1"/>
                          </a:solidFill>
                          <a:effectLst/>
                          <a:latin typeface="+mn-lt"/>
                          <a:ea typeface="+mn-ea"/>
                          <a:cs typeface="Calibri"/>
                        </a:rPr>
                        <a:t>Data usage must be revealed upfront. </a:t>
                      </a:r>
                      <a:endParaRPr kumimoji="0" lang="en-US" sz="1600" b="0" i="0" u="none" strike="noStrike" kern="1200" cap="none" normalizeH="0" baseline="0" dirty="0">
                        <a:ln>
                          <a:noFill/>
                        </a:ln>
                        <a:solidFill>
                          <a:schemeClr val="tx1"/>
                        </a:solidFill>
                        <a:effectLst/>
                        <a:latin typeface="Calibri"/>
                        <a:ea typeface="+mn-ea"/>
                        <a:cs typeface="Calibri"/>
                      </a:endParaRPr>
                    </a:p>
                  </a:txBody>
                  <a:tcPr marT="45732" marB="45732"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Tx/>
                        <a:buFontTx/>
                        <a:buNone/>
                        <a:tabLst/>
                      </a:pPr>
                      <a:r>
                        <a:rPr kumimoji="0" lang="en-US" sz="1600" b="0" i="0" u="none" strike="noStrike" kern="1200" cap="none" normalizeH="0" baseline="0" dirty="0">
                          <a:ln>
                            <a:noFill/>
                          </a:ln>
                          <a:solidFill>
                            <a:schemeClr val="tx1"/>
                          </a:solidFill>
                          <a:effectLst/>
                          <a:latin typeface="+mn-lt"/>
                          <a:ea typeface="+mn-ea"/>
                          <a:cs typeface="Calibri"/>
                        </a:rPr>
                        <a:t>Data usage emerges through the training process. </a:t>
                      </a:r>
                    </a:p>
                  </a:txBody>
                  <a:tcPr marT="45732" marB="45732"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31621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03AB3-D63C-4E9A-A234-895E81820C12}"/>
              </a:ext>
            </a:extLst>
          </p:cNvPr>
          <p:cNvSpPr>
            <a:spLocks noGrp="1"/>
          </p:cNvSpPr>
          <p:nvPr>
            <p:ph type="sldNum" sz="quarter" idx="12"/>
          </p:nvPr>
        </p:nvSpPr>
        <p:spPr/>
        <p:txBody>
          <a:bodyPr/>
          <a:lstStyle/>
          <a:p>
            <a:fld id="{A8160BDD-7155-D744-B749-9730458604AD}" type="slidenum">
              <a:rPr lang="en-US" smtClean="0"/>
              <a:t>8</a:t>
            </a:fld>
            <a:endParaRPr lang="en-US" dirty="0"/>
          </a:p>
        </p:txBody>
      </p:sp>
      <p:sp>
        <p:nvSpPr>
          <p:cNvPr id="6" name="Content Placeholder 5">
            <a:extLst>
              <a:ext uri="{FF2B5EF4-FFF2-40B4-BE49-F238E27FC236}">
                <a16:creationId xmlns:a16="http://schemas.microsoft.com/office/drawing/2014/main" id="{99104DB5-F471-487B-8CAB-DFDB064E6F12}"/>
              </a:ext>
            </a:extLst>
          </p:cNvPr>
          <p:cNvSpPr>
            <a:spLocks noGrp="1"/>
          </p:cNvSpPr>
          <p:nvPr>
            <p:ph idx="1"/>
          </p:nvPr>
        </p:nvSpPr>
        <p:spPr>
          <a:xfrm>
            <a:off x="341925" y="1229213"/>
            <a:ext cx="8460150" cy="2355560"/>
          </a:xfrm>
        </p:spPr>
        <p:txBody>
          <a:bodyPr/>
          <a:lstStyle/>
          <a:p>
            <a:r>
              <a:rPr lang="en-US" dirty="0"/>
              <a:t>Some information may require special care and handling to protect users.</a:t>
            </a:r>
          </a:p>
          <a:p>
            <a:r>
              <a:rPr lang="en-US" dirty="0"/>
              <a:t>Apply appropriate controls to ensure it remains private.</a:t>
            </a:r>
          </a:p>
          <a:p>
            <a:r>
              <a:rPr lang="en-US" dirty="0"/>
              <a:t>Always consider all PII sensitive, as it can reveal a person's identity, causing them substantial harm, embarrassment, inconvenience, or unfairness.</a:t>
            </a:r>
          </a:p>
          <a:p>
            <a:r>
              <a:rPr lang="en-US" dirty="0"/>
              <a:t>Refer to privacy guidelines for your country, municipality, or organization for specific lists of PII you may be legally required to protect.</a:t>
            </a:r>
          </a:p>
          <a:p>
            <a:r>
              <a:rPr lang="en-US" dirty="0"/>
              <a:t>A typical list includes:</a:t>
            </a:r>
          </a:p>
        </p:txBody>
      </p:sp>
      <p:sp>
        <p:nvSpPr>
          <p:cNvPr id="5" name="Title 4">
            <a:extLst>
              <a:ext uri="{FF2B5EF4-FFF2-40B4-BE49-F238E27FC236}">
                <a16:creationId xmlns:a16="http://schemas.microsoft.com/office/drawing/2014/main" id="{A37863F8-4A91-44A9-8D53-54B4CFDC7D8E}"/>
              </a:ext>
            </a:extLst>
          </p:cNvPr>
          <p:cNvSpPr>
            <a:spLocks noGrp="1"/>
          </p:cNvSpPr>
          <p:nvPr>
            <p:ph type="title"/>
          </p:nvPr>
        </p:nvSpPr>
        <p:spPr/>
        <p:txBody>
          <a:bodyPr/>
          <a:lstStyle/>
          <a:p>
            <a:r>
              <a:rPr lang="en-US" dirty="0"/>
              <a:t>Identify Personally Identifiable Information (PII)</a:t>
            </a:r>
          </a:p>
        </p:txBody>
      </p:sp>
      <p:pic>
        <p:nvPicPr>
          <p:cNvPr id="7" name="Picture 6" descr="Image result for checklist png">
            <a:extLst>
              <a:ext uri="{FF2B5EF4-FFF2-40B4-BE49-F238E27FC236}">
                <a16:creationId xmlns:a16="http://schemas.microsoft.com/office/drawing/2014/main" id="{6943660C-A714-432B-B9B1-6AFF41BD3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5597477"/>
            <a:ext cx="1612891" cy="106854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5">
            <a:extLst>
              <a:ext uri="{FF2B5EF4-FFF2-40B4-BE49-F238E27FC236}">
                <a16:creationId xmlns:a16="http://schemas.microsoft.com/office/drawing/2014/main" id="{84C22939-8424-449E-A74D-CAA30DCDA082}"/>
              </a:ext>
            </a:extLst>
          </p:cNvPr>
          <p:cNvSpPr txBox="1">
            <a:spLocks/>
          </p:cNvSpPr>
          <p:nvPr/>
        </p:nvSpPr>
        <p:spPr>
          <a:xfrm>
            <a:off x="670336" y="3729351"/>
            <a:ext cx="2651760" cy="265176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t>User name</a:t>
            </a:r>
          </a:p>
          <a:p>
            <a:pPr lvl="1"/>
            <a:r>
              <a:rPr lang="en-US" dirty="0"/>
              <a:t>Email address</a:t>
            </a:r>
          </a:p>
          <a:p>
            <a:pPr lvl="1"/>
            <a:r>
              <a:rPr lang="en-US" dirty="0"/>
              <a:t>Home address</a:t>
            </a:r>
          </a:p>
          <a:p>
            <a:pPr lvl="1"/>
            <a:r>
              <a:rPr lang="en-US" dirty="0"/>
              <a:t>Phone number</a:t>
            </a:r>
          </a:p>
          <a:p>
            <a:pPr lvl="1"/>
            <a:r>
              <a:rPr lang="en-US" dirty="0"/>
              <a:t>Social Security number (even if it's just the last 4 digits)</a:t>
            </a:r>
          </a:p>
          <a:p>
            <a:pPr lvl="1"/>
            <a:r>
              <a:rPr lang="en-US" dirty="0"/>
              <a:t>Driver's license or state ID number</a:t>
            </a:r>
          </a:p>
        </p:txBody>
      </p:sp>
      <p:sp>
        <p:nvSpPr>
          <p:cNvPr id="9" name="Content Placeholder 5">
            <a:extLst>
              <a:ext uri="{FF2B5EF4-FFF2-40B4-BE49-F238E27FC236}">
                <a16:creationId xmlns:a16="http://schemas.microsoft.com/office/drawing/2014/main" id="{30339051-3B8B-439C-BF47-58B7EAE6FA0B}"/>
              </a:ext>
            </a:extLst>
          </p:cNvPr>
          <p:cNvSpPr txBox="1">
            <a:spLocks/>
          </p:cNvSpPr>
          <p:nvPr/>
        </p:nvSpPr>
        <p:spPr>
          <a:xfrm>
            <a:off x="2987820" y="3729351"/>
            <a:ext cx="2651760" cy="265176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t>Passport number</a:t>
            </a:r>
          </a:p>
          <a:p>
            <a:pPr lvl="1"/>
            <a:r>
              <a:rPr lang="en-US" dirty="0"/>
              <a:t>Alien registration number</a:t>
            </a:r>
          </a:p>
          <a:p>
            <a:pPr lvl="1"/>
            <a:r>
              <a:rPr lang="en-US" dirty="0"/>
              <a:t>Financial account number</a:t>
            </a:r>
          </a:p>
          <a:p>
            <a:pPr lvl="1"/>
            <a:r>
              <a:rPr lang="en-US" dirty="0"/>
              <a:t>Biometric identifiers</a:t>
            </a:r>
          </a:p>
          <a:p>
            <a:pPr lvl="1"/>
            <a:r>
              <a:rPr lang="en-US" dirty="0"/>
              <a:t>Citizenship or immigration status</a:t>
            </a:r>
          </a:p>
          <a:p>
            <a:pPr lvl="1"/>
            <a:r>
              <a:rPr lang="en-US" dirty="0"/>
              <a:t>Medical information</a:t>
            </a:r>
          </a:p>
        </p:txBody>
      </p:sp>
      <p:sp>
        <p:nvSpPr>
          <p:cNvPr id="10" name="Content Placeholder 5">
            <a:extLst>
              <a:ext uri="{FF2B5EF4-FFF2-40B4-BE49-F238E27FC236}">
                <a16:creationId xmlns:a16="http://schemas.microsoft.com/office/drawing/2014/main" id="{A63BB31B-131B-4F5F-8B93-864689518DFF}"/>
              </a:ext>
            </a:extLst>
          </p:cNvPr>
          <p:cNvSpPr txBox="1">
            <a:spLocks/>
          </p:cNvSpPr>
          <p:nvPr/>
        </p:nvSpPr>
        <p:spPr>
          <a:xfrm>
            <a:off x="5305303" y="3729351"/>
            <a:ext cx="2651760" cy="265176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dirty="0"/>
              <a:t>Ethnic or religious association</a:t>
            </a:r>
          </a:p>
          <a:p>
            <a:pPr lvl="1"/>
            <a:r>
              <a:rPr lang="en-US" dirty="0"/>
              <a:t>Sexual orientation</a:t>
            </a:r>
          </a:p>
          <a:p>
            <a:pPr lvl="1"/>
            <a:r>
              <a:rPr lang="en-US" dirty="0"/>
              <a:t>Account passwords</a:t>
            </a:r>
          </a:p>
          <a:p>
            <a:pPr lvl="1"/>
            <a:r>
              <a:rPr lang="en-US" dirty="0"/>
              <a:t>Date of birth</a:t>
            </a:r>
          </a:p>
          <a:p>
            <a:pPr lvl="1"/>
            <a:r>
              <a:rPr lang="en-US" dirty="0"/>
              <a:t>Criminal history</a:t>
            </a:r>
          </a:p>
          <a:p>
            <a:pPr lvl="1"/>
            <a:r>
              <a:rPr lang="en-US" dirty="0"/>
              <a:t>Mother's maiden name</a:t>
            </a:r>
          </a:p>
        </p:txBody>
      </p:sp>
    </p:spTree>
    <p:extLst>
      <p:ext uri="{BB962C8B-B14F-4D97-AF65-F5344CB8AC3E}">
        <p14:creationId xmlns:p14="http://schemas.microsoft.com/office/powerpoint/2010/main" val="156913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03AB3-D63C-4E9A-A234-895E81820C12}"/>
              </a:ext>
            </a:extLst>
          </p:cNvPr>
          <p:cNvSpPr>
            <a:spLocks noGrp="1"/>
          </p:cNvSpPr>
          <p:nvPr>
            <p:ph type="sldNum" sz="quarter" idx="12"/>
          </p:nvPr>
        </p:nvSpPr>
        <p:spPr/>
        <p:txBody>
          <a:bodyPr/>
          <a:lstStyle/>
          <a:p>
            <a:fld id="{A8160BDD-7155-D744-B749-9730458604AD}" type="slidenum">
              <a:rPr lang="en-US" smtClean="0"/>
              <a:t>9</a:t>
            </a:fld>
            <a:endParaRPr lang="en-US" dirty="0"/>
          </a:p>
        </p:txBody>
      </p:sp>
      <p:sp>
        <p:nvSpPr>
          <p:cNvPr id="5" name="Title 4">
            <a:extLst>
              <a:ext uri="{FF2B5EF4-FFF2-40B4-BE49-F238E27FC236}">
                <a16:creationId xmlns:a16="http://schemas.microsoft.com/office/drawing/2014/main" id="{A37863F8-4A91-44A9-8D53-54B4CFDC7D8E}"/>
              </a:ext>
            </a:extLst>
          </p:cNvPr>
          <p:cNvSpPr>
            <a:spLocks noGrp="1"/>
          </p:cNvSpPr>
          <p:nvPr>
            <p:ph type="title"/>
          </p:nvPr>
        </p:nvSpPr>
        <p:spPr/>
        <p:txBody>
          <a:bodyPr/>
          <a:lstStyle/>
          <a:p>
            <a:r>
              <a:rPr lang="en-US" dirty="0"/>
              <a:t>Identify Personal Data as Defined by GDPR</a:t>
            </a:r>
          </a:p>
        </p:txBody>
      </p:sp>
      <p:sp>
        <p:nvSpPr>
          <p:cNvPr id="3" name="Text Placeholder 2">
            <a:extLst>
              <a:ext uri="{FF2B5EF4-FFF2-40B4-BE49-F238E27FC236}">
                <a16:creationId xmlns:a16="http://schemas.microsoft.com/office/drawing/2014/main" id="{682C9908-94B4-42C9-B0FB-35950A5202D6}"/>
              </a:ext>
            </a:extLst>
          </p:cNvPr>
          <p:cNvSpPr>
            <a:spLocks noGrp="1"/>
          </p:cNvSpPr>
          <p:nvPr>
            <p:ph type="body" sz="quarter" idx="13"/>
          </p:nvPr>
        </p:nvSpPr>
        <p:spPr/>
        <p:txBody>
          <a:bodyPr/>
          <a:lstStyle/>
          <a:p>
            <a:r>
              <a:rPr lang="en-US" b="1" dirty="0"/>
              <a:t>Personal Data</a:t>
            </a:r>
            <a:r>
              <a:rPr lang="en-US" dirty="0"/>
              <a:t>: Any information relating to an identified or identifiable natural person (data subject). An identifiable natural person is one who can be identified, directly or indirectly, in particular by reference to an identifier, such as:</a:t>
            </a:r>
          </a:p>
          <a:p>
            <a:pPr marL="285750" lvl="1" indent="-285750">
              <a:buFont typeface="Arial" panose="020B0604020202020204" pitchFamily="34" charset="0"/>
              <a:buChar char="•"/>
            </a:pPr>
            <a:r>
              <a:rPr lang="en-US" dirty="0"/>
              <a:t>A name</a:t>
            </a:r>
          </a:p>
          <a:p>
            <a:pPr marL="285750" lvl="1" indent="-285750">
              <a:buFont typeface="Arial" panose="020B0604020202020204" pitchFamily="34" charset="0"/>
              <a:buChar char="•"/>
            </a:pPr>
            <a:r>
              <a:rPr lang="en-US" dirty="0"/>
              <a:t>An identification number</a:t>
            </a:r>
          </a:p>
          <a:p>
            <a:pPr marL="285750" lvl="1" indent="-285750">
              <a:buFont typeface="Arial" panose="020B0604020202020204" pitchFamily="34" charset="0"/>
              <a:buChar char="•"/>
            </a:pPr>
            <a:r>
              <a:rPr lang="en-US" dirty="0"/>
              <a:t>Location data</a:t>
            </a:r>
          </a:p>
          <a:p>
            <a:pPr marL="285750" lvl="1" indent="-285750">
              <a:buFont typeface="Arial" panose="020B0604020202020204" pitchFamily="34" charset="0"/>
              <a:buChar char="•"/>
            </a:pPr>
            <a:r>
              <a:rPr lang="en-US" dirty="0"/>
              <a:t>An online identifier</a:t>
            </a:r>
          </a:p>
          <a:p>
            <a:pPr marL="285750" lvl="1" indent="-285750">
              <a:buFont typeface="Arial" panose="020B0604020202020204" pitchFamily="34" charset="0"/>
              <a:buChar char="•"/>
            </a:pPr>
            <a:r>
              <a:rPr lang="en-US" dirty="0"/>
              <a:t>One or more factors specific to the data subject's physical, physiological, genetic, mental, economic, cultural, or social identity</a:t>
            </a:r>
          </a:p>
          <a:p>
            <a:endParaRPr lang="en-US" dirty="0"/>
          </a:p>
          <a:p>
            <a:endParaRPr lang="en-US" dirty="0"/>
          </a:p>
        </p:txBody>
      </p:sp>
      <p:pic>
        <p:nvPicPr>
          <p:cNvPr id="7" name="Picture 6" descr="Image result for checklist png">
            <a:extLst>
              <a:ext uri="{FF2B5EF4-FFF2-40B4-BE49-F238E27FC236}">
                <a16:creationId xmlns:a16="http://schemas.microsoft.com/office/drawing/2014/main" id="{F1C115E1-F538-4F51-A850-0651CADED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5597477"/>
            <a:ext cx="1612891" cy="1068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656687"/>
      </p:ext>
    </p:extLst>
  </p:cSld>
  <p:clrMapOvr>
    <a:masterClrMapping/>
  </p:clrMapOvr>
</p:sld>
</file>

<file path=ppt/theme/theme1.xml><?xml version="1.0" encoding="utf-8"?>
<a:theme xmlns:a="http://schemas.openxmlformats.org/drawingml/2006/main" name="CNX">
  <a:themeElements>
    <a:clrScheme name="CNX 1">
      <a:dk1>
        <a:srgbClr val="000000"/>
      </a:dk1>
      <a:lt1>
        <a:srgbClr val="FFFFFF"/>
      </a:lt1>
      <a:dk2>
        <a:srgbClr val="000000"/>
      </a:dk2>
      <a:lt2>
        <a:srgbClr val="FFFFFF"/>
      </a:lt2>
      <a:accent1>
        <a:srgbClr val="009DDC"/>
      </a:accent1>
      <a:accent2>
        <a:srgbClr val="1D76BB"/>
      </a:accent2>
      <a:accent3>
        <a:srgbClr val="F05323"/>
      </a:accent3>
      <a:accent4>
        <a:srgbClr val="1D3764"/>
      </a:accent4>
      <a:accent5>
        <a:srgbClr val="C1C5C9"/>
      </a:accent5>
      <a:accent6>
        <a:srgbClr val="009DDC"/>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7" id="{28BAE127-A3FD-A04B-A586-7D7FEDE49638}" vid="{6F1373EB-6DC0-594B-9B1F-E3850451F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CNX_OV_Template</Template>
  <TotalTime>1670</TotalTime>
  <Words>5117</Words>
  <Application>Microsoft Office PowerPoint</Application>
  <PresentationFormat>On-screen Show (4:3)</PresentationFormat>
  <Paragraphs>456</Paragraphs>
  <Slides>42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CNX</vt:lpstr>
      <vt:lpstr>Promoting Data Privacy and Ethical Practices</vt:lpstr>
      <vt:lpstr>PowerPoint Presentation</vt:lpstr>
      <vt:lpstr>Protected Data</vt:lpstr>
      <vt:lpstr>Obligation to Protect PII</vt:lpstr>
      <vt:lpstr>Relevant Data Privacy Laws</vt:lpstr>
      <vt:lpstr>Privacy by Design</vt:lpstr>
      <vt:lpstr>Data Privacy Principles at Odds with Machine Learning</vt:lpstr>
      <vt:lpstr>Identify Personally Identifiable Information (PII)</vt:lpstr>
      <vt:lpstr>Identify Personal Data as Defined by GDPR</vt:lpstr>
      <vt:lpstr>Ensure Privacy Policies, Terms, and Conditions Are Clear</vt:lpstr>
      <vt:lpstr>Ensure Software Does Not Share Data Without Consent</vt:lpstr>
      <vt:lpstr>Activity: Complying with Applicable Laws and Standards</vt:lpstr>
      <vt:lpstr>Open Source Data Sharing and Privacy</vt:lpstr>
      <vt:lpstr>Data Anonymization</vt:lpstr>
      <vt:lpstr>Anonymize Personal Data</vt:lpstr>
      <vt:lpstr>The Big Data Challenge</vt:lpstr>
      <vt:lpstr>Protect Privacy</vt:lpstr>
      <vt:lpstr>Prevent Operator-Sided Data Leakage</vt:lpstr>
      <vt:lpstr>Respond Appropriately to Data Breaches</vt:lpstr>
      <vt:lpstr>Activity: Protecting Data Privacy</vt:lpstr>
      <vt:lpstr>PowerPoint Presentation</vt:lpstr>
      <vt:lpstr>Preconceived Notions</vt:lpstr>
      <vt:lpstr>The Black Box Challenge</vt:lpstr>
      <vt:lpstr>Prejudice Bias</vt:lpstr>
      <vt:lpstr>Proxies for Larger Social Discriminations</vt:lpstr>
      <vt:lpstr>Ethics in NLP</vt:lpstr>
      <vt:lpstr>Use of Data for Unintended Purposes</vt:lpstr>
      <vt:lpstr>Identify Business Scenarios Adversely Affected by Bias Propagation</vt:lpstr>
      <vt:lpstr>Activity: Promoting Ethical Practices</vt:lpstr>
      <vt:lpstr>PowerPoint Presentation</vt:lpstr>
      <vt:lpstr>Privacy and Data Governance for AI and ML</vt:lpstr>
      <vt:lpstr>Intellectual Property</vt:lpstr>
      <vt:lpstr>Humanitarian Principles</vt:lpstr>
      <vt:lpstr>Asilomar AI Principles – Research</vt:lpstr>
      <vt:lpstr>Asilomar AI Principles – Ethics and Values (1 of 2)</vt:lpstr>
      <vt:lpstr>Asilomar AI Principles – Ethics and Values (2 of 2)</vt:lpstr>
      <vt:lpstr>Asilomar AI Principles – Longer Term Issues</vt:lpstr>
      <vt:lpstr>Make Sure Privacy Policies, Terms, and Conditions Are Clear</vt:lpstr>
      <vt:lpstr>Do Not Collect Non-Essential Data</vt:lpstr>
      <vt:lpstr>Delete Private or Sensitive Data That is No Longer Needed</vt:lpstr>
      <vt:lpstr>Activity: Establishing Policies Covering Data Privacy and Ethics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[Advanced?] Models</dc:title>
  <dc:creator>Brian Wilson</dc:creator>
  <cp:lastModifiedBy>Michelle Farney</cp:lastModifiedBy>
  <cp:revision>99</cp:revision>
  <dcterms:created xsi:type="dcterms:W3CDTF">2019-10-24T16:33:51Z</dcterms:created>
  <dcterms:modified xsi:type="dcterms:W3CDTF">2020-01-31T14:49:22Z</dcterms:modified>
</cp:coreProperties>
</file>