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notesMasterIdLst>
    <p:notesMasterId r:id="rId36"/>
  </p:notesMasterIdLst>
  <p:handoutMasterIdLst>
    <p:handoutMasterId r:id="rId37"/>
  </p:handoutMasterIdLst>
  <p:sldIdLst>
    <p:sldId id="261" r:id="rId2"/>
    <p:sldId id="354" r:id="rId3"/>
    <p:sldId id="349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6" r:id="rId12"/>
    <p:sldId id="335" r:id="rId13"/>
    <p:sldId id="337" r:id="rId14"/>
    <p:sldId id="338" r:id="rId15"/>
    <p:sldId id="339" r:id="rId16"/>
    <p:sldId id="325" r:id="rId17"/>
    <p:sldId id="355" r:id="rId18"/>
    <p:sldId id="340" r:id="rId19"/>
    <p:sldId id="341" r:id="rId20"/>
    <p:sldId id="350" r:id="rId21"/>
    <p:sldId id="342" r:id="rId22"/>
    <p:sldId id="343" r:id="rId23"/>
    <p:sldId id="345" r:id="rId24"/>
    <p:sldId id="351" r:id="rId25"/>
    <p:sldId id="344" r:id="rId26"/>
    <p:sldId id="352" r:id="rId27"/>
    <p:sldId id="326" r:id="rId28"/>
    <p:sldId id="356" r:id="rId29"/>
    <p:sldId id="346" r:id="rId30"/>
    <p:sldId id="347" r:id="rId31"/>
    <p:sldId id="353" r:id="rId32"/>
    <p:sldId id="348" r:id="rId33"/>
    <p:sldId id="327" r:id="rId34"/>
    <p:sldId id="26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Vorenkamp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764"/>
    <a:srgbClr val="01A1DD"/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25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327"/>
    </p:cViewPr>
  </p:sorterViewPr>
  <p:notesViewPr>
    <p:cSldViewPr snapToGrid="0">
      <p:cViewPr varScale="1">
        <p:scale>
          <a:sx n="81" d="100"/>
          <a:sy n="81" d="100"/>
        </p:scale>
        <p:origin x="20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556370-620C-4129-80EC-A9695AF4215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5A6E4D-0FE4-4B1E-B08A-D70122CBFE04}">
      <dgm:prSet phldrT="[Text]" custT="1"/>
      <dgm:spPr/>
      <dgm:t>
        <a:bodyPr/>
        <a:lstStyle/>
        <a:p>
          <a:r>
            <a:rPr lang="en-US" sz="1200" dirty="0"/>
            <a:t>Before development begins</a:t>
          </a:r>
        </a:p>
      </dgm:t>
    </dgm:pt>
    <dgm:pt modelId="{1B9BF846-A30B-433C-94F6-4E0EB25F3A6F}" type="parTrans" cxnId="{285C8B27-98C7-4402-BD7F-C53FA04A9A6B}">
      <dgm:prSet/>
      <dgm:spPr/>
      <dgm:t>
        <a:bodyPr/>
        <a:lstStyle/>
        <a:p>
          <a:endParaRPr lang="en-US" sz="4000"/>
        </a:p>
      </dgm:t>
    </dgm:pt>
    <dgm:pt modelId="{D32145F7-151B-4869-B2AE-81AA4A0F0F3E}" type="sibTrans" cxnId="{285C8B27-98C7-4402-BD7F-C53FA04A9A6B}">
      <dgm:prSet/>
      <dgm:spPr/>
      <dgm:t>
        <a:bodyPr/>
        <a:lstStyle/>
        <a:p>
          <a:endParaRPr lang="en-US" sz="4000"/>
        </a:p>
      </dgm:t>
    </dgm:pt>
    <dgm:pt modelId="{0EB5A16A-9CCC-4C4F-AFCC-6D73687E7798}">
      <dgm:prSet custT="1"/>
      <dgm:spPr/>
      <dgm:t>
        <a:bodyPr/>
        <a:lstStyle/>
        <a:p>
          <a:pPr>
            <a:buClr>
              <a:srgbClr val="01A1DD"/>
            </a:buClr>
          </a:pPr>
          <a:r>
            <a:rPr lang="en-US" sz="1400" dirty="0"/>
            <a:t>Review SDLC Process</a:t>
          </a:r>
        </a:p>
      </dgm:t>
    </dgm:pt>
    <dgm:pt modelId="{CC24907B-CBEE-479F-A184-5D3D32CD6CF1}" type="parTrans" cxnId="{792E72B3-1CE1-4644-8C15-B99D682C5F1E}">
      <dgm:prSet/>
      <dgm:spPr/>
      <dgm:t>
        <a:bodyPr/>
        <a:lstStyle/>
        <a:p>
          <a:endParaRPr lang="en-US" sz="4000"/>
        </a:p>
      </dgm:t>
    </dgm:pt>
    <dgm:pt modelId="{81F2B78D-FA9E-4E64-BB3A-42F2B236F987}" type="sibTrans" cxnId="{792E72B3-1CE1-4644-8C15-B99D682C5F1E}">
      <dgm:prSet/>
      <dgm:spPr/>
      <dgm:t>
        <a:bodyPr/>
        <a:lstStyle/>
        <a:p>
          <a:endParaRPr lang="en-US" sz="4000"/>
        </a:p>
      </dgm:t>
    </dgm:pt>
    <dgm:pt modelId="{9489D849-1F39-4678-8C75-4A544C034848}">
      <dgm:prSet custT="1"/>
      <dgm:spPr/>
      <dgm:t>
        <a:bodyPr/>
        <a:lstStyle/>
        <a:p>
          <a:pPr>
            <a:buClr>
              <a:srgbClr val="01A1DD"/>
            </a:buClr>
          </a:pPr>
          <a:r>
            <a:rPr lang="en-US" sz="1400" dirty="0"/>
            <a:t>Policy Review</a:t>
          </a:r>
        </a:p>
      </dgm:t>
    </dgm:pt>
    <dgm:pt modelId="{D7A4E76B-66AD-4A4F-866C-E1033B4DA4E2}" type="parTrans" cxnId="{B2512003-8B00-4030-BB12-6C461EA77FF9}">
      <dgm:prSet/>
      <dgm:spPr/>
      <dgm:t>
        <a:bodyPr/>
        <a:lstStyle/>
        <a:p>
          <a:endParaRPr lang="en-US" sz="4000"/>
        </a:p>
      </dgm:t>
    </dgm:pt>
    <dgm:pt modelId="{4B56EA56-54D5-48E0-85CC-85F964E2BF66}" type="sibTrans" cxnId="{B2512003-8B00-4030-BB12-6C461EA77FF9}">
      <dgm:prSet/>
      <dgm:spPr/>
      <dgm:t>
        <a:bodyPr/>
        <a:lstStyle/>
        <a:p>
          <a:endParaRPr lang="en-US" sz="4000"/>
        </a:p>
      </dgm:t>
    </dgm:pt>
    <dgm:pt modelId="{E8CF0F6D-D2B0-45C8-80CE-B323D5CAD48C}">
      <dgm:prSet custT="1"/>
      <dgm:spPr/>
      <dgm:t>
        <a:bodyPr/>
        <a:lstStyle/>
        <a:p>
          <a:pPr>
            <a:buClr>
              <a:srgbClr val="01A1DD"/>
            </a:buClr>
          </a:pPr>
          <a:r>
            <a:rPr lang="en-US" sz="1400" dirty="0"/>
            <a:t>Standards Review</a:t>
          </a:r>
        </a:p>
      </dgm:t>
    </dgm:pt>
    <dgm:pt modelId="{ECEDD68A-A4A4-4FAA-B640-01E93B9D2680}" type="parTrans" cxnId="{73E1A8D2-0921-4B12-BF36-6A2547566647}">
      <dgm:prSet/>
      <dgm:spPr/>
      <dgm:t>
        <a:bodyPr/>
        <a:lstStyle/>
        <a:p>
          <a:endParaRPr lang="en-US" sz="4000"/>
        </a:p>
      </dgm:t>
    </dgm:pt>
    <dgm:pt modelId="{572965E6-FA7E-4B3C-9DC8-A11EE28C7567}" type="sibTrans" cxnId="{73E1A8D2-0921-4B12-BF36-6A2547566647}">
      <dgm:prSet/>
      <dgm:spPr/>
      <dgm:t>
        <a:bodyPr/>
        <a:lstStyle/>
        <a:p>
          <a:endParaRPr lang="en-US" sz="4000"/>
        </a:p>
      </dgm:t>
    </dgm:pt>
    <dgm:pt modelId="{A023B258-267D-4022-A7DB-F58E4D1FFC4D}">
      <dgm:prSet custT="1"/>
      <dgm:spPr/>
      <dgm:t>
        <a:bodyPr/>
        <a:lstStyle/>
        <a:p>
          <a:r>
            <a:rPr lang="en-US" sz="1200" dirty="0"/>
            <a:t>Definition and Design</a:t>
          </a:r>
        </a:p>
      </dgm:t>
    </dgm:pt>
    <dgm:pt modelId="{6947C3AB-C1FA-4847-821D-777513CA21CE}" type="parTrans" cxnId="{88306B4F-69EB-46AC-908D-2DAB467E7D67}">
      <dgm:prSet/>
      <dgm:spPr/>
      <dgm:t>
        <a:bodyPr/>
        <a:lstStyle/>
        <a:p>
          <a:endParaRPr lang="en-US" sz="4000"/>
        </a:p>
      </dgm:t>
    </dgm:pt>
    <dgm:pt modelId="{2F8BDDA8-9768-45D1-95A4-2AF52BF76C58}" type="sibTrans" cxnId="{88306B4F-69EB-46AC-908D-2DAB467E7D67}">
      <dgm:prSet/>
      <dgm:spPr/>
      <dgm:t>
        <a:bodyPr/>
        <a:lstStyle/>
        <a:p>
          <a:endParaRPr lang="en-US" sz="4000"/>
        </a:p>
      </dgm:t>
    </dgm:pt>
    <dgm:pt modelId="{56E4F0BA-33A8-4DF3-9390-DBA00406AD16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1A1DD"/>
            </a:buClr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Requirements Review</a:t>
          </a:r>
        </a:p>
      </dgm:t>
    </dgm:pt>
    <dgm:pt modelId="{9160B6B3-C4EE-4B5E-AED2-BF741A082DE9}" type="parTrans" cxnId="{197C3ED8-EC5A-4150-95EC-5BC8A612C17A}">
      <dgm:prSet/>
      <dgm:spPr/>
      <dgm:t>
        <a:bodyPr/>
        <a:lstStyle/>
        <a:p>
          <a:endParaRPr lang="en-US" sz="4000"/>
        </a:p>
      </dgm:t>
    </dgm:pt>
    <dgm:pt modelId="{AECEA00D-0926-4DD3-B7C7-2237B5A9E1BB}" type="sibTrans" cxnId="{197C3ED8-EC5A-4150-95EC-5BC8A612C17A}">
      <dgm:prSet/>
      <dgm:spPr/>
      <dgm:t>
        <a:bodyPr/>
        <a:lstStyle/>
        <a:p>
          <a:endParaRPr lang="en-US" sz="4000"/>
        </a:p>
      </dgm:t>
    </dgm:pt>
    <dgm:pt modelId="{18C5C4B6-3D4B-4BA1-83C7-5D5D68D0D7E8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1A1DD"/>
            </a:buClr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 and Architecture Review</a:t>
          </a:r>
        </a:p>
      </dgm:t>
    </dgm:pt>
    <dgm:pt modelId="{42727B05-9408-431E-AC87-56C7EBEAE0FC}" type="parTrans" cxnId="{5D3836D8-0230-48CB-9A67-DCF826DF891B}">
      <dgm:prSet/>
      <dgm:spPr/>
      <dgm:t>
        <a:bodyPr/>
        <a:lstStyle/>
        <a:p>
          <a:endParaRPr lang="en-US" sz="4000"/>
        </a:p>
      </dgm:t>
    </dgm:pt>
    <dgm:pt modelId="{109839AB-D3BE-4443-B295-535C86E55D24}" type="sibTrans" cxnId="{5D3836D8-0230-48CB-9A67-DCF826DF891B}">
      <dgm:prSet/>
      <dgm:spPr/>
      <dgm:t>
        <a:bodyPr/>
        <a:lstStyle/>
        <a:p>
          <a:endParaRPr lang="en-US" sz="4000"/>
        </a:p>
      </dgm:t>
    </dgm:pt>
    <dgm:pt modelId="{62CF25ED-D5F4-4241-BDAE-8F8DA4127DEF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1A1DD"/>
            </a:buClr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Create/Review UML Models</a:t>
          </a:r>
        </a:p>
      </dgm:t>
    </dgm:pt>
    <dgm:pt modelId="{94ADCC52-0E96-4724-969D-FD1DAEB4FD28}" type="parTrans" cxnId="{F8D9E6B9-F686-4616-8189-08BBD17299D8}">
      <dgm:prSet/>
      <dgm:spPr/>
      <dgm:t>
        <a:bodyPr/>
        <a:lstStyle/>
        <a:p>
          <a:endParaRPr lang="en-US" sz="4000"/>
        </a:p>
      </dgm:t>
    </dgm:pt>
    <dgm:pt modelId="{484F2D37-5741-4EC1-9B25-C8515F81DF8D}" type="sibTrans" cxnId="{F8D9E6B9-F686-4616-8189-08BBD17299D8}">
      <dgm:prSet/>
      <dgm:spPr/>
      <dgm:t>
        <a:bodyPr/>
        <a:lstStyle/>
        <a:p>
          <a:endParaRPr lang="en-US" sz="4000"/>
        </a:p>
      </dgm:t>
    </dgm:pt>
    <dgm:pt modelId="{72BB01BE-D779-429C-8E7C-667C484C225E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1A1DD"/>
            </a:buClr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Create/Review Threat Models</a:t>
          </a:r>
        </a:p>
      </dgm:t>
    </dgm:pt>
    <dgm:pt modelId="{F51AC0A3-575B-4E4B-9E9F-9AAFF8D5EFFF}" type="parTrans" cxnId="{A0F6D8E5-6230-493A-98A9-715F525647F2}">
      <dgm:prSet/>
      <dgm:spPr/>
      <dgm:t>
        <a:bodyPr/>
        <a:lstStyle/>
        <a:p>
          <a:endParaRPr lang="en-US" sz="4000"/>
        </a:p>
      </dgm:t>
    </dgm:pt>
    <dgm:pt modelId="{29B0A1DD-0621-43BC-905F-6B2EF11DDF12}" type="sibTrans" cxnId="{A0F6D8E5-6230-493A-98A9-715F525647F2}">
      <dgm:prSet/>
      <dgm:spPr/>
      <dgm:t>
        <a:bodyPr/>
        <a:lstStyle/>
        <a:p>
          <a:endParaRPr lang="en-US" sz="4000"/>
        </a:p>
      </dgm:t>
    </dgm:pt>
    <dgm:pt modelId="{DD8B22B7-9D62-4DD9-8788-F99F9B371CEA}">
      <dgm:prSet custT="1"/>
      <dgm:spPr/>
      <dgm:t>
        <a:bodyPr/>
        <a:lstStyle/>
        <a:p>
          <a:r>
            <a:rPr lang="en-US" sz="1200" dirty="0"/>
            <a:t>Development</a:t>
          </a:r>
        </a:p>
      </dgm:t>
    </dgm:pt>
    <dgm:pt modelId="{339A4B37-59D4-4C8B-B193-7801B663EACB}" type="parTrans" cxnId="{061FE2BA-202B-4085-862D-19EFF26910D4}">
      <dgm:prSet/>
      <dgm:spPr/>
      <dgm:t>
        <a:bodyPr/>
        <a:lstStyle/>
        <a:p>
          <a:endParaRPr lang="en-US" sz="4000"/>
        </a:p>
      </dgm:t>
    </dgm:pt>
    <dgm:pt modelId="{18C14F4B-554A-4F0B-ADE2-7F9FA342A24C}" type="sibTrans" cxnId="{061FE2BA-202B-4085-862D-19EFF26910D4}">
      <dgm:prSet/>
      <dgm:spPr/>
      <dgm:t>
        <a:bodyPr/>
        <a:lstStyle/>
        <a:p>
          <a:endParaRPr lang="en-US" sz="4000"/>
        </a:p>
      </dgm:t>
    </dgm:pt>
    <dgm:pt modelId="{590CA9FF-AEE7-4146-85D4-CEFDE9D0A7AF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1A1DD"/>
            </a:buClr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Code Review</a:t>
          </a:r>
        </a:p>
      </dgm:t>
    </dgm:pt>
    <dgm:pt modelId="{2DD69188-A96B-4636-B7BA-10DC34027C7D}" type="parTrans" cxnId="{6629B1A8-4E86-4E49-AB81-E298BB4A058A}">
      <dgm:prSet/>
      <dgm:spPr/>
      <dgm:t>
        <a:bodyPr/>
        <a:lstStyle/>
        <a:p>
          <a:endParaRPr lang="en-US" sz="4000"/>
        </a:p>
      </dgm:t>
    </dgm:pt>
    <dgm:pt modelId="{A51DDD6E-6A9B-46B3-BF72-C53341DFD51C}" type="sibTrans" cxnId="{6629B1A8-4E86-4E49-AB81-E298BB4A058A}">
      <dgm:prSet/>
      <dgm:spPr/>
      <dgm:t>
        <a:bodyPr/>
        <a:lstStyle/>
        <a:p>
          <a:endParaRPr lang="en-US" sz="4000"/>
        </a:p>
      </dgm:t>
    </dgm:pt>
    <dgm:pt modelId="{76A9864F-50B0-4091-8D44-73D33E9C2FED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1A1DD"/>
            </a:buClr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Code Walkthroughs</a:t>
          </a:r>
        </a:p>
      </dgm:t>
    </dgm:pt>
    <dgm:pt modelId="{416038C3-E11A-4C4F-99A7-5C2C65A0789E}" type="parTrans" cxnId="{094E4763-A0B9-4C8A-85D9-27BD7096BCA1}">
      <dgm:prSet/>
      <dgm:spPr/>
      <dgm:t>
        <a:bodyPr/>
        <a:lstStyle/>
        <a:p>
          <a:endParaRPr lang="en-US" sz="4000"/>
        </a:p>
      </dgm:t>
    </dgm:pt>
    <dgm:pt modelId="{0D82D6E6-E205-4D72-A3B3-CD04468504F3}" type="sibTrans" cxnId="{094E4763-A0B9-4C8A-85D9-27BD7096BCA1}">
      <dgm:prSet/>
      <dgm:spPr/>
      <dgm:t>
        <a:bodyPr/>
        <a:lstStyle/>
        <a:p>
          <a:endParaRPr lang="en-US" sz="4000"/>
        </a:p>
      </dgm:t>
    </dgm:pt>
    <dgm:pt modelId="{A42559B7-873E-47C0-8B38-AD082DDB836C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1A1DD"/>
            </a:buClr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Unit and System Tests</a:t>
          </a:r>
        </a:p>
      </dgm:t>
    </dgm:pt>
    <dgm:pt modelId="{67280544-5A1D-4FF2-91C3-1497437F264A}" type="parTrans" cxnId="{28175E9E-34F8-4ECD-8971-5748D78B99C5}">
      <dgm:prSet/>
      <dgm:spPr/>
      <dgm:t>
        <a:bodyPr/>
        <a:lstStyle/>
        <a:p>
          <a:endParaRPr lang="en-US" sz="4000"/>
        </a:p>
      </dgm:t>
    </dgm:pt>
    <dgm:pt modelId="{D0041F54-1199-42A6-87FC-7B48706B92A6}" type="sibTrans" cxnId="{28175E9E-34F8-4ECD-8971-5748D78B99C5}">
      <dgm:prSet/>
      <dgm:spPr/>
      <dgm:t>
        <a:bodyPr/>
        <a:lstStyle/>
        <a:p>
          <a:endParaRPr lang="en-US" sz="4000"/>
        </a:p>
      </dgm:t>
    </dgm:pt>
    <dgm:pt modelId="{C92A3213-1EF3-450E-8F66-A4A3AF044BF2}">
      <dgm:prSet custT="1"/>
      <dgm:spPr/>
      <dgm:t>
        <a:bodyPr/>
        <a:lstStyle/>
        <a:p>
          <a:r>
            <a:rPr lang="en-US" sz="1200" dirty="0"/>
            <a:t>Deployment</a:t>
          </a:r>
        </a:p>
      </dgm:t>
    </dgm:pt>
    <dgm:pt modelId="{D765C805-C492-40EE-81BA-02158D33D21E}" type="parTrans" cxnId="{494A92A6-2CC8-49F1-B5DC-82371876C8FB}">
      <dgm:prSet/>
      <dgm:spPr/>
      <dgm:t>
        <a:bodyPr/>
        <a:lstStyle/>
        <a:p>
          <a:endParaRPr lang="en-US" sz="4000"/>
        </a:p>
      </dgm:t>
    </dgm:pt>
    <dgm:pt modelId="{A94C0A22-95A6-4F58-ACE7-7B03824D379E}" type="sibTrans" cxnId="{494A92A6-2CC8-49F1-B5DC-82371876C8FB}">
      <dgm:prSet/>
      <dgm:spPr/>
      <dgm:t>
        <a:bodyPr/>
        <a:lstStyle/>
        <a:p>
          <a:endParaRPr lang="en-US" sz="4000"/>
        </a:p>
      </dgm:t>
    </dgm:pt>
    <dgm:pt modelId="{0A0C2FE9-5719-4B03-B868-D1D356F42FCD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1A1DD"/>
            </a:buClr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Penetration Testing</a:t>
          </a:r>
        </a:p>
      </dgm:t>
    </dgm:pt>
    <dgm:pt modelId="{41E892BC-80CA-412E-9A29-EE8D0D9E64A2}" type="parTrans" cxnId="{66F21852-1562-45F3-9311-B5A5055BE7C0}">
      <dgm:prSet/>
      <dgm:spPr/>
      <dgm:t>
        <a:bodyPr/>
        <a:lstStyle/>
        <a:p>
          <a:endParaRPr lang="en-US" sz="4000"/>
        </a:p>
      </dgm:t>
    </dgm:pt>
    <dgm:pt modelId="{28D4B93E-3A8D-4403-82B6-71E4833E2495}" type="sibTrans" cxnId="{66F21852-1562-45F3-9311-B5A5055BE7C0}">
      <dgm:prSet/>
      <dgm:spPr/>
      <dgm:t>
        <a:bodyPr/>
        <a:lstStyle/>
        <a:p>
          <a:endParaRPr lang="en-US" sz="4000"/>
        </a:p>
      </dgm:t>
    </dgm:pt>
    <dgm:pt modelId="{8CBFF512-64E2-45AE-B2F1-FAD4D2C414C7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1A1DD"/>
            </a:buClr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Configuration Management Reviews</a:t>
          </a:r>
        </a:p>
      </dgm:t>
    </dgm:pt>
    <dgm:pt modelId="{5B74E153-BA6B-4708-A1E1-B975FA2B5150}" type="parTrans" cxnId="{317E46C6-AC8D-408E-80A3-60BE278AF994}">
      <dgm:prSet/>
      <dgm:spPr/>
      <dgm:t>
        <a:bodyPr/>
        <a:lstStyle/>
        <a:p>
          <a:endParaRPr lang="en-US" sz="4000"/>
        </a:p>
      </dgm:t>
    </dgm:pt>
    <dgm:pt modelId="{9D83DE27-3037-4213-B33B-00E625A0D99A}" type="sibTrans" cxnId="{317E46C6-AC8D-408E-80A3-60BE278AF994}">
      <dgm:prSet/>
      <dgm:spPr/>
      <dgm:t>
        <a:bodyPr/>
        <a:lstStyle/>
        <a:p>
          <a:endParaRPr lang="en-US" sz="4000"/>
        </a:p>
      </dgm:t>
    </dgm:pt>
    <dgm:pt modelId="{3551D568-C27A-4554-A21F-3487539DF5E4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1A1DD"/>
            </a:buClr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Unit and System Tests</a:t>
          </a:r>
        </a:p>
      </dgm:t>
    </dgm:pt>
    <dgm:pt modelId="{3D0C6E6C-A52D-49E1-A1F7-72C72D06BAEA}" type="parTrans" cxnId="{83A3E233-D2E0-48AE-8E74-2F82AA75EB86}">
      <dgm:prSet/>
      <dgm:spPr/>
      <dgm:t>
        <a:bodyPr/>
        <a:lstStyle/>
        <a:p>
          <a:endParaRPr lang="en-US" sz="4000"/>
        </a:p>
      </dgm:t>
    </dgm:pt>
    <dgm:pt modelId="{43E88483-5906-4386-BA2C-9E91A9AD1DCC}" type="sibTrans" cxnId="{83A3E233-D2E0-48AE-8E74-2F82AA75EB86}">
      <dgm:prSet/>
      <dgm:spPr/>
      <dgm:t>
        <a:bodyPr/>
        <a:lstStyle/>
        <a:p>
          <a:endParaRPr lang="en-US" sz="4000"/>
        </a:p>
      </dgm:t>
    </dgm:pt>
    <dgm:pt modelId="{1BCFFDC6-D40C-4A28-9DBD-F14C7D35197D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1A1DD"/>
            </a:buClr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Acceptance Tests</a:t>
          </a:r>
        </a:p>
      </dgm:t>
    </dgm:pt>
    <dgm:pt modelId="{18C4DF75-6706-4592-8825-81FE26DDC018}" type="parTrans" cxnId="{B20F8C1E-4A4D-48A3-B7D5-B8C25A186524}">
      <dgm:prSet/>
      <dgm:spPr/>
      <dgm:t>
        <a:bodyPr/>
        <a:lstStyle/>
        <a:p>
          <a:endParaRPr lang="en-US" sz="4000"/>
        </a:p>
      </dgm:t>
    </dgm:pt>
    <dgm:pt modelId="{03BE00F5-DC0C-4646-A0E4-FE8AE80347A6}" type="sibTrans" cxnId="{B20F8C1E-4A4D-48A3-B7D5-B8C25A186524}">
      <dgm:prSet/>
      <dgm:spPr/>
      <dgm:t>
        <a:bodyPr/>
        <a:lstStyle/>
        <a:p>
          <a:endParaRPr lang="en-US" sz="4000"/>
        </a:p>
      </dgm:t>
    </dgm:pt>
    <dgm:pt modelId="{373FFC59-CE2B-49F2-A3AE-377753D16B44}">
      <dgm:prSet custT="1"/>
      <dgm:spPr/>
      <dgm:t>
        <a:bodyPr/>
        <a:lstStyle/>
        <a:p>
          <a:r>
            <a:rPr lang="en-US" sz="1200" dirty="0"/>
            <a:t>Maintenance</a:t>
          </a:r>
        </a:p>
      </dgm:t>
    </dgm:pt>
    <dgm:pt modelId="{DC2A1E14-FAE8-4CE5-8FD5-DBD248D0D286}" type="parTrans" cxnId="{02BF2896-BDBA-487D-965B-56ECF108A8FB}">
      <dgm:prSet/>
      <dgm:spPr/>
      <dgm:t>
        <a:bodyPr/>
        <a:lstStyle/>
        <a:p>
          <a:endParaRPr lang="en-US" sz="4000"/>
        </a:p>
      </dgm:t>
    </dgm:pt>
    <dgm:pt modelId="{C1878A3F-A72C-47E3-BEFD-D955C788FDAB}" type="sibTrans" cxnId="{02BF2896-BDBA-487D-965B-56ECF108A8FB}">
      <dgm:prSet/>
      <dgm:spPr/>
      <dgm:t>
        <a:bodyPr/>
        <a:lstStyle/>
        <a:p>
          <a:endParaRPr lang="en-US" sz="4000"/>
        </a:p>
      </dgm:t>
    </dgm:pt>
    <dgm:pt modelId="{B42ABCF8-7A12-429D-A204-74E7EBAD5B5C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1A1DD"/>
            </a:buClr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Chance Verification</a:t>
          </a:r>
        </a:p>
      </dgm:t>
    </dgm:pt>
    <dgm:pt modelId="{14E9A45D-211E-4CDE-B5A3-1CD548F74AD1}" type="parTrans" cxnId="{E958B06B-8B80-46BC-9950-25CF9C379E09}">
      <dgm:prSet/>
      <dgm:spPr/>
      <dgm:t>
        <a:bodyPr/>
        <a:lstStyle/>
        <a:p>
          <a:endParaRPr lang="en-US" sz="4000"/>
        </a:p>
      </dgm:t>
    </dgm:pt>
    <dgm:pt modelId="{8DE09771-DE62-44B1-B88D-26B2121A04D8}" type="sibTrans" cxnId="{E958B06B-8B80-46BC-9950-25CF9C379E09}">
      <dgm:prSet/>
      <dgm:spPr/>
      <dgm:t>
        <a:bodyPr/>
        <a:lstStyle/>
        <a:p>
          <a:endParaRPr lang="en-US" sz="4000"/>
        </a:p>
      </dgm:t>
    </dgm:pt>
    <dgm:pt modelId="{E5253889-6BD4-4E56-AD52-30FBCF6A76A1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1A1DD"/>
            </a:buClr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Health Checks</a:t>
          </a:r>
        </a:p>
      </dgm:t>
    </dgm:pt>
    <dgm:pt modelId="{31F4FB6A-3E9B-42E4-A8AE-8BF043BA6DD7}" type="parTrans" cxnId="{19B537D2-A368-4815-9CA5-5D242002F2AD}">
      <dgm:prSet/>
      <dgm:spPr/>
      <dgm:t>
        <a:bodyPr/>
        <a:lstStyle/>
        <a:p>
          <a:endParaRPr lang="en-US" sz="4000"/>
        </a:p>
      </dgm:t>
    </dgm:pt>
    <dgm:pt modelId="{9CBD840E-4CA3-4798-8242-D5A7F925BD61}" type="sibTrans" cxnId="{19B537D2-A368-4815-9CA5-5D242002F2AD}">
      <dgm:prSet/>
      <dgm:spPr/>
      <dgm:t>
        <a:bodyPr/>
        <a:lstStyle/>
        <a:p>
          <a:endParaRPr lang="en-US" sz="4000"/>
        </a:p>
      </dgm:t>
    </dgm:pt>
    <dgm:pt modelId="{BC852388-1C4E-4ABC-B7CB-7A231E1466D6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1A1DD"/>
            </a:buClr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Operational Management Reviews</a:t>
          </a:r>
        </a:p>
      </dgm:t>
    </dgm:pt>
    <dgm:pt modelId="{A992DD62-3623-42AC-823F-0CE77C01F27E}" type="parTrans" cxnId="{125078E5-72A3-4097-B489-47C7EF056722}">
      <dgm:prSet/>
      <dgm:spPr/>
      <dgm:t>
        <a:bodyPr/>
        <a:lstStyle/>
        <a:p>
          <a:endParaRPr lang="en-US" sz="4000"/>
        </a:p>
      </dgm:t>
    </dgm:pt>
    <dgm:pt modelId="{680C636A-9282-4817-A3E0-D743B9284AAF}" type="sibTrans" cxnId="{125078E5-72A3-4097-B489-47C7EF056722}">
      <dgm:prSet/>
      <dgm:spPr/>
      <dgm:t>
        <a:bodyPr/>
        <a:lstStyle/>
        <a:p>
          <a:endParaRPr lang="en-US" sz="4000"/>
        </a:p>
      </dgm:t>
    </dgm:pt>
    <dgm:pt modelId="{BF315169-5F78-430D-B379-29374F882D3B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1A1DD"/>
            </a:buClr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Regression Tests</a:t>
          </a:r>
        </a:p>
      </dgm:t>
    </dgm:pt>
    <dgm:pt modelId="{1CCF557B-2494-4C01-9E11-6EB331B4B8C6}" type="parTrans" cxnId="{342B172D-E7AA-4B6E-B4D7-22F822063BA9}">
      <dgm:prSet/>
      <dgm:spPr/>
      <dgm:t>
        <a:bodyPr/>
        <a:lstStyle/>
        <a:p>
          <a:endParaRPr lang="en-US" sz="4000"/>
        </a:p>
      </dgm:t>
    </dgm:pt>
    <dgm:pt modelId="{578E16A8-B0D5-45FA-B552-093E42DF9B9C}" type="sibTrans" cxnId="{342B172D-E7AA-4B6E-B4D7-22F822063BA9}">
      <dgm:prSet/>
      <dgm:spPr/>
      <dgm:t>
        <a:bodyPr/>
        <a:lstStyle/>
        <a:p>
          <a:endParaRPr lang="en-US" sz="4000"/>
        </a:p>
      </dgm:t>
    </dgm:pt>
    <dgm:pt modelId="{0D1278B5-45FE-4EAE-85FC-E2A0B5BD6D05}" type="pres">
      <dgm:prSet presAssocID="{5B556370-620C-4129-80EC-A9695AF42158}" presName="Name0" presStyleCnt="0">
        <dgm:presLayoutVars>
          <dgm:dir/>
          <dgm:animLvl val="lvl"/>
          <dgm:resizeHandles val="exact"/>
        </dgm:presLayoutVars>
      </dgm:prSet>
      <dgm:spPr/>
    </dgm:pt>
    <dgm:pt modelId="{7BFE14A8-B9B2-4F9B-ABE2-4C3098A02652}" type="pres">
      <dgm:prSet presAssocID="{3A5A6E4D-0FE4-4B1E-B08A-D70122CBFE04}" presName="composite" presStyleCnt="0"/>
      <dgm:spPr/>
    </dgm:pt>
    <dgm:pt modelId="{5325C5AD-0481-49F2-91A3-386AC7185E61}" type="pres">
      <dgm:prSet presAssocID="{3A5A6E4D-0FE4-4B1E-B08A-D70122CBFE04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AA2B327-5D22-415A-BAB4-5C4E72A8661C}" type="pres">
      <dgm:prSet presAssocID="{3A5A6E4D-0FE4-4B1E-B08A-D70122CBFE04}" presName="desTx" presStyleLbl="revTx" presStyleIdx="0" presStyleCnt="5">
        <dgm:presLayoutVars>
          <dgm:bulletEnabled val="1"/>
        </dgm:presLayoutVars>
      </dgm:prSet>
      <dgm:spPr/>
    </dgm:pt>
    <dgm:pt modelId="{8DC87295-6677-442F-A9CC-ADD651B83B96}" type="pres">
      <dgm:prSet presAssocID="{D32145F7-151B-4869-B2AE-81AA4A0F0F3E}" presName="space" presStyleCnt="0"/>
      <dgm:spPr/>
    </dgm:pt>
    <dgm:pt modelId="{C2CD5DAF-ED1D-4FC7-8EEE-4CFED8E78F01}" type="pres">
      <dgm:prSet presAssocID="{A023B258-267D-4022-A7DB-F58E4D1FFC4D}" presName="composite" presStyleCnt="0"/>
      <dgm:spPr/>
    </dgm:pt>
    <dgm:pt modelId="{D5F407A8-6213-4619-8470-E32CABCCE5BD}" type="pres">
      <dgm:prSet presAssocID="{A023B258-267D-4022-A7DB-F58E4D1FFC4D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64058CC-3EB1-4268-800C-A57A6042D801}" type="pres">
      <dgm:prSet presAssocID="{A023B258-267D-4022-A7DB-F58E4D1FFC4D}" presName="desTx" presStyleLbl="revTx" presStyleIdx="1" presStyleCnt="5">
        <dgm:presLayoutVars>
          <dgm:bulletEnabled val="1"/>
        </dgm:presLayoutVars>
      </dgm:prSet>
      <dgm:spPr>
        <a:xfrm>
          <a:off x="1641784" y="1719600"/>
          <a:ext cx="1485201" cy="2120625"/>
        </a:xfrm>
        <a:prstGeom prst="rect">
          <a:avLst/>
        </a:prstGeom>
      </dgm:spPr>
    </dgm:pt>
    <dgm:pt modelId="{DA903BC0-0B11-4D4F-ADC7-8D9AF696A2A9}" type="pres">
      <dgm:prSet presAssocID="{2F8BDDA8-9768-45D1-95A4-2AF52BF76C58}" presName="space" presStyleCnt="0"/>
      <dgm:spPr/>
    </dgm:pt>
    <dgm:pt modelId="{AF58C86D-FD6A-44EC-BA54-E9A06A042D8B}" type="pres">
      <dgm:prSet presAssocID="{DD8B22B7-9D62-4DD9-8788-F99F9B371CEA}" presName="composite" presStyleCnt="0"/>
      <dgm:spPr/>
    </dgm:pt>
    <dgm:pt modelId="{AC00907B-4270-4591-ACB6-F8CF8B28F0F4}" type="pres">
      <dgm:prSet presAssocID="{DD8B22B7-9D62-4DD9-8788-F99F9B371CEA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AED2435-7273-4A70-9CD7-C7201D6AC513}" type="pres">
      <dgm:prSet presAssocID="{DD8B22B7-9D62-4DD9-8788-F99F9B371CEA}" presName="desTx" presStyleLbl="revTx" presStyleIdx="2" presStyleCnt="5">
        <dgm:presLayoutVars>
          <dgm:bulletEnabled val="1"/>
        </dgm:presLayoutVars>
      </dgm:prSet>
      <dgm:spPr>
        <a:xfrm>
          <a:off x="3282286" y="1715547"/>
          <a:ext cx="1485201" cy="2128730"/>
        </a:xfrm>
        <a:prstGeom prst="rect">
          <a:avLst/>
        </a:prstGeom>
      </dgm:spPr>
    </dgm:pt>
    <dgm:pt modelId="{9BE08031-49C4-4299-957F-DC413AE4EDE9}" type="pres">
      <dgm:prSet presAssocID="{18C14F4B-554A-4F0B-ADE2-7F9FA342A24C}" presName="space" presStyleCnt="0"/>
      <dgm:spPr/>
    </dgm:pt>
    <dgm:pt modelId="{DAD50A5D-760A-4241-9A36-B388E54BA039}" type="pres">
      <dgm:prSet presAssocID="{C92A3213-1EF3-450E-8F66-A4A3AF044BF2}" presName="composite" presStyleCnt="0"/>
      <dgm:spPr/>
    </dgm:pt>
    <dgm:pt modelId="{7A26C580-10B6-43F3-8982-792A278110B9}" type="pres">
      <dgm:prSet presAssocID="{C92A3213-1EF3-450E-8F66-A4A3AF044BF2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39BCE563-1D4F-46EB-B7E0-2CB8C9C4D2E5}" type="pres">
      <dgm:prSet presAssocID="{C92A3213-1EF3-450E-8F66-A4A3AF044BF2}" presName="desTx" presStyleLbl="revTx" presStyleIdx="3" presStyleCnt="5">
        <dgm:presLayoutVars>
          <dgm:bulletEnabled val="1"/>
        </dgm:presLayoutVars>
      </dgm:prSet>
      <dgm:spPr>
        <a:xfrm>
          <a:off x="4922787" y="1734668"/>
          <a:ext cx="1485201" cy="2090489"/>
        </a:xfrm>
        <a:prstGeom prst="rect">
          <a:avLst/>
        </a:prstGeom>
      </dgm:spPr>
    </dgm:pt>
    <dgm:pt modelId="{7A318B13-0215-44B5-9376-695C88B9CB1E}" type="pres">
      <dgm:prSet presAssocID="{A94C0A22-95A6-4F58-ACE7-7B03824D379E}" presName="space" presStyleCnt="0"/>
      <dgm:spPr/>
    </dgm:pt>
    <dgm:pt modelId="{2A99C0BA-3E62-4EF4-BC98-09376ECE3CB7}" type="pres">
      <dgm:prSet presAssocID="{373FFC59-CE2B-49F2-A3AE-377753D16B44}" presName="composite" presStyleCnt="0"/>
      <dgm:spPr/>
    </dgm:pt>
    <dgm:pt modelId="{55811E83-958A-4709-932B-592BB10ED8AE}" type="pres">
      <dgm:prSet presAssocID="{373FFC59-CE2B-49F2-A3AE-377753D16B44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50F564E8-640F-41BC-9FE8-EFE1ACD7086B}" type="pres">
      <dgm:prSet presAssocID="{373FFC59-CE2B-49F2-A3AE-377753D16B44}" presName="desTx" presStyleLbl="revTx" presStyleIdx="4" presStyleCnt="5">
        <dgm:presLayoutVars>
          <dgm:bulletEnabled val="1"/>
        </dgm:presLayoutVars>
      </dgm:prSet>
      <dgm:spPr>
        <a:xfrm>
          <a:off x="6563289" y="1846658"/>
          <a:ext cx="1485201" cy="1866508"/>
        </a:xfrm>
        <a:prstGeom prst="rect">
          <a:avLst/>
        </a:prstGeom>
      </dgm:spPr>
    </dgm:pt>
  </dgm:ptLst>
  <dgm:cxnLst>
    <dgm:cxn modelId="{B2512003-8B00-4030-BB12-6C461EA77FF9}" srcId="{3A5A6E4D-0FE4-4B1E-B08A-D70122CBFE04}" destId="{9489D849-1F39-4678-8C75-4A544C034848}" srcOrd="1" destOrd="0" parTransId="{D7A4E76B-66AD-4A4F-866C-E1033B4DA4E2}" sibTransId="{4B56EA56-54D5-48E0-85CC-85F964E2BF66}"/>
    <dgm:cxn modelId="{E59CCD06-54A7-444C-BF75-A3D102DF6EE5}" type="presOf" srcId="{3551D568-C27A-4554-A21F-3487539DF5E4}" destId="{39BCE563-1D4F-46EB-B7E0-2CB8C9C4D2E5}" srcOrd="0" destOrd="2" presId="urn:microsoft.com/office/officeart/2005/8/layout/chevron1"/>
    <dgm:cxn modelId="{7EA71507-1BA5-445E-9F71-235599047D87}" type="presOf" srcId="{A023B258-267D-4022-A7DB-F58E4D1FFC4D}" destId="{D5F407A8-6213-4619-8470-E32CABCCE5BD}" srcOrd="0" destOrd="0" presId="urn:microsoft.com/office/officeart/2005/8/layout/chevron1"/>
    <dgm:cxn modelId="{6E25490C-EA2D-4748-BD7F-4440BF83EA47}" type="presOf" srcId="{8CBFF512-64E2-45AE-B2F1-FAD4D2C414C7}" destId="{39BCE563-1D4F-46EB-B7E0-2CB8C9C4D2E5}" srcOrd="0" destOrd="1" presId="urn:microsoft.com/office/officeart/2005/8/layout/chevron1"/>
    <dgm:cxn modelId="{FAC6E314-C246-49A1-ABF7-824D2F12ADAA}" type="presOf" srcId="{76A9864F-50B0-4091-8D44-73D33E9C2FED}" destId="{FAED2435-7273-4A70-9CD7-C7201D6AC513}" srcOrd="0" destOrd="1" presId="urn:microsoft.com/office/officeart/2005/8/layout/chevron1"/>
    <dgm:cxn modelId="{13D8AE19-387B-48AB-86E6-9414A8EF142B}" type="presOf" srcId="{62CF25ED-D5F4-4241-BDAE-8F8DA4127DEF}" destId="{D64058CC-3EB1-4268-800C-A57A6042D801}" srcOrd="0" destOrd="2" presId="urn:microsoft.com/office/officeart/2005/8/layout/chevron1"/>
    <dgm:cxn modelId="{B20F8C1E-4A4D-48A3-B7D5-B8C25A186524}" srcId="{C92A3213-1EF3-450E-8F66-A4A3AF044BF2}" destId="{1BCFFDC6-D40C-4A28-9DBD-F14C7D35197D}" srcOrd="3" destOrd="0" parTransId="{18C4DF75-6706-4592-8825-81FE26DDC018}" sibTransId="{03BE00F5-DC0C-4646-A0E4-FE8AE80347A6}"/>
    <dgm:cxn modelId="{285C8B27-98C7-4402-BD7F-C53FA04A9A6B}" srcId="{5B556370-620C-4129-80EC-A9695AF42158}" destId="{3A5A6E4D-0FE4-4B1E-B08A-D70122CBFE04}" srcOrd="0" destOrd="0" parTransId="{1B9BF846-A30B-433C-94F6-4E0EB25F3A6F}" sibTransId="{D32145F7-151B-4869-B2AE-81AA4A0F0F3E}"/>
    <dgm:cxn modelId="{342B172D-E7AA-4B6E-B4D7-22F822063BA9}" srcId="{373FFC59-CE2B-49F2-A3AE-377753D16B44}" destId="{BF315169-5F78-430D-B379-29374F882D3B}" srcOrd="3" destOrd="0" parTransId="{1CCF557B-2494-4C01-9E11-6EB331B4B8C6}" sibTransId="{578E16A8-B0D5-45FA-B552-093E42DF9B9C}"/>
    <dgm:cxn modelId="{83A3E233-D2E0-48AE-8E74-2F82AA75EB86}" srcId="{C92A3213-1EF3-450E-8F66-A4A3AF044BF2}" destId="{3551D568-C27A-4554-A21F-3487539DF5E4}" srcOrd="2" destOrd="0" parTransId="{3D0C6E6C-A52D-49E1-A1F7-72C72D06BAEA}" sibTransId="{43E88483-5906-4386-BA2C-9E91A9AD1DCC}"/>
    <dgm:cxn modelId="{267A6736-0F0E-4E23-AE0B-154AE0E474E7}" type="presOf" srcId="{72BB01BE-D779-429C-8E7C-667C484C225E}" destId="{D64058CC-3EB1-4268-800C-A57A6042D801}" srcOrd="0" destOrd="3" presId="urn:microsoft.com/office/officeart/2005/8/layout/chevron1"/>
    <dgm:cxn modelId="{62F5F43C-8F09-440F-AE5F-37A360DCCD87}" type="presOf" srcId="{E5253889-6BD4-4E56-AD52-30FBCF6A76A1}" destId="{50F564E8-640F-41BC-9FE8-EFE1ACD7086B}" srcOrd="0" destOrd="1" presId="urn:microsoft.com/office/officeart/2005/8/layout/chevron1"/>
    <dgm:cxn modelId="{E179F05D-E37C-45C9-AC70-F164F4DCF07A}" type="presOf" srcId="{590CA9FF-AEE7-4146-85D4-CEFDE9D0A7AF}" destId="{FAED2435-7273-4A70-9CD7-C7201D6AC513}" srcOrd="0" destOrd="0" presId="urn:microsoft.com/office/officeart/2005/8/layout/chevron1"/>
    <dgm:cxn modelId="{094E4763-A0B9-4C8A-85D9-27BD7096BCA1}" srcId="{DD8B22B7-9D62-4DD9-8788-F99F9B371CEA}" destId="{76A9864F-50B0-4091-8D44-73D33E9C2FED}" srcOrd="1" destOrd="0" parTransId="{416038C3-E11A-4C4F-99A7-5C2C65A0789E}" sibTransId="{0D82D6E6-E205-4D72-A3B3-CD04468504F3}"/>
    <dgm:cxn modelId="{CAC03C64-0928-47E3-A7B2-F39B02B3F019}" type="presOf" srcId="{DD8B22B7-9D62-4DD9-8788-F99F9B371CEA}" destId="{AC00907B-4270-4591-ACB6-F8CF8B28F0F4}" srcOrd="0" destOrd="0" presId="urn:microsoft.com/office/officeart/2005/8/layout/chevron1"/>
    <dgm:cxn modelId="{84B9C667-78B1-4F15-B097-86FDD04A465F}" type="presOf" srcId="{373FFC59-CE2B-49F2-A3AE-377753D16B44}" destId="{55811E83-958A-4709-932B-592BB10ED8AE}" srcOrd="0" destOrd="0" presId="urn:microsoft.com/office/officeart/2005/8/layout/chevron1"/>
    <dgm:cxn modelId="{E958B06B-8B80-46BC-9950-25CF9C379E09}" srcId="{373FFC59-CE2B-49F2-A3AE-377753D16B44}" destId="{B42ABCF8-7A12-429D-A204-74E7EBAD5B5C}" srcOrd="0" destOrd="0" parTransId="{14E9A45D-211E-4CDE-B5A3-1CD548F74AD1}" sibTransId="{8DE09771-DE62-44B1-B88D-26B2121A04D8}"/>
    <dgm:cxn modelId="{88306B4F-69EB-46AC-908D-2DAB467E7D67}" srcId="{5B556370-620C-4129-80EC-A9695AF42158}" destId="{A023B258-267D-4022-A7DB-F58E4D1FFC4D}" srcOrd="1" destOrd="0" parTransId="{6947C3AB-C1FA-4847-821D-777513CA21CE}" sibTransId="{2F8BDDA8-9768-45D1-95A4-2AF52BF76C58}"/>
    <dgm:cxn modelId="{66F21852-1562-45F3-9311-B5A5055BE7C0}" srcId="{C92A3213-1EF3-450E-8F66-A4A3AF044BF2}" destId="{0A0C2FE9-5719-4B03-B868-D1D356F42FCD}" srcOrd="0" destOrd="0" parTransId="{41E892BC-80CA-412E-9A29-EE8D0D9E64A2}" sibTransId="{28D4B93E-3A8D-4403-82B6-71E4833E2495}"/>
    <dgm:cxn modelId="{82A94E56-3F63-46F9-8799-6CBC0029C185}" type="presOf" srcId="{3A5A6E4D-0FE4-4B1E-B08A-D70122CBFE04}" destId="{5325C5AD-0481-49F2-91A3-386AC7185E61}" srcOrd="0" destOrd="0" presId="urn:microsoft.com/office/officeart/2005/8/layout/chevron1"/>
    <dgm:cxn modelId="{0FBBFE58-0730-4F76-85FE-A418B0C24485}" type="presOf" srcId="{C92A3213-1EF3-450E-8F66-A4A3AF044BF2}" destId="{7A26C580-10B6-43F3-8982-792A278110B9}" srcOrd="0" destOrd="0" presId="urn:microsoft.com/office/officeart/2005/8/layout/chevron1"/>
    <dgm:cxn modelId="{E8292979-6083-4B66-AEA9-7FAB80ED52B5}" type="presOf" srcId="{1BCFFDC6-D40C-4A28-9DBD-F14C7D35197D}" destId="{39BCE563-1D4F-46EB-B7E0-2CB8C9C4D2E5}" srcOrd="0" destOrd="3" presId="urn:microsoft.com/office/officeart/2005/8/layout/chevron1"/>
    <dgm:cxn modelId="{EBF80D89-4F9C-4C80-847B-A6D01B4EF364}" type="presOf" srcId="{9489D849-1F39-4678-8C75-4A544C034848}" destId="{FAA2B327-5D22-415A-BAB4-5C4E72A8661C}" srcOrd="0" destOrd="1" presId="urn:microsoft.com/office/officeart/2005/8/layout/chevron1"/>
    <dgm:cxn modelId="{3CA98D8A-9A6D-4F50-A03D-0793817E2CF9}" type="presOf" srcId="{A42559B7-873E-47C0-8B38-AD082DDB836C}" destId="{FAED2435-7273-4A70-9CD7-C7201D6AC513}" srcOrd="0" destOrd="2" presId="urn:microsoft.com/office/officeart/2005/8/layout/chevron1"/>
    <dgm:cxn modelId="{1E002993-1227-4239-B70D-93DDA9B494F3}" type="presOf" srcId="{BC852388-1C4E-4ABC-B7CB-7A231E1466D6}" destId="{50F564E8-640F-41BC-9FE8-EFE1ACD7086B}" srcOrd="0" destOrd="2" presId="urn:microsoft.com/office/officeart/2005/8/layout/chevron1"/>
    <dgm:cxn modelId="{02BF2896-BDBA-487D-965B-56ECF108A8FB}" srcId="{5B556370-620C-4129-80EC-A9695AF42158}" destId="{373FFC59-CE2B-49F2-A3AE-377753D16B44}" srcOrd="4" destOrd="0" parTransId="{DC2A1E14-FAE8-4CE5-8FD5-DBD248D0D286}" sibTransId="{C1878A3F-A72C-47E3-BEFD-D955C788FDAB}"/>
    <dgm:cxn modelId="{28175E9E-34F8-4ECD-8971-5748D78B99C5}" srcId="{DD8B22B7-9D62-4DD9-8788-F99F9B371CEA}" destId="{A42559B7-873E-47C0-8B38-AD082DDB836C}" srcOrd="2" destOrd="0" parTransId="{67280544-5A1D-4FF2-91C3-1497437F264A}" sibTransId="{D0041F54-1199-42A6-87FC-7B48706B92A6}"/>
    <dgm:cxn modelId="{C94F84A0-683D-4BF4-A7A6-9DE7C5106D4F}" type="presOf" srcId="{E8CF0F6D-D2B0-45C8-80CE-B323D5CAD48C}" destId="{FAA2B327-5D22-415A-BAB4-5C4E72A8661C}" srcOrd="0" destOrd="2" presId="urn:microsoft.com/office/officeart/2005/8/layout/chevron1"/>
    <dgm:cxn modelId="{494A92A6-2CC8-49F1-B5DC-82371876C8FB}" srcId="{5B556370-620C-4129-80EC-A9695AF42158}" destId="{C92A3213-1EF3-450E-8F66-A4A3AF044BF2}" srcOrd="3" destOrd="0" parTransId="{D765C805-C492-40EE-81BA-02158D33D21E}" sibTransId="{A94C0A22-95A6-4F58-ACE7-7B03824D379E}"/>
    <dgm:cxn modelId="{6629B1A8-4E86-4E49-AB81-E298BB4A058A}" srcId="{DD8B22B7-9D62-4DD9-8788-F99F9B371CEA}" destId="{590CA9FF-AEE7-4146-85D4-CEFDE9D0A7AF}" srcOrd="0" destOrd="0" parTransId="{2DD69188-A96B-4636-B7BA-10DC34027C7D}" sibTransId="{A51DDD6E-6A9B-46B3-BF72-C53341DFD51C}"/>
    <dgm:cxn modelId="{792E72B3-1CE1-4644-8C15-B99D682C5F1E}" srcId="{3A5A6E4D-0FE4-4B1E-B08A-D70122CBFE04}" destId="{0EB5A16A-9CCC-4C4F-AFCC-6D73687E7798}" srcOrd="0" destOrd="0" parTransId="{CC24907B-CBEE-479F-A184-5D3D32CD6CF1}" sibTransId="{81F2B78D-FA9E-4E64-BB3A-42F2B236F987}"/>
    <dgm:cxn modelId="{E81587B3-FEF4-40F9-83C9-8599214AEDE9}" type="presOf" srcId="{56E4F0BA-33A8-4DF3-9390-DBA00406AD16}" destId="{D64058CC-3EB1-4268-800C-A57A6042D801}" srcOrd="0" destOrd="0" presId="urn:microsoft.com/office/officeart/2005/8/layout/chevron1"/>
    <dgm:cxn modelId="{263F32B4-E28F-4051-A486-C00934B31EB9}" type="presOf" srcId="{BF315169-5F78-430D-B379-29374F882D3B}" destId="{50F564E8-640F-41BC-9FE8-EFE1ACD7086B}" srcOrd="0" destOrd="3" presId="urn:microsoft.com/office/officeart/2005/8/layout/chevron1"/>
    <dgm:cxn modelId="{D9437DB9-B2DB-4FBF-87B9-7D502CACE8EE}" type="presOf" srcId="{18C5C4B6-3D4B-4BA1-83C7-5D5D68D0D7E8}" destId="{D64058CC-3EB1-4268-800C-A57A6042D801}" srcOrd="0" destOrd="1" presId="urn:microsoft.com/office/officeart/2005/8/layout/chevron1"/>
    <dgm:cxn modelId="{F8D9E6B9-F686-4616-8189-08BBD17299D8}" srcId="{A023B258-267D-4022-A7DB-F58E4D1FFC4D}" destId="{62CF25ED-D5F4-4241-BDAE-8F8DA4127DEF}" srcOrd="2" destOrd="0" parTransId="{94ADCC52-0E96-4724-969D-FD1DAEB4FD28}" sibTransId="{484F2D37-5741-4EC1-9B25-C8515F81DF8D}"/>
    <dgm:cxn modelId="{061FE2BA-202B-4085-862D-19EFF26910D4}" srcId="{5B556370-620C-4129-80EC-A9695AF42158}" destId="{DD8B22B7-9D62-4DD9-8788-F99F9B371CEA}" srcOrd="2" destOrd="0" parTransId="{339A4B37-59D4-4C8B-B193-7801B663EACB}" sibTransId="{18C14F4B-554A-4F0B-ADE2-7F9FA342A24C}"/>
    <dgm:cxn modelId="{317E46C6-AC8D-408E-80A3-60BE278AF994}" srcId="{C92A3213-1EF3-450E-8F66-A4A3AF044BF2}" destId="{8CBFF512-64E2-45AE-B2F1-FAD4D2C414C7}" srcOrd="1" destOrd="0" parTransId="{5B74E153-BA6B-4708-A1E1-B975FA2B5150}" sibTransId="{9D83DE27-3037-4213-B33B-00E625A0D99A}"/>
    <dgm:cxn modelId="{19B537D2-A368-4815-9CA5-5D242002F2AD}" srcId="{373FFC59-CE2B-49F2-A3AE-377753D16B44}" destId="{E5253889-6BD4-4E56-AD52-30FBCF6A76A1}" srcOrd="1" destOrd="0" parTransId="{31F4FB6A-3E9B-42E4-A8AE-8BF043BA6DD7}" sibTransId="{9CBD840E-4CA3-4798-8242-D5A7F925BD61}"/>
    <dgm:cxn modelId="{73E1A8D2-0921-4B12-BF36-6A2547566647}" srcId="{3A5A6E4D-0FE4-4B1E-B08A-D70122CBFE04}" destId="{E8CF0F6D-D2B0-45C8-80CE-B323D5CAD48C}" srcOrd="2" destOrd="0" parTransId="{ECEDD68A-A4A4-4FAA-B640-01E93B9D2680}" sibTransId="{572965E6-FA7E-4B3C-9DC8-A11EE28C7567}"/>
    <dgm:cxn modelId="{E5CE28D4-877B-48DD-BE14-E64CD7A27426}" type="presOf" srcId="{5B556370-620C-4129-80EC-A9695AF42158}" destId="{0D1278B5-45FE-4EAE-85FC-E2A0B5BD6D05}" srcOrd="0" destOrd="0" presId="urn:microsoft.com/office/officeart/2005/8/layout/chevron1"/>
    <dgm:cxn modelId="{5D3836D8-0230-48CB-9A67-DCF826DF891B}" srcId="{A023B258-267D-4022-A7DB-F58E4D1FFC4D}" destId="{18C5C4B6-3D4B-4BA1-83C7-5D5D68D0D7E8}" srcOrd="1" destOrd="0" parTransId="{42727B05-9408-431E-AC87-56C7EBEAE0FC}" sibTransId="{109839AB-D3BE-4443-B295-535C86E55D24}"/>
    <dgm:cxn modelId="{197C3ED8-EC5A-4150-95EC-5BC8A612C17A}" srcId="{A023B258-267D-4022-A7DB-F58E4D1FFC4D}" destId="{56E4F0BA-33A8-4DF3-9390-DBA00406AD16}" srcOrd="0" destOrd="0" parTransId="{9160B6B3-C4EE-4B5E-AED2-BF741A082DE9}" sibTransId="{AECEA00D-0926-4DD3-B7C7-2237B5A9E1BB}"/>
    <dgm:cxn modelId="{4B046DE5-7F08-4C65-A0A6-4E7857016675}" type="presOf" srcId="{B42ABCF8-7A12-429D-A204-74E7EBAD5B5C}" destId="{50F564E8-640F-41BC-9FE8-EFE1ACD7086B}" srcOrd="0" destOrd="0" presId="urn:microsoft.com/office/officeart/2005/8/layout/chevron1"/>
    <dgm:cxn modelId="{125078E5-72A3-4097-B489-47C7EF056722}" srcId="{373FFC59-CE2B-49F2-A3AE-377753D16B44}" destId="{BC852388-1C4E-4ABC-B7CB-7A231E1466D6}" srcOrd="2" destOrd="0" parTransId="{A992DD62-3623-42AC-823F-0CE77C01F27E}" sibTransId="{680C636A-9282-4817-A3E0-D743B9284AAF}"/>
    <dgm:cxn modelId="{A0F6D8E5-6230-493A-98A9-715F525647F2}" srcId="{A023B258-267D-4022-A7DB-F58E4D1FFC4D}" destId="{72BB01BE-D779-429C-8E7C-667C484C225E}" srcOrd="3" destOrd="0" parTransId="{F51AC0A3-575B-4E4B-9E9F-9AAFF8D5EFFF}" sibTransId="{29B0A1DD-0621-43BC-905F-6B2EF11DDF12}"/>
    <dgm:cxn modelId="{DF0F32ED-DB3E-45CF-9205-7611FAA1AD38}" type="presOf" srcId="{0EB5A16A-9CCC-4C4F-AFCC-6D73687E7798}" destId="{FAA2B327-5D22-415A-BAB4-5C4E72A8661C}" srcOrd="0" destOrd="0" presId="urn:microsoft.com/office/officeart/2005/8/layout/chevron1"/>
    <dgm:cxn modelId="{2D4BD1F2-3ACF-4DD7-8618-8268F85A362D}" type="presOf" srcId="{0A0C2FE9-5719-4B03-B868-D1D356F42FCD}" destId="{39BCE563-1D4F-46EB-B7E0-2CB8C9C4D2E5}" srcOrd="0" destOrd="0" presId="urn:microsoft.com/office/officeart/2005/8/layout/chevron1"/>
    <dgm:cxn modelId="{1E3804C4-095A-4B51-91E7-C6B3A9946410}" type="presParOf" srcId="{0D1278B5-45FE-4EAE-85FC-E2A0B5BD6D05}" destId="{7BFE14A8-B9B2-4F9B-ABE2-4C3098A02652}" srcOrd="0" destOrd="0" presId="urn:microsoft.com/office/officeart/2005/8/layout/chevron1"/>
    <dgm:cxn modelId="{8152C0C0-5E1F-45B9-8A3D-011197C792FF}" type="presParOf" srcId="{7BFE14A8-B9B2-4F9B-ABE2-4C3098A02652}" destId="{5325C5AD-0481-49F2-91A3-386AC7185E61}" srcOrd="0" destOrd="0" presId="urn:microsoft.com/office/officeart/2005/8/layout/chevron1"/>
    <dgm:cxn modelId="{17F42C36-2C33-48D9-AE6B-7555AE6116F6}" type="presParOf" srcId="{7BFE14A8-B9B2-4F9B-ABE2-4C3098A02652}" destId="{FAA2B327-5D22-415A-BAB4-5C4E72A8661C}" srcOrd="1" destOrd="0" presId="urn:microsoft.com/office/officeart/2005/8/layout/chevron1"/>
    <dgm:cxn modelId="{94BA9CCA-4071-4258-BD73-1E89C8239979}" type="presParOf" srcId="{0D1278B5-45FE-4EAE-85FC-E2A0B5BD6D05}" destId="{8DC87295-6677-442F-A9CC-ADD651B83B96}" srcOrd="1" destOrd="0" presId="urn:microsoft.com/office/officeart/2005/8/layout/chevron1"/>
    <dgm:cxn modelId="{F7E8BB2F-63F8-49C9-BEE8-C1DD87807DEE}" type="presParOf" srcId="{0D1278B5-45FE-4EAE-85FC-E2A0B5BD6D05}" destId="{C2CD5DAF-ED1D-4FC7-8EEE-4CFED8E78F01}" srcOrd="2" destOrd="0" presId="urn:microsoft.com/office/officeart/2005/8/layout/chevron1"/>
    <dgm:cxn modelId="{F77CFDC5-B474-437B-AB67-3B08FF5D05B9}" type="presParOf" srcId="{C2CD5DAF-ED1D-4FC7-8EEE-4CFED8E78F01}" destId="{D5F407A8-6213-4619-8470-E32CABCCE5BD}" srcOrd="0" destOrd="0" presId="urn:microsoft.com/office/officeart/2005/8/layout/chevron1"/>
    <dgm:cxn modelId="{E72F539B-0D72-4B5D-B3DC-F6568AC50416}" type="presParOf" srcId="{C2CD5DAF-ED1D-4FC7-8EEE-4CFED8E78F01}" destId="{D64058CC-3EB1-4268-800C-A57A6042D801}" srcOrd="1" destOrd="0" presId="urn:microsoft.com/office/officeart/2005/8/layout/chevron1"/>
    <dgm:cxn modelId="{1B4859A9-4807-4445-AD42-E5F70FE1E8B3}" type="presParOf" srcId="{0D1278B5-45FE-4EAE-85FC-E2A0B5BD6D05}" destId="{DA903BC0-0B11-4D4F-ADC7-8D9AF696A2A9}" srcOrd="3" destOrd="0" presId="urn:microsoft.com/office/officeart/2005/8/layout/chevron1"/>
    <dgm:cxn modelId="{95A6AF19-347B-4DEE-9FFD-F421DF485F9F}" type="presParOf" srcId="{0D1278B5-45FE-4EAE-85FC-E2A0B5BD6D05}" destId="{AF58C86D-FD6A-44EC-BA54-E9A06A042D8B}" srcOrd="4" destOrd="0" presId="urn:microsoft.com/office/officeart/2005/8/layout/chevron1"/>
    <dgm:cxn modelId="{1F49D420-8FF3-4259-BAE9-63204049F9B4}" type="presParOf" srcId="{AF58C86D-FD6A-44EC-BA54-E9A06A042D8B}" destId="{AC00907B-4270-4591-ACB6-F8CF8B28F0F4}" srcOrd="0" destOrd="0" presId="urn:microsoft.com/office/officeart/2005/8/layout/chevron1"/>
    <dgm:cxn modelId="{DC6D95B9-5CD1-4DC9-863A-91458AD5EF88}" type="presParOf" srcId="{AF58C86D-FD6A-44EC-BA54-E9A06A042D8B}" destId="{FAED2435-7273-4A70-9CD7-C7201D6AC513}" srcOrd="1" destOrd="0" presId="urn:microsoft.com/office/officeart/2005/8/layout/chevron1"/>
    <dgm:cxn modelId="{75BC4600-219B-4938-B8B9-1BF6B71DF2D0}" type="presParOf" srcId="{0D1278B5-45FE-4EAE-85FC-E2A0B5BD6D05}" destId="{9BE08031-49C4-4299-957F-DC413AE4EDE9}" srcOrd="5" destOrd="0" presId="urn:microsoft.com/office/officeart/2005/8/layout/chevron1"/>
    <dgm:cxn modelId="{EA01C8DB-7E91-4178-94AE-4126DF2277B1}" type="presParOf" srcId="{0D1278B5-45FE-4EAE-85FC-E2A0B5BD6D05}" destId="{DAD50A5D-760A-4241-9A36-B388E54BA039}" srcOrd="6" destOrd="0" presId="urn:microsoft.com/office/officeart/2005/8/layout/chevron1"/>
    <dgm:cxn modelId="{0C0AF2AE-9F39-48AC-A912-1610EEA7BB4E}" type="presParOf" srcId="{DAD50A5D-760A-4241-9A36-B388E54BA039}" destId="{7A26C580-10B6-43F3-8982-792A278110B9}" srcOrd="0" destOrd="0" presId="urn:microsoft.com/office/officeart/2005/8/layout/chevron1"/>
    <dgm:cxn modelId="{C49C35C2-6918-42DF-955E-3A7551578E99}" type="presParOf" srcId="{DAD50A5D-760A-4241-9A36-B388E54BA039}" destId="{39BCE563-1D4F-46EB-B7E0-2CB8C9C4D2E5}" srcOrd="1" destOrd="0" presId="urn:microsoft.com/office/officeart/2005/8/layout/chevron1"/>
    <dgm:cxn modelId="{B5398F59-8F45-4E49-AD1F-EC2C8CEA23E0}" type="presParOf" srcId="{0D1278B5-45FE-4EAE-85FC-E2A0B5BD6D05}" destId="{7A318B13-0215-44B5-9376-695C88B9CB1E}" srcOrd="7" destOrd="0" presId="urn:microsoft.com/office/officeart/2005/8/layout/chevron1"/>
    <dgm:cxn modelId="{5E1A391C-38B1-44FC-84F9-4F170A1D3E9B}" type="presParOf" srcId="{0D1278B5-45FE-4EAE-85FC-E2A0B5BD6D05}" destId="{2A99C0BA-3E62-4EF4-BC98-09376ECE3CB7}" srcOrd="8" destOrd="0" presId="urn:microsoft.com/office/officeart/2005/8/layout/chevron1"/>
    <dgm:cxn modelId="{DCFA99D8-C821-4A8F-B70C-DECFD1714B6B}" type="presParOf" srcId="{2A99C0BA-3E62-4EF4-BC98-09376ECE3CB7}" destId="{55811E83-958A-4709-932B-592BB10ED8AE}" srcOrd="0" destOrd="0" presId="urn:microsoft.com/office/officeart/2005/8/layout/chevron1"/>
    <dgm:cxn modelId="{B5C1A0B6-ECBC-4956-A03B-D493E9A3D63D}" type="presParOf" srcId="{2A99C0BA-3E62-4EF4-BC98-09376ECE3CB7}" destId="{50F564E8-640F-41BC-9FE8-EFE1ACD7086B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5C5AD-0481-49F2-91A3-386AC7185E61}">
      <dsp:nvSpPr>
        <dsp:cNvPr id="0" name=""/>
        <dsp:cNvSpPr/>
      </dsp:nvSpPr>
      <dsp:spPr>
        <a:xfrm>
          <a:off x="1283" y="669243"/>
          <a:ext cx="1856501" cy="742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Before development begins</a:t>
          </a:r>
        </a:p>
      </dsp:txBody>
      <dsp:txXfrm>
        <a:off x="372583" y="669243"/>
        <a:ext cx="1113901" cy="742600"/>
      </dsp:txXfrm>
    </dsp:sp>
    <dsp:sp modelId="{FAA2B327-5D22-415A-BAB4-5C4E72A8661C}">
      <dsp:nvSpPr>
        <dsp:cNvPr id="0" name=""/>
        <dsp:cNvSpPr/>
      </dsp:nvSpPr>
      <dsp:spPr>
        <a:xfrm>
          <a:off x="1283" y="1504669"/>
          <a:ext cx="1485201" cy="186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1A1DD"/>
            </a:buClr>
            <a:buChar char="•"/>
          </a:pPr>
          <a:r>
            <a:rPr lang="en-US" sz="1400" kern="1200" dirty="0"/>
            <a:t>Review SDLC Process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1A1DD"/>
            </a:buClr>
            <a:buChar char="•"/>
          </a:pPr>
          <a:r>
            <a:rPr lang="en-US" sz="1400" kern="1200" dirty="0"/>
            <a:t>Policy Review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1A1DD"/>
            </a:buClr>
            <a:buChar char="•"/>
          </a:pPr>
          <a:r>
            <a:rPr lang="en-US" sz="1400" kern="1200" dirty="0"/>
            <a:t>Standards Review</a:t>
          </a:r>
        </a:p>
      </dsp:txBody>
      <dsp:txXfrm>
        <a:off x="1283" y="1504669"/>
        <a:ext cx="1485201" cy="1864687"/>
      </dsp:txXfrm>
    </dsp:sp>
    <dsp:sp modelId="{D5F407A8-6213-4619-8470-E32CABCCE5BD}">
      <dsp:nvSpPr>
        <dsp:cNvPr id="0" name=""/>
        <dsp:cNvSpPr/>
      </dsp:nvSpPr>
      <dsp:spPr>
        <a:xfrm>
          <a:off x="1641784" y="669243"/>
          <a:ext cx="1856501" cy="742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Definition and Design</a:t>
          </a:r>
        </a:p>
      </dsp:txBody>
      <dsp:txXfrm>
        <a:off x="2013084" y="669243"/>
        <a:ext cx="1113901" cy="742600"/>
      </dsp:txXfrm>
    </dsp:sp>
    <dsp:sp modelId="{D64058CC-3EB1-4268-800C-A57A6042D801}">
      <dsp:nvSpPr>
        <dsp:cNvPr id="0" name=""/>
        <dsp:cNvSpPr/>
      </dsp:nvSpPr>
      <dsp:spPr>
        <a:xfrm>
          <a:off x="1641784" y="1504669"/>
          <a:ext cx="1485201" cy="186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1A1DD"/>
            </a:buClr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Requirements Review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1A1DD"/>
            </a:buClr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 and Architecture Review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1A1DD"/>
            </a:buClr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Create/Review UML Models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1A1DD"/>
            </a:buClr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Create/Review Threat Models</a:t>
          </a:r>
        </a:p>
      </dsp:txBody>
      <dsp:txXfrm>
        <a:off x="1641784" y="1504669"/>
        <a:ext cx="1485201" cy="1864687"/>
      </dsp:txXfrm>
    </dsp:sp>
    <dsp:sp modelId="{AC00907B-4270-4591-ACB6-F8CF8B28F0F4}">
      <dsp:nvSpPr>
        <dsp:cNvPr id="0" name=""/>
        <dsp:cNvSpPr/>
      </dsp:nvSpPr>
      <dsp:spPr>
        <a:xfrm>
          <a:off x="3282286" y="669243"/>
          <a:ext cx="1856501" cy="742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</dsp:txBody>
      <dsp:txXfrm>
        <a:off x="3653586" y="669243"/>
        <a:ext cx="1113901" cy="742600"/>
      </dsp:txXfrm>
    </dsp:sp>
    <dsp:sp modelId="{FAED2435-7273-4A70-9CD7-C7201D6AC513}">
      <dsp:nvSpPr>
        <dsp:cNvPr id="0" name=""/>
        <dsp:cNvSpPr/>
      </dsp:nvSpPr>
      <dsp:spPr>
        <a:xfrm>
          <a:off x="3282286" y="1504669"/>
          <a:ext cx="1485201" cy="186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1A1DD"/>
            </a:buClr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Code Review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1A1DD"/>
            </a:buClr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Code Walkthroughs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1A1DD"/>
            </a:buClr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Unit and System Tests</a:t>
          </a:r>
        </a:p>
      </dsp:txBody>
      <dsp:txXfrm>
        <a:off x="3282286" y="1504669"/>
        <a:ext cx="1485201" cy="1864687"/>
      </dsp:txXfrm>
    </dsp:sp>
    <dsp:sp modelId="{7A26C580-10B6-43F3-8982-792A278110B9}">
      <dsp:nvSpPr>
        <dsp:cNvPr id="0" name=""/>
        <dsp:cNvSpPr/>
      </dsp:nvSpPr>
      <dsp:spPr>
        <a:xfrm>
          <a:off x="4922787" y="669243"/>
          <a:ext cx="1856501" cy="742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Deployment</a:t>
          </a:r>
        </a:p>
      </dsp:txBody>
      <dsp:txXfrm>
        <a:off x="5294087" y="669243"/>
        <a:ext cx="1113901" cy="742600"/>
      </dsp:txXfrm>
    </dsp:sp>
    <dsp:sp modelId="{39BCE563-1D4F-46EB-B7E0-2CB8C9C4D2E5}">
      <dsp:nvSpPr>
        <dsp:cNvPr id="0" name=""/>
        <dsp:cNvSpPr/>
      </dsp:nvSpPr>
      <dsp:spPr>
        <a:xfrm>
          <a:off x="4922787" y="1504669"/>
          <a:ext cx="1485201" cy="186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1A1DD"/>
            </a:buClr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Penetration Testing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1A1DD"/>
            </a:buClr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Configuration Management Reviews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1A1DD"/>
            </a:buClr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Unit and System Tests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1A1DD"/>
            </a:buClr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Acceptance Tests</a:t>
          </a:r>
        </a:p>
      </dsp:txBody>
      <dsp:txXfrm>
        <a:off x="4922787" y="1504669"/>
        <a:ext cx="1485201" cy="1864687"/>
      </dsp:txXfrm>
    </dsp:sp>
    <dsp:sp modelId="{55811E83-958A-4709-932B-592BB10ED8AE}">
      <dsp:nvSpPr>
        <dsp:cNvPr id="0" name=""/>
        <dsp:cNvSpPr/>
      </dsp:nvSpPr>
      <dsp:spPr>
        <a:xfrm>
          <a:off x="6563289" y="669243"/>
          <a:ext cx="1856501" cy="742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Maintenance</a:t>
          </a:r>
        </a:p>
      </dsp:txBody>
      <dsp:txXfrm>
        <a:off x="6934589" y="669243"/>
        <a:ext cx="1113901" cy="742600"/>
      </dsp:txXfrm>
    </dsp:sp>
    <dsp:sp modelId="{50F564E8-640F-41BC-9FE8-EFE1ACD7086B}">
      <dsp:nvSpPr>
        <dsp:cNvPr id="0" name=""/>
        <dsp:cNvSpPr/>
      </dsp:nvSpPr>
      <dsp:spPr>
        <a:xfrm>
          <a:off x="6563289" y="1504669"/>
          <a:ext cx="1485201" cy="186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1A1DD"/>
            </a:buClr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Chance Verification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1A1DD"/>
            </a:buClr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Health Checks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1A1DD"/>
            </a:buClr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Operational Management Reviews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1A1DD"/>
            </a:buClr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Regression Tests</a:t>
          </a:r>
        </a:p>
      </dsp:txBody>
      <dsp:txXfrm>
        <a:off x="6563289" y="1504669"/>
        <a:ext cx="1485201" cy="1864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13135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9EB29A-6C3A-8541-803C-21FA129018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9771" y="5570800"/>
            <a:ext cx="9163771" cy="9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7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0FABA5-3959-4ECC-BCAF-965B5087E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4" name="Picture 100" descr="book">
            <a:extLst>
              <a:ext uri="{FF2B5EF4-FFF2-40B4-BE49-F238E27FC236}">
                <a16:creationId xmlns:a16="http://schemas.microsoft.com/office/drawing/2014/main" id="{C25255A9-7AEB-4215-B5D7-DAB4FE55BF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A169CA63-D23E-4494-8445-3335F13F19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358689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2B6BB9-2A3D-DF4A-9060-5A45A706EC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8352" y="5340096"/>
            <a:ext cx="1411636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7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F42795-A8F6-F84B-8E22-F8D65AD9D2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B28057-63C9-9D40-BE6D-F4769F21FF68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B00FDF-1A37-814F-9593-6D1FC2D7B7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08696"/>
            <a:ext cx="9144000" cy="4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41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28B6A3-652F-4FE1-B5B0-822F9838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3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E749B-ABEB-48F3-9D2B-5E513D86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3F9B4B-4A9B-A240-A5BF-BAF1522CD42D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A24C80-8B44-0248-B261-01FD44A26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523205-89DC-564B-B75C-6127AF0763C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08696"/>
            <a:ext cx="9144000" cy="4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0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1B051-CC06-447C-AEEE-4E1DE7CB3684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Reflective 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61B1AC-8EF9-494A-854A-0DEAAC0343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75200" y="4622800"/>
            <a:ext cx="4368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22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01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93AA2-F1FD-415B-809F-52E7D4576B38}"/>
              </a:ext>
            </a:extLst>
          </p:cNvPr>
          <p:cNvSpPr/>
          <p:nvPr userDrawn="1"/>
        </p:nvSpPr>
        <p:spPr>
          <a:xfrm>
            <a:off x="0" y="0"/>
            <a:ext cx="9144000" cy="97974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8953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24472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7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79387D-9BE2-4A19-9DB3-EA5D808DAF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6D59A8F-E744-4482-BF05-F93078169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marL="0" indent="0">
              <a:buNone/>
              <a:defRPr sz="4000" b="1" cap="all" baseline="0">
                <a:solidFill>
                  <a:srgbClr val="1B3764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topic title</a:t>
            </a:r>
          </a:p>
        </p:txBody>
      </p:sp>
    </p:spTree>
    <p:extLst>
      <p:ext uri="{BB962C8B-B14F-4D97-AF65-F5344CB8AC3E}">
        <p14:creationId xmlns:p14="http://schemas.microsoft.com/office/powerpoint/2010/main" val="1838086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34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2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54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597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46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ader_strok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44880"/>
          </a:xfrm>
          <a:prstGeom prst="rect">
            <a:avLst/>
          </a:prstGeom>
        </p:spPr>
      </p:pic>
      <p:pic>
        <p:nvPicPr>
          <p:cNvPr id="4" name="Picture 3" descr="bubbl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" y="33129"/>
            <a:ext cx="9144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1925" y="1302039"/>
            <a:ext cx="8460150" cy="4525963"/>
          </a:xfrm>
          <a:prstGeom prst="rect">
            <a:avLst/>
          </a:prstGeom>
        </p:spPr>
        <p:txBody>
          <a:bodyPr/>
          <a:lstStyle>
            <a:lvl1pPr marL="342900" indent="-342900">
              <a:spcAft>
                <a:spcPts val="0"/>
              </a:spcAft>
              <a:buClr>
                <a:srgbClr val="009DDC"/>
              </a:buClr>
              <a:buFont typeface="+mj-lt"/>
              <a:buAutoNum type="arabicPeriod"/>
              <a:defRPr sz="2000" baseline="0"/>
            </a:lvl1pPr>
            <a:lvl2pPr marL="742950" indent="-285750">
              <a:spcAft>
                <a:spcPts val="0"/>
              </a:spcAft>
              <a:buClr>
                <a:srgbClr val="009DDC"/>
              </a:buClr>
              <a:buFont typeface="Arial"/>
              <a:buChar char="•"/>
              <a:defRPr sz="1800" baseline="0"/>
            </a:lvl2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DC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Question #1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DC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Question #2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DC"/>
              </a:buClr>
              <a:buSzTx/>
              <a:buFont typeface="+mj-lt"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DC"/>
              </a:buClr>
              <a:buSzTx/>
              <a:buFont typeface="+mj-lt"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Reflective Questions</a:t>
            </a:r>
          </a:p>
        </p:txBody>
      </p:sp>
    </p:spTree>
    <p:extLst>
      <p:ext uri="{BB962C8B-B14F-4D97-AF65-F5344CB8AC3E}">
        <p14:creationId xmlns:p14="http://schemas.microsoft.com/office/powerpoint/2010/main" val="394402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5904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0D9580-72B3-0741-AD19-EAC244F662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8696"/>
            <a:ext cx="9144000" cy="4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6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C79A9F-737E-FD41-B56D-4432E8119E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70791" y="4259179"/>
            <a:ext cx="2873208" cy="26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0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528"/>
            <a:ext cx="8460150" cy="438912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66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Blank for Fig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13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2121408"/>
            <a:ext cx="8460150" cy="401320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ED50CB8A-6B60-044F-87D5-5441D94268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52FEBA-E760-FA4D-972E-FD682E4601A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270791" y="4259179"/>
            <a:ext cx="2873208" cy="26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2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91AD46-E71E-1B48-BB59-94B0336F7A28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0" y="0"/>
            <a:ext cx="9144000" cy="95117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0584" y="64454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4C4C4"/>
                </a:solidFill>
                <a:latin typeface="Arial"/>
                <a:cs typeface="Arial"/>
              </a:defRPr>
            </a:lvl1pPr>
          </a:lstStyle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2020 CertNexus,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7048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48" r:id="rId2"/>
    <p:sldLayoutId id="2147483952" r:id="rId3"/>
    <p:sldLayoutId id="2147483938" r:id="rId4"/>
    <p:sldLayoutId id="2147483930" r:id="rId5"/>
    <p:sldLayoutId id="2147483931" r:id="rId6"/>
    <p:sldLayoutId id="2147483932" r:id="rId7"/>
    <p:sldLayoutId id="2147483949" r:id="rId8"/>
    <p:sldLayoutId id="2147483933" r:id="rId9"/>
    <p:sldLayoutId id="2147483951" r:id="rId10"/>
    <p:sldLayoutId id="2147483934" r:id="rId11"/>
    <p:sldLayoutId id="2147483935" r:id="rId12"/>
    <p:sldLayoutId id="2147483936" r:id="rId13"/>
    <p:sldLayoutId id="2147483937" r:id="rId14"/>
    <p:sldLayoutId id="2147483939" r:id="rId15"/>
    <p:sldLayoutId id="2147483940" r:id="rId16"/>
    <p:sldLayoutId id="2147483950" r:id="rId17"/>
    <p:sldLayoutId id="2147483929" r:id="rId18"/>
    <p:sldLayoutId id="2147483942" r:id="rId19"/>
    <p:sldLayoutId id="2147483943" r:id="rId20"/>
    <p:sldLayoutId id="2147483944" r:id="rId21"/>
    <p:sldLayoutId id="2147483945" r:id="rId22"/>
    <p:sldLayoutId id="2147483946" r:id="rId23"/>
    <p:sldLayoutId id="2147483947" r:id="rId24"/>
    <p:sldLayoutId id="2147483953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www.owasp.org/images/1/19/OTGv4.pdf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Security Testing</a:t>
            </a:r>
          </a:p>
          <a:p>
            <a:r>
              <a:rPr lang="en-US" dirty="0"/>
              <a:t>Analyze Code to Find Security Problems</a:t>
            </a:r>
          </a:p>
          <a:p>
            <a:r>
              <a:rPr lang="en-US" dirty="0"/>
              <a:t>Use Automated Testing Tools to Find Security Problems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Software Security</a:t>
            </a:r>
          </a:p>
        </p:txBody>
      </p:sp>
    </p:spTree>
    <p:extLst>
      <p:ext uri="{BB962C8B-B14F-4D97-AF65-F5344CB8AC3E}">
        <p14:creationId xmlns:p14="http://schemas.microsoft.com/office/powerpoint/2010/main" val="305925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using a template as the basis for reports.</a:t>
            </a:r>
          </a:p>
          <a:p>
            <a:pPr lvl="1"/>
            <a:r>
              <a:rPr lang="en-US" dirty="0"/>
              <a:t>Saves time and effort.</a:t>
            </a:r>
          </a:p>
          <a:p>
            <a:pPr lvl="1"/>
            <a:r>
              <a:rPr lang="en-US" dirty="0"/>
              <a:t>Helps ensure that reports are consistent and useful.</a:t>
            </a:r>
          </a:p>
          <a:p>
            <a:r>
              <a:rPr lang="en-US" dirty="0"/>
              <a:t>Testers should provide:</a:t>
            </a:r>
          </a:p>
          <a:p>
            <a:pPr lvl="1"/>
            <a:r>
              <a:rPr lang="en-US" dirty="0"/>
              <a:t>Formal record of testing actions taken</a:t>
            </a:r>
          </a:p>
          <a:p>
            <a:pPr lvl="1"/>
            <a:r>
              <a:rPr lang="en-US" dirty="0"/>
              <a:t>When performed</a:t>
            </a:r>
          </a:p>
          <a:p>
            <a:pPr lvl="1"/>
            <a:r>
              <a:rPr lang="en-US" dirty="0"/>
              <a:t>By whom</a:t>
            </a:r>
          </a:p>
          <a:p>
            <a:pPr lvl="1"/>
            <a:r>
              <a:rPr lang="en-US" dirty="0"/>
              <a:t>Findings</a:t>
            </a:r>
          </a:p>
          <a:p>
            <a:r>
              <a:rPr lang="en-US" dirty="0"/>
              <a:t>Reports should be streamlined, easy to write, and easy to read.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Reporting Templates (Slide 1 of 3)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392784" y="5334000"/>
            <a:ext cx="1665817" cy="1524000"/>
            <a:chOff x="7392784" y="5181600"/>
            <a:chExt cx="1665817" cy="1524000"/>
          </a:xfrm>
        </p:grpSpPr>
        <p:pic>
          <p:nvPicPr>
            <p:cNvPr id="6" name="Picture 2" descr="Image result for documentation 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2784" y="5181600"/>
              <a:ext cx="1665817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43799" y="5276850"/>
              <a:ext cx="1267801" cy="169621"/>
            </a:xfrm>
            <a:prstGeom prst="rect">
              <a:avLst/>
            </a:prstGeom>
            <a:solidFill>
              <a:srgbClr val="0A3E6D"/>
            </a:solidFill>
            <a:ln w="28575" cap="flat" cmpd="sng" algn="ctr">
              <a:noFill/>
              <a:prstDash val="solid"/>
            </a:ln>
            <a:effectLst/>
            <a:scene3d>
              <a:camera prst="isometricOffAxis1Right">
                <a:rot lat="600000" lon="20039998" rev="0"/>
              </a:camera>
              <a:lightRig rig="threePt" dir="t"/>
            </a:scene3d>
          </p:spPr>
          <p:txBody>
            <a:bodyPr lIns="0" tIns="365760" rIns="0" bIns="36576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1"/>
                  </a:solidFill>
                  <a:latin typeface="Arial"/>
                </a:rPr>
                <a:t>TESTING DOCS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478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Vulnerability Reports</a:t>
            </a:r>
          </a:p>
          <a:p>
            <a:pPr lvl="1"/>
            <a:r>
              <a:rPr lang="en-US" dirty="0"/>
              <a:t>This type of report identifies vulnerabilities found in testing. Elements you might include in each entry of a vulnerability report include the following:</a:t>
            </a:r>
          </a:p>
          <a:p>
            <a:pPr lvl="2"/>
            <a:r>
              <a:rPr lang="en-US" b="1" dirty="0"/>
              <a:t>Title</a:t>
            </a:r>
            <a:r>
              <a:rPr lang="en-US" dirty="0"/>
              <a:t>—Should be detailed enough to describe the vulnerability; for example, "Change-Password REST API can be called without authentication.“</a:t>
            </a:r>
          </a:p>
          <a:p>
            <a:pPr lvl="2"/>
            <a:r>
              <a:rPr lang="en-US" b="1" dirty="0"/>
              <a:t>Type of bug</a:t>
            </a:r>
            <a:r>
              <a:rPr lang="en-US" dirty="0"/>
              <a:t>—Should provide a detailed category. For example, instead of just writing "XSS," distinguish between "Reflected XSS" and "DOM-based XSS."</a:t>
            </a:r>
          </a:p>
          <a:p>
            <a:pPr lvl="2"/>
            <a:r>
              <a:rPr lang="en-US" b="1" dirty="0"/>
              <a:t>Module or URL</a:t>
            </a:r>
            <a:r>
              <a:rPr lang="en-US" dirty="0"/>
              <a:t>—Identifies location in the software where the defect will be found, such as the page or URL in a web application, or the module, tab, or menu in a desktop application, the page in a mobile application, and so forth.</a:t>
            </a:r>
          </a:p>
          <a:p>
            <a:pPr lvl="2"/>
            <a:r>
              <a:rPr lang="en-US" b="1" dirty="0"/>
              <a:t>Steps to Replicate</a:t>
            </a:r>
            <a:r>
              <a:rPr lang="en-US" dirty="0"/>
              <a:t>—Provides a thorough step-by-step procedure that anyone could perform to replicate the defect. </a:t>
            </a:r>
          </a:p>
          <a:p>
            <a:pPr lvl="2"/>
            <a:r>
              <a:rPr lang="en-US" b="1" dirty="0"/>
              <a:t>Additional Information</a:t>
            </a:r>
            <a:r>
              <a:rPr lang="en-US" dirty="0"/>
              <a:t>—Provides a place for the tester to explain the risk and impact of the vulnerability, any special context notes, thoughts or ideas regarding the root cause, recommendations, and so forth.</a:t>
            </a:r>
          </a:p>
          <a:p>
            <a:pPr lvl="2"/>
            <a:r>
              <a:rPr lang="en-US" b="1" dirty="0"/>
              <a:t>Attachments</a:t>
            </a:r>
            <a:r>
              <a:rPr lang="en-US" dirty="0"/>
              <a:t>—May include screen shots, video, or other file attachments where words alone are not adequate to describe.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Reporting Templates (Slide 2 of 3)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392784" y="5334000"/>
            <a:ext cx="1665817" cy="1524000"/>
            <a:chOff x="7392784" y="5181600"/>
            <a:chExt cx="1665817" cy="1524000"/>
          </a:xfrm>
        </p:grpSpPr>
        <p:pic>
          <p:nvPicPr>
            <p:cNvPr id="6" name="Picture 2" descr="Image result for documentation 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2784" y="5181600"/>
              <a:ext cx="1665817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43799" y="5276850"/>
              <a:ext cx="1267801" cy="169621"/>
            </a:xfrm>
            <a:prstGeom prst="rect">
              <a:avLst/>
            </a:prstGeom>
            <a:solidFill>
              <a:srgbClr val="0A3E6D"/>
            </a:solidFill>
            <a:ln w="28575" cap="flat" cmpd="sng" algn="ctr">
              <a:noFill/>
              <a:prstDash val="solid"/>
            </a:ln>
            <a:effectLst/>
            <a:scene3d>
              <a:camera prst="isometricOffAxis1Right">
                <a:rot lat="600000" lon="20039998" rev="0"/>
              </a:camera>
              <a:lightRig rig="threePt" dir="t"/>
            </a:scene3d>
          </p:spPr>
          <p:txBody>
            <a:bodyPr lIns="0" tIns="365760" rIns="0" bIns="36576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1"/>
                  </a:solidFill>
                  <a:latin typeface="Arial"/>
                </a:rPr>
                <a:t>TESTING DOCS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02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Assurance Report</a:t>
            </a:r>
          </a:p>
          <a:p>
            <a:pPr lvl="1"/>
            <a:r>
              <a:rPr lang="en-US" dirty="0"/>
              <a:t>Identifies software defects found when requirements are being tested, as in functional testing or acceptance testing.</a:t>
            </a:r>
          </a:p>
          <a:p>
            <a:pPr lvl="1"/>
            <a:r>
              <a:rPr lang="en-US" dirty="0"/>
              <a:t>Elements you might include in each entry of a Quality Assurance Report include the following.</a:t>
            </a:r>
          </a:p>
          <a:p>
            <a:pPr lvl="2"/>
            <a:r>
              <a:rPr lang="en-US" b="1" dirty="0"/>
              <a:t>Test Identification</a:t>
            </a:r>
            <a:r>
              <a:rPr lang="en-US" dirty="0"/>
              <a:t>—Identifies the test case that was executed.</a:t>
            </a:r>
          </a:p>
          <a:p>
            <a:pPr lvl="2"/>
            <a:r>
              <a:rPr lang="en-US" b="1" dirty="0"/>
              <a:t>Test Title</a:t>
            </a:r>
            <a:r>
              <a:rPr lang="en-US" dirty="0"/>
              <a:t>—Descriptive name of the test that was performed.</a:t>
            </a:r>
          </a:p>
          <a:p>
            <a:pPr lvl="2"/>
            <a:r>
              <a:rPr lang="en-US" b="1" dirty="0"/>
              <a:t>Test Decision</a:t>
            </a:r>
            <a:r>
              <a:rPr lang="en-US" dirty="0"/>
              <a:t>—Identifies the result of testing, such as OK, NOK (Not OK), Partial OK, Not Run, and Not Completed.</a:t>
            </a:r>
          </a:p>
          <a:p>
            <a:pPr lvl="2"/>
            <a:r>
              <a:rPr lang="en-US" b="1" dirty="0"/>
              <a:t>Additional Information</a:t>
            </a:r>
            <a:r>
              <a:rPr lang="en-US" dirty="0"/>
              <a:t>—Comments containing additional information, rationale for the test decision, other problems encountered during execution, and a summary of any differences with the test procedure.</a:t>
            </a:r>
          </a:p>
          <a:p>
            <a:pPr lvl="2"/>
            <a:r>
              <a:rPr lang="en-US" b="1" dirty="0"/>
              <a:t>Defect ID</a:t>
            </a:r>
            <a:r>
              <a:rPr lang="en-US" dirty="0"/>
              <a:t>—If the problem leads to identification of a defect, the ID assigned to the defect should be noted.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Reporting Templates (Slide 3 of 3)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392784" y="5334000"/>
            <a:ext cx="1665817" cy="1524000"/>
            <a:chOff x="7392784" y="5181600"/>
            <a:chExt cx="1665817" cy="1524000"/>
          </a:xfrm>
        </p:grpSpPr>
        <p:pic>
          <p:nvPicPr>
            <p:cNvPr id="6" name="Picture 2" descr="Image result for documentation 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2784" y="5181600"/>
              <a:ext cx="1665817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43799" y="5276850"/>
              <a:ext cx="1267801" cy="169621"/>
            </a:xfrm>
            <a:prstGeom prst="rect">
              <a:avLst/>
            </a:prstGeom>
            <a:solidFill>
              <a:srgbClr val="0A3E6D"/>
            </a:solidFill>
            <a:ln w="28575" cap="flat" cmpd="sng" algn="ctr">
              <a:noFill/>
              <a:prstDash val="solid"/>
            </a:ln>
            <a:effectLst/>
            <a:scene3d>
              <a:camera prst="isometricOffAxis1Right">
                <a:rot lat="600000" lon="20039998" rev="0"/>
              </a:camera>
              <a:lightRig rig="threePt" dir="t"/>
            </a:scene3d>
          </p:spPr>
          <p:txBody>
            <a:bodyPr lIns="0" tIns="365760" rIns="0" bIns="36576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1"/>
                  </a:solidFill>
                  <a:latin typeface="Arial"/>
                </a:rPr>
                <a:t>TESTING DOCS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4671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help you find and remove common vulnerabilities.</a:t>
            </a:r>
          </a:p>
          <a:p>
            <a:r>
              <a:rPr lang="en-US" dirty="0"/>
              <a:t>Use a software repository to:</a:t>
            </a:r>
          </a:p>
          <a:p>
            <a:pPr lvl="1"/>
            <a:r>
              <a:rPr lang="en-US" dirty="0"/>
              <a:t>Easily share access to a project.</a:t>
            </a:r>
          </a:p>
          <a:p>
            <a:pPr lvl="1"/>
            <a:r>
              <a:rPr lang="en-US" dirty="0"/>
              <a:t>Track who made various revisions.</a:t>
            </a:r>
          </a:p>
          <a:p>
            <a:pPr lvl="1"/>
            <a:r>
              <a:rPr lang="en-US" dirty="0"/>
              <a:t>Use messaging features to link online discussions to specific blocks of code.</a:t>
            </a:r>
          </a:p>
          <a:p>
            <a:r>
              <a:rPr lang="en-US" dirty="0"/>
              <a:t>The size of the team and variety of members vary widely from one organization (or project) to another.</a:t>
            </a:r>
          </a:p>
          <a:p>
            <a:r>
              <a:rPr lang="en-US" dirty="0"/>
              <a:t>Security should be designed into the product, and documented in software requirements and testing plans to ensure it is implemented. </a:t>
            </a:r>
          </a:p>
          <a:p>
            <a:r>
              <a:rPr lang="en-US" dirty="0"/>
              <a:t>If you are an organization of one, consider finding another developer knowledgeable in secure app development to assist you with code reviews and testing.</a:t>
            </a:r>
          </a:p>
          <a:p>
            <a:r>
              <a:rPr lang="en-US" dirty="0"/>
              <a:t>Someone looking at your code from a different perspective will find problems or ask questions that you haven't considered.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Inspection and Code Review</a:t>
            </a:r>
          </a:p>
        </p:txBody>
      </p:sp>
    </p:spTree>
    <p:extLst>
      <p:ext uri="{BB962C8B-B14F-4D97-AF65-F5344CB8AC3E}">
        <p14:creationId xmlns:p14="http://schemas.microsoft.com/office/powerpoint/2010/main" val="1475607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Formal inspection processes </a:t>
            </a:r>
          </a:p>
          <a:p>
            <a:pPr lvl="1"/>
            <a:r>
              <a:rPr lang="en-US" dirty="0"/>
              <a:t>Example: Fagan Inspection</a:t>
            </a:r>
          </a:p>
          <a:p>
            <a:pPr lvl="1"/>
            <a:r>
              <a:rPr lang="en-US" dirty="0"/>
              <a:t>Structured activities, multiple participants and phases: planning, inspection, rework, and verification.</a:t>
            </a:r>
          </a:p>
          <a:p>
            <a:pPr lvl="1"/>
            <a:r>
              <a:rPr lang="en-US" dirty="0"/>
              <a:t>Often involve well-defined group tasks and line-by-line code reviews.</a:t>
            </a:r>
          </a:p>
          <a:p>
            <a:pPr lvl="1"/>
            <a:r>
              <a:rPr lang="en-US" dirty="0"/>
              <a:t>Very thorough, but also very time-consuming.</a:t>
            </a:r>
          </a:p>
          <a:p>
            <a:pPr lvl="1"/>
            <a:r>
              <a:rPr lang="en-US" dirty="0"/>
              <a:t>Tends to produce good outcomes, particularly when team has diverse and extensive experience.</a:t>
            </a:r>
          </a:p>
          <a:p>
            <a:r>
              <a:rPr lang="en-US" dirty="0"/>
              <a:t>Informal or lightweight code reviews</a:t>
            </a:r>
          </a:p>
          <a:p>
            <a:pPr lvl="1"/>
            <a:r>
              <a:rPr lang="en-US" dirty="0"/>
              <a:t>Involve less process and may take less time to perform.</a:t>
            </a:r>
          </a:p>
          <a:p>
            <a:pPr lvl="1"/>
            <a:r>
              <a:rPr lang="en-US" dirty="0"/>
              <a:t>Can also produce good results.</a:t>
            </a:r>
          </a:p>
          <a:p>
            <a:pPr lvl="1"/>
            <a:r>
              <a:rPr lang="en-US" dirty="0"/>
              <a:t>Can be performed in staged, periodic events or in an ad-hoc fashion as needed. </a:t>
            </a:r>
          </a:p>
          <a:p>
            <a:pPr lvl="1"/>
            <a:r>
              <a:rPr lang="en-US" dirty="0"/>
              <a:t>Examples include:</a:t>
            </a:r>
          </a:p>
          <a:p>
            <a:pPr lvl="2"/>
            <a:r>
              <a:rPr lang="en-US" dirty="0"/>
              <a:t>Over the wall (Also called "pass around")</a:t>
            </a:r>
          </a:p>
          <a:p>
            <a:pPr lvl="2"/>
            <a:r>
              <a:rPr lang="en-US" dirty="0"/>
              <a:t>Over the shoulder</a:t>
            </a:r>
          </a:p>
          <a:p>
            <a:pPr lvl="2"/>
            <a:r>
              <a:rPr lang="en-US" dirty="0"/>
              <a:t>Pair programming</a:t>
            </a:r>
          </a:p>
        </p:txBody>
      </p:sp>
    </p:spTree>
    <p:extLst>
      <p:ext uri="{BB962C8B-B14F-4D97-AF65-F5344CB8AC3E}">
        <p14:creationId xmlns:p14="http://schemas.microsoft.com/office/powerpoint/2010/main" val="3518001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1" y="1302040"/>
            <a:ext cx="6439874" cy="4920960"/>
          </a:xfrm>
        </p:spPr>
        <p:txBody>
          <a:bodyPr>
            <a:normAutofit/>
          </a:bodyPr>
          <a:lstStyle/>
          <a:p>
            <a:r>
              <a:rPr lang="en-US" dirty="0"/>
              <a:t>Document your code before your review (for example, in comments). This process will make it easier to perform a walkthrough, and you may find errors in the process.</a:t>
            </a:r>
          </a:p>
          <a:p>
            <a:r>
              <a:rPr lang="en-US" dirty="0"/>
              <a:t>Assemble and use checklists. As you find errors, document the general problem in your checklists. You can refer to this checklist later as a prompt not to repeat the same problems. This will help you to learn from mistakes, and will contribute to a continuous improvement mindset.</a:t>
            </a:r>
          </a:p>
          <a:p>
            <a:r>
              <a:rPr lang="en-US" dirty="0"/>
              <a:t>Take adequate time to inspect code (for example, no more than 500 lines per hour).</a:t>
            </a:r>
          </a:p>
          <a:p>
            <a:r>
              <a:rPr lang="en-US" dirty="0"/>
              <a:t>Review small portions of code (for example, 500 lines or less) in one session.</a:t>
            </a:r>
          </a:p>
          <a:p>
            <a:r>
              <a:rPr lang="en-US" dirty="0"/>
              <a:t>As you implement fixes, add automated unit tests to verify that the fix isn't broken again later.</a:t>
            </a:r>
          </a:p>
          <a:p>
            <a:r>
              <a:rPr lang="en-US" dirty="0"/>
              <a:t>Combine manual code review with automated </a:t>
            </a:r>
            <a:br>
              <a:rPr lang="en-US" dirty="0"/>
            </a:br>
            <a:r>
              <a:rPr lang="en-US" dirty="0"/>
              <a:t>reviews to find the widest range of defects.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Manual Inspection and Code Review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2400" y="1066800"/>
            <a:ext cx="2030198" cy="1306940"/>
            <a:chOff x="2895600" y="2679402"/>
            <a:chExt cx="5659838" cy="364352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t="59737" r="50000"/>
            <a:stretch/>
          </p:blipFill>
          <p:spPr>
            <a:xfrm>
              <a:off x="3048000" y="3025957"/>
              <a:ext cx="3167027" cy="220551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8" name="Picture 2" descr="Image result for magnifying glass 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2679402"/>
              <a:ext cx="5659838" cy="3643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 descr="Image result for checklist png">
            <a:extLst>
              <a:ext uri="{FF2B5EF4-FFF2-40B4-BE49-F238E27FC236}">
                <a16:creationId xmlns:a16="http://schemas.microsoft.com/office/drawing/2014/main" id="{D9AFDECD-AC61-46D8-BDF0-F7404FC5E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410200"/>
            <a:ext cx="204158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055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B36A41-28F2-4505-A2E8-AFCD95E7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714C-A403-4508-9EC4-E00F89F5E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developer is creating a web content authoring tool in Python.</a:t>
            </a:r>
          </a:p>
          <a:p>
            <a:r>
              <a:rPr lang="en-US" dirty="0"/>
              <a:t>As part of this project, the developer must create a </a:t>
            </a:r>
            <a:r>
              <a:rPr lang="en-US" b="1" dirty="0"/>
              <a:t>localhost web server</a:t>
            </a:r>
            <a:r>
              <a:rPr lang="en-US" dirty="0"/>
              <a:t>.</a:t>
            </a:r>
          </a:p>
          <a:p>
            <a:r>
              <a:rPr lang="en-US" dirty="0"/>
              <a:t>This web server:</a:t>
            </a:r>
          </a:p>
          <a:p>
            <a:pPr lvl="1"/>
            <a:r>
              <a:rPr lang="en-US" dirty="0"/>
              <a:t>Will be used for testing of web content created in the authoring tool.</a:t>
            </a:r>
          </a:p>
          <a:p>
            <a:pPr lvl="1"/>
            <a:r>
              <a:rPr lang="en-US" dirty="0"/>
              <a:t>Should only permit connection from the same computer (localhost).</a:t>
            </a:r>
          </a:p>
          <a:p>
            <a:pPr lvl="1"/>
            <a:r>
              <a:rPr lang="en-US" dirty="0"/>
              <a:t>Should allow short querystrings for commands, but they should be limited in length.</a:t>
            </a:r>
          </a:p>
          <a:p>
            <a:pPr lvl="1"/>
            <a:r>
              <a:rPr lang="en-US" dirty="0"/>
              <a:t>Should allow only a limited set of characters in the querystring.</a:t>
            </a:r>
          </a:p>
          <a:p>
            <a:r>
              <a:rPr lang="en-US" dirty="0"/>
              <a:t>You will:</a:t>
            </a:r>
          </a:p>
          <a:p>
            <a:pPr lvl="1"/>
            <a:r>
              <a:rPr lang="en-US" dirty="0"/>
              <a:t>Work with other developers to perform a manual inspection and review of the project.</a:t>
            </a:r>
          </a:p>
          <a:p>
            <a:pPr lvl="1"/>
            <a:r>
              <a:rPr lang="en-US" dirty="0"/>
              <a:t>Identify potential defects and other protections you might put into place.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6E359D-438E-4599-9ACB-D84C07F4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Performing Manual Inspection and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D453C-ECCE-46BF-A85A-D0DD40266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5121808"/>
            <a:ext cx="1725124" cy="1630038"/>
          </a:xfrm>
          <a:prstGeom prst="rect">
            <a:avLst/>
          </a:prstGeom>
        </p:spPr>
      </p:pic>
      <p:pic>
        <p:nvPicPr>
          <p:cNvPr id="6" name="Picture 2" descr="Image result for pyth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195" y="5193201"/>
            <a:ext cx="590438" cy="59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937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3EAF8-CC19-4859-A5F3-A8E493EE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Placeholder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F99DA389-44A3-45C6-AA62-7E08C8DBCF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781" b="1781"/>
          <a:stretch>
            <a:fillRect/>
          </a:stretch>
        </p:blipFill>
        <p:spPr>
          <a:xfrm>
            <a:off x="722313" y="2906723"/>
            <a:ext cx="5943600" cy="114720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09D3AA-A641-4824-BDBD-828CB7C7E4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Analyze Code to Find Security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52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Code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 program to find problems in code, without actually executing the code.</a:t>
            </a:r>
          </a:p>
          <a:p>
            <a:r>
              <a:rPr lang="en-US" dirty="0"/>
              <a:t>Typically refers to software analysis, not manual inspection.</a:t>
            </a:r>
          </a:p>
          <a:p>
            <a:r>
              <a:rPr lang="en-US" dirty="0"/>
              <a:t>Generally works by parsing and analyzing your source code (or in some cases, your object code) to identify:</a:t>
            </a:r>
          </a:p>
          <a:p>
            <a:pPr lvl="1"/>
            <a:r>
              <a:rPr lang="en-US" dirty="0"/>
              <a:t>Coding style problems.</a:t>
            </a:r>
          </a:p>
          <a:p>
            <a:pPr lvl="1"/>
            <a:r>
              <a:rPr lang="en-US" dirty="0"/>
              <a:t>Defects, such as buffer overflows, the potential for SQL or command injection, cross-site scripting, vulnerable versions of libraries, exposure of sensitive data, threading problems, race conditions, and so forth.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28800" y="3867101"/>
            <a:ext cx="4288824" cy="2760931"/>
            <a:chOff x="2895600" y="2679402"/>
            <a:chExt cx="5659838" cy="364352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59737" r="50000"/>
            <a:stretch/>
          </p:blipFill>
          <p:spPr>
            <a:xfrm>
              <a:off x="3048000" y="3025957"/>
              <a:ext cx="3167027" cy="220551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7" name="Picture 2" descr="Image result for magnifying glass 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2679402"/>
              <a:ext cx="5659838" cy="3643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170" name="Picture 2" descr="Image result for robot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667" y="3230589"/>
            <a:ext cx="5249333" cy="2952750"/>
          </a:xfrm>
          <a:prstGeom prst="rect">
            <a:avLst/>
          </a:prstGeom>
          <a:noFill/>
          <a:effectLst>
            <a:outerShdw blurRad="355600" dist="114300" dir="396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032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which tools are best suited for your language and programming environment.</a:t>
            </a:r>
          </a:p>
          <a:p>
            <a:r>
              <a:rPr lang="en-US" dirty="0"/>
              <a:t>Examples: Fortify Software Static Code Analyzer, OWASP SonarQube, FindBugs, and many free, open source, and commercial tools. </a:t>
            </a:r>
          </a:p>
          <a:p>
            <a:r>
              <a:rPr lang="en-US" dirty="0"/>
              <a:t>You may have to use more than one tool to cover all of your requirements.</a:t>
            </a:r>
          </a:p>
          <a:p>
            <a:pPr lvl="1"/>
            <a:r>
              <a:rPr lang="en-US" dirty="0"/>
              <a:t>Some may have better support for governance, risk management, and compliance (GRC) testing.</a:t>
            </a:r>
          </a:p>
          <a:p>
            <a:pPr lvl="1"/>
            <a:r>
              <a:rPr lang="en-US" dirty="0"/>
              <a:t>Some may have better support for different programming languages.</a:t>
            </a:r>
          </a:p>
          <a:p>
            <a:pPr lvl="1"/>
            <a:r>
              <a:rPr lang="en-US" dirty="0"/>
              <a:t>Some may be easier to integrate with your current tools and workflow than others.</a:t>
            </a:r>
          </a:p>
          <a:p>
            <a:r>
              <a:rPr lang="en-US" dirty="0"/>
              <a:t>Tools are often optimized for a particular platform, runtime environment, or language.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Using Static Analysis (Slide 1 of 2)</a:t>
            </a:r>
          </a:p>
        </p:txBody>
      </p:sp>
    </p:spTree>
    <p:extLst>
      <p:ext uri="{BB962C8B-B14F-4D97-AF65-F5344CB8AC3E}">
        <p14:creationId xmlns:p14="http://schemas.microsoft.com/office/powerpoint/2010/main" val="116121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49F4E-BF2D-4D81-9254-B579DBB3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Placeholder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A88AF16C-0FA5-499F-BF34-550D5D53AAB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781" b="1781"/>
          <a:stretch>
            <a:fillRect/>
          </a:stretch>
        </p:blipFill>
        <p:spPr>
          <a:xfrm>
            <a:off x="722313" y="2906723"/>
            <a:ext cx="5943600" cy="114720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3131A-A4A4-4E3F-BFF5-9E77433C18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Perform Security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15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stack developers may need several static code analysis tools.</a:t>
            </a:r>
          </a:p>
          <a:p>
            <a:r>
              <a:rPr lang="en-US" dirty="0"/>
              <a:t>Static analysis is not an alternative for code reviews, dynamic code analysis, and testing. </a:t>
            </a:r>
          </a:p>
          <a:p>
            <a:r>
              <a:rPr lang="en-US" dirty="0"/>
              <a:t>Can be very helpful during design and development to point developers to the source of many classes of quality and security defects. </a:t>
            </a:r>
          </a:p>
          <a:p>
            <a:r>
              <a:rPr lang="en-US" dirty="0"/>
              <a:t>Should be performed early and often in the development lifecycle.</a:t>
            </a:r>
          </a:p>
          <a:p>
            <a:r>
              <a:rPr lang="en-US" dirty="0"/>
              <a:t>Doesn't require a fully functioning program or test data.</a:t>
            </a:r>
          </a:p>
          <a:p>
            <a:r>
              <a:rPr lang="en-US" dirty="0"/>
              <a:t>The earlier errors are found, the less expensive they are to fix.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Using Static Analysis (Slide 2 of 2)</a:t>
            </a:r>
          </a:p>
        </p:txBody>
      </p:sp>
    </p:spTree>
    <p:extLst>
      <p:ext uri="{BB962C8B-B14F-4D97-AF65-F5344CB8AC3E}">
        <p14:creationId xmlns:p14="http://schemas.microsoft.com/office/powerpoint/2010/main" val="423108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Code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Finds problems in code while the code is executing.</a:t>
            </a:r>
          </a:p>
          <a:p>
            <a:r>
              <a:rPr lang="en-US" dirty="0"/>
              <a:t>Like static analysis, can be very helpful to find source of quality and security defects.</a:t>
            </a:r>
          </a:p>
          <a:p>
            <a:r>
              <a:rPr lang="en-US" dirty="0"/>
              <a:t>May be performed manually as a series of testing steps by a developer or tester working in the software development environment.</a:t>
            </a:r>
          </a:p>
          <a:p>
            <a:r>
              <a:rPr lang="en-US" dirty="0"/>
              <a:t>Debuggers are a good tool for analyzing code as it runs.</a:t>
            </a:r>
          </a:p>
          <a:p>
            <a:r>
              <a:rPr lang="en-US" dirty="0"/>
              <a:t>Dynamic analysis may also be scripted and monitored using automated testing tools.</a:t>
            </a:r>
          </a:p>
          <a:p>
            <a:r>
              <a:rPr lang="en-US" dirty="0"/>
              <a:t>Examples: Parasoft SOAtest, Websecurify Suite, Bandit, Grendel-Scan.</a:t>
            </a:r>
          </a:p>
        </p:txBody>
      </p:sp>
    </p:spTree>
    <p:extLst>
      <p:ext uri="{BB962C8B-B14F-4D97-AF65-F5344CB8AC3E}">
        <p14:creationId xmlns:p14="http://schemas.microsoft.com/office/powerpoint/2010/main" val="2193065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199" y="1302040"/>
            <a:ext cx="6439875" cy="4920960"/>
          </a:xfrm>
        </p:spPr>
        <p:txBody>
          <a:bodyPr/>
          <a:lstStyle/>
          <a:p>
            <a:r>
              <a:rPr lang="en-US" dirty="0"/>
              <a:t>Combine static and dynamic code analysis to reveal more security defects than performing either type of code analysis alone.</a:t>
            </a:r>
          </a:p>
          <a:p>
            <a:r>
              <a:rPr lang="en-US" dirty="0"/>
              <a:t>Combine automated code analysis with static and dynamic code analysis to reveal even more security defects.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Code Analysis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2400" y="1066800"/>
            <a:ext cx="2030198" cy="1306940"/>
            <a:chOff x="2895600" y="2679402"/>
            <a:chExt cx="5659838" cy="364352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t="59737" r="50000"/>
            <a:stretch/>
          </p:blipFill>
          <p:spPr>
            <a:xfrm>
              <a:off x="3048000" y="3025957"/>
              <a:ext cx="3167027" cy="220551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8" name="Picture 2" descr="Image result for magnifying glass 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2679402"/>
              <a:ext cx="5659838" cy="3643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 descr="Image result for checklist png">
            <a:extLst>
              <a:ext uri="{FF2B5EF4-FFF2-40B4-BE49-F238E27FC236}">
                <a16:creationId xmlns:a16="http://schemas.microsoft.com/office/drawing/2014/main" id="{FD782040-2C7C-4F20-B9BD-296593F3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410200"/>
            <a:ext cx="204158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114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6781800" cy="5514490"/>
          </a:xfrm>
        </p:spPr>
        <p:txBody>
          <a:bodyPr>
            <a:normAutofit/>
          </a:bodyPr>
          <a:lstStyle/>
          <a:p>
            <a:r>
              <a:rPr lang="en-US" dirty="0"/>
              <a:t>Benefits of and uses for static code analysis:</a:t>
            </a:r>
          </a:p>
          <a:p>
            <a:pPr lvl="1"/>
            <a:r>
              <a:rPr lang="en-US" dirty="0"/>
              <a:t>Quick operation, functioning much faster than a manual (human) code reviewer.</a:t>
            </a:r>
          </a:p>
          <a:p>
            <a:pPr lvl="1"/>
            <a:r>
              <a:rPr lang="en-US" dirty="0"/>
              <a:t>Scalable, can be run frequently (at each daily build, for example).</a:t>
            </a:r>
          </a:p>
          <a:p>
            <a:pPr lvl="1"/>
            <a:r>
              <a:rPr lang="en-US" dirty="0"/>
              <a:t>Robotic consistency and rigor in checking for specific security problems.</a:t>
            </a:r>
          </a:p>
          <a:p>
            <a:pPr lvl="1"/>
            <a:r>
              <a:rPr lang="en-US" dirty="0"/>
              <a:t>Low cost to operate, typically at a much lower cost than using experienced security architects and reviewers (whose efforts can be reserved for analysis tasks that benefit from human insight and creativity).</a:t>
            </a:r>
          </a:p>
          <a:p>
            <a:pPr lvl="1"/>
            <a:r>
              <a:rPr lang="en-US" dirty="0"/>
              <a:t>Ability to quickly scan for a huge range of problems, drawing the developer's focus to potential problem areas.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Static Analysis (Slide 1 of 2)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2400" y="1066800"/>
            <a:ext cx="2030198" cy="1306940"/>
            <a:chOff x="2895600" y="2679402"/>
            <a:chExt cx="5659838" cy="364352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t="59737" r="50000"/>
            <a:stretch/>
          </p:blipFill>
          <p:spPr>
            <a:xfrm>
              <a:off x="3048000" y="3025957"/>
              <a:ext cx="3167027" cy="220551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8" name="Picture 2" descr="Image result for magnifying glass 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2679402"/>
              <a:ext cx="5659838" cy="3643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 descr="Image result for checklist png">
            <a:extLst>
              <a:ext uri="{FF2B5EF4-FFF2-40B4-BE49-F238E27FC236}">
                <a16:creationId xmlns:a16="http://schemas.microsoft.com/office/drawing/2014/main" id="{441FED19-2694-4742-8C18-BADC3697B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410200"/>
            <a:ext cx="204158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051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6781800" cy="5514490"/>
          </a:xfrm>
        </p:spPr>
        <p:txBody>
          <a:bodyPr>
            <a:normAutofit/>
          </a:bodyPr>
          <a:lstStyle/>
          <a:p>
            <a:r>
              <a:rPr lang="en-US" dirty="0"/>
              <a:t>Limitations of static analysis:</a:t>
            </a:r>
          </a:p>
          <a:p>
            <a:pPr lvl="1"/>
            <a:r>
              <a:rPr lang="en-US" dirty="0"/>
              <a:t>May produce false negatives (not reporting problems that actually exist) and false positives (reporting problems that don't actually exist).</a:t>
            </a:r>
          </a:p>
          <a:p>
            <a:pPr lvl="1"/>
            <a:r>
              <a:rPr lang="en-US" dirty="0"/>
              <a:t>Inability to identify certain kinds of security problems, such as authentication and access control problems and incorrect use of cryptography APIs.</a:t>
            </a:r>
          </a:p>
          <a:p>
            <a:pPr lvl="1"/>
            <a:r>
              <a:rPr lang="en-US" dirty="0"/>
              <a:t>Inability to identify some problems due to other data values or resources not represented in code, such as misconfiguration of the host platform.</a:t>
            </a:r>
          </a:p>
          <a:p>
            <a:pPr lvl="1"/>
            <a:r>
              <a:rPr lang="en-US" dirty="0"/>
              <a:t>Inability to analyze some code that would not be able to compile </a:t>
            </a:r>
            <a:br>
              <a:rPr lang="en-US" dirty="0"/>
            </a:br>
            <a:r>
              <a:rPr lang="en-US" dirty="0"/>
              <a:t>due to missing libraries, incomplete code, missing resources, </a:t>
            </a:r>
            <a:br>
              <a:rPr lang="en-US" dirty="0"/>
            </a:br>
            <a:r>
              <a:rPr lang="en-US" dirty="0"/>
              <a:t>and so forth.</a:t>
            </a:r>
          </a:p>
          <a:p>
            <a:pPr lvl="1"/>
            <a:r>
              <a:rPr lang="en-US" dirty="0"/>
              <a:t>May provide a false sense that all security problems have </a:t>
            </a:r>
            <a:br>
              <a:rPr lang="en-US" dirty="0"/>
            </a:br>
            <a:r>
              <a:rPr lang="en-US" dirty="0"/>
              <a:t>been found.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Static Analysis (Slide 2 of 2)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2400" y="1066800"/>
            <a:ext cx="2030198" cy="1306940"/>
            <a:chOff x="2895600" y="2679402"/>
            <a:chExt cx="5659838" cy="364352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t="59737" r="50000"/>
            <a:stretch/>
          </p:blipFill>
          <p:spPr>
            <a:xfrm>
              <a:off x="3048000" y="3025957"/>
              <a:ext cx="3167027" cy="220551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8" name="Picture 2" descr="Image result for magnifying glass 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2679402"/>
              <a:ext cx="5659838" cy="3643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 descr="Image result for checklist png">
            <a:extLst>
              <a:ext uri="{FF2B5EF4-FFF2-40B4-BE49-F238E27FC236}">
                <a16:creationId xmlns:a16="http://schemas.microsoft.com/office/drawing/2014/main" id="{441FED19-2694-4742-8C18-BADC3697B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410200"/>
            <a:ext cx="204158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570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302040"/>
            <a:ext cx="6439875" cy="4920960"/>
          </a:xfrm>
        </p:spPr>
        <p:txBody>
          <a:bodyPr>
            <a:normAutofit/>
          </a:bodyPr>
          <a:lstStyle/>
          <a:p>
            <a:r>
              <a:rPr lang="en-US" dirty="0"/>
              <a:t>Recognize benefits of and uses for dynamic code analysis:</a:t>
            </a:r>
          </a:p>
          <a:p>
            <a:pPr lvl="1"/>
            <a:r>
              <a:rPr lang="en-US" dirty="0"/>
              <a:t>Analyze code functioning in real world scenarios, minimizing the need to create artificial scenarios to find errors.</a:t>
            </a:r>
          </a:p>
          <a:p>
            <a:pPr lvl="1"/>
            <a:r>
              <a:rPr lang="en-US" dirty="0"/>
              <a:t>Find certain types of vulnerabilities that static code analysis might not find, such as race conditions.</a:t>
            </a:r>
          </a:p>
          <a:p>
            <a:pPr lvl="1"/>
            <a:r>
              <a:rPr lang="en-US" dirty="0"/>
              <a:t>Validate findings in the static code analysis.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Dynamic Analysis (Slide 1 of 2)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2400" y="1066800"/>
            <a:ext cx="2030198" cy="1306940"/>
            <a:chOff x="2895600" y="2679402"/>
            <a:chExt cx="5659838" cy="364352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t="59737" r="50000"/>
            <a:stretch/>
          </p:blipFill>
          <p:spPr>
            <a:xfrm>
              <a:off x="3048000" y="3025957"/>
              <a:ext cx="3167027" cy="220551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8" name="Picture 2" descr="Image result for magnifying glass 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2679402"/>
              <a:ext cx="5659838" cy="3643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 descr="Image result for checklist png">
            <a:extLst>
              <a:ext uri="{FF2B5EF4-FFF2-40B4-BE49-F238E27FC236}">
                <a16:creationId xmlns:a16="http://schemas.microsoft.com/office/drawing/2014/main" id="{A1C286E6-7D23-4330-8AE8-46EC4912E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410200"/>
            <a:ext cx="204158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223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302040"/>
            <a:ext cx="6439875" cy="4920960"/>
          </a:xfrm>
        </p:spPr>
        <p:txBody>
          <a:bodyPr>
            <a:normAutofit/>
          </a:bodyPr>
          <a:lstStyle/>
          <a:p>
            <a:r>
              <a:rPr lang="en-US" dirty="0"/>
              <a:t>Recognize limitations of dynamic analysis:</a:t>
            </a:r>
          </a:p>
          <a:p>
            <a:pPr lvl="1"/>
            <a:r>
              <a:rPr lang="en-US" dirty="0"/>
              <a:t>May produce false negatives (not reporting problems that actually exist) and false positives (reporting problems that don't actually exist).</a:t>
            </a:r>
          </a:p>
          <a:p>
            <a:pPr lvl="1"/>
            <a:r>
              <a:rPr lang="en-US" dirty="0"/>
              <a:t>May provide a false sense that all security problems have been found.</a:t>
            </a:r>
          </a:p>
          <a:p>
            <a:pPr lvl="1"/>
            <a:r>
              <a:rPr lang="en-US" dirty="0"/>
              <a:t>Require the code to run, so they can't identify issues in code that won't compile.</a:t>
            </a:r>
          </a:p>
          <a:p>
            <a:pPr lvl="1"/>
            <a:r>
              <a:rPr lang="en-US" dirty="0"/>
              <a:t>Typically require more expertise than static code analysis to perform properly.</a:t>
            </a:r>
          </a:p>
          <a:p>
            <a:pPr lvl="1"/>
            <a:r>
              <a:rPr lang="en-US" dirty="0"/>
              <a:t>Depend on scripts to automate tasks or users manually </a:t>
            </a:r>
            <a:br>
              <a:rPr lang="en-US" dirty="0"/>
            </a:br>
            <a:r>
              <a:rPr lang="en-US" dirty="0"/>
              <a:t>performing steps, so you can't guarantee full coverage </a:t>
            </a:r>
            <a:br>
              <a:rPr lang="en-US" dirty="0"/>
            </a:br>
            <a:r>
              <a:rPr lang="en-US" dirty="0"/>
              <a:t>of the source code.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Dynamic Analysis (Slide 2 of 2)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2400" y="1066800"/>
            <a:ext cx="2030198" cy="1306940"/>
            <a:chOff x="2895600" y="2679402"/>
            <a:chExt cx="5659838" cy="364352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t="59737" r="50000"/>
            <a:stretch/>
          </p:blipFill>
          <p:spPr>
            <a:xfrm>
              <a:off x="3048000" y="3025957"/>
              <a:ext cx="3167027" cy="220551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8" name="Picture 2" descr="Image result for magnifying glass 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2679402"/>
              <a:ext cx="5659838" cy="3643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 descr="Image result for checklist png">
            <a:extLst>
              <a:ext uri="{FF2B5EF4-FFF2-40B4-BE49-F238E27FC236}">
                <a16:creationId xmlns:a16="http://schemas.microsoft.com/office/drawing/2014/main" id="{A1C286E6-7D23-4330-8AE8-46EC4912E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410200"/>
            <a:ext cx="204158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955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B36A41-28F2-4505-A2E8-AFCD95E7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714C-A403-4508-9EC4-E00F89F5E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analysis can find some types of problems quickly and efficiently, while dynamic analysis can reveal others.</a:t>
            </a:r>
          </a:p>
          <a:p>
            <a:r>
              <a:rPr lang="en-US" dirty="0"/>
              <a:t>In this activity, you'll do both types of analysis to reveal different problems in some Python code.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6E359D-438E-4599-9ACB-D84C07F4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Performing Code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D453C-ECCE-46BF-A85A-D0DD40266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5121808"/>
            <a:ext cx="1725124" cy="1630038"/>
          </a:xfrm>
          <a:prstGeom prst="rect">
            <a:avLst/>
          </a:prstGeom>
        </p:spPr>
      </p:pic>
      <p:pic>
        <p:nvPicPr>
          <p:cNvPr id="6" name="Picture 2" descr="Image result for pyth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195" y="5193201"/>
            <a:ext cx="590438" cy="59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614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AF2AA7-AE11-4CFF-9B81-CBEA0BDA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Placeholder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4C9D082F-CFFF-4978-94A2-0F555BAA43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781" b="1781"/>
          <a:stretch>
            <a:fillRect/>
          </a:stretch>
        </p:blipFill>
        <p:spPr>
          <a:xfrm>
            <a:off x="722313" y="2906723"/>
            <a:ext cx="5943600" cy="114720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BCD0C9-FBFC-448E-AA7F-BCCCF6E68C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Use Automated Testing Tools to Find Security Problems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80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help in a number of ways:</a:t>
            </a:r>
          </a:p>
          <a:p>
            <a:pPr lvl="1"/>
            <a:r>
              <a:rPr lang="en-US" dirty="0"/>
              <a:t>Performing certain kinds of tests very quickly.</a:t>
            </a:r>
          </a:p>
          <a:p>
            <a:pPr lvl="1"/>
            <a:r>
              <a:rPr lang="en-US" dirty="0"/>
              <a:t>Simulating behavior that is hard or impractical using real users—such as load testing.</a:t>
            </a:r>
          </a:p>
          <a:p>
            <a:pPr lvl="1"/>
            <a:r>
              <a:rPr lang="en-US" dirty="0"/>
              <a:t>Ensure that tests happen automatically, such as at compile or build time.</a:t>
            </a:r>
          </a:p>
          <a:p>
            <a:r>
              <a:rPr lang="en-US" dirty="0"/>
              <a:t>There are a number of automated tests you might perform, such as:</a:t>
            </a:r>
          </a:p>
          <a:p>
            <a:pPr lvl="1"/>
            <a:r>
              <a:rPr lang="en-US" dirty="0"/>
              <a:t>Security test cases for unit testing</a:t>
            </a:r>
          </a:p>
          <a:p>
            <a:pPr lvl="1"/>
            <a:r>
              <a:rPr lang="en-US" dirty="0"/>
              <a:t>Configuration tests</a:t>
            </a:r>
          </a:p>
          <a:p>
            <a:pPr lvl="1"/>
            <a:r>
              <a:rPr lang="en-US" dirty="0"/>
              <a:t>Penetration testing</a:t>
            </a:r>
          </a:p>
          <a:p>
            <a:r>
              <a:rPr lang="en-US" dirty="0"/>
              <a:t>May play an even greater role, depending on how you deploy software.</a:t>
            </a:r>
          </a:p>
          <a:p>
            <a:pPr lvl="1"/>
            <a:r>
              <a:rPr lang="en-US" dirty="0"/>
              <a:t>Example: Continuous delivery pipelines</a:t>
            </a:r>
          </a:p>
          <a:p>
            <a:pPr lvl="2"/>
            <a:r>
              <a:rPr lang="en-US" dirty="0"/>
              <a:t>Very short delivery cycles and frequent, incremental updates.</a:t>
            </a:r>
          </a:p>
          <a:p>
            <a:pPr lvl="2"/>
            <a:r>
              <a:rPr lang="en-US" dirty="0"/>
              <a:t>Often associated with much process automation, including testing</a:t>
            </a:r>
          </a:p>
          <a:p>
            <a:pPr lvl="2"/>
            <a:r>
              <a:rPr lang="en-US" dirty="0"/>
              <a:t>Because releases are made quickly, new security vulnerabilities can be released quickly.</a:t>
            </a:r>
          </a:p>
          <a:p>
            <a:pPr lvl="2"/>
            <a:r>
              <a:rPr lang="en-US" dirty="0"/>
              <a:t>Thus, very important to make sure security testing is emphasized in automated testing processes.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Testing</a:t>
            </a:r>
          </a:p>
        </p:txBody>
      </p:sp>
    </p:spTree>
    <p:extLst>
      <p:ext uri="{BB962C8B-B14F-4D97-AF65-F5344CB8AC3E}">
        <p14:creationId xmlns:p14="http://schemas.microsoft.com/office/powerpoint/2010/main" val="145389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5251160"/>
          </a:xfrm>
        </p:spPr>
        <p:txBody>
          <a:bodyPr>
            <a:normAutofit/>
          </a:bodyPr>
          <a:lstStyle/>
          <a:p>
            <a:r>
              <a:rPr lang="en-US" sz="2000" dirty="0"/>
              <a:t>Formal testing processes are critical, but all SDLC processes should reduce defects.</a:t>
            </a:r>
          </a:p>
          <a:p>
            <a:r>
              <a:rPr lang="en-US" sz="2000" dirty="0"/>
              <a:t>Test early and test often.</a:t>
            </a:r>
          </a:p>
          <a:p>
            <a:pPr lvl="1"/>
            <a:r>
              <a:rPr lang="en-US" sz="1800" dirty="0"/>
              <a:t>It takes less time and money to remediate security defects found earlier in the process.</a:t>
            </a:r>
          </a:p>
          <a:p>
            <a:r>
              <a:rPr lang="en-US" sz="2000" dirty="0"/>
              <a:t>Train all team members to view software like an attacker.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Penetrate and Patch</a:t>
            </a:r>
            <a:r>
              <a:rPr lang="en-US" sz="2000" dirty="0"/>
              <a:t> approach:</a:t>
            </a:r>
          </a:p>
          <a:p>
            <a:pPr lvl="1"/>
            <a:r>
              <a:rPr lang="en-US" sz="1800" dirty="0"/>
              <a:t>Thinking of testing as something you do only after code is developed.</a:t>
            </a:r>
          </a:p>
          <a:p>
            <a:pPr lvl="1"/>
            <a:r>
              <a:rPr lang="en-US" sz="1800" dirty="0"/>
              <a:t>Waiting for defect reports, then producing a patch to provide a workaround.</a:t>
            </a:r>
          </a:p>
          <a:p>
            <a:pPr lvl="1"/>
            <a:r>
              <a:rPr lang="en-US" sz="1800" dirty="0"/>
              <a:t>This is bad.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Testing (Slide 1 of 2)</a:t>
            </a:r>
          </a:p>
        </p:txBody>
      </p:sp>
    </p:spTree>
    <p:extLst>
      <p:ext uri="{BB962C8B-B14F-4D97-AF65-F5344CB8AC3E}">
        <p14:creationId xmlns:p14="http://schemas.microsoft.com/office/powerpoint/2010/main" val="3973845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help to validate that security requirements are met at the component level.</a:t>
            </a:r>
          </a:p>
          <a:p>
            <a:r>
              <a:rPr lang="en-US" dirty="0"/>
              <a:t>Develop a reusable generic security test suite as part of your unit testing framework.</a:t>
            </a:r>
          </a:p>
          <a:p>
            <a:pPr lvl="1"/>
            <a:r>
              <a:rPr lang="en-US" dirty="0"/>
              <a:t>Test cases for both positive and negative requirements (use cases and misuse cases).</a:t>
            </a:r>
          </a:p>
          <a:p>
            <a:pPr lvl="1"/>
            <a:r>
              <a:rPr lang="en-US" dirty="0"/>
              <a:t>Developed by a senior developer who is an expert in software security.</a:t>
            </a:r>
          </a:p>
          <a:p>
            <a:pPr lvl="1"/>
            <a:r>
              <a:rPr lang="en-US" dirty="0"/>
              <a:t>Include test cases for common security controls, including:</a:t>
            </a:r>
          </a:p>
          <a:p>
            <a:pPr lvl="2"/>
            <a:r>
              <a:rPr lang="en-US" dirty="0"/>
              <a:t>Input Validation</a:t>
            </a:r>
          </a:p>
          <a:p>
            <a:pPr lvl="2"/>
            <a:r>
              <a:rPr lang="en-US" dirty="0"/>
              <a:t>Output Encoding</a:t>
            </a:r>
          </a:p>
          <a:p>
            <a:pPr lvl="2"/>
            <a:r>
              <a:rPr lang="en-US" dirty="0"/>
              <a:t>Session Management, Authentication, and Authorization</a:t>
            </a:r>
          </a:p>
          <a:p>
            <a:pPr lvl="2"/>
            <a:r>
              <a:rPr lang="en-US" dirty="0"/>
              <a:t>Encryption</a:t>
            </a:r>
          </a:p>
          <a:p>
            <a:pPr lvl="2"/>
            <a:r>
              <a:rPr lang="en-US" dirty="0"/>
              <a:t>Error and Exception Handling</a:t>
            </a:r>
          </a:p>
          <a:p>
            <a:pPr lvl="2"/>
            <a:r>
              <a:rPr lang="en-US" dirty="0"/>
              <a:t>Logging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(Slide 1 of 2)</a:t>
            </a:r>
          </a:p>
        </p:txBody>
      </p:sp>
    </p:spTree>
    <p:extLst>
      <p:ext uri="{BB962C8B-B14F-4D97-AF65-F5344CB8AC3E}">
        <p14:creationId xmlns:p14="http://schemas.microsoft.com/office/powerpoint/2010/main" val="3464661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Provided for a wide variety of programming environments and languages through libraries such as JUnit, xUnit, UnitTest, TestNG, NUnit, HtmlUnit, HttpUnit, JSUnit, Jasmine, Mocha, PyUnit, ASPUnit.</a:t>
            </a:r>
          </a:p>
          <a:p>
            <a:r>
              <a:rPr lang="en-US" dirty="0"/>
              <a:t>Look for similar tools within your own development toolkit.</a:t>
            </a:r>
          </a:p>
          <a:p>
            <a:r>
              <a:rPr lang="en-US" dirty="0"/>
              <a:t>Most development environments have unit testing tools build in.</a:t>
            </a:r>
          </a:p>
          <a:p>
            <a:r>
              <a:rPr lang="en-US" dirty="0"/>
              <a:t>A majority of automated testing is actually an attempt to get as much unit testing "coverage" as possible.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(Slide 2 of 2)</a:t>
            </a:r>
          </a:p>
        </p:txBody>
      </p:sp>
    </p:spTree>
    <p:extLst>
      <p:ext uri="{BB962C8B-B14F-4D97-AF65-F5344CB8AC3E}">
        <p14:creationId xmlns:p14="http://schemas.microsoft.com/office/powerpoint/2010/main" val="786335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199" y="1302040"/>
            <a:ext cx="6439875" cy="4920960"/>
          </a:xfrm>
        </p:spPr>
        <p:txBody>
          <a:bodyPr/>
          <a:lstStyle/>
          <a:p>
            <a:r>
              <a:rPr lang="en-US" dirty="0"/>
              <a:t>Use automated testing to supplement, rather than replace, manual testing and code review.</a:t>
            </a:r>
          </a:p>
          <a:p>
            <a:r>
              <a:rPr lang="en-US" dirty="0"/>
              <a:t>To support test-driven development (TDD), create security tests within your automated unit tests to ensure that security tests are continually performed during the development process.</a:t>
            </a:r>
          </a:p>
          <a:p>
            <a:r>
              <a:rPr lang="en-US" dirty="0"/>
              <a:t>As much as possible, try to design tests to be repeatable across projects to save time, provide consistency, and facilitate testing process improvements over time.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Automated Security Testing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2400" y="1066800"/>
            <a:ext cx="2030198" cy="1306940"/>
            <a:chOff x="2895600" y="2679402"/>
            <a:chExt cx="5659838" cy="364352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t="59737" r="50000"/>
            <a:stretch/>
          </p:blipFill>
          <p:spPr>
            <a:xfrm>
              <a:off x="3048000" y="3025957"/>
              <a:ext cx="3167027" cy="220551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8" name="Picture 2" descr="Image result for magnifying glass 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2679402"/>
              <a:ext cx="5659838" cy="3643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Image result for gear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49362" flipH="1">
            <a:off x="867389" y="2023090"/>
            <a:ext cx="777437" cy="70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e result for checklist png">
            <a:extLst>
              <a:ext uri="{FF2B5EF4-FFF2-40B4-BE49-F238E27FC236}">
                <a16:creationId xmlns:a16="http://schemas.microsoft.com/office/drawing/2014/main" id="{DF29872E-CD14-48F0-BE90-31C91D905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410200"/>
            <a:ext cx="204158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496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B36A41-28F2-4505-A2E8-AFCD95E7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714C-A403-4508-9EC4-E00F89F5E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testing an application, the Python Pizza Calculator.</a:t>
            </a:r>
          </a:p>
          <a:p>
            <a:pPr lvl="1"/>
            <a:r>
              <a:rPr lang="en-US" dirty="0"/>
              <a:t>Helps customers of a pizza restaurant determine the cost of the type of pizza they are interested in ordering.</a:t>
            </a:r>
          </a:p>
          <a:p>
            <a:pPr lvl="1"/>
            <a:r>
              <a:rPr lang="en-US" dirty="0"/>
              <a:t>Client-server application that enables customers to select the size of pizza they want (medium, large, or extra large), along with choosing from a list of available toppings.</a:t>
            </a:r>
          </a:p>
          <a:p>
            <a:pPr lvl="1"/>
            <a:r>
              <a:rPr lang="en-US" dirty="0"/>
              <a:t>Once customers select their pizza options, they are able to view the total cost for the pizza.</a:t>
            </a:r>
          </a:p>
          <a:p>
            <a:r>
              <a:rPr lang="en-US" dirty="0"/>
              <a:t>The server:</a:t>
            </a:r>
          </a:p>
          <a:p>
            <a:pPr lvl="1"/>
            <a:r>
              <a:rPr lang="en-US" dirty="0"/>
              <a:t>Provides the latest pricing information to each instance of the client application.</a:t>
            </a:r>
          </a:p>
          <a:p>
            <a:pPr lvl="1"/>
            <a:r>
              <a:rPr lang="en-US" dirty="0"/>
              <a:t>Runs on one computer in the pizza shop.</a:t>
            </a:r>
          </a:p>
          <a:p>
            <a:r>
              <a:rPr lang="en-US" dirty="0"/>
              <a:t>Instances of the client:</a:t>
            </a:r>
          </a:p>
          <a:p>
            <a:pPr lvl="1"/>
            <a:r>
              <a:rPr lang="en-US" dirty="0"/>
              <a:t>Run on other computers (in-store kiosks) that connect to the server over a LAN.</a:t>
            </a:r>
          </a:p>
          <a:p>
            <a:r>
              <a:rPr lang="en-US" dirty="0"/>
              <a:t>The getPPCData.py file contains two methods that retrieve the toppings and prices inside the main program.</a:t>
            </a:r>
          </a:p>
          <a:p>
            <a:r>
              <a:rPr lang="en-US" dirty="0"/>
              <a:t>You will run a test suite that checks these methods.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6E359D-438E-4599-9ACB-D84C07F4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Using a Test Suite to Automate Unit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D453C-ECCE-46BF-A85A-D0DD40266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5121808"/>
            <a:ext cx="1725124" cy="163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82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might you use automated unit testing to improve your own security testing processes?</a:t>
            </a:r>
          </a:p>
          <a:p>
            <a:r>
              <a:rPr lang="en-US" dirty="0"/>
              <a:t>In what areas do you think you need to improve your security testing processes?</a:t>
            </a:r>
          </a:p>
        </p:txBody>
      </p:sp>
    </p:spTree>
    <p:extLst>
      <p:ext uri="{BB962C8B-B14F-4D97-AF65-F5344CB8AC3E}">
        <p14:creationId xmlns:p14="http://schemas.microsoft.com/office/powerpoint/2010/main" val="111381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5251160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Penetrate and Improve</a:t>
            </a:r>
            <a:r>
              <a:rPr lang="en-US" sz="2000" dirty="0"/>
              <a:t> approach:</a:t>
            </a:r>
          </a:p>
          <a:p>
            <a:pPr lvl="1"/>
            <a:r>
              <a:rPr lang="en-US" sz="1800" dirty="0"/>
              <a:t>Identifying the root cause of the problem instead of simply providing a workaround.</a:t>
            </a:r>
          </a:p>
          <a:p>
            <a:pPr lvl="1"/>
            <a:r>
              <a:rPr lang="en-US" sz="1800" dirty="0"/>
              <a:t>This is better.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Building Security In</a:t>
            </a:r>
            <a:r>
              <a:rPr lang="en-US" sz="2000" dirty="0"/>
              <a:t> approach:</a:t>
            </a:r>
          </a:p>
          <a:p>
            <a:pPr lvl="1"/>
            <a:r>
              <a:rPr lang="en-US" sz="1800" dirty="0"/>
              <a:t>Testing design before you even start to code, prevent problems before they reach customers.</a:t>
            </a:r>
          </a:p>
          <a:p>
            <a:pPr lvl="1"/>
            <a:r>
              <a:rPr lang="en-US" sz="1800" dirty="0"/>
              <a:t>This is best.</a:t>
            </a:r>
          </a:p>
          <a:p>
            <a:r>
              <a:rPr lang="en-US" sz="2000" dirty="0"/>
              <a:t>Test </a:t>
            </a:r>
            <a:r>
              <a:rPr lang="en-US" sz="2000" i="1" dirty="0"/>
              <a:t>everything</a:t>
            </a:r>
            <a:r>
              <a:rPr lang="en-US" sz="2000" dirty="0"/>
              <a:t> you produce throughout the SDLC, including designs and ideas.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Testing (Slide 2 of 2)</a:t>
            </a:r>
          </a:p>
        </p:txBody>
      </p:sp>
    </p:spTree>
    <p:extLst>
      <p:ext uri="{BB962C8B-B14F-4D97-AF65-F5344CB8AC3E}">
        <p14:creationId xmlns:p14="http://schemas.microsoft.com/office/powerpoint/2010/main" val="89236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Software Testing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326492" y="1143000"/>
          <a:ext cx="8421074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300894" y="5791200"/>
            <a:ext cx="84466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Source: OWASP Testing Guide 4.0, </a:t>
            </a:r>
            <a:r>
              <a:rPr lang="en-US" sz="1200" dirty="0">
                <a:hlinkClick r:id="rId7"/>
              </a:rPr>
              <a:t>https://www.owasp.org/images/1/19/OTGv4.pdf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2348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5143430"/>
          </a:xfrm>
        </p:spPr>
        <p:txBody>
          <a:bodyPr>
            <a:normAutofit/>
          </a:bodyPr>
          <a:lstStyle/>
          <a:p>
            <a:r>
              <a:rPr lang="en-US" dirty="0"/>
              <a:t>Developers test individual components for security before integration into the build.</a:t>
            </a:r>
          </a:p>
          <a:p>
            <a:pPr lvl="1"/>
            <a:r>
              <a:rPr lang="en-US" dirty="0"/>
              <a:t>Static analysis</a:t>
            </a:r>
          </a:p>
          <a:p>
            <a:pPr lvl="2"/>
            <a:r>
              <a:rPr lang="en-US" dirty="0"/>
              <a:t>Vulnerabilities</a:t>
            </a:r>
          </a:p>
          <a:p>
            <a:pPr lvl="2"/>
            <a:r>
              <a:rPr lang="en-US" dirty="0"/>
              <a:t>Violations of secure coding standards</a:t>
            </a:r>
          </a:p>
          <a:p>
            <a:pPr lvl="2"/>
            <a:r>
              <a:rPr lang="en-US" dirty="0"/>
              <a:t>General problems</a:t>
            </a:r>
          </a:p>
          <a:p>
            <a:pPr lvl="1"/>
            <a:r>
              <a:rPr lang="en-US" dirty="0"/>
              <a:t>Dynamic analysis</a:t>
            </a:r>
          </a:p>
          <a:p>
            <a:pPr lvl="2"/>
            <a:r>
              <a:rPr lang="en-US" dirty="0"/>
              <a:t>Running unit tests to verify that components behave as intended, including negative use cases.</a:t>
            </a:r>
          </a:p>
          <a:p>
            <a:pPr lvl="1"/>
            <a:r>
              <a:rPr lang="en-US" dirty="0"/>
              <a:t>Code review</a:t>
            </a:r>
          </a:p>
          <a:p>
            <a:pPr lvl="2"/>
            <a:r>
              <a:rPr lang="en-US" dirty="0"/>
              <a:t>Determine if units are ready to be integrated into the application build.</a:t>
            </a:r>
          </a:p>
          <a:p>
            <a:pPr lvl="2"/>
            <a:r>
              <a:rPr lang="en-US" dirty="0"/>
              <a:t>Separation of duties—The developer creating the unit should not be the person who approves.</a:t>
            </a:r>
          </a:p>
          <a:p>
            <a:pPr lvl="2"/>
            <a:r>
              <a:rPr lang="en-US" dirty="0"/>
              <a:t>Considers the results of static and dynamic analysis, as well as the code itself.</a:t>
            </a:r>
          </a:p>
          <a:p>
            <a:pPr lvl="2"/>
            <a:r>
              <a:rPr lang="en-US" dirty="0"/>
              <a:t>Reviewer decides whether to release the code into the build or require more revision and testing.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Testing</a:t>
            </a:r>
          </a:p>
        </p:txBody>
      </p:sp>
      <p:pic>
        <p:nvPicPr>
          <p:cNvPr id="5" name="Picture 2" descr="Image result for bug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4258">
            <a:off x="7076662" y="5174920"/>
            <a:ext cx="544806" cy="69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magnifying glass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66"/>
          <a:stretch/>
        </p:blipFill>
        <p:spPr bwMode="auto">
          <a:xfrm rot="5400000">
            <a:off x="6077577" y="4826011"/>
            <a:ext cx="2171679" cy="188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96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unit testing, developers:</a:t>
            </a:r>
          </a:p>
          <a:p>
            <a:pPr lvl="1"/>
            <a:r>
              <a:rPr lang="en-US" dirty="0"/>
              <a:t>Run unit tests.</a:t>
            </a:r>
          </a:p>
          <a:p>
            <a:pPr lvl="1"/>
            <a:r>
              <a:rPr lang="en-US" dirty="0"/>
              <a:t>Use debugging tools to validate that components meet security requirements.</a:t>
            </a:r>
          </a:p>
          <a:p>
            <a:pPr lvl="1"/>
            <a:r>
              <a:rPr lang="en-US" dirty="0"/>
              <a:t>Can maximize reuse and improve testing by constructing a generic security test suite as part of the existing unit testing framework.</a:t>
            </a:r>
          </a:p>
          <a:p>
            <a:r>
              <a:rPr lang="en-US" dirty="0"/>
              <a:t>Unit tests should validate both positive and negative requirements for common security controls, including:</a:t>
            </a:r>
          </a:p>
          <a:p>
            <a:pPr lvl="1"/>
            <a:r>
              <a:rPr lang="en-US" dirty="0"/>
              <a:t>Input Validation</a:t>
            </a:r>
          </a:p>
          <a:p>
            <a:pPr lvl="1"/>
            <a:r>
              <a:rPr lang="en-US" dirty="0"/>
              <a:t>Output Encoding</a:t>
            </a:r>
          </a:p>
          <a:p>
            <a:pPr lvl="1"/>
            <a:r>
              <a:rPr lang="en-US" dirty="0"/>
              <a:t>Session Management, Authentication, and Authorization</a:t>
            </a:r>
          </a:p>
          <a:p>
            <a:pPr lvl="1"/>
            <a:r>
              <a:rPr lang="en-US" dirty="0"/>
              <a:t>Encryption</a:t>
            </a:r>
          </a:p>
          <a:p>
            <a:pPr lvl="1"/>
            <a:r>
              <a:rPr lang="en-US" dirty="0"/>
              <a:t>Error and Exception Handling</a:t>
            </a:r>
          </a:p>
          <a:p>
            <a:pPr lvl="1"/>
            <a:r>
              <a:rPr lang="en-US" dirty="0"/>
              <a:t>Logging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pic>
        <p:nvPicPr>
          <p:cNvPr id="5" name="Picture 2" descr="Image result for checklist clipboard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352" y="3886200"/>
            <a:ext cx="2741832" cy="274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individual units are checked into the application build, integration testing is performed.</a:t>
            </a:r>
          </a:p>
          <a:p>
            <a:r>
              <a:rPr lang="en-US" dirty="0"/>
              <a:t>At this point, you can test the security functionality of the application as a whole, and possibly reveal any application-level vulnerabilities.</a:t>
            </a:r>
          </a:p>
          <a:p>
            <a:r>
              <a:rPr lang="en-US" dirty="0"/>
              <a:t>Tests at this stage may include:</a:t>
            </a:r>
          </a:p>
          <a:p>
            <a:pPr lvl="1"/>
            <a:r>
              <a:rPr lang="en-US" b="1" dirty="0"/>
              <a:t>White box testing</a:t>
            </a:r>
            <a:r>
              <a:rPr lang="en-US" dirty="0"/>
              <a:t>—Focusing on source code.</a:t>
            </a:r>
          </a:p>
          <a:p>
            <a:pPr lvl="1"/>
            <a:r>
              <a:rPr lang="en-US" b="1" dirty="0"/>
              <a:t>Black box testing</a:t>
            </a:r>
            <a:r>
              <a:rPr lang="en-US" dirty="0"/>
              <a:t>—Focusing on the deliverable software, as a user or attacker might see it, without having access to the source code.</a:t>
            </a:r>
          </a:p>
          <a:p>
            <a:pPr lvl="1"/>
            <a:r>
              <a:rPr lang="en-US" b="1" dirty="0"/>
              <a:t>Gray box testing</a:t>
            </a:r>
            <a:r>
              <a:rPr lang="en-US" dirty="0"/>
              <a:t>—Focusing on the deliverable software, but with some knowledge of the source code.</a:t>
            </a:r>
          </a:p>
          <a:p>
            <a:pPr lvl="1"/>
            <a:r>
              <a:rPr lang="en-US" b="1" dirty="0"/>
              <a:t>Penetration testing</a:t>
            </a:r>
            <a:r>
              <a:rPr lang="en-US" dirty="0"/>
              <a:t>—Using techniques of an attacker to reveal any security problems.</a:t>
            </a:r>
          </a:p>
          <a:p>
            <a:r>
              <a:rPr lang="en-US" dirty="0"/>
              <a:t>As part of this testing process, other tests may be performed.</a:t>
            </a:r>
          </a:p>
          <a:p>
            <a:pPr lvl="1"/>
            <a:r>
              <a:rPr lang="en-US" dirty="0"/>
              <a:t>Example: Auditor might review the application to ensure it adheres to compliance requirements.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</p:spTree>
    <p:extLst>
      <p:ext uri="{BB962C8B-B14F-4D97-AF65-F5344CB8AC3E}">
        <p14:creationId xmlns:p14="http://schemas.microsoft.com/office/powerpoint/2010/main" val="329169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Inputs to testing include info needed to understand requirements and design, such as:</a:t>
            </a:r>
          </a:p>
          <a:p>
            <a:pPr lvl="1"/>
            <a:r>
              <a:rPr lang="en-US" dirty="0"/>
              <a:t>Business requirements</a:t>
            </a:r>
          </a:p>
          <a:p>
            <a:pPr lvl="1"/>
            <a:r>
              <a:rPr lang="en-US" dirty="0"/>
              <a:t>Software requirements specifications</a:t>
            </a:r>
          </a:p>
          <a:p>
            <a:pPr lvl="1"/>
            <a:r>
              <a:rPr lang="en-US" dirty="0"/>
              <a:t>Threat models</a:t>
            </a:r>
          </a:p>
          <a:p>
            <a:pPr lvl="1"/>
            <a:r>
              <a:rPr lang="en-US" dirty="0"/>
              <a:t>Data flow diagrams</a:t>
            </a:r>
          </a:p>
          <a:p>
            <a:r>
              <a:rPr lang="en-US" dirty="0"/>
              <a:t>Outputs from testing include documentation and deliverables such as reports.</a:t>
            </a:r>
          </a:p>
          <a:p>
            <a:pPr lvl="1"/>
            <a:r>
              <a:rPr lang="en-US" dirty="0"/>
              <a:t>Reports should be clear and targeted toward their intended audience.</a:t>
            </a:r>
          </a:p>
          <a:p>
            <a:pPr lvl="1"/>
            <a:r>
              <a:rPr lang="en-US" dirty="0"/>
              <a:t>For Business Stakeholders:</a:t>
            </a:r>
          </a:p>
          <a:p>
            <a:pPr lvl="2"/>
            <a:r>
              <a:rPr lang="en-US" dirty="0"/>
              <a:t>Identify where material risks exist.</a:t>
            </a:r>
          </a:p>
          <a:p>
            <a:pPr lvl="2"/>
            <a:r>
              <a:rPr lang="en-US" dirty="0"/>
              <a:t>Provide sufficient information to get the backing of stakeholders to perform any needed mitigations.</a:t>
            </a:r>
          </a:p>
          <a:p>
            <a:pPr lvl="1"/>
            <a:r>
              <a:rPr lang="en-US" dirty="0"/>
              <a:t>For Developers:</a:t>
            </a:r>
          </a:p>
          <a:p>
            <a:pPr lvl="2"/>
            <a:r>
              <a:rPr lang="en-US" dirty="0"/>
              <a:t>Pin-point the exact function that is affected by the vulnerability.</a:t>
            </a:r>
          </a:p>
          <a:p>
            <a:pPr lvl="2"/>
            <a:r>
              <a:rPr lang="en-US" dirty="0"/>
              <a:t>Provide recommendations for resolving issues in words the developer will understand.</a:t>
            </a:r>
          </a:p>
          <a:p>
            <a:pPr lvl="2"/>
            <a:r>
              <a:rPr lang="en-US" dirty="0"/>
              <a:t>How to re-test and find the vulnerability.</a:t>
            </a:r>
          </a:p>
          <a:p>
            <a:pPr lvl="1"/>
            <a:r>
              <a:rPr lang="en-US" dirty="0"/>
              <a:t>For Security Testers:</a:t>
            </a:r>
          </a:p>
          <a:p>
            <a:pPr lvl="2"/>
            <a:r>
              <a:rPr lang="en-US" dirty="0"/>
              <a:t>Reproduce the results of testing.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Documentation Inputs and Outputs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392784" y="5334000"/>
            <a:ext cx="1665817" cy="1524000"/>
            <a:chOff x="7392784" y="5181600"/>
            <a:chExt cx="1665817" cy="1524000"/>
          </a:xfrm>
        </p:grpSpPr>
        <p:pic>
          <p:nvPicPr>
            <p:cNvPr id="2050" name="Picture 2" descr="Image result for documentation 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2784" y="5181600"/>
              <a:ext cx="1665817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7543799" y="5276850"/>
              <a:ext cx="1267801" cy="169621"/>
            </a:xfrm>
            <a:prstGeom prst="rect">
              <a:avLst/>
            </a:prstGeom>
            <a:solidFill>
              <a:srgbClr val="0A3E6D"/>
            </a:solidFill>
            <a:ln w="28575" cap="flat" cmpd="sng" algn="ctr">
              <a:noFill/>
              <a:prstDash val="solid"/>
            </a:ln>
            <a:effectLst/>
            <a:scene3d>
              <a:camera prst="isometricOffAxis1Right">
                <a:rot lat="600000" lon="20039998" rev="0"/>
              </a:camera>
              <a:lightRig rig="threePt" dir="t"/>
            </a:scene3d>
          </p:spPr>
          <p:txBody>
            <a:bodyPr lIns="0" tIns="365760" rIns="0" bIns="36576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1"/>
                  </a:solidFill>
                  <a:latin typeface="Arial"/>
                </a:rPr>
                <a:t>TESTING DOCS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5113841"/>
      </p:ext>
    </p:extLst>
  </p:cSld>
  <p:clrMapOvr>
    <a:masterClrMapping/>
  </p:clrMapOvr>
</p:sld>
</file>

<file path=ppt/theme/theme1.xml><?xml version="1.0" encoding="utf-8"?>
<a:theme xmlns:a="http://schemas.openxmlformats.org/drawingml/2006/main" name="CNX">
  <a:themeElements>
    <a:clrScheme name="CNX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C"/>
      </a:accent1>
      <a:accent2>
        <a:srgbClr val="1D76BB"/>
      </a:accent2>
      <a:accent3>
        <a:srgbClr val="F05323"/>
      </a:accent3>
      <a:accent4>
        <a:srgbClr val="1D3764"/>
      </a:accent4>
      <a:accent5>
        <a:srgbClr val="C1C5C9"/>
      </a:accent5>
      <a:accent6>
        <a:srgbClr val="009DDC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7" id="{28BAE127-A3FD-A04B-A586-7D7FEDE49638}" vid="{6F1373EB-6DC0-594B-9B1F-E3850451F6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CNX</Template>
  <TotalTime>91</TotalTime>
  <Words>3239</Words>
  <Application>Microsoft Office PowerPoint</Application>
  <PresentationFormat>On-screen Show (4:3)</PresentationFormat>
  <Paragraphs>320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CNX</vt:lpstr>
      <vt:lpstr>Testing Software Security</vt:lpstr>
      <vt:lpstr>PowerPoint Presentation</vt:lpstr>
      <vt:lpstr>The Role of Testing (Slide 1 of 2)</vt:lpstr>
      <vt:lpstr>The Role of Testing (Slide 2 of 2)</vt:lpstr>
      <vt:lpstr>Phases of Software Testing</vt:lpstr>
      <vt:lpstr>Development Testing</vt:lpstr>
      <vt:lpstr>Unit Testing</vt:lpstr>
      <vt:lpstr>Integration Testing</vt:lpstr>
      <vt:lpstr>Testing Documentation Inputs and Outputs</vt:lpstr>
      <vt:lpstr>Example Reporting Templates (Slide 1 of 3) </vt:lpstr>
      <vt:lpstr>Example Reporting Templates (Slide 2 of 3)</vt:lpstr>
      <vt:lpstr>Example Reporting Templates (Slide 3 of 3)</vt:lpstr>
      <vt:lpstr>Manual Inspection and Code Review</vt:lpstr>
      <vt:lpstr>Code Review Strategies</vt:lpstr>
      <vt:lpstr>Perform Manual Inspection and Code Review</vt:lpstr>
      <vt:lpstr>Activity: Performing Manual Inspection and Review</vt:lpstr>
      <vt:lpstr>PowerPoint Presentation</vt:lpstr>
      <vt:lpstr>Static Code Analysis</vt:lpstr>
      <vt:lpstr>Strategies for Using Static Analysis (Slide 1 of 2)</vt:lpstr>
      <vt:lpstr>Strategies for Using Static Analysis (Slide 2 of 2)</vt:lpstr>
      <vt:lpstr>Dynamic Code Analysis</vt:lpstr>
      <vt:lpstr>Perform Code Analysis</vt:lpstr>
      <vt:lpstr>Perform Static Analysis (Slide 1 of 2)</vt:lpstr>
      <vt:lpstr>Perform Static Analysis (Slide 2 of 2)</vt:lpstr>
      <vt:lpstr>Perform Dynamic Analysis (Slide 1 of 2)</vt:lpstr>
      <vt:lpstr>Perform Dynamic Analysis (Slide 2 of 2)</vt:lpstr>
      <vt:lpstr>Activity: Performing Code Analysis</vt:lpstr>
      <vt:lpstr>PowerPoint Presentation</vt:lpstr>
      <vt:lpstr>Automated Testing</vt:lpstr>
      <vt:lpstr>Unit Testing (Slide 1 of 2)</vt:lpstr>
      <vt:lpstr>Unit Testing (Slide 2 of 2)</vt:lpstr>
      <vt:lpstr>Perform Automated Security Testing</vt:lpstr>
      <vt:lpstr>Activity: Using a Test Suite to Automate Unit Testing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Software Security</dc:title>
  <dc:creator>Brian Sullivan</dc:creator>
  <cp:lastModifiedBy>Michelle Farney</cp:lastModifiedBy>
  <cp:revision>10</cp:revision>
  <dcterms:created xsi:type="dcterms:W3CDTF">2020-03-16T19:22:04Z</dcterms:created>
  <dcterms:modified xsi:type="dcterms:W3CDTF">2020-04-07T14:04:40Z</dcterms:modified>
</cp:coreProperties>
</file>