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27"/>
  </p:notesMasterIdLst>
  <p:handoutMasterIdLst>
    <p:handoutMasterId r:id="rId28"/>
  </p:handoutMasterIdLst>
  <p:sldIdLst>
    <p:sldId id="261" r:id="rId2"/>
    <p:sldId id="345" r:id="rId3"/>
    <p:sldId id="326" r:id="rId4"/>
    <p:sldId id="327" r:id="rId5"/>
    <p:sldId id="328" r:id="rId6"/>
    <p:sldId id="338" r:id="rId7"/>
    <p:sldId id="329" r:id="rId8"/>
    <p:sldId id="330" r:id="rId9"/>
    <p:sldId id="331" r:id="rId10"/>
    <p:sldId id="332" r:id="rId11"/>
    <p:sldId id="339" r:id="rId12"/>
    <p:sldId id="325" r:id="rId13"/>
    <p:sldId id="346" r:id="rId14"/>
    <p:sldId id="333" r:id="rId15"/>
    <p:sldId id="340" r:id="rId16"/>
    <p:sldId id="334" r:id="rId17"/>
    <p:sldId id="341" r:id="rId18"/>
    <p:sldId id="335" r:id="rId19"/>
    <p:sldId id="342" r:id="rId20"/>
    <p:sldId id="336" r:id="rId21"/>
    <p:sldId id="343" r:id="rId22"/>
    <p:sldId id="337" r:id="rId23"/>
    <p:sldId id="344" r:id="rId24"/>
    <p:sldId id="324" r:id="rId25"/>
    <p:sldId id="26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Vorenkam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764"/>
    <a:srgbClr val="01A1DD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2" autoAdjust="0"/>
    <p:restoredTop sz="95789" autoAdjust="0"/>
  </p:normalViewPr>
  <p:slideViewPr>
    <p:cSldViewPr snapToGrid="0">
      <p:cViewPr varScale="1">
        <p:scale>
          <a:sx n="110" d="100"/>
          <a:sy n="110" d="100"/>
        </p:scale>
        <p:origin x="6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327"/>
    </p:cViewPr>
  </p:sorterViewPr>
  <p:notesViewPr>
    <p:cSldViewPr snapToGrid="0">
      <p:cViewPr varScale="1">
        <p:scale>
          <a:sx n="81" d="100"/>
          <a:sy n="81" d="100"/>
        </p:scale>
        <p:origin x="20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9EB29A-6C3A-8541-803C-21FA129018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9771" y="5570800"/>
            <a:ext cx="9163771" cy="9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7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0FABA5-3959-4ECC-BCAF-965B5087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00" descr="book">
            <a:extLst>
              <a:ext uri="{FF2B5EF4-FFF2-40B4-BE49-F238E27FC236}">
                <a16:creationId xmlns:a16="http://schemas.microsoft.com/office/drawing/2014/main" id="{C25255A9-7AEB-4215-B5D7-DAB4FE55B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169CA63-D23E-4494-8445-3335F13F1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358689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2B6BB9-2A3D-DF4A-9060-5A45A706EC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8352" y="5340096"/>
            <a:ext cx="1411636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F42795-A8F6-F84B-8E22-F8D65AD9D2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B28057-63C9-9D40-BE6D-F4769F21FF68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B00FDF-1A37-814F-9593-6D1FC2D7B7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41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8B6A3-652F-4FE1-B5B0-822F9838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F9B4B-4A9B-A240-A5BF-BAF1522CD42D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24C80-8B44-0248-B261-01FD44A26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523205-89DC-564B-B75C-6127AF0763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0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1B051-CC06-447C-AEEE-4E1DE7CB3684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B1AC-8EF9-494A-854A-0DEAAC0343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5200" y="4622800"/>
            <a:ext cx="4368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2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01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8953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24472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79387D-9BE2-4A19-9DB3-EA5D808DA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D59A8F-E744-4482-BF05-F93078169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marL="0" indent="0">
              <a:buNone/>
              <a:defRPr sz="4000" b="1" cap="all" baseline="0">
                <a:solidFill>
                  <a:srgbClr val="1B3764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topic title</a:t>
            </a:r>
          </a:p>
        </p:txBody>
      </p:sp>
    </p:spTree>
    <p:extLst>
      <p:ext uri="{BB962C8B-B14F-4D97-AF65-F5344CB8AC3E}">
        <p14:creationId xmlns:p14="http://schemas.microsoft.com/office/powerpoint/2010/main" val="1838086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34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2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54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59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46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strok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pic>
        <p:nvPicPr>
          <p:cNvPr id="4" name="Picture 3" descr="bubb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" y="33129"/>
            <a:ext cx="9144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1925" y="1302039"/>
            <a:ext cx="8460150" cy="4525963"/>
          </a:xfrm>
          <a:prstGeom prst="rect">
            <a:avLst/>
          </a:prstGeom>
        </p:spPr>
        <p:txBody>
          <a:bodyPr/>
          <a:lstStyle>
            <a:lvl1pPr marL="342900" indent="-342900">
              <a:spcAft>
                <a:spcPts val="0"/>
              </a:spcAft>
              <a:buClr>
                <a:srgbClr val="009DDC"/>
              </a:buClr>
              <a:buFont typeface="+mj-lt"/>
              <a:buAutoNum type="arabicPeriod"/>
              <a:defRPr sz="2000" baseline="0"/>
            </a:lvl1pPr>
            <a:lvl2pPr marL="742950" indent="-285750">
              <a:spcAft>
                <a:spcPts val="0"/>
              </a:spcAft>
              <a:buClr>
                <a:srgbClr val="009DDC"/>
              </a:buClr>
              <a:buFont typeface="Arial"/>
              <a:buChar char="•"/>
              <a:defRPr sz="1800" baseline="0"/>
            </a:lvl2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C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Question #1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C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Question #2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C"/>
              </a:buClr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C"/>
              </a:buClr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Reflective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404558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5904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0D9580-72B3-0741-AD19-EAC244F662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6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C79A9F-737E-FD41-B56D-4432E8119E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70791" y="4259179"/>
            <a:ext cx="2873208" cy="2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0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6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3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1408"/>
            <a:ext cx="8460150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ED50CB8A-6B60-044F-87D5-5441D94268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52FEBA-E760-FA4D-972E-FD682E4601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270791" y="4259179"/>
            <a:ext cx="2873208" cy="2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2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1AD46-E71E-1B48-BB59-94B0336F7A28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0" y="0"/>
            <a:ext cx="9144000" cy="95117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CertNexus,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04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48" r:id="rId2"/>
    <p:sldLayoutId id="2147483952" r:id="rId3"/>
    <p:sldLayoutId id="2147483938" r:id="rId4"/>
    <p:sldLayoutId id="2147483930" r:id="rId5"/>
    <p:sldLayoutId id="2147483931" r:id="rId6"/>
    <p:sldLayoutId id="2147483932" r:id="rId7"/>
    <p:sldLayoutId id="2147483949" r:id="rId8"/>
    <p:sldLayoutId id="2147483933" r:id="rId9"/>
    <p:sldLayoutId id="2147483951" r:id="rId10"/>
    <p:sldLayoutId id="2147483934" r:id="rId11"/>
    <p:sldLayoutId id="2147483935" r:id="rId12"/>
    <p:sldLayoutId id="2147483936" r:id="rId13"/>
    <p:sldLayoutId id="2147483937" r:id="rId14"/>
    <p:sldLayoutId id="2147483939" r:id="rId15"/>
    <p:sldLayoutId id="2147483940" r:id="rId16"/>
    <p:sldLayoutId id="2147483950" r:id="rId17"/>
    <p:sldLayoutId id="2147483929" r:id="rId18"/>
    <p:sldLayoutId id="2147483942" r:id="rId19"/>
    <p:sldLayoutId id="2147483943" r:id="rId20"/>
    <p:sldLayoutId id="2147483944" r:id="rId21"/>
    <p:sldLayoutId id="2147483945" r:id="rId22"/>
    <p:sldLayoutId id="2147483946" r:id="rId23"/>
    <p:sldLayoutId id="2147483947" r:id="rId24"/>
    <p:sldLayoutId id="2147483953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Monitor and Log Applications to Support Security</a:t>
            </a:r>
          </a:p>
          <a:p>
            <a:pPr algn="l"/>
            <a:r>
              <a:rPr lang="en-US" dirty="0"/>
              <a:t>Maintain Security After Deployment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Security in Deployed Software</a:t>
            </a:r>
          </a:p>
        </p:txBody>
      </p:sp>
    </p:spTree>
    <p:extLst>
      <p:ext uri="{BB962C8B-B14F-4D97-AF65-F5344CB8AC3E}">
        <p14:creationId xmlns:p14="http://schemas.microsoft.com/office/powerpoint/2010/main" val="134011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1302040"/>
            <a:ext cx="7278074" cy="4920960"/>
          </a:xfrm>
        </p:spPr>
        <p:txBody>
          <a:bodyPr/>
          <a:lstStyle/>
          <a:p>
            <a:r>
              <a:rPr lang="en-US" dirty="0"/>
              <a:t>Implement a continuous monitoring program to support proactive security in your organization.</a:t>
            </a:r>
          </a:p>
          <a:p>
            <a:r>
              <a:rPr lang="en-US" dirty="0"/>
              <a:t>Be aware of the danger of false positives and false negatives in intrusion detection systems.</a:t>
            </a:r>
          </a:p>
          <a:p>
            <a:r>
              <a:rPr lang="en-US" dirty="0"/>
              <a:t>Place intrusion detection and prevention systems directly behind firewalls, dual-homed proxies, routers, and VPN servers.</a:t>
            </a:r>
          </a:p>
          <a:p>
            <a:r>
              <a:rPr lang="en-US" dirty="0"/>
              <a:t>Place intrusion detection and prevention systems next to single-homed proxies, servers, and wireless access points.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and Log a Deployed Application (Slide 1 of 2)</a:t>
            </a:r>
          </a:p>
        </p:txBody>
      </p:sp>
      <p:pic>
        <p:nvPicPr>
          <p:cNvPr id="6" name="Picture 2" descr="Image result for radar">
            <a:extLst>
              <a:ext uri="{FF2B5EF4-FFF2-40B4-BE49-F238E27FC236}">
                <a16:creationId xmlns:a16="http://schemas.microsoft.com/office/drawing/2014/main" id="{97453A02-527F-4CB7-AC4E-35F97CDF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1294446" cy="130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checklist png">
            <a:extLst>
              <a:ext uri="{FF2B5EF4-FFF2-40B4-BE49-F238E27FC236}">
                <a16:creationId xmlns:a16="http://schemas.microsoft.com/office/drawing/2014/main" id="{D9AFDECD-AC61-46D8-BDF0-F7404FC5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53050"/>
            <a:ext cx="204158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8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1302040"/>
            <a:ext cx="7278074" cy="492096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Ensure that servers that don't need Internet access (for example, databases) aren't public-facing.</a:t>
            </a:r>
          </a:p>
          <a:p>
            <a:r>
              <a:rPr lang="en-US" dirty="0"/>
              <a:t>Protect system logs from unauthorized access.</a:t>
            </a:r>
          </a:p>
          <a:p>
            <a:r>
              <a:rPr lang="en-US" dirty="0"/>
              <a:t>Provide logging of application-specific security information, such as:</a:t>
            </a:r>
          </a:p>
          <a:p>
            <a:pPr lvl="1"/>
            <a:r>
              <a:rPr lang="en-US" dirty="0"/>
              <a:t>Application-level authentication and authorization</a:t>
            </a:r>
          </a:p>
          <a:p>
            <a:pPr lvl="1"/>
            <a:r>
              <a:rPr lang="en-US" dirty="0"/>
              <a:t>Actions performed in the application</a:t>
            </a:r>
          </a:p>
          <a:p>
            <a:pPr lvl="1"/>
            <a:r>
              <a:rPr lang="en-US" dirty="0"/>
              <a:t>Targets of those actions</a:t>
            </a:r>
          </a:p>
          <a:p>
            <a:pPr lvl="1"/>
            <a:r>
              <a:rPr lang="en-US" dirty="0"/>
              <a:t>Outcomes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and Log a Deployed Application (Slide 2 of 2)</a:t>
            </a:r>
          </a:p>
        </p:txBody>
      </p:sp>
      <p:pic>
        <p:nvPicPr>
          <p:cNvPr id="6" name="Picture 2" descr="Image result for radar">
            <a:extLst>
              <a:ext uri="{FF2B5EF4-FFF2-40B4-BE49-F238E27FC236}">
                <a16:creationId xmlns:a16="http://schemas.microsoft.com/office/drawing/2014/main" id="{97453A02-527F-4CB7-AC4E-35F97CDF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1294446" cy="130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checklist png">
            <a:extLst>
              <a:ext uri="{FF2B5EF4-FFF2-40B4-BE49-F238E27FC236}">
                <a16:creationId xmlns:a16="http://schemas.microsoft.com/office/drawing/2014/main" id="{D9AFDECD-AC61-46D8-BDF0-F7404FC5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53050"/>
            <a:ext cx="204158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2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36A41-28F2-4505-A2E8-AFCD95E7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714C-A403-4508-9EC4-E00F89F5E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will:</a:t>
            </a:r>
          </a:p>
          <a:p>
            <a:pPr lvl="1"/>
            <a:r>
              <a:rPr lang="en-US" dirty="0"/>
              <a:t>Examine a Python example program to see how a logging class might be implemented.</a:t>
            </a:r>
          </a:p>
          <a:p>
            <a:pPr lvl="1"/>
            <a:r>
              <a:rPr lang="en-US" dirty="0"/>
              <a:t>Consider how to determine what sorts of events should be logged.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6E359D-438E-4599-9ACB-D84C07F4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Monitoring and Logging a Deployed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D453C-ECCE-46BF-A85A-D0DD4026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121808"/>
            <a:ext cx="1725124" cy="1630038"/>
          </a:xfrm>
          <a:prstGeom prst="rect">
            <a:avLst/>
          </a:prstGeom>
        </p:spPr>
      </p:pic>
      <p:pic>
        <p:nvPicPr>
          <p:cNvPr id="6" name="Picture 2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195" y="5193201"/>
            <a:ext cx="590438" cy="59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59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020D9B-DB0E-4F82-8815-7273415D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Placeholder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25E4DD6-3261-489B-9B7D-BBB9C50BE7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781" b="1781"/>
          <a:stretch>
            <a:fillRect/>
          </a:stretch>
        </p:blipFill>
        <p:spPr>
          <a:xfrm>
            <a:off x="722313" y="2906723"/>
            <a:ext cx="5943600" cy="114720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4353C9-18D1-4183-B7B3-5FF2EC4E8A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Maintain Security After Deployment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7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development team:</a:t>
            </a:r>
          </a:p>
          <a:p>
            <a:pPr lvl="1"/>
            <a:r>
              <a:rPr lang="en-US" dirty="0"/>
              <a:t>May not be who sets up and maintains the software.</a:t>
            </a:r>
          </a:p>
          <a:p>
            <a:pPr lvl="1"/>
            <a:r>
              <a:rPr lang="en-US" dirty="0"/>
              <a:t>May have to create documentation, operations procedures, and tools to equip the system operators.</a:t>
            </a:r>
          </a:p>
          <a:p>
            <a:r>
              <a:rPr lang="en-US" dirty="0"/>
              <a:t>If the operations team is not adequately informed in the proper maintenance of the application:</a:t>
            </a:r>
          </a:p>
          <a:p>
            <a:pPr lvl="1"/>
            <a:r>
              <a:rPr lang="en-US" dirty="0"/>
              <a:t>The application may have security vulnerabilities.</a:t>
            </a:r>
          </a:p>
          <a:p>
            <a:pPr lvl="1"/>
            <a:r>
              <a:rPr lang="en-US" dirty="0"/>
              <a:t>System operators and end users may be frustrated.</a:t>
            </a:r>
          </a:p>
          <a:p>
            <a:pPr lvl="1"/>
            <a:r>
              <a:rPr lang="en-US" dirty="0"/>
              <a:t>Productivity may be lost.</a:t>
            </a:r>
          </a:p>
          <a:p>
            <a:r>
              <a:rPr lang="en-US" dirty="0"/>
              <a:t>Operations documentation should clearly identify:</a:t>
            </a:r>
          </a:p>
          <a:p>
            <a:pPr lvl="1"/>
            <a:r>
              <a:rPr lang="en-US" dirty="0"/>
              <a:t>Security and privacy controls that should be in place to protect users, data, logging, configuration, and the system.</a:t>
            </a:r>
          </a:p>
          <a:p>
            <a:pPr lvl="1"/>
            <a:r>
              <a:rPr lang="en-US" dirty="0"/>
              <a:t>The process for maintaining and managing software versions.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(Slide 1 of 2)</a:t>
            </a:r>
          </a:p>
        </p:txBody>
      </p:sp>
      <p:pic>
        <p:nvPicPr>
          <p:cNvPr id="5122" name="Picture 2" descr="Image result for mainten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011655"/>
            <a:ext cx="1730375" cy="132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6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Vulnerabilities and protections should have been documented as part of design and development process.</a:t>
            </a:r>
          </a:p>
          <a:p>
            <a:r>
              <a:rPr lang="en-US" dirty="0"/>
              <a:t>Much of this information can be reused in documentation provided to the system operations team.</a:t>
            </a:r>
          </a:p>
          <a:p>
            <a:r>
              <a:rPr lang="en-US" dirty="0"/>
              <a:t>Maintenance tasks vary widely depending on the project, platform, user base, and so forth.</a:t>
            </a:r>
          </a:p>
          <a:p>
            <a:pPr lvl="1"/>
            <a:r>
              <a:rPr lang="en-US" dirty="0"/>
              <a:t>Corrective Maintenance</a:t>
            </a:r>
          </a:p>
          <a:p>
            <a:pPr lvl="1"/>
            <a:r>
              <a:rPr lang="en-US" dirty="0"/>
              <a:t>Adaptive Maintenance</a:t>
            </a:r>
          </a:p>
          <a:p>
            <a:pPr lvl="1"/>
            <a:r>
              <a:rPr lang="en-US" dirty="0"/>
              <a:t>Perfective Maintenance</a:t>
            </a:r>
          </a:p>
          <a:p>
            <a:pPr lvl="1"/>
            <a:r>
              <a:rPr lang="en-US" dirty="0"/>
              <a:t>Preventive Maintenance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(Slide 2 of 2)</a:t>
            </a:r>
          </a:p>
        </p:txBody>
      </p:sp>
      <p:pic>
        <p:nvPicPr>
          <p:cNvPr id="5122" name="Picture 2" descr="Image result for mainten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011655"/>
            <a:ext cx="1730375" cy="132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588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Affect you from two directions:</a:t>
            </a:r>
          </a:p>
          <a:p>
            <a:pPr lvl="1"/>
            <a:r>
              <a:rPr lang="en-US" dirty="0"/>
              <a:t>Incoming</a:t>
            </a:r>
          </a:p>
          <a:p>
            <a:pPr lvl="2"/>
            <a:r>
              <a:rPr lang="en-US" dirty="0"/>
              <a:t>Issued by third-party developers for platforms and other dependencies your software uses.</a:t>
            </a:r>
          </a:p>
          <a:p>
            <a:pPr lvl="2"/>
            <a:r>
              <a:rPr lang="en-US" dirty="0"/>
              <a:t>May resolve vulnerabilities found in the components that your application uses.</a:t>
            </a:r>
          </a:p>
          <a:p>
            <a:pPr lvl="2"/>
            <a:r>
              <a:rPr lang="en-US" dirty="0"/>
              <a:t>May lead you to release patches and updates to your own customers to incorporate improved components into your own software.</a:t>
            </a:r>
          </a:p>
          <a:p>
            <a:pPr marL="744538" lvl="1"/>
            <a:r>
              <a:rPr lang="en-US" dirty="0"/>
              <a:t>Outgoing</a:t>
            </a:r>
          </a:p>
          <a:p>
            <a:pPr marL="1144588" lvl="2"/>
            <a:r>
              <a:rPr lang="en-US" dirty="0"/>
              <a:t>Those that you release to your customers to issue changes to the software you developed.</a:t>
            </a:r>
          </a:p>
          <a:p>
            <a:pPr lvl="2"/>
            <a:r>
              <a:rPr lang="en-US" dirty="0"/>
              <a:t>Fixes for problems in your own code.</a:t>
            </a:r>
          </a:p>
          <a:p>
            <a:pPr lvl="2"/>
            <a:r>
              <a:rPr lang="en-US" dirty="0"/>
              <a:t>Feature upgrades.</a:t>
            </a:r>
          </a:p>
          <a:p>
            <a:r>
              <a:rPr lang="en-US" dirty="0"/>
              <a:t>All of these changes add complexity to the problem of ensuring a secure system.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Patches and Updates (Slide 1 of 2)</a:t>
            </a:r>
          </a:p>
        </p:txBody>
      </p:sp>
      <p:pic>
        <p:nvPicPr>
          <p:cNvPr id="6146" name="Picture 2" descr="Image result for f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5316426"/>
            <a:ext cx="1406747" cy="140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47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sure to update any modules your code depends on.</a:t>
            </a:r>
          </a:p>
          <a:p>
            <a:r>
              <a:rPr lang="en-US" dirty="0"/>
              <a:t>Run regression tests to make sure patches didn’t break anything.</a:t>
            </a:r>
          </a:p>
          <a:p>
            <a:r>
              <a:rPr lang="en-US" dirty="0"/>
              <a:t>You'll need to have a process in place to determine when and how to issue changes.</a:t>
            </a:r>
          </a:p>
          <a:p>
            <a:r>
              <a:rPr lang="en-US" dirty="0"/>
              <a:t>Digitally sign your application updates.</a:t>
            </a:r>
          </a:p>
          <a:p>
            <a:r>
              <a:rPr lang="en-US" dirty="0"/>
              <a:t>Provide a SHA hash alongside the update to assure users the update wasn’t tampered with.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Patches and Updates (Slide 2 of 2)</a:t>
            </a:r>
          </a:p>
        </p:txBody>
      </p:sp>
      <p:pic>
        <p:nvPicPr>
          <p:cNvPr id="6146" name="Picture 2" descr="Image result for f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5316426"/>
            <a:ext cx="1406747" cy="140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865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Scenarios in which you might inadvertently leave sensitive data—when you: </a:t>
            </a:r>
          </a:p>
          <a:p>
            <a:pPr lvl="1"/>
            <a:r>
              <a:rPr lang="en-US" dirty="0"/>
              <a:t>Uninstall an application from a user's mobile device or computer.</a:t>
            </a:r>
          </a:p>
          <a:p>
            <a:pPr lvl="1"/>
            <a:r>
              <a:rPr lang="en-US" dirty="0"/>
              <a:t>Remove plug-in modules, extensions, or device drivers from a device.</a:t>
            </a:r>
          </a:p>
          <a:p>
            <a:pPr lvl="1"/>
            <a:r>
              <a:rPr lang="en-US" dirty="0"/>
              <a:t>Remove a virtual machine or halt a temporary process on a cloud platform.</a:t>
            </a:r>
          </a:p>
          <a:p>
            <a:r>
              <a:rPr lang="en-US" dirty="0"/>
              <a:t>You may have to take steps to thoroughly and completely remove all data so that it cannot be recovered.</a:t>
            </a:r>
          </a:p>
          <a:p>
            <a:r>
              <a:rPr lang="en-US" dirty="0"/>
              <a:t>Sanitization</a:t>
            </a:r>
          </a:p>
          <a:p>
            <a:pPr lvl="1"/>
            <a:r>
              <a:rPr lang="en-US" dirty="0"/>
              <a:t>The process of overwriting all data in storage with random or zero bits to make it very difficult or impossible to recover.</a:t>
            </a:r>
          </a:p>
          <a:p>
            <a:pPr lvl="1"/>
            <a:r>
              <a:rPr lang="en-US" dirty="0"/>
              <a:t>Some systems, like some cloud storage services, may do this automatically.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Uninstallation and Deprovisioning (Slide 1 of 2)</a:t>
            </a:r>
          </a:p>
        </p:txBody>
      </p:sp>
      <p:pic>
        <p:nvPicPr>
          <p:cNvPr id="7174" name="Picture 6" descr="Image result for er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584" y="45720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775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that you understand how the uninstallation/deprovisioning process works to ensure that no sensitive data is left behind.</a:t>
            </a:r>
          </a:p>
          <a:p>
            <a:r>
              <a:rPr lang="en-US" dirty="0"/>
              <a:t>Some operating systems (e.g., iOS and Android) remove application storage automatically when you uninstall apps.</a:t>
            </a:r>
          </a:p>
          <a:p>
            <a:r>
              <a:rPr lang="en-US" dirty="0"/>
              <a:t>If you write installation and uninstallation scripts, make sure they leave no sensitive data behind on uninstallation.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Uninstallation and Deprovisioning (Slide 2 of 2)</a:t>
            </a:r>
          </a:p>
        </p:txBody>
      </p:sp>
      <p:pic>
        <p:nvPicPr>
          <p:cNvPr id="7174" name="Picture 6" descr="Image result for er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584" y="45720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52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E8B7F-B3A5-4722-B65B-35E56F6E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Placeholder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B75BA7C-EE9B-4082-925D-9C7A369294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781" b="1781"/>
          <a:stretch>
            <a:fillRect/>
          </a:stretch>
        </p:blipFill>
        <p:spPr>
          <a:xfrm>
            <a:off x="722313" y="2906723"/>
            <a:ext cx="5943600" cy="11472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99350-89B8-45E6-B3C1-7D80DB496E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Monitor and Log Applications to Support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53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034" y="1302040"/>
            <a:ext cx="6694039" cy="5143430"/>
          </a:xfrm>
        </p:spPr>
        <p:txBody>
          <a:bodyPr>
            <a:normAutofit/>
          </a:bodyPr>
          <a:lstStyle/>
          <a:p>
            <a:r>
              <a:rPr lang="en-US" dirty="0"/>
              <a:t>Ensure servers, frameworks, and system components are running the latest approved version and include all patches issued for the version in use.</a:t>
            </a:r>
          </a:p>
          <a:p>
            <a:r>
              <a:rPr lang="en-US" dirty="0"/>
              <a:t>Change any settings on the host platform that are not secure by default. For example, disable directory listings on a web server.</a:t>
            </a:r>
          </a:p>
          <a:p>
            <a:r>
              <a:rPr lang="en-US" dirty="0"/>
              <a:t>Prior to deployment, remove all unnecessary functionality and files, including test code and other functionality not intended for deployment.</a:t>
            </a:r>
          </a:p>
          <a:p>
            <a:r>
              <a:rPr lang="en-US" dirty="0"/>
              <a:t>Disable unnecessary protocols and HTTP methods, such as FTP and WebDAV extensions.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Security of Deployed Software (Slide 1 of 4)</a:t>
            </a:r>
          </a:p>
        </p:txBody>
      </p:sp>
      <p:pic>
        <p:nvPicPr>
          <p:cNvPr id="1028" name="Picture 4" descr="Image result for software png">
            <a:extLst>
              <a:ext uri="{FF2B5EF4-FFF2-40B4-BE49-F238E27FC236}">
                <a16:creationId xmlns:a16="http://schemas.microsoft.com/office/drawing/2014/main" id="{42409916-C20B-485E-BE74-5464C339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1" y="1219200"/>
            <a:ext cx="1628775" cy="213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87EAB0-3383-4B45-8516-B3CCA131DA61}"/>
              </a:ext>
            </a:extLst>
          </p:cNvPr>
          <p:cNvSpPr/>
          <p:nvPr/>
        </p:nvSpPr>
        <p:spPr>
          <a:xfrm>
            <a:off x="604326" y="1419519"/>
            <a:ext cx="1025474" cy="369332"/>
          </a:xfrm>
          <a:prstGeom prst="rect">
            <a:avLst/>
          </a:prstGeom>
        </p:spPr>
        <p:txBody>
          <a:bodyPr wrap="none">
            <a:spAutoFit/>
            <a:scene3d>
              <a:camera prst="isometricOffAxis1Right">
                <a:rot lat="780000" lon="20039998" rev="0"/>
              </a:camera>
              <a:lightRig rig="threePt" dir="t"/>
            </a:scene3d>
          </a:bodyPr>
          <a:lstStyle/>
          <a:p>
            <a:r>
              <a:rPr lang="en-US" dirty="0"/>
              <a:t>Software</a:t>
            </a:r>
          </a:p>
        </p:txBody>
      </p:sp>
      <p:pic>
        <p:nvPicPr>
          <p:cNvPr id="1026" name="Picture 2" descr="Image result for software security png">
            <a:extLst>
              <a:ext uri="{FF2B5EF4-FFF2-40B4-BE49-F238E27FC236}">
                <a16:creationId xmlns:a16="http://schemas.microsoft.com/office/drawing/2014/main" id="{19816570-5BE0-4C82-97FC-D66A5DDBB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26" y="2082685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checklist png">
            <a:extLst>
              <a:ext uri="{FF2B5EF4-FFF2-40B4-BE49-F238E27FC236}">
                <a16:creationId xmlns:a16="http://schemas.microsoft.com/office/drawing/2014/main" id="{B9C4EE7A-C526-4BE9-9711-3FE3B23A7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53050"/>
            <a:ext cx="204158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213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034" y="1302040"/>
            <a:ext cx="6694039" cy="5143430"/>
          </a:xfrm>
        </p:spPr>
        <p:txBody>
          <a:bodyPr>
            <a:normAutofit/>
          </a:bodyPr>
          <a:lstStyle/>
          <a:p>
            <a:r>
              <a:rPr lang="en-US" dirty="0"/>
              <a:t>Protect any necessary protocols and methods through well-tested authentication and access control features.</a:t>
            </a:r>
          </a:p>
          <a:p>
            <a:r>
              <a:rPr lang="en-US" dirty="0"/>
              <a:t>Isolate development environments from the production network and provide access only to authorized development and test groups.</a:t>
            </a:r>
          </a:p>
          <a:p>
            <a:pPr lvl="1"/>
            <a:r>
              <a:rPr lang="en-US" dirty="0"/>
              <a:t>May be less secure than production environments.</a:t>
            </a:r>
          </a:p>
          <a:p>
            <a:pPr lvl="1"/>
            <a:r>
              <a:rPr lang="en-US" dirty="0"/>
              <a:t>May provide useful clues regarding the state of your </a:t>
            </a:r>
            <a:br>
              <a:rPr lang="en-US" dirty="0"/>
            </a:br>
            <a:r>
              <a:rPr lang="en-US" dirty="0"/>
              <a:t>production system to an attacker performing </a:t>
            </a:r>
            <a:br>
              <a:rPr lang="en-US" dirty="0"/>
            </a:br>
            <a:r>
              <a:rPr lang="en-US" dirty="0"/>
              <a:t>reconnaissance.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Security of Deployed Software (Slide 2 of 4)</a:t>
            </a:r>
          </a:p>
        </p:txBody>
      </p:sp>
      <p:pic>
        <p:nvPicPr>
          <p:cNvPr id="1028" name="Picture 4" descr="Image result for software png">
            <a:extLst>
              <a:ext uri="{FF2B5EF4-FFF2-40B4-BE49-F238E27FC236}">
                <a16:creationId xmlns:a16="http://schemas.microsoft.com/office/drawing/2014/main" id="{42409916-C20B-485E-BE74-5464C339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1" y="1219200"/>
            <a:ext cx="1628775" cy="213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87EAB0-3383-4B45-8516-B3CCA131DA61}"/>
              </a:ext>
            </a:extLst>
          </p:cNvPr>
          <p:cNvSpPr/>
          <p:nvPr/>
        </p:nvSpPr>
        <p:spPr>
          <a:xfrm>
            <a:off x="604326" y="1419519"/>
            <a:ext cx="1025474" cy="369332"/>
          </a:xfrm>
          <a:prstGeom prst="rect">
            <a:avLst/>
          </a:prstGeom>
        </p:spPr>
        <p:txBody>
          <a:bodyPr wrap="none">
            <a:spAutoFit/>
            <a:scene3d>
              <a:camera prst="isometricOffAxis1Right">
                <a:rot lat="780000" lon="20039998" rev="0"/>
              </a:camera>
              <a:lightRig rig="threePt" dir="t"/>
            </a:scene3d>
          </a:bodyPr>
          <a:lstStyle/>
          <a:p>
            <a:r>
              <a:rPr lang="en-US" dirty="0"/>
              <a:t>Software</a:t>
            </a:r>
          </a:p>
        </p:txBody>
      </p:sp>
      <p:pic>
        <p:nvPicPr>
          <p:cNvPr id="1026" name="Picture 2" descr="Image result for software security png">
            <a:extLst>
              <a:ext uri="{FF2B5EF4-FFF2-40B4-BE49-F238E27FC236}">
                <a16:creationId xmlns:a16="http://schemas.microsoft.com/office/drawing/2014/main" id="{19816570-5BE0-4C82-97FC-D66A5DDBB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26" y="2082685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checklist png">
            <a:extLst>
              <a:ext uri="{FF2B5EF4-FFF2-40B4-BE49-F238E27FC236}">
                <a16:creationId xmlns:a16="http://schemas.microsoft.com/office/drawing/2014/main" id="{B9C4EE7A-C526-4BE9-9711-3FE3B23A7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53050"/>
            <a:ext cx="204158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721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034" y="1302040"/>
            <a:ext cx="6694039" cy="4920960"/>
          </a:xfrm>
        </p:spPr>
        <p:txBody>
          <a:bodyPr>
            <a:normAutofit/>
          </a:bodyPr>
          <a:lstStyle/>
          <a:p>
            <a:r>
              <a:rPr lang="en-US" dirty="0"/>
              <a:t>Script your deployments to avoid manual errors, but always verify deployments through human review and signoff.</a:t>
            </a:r>
          </a:p>
          <a:p>
            <a:r>
              <a:rPr lang="en-US" dirty="0"/>
              <a:t>Strive to continuously improve your development processes, to make them more mature over time. For example, as security problems emerge, address them in a timely manner, but then follow up to determine if there is a root cause within your development processes. If so, revise your development processes as needed.</a:t>
            </a:r>
          </a:p>
          <a:p>
            <a:r>
              <a:rPr lang="en-US" dirty="0"/>
              <a:t>Ensure that the development team creates a run book, which the operations team can use to manage deployed software.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Security of Deployed Software (Slide 3 of 4)</a:t>
            </a:r>
          </a:p>
        </p:txBody>
      </p:sp>
      <p:pic>
        <p:nvPicPr>
          <p:cNvPr id="1028" name="Picture 4" descr="Image result for software png">
            <a:extLst>
              <a:ext uri="{FF2B5EF4-FFF2-40B4-BE49-F238E27FC236}">
                <a16:creationId xmlns:a16="http://schemas.microsoft.com/office/drawing/2014/main" id="{42409916-C20B-485E-BE74-5464C339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1" y="1219200"/>
            <a:ext cx="1628775" cy="213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87EAB0-3383-4B45-8516-B3CCA131DA61}"/>
              </a:ext>
            </a:extLst>
          </p:cNvPr>
          <p:cNvSpPr/>
          <p:nvPr/>
        </p:nvSpPr>
        <p:spPr>
          <a:xfrm>
            <a:off x="604326" y="1419519"/>
            <a:ext cx="1025474" cy="369332"/>
          </a:xfrm>
          <a:prstGeom prst="rect">
            <a:avLst/>
          </a:prstGeom>
        </p:spPr>
        <p:txBody>
          <a:bodyPr wrap="none">
            <a:spAutoFit/>
            <a:scene3d>
              <a:camera prst="isometricOffAxis1Right">
                <a:rot lat="780000" lon="20039998" rev="0"/>
              </a:camera>
              <a:lightRig rig="threePt" dir="t"/>
            </a:scene3d>
          </a:bodyPr>
          <a:lstStyle/>
          <a:p>
            <a:r>
              <a:rPr lang="en-US" dirty="0"/>
              <a:t>Software</a:t>
            </a:r>
          </a:p>
        </p:txBody>
      </p:sp>
      <p:pic>
        <p:nvPicPr>
          <p:cNvPr id="1026" name="Picture 2" descr="Image result for software security png">
            <a:extLst>
              <a:ext uri="{FF2B5EF4-FFF2-40B4-BE49-F238E27FC236}">
                <a16:creationId xmlns:a16="http://schemas.microsoft.com/office/drawing/2014/main" id="{19816570-5BE0-4C82-97FC-D66A5DDBB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26" y="2082685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checklist png">
            <a:extLst>
              <a:ext uri="{FF2B5EF4-FFF2-40B4-BE49-F238E27FC236}">
                <a16:creationId xmlns:a16="http://schemas.microsoft.com/office/drawing/2014/main" id="{170F69D8-37E0-421B-9C1F-F153D3660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66" y="5517497"/>
            <a:ext cx="204158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250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034" y="1302040"/>
            <a:ext cx="6694039" cy="4920960"/>
          </a:xfrm>
        </p:spPr>
        <p:txBody>
          <a:bodyPr>
            <a:normAutofit/>
          </a:bodyPr>
          <a:lstStyle/>
          <a:p>
            <a:r>
              <a:rPr lang="en-US" dirty="0"/>
              <a:t>Update modules your code depends on.</a:t>
            </a:r>
          </a:p>
          <a:p>
            <a:r>
              <a:rPr lang="en-US" dirty="0"/>
              <a:t>Provide a SHA hash alongside your updates to assure users that the update is valid.</a:t>
            </a:r>
          </a:p>
          <a:p>
            <a:r>
              <a:rPr lang="en-US" dirty="0"/>
              <a:t>Put into place a change management process to reduce risk when the IT environment changes.</a:t>
            </a:r>
          </a:p>
          <a:p>
            <a:r>
              <a:rPr lang="en-US" dirty="0"/>
              <a:t>Perform periodic integrity checks to make sure the system is still functioning as expected.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Security of Deployed Software (Slide 4 of 4)</a:t>
            </a:r>
          </a:p>
        </p:txBody>
      </p:sp>
      <p:pic>
        <p:nvPicPr>
          <p:cNvPr id="1028" name="Picture 4" descr="Image result for software png">
            <a:extLst>
              <a:ext uri="{FF2B5EF4-FFF2-40B4-BE49-F238E27FC236}">
                <a16:creationId xmlns:a16="http://schemas.microsoft.com/office/drawing/2014/main" id="{42409916-C20B-485E-BE74-5464C339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1" y="1219200"/>
            <a:ext cx="1628775" cy="213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87EAB0-3383-4B45-8516-B3CCA131DA61}"/>
              </a:ext>
            </a:extLst>
          </p:cNvPr>
          <p:cNvSpPr/>
          <p:nvPr/>
        </p:nvSpPr>
        <p:spPr>
          <a:xfrm>
            <a:off x="604326" y="1419519"/>
            <a:ext cx="1025474" cy="369332"/>
          </a:xfrm>
          <a:prstGeom prst="rect">
            <a:avLst/>
          </a:prstGeom>
        </p:spPr>
        <p:txBody>
          <a:bodyPr wrap="none">
            <a:spAutoFit/>
            <a:scene3d>
              <a:camera prst="isometricOffAxis1Right">
                <a:rot lat="780000" lon="20039998" rev="0"/>
              </a:camera>
              <a:lightRig rig="threePt" dir="t"/>
            </a:scene3d>
          </a:bodyPr>
          <a:lstStyle/>
          <a:p>
            <a:r>
              <a:rPr lang="en-US" dirty="0"/>
              <a:t>Software</a:t>
            </a:r>
          </a:p>
        </p:txBody>
      </p:sp>
      <p:pic>
        <p:nvPicPr>
          <p:cNvPr id="1026" name="Picture 2" descr="Image result for software security png">
            <a:extLst>
              <a:ext uri="{FF2B5EF4-FFF2-40B4-BE49-F238E27FC236}">
                <a16:creationId xmlns:a16="http://schemas.microsoft.com/office/drawing/2014/main" id="{19816570-5BE0-4C82-97FC-D66A5DDBB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26" y="2082685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checklist png">
            <a:extLst>
              <a:ext uri="{FF2B5EF4-FFF2-40B4-BE49-F238E27FC236}">
                <a16:creationId xmlns:a16="http://schemas.microsoft.com/office/drawing/2014/main" id="{170F69D8-37E0-421B-9C1F-F153D3660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66" y="5517497"/>
            <a:ext cx="204158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224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36A41-28F2-4505-A2E8-AFCD95E7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714C-A403-4508-9EC4-E00F89F5E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developed an Android mobile app that:</a:t>
            </a:r>
          </a:p>
          <a:p>
            <a:pPr lvl="1"/>
            <a:r>
              <a:rPr lang="en-US" dirty="0"/>
              <a:t>Helps users maintain a budget of their monthly living expenses.</a:t>
            </a:r>
          </a:p>
          <a:p>
            <a:pPr lvl="1"/>
            <a:r>
              <a:rPr lang="en-US" dirty="0"/>
              <a:t>Works with users' personal financial records, including their salary and mortgage payments.</a:t>
            </a:r>
          </a:p>
          <a:p>
            <a:r>
              <a:rPr lang="en-US" dirty="0"/>
              <a:t>A user complained about having his private finances posted publicly on the Internet.</a:t>
            </a:r>
          </a:p>
          <a:p>
            <a:pPr lvl="1"/>
            <a:r>
              <a:rPr lang="en-US" dirty="0"/>
              <a:t>He mentioned that he let a friend borrow his SD card.</a:t>
            </a:r>
          </a:p>
          <a:p>
            <a:pPr lvl="1"/>
            <a:r>
              <a:rPr lang="en-US" dirty="0"/>
              <a:t>The user assures you that this friend is trustworthy.</a:t>
            </a:r>
          </a:p>
          <a:p>
            <a:pPr lvl="1"/>
            <a:r>
              <a:rPr lang="en-US" dirty="0"/>
              <a:t>How could this information have leaked?</a:t>
            </a:r>
          </a:p>
          <a:p>
            <a:r>
              <a:rPr lang="en-US" dirty="0"/>
              <a:t>You discover your app compromised security because it stores this financial information in external storage. </a:t>
            </a:r>
          </a:p>
          <a:p>
            <a:pPr lvl="1"/>
            <a:r>
              <a:rPr lang="en-US" dirty="0"/>
              <a:t>You added the permission WRITE_EXTERNAL_STORAGE to the app's configuration.</a:t>
            </a:r>
          </a:p>
          <a:p>
            <a:pPr lvl="1"/>
            <a:r>
              <a:rPr lang="en-US" dirty="0"/>
              <a:t>When users install the app, they grant your app permission to do this.</a:t>
            </a:r>
          </a:p>
          <a:p>
            <a:pPr lvl="1"/>
            <a:r>
              <a:rPr lang="en-US" dirty="0"/>
              <a:t>The app's code writes financial data out to the SD card.</a:t>
            </a:r>
          </a:p>
          <a:p>
            <a:pPr lvl="1"/>
            <a:r>
              <a:rPr lang="en-US" dirty="0"/>
              <a:t>Because all apps and users can easily access the SD card, anyone on the </a:t>
            </a:r>
            <a:br>
              <a:rPr lang="en-US" dirty="0"/>
            </a:br>
            <a:r>
              <a:rPr lang="en-US" dirty="0"/>
              <a:t>friend's device or with access to the SD card could have retrieved the </a:t>
            </a:r>
            <a:br>
              <a:rPr lang="en-US" dirty="0"/>
            </a:br>
            <a:r>
              <a:rPr lang="en-US" dirty="0"/>
              <a:t>data and copied it.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6E359D-438E-4599-9ACB-D84C07F4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Maintaining Security After 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D453C-ECCE-46BF-A85A-D0DD4026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121808"/>
            <a:ext cx="1725124" cy="163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55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Who should have access to the security logs provided by the types of software you develop?</a:t>
            </a:r>
          </a:p>
          <a:p>
            <a:r>
              <a:rPr lang="en-US" dirty="0"/>
              <a:t>What processes do you currently have in place to improve development processes when defects are found in software?</a:t>
            </a:r>
          </a:p>
        </p:txBody>
      </p:sp>
    </p:spTree>
    <p:extLst>
      <p:ext uri="{BB962C8B-B14F-4D97-AF65-F5344CB8AC3E}">
        <p14:creationId xmlns:p14="http://schemas.microsoft.com/office/powerpoint/2010/main" val="155450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3352800"/>
            <a:ext cx="8460150" cy="287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Once you have deployed an application, your biggest risk may be complacence.</a:t>
            </a:r>
          </a:p>
          <a:p>
            <a:r>
              <a:rPr lang="en-US" dirty="0"/>
              <a:t>You may become aware of security compromises:</a:t>
            </a:r>
          </a:p>
          <a:p>
            <a:pPr lvl="1"/>
            <a:r>
              <a:rPr lang="en-US" dirty="0"/>
              <a:t>After there’s a problem—when significant damage has been done.</a:t>
            </a:r>
          </a:p>
          <a:p>
            <a:pPr lvl="1"/>
            <a:r>
              <a:rPr lang="en-US" dirty="0"/>
              <a:t>Before there’s a problem—reveal new vulnerabilities through active testing and monitoring.</a:t>
            </a:r>
          </a:p>
          <a:p>
            <a:r>
              <a:rPr lang="en-US" dirty="0"/>
              <a:t>Various events can introduce new vulnerabilities over time, such as:</a:t>
            </a:r>
          </a:p>
          <a:p>
            <a:pPr lvl="1"/>
            <a:r>
              <a:rPr lang="en-US" dirty="0"/>
              <a:t>Updates to host platforms.</a:t>
            </a:r>
          </a:p>
          <a:p>
            <a:pPr lvl="1"/>
            <a:r>
              <a:rPr lang="en-US" dirty="0"/>
              <a:t>Configuration of servers and networks being changed inadvertently or on purpose.</a:t>
            </a:r>
          </a:p>
          <a:p>
            <a:pPr lvl="1"/>
            <a:r>
              <a:rPr lang="en-US" dirty="0"/>
              <a:t>Users making changes to content or configuration of client software.</a:t>
            </a:r>
          </a:p>
          <a:p>
            <a:pPr lvl="1"/>
            <a:r>
              <a:rPr lang="en-US" dirty="0"/>
              <a:t>New exploit and attack techniques.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Security Problems</a:t>
            </a:r>
          </a:p>
        </p:txBody>
      </p:sp>
      <p:pic>
        <p:nvPicPr>
          <p:cNvPr id="1026" name="Picture 2" descr="Image result for check your computer secu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4038600" cy="22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03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6135075" cy="4920960"/>
          </a:xfrm>
        </p:spPr>
        <p:txBody>
          <a:bodyPr>
            <a:normAutofit/>
          </a:bodyPr>
          <a:lstStyle/>
          <a:p>
            <a:r>
              <a:rPr lang="en-US" dirty="0"/>
              <a:t>Your ability to maintain the security of your application depends largely on your being aware of problems as they arise.</a:t>
            </a:r>
          </a:p>
          <a:p>
            <a:r>
              <a:rPr lang="en-US" dirty="0"/>
              <a:t>Channels to obtain that information include such sources as:</a:t>
            </a:r>
          </a:p>
          <a:p>
            <a:pPr lvl="1"/>
            <a:r>
              <a:rPr lang="en-US" dirty="0"/>
              <a:t>Active monitoring and scanning of logs to reveal when attack patterns emerge.</a:t>
            </a:r>
          </a:p>
          <a:p>
            <a:pPr lvl="1"/>
            <a:r>
              <a:rPr lang="en-US" dirty="0"/>
              <a:t>Active scanning of application components and vulnerabilities databases to confirm that all modules have been patched to protect against newly discovered threats.</a:t>
            </a:r>
          </a:p>
          <a:p>
            <a:pPr lvl="1"/>
            <a:r>
              <a:rPr lang="en-US" dirty="0"/>
              <a:t>A bug bounty program to triage and investigate issues reported by users.</a:t>
            </a:r>
          </a:p>
          <a:p>
            <a:pPr lvl="1"/>
            <a:r>
              <a:rPr lang="en-US" dirty="0"/>
              <a:t>Customer feedback and support calls.</a:t>
            </a:r>
          </a:p>
          <a:p>
            <a:pPr lvl="1"/>
            <a:r>
              <a:rPr lang="en-US" dirty="0"/>
              <a:t>Periodic re-testing of the application.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Situational Awareness</a:t>
            </a:r>
          </a:p>
        </p:txBody>
      </p:sp>
      <p:pic>
        <p:nvPicPr>
          <p:cNvPr id="2050" name="Picture 2" descr="Image result for rad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354" y="2289789"/>
            <a:ext cx="1294446" cy="130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bug png">
            <a:extLst>
              <a:ext uri="{FF2B5EF4-FFF2-40B4-BE49-F238E27FC236}">
                <a16:creationId xmlns:a16="http://schemas.microsoft.com/office/drawing/2014/main" id="{E1F3BF92-4A7F-4BB2-982B-08F4D03A9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849062" y="1275331"/>
            <a:ext cx="404166" cy="51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bug png">
            <a:extLst>
              <a:ext uri="{FF2B5EF4-FFF2-40B4-BE49-F238E27FC236}">
                <a16:creationId xmlns:a16="http://schemas.microsoft.com/office/drawing/2014/main" id="{CD922800-95C5-4234-8BA6-B172852AA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81575">
            <a:off x="6686674" y="3256381"/>
            <a:ext cx="404166" cy="51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bug png">
            <a:extLst>
              <a:ext uri="{FF2B5EF4-FFF2-40B4-BE49-F238E27FC236}">
                <a16:creationId xmlns:a16="http://schemas.microsoft.com/office/drawing/2014/main" id="{A4A3B5F2-F7C0-4F7E-81B1-D8B814082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86245">
            <a:off x="8465775" y="1902671"/>
            <a:ext cx="404166" cy="51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bug png">
            <a:extLst>
              <a:ext uri="{FF2B5EF4-FFF2-40B4-BE49-F238E27FC236}">
                <a16:creationId xmlns:a16="http://schemas.microsoft.com/office/drawing/2014/main" id="{14E55F05-EBF4-4B38-AA0D-DA36D29F0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10715">
            <a:off x="8348706" y="4468510"/>
            <a:ext cx="404166" cy="51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40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Falls into two categories:</a:t>
            </a:r>
          </a:p>
          <a:p>
            <a:pPr lvl="1"/>
            <a:r>
              <a:rPr lang="en-US" dirty="0"/>
              <a:t>Passive: Events are logged and examined after they occur.</a:t>
            </a:r>
          </a:p>
          <a:p>
            <a:pPr lvl="1"/>
            <a:r>
              <a:rPr lang="en-US" dirty="0"/>
              <a:t>Active: Events are both logged and responded to continuously in real-time.</a:t>
            </a:r>
          </a:p>
          <a:p>
            <a:r>
              <a:rPr lang="en-US" dirty="0"/>
              <a:t>Components you can monitor:</a:t>
            </a:r>
          </a:p>
          <a:p>
            <a:pPr lvl="1"/>
            <a:r>
              <a:rPr lang="en-US" dirty="0"/>
              <a:t>System and application logs</a:t>
            </a:r>
          </a:p>
          <a:p>
            <a:pPr lvl="1"/>
            <a:r>
              <a:rPr lang="en-US" dirty="0"/>
              <a:t>Application heartbeats</a:t>
            </a:r>
          </a:p>
          <a:p>
            <a:pPr lvl="1"/>
            <a:r>
              <a:rPr lang="en-US" dirty="0"/>
              <a:t>Intra-application communications</a:t>
            </a:r>
          </a:p>
          <a:p>
            <a:pPr lvl="1"/>
            <a:r>
              <a:rPr lang="en-US" dirty="0"/>
              <a:t>System and service response codes (or lack thereof)</a:t>
            </a:r>
          </a:p>
          <a:p>
            <a:pPr lvl="1"/>
            <a:r>
              <a:rPr lang="en-US" dirty="0"/>
              <a:t>CPU, RAM, disk, network interface, and other resource utilization</a:t>
            </a:r>
          </a:p>
          <a:p>
            <a:pPr lvl="1"/>
            <a:r>
              <a:rPr lang="en-US" dirty="0"/>
              <a:t>Client requests and service responses</a:t>
            </a:r>
          </a:p>
          <a:p>
            <a:pPr lvl="1"/>
            <a:r>
              <a:rPr lang="en-US" dirty="0"/>
              <a:t>Application, system, and network activity</a:t>
            </a:r>
          </a:p>
          <a:p>
            <a:pPr lvl="1"/>
            <a:r>
              <a:rPr lang="en-US" dirty="0"/>
              <a:t>Platform or application configuration changes (especially when running on cloud/web hosts)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Monitoring (Slide 1 of 2)</a:t>
            </a:r>
          </a:p>
        </p:txBody>
      </p:sp>
      <p:pic>
        <p:nvPicPr>
          <p:cNvPr id="3074" name="Picture 2" descr="Image result for binocul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8785" flipH="1">
            <a:off x="6551352" y="4757788"/>
            <a:ext cx="2347341" cy="198173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29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security monitoring:</a:t>
            </a:r>
          </a:p>
          <a:p>
            <a:pPr lvl="1"/>
            <a:r>
              <a:rPr lang="en-US" dirty="0"/>
              <a:t>Is now the norm for effective security operations.</a:t>
            </a:r>
          </a:p>
          <a:p>
            <a:pPr lvl="1"/>
            <a:r>
              <a:rPr lang="en-US" dirty="0"/>
              <a:t>Must be constant, using automation to ease the burden on administrators.</a:t>
            </a:r>
          </a:p>
          <a:p>
            <a:pPr lvl="1"/>
            <a:r>
              <a:rPr lang="en-US" dirty="0"/>
              <a:t>Requires you do more than occasionally scan logs or only scan after an event is detected.</a:t>
            </a:r>
          </a:p>
          <a:p>
            <a:pPr lvl="1"/>
            <a:r>
              <a:rPr lang="en-US" dirty="0"/>
              <a:t>May combine passive and active monitoring.</a:t>
            </a:r>
          </a:p>
          <a:p>
            <a:pPr lvl="1"/>
            <a:r>
              <a:rPr lang="en-US" dirty="0"/>
              <a:t>Needs to be supplemented with manual monitoring and human oversight.</a:t>
            </a:r>
          </a:p>
          <a:p>
            <a:r>
              <a:rPr lang="en-US" dirty="0"/>
              <a:t>If you depend only on automated systems, you run the risk of false reporting by systems that are not properly configured or updated.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Monitoring (Slide 2 of 2)</a:t>
            </a:r>
          </a:p>
        </p:txBody>
      </p:sp>
      <p:pic>
        <p:nvPicPr>
          <p:cNvPr id="3074" name="Picture 2" descr="Image result for binocul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8785" flipH="1">
            <a:off x="6367663" y="3987991"/>
            <a:ext cx="2347341" cy="198173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60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3">
            <a:extLst>
              <a:ext uri="{FF2B5EF4-FFF2-40B4-BE49-F238E27FC236}">
                <a16:creationId xmlns:a16="http://schemas.microsoft.com/office/drawing/2014/main" id="{B5696B53-5341-4E2B-B9D7-1981F5E3CDE8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886200"/>
          <a:ext cx="6454513" cy="1829927"/>
        </p:xfrm>
        <a:graphic>
          <a:graphicData uri="http://schemas.openxmlformats.org/drawingml/2006/table">
            <a:tbl>
              <a:tblPr/>
              <a:tblGrid>
                <a:gridCol w="1076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9004">
                  <a:extLst>
                    <a:ext uri="{9D8B030D-6E8A-4147-A177-3AD203B41FA5}">
                      <a16:colId xmlns:a16="http://schemas.microsoft.com/office/drawing/2014/main" val="2908773480"/>
                    </a:ext>
                  </a:extLst>
                </a:gridCol>
              </a:tblGrid>
              <a:tr h="43200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Alarm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Silence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True Alarm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True Positive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: Alarm sounds during actual incident.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True Negative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: Alarm silent, and there is no incident.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91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False Alarm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False Positive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: Alarm sounds, although there is no incident.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False Negative</a:t>
                      </a: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: Alarm does not sound, even though there is an actual incident.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8424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27365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Enable you to automate monitoring of your systems.</a:t>
            </a:r>
          </a:p>
          <a:p>
            <a:r>
              <a:rPr lang="en-US" dirty="0"/>
              <a:t>Intrusion detection system (IDS):</a:t>
            </a:r>
          </a:p>
          <a:p>
            <a:pPr lvl="1"/>
            <a:r>
              <a:rPr lang="en-US" dirty="0"/>
              <a:t>Passive system that logs unauthorized activities on both the network and hosts.</a:t>
            </a:r>
          </a:p>
          <a:p>
            <a:r>
              <a:rPr lang="en-US" dirty="0"/>
              <a:t>Intrusion prevention system (IPS):</a:t>
            </a:r>
          </a:p>
          <a:p>
            <a:pPr lvl="1"/>
            <a:r>
              <a:rPr lang="en-US" dirty="0"/>
              <a:t>In addition to detection, responds to suspicious activity—e.g., blocking offending traffic.</a:t>
            </a:r>
          </a:p>
          <a:p>
            <a:pPr lvl="1"/>
            <a:r>
              <a:rPr lang="en-US" dirty="0"/>
              <a:t>Network administrator must ensure that legitimate traffic is not accidentally blocked.</a:t>
            </a:r>
          </a:p>
          <a:p>
            <a:r>
              <a:rPr lang="en-US" dirty="0"/>
              <a:t>These systems may monitor network traffic, access to resources on host computers, or both.</a:t>
            </a:r>
          </a:p>
          <a:p>
            <a:r>
              <a:rPr lang="en-US" dirty="0"/>
              <a:t>With intrusion detection and prevention systems, you must be concerned about false alarms.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 and Prevention</a:t>
            </a:r>
          </a:p>
        </p:txBody>
      </p:sp>
      <p:pic>
        <p:nvPicPr>
          <p:cNvPr id="4098" name="Picture 2" descr="Image result for burg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91400" y="4554171"/>
            <a:ext cx="1231211" cy="178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AF8B05-9516-40F9-8B11-A8D218936909}"/>
              </a:ext>
            </a:extLst>
          </p:cNvPr>
          <p:cNvSpPr/>
          <p:nvPr/>
        </p:nvSpPr>
        <p:spPr>
          <a:xfrm rot="5400000" flipV="1">
            <a:off x="2839808" y="5627322"/>
            <a:ext cx="439694" cy="239999"/>
          </a:xfrm>
          <a:custGeom>
            <a:avLst/>
            <a:gdLst>
              <a:gd name="connsiteX0" fmla="*/ 0 w 3940404"/>
              <a:gd name="connsiteY0" fmla="*/ 395926 h 427857"/>
              <a:gd name="connsiteX1" fmla="*/ 2309567 w 3940404"/>
              <a:gd name="connsiteY1" fmla="*/ 405352 h 427857"/>
              <a:gd name="connsiteX2" fmla="*/ 3271101 w 3940404"/>
              <a:gd name="connsiteY2" fmla="*/ 141402 h 427857"/>
              <a:gd name="connsiteX3" fmla="*/ 3940404 w 3940404"/>
              <a:gd name="connsiteY3" fmla="*/ 0 h 427857"/>
              <a:gd name="connsiteX0" fmla="*/ 0 w 3940404"/>
              <a:gd name="connsiteY0" fmla="*/ 395926 h 407230"/>
              <a:gd name="connsiteX1" fmla="*/ 1677972 w 3940404"/>
              <a:gd name="connsiteY1" fmla="*/ 358218 h 407230"/>
              <a:gd name="connsiteX2" fmla="*/ 3271101 w 3940404"/>
              <a:gd name="connsiteY2" fmla="*/ 141402 h 407230"/>
              <a:gd name="connsiteX3" fmla="*/ 3940404 w 3940404"/>
              <a:gd name="connsiteY3" fmla="*/ 0 h 407230"/>
              <a:gd name="connsiteX0" fmla="*/ 0 w 3940404"/>
              <a:gd name="connsiteY0" fmla="*/ 395926 h 395926"/>
              <a:gd name="connsiteX1" fmla="*/ 1677972 w 3940404"/>
              <a:gd name="connsiteY1" fmla="*/ 358218 h 395926"/>
              <a:gd name="connsiteX2" fmla="*/ 3271101 w 3940404"/>
              <a:gd name="connsiteY2" fmla="*/ 141402 h 395926"/>
              <a:gd name="connsiteX3" fmla="*/ 3940404 w 3940404"/>
              <a:gd name="connsiteY3" fmla="*/ 0 h 395926"/>
              <a:gd name="connsiteX0" fmla="*/ 0 w 3940404"/>
              <a:gd name="connsiteY0" fmla="*/ 395926 h 405352"/>
              <a:gd name="connsiteX1" fmla="*/ 1687398 w 3940404"/>
              <a:gd name="connsiteY1" fmla="*/ 405352 h 405352"/>
              <a:gd name="connsiteX2" fmla="*/ 3271101 w 3940404"/>
              <a:gd name="connsiteY2" fmla="*/ 141402 h 405352"/>
              <a:gd name="connsiteX3" fmla="*/ 3940404 w 3940404"/>
              <a:gd name="connsiteY3" fmla="*/ 0 h 405352"/>
              <a:gd name="connsiteX0" fmla="*/ 0 w 3940404"/>
              <a:gd name="connsiteY0" fmla="*/ 395926 h 417777"/>
              <a:gd name="connsiteX1" fmla="*/ 1687398 w 3940404"/>
              <a:gd name="connsiteY1" fmla="*/ 405352 h 417777"/>
              <a:gd name="connsiteX2" fmla="*/ 3110845 w 3940404"/>
              <a:gd name="connsiteY2" fmla="*/ 207389 h 417777"/>
              <a:gd name="connsiteX3" fmla="*/ 3940404 w 3940404"/>
              <a:gd name="connsiteY3" fmla="*/ 0 h 417777"/>
              <a:gd name="connsiteX0" fmla="*/ 0 w 3921551"/>
              <a:gd name="connsiteY0" fmla="*/ 254524 h 276375"/>
              <a:gd name="connsiteX1" fmla="*/ 1687398 w 3921551"/>
              <a:gd name="connsiteY1" fmla="*/ 263950 h 276375"/>
              <a:gd name="connsiteX2" fmla="*/ 3110845 w 3921551"/>
              <a:gd name="connsiteY2" fmla="*/ 65987 h 276375"/>
              <a:gd name="connsiteX3" fmla="*/ 3921551 w 3921551"/>
              <a:gd name="connsiteY3" fmla="*/ 0 h 276375"/>
              <a:gd name="connsiteX0" fmla="*/ 0 w 3921551"/>
              <a:gd name="connsiteY0" fmla="*/ 256425 h 278276"/>
              <a:gd name="connsiteX1" fmla="*/ 1687398 w 3921551"/>
              <a:gd name="connsiteY1" fmla="*/ 265851 h 278276"/>
              <a:gd name="connsiteX2" fmla="*/ 3110845 w 3921551"/>
              <a:gd name="connsiteY2" fmla="*/ 67888 h 278276"/>
              <a:gd name="connsiteX3" fmla="*/ 3921551 w 3921551"/>
              <a:gd name="connsiteY3" fmla="*/ 1901 h 278276"/>
              <a:gd name="connsiteX0" fmla="*/ 0 w 3921551"/>
              <a:gd name="connsiteY0" fmla="*/ 255666 h 275453"/>
              <a:gd name="connsiteX1" fmla="*/ 1687398 w 3921551"/>
              <a:gd name="connsiteY1" fmla="*/ 265092 h 275453"/>
              <a:gd name="connsiteX2" fmla="*/ 2780907 w 3921551"/>
              <a:gd name="connsiteY2" fmla="*/ 95409 h 275453"/>
              <a:gd name="connsiteX3" fmla="*/ 3921551 w 3921551"/>
              <a:gd name="connsiteY3" fmla="*/ 1142 h 27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551" h="275453">
                <a:moveTo>
                  <a:pt x="0" y="255666"/>
                </a:moveTo>
                <a:cubicBezTo>
                  <a:pt x="562466" y="258808"/>
                  <a:pt x="1223914" y="291801"/>
                  <a:pt x="1687398" y="265092"/>
                </a:cubicBezTo>
                <a:cubicBezTo>
                  <a:pt x="2150882" y="238383"/>
                  <a:pt x="2408548" y="139401"/>
                  <a:pt x="2780907" y="95409"/>
                </a:cubicBezTo>
                <a:cubicBezTo>
                  <a:pt x="3153266" y="51417"/>
                  <a:pt x="3242035" y="-9071"/>
                  <a:pt x="3921551" y="1142"/>
                </a:cubicBezTo>
              </a:path>
            </a:pathLst>
          </a:custGeom>
          <a:noFill/>
          <a:ln w="28575" cap="flat" cmpd="sng" algn="ctr">
            <a:solidFill>
              <a:srgbClr val="009DDC"/>
            </a:solidFill>
            <a:prstDash val="solid"/>
            <a:headEnd type="stealth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E2FC8-00F1-4F06-B834-6F7FB6A11C83}"/>
              </a:ext>
            </a:extLst>
          </p:cNvPr>
          <p:cNvSpPr/>
          <p:nvPr/>
        </p:nvSpPr>
        <p:spPr>
          <a:xfrm>
            <a:off x="1993769" y="5938886"/>
            <a:ext cx="2198664" cy="4924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300" kern="0" dirty="0">
                <a:solidFill>
                  <a:srgbClr val="009DDC"/>
                </a:solidFill>
                <a:latin typeface="Calibri"/>
                <a:cs typeface="Calibri"/>
              </a:rPr>
              <a:t>May lead system operator to eventually ignore alarms.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06F5BF-15FF-4A0D-B137-85D6B45E776C}"/>
              </a:ext>
            </a:extLst>
          </p:cNvPr>
          <p:cNvSpPr/>
          <p:nvPr/>
        </p:nvSpPr>
        <p:spPr>
          <a:xfrm>
            <a:off x="5116239" y="5967167"/>
            <a:ext cx="1493288" cy="4924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300" kern="0" dirty="0">
                <a:solidFill>
                  <a:srgbClr val="009DDC"/>
                </a:solidFill>
                <a:latin typeface="Calibri"/>
                <a:cs typeface="Calibri"/>
              </a:rPr>
              <a:t>May lead to a false sense of security.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35DB44-6BA4-4D9C-84A3-691472047179}"/>
              </a:ext>
            </a:extLst>
          </p:cNvPr>
          <p:cNvSpPr/>
          <p:nvPr/>
        </p:nvSpPr>
        <p:spPr>
          <a:xfrm rot="4813652">
            <a:off x="5511713" y="5687681"/>
            <a:ext cx="439694" cy="119284"/>
          </a:xfrm>
          <a:custGeom>
            <a:avLst/>
            <a:gdLst>
              <a:gd name="connsiteX0" fmla="*/ 0 w 3940404"/>
              <a:gd name="connsiteY0" fmla="*/ 395926 h 427857"/>
              <a:gd name="connsiteX1" fmla="*/ 2309567 w 3940404"/>
              <a:gd name="connsiteY1" fmla="*/ 405352 h 427857"/>
              <a:gd name="connsiteX2" fmla="*/ 3271101 w 3940404"/>
              <a:gd name="connsiteY2" fmla="*/ 141402 h 427857"/>
              <a:gd name="connsiteX3" fmla="*/ 3940404 w 3940404"/>
              <a:gd name="connsiteY3" fmla="*/ 0 h 427857"/>
              <a:gd name="connsiteX0" fmla="*/ 0 w 3940404"/>
              <a:gd name="connsiteY0" fmla="*/ 395926 h 407230"/>
              <a:gd name="connsiteX1" fmla="*/ 1677972 w 3940404"/>
              <a:gd name="connsiteY1" fmla="*/ 358218 h 407230"/>
              <a:gd name="connsiteX2" fmla="*/ 3271101 w 3940404"/>
              <a:gd name="connsiteY2" fmla="*/ 141402 h 407230"/>
              <a:gd name="connsiteX3" fmla="*/ 3940404 w 3940404"/>
              <a:gd name="connsiteY3" fmla="*/ 0 h 407230"/>
              <a:gd name="connsiteX0" fmla="*/ 0 w 3940404"/>
              <a:gd name="connsiteY0" fmla="*/ 395926 h 395926"/>
              <a:gd name="connsiteX1" fmla="*/ 1677972 w 3940404"/>
              <a:gd name="connsiteY1" fmla="*/ 358218 h 395926"/>
              <a:gd name="connsiteX2" fmla="*/ 3271101 w 3940404"/>
              <a:gd name="connsiteY2" fmla="*/ 141402 h 395926"/>
              <a:gd name="connsiteX3" fmla="*/ 3940404 w 3940404"/>
              <a:gd name="connsiteY3" fmla="*/ 0 h 395926"/>
              <a:gd name="connsiteX0" fmla="*/ 0 w 3940404"/>
              <a:gd name="connsiteY0" fmla="*/ 395926 h 405352"/>
              <a:gd name="connsiteX1" fmla="*/ 1687398 w 3940404"/>
              <a:gd name="connsiteY1" fmla="*/ 405352 h 405352"/>
              <a:gd name="connsiteX2" fmla="*/ 3271101 w 3940404"/>
              <a:gd name="connsiteY2" fmla="*/ 141402 h 405352"/>
              <a:gd name="connsiteX3" fmla="*/ 3940404 w 3940404"/>
              <a:gd name="connsiteY3" fmla="*/ 0 h 405352"/>
              <a:gd name="connsiteX0" fmla="*/ 0 w 3940404"/>
              <a:gd name="connsiteY0" fmla="*/ 395926 h 417777"/>
              <a:gd name="connsiteX1" fmla="*/ 1687398 w 3940404"/>
              <a:gd name="connsiteY1" fmla="*/ 405352 h 417777"/>
              <a:gd name="connsiteX2" fmla="*/ 3110845 w 3940404"/>
              <a:gd name="connsiteY2" fmla="*/ 207389 h 417777"/>
              <a:gd name="connsiteX3" fmla="*/ 3940404 w 3940404"/>
              <a:gd name="connsiteY3" fmla="*/ 0 h 417777"/>
              <a:gd name="connsiteX0" fmla="*/ 0 w 3921551"/>
              <a:gd name="connsiteY0" fmla="*/ 254524 h 276375"/>
              <a:gd name="connsiteX1" fmla="*/ 1687398 w 3921551"/>
              <a:gd name="connsiteY1" fmla="*/ 263950 h 276375"/>
              <a:gd name="connsiteX2" fmla="*/ 3110845 w 3921551"/>
              <a:gd name="connsiteY2" fmla="*/ 65987 h 276375"/>
              <a:gd name="connsiteX3" fmla="*/ 3921551 w 3921551"/>
              <a:gd name="connsiteY3" fmla="*/ 0 h 276375"/>
              <a:gd name="connsiteX0" fmla="*/ 0 w 3921551"/>
              <a:gd name="connsiteY0" fmla="*/ 256425 h 278276"/>
              <a:gd name="connsiteX1" fmla="*/ 1687398 w 3921551"/>
              <a:gd name="connsiteY1" fmla="*/ 265851 h 278276"/>
              <a:gd name="connsiteX2" fmla="*/ 3110845 w 3921551"/>
              <a:gd name="connsiteY2" fmla="*/ 67888 h 278276"/>
              <a:gd name="connsiteX3" fmla="*/ 3921551 w 3921551"/>
              <a:gd name="connsiteY3" fmla="*/ 1901 h 278276"/>
              <a:gd name="connsiteX0" fmla="*/ 0 w 3921551"/>
              <a:gd name="connsiteY0" fmla="*/ 255666 h 275453"/>
              <a:gd name="connsiteX1" fmla="*/ 1687398 w 3921551"/>
              <a:gd name="connsiteY1" fmla="*/ 265092 h 275453"/>
              <a:gd name="connsiteX2" fmla="*/ 2780907 w 3921551"/>
              <a:gd name="connsiteY2" fmla="*/ 95409 h 275453"/>
              <a:gd name="connsiteX3" fmla="*/ 3921551 w 3921551"/>
              <a:gd name="connsiteY3" fmla="*/ 1142 h 27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551" h="275453">
                <a:moveTo>
                  <a:pt x="0" y="255666"/>
                </a:moveTo>
                <a:cubicBezTo>
                  <a:pt x="562466" y="258808"/>
                  <a:pt x="1223914" y="291801"/>
                  <a:pt x="1687398" y="265092"/>
                </a:cubicBezTo>
                <a:cubicBezTo>
                  <a:pt x="2150882" y="238383"/>
                  <a:pt x="2408548" y="139401"/>
                  <a:pt x="2780907" y="95409"/>
                </a:cubicBezTo>
                <a:cubicBezTo>
                  <a:pt x="3153266" y="51417"/>
                  <a:pt x="3242035" y="-9071"/>
                  <a:pt x="3921551" y="1142"/>
                </a:cubicBezTo>
              </a:path>
            </a:pathLst>
          </a:custGeom>
          <a:noFill/>
          <a:ln w="28575" cap="flat" cmpd="sng" algn="ctr">
            <a:solidFill>
              <a:srgbClr val="009DDC"/>
            </a:solidFill>
            <a:prstDash val="solid"/>
            <a:headEnd type="stealth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4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Placement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8E831D2-77B9-4A69-8A79-D6E3DBE734D4}"/>
              </a:ext>
            </a:extLst>
          </p:cNvPr>
          <p:cNvGrpSpPr/>
          <p:nvPr/>
        </p:nvGrpSpPr>
        <p:grpSpPr>
          <a:xfrm>
            <a:off x="738137" y="1058556"/>
            <a:ext cx="7667726" cy="5303718"/>
            <a:chOff x="1875836" y="215659"/>
            <a:chExt cx="8440328" cy="5961687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32A12C0-29D5-4FDA-BBD2-9D30B1632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836" y="680654"/>
              <a:ext cx="8440328" cy="5496692"/>
            </a:xfrm>
            <a:prstGeom prst="rect">
              <a:avLst/>
            </a:prstGeom>
          </p:spPr>
        </p:pic>
        <p:pic>
          <p:nvPicPr>
            <p:cNvPr id="47" name="Picture 3" descr="C:\Users\ecoffey\AppData\Local\Temp\Rar$DRa0.963\Cisco Icons November\30029_Device_firewall_3130\Png_256\30029_Device_firewall_3130_critical_256.png">
              <a:extLst>
                <a:ext uri="{FF2B5EF4-FFF2-40B4-BE49-F238E27FC236}">
                  <a16:creationId xmlns:a16="http://schemas.microsoft.com/office/drawing/2014/main" id="{57FB8D0D-88EA-43EF-86FB-464667BAB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0159" y="2536164"/>
              <a:ext cx="1026301" cy="1412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 descr="C:\Users\ecoffey\AppData\Local\Temp\Rar$DRa0.281\Cisco Icons November\30072_Device_server_3156\Png_256\30072_Device_server_3156_unknown_256.png">
              <a:extLst>
                <a:ext uri="{FF2B5EF4-FFF2-40B4-BE49-F238E27FC236}">
                  <a16:creationId xmlns:a16="http://schemas.microsoft.com/office/drawing/2014/main" id="{4E937832-992C-4F77-810F-117129FD2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729" y="3286313"/>
              <a:ext cx="717636" cy="1032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 descr="C:\Users\ecoffey\AppData\Local\Temp\Rar$DRa0.281\Cisco Icons November\30072_Device_server_3156\Png_256\30072_Device_server_3156_unknown_256.png">
              <a:extLst>
                <a:ext uri="{FF2B5EF4-FFF2-40B4-BE49-F238E27FC236}">
                  <a16:creationId xmlns:a16="http://schemas.microsoft.com/office/drawing/2014/main" id="{311FCD26-823F-49E7-975F-1778DE0C9B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5762" y="3286313"/>
              <a:ext cx="717636" cy="1032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6" descr="C:\Users\ecoffey\AppData\Local\Temp\Rar$DRa0.281\Cisco Icons November\30072_Device_server_3156\Png_256\30072_Device_server_3156_unknown_256.png">
              <a:extLst>
                <a:ext uri="{FF2B5EF4-FFF2-40B4-BE49-F238E27FC236}">
                  <a16:creationId xmlns:a16="http://schemas.microsoft.com/office/drawing/2014/main" id="{1649C25B-EF80-4A70-88E5-BDBD22833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2373" y="3276587"/>
              <a:ext cx="717636" cy="1032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 descr="C:\Users\ecoffey\AppData\Local\Temp\Rar$DRa0.281\Cisco Icons November\30072_Device_server_3156\Png_256\30072_Device_server_3156_unknown_256.png">
              <a:extLst>
                <a:ext uri="{FF2B5EF4-FFF2-40B4-BE49-F238E27FC236}">
                  <a16:creationId xmlns:a16="http://schemas.microsoft.com/office/drawing/2014/main" id="{CC41A8AB-1B8B-48FF-9BA9-A929C2D0F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5254" y="3286313"/>
              <a:ext cx="717636" cy="1032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DFE1823-55E7-4B5D-AE74-DAC75163B94B}"/>
                </a:ext>
              </a:extLst>
            </p:cNvPr>
            <p:cNvSpPr/>
            <p:nvPr/>
          </p:nvSpPr>
          <p:spPr>
            <a:xfrm>
              <a:off x="6193766" y="1587260"/>
              <a:ext cx="422694" cy="776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5137E4-933B-43F6-AED8-78A4E413075B}"/>
                </a:ext>
              </a:extLst>
            </p:cNvPr>
            <p:cNvSpPr/>
            <p:nvPr/>
          </p:nvSpPr>
          <p:spPr>
            <a:xfrm>
              <a:off x="5590159" y="1673523"/>
              <a:ext cx="422694" cy="776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4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0B881C56-0E45-4B56-83B6-C6A20904F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0159" y="1823876"/>
              <a:ext cx="999973" cy="565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4" descr="C:\Users\ecoffey\AppData\Local\Temp\Rar$DRa0.400\30009_Device_cloud_white_default_256.png">
              <a:extLst>
                <a:ext uri="{FF2B5EF4-FFF2-40B4-BE49-F238E27FC236}">
                  <a16:creationId xmlns:a16="http://schemas.microsoft.com/office/drawing/2014/main" id="{81DE51C2-6D56-444E-9AEE-4DE197BE8B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58"/>
            <a:stretch/>
          </p:blipFill>
          <p:spPr bwMode="auto">
            <a:xfrm>
              <a:off x="5114785" y="215659"/>
              <a:ext cx="1950720" cy="1608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389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log security events. </a:t>
            </a:r>
          </a:p>
          <a:p>
            <a:r>
              <a:rPr lang="en-US" dirty="0"/>
              <a:t>System operators and security specialists find this information helpful for:</a:t>
            </a:r>
          </a:p>
          <a:p>
            <a:pPr lvl="1"/>
            <a:r>
              <a:rPr lang="en-US" dirty="0"/>
              <a:t>Detecting attacks and other security-related events.</a:t>
            </a:r>
          </a:p>
          <a:p>
            <a:pPr lvl="1"/>
            <a:r>
              <a:rPr lang="en-US" dirty="0"/>
              <a:t>Obtaining data for incident investigation.</a:t>
            </a:r>
          </a:p>
          <a:p>
            <a:pPr lvl="1"/>
            <a:r>
              <a:rPr lang="en-US" dirty="0"/>
              <a:t>Establishing baselines for security monitoring systems.</a:t>
            </a:r>
          </a:p>
          <a:p>
            <a:pPr lvl="1"/>
            <a:r>
              <a:rPr lang="en-US" dirty="0"/>
              <a:t>Tracking repudiation and implementing related controls.</a:t>
            </a:r>
          </a:p>
          <a:p>
            <a:pPr lvl="1"/>
            <a:r>
              <a:rPr lang="en-US" dirty="0"/>
              <a:t>Monitoring policy violations.</a:t>
            </a:r>
          </a:p>
          <a:p>
            <a:r>
              <a:rPr lang="en-US" dirty="0"/>
              <a:t>Note that this information would also be very instructive to an attacker.</a:t>
            </a:r>
          </a:p>
          <a:p>
            <a:pPr lvl="1"/>
            <a:r>
              <a:rPr lang="en-US" dirty="0"/>
              <a:t>Make sure security logs are stored in a protected area where attackers cannot access them.</a:t>
            </a:r>
          </a:p>
          <a:p>
            <a:pPr lvl="1"/>
            <a:r>
              <a:rPr lang="en-US" dirty="0"/>
              <a:t>Keep process monitoring, auditing, and transaction logs separate from security logs.</a:t>
            </a:r>
          </a:p>
          <a:p>
            <a:pPr lvl="1"/>
            <a:r>
              <a:rPr lang="en-US" dirty="0"/>
              <a:t>Protect communications between IDS/IPS sensors and their console through encryption.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656120660"/>
      </p:ext>
    </p:extLst>
  </p:cSld>
  <p:clrMapOvr>
    <a:masterClrMapping/>
  </p:clrMapOvr>
</p:sld>
</file>

<file path=ppt/theme/theme1.xml><?xml version="1.0" encoding="utf-8"?>
<a:theme xmlns:a="http://schemas.openxmlformats.org/drawingml/2006/main" name="CNX">
  <a:themeElements>
    <a:clrScheme name="CNX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F05323"/>
      </a:accent3>
      <a:accent4>
        <a:srgbClr val="1D3764"/>
      </a:accent4>
      <a:accent5>
        <a:srgbClr val="C1C5C9"/>
      </a:accent5>
      <a:accent6>
        <a:srgbClr val="009DDC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7" id="{28BAE127-A3FD-A04B-A586-7D7FEDE49638}" vid="{6F1373EB-6DC0-594B-9B1F-E3850451F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CNX</Template>
  <TotalTime>41</TotalTime>
  <Words>1991</Words>
  <Application>Microsoft Office PowerPoint</Application>
  <PresentationFormat>On-screen Show (4:3)</PresentationFormat>
  <Paragraphs>206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CNX</vt:lpstr>
      <vt:lpstr>Maintaining Security in Deployed Software</vt:lpstr>
      <vt:lpstr>PowerPoint Presentation</vt:lpstr>
      <vt:lpstr>Emerging Security Problems</vt:lpstr>
      <vt:lpstr>Situational Awareness</vt:lpstr>
      <vt:lpstr>Security Monitoring (Slide 1 of 2)</vt:lpstr>
      <vt:lpstr>Security Monitoring (Slide 2 of 2)</vt:lpstr>
      <vt:lpstr>Intrusion Detection and Prevention</vt:lpstr>
      <vt:lpstr>Monitor Placement</vt:lpstr>
      <vt:lpstr>Logging</vt:lpstr>
      <vt:lpstr>Monitor and Log a Deployed Application (Slide 1 of 2)</vt:lpstr>
      <vt:lpstr>Monitor and Log a Deployed Application (Slide 2 of 2)</vt:lpstr>
      <vt:lpstr>Activity: Monitoring and Logging a Deployed Application</vt:lpstr>
      <vt:lpstr>PowerPoint Presentation</vt:lpstr>
      <vt:lpstr>Maintenance (Slide 1 of 2)</vt:lpstr>
      <vt:lpstr>Maintenance (Slide 2 of 2)</vt:lpstr>
      <vt:lpstr>Patches and Updates (Slide 1 of 2)</vt:lpstr>
      <vt:lpstr>Patches and Updates (Slide 2 of 2)</vt:lpstr>
      <vt:lpstr>Uninstallation and Deprovisioning (Slide 1 of 2)</vt:lpstr>
      <vt:lpstr>Uninstallation and Deprovisioning (Slide 2 of 2)</vt:lpstr>
      <vt:lpstr>Maintaining Security of Deployed Software (Slide 1 of 4)</vt:lpstr>
      <vt:lpstr>Maintaining Security of Deployed Software (Slide 2 of 4)</vt:lpstr>
      <vt:lpstr>Maintaining Security of Deployed Software (Slide 3 of 4)</vt:lpstr>
      <vt:lpstr>Maintaining Security of Deployed Software (Slide 4 of 4)</vt:lpstr>
      <vt:lpstr>Activity: Maintaining Security After 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Maintaining Security in Deployed Software</dc:title>
  <dc:creator>Brian Sullivan</dc:creator>
  <cp:lastModifiedBy>Michelle Farney</cp:lastModifiedBy>
  <cp:revision>7</cp:revision>
  <dcterms:created xsi:type="dcterms:W3CDTF">2020-03-16T19:29:00Z</dcterms:created>
  <dcterms:modified xsi:type="dcterms:W3CDTF">2020-04-07T14:05:19Z</dcterms:modified>
</cp:coreProperties>
</file>