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notesMasterIdLst>
    <p:notesMasterId r:id="rId36"/>
  </p:notesMasterIdLst>
  <p:handoutMasterIdLst>
    <p:handoutMasterId r:id="rId37"/>
  </p:handoutMasterIdLst>
  <p:sldIdLst>
    <p:sldId id="457" r:id="rId2"/>
    <p:sldId id="460" r:id="rId3"/>
    <p:sldId id="472" r:id="rId4"/>
    <p:sldId id="473" r:id="rId5"/>
    <p:sldId id="474" r:id="rId6"/>
    <p:sldId id="488" r:id="rId7"/>
    <p:sldId id="475" r:id="rId8"/>
    <p:sldId id="479" r:id="rId9"/>
    <p:sldId id="480" r:id="rId10"/>
    <p:sldId id="481" r:id="rId11"/>
    <p:sldId id="482" r:id="rId12"/>
    <p:sldId id="483" r:id="rId13"/>
    <p:sldId id="489" r:id="rId14"/>
    <p:sldId id="490" r:id="rId15"/>
    <p:sldId id="476" r:id="rId16"/>
    <p:sldId id="491" r:id="rId17"/>
    <p:sldId id="477" r:id="rId18"/>
    <p:sldId id="478" r:id="rId19"/>
    <p:sldId id="485" r:id="rId20"/>
    <p:sldId id="486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71" r:id="rId30"/>
    <p:sldId id="470" r:id="rId31"/>
    <p:sldId id="469" r:id="rId32"/>
    <p:sldId id="484" r:id="rId33"/>
    <p:sldId id="487" r:id="rId34"/>
    <p:sldId id="45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  <p:cmAuthor id="2" name="Jason P Nufryk" initials="JPN" lastIdx="1" clrIdx="1">
    <p:extLst>
      <p:ext uri="{19B8F6BF-5375-455C-9EA6-DF929625EA0E}">
        <p15:presenceInfo xmlns:p15="http://schemas.microsoft.com/office/powerpoint/2012/main" userId="7bed18f0e22187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D"/>
    <a:srgbClr val="F5F5F5"/>
    <a:srgbClr val="FBFBFB"/>
    <a:srgbClr val="F2F2F2"/>
    <a:srgbClr val="C4C4C4"/>
    <a:srgbClr val="1B3764"/>
    <a:srgbClr val="01A1DD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8" autoAdjust="0"/>
    <p:restoredTop sz="86458" autoAdjust="0"/>
  </p:normalViewPr>
  <p:slideViewPr>
    <p:cSldViewPr snapToGrid="0">
      <p:cViewPr>
        <p:scale>
          <a:sx n="70" d="100"/>
          <a:sy n="70" d="100"/>
        </p:scale>
        <p:origin x="11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1FCA484-90F5-4C80-A5AF-6095AFAFD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2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1A1732-E019-4B7E-8DB8-A1B97165E6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9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6CC00F-6FB1-49C5-85F6-9A9DF972F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919B9C0-6064-40CC-A66B-EC7BD9BEFE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5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47D7577-F081-4B08-ABEF-CE8F1F8AA2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53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67BA05B-1CFA-4307-8AAD-4B8F6F469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6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40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17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057AC0A-1609-477A-9A99-D36B0A2CC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8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D57EB6-E166-43CD-BC52-18BDC7A9C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3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71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94C81C2-694D-4D7D-A77E-22E73EEB40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85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0D55ED0-191B-4BA1-8528-2328CD4D3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58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2A8D8C1-DE20-4D91-979A-11122A90A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42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1FEB7CC-137A-4C5B-8F39-14D07259D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54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F2C6B86-13F5-4C36-9B79-F57E92D45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56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54B8F8A-79DB-433A-9067-F18F39587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859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6CA71C-EF28-4536-B2C7-C011582E7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24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D455180-5821-4BCF-BC5B-696BECC6C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26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6880241-CC2C-4B05-A31C-B6047777B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0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8350D3-45BC-4BEE-AAE7-B1F307232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6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A05DDA4-54B2-4BF1-9DB5-2F786958A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1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95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C938678-C96C-46F0-B747-1024A3A87F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69768C-8B2A-48B2-B74C-906E19461848}"/>
              </a:ext>
            </a:extLst>
          </p:cNvPr>
          <p:cNvSpPr/>
          <p:nvPr userDrawn="1"/>
        </p:nvSpPr>
        <p:spPr>
          <a:xfrm>
            <a:off x="0" y="-1"/>
            <a:ext cx="9144000" cy="948583"/>
          </a:xfrm>
          <a:prstGeom prst="rect">
            <a:avLst/>
          </a:prstGeom>
          <a:solidFill>
            <a:srgbClr val="28426C"/>
          </a:solidFill>
          <a:ln>
            <a:solidFill>
              <a:srgbClr val="284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2806" y="64556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587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  <p:sldLayoutId id="2147483948" r:id="rId28"/>
    <p:sldLayoutId id="2147483949" r:id="rId29"/>
    <p:sldLayoutId id="2147483951" r:id="rId30"/>
    <p:sldLayoutId id="2147483936" r:id="rId31"/>
    <p:sldLayoutId id="2147483939" r:id="rId3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Initiate a Data Science Project</a:t>
            </a:r>
          </a:p>
          <a:p>
            <a:r>
              <a:rPr lang="en-US" dirty="0"/>
              <a:t>Formulate a Data Science Problem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Business Issues with Data Science</a:t>
            </a:r>
          </a:p>
        </p:txBody>
      </p:sp>
    </p:spTree>
    <p:extLst>
      <p:ext uri="{BB962C8B-B14F-4D97-AF65-F5344CB8AC3E}">
        <p14:creationId xmlns:p14="http://schemas.microsoft.com/office/powerpoint/2010/main" val="361533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8B36A-B547-4F33-9377-7C7BAF93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7ECCA-44D0-4345-9C6B-590F0C15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the ultimate product, a building block, or supporting material.</a:t>
            </a:r>
          </a:p>
          <a:p>
            <a:r>
              <a:rPr lang="en-US" dirty="0"/>
              <a:t>Mandatory deliverables must be completed.</a:t>
            </a:r>
          </a:p>
          <a:p>
            <a:pPr lvl="1"/>
            <a:r>
              <a:rPr lang="en-US" dirty="0"/>
              <a:t>Example: Product recommendation system.</a:t>
            </a:r>
          </a:p>
          <a:p>
            <a:pPr lvl="1"/>
            <a:r>
              <a:rPr lang="en-US" dirty="0"/>
              <a:t>Decision-making model is mandatory.</a:t>
            </a:r>
          </a:p>
          <a:p>
            <a:pPr lvl="1"/>
            <a:r>
              <a:rPr lang="en-US" dirty="0"/>
              <a:t>Website/app is mandatory.</a:t>
            </a:r>
          </a:p>
          <a:p>
            <a:pPr lvl="1"/>
            <a:r>
              <a:rPr lang="en-US" dirty="0"/>
              <a:t>Both must exist for project to be successful.</a:t>
            </a:r>
          </a:p>
          <a:p>
            <a:r>
              <a:rPr lang="en-US" dirty="0"/>
              <a:t>Optional deliverables are nice to have, but not required.</a:t>
            </a:r>
          </a:p>
          <a:p>
            <a:pPr lvl="1"/>
            <a:r>
              <a:rPr lang="en-US" dirty="0"/>
              <a:t>Might be low-priority features.</a:t>
            </a:r>
          </a:p>
          <a:p>
            <a:pPr lvl="1"/>
            <a:r>
              <a:rPr lang="en-US" dirty="0"/>
              <a:t>Shouldn't take away time from high-priority features.</a:t>
            </a:r>
          </a:p>
          <a:p>
            <a:pPr lvl="1"/>
            <a:r>
              <a:rPr lang="en-US" dirty="0"/>
              <a:t>Example: Building a website to demonstrate results.</a:t>
            </a:r>
          </a:p>
          <a:p>
            <a:pPr lvl="1"/>
            <a:r>
              <a:rPr lang="en-US" dirty="0"/>
              <a:t>Document/slideshow will suffice if there's not enough time.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9E919-96FD-4518-8EE5-940B711C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C48B6-4DD3-484D-8E7C-DF24999CA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Deliverable</a:t>
            </a:r>
            <a:r>
              <a:rPr lang="en-US" dirty="0"/>
              <a:t>: A tangible, measurable result or outcome required to complete a project or portion of a project.</a:t>
            </a:r>
          </a:p>
        </p:txBody>
      </p:sp>
    </p:spTree>
    <p:extLst>
      <p:ext uri="{BB962C8B-B14F-4D97-AF65-F5344CB8AC3E}">
        <p14:creationId xmlns:p14="http://schemas.microsoft.com/office/powerpoint/2010/main" val="43442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331AFB-F804-49CB-A530-6A789BD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AA47-A383-4EFB-9603-3A8DF836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on various roles/responsibilities.</a:t>
            </a:r>
          </a:p>
          <a:p>
            <a:r>
              <a:rPr lang="en-US" dirty="0"/>
              <a:t>Many different types, both internal and external.</a:t>
            </a:r>
          </a:p>
          <a:p>
            <a:r>
              <a:rPr lang="en-US" dirty="0"/>
              <a:t>Common stakeholders:</a:t>
            </a:r>
          </a:p>
          <a:p>
            <a:pPr lvl="1"/>
            <a:r>
              <a:rPr lang="en-US" dirty="0"/>
              <a:t>Customers/end users</a:t>
            </a:r>
          </a:p>
          <a:p>
            <a:pPr lvl="1"/>
            <a:r>
              <a:rPr lang="en-US" dirty="0"/>
              <a:t>Sponsors/champions</a:t>
            </a:r>
          </a:p>
          <a:p>
            <a:pPr lvl="1"/>
            <a:r>
              <a:rPr lang="en-US" dirty="0"/>
              <a:t>Program/project managers</a:t>
            </a:r>
          </a:p>
          <a:p>
            <a:pPr lvl="1"/>
            <a:r>
              <a:rPr lang="en-US" dirty="0"/>
              <a:t>Team members</a:t>
            </a:r>
          </a:p>
          <a:p>
            <a:pPr lvl="1"/>
            <a:r>
              <a:rPr lang="en-US" dirty="0"/>
              <a:t>Business partners</a:t>
            </a:r>
          </a:p>
          <a:p>
            <a:pPr lvl="1"/>
            <a:r>
              <a:rPr lang="en-US" dirty="0"/>
              <a:t>Governments</a:t>
            </a:r>
          </a:p>
          <a:p>
            <a:pPr lvl="1"/>
            <a:r>
              <a:rPr lang="en-US" dirty="0"/>
              <a:t>Societies</a:t>
            </a:r>
          </a:p>
          <a:p>
            <a:r>
              <a:rPr lang="en-US" dirty="0"/>
              <a:t>Some or all of these may be relevant to your project.</a:t>
            </a:r>
          </a:p>
          <a:p>
            <a:r>
              <a:rPr lang="en-US" dirty="0"/>
              <a:t>Consult with project team leaders to identify them.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5F9F5B-ADD7-4A59-B49F-E9B8675F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Stakeholders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B4DB5-62EE-48BA-897E-FBEFB7E6D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Stakeholder</a:t>
            </a:r>
            <a:r>
              <a:rPr lang="en-US" dirty="0"/>
              <a:t>: A person who has a vested interest in the outcome of a project or who is actively involved in its work.</a:t>
            </a:r>
          </a:p>
        </p:txBody>
      </p:sp>
    </p:spTree>
    <p:extLst>
      <p:ext uri="{BB962C8B-B14F-4D97-AF65-F5344CB8AC3E}">
        <p14:creationId xmlns:p14="http://schemas.microsoft.com/office/powerpoint/2010/main" val="2380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B8BE6A-0889-4BEC-91C4-8BE73C20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0054E-25B9-43BE-834B-6096F7F4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7E5311-AB8D-42F1-B8EC-2EB0A9C1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Stakeholders have many interests, needs, priorities, and opinions.</a:t>
            </a:r>
          </a:p>
          <a:p>
            <a:pPr lvl="1"/>
            <a:r>
              <a:rPr lang="en-US" dirty="0"/>
              <a:t>Sometimes conflicting.</a:t>
            </a:r>
          </a:p>
          <a:p>
            <a:r>
              <a:rPr lang="en-US" dirty="0"/>
              <a:t>You need to understand stakeholder requirements.</a:t>
            </a:r>
          </a:p>
          <a:p>
            <a:pPr lvl="1"/>
            <a:r>
              <a:rPr lang="en-US" dirty="0"/>
              <a:t>What you do must bring value to the business.</a:t>
            </a:r>
          </a:p>
          <a:p>
            <a:pPr lvl="1"/>
            <a:r>
              <a:rPr lang="en-US" dirty="0"/>
              <a:t>Value is defined by stakeholders.</a:t>
            </a:r>
          </a:p>
          <a:p>
            <a:r>
              <a:rPr lang="en-US" dirty="0"/>
              <a:t>Stakeholders expect milestones so they can be confident about a project's progress.</a:t>
            </a:r>
          </a:p>
        </p:txBody>
      </p:sp>
    </p:spTree>
    <p:extLst>
      <p:ext uri="{BB962C8B-B14F-4D97-AF65-F5344CB8AC3E}">
        <p14:creationId xmlns:p14="http://schemas.microsoft.com/office/powerpoint/2010/main" val="15090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EC427F-B9E9-4BD0-A736-DF77AD08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B3D420-B3B7-4342-8421-515EED1D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(POC)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386229-7395-4CA5-9F0C-19B6569C3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Proof of concept</a:t>
            </a:r>
            <a:r>
              <a:rPr lang="en-US" dirty="0"/>
              <a:t>: Evidence that supports the feasibility of a product or service under development.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C97DD-AB49-4774-AA88-3374847E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Evaluates design of project at beginning of lifecycle.</a:t>
            </a:r>
          </a:p>
          <a:p>
            <a:r>
              <a:rPr lang="en-US" dirty="0"/>
              <a:t>Doesn't show </a:t>
            </a:r>
            <a:r>
              <a:rPr lang="en-US" i="1" dirty="0"/>
              <a:t>how</a:t>
            </a:r>
            <a:r>
              <a:rPr lang="en-US" dirty="0"/>
              <a:t> a product/service is developed.</a:t>
            </a:r>
          </a:p>
          <a:p>
            <a:r>
              <a:rPr lang="en-US" dirty="0"/>
              <a:t>Shows that it </a:t>
            </a:r>
            <a:r>
              <a:rPr lang="en-US" i="1" dirty="0"/>
              <a:t>can</a:t>
            </a:r>
            <a:r>
              <a:rPr lang="en-US" dirty="0"/>
              <a:t> be developed.</a:t>
            </a:r>
          </a:p>
          <a:p>
            <a:r>
              <a:rPr lang="en-US" dirty="0"/>
              <a:t>Example: Condensed version of overall data science process.</a:t>
            </a:r>
          </a:p>
          <a:p>
            <a:pPr lvl="1"/>
            <a:r>
              <a:rPr lang="en-US" dirty="0"/>
              <a:t>Lacks polish and is smaller in scale than real thing.</a:t>
            </a:r>
          </a:p>
          <a:p>
            <a:pPr lvl="1"/>
            <a:r>
              <a:rPr lang="en-US" dirty="0"/>
              <a:t>Still should be enough to convince stakeholders.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7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510C9-840B-4363-83AF-415CD167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7EC10-4B58-42CC-BDC7-3735B505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Viable Product (MVP)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E444E-0D5D-45DE-9554-B1EE9FB71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Minimum viable product</a:t>
            </a:r>
            <a:r>
              <a:rPr lang="en-US" dirty="0"/>
              <a:t>: Version of product/service that is at minimum usable by early adopters.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295B2-01CB-41A8-AD71-582D5C59A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solicit feedback so product/service can be iteratively improved.</a:t>
            </a:r>
          </a:p>
          <a:p>
            <a:r>
              <a:rPr lang="en-US" dirty="0"/>
              <a:t>Meant for public consumption and internal commitment.</a:t>
            </a:r>
          </a:p>
          <a:p>
            <a:r>
              <a:rPr lang="en-US" dirty="0"/>
              <a:t>Example: Select users have access to product recommendation system.</a:t>
            </a:r>
          </a:p>
          <a:p>
            <a:pPr lvl="1"/>
            <a:r>
              <a:rPr lang="en-US" dirty="0"/>
              <a:t>System works.</a:t>
            </a:r>
          </a:p>
          <a:p>
            <a:pPr lvl="1"/>
            <a:r>
              <a:rPr lang="en-US" dirty="0"/>
              <a:t>Early adopters provide feedback.</a:t>
            </a:r>
          </a:p>
        </p:txBody>
      </p:sp>
    </p:spTree>
    <p:extLst>
      <p:ext uri="{BB962C8B-B14F-4D97-AF65-F5344CB8AC3E}">
        <p14:creationId xmlns:p14="http://schemas.microsoft.com/office/powerpoint/2010/main" val="298143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A518E-94AF-4C72-B3DC-D8C80CC5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B88A9F-C8E8-4FF2-92C5-FD75DE1E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Privacy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8355-0A85-4AC5-A984-249E6DE12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privacy and security is everyone's responsibility.</a:t>
            </a:r>
          </a:p>
          <a:p>
            <a:r>
              <a:rPr lang="en-US" dirty="0"/>
              <a:t>Data science practitioners work with a lot of sensitive data.</a:t>
            </a:r>
          </a:p>
          <a:p>
            <a:pPr lvl="1"/>
            <a:r>
              <a:rPr lang="en-US" dirty="0"/>
              <a:t>May contain PII.</a:t>
            </a:r>
          </a:p>
          <a:p>
            <a:pPr lvl="1"/>
            <a:r>
              <a:rPr lang="en-US" dirty="0"/>
              <a:t>May contain proprietary info/trade secrets.</a:t>
            </a:r>
          </a:p>
          <a:p>
            <a:r>
              <a:rPr lang="en-US" dirty="0"/>
              <a:t>You should be aware of the policies that govern acceptable use of data.</a:t>
            </a:r>
          </a:p>
          <a:p>
            <a:pPr lvl="1"/>
            <a:r>
              <a:rPr lang="en-US" dirty="0"/>
              <a:t>Some are enforced by the organization.</a:t>
            </a:r>
          </a:p>
          <a:p>
            <a:pPr lvl="1"/>
            <a:r>
              <a:rPr lang="en-US" dirty="0"/>
              <a:t>Some by law.</a:t>
            </a:r>
          </a:p>
        </p:txBody>
      </p:sp>
    </p:spTree>
    <p:extLst>
      <p:ext uri="{BB962C8B-B14F-4D97-AF65-F5344CB8AC3E}">
        <p14:creationId xmlns:p14="http://schemas.microsoft.com/office/powerpoint/2010/main" val="46222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8282E-1B95-4DCD-A3EC-04106A94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7E85B9-A612-4FD6-9FC1-E53BB11A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Security Policies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6E2190CC-E4B4-44F2-B927-47D38B32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09152"/>
              </p:ext>
            </p:extLst>
          </p:nvPr>
        </p:nvGraphicFramePr>
        <p:xfrm>
          <a:off x="794909" y="2041435"/>
          <a:ext cx="7554183" cy="3081528"/>
        </p:xfrm>
        <a:graphic>
          <a:graphicData uri="http://schemas.openxmlformats.org/drawingml/2006/table">
            <a:tbl>
              <a:tblPr/>
              <a:tblGrid>
                <a:gridCol w="174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Document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Organizational policy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Each organization has its own expectations for how data is handled.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Consult yours to stay up to date.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GDPR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Protects privacy of EU citizens.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Applies to any organization that handles EU citizens' data.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HIPAA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Protects confidentiality of health information.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 federal law.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CCPA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Protects privacy and access rights of California residents.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706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PCI DSS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Protects handling of payment card data.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 facto standard.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2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99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CB853-8B81-4993-BDB5-AD5FE20A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DF6D-13AC-4ECB-94C2-B7CB0FDD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authorized users can view/modify/delete organizational data.</a:t>
            </a:r>
          </a:p>
          <a:p>
            <a:r>
              <a:rPr lang="en-US" dirty="0"/>
              <a:t>Data is access controlled at all stages of the project.</a:t>
            </a:r>
          </a:p>
          <a:p>
            <a:r>
              <a:rPr lang="en-US" dirty="0"/>
              <a:t>Work with IT team to obtain permissions to data.</a:t>
            </a:r>
          </a:p>
          <a:p>
            <a:pPr lvl="1"/>
            <a:r>
              <a:rPr lang="en-US" dirty="0"/>
              <a:t>Existing data will have access control barriers in place.</a:t>
            </a:r>
          </a:p>
          <a:p>
            <a:pPr lvl="1"/>
            <a:r>
              <a:rPr lang="en-US" dirty="0"/>
              <a:t>Admins might dole out credentials to databases when necessary.</a:t>
            </a:r>
          </a:p>
          <a:p>
            <a:pPr lvl="1"/>
            <a:r>
              <a:rPr lang="en-US" dirty="0"/>
              <a:t>Credentials might be user name/password or some other mechanism.</a:t>
            </a:r>
          </a:p>
          <a:p>
            <a:r>
              <a:rPr lang="en-US" dirty="0"/>
              <a:t>Clearly explain to data owners:</a:t>
            </a:r>
          </a:p>
          <a:p>
            <a:pPr lvl="1"/>
            <a:r>
              <a:rPr lang="en-US" dirty="0"/>
              <a:t>Why you need access to data.</a:t>
            </a:r>
          </a:p>
          <a:p>
            <a:pPr lvl="1"/>
            <a:r>
              <a:rPr lang="en-US" dirty="0"/>
              <a:t>How the data will be used.</a:t>
            </a:r>
          </a:p>
          <a:p>
            <a:pPr lvl="1"/>
            <a:r>
              <a:rPr lang="en-US" dirty="0"/>
              <a:t>Who will need access.</a:t>
            </a:r>
          </a:p>
          <a:p>
            <a:r>
              <a:rPr lang="en-US" dirty="0"/>
              <a:t>IT team determines how to provision access while minimizing risk.</a:t>
            </a:r>
          </a:p>
          <a:p>
            <a:pPr lvl="1"/>
            <a:r>
              <a:rPr lang="en-US" dirty="0"/>
              <a:t>Might give you direct access to live database.</a:t>
            </a:r>
          </a:p>
          <a:p>
            <a:pPr lvl="1"/>
            <a:r>
              <a:rPr lang="en-US" dirty="0"/>
              <a:t>Might give you a copy of the live database to work with offline.</a:t>
            </a:r>
          </a:p>
          <a:p>
            <a:pPr lvl="1"/>
            <a:r>
              <a:rPr lang="en-US" dirty="0"/>
              <a:t>Might want to limit remote access to prevent data leakage.</a:t>
            </a:r>
          </a:p>
          <a:p>
            <a:r>
              <a:rPr lang="en-US" dirty="0"/>
              <a:t>Non-open source external data requires you to ask for permission.</a:t>
            </a:r>
          </a:p>
          <a:p>
            <a:pPr lvl="1"/>
            <a:r>
              <a:rPr lang="en-US" dirty="0"/>
              <a:t>Get this in writing.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5E018D-6F2D-415E-A548-25959606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</p:spTree>
    <p:extLst>
      <p:ext uri="{BB962C8B-B14F-4D97-AF65-F5344CB8AC3E}">
        <p14:creationId xmlns:p14="http://schemas.microsoft.com/office/powerpoint/2010/main" val="412992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C8E7C-9B3D-4502-8F3E-F970A8FC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9A69C7-CC55-4BA9-A6CE-73A9A386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4CEE6-ACF5-4D59-8D71-433535EE9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Data governance</a:t>
            </a:r>
            <a:r>
              <a:rPr lang="en-US" dirty="0"/>
              <a:t>: Stakeholders ensure that those who govern data are fulfilling objectives and creating value for the business.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36FCD-1891-4199-86F7-05DEE4B0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involves minimizing risks associated with access/use of data.</a:t>
            </a:r>
          </a:p>
          <a:p>
            <a:r>
              <a:rPr lang="en-US" dirty="0"/>
              <a:t>You may not be directly in charge of ensuring governance.</a:t>
            </a:r>
          </a:p>
          <a:p>
            <a:r>
              <a:rPr lang="en-US" dirty="0"/>
              <a:t>But, you need to communicate how the team mitigates risks to data.</a:t>
            </a:r>
          </a:p>
          <a:p>
            <a:pPr lvl="1"/>
            <a:r>
              <a:rPr lang="en-US" dirty="0"/>
              <a:t>Be aware of any relevant policies/legal frameworks that impact the project.</a:t>
            </a:r>
          </a:p>
          <a:p>
            <a:pPr lvl="1"/>
            <a:r>
              <a:rPr lang="en-US" dirty="0"/>
              <a:t>Ensure team members are following data access guidelines.</a:t>
            </a:r>
          </a:p>
          <a:p>
            <a:r>
              <a:rPr lang="en-US" dirty="0"/>
              <a:t>Ultimately, you must comply with stakeholder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51025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030B2-4386-406D-9F2A-AA52FDB9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EBC1E1-56F9-49CC-943F-2E4F8281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meet with all stakeholders early and continually in the process.</a:t>
            </a:r>
          </a:p>
          <a:p>
            <a:r>
              <a:rPr lang="en-US" dirty="0"/>
              <a:t>Identify as soon as possible the questions that need to be answered by the project.</a:t>
            </a:r>
          </a:p>
          <a:p>
            <a:r>
              <a:rPr lang="en-US" dirty="0"/>
              <a:t>Determine all sources where data will be coming from and all receivers of the data.</a:t>
            </a:r>
          </a:p>
          <a:p>
            <a:r>
              <a:rPr lang="en-US" dirty="0"/>
              <a:t>Keep in mind that communication is just as important as raw results and analyses.</a:t>
            </a:r>
          </a:p>
          <a:p>
            <a:r>
              <a:rPr lang="en-US" dirty="0"/>
              <a:t>Be ready to adapt a project when data changes, becomes unavailable, or is unsuitable to answer the questions asked.</a:t>
            </a:r>
          </a:p>
          <a:p>
            <a:r>
              <a:rPr lang="en-US" dirty="0"/>
              <a:t>Understand how long the conclusions will be needed and how often they will need to be performed.</a:t>
            </a:r>
          </a:p>
          <a:p>
            <a:r>
              <a:rPr lang="en-US" dirty="0"/>
              <a:t>Watch out for scope creep in data science projects.</a:t>
            </a:r>
          </a:p>
          <a:p>
            <a:r>
              <a:rPr lang="en-US" dirty="0"/>
              <a:t>Be sure that the analyses being done are useful.</a:t>
            </a:r>
          </a:p>
          <a:p>
            <a:r>
              <a:rPr lang="en-US" dirty="0"/>
              <a:t>Consider how the project will be automated if the analysis is not a one-time event.</a:t>
            </a:r>
          </a:p>
          <a:p>
            <a:r>
              <a:rPr lang="en-US" dirty="0"/>
              <a:t>Consider having a mix of scientists, engineers, and operational talent on long-running projects.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068291-2D72-45B8-BBD6-CF4A72A7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Initiating a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221284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Initiate a Data Science Project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0D3A4AE-D4DA-46BA-9047-0F141D39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51AAB-86D2-40CF-B4EC-9EBCB7FC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E3F6A-69A2-4707-B905-48F0F03A6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Initiating a Data Science Project</a:t>
            </a:r>
          </a:p>
        </p:txBody>
      </p:sp>
    </p:spTree>
    <p:extLst>
      <p:ext uri="{BB962C8B-B14F-4D97-AF65-F5344CB8AC3E}">
        <p14:creationId xmlns:p14="http://schemas.microsoft.com/office/powerpoint/2010/main" val="308811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Formulate a Data Science Problem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956E11E-DA26-4984-8EC4-05126EDE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9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A5AB3-A865-4C4D-8DDC-A166491C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F5436-453C-42CB-8264-04DC38F2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02A1BB6-5052-4E8B-8781-F3F61B6009D2}"/>
              </a:ext>
            </a:extLst>
          </p:cNvPr>
          <p:cNvGrpSpPr/>
          <p:nvPr/>
        </p:nvGrpSpPr>
        <p:grpSpPr>
          <a:xfrm>
            <a:off x="358148" y="1958424"/>
            <a:ext cx="8253914" cy="3481907"/>
            <a:chOff x="358148" y="1958424"/>
            <a:chExt cx="8253914" cy="3481907"/>
          </a:xfrm>
        </p:grpSpPr>
        <p:pic>
          <p:nvPicPr>
            <p:cNvPr id="15" name="Graphic 14" descr="Magnifying glass">
              <a:extLst>
                <a:ext uri="{FF2B5EF4-FFF2-40B4-BE49-F238E27FC236}">
                  <a16:creationId xmlns:a16="http://schemas.microsoft.com/office/drawing/2014/main" id="{B3AED99D-31C7-4F40-A710-7EAE6DCB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1147" y="2044485"/>
              <a:ext cx="1380915" cy="1380915"/>
            </a:xfrm>
            <a:prstGeom prst="rect">
              <a:avLst/>
            </a:prstGeom>
          </p:spPr>
        </p:pic>
        <p:pic>
          <p:nvPicPr>
            <p:cNvPr id="21" name="Graphic 20" descr="Gears">
              <a:extLst>
                <a:ext uri="{FF2B5EF4-FFF2-40B4-BE49-F238E27FC236}">
                  <a16:creationId xmlns:a16="http://schemas.microsoft.com/office/drawing/2014/main" id="{4C097077-A172-40B8-A2D0-A3D51403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1592" y="2122451"/>
              <a:ext cx="1229393" cy="1229393"/>
            </a:xfrm>
            <a:prstGeom prst="rect">
              <a:avLst/>
            </a:prstGeom>
          </p:spPr>
        </p:pic>
        <p:pic>
          <p:nvPicPr>
            <p:cNvPr id="25" name="Graphic 24" descr="Database">
              <a:extLst>
                <a:ext uri="{FF2B5EF4-FFF2-40B4-BE49-F238E27FC236}">
                  <a16:creationId xmlns:a16="http://schemas.microsoft.com/office/drawing/2014/main" id="{D8BF768A-2B97-4710-9DF0-1F4F492AD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2843" y="2075351"/>
              <a:ext cx="1261272" cy="1261272"/>
            </a:xfrm>
            <a:prstGeom prst="rect">
              <a:avLst/>
            </a:prstGeom>
          </p:spPr>
        </p:pic>
        <p:pic>
          <p:nvPicPr>
            <p:cNvPr id="31" name="Graphic 30" descr="Beaker">
              <a:extLst>
                <a:ext uri="{FF2B5EF4-FFF2-40B4-BE49-F238E27FC236}">
                  <a16:creationId xmlns:a16="http://schemas.microsoft.com/office/drawing/2014/main" id="{48A958F2-9EBE-459B-B953-78F71D0FC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617064" y="3731074"/>
              <a:ext cx="1392683" cy="1392683"/>
            </a:xfrm>
            <a:prstGeom prst="rect">
              <a:avLst/>
            </a:prstGeom>
          </p:spPr>
        </p:pic>
        <p:pic>
          <p:nvPicPr>
            <p:cNvPr id="33" name="Graphic 32" descr="Questions">
              <a:extLst>
                <a:ext uri="{FF2B5EF4-FFF2-40B4-BE49-F238E27FC236}">
                  <a16:creationId xmlns:a16="http://schemas.microsoft.com/office/drawing/2014/main" id="{7D71FCD3-1D3D-4CE6-8A98-63FF89F08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8148" y="1958424"/>
              <a:ext cx="1390658" cy="1390658"/>
            </a:xfrm>
            <a:prstGeom prst="rect">
              <a:avLst/>
            </a:prstGeom>
          </p:spPr>
        </p:pic>
        <p:pic>
          <p:nvPicPr>
            <p:cNvPr id="35" name="Graphic 34" descr="Teacher">
              <a:extLst>
                <a:ext uri="{FF2B5EF4-FFF2-40B4-BE49-F238E27FC236}">
                  <a16:creationId xmlns:a16="http://schemas.microsoft.com/office/drawing/2014/main" id="{65B7864D-D4B1-4628-A7C8-0D136CE6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7492" y="4059416"/>
              <a:ext cx="1380915" cy="1380915"/>
            </a:xfrm>
            <a:prstGeom prst="rect">
              <a:avLst/>
            </a:prstGeom>
          </p:spPr>
        </p:pic>
        <p:sp>
          <p:nvSpPr>
            <p:cNvPr id="6" name="Rounded Rectangle 143">
              <a:extLst>
                <a:ext uri="{FF2B5EF4-FFF2-40B4-BE49-F238E27FC236}">
                  <a16:creationId xmlns:a16="http://schemas.microsoft.com/office/drawing/2014/main" id="{B68A4F76-4BCF-41E7-A183-392AEBB64F8A}"/>
                </a:ext>
              </a:extLst>
            </p:cNvPr>
            <p:cNvSpPr/>
            <p:nvPr/>
          </p:nvSpPr>
          <p:spPr>
            <a:xfrm>
              <a:off x="954238" y="2610145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Frame the Problem</a:t>
              </a:r>
            </a:p>
          </p:txBody>
        </p:sp>
        <p:sp>
          <p:nvSpPr>
            <p:cNvPr id="7" name="Rounded Rectangle 143">
              <a:extLst>
                <a:ext uri="{FF2B5EF4-FFF2-40B4-BE49-F238E27FC236}">
                  <a16:creationId xmlns:a16="http://schemas.microsoft.com/office/drawing/2014/main" id="{FE3991BE-F73D-4AA8-B29C-B2490385C408}"/>
                </a:ext>
              </a:extLst>
            </p:cNvPr>
            <p:cNvSpPr/>
            <p:nvPr/>
          </p:nvSpPr>
          <p:spPr>
            <a:xfrm>
              <a:off x="2918585" y="2610145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Identify &amp; Collect Data</a:t>
              </a:r>
            </a:p>
          </p:txBody>
        </p:sp>
        <p:sp>
          <p:nvSpPr>
            <p:cNvPr id="8" name="Rounded Rectangle 143">
              <a:extLst>
                <a:ext uri="{FF2B5EF4-FFF2-40B4-BE49-F238E27FC236}">
                  <a16:creationId xmlns:a16="http://schemas.microsoft.com/office/drawing/2014/main" id="{2A8811A8-62EE-479B-8D7C-69C173FDCDF1}"/>
                </a:ext>
              </a:extLst>
            </p:cNvPr>
            <p:cNvSpPr/>
            <p:nvPr/>
          </p:nvSpPr>
          <p:spPr>
            <a:xfrm>
              <a:off x="5026290" y="2610145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Process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9" name="Rounded Rectangle 143">
              <a:extLst>
                <a:ext uri="{FF2B5EF4-FFF2-40B4-BE49-F238E27FC236}">
                  <a16:creationId xmlns:a16="http://schemas.microsoft.com/office/drawing/2014/main" id="{36A2DEE1-92EE-4126-B63B-0EF4B367CA0A}"/>
                </a:ext>
              </a:extLst>
            </p:cNvPr>
            <p:cNvSpPr/>
            <p:nvPr/>
          </p:nvSpPr>
          <p:spPr>
            <a:xfrm>
              <a:off x="6834762" y="2620784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Analyze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0" name="Rounded Rectangle 143">
              <a:extLst>
                <a:ext uri="{FF2B5EF4-FFF2-40B4-BE49-F238E27FC236}">
                  <a16:creationId xmlns:a16="http://schemas.microsoft.com/office/drawing/2014/main" id="{83BEB63D-E2B3-4E3C-981C-64949006F607}"/>
                </a:ext>
              </a:extLst>
            </p:cNvPr>
            <p:cNvSpPr/>
            <p:nvPr/>
          </p:nvSpPr>
          <p:spPr>
            <a:xfrm>
              <a:off x="5984901" y="4427416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Train Models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1" name="Rounded Rectangle 143">
              <a:extLst>
                <a:ext uri="{FF2B5EF4-FFF2-40B4-BE49-F238E27FC236}">
                  <a16:creationId xmlns:a16="http://schemas.microsoft.com/office/drawing/2014/main" id="{11618D20-AA59-4AC6-93DA-E1EC1BB8A27E}"/>
                </a:ext>
              </a:extLst>
            </p:cNvPr>
            <p:cNvSpPr/>
            <p:nvPr/>
          </p:nvSpPr>
          <p:spPr>
            <a:xfrm>
              <a:off x="3574115" y="4427416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Finalize the Project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0C5EA4C-8703-408E-BC71-1D36AB8676B8}"/>
                </a:ext>
              </a:extLst>
            </p:cNvPr>
            <p:cNvCxnSpPr>
              <a:stCxn id="9" idx="1"/>
              <a:endCxn id="8" idx="3"/>
            </p:cNvCxnSpPr>
            <p:nvPr/>
          </p:nvCxnSpPr>
          <p:spPr>
            <a:xfrm flipH="1" flipV="1">
              <a:off x="6201275" y="2859617"/>
              <a:ext cx="63348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FC53E01-68B4-46DE-B3E9-C2B9CB86436E}"/>
                </a:ext>
              </a:extLst>
            </p:cNvPr>
            <p:cNvCxnSpPr>
              <a:stCxn id="9" idx="2"/>
              <a:endCxn id="31" idx="1"/>
            </p:cNvCxnSpPr>
            <p:nvPr/>
          </p:nvCxnSpPr>
          <p:spPr>
            <a:xfrm flipH="1">
              <a:off x="6617064" y="3119727"/>
              <a:ext cx="805191" cy="13076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C80B61A-3EE3-4155-8D05-E4BD49319E7E}"/>
                </a:ext>
              </a:extLst>
            </p:cNvPr>
            <p:cNvCxnSpPr>
              <a:stCxn id="10" idx="0"/>
              <a:endCxn id="8" idx="2"/>
            </p:cNvCxnSpPr>
            <p:nvPr/>
          </p:nvCxnSpPr>
          <p:spPr>
            <a:xfrm flipH="1" flipV="1">
              <a:off x="5613783" y="3109088"/>
              <a:ext cx="958611" cy="13183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FE344B4-93B9-446D-8078-83FECE9F7967}"/>
                </a:ext>
              </a:extLst>
            </p:cNvPr>
            <p:cNvCxnSpPr>
              <a:stCxn id="10" idx="1"/>
              <a:endCxn id="11" idx="3"/>
            </p:cNvCxnSpPr>
            <p:nvPr/>
          </p:nvCxnSpPr>
          <p:spPr>
            <a:xfrm flipH="1">
              <a:off x="4749100" y="4676888"/>
              <a:ext cx="123580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94AAA10-18A2-49E7-BEE7-63F3E243E94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129223" y="2859617"/>
              <a:ext cx="78936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4DCA5C-7953-4ADD-85CC-B19DCC67D6CA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4093570" y="2859617"/>
              <a:ext cx="93272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3BF773F-DAE3-469C-B04A-5E3667A1E597}"/>
                </a:ext>
              </a:extLst>
            </p:cNvPr>
            <p:cNvCxnSpPr>
              <a:cxnSpLocks/>
              <a:stCxn id="11" idx="1"/>
              <a:endCxn id="6" idx="2"/>
            </p:cNvCxnSpPr>
            <p:nvPr/>
          </p:nvCxnSpPr>
          <p:spPr>
            <a:xfrm flipH="1" flipV="1">
              <a:off x="1541731" y="3109088"/>
              <a:ext cx="2032384" cy="15678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30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1C68F-7340-4564-B312-E88BF3C6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6E34C-F738-4C35-885E-762425DC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Skillset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1B39-5252-4193-8B5E-F091B6F6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projects differ from traditional IT/development projects.</a:t>
            </a:r>
          </a:p>
          <a:p>
            <a:pPr lvl="1"/>
            <a:r>
              <a:rPr lang="en-US" dirty="0"/>
              <a:t>Depend more deeply on data itself.</a:t>
            </a:r>
          </a:p>
          <a:p>
            <a:r>
              <a:rPr lang="en-US" dirty="0"/>
              <a:t>Practitioners must have a deep understanding of data environments.</a:t>
            </a:r>
          </a:p>
          <a:p>
            <a:pPr lvl="1"/>
            <a:r>
              <a:rPr lang="en-US" dirty="0"/>
              <a:t>Both internal and external.</a:t>
            </a:r>
          </a:p>
          <a:p>
            <a:r>
              <a:rPr lang="en-US" dirty="0"/>
              <a:t>Skills common in the industry:</a:t>
            </a:r>
          </a:p>
          <a:p>
            <a:pPr lvl="1"/>
            <a:r>
              <a:rPr lang="en-US" dirty="0"/>
              <a:t>Statistics and probability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Data wrangling</a:t>
            </a:r>
          </a:p>
          <a:p>
            <a:pPr lvl="1"/>
            <a:r>
              <a:rPr lang="en-US" dirty="0"/>
              <a:t>Database querying</a:t>
            </a:r>
          </a:p>
          <a:p>
            <a:pPr lvl="1"/>
            <a:r>
              <a:rPr lang="en-US" dirty="0"/>
              <a:t>Data visualization and communication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Critical thinking</a:t>
            </a:r>
          </a:p>
          <a:p>
            <a:pPr lvl="1"/>
            <a:r>
              <a:rPr lang="en-US" dirty="0"/>
              <a:t>Teamwork</a:t>
            </a:r>
          </a:p>
        </p:txBody>
      </p:sp>
    </p:spTree>
    <p:extLst>
      <p:ext uri="{BB962C8B-B14F-4D97-AF65-F5344CB8AC3E}">
        <p14:creationId xmlns:p14="http://schemas.microsoft.com/office/powerpoint/2010/main" val="2008178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0015D-C175-4C62-B963-91F35048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BD01C-049C-407B-9EE1-3D3250D6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lines between traditional job roles have blurred.</a:t>
            </a:r>
          </a:p>
          <a:p>
            <a:pPr lvl="1"/>
            <a:r>
              <a:rPr lang="en-US" dirty="0"/>
              <a:t>e.g., DevOps</a:t>
            </a:r>
          </a:p>
          <a:p>
            <a:r>
              <a:rPr lang="en-US" dirty="0"/>
              <a:t>Some proficient software developers may also be data science practitioners.</a:t>
            </a:r>
          </a:p>
          <a:p>
            <a:r>
              <a:rPr lang="en-US" dirty="0"/>
              <a:t>Shift in skillsets can occur at any point in the project.</a:t>
            </a:r>
          </a:p>
          <a:p>
            <a:r>
              <a:rPr lang="en-US" dirty="0"/>
              <a:t>People with the right skillsets need to be involved at the right times.</a:t>
            </a:r>
          </a:p>
          <a:p>
            <a:r>
              <a:rPr lang="en-US" dirty="0"/>
              <a:t>Project requirements and other factors affect what skills are necessary.</a:t>
            </a:r>
          </a:p>
          <a:p>
            <a:pPr lvl="1"/>
            <a:r>
              <a:rPr lang="en-US" dirty="0"/>
              <a:t>Needing to install unfamiliar hardware.</a:t>
            </a:r>
          </a:p>
          <a:p>
            <a:pPr lvl="1"/>
            <a:r>
              <a:rPr lang="en-US" dirty="0"/>
              <a:t>Needing to rely on cloud services.</a:t>
            </a:r>
          </a:p>
          <a:p>
            <a:r>
              <a:rPr lang="en-US" dirty="0"/>
              <a:t>You may be called on to learn new skills.</a:t>
            </a:r>
          </a:p>
          <a:p>
            <a:r>
              <a:rPr lang="en-US" dirty="0"/>
              <a:t>You must be able to adapt to new circumstances.</a:t>
            </a:r>
          </a:p>
          <a:p>
            <a:r>
              <a:rPr lang="en-US" dirty="0"/>
              <a:t>You must be willing to expand your abilities.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1AD9CB-2422-4B4C-B8E1-62D864EC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Skillsets</a:t>
            </a:r>
          </a:p>
        </p:txBody>
      </p:sp>
    </p:spTree>
    <p:extLst>
      <p:ext uri="{BB962C8B-B14F-4D97-AF65-F5344CB8AC3E}">
        <p14:creationId xmlns:p14="http://schemas.microsoft.com/office/powerpoint/2010/main" val="70868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303335-F6F8-4838-9B1F-7CE9F112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A3170-5614-4F2B-9E57-7AA8484D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"Understandable": can be defined in terms of business needs.</a:t>
            </a:r>
          </a:p>
          <a:p>
            <a:r>
              <a:rPr lang="en-US" sz="1600" dirty="0"/>
              <a:t>"Actionable" can offer high-level direction as to how to approach a solution.</a:t>
            </a:r>
          </a:p>
          <a:p>
            <a:r>
              <a:rPr lang="en-US" sz="1600" b="1" dirty="0"/>
              <a:t>Frame the problem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Description of problem, written clearly so it can be handed off to others.</a:t>
            </a:r>
          </a:p>
          <a:p>
            <a:r>
              <a:rPr lang="en-US" sz="1600" b="1" dirty="0"/>
              <a:t>Identify why the problem must be solved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Rationale</a:t>
            </a:r>
          </a:p>
          <a:p>
            <a:pPr lvl="1"/>
            <a:r>
              <a:rPr lang="en-US" sz="1400" dirty="0"/>
              <a:t>Benefits</a:t>
            </a:r>
          </a:p>
          <a:p>
            <a:pPr lvl="1"/>
            <a:r>
              <a:rPr lang="en-US" sz="1400" dirty="0"/>
              <a:t>Lifetime and use</a:t>
            </a:r>
          </a:p>
          <a:p>
            <a:r>
              <a:rPr lang="en-US" sz="1600" b="1" dirty="0"/>
              <a:t>Provide background information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Assumptions (e.g., acceptable data, operating requirements, business contexts, etc.).</a:t>
            </a:r>
          </a:p>
          <a:p>
            <a:pPr lvl="1"/>
            <a:r>
              <a:rPr lang="en-US" sz="1400" dirty="0"/>
              <a:t>Reference problems (i.e., similar problems you've solved before).</a:t>
            </a:r>
          </a:p>
          <a:p>
            <a:r>
              <a:rPr lang="en-US" sz="1600" b="1" dirty="0"/>
              <a:t>Determine whether the problem is appropriate for data science</a:t>
            </a:r>
            <a:r>
              <a:rPr lang="en-US" sz="1600" dirty="0"/>
              <a:t>.</a:t>
            </a:r>
          </a:p>
          <a:p>
            <a:pPr lvl="1"/>
            <a:r>
              <a:rPr lang="en-US" sz="1400" dirty="0"/>
              <a:t>Some problems are more easily solved using traditional methods.</a:t>
            </a:r>
          </a:p>
          <a:p>
            <a:pPr lvl="1"/>
            <a:r>
              <a:rPr lang="en-US" sz="1400" dirty="0"/>
              <a:t>Data science can be difficult and expensive.</a:t>
            </a:r>
          </a:p>
          <a:p>
            <a:pPr lvl="1"/>
            <a:r>
              <a:rPr lang="en-US" sz="1400" dirty="0"/>
              <a:t>Data science must be justified as the optimal approach.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1CAFE-5F3D-47F5-BB28-672723DF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AB3746-C24E-4D98-9E51-A77EC0F3C9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Problem formulation</a:t>
            </a:r>
            <a:r>
              <a:rPr lang="en-US" dirty="0"/>
              <a:t>: The process of identifying an issue that should be addressed, and putting that issue in terms that are understandable and actionable.</a:t>
            </a:r>
          </a:p>
        </p:txBody>
      </p:sp>
    </p:spTree>
    <p:extLst>
      <p:ext uri="{BB962C8B-B14F-4D97-AF65-F5344CB8AC3E}">
        <p14:creationId xmlns:p14="http://schemas.microsoft.com/office/powerpoint/2010/main" val="269828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0F892A-D041-43EA-B12B-4214CA4B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Addressed by Data Science (Slide 1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8DBD7-2643-443A-925A-FC2228FF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031F3651-480F-4336-A711-78AFA5DF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08763"/>
              </p:ext>
            </p:extLst>
          </p:nvPr>
        </p:nvGraphicFramePr>
        <p:xfrm>
          <a:off x="952500" y="1739537"/>
          <a:ext cx="7239000" cy="3724656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Staff and facility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Predict where/when office staff are needed most.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Identify product inventory.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Process and interpret help desk messages.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Sales and customer experience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Focus on customer interests to improve sales/marketing.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Recommend additional products to customers.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Provide "smart" software tools to sales staff.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Finance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Process loan applications.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Price financial portfolios.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Identify portfolio risks.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Security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Detect network intrusions.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Identify fraudulent activity in transactional data.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 realtime security camera monitoring.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8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92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0F892A-D041-43EA-B12B-4214CA4B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Addressed by Data Science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8DBD7-2643-443A-925A-FC2228FF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031F3651-480F-4336-A711-78AFA5DF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34664"/>
              </p:ext>
            </p:extLst>
          </p:nvPr>
        </p:nvGraphicFramePr>
        <p:xfrm>
          <a:off x="952500" y="2070463"/>
          <a:ext cx="7239000" cy="2907792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Visual interaction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Support augmented reality apps.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Provide virtual "try it out" features to customers.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Deliver enhanced visual presentations to customers.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44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Process guidance and navigation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Provide visual overlays in a surgeon's POV.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 robotic delivery carts for transporting items.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Guide farming equipment along optimal routes.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5309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Automated inspection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Scan cast metal parts for flaws.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Inspect bottles for defects.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 drones to scan properties for fires and other issues.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51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96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C52C0B-40D9-46B1-B634-0812AF83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64F5D-37BB-4B1F-8463-788BA73A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likely work with a model during the data science process.</a:t>
            </a:r>
          </a:p>
          <a:p>
            <a:pPr lvl="1"/>
            <a:r>
              <a:rPr lang="en-US" dirty="0"/>
              <a:t>The actual mechanism that makes a decision like, "Is this bottle defective?"</a:t>
            </a:r>
          </a:p>
          <a:p>
            <a:r>
              <a:rPr lang="en-US" dirty="0"/>
              <a:t>Statistical model is a mathematical system for generating assumptions about data.</a:t>
            </a:r>
          </a:p>
          <a:p>
            <a:pPr lvl="1"/>
            <a:r>
              <a:rPr lang="en-US" dirty="0"/>
              <a:t>Maps relationships between variables.</a:t>
            </a:r>
          </a:p>
          <a:p>
            <a:pPr lvl="1"/>
            <a:r>
              <a:rPr lang="en-US" dirty="0"/>
              <a:t>Used to reach conclusions about wider population from sample.</a:t>
            </a:r>
          </a:p>
          <a:p>
            <a:r>
              <a:rPr lang="en-US" dirty="0"/>
              <a:t>Example: Dataset of heights and ages.</a:t>
            </a:r>
          </a:p>
          <a:p>
            <a:pPr lvl="1"/>
            <a:r>
              <a:rPr lang="en-US" dirty="0"/>
              <a:t>"At what age do Norwegians usually stop growing in height?"</a:t>
            </a:r>
          </a:p>
          <a:p>
            <a:pPr lvl="1"/>
            <a:r>
              <a:rPr lang="en-US" dirty="0"/>
              <a:t>"What is the typical height of an American between the ages of 18 and 30?"</a:t>
            </a:r>
          </a:p>
          <a:p>
            <a:pPr lvl="1"/>
            <a:r>
              <a:rPr lang="en-US" dirty="0"/>
              <a:t>Many more possible questions the model can answer.</a:t>
            </a:r>
          </a:p>
          <a:p>
            <a:r>
              <a:rPr lang="en-US" dirty="0"/>
              <a:t>Models make estimations.</a:t>
            </a:r>
          </a:p>
          <a:p>
            <a:pPr lvl="1"/>
            <a:r>
              <a:rPr lang="en-US" dirty="0"/>
              <a:t>Predicting someone's height when they're older.</a:t>
            </a:r>
          </a:p>
          <a:p>
            <a:pPr lvl="1"/>
            <a:r>
              <a:rPr lang="en-US" dirty="0"/>
              <a:t>Determining what height someone is now based on their age.</a:t>
            </a:r>
          </a:p>
          <a:p>
            <a:pPr lvl="1"/>
            <a:r>
              <a:rPr lang="en-US" dirty="0"/>
              <a:t>Deciding what diet/exercise someone should undertake based on their age/height.</a:t>
            </a:r>
          </a:p>
          <a:p>
            <a:r>
              <a:rPr lang="en-US" dirty="0"/>
              <a:t>Models are driven by data, which is why the whole process is important.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313B3-BEF3-4FE3-B005-68D0AA09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</a:t>
            </a:r>
          </a:p>
        </p:txBody>
      </p:sp>
    </p:spTree>
    <p:extLst>
      <p:ext uri="{BB962C8B-B14F-4D97-AF65-F5344CB8AC3E}">
        <p14:creationId xmlns:p14="http://schemas.microsoft.com/office/powerpoint/2010/main" val="164934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5FA6BE-6A39-4ED1-8BE4-360CF62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Outcomes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0D91E6-5C28-4464-964F-35F7E8EF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C526252C-46C2-4C8A-8C91-7BD2C129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90126"/>
              </p:ext>
            </p:extLst>
          </p:nvPr>
        </p:nvGraphicFramePr>
        <p:xfrm>
          <a:off x="952500" y="2323011"/>
          <a:ext cx="7239000" cy="18745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Outcome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Classification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Given a new instance of data, identify the class it belongs in.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Regression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Given a new instance of data, estimate the value it has for a numeric variable.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Clustering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Without any prior knowledge of a dataset's structure, identify components that belong grouped together.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9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5964FE-5276-40D7-9FE8-DF96682F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BE2726-FEDF-4E72-999C-6A69776B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single event, but a process.</a:t>
            </a:r>
          </a:p>
          <a:p>
            <a:r>
              <a:rPr lang="en-US" dirty="0"/>
              <a:t>Data is the primary driver of business success in the modern world.</a:t>
            </a:r>
          </a:p>
          <a:p>
            <a:r>
              <a:rPr lang="en-US" dirty="0"/>
              <a:t>Success can come in many forms.</a:t>
            </a:r>
          </a:p>
          <a:p>
            <a:pPr lvl="1"/>
            <a:r>
              <a:rPr lang="en-US" dirty="0"/>
              <a:t>Financial, branding, operations, etc.</a:t>
            </a:r>
          </a:p>
          <a:p>
            <a:r>
              <a:rPr lang="en-US" dirty="0"/>
              <a:t>Data science is a flexible term and can be made up of tasks: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Data mining</a:t>
            </a:r>
          </a:p>
          <a:p>
            <a:pPr lvl="1"/>
            <a:r>
              <a:rPr lang="en-US" dirty="0"/>
              <a:t>Data wrangling/munging</a:t>
            </a:r>
          </a:p>
          <a:p>
            <a:pPr lvl="1"/>
            <a:r>
              <a:rPr lang="en-US" dirty="0"/>
              <a:t>Data presentation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Deep learning</a:t>
            </a:r>
          </a:p>
          <a:p>
            <a:r>
              <a:rPr lang="en-US" dirty="0"/>
              <a:t>You may do one, some, or all of these tasks.</a:t>
            </a:r>
          </a:p>
          <a:p>
            <a:r>
              <a:rPr lang="en-US" dirty="0"/>
              <a:t>Ultimately, data science must serve the business.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33A188-09BD-4F27-95BB-ABC43D38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FC16BF-D80E-46BB-A6CE-FA1CE956A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Data science</a:t>
            </a:r>
            <a:r>
              <a:rPr lang="en-US" dirty="0"/>
              <a:t>: The discipline of accumulating, analyzing, extracting value from, and presenting the value of data.</a:t>
            </a:r>
          </a:p>
        </p:txBody>
      </p:sp>
    </p:spTree>
    <p:extLst>
      <p:ext uri="{BB962C8B-B14F-4D97-AF65-F5344CB8AC3E}">
        <p14:creationId xmlns:p14="http://schemas.microsoft.com/office/powerpoint/2010/main" val="2279700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088AA4-34A5-4C9D-9012-190B7A46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62061-FC92-4027-BFB4-24C745C4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02E36C-B089-4D2B-ABA5-27C90A708B6E}"/>
              </a:ext>
            </a:extLst>
          </p:cNvPr>
          <p:cNvGrpSpPr/>
          <p:nvPr/>
        </p:nvGrpSpPr>
        <p:grpSpPr>
          <a:xfrm>
            <a:off x="1974760" y="1639827"/>
            <a:ext cx="5194480" cy="4110696"/>
            <a:chOff x="1974138" y="1145361"/>
            <a:chExt cx="5194480" cy="411069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3E50B2B-3C62-4039-BB69-59F2A1333D34}"/>
                </a:ext>
              </a:extLst>
            </p:cNvPr>
            <p:cNvGrpSpPr/>
            <p:nvPr/>
          </p:nvGrpSpPr>
          <p:grpSpPr>
            <a:xfrm>
              <a:off x="1974138" y="1145361"/>
              <a:ext cx="5194480" cy="4110696"/>
              <a:chOff x="1974138" y="1145361"/>
              <a:chExt cx="5194480" cy="4110696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C077CD6-FF8E-4E71-BCC8-2EF17CEDA363}"/>
                  </a:ext>
                </a:extLst>
              </p:cNvPr>
              <p:cNvSpPr/>
              <p:nvPr/>
            </p:nvSpPr>
            <p:spPr>
              <a:xfrm>
                <a:off x="4861982" y="1505302"/>
                <a:ext cx="2305393" cy="609600"/>
              </a:xfrm>
              <a:prstGeom prst="rect">
                <a:avLst/>
              </a:prstGeom>
              <a:solidFill>
                <a:schemeClr val="bg1">
                  <a:lumMod val="85000"/>
                  <a:alpha val="26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693EC99-0B51-4178-B093-89C2CD869C66}"/>
                  </a:ext>
                </a:extLst>
              </p:cNvPr>
              <p:cNvSpPr/>
              <p:nvPr/>
            </p:nvSpPr>
            <p:spPr>
              <a:xfrm>
                <a:off x="4861982" y="2621003"/>
                <a:ext cx="2305393" cy="609600"/>
              </a:xfrm>
              <a:prstGeom prst="rect">
                <a:avLst/>
              </a:prstGeom>
              <a:solidFill>
                <a:schemeClr val="bg1">
                  <a:lumMod val="85000"/>
                  <a:alpha val="26000"/>
                </a:scheme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233B685-CD64-4A21-AE19-724CF92AA531}"/>
                  </a:ext>
                </a:extLst>
              </p:cNvPr>
              <p:cNvGrpSpPr/>
              <p:nvPr/>
            </p:nvGrpSpPr>
            <p:grpSpPr>
              <a:xfrm>
                <a:off x="1974138" y="1145361"/>
                <a:ext cx="5194480" cy="4110696"/>
                <a:chOff x="1708147" y="1145361"/>
                <a:chExt cx="5194480" cy="4110696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4D2F61D-0343-44CB-B4E3-EEA21F5C4A02}"/>
                    </a:ext>
                  </a:extLst>
                </p:cNvPr>
                <p:cNvSpPr/>
                <p:nvPr/>
              </p:nvSpPr>
              <p:spPr>
                <a:xfrm>
                  <a:off x="1854034" y="3494502"/>
                  <a:ext cx="1295401" cy="6096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Unsupervised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29D72E9-60C4-46D0-B5C6-989B3DC46936}"/>
                    </a:ext>
                  </a:extLst>
                </p:cNvPr>
                <p:cNvSpPr/>
                <p:nvPr/>
              </p:nvSpPr>
              <p:spPr>
                <a:xfrm>
                  <a:off x="1854035" y="2121053"/>
                  <a:ext cx="1295401" cy="6096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Supervised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BCC945AB-3ACF-412F-A90F-6A15F641007B}"/>
                    </a:ext>
                  </a:extLst>
                </p:cNvPr>
                <p:cNvSpPr/>
                <p:nvPr/>
              </p:nvSpPr>
              <p:spPr>
                <a:xfrm>
                  <a:off x="1854035" y="4630658"/>
                  <a:ext cx="1295401" cy="6096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Reinforcement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EEAB0E3B-08F8-463F-B1F6-E82BE3B1EDE8}"/>
                    </a:ext>
                  </a:extLst>
                </p:cNvPr>
                <p:cNvSpPr/>
                <p:nvPr/>
              </p:nvSpPr>
              <p:spPr>
                <a:xfrm>
                  <a:off x="3427668" y="2628707"/>
                  <a:ext cx="1295401" cy="6096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Classification</a:t>
                  </a: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AF6A001-7419-4401-8712-9CD23362E451}"/>
                    </a:ext>
                  </a:extLst>
                </p:cNvPr>
                <p:cNvSpPr/>
                <p:nvPr/>
              </p:nvSpPr>
              <p:spPr>
                <a:xfrm>
                  <a:off x="3427668" y="3496156"/>
                  <a:ext cx="1295401" cy="6096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Clustering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86B82FC-164C-4E35-99F5-7022DE14D585}"/>
                    </a:ext>
                  </a:extLst>
                </p:cNvPr>
                <p:cNvSpPr/>
                <p:nvPr/>
              </p:nvSpPr>
              <p:spPr>
                <a:xfrm>
                  <a:off x="3427668" y="1499152"/>
                  <a:ext cx="1295401" cy="6096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en-US" sz="1100" b="1" kern="0" dirty="0">
                      <a:latin typeface="Arial"/>
                    </a:rPr>
                    <a:t>Regression</a:t>
                  </a:r>
                </a:p>
              </p:txBody>
            </p:sp>
            <p:cxnSp>
              <p:nvCxnSpPr>
                <p:cNvPr id="15" name="Connector: Elbow 14">
                  <a:extLst>
                    <a:ext uri="{FF2B5EF4-FFF2-40B4-BE49-F238E27FC236}">
                      <a16:creationId xmlns:a16="http://schemas.microsoft.com/office/drawing/2014/main" id="{B19E38AE-AC91-430F-A6B0-2F18C2B16675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 rot="16200000" flipH="1">
                  <a:off x="830858" y="3912281"/>
                  <a:ext cx="1900468" cy="145886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or: Elbow 15">
                  <a:extLst>
                    <a:ext uri="{FF2B5EF4-FFF2-40B4-BE49-F238E27FC236}">
                      <a16:creationId xmlns:a16="http://schemas.microsoft.com/office/drawing/2014/main" id="{EEB846D2-0DBD-4ACB-AE1A-9BC404F574A1}"/>
                    </a:ext>
                  </a:extLst>
                </p:cNvPr>
                <p:cNvCxnSpPr>
                  <a:cxnSpLocks/>
                  <a:endCxn id="9" idx="1"/>
                </p:cNvCxnSpPr>
                <p:nvPr/>
              </p:nvCxnSpPr>
              <p:spPr>
                <a:xfrm rot="5400000" flipH="1" flipV="1">
                  <a:off x="1042570" y="3091433"/>
                  <a:ext cx="1477044" cy="145885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8A41212F-CE3F-405F-BD60-6109F9268BE1}"/>
                    </a:ext>
                  </a:extLst>
                </p:cNvPr>
                <p:cNvCxnSpPr>
                  <a:cxnSpLocks/>
                  <a:stCxn id="9" idx="3"/>
                  <a:endCxn id="11" idx="1"/>
                </p:cNvCxnSpPr>
                <p:nvPr/>
              </p:nvCxnSpPr>
              <p:spPr>
                <a:xfrm>
                  <a:off x="3149436" y="2425853"/>
                  <a:ext cx="278232" cy="50765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E7E7AEB8-0745-401B-B025-0B59C10F8686}"/>
                    </a:ext>
                  </a:extLst>
                </p:cNvPr>
                <p:cNvCxnSpPr>
                  <a:cxnSpLocks/>
                  <a:stCxn id="9" idx="3"/>
                  <a:endCxn id="13" idx="1"/>
                </p:cNvCxnSpPr>
                <p:nvPr/>
              </p:nvCxnSpPr>
              <p:spPr>
                <a:xfrm flipV="1">
                  <a:off x="3149436" y="1803952"/>
                  <a:ext cx="278232" cy="62190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34453B8-E098-480E-BB27-CE5DE843D7CC}"/>
                    </a:ext>
                  </a:extLst>
                </p:cNvPr>
                <p:cNvSpPr/>
                <p:nvPr/>
              </p:nvSpPr>
              <p:spPr>
                <a:xfrm>
                  <a:off x="4597234" y="3496156"/>
                  <a:ext cx="2305393" cy="609600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6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C87A33D-8ECA-4908-9445-4DB3420A60DE}"/>
                    </a:ext>
                  </a:extLst>
                </p:cNvPr>
                <p:cNvSpPr/>
                <p:nvPr/>
              </p:nvSpPr>
              <p:spPr>
                <a:xfrm>
                  <a:off x="2920836" y="4628092"/>
                  <a:ext cx="3981791" cy="609600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6000"/>
                  </a:schemeClr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8383ACA-6DE3-48D9-8D3C-5896FABE987C}"/>
                    </a:ext>
                  </a:extLst>
                </p:cNvPr>
                <p:cNvSpPr txBox="1"/>
                <p:nvPr/>
              </p:nvSpPr>
              <p:spPr>
                <a:xfrm>
                  <a:off x="4882643" y="2602638"/>
                  <a:ext cx="20199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Identity fraud detection</a:t>
                  </a:r>
                </a:p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Image classification</a:t>
                  </a:r>
                </a:p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Diagnostics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19CE290-5FB8-4E69-B0DC-C908E27ECFB7}"/>
                    </a:ext>
                  </a:extLst>
                </p:cNvPr>
                <p:cNvSpPr txBox="1"/>
                <p:nvPr/>
              </p:nvSpPr>
              <p:spPr>
                <a:xfrm>
                  <a:off x="4882642" y="1462421"/>
                  <a:ext cx="20199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Weather forecasting</a:t>
                  </a:r>
                </a:p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Market forecasting</a:t>
                  </a:r>
                </a:p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Predicting life expectancy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321BFE7-4E81-4A66-AC53-9F709F21BC99}"/>
                    </a:ext>
                  </a:extLst>
                </p:cNvPr>
                <p:cNvSpPr txBox="1"/>
                <p:nvPr/>
              </p:nvSpPr>
              <p:spPr>
                <a:xfrm>
                  <a:off x="4882643" y="3476220"/>
                  <a:ext cx="20199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Recommender systems</a:t>
                  </a:r>
                </a:p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Targeted marketing</a:t>
                  </a:r>
                </a:p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Customer segmentation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E5541C1-8928-4B59-9FD8-73270218E92C}"/>
                    </a:ext>
                  </a:extLst>
                </p:cNvPr>
                <p:cNvSpPr txBox="1"/>
                <p:nvPr/>
              </p:nvSpPr>
              <p:spPr>
                <a:xfrm>
                  <a:off x="4882643" y="4609726"/>
                  <a:ext cx="20199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Real-time decisions</a:t>
                  </a:r>
                </a:p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Robot navigation</a:t>
                  </a:r>
                </a:p>
                <a:p>
                  <a:pPr marL="115888" indent="-115888">
                    <a:buFont typeface="Arial" panose="020B0604020202020204" pitchFamily="34" charset="0"/>
                    <a:buChar char="•"/>
                  </a:pPr>
                  <a:r>
                    <a:rPr lang="en-US" sz="1200" dirty="0"/>
                    <a:t>Learning tasks</a:t>
                  </a:r>
                </a:p>
              </p:txBody>
            </p:sp>
            <p:sp>
              <p:nvSpPr>
                <p:cNvPr id="38" name="Rounded Rectangle 143">
                  <a:extLst>
                    <a:ext uri="{FF2B5EF4-FFF2-40B4-BE49-F238E27FC236}">
                      <a16:creationId xmlns:a16="http://schemas.microsoft.com/office/drawing/2014/main" id="{A54FAF3C-879F-4D28-8F21-0F8631A9E109}"/>
                    </a:ext>
                  </a:extLst>
                </p:cNvPr>
                <p:cNvSpPr/>
                <p:nvPr/>
              </p:nvSpPr>
              <p:spPr>
                <a:xfrm>
                  <a:off x="1854034" y="1145361"/>
                  <a:ext cx="1295401" cy="274638"/>
                </a:xfrm>
                <a:prstGeom prst="roundRect">
                  <a:avLst/>
                </a:prstGeom>
                <a:solidFill>
                  <a:srgbClr val="009DDC"/>
                </a:soli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lvl="0" algn="ctr" defTabSz="914400">
                    <a:defRPr/>
                  </a:pPr>
                  <a:r>
                    <a:rPr lang="en-US" sz="1300" b="1" kern="0" dirty="0">
                      <a:solidFill>
                        <a:srgbClr val="FFFFFF"/>
                      </a:solidFill>
                      <a:cs typeface="Calibri"/>
                    </a:rPr>
                    <a:t>Learning mode</a:t>
                  </a:r>
                </a:p>
              </p:txBody>
            </p:sp>
            <p:sp>
              <p:nvSpPr>
                <p:cNvPr id="39" name="Rounded Rectangle 143">
                  <a:extLst>
                    <a:ext uri="{FF2B5EF4-FFF2-40B4-BE49-F238E27FC236}">
                      <a16:creationId xmlns:a16="http://schemas.microsoft.com/office/drawing/2014/main" id="{85EFE302-E581-4B7D-BC42-72FD58125336}"/>
                    </a:ext>
                  </a:extLst>
                </p:cNvPr>
                <p:cNvSpPr/>
                <p:nvPr/>
              </p:nvSpPr>
              <p:spPr>
                <a:xfrm>
                  <a:off x="3426419" y="1145361"/>
                  <a:ext cx="1295401" cy="274638"/>
                </a:xfrm>
                <a:prstGeom prst="roundRect">
                  <a:avLst/>
                </a:prstGeom>
                <a:solidFill>
                  <a:srgbClr val="009DDC"/>
                </a:soli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lvl="0" algn="ctr" defTabSz="914400">
                    <a:defRPr/>
                  </a:pPr>
                  <a:r>
                    <a:rPr lang="en-US" sz="1300" b="1" kern="0" dirty="0">
                      <a:solidFill>
                        <a:srgbClr val="FFFFFF"/>
                      </a:solidFill>
                      <a:cs typeface="Calibri"/>
                    </a:rPr>
                    <a:t>Outcome</a:t>
                  </a:r>
                </a:p>
              </p:txBody>
            </p:sp>
            <p:sp>
              <p:nvSpPr>
                <p:cNvPr id="40" name="Rounded Rectangle 143">
                  <a:extLst>
                    <a:ext uri="{FF2B5EF4-FFF2-40B4-BE49-F238E27FC236}">
                      <a16:creationId xmlns:a16="http://schemas.microsoft.com/office/drawing/2014/main" id="{AA1A713C-1EE5-4EC3-9D97-BBE55F23C935}"/>
                    </a:ext>
                  </a:extLst>
                </p:cNvPr>
                <p:cNvSpPr/>
                <p:nvPr/>
              </p:nvSpPr>
              <p:spPr>
                <a:xfrm>
                  <a:off x="4882642" y="1145361"/>
                  <a:ext cx="2019985" cy="274638"/>
                </a:xfrm>
                <a:prstGeom prst="roundRect">
                  <a:avLst/>
                </a:prstGeom>
                <a:solidFill>
                  <a:srgbClr val="009DDC"/>
                </a:soli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lvl="0" algn="ctr" defTabSz="914400">
                    <a:defRPr/>
                  </a:pPr>
                  <a:r>
                    <a:rPr lang="en-US" sz="1300" b="1" kern="0" dirty="0">
                      <a:solidFill>
                        <a:srgbClr val="FFFFFF"/>
                      </a:solidFill>
                      <a:cs typeface="Calibri"/>
                    </a:rPr>
                    <a:t>Use Case Examples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6498B2D-F747-4C90-9029-1DB86B8E53B0}"/>
                    </a:ext>
                  </a:extLst>
                </p:cNvPr>
                <p:cNvCxnSpPr>
                  <a:stCxn id="8" idx="1"/>
                </p:cNvCxnSpPr>
                <p:nvPr/>
              </p:nvCxnSpPr>
              <p:spPr>
                <a:xfrm flipH="1" flipV="1">
                  <a:off x="1708147" y="3796925"/>
                  <a:ext cx="14588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464A13-092A-4E26-BD43-0FB9F8EF4B7D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 flipV="1">
              <a:off x="3415426" y="3799302"/>
              <a:ext cx="278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96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2BE32-F49F-4171-9FBD-3FA6B765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3B01-0A7C-41D8-9E49-A02486ED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are by nature non-deterministic.</a:t>
            </a:r>
          </a:p>
          <a:p>
            <a:pPr lvl="1"/>
            <a:r>
              <a:rPr lang="en-US" dirty="0"/>
              <a:t>You don't know everyone's height in past, present, or future.</a:t>
            </a:r>
          </a:p>
          <a:p>
            <a:r>
              <a:rPr lang="en-US" dirty="0"/>
              <a:t>Models can't answer questions with complete confidence.</a:t>
            </a:r>
          </a:p>
          <a:p>
            <a:r>
              <a:rPr lang="en-US" dirty="0"/>
              <a:t>Instead, they model beliefs/assumptions.</a:t>
            </a:r>
          </a:p>
          <a:p>
            <a:pPr lvl="1"/>
            <a:r>
              <a:rPr lang="en-US" dirty="0"/>
              <a:t>"I believe with confidence that Person X is above 70 inches tall."</a:t>
            </a:r>
          </a:p>
          <a:p>
            <a:r>
              <a:rPr lang="en-US" dirty="0"/>
              <a:t>Models are based on probability, not definite truth.</a:t>
            </a:r>
          </a:p>
          <a:p>
            <a:r>
              <a:rPr lang="en-US" dirty="0"/>
              <a:t>Randomness exists in both data and algorithms.</a:t>
            </a:r>
          </a:p>
          <a:p>
            <a:pPr lvl="1"/>
            <a:r>
              <a:rPr lang="en-US" dirty="0"/>
              <a:t>Different samples from the same population can vary.</a:t>
            </a:r>
          </a:p>
          <a:p>
            <a:pPr lvl="1"/>
            <a:r>
              <a:rPr lang="en-US" dirty="0"/>
              <a:t>Different algorithms can produce different results.</a:t>
            </a:r>
          </a:p>
          <a:p>
            <a:r>
              <a:rPr lang="en-US" dirty="0"/>
              <a:t>Models are stochastic.</a:t>
            </a:r>
          </a:p>
          <a:p>
            <a:pPr lvl="1"/>
            <a:r>
              <a:rPr lang="en-US" dirty="0"/>
              <a:t>Individual samples can't be perfectly determined.</a:t>
            </a:r>
          </a:p>
          <a:p>
            <a:pPr lvl="1"/>
            <a:r>
              <a:rPr lang="en-US" dirty="0"/>
              <a:t>But, an overall pattern can be revealed.</a:t>
            </a:r>
          </a:p>
          <a:p>
            <a:pPr lvl="1"/>
            <a:r>
              <a:rPr lang="en-US" dirty="0"/>
              <a:t>Patterns can lead to intelligent decisions.</a:t>
            </a:r>
          </a:p>
          <a:p>
            <a:r>
              <a:rPr lang="en-US" dirty="0"/>
              <a:t>Data science does not offer guarantees or promises, only estimations.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E7905-AEF6-4A57-B908-3A71ADF3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and Uncertainty</a:t>
            </a:r>
          </a:p>
        </p:txBody>
      </p:sp>
    </p:spTree>
    <p:extLst>
      <p:ext uri="{BB962C8B-B14F-4D97-AF65-F5344CB8AC3E}">
        <p14:creationId xmlns:p14="http://schemas.microsoft.com/office/powerpoint/2010/main" val="136083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12C6A-3B2A-4F65-8138-0BB65FAC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BD0BCE-910C-4B4E-A877-11E6144F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Formulating a Data Science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7436-044C-4D78-A69E-8C342A4EA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problem in plain language.</a:t>
            </a:r>
          </a:p>
          <a:p>
            <a:r>
              <a:rPr lang="en-US" dirty="0"/>
              <a:t>Identify the ideal outcome.</a:t>
            </a:r>
          </a:p>
          <a:p>
            <a:r>
              <a:rPr lang="en-US" dirty="0"/>
              <a:t>Identify where the data will come from.</a:t>
            </a:r>
          </a:p>
          <a:p>
            <a:r>
              <a:rPr lang="en-US" dirty="0"/>
              <a:t>Determine when and how the inputs and outputs will be used.</a:t>
            </a:r>
          </a:p>
          <a:p>
            <a:r>
              <a:rPr lang="en-US" dirty="0"/>
              <a:t>Identify ways the problem might be solved without data science.</a:t>
            </a:r>
          </a:p>
          <a:p>
            <a:r>
              <a:rPr lang="en-US" dirty="0"/>
              <a:t>Frame the business issue as a data science problem.</a:t>
            </a:r>
          </a:p>
        </p:txBody>
      </p:sp>
    </p:spTree>
    <p:extLst>
      <p:ext uri="{BB962C8B-B14F-4D97-AF65-F5344CB8AC3E}">
        <p14:creationId xmlns:p14="http://schemas.microsoft.com/office/powerpoint/2010/main" val="573391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858FF-1AE8-428F-8E7F-10E82BAB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61913-D899-431B-8169-188B3BEB7D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Formulating a Data Science Problem</a:t>
            </a:r>
          </a:p>
        </p:txBody>
      </p:sp>
    </p:spTree>
    <p:extLst>
      <p:ext uri="{BB962C8B-B14F-4D97-AF65-F5344CB8AC3E}">
        <p14:creationId xmlns:p14="http://schemas.microsoft.com/office/powerpoint/2010/main" val="3926329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stakeholder requirements are part of the projects you've worked on, or might occur in your organization?</a:t>
            </a:r>
          </a:p>
          <a:p>
            <a:r>
              <a:rPr lang="en-US" dirty="0"/>
              <a:t>What data science outcomes (classification, regression, clustering, etc.) might be most applicable to your projects?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D7041-92A5-4CAC-824A-0FED7E9A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1CD3-FDB7-496A-8F44-575FE56D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Goes beyond traditional designing.</a:t>
            </a:r>
          </a:p>
          <a:p>
            <a:pPr lvl="1"/>
            <a:r>
              <a:rPr lang="en-US" dirty="0"/>
              <a:t>Doesn't rely on current trends or status quo.</a:t>
            </a:r>
          </a:p>
          <a:p>
            <a:pPr lvl="1"/>
            <a:r>
              <a:rPr lang="en-US" dirty="0"/>
              <a:t>Takes a deep dive into what people need, why, and how to meet those needs.</a:t>
            </a:r>
          </a:p>
          <a:p>
            <a:r>
              <a:rPr lang="en-US" dirty="0"/>
              <a:t>Empathizes with audience.</a:t>
            </a:r>
          </a:p>
          <a:p>
            <a:pPr lvl="1"/>
            <a:r>
              <a:rPr lang="en-US" dirty="0"/>
              <a:t>Makes it possible to understand their needs/wants.</a:t>
            </a:r>
          </a:p>
          <a:p>
            <a:pPr lvl="1"/>
            <a:r>
              <a:rPr lang="en-US" dirty="0"/>
              <a:t>Sets aside preconceived notions and biases.</a:t>
            </a:r>
          </a:p>
          <a:p>
            <a:pPr lvl="1"/>
            <a:r>
              <a:rPr lang="en-US" dirty="0"/>
              <a:t>Can lead to innovative ways of thinking.</a:t>
            </a:r>
          </a:p>
          <a:p>
            <a:r>
              <a:rPr lang="en-US" dirty="0"/>
              <a:t>Asks questions to outline issues.</a:t>
            </a:r>
          </a:p>
          <a:p>
            <a:pPr lvl="1"/>
            <a:r>
              <a:rPr lang="en-US" dirty="0"/>
              <a:t>Even a lack of answers can steer you in the right direction.</a:t>
            </a:r>
          </a:p>
          <a:p>
            <a:pPr lvl="1"/>
            <a:r>
              <a:rPr lang="en-US" dirty="0"/>
              <a:t>"Are there needs/wants that we've been neglecting?"</a:t>
            </a:r>
          </a:p>
          <a:p>
            <a:r>
              <a:rPr lang="en-US" dirty="0"/>
              <a:t>Brainstorms solutions.</a:t>
            </a:r>
          </a:p>
          <a:p>
            <a:pPr lvl="1"/>
            <a:r>
              <a:rPr lang="en-US" dirty="0"/>
              <a:t>Generates ideas and discuss.</a:t>
            </a:r>
          </a:p>
          <a:p>
            <a:pPr lvl="1"/>
            <a:r>
              <a:rPr lang="en-US" dirty="0"/>
              <a:t>Comes up with alternatives.</a:t>
            </a:r>
          </a:p>
          <a:p>
            <a:pPr lvl="1"/>
            <a:r>
              <a:rPr lang="en-US" dirty="0"/>
              <a:t>Reduces risk and increases buy-in.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57BB7F-C385-4171-86F1-9A9F2405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25EE-2F68-4CD6-B701-F7F1BA3CA2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Design thinking</a:t>
            </a:r>
            <a:r>
              <a:rPr lang="en-US" dirty="0"/>
              <a:t>: An approach to generating business ideas that focuses on human needs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188964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AFEA2B-B26B-4FD3-B40C-521EEFB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1B5756-ED3C-4711-A2C4-9690EB52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D0757-053A-4AFE-9979-98A6643D7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Scope</a:t>
            </a:r>
            <a:r>
              <a:rPr lang="en-US" dirty="0"/>
              <a:t>: An outline of all aspects of a project, including constraints.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367A-348D-454F-83FE-141D4E06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of a data science project's scope:</a:t>
            </a:r>
          </a:p>
          <a:p>
            <a:pPr lvl="1"/>
            <a:r>
              <a:rPr lang="en-US" dirty="0"/>
              <a:t>Software and hardware resources</a:t>
            </a:r>
          </a:p>
          <a:p>
            <a:pPr lvl="1"/>
            <a:r>
              <a:rPr lang="en-US" dirty="0"/>
              <a:t>Practitioners and other stakeholders</a:t>
            </a:r>
          </a:p>
          <a:p>
            <a:pPr lvl="1"/>
            <a:r>
              <a:rPr lang="en-US" dirty="0"/>
              <a:t>Processes and procedures</a:t>
            </a:r>
          </a:p>
          <a:p>
            <a:pPr lvl="1"/>
            <a:r>
              <a:rPr lang="en-US" dirty="0"/>
              <a:t>Measures of success</a:t>
            </a:r>
          </a:p>
          <a:p>
            <a:pPr lvl="1"/>
            <a:r>
              <a:rPr lang="en-US" dirty="0"/>
              <a:t>Timelines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105207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7634B1-548F-4036-89F4-5C087CC8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6147B8C-2E8D-4527-B021-9B00BA2A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Creep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D31B98-56A8-48C7-AC98-6E30BBD08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Scope creep</a:t>
            </a:r>
            <a:r>
              <a:rPr lang="en-US" dirty="0"/>
              <a:t>: The condition by which a project continues to grow beyond its ability to be sustained or meet expectations.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277A37-1EC6-4B90-A55F-C60F473D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are important to avoid scope creep.</a:t>
            </a:r>
          </a:p>
          <a:p>
            <a:pPr lvl="1"/>
            <a:r>
              <a:rPr lang="en-US" dirty="0"/>
              <a:t>Investing in GPUs might make the process go faster but end up too expensive.</a:t>
            </a:r>
          </a:p>
          <a:p>
            <a:pPr lvl="1"/>
            <a:r>
              <a:rPr lang="en-US" dirty="0"/>
              <a:t>Having multiple complex deliverables may be ideal but not feasible within time or budget.</a:t>
            </a:r>
          </a:p>
          <a:p>
            <a:pPr lvl="1"/>
            <a:r>
              <a:rPr lang="en-US" dirty="0"/>
              <a:t>You might not have enough data to move forward with an idea.</a:t>
            </a:r>
          </a:p>
          <a:p>
            <a:pPr lvl="1"/>
            <a:r>
              <a:rPr lang="en-US" dirty="0"/>
              <a:t>There might be technical roadblocks.</a:t>
            </a:r>
          </a:p>
          <a:p>
            <a:pPr lvl="1"/>
            <a:r>
              <a:rPr lang="en-US" dirty="0"/>
              <a:t>You might bring about too much risk.</a:t>
            </a:r>
          </a:p>
        </p:txBody>
      </p:sp>
    </p:spTree>
    <p:extLst>
      <p:ext uri="{BB962C8B-B14F-4D97-AF65-F5344CB8AC3E}">
        <p14:creationId xmlns:p14="http://schemas.microsoft.com/office/powerpoint/2010/main" val="204793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AAD3D1-A4D2-469B-9B08-172D1B14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8E1B83-0D42-4DF9-B5FA-03D09C3A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Specs are clear instructions/explanations for how to achieve business objectives.</a:t>
            </a:r>
          </a:p>
          <a:p>
            <a:r>
              <a:rPr lang="en-US" dirty="0"/>
              <a:t>Involve detailed information that's required for development/implementation.</a:t>
            </a:r>
          </a:p>
          <a:p>
            <a:r>
              <a:rPr lang="en-US" dirty="0"/>
              <a:t>Components of a data science project spec:</a:t>
            </a:r>
          </a:p>
          <a:p>
            <a:pPr lvl="1"/>
            <a:r>
              <a:rPr lang="en-US" dirty="0"/>
              <a:t>Project description</a:t>
            </a:r>
          </a:p>
          <a:p>
            <a:pPr lvl="1"/>
            <a:r>
              <a:rPr lang="en-US" dirty="0"/>
              <a:t>Objectives</a:t>
            </a:r>
          </a:p>
          <a:p>
            <a:pPr lvl="1"/>
            <a:r>
              <a:rPr lang="en-US" dirty="0"/>
              <a:t>Key performance indicators (KPIs)</a:t>
            </a:r>
          </a:p>
          <a:p>
            <a:pPr lvl="1"/>
            <a:r>
              <a:rPr lang="en-US" dirty="0"/>
              <a:t>Available data</a:t>
            </a:r>
          </a:p>
          <a:p>
            <a:pPr lvl="1"/>
            <a:r>
              <a:rPr lang="en-US" dirty="0"/>
              <a:t>Analysis methods</a:t>
            </a:r>
          </a:p>
          <a:p>
            <a:pPr lvl="1"/>
            <a:r>
              <a:rPr lang="en-US" dirty="0"/>
              <a:t>Testing methods</a:t>
            </a:r>
          </a:p>
          <a:p>
            <a:pPr lvl="1"/>
            <a:r>
              <a:rPr lang="en-US" dirty="0"/>
              <a:t>Deployment and maintenance</a:t>
            </a:r>
          </a:p>
          <a:p>
            <a:r>
              <a:rPr lang="en-US" dirty="0"/>
              <a:t>Specs are handed off to practitioners like you.</a:t>
            </a:r>
          </a:p>
          <a:p>
            <a:r>
              <a:rPr lang="en-US" dirty="0"/>
              <a:t>You need to internalize the specs to know what to do and what not to do.</a:t>
            </a:r>
          </a:p>
          <a:p>
            <a:r>
              <a:rPr lang="en-US" dirty="0"/>
              <a:t>Even if you don't draft the specs, you're responsible for following them.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55322F-FD9F-4E11-8008-DAD32322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Specifications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28134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A643D-0661-40C8-800C-7B7F2A3C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B6B9-7A98-416B-95B7-DB910C45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for starting and finishing activities on specific dates, within a sequence.</a:t>
            </a:r>
          </a:p>
          <a:p>
            <a:pPr lvl="1"/>
            <a:r>
              <a:rPr lang="en-US" dirty="0"/>
              <a:t>Optimizes how time is spent and better guarantees success.</a:t>
            </a:r>
          </a:p>
          <a:p>
            <a:pPr lvl="1"/>
            <a:r>
              <a:rPr lang="en-US" dirty="0"/>
              <a:t>Project leaders can be kept informed.</a:t>
            </a:r>
          </a:p>
          <a:p>
            <a:r>
              <a:rPr lang="en-US" dirty="0"/>
              <a:t>Milestones are events that trigger reporting or require approval to proceed.</a:t>
            </a:r>
          </a:p>
          <a:p>
            <a:pPr lvl="1"/>
            <a:r>
              <a:rPr lang="en-US" dirty="0"/>
              <a:t>Example: State of data after it's collected.</a:t>
            </a:r>
          </a:p>
          <a:p>
            <a:pPr lvl="1"/>
            <a:r>
              <a:rPr lang="en-US" dirty="0"/>
              <a:t>Report indicates data needs to be cleaned.</a:t>
            </a:r>
          </a:p>
          <a:p>
            <a:pPr lvl="1"/>
            <a:r>
              <a:rPr lang="en-US" dirty="0"/>
              <a:t>Team has a plan going forward.</a:t>
            </a:r>
          </a:p>
          <a:p>
            <a:r>
              <a:rPr lang="en-US" dirty="0"/>
              <a:t>Determining timelines for data science can be difficult.</a:t>
            </a:r>
          </a:p>
          <a:p>
            <a:pPr lvl="1"/>
            <a:r>
              <a:rPr lang="en-US" dirty="0"/>
              <a:t>Start and end dates are obviously useful.</a:t>
            </a:r>
          </a:p>
          <a:p>
            <a:pPr lvl="1"/>
            <a:r>
              <a:rPr lang="en-US" dirty="0"/>
              <a:t>Milestones are also useful.</a:t>
            </a:r>
          </a:p>
          <a:p>
            <a:pPr lvl="1"/>
            <a:r>
              <a:rPr lang="en-US" dirty="0"/>
              <a:t>You may need more to determine activity duration, sequence, and dependencies.</a:t>
            </a:r>
          </a:p>
          <a:p>
            <a:r>
              <a:rPr lang="en-US" dirty="0"/>
              <a:t>Provide input to project leaders.</a:t>
            </a:r>
          </a:p>
          <a:p>
            <a:pPr lvl="1"/>
            <a:r>
              <a:rPr lang="en-US" dirty="0"/>
              <a:t>Example: Training first testable model.</a:t>
            </a:r>
          </a:p>
          <a:p>
            <a:pPr lvl="1"/>
            <a:r>
              <a:rPr lang="en-US" dirty="0"/>
              <a:t>Volume of data used?</a:t>
            </a:r>
          </a:p>
          <a:p>
            <a:pPr lvl="1"/>
            <a:r>
              <a:rPr lang="en-US" dirty="0"/>
              <a:t>Algorithm?</a:t>
            </a:r>
          </a:p>
          <a:p>
            <a:pPr lvl="1"/>
            <a:r>
              <a:rPr lang="en-US" dirty="0"/>
              <a:t>Strength of hardware?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182C02-5087-4BA1-AEEB-2F6B9245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247261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141B1A-40C9-4EBA-BC10-F2611BF2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3FC50-87BA-4F31-8779-BEDB0723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663534-6D4E-4137-A212-BE5D8E66F929}"/>
              </a:ext>
            </a:extLst>
          </p:cNvPr>
          <p:cNvGrpSpPr/>
          <p:nvPr/>
        </p:nvGrpSpPr>
        <p:grpSpPr>
          <a:xfrm>
            <a:off x="683511" y="1732093"/>
            <a:ext cx="7776978" cy="3647430"/>
            <a:chOff x="195702" y="1530212"/>
            <a:chExt cx="7776978" cy="36474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0FF987-B8EC-4331-8A83-E4506FE93FEE}"/>
                </a:ext>
              </a:extLst>
            </p:cNvPr>
            <p:cNvSpPr/>
            <p:nvPr/>
          </p:nvSpPr>
          <p:spPr>
            <a:xfrm>
              <a:off x="195702" y="1822600"/>
              <a:ext cx="7737015" cy="563433"/>
            </a:xfrm>
            <a:prstGeom prst="rect">
              <a:avLst/>
            </a:prstGeom>
            <a:solidFill>
              <a:srgbClr val="F5F5F5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12915F-D3B7-4CFE-B553-87FDB1F6382A}"/>
                </a:ext>
              </a:extLst>
            </p:cNvPr>
            <p:cNvSpPr/>
            <p:nvPr/>
          </p:nvSpPr>
          <p:spPr>
            <a:xfrm>
              <a:off x="195702" y="2946216"/>
              <a:ext cx="7737015" cy="563433"/>
            </a:xfrm>
            <a:prstGeom prst="rect">
              <a:avLst/>
            </a:prstGeom>
            <a:solidFill>
              <a:srgbClr val="F5F5F5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29C839-C11D-4B71-99EC-BC40BBB03E7F}"/>
                </a:ext>
              </a:extLst>
            </p:cNvPr>
            <p:cNvSpPr/>
            <p:nvPr/>
          </p:nvSpPr>
          <p:spPr>
            <a:xfrm>
              <a:off x="195702" y="4083284"/>
              <a:ext cx="7737015" cy="563433"/>
            </a:xfrm>
            <a:prstGeom prst="rect">
              <a:avLst/>
            </a:prstGeom>
            <a:solidFill>
              <a:srgbClr val="F5F5F5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" name="Text Box 307">
              <a:extLst>
                <a:ext uri="{FF2B5EF4-FFF2-40B4-BE49-F238E27FC236}">
                  <a16:creationId xmlns:a16="http://schemas.microsoft.com/office/drawing/2014/main" id="{FEE03EBF-6066-4DDD-8EDE-30CE2973D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197" y="1530212"/>
              <a:ext cx="627852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3/1         3/6        3/11        3/16        3/21        3/26        3/31        4/5         4/10        4/15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5" name="Text Box 307">
              <a:extLst>
                <a:ext uri="{FF2B5EF4-FFF2-40B4-BE49-F238E27FC236}">
                  <a16:creationId xmlns:a16="http://schemas.microsoft.com/office/drawing/2014/main" id="{0445712E-9643-4D75-8137-B57BC7C9C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92" y="1944222"/>
              <a:ext cx="11831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Collect Data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6" name="Text Box 307">
              <a:extLst>
                <a:ext uri="{FF2B5EF4-FFF2-40B4-BE49-F238E27FC236}">
                  <a16:creationId xmlns:a16="http://schemas.microsoft.com/office/drawing/2014/main" id="{BB428578-0D90-4B1B-A8FD-970D4269F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81" y="3074043"/>
              <a:ext cx="1177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Analyze Data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7" name="Text Box 307">
              <a:extLst>
                <a:ext uri="{FF2B5EF4-FFF2-40B4-BE49-F238E27FC236}">
                  <a16:creationId xmlns:a16="http://schemas.microsoft.com/office/drawing/2014/main" id="{D13E333B-983A-4130-8907-D0109F9EF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52" y="2510177"/>
              <a:ext cx="13341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Prepare Data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18" name="Text Box 307">
              <a:extLst>
                <a:ext uri="{FF2B5EF4-FFF2-40B4-BE49-F238E27FC236}">
                  <a16:creationId xmlns:a16="http://schemas.microsoft.com/office/drawing/2014/main" id="{1EC85B5C-AD5D-4E33-BFDF-46778A1D5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28" y="3638665"/>
              <a:ext cx="11143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Train Model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20" name="Text Box 307">
              <a:extLst>
                <a:ext uri="{FF2B5EF4-FFF2-40B4-BE49-F238E27FC236}">
                  <a16:creationId xmlns:a16="http://schemas.microsoft.com/office/drawing/2014/main" id="{B3B70EAA-4DE4-443E-BC67-303082DB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28" y="4214549"/>
              <a:ext cx="11143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Tune Model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21" name="Text Box 307">
              <a:extLst>
                <a:ext uri="{FF2B5EF4-FFF2-40B4-BE49-F238E27FC236}">
                  <a16:creationId xmlns:a16="http://schemas.microsoft.com/office/drawing/2014/main" id="{1FFE34EC-3DA1-4F21-A4F2-93DC12EB3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52" y="4777129"/>
              <a:ext cx="13337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Deliver Report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3907A1-4B74-4EED-8A56-A424B16A57EE}"/>
                </a:ext>
              </a:extLst>
            </p:cNvPr>
            <p:cNvCxnSpPr>
              <a:cxnSpLocks/>
            </p:cNvCxnSpPr>
            <p:nvPr/>
          </p:nvCxnSpPr>
          <p:spPr>
            <a:xfrm>
              <a:off x="1876301" y="1822600"/>
              <a:ext cx="0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B7AC4A-3B3D-45C8-B13C-E6CF29545EA4}"/>
                </a:ext>
              </a:extLst>
            </p:cNvPr>
            <p:cNvCxnSpPr>
              <a:cxnSpLocks/>
            </p:cNvCxnSpPr>
            <p:nvPr/>
          </p:nvCxnSpPr>
          <p:spPr>
            <a:xfrm>
              <a:off x="2448296" y="1822600"/>
              <a:ext cx="0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CB6E83C-E158-46A4-BEFC-287DFBE14450}"/>
                </a:ext>
              </a:extLst>
            </p:cNvPr>
            <p:cNvCxnSpPr>
              <a:cxnSpLocks/>
            </p:cNvCxnSpPr>
            <p:nvPr/>
          </p:nvCxnSpPr>
          <p:spPr>
            <a:xfrm>
              <a:off x="3036124" y="1822600"/>
              <a:ext cx="0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3AEEDF-330D-47A5-8DAC-6B94B22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28" y="1822600"/>
              <a:ext cx="0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AF5A7CF-BC4B-4123-BD56-7DC2863BC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510" y="1822600"/>
              <a:ext cx="7918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63129A5-6CB2-493B-A45D-F4D7C20D098D}"/>
                </a:ext>
              </a:extLst>
            </p:cNvPr>
            <p:cNvCxnSpPr>
              <a:cxnSpLocks/>
            </p:cNvCxnSpPr>
            <p:nvPr/>
          </p:nvCxnSpPr>
          <p:spPr>
            <a:xfrm>
              <a:off x="4851070" y="1822600"/>
              <a:ext cx="0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369378-AEF9-4362-90C9-5A5830A0B08C}"/>
                </a:ext>
              </a:extLst>
            </p:cNvPr>
            <p:cNvCxnSpPr>
              <a:cxnSpLocks/>
            </p:cNvCxnSpPr>
            <p:nvPr/>
          </p:nvCxnSpPr>
          <p:spPr>
            <a:xfrm>
              <a:off x="5480462" y="1822600"/>
              <a:ext cx="0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620F52-BD1D-4EE9-92B6-4D274786C7AC}"/>
                </a:ext>
              </a:extLst>
            </p:cNvPr>
            <p:cNvCxnSpPr>
              <a:cxnSpLocks/>
            </p:cNvCxnSpPr>
            <p:nvPr/>
          </p:nvCxnSpPr>
          <p:spPr>
            <a:xfrm>
              <a:off x="6121729" y="1822600"/>
              <a:ext cx="0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2985E6-A4BF-4CED-A9CC-3FB601A09E1B}"/>
                </a:ext>
              </a:extLst>
            </p:cNvPr>
            <p:cNvCxnSpPr>
              <a:cxnSpLocks/>
            </p:cNvCxnSpPr>
            <p:nvPr/>
          </p:nvCxnSpPr>
          <p:spPr>
            <a:xfrm>
              <a:off x="6715496" y="1822600"/>
              <a:ext cx="0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B0B21B-C887-4BBE-8E58-8ED23EFF95DD}"/>
                </a:ext>
              </a:extLst>
            </p:cNvPr>
            <p:cNvCxnSpPr>
              <a:cxnSpLocks/>
            </p:cNvCxnSpPr>
            <p:nvPr/>
          </p:nvCxnSpPr>
          <p:spPr>
            <a:xfrm>
              <a:off x="7329054" y="1822600"/>
              <a:ext cx="0" cy="335504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D16510-CA6C-42CD-873B-90B135B1A549}"/>
                </a:ext>
              </a:extLst>
            </p:cNvPr>
            <p:cNvSpPr/>
            <p:nvPr/>
          </p:nvSpPr>
          <p:spPr>
            <a:xfrm>
              <a:off x="1880260" y="1979370"/>
              <a:ext cx="562098" cy="252639"/>
            </a:xfrm>
            <a:prstGeom prst="rect">
              <a:avLst/>
            </a:prstGeom>
            <a:solidFill>
              <a:srgbClr val="00A0DD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9535F36-59E0-4FDD-82D2-AC71DEE2DB44}"/>
                </a:ext>
              </a:extLst>
            </p:cNvPr>
            <p:cNvSpPr/>
            <p:nvPr/>
          </p:nvSpPr>
          <p:spPr>
            <a:xfrm>
              <a:off x="2455223" y="2539805"/>
              <a:ext cx="1782287" cy="252639"/>
            </a:xfrm>
            <a:prstGeom prst="rect">
              <a:avLst/>
            </a:prstGeom>
            <a:solidFill>
              <a:srgbClr val="00A0DD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6DFBDD-4524-49AA-BFB8-855C084889F6}"/>
                </a:ext>
              </a:extLst>
            </p:cNvPr>
            <p:cNvSpPr/>
            <p:nvPr/>
          </p:nvSpPr>
          <p:spPr>
            <a:xfrm>
              <a:off x="3791266" y="3095578"/>
              <a:ext cx="1414083" cy="252639"/>
            </a:xfrm>
            <a:prstGeom prst="rect">
              <a:avLst/>
            </a:prstGeom>
            <a:solidFill>
              <a:srgbClr val="00A0DD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2658C8-F318-4182-BD1D-341B1212D0FF}"/>
                </a:ext>
              </a:extLst>
            </p:cNvPr>
            <p:cNvSpPr/>
            <p:nvPr/>
          </p:nvSpPr>
          <p:spPr>
            <a:xfrm>
              <a:off x="5204113" y="3670147"/>
              <a:ext cx="464369" cy="252639"/>
            </a:xfrm>
            <a:prstGeom prst="rect">
              <a:avLst/>
            </a:prstGeom>
            <a:solidFill>
              <a:srgbClr val="00A0DD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ADE8CD-BD50-469F-81BE-D59C352DA2FC}"/>
                </a:ext>
              </a:extLst>
            </p:cNvPr>
            <p:cNvSpPr/>
            <p:nvPr/>
          </p:nvSpPr>
          <p:spPr>
            <a:xfrm>
              <a:off x="5668482" y="4243782"/>
              <a:ext cx="1152099" cy="252639"/>
            </a:xfrm>
            <a:prstGeom prst="rect">
              <a:avLst/>
            </a:prstGeom>
            <a:solidFill>
              <a:srgbClr val="00A0DD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25F6E7-474D-46E0-8EF0-FA8E19FBA8DA}"/>
                </a:ext>
              </a:extLst>
            </p:cNvPr>
            <p:cNvSpPr/>
            <p:nvPr/>
          </p:nvSpPr>
          <p:spPr>
            <a:xfrm>
              <a:off x="6820581" y="4807215"/>
              <a:ext cx="1152099" cy="252639"/>
            </a:xfrm>
            <a:prstGeom prst="rect">
              <a:avLst/>
            </a:prstGeom>
            <a:solidFill>
              <a:srgbClr val="00A0DD"/>
            </a:solidFill>
            <a:ln w="63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759485"/>
      </p:ext>
    </p:extLst>
  </p:cSld>
  <p:clrMapOvr>
    <a:masterClrMapping/>
  </p:clrMapOvr>
</p:sld>
</file>

<file path=ppt/theme/theme1.xml><?xml version="1.0" encoding="utf-8"?>
<a:theme xmlns:a="http://schemas.openxmlformats.org/drawingml/2006/main" name="1_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X OV Template 2021" id="{1BF9BA27-2BA5-46CF-9109-DB49F2DEDA24}" vid="{21BF752C-A7B0-49D2-9D19-553DD9AA7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</TotalTime>
  <Words>2640</Words>
  <Application>Microsoft Office PowerPoint</Application>
  <PresentationFormat>On-screen Show (4:3)</PresentationFormat>
  <Paragraphs>392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1_CNX</vt:lpstr>
      <vt:lpstr>Addressing Business Issues with Data Science</vt:lpstr>
      <vt:lpstr>PowerPoint Presentation</vt:lpstr>
      <vt:lpstr>Data Science</vt:lpstr>
      <vt:lpstr>Design Thinking</vt:lpstr>
      <vt:lpstr>Project Scope</vt:lpstr>
      <vt:lpstr>Scope Creep</vt:lpstr>
      <vt:lpstr>Project Specifications and Objectives</vt:lpstr>
      <vt:lpstr>Project Timeline (Slide 1 of 2)</vt:lpstr>
      <vt:lpstr>Project Timeline (Slide 2 of 2)</vt:lpstr>
      <vt:lpstr>Project Deliverables</vt:lpstr>
      <vt:lpstr>Project Stakeholders</vt:lpstr>
      <vt:lpstr>Stakeholder Requirements</vt:lpstr>
      <vt:lpstr>Proof of Concept (POC)</vt:lpstr>
      <vt:lpstr>Minimum Viable Product (MVP)</vt:lpstr>
      <vt:lpstr>Data Privacy and Security</vt:lpstr>
      <vt:lpstr>Example Security Policies</vt:lpstr>
      <vt:lpstr>Data Access</vt:lpstr>
      <vt:lpstr>Data Governance</vt:lpstr>
      <vt:lpstr>Guidelines for Initiating a Data Science Project</vt:lpstr>
      <vt:lpstr>PowerPoint Presentation</vt:lpstr>
      <vt:lpstr>PowerPoint Presentation</vt:lpstr>
      <vt:lpstr>The Data Science Process</vt:lpstr>
      <vt:lpstr>The Data Science Skillset</vt:lpstr>
      <vt:lpstr>Shifting Skillsets</vt:lpstr>
      <vt:lpstr>Problem Formulation</vt:lpstr>
      <vt:lpstr>Common Issues Addressed by Data Science (Slide 1 of 2)</vt:lpstr>
      <vt:lpstr>Common Issues Addressed by Data Science (Slide 2 of 2)</vt:lpstr>
      <vt:lpstr>Modeling Data</vt:lpstr>
      <vt:lpstr>Data Science Outcomes</vt:lpstr>
      <vt:lpstr>Learning Modes</vt:lpstr>
      <vt:lpstr>Randomness and Uncertainty</vt:lpstr>
      <vt:lpstr>Guidelines for Formulating a Data Science Problem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Business Issues with Data Science</dc:title>
  <dc:creator>Jason P Nufryk</dc:creator>
  <cp:lastModifiedBy>Geoff Graser</cp:lastModifiedBy>
  <cp:revision>82</cp:revision>
  <dcterms:created xsi:type="dcterms:W3CDTF">2021-01-14T13:58:03Z</dcterms:created>
  <dcterms:modified xsi:type="dcterms:W3CDTF">2021-04-22T15:35:55Z</dcterms:modified>
</cp:coreProperties>
</file>