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33"/>
  </p:notesMasterIdLst>
  <p:handoutMasterIdLst>
    <p:handoutMasterId r:id="rId34"/>
  </p:handoutMasterIdLst>
  <p:sldIdLst>
    <p:sldId id="457" r:id="rId2"/>
    <p:sldId id="460" r:id="rId3"/>
    <p:sldId id="462" r:id="rId4"/>
    <p:sldId id="463" r:id="rId5"/>
    <p:sldId id="464" r:id="rId6"/>
    <p:sldId id="465" r:id="rId7"/>
    <p:sldId id="466" r:id="rId8"/>
    <p:sldId id="467" r:id="rId9"/>
    <p:sldId id="469" r:id="rId10"/>
    <p:sldId id="470" r:id="rId11"/>
    <p:sldId id="472" r:id="rId12"/>
    <p:sldId id="473" r:id="rId13"/>
    <p:sldId id="474" r:id="rId14"/>
    <p:sldId id="475" r:id="rId15"/>
    <p:sldId id="476" r:id="rId16"/>
    <p:sldId id="486" r:id="rId17"/>
    <p:sldId id="487" r:id="rId18"/>
    <p:sldId id="461" r:id="rId19"/>
    <p:sldId id="478" r:id="rId20"/>
    <p:sldId id="477" r:id="rId21"/>
    <p:sldId id="479" r:id="rId22"/>
    <p:sldId id="480" r:id="rId23"/>
    <p:sldId id="481" r:id="rId24"/>
    <p:sldId id="482" r:id="rId25"/>
    <p:sldId id="483" r:id="rId26"/>
    <p:sldId id="485" r:id="rId27"/>
    <p:sldId id="490" r:id="rId28"/>
    <p:sldId id="484" r:id="rId29"/>
    <p:sldId id="488" r:id="rId30"/>
    <p:sldId id="489" r:id="rId31"/>
    <p:sldId id="45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D"/>
    <a:srgbClr val="1C3863"/>
    <a:srgbClr val="15A766"/>
    <a:srgbClr val="F47A21"/>
    <a:srgbClr val="000000"/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5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4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98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9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36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1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8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47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0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82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92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97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7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47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4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0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9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67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Machine Learning Concepts</a:t>
            </a:r>
          </a:p>
          <a:p>
            <a:r>
              <a:rPr lang="en-US" dirty="0"/>
              <a:t>Test a Hypothesis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049FD-1ABC-48DD-AFF8-A06B0793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130BF-3D16-4D72-B415-05B51673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improving a model, you are trying to reduce errors.</a:t>
            </a:r>
          </a:p>
          <a:p>
            <a:r>
              <a:rPr lang="en-US" dirty="0"/>
              <a:t>Main errors are bias and variance.</a:t>
            </a:r>
          </a:p>
          <a:p>
            <a:r>
              <a:rPr lang="en-US" dirty="0"/>
              <a:t>Bias:</a:t>
            </a:r>
          </a:p>
          <a:p>
            <a:pPr lvl="1"/>
            <a:r>
              <a:rPr lang="en-US" dirty="0"/>
              <a:t>Difference between ground truth and model estimations.</a:t>
            </a:r>
          </a:p>
          <a:p>
            <a:pPr lvl="1"/>
            <a:r>
              <a:rPr lang="en-US" dirty="0"/>
              <a:t>High bias simplifies target function; makes assumptions.</a:t>
            </a:r>
          </a:p>
          <a:p>
            <a:pPr lvl="1"/>
            <a:r>
              <a:rPr lang="en-US" dirty="0"/>
              <a:t>Algorithms like linear regression have high bias.</a:t>
            </a:r>
          </a:p>
          <a:p>
            <a:pPr lvl="1"/>
            <a:r>
              <a:rPr lang="en-US" dirty="0"/>
              <a:t>High bias has lower estimative performance on complex problems.</a:t>
            </a:r>
          </a:p>
          <a:p>
            <a:r>
              <a:rPr lang="en-US" dirty="0"/>
              <a:t>Variance:</a:t>
            </a:r>
          </a:p>
          <a:p>
            <a:pPr lvl="1"/>
            <a:r>
              <a:rPr lang="en-US" dirty="0"/>
              <a:t>Measures variability of model's estimations across new data.</a:t>
            </a:r>
          </a:p>
          <a:p>
            <a:pPr lvl="1"/>
            <a:r>
              <a:rPr lang="en-US" dirty="0"/>
              <a:t>High variance models are complex.</a:t>
            </a:r>
          </a:p>
          <a:p>
            <a:pPr lvl="1"/>
            <a:r>
              <a:rPr lang="en-US" dirty="0"/>
              <a:t>High variance models adapt to variations in input more easily.</a:t>
            </a:r>
          </a:p>
          <a:p>
            <a:pPr lvl="1"/>
            <a:r>
              <a:rPr lang="en-US" dirty="0"/>
              <a:t>Algorithms like decision trees have high variance.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0676A6-401E-4F6D-8E21-8286FC2B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388608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0D57-1541-4CDD-93E1-522B1FF6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5F862-FB14-4EC9-916E-2E9499B1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A8DD043-94DA-44D2-AC80-FC394AA22671}"/>
              </a:ext>
            </a:extLst>
          </p:cNvPr>
          <p:cNvGrpSpPr/>
          <p:nvPr/>
        </p:nvGrpSpPr>
        <p:grpSpPr>
          <a:xfrm>
            <a:off x="282316" y="1889423"/>
            <a:ext cx="8579369" cy="3611504"/>
            <a:chOff x="242865" y="1257676"/>
            <a:chExt cx="8579369" cy="361150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597BE8A-D5E6-44CB-94DF-E9EF0CCF0A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865" y="2270055"/>
              <a:ext cx="3952713" cy="2599125"/>
              <a:chOff x="1694381" y="1804909"/>
              <a:chExt cx="5446543" cy="3581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1A4A710-F559-4B1B-A2B7-FF6348DBC63E}"/>
                  </a:ext>
                </a:extLst>
              </p:cNvPr>
              <p:cNvCxnSpPr/>
              <p:nvPr/>
            </p:nvCxnSpPr>
            <p:spPr>
              <a:xfrm>
                <a:off x="1694381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5F0C58B-B705-41E1-9898-446F420A3D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470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309FB3-6049-4766-8725-CF791B6A5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1753" y="263662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DC994E-1F5D-4F88-8E4E-72EBC55833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4573" y="288993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764AC64-0D73-4CBF-B13A-8B7A5A7E6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4633" y="23932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DC4A6EA-5C81-4755-992C-FDC2DAABE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7353" y="261150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73C1CEA-B632-4E6C-9170-B207748C3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2453" y="277454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1CF3784-3054-4384-8A86-3F091991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2953" y="256029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EE100D-D6FA-41E3-8316-C947AD6528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5203" y="23932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6A32ED-E1A7-4C23-9090-B7C4E1C96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6412" y="277454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E9A92F-EBA1-4248-BE68-212ACD251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2304" y="276426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CEB227B-BD54-44BB-A450-3FE7C6D800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6249" y="304356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367DF6B-315E-40BC-82CC-2433BA474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8669" y="333580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BCEC739-ED90-40C9-BEB7-6B8276034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606" y="356605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13C2861-4521-42A2-AE48-527854100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5425" y="343535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156F2-162E-43CE-9AEF-AD276D6325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6415" y="364654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A81201-447E-4D2B-B619-75EC16660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1044" y="304356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7B2B6D-94B3-4F01-886C-D0BCDA13D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570" y="383550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9D356F4-6AA9-4BEF-A0A9-F91D2AEF0A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570" y="294114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9A3D5EE-2770-49F7-A366-034B0AE55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2253" y="353777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762112F-A3DD-486B-A102-CFF0ADA77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3403" y="30836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42C3B0-0ABC-4D23-9FC6-B16BA86642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2953" y="375045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BBA1DD9-F32E-491D-B600-DA09DD87D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1403" y="387331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E24A4E9-062B-4BA2-8768-74E53116B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3803" y="417426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0E6B15-23C8-4E17-B743-CF03035E3B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2660" y="365756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78B9E36-5659-44B2-AE98-724F50958C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915" y="42106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74EE065-CAEC-47A7-866A-DECC1887F8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253" y="30836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5BB0EFE-0A42-4E56-B909-9D622E0586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1038" y="270380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87C700F-ADEF-40AB-98AA-D3E14A4FA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8674" y="32333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DC37C55-AE79-4F07-84D1-0DAD370FD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448" y="273904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66D62F2-FEF1-45E6-B698-77F67AB5B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7112" y="335180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3334B9E-CB81-4024-89C2-1455FF76EE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7616" y="32958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036F50-E8FE-4535-9E23-71A8B7B2EC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9790" y="336208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DAC9BDD-7FE0-4C37-B68D-D11D24E3C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7372" y="313489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39B79FE-6093-4A7D-80D0-28F74E3DA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7671" y="300704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2258B8-EE4A-4D48-872D-329F1AEC3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8562" y="308671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58D1723-220A-46CA-8091-B27E09FAF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1087" y="334707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051FFFB-933E-4635-9DF1-28F9C93D4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5012" y="262653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21BAF68-BF3C-4DAE-AB42-731728ECD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132" y="3335799"/>
                <a:ext cx="48663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0469116-9728-45F7-A68F-10A337A9F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3098" y="415947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7BE953-AEF0-4BBD-A0DF-5C38CD44AE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405305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1E4CCD8-5D4D-450E-859F-2FA4DE741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3988" y="3929184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CDEC11F-4246-4B77-BA09-FF8400844E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1" y="2272284"/>
              <a:ext cx="3949323" cy="2596896"/>
              <a:chOff x="1694381" y="1804909"/>
              <a:chExt cx="5446543" cy="3581400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AACA9A-F30E-46C0-BFCA-9EC69FC3E0BD}"/>
                  </a:ext>
                </a:extLst>
              </p:cNvPr>
              <p:cNvCxnSpPr/>
              <p:nvPr/>
            </p:nvCxnSpPr>
            <p:spPr>
              <a:xfrm>
                <a:off x="1694381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8DDADCC-A955-4CC2-9135-2AB755C4B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470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641A172-4B9E-4615-A237-BD054B4D3B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1753" y="263662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0DAE4E3-CA2C-4277-917B-35DB4862A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4573" y="288993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277C2AA-8422-4A79-A091-2DD33AE0B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4633" y="23932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D54BFC8-FE37-4EF9-BB79-15C9B2E457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7353" y="261150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8EE88CF-56B6-4703-A01C-D485976F99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2453" y="277454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F6EED86-565D-4C4B-BAA1-7F2E79042A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2953" y="256029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03CF55B-5EE0-4BBA-BF47-5D991D0A3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5203" y="23932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CFC83A13-8279-4CA3-B14F-2FE64021E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6412" y="277454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514A3A9B-1B0D-4267-B333-E125E2294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2304" y="276426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AB82251-96A0-43A3-89C4-8E4F92CFAE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6249" y="304356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3945AD0-65D2-4786-AD70-6359FA0745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8669" y="333580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16BE6D7-C065-4442-BD60-8209732F7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606" y="356605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11E0F3C-145B-46B7-9931-AC7FA7BFC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5425" y="343535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7169623-7283-4A7E-8537-103026E05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6415" y="364654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24094FA-3ECB-4345-A335-5ABEECCE7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1044" y="304356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12D47C4-4BE4-433F-BC10-434DCE2B2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570" y="383550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70D9D45-030F-48E7-A52E-653F80F63C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1570" y="294114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58B1B34-6E9C-4E5E-8E33-9B5D798BC2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2253" y="353777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B4CFCD0-800E-4411-A341-DB3705D14B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3403" y="30836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B880DA5-4960-4ADE-817F-1E89E803B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2953" y="375045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8879FD4B-C803-4E57-B441-4EF996446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1403" y="387331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F9286C6-8D67-4123-A55B-6885B9CD4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53803" y="417426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1879AF9-5F03-4D57-AD38-3A8667478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2660" y="365756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8D01FAE-9528-4F12-BBC6-18B3177249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915" y="42106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6D3422-4238-4DE4-95E9-FC5320F0EC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253" y="30836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16DBBFF-F9B0-4629-A062-1CEADBF79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1038" y="270380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61B09ED0-72F6-4CDD-82CB-96F01E96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8674" y="323338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FF68C2A-F0B8-4829-9103-A805173B1A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448" y="273904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7F50851-DBAB-4186-A52E-62A16EF52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7112" y="335180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04C73FC-7095-4E98-B16C-77B9A73786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7616" y="32958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3F5181B-0E9F-4C7B-961D-B063BCA7D6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9790" y="336208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D11CE76-9BC1-4F28-A1DD-210DC1C26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7372" y="313489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35173D-6BB2-44D4-9B79-63A94E6A0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7671" y="300704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27B4B18-AC5C-4AF4-A316-5C6E8599C2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8562" y="308671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3958AC6-1A9F-4D31-B314-E43942D09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1087" y="334707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07313B4-F2B1-4C0C-8C09-C6EB4182C7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5012" y="262653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82A9D66-3ED3-48FE-971E-49563D6FC7FD}"/>
                  </a:ext>
                </a:extLst>
              </p:cNvPr>
              <p:cNvCxnSpPr>
                <a:cxnSpLocks/>
                <a:endCxn id="143" idx="4"/>
              </p:cNvCxnSpPr>
              <p:nvPr/>
            </p:nvCxnSpPr>
            <p:spPr>
              <a:xfrm flipV="1">
                <a:off x="1879489" y="2992359"/>
                <a:ext cx="126293" cy="38062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1E833AE-A77B-4BA4-A0E9-3E9656617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3098" y="415947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9ED0967-C9F7-49F6-AADE-11DF8CF26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405305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73FC01E-50E1-4B03-A60C-3F3D40A0C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3988" y="3929184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A9153AD-C58F-4C2D-88E0-F52F9544ABF7}"/>
                  </a:ext>
                </a:extLst>
              </p:cNvPr>
              <p:cNvCxnSpPr>
                <a:cxnSpLocks/>
                <a:stCxn id="172" idx="0"/>
                <a:endCxn id="143" idx="4"/>
              </p:cNvCxnSpPr>
              <p:nvPr/>
            </p:nvCxnSpPr>
            <p:spPr>
              <a:xfrm flipH="1" flipV="1">
                <a:off x="2005782" y="2992359"/>
                <a:ext cx="125217" cy="36973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1F89A0D-B0A1-49E8-8AF1-42DA667A52B5}"/>
                  </a:ext>
                </a:extLst>
              </p:cNvPr>
              <p:cNvCxnSpPr>
                <a:cxnSpLocks/>
                <a:stCxn id="174" idx="0"/>
                <a:endCxn id="172" idx="0"/>
              </p:cNvCxnSpPr>
              <p:nvPr/>
            </p:nvCxnSpPr>
            <p:spPr>
              <a:xfrm flipH="1">
                <a:off x="2130999" y="3007043"/>
                <a:ext cx="237881" cy="35504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9BD9642-FB45-47AB-AF58-2907C4614E6B}"/>
                  </a:ext>
                </a:extLst>
              </p:cNvPr>
              <p:cNvCxnSpPr>
                <a:cxnSpLocks/>
                <a:stCxn id="142" idx="0"/>
                <a:endCxn id="174" idx="0"/>
              </p:cNvCxnSpPr>
              <p:nvPr/>
            </p:nvCxnSpPr>
            <p:spPr>
              <a:xfrm>
                <a:off x="2302962" y="2636621"/>
                <a:ext cx="65918" cy="37042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88394F1-22D5-4745-A2B2-9C5E35D7E676}"/>
                  </a:ext>
                </a:extLst>
              </p:cNvPr>
              <p:cNvCxnSpPr>
                <a:cxnSpLocks/>
                <a:stCxn id="142" idx="0"/>
                <a:endCxn id="144" idx="6"/>
              </p:cNvCxnSpPr>
              <p:nvPr/>
            </p:nvCxnSpPr>
            <p:spPr>
              <a:xfrm flipV="1">
                <a:off x="2302962" y="2444478"/>
                <a:ext cx="234089" cy="19214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BAC92F0-C319-4848-A349-B2BAE5666317}"/>
                  </a:ext>
                </a:extLst>
              </p:cNvPr>
              <p:cNvCxnSpPr>
                <a:cxnSpLocks/>
                <a:stCxn id="145" idx="5"/>
                <a:endCxn id="144" idx="6"/>
              </p:cNvCxnSpPr>
              <p:nvPr/>
            </p:nvCxnSpPr>
            <p:spPr>
              <a:xfrm flipH="1" flipV="1">
                <a:off x="2537051" y="2444478"/>
                <a:ext cx="157721" cy="25444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9448006-496A-42A3-959D-6CCCEAEBD0C4}"/>
                  </a:ext>
                </a:extLst>
              </p:cNvPr>
              <p:cNvCxnSpPr>
                <a:cxnSpLocks/>
                <a:stCxn id="175" idx="0"/>
                <a:endCxn id="145" idx="5"/>
              </p:cNvCxnSpPr>
              <p:nvPr/>
            </p:nvCxnSpPr>
            <p:spPr>
              <a:xfrm flipH="1" flipV="1">
                <a:off x="2694772" y="2698921"/>
                <a:ext cx="14999" cy="38778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8C62DCD-1983-4D8D-A938-8992840751AD}"/>
                  </a:ext>
                </a:extLst>
              </p:cNvPr>
              <p:cNvCxnSpPr>
                <a:cxnSpLocks/>
                <a:stCxn id="175" idx="0"/>
                <a:endCxn id="146" idx="7"/>
              </p:cNvCxnSpPr>
              <p:nvPr/>
            </p:nvCxnSpPr>
            <p:spPr>
              <a:xfrm flipV="1">
                <a:off x="2709771" y="2789539"/>
                <a:ext cx="150101" cy="29717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93593C1-7FF5-40FD-9227-3DA6AFD225DE}"/>
                  </a:ext>
                </a:extLst>
              </p:cNvPr>
              <p:cNvCxnSpPr>
                <a:cxnSpLocks/>
                <a:stCxn id="146" idx="7"/>
                <a:endCxn id="147" idx="7"/>
              </p:cNvCxnSpPr>
              <p:nvPr/>
            </p:nvCxnSpPr>
            <p:spPr>
              <a:xfrm flipV="1">
                <a:off x="2859872" y="2575289"/>
                <a:ext cx="190500" cy="21425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3765CB3B-31EA-43B8-BB4B-85280CE456A2}"/>
                  </a:ext>
                </a:extLst>
              </p:cNvPr>
              <p:cNvCxnSpPr>
                <a:cxnSpLocks/>
                <a:stCxn id="147" idx="7"/>
                <a:endCxn id="148" idx="7"/>
              </p:cNvCxnSpPr>
              <p:nvPr/>
            </p:nvCxnSpPr>
            <p:spPr>
              <a:xfrm flipV="1">
                <a:off x="3050372" y="2408267"/>
                <a:ext cx="222250" cy="16702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2BB7ECC-0D41-4C41-88CA-220F69017CE7}"/>
                  </a:ext>
                </a:extLst>
              </p:cNvPr>
              <p:cNvCxnSpPr>
                <a:cxnSpLocks/>
                <a:stCxn id="148" idx="7"/>
                <a:endCxn id="149" idx="4"/>
              </p:cNvCxnSpPr>
              <p:nvPr/>
            </p:nvCxnSpPr>
            <p:spPr>
              <a:xfrm>
                <a:off x="3272622" y="2408267"/>
                <a:ext cx="14999" cy="46869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C56EB2-C9EC-4982-A50C-F705F8F3B174}"/>
                  </a:ext>
                </a:extLst>
              </p:cNvPr>
              <p:cNvCxnSpPr>
                <a:cxnSpLocks/>
                <a:stCxn id="149" idx="4"/>
                <a:endCxn id="151" idx="6"/>
              </p:cNvCxnSpPr>
              <p:nvPr/>
            </p:nvCxnSpPr>
            <p:spPr>
              <a:xfrm>
                <a:off x="3287621" y="2876960"/>
                <a:ext cx="311046" cy="2178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03C6BBB-F46A-4A43-BC2A-5EF9058B05FA}"/>
                  </a:ext>
                </a:extLst>
              </p:cNvPr>
              <p:cNvCxnSpPr>
                <a:cxnSpLocks/>
                <a:stCxn id="151" idx="6"/>
                <a:endCxn id="150" idx="4"/>
              </p:cNvCxnSpPr>
              <p:nvPr/>
            </p:nvCxnSpPr>
            <p:spPr>
              <a:xfrm flipV="1">
                <a:off x="3598667" y="2866680"/>
                <a:ext cx="204846" cy="2280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0551C33-E72E-46AF-BC1F-CF2483756352}"/>
                  </a:ext>
                </a:extLst>
              </p:cNvPr>
              <p:cNvCxnSpPr>
                <a:cxnSpLocks/>
                <a:stCxn id="153" idx="0"/>
                <a:endCxn id="150" idx="4"/>
              </p:cNvCxnSpPr>
              <p:nvPr/>
            </p:nvCxnSpPr>
            <p:spPr>
              <a:xfrm flipH="1" flipV="1">
                <a:off x="3803513" y="2866680"/>
                <a:ext cx="27302" cy="69937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155FDAF-99C9-4924-B460-994AA2D61B0E}"/>
                  </a:ext>
                </a:extLst>
              </p:cNvPr>
              <p:cNvCxnSpPr>
                <a:cxnSpLocks/>
                <a:stCxn id="153" idx="0"/>
                <a:endCxn id="180" idx="0"/>
              </p:cNvCxnSpPr>
              <p:nvPr/>
            </p:nvCxnSpPr>
            <p:spPr>
              <a:xfrm>
                <a:off x="3830815" y="3566059"/>
                <a:ext cx="299586" cy="4869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8B88075-58DE-4544-968A-C81B6F921409}"/>
                  </a:ext>
                </a:extLst>
              </p:cNvPr>
              <p:cNvCxnSpPr>
                <a:cxnSpLocks/>
                <a:stCxn id="180" idx="0"/>
                <a:endCxn id="154" idx="0"/>
              </p:cNvCxnSpPr>
              <p:nvPr/>
            </p:nvCxnSpPr>
            <p:spPr>
              <a:xfrm flipV="1">
                <a:off x="4130401" y="3435355"/>
                <a:ext cx="146233" cy="61770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BF833CF-70C8-4656-82A7-5000996C0CF8}"/>
                  </a:ext>
                </a:extLst>
              </p:cNvPr>
              <p:cNvCxnSpPr>
                <a:cxnSpLocks/>
                <a:stCxn id="179" idx="0"/>
                <a:endCxn id="154" idx="0"/>
              </p:cNvCxnSpPr>
              <p:nvPr/>
            </p:nvCxnSpPr>
            <p:spPr>
              <a:xfrm flipH="1" flipV="1">
                <a:off x="4276634" y="3435355"/>
                <a:ext cx="237673" cy="7241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D18CE1A-2331-4D62-9A57-124A2A26B38B}"/>
                  </a:ext>
                </a:extLst>
              </p:cNvPr>
              <p:cNvCxnSpPr>
                <a:cxnSpLocks/>
                <a:stCxn id="179" idx="0"/>
                <a:endCxn id="170" idx="4"/>
              </p:cNvCxnSpPr>
              <p:nvPr/>
            </p:nvCxnSpPr>
            <p:spPr>
              <a:xfrm flipV="1">
                <a:off x="4514307" y="3454229"/>
                <a:ext cx="44014" cy="70524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9B32B1A-7CEE-4194-96CA-E3472E7AB6A2}"/>
                  </a:ext>
                </a:extLst>
              </p:cNvPr>
              <p:cNvCxnSpPr>
                <a:cxnSpLocks/>
                <a:stCxn id="157" idx="0"/>
                <a:endCxn id="170" idx="4"/>
              </p:cNvCxnSpPr>
              <p:nvPr/>
            </p:nvCxnSpPr>
            <p:spPr>
              <a:xfrm flipH="1" flipV="1">
                <a:off x="4558321" y="3454229"/>
                <a:ext cx="134458" cy="3812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0F08A91-5482-4054-A6C7-4BE58E3F7927}"/>
                  </a:ext>
                </a:extLst>
              </p:cNvPr>
              <p:cNvCxnSpPr>
                <a:cxnSpLocks/>
                <a:stCxn id="158" idx="4"/>
                <a:endCxn id="157" idx="0"/>
              </p:cNvCxnSpPr>
              <p:nvPr/>
            </p:nvCxnSpPr>
            <p:spPr>
              <a:xfrm>
                <a:off x="4692779" y="3043569"/>
                <a:ext cx="0" cy="7919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06EECF5-DBD8-4AA4-B55B-7EB61319853A}"/>
                  </a:ext>
                </a:extLst>
              </p:cNvPr>
              <p:cNvCxnSpPr>
                <a:cxnSpLocks/>
                <a:stCxn id="158" idx="4"/>
                <a:endCxn id="171" idx="0"/>
              </p:cNvCxnSpPr>
              <p:nvPr/>
            </p:nvCxnSpPr>
            <p:spPr>
              <a:xfrm>
                <a:off x="4692779" y="3043569"/>
                <a:ext cx="216046" cy="2522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9D52A18-3C8C-4E46-BCB0-1C7EF23BBAA2}"/>
                  </a:ext>
                </a:extLst>
              </p:cNvPr>
              <p:cNvCxnSpPr>
                <a:cxnSpLocks/>
                <a:stCxn id="171" idx="0"/>
                <a:endCxn id="156" idx="4"/>
              </p:cNvCxnSpPr>
              <p:nvPr/>
            </p:nvCxnSpPr>
            <p:spPr>
              <a:xfrm flipV="1">
                <a:off x="4908825" y="3145989"/>
                <a:ext cx="73428" cy="14987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70761B3-3E54-4012-87A5-697609F1BB76}"/>
                  </a:ext>
                </a:extLst>
              </p:cNvPr>
              <p:cNvCxnSpPr>
                <a:cxnSpLocks/>
                <a:stCxn id="159" idx="0"/>
                <a:endCxn id="156" idx="4"/>
              </p:cNvCxnSpPr>
              <p:nvPr/>
            </p:nvCxnSpPr>
            <p:spPr>
              <a:xfrm flipH="1" flipV="1">
                <a:off x="4982253" y="3145989"/>
                <a:ext cx="51209" cy="39178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84273A0-653D-4300-B79B-6ABF86030AE0}"/>
                  </a:ext>
                </a:extLst>
              </p:cNvPr>
              <p:cNvCxnSpPr>
                <a:cxnSpLocks/>
                <a:stCxn id="160" idx="4"/>
                <a:endCxn id="159" idx="0"/>
              </p:cNvCxnSpPr>
              <p:nvPr/>
            </p:nvCxnSpPr>
            <p:spPr>
              <a:xfrm flipH="1">
                <a:off x="5033462" y="3186100"/>
                <a:ext cx="311150" cy="35167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41B357A2-D6E1-4249-88DF-A42E617CF323}"/>
                  </a:ext>
                </a:extLst>
              </p:cNvPr>
              <p:cNvCxnSpPr>
                <a:cxnSpLocks/>
                <a:stCxn id="160" idx="4"/>
                <a:endCxn id="161" idx="4"/>
              </p:cNvCxnSpPr>
              <p:nvPr/>
            </p:nvCxnSpPr>
            <p:spPr>
              <a:xfrm>
                <a:off x="5344612" y="3186100"/>
                <a:ext cx="209550" cy="66677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4384853C-099A-4A4F-9BBA-DF0C01499E8E}"/>
                  </a:ext>
                </a:extLst>
              </p:cNvPr>
              <p:cNvCxnSpPr>
                <a:cxnSpLocks/>
                <a:stCxn id="161" idx="4"/>
                <a:endCxn id="165" idx="6"/>
              </p:cNvCxnSpPr>
              <p:nvPr/>
            </p:nvCxnSpPr>
            <p:spPr>
              <a:xfrm>
                <a:off x="5554162" y="3852871"/>
                <a:ext cx="68171" cy="4090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440EBD9-86CE-4DCB-8154-5B290DF6CAC7}"/>
                  </a:ext>
                </a:extLst>
              </p:cNvPr>
              <p:cNvCxnSpPr>
                <a:cxnSpLocks/>
                <a:stCxn id="165" idx="6"/>
                <a:endCxn id="162" idx="7"/>
              </p:cNvCxnSpPr>
              <p:nvPr/>
            </p:nvCxnSpPr>
            <p:spPr>
              <a:xfrm flipV="1">
                <a:off x="5622333" y="3888318"/>
                <a:ext cx="266489" cy="3735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A41CDB2-1519-4EE4-BC2C-5C8B7C56691E}"/>
                  </a:ext>
                </a:extLst>
              </p:cNvPr>
              <p:cNvCxnSpPr>
                <a:cxnSpLocks/>
                <a:stCxn id="163" idx="0"/>
                <a:endCxn id="162" idx="7"/>
              </p:cNvCxnSpPr>
              <p:nvPr/>
            </p:nvCxnSpPr>
            <p:spPr>
              <a:xfrm flipH="1" flipV="1">
                <a:off x="5888822" y="3888318"/>
                <a:ext cx="116190" cy="28594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323C2CD-F640-4D5D-A283-FE78480BDDA6}"/>
                  </a:ext>
                </a:extLst>
              </p:cNvPr>
              <p:cNvCxnSpPr>
                <a:cxnSpLocks/>
                <a:stCxn id="177" idx="4"/>
                <a:endCxn id="163" idx="0"/>
              </p:cNvCxnSpPr>
              <p:nvPr/>
            </p:nvCxnSpPr>
            <p:spPr>
              <a:xfrm flipH="1">
                <a:off x="6005012" y="2728950"/>
                <a:ext cx="51209" cy="144531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E8B3FB5-081C-4D69-9FF2-B30BFFEEC47A}"/>
                  </a:ext>
                </a:extLst>
              </p:cNvPr>
              <p:cNvCxnSpPr>
                <a:cxnSpLocks/>
                <a:stCxn id="177" idx="4"/>
                <a:endCxn id="164" idx="0"/>
              </p:cNvCxnSpPr>
              <p:nvPr/>
            </p:nvCxnSpPr>
            <p:spPr>
              <a:xfrm>
                <a:off x="6056221" y="2728950"/>
                <a:ext cx="277648" cy="9286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19C6EFB-6496-426E-9C64-4AE12A409755}"/>
                  </a:ext>
                </a:extLst>
              </p:cNvPr>
              <p:cNvCxnSpPr>
                <a:cxnSpLocks/>
                <a:stCxn id="164" idx="0"/>
                <a:endCxn id="166" idx="1"/>
              </p:cNvCxnSpPr>
              <p:nvPr/>
            </p:nvCxnSpPr>
            <p:spPr>
              <a:xfrm flipV="1">
                <a:off x="6333869" y="3098679"/>
                <a:ext cx="187383" cy="55888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D513E0F-85B2-4265-8871-8EF22CA3A26F}"/>
                  </a:ext>
                </a:extLst>
              </p:cNvPr>
              <p:cNvCxnSpPr>
                <a:cxnSpLocks/>
                <a:stCxn id="169" idx="4"/>
                <a:endCxn id="166" idx="1"/>
              </p:cNvCxnSpPr>
              <p:nvPr/>
            </p:nvCxnSpPr>
            <p:spPr>
              <a:xfrm flipH="1">
                <a:off x="6521252" y="2841461"/>
                <a:ext cx="33405" cy="25721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BF529B7-74FA-4EDE-89A4-E1EEDB95CB35}"/>
                  </a:ext>
                </a:extLst>
              </p:cNvPr>
              <p:cNvCxnSpPr>
                <a:cxnSpLocks/>
                <a:stCxn id="169" idx="4"/>
                <a:endCxn id="168" idx="0"/>
              </p:cNvCxnSpPr>
              <p:nvPr/>
            </p:nvCxnSpPr>
            <p:spPr>
              <a:xfrm>
                <a:off x="6554657" y="2841461"/>
                <a:ext cx="325226" cy="391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94F162E-E269-4B95-9ED2-89BA09C43359}"/>
                  </a:ext>
                </a:extLst>
              </p:cNvPr>
              <p:cNvCxnSpPr>
                <a:cxnSpLocks/>
                <a:stCxn id="168" idx="0"/>
                <a:endCxn id="167" idx="4"/>
              </p:cNvCxnSpPr>
              <p:nvPr/>
            </p:nvCxnSpPr>
            <p:spPr>
              <a:xfrm flipV="1">
                <a:off x="6879883" y="2806220"/>
                <a:ext cx="12364" cy="42716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 Box 307">
              <a:extLst>
                <a:ext uri="{FF2B5EF4-FFF2-40B4-BE49-F238E27FC236}">
                  <a16:creationId xmlns:a16="http://schemas.microsoft.com/office/drawing/2014/main" id="{71DFB0A1-6626-4A28-892F-8466A7ABB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241" y="1257676"/>
              <a:ext cx="164577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High Bias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(Underfit)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16" name="Text Box 307">
              <a:extLst>
                <a:ext uri="{FF2B5EF4-FFF2-40B4-BE49-F238E27FC236}">
                  <a16:creationId xmlns:a16="http://schemas.microsoft.com/office/drawing/2014/main" id="{563C20BF-2B4E-44F7-B8D9-14F0BD6A5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9551" y="1261779"/>
              <a:ext cx="164577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High Variance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(Overfit)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5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9AA1-3B85-4722-8EE1-16D10B4A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Bias–Variance Tradeoff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515F0-0C78-4A6E-90FB-45700320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06F0B187-957A-4E5B-BDA0-7D6B4040591D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501997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bias:</a:t>
            </a:r>
          </a:p>
          <a:p>
            <a:pPr lvl="1"/>
            <a:r>
              <a:rPr lang="en-US" dirty="0"/>
              <a:t>May </a:t>
            </a:r>
            <a:r>
              <a:rPr lang="en-US" i="1" dirty="0"/>
              <a:t>underfit</a:t>
            </a:r>
            <a:r>
              <a:rPr lang="en-US" dirty="0"/>
              <a:t> the training set</a:t>
            </a:r>
          </a:p>
          <a:p>
            <a:pPr lvl="1"/>
            <a:r>
              <a:rPr lang="en-US" dirty="0"/>
              <a:t>More simplistic</a:t>
            </a:r>
          </a:p>
          <a:p>
            <a:pPr lvl="1"/>
            <a:r>
              <a:rPr lang="en-US" dirty="0"/>
              <a:t>Less likely to be influenced by true relationships between features and target outputs</a:t>
            </a:r>
          </a:p>
          <a:p>
            <a:r>
              <a:rPr lang="en-US" dirty="0"/>
              <a:t>The sweet spot:</a:t>
            </a:r>
          </a:p>
          <a:p>
            <a:pPr lvl="1"/>
            <a:r>
              <a:rPr lang="en-US" dirty="0"/>
              <a:t>Good enough fit on training datasets</a:t>
            </a:r>
          </a:p>
          <a:p>
            <a:pPr lvl="1"/>
            <a:r>
              <a:rPr lang="en-US" dirty="0"/>
              <a:t>Just complex enough </a:t>
            </a:r>
          </a:p>
          <a:p>
            <a:pPr lvl="1"/>
            <a:r>
              <a:rPr lang="en-US" dirty="0"/>
              <a:t>Skillful in finding true relationships between features and target outputs while not overly influenced by noise</a:t>
            </a:r>
          </a:p>
          <a:p>
            <a:r>
              <a:rPr lang="en-US" dirty="0"/>
              <a:t>High variance:</a:t>
            </a:r>
          </a:p>
          <a:p>
            <a:pPr lvl="1"/>
            <a:r>
              <a:rPr lang="en-US" dirty="0"/>
              <a:t>May </a:t>
            </a:r>
            <a:r>
              <a:rPr lang="en-US" i="1" dirty="0"/>
              <a:t>overfit</a:t>
            </a:r>
            <a:r>
              <a:rPr lang="en-US" dirty="0"/>
              <a:t> the training set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More likely to be influenced by false relationships between features and target outputs ("noise")</a:t>
            </a:r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443FFF-3C87-41CA-A20C-6EB55FD37155}"/>
              </a:ext>
            </a:extLst>
          </p:cNvPr>
          <p:cNvGrpSpPr/>
          <p:nvPr/>
        </p:nvGrpSpPr>
        <p:grpSpPr>
          <a:xfrm>
            <a:off x="5370747" y="1845428"/>
            <a:ext cx="3376550" cy="3474228"/>
            <a:chOff x="5454078" y="1725506"/>
            <a:chExt cx="3376550" cy="34742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B9936C-4821-409A-8CEB-95430ED090EF}"/>
                </a:ext>
              </a:extLst>
            </p:cNvPr>
            <p:cNvGrpSpPr/>
            <p:nvPr/>
          </p:nvGrpSpPr>
          <p:grpSpPr>
            <a:xfrm>
              <a:off x="5454078" y="1725506"/>
              <a:ext cx="3376550" cy="3474228"/>
              <a:chOff x="266060" y="100269"/>
              <a:chExt cx="3376550" cy="3474228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3672B12E-6291-46B3-AC8C-E8A3EED86E84}"/>
                  </a:ext>
                </a:extLst>
              </p:cNvPr>
              <p:cNvSpPr/>
              <p:nvPr/>
            </p:nvSpPr>
            <p:spPr>
              <a:xfrm rot="10800000">
                <a:off x="918152" y="100269"/>
                <a:ext cx="2332712" cy="2404778"/>
              </a:xfrm>
              <a:prstGeom prst="arc">
                <a:avLst>
                  <a:gd name="adj1" fmla="val 10898219"/>
                  <a:gd name="adj2" fmla="val 21551977"/>
                </a:avLst>
              </a:prstGeom>
              <a:ln w="28575">
                <a:solidFill>
                  <a:srgbClr val="00990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DF59454-74CF-40A9-BBB5-37FB933510BA}"/>
                  </a:ext>
                </a:extLst>
              </p:cNvPr>
              <p:cNvGrpSpPr/>
              <p:nvPr/>
            </p:nvGrpSpPr>
            <p:grpSpPr>
              <a:xfrm>
                <a:off x="266060" y="1030574"/>
                <a:ext cx="3376550" cy="2543923"/>
                <a:chOff x="266060" y="1030574"/>
                <a:chExt cx="3376550" cy="2543923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FCE2B7F-29DF-42A0-B62D-3B4342DBACB8}"/>
                    </a:ext>
                  </a:extLst>
                </p:cNvPr>
                <p:cNvCxnSpPr/>
                <p:nvPr/>
              </p:nvCxnSpPr>
              <p:spPr>
                <a:xfrm flipV="1">
                  <a:off x="569627" y="1030574"/>
                  <a:ext cx="0" cy="2154836"/>
                </a:xfrm>
                <a:prstGeom prst="straightConnector1">
                  <a:avLst/>
                </a:prstGeom>
                <a:ln w="57150" cap="rnd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1CC927E-C969-41D5-95FB-3D48B4CE8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627" y="3185410"/>
                  <a:ext cx="3072983" cy="0"/>
                </a:xfrm>
                <a:prstGeom prst="straightConnector1">
                  <a:avLst/>
                </a:prstGeom>
                <a:ln w="57150" cap="rnd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307">
                  <a:extLst>
                    <a:ext uri="{FF2B5EF4-FFF2-40B4-BE49-F238E27FC236}">
                      <a16:creationId xmlns:a16="http://schemas.microsoft.com/office/drawing/2014/main" id="{2B760EE2-9EB1-4AD6-B101-78DE4C05BE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7916" y="3282109"/>
                  <a:ext cx="1490662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Model Complexity</a:t>
                  </a:r>
                </a:p>
              </p:txBody>
            </p:sp>
            <p:sp>
              <p:nvSpPr>
                <p:cNvPr id="15" name="Text Box 307">
                  <a:extLst>
                    <a:ext uri="{FF2B5EF4-FFF2-40B4-BE49-F238E27FC236}">
                      <a16:creationId xmlns:a16="http://schemas.microsoft.com/office/drawing/2014/main" id="{6B9C5341-75C4-469A-BB33-C0847A7722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-333077" y="2022944"/>
                  <a:ext cx="1490662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Error</a:t>
                  </a: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335A064-55A2-4793-B756-EFC7E0A40011}"/>
                    </a:ext>
                  </a:extLst>
                </p:cNvPr>
                <p:cNvSpPr/>
                <p:nvPr/>
              </p:nvSpPr>
              <p:spPr>
                <a:xfrm>
                  <a:off x="782556" y="1255426"/>
                  <a:ext cx="2586482" cy="1776335"/>
                </a:xfrm>
                <a:custGeom>
                  <a:avLst/>
                  <a:gdLst>
                    <a:gd name="connsiteX0" fmla="*/ 0 w 2677964"/>
                    <a:gd name="connsiteY0" fmla="*/ 0 h 1789773"/>
                    <a:gd name="connsiteX1" fmla="*/ 1341620 w 2677964"/>
                    <a:gd name="connsiteY1" fmla="*/ 1566472 h 1789773"/>
                    <a:gd name="connsiteX2" fmla="*/ 2585803 w 2677964"/>
                    <a:gd name="connsiteY2" fmla="*/ 1776335 h 1789773"/>
                    <a:gd name="connsiteX3" fmla="*/ 2582056 w 2677964"/>
                    <a:gd name="connsiteY3" fmla="*/ 1776335 h 1789773"/>
                    <a:gd name="connsiteX0" fmla="*/ 0 w 2765690"/>
                    <a:gd name="connsiteY0" fmla="*/ 0 h 1781407"/>
                    <a:gd name="connsiteX1" fmla="*/ 1341620 w 2765690"/>
                    <a:gd name="connsiteY1" fmla="*/ 1566472 h 1781407"/>
                    <a:gd name="connsiteX2" fmla="*/ 2585803 w 2765690"/>
                    <a:gd name="connsiteY2" fmla="*/ 1776335 h 1781407"/>
                    <a:gd name="connsiteX3" fmla="*/ 2754443 w 2765690"/>
                    <a:gd name="connsiteY3" fmla="*/ 1656414 h 1781407"/>
                    <a:gd name="connsiteX0" fmla="*/ 0 w 2770717"/>
                    <a:gd name="connsiteY0" fmla="*/ 0 h 1781407"/>
                    <a:gd name="connsiteX1" fmla="*/ 1341620 w 2770717"/>
                    <a:gd name="connsiteY1" fmla="*/ 1566472 h 1781407"/>
                    <a:gd name="connsiteX2" fmla="*/ 2585803 w 2770717"/>
                    <a:gd name="connsiteY2" fmla="*/ 1776335 h 1781407"/>
                    <a:gd name="connsiteX3" fmla="*/ 2754443 w 2770717"/>
                    <a:gd name="connsiteY3" fmla="*/ 1656414 h 1781407"/>
                    <a:gd name="connsiteX4" fmla="*/ 2765685 w 2770717"/>
                    <a:gd name="connsiteY4" fmla="*/ 1630181 h 1781407"/>
                    <a:gd name="connsiteX0" fmla="*/ 0 w 2765690"/>
                    <a:gd name="connsiteY0" fmla="*/ 0 h 1781407"/>
                    <a:gd name="connsiteX1" fmla="*/ 1341620 w 2765690"/>
                    <a:gd name="connsiteY1" fmla="*/ 1566472 h 1781407"/>
                    <a:gd name="connsiteX2" fmla="*/ 2585803 w 2765690"/>
                    <a:gd name="connsiteY2" fmla="*/ 1776335 h 1781407"/>
                    <a:gd name="connsiteX3" fmla="*/ 2754443 w 2765690"/>
                    <a:gd name="connsiteY3" fmla="*/ 1656414 h 1781407"/>
                    <a:gd name="connsiteX0" fmla="*/ 0 w 2585803"/>
                    <a:gd name="connsiteY0" fmla="*/ 0 h 1781407"/>
                    <a:gd name="connsiteX1" fmla="*/ 1341620 w 2585803"/>
                    <a:gd name="connsiteY1" fmla="*/ 1566472 h 1781407"/>
                    <a:gd name="connsiteX2" fmla="*/ 2585803 w 2585803"/>
                    <a:gd name="connsiteY2" fmla="*/ 1776335 h 1781407"/>
                    <a:gd name="connsiteX0" fmla="*/ 0 w 2585803"/>
                    <a:gd name="connsiteY0" fmla="*/ 0 h 1776335"/>
                    <a:gd name="connsiteX1" fmla="*/ 1341620 w 2585803"/>
                    <a:gd name="connsiteY1" fmla="*/ 1566472 h 1776335"/>
                    <a:gd name="connsiteX2" fmla="*/ 2585803 w 2585803"/>
                    <a:gd name="connsiteY2" fmla="*/ 1776335 h 1776335"/>
                    <a:gd name="connsiteX0" fmla="*/ 0 w 2585803"/>
                    <a:gd name="connsiteY0" fmla="*/ 0 h 1776335"/>
                    <a:gd name="connsiteX1" fmla="*/ 895663 w 2585803"/>
                    <a:gd name="connsiteY1" fmla="*/ 1352863 h 1776335"/>
                    <a:gd name="connsiteX2" fmla="*/ 2585803 w 2585803"/>
                    <a:gd name="connsiteY2" fmla="*/ 1776335 h 1776335"/>
                    <a:gd name="connsiteX0" fmla="*/ 0 w 2585803"/>
                    <a:gd name="connsiteY0" fmla="*/ 0 h 1776335"/>
                    <a:gd name="connsiteX1" fmla="*/ 895663 w 2585803"/>
                    <a:gd name="connsiteY1" fmla="*/ 1352863 h 1776335"/>
                    <a:gd name="connsiteX2" fmla="*/ 2585803 w 2585803"/>
                    <a:gd name="connsiteY2" fmla="*/ 1776335 h 1776335"/>
                    <a:gd name="connsiteX0" fmla="*/ 679 w 2586482"/>
                    <a:gd name="connsiteY0" fmla="*/ 0 h 1776335"/>
                    <a:gd name="connsiteX1" fmla="*/ 896342 w 2586482"/>
                    <a:gd name="connsiteY1" fmla="*/ 1352863 h 1776335"/>
                    <a:gd name="connsiteX2" fmla="*/ 2586482 w 2586482"/>
                    <a:gd name="connsiteY2" fmla="*/ 1776335 h 1776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6482" h="1776335">
                      <a:moveTo>
                        <a:pt x="679" y="0"/>
                      </a:moveTo>
                      <a:cubicBezTo>
                        <a:pt x="-19933" y="612723"/>
                        <a:pt x="431647" y="1086787"/>
                        <a:pt x="896342" y="1352863"/>
                      </a:cubicBezTo>
                      <a:cubicBezTo>
                        <a:pt x="1361037" y="1618939"/>
                        <a:pt x="1642727" y="1731365"/>
                        <a:pt x="2586482" y="1776335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1C3863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FC974D6-0A3F-41F4-BC8C-F73437F3A06B}"/>
                    </a:ext>
                  </a:extLst>
                </p:cNvPr>
                <p:cNvSpPr/>
                <p:nvPr/>
              </p:nvSpPr>
              <p:spPr>
                <a:xfrm flipH="1">
                  <a:off x="771554" y="1280971"/>
                  <a:ext cx="2586482" cy="1776335"/>
                </a:xfrm>
                <a:custGeom>
                  <a:avLst/>
                  <a:gdLst>
                    <a:gd name="connsiteX0" fmla="*/ 0 w 2677964"/>
                    <a:gd name="connsiteY0" fmla="*/ 0 h 1789773"/>
                    <a:gd name="connsiteX1" fmla="*/ 1341620 w 2677964"/>
                    <a:gd name="connsiteY1" fmla="*/ 1566472 h 1789773"/>
                    <a:gd name="connsiteX2" fmla="*/ 2585803 w 2677964"/>
                    <a:gd name="connsiteY2" fmla="*/ 1776335 h 1789773"/>
                    <a:gd name="connsiteX3" fmla="*/ 2582056 w 2677964"/>
                    <a:gd name="connsiteY3" fmla="*/ 1776335 h 1789773"/>
                    <a:gd name="connsiteX0" fmla="*/ 0 w 2765690"/>
                    <a:gd name="connsiteY0" fmla="*/ 0 h 1781407"/>
                    <a:gd name="connsiteX1" fmla="*/ 1341620 w 2765690"/>
                    <a:gd name="connsiteY1" fmla="*/ 1566472 h 1781407"/>
                    <a:gd name="connsiteX2" fmla="*/ 2585803 w 2765690"/>
                    <a:gd name="connsiteY2" fmla="*/ 1776335 h 1781407"/>
                    <a:gd name="connsiteX3" fmla="*/ 2754443 w 2765690"/>
                    <a:gd name="connsiteY3" fmla="*/ 1656414 h 1781407"/>
                    <a:gd name="connsiteX0" fmla="*/ 0 w 2770717"/>
                    <a:gd name="connsiteY0" fmla="*/ 0 h 1781407"/>
                    <a:gd name="connsiteX1" fmla="*/ 1341620 w 2770717"/>
                    <a:gd name="connsiteY1" fmla="*/ 1566472 h 1781407"/>
                    <a:gd name="connsiteX2" fmla="*/ 2585803 w 2770717"/>
                    <a:gd name="connsiteY2" fmla="*/ 1776335 h 1781407"/>
                    <a:gd name="connsiteX3" fmla="*/ 2754443 w 2770717"/>
                    <a:gd name="connsiteY3" fmla="*/ 1656414 h 1781407"/>
                    <a:gd name="connsiteX4" fmla="*/ 2765685 w 2770717"/>
                    <a:gd name="connsiteY4" fmla="*/ 1630181 h 1781407"/>
                    <a:gd name="connsiteX0" fmla="*/ 0 w 2765690"/>
                    <a:gd name="connsiteY0" fmla="*/ 0 h 1781407"/>
                    <a:gd name="connsiteX1" fmla="*/ 1341620 w 2765690"/>
                    <a:gd name="connsiteY1" fmla="*/ 1566472 h 1781407"/>
                    <a:gd name="connsiteX2" fmla="*/ 2585803 w 2765690"/>
                    <a:gd name="connsiteY2" fmla="*/ 1776335 h 1781407"/>
                    <a:gd name="connsiteX3" fmla="*/ 2754443 w 2765690"/>
                    <a:gd name="connsiteY3" fmla="*/ 1656414 h 1781407"/>
                    <a:gd name="connsiteX0" fmla="*/ 0 w 2585803"/>
                    <a:gd name="connsiteY0" fmla="*/ 0 h 1781407"/>
                    <a:gd name="connsiteX1" fmla="*/ 1341620 w 2585803"/>
                    <a:gd name="connsiteY1" fmla="*/ 1566472 h 1781407"/>
                    <a:gd name="connsiteX2" fmla="*/ 2585803 w 2585803"/>
                    <a:gd name="connsiteY2" fmla="*/ 1776335 h 1781407"/>
                    <a:gd name="connsiteX0" fmla="*/ 0 w 2585803"/>
                    <a:gd name="connsiteY0" fmla="*/ 0 h 1776335"/>
                    <a:gd name="connsiteX1" fmla="*/ 1341620 w 2585803"/>
                    <a:gd name="connsiteY1" fmla="*/ 1566472 h 1776335"/>
                    <a:gd name="connsiteX2" fmla="*/ 2585803 w 2585803"/>
                    <a:gd name="connsiteY2" fmla="*/ 1776335 h 1776335"/>
                    <a:gd name="connsiteX0" fmla="*/ 0 w 2585803"/>
                    <a:gd name="connsiteY0" fmla="*/ 0 h 1776335"/>
                    <a:gd name="connsiteX1" fmla="*/ 895663 w 2585803"/>
                    <a:gd name="connsiteY1" fmla="*/ 1352863 h 1776335"/>
                    <a:gd name="connsiteX2" fmla="*/ 2585803 w 2585803"/>
                    <a:gd name="connsiteY2" fmla="*/ 1776335 h 1776335"/>
                    <a:gd name="connsiteX0" fmla="*/ 0 w 2585803"/>
                    <a:gd name="connsiteY0" fmla="*/ 0 h 1776335"/>
                    <a:gd name="connsiteX1" fmla="*/ 895663 w 2585803"/>
                    <a:gd name="connsiteY1" fmla="*/ 1352863 h 1776335"/>
                    <a:gd name="connsiteX2" fmla="*/ 2585803 w 2585803"/>
                    <a:gd name="connsiteY2" fmla="*/ 1776335 h 1776335"/>
                    <a:gd name="connsiteX0" fmla="*/ 679 w 2586482"/>
                    <a:gd name="connsiteY0" fmla="*/ 0 h 1776335"/>
                    <a:gd name="connsiteX1" fmla="*/ 896342 w 2586482"/>
                    <a:gd name="connsiteY1" fmla="*/ 1352863 h 1776335"/>
                    <a:gd name="connsiteX2" fmla="*/ 2586482 w 2586482"/>
                    <a:gd name="connsiteY2" fmla="*/ 1776335 h 1776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6482" h="1776335">
                      <a:moveTo>
                        <a:pt x="679" y="0"/>
                      </a:moveTo>
                      <a:cubicBezTo>
                        <a:pt x="-19933" y="612723"/>
                        <a:pt x="431647" y="1086787"/>
                        <a:pt x="896342" y="1352863"/>
                      </a:cubicBezTo>
                      <a:cubicBezTo>
                        <a:pt x="1361037" y="1618939"/>
                        <a:pt x="1642727" y="1731365"/>
                        <a:pt x="2586482" y="1776335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00A0DD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302005B-14A4-4790-92A1-0DF3A3C59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3247" y="1423806"/>
                  <a:ext cx="0" cy="17360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307">
                  <a:extLst>
                    <a:ext uri="{FF2B5EF4-FFF2-40B4-BE49-F238E27FC236}">
                      <a16:creationId xmlns:a16="http://schemas.microsoft.com/office/drawing/2014/main" id="{D845E7BD-F0ED-4AB1-BDCC-D243471F1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135919">
                  <a:off x="896584" y="2741054"/>
                  <a:ext cx="1004624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A0DD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Variance</a:t>
                  </a:r>
                </a:p>
              </p:txBody>
            </p:sp>
            <p:sp>
              <p:nvSpPr>
                <p:cNvPr id="20" name="Text Box 307">
                  <a:extLst>
                    <a:ext uri="{FF2B5EF4-FFF2-40B4-BE49-F238E27FC236}">
                      <a16:creationId xmlns:a16="http://schemas.microsoft.com/office/drawing/2014/main" id="{C70C2354-A4A4-4D66-B73A-761C84BE6A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63550">
                  <a:off x="2271825" y="2730340"/>
                  <a:ext cx="1004624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C3863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Bias</a:t>
                  </a:r>
                </a:p>
              </p:txBody>
            </p:sp>
            <p:sp>
              <p:nvSpPr>
                <p:cNvPr id="21" name="Text Box 307">
                  <a:extLst>
                    <a:ext uri="{FF2B5EF4-FFF2-40B4-BE49-F238E27FC236}">
                      <a16:creationId xmlns:a16="http://schemas.microsoft.com/office/drawing/2014/main" id="{87931B79-5967-48CC-ADB0-9FC3C46B7A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78320">
                  <a:off x="1022441" y="1969172"/>
                  <a:ext cx="1004624" cy="2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9900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Total Error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5B4786-36EE-4F6A-A35C-306606A59AFB}"/>
                </a:ext>
              </a:extLst>
            </p:cNvPr>
            <p:cNvGrpSpPr/>
            <p:nvPr/>
          </p:nvGrpSpPr>
          <p:grpSpPr>
            <a:xfrm>
              <a:off x="6564320" y="2343160"/>
              <a:ext cx="1476375" cy="606625"/>
              <a:chOff x="6553077" y="1762291"/>
              <a:chExt cx="1476375" cy="606625"/>
            </a:xfrm>
          </p:grpSpPr>
          <p:sp>
            <p:nvSpPr>
              <p:cNvPr id="8" name="Line 167">
                <a:extLst>
                  <a:ext uri="{FF2B5EF4-FFF2-40B4-BE49-F238E27FC236}">
                    <a16:creationId xmlns:a16="http://schemas.microsoft.com/office/drawing/2014/main" id="{85273438-29D5-4F5F-8EBB-F50FEF828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7037958" y="2120373"/>
                <a:ext cx="4970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Rounded Rectangle 149">
                <a:extLst>
                  <a:ext uri="{FF2B5EF4-FFF2-40B4-BE49-F238E27FC236}">
                    <a16:creationId xmlns:a16="http://schemas.microsoft.com/office/drawing/2014/main" id="{59C0ED71-9711-4B46-A28F-E5AD3C21DD0D}"/>
                  </a:ext>
                </a:extLst>
              </p:cNvPr>
              <p:cNvSpPr/>
              <p:nvPr/>
            </p:nvSpPr>
            <p:spPr>
              <a:xfrm>
                <a:off x="6553077" y="1762291"/>
                <a:ext cx="1476375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The Sweet Spot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6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A360-1969-48AE-8640-F34C863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47A68-9C36-4C7A-AFCC-5BF4E60F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3A0D76-3F5C-4D92-A65A-09C42D6E1162}"/>
              </a:ext>
            </a:extLst>
          </p:cNvPr>
          <p:cNvGrpSpPr>
            <a:grpSpLocks noChangeAspect="1"/>
          </p:cNvGrpSpPr>
          <p:nvPr/>
        </p:nvGrpSpPr>
        <p:grpSpPr>
          <a:xfrm>
            <a:off x="1654004" y="1236616"/>
            <a:ext cx="6729769" cy="4862528"/>
            <a:chOff x="4496792" y="1048291"/>
            <a:chExt cx="9164404" cy="6621649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F7118266-69AE-4E78-B753-9759609E03BA}"/>
                </a:ext>
              </a:extLst>
            </p:cNvPr>
            <p:cNvSpPr/>
            <p:nvPr/>
          </p:nvSpPr>
          <p:spPr>
            <a:xfrm>
              <a:off x="4496792" y="2332386"/>
              <a:ext cx="7196245" cy="1068567"/>
            </a:xfrm>
            <a:prstGeom prst="trapezoid">
              <a:avLst>
                <a:gd name="adj" fmla="val 28108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1219170"/>
              <a:endParaRPr lang="en-US" sz="1467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7D4D46-8716-4A44-A29A-A835D427642C}"/>
                </a:ext>
              </a:extLst>
            </p:cNvPr>
            <p:cNvSpPr/>
            <p:nvPr/>
          </p:nvSpPr>
          <p:spPr>
            <a:xfrm>
              <a:off x="4496806" y="6818321"/>
              <a:ext cx="7196245" cy="8516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400" b="1" kern="0" dirty="0">
                  <a:solidFill>
                    <a:schemeClr val="bg2"/>
                  </a:solidFill>
                  <a:latin typeface="Calibri"/>
                  <a:cs typeface="Calibri"/>
                </a:rPr>
                <a:t>Predictive Model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F7A40A-518C-46F5-BBF2-E8C6B5781785}"/>
                </a:ext>
              </a:extLst>
            </p:cNvPr>
            <p:cNvCxnSpPr>
              <a:cxnSpLocks/>
            </p:cNvCxnSpPr>
            <p:nvPr/>
          </p:nvCxnSpPr>
          <p:spPr>
            <a:xfrm>
              <a:off x="9729616" y="3975726"/>
              <a:ext cx="0" cy="284251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5B5C7BF-8F16-4ECA-84B6-535033B9C12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024112" y="6073617"/>
              <a:ext cx="0" cy="74461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EB4DBA-B4CA-44C9-BC8D-1237A1DC288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024112" y="4068204"/>
              <a:ext cx="0" cy="8157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EA1762-C6B7-46D8-9521-D77D7C667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043755" y="3918572"/>
              <a:ext cx="0" cy="289966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00D98-AEEB-4BC7-8071-599E45DD3D77}"/>
                </a:ext>
              </a:extLst>
            </p:cNvPr>
            <p:cNvSpPr/>
            <p:nvPr/>
          </p:nvSpPr>
          <p:spPr>
            <a:xfrm>
              <a:off x="4496807" y="3374223"/>
              <a:ext cx="4551679" cy="856616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/>
              <a:r>
                <a:rPr lang="en-US" sz="1400" b="1" kern="0" dirty="0">
                  <a:solidFill>
                    <a:schemeClr val="bg1"/>
                  </a:solidFill>
                  <a:latin typeface="Calibri"/>
                  <a:cs typeface="Calibri"/>
                </a:rPr>
                <a:t>Training 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A7F9AF-E030-4AD3-91E9-1E01D1561476}"/>
                </a:ext>
              </a:extLst>
            </p:cNvPr>
            <p:cNvSpPr/>
            <p:nvPr/>
          </p:nvSpPr>
          <p:spPr>
            <a:xfrm>
              <a:off x="9048488" y="3374223"/>
              <a:ext cx="1322280" cy="856616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/>
              <a:r>
                <a:rPr lang="en-US" sz="1400" b="1" kern="0" dirty="0">
                  <a:solidFill>
                    <a:schemeClr val="bg2"/>
                  </a:solidFill>
                  <a:latin typeface="Calibri"/>
                  <a:cs typeface="Calibri"/>
                </a:rPr>
                <a:t>Validation Set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A2F414-A048-456D-B721-F2CE6ABD78B5}"/>
                </a:ext>
              </a:extLst>
            </p:cNvPr>
            <p:cNvSpPr/>
            <p:nvPr/>
          </p:nvSpPr>
          <p:spPr>
            <a:xfrm>
              <a:off x="10370769" y="3374223"/>
              <a:ext cx="1322280" cy="856616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/>
              <a:r>
                <a:rPr lang="en-US" sz="1400" b="1" kern="0" dirty="0">
                  <a:solidFill>
                    <a:schemeClr val="bg2"/>
                  </a:solidFill>
                  <a:latin typeface="Calibri"/>
                  <a:cs typeface="Calibri"/>
                </a:rPr>
                <a:t>Test</a:t>
              </a:r>
              <a:br>
                <a:rPr lang="en-US" sz="1400" b="1" kern="0" dirty="0">
                  <a:solidFill>
                    <a:schemeClr val="bg2"/>
                  </a:solidFill>
                  <a:latin typeface="Calibri"/>
                  <a:cs typeface="Calibri"/>
                </a:rPr>
              </a:br>
              <a:r>
                <a:rPr lang="en-US" sz="1400" b="1" kern="0" dirty="0">
                  <a:solidFill>
                    <a:schemeClr val="bg2"/>
                  </a:solidFill>
                  <a:latin typeface="Calibri"/>
                  <a:cs typeface="Calibri"/>
                </a:rPr>
                <a:t>Set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D067C084-C77A-4A31-88C6-6BEBF80E382F}"/>
                </a:ext>
              </a:extLst>
            </p:cNvPr>
            <p:cNvSpPr/>
            <p:nvPr/>
          </p:nvSpPr>
          <p:spPr>
            <a:xfrm>
              <a:off x="4821412" y="4883905"/>
              <a:ext cx="2405400" cy="1189712"/>
            </a:xfrm>
            <a:prstGeom prst="diamond">
              <a:avLst/>
            </a:prstGeom>
            <a:solidFill>
              <a:schemeClr val="accent4"/>
            </a:solidFill>
            <a:ln w="3175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/>
              <a:r>
                <a:rPr lang="en-US" sz="1200" b="1" kern="0" dirty="0">
                  <a:solidFill>
                    <a:schemeClr val="bg2"/>
                  </a:solidFill>
                  <a:latin typeface="Calibri"/>
                  <a:cs typeface="Calibri"/>
                </a:rPr>
                <a:t>Algorithm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790E15-0AEA-4389-858F-5A8909873532}"/>
                </a:ext>
              </a:extLst>
            </p:cNvPr>
            <p:cNvGrpSpPr/>
            <p:nvPr/>
          </p:nvGrpSpPr>
          <p:grpSpPr>
            <a:xfrm>
              <a:off x="7444635" y="1048291"/>
              <a:ext cx="1278731" cy="1534680"/>
              <a:chOff x="7017927" y="2191356"/>
              <a:chExt cx="1583416" cy="190035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A0B97F2-5182-4730-B16B-A07C9A2C8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7927" y="3201037"/>
                <a:ext cx="1583416" cy="89067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BEE2F125-BF7B-48F8-A909-1FF95CCBC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7927" y="2696196"/>
                <a:ext cx="1583416" cy="89067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1C3D8DE-F35A-4A8E-95E9-5B3164F64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7927" y="2191356"/>
                <a:ext cx="1583416" cy="890672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E69A89-8237-4BFA-8DE4-BFD5D2A2CF68}"/>
                </a:ext>
              </a:extLst>
            </p:cNvPr>
            <p:cNvGrpSpPr/>
            <p:nvPr/>
          </p:nvGrpSpPr>
          <p:grpSpPr>
            <a:xfrm>
              <a:off x="6337930" y="5627676"/>
              <a:ext cx="1359605" cy="642290"/>
              <a:chOff x="5254095" y="3935013"/>
              <a:chExt cx="1019704" cy="48171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BAF8A3F-E18B-4ADC-AA8B-D0C5DFE67BFC}"/>
                  </a:ext>
                </a:extLst>
              </p:cNvPr>
              <p:cNvGrpSpPr/>
              <p:nvPr/>
            </p:nvGrpSpPr>
            <p:grpSpPr>
              <a:xfrm rot="1527776">
                <a:off x="5254095" y="3935013"/>
                <a:ext cx="429965" cy="481718"/>
                <a:chOff x="7064456" y="3347698"/>
                <a:chExt cx="500236" cy="560448"/>
              </a:xfrm>
            </p:grpSpPr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CA9C809E-88CF-438F-BB6A-80E9E5F5A06E}"/>
                    </a:ext>
                  </a:extLst>
                </p:cNvPr>
                <p:cNvSpPr/>
                <p:nvPr/>
              </p:nvSpPr>
              <p:spPr>
                <a:xfrm rot="7194909">
                  <a:off x="7070002" y="3371877"/>
                  <a:ext cx="518870" cy="470511"/>
                </a:xfrm>
                <a:prstGeom prst="arc">
                  <a:avLst>
                    <a:gd name="adj1" fmla="val 18231656"/>
                    <a:gd name="adj2" fmla="val 5457800"/>
                  </a:avLst>
                </a:prstGeom>
                <a:noFill/>
                <a:ln w="50800" cap="rnd" cmpd="sng" algn="ctr">
                  <a:solidFill>
                    <a:srgbClr val="00A0DD"/>
                  </a:solidFill>
                  <a:prstDash val="solid"/>
                  <a:tailEnd type="triangle" w="med" len="med"/>
                </a:ln>
                <a:effectLst/>
              </p:spPr>
              <p:txBody>
                <a:bodyPr rtlCol="0" anchor="ctr"/>
                <a:lstStyle/>
                <a:p>
                  <a:pPr algn="ctr" defTabSz="609585"/>
                  <a:endParaRPr lang="en-US" sz="24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9A799221-A995-4667-B0E9-33971E8B3794}"/>
                    </a:ext>
                  </a:extLst>
                </p:cNvPr>
                <p:cNvSpPr/>
                <p:nvPr/>
              </p:nvSpPr>
              <p:spPr>
                <a:xfrm rot="7194909" flipH="1" flipV="1">
                  <a:off x="7040277" y="3413455"/>
                  <a:ext cx="518870" cy="470511"/>
                </a:xfrm>
                <a:prstGeom prst="arc">
                  <a:avLst>
                    <a:gd name="adj1" fmla="val 18060762"/>
                    <a:gd name="adj2" fmla="val 5457800"/>
                  </a:avLst>
                </a:prstGeom>
                <a:noFill/>
                <a:ln w="50800" cap="rnd" cmpd="sng" algn="ctr">
                  <a:solidFill>
                    <a:srgbClr val="00A0DD"/>
                  </a:solidFill>
                  <a:prstDash val="solid"/>
                  <a:tailEnd type="triangle" w="med" len="med"/>
                </a:ln>
                <a:effectLst/>
              </p:spPr>
              <p:txBody>
                <a:bodyPr rtlCol="0" anchor="ctr"/>
                <a:lstStyle/>
                <a:p>
                  <a:pPr algn="ctr" defTabSz="609585"/>
                  <a:endParaRPr lang="en-US" sz="24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2" name="Text Box 307">
                <a:extLst>
                  <a:ext uri="{FF2B5EF4-FFF2-40B4-BE49-F238E27FC236}">
                    <a16:creationId xmlns:a16="http://schemas.microsoft.com/office/drawing/2014/main" id="{5F897C51-61B9-4B07-A596-34469225F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7205" y="4017996"/>
                <a:ext cx="666594" cy="251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defTabSz="1219170" eaLnBrk="1" hangingPunct="1">
                  <a:spcBef>
                    <a:spcPct val="50000"/>
                  </a:spcBef>
                  <a:defRPr/>
                </a:pPr>
                <a:r>
                  <a:rPr lang="en-US" sz="10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Learning</a:t>
                </a: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339996-7349-4BA6-824B-BAE1CDE225E0}"/>
                </a:ext>
              </a:extLst>
            </p:cNvPr>
            <p:cNvSpPr/>
            <p:nvPr/>
          </p:nvSpPr>
          <p:spPr>
            <a:xfrm>
              <a:off x="10094696" y="3972561"/>
              <a:ext cx="2115033" cy="911344"/>
            </a:xfrm>
            <a:custGeom>
              <a:avLst/>
              <a:gdLst>
                <a:gd name="connsiteX0" fmla="*/ 1691640 w 1691640"/>
                <a:gd name="connsiteY0" fmla="*/ 1341120 h 1352153"/>
                <a:gd name="connsiteX1" fmla="*/ 1272540 w 1691640"/>
                <a:gd name="connsiteY1" fmla="*/ 1257300 h 1352153"/>
                <a:gd name="connsiteX2" fmla="*/ 807720 w 1691640"/>
                <a:gd name="connsiteY2" fmla="*/ 647700 h 1352153"/>
                <a:gd name="connsiteX3" fmla="*/ 53340 w 1691640"/>
                <a:gd name="connsiteY3" fmla="*/ 472440 h 1352153"/>
                <a:gd name="connsiteX4" fmla="*/ 121920 w 1691640"/>
                <a:gd name="connsiteY4" fmla="*/ 0 h 1352153"/>
                <a:gd name="connsiteX0" fmla="*/ 1618364 w 1618364"/>
                <a:gd name="connsiteY0" fmla="*/ 1341120 h 1352153"/>
                <a:gd name="connsiteX1" fmla="*/ 1199264 w 1618364"/>
                <a:gd name="connsiteY1" fmla="*/ 1257300 h 1352153"/>
                <a:gd name="connsiteX2" fmla="*/ 734444 w 1618364"/>
                <a:gd name="connsiteY2" fmla="*/ 647700 h 1352153"/>
                <a:gd name="connsiteX3" fmla="*/ 117224 w 1618364"/>
                <a:gd name="connsiteY3" fmla="*/ 472440 h 1352153"/>
                <a:gd name="connsiteX4" fmla="*/ 48644 w 1618364"/>
                <a:gd name="connsiteY4" fmla="*/ 0 h 1352153"/>
                <a:gd name="connsiteX0" fmla="*/ 1585133 w 1585133"/>
                <a:gd name="connsiteY0" fmla="*/ 1341120 h 1352153"/>
                <a:gd name="connsiteX1" fmla="*/ 1166033 w 1585133"/>
                <a:gd name="connsiteY1" fmla="*/ 1257300 h 1352153"/>
                <a:gd name="connsiteX2" fmla="*/ 701213 w 1585133"/>
                <a:gd name="connsiteY2" fmla="*/ 647700 h 1352153"/>
                <a:gd name="connsiteX3" fmla="*/ 83993 w 1585133"/>
                <a:gd name="connsiteY3" fmla="*/ 472440 h 1352153"/>
                <a:gd name="connsiteX4" fmla="*/ 15413 w 1585133"/>
                <a:gd name="connsiteY4" fmla="*/ 0 h 1352153"/>
                <a:gd name="connsiteX0" fmla="*/ 1570733 w 1570733"/>
                <a:gd name="connsiteY0" fmla="*/ 1341120 h 1352153"/>
                <a:gd name="connsiteX1" fmla="*/ 1151633 w 1570733"/>
                <a:gd name="connsiteY1" fmla="*/ 1257300 h 1352153"/>
                <a:gd name="connsiteX2" fmla="*/ 686813 w 1570733"/>
                <a:gd name="connsiteY2" fmla="*/ 647700 h 1352153"/>
                <a:gd name="connsiteX3" fmla="*/ 260093 w 1570733"/>
                <a:gd name="connsiteY3" fmla="*/ 472440 h 1352153"/>
                <a:gd name="connsiteX4" fmla="*/ 1013 w 1570733"/>
                <a:gd name="connsiteY4" fmla="*/ 0 h 1352153"/>
                <a:gd name="connsiteX0" fmla="*/ 1570733 w 1570733"/>
                <a:gd name="connsiteY0" fmla="*/ 1341120 h 1360386"/>
                <a:gd name="connsiteX1" fmla="*/ 1151633 w 1570733"/>
                <a:gd name="connsiteY1" fmla="*/ 1257300 h 1360386"/>
                <a:gd name="connsiteX2" fmla="*/ 260093 w 1570733"/>
                <a:gd name="connsiteY2" fmla="*/ 472440 h 1360386"/>
                <a:gd name="connsiteX3" fmla="*/ 1013 w 1570733"/>
                <a:gd name="connsiteY3" fmla="*/ 0 h 1360386"/>
                <a:gd name="connsiteX0" fmla="*/ 1570347 w 1570347"/>
                <a:gd name="connsiteY0" fmla="*/ 1341120 h 1348350"/>
                <a:gd name="connsiteX1" fmla="*/ 1151247 w 1570347"/>
                <a:gd name="connsiteY1" fmla="*/ 1257300 h 1348350"/>
                <a:gd name="connsiteX2" fmla="*/ 366387 w 1570347"/>
                <a:gd name="connsiteY2" fmla="*/ 762000 h 1348350"/>
                <a:gd name="connsiteX3" fmla="*/ 627 w 1570347"/>
                <a:gd name="connsiteY3" fmla="*/ 0 h 1348350"/>
                <a:gd name="connsiteX0" fmla="*/ 1151247 w 1151247"/>
                <a:gd name="connsiteY0" fmla="*/ 1257300 h 1257300"/>
                <a:gd name="connsiteX1" fmla="*/ 366387 w 1151247"/>
                <a:gd name="connsiteY1" fmla="*/ 762000 h 1257300"/>
                <a:gd name="connsiteX2" fmla="*/ 627 w 1151247"/>
                <a:gd name="connsiteY2" fmla="*/ 0 h 1257300"/>
                <a:gd name="connsiteX0" fmla="*/ 1586275 w 1586275"/>
                <a:gd name="connsiteY0" fmla="*/ 1074420 h 1074420"/>
                <a:gd name="connsiteX1" fmla="*/ 367075 w 1586275"/>
                <a:gd name="connsiteY1" fmla="*/ 762000 h 1074420"/>
                <a:gd name="connsiteX2" fmla="*/ 1315 w 1586275"/>
                <a:gd name="connsiteY2" fmla="*/ 0 h 1074420"/>
                <a:gd name="connsiteX0" fmla="*/ 1586275 w 1586275"/>
                <a:gd name="connsiteY0" fmla="*/ 1074420 h 1074420"/>
                <a:gd name="connsiteX1" fmla="*/ 367075 w 1586275"/>
                <a:gd name="connsiteY1" fmla="*/ 762000 h 1074420"/>
                <a:gd name="connsiteX2" fmla="*/ 1315 w 1586275"/>
                <a:gd name="connsiteY2" fmla="*/ 0 h 107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6275" h="1074420">
                  <a:moveTo>
                    <a:pt x="1586275" y="1074420"/>
                  </a:moveTo>
                  <a:cubicBezTo>
                    <a:pt x="958895" y="1069340"/>
                    <a:pt x="631235" y="941070"/>
                    <a:pt x="367075" y="762000"/>
                  </a:cubicBezTo>
                  <a:cubicBezTo>
                    <a:pt x="102915" y="582930"/>
                    <a:pt x="-13925" y="243205"/>
                    <a:pt x="1315" y="0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defTabSz="1219170"/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20F129-F20C-478D-94B4-5A57E8440A79}"/>
                </a:ext>
              </a:extLst>
            </p:cNvPr>
            <p:cNvSpPr/>
            <p:nvPr/>
          </p:nvSpPr>
          <p:spPr>
            <a:xfrm>
              <a:off x="11473022" y="3918573"/>
              <a:ext cx="765628" cy="776276"/>
            </a:xfrm>
            <a:custGeom>
              <a:avLst/>
              <a:gdLst>
                <a:gd name="connsiteX0" fmla="*/ 1691640 w 1691640"/>
                <a:gd name="connsiteY0" fmla="*/ 1341120 h 1352153"/>
                <a:gd name="connsiteX1" fmla="*/ 1272540 w 1691640"/>
                <a:gd name="connsiteY1" fmla="*/ 1257300 h 1352153"/>
                <a:gd name="connsiteX2" fmla="*/ 807720 w 1691640"/>
                <a:gd name="connsiteY2" fmla="*/ 647700 h 1352153"/>
                <a:gd name="connsiteX3" fmla="*/ 53340 w 1691640"/>
                <a:gd name="connsiteY3" fmla="*/ 472440 h 1352153"/>
                <a:gd name="connsiteX4" fmla="*/ 121920 w 1691640"/>
                <a:gd name="connsiteY4" fmla="*/ 0 h 1352153"/>
                <a:gd name="connsiteX0" fmla="*/ 1272540 w 1272540"/>
                <a:gd name="connsiteY0" fmla="*/ 1257300 h 1257300"/>
                <a:gd name="connsiteX1" fmla="*/ 807720 w 1272540"/>
                <a:gd name="connsiteY1" fmla="*/ 647700 h 1257300"/>
                <a:gd name="connsiteX2" fmla="*/ 53340 w 1272540"/>
                <a:gd name="connsiteY2" fmla="*/ 472440 h 1257300"/>
                <a:gd name="connsiteX3" fmla="*/ 121920 w 1272540"/>
                <a:gd name="connsiteY3" fmla="*/ 0 h 1257300"/>
                <a:gd name="connsiteX0" fmla="*/ 807720 w 807720"/>
                <a:gd name="connsiteY0" fmla="*/ 647700 h 647700"/>
                <a:gd name="connsiteX1" fmla="*/ 53340 w 807720"/>
                <a:gd name="connsiteY1" fmla="*/ 472440 h 647700"/>
                <a:gd name="connsiteX2" fmla="*/ 121920 w 807720"/>
                <a:gd name="connsiteY2" fmla="*/ 0 h 647700"/>
                <a:gd name="connsiteX0" fmla="*/ 627663 w 627663"/>
                <a:gd name="connsiteY0" fmla="*/ 952500 h 952500"/>
                <a:gd name="connsiteX1" fmla="*/ 40923 w 627663"/>
                <a:gd name="connsiteY1" fmla="*/ 472440 h 952500"/>
                <a:gd name="connsiteX2" fmla="*/ 109503 w 627663"/>
                <a:gd name="connsiteY2" fmla="*/ 0 h 952500"/>
                <a:gd name="connsiteX0" fmla="*/ 627663 w 627663"/>
                <a:gd name="connsiteY0" fmla="*/ 952500 h 952500"/>
                <a:gd name="connsiteX1" fmla="*/ 40923 w 627663"/>
                <a:gd name="connsiteY1" fmla="*/ 472440 h 952500"/>
                <a:gd name="connsiteX2" fmla="*/ 109503 w 627663"/>
                <a:gd name="connsiteY2" fmla="*/ 0 h 952500"/>
                <a:gd name="connsiteX0" fmla="*/ 642490 w 642490"/>
                <a:gd name="connsiteY0" fmla="*/ 952500 h 952500"/>
                <a:gd name="connsiteX1" fmla="*/ 55750 w 642490"/>
                <a:gd name="connsiteY1" fmla="*/ 472440 h 952500"/>
                <a:gd name="connsiteX2" fmla="*/ 86230 w 642490"/>
                <a:gd name="connsiteY2" fmla="*/ 0 h 952500"/>
                <a:gd name="connsiteX0" fmla="*/ 623933 w 623933"/>
                <a:gd name="connsiteY0" fmla="*/ 952500 h 952500"/>
                <a:gd name="connsiteX1" fmla="*/ 37193 w 623933"/>
                <a:gd name="connsiteY1" fmla="*/ 472440 h 952500"/>
                <a:gd name="connsiteX2" fmla="*/ 67673 w 623933"/>
                <a:gd name="connsiteY2" fmla="*/ 0 h 952500"/>
                <a:gd name="connsiteX0" fmla="*/ 558888 w 558888"/>
                <a:gd name="connsiteY0" fmla="*/ 952500 h 952500"/>
                <a:gd name="connsiteX1" fmla="*/ 132168 w 558888"/>
                <a:gd name="connsiteY1" fmla="*/ 670560 h 952500"/>
                <a:gd name="connsiteX2" fmla="*/ 2628 w 558888"/>
                <a:gd name="connsiteY2" fmla="*/ 0 h 952500"/>
                <a:gd name="connsiteX0" fmla="*/ 558102 w 558102"/>
                <a:gd name="connsiteY0" fmla="*/ 952500 h 952500"/>
                <a:gd name="connsiteX1" fmla="*/ 131382 w 558102"/>
                <a:gd name="connsiteY1" fmla="*/ 670560 h 952500"/>
                <a:gd name="connsiteX2" fmla="*/ 1842 w 558102"/>
                <a:gd name="connsiteY2" fmla="*/ 0 h 952500"/>
                <a:gd name="connsiteX0" fmla="*/ 574221 w 574221"/>
                <a:gd name="connsiteY0" fmla="*/ 952500 h 952500"/>
                <a:gd name="connsiteX1" fmla="*/ 132261 w 574221"/>
                <a:gd name="connsiteY1" fmla="*/ 670560 h 952500"/>
                <a:gd name="connsiteX2" fmla="*/ 2721 w 574221"/>
                <a:gd name="connsiteY2" fmla="*/ 0 h 952500"/>
                <a:gd name="connsiteX0" fmla="*/ 574221 w 574221"/>
                <a:gd name="connsiteY0" fmla="*/ 952500 h 952500"/>
                <a:gd name="connsiteX1" fmla="*/ 132261 w 574221"/>
                <a:gd name="connsiteY1" fmla="*/ 670560 h 952500"/>
                <a:gd name="connsiteX2" fmla="*/ 2721 w 574221"/>
                <a:gd name="connsiteY2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4221" h="952500">
                  <a:moveTo>
                    <a:pt x="574221" y="952500"/>
                  </a:moveTo>
                  <a:cubicBezTo>
                    <a:pt x="302441" y="905510"/>
                    <a:pt x="227511" y="829310"/>
                    <a:pt x="132261" y="670560"/>
                  </a:cubicBezTo>
                  <a:cubicBezTo>
                    <a:pt x="37011" y="511810"/>
                    <a:pt x="-12519" y="357505"/>
                    <a:pt x="2721" y="0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 defTabSz="1219170"/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9" name="Rounded Rectangle 149">
              <a:extLst>
                <a:ext uri="{FF2B5EF4-FFF2-40B4-BE49-F238E27FC236}">
                  <a16:creationId xmlns:a16="http://schemas.microsoft.com/office/drawing/2014/main" id="{21773DB2-7923-4919-B0EE-819E9E627EE8}"/>
                </a:ext>
              </a:extLst>
            </p:cNvPr>
            <p:cNvSpPr/>
            <p:nvPr/>
          </p:nvSpPr>
          <p:spPr>
            <a:xfrm>
              <a:off x="12086769" y="4165600"/>
              <a:ext cx="1574427" cy="856616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Holdout Sets</a:t>
              </a:r>
            </a:p>
          </p:txBody>
        </p:sp>
        <p:sp>
          <p:nvSpPr>
            <p:cNvPr id="20" name="Rounded Rectangle 149">
              <a:extLst>
                <a:ext uri="{FF2B5EF4-FFF2-40B4-BE49-F238E27FC236}">
                  <a16:creationId xmlns:a16="http://schemas.microsoft.com/office/drawing/2014/main" id="{A35031B4-4ED9-4DCE-B728-CB37D4FB6EE7}"/>
                </a:ext>
              </a:extLst>
            </p:cNvPr>
            <p:cNvSpPr/>
            <p:nvPr/>
          </p:nvSpPr>
          <p:spPr>
            <a:xfrm>
              <a:off x="5652385" y="1216052"/>
              <a:ext cx="1574427" cy="51478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Original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0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B1640-ED16-4CF2-BE8F-F4FBC3ED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6E127-111E-4D60-BF4D-DF24B963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65C90-5E13-4C0B-BB2C-D22A07698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r>
              <a:rPr lang="en-US" dirty="0"/>
              <a:t>: Techniques for partitioning data used to improve a model's ability to generalize to new data.</a:t>
            </a:r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DE694575-9EFC-4C1B-BC06-C6695CC39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29224"/>
              </p:ext>
            </p:extLst>
          </p:nvPr>
        </p:nvGraphicFramePr>
        <p:xfrm>
          <a:off x="226423" y="2369820"/>
          <a:ext cx="8727761" cy="372465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-fold cross-validation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 split into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groups (folds).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One fold is test set, remaining are training set.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Groups rotate for each training iteration, then average error across all trials is taken.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Minimize variance, but adds performance overhead.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Stratified </a:t>
                      </a:r>
                      <a:r>
                        <a:rPr kumimoji="0" lang="en-US" sz="1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k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-fold cross-validation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Ensures each fold is representative of data.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Useful in unbalanced datasets.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LPOCV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k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is equal to all points in the set (</a:t>
                      </a: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).</a:t>
                      </a:r>
                      <a:endParaRPr kumimoji="0" 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− </a:t>
                      </a: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data points used in training, </a:t>
                      </a: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used to test.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Repeated for all combinations, then average error across all trials is taken.</a:t>
                      </a:r>
                      <a:endParaRPr kumimoji="0" 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LOOCV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is set to 1.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Avoids performance issues.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Minimizes bias in smaller datasets.</a:t>
                      </a:r>
                      <a:endParaRPr kumimoji="0" lang="en-US" sz="14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5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06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DEF04E-1BE2-46C2-A348-9083C6A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5B83E-869A-46CD-8AB0-2986E462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F112E-14B3-4549-9109-633C1D318DD8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Configurable values that control the machine learning process.</a:t>
            </a:r>
          </a:p>
          <a:p>
            <a:pPr lvl="1"/>
            <a:r>
              <a:rPr lang="en-US" dirty="0"/>
              <a:t>Model parameters:</a:t>
            </a:r>
          </a:p>
          <a:p>
            <a:pPr lvl="2"/>
            <a:r>
              <a:rPr lang="en-US" dirty="0"/>
              <a:t>Derived from the machine learning model as it undergoes training.</a:t>
            </a:r>
          </a:p>
          <a:p>
            <a:pPr lvl="2"/>
            <a:r>
              <a:rPr lang="en-US" dirty="0"/>
              <a:t>Actually "learned" by the model while it performs calculations on the training data.</a:t>
            </a:r>
          </a:p>
          <a:p>
            <a:pPr lvl="2"/>
            <a:r>
              <a:rPr lang="en-US" dirty="0"/>
              <a:t>Determine how well the model makes predictions and other intelligent decisions.</a:t>
            </a:r>
          </a:p>
          <a:p>
            <a:pPr lvl="2"/>
            <a:r>
              <a:rPr lang="en-US" dirty="0"/>
              <a:t>Typically configured by the algorithms and mathematical functions that comprise the machine learning process.</a:t>
            </a:r>
          </a:p>
          <a:p>
            <a:pPr lvl="1"/>
            <a:r>
              <a:rPr lang="en-US" dirty="0"/>
              <a:t>Hyperparameters:</a:t>
            </a:r>
          </a:p>
          <a:p>
            <a:pPr lvl="2"/>
            <a:r>
              <a:rPr lang="en-US" dirty="0"/>
              <a:t>Set on the algorithm itself and not the learning model.</a:t>
            </a:r>
          </a:p>
          <a:p>
            <a:pPr lvl="2"/>
            <a:r>
              <a:rPr lang="en-US" dirty="0"/>
              <a:t>Typically configured by the machine learning practitioner, </a:t>
            </a:r>
            <a:r>
              <a:rPr lang="en-US" i="1" dirty="0"/>
              <a:t>before </a:t>
            </a:r>
            <a:r>
              <a:rPr lang="en-US" dirty="0"/>
              <a:t>training.</a:t>
            </a:r>
          </a:p>
          <a:p>
            <a:pPr lvl="2"/>
            <a:r>
              <a:rPr lang="en-US" dirty="0"/>
              <a:t>Used by the practitioner to tune the model.</a:t>
            </a:r>
          </a:p>
        </p:txBody>
      </p:sp>
    </p:spTree>
    <p:extLst>
      <p:ext uri="{BB962C8B-B14F-4D97-AF65-F5344CB8AC3E}">
        <p14:creationId xmlns:p14="http://schemas.microsoft.com/office/powerpoint/2010/main" val="254459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F2C80-1441-474D-A04A-FDE5933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CDFEA-87D4-49CD-B39F-E00C635F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Machine Learning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44178-77AE-4D14-ADED-1AFDDE8A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right algorithm for the job.</a:t>
            </a:r>
          </a:p>
          <a:p>
            <a:r>
              <a:rPr lang="en-US" dirty="0"/>
              <a:t>Avoid unnecessary complexity.</a:t>
            </a:r>
          </a:p>
          <a:p>
            <a:r>
              <a:rPr lang="en-US" dirty="0"/>
              <a:t>Prioritize model generalization.</a:t>
            </a:r>
          </a:p>
          <a:p>
            <a:r>
              <a:rPr lang="en-US" dirty="0"/>
              <a:t>Learn through experimentation.</a:t>
            </a:r>
          </a:p>
          <a:p>
            <a:r>
              <a:rPr lang="en-US" dirty="0"/>
              <a:t>Select the right hardware.</a:t>
            </a:r>
          </a:p>
          <a:p>
            <a:r>
              <a:rPr lang="en-US" dirty="0"/>
              <a:t>Set realistic performance requirements.</a:t>
            </a:r>
          </a:p>
          <a:p>
            <a:r>
              <a:rPr lang="en-US" dirty="0"/>
              <a:t>Improve the structure of your datasets.</a:t>
            </a:r>
          </a:p>
        </p:txBody>
      </p:sp>
    </p:spTree>
    <p:extLst>
      <p:ext uri="{BB962C8B-B14F-4D97-AF65-F5344CB8AC3E}">
        <p14:creationId xmlns:p14="http://schemas.microsoft.com/office/powerpoint/2010/main" val="27535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DE5E5-FD84-401C-BA47-6B17B0C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2E9AE-2B5B-4897-8EF9-97ED1BBE0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Machine Learning Concepts</a:t>
            </a:r>
          </a:p>
        </p:txBody>
      </p:sp>
    </p:spTree>
    <p:extLst>
      <p:ext uri="{BB962C8B-B14F-4D97-AF65-F5344CB8AC3E}">
        <p14:creationId xmlns:p14="http://schemas.microsoft.com/office/powerpoint/2010/main" val="107695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 a Hypothesis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6CE2482-8477-4970-A4CF-AE9B90C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FD52E-D5B3-4F12-9385-ED25F00C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C8F0-7D37-474A-B75F-753346A9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idea of a scientific hypothesis.</a:t>
            </a:r>
          </a:p>
          <a:p>
            <a:pPr lvl="1"/>
            <a:r>
              <a:rPr lang="en-US" dirty="0"/>
              <a:t>Requires investigation, experimentation, or evaluation to prove an idea true or false.</a:t>
            </a:r>
          </a:p>
          <a:p>
            <a:r>
              <a:rPr lang="en-US" dirty="0"/>
              <a:t>Hypothesis is improved through experimentation.</a:t>
            </a:r>
          </a:p>
          <a:p>
            <a:pPr lvl="1"/>
            <a:r>
              <a:rPr lang="en-US" dirty="0"/>
              <a:t>You provide hypothesis with sample data for training, which produces a model.</a:t>
            </a:r>
          </a:p>
          <a:p>
            <a:pPr lvl="1"/>
            <a:r>
              <a:rPr lang="en-US" dirty="0"/>
              <a:t>You test the model's performance to understand its effectiveness.</a:t>
            </a:r>
          </a:p>
          <a:p>
            <a:r>
              <a:rPr lang="en-US" dirty="0"/>
              <a:t>A refined model that becomes your finished solution produces a </a:t>
            </a:r>
            <a:r>
              <a:rPr lang="en-US" i="1" dirty="0"/>
              <a:t>target function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Maps independent (input) variables to dependent (output) variables.</a:t>
            </a:r>
          </a:p>
          <a:p>
            <a:pPr lvl="1"/>
            <a:r>
              <a:rPr lang="en-US" dirty="0"/>
              <a:t>Does so in a way that best meets your needs.</a:t>
            </a:r>
          </a:p>
          <a:p>
            <a:pPr lvl="1"/>
            <a:r>
              <a:rPr lang="en-US" dirty="0"/>
              <a:t>You use a target function to find answers to real-world problems.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DA3101-2754-4AE4-9D4A-5118A5A6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342C9-7DC2-40C6-B345-D13EAB7A6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r>
              <a:rPr lang="en-US" dirty="0"/>
              <a:t>: A candidate machine learning model you create to test its performance so that it produces the desired outcome.</a:t>
            </a:r>
          </a:p>
        </p:txBody>
      </p:sp>
    </p:spTree>
    <p:extLst>
      <p:ext uri="{BB962C8B-B14F-4D97-AF65-F5344CB8AC3E}">
        <p14:creationId xmlns:p14="http://schemas.microsoft.com/office/powerpoint/2010/main" val="21139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Identify Machine Learning Concepts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913C286-3B80-44A8-9622-3E75BA90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632DB-23ED-4768-AFB5-D8D0D15B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57AB0C-43C5-4579-9CDD-726AE7FF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addressed through machine learning:</a:t>
            </a:r>
          </a:p>
          <a:p>
            <a:pPr lvl="1"/>
            <a:r>
              <a:rPr lang="en-US" dirty="0"/>
              <a:t>May be too complex to solve with traditional programming methods.</a:t>
            </a:r>
          </a:p>
          <a:p>
            <a:pPr lvl="1"/>
            <a:r>
              <a:rPr lang="en-US" dirty="0"/>
              <a:t>Are typically solved through systematic experimentation.</a:t>
            </a:r>
          </a:p>
          <a:p>
            <a:r>
              <a:rPr lang="en-US" dirty="0"/>
              <a:t>DOE:</a:t>
            </a:r>
          </a:p>
          <a:p>
            <a:pPr lvl="1"/>
            <a:r>
              <a:rPr lang="en-US" dirty="0"/>
              <a:t>Begins with hypothesis.</a:t>
            </a:r>
          </a:p>
          <a:p>
            <a:pPr lvl="1"/>
            <a:r>
              <a:rPr lang="en-US" dirty="0"/>
              <a:t>Changes variables you can control (independent) to see impact on variables you can't control directly (dependent).</a:t>
            </a:r>
          </a:p>
          <a:p>
            <a:pPr lvl="1"/>
            <a:r>
              <a:rPr lang="en-US" dirty="0"/>
              <a:t>Makes these changes systematically.</a:t>
            </a:r>
          </a:p>
          <a:p>
            <a:r>
              <a:rPr lang="en-US" dirty="0"/>
              <a:t>Experimentation examples:</a:t>
            </a:r>
          </a:p>
          <a:p>
            <a:pPr lvl="1"/>
            <a:r>
              <a:rPr lang="en-US" dirty="0"/>
              <a:t>Determine which combination of independent variables will produce best model.</a:t>
            </a:r>
          </a:p>
          <a:p>
            <a:pPr lvl="1"/>
            <a:r>
              <a:rPr lang="en-US" dirty="0"/>
              <a:t>Select best algorithm for your needs.</a:t>
            </a:r>
          </a:p>
          <a:p>
            <a:pPr lvl="1"/>
            <a:r>
              <a:rPr lang="en-US" dirty="0"/>
              <a:t>Adjust settings (hyperparameters) of algorithm to optimize performance.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94812C-F52E-4658-B0B4-FEABEA42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Experiments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DFAD47-49B5-49CE-A8F5-0074BC9CD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Design of experiments</a:t>
            </a:r>
            <a:r>
              <a:rPr lang="en-US" dirty="0"/>
              <a:t>: An approach to identify, analyze, and control variables used in an experiment.</a:t>
            </a:r>
          </a:p>
        </p:txBody>
      </p:sp>
    </p:spTree>
    <p:extLst>
      <p:ext uri="{BB962C8B-B14F-4D97-AF65-F5344CB8AC3E}">
        <p14:creationId xmlns:p14="http://schemas.microsoft.com/office/powerpoint/2010/main" val="7358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4109A7-7BDA-4082-BA0B-E2587F7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2867B-C387-460F-BFF7-06C12FBE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FA6DFC-71A3-4D64-AB40-1FD94537CBFB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of machine learning is selecting the best model for the task.</a:t>
            </a:r>
          </a:p>
          <a:p>
            <a:r>
              <a:rPr lang="en-US" dirty="0"/>
              <a:t>You'll have to choose one model over others.</a:t>
            </a:r>
          </a:p>
          <a:p>
            <a:pPr lvl="1"/>
            <a:r>
              <a:rPr lang="en-US" dirty="0"/>
              <a:t>Usually the one with best estimated effectiveness when making predictions.</a:t>
            </a:r>
          </a:p>
          <a:p>
            <a:r>
              <a:rPr lang="en-US" dirty="0"/>
              <a:t>Effect could be real, or it could be due to statistical chance.</a:t>
            </a:r>
          </a:p>
          <a:p>
            <a:r>
              <a:rPr lang="en-US" dirty="0"/>
              <a:t>Hypothesis testing helps you determine which.</a:t>
            </a:r>
          </a:p>
          <a:p>
            <a:r>
              <a:rPr lang="en-US" dirty="0"/>
              <a:t>Focuses on </a:t>
            </a:r>
            <a:r>
              <a:rPr lang="en-US" i="1" dirty="0"/>
              <a:t>null hypothesis</a:t>
            </a:r>
            <a:r>
              <a:rPr lang="en-US" dirty="0"/>
              <a:t> (assumes no difference between models).</a:t>
            </a:r>
          </a:p>
          <a:p>
            <a:pPr lvl="1"/>
            <a:r>
              <a:rPr lang="en-US" dirty="0"/>
              <a:t>You may not have sufficient evidence to reject null hypothesis.</a:t>
            </a:r>
          </a:p>
          <a:p>
            <a:pPr lvl="1"/>
            <a:r>
              <a:rPr lang="en-US" dirty="0"/>
              <a:t>You may have sufficient evidence to reject null hypothesis.</a:t>
            </a:r>
          </a:p>
          <a:p>
            <a:r>
              <a:rPr lang="en-US" dirty="0"/>
              <a:t>Example: You train two models on same data; one model removes a feature.</a:t>
            </a:r>
          </a:p>
          <a:p>
            <a:pPr lvl="1"/>
            <a:r>
              <a:rPr lang="en-US" dirty="0"/>
              <a:t>Reduced model gives better result.</a:t>
            </a:r>
          </a:p>
          <a:p>
            <a:pPr lvl="1"/>
            <a:r>
              <a:rPr lang="en-US" dirty="0"/>
              <a:t>However, improvement may be due to probabilistic nature of algorithms.</a:t>
            </a:r>
          </a:p>
          <a:p>
            <a:pPr lvl="1"/>
            <a:r>
              <a:rPr lang="en-US" dirty="0"/>
              <a:t>You need to test the models to see if the difference is real (i.e., reject null hypothesis).</a:t>
            </a:r>
          </a:p>
          <a:p>
            <a:pPr lvl="1"/>
            <a:r>
              <a:rPr lang="en-US" dirty="0"/>
              <a:t>If you can't reject null hypothesis, you can't be confident the reduced model is truly better.</a:t>
            </a:r>
          </a:p>
          <a:p>
            <a:r>
              <a:rPr lang="en-US" dirty="0"/>
              <a:t>Example: Evaluating a model by itself.</a:t>
            </a:r>
          </a:p>
          <a:p>
            <a:pPr lvl="1"/>
            <a:r>
              <a:rPr lang="en-US" dirty="0"/>
              <a:t>Model's predictions may be no better than if you had just made random predictions.</a:t>
            </a:r>
          </a:p>
          <a:p>
            <a:pPr lvl="1"/>
            <a:r>
              <a:rPr lang="en-US" dirty="0"/>
              <a:t>Similar to treatment group vs. control group in an experiment.</a:t>
            </a:r>
          </a:p>
        </p:txBody>
      </p:sp>
    </p:spTree>
    <p:extLst>
      <p:ext uri="{BB962C8B-B14F-4D97-AF65-F5344CB8AC3E}">
        <p14:creationId xmlns:p14="http://schemas.microsoft.com/office/powerpoint/2010/main" val="74962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BC19C-2948-4D51-A734-7F72FBD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C46E1-406D-4039-9C42-E5823C36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087DA-42AE-455E-984B-16C58AE9C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A/B test</a:t>
            </a:r>
            <a:r>
              <a:rPr lang="en-US" dirty="0"/>
              <a:t>: A hypothesis test that compares two different values of the same variable to determine which is more effective.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9E43A2-55C4-46B7-9A24-10A6607558E1}"/>
              </a:ext>
            </a:extLst>
          </p:cNvPr>
          <p:cNvGrpSpPr/>
          <p:nvPr/>
        </p:nvGrpSpPr>
        <p:grpSpPr>
          <a:xfrm>
            <a:off x="689118" y="2200242"/>
            <a:ext cx="7765765" cy="3814510"/>
            <a:chOff x="1188419" y="2200242"/>
            <a:chExt cx="7765765" cy="381451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CCBF813-67D9-4179-A612-38AD38A4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9304" y="4231672"/>
              <a:ext cx="3169920" cy="178308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A3F3A10-B7B3-4C23-B4E1-8D71B373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9304" y="2200242"/>
              <a:ext cx="3174670" cy="1785752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8E8EE-AE40-4AA2-8221-5FA275C0F4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88419" y="2414649"/>
              <a:ext cx="2121200" cy="1350605"/>
              <a:chOff x="1580305" y="2021392"/>
              <a:chExt cx="2788568" cy="1775530"/>
            </a:xfrm>
          </p:grpSpPr>
          <p:pic>
            <p:nvPicPr>
              <p:cNvPr id="15" name="Picture 14" descr="A picture containing light&#10;&#10;Description automatically generated">
                <a:extLst>
                  <a:ext uri="{FF2B5EF4-FFF2-40B4-BE49-F238E27FC236}">
                    <a16:creationId xmlns:a16="http://schemas.microsoft.com/office/drawing/2014/main" id="{30FFBEC7-B349-475C-89C3-628E65896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0305" y="2389314"/>
                <a:ext cx="1519768" cy="1407608"/>
              </a:xfrm>
              <a:prstGeom prst="rect">
                <a:avLst/>
              </a:prstGeom>
            </p:spPr>
          </p:pic>
          <p:pic>
            <p:nvPicPr>
              <p:cNvPr id="17" name="Picture 16" descr="A picture containing text, vector graphics&#10;&#10;Description automatically generated">
                <a:extLst>
                  <a:ext uri="{FF2B5EF4-FFF2-40B4-BE49-F238E27FC236}">
                    <a16:creationId xmlns:a16="http://schemas.microsoft.com/office/drawing/2014/main" id="{5E4FAF39-957E-4E87-A0E0-F34C20EBB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4657" y="2021392"/>
                <a:ext cx="1525847" cy="1407608"/>
              </a:xfrm>
              <a:prstGeom prst="rect">
                <a:avLst/>
              </a:prstGeom>
            </p:spPr>
          </p:pic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2F7D6A94-6679-4713-B049-E2142CD69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6946" y="2252132"/>
                <a:ext cx="1471927" cy="1407608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44CD39B-5241-402D-A2F1-9E7FA91949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2214" y="4395720"/>
              <a:ext cx="1895487" cy="1454984"/>
              <a:chOff x="1338840" y="4252848"/>
              <a:chExt cx="2124145" cy="163050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FCB2FB6-B581-41FD-828B-603FAC7AD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8840" y="4377780"/>
                <a:ext cx="1240598" cy="1188472"/>
              </a:xfrm>
              <a:prstGeom prst="rect">
                <a:avLst/>
              </a:prstGeom>
            </p:spPr>
          </p:pic>
          <p:pic>
            <p:nvPicPr>
              <p:cNvPr id="24" name="Picture 23" descr="A picture containing light, vector graphics&#10;&#10;Description automatically generated">
                <a:extLst>
                  <a:ext uri="{FF2B5EF4-FFF2-40B4-BE49-F238E27FC236}">
                    <a16:creationId xmlns:a16="http://schemas.microsoft.com/office/drawing/2014/main" id="{01A541DF-ABC1-4253-B323-CAAD622D0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9958" y="4252848"/>
                <a:ext cx="1273027" cy="118847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B130DBB-8054-41DF-B3B4-4BCA1B3CB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9329" y="4739043"/>
                <a:ext cx="1206644" cy="1144308"/>
              </a:xfrm>
              <a:prstGeom prst="rect">
                <a:avLst/>
              </a:prstGeom>
            </p:spPr>
          </p:pic>
        </p:grpSp>
        <p:sp>
          <p:nvSpPr>
            <p:cNvPr id="28" name="AutoShape 304">
              <a:extLst>
                <a:ext uri="{FF2B5EF4-FFF2-40B4-BE49-F238E27FC236}">
                  <a16:creationId xmlns:a16="http://schemas.microsoft.com/office/drawing/2014/main" id="{E79AB90E-1124-4273-AE5A-5B5B9CC0C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460" y="3043849"/>
              <a:ext cx="2111611" cy="212413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AutoShape 304">
              <a:extLst>
                <a:ext uri="{FF2B5EF4-FFF2-40B4-BE49-F238E27FC236}">
                  <a16:creationId xmlns:a16="http://schemas.microsoft.com/office/drawing/2014/main" id="{13CC767C-67F2-4CB4-87A3-F3C9372D5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459" y="5037471"/>
              <a:ext cx="2111611" cy="212413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07">
              <a:extLst>
                <a:ext uri="{FF2B5EF4-FFF2-40B4-BE49-F238E27FC236}">
                  <a16:creationId xmlns:a16="http://schemas.microsoft.com/office/drawing/2014/main" id="{85F84A58-285F-4F10-A287-E0C24D662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572" y="2903952"/>
              <a:ext cx="1490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Page A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31" name="Text Box 307">
              <a:extLst>
                <a:ext uri="{FF2B5EF4-FFF2-40B4-BE49-F238E27FC236}">
                  <a16:creationId xmlns:a16="http://schemas.microsoft.com/office/drawing/2014/main" id="{7B950C16-368A-4674-9FAE-F530B5A02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3522" y="4964112"/>
              <a:ext cx="14906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Page 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89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6ABDE-85ED-4C76-BD0A-69930758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3689A-0F51-47C1-AEDA-11089979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do an A/B test without machine learning and just optimize one metric.</a:t>
            </a:r>
          </a:p>
          <a:p>
            <a:r>
              <a:rPr lang="en-US" dirty="0"/>
              <a:t>However, there are many complex factors at play:</a:t>
            </a:r>
          </a:p>
          <a:p>
            <a:pPr lvl="1"/>
            <a:r>
              <a:rPr lang="en-US" dirty="0"/>
              <a:t>User demographics</a:t>
            </a:r>
          </a:p>
          <a:p>
            <a:pPr lvl="1"/>
            <a:r>
              <a:rPr lang="en-US" dirty="0"/>
              <a:t>Access paths</a:t>
            </a:r>
          </a:p>
          <a:p>
            <a:pPr lvl="1"/>
            <a:r>
              <a:rPr lang="en-US" dirty="0"/>
              <a:t>Multiple success metrics</a:t>
            </a:r>
          </a:p>
          <a:p>
            <a:r>
              <a:rPr lang="en-US" dirty="0"/>
              <a:t>You can use machine learning to make the test more effective.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Model determines which features are most relevant to either A, B, or both.</a:t>
            </a:r>
          </a:p>
          <a:p>
            <a:pPr lvl="1"/>
            <a:r>
              <a:rPr lang="en-US" dirty="0"/>
              <a:t>Model determines which feature values contribute the most to A or B.</a:t>
            </a:r>
          </a:p>
          <a:p>
            <a:r>
              <a:rPr lang="en-US" dirty="0"/>
              <a:t>Results can influence business decisions.</a:t>
            </a:r>
          </a:p>
          <a:p>
            <a:r>
              <a:rPr lang="en-US" dirty="0"/>
              <a:t>A/B tests become more effective with machine learning.</a:t>
            </a:r>
          </a:p>
          <a:p>
            <a:pPr lvl="1"/>
            <a:r>
              <a:rPr lang="en-US" dirty="0"/>
              <a:t>Handles complexities that traditional testing can't.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5923A-F256-4DF3-A98B-7268C8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3203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78DF4-2260-41E3-B650-0C6D93E1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33DDC-546E-471D-A93C-04A83EDA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380D0D4B-E84D-48CB-88C1-7F9B2181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63396"/>
              </p:ext>
            </p:extLst>
          </p:nvPr>
        </p:nvGraphicFramePr>
        <p:xfrm>
          <a:off x="447313" y="1301261"/>
          <a:ext cx="8249375" cy="4962144"/>
        </p:xfrm>
        <a:graphic>
          <a:graphicData uri="http://schemas.openxmlformats.org/drawingml/2006/table">
            <a:tbl>
              <a:tblPr/>
              <a:tblGrid>
                <a:gridCol w="191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Testing 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z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-test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Compares mean of two distributions.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Population standard deviation is known.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Example: Mean credit score is 700; sample of 100 customers has mean of 712.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Null hypothesis: Selected customers have comparable credit scores to random sampling of customers.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Most applicable when sample size &gt; 30.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-test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Compares mean of two distributions.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Population standard deviation is not known.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Most applicable when sample size &lt; 30.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ANOVA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Compares mean of three or more distributions.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Example: Test insecticide on sample groups of crops.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Null hypothesis: Insecticide has same effect on all groups.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Minimizes errors as compared to doing multiple </a:t>
                      </a:r>
                      <a:r>
                        <a:rPr kumimoji="0" lang="en-US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-tests.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Chi-squared test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Compares effect of categorical variables.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Example: Does presence of fur affect whether or not an animal is a mammal?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If yes, variables are dependent.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If no (null hypothesis), variables are independent.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0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5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AC750-0EAF-4853-94F4-73780FE6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E382CF-3828-4C89-8E01-09233D44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determine whether or not to reject null hypothesis.</a:t>
            </a:r>
          </a:p>
          <a:p>
            <a:pPr lvl="1"/>
            <a:r>
              <a:rPr lang="en-US" dirty="0"/>
              <a:t>Based on if value is lower or higher than specified level of statistical significance.</a:t>
            </a:r>
          </a:p>
          <a:p>
            <a:r>
              <a:rPr lang="en-US" dirty="0"/>
              <a:t>Level of significance is alpha value.</a:t>
            </a:r>
          </a:p>
          <a:p>
            <a:pPr lvl="1"/>
            <a:r>
              <a:rPr lang="en-US" dirty="0"/>
              <a:t>Determined beforehand.</a:t>
            </a:r>
          </a:p>
          <a:p>
            <a:pPr lvl="1"/>
            <a:r>
              <a:rPr lang="en-US" dirty="0"/>
              <a:t>No "correct" value, but 0.05 is common.</a:t>
            </a:r>
          </a:p>
          <a:p>
            <a:r>
              <a:rPr lang="en-US" dirty="0"/>
              <a:t>Compare </a:t>
            </a:r>
            <a:r>
              <a:rPr lang="en-US" i="1" dirty="0"/>
              <a:t>p</a:t>
            </a:r>
            <a:r>
              <a:rPr lang="en-US" dirty="0"/>
              <a:t>-value to alpha: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p-value &gt; alpha</a:t>
            </a:r>
            <a:r>
              <a:rPr lang="en-US" dirty="0"/>
              <a:t>, fail to reject null hypothesis.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p-value &lt;= alpha</a:t>
            </a:r>
            <a:r>
              <a:rPr lang="en-US" dirty="0"/>
              <a:t>, reject null hypothesis.</a:t>
            </a:r>
          </a:p>
          <a:p>
            <a:r>
              <a:rPr lang="en-US" dirty="0"/>
              <a:t>Example: If </a:t>
            </a:r>
            <a:r>
              <a:rPr lang="en-US" i="1" dirty="0"/>
              <a:t>p</a:t>
            </a:r>
            <a:r>
              <a:rPr lang="en-US" dirty="0"/>
              <a:t>-value is 0.03, and alpha is 0.05, you reject null hypothesis.</a:t>
            </a:r>
          </a:p>
          <a:p>
            <a:r>
              <a:rPr lang="en-US" i="1" dirty="0"/>
              <a:t>p</a:t>
            </a:r>
            <a:r>
              <a:rPr lang="en-US" dirty="0"/>
              <a:t>-value </a:t>
            </a:r>
            <a:r>
              <a:rPr lang="en-US" i="1" dirty="0"/>
              <a:t>is not</a:t>
            </a:r>
            <a:r>
              <a:rPr lang="en-US" dirty="0"/>
              <a:t> probability of null hypothesis being true or false.</a:t>
            </a:r>
          </a:p>
          <a:p>
            <a:pPr lvl="1"/>
            <a:r>
              <a:rPr lang="en-US" dirty="0"/>
              <a:t>Also doesn't definitively tell you which.</a:t>
            </a:r>
          </a:p>
          <a:p>
            <a:pPr lvl="1"/>
            <a:r>
              <a:rPr lang="en-US" dirty="0"/>
              <a:t>Provides you with a level of confidence instead.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7D8832-A03D-4EEC-9528-E23B9A2F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3B647E-9D25-4505-A778-B3541B1E0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: The probability of getting a result from a test given a true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40942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09299-F3DD-48FB-8AA3-8DFD4E5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074942-77A8-4E20-B564-0C1FC476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</a:t>
            </a:r>
            <a:r>
              <a:rPr lang="en-US" i="1" dirty="0"/>
              <a:t>level</a:t>
            </a:r>
            <a:r>
              <a:rPr lang="en-US" dirty="0"/>
              <a:t> defines percentage of intervals over multiple samples that actually contain true mean.</a:t>
            </a:r>
          </a:p>
          <a:p>
            <a:pPr lvl="1"/>
            <a:r>
              <a:rPr lang="en-US" dirty="0"/>
              <a:t>95% is common.</a:t>
            </a:r>
          </a:p>
          <a:p>
            <a:r>
              <a:rPr lang="en-US" dirty="0"/>
              <a:t>Example: You take a survey of people's ages.</a:t>
            </a:r>
          </a:p>
          <a:p>
            <a:pPr lvl="1"/>
            <a:r>
              <a:rPr lang="en-US" dirty="0"/>
              <a:t>Limited to taking random samples.</a:t>
            </a:r>
          </a:p>
          <a:p>
            <a:pPr lvl="1"/>
            <a:r>
              <a:rPr lang="en-US" dirty="0"/>
              <a:t>Sample interval of (36.78, 41.22) at 95% level suggests that mean is &gt;= 36.78 and &lt;= 41.22.</a:t>
            </a:r>
          </a:p>
          <a:p>
            <a:pPr lvl="1"/>
            <a:r>
              <a:rPr lang="en-US" dirty="0"/>
              <a:t>Then take another sample and generate another confidence interval, and repeat.</a:t>
            </a:r>
          </a:p>
          <a:p>
            <a:r>
              <a:rPr lang="en-US" dirty="0"/>
              <a:t>95% of confidence intervals contain true population mean.</a:t>
            </a:r>
          </a:p>
          <a:p>
            <a:pPr lvl="1"/>
            <a:r>
              <a:rPr lang="en-US" i="1" dirty="0"/>
              <a:t>Does not</a:t>
            </a:r>
            <a:r>
              <a:rPr lang="en-US" dirty="0"/>
              <a:t> imply there is 95% probability of mean being within the range.</a:t>
            </a:r>
          </a:p>
          <a:p>
            <a:pPr lvl="1"/>
            <a:r>
              <a:rPr lang="en-US" i="1" dirty="0"/>
              <a:t>Does not</a:t>
            </a:r>
            <a:r>
              <a:rPr lang="en-US" dirty="0"/>
              <a:t> imply that 95% of all values are within the range.</a:t>
            </a:r>
          </a:p>
          <a:p>
            <a:r>
              <a:rPr lang="en-US" dirty="0"/>
              <a:t>Unlike </a:t>
            </a:r>
            <a:r>
              <a:rPr lang="en-US" i="1" dirty="0"/>
              <a:t>p</a:t>
            </a:r>
            <a:r>
              <a:rPr lang="en-US" dirty="0"/>
              <a:t>-value, confidence intervals can show likely effects on population.</a:t>
            </a:r>
          </a:p>
          <a:p>
            <a:pPr lvl="1"/>
            <a:r>
              <a:rPr lang="en-US" dirty="0"/>
              <a:t>If value is outside interval, you can be confident it doesn't exist in population.</a:t>
            </a:r>
          </a:p>
          <a:p>
            <a:r>
              <a:rPr lang="en-US" dirty="0"/>
              <a:t>Confidence interval and </a:t>
            </a:r>
            <a:r>
              <a:rPr lang="en-US" i="1" dirty="0"/>
              <a:t>p</a:t>
            </a:r>
            <a:r>
              <a:rPr lang="en-US" dirty="0"/>
              <a:t>-value can be used together.</a:t>
            </a:r>
          </a:p>
          <a:p>
            <a:pPr lvl="1"/>
            <a:r>
              <a:rPr lang="en-US" dirty="0"/>
              <a:t>Both can play a part in deciding whether or not to reject the null hypothesis.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B78935-E975-421D-B689-8B32B8B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F8FD0-A107-4687-9FB9-03676053B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Confidence interval</a:t>
            </a:r>
            <a:r>
              <a:rPr lang="en-US" dirty="0"/>
              <a:t>: A measurement that returns a range of plausible values for some unknown variable, like the population mean. </a:t>
            </a:r>
          </a:p>
        </p:txBody>
      </p:sp>
    </p:spTree>
    <p:extLst>
      <p:ext uri="{BB962C8B-B14F-4D97-AF65-F5344CB8AC3E}">
        <p14:creationId xmlns:p14="http://schemas.microsoft.com/office/powerpoint/2010/main" val="115455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5D2A14-D2F4-41FA-BB69-0EF91B3D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70AA2-5DD2-41F7-90EA-FE536CB0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63A7A4-B331-4D9A-B415-979B6FA1B7F3}"/>
              </a:ext>
            </a:extLst>
          </p:cNvPr>
          <p:cNvGrpSpPr/>
          <p:nvPr/>
        </p:nvGrpSpPr>
        <p:grpSpPr>
          <a:xfrm>
            <a:off x="2360239" y="988065"/>
            <a:ext cx="4719618" cy="5544490"/>
            <a:chOff x="2360239" y="988065"/>
            <a:chExt cx="4719618" cy="55444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9D911EE-289C-42C5-AE5D-902D804DDA87}"/>
                </a:ext>
              </a:extLst>
            </p:cNvPr>
            <p:cNvGrpSpPr/>
            <p:nvPr/>
          </p:nvGrpSpPr>
          <p:grpSpPr>
            <a:xfrm>
              <a:off x="2360239" y="988065"/>
              <a:ext cx="3974340" cy="5544490"/>
              <a:chOff x="2569033" y="988065"/>
              <a:chExt cx="3974340" cy="554449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83BB7D0-3028-4395-BF74-E2CD4065E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474905"/>
                <a:ext cx="0" cy="5057650"/>
              </a:xfrm>
              <a:prstGeom prst="line">
                <a:avLst/>
              </a:prstGeom>
              <a:ln w="34925">
                <a:solidFill>
                  <a:srgbClr val="00A0D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BEA5BC1-57D0-49FE-94DD-9084483CFB13}"/>
                  </a:ext>
                </a:extLst>
              </p:cNvPr>
              <p:cNvGrpSpPr/>
              <p:nvPr/>
            </p:nvGrpSpPr>
            <p:grpSpPr>
              <a:xfrm>
                <a:off x="4062547" y="1749334"/>
                <a:ext cx="2033453" cy="381001"/>
                <a:chOff x="4062547" y="1662249"/>
                <a:chExt cx="2033453" cy="381001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1E7D2C-EAEB-4127-B25A-F9F70CCAA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6630" y="1848395"/>
                  <a:ext cx="20293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BBCD4DD-1D92-4AD0-806C-87DD62B6B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662249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735FDAC-4AC8-496F-8D51-95E318ADE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2547" y="1670958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018D19C-D085-438A-870F-48A6FDB813AD}"/>
                  </a:ext>
                </a:extLst>
              </p:cNvPr>
              <p:cNvGrpSpPr/>
              <p:nvPr/>
            </p:nvGrpSpPr>
            <p:grpSpPr>
              <a:xfrm>
                <a:off x="3267082" y="2741983"/>
                <a:ext cx="2033453" cy="381001"/>
                <a:chOff x="4062547" y="1662249"/>
                <a:chExt cx="2033453" cy="381001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59A0658-BAE5-4BDE-AFD7-E95C3029E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6630" y="1848395"/>
                  <a:ext cx="20293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F54A97-59DE-4F25-B943-37327C9E0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662249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A39CC6-D70C-4B28-B1A2-7B1539F34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2547" y="1670958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BF22A2E-5A51-451A-B547-E02527874B97}"/>
                  </a:ext>
                </a:extLst>
              </p:cNvPr>
              <p:cNvGrpSpPr/>
              <p:nvPr/>
            </p:nvGrpSpPr>
            <p:grpSpPr>
              <a:xfrm>
                <a:off x="3555273" y="3693397"/>
                <a:ext cx="2033453" cy="381001"/>
                <a:chOff x="4062547" y="1662249"/>
                <a:chExt cx="2033453" cy="381001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6DCAD73-455C-4F2C-AC32-30CBB838F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6630" y="1848395"/>
                  <a:ext cx="20293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F891694-4FF5-4B29-B135-3860E9915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662249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C3FC24-57A9-4DC9-82FE-50F993B2F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2547" y="1670958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A0343E-DD3E-4CB4-9F57-7CD958F6682D}"/>
                  </a:ext>
                </a:extLst>
              </p:cNvPr>
              <p:cNvGrpSpPr/>
              <p:nvPr/>
            </p:nvGrpSpPr>
            <p:grpSpPr>
              <a:xfrm>
                <a:off x="2934787" y="4665362"/>
                <a:ext cx="2033453" cy="381001"/>
                <a:chOff x="4062547" y="1662249"/>
                <a:chExt cx="2033453" cy="381001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8BA2EE0-F0C5-4B85-A53A-8E76EEA48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6630" y="1848395"/>
                  <a:ext cx="20293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6C4A6FB-DDB2-439B-BCA5-C089627C1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662249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BE4670C-BA1B-45B0-B528-3BACF4E60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2547" y="1670958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BF00A32-FF28-4073-8467-05245D18048C}"/>
                  </a:ext>
                </a:extLst>
              </p:cNvPr>
              <p:cNvGrpSpPr/>
              <p:nvPr/>
            </p:nvGrpSpPr>
            <p:grpSpPr>
              <a:xfrm>
                <a:off x="4145278" y="5676516"/>
                <a:ext cx="2033453" cy="381001"/>
                <a:chOff x="4062547" y="1662249"/>
                <a:chExt cx="2033453" cy="3810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D0E6F4F-D71E-4E57-9893-FD24B5A26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6630" y="1848395"/>
                  <a:ext cx="20293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60F987-5C11-4A01-B07A-E65451230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662249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1FD0331-5D16-4522-9A1F-3C50909AC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2547" y="1670958"/>
                  <a:ext cx="0" cy="372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816E32-D875-4A4B-9CE5-5FDF8BA7F857}"/>
                  </a:ext>
                </a:extLst>
              </p:cNvPr>
              <p:cNvSpPr txBox="1"/>
              <p:nvPr/>
            </p:nvSpPr>
            <p:spPr>
              <a:xfrm>
                <a:off x="3672860" y="1474905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36.78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2C2199-8883-4EE8-A499-22BE1F90C719}"/>
                  </a:ext>
                </a:extLst>
              </p:cNvPr>
              <p:cNvSpPr txBox="1"/>
              <p:nvPr/>
            </p:nvSpPr>
            <p:spPr>
              <a:xfrm>
                <a:off x="5705202" y="1450556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41.22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688F49-48B8-4955-AE95-E38DCCFEA290}"/>
                  </a:ext>
                </a:extLst>
              </p:cNvPr>
              <p:cNvSpPr txBox="1"/>
              <p:nvPr/>
            </p:nvSpPr>
            <p:spPr>
              <a:xfrm>
                <a:off x="4929053" y="2412660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38.23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BBFD8BA-04A0-4436-8E29-9D9D2457C3A6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729" y="988065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BBFD8BA-04A0-4436-8E29-9D9D2457C3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7729" y="988065"/>
                    <a:ext cx="288541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72140F-3397-4880-9B03-4988516611DF}"/>
                  </a:ext>
                </a:extLst>
              </p:cNvPr>
              <p:cNvSpPr txBox="1"/>
              <p:nvPr/>
            </p:nvSpPr>
            <p:spPr>
              <a:xfrm>
                <a:off x="2901328" y="2408178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34.97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39F7EC-3A01-49D4-B4CB-F0FEB782864F}"/>
                  </a:ext>
                </a:extLst>
              </p:cNvPr>
              <p:cNvSpPr txBox="1"/>
              <p:nvPr/>
            </p:nvSpPr>
            <p:spPr>
              <a:xfrm>
                <a:off x="3188034" y="3402524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35.09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FF3ED2-BE2F-48F9-9BC1-63098F2A49E2}"/>
                  </a:ext>
                </a:extLst>
              </p:cNvPr>
              <p:cNvSpPr txBox="1"/>
              <p:nvPr/>
            </p:nvSpPr>
            <p:spPr>
              <a:xfrm>
                <a:off x="5217516" y="3401417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38.87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CEFEF2-4F21-4876-A549-3871373BB685}"/>
                  </a:ext>
                </a:extLst>
              </p:cNvPr>
              <p:cNvSpPr txBox="1"/>
              <p:nvPr/>
            </p:nvSpPr>
            <p:spPr>
              <a:xfrm>
                <a:off x="2569033" y="4366294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33.81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9C8025-2676-4A9E-AAA0-0FC302EDEFA7}"/>
                  </a:ext>
                </a:extLst>
              </p:cNvPr>
              <p:cNvSpPr txBox="1"/>
              <p:nvPr/>
            </p:nvSpPr>
            <p:spPr>
              <a:xfrm>
                <a:off x="4599032" y="4363521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37.26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69F462-0871-4097-B5F0-974379065F2F}"/>
                  </a:ext>
                </a:extLst>
              </p:cNvPr>
              <p:cNvSpPr txBox="1"/>
              <p:nvPr/>
            </p:nvSpPr>
            <p:spPr>
              <a:xfrm>
                <a:off x="3779524" y="5385642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36.84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91FEAE-F337-48F3-BF56-4C64D2B9B8AF}"/>
                  </a:ext>
                </a:extLst>
              </p:cNvPr>
              <p:cNvSpPr txBox="1"/>
              <p:nvPr/>
            </p:nvSpPr>
            <p:spPr>
              <a:xfrm>
                <a:off x="5811866" y="5385642"/>
                <a:ext cx="731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42.30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149">
                  <a:extLst>
                    <a:ext uri="{FF2B5EF4-FFF2-40B4-BE49-F238E27FC236}">
                      <a16:creationId xmlns:a16="http://schemas.microsoft.com/office/drawing/2014/main" id="{6CF8B199-BB21-4EBE-B43C-325EB8242AAB}"/>
                    </a:ext>
                  </a:extLst>
                </p:cNvPr>
                <p:cNvSpPr/>
                <p:nvPr/>
              </p:nvSpPr>
              <p:spPr>
                <a:xfrm>
                  <a:off x="6402193" y="1717221"/>
                  <a:ext cx="677664" cy="45393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1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𝐂𝐈</m:t>
                            </m:r>
                          </m:e>
                          <m:sub>
                            <m: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7" name="Rounded Rectangle 149">
                  <a:extLst>
                    <a:ext uri="{FF2B5EF4-FFF2-40B4-BE49-F238E27FC236}">
                      <a16:creationId xmlns:a16="http://schemas.microsoft.com/office/drawing/2014/main" id="{6CF8B199-BB21-4EBE-B43C-325EB8242A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93" y="1717221"/>
                  <a:ext cx="677664" cy="45393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149">
                  <a:extLst>
                    <a:ext uri="{FF2B5EF4-FFF2-40B4-BE49-F238E27FC236}">
                      <a16:creationId xmlns:a16="http://schemas.microsoft.com/office/drawing/2014/main" id="{B29CDC9D-DDBB-47EC-A467-4DE1FCDA71E6}"/>
                    </a:ext>
                  </a:extLst>
                </p:cNvPr>
                <p:cNvSpPr/>
                <p:nvPr/>
              </p:nvSpPr>
              <p:spPr>
                <a:xfrm>
                  <a:off x="6402193" y="2701161"/>
                  <a:ext cx="677664" cy="45393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1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𝐂𝐈</m:t>
                            </m:r>
                          </m:e>
                          <m:sub>
                            <m: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8" name="Rounded Rectangle 149">
                  <a:extLst>
                    <a:ext uri="{FF2B5EF4-FFF2-40B4-BE49-F238E27FC236}">
                      <a16:creationId xmlns:a16="http://schemas.microsoft.com/office/drawing/2014/main" id="{B29CDC9D-DDBB-47EC-A467-4DE1FCDA7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93" y="2701161"/>
                  <a:ext cx="677664" cy="45393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149">
                  <a:extLst>
                    <a:ext uri="{FF2B5EF4-FFF2-40B4-BE49-F238E27FC236}">
                      <a16:creationId xmlns:a16="http://schemas.microsoft.com/office/drawing/2014/main" id="{237AFA1F-5597-4781-A199-FDC058F73148}"/>
                    </a:ext>
                  </a:extLst>
                </p:cNvPr>
                <p:cNvSpPr/>
                <p:nvPr/>
              </p:nvSpPr>
              <p:spPr>
                <a:xfrm>
                  <a:off x="6402193" y="3620463"/>
                  <a:ext cx="677664" cy="45393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1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𝐂𝐈</m:t>
                            </m:r>
                          </m:e>
                          <m:sub>
                            <m: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9" name="Rounded Rectangle 149">
                  <a:extLst>
                    <a:ext uri="{FF2B5EF4-FFF2-40B4-BE49-F238E27FC236}">
                      <a16:creationId xmlns:a16="http://schemas.microsoft.com/office/drawing/2014/main" id="{237AFA1F-5597-4781-A199-FDC058F73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93" y="3620463"/>
                  <a:ext cx="677664" cy="45393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149">
                  <a:extLst>
                    <a:ext uri="{FF2B5EF4-FFF2-40B4-BE49-F238E27FC236}">
                      <a16:creationId xmlns:a16="http://schemas.microsoft.com/office/drawing/2014/main" id="{E74C6E09-2FA1-4134-BDC3-EA95144C5C4E}"/>
                    </a:ext>
                  </a:extLst>
                </p:cNvPr>
                <p:cNvSpPr/>
                <p:nvPr/>
              </p:nvSpPr>
              <p:spPr>
                <a:xfrm>
                  <a:off x="6402193" y="4633249"/>
                  <a:ext cx="677664" cy="45393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1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𝐂𝐈</m:t>
                            </m:r>
                          </m:e>
                          <m:sub>
                            <m: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50" name="Rounded Rectangle 149">
                  <a:extLst>
                    <a:ext uri="{FF2B5EF4-FFF2-40B4-BE49-F238E27FC236}">
                      <a16:creationId xmlns:a16="http://schemas.microsoft.com/office/drawing/2014/main" id="{E74C6E09-2FA1-4134-BDC3-EA95144C5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93" y="4633249"/>
                  <a:ext cx="677664" cy="45393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149">
                  <a:extLst>
                    <a:ext uri="{FF2B5EF4-FFF2-40B4-BE49-F238E27FC236}">
                      <a16:creationId xmlns:a16="http://schemas.microsoft.com/office/drawing/2014/main" id="{D8580D94-F9FA-480D-B272-F62C2D936EAC}"/>
                    </a:ext>
                  </a:extLst>
                </p:cNvPr>
                <p:cNvSpPr/>
                <p:nvPr/>
              </p:nvSpPr>
              <p:spPr>
                <a:xfrm>
                  <a:off x="6402193" y="5635694"/>
                  <a:ext cx="677664" cy="45393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000" b="1" i="0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𝐂𝐈</m:t>
                            </m:r>
                          </m:e>
                          <m:sub>
                            <m:r>
                              <a:rPr lang="en-US" sz="20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400" b="1" kern="0" dirty="0">
                    <a:solidFill>
                      <a:srgbClr val="000000"/>
                    </a:solidFill>
                    <a:latin typeface="Calibri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51" name="Rounded Rectangle 149">
                  <a:extLst>
                    <a:ext uri="{FF2B5EF4-FFF2-40B4-BE49-F238E27FC236}">
                      <a16:creationId xmlns:a16="http://schemas.microsoft.com/office/drawing/2014/main" id="{D8580D94-F9FA-480D-B272-F62C2D936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93" y="5635694"/>
                  <a:ext cx="677664" cy="45393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258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DAFB7-D2E9-4F27-B829-11F34577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7B430-3686-4B58-A879-91BA3373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3241586"/>
            <a:ext cx="8460150" cy="2981413"/>
          </a:xfrm>
        </p:spPr>
        <p:txBody>
          <a:bodyPr/>
          <a:lstStyle/>
          <a:p>
            <a:r>
              <a:rPr lang="en-US" dirty="0"/>
              <a:t>Calculating interval depends on what's known about the data.</a:t>
            </a:r>
          </a:p>
          <a:p>
            <a:pPr lvl="1"/>
            <a:r>
              <a:rPr lang="en-US" dirty="0"/>
              <a:t>If sample size &lt; 30, and you know population standard deviation, use </a:t>
            </a:r>
            <a:r>
              <a:rPr lang="en-US" i="1" dirty="0"/>
              <a:t>z</a:t>
            </a:r>
            <a:r>
              <a:rPr lang="en-US" dirty="0"/>
              <a:t>-score.</a:t>
            </a:r>
          </a:p>
          <a:p>
            <a:pPr lvl="1"/>
            <a:r>
              <a:rPr lang="en-US" dirty="0"/>
              <a:t>If sample size &lt; 30, and you don't know population standard deviation, use </a:t>
            </a:r>
            <a:r>
              <a:rPr lang="en-US" i="1" dirty="0"/>
              <a:t>t</a:t>
            </a:r>
            <a:r>
              <a:rPr lang="en-US" dirty="0"/>
              <a:t>-score.</a:t>
            </a:r>
          </a:p>
          <a:p>
            <a:pPr lvl="1"/>
            <a:r>
              <a:rPr lang="en-US" dirty="0"/>
              <a:t>If sample size &gt; 30, use </a:t>
            </a:r>
            <a:r>
              <a:rPr lang="en-US" i="1" dirty="0"/>
              <a:t>z</a:t>
            </a:r>
            <a:r>
              <a:rPr lang="en-US" dirty="0"/>
              <a:t>-score.</a:t>
            </a:r>
          </a:p>
          <a:p>
            <a:r>
              <a:rPr lang="en-US" dirty="0"/>
              <a:t>Sample:</a:t>
            </a:r>
          </a:p>
          <a:p>
            <a:pPr lvl="1"/>
            <a:r>
              <a:rPr lang="en-US" dirty="0"/>
              <a:t>50 people.</a:t>
            </a:r>
          </a:p>
          <a:p>
            <a:pPr lvl="1"/>
            <a:r>
              <a:rPr lang="en-US" dirty="0"/>
              <a:t>Mean age is 39.</a:t>
            </a:r>
          </a:p>
          <a:p>
            <a:pPr lvl="1"/>
            <a:r>
              <a:rPr lang="en-US" dirty="0"/>
              <a:t>Standard deviation is 8.</a:t>
            </a:r>
          </a:p>
          <a:p>
            <a:r>
              <a:rPr lang="en-US" dirty="0"/>
              <a:t>Confidence interval for 95% level is </a:t>
            </a:r>
            <a:r>
              <a:rPr lang="en-US" b="1" dirty="0"/>
              <a:t>(36.78, 41.22)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Narrows down true middle for population.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1B9EF3-FFC3-42CB-8CF4-7C90F290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Confidence Interval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46F784-1930-4173-988B-B856AF80C7CB}"/>
              </a:ext>
            </a:extLst>
          </p:cNvPr>
          <p:cNvSpPr/>
          <p:nvPr/>
        </p:nvSpPr>
        <p:spPr>
          <a:xfrm>
            <a:off x="341925" y="117157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307">
                <a:extLst>
                  <a:ext uri="{FF2B5EF4-FFF2-40B4-BE49-F238E27FC236}">
                    <a16:creationId xmlns:a16="http://schemas.microsoft.com/office/drawing/2014/main" id="{55AB297C-D8EF-439E-9081-609609734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102" y="1243242"/>
                <a:ext cx="6206973" cy="1692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defTabSz="914400" eaLnBrk="1" hangingPunct="1">
                  <a:spcBef>
                    <a:spcPct val="50000"/>
                  </a:spcBef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Confidence interval—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Returns range of plausible values for population mean.</a:t>
                </a:r>
              </a:p>
              <a:p>
                <a:pPr lvl="0" defTabSz="914400" eaLnBrk="1" hangingPunct="1">
                  <a:spcBef>
                    <a:spcPct val="50000"/>
                  </a:spcBef>
                  <a:defRPr/>
                </a:pP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Where: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3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13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mean of the sample set.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z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</a:t>
                </a: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z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-score for the specified confidence level. (95% is always 1.96.)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s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standard deviation of the sample set.</a:t>
                </a:r>
              </a:p>
              <a:p>
                <a:pPr marL="285750" lvl="0" indent="-285750" defTabSz="914400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sz="1300" i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n</a:t>
                </a:r>
                <a:r>
                  <a:rPr lang="en-US" sz="1300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 is the number of data examples.</a:t>
                </a:r>
              </a:p>
              <a:p>
                <a:pPr lvl="0" defTabSz="914400" eaLnBrk="1" hangingPunct="1">
                  <a:spcBef>
                    <a:spcPct val="50000"/>
                  </a:spcBef>
                  <a:defRPr/>
                </a:pPr>
                <a:endParaRPr lang="en-US" sz="1300" kern="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5" name="Text Box 307">
                <a:extLst>
                  <a:ext uri="{FF2B5EF4-FFF2-40B4-BE49-F238E27FC236}">
                    <a16:creationId xmlns:a16="http://schemas.microsoft.com/office/drawing/2014/main" id="{55AB297C-D8EF-439E-9081-609609734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102" y="1243242"/>
                <a:ext cx="6206973" cy="1692771"/>
              </a:xfrm>
              <a:prstGeom prst="rect">
                <a:avLst/>
              </a:prstGeom>
              <a:blipFill>
                <a:blip r:embed="rId2"/>
                <a:stretch>
                  <a:fillRect l="-196" t="-36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93B77-D707-4ABC-92C3-D6E74900F3E0}"/>
                  </a:ext>
                </a:extLst>
              </p:cNvPr>
              <p:cNvSpPr txBox="1"/>
              <p:nvPr/>
            </p:nvSpPr>
            <p:spPr>
              <a:xfrm>
                <a:off x="945425" y="1371371"/>
                <a:ext cx="926600" cy="526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293B77-D707-4ABC-92C3-D6E74900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5" y="1371371"/>
                <a:ext cx="926600" cy="52617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31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A754B0-9583-48A4-AA90-FBE6719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248E1-E4E2-48AE-849A-77EC78D6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Testing a 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CED64-E8A8-4376-84CF-4D205BB3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accuracy of a model compared to a naïve prediction of all one class.</a:t>
            </a:r>
          </a:p>
          <a:p>
            <a:r>
              <a:rPr lang="en-US" dirty="0"/>
              <a:t>Keep in mind that the null hypothesis is that nothing has changed, and the alternative hypothesis is that there is a change.</a:t>
            </a:r>
          </a:p>
          <a:p>
            <a:r>
              <a:rPr lang="en-US" dirty="0"/>
              <a:t>Choose a testing method most applicable to your problem domain/dataset.</a:t>
            </a:r>
          </a:p>
          <a:p>
            <a:r>
              <a:rPr lang="en-US" dirty="0"/>
              <a:t>For A/B tests:</a:t>
            </a:r>
          </a:p>
          <a:p>
            <a:pPr lvl="1"/>
            <a:r>
              <a:rPr lang="en-US" dirty="0"/>
              <a:t>Focus on testing measurable hypotheses.</a:t>
            </a:r>
          </a:p>
          <a:p>
            <a:pPr lvl="1"/>
            <a:r>
              <a:rPr lang="en-US" dirty="0"/>
              <a:t>Ensure your sample size is large enough.</a:t>
            </a:r>
          </a:p>
          <a:p>
            <a:pPr lvl="1"/>
            <a:r>
              <a:rPr lang="en-US" dirty="0"/>
              <a:t>Define a reasonable test duration.</a:t>
            </a:r>
          </a:p>
          <a:p>
            <a:pPr lvl="1"/>
            <a:r>
              <a:rPr lang="en-US" dirty="0"/>
              <a:t>Ensure test audience is relevant to problem at hand.</a:t>
            </a:r>
          </a:p>
          <a:p>
            <a:pPr lvl="1"/>
            <a:r>
              <a:rPr lang="en-US" dirty="0"/>
              <a:t>Avoid making changes mid-test.</a:t>
            </a:r>
          </a:p>
        </p:txBody>
      </p:sp>
    </p:spTree>
    <p:extLst>
      <p:ext uri="{BB962C8B-B14F-4D97-AF65-F5344CB8AC3E}">
        <p14:creationId xmlns:p14="http://schemas.microsoft.com/office/powerpoint/2010/main" val="17052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50FF2-E9BF-468A-B33A-F5344755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9AEBC-80AF-4F17-85F7-25580C92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without being explicitly programmed.</a:t>
            </a:r>
          </a:p>
          <a:p>
            <a:r>
              <a:rPr lang="en-US" dirty="0"/>
              <a:t>Automates decision-making processes.</a:t>
            </a:r>
          </a:p>
          <a:p>
            <a:pPr lvl="1"/>
            <a:r>
              <a:rPr lang="en-US" dirty="0"/>
              <a:t>Makes them faster and more efficient.</a:t>
            </a:r>
          </a:p>
          <a:p>
            <a:r>
              <a:rPr lang="en-US" dirty="0"/>
              <a:t>"Learning" means continual improvement over time at given task.</a:t>
            </a:r>
          </a:p>
          <a:p>
            <a:r>
              <a:rPr lang="en-US" dirty="0"/>
              <a:t>Algorithms are the fundamental concept behind machine learning.</a:t>
            </a:r>
          </a:p>
          <a:p>
            <a:pPr lvl="1"/>
            <a:r>
              <a:rPr lang="en-US" dirty="0"/>
              <a:t>Set of rules for solving problems.</a:t>
            </a:r>
          </a:p>
          <a:p>
            <a:pPr lvl="1"/>
            <a:r>
              <a:rPr lang="en-US" dirty="0"/>
              <a:t>Mathematical formula(s) that take input and then output a result.</a:t>
            </a:r>
          </a:p>
          <a:p>
            <a:pPr lvl="1"/>
            <a:r>
              <a:rPr lang="en-US" dirty="0"/>
              <a:t>Designed to "learn" by updating beliefs/assumptions about data.</a:t>
            </a:r>
          </a:p>
          <a:p>
            <a:r>
              <a:rPr lang="en-US" dirty="0"/>
              <a:t>Relevance to data science:</a:t>
            </a:r>
          </a:p>
          <a:p>
            <a:pPr lvl="1"/>
            <a:r>
              <a:rPr lang="en-US" dirty="0"/>
              <a:t>Used to generate decision-making and predictive capabilities for business needs.</a:t>
            </a:r>
          </a:p>
          <a:p>
            <a:pPr lvl="1"/>
            <a:r>
              <a:rPr lang="en-US" dirty="0"/>
              <a:t>ETL/analysis are often done as preparation for machine learning.</a:t>
            </a:r>
          </a:p>
          <a:p>
            <a:pPr lvl="1"/>
            <a:r>
              <a:rPr lang="en-US" dirty="0"/>
              <a:t>A crucial skill to have.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B4A688-04E8-40B3-8C42-300B2A7D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00D4E7-B57C-4419-A71E-11A2AF26C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r>
              <a:rPr lang="en-US" dirty="0"/>
              <a:t>: An AI discipline in which computers make decisions based on data, and continually improve upon those decisions.</a:t>
            </a:r>
          </a:p>
        </p:txBody>
      </p:sp>
    </p:spTree>
    <p:extLst>
      <p:ext uri="{BB962C8B-B14F-4D97-AF65-F5344CB8AC3E}">
        <p14:creationId xmlns:p14="http://schemas.microsoft.com/office/powerpoint/2010/main" val="2879112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4B973-83D1-4112-A4CC-91094E06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0D3B6-0624-4A60-A97F-0FE1A043D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Testing a Hypothesis</a:t>
            </a:r>
          </a:p>
        </p:txBody>
      </p:sp>
    </p:spTree>
    <p:extLst>
      <p:ext uri="{BB962C8B-B14F-4D97-AF65-F5344CB8AC3E}">
        <p14:creationId xmlns:p14="http://schemas.microsoft.com/office/powerpoint/2010/main" val="392675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factors are most important for you when selecting a machine learning algorithm?</a:t>
            </a:r>
          </a:p>
          <a:p>
            <a:r>
              <a:rPr lang="en-US" dirty="0"/>
              <a:t>What kind of hypothesis testing methods do you think are most applicable to your projects?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28A5CB-BC35-4E4A-B735-9455C900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Data Science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51936-A017-40A0-A8B7-CB5B709D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B5F757-5F59-4BE4-BF69-310BEC8293C6}"/>
              </a:ext>
            </a:extLst>
          </p:cNvPr>
          <p:cNvGrpSpPr/>
          <p:nvPr/>
        </p:nvGrpSpPr>
        <p:grpSpPr>
          <a:xfrm>
            <a:off x="1086051" y="1072281"/>
            <a:ext cx="6971899" cy="5555751"/>
            <a:chOff x="273432" y="1072281"/>
            <a:chExt cx="6971899" cy="555575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7DE371-82DD-4A6B-B6A2-1A8F9F65873B}"/>
                </a:ext>
              </a:extLst>
            </p:cNvPr>
            <p:cNvSpPr/>
            <p:nvPr/>
          </p:nvSpPr>
          <p:spPr>
            <a:xfrm>
              <a:off x="273432" y="1072281"/>
              <a:ext cx="5303520" cy="5303520"/>
            </a:xfrm>
            <a:prstGeom prst="ellipse">
              <a:avLst/>
            </a:prstGeom>
            <a:solidFill>
              <a:srgbClr val="15A766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B4DF46-1C8C-4514-BC31-CB659E04C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895" y="2165207"/>
              <a:ext cx="4210594" cy="4210594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6978B8-1007-4F4B-8EB0-8759E8066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8669" y="4322756"/>
              <a:ext cx="2053045" cy="2053045"/>
            </a:xfrm>
            <a:prstGeom prst="ellipse">
              <a:avLst/>
            </a:prstGeom>
            <a:solidFill>
              <a:srgbClr val="00A0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333A2E-E913-4B23-8546-88CB8A3C0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4737" y="2417438"/>
              <a:ext cx="4210594" cy="4210594"/>
            </a:xfrm>
            <a:prstGeom prst="ellipse">
              <a:avLst/>
            </a:prstGeom>
            <a:solidFill>
              <a:srgbClr val="F47A21">
                <a:alpha val="64000"/>
              </a:srgb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Text Box 307">
              <a:extLst>
                <a:ext uri="{FF2B5EF4-FFF2-40B4-BE49-F238E27FC236}">
                  <a16:creationId xmlns:a16="http://schemas.microsoft.com/office/drawing/2014/main" id="{FC45FBE8-4B7D-4B0D-8215-507C9CD21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066" y="3016154"/>
              <a:ext cx="14906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Calibri"/>
                </a:rPr>
                <a:t>Machine Learning</a:t>
              </a:r>
            </a:p>
          </p:txBody>
        </p:sp>
        <p:sp>
          <p:nvSpPr>
            <p:cNvPr id="13" name="Text Box 307">
              <a:extLst>
                <a:ext uri="{FF2B5EF4-FFF2-40B4-BE49-F238E27FC236}">
                  <a16:creationId xmlns:a16="http://schemas.microsoft.com/office/drawing/2014/main" id="{EAAC22B9-4084-4E58-8882-5702393CB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669" y="5025532"/>
              <a:ext cx="14906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Calibri"/>
                </a:rPr>
                <a:t>Deep Learning</a:t>
              </a:r>
            </a:p>
          </p:txBody>
        </p:sp>
        <p:sp>
          <p:nvSpPr>
            <p:cNvPr id="14" name="Text Box 307">
              <a:extLst>
                <a:ext uri="{FF2B5EF4-FFF2-40B4-BE49-F238E27FC236}">
                  <a16:creationId xmlns:a16="http://schemas.microsoft.com/office/drawing/2014/main" id="{09C61957-BDF4-4B9E-B117-A42D66AF5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860" y="1292581"/>
              <a:ext cx="14906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Calibri"/>
                </a:rPr>
                <a:t>Artificial Intelligence</a:t>
              </a:r>
            </a:p>
          </p:txBody>
        </p:sp>
        <p:sp>
          <p:nvSpPr>
            <p:cNvPr id="15" name="Text Box 307">
              <a:extLst>
                <a:ext uri="{FF2B5EF4-FFF2-40B4-BE49-F238E27FC236}">
                  <a16:creationId xmlns:a16="http://schemas.microsoft.com/office/drawing/2014/main" id="{79F31053-E857-4996-A171-727299692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253" y="4168792"/>
              <a:ext cx="14906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cs typeface="Calibri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94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F6F94-FEA2-4321-9028-0759015D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B5798-9D44-4ECB-BDFF-ADB88654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Like statistical models, but:</a:t>
            </a:r>
          </a:p>
          <a:p>
            <a:pPr lvl="1"/>
            <a:r>
              <a:rPr lang="en-US" sz="1400" dirty="0"/>
              <a:t>Always built on machine learning algorithms.</a:t>
            </a:r>
          </a:p>
          <a:p>
            <a:pPr lvl="1"/>
            <a:r>
              <a:rPr lang="en-US" sz="1400" dirty="0"/>
              <a:t>Always output estimations.</a:t>
            </a:r>
          </a:p>
          <a:p>
            <a:r>
              <a:rPr lang="en-US" sz="1600" dirty="0"/>
              <a:t>Process for creating/using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Algorithm is selected.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Training data fed into algorithm.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Algorithm outputs model.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New data fed into model.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Model makes prediction/decision.</a:t>
            </a:r>
          </a:p>
          <a:p>
            <a:pPr marL="400050"/>
            <a:r>
              <a:rPr lang="en-US" sz="1600" dirty="0"/>
              <a:t>A model is an implementation of an algorithm.</a:t>
            </a:r>
          </a:p>
          <a:p>
            <a:pPr marL="800100" lvl="1"/>
            <a:r>
              <a:rPr lang="en-US" sz="1400" dirty="0"/>
              <a:t>Specific to the problem you're trying to solve.</a:t>
            </a:r>
          </a:p>
          <a:p>
            <a:pPr marL="800100" lvl="1"/>
            <a:r>
              <a:rPr lang="en-US" sz="1400" dirty="0"/>
              <a:t>One algorithm can lead to many different models.</a:t>
            </a:r>
          </a:p>
          <a:p>
            <a:pPr marL="400050"/>
            <a:r>
              <a:rPr lang="en-US" sz="1600" dirty="0"/>
              <a:t>Training process is where machine does all the calculations.</a:t>
            </a:r>
          </a:p>
          <a:p>
            <a:pPr marL="800100" lvl="1"/>
            <a:r>
              <a:rPr lang="en-US" sz="1400" dirty="0"/>
              <a:t>Everything leading up to training affects the model's usefulness.</a:t>
            </a:r>
          </a:p>
          <a:p>
            <a:pPr marL="800100" lvl="1"/>
            <a:r>
              <a:rPr lang="en-US" sz="1400" dirty="0"/>
              <a:t>Computational power becomes a factor.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088C8-9D77-4A1D-B3EC-CF8C9490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A7E58-213A-4A8B-8563-DDFC43759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Machine learning model</a:t>
            </a:r>
            <a:r>
              <a:rPr lang="en-US" dirty="0"/>
              <a:t>: A mathematical representation of data applied to a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7097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D80DF7-93A9-491C-869F-7B827D40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DDEC1-FDE6-44CF-9388-625A8CDF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12080C-7507-4051-96F8-18C874B346BA}"/>
              </a:ext>
            </a:extLst>
          </p:cNvPr>
          <p:cNvGrpSpPr/>
          <p:nvPr/>
        </p:nvGrpSpPr>
        <p:grpSpPr>
          <a:xfrm>
            <a:off x="315172" y="1459686"/>
            <a:ext cx="8513656" cy="4110696"/>
            <a:chOff x="242148" y="1145361"/>
            <a:chExt cx="8513656" cy="41106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E23450-E550-4E4A-99B5-AE8D972F6B49}"/>
                </a:ext>
              </a:extLst>
            </p:cNvPr>
            <p:cNvSpPr/>
            <p:nvPr/>
          </p:nvSpPr>
          <p:spPr>
            <a:xfrm>
              <a:off x="242148" y="3476220"/>
              <a:ext cx="1295401" cy="609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100" b="1" kern="0" dirty="0">
                  <a:latin typeface="Arial"/>
                </a:rPr>
                <a:t>Machine Learning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BE99667-2FB8-4479-A161-36AEFE3737B4}"/>
                </a:ext>
              </a:extLst>
            </p:cNvPr>
            <p:cNvSpPr/>
            <p:nvPr/>
          </p:nvSpPr>
          <p:spPr>
            <a:xfrm>
              <a:off x="7010400" y="1859362"/>
              <a:ext cx="1743019" cy="1014468"/>
            </a:xfrm>
            <a:prstGeom prst="roundRect">
              <a:avLst>
                <a:gd name="adj" fmla="val 2887"/>
              </a:avLst>
            </a:prstGeom>
            <a:solidFill>
              <a:srgbClr val="EEEEEE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Decision Tree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Random Forest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Gradient Boosting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i="1" dirty="0"/>
                <a:t>k</a:t>
              </a:r>
              <a:r>
                <a:rPr lang="en-US" sz="1100" dirty="0"/>
                <a:t>-Nearest Neighbor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FD8AF3-B3FD-478F-B8E8-362D0793F1ED}"/>
                </a:ext>
              </a:extLst>
            </p:cNvPr>
            <p:cNvSpPr/>
            <p:nvPr/>
          </p:nvSpPr>
          <p:spPr>
            <a:xfrm>
              <a:off x="7010400" y="2927345"/>
              <a:ext cx="1743019" cy="320040"/>
            </a:xfrm>
            <a:prstGeom prst="roundRect">
              <a:avLst/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Logistic Regression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Naïve Bayes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11EDEA7-3C76-49D7-B621-CEC22FEA25FC}"/>
                </a:ext>
              </a:extLst>
            </p:cNvPr>
            <p:cNvSpPr/>
            <p:nvPr/>
          </p:nvSpPr>
          <p:spPr>
            <a:xfrm>
              <a:off x="7010400" y="1486276"/>
              <a:ext cx="1743019" cy="317675"/>
            </a:xfrm>
            <a:prstGeom prst="roundRect">
              <a:avLst/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Linear Regression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ARIMA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3991B35-8D42-4222-A9F8-C7374EB450DD}"/>
                </a:ext>
              </a:extLst>
            </p:cNvPr>
            <p:cNvSpPr/>
            <p:nvPr/>
          </p:nvSpPr>
          <p:spPr>
            <a:xfrm>
              <a:off x="7010400" y="3459425"/>
              <a:ext cx="1743019" cy="680281"/>
            </a:xfrm>
            <a:prstGeom prst="roundRect">
              <a:avLst>
                <a:gd name="adj" fmla="val 5098"/>
              </a:avLst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i="1" dirty="0"/>
                <a:t>k</a:t>
              </a:r>
              <a:r>
                <a:rPr lang="en-US" sz="1100" dirty="0"/>
                <a:t>-Means Clustering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Hierarchical Clustering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Latent Class Analysis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28B14AB-0EB5-4D0B-868B-EE5088BBEEAA}"/>
                </a:ext>
              </a:extLst>
            </p:cNvPr>
            <p:cNvSpPr/>
            <p:nvPr/>
          </p:nvSpPr>
          <p:spPr>
            <a:xfrm>
              <a:off x="7010400" y="4625141"/>
              <a:ext cx="1743019" cy="604945"/>
            </a:xfrm>
            <a:prstGeom prst="roundRect">
              <a:avLst>
                <a:gd name="adj" fmla="val 7821"/>
              </a:avLst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Q-Learning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SARSA</a:t>
              </a:r>
            </a:p>
            <a:p>
              <a:pPr marL="115888" indent="-115888">
                <a:buFont typeface="Arial" panose="020B0604020202020204" pitchFamily="34" charset="0"/>
                <a:buChar char="•"/>
              </a:pPr>
              <a:r>
                <a:rPr lang="en-US" sz="1100" dirty="0"/>
                <a:t>DQN</a:t>
              </a:r>
            </a:p>
          </p:txBody>
        </p:sp>
        <p:sp>
          <p:nvSpPr>
            <p:cNvPr id="41" name="Rounded Rectangle 143">
              <a:extLst>
                <a:ext uri="{FF2B5EF4-FFF2-40B4-BE49-F238E27FC236}">
                  <a16:creationId xmlns:a16="http://schemas.microsoft.com/office/drawing/2014/main" id="{BBC6865C-A515-45D6-B7C8-8B8B55800363}"/>
                </a:ext>
              </a:extLst>
            </p:cNvPr>
            <p:cNvSpPr/>
            <p:nvPr/>
          </p:nvSpPr>
          <p:spPr>
            <a:xfrm>
              <a:off x="7010400" y="1145361"/>
              <a:ext cx="1745404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FFFFFF"/>
                  </a:solidFill>
                  <a:cs typeface="Calibri"/>
                </a:rPr>
                <a:t>Algorithm Examples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C02E36C-B089-4D2B-ABA5-27C90A708B6E}"/>
                </a:ext>
              </a:extLst>
            </p:cNvPr>
            <p:cNvGrpSpPr/>
            <p:nvPr/>
          </p:nvGrpSpPr>
          <p:grpSpPr>
            <a:xfrm>
              <a:off x="1692103" y="1145361"/>
              <a:ext cx="5194480" cy="4110696"/>
              <a:chOff x="1974138" y="1145361"/>
              <a:chExt cx="5194480" cy="411069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3E50B2B-3C62-4039-BB69-59F2A1333D34}"/>
                  </a:ext>
                </a:extLst>
              </p:cNvPr>
              <p:cNvGrpSpPr/>
              <p:nvPr/>
            </p:nvGrpSpPr>
            <p:grpSpPr>
              <a:xfrm>
                <a:off x="1974138" y="1145361"/>
                <a:ext cx="5194480" cy="4110696"/>
                <a:chOff x="1974138" y="1145361"/>
                <a:chExt cx="5194480" cy="41106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C077CD6-FF8E-4E71-BCC8-2EF17CEDA363}"/>
                    </a:ext>
                  </a:extLst>
                </p:cNvPr>
                <p:cNvSpPr/>
                <p:nvPr/>
              </p:nvSpPr>
              <p:spPr>
                <a:xfrm>
                  <a:off x="4861982" y="1505302"/>
                  <a:ext cx="2305393" cy="60960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6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693EC99-0B51-4178-B093-89C2CD869C66}"/>
                    </a:ext>
                  </a:extLst>
                </p:cNvPr>
                <p:cNvSpPr/>
                <p:nvPr/>
              </p:nvSpPr>
              <p:spPr>
                <a:xfrm>
                  <a:off x="4861982" y="2621003"/>
                  <a:ext cx="2305393" cy="60960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6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2233B685-CD64-4A21-AE19-724CF92AA531}"/>
                    </a:ext>
                  </a:extLst>
                </p:cNvPr>
                <p:cNvGrpSpPr/>
                <p:nvPr/>
              </p:nvGrpSpPr>
              <p:grpSpPr>
                <a:xfrm>
                  <a:off x="1974138" y="1145361"/>
                  <a:ext cx="5194480" cy="4110696"/>
                  <a:chOff x="1708147" y="1145361"/>
                  <a:chExt cx="5194480" cy="4110696"/>
                </a:xfrm>
              </p:grpSpPr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04D2F61D-0343-44CB-B4E3-EEA21F5C4A02}"/>
                      </a:ext>
                    </a:extLst>
                  </p:cNvPr>
                  <p:cNvSpPr/>
                  <p:nvPr/>
                </p:nvSpPr>
                <p:spPr>
                  <a:xfrm>
                    <a:off x="1854034" y="3494502"/>
                    <a:ext cx="1295401" cy="6096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Unsupervised</a:t>
                    </a:r>
                  </a:p>
                </p:txBody>
              </p:sp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C29D72E9-60C4-46D0-B5C6-989B3DC46936}"/>
                      </a:ext>
                    </a:extLst>
                  </p:cNvPr>
                  <p:cNvSpPr/>
                  <p:nvPr/>
                </p:nvSpPr>
                <p:spPr>
                  <a:xfrm>
                    <a:off x="1854035" y="2121053"/>
                    <a:ext cx="1295401" cy="6096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Supervised</a:t>
                    </a:r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BCC945AB-3ACF-412F-A90F-6A15F641007B}"/>
                      </a:ext>
                    </a:extLst>
                  </p:cNvPr>
                  <p:cNvSpPr/>
                  <p:nvPr/>
                </p:nvSpPr>
                <p:spPr>
                  <a:xfrm>
                    <a:off x="1854035" y="4630658"/>
                    <a:ext cx="1295401" cy="6096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Reinforcement</a:t>
                    </a:r>
                  </a:p>
                </p:txBody>
              </p:sp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EEAB0E3B-08F8-463F-B1F6-E82BE3B1EDE8}"/>
                      </a:ext>
                    </a:extLst>
                  </p:cNvPr>
                  <p:cNvSpPr/>
                  <p:nvPr/>
                </p:nvSpPr>
                <p:spPr>
                  <a:xfrm>
                    <a:off x="3427668" y="2628707"/>
                    <a:ext cx="1295401" cy="6096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Classification</a:t>
                    </a:r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EAF6A001-7419-4401-8712-9CD23362E451}"/>
                      </a:ext>
                    </a:extLst>
                  </p:cNvPr>
                  <p:cNvSpPr/>
                  <p:nvPr/>
                </p:nvSpPr>
                <p:spPr>
                  <a:xfrm>
                    <a:off x="3427668" y="3496156"/>
                    <a:ext cx="1295401" cy="6096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Clustering</a:t>
                    </a: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F86B82FC-164C-4E35-99F5-7022DE14D585}"/>
                      </a:ext>
                    </a:extLst>
                  </p:cNvPr>
                  <p:cNvSpPr/>
                  <p:nvPr/>
                </p:nvSpPr>
                <p:spPr>
                  <a:xfrm>
                    <a:off x="3427668" y="1499152"/>
                    <a:ext cx="1295401" cy="6096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r>
                      <a:rPr lang="en-US" sz="1100" b="1" kern="0" dirty="0">
                        <a:latin typeface="Arial"/>
                      </a:rPr>
                      <a:t>Regression</a:t>
                    </a:r>
                  </a:p>
                </p:txBody>
              </p:sp>
              <p:cxnSp>
                <p:nvCxnSpPr>
                  <p:cNvPr id="81" name="Connector: Elbow 80">
                    <a:extLst>
                      <a:ext uri="{FF2B5EF4-FFF2-40B4-BE49-F238E27FC236}">
                        <a16:creationId xmlns:a16="http://schemas.microsoft.com/office/drawing/2014/main" id="{B19E38AE-AC91-430F-A6B0-2F18C2B16675}"/>
                      </a:ext>
                    </a:extLst>
                  </p:cNvPr>
                  <p:cNvCxnSpPr>
                    <a:cxnSpLocks/>
                    <a:endCxn id="77" idx="1"/>
                  </p:cNvCxnSpPr>
                  <p:nvPr/>
                </p:nvCxnSpPr>
                <p:spPr>
                  <a:xfrm rot="16200000" flipH="1">
                    <a:off x="830858" y="3912281"/>
                    <a:ext cx="1900468" cy="145886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or: Elbow 81">
                    <a:extLst>
                      <a:ext uri="{FF2B5EF4-FFF2-40B4-BE49-F238E27FC236}">
                        <a16:creationId xmlns:a16="http://schemas.microsoft.com/office/drawing/2014/main" id="{EEB846D2-0DBD-4ACB-AE1A-9BC404F574A1}"/>
                      </a:ext>
                    </a:extLst>
                  </p:cNvPr>
                  <p:cNvCxnSpPr>
                    <a:cxnSpLocks/>
                    <a:endCxn id="76" idx="1"/>
                  </p:cNvCxnSpPr>
                  <p:nvPr/>
                </p:nvCxnSpPr>
                <p:spPr>
                  <a:xfrm rot="5400000" flipH="1" flipV="1">
                    <a:off x="1042570" y="3091433"/>
                    <a:ext cx="1477044" cy="145885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or: Elbow 82">
                    <a:extLst>
                      <a:ext uri="{FF2B5EF4-FFF2-40B4-BE49-F238E27FC236}">
                        <a16:creationId xmlns:a16="http://schemas.microsoft.com/office/drawing/2014/main" id="{8A41212F-CE3F-405F-BD60-6109F9268BE1}"/>
                      </a:ext>
                    </a:extLst>
                  </p:cNvPr>
                  <p:cNvCxnSpPr>
                    <a:cxnSpLocks/>
                    <a:stCxn id="76" idx="3"/>
                    <a:endCxn id="78" idx="1"/>
                  </p:cNvCxnSpPr>
                  <p:nvPr/>
                </p:nvCxnSpPr>
                <p:spPr>
                  <a:xfrm>
                    <a:off x="3149436" y="2425853"/>
                    <a:ext cx="278232" cy="50765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nector: Elbow 83">
                    <a:extLst>
                      <a:ext uri="{FF2B5EF4-FFF2-40B4-BE49-F238E27FC236}">
                        <a16:creationId xmlns:a16="http://schemas.microsoft.com/office/drawing/2014/main" id="{E7E7AEB8-0745-401B-B025-0B59C10F8686}"/>
                      </a:ext>
                    </a:extLst>
                  </p:cNvPr>
                  <p:cNvCxnSpPr>
                    <a:cxnSpLocks/>
                    <a:stCxn id="76" idx="3"/>
                    <a:endCxn id="80" idx="1"/>
                  </p:cNvCxnSpPr>
                  <p:nvPr/>
                </p:nvCxnSpPr>
                <p:spPr>
                  <a:xfrm flipV="1">
                    <a:off x="3149436" y="1803952"/>
                    <a:ext cx="278232" cy="62190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C34453B8-E098-480E-BB27-CE5DE843D7CC}"/>
                      </a:ext>
                    </a:extLst>
                  </p:cNvPr>
                  <p:cNvSpPr/>
                  <p:nvPr/>
                </p:nvSpPr>
                <p:spPr>
                  <a:xfrm>
                    <a:off x="4597234" y="3496156"/>
                    <a:ext cx="2305393" cy="6096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6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EC87A33D-8ECA-4908-9445-4DB3420A60DE}"/>
                      </a:ext>
                    </a:extLst>
                  </p:cNvPr>
                  <p:cNvSpPr/>
                  <p:nvPr/>
                </p:nvSpPr>
                <p:spPr>
                  <a:xfrm>
                    <a:off x="2920836" y="4628092"/>
                    <a:ext cx="3981791" cy="6096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6000"/>
                    </a:schemeClr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7" name="TextBox 31">
                    <a:extLst>
                      <a:ext uri="{FF2B5EF4-FFF2-40B4-BE49-F238E27FC236}">
                        <a16:creationId xmlns:a16="http://schemas.microsoft.com/office/drawing/2014/main" id="{18383ACA-6DE3-48D9-8D3C-5896FABE987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643" y="2602638"/>
                    <a:ext cx="201998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Identity fraud detection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Image classification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Diagnostics</a:t>
                    </a:r>
                  </a:p>
                </p:txBody>
              </p:sp>
              <p:sp>
                <p:nvSpPr>
                  <p:cNvPr id="88" name="TextBox 32">
                    <a:extLst>
                      <a:ext uri="{FF2B5EF4-FFF2-40B4-BE49-F238E27FC236}">
                        <a16:creationId xmlns:a16="http://schemas.microsoft.com/office/drawing/2014/main" id="{B19CE290-5FB8-4E69-B0DC-C908E27ECFB7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642" y="1462421"/>
                    <a:ext cx="201998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Weather forecasting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Market forecasting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Predicting life expectancy</a:t>
                    </a:r>
                  </a:p>
                </p:txBody>
              </p:sp>
              <p:sp>
                <p:nvSpPr>
                  <p:cNvPr id="89" name="TextBox 33">
                    <a:extLst>
                      <a:ext uri="{FF2B5EF4-FFF2-40B4-BE49-F238E27FC236}">
                        <a16:creationId xmlns:a16="http://schemas.microsoft.com/office/drawing/2014/main" id="{0321BFE7-4E81-4A66-AC53-9F709F21BC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643" y="3476220"/>
                    <a:ext cx="201998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Recommender systems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Targeted marketing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Customer segmentation</a:t>
                    </a:r>
                  </a:p>
                </p:txBody>
              </p:sp>
              <p:sp>
                <p:nvSpPr>
                  <p:cNvPr id="90" name="TextBox 35">
                    <a:extLst>
                      <a:ext uri="{FF2B5EF4-FFF2-40B4-BE49-F238E27FC236}">
                        <a16:creationId xmlns:a16="http://schemas.microsoft.com/office/drawing/2014/main" id="{9E5541C1-8928-4B59-9FD8-73270218E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2643" y="4609726"/>
                    <a:ext cx="201998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Real-time decisions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Robot navigation</a:t>
                    </a:r>
                  </a:p>
                  <a:p>
                    <a:pPr marL="115888" indent="-115888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Learning tasks</a:t>
                    </a:r>
                  </a:p>
                </p:txBody>
              </p:sp>
              <p:sp>
                <p:nvSpPr>
                  <p:cNvPr id="91" name="Rounded Rectangle 143">
                    <a:extLst>
                      <a:ext uri="{FF2B5EF4-FFF2-40B4-BE49-F238E27FC236}">
                        <a16:creationId xmlns:a16="http://schemas.microsoft.com/office/drawing/2014/main" id="{A54FAF3C-879F-4D28-8F21-0F8631A9E109}"/>
                      </a:ext>
                    </a:extLst>
                  </p:cNvPr>
                  <p:cNvSpPr/>
                  <p:nvPr/>
                </p:nvSpPr>
                <p:spPr>
                  <a:xfrm>
                    <a:off x="1854034" y="1145361"/>
                    <a:ext cx="1295401" cy="274638"/>
                  </a:xfrm>
                  <a:prstGeom prst="roundRect">
                    <a:avLst/>
                  </a:prstGeom>
                  <a:solidFill>
                    <a:srgbClr val="009DDC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 defTabSz="914400">
                      <a:defRPr/>
                    </a:pPr>
                    <a:r>
                      <a:rPr lang="en-US" sz="1300" b="1" kern="0" dirty="0">
                        <a:solidFill>
                          <a:srgbClr val="FFFFFF"/>
                        </a:solidFill>
                        <a:cs typeface="Calibri"/>
                      </a:rPr>
                      <a:t>Learning mode</a:t>
                    </a:r>
                  </a:p>
                </p:txBody>
              </p:sp>
              <p:sp>
                <p:nvSpPr>
                  <p:cNvPr id="92" name="Rounded Rectangle 143">
                    <a:extLst>
                      <a:ext uri="{FF2B5EF4-FFF2-40B4-BE49-F238E27FC236}">
                        <a16:creationId xmlns:a16="http://schemas.microsoft.com/office/drawing/2014/main" id="{85EFE302-E581-4B7D-BC42-72FD58125336}"/>
                      </a:ext>
                    </a:extLst>
                  </p:cNvPr>
                  <p:cNvSpPr/>
                  <p:nvPr/>
                </p:nvSpPr>
                <p:spPr>
                  <a:xfrm>
                    <a:off x="3426419" y="1145361"/>
                    <a:ext cx="1295401" cy="274638"/>
                  </a:xfrm>
                  <a:prstGeom prst="roundRect">
                    <a:avLst/>
                  </a:prstGeom>
                  <a:solidFill>
                    <a:srgbClr val="009DDC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 defTabSz="914400">
                      <a:defRPr/>
                    </a:pPr>
                    <a:r>
                      <a:rPr lang="en-US" sz="1300" b="1" kern="0" dirty="0">
                        <a:solidFill>
                          <a:srgbClr val="FFFFFF"/>
                        </a:solidFill>
                        <a:cs typeface="Calibri"/>
                      </a:rPr>
                      <a:t>Outcome</a:t>
                    </a:r>
                  </a:p>
                </p:txBody>
              </p:sp>
              <p:sp>
                <p:nvSpPr>
                  <p:cNvPr id="93" name="Rounded Rectangle 143">
                    <a:extLst>
                      <a:ext uri="{FF2B5EF4-FFF2-40B4-BE49-F238E27FC236}">
                        <a16:creationId xmlns:a16="http://schemas.microsoft.com/office/drawing/2014/main" id="{AA1A713C-1EE5-4EC3-9D97-BBE55F23C935}"/>
                      </a:ext>
                    </a:extLst>
                  </p:cNvPr>
                  <p:cNvSpPr/>
                  <p:nvPr/>
                </p:nvSpPr>
                <p:spPr>
                  <a:xfrm>
                    <a:off x="4882642" y="1145361"/>
                    <a:ext cx="2019985" cy="274638"/>
                  </a:xfrm>
                  <a:prstGeom prst="roundRect">
                    <a:avLst/>
                  </a:prstGeom>
                  <a:solidFill>
                    <a:srgbClr val="009DDC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 defTabSz="914400">
                      <a:defRPr/>
                    </a:pPr>
                    <a:r>
                      <a:rPr lang="en-US" sz="1300" b="1" kern="0" dirty="0">
                        <a:solidFill>
                          <a:srgbClr val="FFFFFF"/>
                        </a:solidFill>
                        <a:cs typeface="Calibri"/>
                      </a:rPr>
                      <a:t>Use Case Examples</a:t>
                    </a:r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06498B2D-F747-4C90-9029-1DB86B8E53B0}"/>
                      </a:ext>
                    </a:extLst>
                  </p:cNvPr>
                  <p:cNvCxnSpPr>
                    <a:stCxn id="75" idx="1"/>
                  </p:cNvCxnSpPr>
                  <p:nvPr/>
                </p:nvCxnSpPr>
                <p:spPr>
                  <a:xfrm flipH="1" flipV="1">
                    <a:off x="1708147" y="3796925"/>
                    <a:ext cx="14588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7464A13-092A-4E26-BD43-0FB9F8EF4B7D}"/>
                  </a:ext>
                </a:extLst>
              </p:cNvPr>
              <p:cNvCxnSpPr>
                <a:cxnSpLocks/>
                <a:stCxn id="79" idx="1"/>
                <a:endCxn id="75" idx="3"/>
              </p:cNvCxnSpPr>
              <p:nvPr/>
            </p:nvCxnSpPr>
            <p:spPr>
              <a:xfrm flipH="1" flipV="1">
                <a:off x="3415426" y="3799302"/>
                <a:ext cx="2782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3382DC-716F-44EA-9C4B-D5825CD456DE}"/>
                </a:ext>
              </a:extLst>
            </p:cNvPr>
            <p:cNvCxnSpPr/>
            <p:nvPr/>
          </p:nvCxnSpPr>
          <p:spPr>
            <a:xfrm flipH="1" flipV="1">
              <a:off x="1546216" y="3796925"/>
              <a:ext cx="145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8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460B7-E6DD-446B-9803-37625F90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78452-45FA-498D-B2B3-2273B71F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"right" algorithm depends on the situation.</a:t>
            </a:r>
          </a:p>
          <a:p>
            <a:r>
              <a:rPr lang="en-US" dirty="0"/>
              <a:t>Think about algorithms early in the data science process.</a:t>
            </a:r>
          </a:p>
          <a:p>
            <a:r>
              <a:rPr lang="en-US" dirty="0"/>
              <a:t>Think about the outcome/task you're looking for.</a:t>
            </a:r>
          </a:p>
          <a:p>
            <a:pPr lvl="1"/>
            <a:r>
              <a:rPr lang="en-US" dirty="0"/>
              <a:t>E.g., you wouldn't use logistic regression to forecast sales figures.</a:t>
            </a:r>
          </a:p>
          <a:p>
            <a:r>
              <a:rPr lang="en-US" dirty="0"/>
              <a:t>Factors that differ between algorithms:</a:t>
            </a:r>
          </a:p>
          <a:p>
            <a:pPr lvl="1"/>
            <a:r>
              <a:rPr lang="en-US" dirty="0"/>
              <a:t>Training speed</a:t>
            </a:r>
          </a:p>
          <a:p>
            <a:pPr lvl="1"/>
            <a:r>
              <a:rPr lang="en-US" dirty="0"/>
              <a:t>Model effectiveness</a:t>
            </a:r>
          </a:p>
          <a:p>
            <a:pPr lvl="1"/>
            <a:r>
              <a:rPr lang="en-US" dirty="0"/>
              <a:t>Data preparation requirements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Transparency/explainability/interpretability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Consider training multiple models using multiple algorithms.</a:t>
            </a:r>
          </a:p>
          <a:p>
            <a:pPr lvl="1"/>
            <a:r>
              <a:rPr lang="en-US" dirty="0"/>
              <a:t>Compare models to choose one that suits you best.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90B1-95AF-4B78-AC78-BF119053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</p:spTree>
    <p:extLst>
      <p:ext uri="{BB962C8B-B14F-4D97-AF65-F5344CB8AC3E}">
        <p14:creationId xmlns:p14="http://schemas.microsoft.com/office/powerpoint/2010/main" val="10505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A541B-E6C0-40C2-B84A-2EDE559D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92B4-EB39-4A8A-88FE-E53BF327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results will rarely meet your expectations the first time.</a:t>
            </a:r>
          </a:p>
          <a:p>
            <a:pPr lvl="1"/>
            <a:r>
              <a:rPr lang="en-US" dirty="0"/>
              <a:t>They always have some degree of error.</a:t>
            </a:r>
          </a:p>
          <a:p>
            <a:r>
              <a:rPr lang="en-US" dirty="0"/>
              <a:t>Test the model over multiple iterations, make refinements, and test again.</a:t>
            </a:r>
          </a:p>
          <a:p>
            <a:r>
              <a:rPr lang="en-US" dirty="0"/>
              <a:t>Models must be useful </a:t>
            </a:r>
            <a:r>
              <a:rPr lang="en-US" i="1" dirty="0"/>
              <a:t>enough</a:t>
            </a:r>
            <a:r>
              <a:rPr lang="en-US" dirty="0"/>
              <a:t>, not perfect.</a:t>
            </a:r>
          </a:p>
          <a:p>
            <a:r>
              <a:rPr lang="en-US" dirty="0"/>
              <a:t>Model usefulness is also called skill.</a:t>
            </a:r>
          </a:p>
          <a:p>
            <a:pPr lvl="1"/>
            <a:r>
              <a:rPr lang="en-US" dirty="0"/>
              <a:t>Some models are more skillful than others.</a:t>
            </a:r>
          </a:p>
          <a:p>
            <a:r>
              <a:rPr lang="en-US" dirty="0"/>
              <a:t>Improving model skill is the ultimate goal.</a:t>
            </a:r>
          </a:p>
          <a:p>
            <a:r>
              <a:rPr lang="en-US" dirty="0"/>
              <a:t>Many ways to tune a model and evaluate its performance.</a:t>
            </a:r>
          </a:p>
          <a:p>
            <a:r>
              <a:rPr lang="en-US" dirty="0"/>
              <a:t>General tuning process:</a:t>
            </a:r>
          </a:p>
          <a:p>
            <a:pPr lvl="1"/>
            <a:r>
              <a:rPr lang="en-US" dirty="0"/>
              <a:t>Train the model.</a:t>
            </a:r>
          </a:p>
          <a:p>
            <a:pPr lvl="1"/>
            <a:r>
              <a:rPr lang="en-US" dirty="0"/>
              <a:t>Test the model.</a:t>
            </a:r>
          </a:p>
          <a:p>
            <a:pPr lvl="1"/>
            <a:r>
              <a:rPr lang="en-US" dirty="0"/>
              <a:t>Adjust the model.</a:t>
            </a:r>
          </a:p>
          <a:p>
            <a:pPr lvl="1"/>
            <a:r>
              <a:rPr lang="en-US" dirty="0"/>
              <a:t>Evaluate the model.</a:t>
            </a:r>
          </a:p>
          <a:p>
            <a:pPr lvl="1"/>
            <a:r>
              <a:rPr lang="en-US" dirty="0"/>
              <a:t>Adjust the model again.</a:t>
            </a:r>
          </a:p>
          <a:p>
            <a:pPr lvl="1"/>
            <a:r>
              <a:rPr lang="en-US" dirty="0"/>
              <a:t>Evaluate the model again.</a:t>
            </a:r>
          </a:p>
          <a:p>
            <a:pPr lvl="1"/>
            <a:r>
              <a:rPr lang="en-US" dirty="0"/>
              <a:t>Repeat as necessary.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6BE2E-52EA-411F-9FC3-5C124F70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Tuning</a:t>
            </a:r>
          </a:p>
        </p:txBody>
      </p:sp>
    </p:spTree>
    <p:extLst>
      <p:ext uri="{BB962C8B-B14F-4D97-AF65-F5344CB8AC3E}">
        <p14:creationId xmlns:p14="http://schemas.microsoft.com/office/powerpoint/2010/main" val="38517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B76B7-92D7-4DE7-B4FE-D139A9E7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D1D9FA-BFB8-4224-9C9D-15605925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AAB7C0-5BD1-41B0-8C81-3266F3EF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Compromise are inevitable when tuning a model.</a:t>
            </a:r>
          </a:p>
          <a:p>
            <a:r>
              <a:rPr lang="en-US" dirty="0"/>
              <a:t>You need to find the "sweet spot" that meets business requirements.</a:t>
            </a:r>
          </a:p>
          <a:p>
            <a:r>
              <a:rPr lang="en-US" dirty="0"/>
              <a:t>You might compromise on model skill in favor of:</a:t>
            </a:r>
          </a:p>
          <a:p>
            <a:pPr lvl="1"/>
            <a:r>
              <a:rPr lang="en-US" dirty="0"/>
              <a:t>Simplicity of data pipeline</a:t>
            </a:r>
          </a:p>
          <a:p>
            <a:pPr lvl="1"/>
            <a:r>
              <a:rPr lang="en-US" dirty="0"/>
              <a:t>Model interpretability</a:t>
            </a:r>
          </a:p>
          <a:p>
            <a:pPr lvl="1"/>
            <a:r>
              <a:rPr lang="en-US" dirty="0"/>
              <a:t>Resources needed to train and operate a model</a:t>
            </a:r>
          </a:p>
          <a:p>
            <a:pPr lvl="1"/>
            <a:r>
              <a:rPr lang="en-US" dirty="0"/>
              <a:t>Time and process reliability</a:t>
            </a:r>
          </a:p>
        </p:txBody>
      </p:sp>
    </p:spTree>
    <p:extLst>
      <p:ext uri="{BB962C8B-B14F-4D97-AF65-F5344CB8AC3E}">
        <p14:creationId xmlns:p14="http://schemas.microsoft.com/office/powerpoint/2010/main" val="354384850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2492</Words>
  <Application>Microsoft Office PowerPoint</Application>
  <PresentationFormat>On-screen Show (4:3)</PresentationFormat>
  <Paragraphs>393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1_CNX</vt:lpstr>
      <vt:lpstr>Designing a Machine Learning Approach</vt:lpstr>
      <vt:lpstr>PowerPoint Presentation</vt:lpstr>
      <vt:lpstr>Machine Learning</vt:lpstr>
      <vt:lpstr>Machine Learning and Data Science</vt:lpstr>
      <vt:lpstr>Machine Learning Models</vt:lpstr>
      <vt:lpstr>Machine Learning Algorithms</vt:lpstr>
      <vt:lpstr>Algorithm Selection</vt:lpstr>
      <vt:lpstr>Iterative Tuning</vt:lpstr>
      <vt:lpstr>Compromises</vt:lpstr>
      <vt:lpstr>Bias and Variance</vt:lpstr>
      <vt:lpstr>Model Generalization</vt:lpstr>
      <vt:lpstr>The Bias–Variance Tradeoff</vt:lpstr>
      <vt:lpstr>Holdout Method</vt:lpstr>
      <vt:lpstr>Cross-Validation</vt:lpstr>
      <vt:lpstr>Parameters</vt:lpstr>
      <vt:lpstr>Guidelines for Training Machine Learning Models</vt:lpstr>
      <vt:lpstr>PowerPoint Presentation</vt:lpstr>
      <vt:lpstr>PowerPoint Presentation</vt:lpstr>
      <vt:lpstr>Hypothesis</vt:lpstr>
      <vt:lpstr>Design of Experiments</vt:lpstr>
      <vt:lpstr>Hypothesis Testing</vt:lpstr>
      <vt:lpstr>A/B Tests</vt:lpstr>
      <vt:lpstr>A/B Tests and Machine Learning</vt:lpstr>
      <vt:lpstr>Hypothesis Testing Methods</vt:lpstr>
      <vt:lpstr>p-value</vt:lpstr>
      <vt:lpstr>Confidence Interval</vt:lpstr>
      <vt:lpstr>Confidence Interval Visualization</vt:lpstr>
      <vt:lpstr>Calculation of Confidence Interval</vt:lpstr>
      <vt:lpstr>Guidelines for Testing a Hypothesis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Train a Machine Learning Model</dc:title>
  <dc:creator>Jason P Nufryk</dc:creator>
  <cp:lastModifiedBy>Jason Nufryk</cp:lastModifiedBy>
  <cp:revision>79</cp:revision>
  <dcterms:created xsi:type="dcterms:W3CDTF">2021-01-14T14:03:47Z</dcterms:created>
  <dcterms:modified xsi:type="dcterms:W3CDTF">2021-05-03T14:17:21Z</dcterms:modified>
</cp:coreProperties>
</file>