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53" r:id="rId1"/>
  </p:sldMasterIdLst>
  <p:notesMasterIdLst>
    <p:notesMasterId r:id="rId76"/>
  </p:notesMasterIdLst>
  <p:handoutMasterIdLst>
    <p:handoutMasterId r:id="rId77"/>
  </p:handoutMasterIdLst>
  <p:sldIdLst>
    <p:sldId id="457" r:id="rId2"/>
    <p:sldId id="460" r:id="rId3"/>
    <p:sldId id="532" r:id="rId4"/>
    <p:sldId id="483" r:id="rId5"/>
    <p:sldId id="477" r:id="rId6"/>
    <p:sldId id="478" r:id="rId7"/>
    <p:sldId id="479" r:id="rId8"/>
    <p:sldId id="480" r:id="rId9"/>
    <p:sldId id="481" r:id="rId10"/>
    <p:sldId id="482" r:id="rId11"/>
    <p:sldId id="505" r:id="rId12"/>
    <p:sldId id="524" r:id="rId13"/>
    <p:sldId id="510" r:id="rId14"/>
    <p:sldId id="509" r:id="rId15"/>
    <p:sldId id="512" r:id="rId16"/>
    <p:sldId id="511" r:id="rId17"/>
    <p:sldId id="513" r:id="rId18"/>
    <p:sldId id="525" r:id="rId19"/>
    <p:sldId id="514" r:id="rId20"/>
    <p:sldId id="515" r:id="rId21"/>
    <p:sldId id="516" r:id="rId22"/>
    <p:sldId id="517" r:id="rId23"/>
    <p:sldId id="518" r:id="rId24"/>
    <p:sldId id="519" r:id="rId25"/>
    <p:sldId id="520" r:id="rId26"/>
    <p:sldId id="526" r:id="rId27"/>
    <p:sldId id="502" r:id="rId28"/>
    <p:sldId id="523" r:id="rId29"/>
    <p:sldId id="503" r:id="rId30"/>
    <p:sldId id="504" r:id="rId31"/>
    <p:sldId id="531" r:id="rId32"/>
    <p:sldId id="527" r:id="rId33"/>
    <p:sldId id="494" r:id="rId34"/>
    <p:sldId id="493" r:id="rId35"/>
    <p:sldId id="490" r:id="rId36"/>
    <p:sldId id="491" r:id="rId37"/>
    <p:sldId id="492" r:id="rId38"/>
    <p:sldId id="495" r:id="rId39"/>
    <p:sldId id="488" r:id="rId40"/>
    <p:sldId id="489" r:id="rId41"/>
    <p:sldId id="496" r:id="rId42"/>
    <p:sldId id="497" r:id="rId43"/>
    <p:sldId id="498" r:id="rId44"/>
    <p:sldId id="499" r:id="rId45"/>
    <p:sldId id="500" r:id="rId46"/>
    <p:sldId id="501" r:id="rId47"/>
    <p:sldId id="506" r:id="rId48"/>
    <p:sldId id="528" r:id="rId49"/>
    <p:sldId id="484" r:id="rId50"/>
    <p:sldId id="485" r:id="rId51"/>
    <p:sldId id="486" r:id="rId52"/>
    <p:sldId id="487" r:id="rId53"/>
    <p:sldId id="507" r:id="rId54"/>
    <p:sldId id="529" r:id="rId55"/>
    <p:sldId id="461" r:id="rId56"/>
    <p:sldId id="462" r:id="rId57"/>
    <p:sldId id="463" r:id="rId58"/>
    <p:sldId id="464" r:id="rId59"/>
    <p:sldId id="465" r:id="rId60"/>
    <p:sldId id="466" r:id="rId61"/>
    <p:sldId id="467" r:id="rId62"/>
    <p:sldId id="468" r:id="rId63"/>
    <p:sldId id="470" r:id="rId64"/>
    <p:sldId id="471" r:id="rId65"/>
    <p:sldId id="472" r:id="rId66"/>
    <p:sldId id="473" r:id="rId67"/>
    <p:sldId id="474" r:id="rId68"/>
    <p:sldId id="475" r:id="rId69"/>
    <p:sldId id="476" r:id="rId70"/>
    <p:sldId id="521" r:id="rId71"/>
    <p:sldId id="522" r:id="rId72"/>
    <p:sldId id="508" r:id="rId73"/>
    <p:sldId id="530" r:id="rId74"/>
    <p:sldId id="459" r:id="rId7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eter Vorenkamp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00"/>
    <a:srgbClr val="00A0DD"/>
    <a:srgbClr val="00B050"/>
    <a:srgbClr val="1C3863"/>
    <a:srgbClr val="F47A21"/>
    <a:srgbClr val="01A1DD"/>
    <a:srgbClr val="1B3764"/>
    <a:srgbClr val="C4C4C4"/>
    <a:srgbClr val="8989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640" autoAdjust="0"/>
    <p:restoredTop sz="96357" autoAdjust="0"/>
  </p:normalViewPr>
  <p:slideViewPr>
    <p:cSldViewPr snapToGrid="0">
      <p:cViewPr varScale="1">
        <p:scale>
          <a:sx n="164" d="100"/>
          <a:sy n="164" d="100"/>
        </p:scale>
        <p:origin x="1596" y="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6327"/>
    </p:cViewPr>
  </p:sorterViewPr>
  <p:notesViewPr>
    <p:cSldViewPr snapToGrid="0">
      <p:cViewPr varScale="1">
        <p:scale>
          <a:sx n="81" d="100"/>
          <a:sy n="81" d="100"/>
        </p:scale>
        <p:origin x="2058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commentAuthors" Target="commentAuthors.xml"/><Relationship Id="rId8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F75AEF-6AF8-074D-A4DB-F71FD6F9C37D}" type="datetimeFigureOut">
              <a:rPr lang="en-US" smtClean="0"/>
              <a:t>5/13/2021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5D9A6D-5233-6641-90BA-8328590F05D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546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AAE85D-3A3F-7B46-A18E-DF160D9D2CC7}" type="datetimeFigureOut">
              <a:rPr lang="en-US" smtClean="0"/>
              <a:t>5/13/2021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DDA35F-9E58-5D40-92C1-D8C7631003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31015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urse/Lesson Out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160BDD-7155-D744-B749-9730458604AD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C4C4C4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C4C4C4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341925" y="1302040"/>
            <a:ext cx="8460150" cy="4131352"/>
          </a:xfrm>
          <a:prstGeom prst="rect">
            <a:avLst/>
          </a:prstGeo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800" baseline="0"/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600" baseline="0"/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400"/>
            </a:lvl3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7883768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Course/Lesson outline</a:t>
            </a:r>
          </a:p>
        </p:txBody>
      </p:sp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41FCA484-90F5-4C80-A5AF-6095AFAFD82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9631" y="6242538"/>
            <a:ext cx="2987900" cy="703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115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ossary Term Blank for Figur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160BDD-7155-D744-B749-9730458604AD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C4C4C4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C4C4C4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7883768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8FB19520-E82C-4B3B-A166-692B3551D13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52600" y="1060704"/>
            <a:ext cx="6934200" cy="762000"/>
          </a:xfrm>
        </p:spPr>
        <p:txBody>
          <a:bodyPr/>
          <a:lstStyle>
            <a:lvl1pPr marL="0" indent="0" algn="l" defTabSz="457200" rtl="0" eaLnBrk="1" latinLnBrk="0" hangingPunct="1">
              <a:spcBef>
                <a:spcPts val="800"/>
              </a:spcBef>
              <a:buClr>
                <a:schemeClr val="accent1"/>
              </a:buClr>
              <a:buFont typeface="Arial"/>
              <a:buNone/>
              <a:defRPr lang="en-US" sz="1800" b="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2pPr>
            <a:lvl3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3pPr>
            <a:lvl4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4pPr>
            <a:lvl5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Term: definition. (Format “term” in bold.)</a:t>
            </a:r>
          </a:p>
        </p:txBody>
      </p:sp>
      <p:pic>
        <p:nvPicPr>
          <p:cNvPr id="9" name="Picture 100" descr="book">
            <a:extLst>
              <a:ext uri="{FF2B5EF4-FFF2-40B4-BE49-F238E27FC236}">
                <a16:creationId xmlns:a16="http://schemas.microsoft.com/office/drawing/2014/main" id="{88DFBDBB-1DC9-7A47-9BD6-91E3930C289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033272"/>
            <a:ext cx="867375" cy="758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C11A1732-E019-4B7E-8DB8-A1B97165E64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9631" y="6242538"/>
            <a:ext cx="2987900" cy="703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949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lossary Term Definition with Corner Fi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160BDD-7155-D744-B749-9730458604AD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C4C4C4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C4C4C4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7883768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8FB19520-E82C-4B3B-A166-692B3551D13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52600" y="1060704"/>
            <a:ext cx="6934200" cy="762000"/>
          </a:xfrm>
        </p:spPr>
        <p:txBody>
          <a:bodyPr/>
          <a:lstStyle>
            <a:lvl1pPr marL="0" indent="0" algn="l" defTabSz="457200" rtl="0" eaLnBrk="1" latinLnBrk="0" hangingPunct="1">
              <a:spcBef>
                <a:spcPts val="8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2pPr>
            <a:lvl3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3pPr>
            <a:lvl4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4pPr>
            <a:lvl5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Term: definition. (Format “term” in bold.)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41925" y="2121408"/>
            <a:ext cx="8460150" cy="4013200"/>
          </a:xfrm>
          <a:prstGeom prst="rect">
            <a:avLst/>
          </a:prstGeo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800" baseline="0"/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600" baseline="0"/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lvl3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</p:txBody>
      </p:sp>
      <p:pic>
        <p:nvPicPr>
          <p:cNvPr id="12" name="Picture 100" descr="book">
            <a:extLst>
              <a:ext uri="{FF2B5EF4-FFF2-40B4-BE49-F238E27FC236}">
                <a16:creationId xmlns:a16="http://schemas.microsoft.com/office/drawing/2014/main" id="{ED50CB8A-6B60-044F-87D5-5441D94268D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033272"/>
            <a:ext cx="867375" cy="758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A close up of a sign&#10;&#10;Description automatically generated">
            <a:extLst>
              <a:ext uri="{FF2B5EF4-FFF2-40B4-BE49-F238E27FC236}">
                <a16:creationId xmlns:a16="http://schemas.microsoft.com/office/drawing/2014/main" id="{AB6CC00F-6FB1-49C5-85F6-9A9DF972F51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9631" y="6242538"/>
            <a:ext cx="2987900" cy="703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4199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ossary Terms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160BDD-7155-D744-B749-9730458604AD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C4C4C4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C4C4C4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DA0FABA5-3959-4ECC-BCAF-965B5087E8A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7883768" cy="844611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14" name="Picture 100" descr="book">
            <a:extLst>
              <a:ext uri="{FF2B5EF4-FFF2-40B4-BE49-F238E27FC236}">
                <a16:creationId xmlns:a16="http://schemas.microsoft.com/office/drawing/2014/main" id="{C25255A9-7AEB-4215-B5D7-DAB4FE55BF7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2374" y="2057400"/>
            <a:ext cx="1299252" cy="1157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A169CA63-D23E-4494-8445-3335F13F19B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3429000"/>
            <a:ext cx="7772400" cy="762000"/>
          </a:xfrm>
        </p:spPr>
        <p:txBody>
          <a:bodyPr/>
          <a:lstStyle>
            <a:lvl1pPr marL="0" indent="0" algn="l" defTabSz="457200" rtl="0" eaLnBrk="1" latinLnBrk="0" hangingPunct="1">
              <a:spcBef>
                <a:spcPts val="8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2pPr>
            <a:lvl3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3pPr>
            <a:lvl4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4pPr>
            <a:lvl5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Term: definition. (Format “term” in bold.)</a:t>
            </a:r>
          </a:p>
        </p:txBody>
      </p:sp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F919B9C0-6064-40CC-A66B-EC7BD9BEFEC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9631" y="6242538"/>
            <a:ext cx="2987900" cy="703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0867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nds-On Activ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160BDD-7155-D744-B749-9730458604AD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C4C4C4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C4C4C4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41925" y="1302040"/>
            <a:ext cx="8460150" cy="4920960"/>
          </a:xfrm>
          <a:prstGeom prst="rect">
            <a:avLst/>
          </a:prstGeo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800" baseline="0"/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600" baseline="0"/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lvl3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7883768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Activity title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12B6BB9-2A3D-DF4A-9060-5A45A706EC8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88352" y="5340096"/>
            <a:ext cx="1411636" cy="877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4604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nds-On Activit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160BDD-7155-D744-B749-9730458604AD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C4C4C4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C4C4C4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1F28B54-DCF8-48E1-A25A-E747ACAB1A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8024" y="2574545"/>
            <a:ext cx="3087952" cy="192024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915AE6-89DC-4B00-95C2-C09677B47DC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1500" y="4512820"/>
            <a:ext cx="8001000" cy="611187"/>
          </a:xfrm>
        </p:spPr>
        <p:txBody>
          <a:bodyPr/>
          <a:lstStyle>
            <a:lvl1pPr marL="0" indent="0" algn="ctr"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Activity title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49395E-254B-4DF4-AD8F-137598C79946}"/>
              </a:ext>
            </a:extLst>
          </p:cNvPr>
          <p:cNvSpPr txBox="1"/>
          <p:nvPr/>
        </p:nvSpPr>
        <p:spPr>
          <a:xfrm>
            <a:off x="341925" y="291741"/>
            <a:ext cx="7883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Activity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FF42795-A8F6-F84B-8E22-F8D65AD9D20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28024" y="2574545"/>
            <a:ext cx="3087952" cy="192024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BB28057-63C9-9D40-BE6D-F4769F21FF68}"/>
              </a:ext>
            </a:extLst>
          </p:cNvPr>
          <p:cNvSpPr txBox="1"/>
          <p:nvPr userDrawn="1"/>
        </p:nvSpPr>
        <p:spPr>
          <a:xfrm>
            <a:off x="341925" y="291741"/>
            <a:ext cx="7883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Activity</a:t>
            </a:r>
          </a:p>
        </p:txBody>
      </p:sp>
      <p:pic>
        <p:nvPicPr>
          <p:cNvPr id="14" name="Picture 13" descr="A close up of a sign&#10;&#10;Description automatically generated">
            <a:extLst>
              <a:ext uri="{FF2B5EF4-FFF2-40B4-BE49-F238E27FC236}">
                <a16:creationId xmlns:a16="http://schemas.microsoft.com/office/drawing/2014/main" id="{647D7577-F081-4B08-ABEF-CE8F1F8AA2C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9631" y="6242538"/>
            <a:ext cx="2987900" cy="703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1312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nds-On Activ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160BDD-7155-D744-B749-9730458604AD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C4C4C4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C4C4C4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7883768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Activity title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41925" y="1302040"/>
            <a:ext cx="8460150" cy="4920960"/>
          </a:xfrm>
          <a:prstGeom prst="rect">
            <a:avLst/>
          </a:prstGeo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800" baseline="0"/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600" baseline="0"/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lvl3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628B6A3-652F-4FE1-B5B0-822F9838281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85231" y="5341937"/>
            <a:ext cx="1416844" cy="881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3683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inds-On Activit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160BDD-7155-D744-B749-9730458604AD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C4C4C4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C4C4C4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915AE6-89DC-4B00-95C2-C09677B47DC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1500" y="4512820"/>
            <a:ext cx="8001000" cy="611187"/>
          </a:xfrm>
        </p:spPr>
        <p:txBody>
          <a:bodyPr/>
          <a:lstStyle>
            <a:lvl1pPr marL="0" indent="0" algn="ctr"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Activity title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49395E-254B-4DF4-AD8F-137598C79946}"/>
              </a:ext>
            </a:extLst>
          </p:cNvPr>
          <p:cNvSpPr txBox="1"/>
          <p:nvPr/>
        </p:nvSpPr>
        <p:spPr>
          <a:xfrm>
            <a:off x="341925" y="291741"/>
            <a:ext cx="7883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Activity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2DE749B-ABEB-48F3-9D2B-5E513D8652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5920" y="2574545"/>
            <a:ext cx="3532160" cy="192024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53F9B4B-4A9B-A240-A5BF-BAF1522CD42D}"/>
              </a:ext>
            </a:extLst>
          </p:cNvPr>
          <p:cNvSpPr txBox="1"/>
          <p:nvPr userDrawn="1"/>
        </p:nvSpPr>
        <p:spPr>
          <a:xfrm>
            <a:off x="341925" y="291741"/>
            <a:ext cx="7883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Activity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0A24C80-8B44-0248-B261-01FD44A26B3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805920" y="2574545"/>
            <a:ext cx="3532160" cy="1920240"/>
          </a:xfrm>
          <a:prstGeom prst="rect">
            <a:avLst/>
          </a:prstGeom>
        </p:spPr>
      </p:pic>
      <p:pic>
        <p:nvPicPr>
          <p:cNvPr id="9" name="Picture 8" descr="A close up of a sign&#10;&#10;Description automatically generated">
            <a:extLst>
              <a:ext uri="{FF2B5EF4-FFF2-40B4-BE49-F238E27FC236}">
                <a16:creationId xmlns:a16="http://schemas.microsoft.com/office/drawing/2014/main" id="{067BA05B-1CFA-4307-8AAD-4B8F6F469AF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9631" y="6242538"/>
            <a:ext cx="2987900" cy="703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6707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lective 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160BDD-7155-D744-B749-9730458604AD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C4C4C4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C4C4C4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39B97F-4B6B-4623-8514-D7FD629FE24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41925" y="1302039"/>
            <a:ext cx="8460150" cy="4525963"/>
          </a:xfrm>
        </p:spPr>
        <p:txBody>
          <a:bodyPr/>
          <a:lstStyle>
            <a:lvl1pPr>
              <a:spcAft>
                <a:spcPts val="2400"/>
              </a:spcAft>
              <a:buFont typeface="+mj-lt"/>
              <a:buAutoNum type="arabicPeriod"/>
              <a:defRPr sz="2000"/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828800" indent="-457200">
              <a:buFont typeface="+mj-lt"/>
              <a:buAutoNum type="arabicPeriod"/>
              <a:defRPr/>
            </a:lvl4pPr>
            <a:lvl5pPr marL="2286000" indent="-457200">
              <a:buFont typeface="+mj-lt"/>
              <a:buAutoNum type="arabicPeriod"/>
              <a:defRPr/>
            </a:lvl5pPr>
          </a:lstStyle>
          <a:p>
            <a:pPr lvl="0"/>
            <a:r>
              <a:rPr lang="en-US" dirty="0"/>
              <a:t>Insert Question #1</a:t>
            </a:r>
          </a:p>
          <a:p>
            <a:pPr lvl="0"/>
            <a:r>
              <a:rPr lang="en-US" dirty="0"/>
              <a:t>Insert Question #2</a:t>
            </a:r>
          </a:p>
          <a:p>
            <a:pPr lvl="0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81B051-CC06-447C-AEEE-4E1DE7CB3684}"/>
              </a:ext>
            </a:extLst>
          </p:cNvPr>
          <p:cNvSpPr txBox="1"/>
          <p:nvPr userDrawn="1"/>
        </p:nvSpPr>
        <p:spPr>
          <a:xfrm>
            <a:off x="341925" y="291741"/>
            <a:ext cx="7883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Reflective Questions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361B1AC-8EF9-494A-854A-0DEAAC0343F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775200" y="4622800"/>
            <a:ext cx="4368800" cy="223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62719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160BDD-7155-D744-B749-9730458604AD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C4C4C4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C4C4C4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027709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160BDD-7155-D744-B749-9730458604AD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C4C4C4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C4C4C4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pic>
        <p:nvPicPr>
          <p:cNvPr id="3" name="Picture 2" descr="A close up of a sign&#10;&#10;Description automatically generated">
            <a:extLst>
              <a:ext uri="{FF2B5EF4-FFF2-40B4-BE49-F238E27FC236}">
                <a16:creationId xmlns:a16="http://schemas.microsoft.com/office/drawing/2014/main" id="{F057AC0A-1609-477A-9A99-D36B0A2CCCD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9631" y="6242538"/>
            <a:ext cx="2987900" cy="703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790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160BDD-7155-D744-B749-9730458604AD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C4C4C4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C4C4C4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9579387D-9BE2-4A19-9DB3-EA5D808DAF7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22313" y="2906713"/>
            <a:ext cx="7772400" cy="1500187"/>
          </a:xfr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6D59A8F-E744-4482-BF05-F930781695A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marL="0" indent="0">
              <a:buNone/>
              <a:defRPr sz="4000" b="1" cap="all" baseline="0">
                <a:solidFill>
                  <a:srgbClr val="1B3764"/>
                </a:solidFill>
                <a:latin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click to add topic title</a:t>
            </a:r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93D57EB6-E166-43CD-BC52-18BDC7A9C66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9631" y="6242538"/>
            <a:ext cx="2987900" cy="703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88584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_No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160BDD-7155-D744-B749-9730458604AD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C4C4C4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C4C4C4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8193AA2-F1FD-415B-809F-52E7D4576B38}"/>
              </a:ext>
            </a:extLst>
          </p:cNvPr>
          <p:cNvSpPr/>
          <p:nvPr userDrawn="1"/>
        </p:nvSpPr>
        <p:spPr>
          <a:xfrm>
            <a:off x="0" y="0"/>
            <a:ext cx="9144000" cy="979749"/>
          </a:xfrm>
          <a:prstGeom prst="rect">
            <a:avLst/>
          </a:prstGeom>
          <a:solidFill>
            <a:schemeClr val="bg2"/>
          </a:solidFill>
          <a:ln w="28575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649486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o Fil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160BDD-7155-D744-B749-9730458604AD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C4C4C4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C4C4C4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41925" y="1302040"/>
            <a:ext cx="8460150" cy="4920960"/>
          </a:xfrm>
          <a:prstGeom prst="rect">
            <a:avLst/>
          </a:prstGeo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800" baseline="0"/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600" baseline="0"/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lvl3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7883768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</a:t>
            </a:r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B94C81C2-694D-4D7D-A77E-22E73EEB403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9631" y="6242538"/>
            <a:ext cx="2987900" cy="703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26612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160BDD-7155-D744-B749-9730458604AD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C4C4C4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C4C4C4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F0D55ED0-191B-4BA1-8528-2328CD4D314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9631" y="6242538"/>
            <a:ext cx="2987900" cy="703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76278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0" indent="0" algn="l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160BDD-7155-D744-B749-9730458604AD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C4C4C4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C4C4C4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A2A8D8C1-DE20-4D91-979A-11122A90A87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9631" y="6242538"/>
            <a:ext cx="2987900" cy="703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32717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39972" y="107462"/>
            <a:ext cx="7797800" cy="820616"/>
          </a:xfrm>
        </p:spPr>
        <p:txBody>
          <a:bodyPr anchor="ctr" anchorCtr="0">
            <a:no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435100"/>
            <a:ext cx="5111750" cy="4691063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160BDD-7155-D744-B749-9730458604AD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C4C4C4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C4C4C4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31FEB7CC-137A-4C5B-8F39-14D07259D9F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9631" y="6242538"/>
            <a:ext cx="2987900" cy="703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84029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956904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113691"/>
            <a:ext cx="5486400" cy="3770187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523642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160BDD-7155-D744-B749-9730458604AD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C4C4C4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C4C4C4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EF2C6B86-13F5-4C36-9B79-F57E92D4508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9631" y="6242538"/>
            <a:ext cx="2987900" cy="703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78109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160BDD-7155-D744-B749-9730458604AD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C4C4C4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C4C4C4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354B8F8A-79DB-433A-9067-F18F39587E7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9631" y="6242538"/>
            <a:ext cx="2987900" cy="703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58891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6629400" y="1211385"/>
            <a:ext cx="2057400" cy="4914778"/>
          </a:xfrm>
        </p:spPr>
        <p:txBody>
          <a:bodyPr vert="eaVert"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11385"/>
            <a:ext cx="6019800" cy="491477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160BDD-7155-D744-B749-9730458604AD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C4C4C4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C4C4C4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A06CA71C-EF28-4536-B2C7-C011582E7E2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9631" y="6242538"/>
            <a:ext cx="2987900" cy="703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32007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9579387D-9BE2-4A19-9DB3-EA5D808DAF7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22313" y="2906713"/>
            <a:ext cx="7772400" cy="1500187"/>
          </a:xfr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6D59A8F-E744-4482-BF05-F930781695A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marL="0" indent="0">
              <a:buNone/>
              <a:defRPr sz="4000" b="1" cap="all" baseline="0">
                <a:solidFill>
                  <a:srgbClr val="1B3764"/>
                </a:solidFill>
                <a:latin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click to add topic title</a:t>
            </a:r>
          </a:p>
        </p:txBody>
      </p:sp>
    </p:spTree>
    <p:extLst>
      <p:ext uri="{BB962C8B-B14F-4D97-AF65-F5344CB8AC3E}">
        <p14:creationId xmlns:p14="http://schemas.microsoft.com/office/powerpoint/2010/main" val="183808675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Glossary Term Blank for Figur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7883768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8FB19520-E82C-4B3B-A166-692B3551D13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52600" y="1060704"/>
            <a:ext cx="6934200" cy="762000"/>
          </a:xfrm>
        </p:spPr>
        <p:txBody>
          <a:bodyPr/>
          <a:lstStyle>
            <a:lvl1pPr marL="0" indent="0" algn="l" defTabSz="457200" rtl="0" eaLnBrk="1" latinLnBrk="0" hangingPunct="1">
              <a:spcBef>
                <a:spcPts val="800"/>
              </a:spcBef>
              <a:buClr>
                <a:schemeClr val="accent1"/>
              </a:buClr>
              <a:buFont typeface="Arial"/>
              <a:buNone/>
              <a:defRPr lang="en-US" sz="1800" b="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2pPr>
            <a:lvl3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3pPr>
            <a:lvl4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4pPr>
            <a:lvl5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Term: definition. (Format “term” in bold.)</a:t>
            </a:r>
          </a:p>
        </p:txBody>
      </p:sp>
      <p:pic>
        <p:nvPicPr>
          <p:cNvPr id="9" name="Picture 100" descr="book">
            <a:extLst>
              <a:ext uri="{FF2B5EF4-FFF2-40B4-BE49-F238E27FC236}">
                <a16:creationId xmlns:a16="http://schemas.microsoft.com/office/drawing/2014/main" id="{88DFBDBB-1DC9-7A47-9BD6-91E3930C289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033272"/>
            <a:ext cx="867375" cy="758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9138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160BDD-7155-D744-B749-9730458604AD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C4C4C4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C4C4C4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41925" y="1302040"/>
            <a:ext cx="8460150" cy="4920960"/>
          </a:xfrm>
          <a:prstGeom prst="rect">
            <a:avLst/>
          </a:prstGeo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800" baseline="0"/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600" baseline="0"/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lvl3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7883768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</a:t>
            </a:r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AD455180-5821-4BCF-BC5B-696BECC6CEE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9631" y="6242538"/>
            <a:ext cx="2987900" cy="703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85422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Glossary Terms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DA0FABA5-3959-4ECC-BCAF-965B5087E8A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7883768" cy="844611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14" name="Picture 100" descr="book">
            <a:extLst>
              <a:ext uri="{FF2B5EF4-FFF2-40B4-BE49-F238E27FC236}">
                <a16:creationId xmlns:a16="http://schemas.microsoft.com/office/drawing/2014/main" id="{C25255A9-7AEB-4215-B5D7-DAB4FE55BF7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2374" y="2057400"/>
            <a:ext cx="1299252" cy="1157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A169CA63-D23E-4494-8445-3335F13F19B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3429000"/>
            <a:ext cx="7772400" cy="762000"/>
          </a:xfrm>
        </p:spPr>
        <p:txBody>
          <a:bodyPr/>
          <a:lstStyle>
            <a:lvl1pPr marL="0" indent="0" algn="l" defTabSz="457200" rtl="0" eaLnBrk="1" latinLnBrk="0" hangingPunct="1">
              <a:spcBef>
                <a:spcPts val="8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2pPr>
            <a:lvl3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3pPr>
            <a:lvl4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4pPr>
            <a:lvl5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Term: definition. (Format “term” in bold.)</a:t>
            </a:r>
          </a:p>
        </p:txBody>
      </p:sp>
    </p:spTree>
    <p:extLst>
      <p:ext uri="{BB962C8B-B14F-4D97-AF65-F5344CB8AC3E}">
        <p14:creationId xmlns:p14="http://schemas.microsoft.com/office/powerpoint/2010/main" val="358689265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inds-On Activ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7883768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Activity title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41925" y="1302040"/>
            <a:ext cx="8460150" cy="4920960"/>
          </a:xfrm>
          <a:prstGeom prst="rect">
            <a:avLst/>
          </a:prstGeo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800" baseline="0"/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600" baseline="0"/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lvl3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628B6A3-652F-4FE1-B5B0-822F9838281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85231" y="5341937"/>
            <a:ext cx="1416844" cy="881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13930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eflective 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39B97F-4B6B-4623-8514-D7FD629FE24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41925" y="1302039"/>
            <a:ext cx="8460150" cy="4525963"/>
          </a:xfrm>
        </p:spPr>
        <p:txBody>
          <a:bodyPr/>
          <a:lstStyle>
            <a:lvl1pPr>
              <a:spcAft>
                <a:spcPts val="2400"/>
              </a:spcAft>
              <a:buFont typeface="+mj-lt"/>
              <a:buAutoNum type="arabicPeriod"/>
              <a:defRPr sz="2000"/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828800" indent="-457200">
              <a:buFont typeface="+mj-lt"/>
              <a:buAutoNum type="arabicPeriod"/>
              <a:defRPr/>
            </a:lvl4pPr>
            <a:lvl5pPr marL="2286000" indent="-457200">
              <a:buFont typeface="+mj-lt"/>
              <a:buAutoNum type="arabicPeriod"/>
              <a:defRPr/>
            </a:lvl5pPr>
          </a:lstStyle>
          <a:p>
            <a:pPr lvl="0"/>
            <a:r>
              <a:rPr lang="en-US" dirty="0"/>
              <a:t>Insert Question #1</a:t>
            </a:r>
          </a:p>
          <a:p>
            <a:pPr lvl="0"/>
            <a:r>
              <a:rPr lang="en-US" dirty="0"/>
              <a:t>Insert Question #2</a:t>
            </a:r>
          </a:p>
          <a:p>
            <a:pPr lvl="0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81B051-CC06-447C-AEEE-4E1DE7CB3684}"/>
              </a:ext>
            </a:extLst>
          </p:cNvPr>
          <p:cNvSpPr txBox="1"/>
          <p:nvPr userDrawn="1"/>
        </p:nvSpPr>
        <p:spPr>
          <a:xfrm>
            <a:off x="341925" y="291741"/>
            <a:ext cx="7883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</a:rPr>
              <a:t>Reflective Questions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361B1AC-8EF9-494A-854A-0DEAAC0343F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775200" y="4622800"/>
            <a:ext cx="4368800" cy="223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322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160BDD-7155-D744-B749-9730458604AD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C4C4C4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C4C4C4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88433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160BDD-7155-D744-B749-9730458604AD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C4C4C4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C4C4C4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F6880241-CC2C-4B05-A31C-B6047777B31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9631" y="6242538"/>
            <a:ext cx="2987900" cy="703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564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ttom Fil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160BDD-7155-D744-B749-9730458604AD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C4C4C4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C4C4C4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7883768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41925" y="1302040"/>
            <a:ext cx="8460150" cy="4481345"/>
          </a:xfrm>
          <a:prstGeom prst="rect">
            <a:avLst/>
          </a:prstGeo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800" baseline="0"/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600" baseline="0"/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lvl3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</p:txBody>
      </p:sp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838350D3-45BC-4BEE-AAE7-B1F307232DC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9631" y="6242538"/>
            <a:ext cx="2987900" cy="703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689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rner Fi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160BDD-7155-D744-B749-9730458604AD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C4C4C4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C4C4C4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7883768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41925" y="1302040"/>
            <a:ext cx="8460150" cy="4481345"/>
          </a:xfrm>
          <a:prstGeom prst="rect">
            <a:avLst/>
          </a:prstGeo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800" baseline="0"/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600" baseline="0"/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lvl3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</p:txBody>
      </p:sp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BA05DDA4-54B2-4BF1-9DB5-2F786958A8C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9631" y="6242538"/>
            <a:ext cx="2987900" cy="703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002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lossary Term Definition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160BDD-7155-D744-B749-9730458604AD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C4C4C4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C4C4C4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41925" y="1938528"/>
            <a:ext cx="8460150" cy="4389120"/>
          </a:xfrm>
          <a:prstGeom prst="rect">
            <a:avLst/>
          </a:prstGeo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800" baseline="0"/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600" baseline="0"/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lvl3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7883768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8FB19520-E82C-4B3B-A166-692B3551D13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52600" y="1060704"/>
            <a:ext cx="6934200" cy="762000"/>
          </a:xfrm>
        </p:spPr>
        <p:txBody>
          <a:bodyPr/>
          <a:lstStyle>
            <a:lvl1pPr marL="0" indent="0" algn="l" defTabSz="457200" rtl="0" eaLnBrk="1" latinLnBrk="0" hangingPunct="1">
              <a:spcBef>
                <a:spcPts val="800"/>
              </a:spcBef>
              <a:buClr>
                <a:schemeClr val="accent1"/>
              </a:buClr>
              <a:buFont typeface="Arial"/>
              <a:buNone/>
              <a:defRPr lang="en-US" sz="1800" b="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2pPr>
            <a:lvl3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3pPr>
            <a:lvl4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4pPr>
            <a:lvl5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Term: definition. (Format “term” in bold.)</a:t>
            </a:r>
          </a:p>
        </p:txBody>
      </p:sp>
      <p:pic>
        <p:nvPicPr>
          <p:cNvPr id="9" name="Picture 100" descr="book">
            <a:extLst>
              <a:ext uri="{FF2B5EF4-FFF2-40B4-BE49-F238E27FC236}">
                <a16:creationId xmlns:a16="http://schemas.microsoft.com/office/drawing/2014/main" id="{88DFBDBB-1DC9-7A47-9BD6-91E3930C289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033272"/>
            <a:ext cx="867375" cy="758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1623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Glossary Term Defin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160BDD-7155-D744-B749-9730458604AD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C4C4C4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C4C4C4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41925" y="1938528"/>
            <a:ext cx="8460150" cy="4389120"/>
          </a:xfrm>
          <a:prstGeom prst="rect">
            <a:avLst/>
          </a:prstGeo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800" baseline="0"/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600" baseline="0"/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lvl3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7883768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8FB19520-E82C-4B3B-A166-692B3551D13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52600" y="1060704"/>
            <a:ext cx="6934200" cy="762000"/>
          </a:xfrm>
        </p:spPr>
        <p:txBody>
          <a:bodyPr/>
          <a:lstStyle>
            <a:lvl1pPr marL="0" indent="0" algn="l" defTabSz="457200" rtl="0" eaLnBrk="1" latinLnBrk="0" hangingPunct="1">
              <a:spcBef>
                <a:spcPts val="800"/>
              </a:spcBef>
              <a:buClr>
                <a:schemeClr val="accent1"/>
              </a:buClr>
              <a:buFont typeface="Arial"/>
              <a:buNone/>
              <a:defRPr lang="en-US" sz="1800" b="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2pPr>
            <a:lvl3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3pPr>
            <a:lvl4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4pPr>
            <a:lvl5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Term: definition. (Format “term” in bold.)</a:t>
            </a:r>
          </a:p>
        </p:txBody>
      </p:sp>
      <p:pic>
        <p:nvPicPr>
          <p:cNvPr id="9" name="Picture 100" descr="book">
            <a:extLst>
              <a:ext uri="{FF2B5EF4-FFF2-40B4-BE49-F238E27FC236}">
                <a16:creationId xmlns:a16="http://schemas.microsoft.com/office/drawing/2014/main" id="{88DFBDBB-1DC9-7A47-9BD6-91E3930C289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033272"/>
            <a:ext cx="867375" cy="758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A close up of a sign&#10;&#10;Description automatically generated">
            <a:extLst>
              <a:ext uri="{FF2B5EF4-FFF2-40B4-BE49-F238E27FC236}">
                <a16:creationId xmlns:a16="http://schemas.microsoft.com/office/drawing/2014/main" id="{0C938678-C96C-46F0-B747-1024A3A87FA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9631" y="6242538"/>
            <a:ext cx="2987900" cy="703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723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969768C-8B2A-48B2-B74C-906E19461848}"/>
              </a:ext>
            </a:extLst>
          </p:cNvPr>
          <p:cNvSpPr/>
          <p:nvPr userDrawn="1"/>
        </p:nvSpPr>
        <p:spPr>
          <a:xfrm>
            <a:off x="0" y="-1"/>
            <a:ext cx="9144000" cy="948583"/>
          </a:xfrm>
          <a:prstGeom prst="rect">
            <a:avLst/>
          </a:prstGeom>
          <a:solidFill>
            <a:srgbClr val="28426C"/>
          </a:solidFill>
          <a:ln>
            <a:solidFill>
              <a:srgbClr val="2842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1925" y="100269"/>
            <a:ext cx="7883768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1924" y="1307130"/>
            <a:ext cx="8460152" cy="49354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2806" y="645563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C4C4C4"/>
                </a:solidFill>
                <a:latin typeface="Arial"/>
                <a:cs typeface="Arial"/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160BDD-7155-D744-B749-9730458604AD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C4C4C4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C4C4C4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8" name="Footer Placeholder 2"/>
          <p:cNvSpPr txBox="1">
            <a:spLocks/>
          </p:cNvSpPr>
          <p:nvPr/>
        </p:nvSpPr>
        <p:spPr>
          <a:xfrm>
            <a:off x="77594" y="6455640"/>
            <a:ext cx="48149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0" latinLnBrk="0" hangingPunct="0">
              <a:defRPr lang="en-US" sz="1000" b="0" kern="1200" smtClean="0">
                <a:solidFill>
                  <a:srgbClr val="C4C4C4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C4C4C4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Copyright © 2021 CertNexus,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61970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4" r:id="rId1"/>
    <p:sldLayoutId id="2147483955" r:id="rId2"/>
    <p:sldLayoutId id="2147483956" r:id="rId3"/>
    <p:sldLayoutId id="2147483957" r:id="rId4"/>
    <p:sldLayoutId id="2147483958" r:id="rId5"/>
    <p:sldLayoutId id="2147483959" r:id="rId6"/>
    <p:sldLayoutId id="2147483960" r:id="rId7"/>
    <p:sldLayoutId id="2147483961" r:id="rId8"/>
    <p:sldLayoutId id="2147483962" r:id="rId9"/>
    <p:sldLayoutId id="2147483963" r:id="rId10"/>
    <p:sldLayoutId id="2147483964" r:id="rId11"/>
    <p:sldLayoutId id="2147483965" r:id="rId12"/>
    <p:sldLayoutId id="2147483966" r:id="rId13"/>
    <p:sldLayoutId id="2147483967" r:id="rId14"/>
    <p:sldLayoutId id="2147483968" r:id="rId15"/>
    <p:sldLayoutId id="2147483969" r:id="rId16"/>
    <p:sldLayoutId id="2147483970" r:id="rId17"/>
    <p:sldLayoutId id="2147483971" r:id="rId18"/>
    <p:sldLayoutId id="2147483972" r:id="rId19"/>
    <p:sldLayoutId id="2147483973" r:id="rId20"/>
    <p:sldLayoutId id="2147483974" r:id="rId21"/>
    <p:sldLayoutId id="2147483975" r:id="rId22"/>
    <p:sldLayoutId id="2147483976" r:id="rId23"/>
    <p:sldLayoutId id="2147483977" r:id="rId24"/>
    <p:sldLayoutId id="2147483978" r:id="rId25"/>
    <p:sldLayoutId id="2147483979" r:id="rId26"/>
    <p:sldLayoutId id="2147483980" r:id="rId27"/>
    <p:sldLayoutId id="2147483948" r:id="rId28"/>
    <p:sldLayoutId id="2147483949" r:id="rId29"/>
    <p:sldLayoutId id="2147483951" r:id="rId30"/>
    <p:sldLayoutId id="2147483936" r:id="rId31"/>
    <p:sldLayoutId id="2147483939" r:id="rId32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400" kern="1200">
          <a:solidFill>
            <a:schemeClr val="bg1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1"/>
        </a:buClr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Clr>
          <a:schemeClr val="accent1"/>
        </a:buClr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accent1"/>
        </a:buClr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1.png"/><Relationship Id="rId2" Type="http://schemas.openxmlformats.org/officeDocument/2006/relationships/image" Target="../media/image131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2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1.png"/><Relationship Id="rId2" Type="http://schemas.openxmlformats.org/officeDocument/2006/relationships/image" Target="../media/image16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svg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12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png"/><Relationship Id="rId11" Type="http://schemas.openxmlformats.org/officeDocument/2006/relationships/image" Target="../media/image16.svg"/><Relationship Id="rId5" Type="http://schemas.openxmlformats.org/officeDocument/2006/relationships/image" Target="../media/image10.sv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sv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image" Target="../media/image151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1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90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5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5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8.svg"/><Relationship Id="rId4" Type="http://schemas.openxmlformats.org/officeDocument/2006/relationships/image" Target="../media/image27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8.svg"/><Relationship Id="rId4" Type="http://schemas.openxmlformats.org/officeDocument/2006/relationships/image" Target="../media/image27.png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5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A4AC283-F536-42B1-A1E3-F76FF8BA1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1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A0546D-9B02-42D7-8969-2E87BD060E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Train and Tune Classification Models</a:t>
            </a:r>
          </a:p>
          <a:p>
            <a:r>
              <a:rPr lang="en-US" dirty="0"/>
              <a:t>Evaluate Classification Models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6112236-7F32-4E9B-8EE0-F1C71B8CB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Developing Classification Models</a:t>
            </a:r>
          </a:p>
        </p:txBody>
      </p:sp>
    </p:spTree>
    <p:extLst>
      <p:ext uri="{BB962C8B-B14F-4D97-AF65-F5344CB8AC3E}">
        <p14:creationId xmlns:p14="http://schemas.microsoft.com/office/powerpoint/2010/main" val="36153317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A9B863D-A27D-4864-BBA7-4C42BE630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AFC35F9D-5323-48E6-AAFB-D52EDDF0A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Multinomial Logistic Regression</a:t>
            </a:r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9BD80555-653B-4D8B-9230-618CFF83E99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dirty="0"/>
              <a:t>Multinomial logistic regression: </a:t>
            </a:r>
            <a:r>
              <a:rPr lang="en-US" dirty="0"/>
              <a:t>A method for solving multi-class classification problems.</a:t>
            </a:r>
          </a:p>
        </p:txBody>
      </p:sp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9559D11D-3B6A-47F7-8476-10DBC4532A06}"/>
              </a:ext>
            </a:extLst>
          </p:cNvPr>
          <p:cNvSpPr txBox="1">
            <a:spLocks/>
          </p:cNvSpPr>
          <p:nvPr/>
        </p:nvSpPr>
        <p:spPr>
          <a:xfrm>
            <a:off x="341925" y="1938528"/>
            <a:ext cx="8460150" cy="438912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pPr marL="0" indent="0">
              <a:buFont typeface="Arial"/>
              <a:buNone/>
            </a:pPr>
            <a:endParaRPr lang="en-US" sz="1600" dirty="0"/>
          </a:p>
          <a:p>
            <a:r>
              <a:rPr lang="en-US" sz="1600" dirty="0"/>
              <a:t>Softmax function determines class with highest probability.</a:t>
            </a:r>
          </a:p>
          <a:p>
            <a:r>
              <a:rPr lang="en-US" sz="1600" dirty="0"/>
              <a:t>In a story that mentions dragons and wizards, the genre probabilities are:</a:t>
            </a:r>
          </a:p>
          <a:p>
            <a:pPr lvl="1"/>
            <a:r>
              <a:rPr lang="en-US" sz="1400" dirty="0"/>
              <a:t>89% fantasy</a:t>
            </a:r>
          </a:p>
          <a:p>
            <a:pPr lvl="1"/>
            <a:r>
              <a:rPr lang="en-US" sz="1400" dirty="0"/>
              <a:t>8% romance</a:t>
            </a:r>
          </a:p>
          <a:p>
            <a:pPr lvl="1"/>
            <a:r>
              <a:rPr lang="en-US" sz="1400" dirty="0"/>
              <a:t>3% horror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660276E-B6F5-4651-A240-285E5D7F10A1}"/>
              </a:ext>
            </a:extLst>
          </p:cNvPr>
          <p:cNvSpPr/>
          <p:nvPr/>
        </p:nvSpPr>
        <p:spPr>
          <a:xfrm>
            <a:off x="341925" y="2118492"/>
            <a:ext cx="3070456" cy="1291951"/>
          </a:xfrm>
          <a:prstGeom prst="roundRect">
            <a:avLst>
              <a:gd name="adj" fmla="val 6571"/>
            </a:avLst>
          </a:prstGeom>
          <a:solidFill>
            <a:schemeClr val="tx1">
              <a:lumMod val="85000"/>
              <a:lumOff val="15000"/>
            </a:schemeClr>
          </a:solidFill>
          <a:ln w="2857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14400"/>
            <a:endParaRPr lang="en-US" sz="1100" b="1" kern="0" dirty="0">
              <a:solidFill>
                <a:srgbClr val="FF0000"/>
              </a:solidFill>
              <a:latin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A1E1502-8E38-4D7B-9201-BEC623F2C131}"/>
                  </a:ext>
                </a:extLst>
              </p:cNvPr>
              <p:cNvSpPr txBox="1"/>
              <p:nvPr/>
            </p:nvSpPr>
            <p:spPr>
              <a:xfrm>
                <a:off x="955201" y="2575601"/>
                <a:ext cx="1843903" cy="3777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𝐱</m:t>
                              </m:r>
                            </m:e>
                          </m:d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𝛉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b="1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𝐱</m:t>
                      </m:r>
                    </m:oMath>
                  </m:oMathPara>
                </a14:m>
                <a:endParaRPr lang="en-US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A1E1502-8E38-4D7B-9201-BEC623F2C1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5201" y="2575601"/>
                <a:ext cx="1843903" cy="377732"/>
              </a:xfrm>
              <a:prstGeom prst="rect">
                <a:avLst/>
              </a:prstGeom>
              <a:blipFill>
                <a:blip r:embed="rId2"/>
                <a:stretch>
                  <a:fillRect r="-331"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 Box 307">
            <a:extLst>
              <a:ext uri="{FF2B5EF4-FFF2-40B4-BE49-F238E27FC236}">
                <a16:creationId xmlns:a16="http://schemas.microsoft.com/office/drawing/2014/main" id="{50796E17-0792-4F19-9C70-C30194CA15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5939" y="2092987"/>
            <a:ext cx="5328062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lvl="0" defTabSz="914400" eaLnBrk="1" hangingPunct="1">
              <a:spcBef>
                <a:spcPct val="50000"/>
              </a:spcBef>
              <a:defRPr/>
            </a:pPr>
            <a:r>
              <a:rPr lang="en-US" sz="1300" b="1" kern="0" dirty="0">
                <a:solidFill>
                  <a:srgbClr val="000000"/>
                </a:solidFill>
                <a:latin typeface="Calibri"/>
                <a:cs typeface="Calibri"/>
              </a:rPr>
              <a:t>Multinomial logistic regression</a:t>
            </a:r>
            <a:r>
              <a:rPr lang="en-US" sz="1300" kern="0" dirty="0">
                <a:solidFill>
                  <a:srgbClr val="000000"/>
                </a:solidFill>
                <a:latin typeface="Calibri"/>
                <a:cs typeface="Calibri"/>
              </a:rPr>
              <a:t> starts by computing a score, where:</a:t>
            </a:r>
          </a:p>
          <a:p>
            <a:pPr marL="168275" lvl="0" indent="-168275" defTabSz="914400" eaLnBrk="1" hangingPunct="1">
              <a:buFont typeface="Arial" panose="020B0604020202020204" pitchFamily="34" charset="0"/>
              <a:buChar char="•"/>
              <a:defRPr/>
            </a:pPr>
            <a:r>
              <a:rPr lang="en-US" sz="1300" i="1" kern="0" dirty="0">
                <a:solidFill>
                  <a:srgbClr val="000000"/>
                </a:solidFill>
                <a:latin typeface="Calibri"/>
                <a:cs typeface="Calibri"/>
              </a:rPr>
              <a:t>k</a:t>
            </a:r>
            <a:r>
              <a:rPr lang="en-US" sz="1300" kern="0" dirty="0">
                <a:solidFill>
                  <a:srgbClr val="000000"/>
                </a:solidFill>
                <a:latin typeface="Calibri"/>
                <a:cs typeface="Calibri"/>
              </a:rPr>
              <a:t> is the class.</a:t>
            </a:r>
          </a:p>
          <a:p>
            <a:pPr marL="168275" lvl="0" indent="-168275" defTabSz="914400" eaLnBrk="1" hangingPunct="1">
              <a:buFont typeface="Arial" panose="020B0604020202020204" pitchFamily="34" charset="0"/>
              <a:buChar char="•"/>
              <a:defRPr/>
            </a:pPr>
            <a:r>
              <a:rPr lang="en-US" sz="1300" b="1" kern="0" dirty="0">
                <a:solidFill>
                  <a:srgbClr val="000000"/>
                </a:solidFill>
                <a:latin typeface="Calibri"/>
                <a:cs typeface="Calibri"/>
              </a:rPr>
              <a:t>θ</a:t>
            </a:r>
            <a:r>
              <a:rPr lang="en-US" sz="1300" kern="0" dirty="0">
                <a:solidFill>
                  <a:srgbClr val="000000"/>
                </a:solidFill>
                <a:latin typeface="Calibri"/>
                <a:cs typeface="Calibri"/>
              </a:rPr>
              <a:t> is the vector of model parameters.</a:t>
            </a:r>
          </a:p>
          <a:p>
            <a:pPr marL="168275" lvl="0" indent="-168275" defTabSz="914400" eaLnBrk="1" hangingPunct="1">
              <a:buFont typeface="Arial" panose="020B0604020202020204" pitchFamily="34" charset="0"/>
              <a:buChar char="•"/>
              <a:defRPr/>
            </a:pPr>
            <a:r>
              <a:rPr lang="en-US" sz="1300" b="1" kern="0" dirty="0">
                <a:solidFill>
                  <a:srgbClr val="000000"/>
                </a:solidFill>
                <a:latin typeface="Calibri"/>
                <a:cs typeface="Calibri"/>
              </a:rPr>
              <a:t>x</a:t>
            </a:r>
            <a:r>
              <a:rPr lang="en-US" sz="1300" b="1" i="1" kern="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sz="1300" kern="0" dirty="0">
                <a:solidFill>
                  <a:srgbClr val="000000"/>
                </a:solidFill>
                <a:latin typeface="Calibri"/>
                <a:cs typeface="Calibri"/>
              </a:rPr>
              <a:t>is the vector of feature values.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82EB616-30C8-4728-B954-0D8BC5F04707}"/>
              </a:ext>
            </a:extLst>
          </p:cNvPr>
          <p:cNvSpPr/>
          <p:nvPr/>
        </p:nvSpPr>
        <p:spPr>
          <a:xfrm>
            <a:off x="341925" y="3526267"/>
            <a:ext cx="3070456" cy="1291951"/>
          </a:xfrm>
          <a:prstGeom prst="roundRect">
            <a:avLst>
              <a:gd name="adj" fmla="val 6571"/>
            </a:avLst>
          </a:prstGeom>
          <a:solidFill>
            <a:schemeClr val="tx1">
              <a:lumMod val="85000"/>
              <a:lumOff val="15000"/>
            </a:schemeClr>
          </a:solidFill>
          <a:ln w="2857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14400"/>
            <a:endParaRPr lang="en-US" sz="1100" b="1" kern="0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5" name="Text Box 307">
            <a:extLst>
              <a:ext uri="{FF2B5EF4-FFF2-40B4-BE49-F238E27FC236}">
                <a16:creationId xmlns:a16="http://schemas.microsoft.com/office/drawing/2014/main" id="{B649929A-7930-4E98-A7C5-730690FCCE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5940" y="3488338"/>
            <a:ext cx="4986136" cy="10926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lvl="0" defTabSz="914400" eaLnBrk="1" hangingPunct="1">
              <a:spcBef>
                <a:spcPct val="50000"/>
              </a:spcBef>
              <a:defRPr/>
            </a:pPr>
            <a:r>
              <a:rPr lang="en-US" sz="1300" kern="0" dirty="0">
                <a:solidFill>
                  <a:srgbClr val="000000"/>
                </a:solidFill>
                <a:latin typeface="Calibri"/>
                <a:cs typeface="Calibri"/>
              </a:rPr>
              <a:t>Scores are computed for every class, then plugged into the softmax function, where:</a:t>
            </a:r>
          </a:p>
          <a:p>
            <a:pPr marL="168275" lvl="0" indent="-168275" defTabSz="914400" eaLnBrk="1" hangingPunct="1">
              <a:buFont typeface="Arial" panose="020B0604020202020204" pitchFamily="34" charset="0"/>
              <a:buChar char="•"/>
              <a:defRPr/>
            </a:pPr>
            <a:r>
              <a:rPr lang="el-GR" sz="1300" i="1" kern="0" dirty="0">
                <a:solidFill>
                  <a:srgbClr val="000000"/>
                </a:solidFill>
                <a:latin typeface="Calibri"/>
                <a:cs typeface="Calibri"/>
              </a:rPr>
              <a:t>σ</a:t>
            </a:r>
            <a:r>
              <a:rPr lang="en-US" sz="1300" kern="0" dirty="0">
                <a:solidFill>
                  <a:srgbClr val="000000"/>
                </a:solidFill>
                <a:latin typeface="Calibri"/>
                <a:cs typeface="Calibri"/>
              </a:rPr>
              <a:t>(</a:t>
            </a:r>
            <a:r>
              <a:rPr lang="en-US" sz="1300" b="1" kern="0" dirty="0">
                <a:solidFill>
                  <a:srgbClr val="000000"/>
                </a:solidFill>
                <a:latin typeface="Calibri"/>
                <a:cs typeface="Calibri"/>
              </a:rPr>
              <a:t>x</a:t>
            </a:r>
            <a:r>
              <a:rPr lang="en-US" sz="1300" kern="0" dirty="0">
                <a:solidFill>
                  <a:srgbClr val="000000"/>
                </a:solidFill>
                <a:latin typeface="Calibri"/>
                <a:cs typeface="Calibri"/>
              </a:rPr>
              <a:t>)</a:t>
            </a:r>
            <a:r>
              <a:rPr lang="en-US" sz="1300" i="1" kern="0" baseline="-250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libri"/>
              </a:rPr>
              <a:t>k</a:t>
            </a:r>
            <a:r>
              <a:rPr lang="en-US" sz="1300" kern="0" dirty="0">
                <a:solidFill>
                  <a:srgbClr val="000000"/>
                </a:solidFill>
                <a:latin typeface="Calibri"/>
                <a:cs typeface="Calibri"/>
              </a:rPr>
              <a:t> is the probability that example </a:t>
            </a:r>
            <a:r>
              <a:rPr lang="en-US" sz="1300" b="1" kern="0" dirty="0">
                <a:solidFill>
                  <a:srgbClr val="000000"/>
                </a:solidFill>
                <a:latin typeface="Calibri"/>
                <a:cs typeface="Calibri"/>
              </a:rPr>
              <a:t>x</a:t>
            </a:r>
            <a:r>
              <a:rPr lang="en-US" sz="1300" kern="0" dirty="0">
                <a:solidFill>
                  <a:srgbClr val="000000"/>
                </a:solidFill>
                <a:latin typeface="Calibri"/>
                <a:cs typeface="Calibri"/>
              </a:rPr>
              <a:t> belongs to class </a:t>
            </a:r>
            <a:r>
              <a:rPr lang="en-US" sz="1300" b="1" kern="0" dirty="0">
                <a:solidFill>
                  <a:srgbClr val="000000"/>
                </a:solidFill>
                <a:latin typeface="Calibri"/>
                <a:cs typeface="Calibri"/>
              </a:rPr>
              <a:t>k</a:t>
            </a:r>
            <a:r>
              <a:rPr lang="en-US" sz="1300" kern="0" dirty="0">
                <a:solidFill>
                  <a:srgbClr val="000000"/>
                </a:solidFill>
                <a:latin typeface="Calibri"/>
                <a:cs typeface="Calibri"/>
              </a:rPr>
              <a:t> given the earlier score.</a:t>
            </a:r>
          </a:p>
          <a:p>
            <a:pPr marL="168275" lvl="0" indent="-168275" defTabSz="914400" eaLnBrk="1" hangingPunct="1">
              <a:buFont typeface="Arial" panose="020B0604020202020204" pitchFamily="34" charset="0"/>
              <a:buChar char="•"/>
              <a:defRPr/>
            </a:pPr>
            <a:r>
              <a:rPr lang="en-US" sz="1300" i="1" kern="0" dirty="0">
                <a:solidFill>
                  <a:srgbClr val="000000"/>
                </a:solidFill>
                <a:latin typeface="Calibri"/>
                <a:cs typeface="Calibri"/>
              </a:rPr>
              <a:t>K</a:t>
            </a:r>
            <a:r>
              <a:rPr lang="en-US" sz="1300" kern="0" dirty="0">
                <a:solidFill>
                  <a:srgbClr val="000000"/>
                </a:solidFill>
                <a:latin typeface="Calibri"/>
                <a:cs typeface="Calibri"/>
              </a:rPr>
              <a:t> is the total number of classes.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C78B8CD-027F-4047-9657-BD86F5F11D08}"/>
                  </a:ext>
                </a:extLst>
              </p:cNvPr>
              <p:cNvSpPr txBox="1"/>
              <p:nvPr/>
            </p:nvSpPr>
            <p:spPr>
              <a:xfrm>
                <a:off x="750883" y="3812102"/>
                <a:ext cx="2252540" cy="6419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𝐱</m:t>
                              </m:r>
                            </m:e>
                          </m:d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exp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𝐾</m:t>
                              </m:r>
                            </m:sup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exp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0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𝐱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C78B8CD-027F-4047-9657-BD86F5F11D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883" y="3812102"/>
                <a:ext cx="2252540" cy="64197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79472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07F2E1A-1E6F-4C54-9F21-87F80EA46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727237A-5A2D-428D-BD0A-67984CB30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Guidelines for Training Logistic Regression Models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8139C2-66BA-47CD-B6C5-B1DE41D589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training logistic regression </a:t>
            </a:r>
            <a:r>
              <a:rPr lang="en-US"/>
              <a:t>models to binary </a:t>
            </a:r>
            <a:r>
              <a:rPr lang="en-US" dirty="0"/>
              <a:t>classification.</a:t>
            </a:r>
          </a:p>
          <a:p>
            <a:r>
              <a:rPr lang="en-US" dirty="0"/>
              <a:t>Consider logistic regression for large datasets.</a:t>
            </a:r>
          </a:p>
          <a:p>
            <a:r>
              <a:rPr lang="en-US" dirty="0"/>
              <a:t>Consider logistic regression to avoid overfitting.</a:t>
            </a:r>
          </a:p>
          <a:p>
            <a:r>
              <a:rPr lang="en-US" dirty="0"/>
              <a:t>Determine if you have a multi-label classification problem.</a:t>
            </a:r>
          </a:p>
          <a:p>
            <a:pPr lvl="1"/>
            <a:r>
              <a:rPr lang="en-US" dirty="0"/>
              <a:t>Train multiple binary classification models (unless labels are correlated).</a:t>
            </a:r>
          </a:p>
          <a:p>
            <a:r>
              <a:rPr lang="en-US" dirty="0"/>
              <a:t>Determine if you have a multi-class classification problem.</a:t>
            </a:r>
          </a:p>
          <a:p>
            <a:pPr lvl="1"/>
            <a:r>
              <a:rPr lang="en-US" dirty="0"/>
              <a:t>Train a multinomial logistic regression model.</a:t>
            </a:r>
          </a:p>
        </p:txBody>
      </p:sp>
    </p:spTree>
    <p:extLst>
      <p:ext uri="{BB962C8B-B14F-4D97-AF65-F5344CB8AC3E}">
        <p14:creationId xmlns:p14="http://schemas.microsoft.com/office/powerpoint/2010/main" val="4094337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265E9FF-7216-4A5A-B262-E241AD608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CA424E-869D-4D01-8F7D-8C2D387163C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Training a Logistic Regression Model</a:t>
            </a:r>
          </a:p>
        </p:txBody>
      </p:sp>
    </p:spTree>
    <p:extLst>
      <p:ext uri="{BB962C8B-B14F-4D97-AF65-F5344CB8AC3E}">
        <p14:creationId xmlns:p14="http://schemas.microsoft.com/office/powerpoint/2010/main" val="13465202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E6427C4-2E21-4BBD-B8A1-49C5AE3BE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13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D53FC1-72EC-4C93-9D65-E9328CAAA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k</a:t>
            </a:r>
            <a:r>
              <a:rPr lang="en-US" dirty="0"/>
              <a:t>-Nearest Neighbor (</a:t>
            </a:r>
            <a:r>
              <a:rPr lang="en-US" i="1" dirty="0"/>
              <a:t>k</a:t>
            </a:r>
            <a:r>
              <a:rPr lang="en-US" dirty="0"/>
              <a:t>-NN) (Slide 1 of 2)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303644-18F7-452A-9105-1D229001EE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i="1" dirty="0"/>
              <a:t>k</a:t>
            </a:r>
            <a:r>
              <a:rPr lang="en-US" b="1" dirty="0"/>
              <a:t>-nearest neighbor</a:t>
            </a:r>
            <a:r>
              <a:rPr lang="en-US" dirty="0"/>
              <a:t>: An algorithm that classifies data examples based on their closeness to each other.</a:t>
            </a:r>
            <a:endParaRPr lang="en-US" i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521905-EE69-4741-9BAF-6375D69468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"Closeness" is distance between data points mapped to feature space.</a:t>
            </a:r>
          </a:p>
          <a:p>
            <a:r>
              <a:rPr lang="en-US" dirty="0"/>
              <a:t>Takes a plurality vote of neighboring points to determine classification.</a:t>
            </a:r>
          </a:p>
          <a:p>
            <a:r>
              <a:rPr lang="en-US" dirty="0"/>
              <a:t>Compared to logistic regression:</a:t>
            </a:r>
          </a:p>
          <a:p>
            <a:pPr lvl="1"/>
            <a:r>
              <a:rPr lang="en-US" dirty="0"/>
              <a:t>Simpler to implement.</a:t>
            </a:r>
          </a:p>
          <a:p>
            <a:pPr lvl="1"/>
            <a:r>
              <a:rPr lang="en-US" dirty="0"/>
              <a:t>Doesn't truly "learn" parameters through training.</a:t>
            </a:r>
          </a:p>
          <a:p>
            <a:pPr lvl="1"/>
            <a:r>
              <a:rPr lang="en-US" dirty="0"/>
              <a:t>Outputs a direct classification instead of a probability.</a:t>
            </a:r>
          </a:p>
          <a:p>
            <a:pPr lvl="1"/>
            <a:r>
              <a:rPr lang="en-US" dirty="0"/>
              <a:t>Performs poorly on large datasets.</a:t>
            </a:r>
          </a:p>
        </p:txBody>
      </p:sp>
    </p:spTree>
    <p:extLst>
      <p:ext uri="{BB962C8B-B14F-4D97-AF65-F5344CB8AC3E}">
        <p14:creationId xmlns:p14="http://schemas.microsoft.com/office/powerpoint/2010/main" val="33981748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0094470-B1BD-463C-92D7-DE0670E19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k</a:t>
            </a:r>
            <a:r>
              <a:rPr lang="en-US" dirty="0"/>
              <a:t>-Nearest Neighbor (</a:t>
            </a:r>
            <a:r>
              <a:rPr lang="en-US" i="1" dirty="0"/>
              <a:t>k</a:t>
            </a:r>
            <a:r>
              <a:rPr lang="en-US" dirty="0"/>
              <a:t>-NN) (Slide 2 of 2)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0D59305-10A6-44E2-8579-035166E2A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14</a:t>
            </a:fld>
            <a:endParaRPr lang="en-US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C6BABEC-093B-4E14-BC65-E77517D4F63D}"/>
              </a:ext>
            </a:extLst>
          </p:cNvPr>
          <p:cNvGrpSpPr/>
          <p:nvPr/>
        </p:nvGrpSpPr>
        <p:grpSpPr>
          <a:xfrm>
            <a:off x="904698" y="1280616"/>
            <a:ext cx="6544921" cy="4773622"/>
            <a:chOff x="904698" y="1280616"/>
            <a:chExt cx="6544921" cy="4773622"/>
          </a:xfrm>
        </p:grpSpPr>
        <p:sp>
          <p:nvSpPr>
            <p:cNvPr id="6" name="Text Box 307">
              <a:extLst>
                <a:ext uri="{FF2B5EF4-FFF2-40B4-BE49-F238E27FC236}">
                  <a16:creationId xmlns:a16="http://schemas.microsoft.com/office/drawing/2014/main" id="{4954A794-EA2A-467D-82E1-07DB13A833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14548" y="1744597"/>
              <a:ext cx="801820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cs typeface="Calibri"/>
                </a:rPr>
                <a:t>Class 0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5D951C7-110E-4B33-91E0-C236E388919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23110" y="1783962"/>
              <a:ext cx="182876" cy="182880"/>
            </a:xfrm>
            <a:prstGeom prst="ellips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8" name="Text Box 307">
              <a:extLst>
                <a:ext uri="{FF2B5EF4-FFF2-40B4-BE49-F238E27FC236}">
                  <a16:creationId xmlns:a16="http://schemas.microsoft.com/office/drawing/2014/main" id="{3A3221A0-BC57-420E-A92B-944A9135F9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14548" y="2058804"/>
              <a:ext cx="801820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cs typeface="Calibri"/>
                </a:rPr>
                <a:t>Class 1</a:t>
              </a:r>
            </a:p>
          </p:txBody>
        </p:sp>
        <p:sp>
          <p:nvSpPr>
            <p:cNvPr id="9" name="Isosceles Triangle 8">
              <a:extLst>
                <a:ext uri="{FF2B5EF4-FFF2-40B4-BE49-F238E27FC236}">
                  <a16:creationId xmlns:a16="http://schemas.microsoft.com/office/drawing/2014/main" id="{891DDD7D-B609-47B7-8763-9B820283A01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97520" y="2098169"/>
              <a:ext cx="234056" cy="182880"/>
            </a:xfrm>
            <a:prstGeom prst="triangle">
              <a:avLst/>
            </a:prstGeom>
            <a:noFill/>
            <a:ln w="28575" cap="flat" cmpd="sng" algn="ctr">
              <a:solidFill>
                <a:srgbClr val="01A1DD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0" name="Multiplication Sign 9">
              <a:extLst>
                <a:ext uri="{FF2B5EF4-FFF2-40B4-BE49-F238E27FC236}">
                  <a16:creationId xmlns:a16="http://schemas.microsoft.com/office/drawing/2014/main" id="{521032E4-5A3A-4C98-9825-D5EE5EB225B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59497" y="2372851"/>
              <a:ext cx="310101" cy="274320"/>
            </a:xfrm>
            <a:prstGeom prst="mathMultiply">
              <a:avLst/>
            </a:prstGeom>
            <a:noFill/>
            <a:ln w="28575" cap="flat" cmpd="sng" algn="ctr">
              <a:solidFill>
                <a:srgbClr val="00B05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1" name="Text Box 307">
              <a:extLst>
                <a:ext uri="{FF2B5EF4-FFF2-40B4-BE49-F238E27FC236}">
                  <a16:creationId xmlns:a16="http://schemas.microsoft.com/office/drawing/2014/main" id="{6B655541-CCDA-4CE7-8DF3-442D600183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47799" y="2379206"/>
              <a:ext cx="801820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cs typeface="Calibri"/>
                </a:rPr>
                <a:t>Example</a:t>
              </a:r>
            </a:p>
          </p:txBody>
        </p: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E0DDF112-E2C4-452C-A750-03B4B7FA98AB}"/>
                </a:ext>
              </a:extLst>
            </p:cNvPr>
            <p:cNvGrpSpPr/>
            <p:nvPr/>
          </p:nvGrpSpPr>
          <p:grpSpPr>
            <a:xfrm>
              <a:off x="904698" y="1280616"/>
              <a:ext cx="6236226" cy="4773622"/>
              <a:chOff x="904698" y="1280616"/>
              <a:chExt cx="6236226" cy="4773622"/>
            </a:xfrm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904F6185-DC70-4A70-835B-B780C216F666}"/>
                  </a:ext>
                </a:extLst>
              </p:cNvPr>
              <p:cNvGrpSpPr/>
              <p:nvPr/>
            </p:nvGrpSpPr>
            <p:grpSpPr>
              <a:xfrm>
                <a:off x="904698" y="1280616"/>
                <a:ext cx="6236226" cy="4773622"/>
                <a:chOff x="904698" y="1280616"/>
                <a:chExt cx="6236226" cy="4773622"/>
              </a:xfrm>
            </p:grpSpPr>
            <p:grpSp>
              <p:nvGrpSpPr>
                <p:cNvPr id="13" name="Group 12">
                  <a:extLst>
                    <a:ext uri="{FF2B5EF4-FFF2-40B4-BE49-F238E27FC236}">
                      <a16:creationId xmlns:a16="http://schemas.microsoft.com/office/drawing/2014/main" id="{76335919-18B7-4D1D-8B63-2A2EC67EE8EC}"/>
                    </a:ext>
                  </a:extLst>
                </p:cNvPr>
                <p:cNvGrpSpPr/>
                <p:nvPr/>
              </p:nvGrpSpPr>
              <p:grpSpPr>
                <a:xfrm>
                  <a:off x="1694381" y="1280616"/>
                  <a:ext cx="5446543" cy="4105693"/>
                  <a:chOff x="1694381" y="1280616"/>
                  <a:chExt cx="5446543" cy="4105693"/>
                </a:xfrm>
              </p:grpSpPr>
              <p:cxnSp>
                <p:nvCxnSpPr>
                  <p:cNvPr id="16" name="Straight Connector 15">
                    <a:extLst>
                      <a:ext uri="{FF2B5EF4-FFF2-40B4-BE49-F238E27FC236}">
                        <a16:creationId xmlns:a16="http://schemas.microsoft.com/office/drawing/2014/main" id="{B8E55BA5-A16B-4256-B6F9-2A907553A79A}"/>
                      </a:ext>
                    </a:extLst>
                  </p:cNvPr>
                  <p:cNvCxnSpPr/>
                  <p:nvPr/>
                </p:nvCxnSpPr>
                <p:spPr>
                  <a:xfrm>
                    <a:off x="1694381" y="1804909"/>
                    <a:ext cx="0" cy="3581400"/>
                  </a:xfrm>
                  <a:prstGeom prst="line">
                    <a:avLst/>
                  </a:prstGeom>
                  <a:ln w="28575" cap="rnd">
                    <a:solidFill>
                      <a:schemeClr val="tx1"/>
                    </a:solidFill>
                    <a:headEnd type="triangle" w="lg" len="lg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" name="Straight Connector 16">
                    <a:extLst>
                      <a:ext uri="{FF2B5EF4-FFF2-40B4-BE49-F238E27FC236}">
                        <a16:creationId xmlns:a16="http://schemas.microsoft.com/office/drawing/2014/main" id="{2A7F9462-0C8B-4789-BD9E-B6FCA71C62A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709470" y="5386309"/>
                    <a:ext cx="5431454" cy="0"/>
                  </a:xfrm>
                  <a:prstGeom prst="line">
                    <a:avLst/>
                  </a:prstGeom>
                  <a:ln w="28575" cap="rnd">
                    <a:solidFill>
                      <a:schemeClr val="tx1"/>
                    </a:solidFill>
                    <a:headEnd type="triangle" w="lg" len="lg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8" name="Oval 17">
                    <a:extLst>
                      <a:ext uri="{FF2B5EF4-FFF2-40B4-BE49-F238E27FC236}">
                        <a16:creationId xmlns:a16="http://schemas.microsoft.com/office/drawing/2014/main" id="{A49DA328-6D3E-4C7D-B134-DBE7B256FED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517967" y="3074154"/>
                    <a:ext cx="182876" cy="182880"/>
                  </a:xfrm>
                  <a:prstGeom prst="ellipse">
                    <a:avLst/>
                  </a:prstGeom>
                  <a:noFill/>
                  <a:ln w="28575" cap="flat" cmpd="sng" algn="ctr">
                    <a:solidFill>
                      <a:srgbClr val="C00000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 defTabSz="914400"/>
                    <a:endParaRPr lang="en-US" sz="1100" b="1" kern="0" dirty="0">
                      <a:solidFill>
                        <a:srgbClr val="FF0000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20" name="Oval 19">
                    <a:extLst>
                      <a:ext uri="{FF2B5EF4-FFF2-40B4-BE49-F238E27FC236}">
                        <a16:creationId xmlns:a16="http://schemas.microsoft.com/office/drawing/2014/main" id="{5DDA43AC-AA1B-48FC-99BE-01FC22DD8F4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230780" y="3241351"/>
                    <a:ext cx="182876" cy="182880"/>
                  </a:xfrm>
                  <a:prstGeom prst="ellipse">
                    <a:avLst/>
                  </a:prstGeom>
                  <a:noFill/>
                  <a:ln w="28575" cap="flat" cmpd="sng" algn="ctr">
                    <a:solidFill>
                      <a:srgbClr val="C00000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 defTabSz="914400"/>
                    <a:endParaRPr lang="en-US" sz="1100" b="1" kern="0" dirty="0">
                      <a:solidFill>
                        <a:srgbClr val="FF0000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21" name="Oval 20">
                    <a:extLst>
                      <a:ext uri="{FF2B5EF4-FFF2-40B4-BE49-F238E27FC236}">
                        <a16:creationId xmlns:a16="http://schemas.microsoft.com/office/drawing/2014/main" id="{E60DD3D5-9D70-414B-9C30-98EAEEBC054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363765" y="4052897"/>
                    <a:ext cx="182876" cy="182880"/>
                  </a:xfrm>
                  <a:prstGeom prst="ellipse">
                    <a:avLst/>
                  </a:prstGeom>
                  <a:noFill/>
                  <a:ln w="28575" cap="flat" cmpd="sng" algn="ctr">
                    <a:solidFill>
                      <a:srgbClr val="C00000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 defTabSz="914400"/>
                    <a:endParaRPr lang="en-US" sz="1100" b="1" kern="0" dirty="0">
                      <a:solidFill>
                        <a:srgbClr val="FF0000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24" name="Isosceles Triangle 23">
                    <a:extLst>
                      <a:ext uri="{FF2B5EF4-FFF2-40B4-BE49-F238E27FC236}">
                        <a16:creationId xmlns:a16="http://schemas.microsoft.com/office/drawing/2014/main" id="{4E6EAA64-00A3-42CD-B156-CCF14C0B406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87070" y="2970113"/>
                    <a:ext cx="234056" cy="182880"/>
                  </a:xfrm>
                  <a:prstGeom prst="triangle">
                    <a:avLst/>
                  </a:prstGeom>
                  <a:noFill/>
                  <a:ln w="28575" cap="flat" cmpd="sng" algn="ctr">
                    <a:solidFill>
                      <a:srgbClr val="01A1DD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 defTabSz="914400"/>
                    <a:endParaRPr lang="en-US" sz="1100" b="1" kern="0" dirty="0">
                      <a:solidFill>
                        <a:srgbClr val="FF0000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26" name="Oval 25">
                    <a:extLst>
                      <a:ext uri="{FF2B5EF4-FFF2-40B4-BE49-F238E27FC236}">
                        <a16:creationId xmlns:a16="http://schemas.microsoft.com/office/drawing/2014/main" id="{BA491D9B-4BE7-4EF8-931A-C6D02BEF09C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261160" y="3713236"/>
                    <a:ext cx="182876" cy="182880"/>
                  </a:xfrm>
                  <a:prstGeom prst="ellipse">
                    <a:avLst/>
                  </a:prstGeom>
                  <a:noFill/>
                  <a:ln w="28575" cap="flat" cmpd="sng" algn="ctr">
                    <a:solidFill>
                      <a:srgbClr val="C00000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 defTabSz="914400"/>
                    <a:endParaRPr lang="en-US" sz="1100" b="1" kern="0" dirty="0">
                      <a:solidFill>
                        <a:srgbClr val="FF0000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28" name="Isosceles Triangle 27">
                    <a:extLst>
                      <a:ext uri="{FF2B5EF4-FFF2-40B4-BE49-F238E27FC236}">
                        <a16:creationId xmlns:a16="http://schemas.microsoft.com/office/drawing/2014/main" id="{E6F4E990-71F5-4DA6-8B03-813BB34B04F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200967" y="3321630"/>
                    <a:ext cx="234056" cy="182880"/>
                  </a:xfrm>
                  <a:prstGeom prst="triangle">
                    <a:avLst/>
                  </a:prstGeom>
                  <a:noFill/>
                  <a:ln w="28575" cap="flat" cmpd="sng" algn="ctr">
                    <a:solidFill>
                      <a:srgbClr val="01A1DD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 defTabSz="914400"/>
                    <a:endParaRPr lang="en-US" sz="1100" b="1" kern="0" dirty="0">
                      <a:solidFill>
                        <a:srgbClr val="FF0000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31" name="Isosceles Triangle 30">
                    <a:extLst>
                      <a:ext uri="{FF2B5EF4-FFF2-40B4-BE49-F238E27FC236}">
                        <a16:creationId xmlns:a16="http://schemas.microsoft.com/office/drawing/2014/main" id="{50FC24D7-2E5D-4F07-A93F-55FAB9ED854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907429" y="2713770"/>
                    <a:ext cx="234056" cy="182880"/>
                  </a:xfrm>
                  <a:prstGeom prst="triangle">
                    <a:avLst/>
                  </a:prstGeom>
                  <a:noFill/>
                  <a:ln w="28575" cap="flat" cmpd="sng" algn="ctr">
                    <a:solidFill>
                      <a:srgbClr val="01A1DD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 defTabSz="914400"/>
                    <a:endParaRPr lang="en-US" sz="1100" b="1" kern="0" dirty="0">
                      <a:solidFill>
                        <a:srgbClr val="FF0000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33" name="Multiplication Sign 32">
                    <a:extLst>
                      <a:ext uri="{FF2B5EF4-FFF2-40B4-BE49-F238E27FC236}">
                        <a16:creationId xmlns:a16="http://schemas.microsoft.com/office/drawing/2014/main" id="{8504D569-DF3B-4A26-9886-3803C9E1286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501646" y="3389174"/>
                    <a:ext cx="310101" cy="274320"/>
                  </a:xfrm>
                  <a:prstGeom prst="mathMultiply">
                    <a:avLst/>
                  </a:prstGeom>
                  <a:noFill/>
                  <a:ln w="28575" cap="flat" cmpd="sng" algn="ctr">
                    <a:solidFill>
                      <a:srgbClr val="00B050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 defTabSz="914400"/>
                    <a:endParaRPr lang="en-US" sz="1100" b="1" kern="0" dirty="0">
                      <a:solidFill>
                        <a:srgbClr val="FF0000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34" name="Line 167">
                    <a:extLst>
                      <a:ext uri="{FF2B5EF4-FFF2-40B4-BE49-F238E27FC236}">
                        <a16:creationId xmlns:a16="http://schemas.microsoft.com/office/drawing/2014/main" id="{73FC82EF-081A-4B5C-8DBC-78B196390E2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2865472" y="3234905"/>
                    <a:ext cx="185282" cy="497273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 type="triangle" w="med" len="med"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35" name="Rounded Rectangle 149">
                    <a:extLst>
                      <a:ext uri="{FF2B5EF4-FFF2-40B4-BE49-F238E27FC236}">
                        <a16:creationId xmlns:a16="http://schemas.microsoft.com/office/drawing/2014/main" id="{B0CC6A78-F344-48C3-8E1E-3AD5DCCBD757}"/>
                      </a:ext>
                    </a:extLst>
                  </p:cNvPr>
                  <p:cNvSpPr/>
                  <p:nvPr/>
                </p:nvSpPr>
                <p:spPr>
                  <a:xfrm>
                    <a:off x="1780339" y="3429000"/>
                    <a:ext cx="929136" cy="406400"/>
                  </a:xfrm>
                  <a:prstGeom prst="roundRect">
                    <a:avLst/>
                  </a:prstGeom>
                  <a:gradFill flip="none" rotWithShape="0">
                    <a:gsLst>
                      <a:gs pos="0">
                        <a:srgbClr val="FFFFFF">
                          <a:lumMod val="92000"/>
                        </a:srgbClr>
                      </a:gs>
                      <a:gs pos="100000">
                        <a:srgbClr val="FFFFFF"/>
                      </a:gs>
                    </a:gsLst>
                    <a:lin ang="2700000" scaled="1"/>
                    <a:tileRect/>
                  </a:gradFill>
                  <a:ln w="25400" cap="flat" cmpd="sng" algn="ctr">
                    <a:noFill/>
                    <a:prstDash val="solid"/>
                  </a:ln>
                  <a:effectLst>
                    <a:outerShdw blurRad="38100" dist="25400" dir="2700000" sx="99000" sy="99000" algn="tl" rotWithShape="0">
                      <a:prstClr val="black">
                        <a:alpha val="75000"/>
                      </a:prstClr>
                    </a:outerShdw>
                  </a:effectLst>
                </p:spPr>
                <p:txBody>
                  <a:bodyPr anchor="ctr"/>
                  <a:lstStyle/>
                  <a:p>
                    <a:pPr lvl="0" algn="ctr" defTabSz="914400">
                      <a:defRPr/>
                    </a:pPr>
                    <a:r>
                      <a:rPr lang="en-US" sz="1300" b="1" kern="0" dirty="0">
                        <a:solidFill>
                          <a:srgbClr val="000000"/>
                        </a:solidFill>
                        <a:latin typeface="Calibri"/>
                        <a:cs typeface="Calibri"/>
                      </a:rPr>
                      <a:t>Class 0 wins vote</a:t>
                    </a:r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6" name="TextBox 35">
                        <a:extLst>
                          <a:ext uri="{FF2B5EF4-FFF2-40B4-BE49-F238E27FC236}">
                            <a16:creationId xmlns:a16="http://schemas.microsoft.com/office/drawing/2014/main" id="{D0FA9C7D-92F9-4FAF-A605-B37025740AE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918710" y="1280616"/>
                        <a:ext cx="615874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=3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118" name="TextBox 117">
                        <a:extLst>
                          <a:ext uri="{FF2B5EF4-FFF2-40B4-BE49-F238E27FC236}">
                            <a16:creationId xmlns:a16="http://schemas.microsoft.com/office/drawing/2014/main" id="{93CBA8BA-C7C7-4F27-A985-EA5999CC645E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918710" y="1280616"/>
                        <a:ext cx="615874" cy="276999"/>
                      </a:xfrm>
                      <a:prstGeom prst="rect">
                        <a:avLst/>
                      </a:prstGeom>
                      <a:blipFill>
                        <a:blip r:embed="rId2"/>
                        <a:stretch>
                          <a:fillRect l="-8911" r="-7921" b="-652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BBC6E05A-F0ED-4FEB-B899-B177578D5426}"/>
                    </a:ext>
                  </a:extLst>
                </p:cNvPr>
                <p:cNvSpPr txBox="1"/>
                <p:nvPr/>
              </p:nvSpPr>
              <p:spPr>
                <a:xfrm>
                  <a:off x="3619725" y="5592573"/>
                  <a:ext cx="1562223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/>
                    <a:t>Max Depth</a:t>
                  </a:r>
                </a:p>
              </p:txBody>
            </p:sp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6B566682-51D0-4CE8-A4FB-00A1D0D15978}"/>
                    </a:ext>
                  </a:extLst>
                </p:cNvPr>
                <p:cNvSpPr txBox="1"/>
                <p:nvPr/>
              </p:nvSpPr>
              <p:spPr>
                <a:xfrm rot="16200000">
                  <a:off x="252340" y="3391364"/>
                  <a:ext cx="1766381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/>
                    <a:t>Surface Area</a:t>
                  </a:r>
                </a:p>
              </p:txBody>
            </p:sp>
          </p:grp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EE50F80F-137A-46C6-9EAD-BBDB193A1D3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527702" y="4308157"/>
                <a:ext cx="182876" cy="182880"/>
              </a:xfrm>
              <a:prstGeom prst="ellips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F49CD95F-ECD8-4756-8154-A0803F96CD1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56820" y="4272907"/>
                <a:ext cx="182876" cy="182880"/>
              </a:xfrm>
              <a:prstGeom prst="ellips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40" name="Isosceles Triangle 39">
                <a:extLst>
                  <a:ext uri="{FF2B5EF4-FFF2-40B4-BE49-F238E27FC236}">
                    <a16:creationId xmlns:a16="http://schemas.microsoft.com/office/drawing/2014/main" id="{42FC73A3-00D3-4576-95F8-95B227AB34F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179600" y="2449511"/>
                <a:ext cx="234056" cy="182880"/>
              </a:xfrm>
              <a:prstGeom prst="triangle">
                <a:avLst/>
              </a:prstGeom>
              <a:noFill/>
              <a:ln w="28575" cap="flat" cmpd="sng" algn="ctr">
                <a:solidFill>
                  <a:srgbClr val="01A1DD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41" name="Isosceles Triangle 40">
                <a:extLst>
                  <a:ext uri="{FF2B5EF4-FFF2-40B4-BE49-F238E27FC236}">
                    <a16:creationId xmlns:a16="http://schemas.microsoft.com/office/drawing/2014/main" id="{55A3AE46-9603-47F5-A738-B6986F969B7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62888" y="2378226"/>
                <a:ext cx="234056" cy="182880"/>
              </a:xfrm>
              <a:prstGeom prst="triangle">
                <a:avLst/>
              </a:prstGeom>
              <a:noFill/>
              <a:ln w="28575" cap="flat" cmpd="sng" algn="ctr">
                <a:solidFill>
                  <a:srgbClr val="01A1DD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42" name="Isosceles Triangle 41">
                <a:extLst>
                  <a:ext uri="{FF2B5EF4-FFF2-40B4-BE49-F238E27FC236}">
                    <a16:creationId xmlns:a16="http://schemas.microsoft.com/office/drawing/2014/main" id="{C5098191-9BA0-4500-A022-798A9055E0A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362273" y="2395478"/>
                <a:ext cx="234056" cy="182880"/>
              </a:xfrm>
              <a:prstGeom prst="triangle">
                <a:avLst/>
              </a:prstGeom>
              <a:noFill/>
              <a:ln w="28575" cap="flat" cmpd="sng" algn="ctr">
                <a:solidFill>
                  <a:srgbClr val="01A1DD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43" name="Isosceles Triangle 42">
                <a:extLst>
                  <a:ext uri="{FF2B5EF4-FFF2-40B4-BE49-F238E27FC236}">
                    <a16:creationId xmlns:a16="http://schemas.microsoft.com/office/drawing/2014/main" id="{ECA7F60E-F0DC-45D6-8294-875C84E28E0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68640" y="3622196"/>
                <a:ext cx="234056" cy="182880"/>
              </a:xfrm>
              <a:prstGeom prst="triangle">
                <a:avLst/>
              </a:prstGeom>
              <a:noFill/>
              <a:ln w="28575" cap="flat" cmpd="sng" algn="ctr">
                <a:solidFill>
                  <a:srgbClr val="01A1DD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DC0EED49-A2A6-42FC-A018-D180815D631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962687" y="4451034"/>
                <a:ext cx="182876" cy="182880"/>
              </a:xfrm>
              <a:prstGeom prst="ellips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46" name="Isosceles Triangle 45">
                <a:extLst>
                  <a:ext uri="{FF2B5EF4-FFF2-40B4-BE49-F238E27FC236}">
                    <a16:creationId xmlns:a16="http://schemas.microsoft.com/office/drawing/2014/main" id="{2B4A4701-EF49-4561-9680-79E15D5E310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694257" y="3594552"/>
                <a:ext cx="234056" cy="182880"/>
              </a:xfrm>
              <a:prstGeom prst="triangle">
                <a:avLst/>
              </a:prstGeom>
              <a:noFill/>
              <a:ln w="28575" cap="flat" cmpd="sng" algn="ctr">
                <a:solidFill>
                  <a:srgbClr val="01A1DD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A2501C73-657C-4457-A83C-A5D2DDF6264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54470" y="4696154"/>
                <a:ext cx="182876" cy="182880"/>
              </a:xfrm>
              <a:prstGeom prst="ellips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A8C8F63-BAE2-4278-8B58-14EBD6C07351}"/>
                </a:ext>
              </a:extLst>
            </p:cNvPr>
            <p:cNvCxnSpPr>
              <a:stCxn id="33" idx="0"/>
              <a:endCxn id="20" idx="6"/>
            </p:cNvCxnSpPr>
            <p:nvPr/>
          </p:nvCxnSpPr>
          <p:spPr>
            <a:xfrm flipH="1" flipV="1">
              <a:off x="3413656" y="3332791"/>
              <a:ext cx="162469" cy="122268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1E92972-89FA-48F3-8187-23D37A63590C}"/>
                </a:ext>
              </a:extLst>
            </p:cNvPr>
            <p:cNvCxnSpPr>
              <a:stCxn id="33" idx="3"/>
              <a:endCxn id="26" idx="7"/>
            </p:cNvCxnSpPr>
            <p:nvPr/>
          </p:nvCxnSpPr>
          <p:spPr>
            <a:xfrm flipH="1">
              <a:off x="3417254" y="3597609"/>
              <a:ext cx="158871" cy="142409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17776F0B-95F5-40E7-87F6-986DBB358BA9}"/>
                </a:ext>
              </a:extLst>
            </p:cNvPr>
            <p:cNvCxnSpPr>
              <a:stCxn id="33" idx="2"/>
              <a:endCxn id="43" idx="0"/>
            </p:cNvCxnSpPr>
            <p:nvPr/>
          </p:nvCxnSpPr>
          <p:spPr>
            <a:xfrm>
              <a:off x="3737268" y="3597609"/>
              <a:ext cx="148400" cy="24587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Line 167">
              <a:extLst>
                <a:ext uri="{FF2B5EF4-FFF2-40B4-BE49-F238E27FC236}">
                  <a16:creationId xmlns:a16="http://schemas.microsoft.com/office/drawing/2014/main" id="{AF5C3420-F6FA-42D9-96B9-586394576DF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H="1">
              <a:off x="2946130" y="3492784"/>
              <a:ext cx="64212" cy="50508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867010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457785-72F4-4570-9E39-662336FAE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15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BA1A70-3028-40C0-A66A-750936FB8B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Choice of </a:t>
            </a:r>
            <a:r>
              <a:rPr lang="en-US" i="1" dirty="0"/>
              <a:t>k</a:t>
            </a:r>
            <a:r>
              <a:rPr lang="en-US" dirty="0"/>
              <a:t> dependent on data and output you're looking for.</a:t>
            </a:r>
          </a:p>
          <a:p>
            <a:r>
              <a:rPr lang="en-US" dirty="0"/>
              <a:t>No perfect value of </a:t>
            </a:r>
            <a:r>
              <a:rPr lang="en-US" i="1" dirty="0"/>
              <a:t>k</a:t>
            </a:r>
            <a:r>
              <a:rPr lang="en-US" dirty="0"/>
              <a:t> in all circumstances.</a:t>
            </a:r>
          </a:p>
          <a:p>
            <a:r>
              <a:rPr lang="en-US" dirty="0"/>
              <a:t>The larger </a:t>
            </a:r>
            <a:r>
              <a:rPr lang="en-US" i="1" dirty="0"/>
              <a:t>k</a:t>
            </a:r>
            <a:r>
              <a:rPr lang="en-US" dirty="0"/>
              <a:t> is, the less impact anomalies and mislabeled examples have.</a:t>
            </a:r>
          </a:p>
          <a:p>
            <a:pPr lvl="1"/>
            <a:r>
              <a:rPr lang="en-US" dirty="0"/>
              <a:t>Less distinct boundaries.</a:t>
            </a:r>
          </a:p>
          <a:p>
            <a:pPr lvl="1"/>
            <a:r>
              <a:rPr lang="en-US" dirty="0"/>
              <a:t>More computational overhead.</a:t>
            </a:r>
          </a:p>
          <a:p>
            <a:r>
              <a:rPr lang="en-US" dirty="0"/>
              <a:t>The opposite is true for smaller </a:t>
            </a:r>
            <a:r>
              <a:rPr lang="en-US" i="1" dirty="0"/>
              <a:t>k</a:t>
            </a:r>
            <a:r>
              <a:rPr lang="en-US" dirty="0"/>
              <a:t> values.</a:t>
            </a:r>
          </a:p>
          <a:p>
            <a:r>
              <a:rPr lang="en-US" dirty="0"/>
              <a:t>Always make </a:t>
            </a:r>
            <a:r>
              <a:rPr lang="en-US" i="1" dirty="0"/>
              <a:t>k</a:t>
            </a:r>
            <a:r>
              <a:rPr lang="en-US" dirty="0"/>
              <a:t> odd when you have a binary problem.</a:t>
            </a:r>
          </a:p>
          <a:p>
            <a:pPr lvl="1"/>
            <a:r>
              <a:rPr lang="en-US" dirty="0"/>
              <a:t>Prevents tie vote.</a:t>
            </a:r>
          </a:p>
          <a:p>
            <a:r>
              <a:rPr lang="en-US" dirty="0"/>
              <a:t>Bootstrapping takes square root of total number of data examples to determine </a:t>
            </a:r>
            <a:r>
              <a:rPr lang="en-US" i="1" dirty="0"/>
              <a:t>k</a:t>
            </a:r>
            <a:r>
              <a:rPr lang="en-US" dirty="0"/>
              <a:t>.</a:t>
            </a:r>
          </a:p>
          <a:p>
            <a:r>
              <a:rPr lang="en-US" dirty="0"/>
              <a:t>Cross-validation can also help you determine </a:t>
            </a:r>
            <a:r>
              <a:rPr lang="en-US" i="1" dirty="0"/>
              <a:t>k</a:t>
            </a:r>
            <a:r>
              <a:rPr lang="en-US" dirty="0"/>
              <a:t>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819476-ED1C-455C-BBAC-30720F9ED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k</a:t>
            </a:r>
            <a:r>
              <a:rPr lang="en-US" dirty="0"/>
              <a:t> Determination (Slide 1 of 2)</a:t>
            </a:r>
          </a:p>
        </p:txBody>
      </p:sp>
    </p:spTree>
    <p:extLst>
      <p:ext uri="{BB962C8B-B14F-4D97-AF65-F5344CB8AC3E}">
        <p14:creationId xmlns:p14="http://schemas.microsoft.com/office/powerpoint/2010/main" val="6393465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0094470-B1BD-463C-92D7-DE0670E19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k</a:t>
            </a:r>
            <a:r>
              <a:rPr lang="en-US" dirty="0"/>
              <a:t> Determination (Slide 2 of 2)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0D59305-10A6-44E2-8579-035166E2A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16</a:t>
            </a:fld>
            <a:endParaRPr lang="en-US" dirty="0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8CD4EFDD-3F89-493C-A4DA-7D7E9620FEA3}"/>
              </a:ext>
            </a:extLst>
          </p:cNvPr>
          <p:cNvGrpSpPr/>
          <p:nvPr/>
        </p:nvGrpSpPr>
        <p:grpSpPr>
          <a:xfrm>
            <a:off x="904698" y="1280616"/>
            <a:ext cx="6544921" cy="4773622"/>
            <a:chOff x="904698" y="1280616"/>
            <a:chExt cx="6544921" cy="4773622"/>
          </a:xfrm>
        </p:grpSpPr>
        <p:sp>
          <p:nvSpPr>
            <p:cNvPr id="51" name="Line 167">
              <a:extLst>
                <a:ext uri="{FF2B5EF4-FFF2-40B4-BE49-F238E27FC236}">
                  <a16:creationId xmlns:a16="http://schemas.microsoft.com/office/drawing/2014/main" id="{2CD23B4E-A3FB-4022-8793-EF78E000DE6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H="1" flipV="1">
              <a:off x="4153853" y="3328528"/>
              <a:ext cx="217457" cy="59978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E855BBEB-E999-481F-8813-8E892F6E71E8}"/>
                </a:ext>
              </a:extLst>
            </p:cNvPr>
            <p:cNvGrpSpPr/>
            <p:nvPr/>
          </p:nvGrpSpPr>
          <p:grpSpPr>
            <a:xfrm>
              <a:off x="904698" y="1280616"/>
              <a:ext cx="6236226" cy="4773622"/>
              <a:chOff x="904698" y="1280616"/>
              <a:chExt cx="6236226" cy="4773622"/>
            </a:xfrm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904F6185-DC70-4A70-835B-B780C216F666}"/>
                  </a:ext>
                </a:extLst>
              </p:cNvPr>
              <p:cNvGrpSpPr/>
              <p:nvPr/>
            </p:nvGrpSpPr>
            <p:grpSpPr>
              <a:xfrm>
                <a:off x="904698" y="1280616"/>
                <a:ext cx="6236226" cy="4773622"/>
                <a:chOff x="904698" y="1280616"/>
                <a:chExt cx="6236226" cy="4773622"/>
              </a:xfrm>
            </p:grpSpPr>
            <p:grpSp>
              <p:nvGrpSpPr>
                <p:cNvPr id="13" name="Group 12">
                  <a:extLst>
                    <a:ext uri="{FF2B5EF4-FFF2-40B4-BE49-F238E27FC236}">
                      <a16:creationId xmlns:a16="http://schemas.microsoft.com/office/drawing/2014/main" id="{76335919-18B7-4D1D-8B63-2A2EC67EE8EC}"/>
                    </a:ext>
                  </a:extLst>
                </p:cNvPr>
                <p:cNvGrpSpPr/>
                <p:nvPr/>
              </p:nvGrpSpPr>
              <p:grpSpPr>
                <a:xfrm>
                  <a:off x="1694381" y="1280616"/>
                  <a:ext cx="5446543" cy="4105693"/>
                  <a:chOff x="1694381" y="1280616"/>
                  <a:chExt cx="5446543" cy="4105693"/>
                </a:xfrm>
              </p:grpSpPr>
              <p:cxnSp>
                <p:nvCxnSpPr>
                  <p:cNvPr id="16" name="Straight Connector 15">
                    <a:extLst>
                      <a:ext uri="{FF2B5EF4-FFF2-40B4-BE49-F238E27FC236}">
                        <a16:creationId xmlns:a16="http://schemas.microsoft.com/office/drawing/2014/main" id="{B8E55BA5-A16B-4256-B6F9-2A907553A79A}"/>
                      </a:ext>
                    </a:extLst>
                  </p:cNvPr>
                  <p:cNvCxnSpPr/>
                  <p:nvPr/>
                </p:nvCxnSpPr>
                <p:spPr>
                  <a:xfrm>
                    <a:off x="1694381" y="1804909"/>
                    <a:ext cx="0" cy="3581400"/>
                  </a:xfrm>
                  <a:prstGeom prst="line">
                    <a:avLst/>
                  </a:prstGeom>
                  <a:ln w="28575" cap="rnd">
                    <a:solidFill>
                      <a:schemeClr val="tx1"/>
                    </a:solidFill>
                    <a:headEnd type="triangle" w="lg" len="lg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" name="Straight Connector 16">
                    <a:extLst>
                      <a:ext uri="{FF2B5EF4-FFF2-40B4-BE49-F238E27FC236}">
                        <a16:creationId xmlns:a16="http://schemas.microsoft.com/office/drawing/2014/main" id="{2A7F9462-0C8B-4789-BD9E-B6FCA71C62A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709470" y="5386309"/>
                    <a:ext cx="5431454" cy="0"/>
                  </a:xfrm>
                  <a:prstGeom prst="line">
                    <a:avLst/>
                  </a:prstGeom>
                  <a:ln w="28575" cap="rnd">
                    <a:solidFill>
                      <a:schemeClr val="tx1"/>
                    </a:solidFill>
                    <a:headEnd type="triangle" w="lg" len="lg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8" name="Oval 17">
                    <a:extLst>
                      <a:ext uri="{FF2B5EF4-FFF2-40B4-BE49-F238E27FC236}">
                        <a16:creationId xmlns:a16="http://schemas.microsoft.com/office/drawing/2014/main" id="{A49DA328-6D3E-4C7D-B134-DBE7B256FED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517967" y="3074154"/>
                    <a:ext cx="182876" cy="182880"/>
                  </a:xfrm>
                  <a:prstGeom prst="ellipse">
                    <a:avLst/>
                  </a:prstGeom>
                  <a:noFill/>
                  <a:ln w="28575" cap="flat" cmpd="sng" algn="ctr">
                    <a:solidFill>
                      <a:srgbClr val="C00000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 defTabSz="914400"/>
                    <a:endParaRPr lang="en-US" sz="1100" b="1" kern="0" dirty="0">
                      <a:solidFill>
                        <a:srgbClr val="FF0000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20" name="Oval 19">
                    <a:extLst>
                      <a:ext uri="{FF2B5EF4-FFF2-40B4-BE49-F238E27FC236}">
                        <a16:creationId xmlns:a16="http://schemas.microsoft.com/office/drawing/2014/main" id="{5DDA43AC-AA1B-48FC-99BE-01FC22DD8F4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230780" y="3241351"/>
                    <a:ext cx="182876" cy="182880"/>
                  </a:xfrm>
                  <a:prstGeom prst="ellipse">
                    <a:avLst/>
                  </a:prstGeom>
                  <a:noFill/>
                  <a:ln w="28575" cap="flat" cmpd="sng" algn="ctr">
                    <a:solidFill>
                      <a:srgbClr val="C00000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 defTabSz="914400"/>
                    <a:endParaRPr lang="en-US" sz="1100" b="1" kern="0" dirty="0">
                      <a:solidFill>
                        <a:srgbClr val="FF0000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21" name="Oval 20">
                    <a:extLst>
                      <a:ext uri="{FF2B5EF4-FFF2-40B4-BE49-F238E27FC236}">
                        <a16:creationId xmlns:a16="http://schemas.microsoft.com/office/drawing/2014/main" id="{E60DD3D5-9D70-414B-9C30-98EAEEBC054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363765" y="4052897"/>
                    <a:ext cx="182876" cy="182880"/>
                  </a:xfrm>
                  <a:prstGeom prst="ellipse">
                    <a:avLst/>
                  </a:prstGeom>
                  <a:noFill/>
                  <a:ln w="28575" cap="flat" cmpd="sng" algn="ctr">
                    <a:solidFill>
                      <a:srgbClr val="C00000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 defTabSz="914400"/>
                    <a:endParaRPr lang="en-US" sz="1100" b="1" kern="0" dirty="0">
                      <a:solidFill>
                        <a:srgbClr val="FF0000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24" name="Isosceles Triangle 23">
                    <a:extLst>
                      <a:ext uri="{FF2B5EF4-FFF2-40B4-BE49-F238E27FC236}">
                        <a16:creationId xmlns:a16="http://schemas.microsoft.com/office/drawing/2014/main" id="{4E6EAA64-00A3-42CD-B156-CCF14C0B406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87070" y="2970113"/>
                    <a:ext cx="234056" cy="182880"/>
                  </a:xfrm>
                  <a:prstGeom prst="triangle">
                    <a:avLst/>
                  </a:prstGeom>
                  <a:noFill/>
                  <a:ln w="28575" cap="flat" cmpd="sng" algn="ctr">
                    <a:solidFill>
                      <a:srgbClr val="01A1DD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 defTabSz="914400"/>
                    <a:endParaRPr lang="en-US" sz="1100" b="1" kern="0" dirty="0">
                      <a:solidFill>
                        <a:srgbClr val="FF0000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26" name="Oval 25">
                    <a:extLst>
                      <a:ext uri="{FF2B5EF4-FFF2-40B4-BE49-F238E27FC236}">
                        <a16:creationId xmlns:a16="http://schemas.microsoft.com/office/drawing/2014/main" id="{BA491D9B-4BE7-4EF8-931A-C6D02BEF09C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261160" y="3713236"/>
                    <a:ext cx="182876" cy="182880"/>
                  </a:xfrm>
                  <a:prstGeom prst="ellipse">
                    <a:avLst/>
                  </a:prstGeom>
                  <a:noFill/>
                  <a:ln w="28575" cap="flat" cmpd="sng" algn="ctr">
                    <a:solidFill>
                      <a:srgbClr val="C00000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 defTabSz="914400"/>
                    <a:endParaRPr lang="en-US" sz="1100" b="1" kern="0" dirty="0">
                      <a:solidFill>
                        <a:srgbClr val="FF0000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28" name="Isosceles Triangle 27">
                    <a:extLst>
                      <a:ext uri="{FF2B5EF4-FFF2-40B4-BE49-F238E27FC236}">
                        <a16:creationId xmlns:a16="http://schemas.microsoft.com/office/drawing/2014/main" id="{E6F4E990-71F5-4DA6-8B03-813BB34B04F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200967" y="3321630"/>
                    <a:ext cx="234056" cy="182880"/>
                  </a:xfrm>
                  <a:prstGeom prst="triangle">
                    <a:avLst/>
                  </a:prstGeom>
                  <a:noFill/>
                  <a:ln w="28575" cap="flat" cmpd="sng" algn="ctr">
                    <a:solidFill>
                      <a:srgbClr val="01A1DD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 defTabSz="914400"/>
                    <a:endParaRPr lang="en-US" sz="1100" b="1" kern="0" dirty="0">
                      <a:solidFill>
                        <a:srgbClr val="FF0000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31" name="Isosceles Triangle 30">
                    <a:extLst>
                      <a:ext uri="{FF2B5EF4-FFF2-40B4-BE49-F238E27FC236}">
                        <a16:creationId xmlns:a16="http://schemas.microsoft.com/office/drawing/2014/main" id="{50FC24D7-2E5D-4F07-A93F-55FAB9ED854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907429" y="2713770"/>
                    <a:ext cx="234056" cy="182880"/>
                  </a:xfrm>
                  <a:prstGeom prst="triangle">
                    <a:avLst/>
                  </a:prstGeom>
                  <a:noFill/>
                  <a:ln w="28575" cap="flat" cmpd="sng" algn="ctr">
                    <a:solidFill>
                      <a:srgbClr val="01A1DD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 defTabSz="914400"/>
                    <a:endParaRPr lang="en-US" sz="1100" b="1" kern="0" dirty="0">
                      <a:solidFill>
                        <a:srgbClr val="FF0000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33" name="Multiplication Sign 32">
                    <a:extLst>
                      <a:ext uri="{FF2B5EF4-FFF2-40B4-BE49-F238E27FC236}">
                        <a16:creationId xmlns:a16="http://schemas.microsoft.com/office/drawing/2014/main" id="{8504D569-DF3B-4A26-9886-3803C9E1286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501646" y="3389174"/>
                    <a:ext cx="310101" cy="274320"/>
                  </a:xfrm>
                  <a:prstGeom prst="mathMultiply">
                    <a:avLst/>
                  </a:prstGeom>
                  <a:noFill/>
                  <a:ln w="28575" cap="flat" cmpd="sng" algn="ctr">
                    <a:solidFill>
                      <a:srgbClr val="00B050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 defTabSz="914400"/>
                    <a:endParaRPr lang="en-US" sz="1100" b="1" kern="0" dirty="0">
                      <a:solidFill>
                        <a:srgbClr val="FF0000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34" name="Line 167">
                    <a:extLst>
                      <a:ext uri="{FF2B5EF4-FFF2-40B4-BE49-F238E27FC236}">
                        <a16:creationId xmlns:a16="http://schemas.microsoft.com/office/drawing/2014/main" id="{73FC82EF-081A-4B5C-8DBC-78B196390E2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5400000" flipV="1">
                    <a:off x="4336909" y="2947397"/>
                    <a:ext cx="105251" cy="345883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 type="triangle" w="med" len="med"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6" name="TextBox 35">
                        <a:extLst>
                          <a:ext uri="{FF2B5EF4-FFF2-40B4-BE49-F238E27FC236}">
                            <a16:creationId xmlns:a16="http://schemas.microsoft.com/office/drawing/2014/main" id="{D0FA9C7D-92F9-4FAF-A605-B37025740AE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918710" y="1280616"/>
                        <a:ext cx="615874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=5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36" name="TextBox 35">
                        <a:extLst>
                          <a:ext uri="{FF2B5EF4-FFF2-40B4-BE49-F238E27FC236}">
                            <a16:creationId xmlns:a16="http://schemas.microsoft.com/office/drawing/2014/main" id="{D0FA9C7D-92F9-4FAF-A605-B37025740AE2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918710" y="1280616"/>
                        <a:ext cx="615874" cy="276999"/>
                      </a:xfrm>
                      <a:prstGeom prst="rect">
                        <a:avLst/>
                      </a:prstGeom>
                      <a:blipFill>
                        <a:blip r:embed="rId2"/>
                        <a:stretch>
                          <a:fillRect l="-8911" r="-8911" b="-652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BBC6E05A-F0ED-4FEB-B899-B177578D5426}"/>
                    </a:ext>
                  </a:extLst>
                </p:cNvPr>
                <p:cNvSpPr txBox="1"/>
                <p:nvPr/>
              </p:nvSpPr>
              <p:spPr>
                <a:xfrm>
                  <a:off x="3619725" y="5592573"/>
                  <a:ext cx="1562223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/>
                    <a:t>Max Depth</a:t>
                  </a:r>
                </a:p>
              </p:txBody>
            </p:sp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6B566682-51D0-4CE8-A4FB-00A1D0D15978}"/>
                    </a:ext>
                  </a:extLst>
                </p:cNvPr>
                <p:cNvSpPr txBox="1"/>
                <p:nvPr/>
              </p:nvSpPr>
              <p:spPr>
                <a:xfrm rot="16200000">
                  <a:off x="252340" y="3391364"/>
                  <a:ext cx="1766381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/>
                    <a:t>Surface Area</a:t>
                  </a:r>
                </a:p>
              </p:txBody>
            </p:sp>
          </p:grp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EE50F80F-137A-46C6-9EAD-BBDB193A1D3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527702" y="4308157"/>
                <a:ext cx="182876" cy="182880"/>
              </a:xfrm>
              <a:prstGeom prst="ellips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F49CD95F-ECD8-4756-8154-A0803F96CD1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56820" y="4272907"/>
                <a:ext cx="182876" cy="182880"/>
              </a:xfrm>
              <a:prstGeom prst="ellips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40" name="Isosceles Triangle 39">
                <a:extLst>
                  <a:ext uri="{FF2B5EF4-FFF2-40B4-BE49-F238E27FC236}">
                    <a16:creationId xmlns:a16="http://schemas.microsoft.com/office/drawing/2014/main" id="{42FC73A3-00D3-4576-95F8-95B227AB34F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179600" y="2449511"/>
                <a:ext cx="234056" cy="182880"/>
              </a:xfrm>
              <a:prstGeom prst="triangle">
                <a:avLst/>
              </a:prstGeom>
              <a:noFill/>
              <a:ln w="28575" cap="flat" cmpd="sng" algn="ctr">
                <a:solidFill>
                  <a:srgbClr val="01A1DD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41" name="Isosceles Triangle 40">
                <a:extLst>
                  <a:ext uri="{FF2B5EF4-FFF2-40B4-BE49-F238E27FC236}">
                    <a16:creationId xmlns:a16="http://schemas.microsoft.com/office/drawing/2014/main" id="{55A3AE46-9603-47F5-A738-B6986F969B7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62888" y="2378226"/>
                <a:ext cx="234056" cy="182880"/>
              </a:xfrm>
              <a:prstGeom prst="triangle">
                <a:avLst/>
              </a:prstGeom>
              <a:noFill/>
              <a:ln w="28575" cap="flat" cmpd="sng" algn="ctr">
                <a:solidFill>
                  <a:srgbClr val="01A1DD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42" name="Isosceles Triangle 41">
                <a:extLst>
                  <a:ext uri="{FF2B5EF4-FFF2-40B4-BE49-F238E27FC236}">
                    <a16:creationId xmlns:a16="http://schemas.microsoft.com/office/drawing/2014/main" id="{C5098191-9BA0-4500-A022-798A9055E0A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362273" y="2395478"/>
                <a:ext cx="234056" cy="182880"/>
              </a:xfrm>
              <a:prstGeom prst="triangle">
                <a:avLst/>
              </a:prstGeom>
              <a:noFill/>
              <a:ln w="28575" cap="flat" cmpd="sng" algn="ctr">
                <a:solidFill>
                  <a:srgbClr val="01A1DD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43" name="Isosceles Triangle 42">
                <a:extLst>
                  <a:ext uri="{FF2B5EF4-FFF2-40B4-BE49-F238E27FC236}">
                    <a16:creationId xmlns:a16="http://schemas.microsoft.com/office/drawing/2014/main" id="{ECA7F60E-F0DC-45D6-8294-875C84E28E0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68640" y="3622196"/>
                <a:ext cx="234056" cy="182880"/>
              </a:xfrm>
              <a:prstGeom prst="triangle">
                <a:avLst/>
              </a:prstGeom>
              <a:noFill/>
              <a:ln w="28575" cap="flat" cmpd="sng" algn="ctr">
                <a:solidFill>
                  <a:srgbClr val="01A1DD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DC0EED49-A2A6-42FC-A018-D180815D631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962687" y="4451034"/>
                <a:ext cx="182876" cy="182880"/>
              </a:xfrm>
              <a:prstGeom prst="ellips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46" name="Isosceles Triangle 45">
                <a:extLst>
                  <a:ext uri="{FF2B5EF4-FFF2-40B4-BE49-F238E27FC236}">
                    <a16:creationId xmlns:a16="http://schemas.microsoft.com/office/drawing/2014/main" id="{2B4A4701-EF49-4561-9680-79E15D5E310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694257" y="3594552"/>
                <a:ext cx="234056" cy="182880"/>
              </a:xfrm>
              <a:prstGeom prst="triangle">
                <a:avLst/>
              </a:prstGeom>
              <a:noFill/>
              <a:ln w="28575" cap="flat" cmpd="sng" algn="ctr">
                <a:solidFill>
                  <a:srgbClr val="01A1DD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A2501C73-657C-4457-A83C-A5D2DDF6264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54470" y="4696154"/>
                <a:ext cx="182876" cy="182880"/>
              </a:xfrm>
              <a:prstGeom prst="ellips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94268FD-7CEA-44DD-8C90-355B4A7F9340}"/>
                </a:ext>
              </a:extLst>
            </p:cNvPr>
            <p:cNvCxnSpPr>
              <a:stCxn id="33" idx="0"/>
              <a:endCxn id="20" idx="6"/>
            </p:cNvCxnSpPr>
            <p:nvPr/>
          </p:nvCxnSpPr>
          <p:spPr>
            <a:xfrm flipH="1" flipV="1">
              <a:off x="3413656" y="3332791"/>
              <a:ext cx="162469" cy="122268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00DCD62F-B980-4557-A961-018BA7A139CB}"/>
                </a:ext>
              </a:extLst>
            </p:cNvPr>
            <p:cNvCxnSpPr>
              <a:stCxn id="33" idx="3"/>
              <a:endCxn id="26" idx="7"/>
            </p:cNvCxnSpPr>
            <p:nvPr/>
          </p:nvCxnSpPr>
          <p:spPr>
            <a:xfrm flipH="1">
              <a:off x="3417254" y="3597609"/>
              <a:ext cx="158871" cy="142409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D14504E-F38B-443F-9A58-24A9A6E9C4B5}"/>
                </a:ext>
              </a:extLst>
            </p:cNvPr>
            <p:cNvCxnSpPr>
              <a:stCxn id="33" idx="2"/>
              <a:endCxn id="43" idx="0"/>
            </p:cNvCxnSpPr>
            <p:nvPr/>
          </p:nvCxnSpPr>
          <p:spPr>
            <a:xfrm>
              <a:off x="3737268" y="3597609"/>
              <a:ext cx="148400" cy="24587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9B7C2013-9012-4B0D-A6F0-15D239F0EF13}"/>
                </a:ext>
              </a:extLst>
            </p:cNvPr>
            <p:cNvCxnSpPr>
              <a:stCxn id="33" idx="1"/>
              <a:endCxn id="24" idx="2"/>
            </p:cNvCxnSpPr>
            <p:nvPr/>
          </p:nvCxnSpPr>
          <p:spPr>
            <a:xfrm flipV="1">
              <a:off x="3737268" y="3152993"/>
              <a:ext cx="249802" cy="302066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7FB1071-ADDB-4E7C-A69F-CADC919EC44B}"/>
                </a:ext>
              </a:extLst>
            </p:cNvPr>
            <p:cNvCxnSpPr>
              <a:stCxn id="33" idx="1"/>
              <a:endCxn id="28" idx="1"/>
            </p:cNvCxnSpPr>
            <p:nvPr/>
          </p:nvCxnSpPr>
          <p:spPr>
            <a:xfrm flipV="1">
              <a:off x="3737268" y="3413070"/>
              <a:ext cx="522213" cy="41989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Rounded Rectangle 149">
              <a:extLst>
                <a:ext uri="{FF2B5EF4-FFF2-40B4-BE49-F238E27FC236}">
                  <a16:creationId xmlns:a16="http://schemas.microsoft.com/office/drawing/2014/main" id="{A7BBDF3F-C1AB-4F9A-98BD-A921CD4EFB04}"/>
                </a:ext>
              </a:extLst>
            </p:cNvPr>
            <p:cNvSpPr/>
            <p:nvPr/>
          </p:nvSpPr>
          <p:spPr>
            <a:xfrm>
              <a:off x="4569648" y="3147472"/>
              <a:ext cx="929136" cy="406400"/>
            </a:xfrm>
            <a:prstGeom prst="roundRect">
              <a:avLst/>
            </a:prstGeom>
            <a:gradFill flip="none" rotWithShape="0">
              <a:gsLst>
                <a:gs pos="0">
                  <a:srgbClr val="FFFFFF">
                    <a:lumMod val="92000"/>
                  </a:srgbClr>
                </a:gs>
                <a:gs pos="100000">
                  <a:srgbClr val="FFFFFF"/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>
              <a:outerShdw blurRad="38100" dist="25400" dir="2700000" sx="99000" sy="99000" algn="tl" rotWithShape="0">
                <a:prstClr val="black">
                  <a:alpha val="75000"/>
                </a:prstClr>
              </a:outerShdw>
            </a:effectLst>
          </p:spPr>
          <p:txBody>
            <a:bodyPr anchor="ctr"/>
            <a:lstStyle/>
            <a:p>
              <a:pPr lvl="0" algn="ctr" defTabSz="914400">
                <a:defRPr/>
              </a:pPr>
              <a:r>
                <a:rPr lang="en-US" sz="1300" b="1" kern="0" dirty="0">
                  <a:solidFill>
                    <a:srgbClr val="000000"/>
                  </a:solidFill>
                  <a:latin typeface="Calibri"/>
                  <a:cs typeface="Calibri"/>
                </a:rPr>
                <a:t>Class 1 wins vote</a:t>
              </a:r>
            </a:p>
          </p:txBody>
        </p:sp>
        <p:sp>
          <p:nvSpPr>
            <p:cNvPr id="53" name="Line 167">
              <a:extLst>
                <a:ext uri="{FF2B5EF4-FFF2-40B4-BE49-F238E27FC236}">
                  <a16:creationId xmlns:a16="http://schemas.microsoft.com/office/drawing/2014/main" id="{6021C257-AE81-4993-8A38-F97816892D7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H="1" flipV="1">
              <a:off x="4446590" y="3275013"/>
              <a:ext cx="50798" cy="18097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0" name="Text Box 307">
              <a:extLst>
                <a:ext uri="{FF2B5EF4-FFF2-40B4-BE49-F238E27FC236}">
                  <a16:creationId xmlns:a16="http://schemas.microsoft.com/office/drawing/2014/main" id="{4E99D6FF-C8A3-42F7-82E9-F6A189DA04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14548" y="1744597"/>
              <a:ext cx="801820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cs typeface="Calibri"/>
                </a:rPr>
                <a:t>Class 0</a:t>
              </a: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D5E0803A-AA7D-4119-9C73-2CE7068F2AD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23110" y="1783962"/>
              <a:ext cx="182876" cy="182880"/>
            </a:xfrm>
            <a:prstGeom prst="ellips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62" name="Text Box 307">
              <a:extLst>
                <a:ext uri="{FF2B5EF4-FFF2-40B4-BE49-F238E27FC236}">
                  <a16:creationId xmlns:a16="http://schemas.microsoft.com/office/drawing/2014/main" id="{6E3E0650-B7B4-42F4-8E5A-F15B520648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14548" y="2058804"/>
              <a:ext cx="801820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cs typeface="Calibri"/>
                </a:rPr>
                <a:t>Class 1</a:t>
              </a:r>
            </a:p>
          </p:txBody>
        </p:sp>
        <p:sp>
          <p:nvSpPr>
            <p:cNvPr id="63" name="Isosceles Triangle 62">
              <a:extLst>
                <a:ext uri="{FF2B5EF4-FFF2-40B4-BE49-F238E27FC236}">
                  <a16:creationId xmlns:a16="http://schemas.microsoft.com/office/drawing/2014/main" id="{772F16EF-827D-41CE-9D96-7896A1F6777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97520" y="2098169"/>
              <a:ext cx="234056" cy="182880"/>
            </a:xfrm>
            <a:prstGeom prst="triangle">
              <a:avLst/>
            </a:prstGeom>
            <a:noFill/>
            <a:ln w="28575" cap="flat" cmpd="sng" algn="ctr">
              <a:solidFill>
                <a:srgbClr val="01A1DD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64" name="Multiplication Sign 63">
              <a:extLst>
                <a:ext uri="{FF2B5EF4-FFF2-40B4-BE49-F238E27FC236}">
                  <a16:creationId xmlns:a16="http://schemas.microsoft.com/office/drawing/2014/main" id="{5F421753-612B-49A0-9B3D-6214529F653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59497" y="2372851"/>
              <a:ext cx="310101" cy="274320"/>
            </a:xfrm>
            <a:prstGeom prst="mathMultiply">
              <a:avLst/>
            </a:prstGeom>
            <a:noFill/>
            <a:ln w="28575" cap="flat" cmpd="sng" algn="ctr">
              <a:solidFill>
                <a:srgbClr val="00B05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65" name="Text Box 307">
              <a:extLst>
                <a:ext uri="{FF2B5EF4-FFF2-40B4-BE49-F238E27FC236}">
                  <a16:creationId xmlns:a16="http://schemas.microsoft.com/office/drawing/2014/main" id="{5F417412-0A16-4DF4-888E-2C6A181CF1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47799" y="2379206"/>
              <a:ext cx="801820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cs typeface="Calibri"/>
                </a:rPr>
                <a:t>Example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253664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8DE99B-896D-496A-A121-0719FF420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17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0E4AE5-90DD-4494-AB71-A99A1A793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Guidelines for Training </a:t>
            </a:r>
            <a:r>
              <a:rPr lang="en-US" i="1" dirty="0"/>
              <a:t>k</a:t>
            </a:r>
            <a:r>
              <a:rPr lang="en-US" dirty="0"/>
              <a:t>-NN Models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FAC192-A6B9-43AB-B4DE-5117E1DC34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that lower </a:t>
            </a:r>
            <a:r>
              <a:rPr lang="en-US" i="1" dirty="0"/>
              <a:t>k</a:t>
            </a:r>
            <a:r>
              <a:rPr lang="en-US" dirty="0"/>
              <a:t> values make classification boundaries more distinct but less effective at minimizing noise, and vice versa.</a:t>
            </a:r>
          </a:p>
          <a:p>
            <a:r>
              <a:rPr lang="en-US" dirty="0"/>
              <a:t>Consider making </a:t>
            </a:r>
            <a:r>
              <a:rPr lang="en-US" i="1" dirty="0"/>
              <a:t>k</a:t>
            </a:r>
            <a:r>
              <a:rPr lang="en-US" dirty="0"/>
              <a:t> odd for binary classification problems.</a:t>
            </a:r>
          </a:p>
          <a:p>
            <a:r>
              <a:rPr lang="en-US" dirty="0"/>
              <a:t>Consider using a bootstrapping method to select a good </a:t>
            </a:r>
            <a:r>
              <a:rPr lang="en-US" i="1" dirty="0"/>
              <a:t>k</a:t>
            </a:r>
            <a:r>
              <a:rPr lang="en-US" dirty="0"/>
              <a:t> value.</a:t>
            </a:r>
          </a:p>
          <a:p>
            <a:r>
              <a:rPr lang="en-US" dirty="0"/>
              <a:t>Consider using cross-validation to select a good </a:t>
            </a:r>
            <a:r>
              <a:rPr lang="en-US" i="1" dirty="0"/>
              <a:t>k</a:t>
            </a:r>
            <a:r>
              <a:rPr lang="en-US" dirty="0"/>
              <a:t> value.</a:t>
            </a:r>
          </a:p>
          <a:p>
            <a:r>
              <a:rPr lang="en-US" dirty="0"/>
              <a:t>Consider using </a:t>
            </a:r>
            <a:r>
              <a:rPr lang="en-US" i="1" dirty="0"/>
              <a:t>k</a:t>
            </a:r>
            <a:r>
              <a:rPr lang="en-US" dirty="0"/>
              <a:t>-NN over logistic regression when simplicity of implementation is important, and when working with smaller datasets.</a:t>
            </a:r>
          </a:p>
        </p:txBody>
      </p:sp>
    </p:spTree>
    <p:extLst>
      <p:ext uri="{BB962C8B-B14F-4D97-AF65-F5344CB8AC3E}">
        <p14:creationId xmlns:p14="http://schemas.microsoft.com/office/powerpoint/2010/main" val="28646019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7B895F3-E1C9-4D38-8C73-427F137ED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D95553-8A17-4D7D-980E-7570276152C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Training a </a:t>
            </a:r>
            <a:r>
              <a:rPr lang="en-US" i="1" dirty="0"/>
              <a:t>k</a:t>
            </a:r>
            <a:r>
              <a:rPr lang="en-US" dirty="0"/>
              <a:t>-NN Model</a:t>
            </a:r>
          </a:p>
        </p:txBody>
      </p:sp>
    </p:spTree>
    <p:extLst>
      <p:ext uri="{BB962C8B-B14F-4D97-AF65-F5344CB8AC3E}">
        <p14:creationId xmlns:p14="http://schemas.microsoft.com/office/powerpoint/2010/main" val="7793471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8768B6A-AFFA-4B8B-AC39-FF0F927C9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Support-Vector Machines (SVMs)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19028C7-2497-471F-8024-4F9E0FFF8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Text Box 307">
            <a:extLst>
              <a:ext uri="{FF2B5EF4-FFF2-40B4-BE49-F238E27FC236}">
                <a16:creationId xmlns:a16="http://schemas.microsoft.com/office/drawing/2014/main" id="{D073D27E-BF5C-4940-98A9-2943EF670F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87384" y="1384313"/>
            <a:ext cx="80182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</a:rPr>
              <a:t>Class 0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57986E9-FE4B-479F-A36F-5B5D6CBC8E8E}"/>
              </a:ext>
            </a:extLst>
          </p:cNvPr>
          <p:cNvSpPr>
            <a:spLocks noChangeAspect="1"/>
          </p:cNvSpPr>
          <p:nvPr/>
        </p:nvSpPr>
        <p:spPr>
          <a:xfrm>
            <a:off x="7795946" y="1423678"/>
            <a:ext cx="182876" cy="182880"/>
          </a:xfrm>
          <a:prstGeom prst="ellipse">
            <a:avLst/>
          </a:prstGeom>
          <a:noFill/>
          <a:ln w="28575" cap="flat" cmpd="sng" algn="ctr">
            <a:solidFill>
              <a:srgbClr val="C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/>
            <a:endParaRPr lang="en-US" sz="1100" b="1" kern="0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8" name="Text Box 307">
            <a:extLst>
              <a:ext uri="{FF2B5EF4-FFF2-40B4-BE49-F238E27FC236}">
                <a16:creationId xmlns:a16="http://schemas.microsoft.com/office/drawing/2014/main" id="{D53BB881-D99F-48BE-8F2A-C9C3880B4D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87384" y="1698520"/>
            <a:ext cx="80182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</a:rPr>
              <a:t>Class 1</a:t>
            </a:r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491AAA74-67EF-48E7-AB0A-503F77231BC0}"/>
              </a:ext>
            </a:extLst>
          </p:cNvPr>
          <p:cNvSpPr>
            <a:spLocks noChangeAspect="1"/>
          </p:cNvSpPr>
          <p:nvPr/>
        </p:nvSpPr>
        <p:spPr>
          <a:xfrm>
            <a:off x="7770356" y="1737885"/>
            <a:ext cx="234056" cy="182880"/>
          </a:xfrm>
          <a:prstGeom prst="triangle">
            <a:avLst/>
          </a:prstGeom>
          <a:noFill/>
          <a:ln w="28575" cap="flat" cmpd="sng" algn="ctr">
            <a:solidFill>
              <a:srgbClr val="01A1DD"/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/>
            <a:endParaRPr lang="en-US" sz="1100" b="1" kern="0" dirty="0">
              <a:solidFill>
                <a:srgbClr val="FF0000"/>
              </a:solidFill>
              <a:latin typeface="Arial"/>
            </a:endParaRP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6EC28837-9950-4D1B-B3A4-0EA1726E3627}"/>
              </a:ext>
            </a:extLst>
          </p:cNvPr>
          <p:cNvGrpSpPr/>
          <p:nvPr/>
        </p:nvGrpSpPr>
        <p:grpSpPr>
          <a:xfrm>
            <a:off x="851790" y="1163717"/>
            <a:ext cx="6550626" cy="4867813"/>
            <a:chOff x="851790" y="1163717"/>
            <a:chExt cx="6550626" cy="4867813"/>
          </a:xfrm>
        </p:grpSpPr>
        <p:sp>
          <p:nvSpPr>
            <p:cNvPr id="55" name="Line 167">
              <a:extLst>
                <a:ext uri="{FF2B5EF4-FFF2-40B4-BE49-F238E27FC236}">
                  <a16:creationId xmlns:a16="http://schemas.microsoft.com/office/drawing/2014/main" id="{D88A2049-7CB7-482A-886E-FD278F6F982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H="1" flipV="1">
              <a:off x="3419484" y="2827202"/>
              <a:ext cx="57383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3" name="Line 167">
              <a:extLst>
                <a:ext uri="{FF2B5EF4-FFF2-40B4-BE49-F238E27FC236}">
                  <a16:creationId xmlns:a16="http://schemas.microsoft.com/office/drawing/2014/main" id="{3E0F0BBC-EA8D-4ADE-AB4A-E9F09E9B72A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H="1" flipV="1">
              <a:off x="4683647" y="4092202"/>
              <a:ext cx="279415" cy="35073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E1520462-F9C8-4B20-A36A-6597F4F85762}"/>
                </a:ext>
              </a:extLst>
            </p:cNvPr>
            <p:cNvGrpSpPr/>
            <p:nvPr/>
          </p:nvGrpSpPr>
          <p:grpSpPr>
            <a:xfrm>
              <a:off x="851790" y="1163717"/>
              <a:ext cx="6550626" cy="4867813"/>
              <a:chOff x="851790" y="1163717"/>
              <a:chExt cx="6550626" cy="4867813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8B316C8B-3A83-47C9-B49A-9A65378F04EF}"/>
                  </a:ext>
                </a:extLst>
              </p:cNvPr>
              <p:cNvSpPr/>
              <p:nvPr/>
            </p:nvSpPr>
            <p:spPr>
              <a:xfrm>
                <a:off x="2248786" y="1728152"/>
                <a:ext cx="4646428" cy="3934046"/>
              </a:xfrm>
              <a:prstGeom prst="rect">
                <a:avLst/>
              </a:prstGeom>
              <a:noFill/>
              <a:ln w="28575" cap="flat" cmpd="sng" algn="ctr">
                <a:solidFill>
                  <a:schemeClr val="tx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F5DAA14-E341-45F4-8F71-664630DD1BBB}"/>
                  </a:ext>
                </a:extLst>
              </p:cNvPr>
              <p:cNvSpPr txBox="1"/>
              <p:nvPr/>
            </p:nvSpPr>
            <p:spPr>
              <a:xfrm>
                <a:off x="2129683" y="5662198"/>
                <a:ext cx="476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0.0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0D5D4FA-4A40-4FEC-9AF9-F93A2933A62F}"/>
                  </a:ext>
                </a:extLst>
              </p:cNvPr>
              <p:cNvSpPr txBox="1"/>
              <p:nvPr/>
            </p:nvSpPr>
            <p:spPr>
              <a:xfrm>
                <a:off x="6657008" y="5662198"/>
                <a:ext cx="4764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2.0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B5B4152-0AAF-422E-B726-FC458BA4DD7D}"/>
                  </a:ext>
                </a:extLst>
              </p:cNvPr>
              <p:cNvSpPr txBox="1"/>
              <p:nvPr/>
            </p:nvSpPr>
            <p:spPr>
              <a:xfrm>
                <a:off x="4333794" y="5662198"/>
                <a:ext cx="4764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1.0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4279F17-36CC-4130-B9A7-87C97A388F08}"/>
                  </a:ext>
                </a:extLst>
              </p:cNvPr>
              <p:cNvSpPr txBox="1"/>
              <p:nvPr/>
            </p:nvSpPr>
            <p:spPr>
              <a:xfrm>
                <a:off x="1751109" y="3510509"/>
                <a:ext cx="4764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1.0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088DB2F-3B1F-44C5-BAA5-99B24AB46F9B}"/>
                  </a:ext>
                </a:extLst>
              </p:cNvPr>
              <p:cNvSpPr txBox="1"/>
              <p:nvPr/>
            </p:nvSpPr>
            <p:spPr>
              <a:xfrm>
                <a:off x="1751109" y="1543486"/>
                <a:ext cx="4764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2.0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E43EE04-5FBD-4C05-88A5-33408A25CC26}"/>
                  </a:ext>
                </a:extLst>
              </p:cNvPr>
              <p:cNvSpPr txBox="1"/>
              <p:nvPr/>
            </p:nvSpPr>
            <p:spPr>
              <a:xfrm>
                <a:off x="1772374" y="5382863"/>
                <a:ext cx="476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0.0</a:t>
                </a:r>
              </a:p>
            </p:txBody>
          </p:sp>
          <p:sp>
            <p:nvSpPr>
              <p:cNvPr id="18" name="Isosceles Triangle 17">
                <a:extLst>
                  <a:ext uri="{FF2B5EF4-FFF2-40B4-BE49-F238E27FC236}">
                    <a16:creationId xmlns:a16="http://schemas.microsoft.com/office/drawing/2014/main" id="{88983A7F-65CD-478B-8ED4-C809A14EF61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778537" y="4418830"/>
                <a:ext cx="234056" cy="182880"/>
              </a:xfrm>
              <a:prstGeom prst="triangle">
                <a:avLst/>
              </a:prstGeom>
              <a:noFill/>
              <a:ln w="28575" cap="flat" cmpd="sng" algn="ctr">
                <a:solidFill>
                  <a:srgbClr val="01A1DD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3FD3EB6D-1D09-4837-A74C-5ECCAB981A2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36478" y="2445224"/>
                <a:ext cx="182876" cy="182880"/>
              </a:xfrm>
              <a:prstGeom prst="ellips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5D8047D5-D4B0-43A7-8478-EC439886CC8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53602" y="2587436"/>
                <a:ext cx="182876" cy="182880"/>
              </a:xfrm>
              <a:prstGeom prst="ellips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E0FE5AD1-181B-415C-91C4-33276F39E89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149181" y="2633955"/>
                <a:ext cx="182876" cy="182880"/>
              </a:xfrm>
              <a:prstGeom prst="ellips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96745E53-7D6D-45D4-A87A-3DD657A99E6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47111" y="2770316"/>
                <a:ext cx="182876" cy="182880"/>
              </a:xfrm>
              <a:prstGeom prst="ellips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66E8C6D9-BD56-47E4-878F-FD41AA021CE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64235" y="2906677"/>
                <a:ext cx="182876" cy="182880"/>
              </a:xfrm>
              <a:prstGeom prst="ellips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1576CBDF-5C96-4077-9C7C-B17C4594397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602228" y="3156783"/>
                <a:ext cx="182876" cy="182880"/>
              </a:xfrm>
              <a:prstGeom prst="ellips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9F1290C4-B50A-419F-AB42-AD5D04D9B5B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70726" y="3013626"/>
                <a:ext cx="182876" cy="182880"/>
              </a:xfrm>
              <a:prstGeom prst="ellips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F77CF5C4-9D0D-44D6-B68E-9A2A093B54C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328479" y="2878673"/>
                <a:ext cx="182876" cy="182880"/>
              </a:xfrm>
              <a:prstGeom prst="ellips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15ADC4E4-7EE4-4EBC-B3A4-F5C56D179E3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16635" y="3059077"/>
                <a:ext cx="182876" cy="182880"/>
              </a:xfrm>
              <a:prstGeom prst="ellips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53415FC4-7CB0-4867-BCB1-14D49075B77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33759" y="3164958"/>
                <a:ext cx="182876" cy="182880"/>
              </a:xfrm>
              <a:prstGeom prst="ellips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7B22AB33-45D7-4F11-864D-83583C69A1D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181146" y="3020578"/>
                <a:ext cx="182876" cy="182880"/>
              </a:xfrm>
              <a:prstGeom prst="ellips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E6AB8DCB-ACCE-4006-8781-DA8FA5F09A7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76711" y="2747057"/>
                <a:ext cx="182876" cy="182880"/>
              </a:xfrm>
              <a:prstGeom prst="ellips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31" name="Isosceles Triangle 30">
                <a:extLst>
                  <a:ext uri="{FF2B5EF4-FFF2-40B4-BE49-F238E27FC236}">
                    <a16:creationId xmlns:a16="http://schemas.microsoft.com/office/drawing/2014/main" id="{51D59C34-C900-47B3-BA4C-EE90E818C0E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436209" y="4322663"/>
                <a:ext cx="234056" cy="182880"/>
              </a:xfrm>
              <a:prstGeom prst="triangle">
                <a:avLst/>
              </a:prstGeom>
              <a:noFill/>
              <a:ln w="28575" cap="flat" cmpd="sng" algn="ctr">
                <a:solidFill>
                  <a:srgbClr val="01A1DD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32" name="Isosceles Triangle 31">
                <a:extLst>
                  <a:ext uri="{FF2B5EF4-FFF2-40B4-BE49-F238E27FC236}">
                    <a16:creationId xmlns:a16="http://schemas.microsoft.com/office/drawing/2014/main" id="{05B814EA-81CC-46C3-B6C3-C1ECE5E1BA7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962606" y="4603496"/>
                <a:ext cx="234056" cy="182880"/>
              </a:xfrm>
              <a:prstGeom prst="triangle">
                <a:avLst/>
              </a:prstGeom>
              <a:noFill/>
              <a:ln w="28575" cap="flat" cmpd="sng" algn="ctr">
                <a:solidFill>
                  <a:srgbClr val="01A1DD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33" name="Isosceles Triangle 32">
                <a:extLst>
                  <a:ext uri="{FF2B5EF4-FFF2-40B4-BE49-F238E27FC236}">
                    <a16:creationId xmlns:a16="http://schemas.microsoft.com/office/drawing/2014/main" id="{72ED5F75-0AE8-46A7-8CC0-D631680ACC1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753544" y="4648495"/>
                <a:ext cx="234056" cy="182880"/>
              </a:xfrm>
              <a:prstGeom prst="triangle">
                <a:avLst/>
              </a:prstGeom>
              <a:noFill/>
              <a:ln w="28575" cap="flat" cmpd="sng" algn="ctr">
                <a:solidFill>
                  <a:srgbClr val="01A1DD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34" name="Isosceles Triangle 33">
                <a:extLst>
                  <a:ext uri="{FF2B5EF4-FFF2-40B4-BE49-F238E27FC236}">
                    <a16:creationId xmlns:a16="http://schemas.microsoft.com/office/drawing/2014/main" id="{25A980BB-7618-4700-AADE-C1A709A5C35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076852" y="4761271"/>
                <a:ext cx="234056" cy="182880"/>
              </a:xfrm>
              <a:prstGeom prst="triangle">
                <a:avLst/>
              </a:prstGeom>
              <a:noFill/>
              <a:ln w="28575" cap="flat" cmpd="sng" algn="ctr">
                <a:solidFill>
                  <a:srgbClr val="01A1DD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35" name="Isosceles Triangle 34">
                <a:extLst>
                  <a:ext uri="{FF2B5EF4-FFF2-40B4-BE49-F238E27FC236}">
                    <a16:creationId xmlns:a16="http://schemas.microsoft.com/office/drawing/2014/main" id="{867A8964-4D8E-477D-97EF-A90D48BDB97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842796" y="4797929"/>
                <a:ext cx="234056" cy="182880"/>
              </a:xfrm>
              <a:prstGeom prst="triangle">
                <a:avLst/>
              </a:prstGeom>
              <a:noFill/>
              <a:ln w="28575" cap="flat" cmpd="sng" algn="ctr">
                <a:solidFill>
                  <a:srgbClr val="01A1DD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36" name="Isosceles Triangle 35">
                <a:extLst>
                  <a:ext uri="{FF2B5EF4-FFF2-40B4-BE49-F238E27FC236}">
                    <a16:creationId xmlns:a16="http://schemas.microsoft.com/office/drawing/2014/main" id="{3B15D72B-C959-4D50-BB16-4CF4B86483E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191115" y="4518323"/>
                <a:ext cx="234056" cy="182880"/>
              </a:xfrm>
              <a:prstGeom prst="triangle">
                <a:avLst/>
              </a:prstGeom>
              <a:noFill/>
              <a:ln w="28575" cap="flat" cmpd="sng" algn="ctr">
                <a:solidFill>
                  <a:srgbClr val="01A1DD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37" name="Isosceles Triangle 36">
                <a:extLst>
                  <a:ext uri="{FF2B5EF4-FFF2-40B4-BE49-F238E27FC236}">
                    <a16:creationId xmlns:a16="http://schemas.microsoft.com/office/drawing/2014/main" id="{D834B4E9-219E-4F11-85A2-FF982E76E61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249629" y="4739935"/>
                <a:ext cx="234056" cy="182880"/>
              </a:xfrm>
              <a:prstGeom prst="triangle">
                <a:avLst/>
              </a:prstGeom>
              <a:noFill/>
              <a:ln w="28575" cap="flat" cmpd="sng" algn="ctr">
                <a:solidFill>
                  <a:srgbClr val="01A1DD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38" name="Isosceles Triangle 37">
                <a:extLst>
                  <a:ext uri="{FF2B5EF4-FFF2-40B4-BE49-F238E27FC236}">
                    <a16:creationId xmlns:a16="http://schemas.microsoft.com/office/drawing/2014/main" id="{A67602EA-7715-4821-8284-17DC922BF2B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015573" y="4940077"/>
                <a:ext cx="234056" cy="182880"/>
              </a:xfrm>
              <a:prstGeom prst="triangle">
                <a:avLst/>
              </a:prstGeom>
              <a:noFill/>
              <a:ln w="28575" cap="flat" cmpd="sng" algn="ctr">
                <a:solidFill>
                  <a:srgbClr val="01A1DD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39" name="Isosceles Triangle 38">
                <a:extLst>
                  <a:ext uri="{FF2B5EF4-FFF2-40B4-BE49-F238E27FC236}">
                    <a16:creationId xmlns:a16="http://schemas.microsoft.com/office/drawing/2014/main" id="{B73EB859-8FE6-478F-B03D-D64B9E5F1EC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256670" y="5007518"/>
                <a:ext cx="234056" cy="182880"/>
              </a:xfrm>
              <a:prstGeom prst="triangle">
                <a:avLst/>
              </a:prstGeom>
              <a:noFill/>
              <a:ln w="28575" cap="flat" cmpd="sng" algn="ctr">
                <a:solidFill>
                  <a:srgbClr val="01A1DD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40" name="Isosceles Triangle 39">
                <a:extLst>
                  <a:ext uri="{FF2B5EF4-FFF2-40B4-BE49-F238E27FC236}">
                    <a16:creationId xmlns:a16="http://schemas.microsoft.com/office/drawing/2014/main" id="{D21947E8-FAB8-4A67-AF61-0AE1E1DEF68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437052" y="4873727"/>
                <a:ext cx="234056" cy="182880"/>
              </a:xfrm>
              <a:prstGeom prst="triangle">
                <a:avLst/>
              </a:prstGeom>
              <a:noFill/>
              <a:ln w="28575" cap="flat" cmpd="sng" algn="ctr">
                <a:solidFill>
                  <a:srgbClr val="01A1DD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41" name="Isosceles Triangle 40">
                <a:extLst>
                  <a:ext uri="{FF2B5EF4-FFF2-40B4-BE49-F238E27FC236}">
                    <a16:creationId xmlns:a16="http://schemas.microsoft.com/office/drawing/2014/main" id="{34B6D94E-F61A-46FD-82F4-13B435ECE29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557518" y="4767529"/>
                <a:ext cx="234056" cy="182880"/>
              </a:xfrm>
              <a:prstGeom prst="triangle">
                <a:avLst/>
              </a:prstGeom>
              <a:noFill/>
              <a:ln w="28575" cap="flat" cmpd="sng" algn="ctr">
                <a:solidFill>
                  <a:srgbClr val="01A1DD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750C6F04-15D8-4B16-9BDB-15744B8923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575305" y="1712776"/>
                <a:ext cx="3456691" cy="3939897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DFD7C9A8-14F2-46B2-8639-C41BCFEEE61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52883" y="1737885"/>
                <a:ext cx="2866196" cy="3307817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03FD89D9-E6B8-4CE2-A85E-FBB1E2B5F5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396496" y="1722301"/>
                <a:ext cx="3356729" cy="3939897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Line 167">
                <a:extLst>
                  <a:ext uri="{FF2B5EF4-FFF2-40B4-BE49-F238E27FC236}">
                    <a16:creationId xmlns:a16="http://schemas.microsoft.com/office/drawing/2014/main" id="{2806F317-1825-46FF-98A2-02FD86F160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 flipH="1">
                <a:off x="5289665" y="1594284"/>
                <a:ext cx="545920" cy="23405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6" name="Rounded Rectangle 149">
                <a:extLst>
                  <a:ext uri="{FF2B5EF4-FFF2-40B4-BE49-F238E27FC236}">
                    <a16:creationId xmlns:a16="http://schemas.microsoft.com/office/drawing/2014/main" id="{C0E3F3B8-FC78-471F-B739-5E1F62A976B9}"/>
                  </a:ext>
                </a:extLst>
              </p:cNvPr>
              <p:cNvSpPr/>
              <p:nvPr/>
            </p:nvSpPr>
            <p:spPr>
              <a:xfrm>
                <a:off x="4551340" y="1163717"/>
                <a:ext cx="1624323" cy="274637"/>
              </a:xfrm>
              <a:prstGeom prst="roundRect">
                <a:avLst/>
              </a:prstGeom>
              <a:gradFill flip="none" rotWithShape="0">
                <a:gsLst>
                  <a:gs pos="0">
                    <a:srgbClr val="FFFFFF">
                      <a:lumMod val="92000"/>
                    </a:srgbClr>
                  </a:gs>
                  <a:gs pos="100000">
                    <a:srgbClr val="FFFFFF"/>
                  </a:gs>
                </a:gsLst>
                <a:lin ang="2700000" scaled="1"/>
                <a:tileRect/>
              </a:gradFill>
              <a:ln w="25400" cap="flat" cmpd="sng" algn="ctr">
                <a:noFill/>
                <a:prstDash val="solid"/>
              </a:ln>
              <a:effectLst>
                <a:outerShdw blurRad="38100" dist="25400" dir="2700000" sx="99000" sy="99000" algn="tl" rotWithShape="0">
                  <a:prstClr val="black">
                    <a:alpha val="75000"/>
                  </a:prstClr>
                </a:outerShdw>
              </a:effectLst>
            </p:spPr>
            <p:txBody>
              <a:bodyPr anchor="ctr"/>
              <a:lstStyle/>
              <a:p>
                <a:pPr lvl="0" algn="ctr" defTabSz="914400">
                  <a:defRPr/>
                </a:pPr>
                <a:r>
                  <a:rPr lang="en-US" sz="1300" b="1" kern="0" dirty="0">
                    <a:solidFill>
                      <a:srgbClr val="000000"/>
                    </a:solidFill>
                    <a:latin typeface="Calibri"/>
                    <a:cs typeface="Calibri"/>
                  </a:rPr>
                  <a:t>Decision boundary</a:t>
                </a:r>
              </a:p>
            </p:txBody>
          </p:sp>
          <p:sp>
            <p:nvSpPr>
              <p:cNvPr id="47" name="Line 167">
                <a:extLst>
                  <a:ext uri="{FF2B5EF4-FFF2-40B4-BE49-F238E27FC236}">
                    <a16:creationId xmlns:a16="http://schemas.microsoft.com/office/drawing/2014/main" id="{876E10DC-4262-4161-B55E-06BA2BE944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 flipV="1">
                <a:off x="5800784" y="3049867"/>
                <a:ext cx="582019" cy="60043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8" name="Rounded Rectangle 149">
                <a:extLst>
                  <a:ext uri="{FF2B5EF4-FFF2-40B4-BE49-F238E27FC236}">
                    <a16:creationId xmlns:a16="http://schemas.microsoft.com/office/drawing/2014/main" id="{EA50B3A3-653A-449F-A82A-56B4C2C3F703}"/>
                  </a:ext>
                </a:extLst>
              </p:cNvPr>
              <p:cNvSpPr/>
              <p:nvPr/>
            </p:nvSpPr>
            <p:spPr>
              <a:xfrm>
                <a:off x="6073726" y="3486568"/>
                <a:ext cx="1328690" cy="477488"/>
              </a:xfrm>
              <a:prstGeom prst="roundRect">
                <a:avLst/>
              </a:prstGeom>
              <a:gradFill flip="none" rotWithShape="0">
                <a:gsLst>
                  <a:gs pos="0">
                    <a:srgbClr val="FFFFFF">
                      <a:lumMod val="92000"/>
                    </a:srgbClr>
                  </a:gs>
                  <a:gs pos="100000">
                    <a:srgbClr val="FFFFFF"/>
                  </a:gs>
                </a:gsLst>
                <a:lin ang="2700000" scaled="1"/>
                <a:tileRect/>
              </a:gradFill>
              <a:ln w="25400" cap="flat" cmpd="sng" algn="ctr">
                <a:noFill/>
                <a:prstDash val="solid"/>
              </a:ln>
              <a:effectLst>
                <a:outerShdw blurRad="38100" dist="25400" dir="2700000" sx="99000" sy="99000" algn="tl" rotWithShape="0">
                  <a:prstClr val="black">
                    <a:alpha val="75000"/>
                  </a:prstClr>
                </a:outerShdw>
              </a:effectLst>
            </p:spPr>
            <p:txBody>
              <a:bodyPr anchor="ctr"/>
              <a:lstStyle/>
              <a:p>
                <a:pPr lvl="0" algn="ctr" defTabSz="914400">
                  <a:defRPr/>
                </a:pPr>
                <a:r>
                  <a:rPr lang="en-US" sz="1300" b="1" kern="0" dirty="0">
                    <a:solidFill>
                      <a:srgbClr val="000000"/>
                    </a:solidFill>
                    <a:latin typeface="Calibri"/>
                    <a:cs typeface="Calibri"/>
                  </a:rPr>
                  <a:t>Support-vector margin</a:t>
                </a:r>
              </a:p>
            </p:txBody>
          </p:sp>
          <p:sp>
            <p:nvSpPr>
              <p:cNvPr id="49" name="Line 167">
                <a:extLst>
                  <a:ext uri="{FF2B5EF4-FFF2-40B4-BE49-F238E27FC236}">
                    <a16:creationId xmlns:a16="http://schemas.microsoft.com/office/drawing/2014/main" id="{91D1C18E-3A87-4BE8-BE67-39E2288957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2501684" y="3724789"/>
                <a:ext cx="182880" cy="817094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0" name="Rounded Rectangle 149">
                <a:extLst>
                  <a:ext uri="{FF2B5EF4-FFF2-40B4-BE49-F238E27FC236}">
                    <a16:creationId xmlns:a16="http://schemas.microsoft.com/office/drawing/2014/main" id="{6092D71D-6768-42CF-99E8-3D35A5973B86}"/>
                  </a:ext>
                </a:extLst>
              </p:cNvPr>
              <p:cNvSpPr/>
              <p:nvPr/>
            </p:nvSpPr>
            <p:spPr>
              <a:xfrm>
                <a:off x="851790" y="3953036"/>
                <a:ext cx="1328690" cy="477488"/>
              </a:xfrm>
              <a:prstGeom prst="roundRect">
                <a:avLst/>
              </a:prstGeom>
              <a:gradFill flip="none" rotWithShape="0">
                <a:gsLst>
                  <a:gs pos="0">
                    <a:srgbClr val="FFFFFF">
                      <a:lumMod val="92000"/>
                    </a:srgbClr>
                  </a:gs>
                  <a:gs pos="100000">
                    <a:srgbClr val="FFFFFF"/>
                  </a:gs>
                </a:gsLst>
                <a:lin ang="2700000" scaled="1"/>
                <a:tileRect/>
              </a:gradFill>
              <a:ln w="25400" cap="flat" cmpd="sng" algn="ctr">
                <a:noFill/>
                <a:prstDash val="solid"/>
              </a:ln>
              <a:effectLst>
                <a:outerShdw blurRad="38100" dist="25400" dir="2700000" sx="99000" sy="99000" algn="tl" rotWithShape="0">
                  <a:prstClr val="black">
                    <a:alpha val="75000"/>
                  </a:prstClr>
                </a:outerShdw>
              </a:effectLst>
            </p:spPr>
            <p:txBody>
              <a:bodyPr anchor="ctr"/>
              <a:lstStyle/>
              <a:p>
                <a:pPr lvl="0" algn="ctr" defTabSz="914400">
                  <a:defRPr/>
                </a:pPr>
                <a:r>
                  <a:rPr lang="en-US" sz="1300" b="1" kern="0" dirty="0">
                    <a:solidFill>
                      <a:srgbClr val="000000"/>
                    </a:solidFill>
                    <a:latin typeface="Calibri"/>
                    <a:cs typeface="Calibri"/>
                  </a:rPr>
                  <a:t>Support-vector margin</a:t>
                </a:r>
              </a:p>
            </p:txBody>
          </p:sp>
        </p:grpSp>
        <p:sp>
          <p:nvSpPr>
            <p:cNvPr id="52" name="Rounded Rectangle 149">
              <a:extLst>
                <a:ext uri="{FF2B5EF4-FFF2-40B4-BE49-F238E27FC236}">
                  <a16:creationId xmlns:a16="http://schemas.microsoft.com/office/drawing/2014/main" id="{36F780FB-FDB0-4E6B-8734-2194ECAF760D}"/>
                </a:ext>
              </a:extLst>
            </p:cNvPr>
            <p:cNvSpPr/>
            <p:nvPr/>
          </p:nvSpPr>
          <p:spPr>
            <a:xfrm>
              <a:off x="5008923" y="3850894"/>
              <a:ext cx="963842" cy="423739"/>
            </a:xfrm>
            <a:prstGeom prst="roundRect">
              <a:avLst/>
            </a:prstGeom>
            <a:gradFill flip="none" rotWithShape="0">
              <a:gsLst>
                <a:gs pos="0">
                  <a:srgbClr val="FFFFFF">
                    <a:lumMod val="92000"/>
                  </a:srgbClr>
                </a:gs>
                <a:gs pos="100000">
                  <a:srgbClr val="FFFFFF"/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>
              <a:outerShdw blurRad="38100" dist="25400" dir="2700000" sx="99000" sy="99000" algn="tl" rotWithShape="0">
                <a:prstClr val="black">
                  <a:alpha val="75000"/>
                </a:prstClr>
              </a:outerShdw>
            </a:effectLst>
          </p:spPr>
          <p:txBody>
            <a:bodyPr anchor="ctr"/>
            <a:lstStyle/>
            <a:p>
              <a:pPr lvl="0" algn="ctr" defTabSz="914400">
                <a:defRPr/>
              </a:pPr>
              <a:r>
                <a:rPr lang="en-US" sz="1300" b="1" kern="0" dirty="0">
                  <a:solidFill>
                    <a:srgbClr val="000000"/>
                  </a:solidFill>
                  <a:latin typeface="Calibri"/>
                  <a:cs typeface="Calibri"/>
                </a:rPr>
                <a:t>Support vector</a:t>
              </a:r>
            </a:p>
          </p:txBody>
        </p:sp>
        <p:sp>
          <p:nvSpPr>
            <p:cNvPr id="54" name="Rounded Rectangle 149">
              <a:extLst>
                <a:ext uri="{FF2B5EF4-FFF2-40B4-BE49-F238E27FC236}">
                  <a16:creationId xmlns:a16="http://schemas.microsoft.com/office/drawing/2014/main" id="{F0251C72-38B5-49DD-90D8-DBFA4B404D26}"/>
                </a:ext>
              </a:extLst>
            </p:cNvPr>
            <p:cNvSpPr/>
            <p:nvPr/>
          </p:nvSpPr>
          <p:spPr>
            <a:xfrm>
              <a:off x="3368965" y="2128654"/>
              <a:ext cx="963842" cy="423739"/>
            </a:xfrm>
            <a:prstGeom prst="roundRect">
              <a:avLst/>
            </a:prstGeom>
            <a:gradFill flip="none" rotWithShape="0">
              <a:gsLst>
                <a:gs pos="0">
                  <a:srgbClr val="FFFFFF">
                    <a:lumMod val="92000"/>
                  </a:srgbClr>
                </a:gs>
                <a:gs pos="100000">
                  <a:srgbClr val="FFFFFF"/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>
              <a:outerShdw blurRad="38100" dist="25400" dir="2700000" sx="99000" sy="99000" algn="tl" rotWithShape="0">
                <a:prstClr val="black">
                  <a:alpha val="75000"/>
                </a:prstClr>
              </a:outerShdw>
            </a:effectLst>
          </p:spPr>
          <p:txBody>
            <a:bodyPr anchor="ctr"/>
            <a:lstStyle/>
            <a:p>
              <a:pPr lvl="0" algn="ctr" defTabSz="914400">
                <a:defRPr/>
              </a:pPr>
              <a:r>
                <a:rPr lang="en-US" sz="1300" b="1" kern="0" dirty="0">
                  <a:solidFill>
                    <a:srgbClr val="000000"/>
                  </a:solidFill>
                  <a:latin typeface="Calibri"/>
                  <a:cs typeface="Calibri"/>
                </a:rPr>
                <a:t>Support vector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92006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30654D1-5A78-4DED-A5E8-E625487A5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83A9529-6EA4-46C3-B1FB-56547A9ECBA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Train and Tune Classification Models</a:t>
            </a:r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C082FE4A-EA4C-4020-8218-37B375CE4C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331" y="2435266"/>
            <a:ext cx="5145470" cy="1987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8719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CC779-A47B-4CC3-81BA-6FFCE9431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SVMs for Linear Classification (Slide 1 of 2)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1CD761-798C-4F75-BFE4-B6EEEDABE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20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430BD63-7127-4A51-B053-F9DBB7F4FC02}"/>
              </a:ext>
            </a:extLst>
          </p:cNvPr>
          <p:cNvGrpSpPr/>
          <p:nvPr/>
        </p:nvGrpSpPr>
        <p:grpSpPr>
          <a:xfrm>
            <a:off x="-48670" y="1816164"/>
            <a:ext cx="9029555" cy="4059521"/>
            <a:chOff x="-48670" y="1816164"/>
            <a:chExt cx="9029555" cy="405952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C7AAE89-B1A4-4A17-BC18-DD681FA51E8C}"/>
                </a:ext>
              </a:extLst>
            </p:cNvPr>
            <p:cNvSpPr/>
            <p:nvPr/>
          </p:nvSpPr>
          <p:spPr>
            <a:xfrm>
              <a:off x="4931837" y="2328342"/>
              <a:ext cx="3826192" cy="3239567"/>
            </a:xfrm>
            <a:prstGeom prst="rect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6" name="Isosceles Triangle 5">
              <a:extLst>
                <a:ext uri="{FF2B5EF4-FFF2-40B4-BE49-F238E27FC236}">
                  <a16:creationId xmlns:a16="http://schemas.microsoft.com/office/drawing/2014/main" id="{FDFB4452-DB3E-454E-950B-7A13B11C2C6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15010" y="4544033"/>
              <a:ext cx="192738" cy="150596"/>
            </a:xfrm>
            <a:prstGeom prst="triangle">
              <a:avLst/>
            </a:prstGeom>
            <a:noFill/>
            <a:ln w="28575" cap="flat" cmpd="sng" algn="ctr">
              <a:solidFill>
                <a:srgbClr val="01A1DD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2B8EACD-0C71-450E-8245-ED87A2C477E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80477" y="2918829"/>
              <a:ext cx="150593" cy="150596"/>
            </a:xfrm>
            <a:prstGeom prst="ellips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9DFDA33-EE29-4283-B269-0A674005F8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29884" y="3035936"/>
              <a:ext cx="150593" cy="150596"/>
            </a:xfrm>
            <a:prstGeom prst="ellips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C868DC74-B872-49E1-86AD-2A4E023EA53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73285" y="3074243"/>
              <a:ext cx="150593" cy="150596"/>
            </a:xfrm>
            <a:prstGeom prst="ellips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5BC85D5E-B411-4788-8D85-F623DA48729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89233" y="3186532"/>
              <a:ext cx="150593" cy="150596"/>
            </a:xfrm>
            <a:prstGeom prst="ellips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A2DD65B-CD63-4A3C-AB6B-A5982A7FE0F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38640" y="3298821"/>
              <a:ext cx="150593" cy="150596"/>
            </a:xfrm>
            <a:prstGeom prst="ellips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3A1963C-9569-40A3-B321-3413F7FD235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46355" y="3504776"/>
              <a:ext cx="150593" cy="150596"/>
            </a:xfrm>
            <a:prstGeom prst="ellips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78BB629D-571B-474A-9C24-67EFB0E2D84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79292" y="3386890"/>
              <a:ext cx="150593" cy="150596"/>
            </a:xfrm>
            <a:prstGeom prst="ellips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9FD656A-934A-4562-BEA7-C3B23A581E8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20931" y="3275761"/>
              <a:ext cx="150593" cy="150596"/>
            </a:xfrm>
            <a:prstGeom prst="ellips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C9C50C9C-6260-4A69-B413-C60D9BB3458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64137" y="3424318"/>
              <a:ext cx="150593" cy="150596"/>
            </a:xfrm>
            <a:prstGeom prst="ellips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D9EEAE3-6C72-4AD0-8527-671319073A9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13544" y="3511508"/>
              <a:ext cx="150593" cy="150596"/>
            </a:xfrm>
            <a:prstGeom prst="ellips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6B0CA700-1C94-4FF4-B85C-D3C547E632F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99607" y="3392615"/>
              <a:ext cx="150593" cy="150596"/>
            </a:xfrm>
            <a:prstGeom prst="ellips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A95F2F0-F794-4F0D-BB80-F0759472F9E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66567" y="3167379"/>
              <a:ext cx="150593" cy="150596"/>
            </a:xfrm>
            <a:prstGeom prst="ellips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66ED07D2-5A04-44C2-914B-7914B5CE23F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33113" y="4464842"/>
              <a:ext cx="192738" cy="150596"/>
            </a:xfrm>
            <a:prstGeom prst="triangle">
              <a:avLst/>
            </a:prstGeom>
            <a:noFill/>
            <a:ln w="28575" cap="flat" cmpd="sng" algn="ctr">
              <a:solidFill>
                <a:srgbClr val="01A1DD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4FCC4924-1EB5-4B7B-9113-4D99F96C6B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166585" y="4696100"/>
              <a:ext cx="192738" cy="150596"/>
            </a:xfrm>
            <a:prstGeom prst="triangle">
              <a:avLst/>
            </a:prstGeom>
            <a:noFill/>
            <a:ln w="28575" cap="flat" cmpd="sng" algn="ctr">
              <a:solidFill>
                <a:srgbClr val="01A1DD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313F9FA6-13C6-4CAC-B643-A366785CDD3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94429" y="4733155"/>
              <a:ext cx="192738" cy="150596"/>
            </a:xfrm>
            <a:prstGeom prst="triangle">
              <a:avLst/>
            </a:prstGeom>
            <a:noFill/>
            <a:ln w="28575" cap="flat" cmpd="sng" algn="ctr">
              <a:solidFill>
                <a:srgbClr val="01A1DD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C3A52149-3A0C-4C04-95EF-BDDFB735BF5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60663" y="4826023"/>
              <a:ext cx="192738" cy="150596"/>
            </a:xfrm>
            <a:prstGeom prst="triangle">
              <a:avLst/>
            </a:prstGeom>
            <a:noFill/>
            <a:ln w="28575" cap="flat" cmpd="sng" algn="ctr">
              <a:solidFill>
                <a:srgbClr val="01A1DD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C982AA1A-212D-4826-BDE5-885D94608F4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67925" y="4856209"/>
              <a:ext cx="192738" cy="150596"/>
            </a:xfrm>
            <a:prstGeom prst="triangle">
              <a:avLst/>
            </a:prstGeom>
            <a:noFill/>
            <a:ln w="28575" cap="flat" cmpd="sng" algn="ctr">
              <a:solidFill>
                <a:srgbClr val="01A1DD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24" name="Isosceles Triangle 23">
              <a:extLst>
                <a:ext uri="{FF2B5EF4-FFF2-40B4-BE49-F238E27FC236}">
                  <a16:creationId xmlns:a16="http://schemas.microsoft.com/office/drawing/2014/main" id="{073B6735-FF8C-48EE-BEF1-0B4C580E00C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54755" y="4625962"/>
              <a:ext cx="192738" cy="150596"/>
            </a:xfrm>
            <a:prstGeom prst="triangle">
              <a:avLst/>
            </a:prstGeom>
            <a:noFill/>
            <a:ln w="28575" cap="flat" cmpd="sng" algn="ctr">
              <a:solidFill>
                <a:srgbClr val="01A1DD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25" name="Isosceles Triangle 24">
              <a:extLst>
                <a:ext uri="{FF2B5EF4-FFF2-40B4-BE49-F238E27FC236}">
                  <a16:creationId xmlns:a16="http://schemas.microsoft.com/office/drawing/2014/main" id="{3111E37C-41E0-49BA-9E98-A658B0F8FC0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02940" y="4808453"/>
              <a:ext cx="192738" cy="150596"/>
            </a:xfrm>
            <a:prstGeom prst="triangle">
              <a:avLst/>
            </a:prstGeom>
            <a:noFill/>
            <a:ln w="28575" cap="flat" cmpd="sng" algn="ctr">
              <a:solidFill>
                <a:srgbClr val="01A1DD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26" name="Isosceles Triangle 25">
              <a:extLst>
                <a:ext uri="{FF2B5EF4-FFF2-40B4-BE49-F238E27FC236}">
                  <a16:creationId xmlns:a16="http://schemas.microsoft.com/office/drawing/2014/main" id="{55FD7E96-FCC5-4C35-BE4A-EDD963E1397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10202" y="4973264"/>
              <a:ext cx="192738" cy="150596"/>
            </a:xfrm>
            <a:prstGeom prst="triangle">
              <a:avLst/>
            </a:prstGeom>
            <a:noFill/>
            <a:ln w="28575" cap="flat" cmpd="sng" algn="ctr">
              <a:solidFill>
                <a:srgbClr val="01A1DD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27" name="Isosceles Triangle 26">
              <a:extLst>
                <a:ext uri="{FF2B5EF4-FFF2-40B4-BE49-F238E27FC236}">
                  <a16:creationId xmlns:a16="http://schemas.microsoft.com/office/drawing/2014/main" id="{4265AC2D-E0A3-4D27-9C9A-D6C343ED1C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08738" y="5028799"/>
              <a:ext cx="192738" cy="150596"/>
            </a:xfrm>
            <a:prstGeom prst="triangle">
              <a:avLst/>
            </a:prstGeom>
            <a:noFill/>
            <a:ln w="28575" cap="flat" cmpd="sng" algn="ctr">
              <a:solidFill>
                <a:srgbClr val="01A1DD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803814AD-690C-46BE-956A-BB8B8FDF646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57277" y="4918627"/>
              <a:ext cx="192738" cy="150596"/>
            </a:xfrm>
            <a:prstGeom prst="triangle">
              <a:avLst/>
            </a:prstGeom>
            <a:noFill/>
            <a:ln w="28575" cap="flat" cmpd="sng" algn="ctr">
              <a:solidFill>
                <a:srgbClr val="01A1DD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29" name="Isosceles Triangle 28">
              <a:extLst>
                <a:ext uri="{FF2B5EF4-FFF2-40B4-BE49-F238E27FC236}">
                  <a16:creationId xmlns:a16="http://schemas.microsoft.com/office/drawing/2014/main" id="{30B0C066-F976-46BA-A699-5C6B66EE5C6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56477" y="4831176"/>
              <a:ext cx="192738" cy="150596"/>
            </a:xfrm>
            <a:prstGeom prst="triangle">
              <a:avLst/>
            </a:prstGeom>
            <a:noFill/>
            <a:ln w="28575" cap="flat" cmpd="sng" algn="ctr">
              <a:solidFill>
                <a:srgbClr val="01A1DD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BB112C7B-7CDD-4E97-B1D1-D61E8DB5619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00715" y="2315680"/>
              <a:ext cx="2846480" cy="3244385"/>
            </a:xfrm>
            <a:prstGeom prst="line">
              <a:avLst/>
            </a:prstGeom>
            <a:ln w="28575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FA99399-0A14-4E27-9CB6-1D13BC9ABC0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35211" y="2336357"/>
              <a:ext cx="2360225" cy="2723886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823161E5-EE46-4894-997C-298BCBB5F26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76941" y="2323524"/>
              <a:ext cx="2764164" cy="3244385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71A9620D-BE39-4ADC-9834-84FD1F2EB869}"/>
                </a:ext>
              </a:extLst>
            </p:cNvPr>
            <p:cNvSpPr/>
            <p:nvPr/>
          </p:nvSpPr>
          <p:spPr>
            <a:xfrm>
              <a:off x="424371" y="2328342"/>
              <a:ext cx="3826192" cy="3239567"/>
            </a:xfrm>
            <a:prstGeom prst="rect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689C1472-FBD9-43A3-ACA6-7F100AD8C673}"/>
                </a:ext>
              </a:extLst>
            </p:cNvPr>
            <p:cNvSpPr txBox="1"/>
            <p:nvPr/>
          </p:nvSpPr>
          <p:spPr>
            <a:xfrm>
              <a:off x="315660" y="5567908"/>
              <a:ext cx="4122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0.0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26AF64A-61C5-4418-95C0-D8DF4223ED41}"/>
                </a:ext>
              </a:extLst>
            </p:cNvPr>
            <p:cNvSpPr txBox="1"/>
            <p:nvPr/>
          </p:nvSpPr>
          <p:spPr>
            <a:xfrm>
              <a:off x="4027571" y="5567908"/>
              <a:ext cx="4191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2.0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98EFB80F-7F67-4476-BFE7-88FC793D524A}"/>
                </a:ext>
              </a:extLst>
            </p:cNvPr>
            <p:cNvSpPr txBox="1"/>
            <p:nvPr/>
          </p:nvSpPr>
          <p:spPr>
            <a:xfrm>
              <a:off x="2137462" y="5567908"/>
              <a:ext cx="4191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1.0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62FDBBDC-EA7A-48AC-A1EF-B37702C82B0C}"/>
                </a:ext>
              </a:extLst>
            </p:cNvPr>
            <p:cNvSpPr txBox="1"/>
            <p:nvPr/>
          </p:nvSpPr>
          <p:spPr>
            <a:xfrm>
              <a:off x="-48670" y="3744604"/>
              <a:ext cx="4825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1.0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17387FE-0FDD-4C3E-8D2A-29E785D3E823}"/>
                </a:ext>
              </a:extLst>
            </p:cNvPr>
            <p:cNvSpPr txBox="1"/>
            <p:nvPr/>
          </p:nvSpPr>
          <p:spPr>
            <a:xfrm>
              <a:off x="-39166" y="2207254"/>
              <a:ext cx="4825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2.0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08BA6C78-E29F-43A5-AAC1-9CF87FD8E100}"/>
                </a:ext>
              </a:extLst>
            </p:cNvPr>
            <p:cNvSpPr txBox="1"/>
            <p:nvPr/>
          </p:nvSpPr>
          <p:spPr>
            <a:xfrm>
              <a:off x="32060" y="5337885"/>
              <a:ext cx="4122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0.0</a:t>
              </a:r>
            </a:p>
          </p:txBody>
        </p:sp>
        <p:sp>
          <p:nvSpPr>
            <p:cNvPr id="40" name="Isosceles Triangle 39">
              <a:extLst>
                <a:ext uri="{FF2B5EF4-FFF2-40B4-BE49-F238E27FC236}">
                  <a16:creationId xmlns:a16="http://schemas.microsoft.com/office/drawing/2014/main" id="{D9C45668-8F8C-42FD-9F78-1AA03F7EB33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07544" y="4544033"/>
              <a:ext cx="192738" cy="150596"/>
            </a:xfrm>
            <a:prstGeom prst="triangle">
              <a:avLst/>
            </a:prstGeom>
            <a:noFill/>
            <a:ln w="28575" cap="flat" cmpd="sng" algn="ctr">
              <a:solidFill>
                <a:srgbClr val="01A1DD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EB53DDC7-1206-492A-9AC2-C6D119A59C5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3011" y="2918829"/>
              <a:ext cx="150593" cy="150596"/>
            </a:xfrm>
            <a:prstGeom prst="ellips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3EA2A0A7-3E31-4206-9D13-34DF518A410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22418" y="3035936"/>
              <a:ext cx="150593" cy="150596"/>
            </a:xfrm>
            <a:prstGeom prst="ellips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DA569FA3-7AE4-4104-B4BB-CD3DD8FF60B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65819" y="3074243"/>
              <a:ext cx="150593" cy="150596"/>
            </a:xfrm>
            <a:prstGeom prst="ellips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C190867F-23C5-449A-AA26-B774563B0D2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81767" y="3186532"/>
              <a:ext cx="150593" cy="150596"/>
            </a:xfrm>
            <a:prstGeom prst="ellips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7FB4F079-9921-48F3-99DF-82B82CBF68D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31174" y="3298821"/>
              <a:ext cx="150593" cy="150596"/>
            </a:xfrm>
            <a:prstGeom prst="ellips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8DAE34F9-4297-4110-8223-29D8A9566D1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38889" y="3504776"/>
              <a:ext cx="150593" cy="150596"/>
            </a:xfrm>
            <a:prstGeom prst="ellips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E79A5680-69BB-426D-9EEB-09805B538E7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71826" y="3386890"/>
              <a:ext cx="150593" cy="150596"/>
            </a:xfrm>
            <a:prstGeom prst="ellips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FC1A45BB-8059-4045-BD95-256DA3A0C56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13465" y="3275761"/>
              <a:ext cx="150593" cy="150596"/>
            </a:xfrm>
            <a:prstGeom prst="ellips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C104490B-48F0-4614-8A13-1377477EF94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56671" y="3424318"/>
              <a:ext cx="150593" cy="150596"/>
            </a:xfrm>
            <a:prstGeom prst="ellips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423BA505-C78B-4C0A-921F-AC70E3ED406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6078" y="3511508"/>
              <a:ext cx="150593" cy="150596"/>
            </a:xfrm>
            <a:prstGeom prst="ellips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6D208B3F-0808-41AA-AE51-F2AF4D76DFE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92141" y="3392615"/>
              <a:ext cx="150593" cy="150596"/>
            </a:xfrm>
            <a:prstGeom prst="ellips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FEEDCADE-E2B7-4EC9-9DAA-A5F246A57B8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9101" y="3167379"/>
              <a:ext cx="150593" cy="150596"/>
            </a:xfrm>
            <a:prstGeom prst="ellips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53" name="Isosceles Triangle 52">
              <a:extLst>
                <a:ext uri="{FF2B5EF4-FFF2-40B4-BE49-F238E27FC236}">
                  <a16:creationId xmlns:a16="http://schemas.microsoft.com/office/drawing/2014/main" id="{68F8EA8A-53EA-45FB-9731-8522F3BC529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225647" y="4464842"/>
              <a:ext cx="192738" cy="150596"/>
            </a:xfrm>
            <a:prstGeom prst="triangle">
              <a:avLst/>
            </a:prstGeom>
            <a:noFill/>
            <a:ln w="28575" cap="flat" cmpd="sng" algn="ctr">
              <a:solidFill>
                <a:srgbClr val="01A1DD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54" name="Isosceles Triangle 53">
              <a:extLst>
                <a:ext uri="{FF2B5EF4-FFF2-40B4-BE49-F238E27FC236}">
                  <a16:creationId xmlns:a16="http://schemas.microsoft.com/office/drawing/2014/main" id="{F4F89912-0676-49AD-9D62-DBFDA95D4EC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659119" y="4696100"/>
              <a:ext cx="192738" cy="150596"/>
            </a:xfrm>
            <a:prstGeom prst="triangle">
              <a:avLst/>
            </a:prstGeom>
            <a:noFill/>
            <a:ln w="28575" cap="flat" cmpd="sng" algn="ctr">
              <a:solidFill>
                <a:srgbClr val="01A1DD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55" name="Isosceles Triangle 54">
              <a:extLst>
                <a:ext uri="{FF2B5EF4-FFF2-40B4-BE49-F238E27FC236}">
                  <a16:creationId xmlns:a16="http://schemas.microsoft.com/office/drawing/2014/main" id="{5BDD5F94-4FAC-45C3-AAEC-010EEC59E18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86963" y="4733155"/>
              <a:ext cx="192738" cy="150596"/>
            </a:xfrm>
            <a:prstGeom prst="triangle">
              <a:avLst/>
            </a:prstGeom>
            <a:noFill/>
            <a:ln w="28575" cap="flat" cmpd="sng" algn="ctr">
              <a:solidFill>
                <a:srgbClr val="01A1DD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56" name="Isosceles Triangle 55">
              <a:extLst>
                <a:ext uri="{FF2B5EF4-FFF2-40B4-BE49-F238E27FC236}">
                  <a16:creationId xmlns:a16="http://schemas.microsoft.com/office/drawing/2014/main" id="{ED4EA5B0-0B86-4D7F-B752-FD43B0F3233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53197" y="4826023"/>
              <a:ext cx="192738" cy="150596"/>
            </a:xfrm>
            <a:prstGeom prst="triangle">
              <a:avLst/>
            </a:prstGeom>
            <a:noFill/>
            <a:ln w="28575" cap="flat" cmpd="sng" algn="ctr">
              <a:solidFill>
                <a:srgbClr val="01A1DD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57" name="Isosceles Triangle 56">
              <a:extLst>
                <a:ext uri="{FF2B5EF4-FFF2-40B4-BE49-F238E27FC236}">
                  <a16:creationId xmlns:a16="http://schemas.microsoft.com/office/drawing/2014/main" id="{EA958EE8-6B3B-4033-9923-22DB0B459C9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60459" y="4856209"/>
              <a:ext cx="192738" cy="150596"/>
            </a:xfrm>
            <a:prstGeom prst="triangle">
              <a:avLst/>
            </a:prstGeom>
            <a:noFill/>
            <a:ln w="28575" cap="flat" cmpd="sng" algn="ctr">
              <a:solidFill>
                <a:srgbClr val="01A1DD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58" name="Isosceles Triangle 57">
              <a:extLst>
                <a:ext uri="{FF2B5EF4-FFF2-40B4-BE49-F238E27FC236}">
                  <a16:creationId xmlns:a16="http://schemas.microsoft.com/office/drawing/2014/main" id="{E7E1B9C2-6DCE-4222-AF74-F9897F9123A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47289" y="4625962"/>
              <a:ext cx="192738" cy="150596"/>
            </a:xfrm>
            <a:prstGeom prst="triangle">
              <a:avLst/>
            </a:prstGeom>
            <a:noFill/>
            <a:ln w="28575" cap="flat" cmpd="sng" algn="ctr">
              <a:solidFill>
                <a:srgbClr val="01A1DD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59" name="Isosceles Triangle 58">
              <a:extLst>
                <a:ext uri="{FF2B5EF4-FFF2-40B4-BE49-F238E27FC236}">
                  <a16:creationId xmlns:a16="http://schemas.microsoft.com/office/drawing/2014/main" id="{7F23AB66-7A5B-42D5-994E-0E4ACF836D7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95474" y="4808453"/>
              <a:ext cx="192738" cy="150596"/>
            </a:xfrm>
            <a:prstGeom prst="triangle">
              <a:avLst/>
            </a:prstGeom>
            <a:noFill/>
            <a:ln w="28575" cap="flat" cmpd="sng" algn="ctr">
              <a:solidFill>
                <a:srgbClr val="01A1DD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60" name="Isosceles Triangle 59">
              <a:extLst>
                <a:ext uri="{FF2B5EF4-FFF2-40B4-BE49-F238E27FC236}">
                  <a16:creationId xmlns:a16="http://schemas.microsoft.com/office/drawing/2014/main" id="{11D00DCF-DA40-4A18-9363-ECD67B255EE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2736" y="4973264"/>
              <a:ext cx="192738" cy="150596"/>
            </a:xfrm>
            <a:prstGeom prst="triangle">
              <a:avLst/>
            </a:prstGeom>
            <a:noFill/>
            <a:ln w="28575" cap="flat" cmpd="sng" algn="ctr">
              <a:solidFill>
                <a:srgbClr val="01A1DD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61" name="Isosceles Triangle 60">
              <a:extLst>
                <a:ext uri="{FF2B5EF4-FFF2-40B4-BE49-F238E27FC236}">
                  <a16:creationId xmlns:a16="http://schemas.microsoft.com/office/drawing/2014/main" id="{4E3B9B16-6010-44F8-A748-5725DFE059B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01272" y="5028799"/>
              <a:ext cx="192738" cy="150596"/>
            </a:xfrm>
            <a:prstGeom prst="triangle">
              <a:avLst/>
            </a:prstGeom>
            <a:noFill/>
            <a:ln w="28575" cap="flat" cmpd="sng" algn="ctr">
              <a:solidFill>
                <a:srgbClr val="01A1DD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62" name="Isosceles Triangle 61">
              <a:extLst>
                <a:ext uri="{FF2B5EF4-FFF2-40B4-BE49-F238E27FC236}">
                  <a16:creationId xmlns:a16="http://schemas.microsoft.com/office/drawing/2014/main" id="{6A6EF97B-AFAC-4AB4-9792-47FD52A372C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49811" y="4918627"/>
              <a:ext cx="192738" cy="150596"/>
            </a:xfrm>
            <a:prstGeom prst="triangle">
              <a:avLst/>
            </a:prstGeom>
            <a:noFill/>
            <a:ln w="28575" cap="flat" cmpd="sng" algn="ctr">
              <a:solidFill>
                <a:srgbClr val="01A1DD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63" name="Isosceles Triangle 62">
              <a:extLst>
                <a:ext uri="{FF2B5EF4-FFF2-40B4-BE49-F238E27FC236}">
                  <a16:creationId xmlns:a16="http://schemas.microsoft.com/office/drawing/2014/main" id="{F5397CDA-5D46-48C9-827B-E22847722F9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49011" y="4831176"/>
              <a:ext cx="192738" cy="150596"/>
            </a:xfrm>
            <a:prstGeom prst="triangle">
              <a:avLst/>
            </a:prstGeom>
            <a:noFill/>
            <a:ln w="28575" cap="flat" cmpd="sng" algn="ctr">
              <a:solidFill>
                <a:srgbClr val="01A1DD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155E691E-CB2E-4251-8E84-66FD358FA3C6}"/>
                </a:ext>
              </a:extLst>
            </p:cNvPr>
            <p:cNvCxnSpPr>
              <a:cxnSpLocks/>
              <a:stCxn id="33" idx="0"/>
            </p:cNvCxnSpPr>
            <p:nvPr/>
          </p:nvCxnSpPr>
          <p:spPr>
            <a:xfrm flipH="1">
              <a:off x="1657837" y="2328342"/>
              <a:ext cx="679630" cy="3231723"/>
            </a:xfrm>
            <a:prstGeom prst="line">
              <a:avLst/>
            </a:prstGeom>
            <a:ln w="28575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8ACB7329-AFA3-4FDA-88F6-94F4E58D12F4}"/>
                </a:ext>
              </a:extLst>
            </p:cNvPr>
            <p:cNvSpPr txBox="1"/>
            <p:nvPr/>
          </p:nvSpPr>
          <p:spPr>
            <a:xfrm>
              <a:off x="4849826" y="5567908"/>
              <a:ext cx="4122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0.0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6171C1EC-C48B-4828-9B43-244EC1725646}"/>
                </a:ext>
              </a:extLst>
            </p:cNvPr>
            <p:cNvSpPr txBox="1"/>
            <p:nvPr/>
          </p:nvSpPr>
          <p:spPr>
            <a:xfrm>
              <a:off x="8561737" y="5567908"/>
              <a:ext cx="4191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2.0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D7A52F5E-ED86-4D0F-954B-C678B54C3728}"/>
                </a:ext>
              </a:extLst>
            </p:cNvPr>
            <p:cNvSpPr txBox="1"/>
            <p:nvPr/>
          </p:nvSpPr>
          <p:spPr>
            <a:xfrm>
              <a:off x="6714160" y="5567908"/>
              <a:ext cx="4191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1.0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1200F57C-6BEC-4FA1-B5DF-F931CE6957BD}"/>
                </a:ext>
              </a:extLst>
            </p:cNvPr>
            <p:cNvSpPr txBox="1"/>
            <p:nvPr/>
          </p:nvSpPr>
          <p:spPr>
            <a:xfrm>
              <a:off x="4485496" y="3744604"/>
              <a:ext cx="4825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1.0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394FA80B-13D5-4208-929F-18ABEE669C69}"/>
                </a:ext>
              </a:extLst>
            </p:cNvPr>
            <p:cNvSpPr txBox="1"/>
            <p:nvPr/>
          </p:nvSpPr>
          <p:spPr>
            <a:xfrm>
              <a:off x="4495000" y="2207254"/>
              <a:ext cx="4825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2.0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A5C33494-7F07-4F85-A7CA-0012C1648B7C}"/>
                </a:ext>
              </a:extLst>
            </p:cNvPr>
            <p:cNvSpPr txBox="1"/>
            <p:nvPr/>
          </p:nvSpPr>
          <p:spPr>
            <a:xfrm>
              <a:off x="4566226" y="5337885"/>
              <a:ext cx="4122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0.0</a:t>
              </a:r>
            </a:p>
          </p:txBody>
        </p:sp>
        <p:sp>
          <p:nvSpPr>
            <p:cNvPr id="71" name="Text Box 307">
              <a:extLst>
                <a:ext uri="{FF2B5EF4-FFF2-40B4-BE49-F238E27FC236}">
                  <a16:creationId xmlns:a16="http://schemas.microsoft.com/office/drawing/2014/main" id="{DF357DBE-ED1B-4603-91F2-7D844E9F5C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4213" y="1816164"/>
              <a:ext cx="278802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cs typeface="Calibri"/>
                </a:rPr>
                <a:t>Logistic Regression</a:t>
              </a:r>
            </a:p>
          </p:txBody>
        </p:sp>
        <p:sp>
          <p:nvSpPr>
            <p:cNvPr id="72" name="Text Box 307">
              <a:extLst>
                <a:ext uri="{FF2B5EF4-FFF2-40B4-BE49-F238E27FC236}">
                  <a16:creationId xmlns:a16="http://schemas.microsoft.com/office/drawing/2014/main" id="{32CADED5-EA0B-4BC9-B2FD-5F2CAD1BA1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54230" y="1819740"/>
              <a:ext cx="2561569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cs typeface="Calibri"/>
                </a:rPr>
                <a:t>Linear Classification with SVMs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885032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9459E-F012-4EF2-9AD5-61F1B41B9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SVMs for Linear Classification (Slide 2 of 2)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CCA30F5-B857-45D6-88B1-490BC07D5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21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0406074-F8BB-44A2-A1DF-520FF9C0BB44}"/>
              </a:ext>
            </a:extLst>
          </p:cNvPr>
          <p:cNvGrpSpPr/>
          <p:nvPr/>
        </p:nvGrpSpPr>
        <p:grpSpPr>
          <a:xfrm>
            <a:off x="-48670" y="1816164"/>
            <a:ext cx="9029555" cy="4059521"/>
            <a:chOff x="-48670" y="1816164"/>
            <a:chExt cx="9029555" cy="4059521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6C2921A8-D561-4B9D-9A56-56E6B24AE5BD}"/>
                </a:ext>
              </a:extLst>
            </p:cNvPr>
            <p:cNvGrpSpPr/>
            <p:nvPr/>
          </p:nvGrpSpPr>
          <p:grpSpPr>
            <a:xfrm>
              <a:off x="-48670" y="1816164"/>
              <a:ext cx="9029555" cy="4059521"/>
              <a:chOff x="-48670" y="1816164"/>
              <a:chExt cx="9029555" cy="4059521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D0354DFA-3E73-4A96-BD04-DA3455BF5335}"/>
                  </a:ext>
                </a:extLst>
              </p:cNvPr>
              <p:cNvSpPr/>
              <p:nvPr/>
            </p:nvSpPr>
            <p:spPr>
              <a:xfrm>
                <a:off x="4931837" y="2328342"/>
                <a:ext cx="3826192" cy="3239567"/>
              </a:xfrm>
              <a:prstGeom prst="rect">
                <a:avLst/>
              </a:prstGeom>
              <a:noFill/>
              <a:ln w="28575" cap="flat" cmpd="sng" algn="ctr">
                <a:solidFill>
                  <a:schemeClr val="tx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13" name="Isosceles Triangle 12">
                <a:extLst>
                  <a:ext uri="{FF2B5EF4-FFF2-40B4-BE49-F238E27FC236}">
                    <a16:creationId xmlns:a16="http://schemas.microsoft.com/office/drawing/2014/main" id="{C6A87ACC-7341-4461-973C-45EA3FC8D5F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015010" y="4544033"/>
                <a:ext cx="192738" cy="150596"/>
              </a:xfrm>
              <a:prstGeom prst="triangle">
                <a:avLst/>
              </a:prstGeom>
              <a:noFill/>
              <a:ln w="28575" cap="flat" cmpd="sng" algn="ctr">
                <a:solidFill>
                  <a:srgbClr val="01A1DD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904BD380-E4ED-4F5B-8AF5-046C3DD7451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580477" y="2918829"/>
                <a:ext cx="150593" cy="150596"/>
              </a:xfrm>
              <a:prstGeom prst="ellips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DF538590-1FE8-4435-8654-3295271C779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429884" y="3035936"/>
                <a:ext cx="150593" cy="150596"/>
              </a:xfrm>
              <a:prstGeom prst="ellips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AD160EE7-E5B0-4CFE-884A-4116DA93B0E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673285" y="3074243"/>
                <a:ext cx="150593" cy="150596"/>
              </a:xfrm>
              <a:prstGeom prst="ellips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8FD707C4-7B5B-4A33-B75C-248EE89A932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589233" y="3186532"/>
                <a:ext cx="150593" cy="150596"/>
              </a:xfrm>
              <a:prstGeom prst="ellips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9C6E38B9-BA7E-4CD5-8AA2-E4D0FA8EC1E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438640" y="3298821"/>
                <a:ext cx="150593" cy="150596"/>
              </a:xfrm>
              <a:prstGeom prst="ellips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8153327E-5565-4198-97D9-DBE6B929E7E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046355" y="3504776"/>
                <a:ext cx="150593" cy="150596"/>
              </a:xfrm>
              <a:prstGeom prst="ellips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9FC4B2CF-B99B-4D15-A16F-FF3046B806B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279292" y="3386890"/>
                <a:ext cx="150593" cy="150596"/>
              </a:xfrm>
              <a:prstGeom prst="ellips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E08AEFA3-B352-4AC0-BE89-10FF5E1CB56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820931" y="3275761"/>
                <a:ext cx="150593" cy="150596"/>
              </a:xfrm>
              <a:prstGeom prst="ellips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B0CC0A65-F97F-4863-88ED-CA7052330AD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564137" y="3424318"/>
                <a:ext cx="150593" cy="150596"/>
              </a:xfrm>
              <a:prstGeom prst="ellips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621CD219-F8ED-4D2F-A46D-D8FCD8BF785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413544" y="3511508"/>
                <a:ext cx="150593" cy="150596"/>
              </a:xfrm>
              <a:prstGeom prst="ellips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489054E5-5E92-40FB-94FD-B36E8523544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699607" y="3392615"/>
                <a:ext cx="150593" cy="150596"/>
              </a:xfrm>
              <a:prstGeom prst="ellips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067F4825-14EA-45D6-BEBA-0E1E802D40C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366567" y="3167379"/>
                <a:ext cx="150593" cy="150596"/>
              </a:xfrm>
              <a:prstGeom prst="ellips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26" name="Isosceles Triangle 25">
                <a:extLst>
                  <a:ext uri="{FF2B5EF4-FFF2-40B4-BE49-F238E27FC236}">
                    <a16:creationId xmlns:a16="http://schemas.microsoft.com/office/drawing/2014/main" id="{60F1F552-C600-4296-85B6-2E09611ADCE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733113" y="4464842"/>
                <a:ext cx="192738" cy="150596"/>
              </a:xfrm>
              <a:prstGeom prst="triangle">
                <a:avLst/>
              </a:prstGeom>
              <a:noFill/>
              <a:ln w="28575" cap="flat" cmpd="sng" algn="ctr">
                <a:solidFill>
                  <a:srgbClr val="01A1DD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27" name="Isosceles Triangle 26">
                <a:extLst>
                  <a:ext uri="{FF2B5EF4-FFF2-40B4-BE49-F238E27FC236}">
                    <a16:creationId xmlns:a16="http://schemas.microsoft.com/office/drawing/2014/main" id="{815B3EB9-A32D-414D-8EB2-71EA1E174C9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166585" y="4696100"/>
                <a:ext cx="192738" cy="150596"/>
              </a:xfrm>
              <a:prstGeom prst="triangle">
                <a:avLst/>
              </a:prstGeom>
              <a:noFill/>
              <a:ln w="28575" cap="flat" cmpd="sng" algn="ctr">
                <a:solidFill>
                  <a:srgbClr val="01A1DD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28" name="Isosceles Triangle 27">
                <a:extLst>
                  <a:ext uri="{FF2B5EF4-FFF2-40B4-BE49-F238E27FC236}">
                    <a16:creationId xmlns:a16="http://schemas.microsoft.com/office/drawing/2014/main" id="{8CA1FDD8-04F6-45FB-B7CB-5F817EADEE6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994429" y="4733155"/>
                <a:ext cx="192738" cy="150596"/>
              </a:xfrm>
              <a:prstGeom prst="triangle">
                <a:avLst/>
              </a:prstGeom>
              <a:noFill/>
              <a:ln w="28575" cap="flat" cmpd="sng" algn="ctr">
                <a:solidFill>
                  <a:srgbClr val="01A1DD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29" name="Isosceles Triangle 28">
                <a:extLst>
                  <a:ext uri="{FF2B5EF4-FFF2-40B4-BE49-F238E27FC236}">
                    <a16:creationId xmlns:a16="http://schemas.microsoft.com/office/drawing/2014/main" id="{6975A923-F9D6-4AD8-B2F7-7BDB4263C47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260663" y="4826023"/>
                <a:ext cx="192738" cy="150596"/>
              </a:xfrm>
              <a:prstGeom prst="triangle">
                <a:avLst/>
              </a:prstGeom>
              <a:noFill/>
              <a:ln w="28575" cap="flat" cmpd="sng" algn="ctr">
                <a:solidFill>
                  <a:srgbClr val="01A1DD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30" name="Isosceles Triangle 29">
                <a:extLst>
                  <a:ext uri="{FF2B5EF4-FFF2-40B4-BE49-F238E27FC236}">
                    <a16:creationId xmlns:a16="http://schemas.microsoft.com/office/drawing/2014/main" id="{21DF083B-588C-4A89-9AEC-BE7278D87D0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067925" y="4856209"/>
                <a:ext cx="192738" cy="150596"/>
              </a:xfrm>
              <a:prstGeom prst="triangle">
                <a:avLst/>
              </a:prstGeom>
              <a:noFill/>
              <a:ln w="28575" cap="flat" cmpd="sng" algn="ctr">
                <a:solidFill>
                  <a:srgbClr val="01A1DD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31" name="Isosceles Triangle 30">
                <a:extLst>
                  <a:ext uri="{FF2B5EF4-FFF2-40B4-BE49-F238E27FC236}">
                    <a16:creationId xmlns:a16="http://schemas.microsoft.com/office/drawing/2014/main" id="{164C5E0D-526E-44E6-8338-6A96A80C21D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354755" y="4625962"/>
                <a:ext cx="192738" cy="150596"/>
              </a:xfrm>
              <a:prstGeom prst="triangle">
                <a:avLst/>
              </a:prstGeom>
              <a:noFill/>
              <a:ln w="28575" cap="flat" cmpd="sng" algn="ctr">
                <a:solidFill>
                  <a:srgbClr val="01A1DD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32" name="Isosceles Triangle 31">
                <a:extLst>
                  <a:ext uri="{FF2B5EF4-FFF2-40B4-BE49-F238E27FC236}">
                    <a16:creationId xmlns:a16="http://schemas.microsoft.com/office/drawing/2014/main" id="{2B619416-0897-47ED-8757-48AA2EA39BA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402940" y="4808453"/>
                <a:ext cx="192738" cy="150596"/>
              </a:xfrm>
              <a:prstGeom prst="triangle">
                <a:avLst/>
              </a:prstGeom>
              <a:noFill/>
              <a:ln w="28575" cap="flat" cmpd="sng" algn="ctr">
                <a:solidFill>
                  <a:srgbClr val="01A1DD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33" name="Isosceles Triangle 32">
                <a:extLst>
                  <a:ext uri="{FF2B5EF4-FFF2-40B4-BE49-F238E27FC236}">
                    <a16:creationId xmlns:a16="http://schemas.microsoft.com/office/drawing/2014/main" id="{7B08B535-CC62-4D83-A9C5-F2322B9234D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210202" y="4973264"/>
                <a:ext cx="192738" cy="150596"/>
              </a:xfrm>
              <a:prstGeom prst="triangle">
                <a:avLst/>
              </a:prstGeom>
              <a:noFill/>
              <a:ln w="28575" cap="flat" cmpd="sng" algn="ctr">
                <a:solidFill>
                  <a:srgbClr val="01A1DD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34" name="Isosceles Triangle 33">
                <a:extLst>
                  <a:ext uri="{FF2B5EF4-FFF2-40B4-BE49-F238E27FC236}">
                    <a16:creationId xmlns:a16="http://schemas.microsoft.com/office/drawing/2014/main" id="{F6280F49-ECC0-4653-935E-A4DFC61170B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408738" y="5028799"/>
                <a:ext cx="192738" cy="150596"/>
              </a:xfrm>
              <a:prstGeom prst="triangle">
                <a:avLst/>
              </a:prstGeom>
              <a:noFill/>
              <a:ln w="28575" cap="flat" cmpd="sng" algn="ctr">
                <a:solidFill>
                  <a:srgbClr val="01A1DD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35" name="Isosceles Triangle 34">
                <a:extLst>
                  <a:ext uri="{FF2B5EF4-FFF2-40B4-BE49-F238E27FC236}">
                    <a16:creationId xmlns:a16="http://schemas.microsoft.com/office/drawing/2014/main" id="{62C8F7D9-0B91-4365-A9D3-7A1618A96C9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557277" y="4918627"/>
                <a:ext cx="192738" cy="150596"/>
              </a:xfrm>
              <a:prstGeom prst="triangle">
                <a:avLst/>
              </a:prstGeom>
              <a:noFill/>
              <a:ln w="28575" cap="flat" cmpd="sng" algn="ctr">
                <a:solidFill>
                  <a:srgbClr val="01A1DD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36" name="Isosceles Triangle 35">
                <a:extLst>
                  <a:ext uri="{FF2B5EF4-FFF2-40B4-BE49-F238E27FC236}">
                    <a16:creationId xmlns:a16="http://schemas.microsoft.com/office/drawing/2014/main" id="{9BFC1777-9EAF-481A-9C7C-EA3EACA43E1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656477" y="4831176"/>
                <a:ext cx="192738" cy="150596"/>
              </a:xfrm>
              <a:prstGeom prst="triangle">
                <a:avLst/>
              </a:prstGeom>
              <a:noFill/>
              <a:ln w="28575" cap="flat" cmpd="sng" algn="ctr">
                <a:solidFill>
                  <a:srgbClr val="01A1DD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7E15EB56-9B9C-4E41-849C-F26BD2FB882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200715" y="2315680"/>
                <a:ext cx="2846480" cy="3244385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4A703388-3F87-4D8A-A54D-E59CB347020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35211" y="2336357"/>
                <a:ext cx="2360225" cy="2723886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8A4BBAF3-FC99-4F46-80A4-5C510603819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876941" y="2323524"/>
                <a:ext cx="2764164" cy="3244385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E055EBF5-4207-44ED-8DCC-DC53EF92D264}"/>
                  </a:ext>
                </a:extLst>
              </p:cNvPr>
              <p:cNvSpPr/>
              <p:nvPr/>
            </p:nvSpPr>
            <p:spPr>
              <a:xfrm>
                <a:off x="424371" y="2328342"/>
                <a:ext cx="3826192" cy="3239567"/>
              </a:xfrm>
              <a:prstGeom prst="rect">
                <a:avLst/>
              </a:prstGeom>
              <a:noFill/>
              <a:ln w="28575" cap="flat" cmpd="sng" algn="ctr">
                <a:solidFill>
                  <a:schemeClr val="tx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0190BC8A-C773-4C08-8FB0-6BCC769B1CD9}"/>
                  </a:ext>
                </a:extLst>
              </p:cNvPr>
              <p:cNvSpPr txBox="1"/>
              <p:nvPr/>
            </p:nvSpPr>
            <p:spPr>
              <a:xfrm>
                <a:off x="315660" y="5567908"/>
                <a:ext cx="41229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0.0</a:t>
                </a: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613F6D7-1E9C-4EE9-87E3-694D5A751E87}"/>
                  </a:ext>
                </a:extLst>
              </p:cNvPr>
              <p:cNvSpPr txBox="1"/>
              <p:nvPr/>
            </p:nvSpPr>
            <p:spPr>
              <a:xfrm>
                <a:off x="4027571" y="5567908"/>
                <a:ext cx="41914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2.0</a:t>
                </a: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E5C0A2EF-A8C3-488A-9E16-987FD93A0896}"/>
                  </a:ext>
                </a:extLst>
              </p:cNvPr>
              <p:cNvSpPr txBox="1"/>
              <p:nvPr/>
            </p:nvSpPr>
            <p:spPr>
              <a:xfrm>
                <a:off x="2137462" y="5567908"/>
                <a:ext cx="41914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1.0</a:t>
                </a: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01EC3323-EE1E-4CFB-B672-6C77F9F0122C}"/>
                  </a:ext>
                </a:extLst>
              </p:cNvPr>
              <p:cNvSpPr txBox="1"/>
              <p:nvPr/>
            </p:nvSpPr>
            <p:spPr>
              <a:xfrm>
                <a:off x="-48670" y="3744604"/>
                <a:ext cx="48254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1.0</a:t>
                </a: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8D97398B-5468-48F9-B4A9-99F168213A91}"/>
                  </a:ext>
                </a:extLst>
              </p:cNvPr>
              <p:cNvSpPr txBox="1"/>
              <p:nvPr/>
            </p:nvSpPr>
            <p:spPr>
              <a:xfrm>
                <a:off x="-39166" y="2207254"/>
                <a:ext cx="48254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2.0</a:t>
                </a: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9D4593CD-9C87-40DF-955E-43609AA5B330}"/>
                  </a:ext>
                </a:extLst>
              </p:cNvPr>
              <p:cNvSpPr txBox="1"/>
              <p:nvPr/>
            </p:nvSpPr>
            <p:spPr>
              <a:xfrm>
                <a:off x="32060" y="5337885"/>
                <a:ext cx="41229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0.0</a:t>
                </a:r>
              </a:p>
            </p:txBody>
          </p:sp>
          <p:sp>
            <p:nvSpPr>
              <p:cNvPr id="47" name="Isosceles Triangle 46">
                <a:extLst>
                  <a:ext uri="{FF2B5EF4-FFF2-40B4-BE49-F238E27FC236}">
                    <a16:creationId xmlns:a16="http://schemas.microsoft.com/office/drawing/2014/main" id="{0268F823-87CA-4909-B2CB-4999A957489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07544" y="4544033"/>
                <a:ext cx="192738" cy="150596"/>
              </a:xfrm>
              <a:prstGeom prst="triangle">
                <a:avLst/>
              </a:prstGeom>
              <a:noFill/>
              <a:ln w="28575" cap="flat" cmpd="sng" algn="ctr">
                <a:solidFill>
                  <a:srgbClr val="01A1DD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2F5A2D25-C7D8-46B2-A723-49C2BC39446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73011" y="2918829"/>
                <a:ext cx="150593" cy="150596"/>
              </a:xfrm>
              <a:prstGeom prst="ellips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E5E91A4F-F029-4306-97A3-B72F385986C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22418" y="3035936"/>
                <a:ext cx="150593" cy="150596"/>
              </a:xfrm>
              <a:prstGeom prst="ellips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2E28186B-C720-4A3D-9941-ADF884EEFB0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65819" y="3074243"/>
                <a:ext cx="150593" cy="150596"/>
              </a:xfrm>
              <a:prstGeom prst="ellips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F4656E42-BF40-44BD-8E3C-FC30F39385E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81767" y="3186532"/>
                <a:ext cx="150593" cy="150596"/>
              </a:xfrm>
              <a:prstGeom prst="ellips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86AA5F21-9DDD-4E16-9CD8-5332D371CD8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31174" y="3298821"/>
                <a:ext cx="150593" cy="150596"/>
              </a:xfrm>
              <a:prstGeom prst="ellips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00619D72-782E-4C66-A819-F7CEBEEE14D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538889" y="3504776"/>
                <a:ext cx="150593" cy="150596"/>
              </a:xfrm>
              <a:prstGeom prst="ellips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6993011E-19B3-4CC8-9C62-2B810DDC0C0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71826" y="3386890"/>
                <a:ext cx="150593" cy="150596"/>
              </a:xfrm>
              <a:prstGeom prst="ellips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9A3F318B-16DD-4B48-A85D-E6515E1117F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313465" y="3275761"/>
                <a:ext cx="150593" cy="150596"/>
              </a:xfrm>
              <a:prstGeom prst="ellips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F083AA6F-F969-413B-BB01-225948F773E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56671" y="3424318"/>
                <a:ext cx="150593" cy="150596"/>
              </a:xfrm>
              <a:prstGeom prst="ellips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E194CA8C-9EB7-45AC-A0CD-B6CE1BEE50C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6078" y="3511508"/>
                <a:ext cx="150593" cy="150596"/>
              </a:xfrm>
              <a:prstGeom prst="ellips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053463CC-22B6-41F8-AF52-BB9D07C4EC1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92141" y="3392615"/>
                <a:ext cx="150593" cy="150596"/>
              </a:xfrm>
              <a:prstGeom prst="ellips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A0DF7227-FCA0-4F60-868F-3E88830F529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59101" y="3167379"/>
                <a:ext cx="150593" cy="150596"/>
              </a:xfrm>
              <a:prstGeom prst="ellips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60" name="Isosceles Triangle 59">
                <a:extLst>
                  <a:ext uri="{FF2B5EF4-FFF2-40B4-BE49-F238E27FC236}">
                    <a16:creationId xmlns:a16="http://schemas.microsoft.com/office/drawing/2014/main" id="{78C84269-CF22-4A48-9573-A962C61952F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225647" y="4464842"/>
                <a:ext cx="192738" cy="150596"/>
              </a:xfrm>
              <a:prstGeom prst="triangle">
                <a:avLst/>
              </a:prstGeom>
              <a:noFill/>
              <a:ln w="28575" cap="flat" cmpd="sng" algn="ctr">
                <a:solidFill>
                  <a:srgbClr val="01A1DD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61" name="Isosceles Triangle 60">
                <a:extLst>
                  <a:ext uri="{FF2B5EF4-FFF2-40B4-BE49-F238E27FC236}">
                    <a16:creationId xmlns:a16="http://schemas.microsoft.com/office/drawing/2014/main" id="{7BB58D67-68DC-4A07-9B1C-1F6701D0662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59119" y="4696100"/>
                <a:ext cx="192738" cy="150596"/>
              </a:xfrm>
              <a:prstGeom prst="triangle">
                <a:avLst/>
              </a:prstGeom>
              <a:noFill/>
              <a:ln w="28575" cap="flat" cmpd="sng" algn="ctr">
                <a:solidFill>
                  <a:srgbClr val="01A1DD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62" name="Isosceles Triangle 61">
                <a:extLst>
                  <a:ext uri="{FF2B5EF4-FFF2-40B4-BE49-F238E27FC236}">
                    <a16:creationId xmlns:a16="http://schemas.microsoft.com/office/drawing/2014/main" id="{F1E586C4-0FC6-42FE-9AC4-B707F00360C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86963" y="4733155"/>
                <a:ext cx="192738" cy="150596"/>
              </a:xfrm>
              <a:prstGeom prst="triangle">
                <a:avLst/>
              </a:prstGeom>
              <a:noFill/>
              <a:ln w="28575" cap="flat" cmpd="sng" algn="ctr">
                <a:solidFill>
                  <a:srgbClr val="01A1DD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63" name="Isosceles Triangle 62">
                <a:extLst>
                  <a:ext uri="{FF2B5EF4-FFF2-40B4-BE49-F238E27FC236}">
                    <a16:creationId xmlns:a16="http://schemas.microsoft.com/office/drawing/2014/main" id="{EE3C42E9-D365-43C5-82B0-24D53F51DC0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53197" y="4826023"/>
                <a:ext cx="192738" cy="150596"/>
              </a:xfrm>
              <a:prstGeom prst="triangle">
                <a:avLst/>
              </a:prstGeom>
              <a:noFill/>
              <a:ln w="28575" cap="flat" cmpd="sng" algn="ctr">
                <a:solidFill>
                  <a:srgbClr val="01A1DD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64" name="Isosceles Triangle 63">
                <a:extLst>
                  <a:ext uri="{FF2B5EF4-FFF2-40B4-BE49-F238E27FC236}">
                    <a16:creationId xmlns:a16="http://schemas.microsoft.com/office/drawing/2014/main" id="{BF8DF31A-1F7D-42AA-91F5-4B138C08A6F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60459" y="4856209"/>
                <a:ext cx="192738" cy="150596"/>
              </a:xfrm>
              <a:prstGeom prst="triangle">
                <a:avLst/>
              </a:prstGeom>
              <a:noFill/>
              <a:ln w="28575" cap="flat" cmpd="sng" algn="ctr">
                <a:solidFill>
                  <a:srgbClr val="01A1DD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65" name="Isosceles Triangle 64">
                <a:extLst>
                  <a:ext uri="{FF2B5EF4-FFF2-40B4-BE49-F238E27FC236}">
                    <a16:creationId xmlns:a16="http://schemas.microsoft.com/office/drawing/2014/main" id="{F3E59764-2FEB-4057-974E-737E37F99B6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47289" y="4625962"/>
                <a:ext cx="192738" cy="150596"/>
              </a:xfrm>
              <a:prstGeom prst="triangle">
                <a:avLst/>
              </a:prstGeom>
              <a:noFill/>
              <a:ln w="28575" cap="flat" cmpd="sng" algn="ctr">
                <a:solidFill>
                  <a:srgbClr val="01A1DD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66" name="Isosceles Triangle 65">
                <a:extLst>
                  <a:ext uri="{FF2B5EF4-FFF2-40B4-BE49-F238E27FC236}">
                    <a16:creationId xmlns:a16="http://schemas.microsoft.com/office/drawing/2014/main" id="{4135882A-3716-488E-8C79-A4A2C87A401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95474" y="4808453"/>
                <a:ext cx="192738" cy="150596"/>
              </a:xfrm>
              <a:prstGeom prst="triangle">
                <a:avLst/>
              </a:prstGeom>
              <a:noFill/>
              <a:ln w="28575" cap="flat" cmpd="sng" algn="ctr">
                <a:solidFill>
                  <a:srgbClr val="01A1DD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67" name="Isosceles Triangle 66">
                <a:extLst>
                  <a:ext uri="{FF2B5EF4-FFF2-40B4-BE49-F238E27FC236}">
                    <a16:creationId xmlns:a16="http://schemas.microsoft.com/office/drawing/2014/main" id="{A8E989F6-9F85-49FD-8D08-B079C65AAC0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02736" y="4973264"/>
                <a:ext cx="192738" cy="150596"/>
              </a:xfrm>
              <a:prstGeom prst="triangle">
                <a:avLst/>
              </a:prstGeom>
              <a:noFill/>
              <a:ln w="28575" cap="flat" cmpd="sng" algn="ctr">
                <a:solidFill>
                  <a:srgbClr val="01A1DD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68" name="Isosceles Triangle 67">
                <a:extLst>
                  <a:ext uri="{FF2B5EF4-FFF2-40B4-BE49-F238E27FC236}">
                    <a16:creationId xmlns:a16="http://schemas.microsoft.com/office/drawing/2014/main" id="{6BF3EF7A-8308-443D-84E5-6AEEF5EC85F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01272" y="5028799"/>
                <a:ext cx="192738" cy="150596"/>
              </a:xfrm>
              <a:prstGeom prst="triangle">
                <a:avLst/>
              </a:prstGeom>
              <a:noFill/>
              <a:ln w="28575" cap="flat" cmpd="sng" algn="ctr">
                <a:solidFill>
                  <a:srgbClr val="01A1DD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69" name="Isosceles Triangle 68">
                <a:extLst>
                  <a:ext uri="{FF2B5EF4-FFF2-40B4-BE49-F238E27FC236}">
                    <a16:creationId xmlns:a16="http://schemas.microsoft.com/office/drawing/2014/main" id="{D3343A64-863A-4E8A-B86A-6CDBF6EB4B3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49811" y="4918627"/>
                <a:ext cx="192738" cy="150596"/>
              </a:xfrm>
              <a:prstGeom prst="triangle">
                <a:avLst/>
              </a:prstGeom>
              <a:noFill/>
              <a:ln w="28575" cap="flat" cmpd="sng" algn="ctr">
                <a:solidFill>
                  <a:srgbClr val="01A1DD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70" name="Isosceles Triangle 69">
                <a:extLst>
                  <a:ext uri="{FF2B5EF4-FFF2-40B4-BE49-F238E27FC236}">
                    <a16:creationId xmlns:a16="http://schemas.microsoft.com/office/drawing/2014/main" id="{54782B85-6430-4953-B3BC-94C5A56144D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149011" y="4831176"/>
                <a:ext cx="192738" cy="150596"/>
              </a:xfrm>
              <a:prstGeom prst="triangle">
                <a:avLst/>
              </a:prstGeom>
              <a:noFill/>
              <a:ln w="28575" cap="flat" cmpd="sng" algn="ctr">
                <a:solidFill>
                  <a:srgbClr val="01A1DD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27BF5ECD-30CC-4D01-A389-0B8628D06067}"/>
                  </a:ext>
                </a:extLst>
              </p:cNvPr>
              <p:cNvCxnSpPr>
                <a:cxnSpLocks/>
                <a:stCxn id="40" idx="0"/>
              </p:cNvCxnSpPr>
              <p:nvPr/>
            </p:nvCxnSpPr>
            <p:spPr>
              <a:xfrm flipH="1">
                <a:off x="1657837" y="2328342"/>
                <a:ext cx="679630" cy="3231723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7CF89094-E974-460D-AD57-9081B11C8F72}"/>
                  </a:ext>
                </a:extLst>
              </p:cNvPr>
              <p:cNvSpPr txBox="1"/>
              <p:nvPr/>
            </p:nvSpPr>
            <p:spPr>
              <a:xfrm>
                <a:off x="4849826" y="5567908"/>
                <a:ext cx="41229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0.0</a:t>
                </a:r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7F72E02C-E58B-4A48-B360-54B590974415}"/>
                  </a:ext>
                </a:extLst>
              </p:cNvPr>
              <p:cNvSpPr txBox="1"/>
              <p:nvPr/>
            </p:nvSpPr>
            <p:spPr>
              <a:xfrm>
                <a:off x="8561737" y="5567908"/>
                <a:ext cx="41914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2.0</a:t>
                </a:r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E81E0901-9136-4544-B306-437F2349A630}"/>
                  </a:ext>
                </a:extLst>
              </p:cNvPr>
              <p:cNvSpPr txBox="1"/>
              <p:nvPr/>
            </p:nvSpPr>
            <p:spPr>
              <a:xfrm>
                <a:off x="6714160" y="5567908"/>
                <a:ext cx="41914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1.0</a:t>
                </a:r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8900A213-CDEF-4B90-B6FB-101B692CCCFC}"/>
                  </a:ext>
                </a:extLst>
              </p:cNvPr>
              <p:cNvSpPr txBox="1"/>
              <p:nvPr/>
            </p:nvSpPr>
            <p:spPr>
              <a:xfrm>
                <a:off x="4485496" y="3744604"/>
                <a:ext cx="48254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1.0</a:t>
                </a:r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5094810A-5F11-4B82-ACA5-E600F88572BE}"/>
                  </a:ext>
                </a:extLst>
              </p:cNvPr>
              <p:cNvSpPr txBox="1"/>
              <p:nvPr/>
            </p:nvSpPr>
            <p:spPr>
              <a:xfrm>
                <a:off x="4495000" y="2207254"/>
                <a:ext cx="48254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2.0</a:t>
                </a:r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00DA9AAC-924E-4861-B7A7-FD008CA05DB1}"/>
                  </a:ext>
                </a:extLst>
              </p:cNvPr>
              <p:cNvSpPr txBox="1"/>
              <p:nvPr/>
            </p:nvSpPr>
            <p:spPr>
              <a:xfrm>
                <a:off x="4566226" y="5337885"/>
                <a:ext cx="41229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0.0</a:t>
                </a:r>
              </a:p>
            </p:txBody>
          </p:sp>
          <p:sp>
            <p:nvSpPr>
              <p:cNvPr id="78" name="Text Box 307">
                <a:extLst>
                  <a:ext uri="{FF2B5EF4-FFF2-40B4-BE49-F238E27FC236}">
                    <a16:creationId xmlns:a16="http://schemas.microsoft.com/office/drawing/2014/main" id="{7DD4835C-2623-410E-84F6-5A96998A55A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64213" y="1816164"/>
                <a:ext cx="2788020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cs typeface="Calibri"/>
                  </a:rPr>
                  <a:t>Logistic Regression</a:t>
                </a:r>
              </a:p>
            </p:txBody>
          </p:sp>
          <p:sp>
            <p:nvSpPr>
              <p:cNvPr id="79" name="Text Box 307">
                <a:extLst>
                  <a:ext uri="{FF2B5EF4-FFF2-40B4-BE49-F238E27FC236}">
                    <a16:creationId xmlns:a16="http://schemas.microsoft.com/office/drawing/2014/main" id="{10352F75-55E0-4BC3-B42C-19D8A35DA90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654230" y="1819740"/>
                <a:ext cx="2561569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cs typeface="Calibri"/>
                  </a:rPr>
                  <a:t>Linear Classification with SVMs</a:t>
                </a:r>
              </a:p>
            </p:txBody>
          </p:sp>
        </p:grpSp>
        <p:sp>
          <p:nvSpPr>
            <p:cNvPr id="6" name="Multiplication Sign 5">
              <a:extLst>
                <a:ext uri="{FF2B5EF4-FFF2-40B4-BE49-F238E27FC236}">
                  <a16:creationId xmlns:a16="http://schemas.microsoft.com/office/drawing/2014/main" id="{D270355B-384C-48A6-8D1D-ED353F0ED23E}"/>
                </a:ext>
              </a:extLst>
            </p:cNvPr>
            <p:cNvSpPr/>
            <p:nvPr/>
          </p:nvSpPr>
          <p:spPr>
            <a:xfrm>
              <a:off x="1328151" y="4861107"/>
              <a:ext cx="264159" cy="265636"/>
            </a:xfrm>
            <a:prstGeom prst="mathMultiply">
              <a:avLst/>
            </a:prstGeom>
            <a:noFill/>
            <a:ln w="28575" cap="flat" cmpd="sng" algn="ctr">
              <a:solidFill>
                <a:srgbClr val="00B05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7" name="Multiplication Sign 6">
              <a:extLst>
                <a:ext uri="{FF2B5EF4-FFF2-40B4-BE49-F238E27FC236}">
                  <a16:creationId xmlns:a16="http://schemas.microsoft.com/office/drawing/2014/main" id="{35B4C7B4-82C9-426D-9680-DF6FFAFC3CE9}"/>
                </a:ext>
              </a:extLst>
            </p:cNvPr>
            <p:cNvSpPr/>
            <p:nvPr/>
          </p:nvSpPr>
          <p:spPr>
            <a:xfrm>
              <a:off x="5859908" y="4861107"/>
              <a:ext cx="264159" cy="265636"/>
            </a:xfrm>
            <a:prstGeom prst="mathMultiply">
              <a:avLst/>
            </a:prstGeom>
            <a:noFill/>
            <a:ln w="28575" cap="flat" cmpd="sng" algn="ctr">
              <a:solidFill>
                <a:srgbClr val="00B05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8" name="Line 167">
              <a:extLst>
                <a:ext uri="{FF2B5EF4-FFF2-40B4-BE49-F238E27FC236}">
                  <a16:creationId xmlns:a16="http://schemas.microsoft.com/office/drawing/2014/main" id="{965DBA12-B0D3-4EC7-963A-9F3B63B75D6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H="1">
              <a:off x="988279" y="4578766"/>
              <a:ext cx="290802" cy="40501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" name="Rounded Rectangle 149">
              <a:extLst>
                <a:ext uri="{FF2B5EF4-FFF2-40B4-BE49-F238E27FC236}">
                  <a16:creationId xmlns:a16="http://schemas.microsoft.com/office/drawing/2014/main" id="{DED1F17B-2B5A-425E-A181-BD8D0FACAFD6}"/>
                </a:ext>
              </a:extLst>
            </p:cNvPr>
            <p:cNvSpPr/>
            <p:nvPr/>
          </p:nvSpPr>
          <p:spPr>
            <a:xfrm>
              <a:off x="138527" y="4153596"/>
              <a:ext cx="1149725" cy="477488"/>
            </a:xfrm>
            <a:prstGeom prst="roundRect">
              <a:avLst/>
            </a:prstGeom>
            <a:gradFill flip="none" rotWithShape="0">
              <a:gsLst>
                <a:gs pos="0">
                  <a:srgbClr val="FFFFFF">
                    <a:lumMod val="92000"/>
                  </a:srgbClr>
                </a:gs>
                <a:gs pos="100000">
                  <a:srgbClr val="FFFFFF"/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>
              <a:outerShdw blurRad="38100" dist="25400" dir="2700000" sx="99000" sy="99000" algn="tl" rotWithShape="0">
                <a:prstClr val="black">
                  <a:alpha val="75000"/>
                </a:prstClr>
              </a:outerShdw>
            </a:effectLst>
          </p:spPr>
          <p:txBody>
            <a:bodyPr anchor="ctr"/>
            <a:lstStyle/>
            <a:p>
              <a:pPr lvl="0" algn="ctr" defTabSz="914400">
                <a:defRPr/>
              </a:pPr>
              <a:r>
                <a:rPr lang="en-US" sz="1300" b="1" kern="0" dirty="0">
                  <a:solidFill>
                    <a:srgbClr val="000000"/>
                  </a:solidFill>
                  <a:latin typeface="Calibri"/>
                  <a:cs typeface="Calibri"/>
                </a:rPr>
                <a:t>Test example class = 0</a:t>
              </a:r>
            </a:p>
          </p:txBody>
        </p:sp>
        <p:sp>
          <p:nvSpPr>
            <p:cNvPr id="10" name="Line 167">
              <a:extLst>
                <a:ext uri="{FF2B5EF4-FFF2-40B4-BE49-F238E27FC236}">
                  <a16:creationId xmlns:a16="http://schemas.microsoft.com/office/drawing/2014/main" id="{C1EF302D-6454-49F2-A2AA-5965B461CC0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H="1">
              <a:off x="5494337" y="4596459"/>
              <a:ext cx="337394" cy="41621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Rounded Rectangle 149">
              <a:extLst>
                <a:ext uri="{FF2B5EF4-FFF2-40B4-BE49-F238E27FC236}">
                  <a16:creationId xmlns:a16="http://schemas.microsoft.com/office/drawing/2014/main" id="{3D718CCF-A07F-4C18-84EA-640314BE5614}"/>
                </a:ext>
              </a:extLst>
            </p:cNvPr>
            <p:cNvSpPr/>
            <p:nvPr/>
          </p:nvSpPr>
          <p:spPr>
            <a:xfrm>
              <a:off x="4662280" y="4153596"/>
              <a:ext cx="1149725" cy="477488"/>
            </a:xfrm>
            <a:prstGeom prst="roundRect">
              <a:avLst/>
            </a:prstGeom>
            <a:gradFill flip="none" rotWithShape="0">
              <a:gsLst>
                <a:gs pos="0">
                  <a:srgbClr val="FFFFFF">
                    <a:lumMod val="92000"/>
                  </a:srgbClr>
                </a:gs>
                <a:gs pos="100000">
                  <a:srgbClr val="FFFFFF"/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>
              <a:outerShdw blurRad="38100" dist="25400" dir="2700000" sx="99000" sy="99000" algn="tl" rotWithShape="0">
                <a:prstClr val="black">
                  <a:alpha val="75000"/>
                </a:prstClr>
              </a:outerShdw>
            </a:effectLst>
          </p:spPr>
          <p:txBody>
            <a:bodyPr anchor="ctr"/>
            <a:lstStyle/>
            <a:p>
              <a:pPr lvl="0" algn="ctr" defTabSz="914400">
                <a:defRPr/>
              </a:pPr>
              <a:r>
                <a:rPr lang="en-US" sz="1300" b="1" kern="0" dirty="0">
                  <a:solidFill>
                    <a:srgbClr val="000000"/>
                  </a:solidFill>
                  <a:latin typeface="Calibri"/>
                  <a:cs typeface="Calibri"/>
                </a:rPr>
                <a:t>Test example class = 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75623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62AD5-CF41-4B0B-8499-1C9B29B2A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Hard-Margin Classification (Slide 1 of 2)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99C9C4E-00C7-4982-A3D1-DA2245DB7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22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273FF81-62F8-47E5-B5D5-DEE461EC0759}"/>
              </a:ext>
            </a:extLst>
          </p:cNvPr>
          <p:cNvGrpSpPr/>
          <p:nvPr/>
        </p:nvGrpSpPr>
        <p:grpSpPr>
          <a:xfrm>
            <a:off x="1751109" y="1543486"/>
            <a:ext cx="5382311" cy="4488044"/>
            <a:chOff x="1751109" y="1543486"/>
            <a:chExt cx="5382311" cy="4488044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40A91E41-B908-4964-A12F-A0C60698BABA}"/>
                </a:ext>
              </a:extLst>
            </p:cNvPr>
            <p:cNvGrpSpPr/>
            <p:nvPr/>
          </p:nvGrpSpPr>
          <p:grpSpPr>
            <a:xfrm>
              <a:off x="1751109" y="1543486"/>
              <a:ext cx="5382311" cy="4488044"/>
              <a:chOff x="1751109" y="1543486"/>
              <a:chExt cx="5382311" cy="4488044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0A6E6E80-F36A-48F9-80AC-01ADA8233EE2}"/>
                  </a:ext>
                </a:extLst>
              </p:cNvPr>
              <p:cNvGrpSpPr/>
              <p:nvPr/>
            </p:nvGrpSpPr>
            <p:grpSpPr>
              <a:xfrm>
                <a:off x="1751109" y="1543486"/>
                <a:ext cx="5382311" cy="4488044"/>
                <a:chOff x="1751109" y="1543486"/>
                <a:chExt cx="5382311" cy="4488044"/>
              </a:xfrm>
            </p:grpSpPr>
            <p:grpSp>
              <p:nvGrpSpPr>
                <p:cNvPr id="10" name="Group 9">
                  <a:extLst>
                    <a:ext uri="{FF2B5EF4-FFF2-40B4-BE49-F238E27FC236}">
                      <a16:creationId xmlns:a16="http://schemas.microsoft.com/office/drawing/2014/main" id="{99DE5E11-9929-47C0-AF87-61553DD71378}"/>
                    </a:ext>
                  </a:extLst>
                </p:cNvPr>
                <p:cNvGrpSpPr/>
                <p:nvPr/>
              </p:nvGrpSpPr>
              <p:grpSpPr>
                <a:xfrm>
                  <a:off x="1751109" y="1543486"/>
                  <a:ext cx="5382311" cy="4488044"/>
                  <a:chOff x="1751109" y="1543486"/>
                  <a:chExt cx="5382311" cy="4488044"/>
                </a:xfrm>
              </p:grpSpPr>
              <p:sp>
                <p:nvSpPr>
                  <p:cNvPr id="14" name="Rectangle 13">
                    <a:extLst>
                      <a:ext uri="{FF2B5EF4-FFF2-40B4-BE49-F238E27FC236}">
                        <a16:creationId xmlns:a16="http://schemas.microsoft.com/office/drawing/2014/main" id="{BAF63A3D-6EA8-40F5-BBC0-9FF47F87528A}"/>
                      </a:ext>
                    </a:extLst>
                  </p:cNvPr>
                  <p:cNvSpPr/>
                  <p:nvPr/>
                </p:nvSpPr>
                <p:spPr>
                  <a:xfrm>
                    <a:off x="2248786" y="1728152"/>
                    <a:ext cx="4646428" cy="3934046"/>
                  </a:xfrm>
                  <a:prstGeom prst="rect">
                    <a:avLst/>
                  </a:prstGeom>
                  <a:noFill/>
                  <a:ln w="28575" cap="flat" cmpd="sng" algn="ctr">
                    <a:solidFill>
                      <a:schemeClr val="tx1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 defTabSz="914400"/>
                    <a:endParaRPr lang="en-US" sz="1100" b="1" kern="0" dirty="0">
                      <a:solidFill>
                        <a:srgbClr val="FF0000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0D42045A-B9E0-4B91-BAB7-E62E095D0BFF}"/>
                      </a:ext>
                    </a:extLst>
                  </p:cNvPr>
                  <p:cNvSpPr txBox="1"/>
                  <p:nvPr/>
                </p:nvSpPr>
                <p:spPr>
                  <a:xfrm>
                    <a:off x="2129683" y="5662198"/>
                    <a:ext cx="47641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0.0</a:t>
                    </a:r>
                  </a:p>
                </p:txBody>
              </p:sp>
              <p:sp>
                <p:nvSpPr>
                  <p:cNvPr id="16" name="TextBox 15">
                    <a:extLst>
                      <a:ext uri="{FF2B5EF4-FFF2-40B4-BE49-F238E27FC236}">
                        <a16:creationId xmlns:a16="http://schemas.microsoft.com/office/drawing/2014/main" id="{077DE908-8DB3-448A-BF33-846A42018D2F}"/>
                      </a:ext>
                    </a:extLst>
                  </p:cNvPr>
                  <p:cNvSpPr txBox="1"/>
                  <p:nvPr/>
                </p:nvSpPr>
                <p:spPr>
                  <a:xfrm>
                    <a:off x="6657008" y="5662198"/>
                    <a:ext cx="47641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2.0</a:t>
                    </a:r>
                  </a:p>
                </p:txBody>
              </p:sp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73D4FE3A-CE3A-4422-A9D7-30CD6626214F}"/>
                      </a:ext>
                    </a:extLst>
                  </p:cNvPr>
                  <p:cNvSpPr txBox="1"/>
                  <p:nvPr/>
                </p:nvSpPr>
                <p:spPr>
                  <a:xfrm>
                    <a:off x="4333794" y="5662198"/>
                    <a:ext cx="47641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1.0</a:t>
                    </a:r>
                  </a:p>
                </p:txBody>
              </p:sp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742153E8-0FCF-4EC3-BC56-A6C6907D0698}"/>
                      </a:ext>
                    </a:extLst>
                  </p:cNvPr>
                  <p:cNvSpPr txBox="1"/>
                  <p:nvPr/>
                </p:nvSpPr>
                <p:spPr>
                  <a:xfrm>
                    <a:off x="1751109" y="3510509"/>
                    <a:ext cx="47641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1.0</a:t>
                    </a:r>
                  </a:p>
                </p:txBody>
              </p:sp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73ED7081-B148-4E67-A4AB-F5E816C2F773}"/>
                      </a:ext>
                    </a:extLst>
                  </p:cNvPr>
                  <p:cNvSpPr txBox="1"/>
                  <p:nvPr/>
                </p:nvSpPr>
                <p:spPr>
                  <a:xfrm>
                    <a:off x="1751109" y="1543486"/>
                    <a:ext cx="47641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2.0</a:t>
                    </a:r>
                  </a:p>
                </p:txBody>
              </p:sp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73ABDE0B-363C-4196-9DB5-1AAA579044EA}"/>
                      </a:ext>
                    </a:extLst>
                  </p:cNvPr>
                  <p:cNvSpPr txBox="1"/>
                  <p:nvPr/>
                </p:nvSpPr>
                <p:spPr>
                  <a:xfrm>
                    <a:off x="1772374" y="5382863"/>
                    <a:ext cx="47641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0.0</a:t>
                    </a:r>
                  </a:p>
                </p:txBody>
              </p:sp>
              <p:sp>
                <p:nvSpPr>
                  <p:cNvPr id="21" name="Isosceles Triangle 20">
                    <a:extLst>
                      <a:ext uri="{FF2B5EF4-FFF2-40B4-BE49-F238E27FC236}">
                        <a16:creationId xmlns:a16="http://schemas.microsoft.com/office/drawing/2014/main" id="{299A06D5-E04A-4779-92E7-B38A34EBA54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778537" y="4418830"/>
                    <a:ext cx="234056" cy="182880"/>
                  </a:xfrm>
                  <a:prstGeom prst="triangle">
                    <a:avLst/>
                  </a:prstGeom>
                  <a:noFill/>
                  <a:ln w="28575" cap="flat" cmpd="sng" algn="ctr">
                    <a:solidFill>
                      <a:srgbClr val="01A1DD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 defTabSz="914400"/>
                    <a:endParaRPr lang="en-US" sz="1100" b="1" kern="0" dirty="0">
                      <a:solidFill>
                        <a:srgbClr val="FF0000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22" name="Oval 21">
                    <a:extLst>
                      <a:ext uri="{FF2B5EF4-FFF2-40B4-BE49-F238E27FC236}">
                        <a16:creationId xmlns:a16="http://schemas.microsoft.com/office/drawing/2014/main" id="{0B5A1D4D-4C48-41AE-9609-74D6B0D1927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036478" y="2445224"/>
                    <a:ext cx="182876" cy="182880"/>
                  </a:xfrm>
                  <a:prstGeom prst="ellipse">
                    <a:avLst/>
                  </a:prstGeom>
                  <a:noFill/>
                  <a:ln w="28575" cap="flat" cmpd="sng" algn="ctr">
                    <a:solidFill>
                      <a:srgbClr val="C00000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 defTabSz="914400"/>
                    <a:endParaRPr lang="en-US" sz="1100" b="1" kern="0" dirty="0">
                      <a:solidFill>
                        <a:srgbClr val="FF0000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23" name="Oval 22">
                    <a:extLst>
                      <a:ext uri="{FF2B5EF4-FFF2-40B4-BE49-F238E27FC236}">
                        <a16:creationId xmlns:a16="http://schemas.microsoft.com/office/drawing/2014/main" id="{613ED966-ACE6-4FD1-BF95-D9D30AEE342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853602" y="2587436"/>
                    <a:ext cx="182876" cy="182880"/>
                  </a:xfrm>
                  <a:prstGeom prst="ellipse">
                    <a:avLst/>
                  </a:prstGeom>
                  <a:noFill/>
                  <a:ln w="28575" cap="flat" cmpd="sng" algn="ctr">
                    <a:solidFill>
                      <a:srgbClr val="C00000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 defTabSz="914400"/>
                    <a:endParaRPr lang="en-US" sz="1100" b="1" kern="0" dirty="0">
                      <a:solidFill>
                        <a:srgbClr val="FF0000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24" name="Oval 23">
                    <a:extLst>
                      <a:ext uri="{FF2B5EF4-FFF2-40B4-BE49-F238E27FC236}">
                        <a16:creationId xmlns:a16="http://schemas.microsoft.com/office/drawing/2014/main" id="{B664F79C-F200-42ED-AFCF-4E9BEA22BC5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149181" y="2633955"/>
                    <a:ext cx="182876" cy="182880"/>
                  </a:xfrm>
                  <a:prstGeom prst="ellipse">
                    <a:avLst/>
                  </a:prstGeom>
                  <a:noFill/>
                  <a:ln w="28575" cap="flat" cmpd="sng" algn="ctr">
                    <a:solidFill>
                      <a:srgbClr val="C00000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 defTabSz="914400"/>
                    <a:endParaRPr lang="en-US" sz="1100" b="1" kern="0" dirty="0">
                      <a:solidFill>
                        <a:srgbClr val="FF0000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25" name="Oval 24">
                    <a:extLst>
                      <a:ext uri="{FF2B5EF4-FFF2-40B4-BE49-F238E27FC236}">
                        <a16:creationId xmlns:a16="http://schemas.microsoft.com/office/drawing/2014/main" id="{C7BF0362-0AC0-46C3-B686-5D9E25D3C6B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047111" y="2770316"/>
                    <a:ext cx="182876" cy="182880"/>
                  </a:xfrm>
                  <a:prstGeom prst="ellipse">
                    <a:avLst/>
                  </a:prstGeom>
                  <a:noFill/>
                  <a:ln w="28575" cap="flat" cmpd="sng" algn="ctr">
                    <a:solidFill>
                      <a:srgbClr val="C00000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 defTabSz="914400"/>
                    <a:endParaRPr lang="en-US" sz="1100" b="1" kern="0" dirty="0">
                      <a:solidFill>
                        <a:srgbClr val="FF0000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26" name="Oval 25">
                    <a:extLst>
                      <a:ext uri="{FF2B5EF4-FFF2-40B4-BE49-F238E27FC236}">
                        <a16:creationId xmlns:a16="http://schemas.microsoft.com/office/drawing/2014/main" id="{952C2300-D05A-4E91-BA79-0F17AFA8D09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864235" y="2906677"/>
                    <a:ext cx="182876" cy="182880"/>
                  </a:xfrm>
                  <a:prstGeom prst="ellipse">
                    <a:avLst/>
                  </a:prstGeom>
                  <a:noFill/>
                  <a:ln w="28575" cap="flat" cmpd="sng" algn="ctr">
                    <a:solidFill>
                      <a:srgbClr val="C00000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 defTabSz="914400"/>
                    <a:endParaRPr lang="en-US" sz="1100" b="1" kern="0" dirty="0">
                      <a:solidFill>
                        <a:srgbClr val="FF0000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27" name="Oval 26">
                    <a:extLst>
                      <a:ext uri="{FF2B5EF4-FFF2-40B4-BE49-F238E27FC236}">
                        <a16:creationId xmlns:a16="http://schemas.microsoft.com/office/drawing/2014/main" id="{451230B6-8866-4C16-8777-5A9855915C5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602228" y="3156783"/>
                    <a:ext cx="182876" cy="182880"/>
                  </a:xfrm>
                  <a:prstGeom prst="ellipse">
                    <a:avLst/>
                  </a:prstGeom>
                  <a:noFill/>
                  <a:ln w="28575" cap="flat" cmpd="sng" algn="ctr">
                    <a:solidFill>
                      <a:srgbClr val="C00000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 defTabSz="914400"/>
                    <a:endParaRPr lang="en-US" sz="1100" b="1" kern="0" dirty="0">
                      <a:solidFill>
                        <a:srgbClr val="FF0000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28" name="Oval 27">
                    <a:extLst>
                      <a:ext uri="{FF2B5EF4-FFF2-40B4-BE49-F238E27FC236}">
                        <a16:creationId xmlns:a16="http://schemas.microsoft.com/office/drawing/2014/main" id="{C6F5A23B-EDCF-4EC4-B3C5-0DA4A749979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670726" y="3013626"/>
                    <a:ext cx="182876" cy="182880"/>
                  </a:xfrm>
                  <a:prstGeom prst="ellipse">
                    <a:avLst/>
                  </a:prstGeom>
                  <a:noFill/>
                  <a:ln w="28575" cap="flat" cmpd="sng" algn="ctr">
                    <a:solidFill>
                      <a:srgbClr val="C00000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 defTabSz="914400"/>
                    <a:endParaRPr lang="en-US" sz="1100" b="1" kern="0" dirty="0">
                      <a:solidFill>
                        <a:srgbClr val="FF0000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29" name="Oval 28">
                    <a:extLst>
                      <a:ext uri="{FF2B5EF4-FFF2-40B4-BE49-F238E27FC236}">
                        <a16:creationId xmlns:a16="http://schemas.microsoft.com/office/drawing/2014/main" id="{65618ADB-0228-4F45-8CB5-51A9A4C791C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328479" y="2878673"/>
                    <a:ext cx="182876" cy="182880"/>
                  </a:xfrm>
                  <a:prstGeom prst="ellipse">
                    <a:avLst/>
                  </a:prstGeom>
                  <a:noFill/>
                  <a:ln w="28575" cap="flat" cmpd="sng" algn="ctr">
                    <a:solidFill>
                      <a:srgbClr val="C00000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 defTabSz="914400"/>
                    <a:endParaRPr lang="en-US" sz="1100" b="1" kern="0" dirty="0">
                      <a:solidFill>
                        <a:srgbClr val="FF0000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30" name="Oval 29">
                    <a:extLst>
                      <a:ext uri="{FF2B5EF4-FFF2-40B4-BE49-F238E27FC236}">
                        <a16:creationId xmlns:a16="http://schemas.microsoft.com/office/drawing/2014/main" id="{04FA006E-65BE-4F85-AE50-37D2B4708A4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016635" y="3059077"/>
                    <a:ext cx="182876" cy="182880"/>
                  </a:xfrm>
                  <a:prstGeom prst="ellipse">
                    <a:avLst/>
                  </a:prstGeom>
                  <a:noFill/>
                  <a:ln w="28575" cap="flat" cmpd="sng" algn="ctr">
                    <a:solidFill>
                      <a:srgbClr val="C00000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 defTabSz="914400"/>
                    <a:endParaRPr lang="en-US" sz="1100" b="1" kern="0" dirty="0">
                      <a:solidFill>
                        <a:srgbClr val="FF0000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31" name="Oval 30">
                    <a:extLst>
                      <a:ext uri="{FF2B5EF4-FFF2-40B4-BE49-F238E27FC236}">
                        <a16:creationId xmlns:a16="http://schemas.microsoft.com/office/drawing/2014/main" id="{6D16B62E-1EE0-45C5-87D7-EBA5FFAAD4B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833759" y="3164958"/>
                    <a:ext cx="182876" cy="182880"/>
                  </a:xfrm>
                  <a:prstGeom prst="ellipse">
                    <a:avLst/>
                  </a:prstGeom>
                  <a:noFill/>
                  <a:ln w="28575" cap="flat" cmpd="sng" algn="ctr">
                    <a:solidFill>
                      <a:srgbClr val="C00000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 defTabSz="914400"/>
                    <a:endParaRPr lang="en-US" sz="1100" b="1" kern="0" dirty="0">
                      <a:solidFill>
                        <a:srgbClr val="FF0000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32" name="Oval 31">
                    <a:extLst>
                      <a:ext uri="{FF2B5EF4-FFF2-40B4-BE49-F238E27FC236}">
                        <a16:creationId xmlns:a16="http://schemas.microsoft.com/office/drawing/2014/main" id="{FC652D02-84D6-4D39-8E92-8BE60574F76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83880" y="3696961"/>
                    <a:ext cx="182876" cy="182880"/>
                  </a:xfrm>
                  <a:prstGeom prst="ellipse">
                    <a:avLst/>
                  </a:prstGeom>
                  <a:noFill/>
                  <a:ln w="28575" cap="flat" cmpd="sng" algn="ctr">
                    <a:solidFill>
                      <a:srgbClr val="C00000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 defTabSz="914400"/>
                    <a:endParaRPr lang="en-US" sz="1100" b="1" kern="0" dirty="0">
                      <a:solidFill>
                        <a:srgbClr val="FF0000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33" name="Oval 32">
                    <a:extLst>
                      <a:ext uri="{FF2B5EF4-FFF2-40B4-BE49-F238E27FC236}">
                        <a16:creationId xmlns:a16="http://schemas.microsoft.com/office/drawing/2014/main" id="{7A72549B-6EB6-4FAF-A1A6-3383B861A27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776711" y="2747057"/>
                    <a:ext cx="182876" cy="182880"/>
                  </a:xfrm>
                  <a:prstGeom prst="ellipse">
                    <a:avLst/>
                  </a:prstGeom>
                  <a:noFill/>
                  <a:ln w="28575" cap="flat" cmpd="sng" algn="ctr">
                    <a:solidFill>
                      <a:srgbClr val="C00000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 defTabSz="914400"/>
                    <a:endParaRPr lang="en-US" sz="1100" b="1" kern="0" dirty="0">
                      <a:solidFill>
                        <a:srgbClr val="FF0000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34" name="Isosceles Triangle 33">
                    <a:extLst>
                      <a:ext uri="{FF2B5EF4-FFF2-40B4-BE49-F238E27FC236}">
                        <a16:creationId xmlns:a16="http://schemas.microsoft.com/office/drawing/2014/main" id="{249FB98F-6B17-4B14-B919-354E4D0AE2B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436209" y="4322663"/>
                    <a:ext cx="234056" cy="182880"/>
                  </a:xfrm>
                  <a:prstGeom prst="triangle">
                    <a:avLst/>
                  </a:prstGeom>
                  <a:noFill/>
                  <a:ln w="28575" cap="flat" cmpd="sng" algn="ctr">
                    <a:solidFill>
                      <a:srgbClr val="01A1DD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 defTabSz="914400"/>
                    <a:endParaRPr lang="en-US" sz="1100" b="1" kern="0" dirty="0">
                      <a:solidFill>
                        <a:srgbClr val="FF0000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35" name="Isosceles Triangle 34">
                    <a:extLst>
                      <a:ext uri="{FF2B5EF4-FFF2-40B4-BE49-F238E27FC236}">
                        <a16:creationId xmlns:a16="http://schemas.microsoft.com/office/drawing/2014/main" id="{CA9C5E5E-0237-4497-A5AA-5DCC4FA6E88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962606" y="4603496"/>
                    <a:ext cx="234056" cy="182880"/>
                  </a:xfrm>
                  <a:prstGeom prst="triangle">
                    <a:avLst/>
                  </a:prstGeom>
                  <a:noFill/>
                  <a:ln w="28575" cap="flat" cmpd="sng" algn="ctr">
                    <a:solidFill>
                      <a:srgbClr val="01A1DD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 defTabSz="914400"/>
                    <a:endParaRPr lang="en-US" sz="1100" b="1" kern="0" dirty="0">
                      <a:solidFill>
                        <a:srgbClr val="FF0000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36" name="Isosceles Triangle 35">
                    <a:extLst>
                      <a:ext uri="{FF2B5EF4-FFF2-40B4-BE49-F238E27FC236}">
                        <a16:creationId xmlns:a16="http://schemas.microsoft.com/office/drawing/2014/main" id="{D81B60D7-1E3A-4666-8798-EC66BA51C48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95154" y="4028456"/>
                    <a:ext cx="234056" cy="182880"/>
                  </a:xfrm>
                  <a:prstGeom prst="triangle">
                    <a:avLst/>
                  </a:prstGeom>
                  <a:noFill/>
                  <a:ln w="28575" cap="flat" cmpd="sng" algn="ctr">
                    <a:solidFill>
                      <a:srgbClr val="01A1DD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 defTabSz="914400"/>
                    <a:endParaRPr lang="en-US" sz="1100" b="1" kern="0" dirty="0">
                      <a:solidFill>
                        <a:srgbClr val="FF0000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37" name="Isosceles Triangle 36">
                    <a:extLst>
                      <a:ext uri="{FF2B5EF4-FFF2-40B4-BE49-F238E27FC236}">
                        <a16:creationId xmlns:a16="http://schemas.microsoft.com/office/drawing/2014/main" id="{4F887B01-D04E-45BC-B6A5-9A64E99D361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5076852" y="4761271"/>
                    <a:ext cx="234056" cy="182880"/>
                  </a:xfrm>
                  <a:prstGeom prst="triangle">
                    <a:avLst/>
                  </a:prstGeom>
                  <a:noFill/>
                  <a:ln w="28575" cap="flat" cmpd="sng" algn="ctr">
                    <a:solidFill>
                      <a:srgbClr val="01A1DD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 defTabSz="914400"/>
                    <a:endParaRPr lang="en-US" sz="1100" b="1" kern="0" dirty="0">
                      <a:solidFill>
                        <a:srgbClr val="FF0000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38" name="Isosceles Triangle 37">
                    <a:extLst>
                      <a:ext uri="{FF2B5EF4-FFF2-40B4-BE49-F238E27FC236}">
                        <a16:creationId xmlns:a16="http://schemas.microsoft.com/office/drawing/2014/main" id="{5946CA98-FAD2-4CF1-B7D3-D26F5E3E4A4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842796" y="4797929"/>
                    <a:ext cx="234056" cy="182880"/>
                  </a:xfrm>
                  <a:prstGeom prst="triangle">
                    <a:avLst/>
                  </a:prstGeom>
                  <a:noFill/>
                  <a:ln w="28575" cap="flat" cmpd="sng" algn="ctr">
                    <a:solidFill>
                      <a:srgbClr val="01A1DD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 defTabSz="914400"/>
                    <a:endParaRPr lang="en-US" sz="1100" b="1" kern="0" dirty="0">
                      <a:solidFill>
                        <a:srgbClr val="FF0000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39" name="Isosceles Triangle 38">
                    <a:extLst>
                      <a:ext uri="{FF2B5EF4-FFF2-40B4-BE49-F238E27FC236}">
                        <a16:creationId xmlns:a16="http://schemas.microsoft.com/office/drawing/2014/main" id="{565BF410-28D4-4761-8A55-FF710CA6DF5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5249629" y="4739935"/>
                    <a:ext cx="234056" cy="182880"/>
                  </a:xfrm>
                  <a:prstGeom prst="triangle">
                    <a:avLst/>
                  </a:prstGeom>
                  <a:noFill/>
                  <a:ln w="28575" cap="flat" cmpd="sng" algn="ctr">
                    <a:solidFill>
                      <a:srgbClr val="01A1DD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 defTabSz="914400"/>
                    <a:endParaRPr lang="en-US" sz="1100" b="1" kern="0" dirty="0">
                      <a:solidFill>
                        <a:srgbClr val="FF0000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40" name="Isosceles Triangle 39">
                    <a:extLst>
                      <a:ext uri="{FF2B5EF4-FFF2-40B4-BE49-F238E27FC236}">
                        <a16:creationId xmlns:a16="http://schemas.microsoft.com/office/drawing/2014/main" id="{9E906EC7-633D-4999-A1EC-A69E5480170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5015573" y="4940077"/>
                    <a:ext cx="234056" cy="182880"/>
                  </a:xfrm>
                  <a:prstGeom prst="triangle">
                    <a:avLst/>
                  </a:prstGeom>
                  <a:noFill/>
                  <a:ln w="28575" cap="flat" cmpd="sng" algn="ctr">
                    <a:solidFill>
                      <a:srgbClr val="01A1DD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 defTabSz="914400"/>
                    <a:endParaRPr lang="en-US" sz="1100" b="1" kern="0" dirty="0">
                      <a:solidFill>
                        <a:srgbClr val="FF0000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41" name="Isosceles Triangle 40">
                    <a:extLst>
                      <a:ext uri="{FF2B5EF4-FFF2-40B4-BE49-F238E27FC236}">
                        <a16:creationId xmlns:a16="http://schemas.microsoft.com/office/drawing/2014/main" id="{B0D44680-0E2B-4E31-9FED-D709C4878AE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5256670" y="5007518"/>
                    <a:ext cx="234056" cy="182880"/>
                  </a:xfrm>
                  <a:prstGeom prst="triangle">
                    <a:avLst/>
                  </a:prstGeom>
                  <a:noFill/>
                  <a:ln w="28575" cap="flat" cmpd="sng" algn="ctr">
                    <a:solidFill>
                      <a:srgbClr val="01A1DD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 defTabSz="914400"/>
                    <a:endParaRPr lang="en-US" sz="1100" b="1" kern="0" dirty="0">
                      <a:solidFill>
                        <a:srgbClr val="FF0000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42" name="Isosceles Triangle 41">
                    <a:extLst>
                      <a:ext uri="{FF2B5EF4-FFF2-40B4-BE49-F238E27FC236}">
                        <a16:creationId xmlns:a16="http://schemas.microsoft.com/office/drawing/2014/main" id="{055F6485-2D3C-4091-94BC-7C301EED1C7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5437052" y="4873727"/>
                    <a:ext cx="234056" cy="182880"/>
                  </a:xfrm>
                  <a:prstGeom prst="triangle">
                    <a:avLst/>
                  </a:prstGeom>
                  <a:noFill/>
                  <a:ln w="28575" cap="flat" cmpd="sng" algn="ctr">
                    <a:solidFill>
                      <a:srgbClr val="01A1DD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 defTabSz="914400"/>
                    <a:endParaRPr lang="en-US" sz="1100" b="1" kern="0" dirty="0">
                      <a:solidFill>
                        <a:srgbClr val="FF0000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43" name="Isosceles Triangle 42">
                    <a:extLst>
                      <a:ext uri="{FF2B5EF4-FFF2-40B4-BE49-F238E27FC236}">
                        <a16:creationId xmlns:a16="http://schemas.microsoft.com/office/drawing/2014/main" id="{365D3F30-D07A-46B7-B1BF-F76D0536C02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5557518" y="4767529"/>
                    <a:ext cx="234056" cy="182880"/>
                  </a:xfrm>
                  <a:prstGeom prst="triangle">
                    <a:avLst/>
                  </a:prstGeom>
                  <a:noFill/>
                  <a:ln w="28575" cap="flat" cmpd="sng" algn="ctr">
                    <a:solidFill>
                      <a:srgbClr val="01A1DD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 defTabSz="914400"/>
                    <a:endParaRPr lang="en-US" sz="1100" b="1" kern="0" dirty="0">
                      <a:solidFill>
                        <a:srgbClr val="FF0000"/>
                      </a:solidFill>
                      <a:latin typeface="Arial"/>
                    </a:endParaRPr>
                  </a:p>
                </p:txBody>
              </p:sp>
            </p:grpSp>
            <p:sp>
              <p:nvSpPr>
                <p:cNvPr id="11" name="Isosceles Triangle 10">
                  <a:extLst>
                    <a:ext uri="{FF2B5EF4-FFF2-40B4-BE49-F238E27FC236}">
                      <a16:creationId xmlns:a16="http://schemas.microsoft.com/office/drawing/2014/main" id="{7867C2EF-A251-46EC-A3CD-861D6B04E37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191115" y="4518323"/>
                  <a:ext cx="234056" cy="182880"/>
                </a:xfrm>
                <a:prstGeom prst="triangle">
                  <a:avLst/>
                </a:prstGeom>
                <a:noFill/>
                <a:ln w="28575" cap="flat" cmpd="sng" algn="ctr">
                  <a:solidFill>
                    <a:srgbClr val="01A1DD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14400"/>
                  <a:endParaRPr lang="en-US" sz="1100" b="1" kern="0" dirty="0">
                    <a:solidFill>
                      <a:srgbClr val="FF0000"/>
                    </a:solidFill>
                    <a:latin typeface="Arial"/>
                  </a:endParaRPr>
                </a:p>
              </p:txBody>
            </p:sp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20AC6B35-D87A-45B6-A2F5-03175722688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97973" y="4401303"/>
                  <a:ext cx="182876" cy="182880"/>
                </a:xfrm>
                <a:prstGeom prst="ellipse">
                  <a:avLst/>
                </a:prstGeom>
                <a:noFill/>
                <a:ln w="28575" cap="flat" cmpd="sng" algn="ctr">
                  <a:solidFill>
                    <a:srgbClr val="C0000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14400"/>
                  <a:endParaRPr lang="en-US" sz="1100" b="1" kern="0" dirty="0">
                    <a:solidFill>
                      <a:srgbClr val="FF0000"/>
                    </a:solidFill>
                    <a:latin typeface="Arial"/>
                  </a:endParaRPr>
                </a:p>
              </p:txBody>
            </p:sp>
            <p:sp>
              <p:nvSpPr>
                <p:cNvPr id="13" name="Isosceles Triangle 12">
                  <a:extLst>
                    <a:ext uri="{FF2B5EF4-FFF2-40B4-BE49-F238E27FC236}">
                      <a16:creationId xmlns:a16="http://schemas.microsoft.com/office/drawing/2014/main" id="{5E89E55A-B160-493C-80D1-E8775225256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543233" y="3591284"/>
                  <a:ext cx="234056" cy="182880"/>
                </a:xfrm>
                <a:prstGeom prst="triangle">
                  <a:avLst/>
                </a:prstGeom>
                <a:noFill/>
                <a:ln w="28575" cap="flat" cmpd="sng" algn="ctr">
                  <a:solidFill>
                    <a:srgbClr val="01A1DD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14400"/>
                  <a:endParaRPr lang="en-US" sz="1100" b="1" kern="0" dirty="0">
                    <a:solidFill>
                      <a:srgbClr val="FF0000"/>
                    </a:solidFill>
                    <a:latin typeface="Arial"/>
                  </a:endParaRPr>
                </a:p>
              </p:txBody>
            </p:sp>
          </p:grpSp>
          <p:sp>
            <p:nvSpPr>
              <p:cNvPr id="8" name="Rounded Rectangle 149">
                <a:extLst>
                  <a:ext uri="{FF2B5EF4-FFF2-40B4-BE49-F238E27FC236}">
                    <a16:creationId xmlns:a16="http://schemas.microsoft.com/office/drawing/2014/main" id="{EABDB6E3-95F4-4E2F-8DBE-98253F82A2E9}"/>
                  </a:ext>
                </a:extLst>
              </p:cNvPr>
              <p:cNvSpPr/>
              <p:nvPr/>
            </p:nvSpPr>
            <p:spPr>
              <a:xfrm>
                <a:off x="2392397" y="3976237"/>
                <a:ext cx="1328408" cy="641636"/>
              </a:xfrm>
              <a:prstGeom prst="roundRect">
                <a:avLst/>
              </a:prstGeom>
              <a:gradFill flip="none" rotWithShape="0">
                <a:gsLst>
                  <a:gs pos="0">
                    <a:srgbClr val="FFFFFF">
                      <a:lumMod val="92000"/>
                    </a:srgbClr>
                  </a:gs>
                  <a:gs pos="100000">
                    <a:srgbClr val="FFFFFF"/>
                  </a:gs>
                </a:gsLst>
                <a:lin ang="2700000" scaled="1"/>
                <a:tileRect/>
              </a:gradFill>
              <a:ln w="25400" cap="flat" cmpd="sng" algn="ctr">
                <a:noFill/>
                <a:prstDash val="solid"/>
              </a:ln>
              <a:effectLst>
                <a:outerShdw blurRad="38100" dist="25400" dir="2700000" sx="99000" sy="99000" algn="tl" rotWithShape="0">
                  <a:prstClr val="black">
                    <a:alpha val="75000"/>
                  </a:prstClr>
                </a:outerShdw>
              </a:effectLst>
            </p:spPr>
            <p:txBody>
              <a:bodyPr anchor="ctr"/>
              <a:lstStyle/>
              <a:p>
                <a:pPr lvl="0" algn="ctr" defTabSz="914400">
                  <a:defRPr/>
                </a:pPr>
                <a:r>
                  <a:rPr lang="en-US" sz="1300" b="1" kern="0" dirty="0">
                    <a:solidFill>
                      <a:srgbClr val="000000"/>
                    </a:solidFill>
                    <a:latin typeface="Calibri"/>
                    <a:cs typeface="Calibri"/>
                  </a:rPr>
                  <a:t>Hard margin not possible due to outliers</a:t>
                </a:r>
              </a:p>
            </p:txBody>
          </p:sp>
          <p:sp>
            <p:nvSpPr>
              <p:cNvPr id="9" name="AutoShape 303">
                <a:extLst>
                  <a:ext uri="{FF2B5EF4-FFF2-40B4-BE49-F238E27FC236}">
                    <a16:creationId xmlns:a16="http://schemas.microsoft.com/office/drawing/2014/main" id="{9D58F543-91AD-45B8-BAA1-3CF537E128B6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65646" y="4057899"/>
                <a:ext cx="182874" cy="526284"/>
              </a:xfrm>
              <a:prstGeom prst="rightBrace">
                <a:avLst>
                  <a:gd name="adj1" fmla="val 65909"/>
                  <a:gd name="adj2" fmla="val 50000"/>
                </a:avLst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4A8C4674-1AEC-42D7-B3CE-646A69F9DC9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81146" y="3020578"/>
              <a:ext cx="182876" cy="182880"/>
            </a:xfrm>
            <a:prstGeom prst="ellips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616273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5930E-192E-4451-B92E-CD22C4DB9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Hard-Margin Classification (Slide 2 of 2)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6BA30F1-019C-4E3C-B139-329859B81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23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5E58F01-6224-4483-AE07-53EBAF495552}"/>
              </a:ext>
            </a:extLst>
          </p:cNvPr>
          <p:cNvGrpSpPr/>
          <p:nvPr/>
        </p:nvGrpSpPr>
        <p:grpSpPr>
          <a:xfrm>
            <a:off x="1751109" y="1543486"/>
            <a:ext cx="5382311" cy="4488044"/>
            <a:chOff x="1751109" y="1543486"/>
            <a:chExt cx="5382311" cy="4488044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7841DA49-CEEA-472F-9E84-DE82EC40975A}"/>
                </a:ext>
              </a:extLst>
            </p:cNvPr>
            <p:cNvGrpSpPr/>
            <p:nvPr/>
          </p:nvGrpSpPr>
          <p:grpSpPr>
            <a:xfrm>
              <a:off x="1751109" y="1543486"/>
              <a:ext cx="5382311" cy="4488044"/>
              <a:chOff x="1751109" y="1543486"/>
              <a:chExt cx="5382311" cy="4488044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52ABDB48-A652-478A-899A-AFB537399B99}"/>
                  </a:ext>
                </a:extLst>
              </p:cNvPr>
              <p:cNvSpPr/>
              <p:nvPr/>
            </p:nvSpPr>
            <p:spPr>
              <a:xfrm>
                <a:off x="2248786" y="1728152"/>
                <a:ext cx="4646428" cy="3934046"/>
              </a:xfrm>
              <a:prstGeom prst="rect">
                <a:avLst/>
              </a:prstGeom>
              <a:noFill/>
              <a:ln w="28575" cap="flat" cmpd="sng" algn="ctr">
                <a:solidFill>
                  <a:schemeClr val="tx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7950B2D-87A6-4E8C-9D7E-1F585CA5AC83}"/>
                  </a:ext>
                </a:extLst>
              </p:cNvPr>
              <p:cNvSpPr txBox="1"/>
              <p:nvPr/>
            </p:nvSpPr>
            <p:spPr>
              <a:xfrm>
                <a:off x="2129683" y="5662198"/>
                <a:ext cx="476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0.0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117DE53-8670-45EB-BBCE-AC0ABA45CDCD}"/>
                  </a:ext>
                </a:extLst>
              </p:cNvPr>
              <p:cNvSpPr txBox="1"/>
              <p:nvPr/>
            </p:nvSpPr>
            <p:spPr>
              <a:xfrm>
                <a:off x="6657008" y="5662198"/>
                <a:ext cx="4764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2.0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B8247EE-AF9A-4C05-96D8-E8BA65EB2CC8}"/>
                  </a:ext>
                </a:extLst>
              </p:cNvPr>
              <p:cNvSpPr txBox="1"/>
              <p:nvPr/>
            </p:nvSpPr>
            <p:spPr>
              <a:xfrm>
                <a:off x="4333794" y="5662198"/>
                <a:ext cx="4764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1.0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DE99505-0433-423A-AB49-0E79AD9DD7EB}"/>
                  </a:ext>
                </a:extLst>
              </p:cNvPr>
              <p:cNvSpPr txBox="1"/>
              <p:nvPr/>
            </p:nvSpPr>
            <p:spPr>
              <a:xfrm>
                <a:off x="1751109" y="3510509"/>
                <a:ext cx="4764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1.0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0EB606F-B76D-4B1C-B6DC-453586F182CE}"/>
                  </a:ext>
                </a:extLst>
              </p:cNvPr>
              <p:cNvSpPr txBox="1"/>
              <p:nvPr/>
            </p:nvSpPr>
            <p:spPr>
              <a:xfrm>
                <a:off x="1751109" y="1543486"/>
                <a:ext cx="4764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2.0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A23E772-935F-4379-9ED4-21D908ACBB37}"/>
                  </a:ext>
                </a:extLst>
              </p:cNvPr>
              <p:cNvSpPr txBox="1"/>
              <p:nvPr/>
            </p:nvSpPr>
            <p:spPr>
              <a:xfrm>
                <a:off x="1772374" y="5382863"/>
                <a:ext cx="476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0.0</a:t>
                </a:r>
              </a:p>
            </p:txBody>
          </p:sp>
          <p:sp>
            <p:nvSpPr>
              <p:cNvPr id="20" name="Isosceles Triangle 19">
                <a:extLst>
                  <a:ext uri="{FF2B5EF4-FFF2-40B4-BE49-F238E27FC236}">
                    <a16:creationId xmlns:a16="http://schemas.microsoft.com/office/drawing/2014/main" id="{369B14F3-6D0B-49F2-AAEF-9D81336730F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778537" y="4418830"/>
                <a:ext cx="234056" cy="182880"/>
              </a:xfrm>
              <a:prstGeom prst="triangle">
                <a:avLst/>
              </a:prstGeom>
              <a:noFill/>
              <a:ln w="28575" cap="flat" cmpd="sng" algn="ctr">
                <a:solidFill>
                  <a:srgbClr val="01A1DD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3F620566-BB51-4815-9B8C-193BF238258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36478" y="2445224"/>
                <a:ext cx="182876" cy="182880"/>
              </a:xfrm>
              <a:prstGeom prst="ellips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70FC0ED3-858A-4838-B972-F0A200B9810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53602" y="2587436"/>
                <a:ext cx="182876" cy="182880"/>
              </a:xfrm>
              <a:prstGeom prst="ellips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F6A94A76-DDA7-47C6-A534-9286958CFAC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149181" y="2633955"/>
                <a:ext cx="182876" cy="182880"/>
              </a:xfrm>
              <a:prstGeom prst="ellips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1B8A802F-4313-460E-A970-EB54261A102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47111" y="2770316"/>
                <a:ext cx="182876" cy="182880"/>
              </a:xfrm>
              <a:prstGeom prst="ellips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7F991088-6A42-4E41-B5B7-9A46431DD10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64235" y="2906677"/>
                <a:ext cx="182876" cy="182880"/>
              </a:xfrm>
              <a:prstGeom prst="ellips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D2E2B104-0235-4D54-9088-5E0A8AA71DC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602228" y="3156783"/>
                <a:ext cx="182876" cy="182880"/>
              </a:xfrm>
              <a:prstGeom prst="ellips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9385A7EB-C613-46C6-82C2-282A5397B3C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70726" y="3013626"/>
                <a:ext cx="182876" cy="182880"/>
              </a:xfrm>
              <a:prstGeom prst="ellips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AC5D5E57-0620-4867-99BC-6F14602A074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328479" y="2878673"/>
                <a:ext cx="182876" cy="182880"/>
              </a:xfrm>
              <a:prstGeom prst="ellips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7C8E5DD2-02E4-4102-9760-0DC439BE04D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16635" y="3059077"/>
                <a:ext cx="182876" cy="182880"/>
              </a:xfrm>
              <a:prstGeom prst="ellips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E6F3272F-C558-4FE5-8727-AE069D05892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33759" y="3164958"/>
                <a:ext cx="182876" cy="182880"/>
              </a:xfrm>
              <a:prstGeom prst="ellips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EFAE288A-BA85-4BE5-847A-2969B88619A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181146" y="3020578"/>
                <a:ext cx="182876" cy="182880"/>
              </a:xfrm>
              <a:prstGeom prst="ellips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F6565228-08F1-4F47-8296-E83345FF367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76711" y="2747057"/>
                <a:ext cx="182876" cy="182880"/>
              </a:xfrm>
              <a:prstGeom prst="ellips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33" name="Isosceles Triangle 32">
                <a:extLst>
                  <a:ext uri="{FF2B5EF4-FFF2-40B4-BE49-F238E27FC236}">
                    <a16:creationId xmlns:a16="http://schemas.microsoft.com/office/drawing/2014/main" id="{B88CB719-7E27-437C-B18E-946E56D63E1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436209" y="4322663"/>
                <a:ext cx="234056" cy="182880"/>
              </a:xfrm>
              <a:prstGeom prst="triangle">
                <a:avLst/>
              </a:prstGeom>
              <a:noFill/>
              <a:ln w="28575" cap="flat" cmpd="sng" algn="ctr">
                <a:solidFill>
                  <a:srgbClr val="01A1DD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34" name="Isosceles Triangle 33">
                <a:extLst>
                  <a:ext uri="{FF2B5EF4-FFF2-40B4-BE49-F238E27FC236}">
                    <a16:creationId xmlns:a16="http://schemas.microsoft.com/office/drawing/2014/main" id="{70522259-824A-435A-AD88-96A9037F6D1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962606" y="4603496"/>
                <a:ext cx="234056" cy="182880"/>
              </a:xfrm>
              <a:prstGeom prst="triangle">
                <a:avLst/>
              </a:prstGeom>
              <a:noFill/>
              <a:ln w="28575" cap="flat" cmpd="sng" algn="ctr">
                <a:solidFill>
                  <a:srgbClr val="01A1DD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35" name="Isosceles Triangle 34">
                <a:extLst>
                  <a:ext uri="{FF2B5EF4-FFF2-40B4-BE49-F238E27FC236}">
                    <a16:creationId xmlns:a16="http://schemas.microsoft.com/office/drawing/2014/main" id="{B8796CE5-E4EA-4DE3-8778-8E416DE7EAA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753544" y="4648495"/>
                <a:ext cx="234056" cy="182880"/>
              </a:xfrm>
              <a:prstGeom prst="triangle">
                <a:avLst/>
              </a:prstGeom>
              <a:noFill/>
              <a:ln w="28575" cap="flat" cmpd="sng" algn="ctr">
                <a:solidFill>
                  <a:srgbClr val="01A1DD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36" name="Isosceles Triangle 35">
                <a:extLst>
                  <a:ext uri="{FF2B5EF4-FFF2-40B4-BE49-F238E27FC236}">
                    <a16:creationId xmlns:a16="http://schemas.microsoft.com/office/drawing/2014/main" id="{4554E4D1-8E39-4622-8D27-1E87D6AAF8A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076852" y="4761271"/>
                <a:ext cx="234056" cy="182880"/>
              </a:xfrm>
              <a:prstGeom prst="triangle">
                <a:avLst/>
              </a:prstGeom>
              <a:noFill/>
              <a:ln w="28575" cap="flat" cmpd="sng" algn="ctr">
                <a:solidFill>
                  <a:srgbClr val="01A1DD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37" name="Isosceles Triangle 36">
                <a:extLst>
                  <a:ext uri="{FF2B5EF4-FFF2-40B4-BE49-F238E27FC236}">
                    <a16:creationId xmlns:a16="http://schemas.microsoft.com/office/drawing/2014/main" id="{AC7B9330-4D52-4CB6-AB77-1CA539E8710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842796" y="4797929"/>
                <a:ext cx="234056" cy="182880"/>
              </a:xfrm>
              <a:prstGeom prst="triangle">
                <a:avLst/>
              </a:prstGeom>
              <a:noFill/>
              <a:ln w="28575" cap="flat" cmpd="sng" algn="ctr">
                <a:solidFill>
                  <a:srgbClr val="01A1DD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38" name="Isosceles Triangle 37">
                <a:extLst>
                  <a:ext uri="{FF2B5EF4-FFF2-40B4-BE49-F238E27FC236}">
                    <a16:creationId xmlns:a16="http://schemas.microsoft.com/office/drawing/2014/main" id="{2FF8D42E-6002-459B-B7F6-C019995EFFB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249629" y="4739935"/>
                <a:ext cx="234056" cy="182880"/>
              </a:xfrm>
              <a:prstGeom prst="triangle">
                <a:avLst/>
              </a:prstGeom>
              <a:noFill/>
              <a:ln w="28575" cap="flat" cmpd="sng" algn="ctr">
                <a:solidFill>
                  <a:srgbClr val="01A1DD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39" name="Isosceles Triangle 38">
                <a:extLst>
                  <a:ext uri="{FF2B5EF4-FFF2-40B4-BE49-F238E27FC236}">
                    <a16:creationId xmlns:a16="http://schemas.microsoft.com/office/drawing/2014/main" id="{7BC82569-9493-4421-9706-F89AC84A20C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015573" y="4940077"/>
                <a:ext cx="234056" cy="182880"/>
              </a:xfrm>
              <a:prstGeom prst="triangle">
                <a:avLst/>
              </a:prstGeom>
              <a:noFill/>
              <a:ln w="28575" cap="flat" cmpd="sng" algn="ctr">
                <a:solidFill>
                  <a:srgbClr val="01A1DD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40" name="Isosceles Triangle 39">
                <a:extLst>
                  <a:ext uri="{FF2B5EF4-FFF2-40B4-BE49-F238E27FC236}">
                    <a16:creationId xmlns:a16="http://schemas.microsoft.com/office/drawing/2014/main" id="{D199A99F-F3C8-48B5-A41C-6C3838EF493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256670" y="5007518"/>
                <a:ext cx="234056" cy="182880"/>
              </a:xfrm>
              <a:prstGeom prst="triangle">
                <a:avLst/>
              </a:prstGeom>
              <a:noFill/>
              <a:ln w="28575" cap="flat" cmpd="sng" algn="ctr">
                <a:solidFill>
                  <a:srgbClr val="01A1DD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41" name="Isosceles Triangle 40">
                <a:extLst>
                  <a:ext uri="{FF2B5EF4-FFF2-40B4-BE49-F238E27FC236}">
                    <a16:creationId xmlns:a16="http://schemas.microsoft.com/office/drawing/2014/main" id="{BE855AF1-0C9F-42B6-8348-E676CD67724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437052" y="4873727"/>
                <a:ext cx="234056" cy="182880"/>
              </a:xfrm>
              <a:prstGeom prst="triangle">
                <a:avLst/>
              </a:prstGeom>
              <a:noFill/>
              <a:ln w="28575" cap="flat" cmpd="sng" algn="ctr">
                <a:solidFill>
                  <a:srgbClr val="01A1DD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42" name="Isosceles Triangle 41">
                <a:extLst>
                  <a:ext uri="{FF2B5EF4-FFF2-40B4-BE49-F238E27FC236}">
                    <a16:creationId xmlns:a16="http://schemas.microsoft.com/office/drawing/2014/main" id="{D612337F-072F-4643-BD8D-798274DE2CA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557518" y="4767529"/>
                <a:ext cx="234056" cy="182880"/>
              </a:xfrm>
              <a:prstGeom prst="triangle">
                <a:avLst/>
              </a:prstGeom>
              <a:noFill/>
              <a:ln w="28575" cap="flat" cmpd="sng" algn="ctr">
                <a:solidFill>
                  <a:srgbClr val="01A1DD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43" name="Line 167">
                <a:extLst>
                  <a:ext uri="{FF2B5EF4-FFF2-40B4-BE49-F238E27FC236}">
                    <a16:creationId xmlns:a16="http://schemas.microsoft.com/office/drawing/2014/main" id="{DCBD1A5E-61D3-442D-A384-1606748B04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 flipH="1">
                <a:off x="3726232" y="4221533"/>
                <a:ext cx="82637" cy="389698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4" name="Rounded Rectangle 149">
                <a:extLst>
                  <a:ext uri="{FF2B5EF4-FFF2-40B4-BE49-F238E27FC236}">
                    <a16:creationId xmlns:a16="http://schemas.microsoft.com/office/drawing/2014/main" id="{22E2C034-E3F5-47F8-8437-6C4D0764788E}"/>
                  </a:ext>
                </a:extLst>
              </p:cNvPr>
              <p:cNvSpPr/>
              <p:nvPr/>
            </p:nvSpPr>
            <p:spPr>
              <a:xfrm>
                <a:off x="2465898" y="4263984"/>
                <a:ext cx="1119768" cy="274637"/>
              </a:xfrm>
              <a:prstGeom prst="roundRect">
                <a:avLst/>
              </a:prstGeom>
              <a:gradFill flip="none" rotWithShape="0">
                <a:gsLst>
                  <a:gs pos="0">
                    <a:srgbClr val="FFFFFF">
                      <a:lumMod val="92000"/>
                    </a:srgbClr>
                  </a:gs>
                  <a:gs pos="100000">
                    <a:srgbClr val="FFFFFF"/>
                  </a:gs>
                </a:gsLst>
                <a:lin ang="2700000" scaled="1"/>
                <a:tileRect/>
              </a:gradFill>
              <a:ln w="25400" cap="flat" cmpd="sng" algn="ctr">
                <a:noFill/>
                <a:prstDash val="solid"/>
              </a:ln>
              <a:effectLst>
                <a:outerShdw blurRad="38100" dist="25400" dir="2700000" sx="99000" sy="99000" algn="tl" rotWithShape="0">
                  <a:prstClr val="black">
                    <a:alpha val="75000"/>
                  </a:prstClr>
                </a:outerShdw>
              </a:effectLst>
            </p:spPr>
            <p:txBody>
              <a:bodyPr anchor="ctr"/>
              <a:lstStyle/>
              <a:p>
                <a:pPr lvl="0" algn="ctr" defTabSz="914400">
                  <a:defRPr/>
                </a:pPr>
                <a:r>
                  <a:rPr lang="en-US" sz="1300" b="1" kern="0" dirty="0">
                    <a:solidFill>
                      <a:srgbClr val="000000"/>
                    </a:solidFill>
                    <a:latin typeface="Calibri"/>
                    <a:cs typeface="Calibri"/>
                  </a:rPr>
                  <a:t>Outlier</a:t>
                </a:r>
              </a:p>
            </p:txBody>
          </p:sp>
        </p:grpSp>
        <p:sp>
          <p:nvSpPr>
            <p:cNvPr id="6" name="Isosceles Triangle 5">
              <a:extLst>
                <a:ext uri="{FF2B5EF4-FFF2-40B4-BE49-F238E27FC236}">
                  <a16:creationId xmlns:a16="http://schemas.microsoft.com/office/drawing/2014/main" id="{525B6F50-5F4D-4A11-8D56-FFE23F9E9F4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91115" y="4518323"/>
              <a:ext cx="234056" cy="182880"/>
            </a:xfrm>
            <a:prstGeom prst="triangle">
              <a:avLst/>
            </a:prstGeom>
            <a:noFill/>
            <a:ln w="28575" cap="flat" cmpd="sng" algn="ctr">
              <a:solidFill>
                <a:srgbClr val="01A1DD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1531E41-3AA1-49BB-AB98-6E21CB4F783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97973" y="4401303"/>
              <a:ext cx="182876" cy="182880"/>
            </a:xfrm>
            <a:prstGeom prst="ellips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6181B98-1377-4513-8A47-6EFE2656B78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02356" y="1701036"/>
              <a:ext cx="3456691" cy="3939897"/>
            </a:xfrm>
            <a:prstGeom prst="line">
              <a:avLst/>
            </a:prstGeom>
            <a:ln w="28575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DAE4388-C8B4-4899-9AFD-4FA27F27D50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19353" y="1733550"/>
              <a:ext cx="3381472" cy="3904283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43F84A6-8F33-4BBB-BB73-8D167F0B9EA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15798" y="1752600"/>
              <a:ext cx="3432677" cy="3910984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ounded Rectangle 149">
              <a:extLst>
                <a:ext uri="{FF2B5EF4-FFF2-40B4-BE49-F238E27FC236}">
                  <a16:creationId xmlns:a16="http://schemas.microsoft.com/office/drawing/2014/main" id="{DB0F3E75-88AB-4CA7-9A3A-6216D0BB8D18}"/>
                </a:ext>
              </a:extLst>
            </p:cNvPr>
            <p:cNvSpPr/>
            <p:nvPr/>
          </p:nvSpPr>
          <p:spPr>
            <a:xfrm>
              <a:off x="5653133" y="3681729"/>
              <a:ext cx="1119768" cy="504574"/>
            </a:xfrm>
            <a:prstGeom prst="roundRect">
              <a:avLst/>
            </a:prstGeom>
            <a:gradFill flip="none" rotWithShape="0">
              <a:gsLst>
                <a:gs pos="0">
                  <a:srgbClr val="FFFFFF">
                    <a:lumMod val="92000"/>
                  </a:srgbClr>
                </a:gs>
                <a:gs pos="100000">
                  <a:srgbClr val="FFFFFF"/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>
              <a:outerShdw blurRad="38100" dist="25400" dir="2700000" sx="99000" sy="99000" algn="tl" rotWithShape="0">
                <a:prstClr val="black">
                  <a:alpha val="75000"/>
                </a:prstClr>
              </a:outerShdw>
            </a:effectLst>
          </p:spPr>
          <p:txBody>
            <a:bodyPr anchor="ctr"/>
            <a:lstStyle/>
            <a:p>
              <a:pPr lvl="0" algn="ctr" defTabSz="914400">
                <a:defRPr/>
              </a:pPr>
              <a:r>
                <a:rPr lang="en-US" sz="1300" b="1" kern="0" dirty="0">
                  <a:solidFill>
                    <a:srgbClr val="000000"/>
                  </a:solidFill>
                  <a:latin typeface="Calibri"/>
                  <a:cs typeface="Calibri"/>
                </a:rPr>
                <a:t>Margin gap too small</a:t>
              </a:r>
            </a:p>
          </p:txBody>
        </p:sp>
        <p:sp>
          <p:nvSpPr>
            <p:cNvPr id="12" name="Line 167">
              <a:extLst>
                <a:ext uri="{FF2B5EF4-FFF2-40B4-BE49-F238E27FC236}">
                  <a16:creationId xmlns:a16="http://schemas.microsoft.com/office/drawing/2014/main" id="{57DA975A-B166-4B38-81CB-BFFD2933A3D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5516335" y="3403390"/>
              <a:ext cx="249629" cy="30084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7927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32DA5-2FEF-453A-98B1-0D9F29487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Soft-Margin Classification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BCAA602-028A-4585-9C0E-E244B44A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24</a:t>
            </a:fld>
            <a:endParaRPr lang="en-US" dirty="0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A5BD6F09-1A89-4045-8071-4E6E98779E94}"/>
              </a:ext>
            </a:extLst>
          </p:cNvPr>
          <p:cNvGrpSpPr/>
          <p:nvPr/>
        </p:nvGrpSpPr>
        <p:grpSpPr>
          <a:xfrm>
            <a:off x="1751109" y="1543486"/>
            <a:ext cx="5792517" cy="4488044"/>
            <a:chOff x="1751109" y="1543486"/>
            <a:chExt cx="5792517" cy="4488044"/>
          </a:xfrm>
        </p:grpSpPr>
        <p:sp>
          <p:nvSpPr>
            <p:cNvPr id="48" name="Line 167">
              <a:extLst>
                <a:ext uri="{FF2B5EF4-FFF2-40B4-BE49-F238E27FC236}">
                  <a16:creationId xmlns:a16="http://schemas.microsoft.com/office/drawing/2014/main" id="{4504E13B-8AA5-416D-BFD7-46045FB6DEC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5214421" y="3240274"/>
              <a:ext cx="410109" cy="50326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17187406-C69C-4783-8191-E4E6505ECD35}"/>
                </a:ext>
              </a:extLst>
            </p:cNvPr>
            <p:cNvGrpSpPr/>
            <p:nvPr/>
          </p:nvGrpSpPr>
          <p:grpSpPr>
            <a:xfrm>
              <a:off x="1751109" y="1543486"/>
              <a:ext cx="5382311" cy="4488044"/>
              <a:chOff x="1751109" y="1543486"/>
              <a:chExt cx="5382311" cy="4488044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D1AEED2B-6ECF-4893-BB09-2B49FC61820D}"/>
                  </a:ext>
                </a:extLst>
              </p:cNvPr>
              <p:cNvGrpSpPr/>
              <p:nvPr/>
            </p:nvGrpSpPr>
            <p:grpSpPr>
              <a:xfrm>
                <a:off x="1751109" y="1543486"/>
                <a:ext cx="5382311" cy="4488044"/>
                <a:chOff x="1751109" y="1543486"/>
                <a:chExt cx="5382311" cy="4488044"/>
              </a:xfrm>
            </p:grpSpPr>
            <p:grpSp>
              <p:nvGrpSpPr>
                <p:cNvPr id="7" name="Group 6">
                  <a:extLst>
                    <a:ext uri="{FF2B5EF4-FFF2-40B4-BE49-F238E27FC236}">
                      <a16:creationId xmlns:a16="http://schemas.microsoft.com/office/drawing/2014/main" id="{7D008728-52D8-4831-A2E7-18B25C932ACD}"/>
                    </a:ext>
                  </a:extLst>
                </p:cNvPr>
                <p:cNvGrpSpPr/>
                <p:nvPr/>
              </p:nvGrpSpPr>
              <p:grpSpPr>
                <a:xfrm>
                  <a:off x="1751109" y="1543486"/>
                  <a:ext cx="5382311" cy="4488044"/>
                  <a:chOff x="1751109" y="1543486"/>
                  <a:chExt cx="5382311" cy="4488044"/>
                </a:xfrm>
              </p:grpSpPr>
              <p:sp>
                <p:nvSpPr>
                  <p:cNvPr id="14" name="Rectangle 13">
                    <a:extLst>
                      <a:ext uri="{FF2B5EF4-FFF2-40B4-BE49-F238E27FC236}">
                        <a16:creationId xmlns:a16="http://schemas.microsoft.com/office/drawing/2014/main" id="{4A39C944-8979-4492-992F-3BE7143EB82B}"/>
                      </a:ext>
                    </a:extLst>
                  </p:cNvPr>
                  <p:cNvSpPr/>
                  <p:nvPr/>
                </p:nvSpPr>
                <p:spPr>
                  <a:xfrm>
                    <a:off x="2248786" y="1728152"/>
                    <a:ext cx="4646428" cy="3934046"/>
                  </a:xfrm>
                  <a:prstGeom prst="rect">
                    <a:avLst/>
                  </a:prstGeom>
                  <a:noFill/>
                  <a:ln w="28575" cap="flat" cmpd="sng" algn="ctr">
                    <a:solidFill>
                      <a:schemeClr val="tx1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 defTabSz="914400"/>
                    <a:endParaRPr lang="en-US" sz="1100" b="1" kern="0" dirty="0">
                      <a:solidFill>
                        <a:srgbClr val="FF0000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9D4CB85A-757E-4731-B497-D8EF85403D61}"/>
                      </a:ext>
                    </a:extLst>
                  </p:cNvPr>
                  <p:cNvSpPr txBox="1"/>
                  <p:nvPr/>
                </p:nvSpPr>
                <p:spPr>
                  <a:xfrm>
                    <a:off x="2129683" y="5662198"/>
                    <a:ext cx="47641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0.0</a:t>
                    </a:r>
                  </a:p>
                </p:txBody>
              </p:sp>
              <p:sp>
                <p:nvSpPr>
                  <p:cNvPr id="16" name="TextBox 15">
                    <a:extLst>
                      <a:ext uri="{FF2B5EF4-FFF2-40B4-BE49-F238E27FC236}">
                        <a16:creationId xmlns:a16="http://schemas.microsoft.com/office/drawing/2014/main" id="{4995DEB5-E003-4D7C-A9F0-A9F970781D97}"/>
                      </a:ext>
                    </a:extLst>
                  </p:cNvPr>
                  <p:cNvSpPr txBox="1"/>
                  <p:nvPr/>
                </p:nvSpPr>
                <p:spPr>
                  <a:xfrm>
                    <a:off x="6657008" y="5662198"/>
                    <a:ext cx="47641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2.0</a:t>
                    </a:r>
                  </a:p>
                </p:txBody>
              </p:sp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5144F1CC-BE92-48B9-86AA-1E587C5EDAA6}"/>
                      </a:ext>
                    </a:extLst>
                  </p:cNvPr>
                  <p:cNvSpPr txBox="1"/>
                  <p:nvPr/>
                </p:nvSpPr>
                <p:spPr>
                  <a:xfrm>
                    <a:off x="4333794" y="5662198"/>
                    <a:ext cx="47641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1.0</a:t>
                    </a:r>
                  </a:p>
                </p:txBody>
              </p:sp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1041FC77-5ECF-4821-8AED-BB25005872C6}"/>
                      </a:ext>
                    </a:extLst>
                  </p:cNvPr>
                  <p:cNvSpPr txBox="1"/>
                  <p:nvPr/>
                </p:nvSpPr>
                <p:spPr>
                  <a:xfrm>
                    <a:off x="1751109" y="3510509"/>
                    <a:ext cx="47641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1.0</a:t>
                    </a:r>
                  </a:p>
                </p:txBody>
              </p:sp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C45A98F2-56E0-41BE-B278-6E3220510F20}"/>
                      </a:ext>
                    </a:extLst>
                  </p:cNvPr>
                  <p:cNvSpPr txBox="1"/>
                  <p:nvPr/>
                </p:nvSpPr>
                <p:spPr>
                  <a:xfrm>
                    <a:off x="1751109" y="1543486"/>
                    <a:ext cx="47641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2.0</a:t>
                    </a:r>
                  </a:p>
                </p:txBody>
              </p:sp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5A4DF121-FBF8-43FD-AAED-E15031638CBD}"/>
                      </a:ext>
                    </a:extLst>
                  </p:cNvPr>
                  <p:cNvSpPr txBox="1"/>
                  <p:nvPr/>
                </p:nvSpPr>
                <p:spPr>
                  <a:xfrm>
                    <a:off x="1772374" y="5382863"/>
                    <a:ext cx="47641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0.0</a:t>
                    </a:r>
                  </a:p>
                </p:txBody>
              </p:sp>
              <p:sp>
                <p:nvSpPr>
                  <p:cNvPr id="21" name="Isosceles Triangle 20">
                    <a:extLst>
                      <a:ext uri="{FF2B5EF4-FFF2-40B4-BE49-F238E27FC236}">
                        <a16:creationId xmlns:a16="http://schemas.microsoft.com/office/drawing/2014/main" id="{CEBF71DE-A2E8-47F1-8703-C187B8F9D26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778537" y="4418830"/>
                    <a:ext cx="234056" cy="182880"/>
                  </a:xfrm>
                  <a:prstGeom prst="triangle">
                    <a:avLst/>
                  </a:prstGeom>
                  <a:noFill/>
                  <a:ln w="28575" cap="flat" cmpd="sng" algn="ctr">
                    <a:solidFill>
                      <a:srgbClr val="01A1DD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 defTabSz="914400"/>
                    <a:endParaRPr lang="en-US" sz="1100" b="1" kern="0" dirty="0">
                      <a:solidFill>
                        <a:srgbClr val="FF0000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22" name="Oval 21">
                    <a:extLst>
                      <a:ext uri="{FF2B5EF4-FFF2-40B4-BE49-F238E27FC236}">
                        <a16:creationId xmlns:a16="http://schemas.microsoft.com/office/drawing/2014/main" id="{E0FEDEDB-ED1B-4A68-9F48-C18DF2BF5C7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036478" y="2445224"/>
                    <a:ext cx="182876" cy="182880"/>
                  </a:xfrm>
                  <a:prstGeom prst="ellipse">
                    <a:avLst/>
                  </a:prstGeom>
                  <a:noFill/>
                  <a:ln w="28575" cap="flat" cmpd="sng" algn="ctr">
                    <a:solidFill>
                      <a:srgbClr val="C00000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 defTabSz="914400"/>
                    <a:endParaRPr lang="en-US" sz="1100" b="1" kern="0" dirty="0">
                      <a:solidFill>
                        <a:srgbClr val="FF0000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23" name="Oval 22">
                    <a:extLst>
                      <a:ext uri="{FF2B5EF4-FFF2-40B4-BE49-F238E27FC236}">
                        <a16:creationId xmlns:a16="http://schemas.microsoft.com/office/drawing/2014/main" id="{BC34C708-6401-4372-9EC0-2E1CAACE886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853602" y="2587436"/>
                    <a:ext cx="182876" cy="182880"/>
                  </a:xfrm>
                  <a:prstGeom prst="ellipse">
                    <a:avLst/>
                  </a:prstGeom>
                  <a:noFill/>
                  <a:ln w="28575" cap="flat" cmpd="sng" algn="ctr">
                    <a:solidFill>
                      <a:srgbClr val="C00000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 defTabSz="914400"/>
                    <a:endParaRPr lang="en-US" sz="1100" b="1" kern="0" dirty="0">
                      <a:solidFill>
                        <a:srgbClr val="FF0000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24" name="Oval 23">
                    <a:extLst>
                      <a:ext uri="{FF2B5EF4-FFF2-40B4-BE49-F238E27FC236}">
                        <a16:creationId xmlns:a16="http://schemas.microsoft.com/office/drawing/2014/main" id="{E2B16DFB-2BB4-4DF3-BBB6-306F99FD234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149181" y="2633955"/>
                    <a:ext cx="182876" cy="182880"/>
                  </a:xfrm>
                  <a:prstGeom prst="ellipse">
                    <a:avLst/>
                  </a:prstGeom>
                  <a:noFill/>
                  <a:ln w="28575" cap="flat" cmpd="sng" algn="ctr">
                    <a:solidFill>
                      <a:srgbClr val="C00000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 defTabSz="914400"/>
                    <a:endParaRPr lang="en-US" sz="1100" b="1" kern="0" dirty="0">
                      <a:solidFill>
                        <a:srgbClr val="FF0000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25" name="Oval 24">
                    <a:extLst>
                      <a:ext uri="{FF2B5EF4-FFF2-40B4-BE49-F238E27FC236}">
                        <a16:creationId xmlns:a16="http://schemas.microsoft.com/office/drawing/2014/main" id="{93526C8C-3E04-47D1-8762-E327E18F93D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047111" y="2770316"/>
                    <a:ext cx="182876" cy="182880"/>
                  </a:xfrm>
                  <a:prstGeom prst="ellipse">
                    <a:avLst/>
                  </a:prstGeom>
                  <a:noFill/>
                  <a:ln w="28575" cap="flat" cmpd="sng" algn="ctr">
                    <a:solidFill>
                      <a:srgbClr val="C00000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 defTabSz="914400"/>
                    <a:endParaRPr lang="en-US" sz="1100" b="1" kern="0" dirty="0">
                      <a:solidFill>
                        <a:srgbClr val="FF0000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26" name="Oval 25">
                    <a:extLst>
                      <a:ext uri="{FF2B5EF4-FFF2-40B4-BE49-F238E27FC236}">
                        <a16:creationId xmlns:a16="http://schemas.microsoft.com/office/drawing/2014/main" id="{082D37C0-E989-43A7-BB7B-76B0828D70D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864235" y="2906677"/>
                    <a:ext cx="182876" cy="182880"/>
                  </a:xfrm>
                  <a:prstGeom prst="ellipse">
                    <a:avLst/>
                  </a:prstGeom>
                  <a:noFill/>
                  <a:ln w="28575" cap="flat" cmpd="sng" algn="ctr">
                    <a:solidFill>
                      <a:srgbClr val="C00000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 defTabSz="914400"/>
                    <a:endParaRPr lang="en-US" sz="1100" b="1" kern="0" dirty="0">
                      <a:solidFill>
                        <a:srgbClr val="FF0000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27" name="Oval 26">
                    <a:extLst>
                      <a:ext uri="{FF2B5EF4-FFF2-40B4-BE49-F238E27FC236}">
                        <a16:creationId xmlns:a16="http://schemas.microsoft.com/office/drawing/2014/main" id="{90DC753A-2C25-48BB-8C2B-CE1BFCC60E9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602228" y="3156783"/>
                    <a:ext cx="182876" cy="182880"/>
                  </a:xfrm>
                  <a:prstGeom prst="ellipse">
                    <a:avLst/>
                  </a:prstGeom>
                  <a:noFill/>
                  <a:ln w="28575" cap="flat" cmpd="sng" algn="ctr">
                    <a:solidFill>
                      <a:srgbClr val="C00000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 defTabSz="914400"/>
                    <a:endParaRPr lang="en-US" sz="1100" b="1" kern="0" dirty="0">
                      <a:solidFill>
                        <a:srgbClr val="FF0000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28" name="Oval 27">
                    <a:extLst>
                      <a:ext uri="{FF2B5EF4-FFF2-40B4-BE49-F238E27FC236}">
                        <a16:creationId xmlns:a16="http://schemas.microsoft.com/office/drawing/2014/main" id="{44877EE6-7685-49E1-AE41-30CA75F920A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670726" y="3013626"/>
                    <a:ext cx="182876" cy="182880"/>
                  </a:xfrm>
                  <a:prstGeom prst="ellipse">
                    <a:avLst/>
                  </a:prstGeom>
                  <a:noFill/>
                  <a:ln w="28575" cap="flat" cmpd="sng" algn="ctr">
                    <a:solidFill>
                      <a:srgbClr val="C00000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 defTabSz="914400"/>
                    <a:endParaRPr lang="en-US" sz="1100" b="1" kern="0" dirty="0">
                      <a:solidFill>
                        <a:srgbClr val="FF0000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29" name="Oval 28">
                    <a:extLst>
                      <a:ext uri="{FF2B5EF4-FFF2-40B4-BE49-F238E27FC236}">
                        <a16:creationId xmlns:a16="http://schemas.microsoft.com/office/drawing/2014/main" id="{D075ACA7-A24C-4DF0-9106-993385B2CE7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328479" y="2878673"/>
                    <a:ext cx="182876" cy="182880"/>
                  </a:xfrm>
                  <a:prstGeom prst="ellipse">
                    <a:avLst/>
                  </a:prstGeom>
                  <a:noFill/>
                  <a:ln w="28575" cap="flat" cmpd="sng" algn="ctr">
                    <a:solidFill>
                      <a:srgbClr val="C00000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 defTabSz="914400"/>
                    <a:endParaRPr lang="en-US" sz="1100" b="1" kern="0" dirty="0">
                      <a:solidFill>
                        <a:srgbClr val="FF0000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30" name="Oval 29">
                    <a:extLst>
                      <a:ext uri="{FF2B5EF4-FFF2-40B4-BE49-F238E27FC236}">
                        <a16:creationId xmlns:a16="http://schemas.microsoft.com/office/drawing/2014/main" id="{F214CC33-7BCB-41EE-9567-B9E14959705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016635" y="3059077"/>
                    <a:ext cx="182876" cy="182880"/>
                  </a:xfrm>
                  <a:prstGeom prst="ellipse">
                    <a:avLst/>
                  </a:prstGeom>
                  <a:noFill/>
                  <a:ln w="28575" cap="flat" cmpd="sng" algn="ctr">
                    <a:solidFill>
                      <a:srgbClr val="C00000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 defTabSz="914400"/>
                    <a:endParaRPr lang="en-US" sz="1100" b="1" kern="0" dirty="0">
                      <a:solidFill>
                        <a:srgbClr val="FF0000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31" name="Oval 30">
                    <a:extLst>
                      <a:ext uri="{FF2B5EF4-FFF2-40B4-BE49-F238E27FC236}">
                        <a16:creationId xmlns:a16="http://schemas.microsoft.com/office/drawing/2014/main" id="{739B691A-FCAD-4C03-A964-6FBDDC197C8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833759" y="3164958"/>
                    <a:ext cx="182876" cy="182880"/>
                  </a:xfrm>
                  <a:prstGeom prst="ellipse">
                    <a:avLst/>
                  </a:prstGeom>
                  <a:noFill/>
                  <a:ln w="28575" cap="flat" cmpd="sng" algn="ctr">
                    <a:solidFill>
                      <a:srgbClr val="C00000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 defTabSz="914400"/>
                    <a:endParaRPr lang="en-US" sz="1100" b="1" kern="0" dirty="0">
                      <a:solidFill>
                        <a:srgbClr val="FF0000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32" name="Oval 31">
                    <a:extLst>
                      <a:ext uri="{FF2B5EF4-FFF2-40B4-BE49-F238E27FC236}">
                        <a16:creationId xmlns:a16="http://schemas.microsoft.com/office/drawing/2014/main" id="{274E4F79-9EE0-43A9-9F05-CD15C6300E9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83880" y="3696961"/>
                    <a:ext cx="182876" cy="182880"/>
                  </a:xfrm>
                  <a:prstGeom prst="ellipse">
                    <a:avLst/>
                  </a:prstGeom>
                  <a:noFill/>
                  <a:ln w="28575" cap="flat" cmpd="sng" algn="ctr">
                    <a:solidFill>
                      <a:srgbClr val="C00000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 defTabSz="914400"/>
                    <a:endParaRPr lang="en-US" sz="1100" b="1" kern="0" dirty="0">
                      <a:solidFill>
                        <a:srgbClr val="FF0000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33" name="Oval 32">
                    <a:extLst>
                      <a:ext uri="{FF2B5EF4-FFF2-40B4-BE49-F238E27FC236}">
                        <a16:creationId xmlns:a16="http://schemas.microsoft.com/office/drawing/2014/main" id="{CF2EB356-C383-44C2-AAFC-25682658646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776711" y="2747057"/>
                    <a:ext cx="182876" cy="182880"/>
                  </a:xfrm>
                  <a:prstGeom prst="ellipse">
                    <a:avLst/>
                  </a:prstGeom>
                  <a:noFill/>
                  <a:ln w="28575" cap="flat" cmpd="sng" algn="ctr">
                    <a:solidFill>
                      <a:srgbClr val="C00000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 defTabSz="914400"/>
                    <a:endParaRPr lang="en-US" sz="1100" b="1" kern="0" dirty="0">
                      <a:solidFill>
                        <a:srgbClr val="FF0000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34" name="Isosceles Triangle 33">
                    <a:extLst>
                      <a:ext uri="{FF2B5EF4-FFF2-40B4-BE49-F238E27FC236}">
                        <a16:creationId xmlns:a16="http://schemas.microsoft.com/office/drawing/2014/main" id="{D5839EA8-D1EA-4C3B-B5FE-3E52FA5EC31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436209" y="4322663"/>
                    <a:ext cx="234056" cy="182880"/>
                  </a:xfrm>
                  <a:prstGeom prst="triangle">
                    <a:avLst/>
                  </a:prstGeom>
                  <a:noFill/>
                  <a:ln w="28575" cap="flat" cmpd="sng" algn="ctr">
                    <a:solidFill>
                      <a:srgbClr val="01A1DD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 defTabSz="914400"/>
                    <a:endParaRPr lang="en-US" sz="1100" b="1" kern="0" dirty="0">
                      <a:solidFill>
                        <a:srgbClr val="FF0000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35" name="Isosceles Triangle 34">
                    <a:extLst>
                      <a:ext uri="{FF2B5EF4-FFF2-40B4-BE49-F238E27FC236}">
                        <a16:creationId xmlns:a16="http://schemas.microsoft.com/office/drawing/2014/main" id="{1FD8B367-3890-4CFA-89A1-40306E4CD9C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962606" y="4603496"/>
                    <a:ext cx="234056" cy="182880"/>
                  </a:xfrm>
                  <a:prstGeom prst="triangle">
                    <a:avLst/>
                  </a:prstGeom>
                  <a:noFill/>
                  <a:ln w="28575" cap="flat" cmpd="sng" algn="ctr">
                    <a:solidFill>
                      <a:srgbClr val="01A1DD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 defTabSz="914400"/>
                    <a:endParaRPr lang="en-US" sz="1100" b="1" kern="0" dirty="0">
                      <a:solidFill>
                        <a:srgbClr val="FF0000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36" name="Isosceles Triangle 35">
                    <a:extLst>
                      <a:ext uri="{FF2B5EF4-FFF2-40B4-BE49-F238E27FC236}">
                        <a16:creationId xmlns:a16="http://schemas.microsoft.com/office/drawing/2014/main" id="{2753C15C-ED43-41AA-B674-84BDB3477D8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95154" y="4028456"/>
                    <a:ext cx="234056" cy="182880"/>
                  </a:xfrm>
                  <a:prstGeom prst="triangle">
                    <a:avLst/>
                  </a:prstGeom>
                  <a:noFill/>
                  <a:ln w="28575" cap="flat" cmpd="sng" algn="ctr">
                    <a:solidFill>
                      <a:srgbClr val="01A1DD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 defTabSz="914400"/>
                    <a:endParaRPr lang="en-US" sz="1100" b="1" kern="0" dirty="0">
                      <a:solidFill>
                        <a:srgbClr val="FF0000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37" name="Isosceles Triangle 36">
                    <a:extLst>
                      <a:ext uri="{FF2B5EF4-FFF2-40B4-BE49-F238E27FC236}">
                        <a16:creationId xmlns:a16="http://schemas.microsoft.com/office/drawing/2014/main" id="{0868B2CD-6ADA-498F-87B3-AFE0B7B92AD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5076852" y="4761271"/>
                    <a:ext cx="234056" cy="182880"/>
                  </a:xfrm>
                  <a:prstGeom prst="triangle">
                    <a:avLst/>
                  </a:prstGeom>
                  <a:noFill/>
                  <a:ln w="28575" cap="flat" cmpd="sng" algn="ctr">
                    <a:solidFill>
                      <a:srgbClr val="01A1DD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 defTabSz="914400"/>
                    <a:endParaRPr lang="en-US" sz="1100" b="1" kern="0" dirty="0">
                      <a:solidFill>
                        <a:srgbClr val="FF0000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38" name="Isosceles Triangle 37">
                    <a:extLst>
                      <a:ext uri="{FF2B5EF4-FFF2-40B4-BE49-F238E27FC236}">
                        <a16:creationId xmlns:a16="http://schemas.microsoft.com/office/drawing/2014/main" id="{245B6DBD-DAD4-4920-956B-AD08914F21A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842796" y="4797929"/>
                    <a:ext cx="234056" cy="182880"/>
                  </a:xfrm>
                  <a:prstGeom prst="triangle">
                    <a:avLst/>
                  </a:prstGeom>
                  <a:noFill/>
                  <a:ln w="28575" cap="flat" cmpd="sng" algn="ctr">
                    <a:solidFill>
                      <a:srgbClr val="01A1DD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 defTabSz="914400"/>
                    <a:endParaRPr lang="en-US" sz="1100" b="1" kern="0" dirty="0">
                      <a:solidFill>
                        <a:srgbClr val="FF0000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39" name="Isosceles Triangle 38">
                    <a:extLst>
                      <a:ext uri="{FF2B5EF4-FFF2-40B4-BE49-F238E27FC236}">
                        <a16:creationId xmlns:a16="http://schemas.microsoft.com/office/drawing/2014/main" id="{0B94EE1F-80AE-4EBE-9207-91A768169A7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5249629" y="4739935"/>
                    <a:ext cx="234056" cy="182880"/>
                  </a:xfrm>
                  <a:prstGeom prst="triangle">
                    <a:avLst/>
                  </a:prstGeom>
                  <a:noFill/>
                  <a:ln w="28575" cap="flat" cmpd="sng" algn="ctr">
                    <a:solidFill>
                      <a:srgbClr val="01A1DD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 defTabSz="914400"/>
                    <a:endParaRPr lang="en-US" sz="1100" b="1" kern="0" dirty="0">
                      <a:solidFill>
                        <a:srgbClr val="FF0000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40" name="Isosceles Triangle 39">
                    <a:extLst>
                      <a:ext uri="{FF2B5EF4-FFF2-40B4-BE49-F238E27FC236}">
                        <a16:creationId xmlns:a16="http://schemas.microsoft.com/office/drawing/2014/main" id="{1830BE24-D80B-48CA-AACA-DB9276095E1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5015573" y="4940077"/>
                    <a:ext cx="234056" cy="182880"/>
                  </a:xfrm>
                  <a:prstGeom prst="triangle">
                    <a:avLst/>
                  </a:prstGeom>
                  <a:noFill/>
                  <a:ln w="28575" cap="flat" cmpd="sng" algn="ctr">
                    <a:solidFill>
                      <a:srgbClr val="01A1DD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 defTabSz="914400"/>
                    <a:endParaRPr lang="en-US" sz="1100" b="1" kern="0" dirty="0">
                      <a:solidFill>
                        <a:srgbClr val="FF0000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41" name="Isosceles Triangle 40">
                    <a:extLst>
                      <a:ext uri="{FF2B5EF4-FFF2-40B4-BE49-F238E27FC236}">
                        <a16:creationId xmlns:a16="http://schemas.microsoft.com/office/drawing/2014/main" id="{55099862-20DF-472C-9A2A-F1F27887A80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5256670" y="5007518"/>
                    <a:ext cx="234056" cy="182880"/>
                  </a:xfrm>
                  <a:prstGeom prst="triangle">
                    <a:avLst/>
                  </a:prstGeom>
                  <a:noFill/>
                  <a:ln w="28575" cap="flat" cmpd="sng" algn="ctr">
                    <a:solidFill>
                      <a:srgbClr val="01A1DD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 defTabSz="914400"/>
                    <a:endParaRPr lang="en-US" sz="1100" b="1" kern="0" dirty="0">
                      <a:solidFill>
                        <a:srgbClr val="FF0000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42" name="Isosceles Triangle 41">
                    <a:extLst>
                      <a:ext uri="{FF2B5EF4-FFF2-40B4-BE49-F238E27FC236}">
                        <a16:creationId xmlns:a16="http://schemas.microsoft.com/office/drawing/2014/main" id="{CF98A17E-B8BA-4060-84EC-9A4047FA123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5437052" y="4873727"/>
                    <a:ext cx="234056" cy="182880"/>
                  </a:xfrm>
                  <a:prstGeom prst="triangle">
                    <a:avLst/>
                  </a:prstGeom>
                  <a:noFill/>
                  <a:ln w="28575" cap="flat" cmpd="sng" algn="ctr">
                    <a:solidFill>
                      <a:srgbClr val="01A1DD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 defTabSz="914400"/>
                    <a:endParaRPr lang="en-US" sz="1100" b="1" kern="0" dirty="0">
                      <a:solidFill>
                        <a:srgbClr val="FF0000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43" name="Isosceles Triangle 42">
                    <a:extLst>
                      <a:ext uri="{FF2B5EF4-FFF2-40B4-BE49-F238E27FC236}">
                        <a16:creationId xmlns:a16="http://schemas.microsoft.com/office/drawing/2014/main" id="{AD7D5BF3-48AE-4751-A9E7-1E09ABDF14A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5557518" y="4767529"/>
                    <a:ext cx="234056" cy="182880"/>
                  </a:xfrm>
                  <a:prstGeom prst="triangle">
                    <a:avLst/>
                  </a:prstGeom>
                  <a:noFill/>
                  <a:ln w="28575" cap="flat" cmpd="sng" algn="ctr">
                    <a:solidFill>
                      <a:srgbClr val="01A1DD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 defTabSz="914400"/>
                    <a:endParaRPr lang="en-US" sz="1100" b="1" kern="0" dirty="0">
                      <a:solidFill>
                        <a:srgbClr val="FF0000"/>
                      </a:solidFill>
                      <a:latin typeface="Arial"/>
                    </a:endParaRPr>
                  </a:p>
                </p:txBody>
              </p:sp>
            </p:grpSp>
            <p:sp>
              <p:nvSpPr>
                <p:cNvPr id="8" name="Isosceles Triangle 7">
                  <a:extLst>
                    <a:ext uri="{FF2B5EF4-FFF2-40B4-BE49-F238E27FC236}">
                      <a16:creationId xmlns:a16="http://schemas.microsoft.com/office/drawing/2014/main" id="{860CA425-0699-4C9C-8353-DD1D2B682A9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191115" y="4518323"/>
                  <a:ext cx="234056" cy="182880"/>
                </a:xfrm>
                <a:prstGeom prst="triangle">
                  <a:avLst/>
                </a:prstGeom>
                <a:noFill/>
                <a:ln w="28575" cap="flat" cmpd="sng" algn="ctr">
                  <a:solidFill>
                    <a:srgbClr val="01A1DD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14400"/>
                  <a:endParaRPr lang="en-US" sz="1100" b="1" kern="0" dirty="0">
                    <a:solidFill>
                      <a:srgbClr val="FF0000"/>
                    </a:solidFill>
                    <a:latin typeface="Arial"/>
                  </a:endParaRPr>
                </a:p>
              </p:txBody>
            </p:sp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7CEFFC3B-70DC-4390-9B6B-E66C495B29B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97973" y="4401303"/>
                  <a:ext cx="182876" cy="182880"/>
                </a:xfrm>
                <a:prstGeom prst="ellipse">
                  <a:avLst/>
                </a:prstGeom>
                <a:noFill/>
                <a:ln w="28575" cap="flat" cmpd="sng" algn="ctr">
                  <a:solidFill>
                    <a:srgbClr val="C0000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14400"/>
                  <a:endParaRPr lang="en-US" sz="1100" b="1" kern="0" dirty="0">
                    <a:solidFill>
                      <a:srgbClr val="FF0000"/>
                    </a:solidFill>
                    <a:latin typeface="Arial"/>
                  </a:endParaRPr>
                </a:p>
              </p:txBody>
            </p:sp>
            <p:cxnSp>
              <p:nvCxnSpPr>
                <p:cNvPr id="10" name="Straight Connector 9">
                  <a:extLst>
                    <a:ext uri="{FF2B5EF4-FFF2-40B4-BE49-F238E27FC236}">
                      <a16:creationId xmlns:a16="http://schemas.microsoft.com/office/drawing/2014/main" id="{74BB6515-40CA-4420-AB92-D4F4CF4F112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575305" y="1712776"/>
                  <a:ext cx="3456691" cy="3939897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soli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Connector 10">
                  <a:extLst>
                    <a:ext uri="{FF2B5EF4-FFF2-40B4-BE49-F238E27FC236}">
                      <a16:creationId xmlns:a16="http://schemas.microsoft.com/office/drawing/2014/main" id="{3A0003DA-8E94-4A85-A62C-FA1E98DB632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252883" y="1737885"/>
                  <a:ext cx="2866196" cy="3307817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dash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Connector 11">
                  <a:extLst>
                    <a:ext uri="{FF2B5EF4-FFF2-40B4-BE49-F238E27FC236}">
                      <a16:creationId xmlns:a16="http://schemas.microsoft.com/office/drawing/2014/main" id="{5B581E1B-017B-4CCB-8ED8-2F4EA105478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396496" y="1722301"/>
                  <a:ext cx="3356729" cy="3939897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dash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" name="Isosceles Triangle 12">
                  <a:extLst>
                    <a:ext uri="{FF2B5EF4-FFF2-40B4-BE49-F238E27FC236}">
                      <a16:creationId xmlns:a16="http://schemas.microsoft.com/office/drawing/2014/main" id="{650D1C4D-F6D0-446B-A291-30B89A4D760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543233" y="3591284"/>
                  <a:ext cx="234056" cy="182880"/>
                </a:xfrm>
                <a:prstGeom prst="triangle">
                  <a:avLst/>
                </a:prstGeom>
                <a:noFill/>
                <a:ln w="28575" cap="flat" cmpd="sng" algn="ctr">
                  <a:solidFill>
                    <a:srgbClr val="01A1DD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14400"/>
                  <a:endParaRPr lang="en-US" sz="1100" b="1" kern="0" dirty="0">
                    <a:solidFill>
                      <a:srgbClr val="FF0000"/>
                    </a:solidFill>
                    <a:latin typeface="Arial"/>
                  </a:endParaRPr>
                </a:p>
              </p:txBody>
            </p:sp>
          </p:grp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393BB462-24D2-4AD8-9202-2F3199053AA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181146" y="3020578"/>
                <a:ext cx="182876" cy="182880"/>
              </a:xfrm>
              <a:prstGeom prst="ellips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</p:grpSp>
        <p:sp>
          <p:nvSpPr>
            <p:cNvPr id="47" name="Rounded Rectangle 149">
              <a:extLst>
                <a:ext uri="{FF2B5EF4-FFF2-40B4-BE49-F238E27FC236}">
                  <a16:creationId xmlns:a16="http://schemas.microsoft.com/office/drawing/2014/main" id="{4D7742F4-8353-4890-8CB7-237033EE4505}"/>
                </a:ext>
              </a:extLst>
            </p:cNvPr>
            <p:cNvSpPr/>
            <p:nvPr/>
          </p:nvSpPr>
          <p:spPr>
            <a:xfrm>
              <a:off x="5644060" y="3591284"/>
              <a:ext cx="1899566" cy="657953"/>
            </a:xfrm>
            <a:prstGeom prst="roundRect">
              <a:avLst/>
            </a:prstGeom>
            <a:gradFill flip="none" rotWithShape="0">
              <a:gsLst>
                <a:gs pos="0">
                  <a:srgbClr val="FFFFFF">
                    <a:lumMod val="92000"/>
                  </a:srgbClr>
                </a:gs>
                <a:gs pos="100000">
                  <a:srgbClr val="FFFFFF"/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>
              <a:outerShdw blurRad="38100" dist="25400" dir="2700000" sx="99000" sy="99000" algn="tl" rotWithShape="0">
                <a:prstClr val="black">
                  <a:alpha val="75000"/>
                </a:prstClr>
              </a:outerShdw>
            </a:effectLst>
          </p:spPr>
          <p:txBody>
            <a:bodyPr anchor="ctr"/>
            <a:lstStyle/>
            <a:p>
              <a:pPr lvl="0" algn="ctr" defTabSz="914400">
                <a:defRPr/>
              </a:pPr>
              <a:r>
                <a:rPr lang="en-US" sz="1300" b="1" kern="0" dirty="0">
                  <a:solidFill>
                    <a:srgbClr val="000000"/>
                  </a:solidFill>
                  <a:latin typeface="Calibri"/>
                  <a:cs typeface="Calibri"/>
                </a:rPr>
                <a:t>Larger gap at expense of allowing some outliers within margins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492329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C023338-16F3-4FEA-B2F2-1ECF3713C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25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FC9CBD-ABEC-4DB1-A031-F5FD4C4E0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Guidelines for Training SVM Classification Models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3F67CE-3E6D-4B95-BFB0-DC5CC9E286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SVMs when your problem is sensitive to outliers.</a:t>
            </a:r>
          </a:p>
          <a:p>
            <a:r>
              <a:rPr lang="en-US" dirty="0"/>
              <a:t>Recognize the goal of SVM classification is to keep examples outside wide margins.</a:t>
            </a:r>
          </a:p>
          <a:p>
            <a:r>
              <a:rPr lang="en-US" dirty="0"/>
              <a:t>Tune the regularization hyperparameter to adjust margin size.</a:t>
            </a:r>
          </a:p>
          <a:p>
            <a:r>
              <a:rPr lang="en-US" dirty="0"/>
              <a:t>Consider that narrow margins may lead to overfitting.</a:t>
            </a:r>
          </a:p>
          <a:p>
            <a:r>
              <a:rPr lang="en-US" dirty="0"/>
              <a:t>Consider softening the margins to avoid overfitting.</a:t>
            </a:r>
          </a:p>
          <a:p>
            <a:r>
              <a:rPr lang="en-US" dirty="0"/>
              <a:t>Recognize that softening the margins has a tradeoff.</a:t>
            </a:r>
          </a:p>
          <a:p>
            <a:r>
              <a:rPr lang="en-US" dirty="0"/>
              <a:t>Scale training data so distance calculations are based on the distribution of data.</a:t>
            </a:r>
          </a:p>
        </p:txBody>
      </p:sp>
    </p:spTree>
    <p:extLst>
      <p:ext uri="{BB962C8B-B14F-4D97-AF65-F5344CB8AC3E}">
        <p14:creationId xmlns:p14="http://schemas.microsoft.com/office/powerpoint/2010/main" val="10242844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3B4F347-2031-404B-A38F-4E57C8F96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9D9FC6-6C4F-42EA-9D8F-9A40C5669FF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Training an SVM Classification Model</a:t>
            </a:r>
          </a:p>
        </p:txBody>
      </p:sp>
    </p:spTree>
    <p:extLst>
      <p:ext uri="{BB962C8B-B14F-4D97-AF65-F5344CB8AC3E}">
        <p14:creationId xmlns:p14="http://schemas.microsoft.com/office/powerpoint/2010/main" val="15943089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5D8B25F-A9BE-4285-9662-EC6D533EA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EE9C78A-ACEE-46A5-A0D7-DA68D0029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Bayes</a:t>
            </a:r>
          </a:p>
        </p:txBody>
      </p:sp>
      <p:sp>
        <p:nvSpPr>
          <p:cNvPr id="6" name="Content Placeholder 8">
            <a:extLst>
              <a:ext uri="{FF2B5EF4-FFF2-40B4-BE49-F238E27FC236}">
                <a16:creationId xmlns:a16="http://schemas.microsoft.com/office/drawing/2014/main" id="{784E1F64-12A2-45C1-83FD-5FC6144E3273}"/>
              </a:ext>
            </a:extLst>
          </p:cNvPr>
          <p:cNvSpPr txBox="1">
            <a:spLocks/>
          </p:cNvSpPr>
          <p:nvPr/>
        </p:nvSpPr>
        <p:spPr>
          <a:xfrm>
            <a:off x="341925" y="1302040"/>
            <a:ext cx="8460150" cy="492096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1523650-8FC7-43D6-BF6D-4698BEE2EA79}"/>
                  </a:ext>
                </a:extLst>
              </p:cNvPr>
              <p:cNvSpPr txBox="1"/>
              <p:nvPr/>
            </p:nvSpPr>
            <p:spPr>
              <a:xfrm>
                <a:off x="928733" y="1424022"/>
                <a:ext cx="1523687" cy="5250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1523650-8FC7-43D6-BF6D-4698BEE2EA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733" y="1424022"/>
                <a:ext cx="1523687" cy="52501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7521A8D-E62B-44DC-94E1-59C80FBE8866}"/>
              </a:ext>
            </a:extLst>
          </p:cNvPr>
          <p:cNvSpPr/>
          <p:nvPr/>
        </p:nvSpPr>
        <p:spPr>
          <a:xfrm>
            <a:off x="562405" y="1215964"/>
            <a:ext cx="2407217" cy="1771651"/>
          </a:xfrm>
          <a:prstGeom prst="roundRect">
            <a:avLst>
              <a:gd name="adj" fmla="val 6571"/>
            </a:avLst>
          </a:prstGeom>
          <a:solidFill>
            <a:schemeClr val="tx1">
              <a:lumMod val="85000"/>
              <a:lumOff val="15000"/>
            </a:schemeClr>
          </a:solidFill>
          <a:ln w="2857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14400"/>
            <a:endParaRPr lang="en-US" sz="1100" b="1" kern="0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9" name="Text Box 307">
            <a:extLst>
              <a:ext uri="{FF2B5EF4-FFF2-40B4-BE49-F238E27FC236}">
                <a16:creationId xmlns:a16="http://schemas.microsoft.com/office/drawing/2014/main" id="{2EB13C6F-A401-4773-92FC-9F3E0E4FD1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15825" y="1136062"/>
            <a:ext cx="5906731" cy="1792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lvl="0" defTabSz="914400" eaLnBrk="1" hangingPunct="1">
              <a:spcBef>
                <a:spcPct val="50000"/>
              </a:spcBef>
              <a:defRPr/>
            </a:pPr>
            <a:r>
              <a:rPr lang="en-US" sz="1300" b="1" kern="0" dirty="0">
                <a:solidFill>
                  <a:srgbClr val="000000"/>
                </a:solidFill>
                <a:latin typeface="Calibri"/>
                <a:cs typeface="Calibri"/>
              </a:rPr>
              <a:t>Bayes' theorem</a:t>
            </a:r>
            <a:r>
              <a:rPr lang="en-US" sz="1300" kern="0" dirty="0">
                <a:solidFill>
                  <a:srgbClr val="000000"/>
                </a:solidFill>
                <a:latin typeface="Calibri"/>
                <a:cs typeface="Calibri"/>
              </a:rPr>
              <a:t>—Used by naïve Bayes classifiers for class probability estimation.</a:t>
            </a:r>
          </a:p>
          <a:p>
            <a:pPr lvl="0" defTabSz="914400" eaLnBrk="1" hangingPunct="1">
              <a:spcBef>
                <a:spcPct val="50000"/>
              </a:spcBef>
              <a:defRPr/>
            </a:pPr>
            <a:r>
              <a:rPr lang="en-US" sz="1300" kern="0" dirty="0">
                <a:solidFill>
                  <a:srgbClr val="000000"/>
                </a:solidFill>
                <a:latin typeface="Calibri"/>
                <a:cs typeface="Calibri"/>
              </a:rPr>
              <a:t>Where:</a:t>
            </a:r>
          </a:p>
          <a:p>
            <a:pPr marL="285750" lvl="0" indent="-285750" defTabSz="914400" eaLnBrk="1" hangingPunct="1">
              <a:buFont typeface="Arial" panose="020B0604020202020204" pitchFamily="34" charset="0"/>
              <a:buChar char="•"/>
              <a:defRPr/>
            </a:pPr>
            <a:r>
              <a:rPr lang="en-US" sz="1300" i="1" kern="0" dirty="0">
                <a:solidFill>
                  <a:srgbClr val="000000"/>
                </a:solidFill>
                <a:latin typeface="Calibri"/>
                <a:cs typeface="Calibri"/>
              </a:rPr>
              <a:t>y</a:t>
            </a:r>
            <a:r>
              <a:rPr lang="en-US" sz="1300" kern="0" dirty="0">
                <a:solidFill>
                  <a:srgbClr val="000000"/>
                </a:solidFill>
                <a:latin typeface="Calibri"/>
                <a:cs typeface="Calibri"/>
              </a:rPr>
              <a:t> is the observed classification.</a:t>
            </a:r>
          </a:p>
          <a:p>
            <a:pPr marL="285750" lvl="0" indent="-285750" defTabSz="914400" eaLnBrk="1" hangingPunct="1">
              <a:buFont typeface="Arial" panose="020B0604020202020204" pitchFamily="34" charset="0"/>
              <a:buChar char="•"/>
              <a:defRPr/>
            </a:pPr>
            <a:r>
              <a:rPr lang="en-US" sz="1300" b="1" kern="0" dirty="0">
                <a:solidFill>
                  <a:srgbClr val="000000"/>
                </a:solidFill>
                <a:latin typeface="Calibri"/>
                <a:cs typeface="Calibri"/>
              </a:rPr>
              <a:t>x</a:t>
            </a:r>
            <a:r>
              <a:rPr lang="en-US" sz="1300" kern="0" dirty="0">
                <a:solidFill>
                  <a:srgbClr val="000000"/>
                </a:solidFill>
                <a:latin typeface="Calibri"/>
                <a:cs typeface="Calibri"/>
              </a:rPr>
              <a:t> is the vector of dataset features.</a:t>
            </a:r>
          </a:p>
          <a:p>
            <a:pPr marL="285750" lvl="0" indent="-285750" defTabSz="914400" eaLnBrk="1" hangingPunct="1">
              <a:buFont typeface="Arial" panose="020B0604020202020204" pitchFamily="34" charset="0"/>
              <a:buChar char="•"/>
              <a:defRPr/>
            </a:pPr>
            <a:r>
              <a:rPr lang="en-US" sz="1300" i="1" kern="0" dirty="0">
                <a:solidFill>
                  <a:srgbClr val="000000"/>
                </a:solidFill>
                <a:latin typeface="Calibri"/>
                <a:cs typeface="Calibri"/>
              </a:rPr>
              <a:t>p</a:t>
            </a:r>
            <a:r>
              <a:rPr lang="en-US" sz="1300" kern="0" dirty="0">
                <a:solidFill>
                  <a:srgbClr val="000000"/>
                </a:solidFill>
                <a:latin typeface="Calibri"/>
                <a:cs typeface="Calibri"/>
              </a:rPr>
              <a:t>(</a:t>
            </a:r>
            <a:r>
              <a:rPr lang="en-US" sz="1300" i="1" kern="0" dirty="0">
                <a:solidFill>
                  <a:srgbClr val="000000"/>
                </a:solidFill>
                <a:latin typeface="Calibri"/>
                <a:cs typeface="Calibri"/>
              </a:rPr>
              <a:t>y</a:t>
            </a:r>
            <a:r>
              <a:rPr lang="en-US" sz="1300" kern="0" dirty="0">
                <a:solidFill>
                  <a:srgbClr val="000000"/>
                </a:solidFill>
                <a:latin typeface="Calibri"/>
                <a:cs typeface="Calibri"/>
              </a:rPr>
              <a:t>|</a:t>
            </a:r>
            <a:r>
              <a:rPr lang="en-US" sz="1300" b="1" kern="0" dirty="0">
                <a:solidFill>
                  <a:srgbClr val="000000"/>
                </a:solidFill>
                <a:latin typeface="Calibri"/>
                <a:cs typeface="Calibri"/>
              </a:rPr>
              <a:t>x</a:t>
            </a:r>
            <a:r>
              <a:rPr lang="en-US" sz="1300" kern="0" dirty="0">
                <a:solidFill>
                  <a:srgbClr val="000000"/>
                </a:solidFill>
                <a:latin typeface="Calibri"/>
                <a:cs typeface="Calibri"/>
              </a:rPr>
              <a:t>) is the likelihood of </a:t>
            </a:r>
            <a:r>
              <a:rPr lang="en-US" sz="1300" i="1" kern="0" dirty="0">
                <a:solidFill>
                  <a:srgbClr val="000000"/>
                </a:solidFill>
                <a:latin typeface="Calibri"/>
                <a:cs typeface="Calibri"/>
              </a:rPr>
              <a:t>y</a:t>
            </a:r>
            <a:r>
              <a:rPr lang="en-US" sz="1300" kern="0" dirty="0">
                <a:solidFill>
                  <a:srgbClr val="000000"/>
                </a:solidFill>
                <a:latin typeface="Calibri"/>
                <a:cs typeface="Calibri"/>
              </a:rPr>
              <a:t> given </a:t>
            </a:r>
            <a:r>
              <a:rPr lang="en-US" sz="1300" b="1" kern="0" dirty="0">
                <a:solidFill>
                  <a:srgbClr val="000000"/>
                </a:solidFill>
                <a:latin typeface="Calibri"/>
                <a:cs typeface="Calibri"/>
              </a:rPr>
              <a:t>x</a:t>
            </a:r>
            <a:r>
              <a:rPr lang="en-US" sz="1300" kern="0" dirty="0">
                <a:solidFill>
                  <a:srgbClr val="000000"/>
                </a:solidFill>
                <a:latin typeface="Calibri"/>
                <a:cs typeface="Calibri"/>
              </a:rPr>
              <a:t> (posterior probability).</a:t>
            </a:r>
          </a:p>
          <a:p>
            <a:pPr marL="285750" lvl="0" indent="-285750" defTabSz="914400" eaLnBrk="1" hangingPunct="1">
              <a:buFont typeface="Arial" panose="020B0604020202020204" pitchFamily="34" charset="0"/>
              <a:buChar char="•"/>
              <a:defRPr/>
            </a:pPr>
            <a:r>
              <a:rPr lang="en-US" sz="1300" i="1" kern="0" dirty="0">
                <a:solidFill>
                  <a:srgbClr val="000000"/>
                </a:solidFill>
                <a:latin typeface="Calibri"/>
                <a:cs typeface="Calibri"/>
              </a:rPr>
              <a:t>p</a:t>
            </a:r>
            <a:r>
              <a:rPr lang="en-US" sz="1300" kern="0" dirty="0">
                <a:solidFill>
                  <a:srgbClr val="000000"/>
                </a:solidFill>
                <a:latin typeface="Calibri"/>
                <a:cs typeface="Calibri"/>
              </a:rPr>
              <a:t>(</a:t>
            </a:r>
            <a:r>
              <a:rPr lang="en-US" sz="1300" b="1" kern="0" dirty="0">
                <a:solidFill>
                  <a:srgbClr val="000000"/>
                </a:solidFill>
                <a:latin typeface="Calibri"/>
                <a:cs typeface="Calibri"/>
              </a:rPr>
              <a:t>x</a:t>
            </a:r>
            <a:r>
              <a:rPr lang="en-US" sz="1300" kern="0" dirty="0">
                <a:solidFill>
                  <a:srgbClr val="000000"/>
                </a:solidFill>
                <a:latin typeface="Calibri"/>
                <a:cs typeface="Calibri"/>
              </a:rPr>
              <a:t>|</a:t>
            </a:r>
            <a:r>
              <a:rPr lang="en-US" sz="1300" i="1" kern="0" dirty="0">
                <a:solidFill>
                  <a:srgbClr val="000000"/>
                </a:solidFill>
                <a:latin typeface="Calibri"/>
                <a:cs typeface="Calibri"/>
              </a:rPr>
              <a:t>y</a:t>
            </a:r>
            <a:r>
              <a:rPr lang="en-US" sz="1300" kern="0" dirty="0">
                <a:solidFill>
                  <a:srgbClr val="000000"/>
                </a:solidFill>
                <a:latin typeface="Calibri"/>
                <a:cs typeface="Calibri"/>
              </a:rPr>
              <a:t>) is the likelihood of </a:t>
            </a:r>
            <a:r>
              <a:rPr lang="en-US" sz="1300" b="1" kern="0" dirty="0">
                <a:solidFill>
                  <a:srgbClr val="000000"/>
                </a:solidFill>
                <a:latin typeface="Calibri"/>
                <a:cs typeface="Calibri"/>
              </a:rPr>
              <a:t>x</a:t>
            </a:r>
            <a:r>
              <a:rPr lang="en-US" sz="1300" kern="0" dirty="0">
                <a:solidFill>
                  <a:srgbClr val="000000"/>
                </a:solidFill>
                <a:latin typeface="Calibri"/>
                <a:cs typeface="Calibri"/>
              </a:rPr>
              <a:t> given </a:t>
            </a:r>
            <a:r>
              <a:rPr lang="en-US" sz="1300" i="1" kern="0" dirty="0">
                <a:solidFill>
                  <a:srgbClr val="000000"/>
                </a:solidFill>
                <a:latin typeface="Calibri"/>
                <a:cs typeface="Calibri"/>
              </a:rPr>
              <a:t>y</a:t>
            </a:r>
            <a:r>
              <a:rPr lang="en-US" sz="1300" kern="0" dirty="0">
                <a:solidFill>
                  <a:srgbClr val="000000"/>
                </a:solidFill>
                <a:latin typeface="Calibri"/>
                <a:cs typeface="Calibri"/>
              </a:rPr>
              <a:t>.</a:t>
            </a:r>
          </a:p>
          <a:p>
            <a:pPr marL="285750" lvl="0" indent="-285750" defTabSz="914400" eaLnBrk="1" hangingPunct="1">
              <a:buFont typeface="Arial" panose="020B0604020202020204" pitchFamily="34" charset="0"/>
              <a:buChar char="•"/>
              <a:defRPr/>
            </a:pPr>
            <a:r>
              <a:rPr lang="en-US" sz="1300" i="1" kern="0" dirty="0">
                <a:solidFill>
                  <a:srgbClr val="000000"/>
                </a:solidFill>
                <a:latin typeface="Calibri"/>
                <a:cs typeface="Calibri"/>
              </a:rPr>
              <a:t>p</a:t>
            </a:r>
            <a:r>
              <a:rPr lang="en-US" sz="1300" kern="0" dirty="0">
                <a:solidFill>
                  <a:srgbClr val="000000"/>
                </a:solidFill>
                <a:latin typeface="Calibri"/>
                <a:cs typeface="Calibri"/>
              </a:rPr>
              <a:t>(</a:t>
            </a:r>
            <a:r>
              <a:rPr lang="en-US" sz="1300" i="1" kern="0" dirty="0">
                <a:solidFill>
                  <a:srgbClr val="000000"/>
                </a:solidFill>
                <a:latin typeface="Calibri"/>
                <a:cs typeface="Calibri"/>
              </a:rPr>
              <a:t>y</a:t>
            </a:r>
            <a:r>
              <a:rPr lang="en-US" sz="1300" kern="0" dirty="0">
                <a:solidFill>
                  <a:srgbClr val="000000"/>
                </a:solidFill>
                <a:latin typeface="Calibri"/>
                <a:cs typeface="Calibri"/>
              </a:rPr>
              <a:t>) is the probability of </a:t>
            </a:r>
            <a:r>
              <a:rPr lang="en-US" sz="1300" i="1" kern="0" dirty="0">
                <a:solidFill>
                  <a:srgbClr val="000000"/>
                </a:solidFill>
                <a:latin typeface="Calibri"/>
                <a:cs typeface="Calibri"/>
              </a:rPr>
              <a:t>y</a:t>
            </a:r>
            <a:r>
              <a:rPr lang="en-US" sz="1300" kern="0" dirty="0">
                <a:solidFill>
                  <a:srgbClr val="000000"/>
                </a:solidFill>
                <a:latin typeface="Calibri"/>
                <a:cs typeface="Calibri"/>
              </a:rPr>
              <a:t> independent of the data (prior probability).</a:t>
            </a:r>
          </a:p>
          <a:p>
            <a:pPr marL="285750" lvl="0" indent="-285750" defTabSz="914400" eaLnBrk="1" hangingPunct="1">
              <a:buFont typeface="Arial" panose="020B0604020202020204" pitchFamily="34" charset="0"/>
              <a:buChar char="•"/>
              <a:defRPr/>
            </a:pPr>
            <a:r>
              <a:rPr lang="en-US" sz="1300" i="1" kern="0" dirty="0">
                <a:solidFill>
                  <a:srgbClr val="000000"/>
                </a:solidFill>
                <a:latin typeface="Calibri"/>
                <a:cs typeface="Calibri"/>
              </a:rPr>
              <a:t>p</a:t>
            </a:r>
            <a:r>
              <a:rPr lang="en-US" sz="1300" kern="0" dirty="0">
                <a:solidFill>
                  <a:srgbClr val="000000"/>
                </a:solidFill>
                <a:latin typeface="Calibri"/>
                <a:cs typeface="Calibri"/>
              </a:rPr>
              <a:t>(</a:t>
            </a:r>
            <a:r>
              <a:rPr lang="en-US" sz="1300" b="1" kern="0" dirty="0">
                <a:solidFill>
                  <a:srgbClr val="000000"/>
                </a:solidFill>
                <a:latin typeface="Calibri"/>
                <a:cs typeface="Calibri"/>
              </a:rPr>
              <a:t>x</a:t>
            </a:r>
            <a:r>
              <a:rPr lang="en-US" sz="1300" kern="0" dirty="0">
                <a:solidFill>
                  <a:srgbClr val="000000"/>
                </a:solidFill>
                <a:latin typeface="Calibri"/>
                <a:cs typeface="Calibri"/>
              </a:rPr>
              <a:t>) is the probability of </a:t>
            </a:r>
            <a:r>
              <a:rPr lang="en-US" sz="1300" b="1" kern="0" dirty="0">
                <a:solidFill>
                  <a:srgbClr val="000000"/>
                </a:solidFill>
                <a:latin typeface="Calibri"/>
                <a:cs typeface="Calibri"/>
              </a:rPr>
              <a:t>x</a:t>
            </a:r>
            <a:r>
              <a:rPr lang="en-US" sz="1300" kern="0" dirty="0">
                <a:solidFill>
                  <a:srgbClr val="000000"/>
                </a:solidFill>
                <a:latin typeface="Calibri"/>
                <a:cs typeface="Calibri"/>
              </a:rPr>
              <a:t> independent of the data.</a:t>
            </a:r>
            <a:endParaRPr lang="en-US" sz="1300" i="1" kern="0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D289488-C049-4B6E-92F5-E5E1EEB1BD5F}"/>
                  </a:ext>
                </a:extLst>
              </p:cNvPr>
              <p:cNvSpPr txBox="1"/>
              <p:nvPr/>
            </p:nvSpPr>
            <p:spPr>
              <a:xfrm>
                <a:off x="708608" y="1424022"/>
                <a:ext cx="2114810" cy="5841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1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</m:d>
                      <m:r>
                        <a:rPr lang="en-US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D289488-C049-4B6E-92F5-E5E1EEB1BD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608" y="1424022"/>
                <a:ext cx="2114810" cy="5841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02947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CBF0A59-49C1-4DDF-A9E7-7AB2A274E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28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955E57A-0F0B-45A5-9D85-DF55F76D9F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Customer retention example: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3F4C7AE-34FC-4268-A235-302190166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Bayes Example (Slide 1 of 2)</a:t>
            </a:r>
          </a:p>
        </p:txBody>
      </p:sp>
      <p:graphicFrame>
        <p:nvGraphicFramePr>
          <p:cNvPr id="6" name="Group 23">
            <a:extLst>
              <a:ext uri="{FF2B5EF4-FFF2-40B4-BE49-F238E27FC236}">
                <a16:creationId xmlns:a16="http://schemas.microsoft.com/office/drawing/2014/main" id="{9E49EB50-FACA-477C-B7D7-B15174D008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3053882"/>
              </p:ext>
            </p:extLst>
          </p:nvPr>
        </p:nvGraphicFramePr>
        <p:xfrm>
          <a:off x="3119302" y="2209593"/>
          <a:ext cx="2905397" cy="3688080"/>
        </p:xfrm>
        <a:graphic>
          <a:graphicData uri="http://schemas.openxmlformats.org/drawingml/2006/table">
            <a:tbl>
              <a:tblPr/>
              <a:tblGrid>
                <a:gridCol w="15816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37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3768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  <a:cs typeface="Calibri"/>
                        </a:rPr>
                        <a:t>Satisfaction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DDC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Calibri"/>
                        </a:rPr>
                        <a:t>Returning?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D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845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Satisfied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Yes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845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Not satisfied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No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1845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A0DD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Very satisfied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Yes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184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Not satisfied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Yes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4082165"/>
                  </a:ext>
                </a:extLst>
              </a:tr>
              <a:tr h="27184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Not satisfied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No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3033514"/>
                  </a:ext>
                </a:extLst>
              </a:tr>
              <a:tr h="27184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Satisfied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No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9763090"/>
                  </a:ext>
                </a:extLst>
              </a:tr>
              <a:tr h="27184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A0DD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Very satisfied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Yes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8968550"/>
                  </a:ext>
                </a:extLst>
              </a:tr>
              <a:tr h="27184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Satisfied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Yes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0545585"/>
                  </a:ext>
                </a:extLst>
              </a:tr>
              <a:tr h="27184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Satisfied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Yes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2223183"/>
                  </a:ext>
                </a:extLst>
              </a:tr>
              <a:tr h="27184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Satisfied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Yes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5370263"/>
                  </a:ext>
                </a:extLst>
              </a:tr>
              <a:tr h="27184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Satisfied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Yes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60847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58643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22561FF-AA9F-4B12-8F09-65AE75A95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29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3A51FC9-64C7-4CC5-B59A-37EBCF7DFC0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1600" dirty="0"/>
                  <a:t>To calculate </a:t>
                </a:r>
                <a:r>
                  <a:rPr lang="en-US" sz="1600" i="1" dirty="0"/>
                  <a:t>p</a:t>
                </a:r>
                <a:r>
                  <a:rPr lang="en-US" sz="1600" dirty="0"/>
                  <a:t>(</a:t>
                </a:r>
                <a:r>
                  <a:rPr lang="en-US" sz="1600" b="1" dirty="0"/>
                  <a:t>x</a:t>
                </a:r>
                <a:r>
                  <a:rPr lang="en-US" sz="1600" dirty="0"/>
                  <a:t>), tally feature frequency and divide by total examples:</a:t>
                </a:r>
              </a:p>
              <a:p>
                <a:pPr lvl="1"/>
                <a:r>
                  <a:rPr lang="en-US" sz="1400" dirty="0"/>
                  <a:t>"Satisfied":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=0.50</m:t>
                    </m:r>
                  </m:oMath>
                </a14:m>
                <a:endParaRPr lang="en-US" sz="1400" dirty="0"/>
              </a:p>
              <a:p>
                <a:pPr lvl="1"/>
                <a:r>
                  <a:rPr lang="en-US" sz="1400" dirty="0"/>
                  <a:t>"Not satisfied":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=0.30</m:t>
                    </m:r>
                  </m:oMath>
                </a14:m>
                <a:endParaRPr lang="en-US" sz="1400" b="0" dirty="0"/>
              </a:p>
              <a:p>
                <a:pPr lvl="1"/>
                <a:r>
                  <a:rPr lang="en-US" sz="1400" dirty="0"/>
                  <a:t>"Very satisfied":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=0.20</m:t>
                    </m:r>
                  </m:oMath>
                </a14:m>
                <a:endParaRPr lang="en-US" sz="1400" b="0" dirty="0"/>
              </a:p>
              <a:p>
                <a:r>
                  <a:rPr lang="en-US" sz="1600" dirty="0"/>
                  <a:t>To calculate </a:t>
                </a:r>
                <a:r>
                  <a:rPr lang="en-US" sz="1600" i="1" dirty="0"/>
                  <a:t>p</a:t>
                </a:r>
                <a:r>
                  <a:rPr lang="en-US" sz="1600" dirty="0"/>
                  <a:t>(</a:t>
                </a:r>
                <a:r>
                  <a:rPr lang="en-US" sz="1600" i="1" dirty="0"/>
                  <a:t>y</a:t>
                </a:r>
                <a:r>
                  <a:rPr lang="en-US" sz="1600" dirty="0"/>
                  <a:t>), tally label frequency and divide by total examples:</a:t>
                </a:r>
              </a:p>
              <a:p>
                <a:pPr lvl="1"/>
                <a:r>
                  <a:rPr lang="en-US" sz="1400" dirty="0"/>
                  <a:t>"Yes":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num>
                      <m:den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=0.70</m:t>
                    </m:r>
                  </m:oMath>
                </a14:m>
                <a:endParaRPr lang="en-US" sz="1400" b="0" dirty="0"/>
              </a:p>
              <a:p>
                <a:pPr lvl="1"/>
                <a:r>
                  <a:rPr lang="en-US" sz="1400" dirty="0"/>
                  <a:t>"No":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=0.30</m:t>
                    </m:r>
                  </m:oMath>
                </a14:m>
                <a:endParaRPr lang="en-US" sz="1400" b="0" dirty="0"/>
              </a:p>
              <a:p>
                <a:r>
                  <a:rPr lang="en-US" sz="1600" dirty="0"/>
                  <a:t>Formula for predicting if a new "Satisfied" customer will return:</a:t>
                </a:r>
              </a:p>
              <a:p>
                <a:endParaRPr lang="en-US" sz="1600" dirty="0"/>
              </a:p>
              <a:p>
                <a:endParaRPr lang="en-US" sz="1600" dirty="0"/>
              </a:p>
              <a:p>
                <a:endParaRPr lang="en-US" sz="1600" dirty="0"/>
              </a:p>
              <a:p>
                <a:r>
                  <a:rPr lang="en-US" sz="1600" dirty="0"/>
                  <a:t>To calculate </a:t>
                </a:r>
                <a:r>
                  <a:rPr lang="en-US" sz="1600" i="1" dirty="0"/>
                  <a:t>p</a:t>
                </a:r>
                <a:r>
                  <a:rPr lang="en-US" sz="1600" dirty="0"/>
                  <a:t>(</a:t>
                </a:r>
                <a:r>
                  <a:rPr lang="en-US" sz="1600" b="1" dirty="0"/>
                  <a:t>x</a:t>
                </a:r>
                <a:r>
                  <a:rPr lang="en-US" sz="1600" dirty="0"/>
                  <a:t>|</a:t>
                </a:r>
                <a:r>
                  <a:rPr lang="en-US" sz="1600" i="1" dirty="0"/>
                  <a:t>y</a:t>
                </a:r>
                <a:r>
                  <a:rPr lang="en-US" sz="1600" dirty="0"/>
                  <a:t>), divide number of "Satisfied" examples that resulted in a "Yes" by total "Yes" results: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den>
                    </m:f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=~0.57</m:t>
                    </m:r>
                  </m:oMath>
                </a14:m>
                <a:endParaRPr lang="en-US" sz="1600" b="0" dirty="0"/>
              </a:p>
              <a:p>
                <a:r>
                  <a:rPr lang="en-US" sz="1600" dirty="0"/>
                  <a:t>Plug values into theorem:</a:t>
                </a:r>
              </a:p>
              <a:p>
                <a:endParaRPr lang="en-US" sz="1600" dirty="0"/>
              </a:p>
              <a:p>
                <a:endParaRPr lang="en-US" sz="1600" dirty="0"/>
              </a:p>
              <a:p>
                <a:endParaRPr lang="en-US" sz="1600" dirty="0"/>
              </a:p>
              <a:p>
                <a:r>
                  <a:rPr lang="en-US" sz="1600" dirty="0"/>
                  <a:t>Result is </a:t>
                </a:r>
                <a:r>
                  <a:rPr lang="en-US" sz="1600" b="1" dirty="0"/>
                  <a:t>~.80</a:t>
                </a:r>
                <a:r>
                  <a:rPr lang="en-US" sz="1600" dirty="0"/>
                  <a:t>, so classifier will predict "Yes"—customer will return.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3A51FC9-64C7-4CC5-B59A-37EBCF7DFC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88" t="-372" b="-48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80A0858A-CBA3-4869-BBD5-22029CA3F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Bayes Example (Slide 2 of 2)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5804974-3DC8-44AF-AE90-4FC25DA022F9}"/>
              </a:ext>
            </a:extLst>
          </p:cNvPr>
          <p:cNvSpPr/>
          <p:nvPr/>
        </p:nvSpPr>
        <p:spPr>
          <a:xfrm>
            <a:off x="1850033" y="3499227"/>
            <a:ext cx="5443933" cy="733137"/>
          </a:xfrm>
          <a:prstGeom prst="roundRect">
            <a:avLst>
              <a:gd name="adj" fmla="val 6571"/>
            </a:avLst>
          </a:prstGeom>
          <a:solidFill>
            <a:schemeClr val="tx1">
              <a:lumMod val="85000"/>
              <a:lumOff val="15000"/>
            </a:schemeClr>
          </a:solidFill>
          <a:ln w="2857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14400"/>
            <a:endParaRPr lang="en-US" sz="1100" b="1" kern="0" dirty="0">
              <a:solidFill>
                <a:srgbClr val="FF0000"/>
              </a:solidFill>
              <a:latin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6558A7E-215B-4B89-B18C-47CE9D58B283}"/>
                  </a:ext>
                </a:extLst>
              </p:cNvPr>
              <p:cNvSpPr txBox="1"/>
              <p:nvPr/>
            </p:nvSpPr>
            <p:spPr>
              <a:xfrm>
                <a:off x="2394660" y="3573695"/>
                <a:ext cx="4207562" cy="5841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Yes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Satisfied</m:t>
                          </m:r>
                        </m:e>
                      </m:d>
                      <m:r>
                        <a:rPr lang="en-US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Satisfied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Yes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Yes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Satisfied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6558A7E-215B-4B89-B18C-47CE9D58B2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4660" y="3573695"/>
                <a:ext cx="4207562" cy="5841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B466FB8-D2BB-404D-B7A0-85073C7D77E3}"/>
              </a:ext>
            </a:extLst>
          </p:cNvPr>
          <p:cNvSpPr/>
          <p:nvPr/>
        </p:nvSpPr>
        <p:spPr>
          <a:xfrm>
            <a:off x="1850033" y="5264983"/>
            <a:ext cx="5443933" cy="733137"/>
          </a:xfrm>
          <a:prstGeom prst="roundRect">
            <a:avLst>
              <a:gd name="adj" fmla="val 6571"/>
            </a:avLst>
          </a:prstGeom>
          <a:solidFill>
            <a:schemeClr val="tx1">
              <a:lumMod val="85000"/>
              <a:lumOff val="15000"/>
            </a:schemeClr>
          </a:solidFill>
          <a:ln w="2857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14400"/>
            <a:endParaRPr lang="en-US" sz="1100" b="1" kern="0" dirty="0">
              <a:solidFill>
                <a:srgbClr val="FF0000"/>
              </a:solidFill>
              <a:latin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59424D1-ED2E-479B-8E45-4B56B0038597}"/>
                  </a:ext>
                </a:extLst>
              </p:cNvPr>
              <p:cNvSpPr txBox="1"/>
              <p:nvPr/>
            </p:nvSpPr>
            <p:spPr>
              <a:xfrm>
                <a:off x="3086592" y="5369460"/>
                <a:ext cx="2970813" cy="5241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Yes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Satisfied</m:t>
                          </m:r>
                        </m:e>
                      </m:d>
                      <m:r>
                        <a:rPr lang="en-US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0.57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∙0.70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0.50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59424D1-ED2E-479B-8E45-4B56B00385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6592" y="5369460"/>
                <a:ext cx="2970813" cy="52418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8409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3AC7A13-00CF-4D63-A85F-B4E36C798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 Are Here (Process, Analyze, Train Models)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CD8BB88-857F-4DEA-BBCE-6E452877B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3</a:t>
            </a:fld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D797E46-9099-4154-938F-93F161BA184F}"/>
              </a:ext>
            </a:extLst>
          </p:cNvPr>
          <p:cNvGrpSpPr/>
          <p:nvPr/>
        </p:nvGrpSpPr>
        <p:grpSpPr>
          <a:xfrm>
            <a:off x="445043" y="1954221"/>
            <a:ext cx="8253914" cy="3481907"/>
            <a:chOff x="358148" y="1958424"/>
            <a:chExt cx="8253914" cy="3481907"/>
          </a:xfrm>
        </p:grpSpPr>
        <p:pic>
          <p:nvPicPr>
            <p:cNvPr id="7" name="Graphic 14" descr="Magnifying glass">
              <a:extLst>
                <a:ext uri="{FF2B5EF4-FFF2-40B4-BE49-F238E27FC236}">
                  <a16:creationId xmlns:a16="http://schemas.microsoft.com/office/drawing/2014/main" id="{F7A579F4-10D5-4833-BF01-F60B09B374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231147" y="2044485"/>
              <a:ext cx="1380915" cy="1380915"/>
            </a:xfrm>
            <a:prstGeom prst="rect">
              <a:avLst/>
            </a:prstGeom>
          </p:spPr>
        </p:pic>
        <p:pic>
          <p:nvPicPr>
            <p:cNvPr id="8" name="Graphic 20" descr="Gears">
              <a:extLst>
                <a:ext uri="{FF2B5EF4-FFF2-40B4-BE49-F238E27FC236}">
                  <a16:creationId xmlns:a16="http://schemas.microsoft.com/office/drawing/2014/main" id="{08C3A815-0340-493E-A07D-37BCB388C8B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411592" y="2122451"/>
              <a:ext cx="1229393" cy="1229393"/>
            </a:xfrm>
            <a:prstGeom prst="rect">
              <a:avLst/>
            </a:prstGeom>
          </p:spPr>
        </p:pic>
        <p:pic>
          <p:nvPicPr>
            <p:cNvPr id="9" name="Graphic 24" descr="Database">
              <a:extLst>
                <a:ext uri="{FF2B5EF4-FFF2-40B4-BE49-F238E27FC236}">
                  <a16:creationId xmlns:a16="http://schemas.microsoft.com/office/drawing/2014/main" id="{26A9F55C-A67F-4BA2-B79D-46911958AA9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312843" y="2075351"/>
              <a:ext cx="1261272" cy="1261272"/>
            </a:xfrm>
            <a:prstGeom prst="rect">
              <a:avLst/>
            </a:prstGeom>
          </p:spPr>
        </p:pic>
        <p:pic>
          <p:nvPicPr>
            <p:cNvPr id="10" name="Graphic 30" descr="Beaker">
              <a:extLst>
                <a:ext uri="{FF2B5EF4-FFF2-40B4-BE49-F238E27FC236}">
                  <a16:creationId xmlns:a16="http://schemas.microsoft.com/office/drawing/2014/main" id="{534C50DF-BE7C-4AF2-884F-3CBEED86908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/>
            <a:stretch/>
          </p:blipFill>
          <p:spPr>
            <a:xfrm>
              <a:off x="6617064" y="3731074"/>
              <a:ext cx="1392683" cy="1392683"/>
            </a:xfrm>
            <a:prstGeom prst="rect">
              <a:avLst/>
            </a:prstGeom>
          </p:spPr>
        </p:pic>
        <p:pic>
          <p:nvPicPr>
            <p:cNvPr id="11" name="Graphic 32" descr="Questions">
              <a:extLst>
                <a:ext uri="{FF2B5EF4-FFF2-40B4-BE49-F238E27FC236}">
                  <a16:creationId xmlns:a16="http://schemas.microsoft.com/office/drawing/2014/main" id="{36CD79E3-F082-448F-A245-74E02D77A4B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58148" y="1958424"/>
              <a:ext cx="1390658" cy="1390658"/>
            </a:xfrm>
            <a:prstGeom prst="rect">
              <a:avLst/>
            </a:prstGeom>
          </p:spPr>
        </p:pic>
        <p:pic>
          <p:nvPicPr>
            <p:cNvPr id="12" name="Graphic 34" descr="Teacher">
              <a:extLst>
                <a:ext uri="{FF2B5EF4-FFF2-40B4-BE49-F238E27FC236}">
                  <a16:creationId xmlns:a16="http://schemas.microsoft.com/office/drawing/2014/main" id="{978080C5-1C1B-4E5F-BFF8-A7FD392A8B4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2587492" y="4059416"/>
              <a:ext cx="1380915" cy="1380915"/>
            </a:xfrm>
            <a:prstGeom prst="rect">
              <a:avLst/>
            </a:prstGeom>
          </p:spPr>
        </p:pic>
        <p:sp>
          <p:nvSpPr>
            <p:cNvPr id="13" name="Rounded Rectangle 143">
              <a:extLst>
                <a:ext uri="{FF2B5EF4-FFF2-40B4-BE49-F238E27FC236}">
                  <a16:creationId xmlns:a16="http://schemas.microsoft.com/office/drawing/2014/main" id="{8BA99001-6B31-474B-864F-011D4F4379E1}"/>
                </a:ext>
              </a:extLst>
            </p:cNvPr>
            <p:cNvSpPr/>
            <p:nvPr/>
          </p:nvSpPr>
          <p:spPr>
            <a:xfrm>
              <a:off x="954238" y="2610145"/>
              <a:ext cx="1174985" cy="498943"/>
            </a:xfrm>
            <a:prstGeom prst="roundRect">
              <a:avLst/>
            </a:prstGeom>
            <a:solidFill>
              <a:srgbClr val="009DDC">
                <a:alpha val="15000"/>
              </a:srgbClr>
            </a:solidFill>
            <a:ln w="25400" cap="flat" cmpd="sng" algn="ctr">
              <a:noFill/>
              <a:prstDash val="solid"/>
            </a:ln>
            <a:effectLst>
              <a:outerShdw blurRad="38100" dist="25400" dir="2700000" sx="99000" sy="99000" algn="tl" rotWithShape="0">
                <a:prstClr val="black">
                  <a:alpha val="75000"/>
                </a:prstClr>
              </a:outerShdw>
            </a:effectLst>
          </p:spPr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Calibri"/>
                </a:rPr>
                <a:t>Frame the Problem</a:t>
              </a:r>
            </a:p>
          </p:txBody>
        </p:sp>
        <p:sp>
          <p:nvSpPr>
            <p:cNvPr id="14" name="Rounded Rectangle 143">
              <a:extLst>
                <a:ext uri="{FF2B5EF4-FFF2-40B4-BE49-F238E27FC236}">
                  <a16:creationId xmlns:a16="http://schemas.microsoft.com/office/drawing/2014/main" id="{0BD09801-6789-4A83-BB1C-D64CF4F46722}"/>
                </a:ext>
              </a:extLst>
            </p:cNvPr>
            <p:cNvSpPr/>
            <p:nvPr/>
          </p:nvSpPr>
          <p:spPr>
            <a:xfrm>
              <a:off x="2918585" y="2610145"/>
              <a:ext cx="1174985" cy="498943"/>
            </a:xfrm>
            <a:prstGeom prst="roundRect">
              <a:avLst/>
            </a:prstGeom>
            <a:solidFill>
              <a:srgbClr val="009DDC">
                <a:alpha val="15000"/>
              </a:srgbClr>
            </a:solidFill>
            <a:ln w="25400" cap="flat" cmpd="sng" algn="ctr">
              <a:noFill/>
              <a:prstDash val="solid"/>
            </a:ln>
            <a:effectLst>
              <a:outerShdw blurRad="38100" dist="25400" dir="2700000" sx="99000" sy="99000" algn="tl" rotWithShape="0">
                <a:prstClr val="black">
                  <a:alpha val="75000"/>
                </a:prstClr>
              </a:outerShdw>
            </a:effectLst>
          </p:spPr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Calibri"/>
                </a:rPr>
                <a:t>Identify &amp; Collect Data</a:t>
              </a:r>
            </a:p>
          </p:txBody>
        </p:sp>
        <p:sp>
          <p:nvSpPr>
            <p:cNvPr id="15" name="Rounded Rectangle 143">
              <a:extLst>
                <a:ext uri="{FF2B5EF4-FFF2-40B4-BE49-F238E27FC236}">
                  <a16:creationId xmlns:a16="http://schemas.microsoft.com/office/drawing/2014/main" id="{81F2E299-B5BF-4E57-ADE8-EFA8D1AC5BDF}"/>
                </a:ext>
              </a:extLst>
            </p:cNvPr>
            <p:cNvSpPr/>
            <p:nvPr/>
          </p:nvSpPr>
          <p:spPr>
            <a:xfrm>
              <a:off x="5026290" y="2610145"/>
              <a:ext cx="1174985" cy="498943"/>
            </a:xfrm>
            <a:prstGeom prst="roundRect">
              <a:avLst/>
            </a:prstGeom>
            <a:solidFill>
              <a:srgbClr val="009DDC"/>
            </a:solidFill>
            <a:ln w="25400" cap="flat" cmpd="sng" algn="ctr">
              <a:noFill/>
              <a:prstDash val="solid"/>
            </a:ln>
            <a:effectLst>
              <a:outerShdw blurRad="38100" dist="25400" dir="2700000" sx="99000" sy="99000" algn="tl" rotWithShape="0">
                <a:prstClr val="black">
                  <a:alpha val="75000"/>
                </a:prstClr>
              </a:outerShdw>
            </a:effectLst>
          </p:spPr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300" b="1" kern="0" dirty="0">
                  <a:solidFill>
                    <a:srgbClr val="FFFFFF"/>
                  </a:solidFill>
                  <a:latin typeface="Calibri"/>
                  <a:cs typeface="Calibri"/>
                </a:rPr>
                <a:t>Process Data</a:t>
              </a:r>
              <a:endParaRPr kumimoji="0" lang="en-US" sz="13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Calibri"/>
              </a:endParaRPr>
            </a:p>
          </p:txBody>
        </p:sp>
        <p:sp>
          <p:nvSpPr>
            <p:cNvPr id="16" name="Rounded Rectangle 143">
              <a:extLst>
                <a:ext uri="{FF2B5EF4-FFF2-40B4-BE49-F238E27FC236}">
                  <a16:creationId xmlns:a16="http://schemas.microsoft.com/office/drawing/2014/main" id="{BB1D83EB-AC7F-4135-8145-E52429C4AB1D}"/>
                </a:ext>
              </a:extLst>
            </p:cNvPr>
            <p:cNvSpPr/>
            <p:nvPr/>
          </p:nvSpPr>
          <p:spPr>
            <a:xfrm>
              <a:off x="6834762" y="2620784"/>
              <a:ext cx="1174985" cy="498943"/>
            </a:xfrm>
            <a:prstGeom prst="roundRect">
              <a:avLst/>
            </a:prstGeom>
            <a:solidFill>
              <a:srgbClr val="009DDC"/>
            </a:solidFill>
            <a:ln w="25400" cap="flat" cmpd="sng" algn="ctr">
              <a:noFill/>
              <a:prstDash val="solid"/>
            </a:ln>
            <a:effectLst>
              <a:outerShdw blurRad="38100" dist="25400" dir="2700000" sx="99000" sy="99000" algn="tl" rotWithShape="0">
                <a:prstClr val="black">
                  <a:alpha val="75000"/>
                </a:prstClr>
              </a:outerShdw>
            </a:effectLst>
          </p:spPr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300" b="1" kern="0" dirty="0">
                  <a:solidFill>
                    <a:srgbClr val="FFFFFF"/>
                  </a:solidFill>
                  <a:latin typeface="Calibri"/>
                  <a:cs typeface="Calibri"/>
                </a:rPr>
                <a:t>Analyze Data</a:t>
              </a:r>
              <a:endParaRPr kumimoji="0" lang="en-US" sz="13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Calibri"/>
              </a:endParaRPr>
            </a:p>
          </p:txBody>
        </p:sp>
        <p:sp>
          <p:nvSpPr>
            <p:cNvPr id="17" name="Rounded Rectangle 143">
              <a:extLst>
                <a:ext uri="{FF2B5EF4-FFF2-40B4-BE49-F238E27FC236}">
                  <a16:creationId xmlns:a16="http://schemas.microsoft.com/office/drawing/2014/main" id="{24BFF758-7D4D-44B7-9D2F-8F1F538CBC87}"/>
                </a:ext>
              </a:extLst>
            </p:cNvPr>
            <p:cNvSpPr/>
            <p:nvPr/>
          </p:nvSpPr>
          <p:spPr>
            <a:xfrm>
              <a:off x="5984901" y="4427416"/>
              <a:ext cx="1174985" cy="498943"/>
            </a:xfrm>
            <a:prstGeom prst="roundRect">
              <a:avLst/>
            </a:prstGeom>
            <a:solidFill>
              <a:srgbClr val="009DDC"/>
            </a:solidFill>
            <a:ln w="25400" cap="flat" cmpd="sng" algn="ctr">
              <a:noFill/>
              <a:prstDash val="solid"/>
            </a:ln>
            <a:effectLst>
              <a:outerShdw blurRad="38100" dist="25400" dir="2700000" sx="99000" sy="99000" algn="tl" rotWithShape="0">
                <a:prstClr val="black">
                  <a:alpha val="75000"/>
                </a:prstClr>
              </a:outerShdw>
            </a:effectLst>
          </p:spPr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300" b="1" kern="0" dirty="0">
                  <a:solidFill>
                    <a:srgbClr val="FFFFFF"/>
                  </a:solidFill>
                  <a:latin typeface="Calibri"/>
                  <a:cs typeface="Calibri"/>
                </a:rPr>
                <a:t>Train Models</a:t>
              </a:r>
              <a:endParaRPr kumimoji="0" lang="en-US" sz="13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Calibri"/>
              </a:endParaRPr>
            </a:p>
          </p:txBody>
        </p:sp>
        <p:sp>
          <p:nvSpPr>
            <p:cNvPr id="18" name="Rounded Rectangle 143">
              <a:extLst>
                <a:ext uri="{FF2B5EF4-FFF2-40B4-BE49-F238E27FC236}">
                  <a16:creationId xmlns:a16="http://schemas.microsoft.com/office/drawing/2014/main" id="{495251CB-9387-4246-AA31-7252A88E8733}"/>
                </a:ext>
              </a:extLst>
            </p:cNvPr>
            <p:cNvSpPr/>
            <p:nvPr/>
          </p:nvSpPr>
          <p:spPr>
            <a:xfrm>
              <a:off x="3574115" y="4427416"/>
              <a:ext cx="1174985" cy="498943"/>
            </a:xfrm>
            <a:prstGeom prst="roundRect">
              <a:avLst/>
            </a:prstGeom>
            <a:solidFill>
              <a:srgbClr val="009DDC">
                <a:alpha val="15000"/>
              </a:srgbClr>
            </a:solidFill>
            <a:ln w="25400" cap="flat" cmpd="sng" algn="ctr">
              <a:noFill/>
              <a:prstDash val="solid"/>
            </a:ln>
            <a:effectLst>
              <a:outerShdw blurRad="38100" dist="25400" dir="2700000" sx="99000" sy="99000" algn="tl" rotWithShape="0">
                <a:prstClr val="black">
                  <a:alpha val="75000"/>
                </a:prstClr>
              </a:outerShdw>
            </a:effectLst>
          </p:spPr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300" b="1" kern="0" dirty="0">
                  <a:solidFill>
                    <a:srgbClr val="FFFFFF"/>
                  </a:solidFill>
                  <a:latin typeface="Calibri"/>
                  <a:cs typeface="Calibri"/>
                </a:rPr>
                <a:t>Finalize the Project</a:t>
              </a:r>
              <a:endParaRPr kumimoji="0" lang="en-US" sz="13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Calibri"/>
              </a:endParaRP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C1F5A2AE-C79F-4A98-80C7-F9A40A207474}"/>
                </a:ext>
              </a:extLst>
            </p:cNvPr>
            <p:cNvCxnSpPr>
              <a:stCxn id="16" idx="1"/>
              <a:endCxn id="15" idx="3"/>
            </p:cNvCxnSpPr>
            <p:nvPr/>
          </p:nvCxnSpPr>
          <p:spPr>
            <a:xfrm flipH="1" flipV="1">
              <a:off x="6201275" y="2859617"/>
              <a:ext cx="633487" cy="0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BEB3DB2D-9FBE-4292-A78D-B96690D14DB4}"/>
                </a:ext>
              </a:extLst>
            </p:cNvPr>
            <p:cNvCxnSpPr>
              <a:stCxn id="16" idx="2"/>
              <a:endCxn id="10" idx="1"/>
            </p:cNvCxnSpPr>
            <p:nvPr/>
          </p:nvCxnSpPr>
          <p:spPr>
            <a:xfrm flipH="1">
              <a:off x="6617064" y="3119727"/>
              <a:ext cx="805191" cy="1307689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97AB4C09-8299-46CE-BEA8-7DC78B5DF4BA}"/>
                </a:ext>
              </a:extLst>
            </p:cNvPr>
            <p:cNvCxnSpPr>
              <a:stCxn id="17" idx="0"/>
              <a:endCxn id="15" idx="2"/>
            </p:cNvCxnSpPr>
            <p:nvPr/>
          </p:nvCxnSpPr>
          <p:spPr>
            <a:xfrm flipH="1" flipV="1">
              <a:off x="5613783" y="3109088"/>
              <a:ext cx="958611" cy="1318328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36E90E6D-BFE6-4468-9796-F758D21F577B}"/>
                </a:ext>
              </a:extLst>
            </p:cNvPr>
            <p:cNvCxnSpPr>
              <a:stCxn id="17" idx="1"/>
              <a:endCxn id="18" idx="3"/>
            </p:cNvCxnSpPr>
            <p:nvPr/>
          </p:nvCxnSpPr>
          <p:spPr>
            <a:xfrm flipH="1">
              <a:off x="4749100" y="4676888"/>
              <a:ext cx="1235801" cy="0"/>
            </a:xfrm>
            <a:prstGeom prst="straightConnector1">
              <a:avLst/>
            </a:prstGeom>
            <a:ln w="31750">
              <a:solidFill>
                <a:schemeClr val="tx1">
                  <a:alpha val="15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889BDF1F-228D-4F36-AA42-0E71E7043E6F}"/>
                </a:ext>
              </a:extLst>
            </p:cNvPr>
            <p:cNvCxnSpPr>
              <a:stCxn id="13" idx="3"/>
              <a:endCxn id="14" idx="1"/>
            </p:cNvCxnSpPr>
            <p:nvPr/>
          </p:nvCxnSpPr>
          <p:spPr>
            <a:xfrm>
              <a:off x="2129223" y="2859617"/>
              <a:ext cx="789362" cy="0"/>
            </a:xfrm>
            <a:prstGeom prst="straightConnector1">
              <a:avLst/>
            </a:prstGeom>
            <a:ln w="31750">
              <a:solidFill>
                <a:schemeClr val="tx1">
                  <a:alpha val="15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B480A99C-D23A-450E-B2C4-62EAAC2DE388}"/>
                </a:ext>
              </a:extLst>
            </p:cNvPr>
            <p:cNvCxnSpPr>
              <a:stCxn id="14" idx="3"/>
              <a:endCxn id="15" idx="1"/>
            </p:cNvCxnSpPr>
            <p:nvPr/>
          </p:nvCxnSpPr>
          <p:spPr>
            <a:xfrm>
              <a:off x="4093570" y="2859617"/>
              <a:ext cx="932720" cy="0"/>
            </a:xfrm>
            <a:prstGeom prst="straightConnector1">
              <a:avLst/>
            </a:prstGeom>
            <a:ln w="31750">
              <a:solidFill>
                <a:schemeClr val="tx1">
                  <a:alpha val="15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99E84986-B4A7-4448-9E9D-D6B074B41DA2}"/>
                </a:ext>
              </a:extLst>
            </p:cNvPr>
            <p:cNvCxnSpPr>
              <a:cxnSpLocks/>
              <a:stCxn id="18" idx="1"/>
              <a:endCxn id="13" idx="2"/>
            </p:cNvCxnSpPr>
            <p:nvPr/>
          </p:nvCxnSpPr>
          <p:spPr>
            <a:xfrm flipH="1" flipV="1">
              <a:off x="1541731" y="3109088"/>
              <a:ext cx="2032384" cy="1567800"/>
            </a:xfrm>
            <a:prstGeom prst="straightConnector1">
              <a:avLst/>
            </a:prstGeom>
            <a:ln w="31750">
              <a:solidFill>
                <a:schemeClr val="tx1">
                  <a:alpha val="15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161455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86871DC-6588-4F72-825A-7C546AD8E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DB728F-DB55-44BB-BB18-F12518AC54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"Naïve" means features are assumed to be conditionally independent.</a:t>
            </a:r>
          </a:p>
          <a:p>
            <a:pPr lvl="1"/>
            <a:r>
              <a:rPr lang="en-US" dirty="0"/>
              <a:t>One feature does not interact with the others.</a:t>
            </a:r>
          </a:p>
          <a:p>
            <a:pPr lvl="1"/>
            <a:r>
              <a:rPr lang="en-US" dirty="0"/>
              <a:t>"Purchase price" and "Quantity purchase" interact, so this would not be suitable.</a:t>
            </a:r>
          </a:p>
          <a:p>
            <a:r>
              <a:rPr lang="en-US" dirty="0"/>
              <a:t>It is rare to find a problem/dataset with completely independent features.</a:t>
            </a:r>
          </a:p>
          <a:p>
            <a:r>
              <a:rPr lang="en-US" dirty="0"/>
              <a:t>If you do, naïve Bayes classifiers can significantly outperform logistic regression.</a:t>
            </a:r>
          </a:p>
          <a:p>
            <a:r>
              <a:rPr lang="en-US" dirty="0"/>
              <a:t>Real-world applications:</a:t>
            </a:r>
          </a:p>
          <a:p>
            <a:pPr lvl="1"/>
            <a:r>
              <a:rPr lang="en-US" dirty="0"/>
              <a:t>Spam filtering—analyzes text components independently to classify email messages as "spam" or "not spam."</a:t>
            </a:r>
          </a:p>
          <a:p>
            <a:pPr lvl="1"/>
            <a:r>
              <a:rPr lang="en-US" dirty="0"/>
              <a:t>Sentiment analysis—determines satisfaction with product/service based on social media posts.</a:t>
            </a:r>
          </a:p>
          <a:p>
            <a:r>
              <a:rPr lang="en-US" dirty="0"/>
              <a:t>There are multiple types of naïve Bayes classifiers.</a:t>
            </a:r>
          </a:p>
          <a:p>
            <a:pPr lvl="1"/>
            <a:r>
              <a:rPr lang="en-US" dirty="0"/>
              <a:t>Differ based on how they treat the distribution of </a:t>
            </a:r>
            <a:r>
              <a:rPr lang="en-US" i="1" dirty="0"/>
              <a:t>p</a:t>
            </a:r>
            <a:r>
              <a:rPr lang="en-US" dirty="0"/>
              <a:t>(</a:t>
            </a:r>
            <a:r>
              <a:rPr lang="en-US" b="1" dirty="0"/>
              <a:t>x</a:t>
            </a:r>
            <a:r>
              <a:rPr lang="en-US" dirty="0"/>
              <a:t>|</a:t>
            </a:r>
            <a:r>
              <a:rPr lang="en-US" i="1" dirty="0"/>
              <a:t>y</a:t>
            </a:r>
            <a:r>
              <a:rPr lang="en-US" dirty="0"/>
              <a:t>).</a:t>
            </a:r>
          </a:p>
          <a:p>
            <a:pPr lvl="1"/>
            <a:r>
              <a:rPr lang="en-US" dirty="0"/>
              <a:t>Examples: Gaussian naïve Bayes, multinomial naïve Bayes, etc.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7DF743A-B6E7-4FFE-8101-990E23FA2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Bayes Classification Characteristics</a:t>
            </a:r>
          </a:p>
        </p:txBody>
      </p:sp>
    </p:spTree>
    <p:extLst>
      <p:ext uri="{BB962C8B-B14F-4D97-AF65-F5344CB8AC3E}">
        <p14:creationId xmlns:p14="http://schemas.microsoft.com/office/powerpoint/2010/main" val="38730867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046BF60-762B-4394-AE75-ADEFA5E45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557EA7E-8A42-4703-B2F9-18604E4F6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Guidelines for Training Naïve Bayes Models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B3AF6F-1977-42C2-8360-4334DE98F3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naïve Bayes when variables have minimal or no dependency or relationship to each other.</a:t>
            </a:r>
          </a:p>
          <a:p>
            <a:r>
              <a:rPr lang="en-US" dirty="0"/>
              <a:t>Consider using naïve Bayes when speed of training/prediction generation are important.</a:t>
            </a:r>
          </a:p>
          <a:p>
            <a:r>
              <a:rPr lang="en-US" dirty="0"/>
              <a:t>Encode categorical features to integers.</a:t>
            </a:r>
          </a:p>
          <a:p>
            <a:r>
              <a:rPr lang="en-US" dirty="0"/>
              <a:t>Consider discretizing variables that have a large number of distinct observations.</a:t>
            </a:r>
          </a:p>
          <a:p>
            <a:r>
              <a:rPr lang="en-US" dirty="0"/>
              <a:t>Create a new feature for a combination of features that does not already exist in the dataset.</a:t>
            </a:r>
          </a:p>
        </p:txBody>
      </p:sp>
    </p:spTree>
    <p:extLst>
      <p:ext uri="{BB962C8B-B14F-4D97-AF65-F5344CB8AC3E}">
        <p14:creationId xmlns:p14="http://schemas.microsoft.com/office/powerpoint/2010/main" val="23303441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FF31E1F-EC4F-4F7D-9077-E68C547EC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C0BA26-12EC-453E-9400-995331062D7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Training a Naïve Bayes Model</a:t>
            </a:r>
          </a:p>
        </p:txBody>
      </p:sp>
    </p:spTree>
    <p:extLst>
      <p:ext uri="{BB962C8B-B14F-4D97-AF65-F5344CB8AC3E}">
        <p14:creationId xmlns:p14="http://schemas.microsoft.com/office/powerpoint/2010/main" val="166747312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D92F71E-F994-4CE5-96EB-F46E63A5E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7FA938B-5716-44D3-B5EC-1B62A09DD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33</a:t>
            </a:fld>
            <a:endParaRPr lang="en-US" dirty="0"/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22B8CB78-30D8-4950-B69A-4F3B04796AE0}"/>
              </a:ext>
            </a:extLst>
          </p:cNvPr>
          <p:cNvGrpSpPr/>
          <p:nvPr/>
        </p:nvGrpSpPr>
        <p:grpSpPr>
          <a:xfrm>
            <a:off x="879102" y="1180212"/>
            <a:ext cx="6288522" cy="4672252"/>
            <a:chOff x="955431" y="1180212"/>
            <a:chExt cx="6288522" cy="4672252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E14E36DF-9386-4ACA-85ED-838F5FB11053}"/>
                </a:ext>
              </a:extLst>
            </p:cNvPr>
            <p:cNvGrpSpPr/>
            <p:nvPr/>
          </p:nvGrpSpPr>
          <p:grpSpPr>
            <a:xfrm>
              <a:off x="2084965" y="1180212"/>
              <a:ext cx="5158988" cy="4672252"/>
              <a:chOff x="1835261" y="1180212"/>
              <a:chExt cx="5158988" cy="4672252"/>
            </a:xfrm>
          </p:grpSpPr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533631D5-EAF5-47E0-9FFB-5976E2CD0031}"/>
                  </a:ext>
                </a:extLst>
              </p:cNvPr>
              <p:cNvSpPr/>
              <p:nvPr/>
            </p:nvSpPr>
            <p:spPr>
              <a:xfrm>
                <a:off x="3393558" y="1180212"/>
                <a:ext cx="2018748" cy="680484"/>
              </a:xfrm>
              <a:prstGeom prst="roundRect">
                <a:avLst/>
              </a:prstGeom>
              <a:solidFill>
                <a:srgbClr val="1C3863"/>
              </a:solidFill>
              <a:ln w="28575" cap="flat" cmpd="sng" algn="ctr">
                <a:noFill/>
                <a:prstDash val="solid"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6B8D9F4-A272-471A-BEAB-2516E258EDD1}"/>
                  </a:ext>
                </a:extLst>
              </p:cNvPr>
              <p:cNvSpPr txBox="1"/>
              <p:nvPr/>
            </p:nvSpPr>
            <p:spPr>
              <a:xfrm>
                <a:off x="3427571" y="1339874"/>
                <a:ext cx="195072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chemeClr val="bg1"/>
                    </a:solidFill>
                  </a:rPr>
                  <a:t>Satisfaction score &gt; 4</a:t>
                </a:r>
              </a:p>
            </p:txBody>
          </p:sp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C6EF63AD-0695-4655-A3C6-B531D2CA9C03}"/>
                  </a:ext>
                </a:extLst>
              </p:cNvPr>
              <p:cNvSpPr/>
              <p:nvPr/>
            </p:nvSpPr>
            <p:spPr>
              <a:xfrm>
                <a:off x="2099872" y="2492239"/>
                <a:ext cx="2020824" cy="680484"/>
              </a:xfrm>
              <a:prstGeom prst="roundRect">
                <a:avLst/>
              </a:prstGeom>
              <a:solidFill>
                <a:srgbClr val="1C3863"/>
              </a:solidFill>
              <a:ln w="28575" cap="flat" cmpd="sng" algn="ctr">
                <a:noFill/>
                <a:prstDash val="solid"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171F812-CE92-4815-B409-943E1BE1C189}"/>
                  </a:ext>
                </a:extLst>
              </p:cNvPr>
              <p:cNvSpPr txBox="1"/>
              <p:nvPr/>
            </p:nvSpPr>
            <p:spPr>
              <a:xfrm>
                <a:off x="2056327" y="2663204"/>
                <a:ext cx="209180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chemeClr val="bg1"/>
                    </a:solidFill>
                  </a:rPr>
                  <a:t>Initial purchase &gt; $100</a:t>
                </a:r>
              </a:p>
            </p:txBody>
          </p:sp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40093B46-2323-4A3F-B821-4E7FA2699991}"/>
                  </a:ext>
                </a:extLst>
              </p:cNvPr>
              <p:cNvSpPr/>
              <p:nvPr/>
            </p:nvSpPr>
            <p:spPr>
              <a:xfrm>
                <a:off x="3501253" y="3810170"/>
                <a:ext cx="1786269" cy="680484"/>
              </a:xfrm>
              <a:prstGeom prst="roundRect">
                <a:avLst/>
              </a:prstGeom>
              <a:solidFill>
                <a:srgbClr val="1C3863"/>
              </a:solidFill>
              <a:ln w="28575" cap="flat" cmpd="sng" algn="ctr">
                <a:noFill/>
                <a:prstDash val="solid"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E1EE90F-D836-400F-AF4D-06B8436C8C85}"/>
                  </a:ext>
                </a:extLst>
              </p:cNvPr>
              <p:cNvSpPr txBox="1"/>
              <p:nvPr/>
            </p:nvSpPr>
            <p:spPr>
              <a:xfrm>
                <a:off x="3501252" y="3981135"/>
                <a:ext cx="178626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chemeClr val="bg1"/>
                    </a:solidFill>
                  </a:rPr>
                  <a:t>Customer age &gt; 24</a:t>
                </a:r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E83A3189-B79F-44B3-83B6-57FA94946671}"/>
                  </a:ext>
                </a:extLst>
              </p:cNvPr>
              <p:cNvSpPr/>
              <p:nvPr/>
            </p:nvSpPr>
            <p:spPr>
              <a:xfrm>
                <a:off x="2117024" y="4964645"/>
                <a:ext cx="1222745" cy="887819"/>
              </a:xfrm>
              <a:prstGeom prst="ellipse">
                <a:avLst/>
              </a:prstGeom>
              <a:solidFill>
                <a:srgbClr val="00B050"/>
              </a:solidFill>
              <a:ln w="28575" cap="flat" cmpd="sng" algn="ctr">
                <a:noFill/>
                <a:prstDash val="solid"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2220F083-AE6A-4C1D-97EF-140FC1A3FDC5}"/>
                  </a:ext>
                </a:extLst>
              </p:cNvPr>
              <p:cNvCxnSpPr/>
              <p:nvPr/>
            </p:nvCxnSpPr>
            <p:spPr>
              <a:xfrm flipH="1">
                <a:off x="3203448" y="1860696"/>
                <a:ext cx="1196459" cy="62732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5A6936C3-CC1B-49EC-A220-22F695D8FC0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399905" y="1875042"/>
                <a:ext cx="1196459" cy="62732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4C71E3EB-334C-42AE-9323-C39170C50CF2}"/>
                  </a:ext>
                </a:extLst>
              </p:cNvPr>
              <p:cNvCxnSpPr/>
              <p:nvPr/>
            </p:nvCxnSpPr>
            <p:spPr>
              <a:xfrm flipH="1">
                <a:off x="3199086" y="4480382"/>
                <a:ext cx="1196459" cy="62732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C169C33F-A62B-477B-B343-7223A4FDB77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402699" y="4490654"/>
                <a:ext cx="1196459" cy="62732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F97CBA02-269E-41B5-B610-E608D8204CA7}"/>
                  </a:ext>
                </a:extLst>
              </p:cNvPr>
              <p:cNvSpPr/>
              <p:nvPr/>
            </p:nvSpPr>
            <p:spPr>
              <a:xfrm>
                <a:off x="5488467" y="4965070"/>
                <a:ext cx="1225296" cy="886968"/>
              </a:xfrm>
              <a:prstGeom prst="ellipse">
                <a:avLst/>
              </a:prstGeom>
              <a:solidFill>
                <a:srgbClr val="C00000"/>
              </a:solidFill>
              <a:ln w="28575" cap="flat" cmpd="sng" algn="ctr">
                <a:noFill/>
                <a:prstDash val="solid"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A5DA7F5-A386-41FF-A446-BA083DAEA046}"/>
                  </a:ext>
                </a:extLst>
              </p:cNvPr>
              <p:cNvSpPr txBox="1"/>
              <p:nvPr/>
            </p:nvSpPr>
            <p:spPr>
              <a:xfrm>
                <a:off x="1835261" y="5234433"/>
                <a:ext cx="178626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chemeClr val="bg1"/>
                    </a:solidFill>
                  </a:rPr>
                  <a:t>Returning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997C334-A25E-4D72-9E9E-6A6ED45DD4FC}"/>
                  </a:ext>
                </a:extLst>
              </p:cNvPr>
              <p:cNvSpPr txBox="1"/>
              <p:nvPr/>
            </p:nvSpPr>
            <p:spPr>
              <a:xfrm>
                <a:off x="5207980" y="5249821"/>
                <a:ext cx="178626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Not returning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D217201-B60D-4F75-8DE0-445D7147F5BC}"/>
                  </a:ext>
                </a:extLst>
              </p:cNvPr>
              <p:cNvSpPr txBox="1"/>
              <p:nvPr/>
            </p:nvSpPr>
            <p:spPr>
              <a:xfrm>
                <a:off x="3242323" y="1914132"/>
                <a:ext cx="55935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Yes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A868E4E-1963-4CD3-9D4E-1ACB973D23B4}"/>
                  </a:ext>
                </a:extLst>
              </p:cNvPr>
              <p:cNvSpPr txBox="1"/>
              <p:nvPr/>
            </p:nvSpPr>
            <p:spPr>
              <a:xfrm>
                <a:off x="3242323" y="4545328"/>
                <a:ext cx="55935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Yes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BE7AAB2C-E283-463B-BF54-BA36B39DCCCA}"/>
                  </a:ext>
                </a:extLst>
              </p:cNvPr>
              <p:cNvSpPr txBox="1"/>
              <p:nvPr/>
            </p:nvSpPr>
            <p:spPr>
              <a:xfrm>
                <a:off x="4928303" y="1914132"/>
                <a:ext cx="55935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No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72711EBB-E2C5-44DA-99DE-00D2377AE270}"/>
                  </a:ext>
                </a:extLst>
              </p:cNvPr>
              <p:cNvSpPr txBox="1"/>
              <p:nvPr/>
            </p:nvSpPr>
            <p:spPr>
              <a:xfrm>
                <a:off x="4966167" y="4545328"/>
                <a:ext cx="55935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No</a:t>
                </a:r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CBD96EC0-AD03-44AC-8E36-3626C59EEC32}"/>
                  </a:ext>
                </a:extLst>
              </p:cNvPr>
              <p:cNvSpPr/>
              <p:nvPr/>
            </p:nvSpPr>
            <p:spPr>
              <a:xfrm>
                <a:off x="5095590" y="2484897"/>
                <a:ext cx="1225296" cy="886968"/>
              </a:xfrm>
              <a:prstGeom prst="ellipse">
                <a:avLst/>
              </a:prstGeom>
              <a:solidFill>
                <a:srgbClr val="C00000"/>
              </a:solidFill>
              <a:ln w="28575" cap="flat" cmpd="sng" algn="ctr">
                <a:noFill/>
                <a:prstDash val="solid"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A526C17-70AD-48DF-B062-496F62DDDA41}"/>
                  </a:ext>
                </a:extLst>
              </p:cNvPr>
              <p:cNvSpPr txBox="1"/>
              <p:nvPr/>
            </p:nvSpPr>
            <p:spPr>
              <a:xfrm>
                <a:off x="4813826" y="2763810"/>
                <a:ext cx="178626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Not returning</a:t>
                </a:r>
              </a:p>
            </p:txBody>
          </p:sp>
        </p:grp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ADBC476-20D7-4717-9731-62D89EADE25B}"/>
                </a:ext>
              </a:extLst>
            </p:cNvPr>
            <p:cNvCxnSpPr/>
            <p:nvPr/>
          </p:nvCxnSpPr>
          <p:spPr>
            <a:xfrm flipH="1">
              <a:off x="2101555" y="3192318"/>
              <a:ext cx="1196459" cy="627322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F83D067F-F8DA-49B5-8CD3-CF555694478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289596" y="3177972"/>
              <a:ext cx="1196459" cy="627322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7424C41-8B58-47D8-A10A-CC606465919D}"/>
                </a:ext>
              </a:extLst>
            </p:cNvPr>
            <p:cNvSpPr txBox="1"/>
            <p:nvPr/>
          </p:nvSpPr>
          <p:spPr>
            <a:xfrm>
              <a:off x="2173443" y="3269193"/>
              <a:ext cx="55935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Yes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5FEFAB3F-087F-4A97-BABB-59F230E2F6A1}"/>
                </a:ext>
              </a:extLst>
            </p:cNvPr>
            <p:cNvSpPr txBox="1"/>
            <p:nvPr/>
          </p:nvSpPr>
          <p:spPr>
            <a:xfrm>
              <a:off x="3847171" y="3246359"/>
              <a:ext cx="55935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No</a:t>
              </a: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7930C3BC-D302-4ADD-A93B-0CBD481A499F}"/>
                </a:ext>
              </a:extLst>
            </p:cNvPr>
            <p:cNvSpPr/>
            <p:nvPr/>
          </p:nvSpPr>
          <p:spPr>
            <a:xfrm>
              <a:off x="1237194" y="3738570"/>
              <a:ext cx="1222745" cy="887819"/>
            </a:xfrm>
            <a:prstGeom prst="ellipse">
              <a:avLst/>
            </a:prstGeom>
            <a:solidFill>
              <a:srgbClr val="00B050"/>
            </a:solidFill>
            <a:ln w="28575" cap="flat" cmpd="sng" algn="ctr">
              <a:noFill/>
              <a:prstDash val="soli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69CBC104-D28D-453C-A462-1054DFD19ACA}"/>
                </a:ext>
              </a:extLst>
            </p:cNvPr>
            <p:cNvSpPr txBox="1"/>
            <p:nvPr/>
          </p:nvSpPr>
          <p:spPr>
            <a:xfrm>
              <a:off x="955431" y="4008358"/>
              <a:ext cx="178626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Returning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8926131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C32B60D-1D01-4EC4-ADA8-CCDE69CB3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and Regression Tree (CART)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D4D150E-3C62-461D-A19B-04DBA7D66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0590A3C5-2788-4BD4-8EA0-B58066C74F90}"/>
              </a:ext>
            </a:extLst>
          </p:cNvPr>
          <p:cNvSpPr txBox="1">
            <a:spLocks/>
          </p:cNvSpPr>
          <p:nvPr/>
        </p:nvSpPr>
        <p:spPr>
          <a:xfrm>
            <a:off x="341925" y="3169918"/>
            <a:ext cx="8460150" cy="3053081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Gini index splits training set into two based on a feature with a threshold.</a:t>
            </a:r>
          </a:p>
          <a:p>
            <a:pPr lvl="1"/>
            <a:r>
              <a:rPr lang="en-US" dirty="0"/>
              <a:t>Example: Split "Satisfaction score" based on greater than 4.</a:t>
            </a:r>
          </a:p>
          <a:p>
            <a:r>
              <a:rPr lang="en-US" dirty="0"/>
              <a:t>Gini index determines purity of decision node.</a:t>
            </a:r>
          </a:p>
          <a:p>
            <a:pPr lvl="1"/>
            <a:r>
              <a:rPr lang="en-US" dirty="0"/>
              <a:t>Purest node is one in which all examples at decision node belong to either class.</a:t>
            </a:r>
          </a:p>
          <a:p>
            <a:pPr lvl="1"/>
            <a:r>
              <a:rPr lang="en-US" dirty="0"/>
              <a:t>Most impure node is when there is a 50–50 split.</a:t>
            </a:r>
          </a:p>
          <a:p>
            <a:r>
              <a:rPr lang="en-US" dirty="0"/>
              <a:t>Feature with highest purity (</a:t>
            </a:r>
            <a:r>
              <a:rPr lang="en-US" i="1" dirty="0"/>
              <a:t>G</a:t>
            </a:r>
            <a:r>
              <a:rPr lang="en-US" dirty="0"/>
              <a:t> = 0) is root node.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BF2E73B-8031-456B-B627-6F309F9F9CD5}"/>
              </a:ext>
            </a:extLst>
          </p:cNvPr>
          <p:cNvSpPr/>
          <p:nvPr/>
        </p:nvSpPr>
        <p:spPr>
          <a:xfrm>
            <a:off x="562406" y="1171574"/>
            <a:ext cx="2133600" cy="1771651"/>
          </a:xfrm>
          <a:prstGeom prst="roundRect">
            <a:avLst>
              <a:gd name="adj" fmla="val 6571"/>
            </a:avLst>
          </a:prstGeom>
          <a:solidFill>
            <a:schemeClr val="tx1">
              <a:lumMod val="85000"/>
              <a:lumOff val="15000"/>
            </a:schemeClr>
          </a:solidFill>
          <a:ln w="2857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14400"/>
            <a:endParaRPr lang="en-US" sz="1100" b="1" kern="0" dirty="0">
              <a:solidFill>
                <a:srgbClr val="FF0000"/>
              </a:solidFill>
              <a:latin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 Box 307">
                <a:extLst>
                  <a:ext uri="{FF2B5EF4-FFF2-40B4-BE49-F238E27FC236}">
                    <a16:creationId xmlns:a16="http://schemas.microsoft.com/office/drawing/2014/main" id="{0E923341-FF8F-4B5E-9E67-1CC6FE4C352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15583" y="1243242"/>
                <a:ext cx="6206973" cy="13926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lvl="0" defTabSz="914400" eaLnBrk="1" hangingPunct="1">
                  <a:spcBef>
                    <a:spcPct val="50000"/>
                  </a:spcBef>
                  <a:defRPr/>
                </a:pPr>
                <a:r>
                  <a:rPr lang="en-US" sz="1300" b="1" kern="0" dirty="0">
                    <a:solidFill>
                      <a:srgbClr val="000000"/>
                    </a:solidFill>
                    <a:latin typeface="Calibri"/>
                    <a:cs typeface="Calibri"/>
                  </a:rPr>
                  <a:t>Gini index</a:t>
                </a:r>
                <a:r>
                  <a:rPr lang="en-US" sz="1300" kern="0" dirty="0">
                    <a:solidFill>
                      <a:srgbClr val="000000"/>
                    </a:solidFill>
                    <a:latin typeface="Calibri"/>
                    <a:cs typeface="Calibri"/>
                  </a:rPr>
                  <a:t> – Used by CART as a tree construction metric. Each feature has its own index value.</a:t>
                </a:r>
              </a:p>
              <a:p>
                <a:pPr lvl="0" defTabSz="914400" eaLnBrk="1" hangingPunct="1">
                  <a:spcBef>
                    <a:spcPct val="50000"/>
                  </a:spcBef>
                  <a:defRPr/>
                </a:pPr>
                <a:r>
                  <a:rPr lang="en-US" sz="1300" kern="0" dirty="0">
                    <a:solidFill>
                      <a:srgbClr val="000000"/>
                    </a:solidFill>
                    <a:latin typeface="Calibri"/>
                    <a:cs typeface="Calibri"/>
                  </a:rPr>
                  <a:t>Where:</a:t>
                </a:r>
              </a:p>
              <a:p>
                <a:pPr marL="285750" lvl="0" indent="-285750" defTabSz="914400" eaLnBrk="1" hangingPunct="1">
                  <a:buFont typeface="Arial" panose="020B0604020202020204" pitchFamily="34" charset="0"/>
                  <a:buChar char="•"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300" i="1" kern="0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sSubPr>
                      <m:e>
                        <m:r>
                          <a:rPr lang="en-US" sz="1300" b="0" i="1" kern="0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𝑝</m:t>
                        </m:r>
                      </m:e>
                      <m:sub>
                        <m:r>
                          <a:rPr lang="en-US" sz="1300" b="0" i="1" kern="0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300" kern="0" dirty="0">
                    <a:solidFill>
                      <a:srgbClr val="000000"/>
                    </a:solidFill>
                    <a:latin typeface="Calibri"/>
                    <a:cs typeface="Calibri"/>
                  </a:rPr>
                  <a:t> is the probability of a data example placed in class </a:t>
                </a:r>
                <a:r>
                  <a:rPr lang="en-US" sz="1300" i="1" kern="0" dirty="0">
                    <a:solidFill>
                      <a:srgbClr val="000000"/>
                    </a:solidFill>
                    <a:latin typeface="Calibri"/>
                    <a:cs typeface="Calibri"/>
                  </a:rPr>
                  <a:t>i</a:t>
                </a:r>
                <a:r>
                  <a:rPr lang="en-US" sz="1300" kern="0" dirty="0">
                    <a:solidFill>
                      <a:srgbClr val="000000"/>
                    </a:solidFill>
                    <a:latin typeface="Calibri"/>
                    <a:cs typeface="Calibri"/>
                  </a:rPr>
                  <a:t> using a single feature and the label.</a:t>
                </a:r>
              </a:p>
              <a:p>
                <a:pPr marL="285750" lvl="0" indent="-285750" defTabSz="914400" eaLnBrk="1" hangingPunct="1">
                  <a:buFont typeface="Arial" panose="020B0604020202020204" pitchFamily="34" charset="0"/>
                  <a:buChar char="•"/>
                  <a:defRPr/>
                </a:pPr>
                <a:r>
                  <a:rPr lang="en-US" sz="1300" i="1" kern="0" dirty="0">
                    <a:solidFill>
                      <a:srgbClr val="000000"/>
                    </a:solidFill>
                    <a:latin typeface="Calibri"/>
                    <a:cs typeface="Calibri"/>
                  </a:rPr>
                  <a:t>c</a:t>
                </a:r>
                <a:r>
                  <a:rPr lang="en-US" sz="1300" kern="0" dirty="0">
                    <a:solidFill>
                      <a:srgbClr val="000000"/>
                    </a:solidFill>
                    <a:latin typeface="Calibri"/>
                    <a:cs typeface="Calibri"/>
                  </a:rPr>
                  <a:t> is the total number of classes.</a:t>
                </a:r>
              </a:p>
            </p:txBody>
          </p:sp>
        </mc:Choice>
        <mc:Fallback xmlns="">
          <p:sp>
            <p:nvSpPr>
              <p:cNvPr id="8" name="Text Box 307">
                <a:extLst>
                  <a:ext uri="{FF2B5EF4-FFF2-40B4-BE49-F238E27FC236}">
                    <a16:creationId xmlns:a16="http://schemas.microsoft.com/office/drawing/2014/main" id="{0E923341-FF8F-4B5E-9E67-1CC6FE4C35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15583" y="1243242"/>
                <a:ext cx="6206973" cy="1392689"/>
              </a:xfrm>
              <a:prstGeom prst="rect">
                <a:avLst/>
              </a:prstGeom>
              <a:blipFill>
                <a:blip r:embed="rId2"/>
                <a:stretch>
                  <a:fillRect l="-196" t="-439" b="-3070"/>
                </a:stretch>
              </a:blipFill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3">
                <a:extLst>
                  <a:ext uri="{FF2B5EF4-FFF2-40B4-BE49-F238E27FC236}">
                    <a16:creationId xmlns:a16="http://schemas.microsoft.com/office/drawing/2014/main" id="{6991C790-0C99-4FBF-89F9-90A4C53F271B}"/>
                  </a:ext>
                </a:extLst>
              </p:cNvPr>
              <p:cNvSpPr txBox="1"/>
              <p:nvPr/>
            </p:nvSpPr>
            <p:spPr>
              <a:xfrm>
                <a:off x="743002" y="1333052"/>
                <a:ext cx="1772408" cy="7562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=1−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" name="TextBox 3">
                <a:extLst>
                  <a:ext uri="{FF2B5EF4-FFF2-40B4-BE49-F238E27FC236}">
                    <a16:creationId xmlns:a16="http://schemas.microsoft.com/office/drawing/2014/main" id="{6991C790-0C99-4FBF-89F9-90A4C53F27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002" y="1333052"/>
                <a:ext cx="1772408" cy="75623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536863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4460340-82E1-4A2D-8DC6-3E0F8E7C1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Gini Index Example (Slide 1 of 3)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AFC35A0-E0F0-4193-9779-7CE0B02D9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35</a:t>
            </a:fld>
            <a:endParaRPr lang="en-US" dirty="0"/>
          </a:p>
        </p:txBody>
      </p:sp>
      <p:graphicFrame>
        <p:nvGraphicFramePr>
          <p:cNvPr id="6" name="Group 23">
            <a:extLst>
              <a:ext uri="{FF2B5EF4-FFF2-40B4-BE49-F238E27FC236}">
                <a16:creationId xmlns:a16="http://schemas.microsoft.com/office/drawing/2014/main" id="{AFCB4CF0-485C-4CA5-8576-A44739BFC7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4755100"/>
              </p:ext>
            </p:extLst>
          </p:nvPr>
        </p:nvGraphicFramePr>
        <p:xfrm>
          <a:off x="568646" y="1915143"/>
          <a:ext cx="8006708" cy="3505200"/>
        </p:xfrm>
        <a:graphic>
          <a:graphicData uri="http://schemas.openxmlformats.org/drawingml/2006/table">
            <a:tbl>
              <a:tblPr/>
              <a:tblGrid>
                <a:gridCol w="21571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942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3631">
                  <a:extLst>
                    <a:ext uri="{9D8B030D-6E8A-4147-A177-3AD203B41FA5}">
                      <a16:colId xmlns:a16="http://schemas.microsoft.com/office/drawing/2014/main" val="3630165285"/>
                    </a:ext>
                  </a:extLst>
                </a:gridCol>
                <a:gridCol w="2001677">
                  <a:extLst>
                    <a:ext uri="{9D8B030D-6E8A-4147-A177-3AD203B41FA5}">
                      <a16:colId xmlns:a16="http://schemas.microsoft.com/office/drawing/2014/main" val="3257773356"/>
                    </a:ext>
                  </a:extLst>
                </a:gridCol>
              </a:tblGrid>
              <a:tr h="45720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  <a:cs typeface="Calibri"/>
                        </a:rPr>
                        <a:t>Initial purchase &gt; $100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DDC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Calibri"/>
                        </a:rPr>
                        <a:t>Satisfaction score &gt; 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D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Calibri"/>
                        </a:rPr>
                        <a:t>Customer age &gt; 24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D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Calibri"/>
                        </a:rPr>
                        <a:t>Returning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D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Yes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Yes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No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Yes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No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Yes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No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No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No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No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Yes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No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Yes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No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No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No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0845579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No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Yes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Yes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Yes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184668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Yes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Yes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Yes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Yes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0190908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Yes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No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No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Yes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027085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No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Yes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No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Yes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1383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100817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68DE0-08C9-4A62-BA34-68A10AB71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Gini Index Example (Slide 2 of 3)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D85678C-6F3F-4098-9F67-F78E99269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36</a:t>
            </a:fld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99BB9A7-E844-463D-8803-0AEDF7E283C2}"/>
              </a:ext>
            </a:extLst>
          </p:cNvPr>
          <p:cNvSpPr txBox="1">
            <a:spLocks/>
          </p:cNvSpPr>
          <p:nvPr/>
        </p:nvSpPr>
        <p:spPr>
          <a:xfrm>
            <a:off x="341925" y="1302040"/>
            <a:ext cx="8460150" cy="492096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Calculate Gini index for "Initial purchase" = "Yes".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Calculate Gini index for "Initial purchase" = "No".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Weighted sum of both: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10CC6F4-F108-4A42-87B6-185ABF9DE066}"/>
              </a:ext>
            </a:extLst>
          </p:cNvPr>
          <p:cNvSpPr/>
          <p:nvPr/>
        </p:nvSpPr>
        <p:spPr>
          <a:xfrm>
            <a:off x="1812397" y="1835892"/>
            <a:ext cx="5443933" cy="692301"/>
          </a:xfrm>
          <a:prstGeom prst="roundRect">
            <a:avLst>
              <a:gd name="adj" fmla="val 6571"/>
            </a:avLst>
          </a:prstGeom>
          <a:solidFill>
            <a:schemeClr val="tx1">
              <a:lumMod val="85000"/>
              <a:lumOff val="15000"/>
            </a:schemeClr>
          </a:solidFill>
          <a:ln w="2857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14400"/>
            <a:endParaRPr lang="en-US" sz="1100" b="1" kern="0" dirty="0">
              <a:solidFill>
                <a:srgbClr val="FF0000"/>
              </a:solidFill>
              <a:latin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5D38C73-BD60-40E3-A71D-558355AC927F}"/>
                  </a:ext>
                </a:extLst>
              </p:cNvPr>
              <p:cNvSpPr txBox="1"/>
              <p:nvPr/>
            </p:nvSpPr>
            <p:spPr>
              <a:xfrm>
                <a:off x="2782381" y="2025717"/>
                <a:ext cx="3497881" cy="3126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=1−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type m:val="lin"/>
                                      <m:ctrlPr>
                                        <a:rPr lang="en-U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3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4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type m:val="lin"/>
                                      <m:ctrlPr>
                                        <a:rPr lang="en-U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4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=0.38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5D38C73-BD60-40E3-A71D-558355AC92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2381" y="2025717"/>
                <a:ext cx="3497881" cy="312650"/>
              </a:xfrm>
              <a:prstGeom prst="rect">
                <a:avLst/>
              </a:prstGeom>
              <a:blipFill>
                <a:blip r:embed="rId2"/>
                <a:stretch>
                  <a:fillRect l="-1045" t="-142308" r="-1220" b="-2173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27E34BD-D4DE-49D1-BDCA-12EB6165D2EC}"/>
              </a:ext>
            </a:extLst>
          </p:cNvPr>
          <p:cNvSpPr/>
          <p:nvPr/>
        </p:nvSpPr>
        <p:spPr>
          <a:xfrm>
            <a:off x="1850033" y="3429000"/>
            <a:ext cx="5443933" cy="692301"/>
          </a:xfrm>
          <a:prstGeom prst="roundRect">
            <a:avLst>
              <a:gd name="adj" fmla="val 6571"/>
            </a:avLst>
          </a:prstGeom>
          <a:solidFill>
            <a:schemeClr val="tx1">
              <a:lumMod val="85000"/>
              <a:lumOff val="15000"/>
            </a:schemeClr>
          </a:solidFill>
          <a:ln w="2857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14400"/>
            <a:endParaRPr lang="en-US" sz="1100" b="1" kern="0" dirty="0">
              <a:solidFill>
                <a:srgbClr val="FF0000"/>
              </a:solidFill>
              <a:latin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F3CC462-E53D-4F3B-8C8F-9E39D42BAA97}"/>
                  </a:ext>
                </a:extLst>
              </p:cNvPr>
              <p:cNvSpPr txBox="1"/>
              <p:nvPr/>
            </p:nvSpPr>
            <p:spPr>
              <a:xfrm>
                <a:off x="2782381" y="3618825"/>
                <a:ext cx="3497881" cy="3126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=1−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type m:val="lin"/>
                                      <m:ctrlPr>
                                        <a:rPr lang="en-U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4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type m:val="lin"/>
                                      <m:ctrlPr>
                                        <a:rPr lang="en-U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4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=0.50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F3CC462-E53D-4F3B-8C8F-9E39D42BAA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2381" y="3618825"/>
                <a:ext cx="3497881" cy="312650"/>
              </a:xfrm>
              <a:prstGeom prst="rect">
                <a:avLst/>
              </a:prstGeom>
              <a:blipFill>
                <a:blip r:embed="rId3"/>
                <a:stretch>
                  <a:fillRect l="-1045" t="-147059" r="-1220" b="-2215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42029C0-64B2-4523-9193-DCB4BD949FFF}"/>
              </a:ext>
            </a:extLst>
          </p:cNvPr>
          <p:cNvSpPr/>
          <p:nvPr/>
        </p:nvSpPr>
        <p:spPr>
          <a:xfrm>
            <a:off x="1850033" y="5115853"/>
            <a:ext cx="5443933" cy="692301"/>
          </a:xfrm>
          <a:prstGeom prst="roundRect">
            <a:avLst>
              <a:gd name="adj" fmla="val 6571"/>
            </a:avLst>
          </a:prstGeom>
          <a:solidFill>
            <a:schemeClr val="tx1">
              <a:lumMod val="85000"/>
              <a:lumOff val="15000"/>
            </a:schemeClr>
          </a:solidFill>
          <a:ln w="2857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14400"/>
            <a:endParaRPr lang="en-US" sz="1100" b="1" kern="0" dirty="0">
              <a:solidFill>
                <a:srgbClr val="FF0000"/>
              </a:solidFill>
              <a:latin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5CE801C-2796-4B7D-8312-D6716FFAC38A}"/>
                  </a:ext>
                </a:extLst>
              </p:cNvPr>
              <p:cNvSpPr txBox="1"/>
              <p:nvPr/>
            </p:nvSpPr>
            <p:spPr>
              <a:xfrm>
                <a:off x="2465242" y="5323503"/>
                <a:ext cx="40039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lin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(4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8)∙0.38+</m:t>
                          </m:r>
                          <m:f>
                            <m:fPr>
                              <m:type m:val="lin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(4</m:t>
                              </m:r>
                            </m:num>
                            <m:den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8)∙0.50=0.44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5CE801C-2796-4B7D-8312-D6716FFAC3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5242" y="5323503"/>
                <a:ext cx="4003917" cy="276999"/>
              </a:xfrm>
              <a:prstGeom prst="rect">
                <a:avLst/>
              </a:prstGeom>
              <a:blipFill>
                <a:blip r:embed="rId4"/>
                <a:stretch>
                  <a:fillRect t="-169565" b="-2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10944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28DB6-0034-40B8-B8A3-5D0F61BAD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Gini Index Example (Slide 3 of 3)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400E7B1-0ECD-4593-B8AA-601B8FF57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37</a:t>
            </a:fld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8817F86-2EA3-46D1-94C5-21F4BCDD190C}"/>
              </a:ext>
            </a:extLst>
          </p:cNvPr>
          <p:cNvSpPr txBox="1">
            <a:spLocks/>
          </p:cNvSpPr>
          <p:nvPr/>
        </p:nvSpPr>
        <p:spPr>
          <a:xfrm>
            <a:off x="341925" y="1302040"/>
            <a:ext cx="8460150" cy="492096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Process is repeated for other two features.</a:t>
            </a:r>
          </a:p>
          <a:p>
            <a:r>
              <a:rPr lang="en-US" dirty="0"/>
              <a:t>When calculated, the resulted indices are:</a:t>
            </a:r>
          </a:p>
          <a:p>
            <a:pPr lvl="1"/>
            <a:r>
              <a:rPr lang="en-US" dirty="0"/>
              <a:t>Initial purchase      </a:t>
            </a:r>
            <a:r>
              <a:rPr lang="en-US" dirty="0">
                <a:latin typeface="+mj-lt"/>
                <a:ea typeface="Cambria Math" panose="02040503050406030204" pitchFamily="18" charset="0"/>
              </a:rPr>
              <a:t>= 0.44</a:t>
            </a:r>
          </a:p>
          <a:p>
            <a:pPr lvl="1"/>
            <a:r>
              <a:rPr lang="en-US" dirty="0"/>
              <a:t>Satisfaction score  </a:t>
            </a:r>
            <a:r>
              <a:rPr lang="en-US" dirty="0">
                <a:latin typeface="+mj-lt"/>
                <a:ea typeface="Cambria Math" panose="02040503050406030204" pitchFamily="18" charset="0"/>
              </a:rPr>
              <a:t>= 0.37</a:t>
            </a:r>
          </a:p>
          <a:p>
            <a:pPr lvl="1"/>
            <a:r>
              <a:rPr lang="en-US" dirty="0"/>
              <a:t>Customer age        </a:t>
            </a:r>
            <a:r>
              <a:rPr lang="en-US" dirty="0">
                <a:latin typeface="+mj-lt"/>
                <a:ea typeface="Cambria Math" panose="02040503050406030204" pitchFamily="18" charset="0"/>
              </a:rPr>
              <a:t>= 0.49</a:t>
            </a:r>
          </a:p>
          <a:p>
            <a:r>
              <a:rPr lang="en-US" dirty="0"/>
              <a:t>"Satisfaction score" has lowest index, so it will be root decision node.</a:t>
            </a:r>
          </a:p>
          <a:p>
            <a:pPr lvl="1"/>
            <a:r>
              <a:rPr lang="en-US" dirty="0"/>
              <a:t>This Gini index is only relevant for the root node.</a:t>
            </a:r>
          </a:p>
          <a:p>
            <a:r>
              <a:rPr lang="en-US" dirty="0"/>
              <a:t>CART splits data into another subset, recalculating Gini and evaluating purity again.</a:t>
            </a:r>
          </a:p>
          <a:p>
            <a:pPr lvl="1"/>
            <a:r>
              <a:rPr lang="en-US" dirty="0"/>
              <a:t>Repeats process for sub-subsets, etc.</a:t>
            </a:r>
          </a:p>
          <a:p>
            <a:r>
              <a:rPr lang="en-US" dirty="0"/>
              <a:t>Splitting stops when:</a:t>
            </a:r>
          </a:p>
          <a:p>
            <a:pPr lvl="1"/>
            <a:r>
              <a:rPr lang="en-US" dirty="0"/>
              <a:t>There's no more impurity to reduce.</a:t>
            </a:r>
          </a:p>
          <a:p>
            <a:pPr lvl="1"/>
            <a:r>
              <a:rPr lang="en-US" dirty="0"/>
              <a:t>Tree reaches maximum depth specified in hyperparameter.</a:t>
            </a:r>
          </a:p>
        </p:txBody>
      </p:sp>
    </p:spTree>
    <p:extLst>
      <p:ext uri="{BB962C8B-B14F-4D97-AF65-F5344CB8AC3E}">
        <p14:creationId xmlns:p14="http://schemas.microsoft.com/office/powerpoint/2010/main" val="427891942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A3FF7-A41E-47C5-9856-301113F4C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Customer Retention Example Tree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110C6A5-B380-4B44-A7F9-202CCC92C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38</a:t>
            </a:fld>
            <a:endParaRPr lang="en-US" dirty="0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C8575F6E-1D04-425E-8164-85D50CAB2DD2}"/>
              </a:ext>
            </a:extLst>
          </p:cNvPr>
          <p:cNvGrpSpPr/>
          <p:nvPr/>
        </p:nvGrpSpPr>
        <p:grpSpPr>
          <a:xfrm>
            <a:off x="260261" y="1062765"/>
            <a:ext cx="8683759" cy="5205033"/>
            <a:chOff x="260261" y="1180211"/>
            <a:chExt cx="8683759" cy="5205033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897AA5D0-206F-4522-8DC9-9CD62379F44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514142" y="3414952"/>
              <a:ext cx="1196459" cy="627322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CFA48E6-374D-4AB2-8368-0A05C94FBBB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97429" y="3390895"/>
              <a:ext cx="1196459" cy="627322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BF4419B6-8C50-464B-8A1C-0A7F67E7F8D3}"/>
                </a:ext>
              </a:extLst>
            </p:cNvPr>
            <p:cNvSpPr/>
            <p:nvPr/>
          </p:nvSpPr>
          <p:spPr>
            <a:xfrm>
              <a:off x="3566933" y="1180211"/>
              <a:ext cx="1767067" cy="915815"/>
            </a:xfrm>
            <a:prstGeom prst="roundRect">
              <a:avLst/>
            </a:prstGeom>
            <a:solidFill>
              <a:srgbClr val="1C3863"/>
            </a:solidFill>
            <a:ln w="28575" cap="flat" cmpd="sng" algn="ctr">
              <a:noFill/>
              <a:prstDash val="soli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DE02DD4-7FEF-4622-9CF1-256B87ABD240}"/>
                </a:ext>
              </a:extLst>
            </p:cNvPr>
            <p:cNvSpPr txBox="1"/>
            <p:nvPr/>
          </p:nvSpPr>
          <p:spPr>
            <a:xfrm>
              <a:off x="3485269" y="1222619"/>
              <a:ext cx="195072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Satisfied &lt;= 0.5</a:t>
              </a:r>
            </a:p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Samples = 8</a:t>
              </a:r>
            </a:p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T: 3 | F: 5</a:t>
              </a:r>
            </a:p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Class: </a:t>
              </a:r>
              <a:r>
                <a:rPr lang="en-US" sz="1200" b="1" dirty="0">
                  <a:solidFill>
                    <a:schemeClr val="bg1"/>
                  </a:solidFill>
                </a:rPr>
                <a:t>Returning</a:t>
              </a: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C52D5C81-4B1B-4DE2-B5F4-423FE96D26F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760849" y="2072628"/>
              <a:ext cx="1196459" cy="627322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51963D48-BC56-41FF-A946-90606A83BDBB}"/>
                </a:ext>
              </a:extLst>
            </p:cNvPr>
            <p:cNvSpPr/>
            <p:nvPr/>
          </p:nvSpPr>
          <p:spPr>
            <a:xfrm>
              <a:off x="5237472" y="2513185"/>
              <a:ext cx="1767067" cy="915815"/>
            </a:xfrm>
            <a:prstGeom prst="roundRect">
              <a:avLst/>
            </a:prstGeom>
            <a:solidFill>
              <a:srgbClr val="1C3863"/>
            </a:solidFill>
            <a:ln w="28575" cap="flat" cmpd="sng" algn="ctr">
              <a:noFill/>
              <a:prstDash val="soli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64573E6-D74F-4225-A19B-C7F294773C33}"/>
                </a:ext>
              </a:extLst>
            </p:cNvPr>
            <p:cNvSpPr txBox="1"/>
            <p:nvPr/>
          </p:nvSpPr>
          <p:spPr>
            <a:xfrm>
              <a:off x="5155808" y="2555593"/>
              <a:ext cx="195072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Customer age &lt;= 0.5</a:t>
              </a:r>
            </a:p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Samples = 5</a:t>
              </a:r>
            </a:p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T: 1 | F: 4</a:t>
              </a:r>
            </a:p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Class: </a:t>
              </a:r>
              <a:r>
                <a:rPr lang="en-US" sz="1200" b="1" dirty="0">
                  <a:solidFill>
                    <a:schemeClr val="bg1"/>
                  </a:solidFill>
                </a:rPr>
                <a:t>Returning</a:t>
              </a: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754FF95-11CF-40E1-8A3D-2B5AB41EEF0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44040" y="2096024"/>
              <a:ext cx="1196459" cy="627322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0DDAFC7C-0FC3-45F3-87F0-6800E27A4DEE}"/>
                </a:ext>
              </a:extLst>
            </p:cNvPr>
            <p:cNvSpPr/>
            <p:nvPr/>
          </p:nvSpPr>
          <p:spPr>
            <a:xfrm>
              <a:off x="1937422" y="2507717"/>
              <a:ext cx="1767067" cy="915815"/>
            </a:xfrm>
            <a:prstGeom prst="roundRect">
              <a:avLst/>
            </a:prstGeom>
            <a:solidFill>
              <a:srgbClr val="1C3863"/>
            </a:solidFill>
            <a:ln w="28575" cap="flat" cmpd="sng" algn="ctr">
              <a:noFill/>
              <a:prstDash val="soli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7338FBA-A3C6-4467-A4F3-05186898F493}"/>
                </a:ext>
              </a:extLst>
            </p:cNvPr>
            <p:cNvSpPr txBox="1"/>
            <p:nvPr/>
          </p:nvSpPr>
          <p:spPr>
            <a:xfrm>
              <a:off x="1855758" y="2550125"/>
              <a:ext cx="195072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Initial purchase &lt;= 0.5</a:t>
              </a:r>
            </a:p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Samples = 3</a:t>
              </a:r>
            </a:p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T: 2 | F: 1</a:t>
              </a:r>
            </a:p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Class: </a:t>
              </a:r>
              <a:r>
                <a:rPr lang="en-US" sz="1200" b="1" dirty="0">
                  <a:solidFill>
                    <a:schemeClr val="bg1"/>
                  </a:solidFill>
                </a:rPr>
                <a:t>Not returning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C10C8CFB-8296-4C8D-8B06-52826A887C0A}"/>
                </a:ext>
              </a:extLst>
            </p:cNvPr>
            <p:cNvSpPr/>
            <p:nvPr/>
          </p:nvSpPr>
          <p:spPr>
            <a:xfrm>
              <a:off x="341925" y="3929008"/>
              <a:ext cx="1767067" cy="915815"/>
            </a:xfrm>
            <a:prstGeom prst="ellipse">
              <a:avLst/>
            </a:prstGeom>
            <a:solidFill>
              <a:srgbClr val="C00000"/>
            </a:solidFill>
            <a:ln w="28575" cap="flat" cmpd="sng" algn="ctr">
              <a:noFill/>
              <a:prstDash val="soli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A0CA476-4968-4D88-A270-E618A38408D2}"/>
                </a:ext>
              </a:extLst>
            </p:cNvPr>
            <p:cNvSpPr txBox="1"/>
            <p:nvPr/>
          </p:nvSpPr>
          <p:spPr>
            <a:xfrm>
              <a:off x="260261" y="4053480"/>
              <a:ext cx="195072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Samples = 1</a:t>
              </a:r>
            </a:p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T: 1 | F: 0</a:t>
              </a:r>
            </a:p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Class: </a:t>
              </a:r>
              <a:r>
                <a:rPr lang="en-US" sz="1200" b="1" dirty="0">
                  <a:solidFill>
                    <a:schemeClr val="bg1"/>
                  </a:solidFill>
                </a:rPr>
                <a:t>Not returning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A1A354E2-07F2-408E-943A-7A256CE6CDB8}"/>
                </a:ext>
              </a:extLst>
            </p:cNvPr>
            <p:cNvSpPr/>
            <p:nvPr/>
          </p:nvSpPr>
          <p:spPr>
            <a:xfrm>
              <a:off x="2371563" y="3929008"/>
              <a:ext cx="1767067" cy="915815"/>
            </a:xfrm>
            <a:prstGeom prst="ellipse">
              <a:avLst/>
            </a:prstGeom>
            <a:solidFill>
              <a:srgbClr val="C00000"/>
            </a:solidFill>
            <a:ln w="28575" cap="flat" cmpd="sng" algn="ctr">
              <a:noFill/>
              <a:prstDash val="soli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9F24934-7E5B-4067-BF9C-EA6CBF7CDDD5}"/>
                </a:ext>
              </a:extLst>
            </p:cNvPr>
            <p:cNvSpPr txBox="1"/>
            <p:nvPr/>
          </p:nvSpPr>
          <p:spPr>
            <a:xfrm>
              <a:off x="2279473" y="4053480"/>
              <a:ext cx="195072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Samples = 2</a:t>
              </a:r>
            </a:p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T: 1 | F: 1</a:t>
              </a:r>
            </a:p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Class: </a:t>
              </a:r>
              <a:r>
                <a:rPr lang="en-US" sz="1200" b="1" dirty="0">
                  <a:solidFill>
                    <a:schemeClr val="bg1"/>
                  </a:solidFill>
                </a:rPr>
                <a:t>Not returning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CF311CF4-64E4-4183-BFD9-3D23D4D319AD}"/>
                </a:ext>
              </a:extLst>
            </p:cNvPr>
            <p:cNvSpPr/>
            <p:nvPr/>
          </p:nvSpPr>
          <p:spPr>
            <a:xfrm>
              <a:off x="7085127" y="3929008"/>
              <a:ext cx="1767067" cy="915815"/>
            </a:xfrm>
            <a:prstGeom prst="ellipse">
              <a:avLst/>
            </a:prstGeom>
            <a:solidFill>
              <a:srgbClr val="00B050"/>
            </a:solidFill>
            <a:ln w="28575" cap="flat" cmpd="sng" algn="ctr">
              <a:noFill/>
              <a:prstDash val="soli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53FE7A1-8A50-4F8D-8EBD-250A75174222}"/>
                </a:ext>
              </a:extLst>
            </p:cNvPr>
            <p:cNvSpPr txBox="1"/>
            <p:nvPr/>
          </p:nvSpPr>
          <p:spPr>
            <a:xfrm>
              <a:off x="6993299" y="4063748"/>
              <a:ext cx="195072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Samples = 2</a:t>
              </a:r>
            </a:p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T: 0 | F: 2</a:t>
              </a:r>
            </a:p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Class: </a:t>
              </a:r>
              <a:r>
                <a:rPr lang="en-US" sz="1200" b="1" dirty="0">
                  <a:solidFill>
                    <a:schemeClr val="bg1"/>
                  </a:solidFill>
                </a:rPr>
                <a:t>Returning</a:t>
              </a:r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64C63159-9083-4488-9A72-BE808B5AB2BE}"/>
                </a:ext>
              </a:extLst>
            </p:cNvPr>
            <p:cNvSpPr/>
            <p:nvPr/>
          </p:nvSpPr>
          <p:spPr>
            <a:xfrm>
              <a:off x="4990087" y="3929008"/>
              <a:ext cx="1767067" cy="915815"/>
            </a:xfrm>
            <a:prstGeom prst="roundRect">
              <a:avLst/>
            </a:prstGeom>
            <a:solidFill>
              <a:srgbClr val="1C3863"/>
            </a:solidFill>
            <a:ln w="28575" cap="flat" cmpd="sng" algn="ctr">
              <a:noFill/>
              <a:prstDash val="soli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751D58E-2A8C-4283-BC89-60C091324096}"/>
                </a:ext>
              </a:extLst>
            </p:cNvPr>
            <p:cNvSpPr txBox="1"/>
            <p:nvPr/>
          </p:nvSpPr>
          <p:spPr>
            <a:xfrm>
              <a:off x="4908423" y="3971416"/>
              <a:ext cx="195072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Initial purchase &lt;= 0.5</a:t>
              </a:r>
            </a:p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Samples = 3</a:t>
              </a:r>
            </a:p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T: 1 | F: 2</a:t>
              </a:r>
            </a:p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Class: </a:t>
              </a:r>
              <a:r>
                <a:rPr lang="en-US" sz="1200" b="1" dirty="0">
                  <a:solidFill>
                    <a:schemeClr val="bg1"/>
                  </a:solidFill>
                </a:rPr>
                <a:t>Returning</a:t>
              </a: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C2F5CC41-2427-4E36-815B-684D665D7426}"/>
                </a:ext>
              </a:extLst>
            </p:cNvPr>
            <p:cNvSpPr/>
            <p:nvPr/>
          </p:nvSpPr>
          <p:spPr>
            <a:xfrm>
              <a:off x="3786153" y="5469429"/>
              <a:ext cx="1767067" cy="915815"/>
            </a:xfrm>
            <a:prstGeom prst="ellipse">
              <a:avLst/>
            </a:prstGeom>
            <a:solidFill>
              <a:srgbClr val="00B050"/>
            </a:solidFill>
            <a:ln w="28575" cap="flat" cmpd="sng" algn="ctr">
              <a:noFill/>
              <a:prstDash val="soli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EB2F5FC-7026-49F0-B88F-8EB548124438}"/>
                </a:ext>
              </a:extLst>
            </p:cNvPr>
            <p:cNvSpPr txBox="1"/>
            <p:nvPr/>
          </p:nvSpPr>
          <p:spPr>
            <a:xfrm>
              <a:off x="3694325" y="5604169"/>
              <a:ext cx="195072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Samples = 1</a:t>
              </a:r>
            </a:p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T: 0 | F: 1</a:t>
              </a:r>
            </a:p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Class: </a:t>
              </a:r>
              <a:r>
                <a:rPr lang="en-US" sz="1200" b="1" dirty="0">
                  <a:solidFill>
                    <a:schemeClr val="bg1"/>
                  </a:solidFill>
                </a:rPr>
                <a:t>Returning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1E4BFB1B-CF9C-4217-900A-92BCB449B76E}"/>
                </a:ext>
              </a:extLst>
            </p:cNvPr>
            <p:cNvSpPr/>
            <p:nvPr/>
          </p:nvSpPr>
          <p:spPr>
            <a:xfrm>
              <a:off x="6212832" y="5469429"/>
              <a:ext cx="1767067" cy="915815"/>
            </a:xfrm>
            <a:prstGeom prst="ellipse">
              <a:avLst/>
            </a:prstGeom>
            <a:solidFill>
              <a:srgbClr val="C00000"/>
            </a:solidFill>
            <a:ln w="28575" cap="flat" cmpd="sng" algn="ctr">
              <a:noFill/>
              <a:prstDash val="soli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81E20A6-3D8C-4A46-B139-480761214EE5}"/>
                </a:ext>
              </a:extLst>
            </p:cNvPr>
            <p:cNvSpPr txBox="1"/>
            <p:nvPr/>
          </p:nvSpPr>
          <p:spPr>
            <a:xfrm>
              <a:off x="6109766" y="5604168"/>
              <a:ext cx="195072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Samples = 2</a:t>
              </a:r>
            </a:p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T: 1 | F: 1</a:t>
              </a:r>
            </a:p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Class: </a:t>
              </a:r>
              <a:r>
                <a:rPr lang="en-US" sz="1200" b="1" dirty="0">
                  <a:solidFill>
                    <a:schemeClr val="bg1"/>
                  </a:solidFill>
                </a:rPr>
                <a:t>Not returning</a:t>
              </a: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813E98EC-D7A8-4CE5-BE57-7122646C5622}"/>
                </a:ext>
              </a:extLst>
            </p:cNvPr>
            <p:cNvCxnSpPr>
              <a:cxnSpLocks/>
              <a:stCxn id="18" idx="0"/>
            </p:cNvCxnSpPr>
            <p:nvPr/>
          </p:nvCxnSpPr>
          <p:spPr>
            <a:xfrm flipH="1" flipV="1">
              <a:off x="3148025" y="3414952"/>
              <a:ext cx="107072" cy="514056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2BA7262-FD5A-4A3B-871F-47572AB57C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18068" y="3414952"/>
              <a:ext cx="107072" cy="514056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1D26BB7-44AC-47C2-8C5C-343480E16AF3}"/>
                </a:ext>
              </a:extLst>
            </p:cNvPr>
            <p:cNvCxnSpPr>
              <a:cxnSpLocks/>
              <a:stCxn id="24" idx="0"/>
            </p:cNvCxnSpPr>
            <p:nvPr/>
          </p:nvCxnSpPr>
          <p:spPr>
            <a:xfrm flipV="1">
              <a:off x="4669687" y="4834922"/>
              <a:ext cx="975359" cy="634507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1F955A71-D34D-4DBC-A833-6651C67D1A9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134288" y="4830059"/>
              <a:ext cx="975359" cy="634507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2470825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F044388-10B4-4BB6-AB89-096F0BAD4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C</a:t>
            </a:r>
            <a:r>
              <a:rPr lang="en-US" dirty="0"/>
              <a:t>A</a:t>
            </a:r>
            <a:r>
              <a:rPr lang="en-DE" dirty="0"/>
              <a:t>R</a:t>
            </a:r>
            <a:r>
              <a:rPr lang="en-US" dirty="0"/>
              <a:t>T</a:t>
            </a:r>
            <a:r>
              <a:rPr lang="en-DE" dirty="0"/>
              <a:t> </a:t>
            </a:r>
            <a:r>
              <a:rPr lang="en-US" dirty="0"/>
              <a:t>Hyperparameters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0850AD8-BF6F-40BC-9E94-5743B3901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39</a:t>
            </a:fld>
            <a:endParaRPr lang="en-US" dirty="0"/>
          </a:p>
        </p:txBody>
      </p:sp>
      <p:graphicFrame>
        <p:nvGraphicFramePr>
          <p:cNvPr id="6" name="Group 23">
            <a:extLst>
              <a:ext uri="{FF2B5EF4-FFF2-40B4-BE49-F238E27FC236}">
                <a16:creationId xmlns:a16="http://schemas.microsoft.com/office/drawing/2014/main" id="{E3867CF0-FB96-488B-B06B-537DF453ED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3945076"/>
              </p:ext>
            </p:extLst>
          </p:nvPr>
        </p:nvGraphicFramePr>
        <p:xfrm>
          <a:off x="952500" y="1192767"/>
          <a:ext cx="7239000" cy="5004816"/>
        </p:xfrm>
        <a:graphic>
          <a:graphicData uri="http://schemas.openxmlformats.org/drawingml/2006/table">
            <a:tbl>
              <a:tblPr/>
              <a:tblGrid>
                <a:gridCol w="19281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108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  <a:cs typeface="Calibri"/>
                        </a:rPr>
                        <a:t>Hyperparameter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DDC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Calibri"/>
                        </a:rPr>
                        <a:t>Description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D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max_depth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Number of decision nodes from root to farthest leaf.</a:t>
                      </a:r>
                    </a:p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If not specified, CART will keep splitting until:</a:t>
                      </a:r>
                    </a:p>
                    <a:p>
                      <a:pPr marL="742950" marR="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sz="1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G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 for all leaves is 0.</a:t>
                      </a:r>
                    </a:p>
                    <a:p>
                      <a:pPr marL="742950" marR="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All nodes are less than 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min_samples_split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.</a:t>
                      </a:r>
                    </a:p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Regularizes training to avoid overfitting.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min_samples_split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Number of data examples required to split a decision node.</a:t>
                      </a:r>
                    </a:p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Increase to constrain model, reduce overfitting.</a:t>
                      </a:r>
                    </a:p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Beware of constraining model too much, underfitting it.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min_samples_leaf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Number of data examples required to be at a leaf node.</a:t>
                      </a:r>
                    </a:p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Increase to reduce overfitting.</a:t>
                      </a:r>
                    </a:p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Beware of underfitting.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splitter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"best"</a:t>
                      </a: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 (default) calculates Gini index.</a:t>
                      </a:r>
                    </a:p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"random"</a:t>
                      </a: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 splits feature at random and then calculates Gini index.</a:t>
                      </a:r>
                    </a:p>
                    <a:p>
                      <a:pPr marL="742950" marR="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Repeats process and finds split with best Gini index.</a:t>
                      </a:r>
                    </a:p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Random requires less overhead.</a:t>
                      </a:r>
                    </a:p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Random may be better at avoiding overhead in certain cases.</a:t>
                      </a:r>
                    </a:p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Random does not always make optimal splitting decisions.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59881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36111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6B3E010-EA29-460B-81F4-D46C54294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4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7C7ACF-5EC7-445D-8F6E-E7C7400A9F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data example:</a:t>
            </a:r>
          </a:p>
          <a:p>
            <a:pPr lvl="1"/>
            <a:r>
              <a:rPr lang="en-US" dirty="0"/>
              <a:t>Is something or is not.</a:t>
            </a:r>
          </a:p>
          <a:p>
            <a:pPr lvl="1"/>
            <a:r>
              <a:rPr lang="en-US" dirty="0"/>
              <a:t>Is on or off.</a:t>
            </a:r>
          </a:p>
          <a:p>
            <a:pPr lvl="1"/>
            <a:r>
              <a:rPr lang="en-US" dirty="0"/>
              <a:t>Exists or doesn't.</a:t>
            </a:r>
          </a:p>
          <a:p>
            <a:r>
              <a:rPr lang="en-US" dirty="0"/>
              <a:t>Common in a field like health care.</a:t>
            </a:r>
          </a:p>
          <a:p>
            <a:pPr lvl="1"/>
            <a:r>
              <a:rPr lang="en-US" dirty="0"/>
              <a:t>Classifying patients as having a condition (1) or not (0).</a:t>
            </a:r>
          </a:p>
          <a:p>
            <a:r>
              <a:rPr lang="en-US" dirty="0"/>
              <a:t>Common in identifying equipment failure.</a:t>
            </a:r>
          </a:p>
          <a:p>
            <a:pPr lvl="1"/>
            <a:r>
              <a:rPr lang="en-US" dirty="0"/>
              <a:t>Equipment is about to fail (1) or not (0).</a:t>
            </a:r>
          </a:p>
          <a:p>
            <a:r>
              <a:rPr lang="en-US" dirty="0"/>
              <a:t>Multiple algorithms can perform binary classification.</a:t>
            </a:r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0F53B93-5359-442D-A3E3-97DAF4034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Classification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390680C-202A-43FA-A497-A1431C135C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Binary classification: The task of categorizing data examples as either a 1 or a 0.</a:t>
            </a:r>
          </a:p>
        </p:txBody>
      </p:sp>
    </p:spTree>
    <p:extLst>
      <p:ext uri="{BB962C8B-B14F-4D97-AF65-F5344CB8AC3E}">
        <p14:creationId xmlns:p14="http://schemas.microsoft.com/office/powerpoint/2010/main" val="65456778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8146C25-23B3-46C1-B889-11DD28CB7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40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93AFD2-3492-43CD-A203-FB683F6210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Eliminates nodes, branches, and leaves that provide little value to the task at hand.</a:t>
            </a:r>
          </a:p>
          <a:p>
            <a:r>
              <a:rPr lang="en-US" dirty="0"/>
              <a:t>Helps minimize overfitting.</a:t>
            </a:r>
          </a:p>
          <a:p>
            <a:r>
              <a:rPr lang="en-US" dirty="0"/>
              <a:t>Specifying hyperparameters like max depth is "pre-pruning."</a:t>
            </a:r>
          </a:p>
          <a:p>
            <a:r>
              <a:rPr lang="en-US" dirty="0"/>
              <a:t>Three major post-pruning methods:</a:t>
            </a:r>
          </a:p>
          <a:p>
            <a:pPr lvl="1"/>
            <a:r>
              <a:rPr lang="en-US" dirty="0"/>
              <a:t>Reduced-error pruning</a:t>
            </a:r>
          </a:p>
          <a:p>
            <a:pPr lvl="2"/>
            <a:r>
              <a:rPr lang="en-US" dirty="0"/>
              <a:t>Relatively quick and efficient; a good first option.</a:t>
            </a:r>
          </a:p>
          <a:p>
            <a:pPr lvl="1"/>
            <a:r>
              <a:rPr lang="en-US" dirty="0"/>
              <a:t>Minimum error pruning</a:t>
            </a:r>
          </a:p>
          <a:p>
            <a:pPr lvl="2"/>
            <a:r>
              <a:rPr lang="en-US" dirty="0"/>
              <a:t>Does not involve a test dataset, but performs poorly as number of classes increases.</a:t>
            </a:r>
          </a:p>
          <a:p>
            <a:pPr lvl="1"/>
            <a:r>
              <a:rPr lang="en-US" dirty="0"/>
              <a:t>Cost complexity pruning</a:t>
            </a:r>
          </a:p>
          <a:p>
            <a:pPr lvl="2"/>
            <a:r>
              <a:rPr lang="en-US" dirty="0"/>
              <a:t>Performs well, but not usually as quick as reduced-error pruning.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B90D89-AE9D-41A9-AC53-BEE32654C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Pruning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F588B117-CD57-494C-B9BE-EE74F4A92FB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dirty="0"/>
              <a:t>Pruning</a:t>
            </a:r>
            <a:r>
              <a:rPr lang="en-US" dirty="0"/>
              <a:t>: The process of reducing the overall size of a decision tree.</a:t>
            </a:r>
          </a:p>
        </p:txBody>
      </p:sp>
    </p:spTree>
    <p:extLst>
      <p:ext uri="{BB962C8B-B14F-4D97-AF65-F5344CB8AC3E}">
        <p14:creationId xmlns:p14="http://schemas.microsoft.com/office/powerpoint/2010/main" val="117796943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6B6737-A2D8-4058-96CC-CD1756BAE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A3B992E8-9556-4938-A5B5-E9AE0A3EEF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Intended to obtain a more skillful estimation than one model in isolation.</a:t>
            </a:r>
          </a:p>
          <a:p>
            <a:r>
              <a:rPr lang="en-US" dirty="0"/>
              <a:t>Aggregating multiple models usually leads to better estimations.</a:t>
            </a:r>
          </a:p>
          <a:p>
            <a:r>
              <a:rPr lang="en-US" dirty="0"/>
              <a:t>Example: Train several models for customer retention decision.</a:t>
            </a:r>
          </a:p>
          <a:p>
            <a:pPr lvl="1"/>
            <a:r>
              <a:rPr lang="en-US" dirty="0"/>
              <a:t>Choosing the one with the best score isn't always the best approach.</a:t>
            </a:r>
          </a:p>
          <a:p>
            <a:pPr lvl="1"/>
            <a:r>
              <a:rPr lang="en-US" dirty="0"/>
              <a:t>In ensemble learning, the classification that gets the most votes wins.</a:t>
            </a:r>
          </a:p>
          <a:p>
            <a:r>
              <a:rPr lang="en-US" dirty="0"/>
              <a:t>Example training results:</a:t>
            </a:r>
          </a:p>
          <a:p>
            <a:pPr lvl="1"/>
            <a:r>
              <a:rPr lang="en-US" dirty="0"/>
              <a:t>Logistic regression: 78%, </a:t>
            </a:r>
            <a:r>
              <a:rPr lang="en-US" b="1" dirty="0"/>
              <a:t>Class 1</a:t>
            </a:r>
          </a:p>
          <a:p>
            <a:pPr lvl="1"/>
            <a:r>
              <a:rPr lang="en-US" dirty="0"/>
              <a:t>Naïve Bayes: 86%, </a:t>
            </a:r>
            <a:r>
              <a:rPr lang="en-US" b="1" dirty="0"/>
              <a:t>Class 0</a:t>
            </a:r>
          </a:p>
          <a:p>
            <a:pPr lvl="1"/>
            <a:r>
              <a:rPr lang="en-US" dirty="0"/>
              <a:t>CART: 81%, </a:t>
            </a:r>
            <a:r>
              <a:rPr lang="en-US" b="1" dirty="0"/>
              <a:t>Class 1</a:t>
            </a:r>
          </a:p>
          <a:p>
            <a:r>
              <a:rPr lang="en-US" dirty="0"/>
              <a:t>Ensemble would choose class 1, even though naïve Bayes had highest accuracy.</a:t>
            </a:r>
          </a:p>
          <a:p>
            <a:r>
              <a:rPr lang="en-US" dirty="0"/>
              <a:t>Consider how rolling a die 100,000 times will likely give you a more even probability distribution than rolling it 100 times.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9CCCD0E-9812-4991-A94D-EA95EE27D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Ensemble Learning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CCA79E9B-6F8F-4650-BF58-6183D8595C8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dirty="0"/>
              <a:t>Ensemble learning</a:t>
            </a:r>
            <a:r>
              <a:rPr lang="en-US" dirty="0"/>
              <a:t>: A type of machine learning in which estimations from multiple models are considered in combination.</a:t>
            </a:r>
          </a:p>
        </p:txBody>
      </p:sp>
    </p:spTree>
    <p:extLst>
      <p:ext uri="{BB962C8B-B14F-4D97-AF65-F5344CB8AC3E}">
        <p14:creationId xmlns:p14="http://schemas.microsoft.com/office/powerpoint/2010/main" val="67553243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59A5BED-211F-4D44-8DCB-BFCC24C48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3E318F9-9BED-484C-B745-95A38508A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42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643E02C-E535-4C17-9866-5B754CC56F1D}"/>
              </a:ext>
            </a:extLst>
          </p:cNvPr>
          <p:cNvGrpSpPr/>
          <p:nvPr/>
        </p:nvGrpSpPr>
        <p:grpSpPr>
          <a:xfrm>
            <a:off x="104939" y="1065612"/>
            <a:ext cx="8934123" cy="5381046"/>
            <a:chOff x="-256803" y="1065612"/>
            <a:chExt cx="8934123" cy="5381046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B85E2E11-E7B7-45A7-8D88-004D4A763442}"/>
                </a:ext>
              </a:extLst>
            </p:cNvPr>
            <p:cNvGrpSpPr/>
            <p:nvPr/>
          </p:nvGrpSpPr>
          <p:grpSpPr>
            <a:xfrm>
              <a:off x="341925" y="1065612"/>
              <a:ext cx="8335395" cy="5381046"/>
              <a:chOff x="341925" y="1065612"/>
              <a:chExt cx="8335395" cy="5381046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E583E82E-CDD2-417E-B491-89E312662EFC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341925" y="2775777"/>
                <a:ext cx="2586908" cy="2094615"/>
                <a:chOff x="2117024" y="1180212"/>
                <a:chExt cx="5770360" cy="4672252"/>
              </a:xfrm>
            </p:grpSpPr>
            <p:sp>
              <p:nvSpPr>
                <p:cNvPr id="53" name="Rectangle: Rounded Corners 52">
                  <a:extLst>
                    <a:ext uri="{FF2B5EF4-FFF2-40B4-BE49-F238E27FC236}">
                      <a16:creationId xmlns:a16="http://schemas.microsoft.com/office/drawing/2014/main" id="{A4BDA784-2106-4E5D-B928-6F71BCB1896C}"/>
                    </a:ext>
                  </a:extLst>
                </p:cNvPr>
                <p:cNvSpPr/>
                <p:nvPr/>
              </p:nvSpPr>
              <p:spPr>
                <a:xfrm>
                  <a:off x="3506772" y="1180212"/>
                  <a:ext cx="1786269" cy="680484"/>
                </a:xfrm>
                <a:prstGeom prst="roundRect">
                  <a:avLst/>
                </a:prstGeom>
                <a:solidFill>
                  <a:srgbClr val="1C3863"/>
                </a:solidFill>
                <a:ln w="28575" cap="flat" cmpd="sng" algn="ctr">
                  <a:noFill/>
                  <a:prstDash val="solid"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algn="ctr" defTabSz="914400"/>
                  <a:endParaRPr lang="en-US" sz="1100" b="1" kern="0" dirty="0">
                    <a:solidFill>
                      <a:srgbClr val="FF0000"/>
                    </a:solidFill>
                    <a:latin typeface="Arial"/>
                  </a:endParaRPr>
                </a:p>
              </p:txBody>
            </p:sp>
            <p:sp>
              <p:nvSpPr>
                <p:cNvPr id="54" name="Rectangle: Rounded Corners 53">
                  <a:extLst>
                    <a:ext uri="{FF2B5EF4-FFF2-40B4-BE49-F238E27FC236}">
                      <a16:creationId xmlns:a16="http://schemas.microsoft.com/office/drawing/2014/main" id="{DC8C71E8-229D-449B-A882-42BA20D55A3E}"/>
                    </a:ext>
                  </a:extLst>
                </p:cNvPr>
                <p:cNvSpPr/>
                <p:nvPr/>
              </p:nvSpPr>
              <p:spPr>
                <a:xfrm>
                  <a:off x="4794298" y="2502364"/>
                  <a:ext cx="1786269" cy="680484"/>
                </a:xfrm>
                <a:prstGeom prst="roundRect">
                  <a:avLst/>
                </a:prstGeom>
                <a:solidFill>
                  <a:srgbClr val="1C3863"/>
                </a:solidFill>
                <a:ln w="28575" cap="flat" cmpd="sng" algn="ctr">
                  <a:noFill/>
                  <a:prstDash val="solid"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algn="ctr" defTabSz="914400"/>
                  <a:endParaRPr lang="en-US" sz="1100" b="1" kern="0" dirty="0">
                    <a:solidFill>
                      <a:srgbClr val="FF0000"/>
                    </a:solidFill>
                    <a:latin typeface="Arial"/>
                  </a:endParaRPr>
                </a:p>
              </p:txBody>
            </p:sp>
            <p:sp>
              <p:nvSpPr>
                <p:cNvPr id="55" name="Rectangle: Rounded Corners 54">
                  <a:extLst>
                    <a:ext uri="{FF2B5EF4-FFF2-40B4-BE49-F238E27FC236}">
                      <a16:creationId xmlns:a16="http://schemas.microsoft.com/office/drawing/2014/main" id="{2AC6DBC7-692F-4869-89C8-82E4D3199A3F}"/>
                    </a:ext>
                  </a:extLst>
                </p:cNvPr>
                <p:cNvSpPr/>
                <p:nvPr/>
              </p:nvSpPr>
              <p:spPr>
                <a:xfrm>
                  <a:off x="3501253" y="3810170"/>
                  <a:ext cx="1786269" cy="680484"/>
                </a:xfrm>
                <a:prstGeom prst="roundRect">
                  <a:avLst/>
                </a:prstGeom>
                <a:solidFill>
                  <a:srgbClr val="1C3863"/>
                </a:solidFill>
                <a:ln w="28575" cap="flat" cmpd="sng" algn="ctr">
                  <a:noFill/>
                  <a:prstDash val="solid"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algn="ctr" defTabSz="914400"/>
                  <a:endParaRPr lang="en-US" sz="1100" b="1" kern="0" dirty="0">
                    <a:solidFill>
                      <a:srgbClr val="FF0000"/>
                    </a:solidFill>
                    <a:latin typeface="Arial"/>
                  </a:endParaRPr>
                </a:p>
              </p:txBody>
            </p: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231291A2-0871-4AE5-AB72-4666A417846F}"/>
                    </a:ext>
                  </a:extLst>
                </p:cNvPr>
                <p:cNvSpPr/>
                <p:nvPr/>
              </p:nvSpPr>
              <p:spPr>
                <a:xfrm>
                  <a:off x="2117024" y="4964645"/>
                  <a:ext cx="1222745" cy="887819"/>
                </a:xfrm>
                <a:prstGeom prst="ellipse">
                  <a:avLst/>
                </a:prstGeom>
                <a:solidFill>
                  <a:srgbClr val="00B050"/>
                </a:solidFill>
                <a:ln w="28575" cap="flat" cmpd="sng" algn="ctr">
                  <a:noFill/>
                  <a:prstDash val="solid"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algn="ctr" defTabSz="914400"/>
                  <a:endParaRPr lang="en-US" sz="1100" b="1" kern="0" dirty="0">
                    <a:solidFill>
                      <a:srgbClr val="FF0000"/>
                    </a:solidFill>
                    <a:latin typeface="Arial"/>
                  </a:endParaRPr>
                </a:p>
              </p:txBody>
            </p:sp>
            <p:sp>
              <p:nvSpPr>
                <p:cNvPr id="57" name="Oval 56">
                  <a:extLst>
                    <a:ext uri="{FF2B5EF4-FFF2-40B4-BE49-F238E27FC236}">
                      <a16:creationId xmlns:a16="http://schemas.microsoft.com/office/drawing/2014/main" id="{0984198A-9BB5-4B0C-8F5E-9A6CAC38A88F}"/>
                    </a:ext>
                  </a:extLst>
                </p:cNvPr>
                <p:cNvSpPr/>
                <p:nvPr/>
              </p:nvSpPr>
              <p:spPr>
                <a:xfrm>
                  <a:off x="6662088" y="3706928"/>
                  <a:ext cx="1225296" cy="886968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28575" cap="flat" cmpd="sng" algn="ctr">
                  <a:noFill/>
                  <a:prstDash val="solid"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algn="ctr" defTabSz="914400"/>
                  <a:endParaRPr lang="en-US" sz="1100" b="1" kern="0" dirty="0">
                    <a:solidFill>
                      <a:srgbClr val="FF0000"/>
                    </a:solidFill>
                    <a:latin typeface="Arial"/>
                  </a:endParaRPr>
                </a:p>
              </p:txBody>
            </p: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D17BECB2-0922-4999-B2A2-A99610892D53}"/>
                    </a:ext>
                  </a:extLst>
                </p:cNvPr>
                <p:cNvCxnSpPr/>
                <p:nvPr/>
              </p:nvCxnSpPr>
              <p:spPr>
                <a:xfrm flipH="1">
                  <a:off x="3203448" y="1860696"/>
                  <a:ext cx="1196459" cy="62732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589381D0-A5EC-4A40-A9BE-5561064F60C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4399905" y="1875042"/>
                  <a:ext cx="1196459" cy="62732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>
                  <a:extLst>
                    <a:ext uri="{FF2B5EF4-FFF2-40B4-BE49-F238E27FC236}">
                      <a16:creationId xmlns:a16="http://schemas.microsoft.com/office/drawing/2014/main" id="{1CE0A488-27EE-4420-83D2-FCBB9251D29C}"/>
                    </a:ext>
                  </a:extLst>
                </p:cNvPr>
                <p:cNvCxnSpPr/>
                <p:nvPr/>
              </p:nvCxnSpPr>
              <p:spPr>
                <a:xfrm flipH="1">
                  <a:off x="4501604" y="3182848"/>
                  <a:ext cx="1196459" cy="62732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Connector 61">
                  <a:extLst>
                    <a:ext uri="{FF2B5EF4-FFF2-40B4-BE49-F238E27FC236}">
                      <a16:creationId xmlns:a16="http://schemas.microsoft.com/office/drawing/2014/main" id="{D46C80B0-C063-49C6-963B-6A7B2FAFCA4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689645" y="3168502"/>
                  <a:ext cx="1196459" cy="62732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Connector 62">
                  <a:extLst>
                    <a:ext uri="{FF2B5EF4-FFF2-40B4-BE49-F238E27FC236}">
                      <a16:creationId xmlns:a16="http://schemas.microsoft.com/office/drawing/2014/main" id="{06D00A5D-3DF1-4BE7-BF08-B3CA78713E80}"/>
                    </a:ext>
                  </a:extLst>
                </p:cNvPr>
                <p:cNvCxnSpPr/>
                <p:nvPr/>
              </p:nvCxnSpPr>
              <p:spPr>
                <a:xfrm flipH="1">
                  <a:off x="3199086" y="4480382"/>
                  <a:ext cx="1196459" cy="62732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Connector 63">
                  <a:extLst>
                    <a:ext uri="{FF2B5EF4-FFF2-40B4-BE49-F238E27FC236}">
                      <a16:creationId xmlns:a16="http://schemas.microsoft.com/office/drawing/2014/main" id="{6FAC4427-DB98-4539-8969-3D5F6E47A93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4402699" y="4490654"/>
                  <a:ext cx="1196459" cy="62732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5" name="Oval 64">
                  <a:extLst>
                    <a:ext uri="{FF2B5EF4-FFF2-40B4-BE49-F238E27FC236}">
                      <a16:creationId xmlns:a16="http://schemas.microsoft.com/office/drawing/2014/main" id="{DB8798CB-CA3A-429A-855A-CBDB01BF5832}"/>
                    </a:ext>
                  </a:extLst>
                </p:cNvPr>
                <p:cNvSpPr/>
                <p:nvPr/>
              </p:nvSpPr>
              <p:spPr>
                <a:xfrm>
                  <a:off x="5488467" y="4965070"/>
                  <a:ext cx="1225296" cy="886968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28575" cap="flat" cmpd="sng" algn="ctr">
                  <a:noFill/>
                  <a:prstDash val="solid"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algn="ctr" defTabSz="914400"/>
                  <a:endParaRPr lang="en-US" sz="1100" b="1" kern="0" dirty="0">
                    <a:solidFill>
                      <a:srgbClr val="FF0000"/>
                    </a:solidFill>
                    <a:latin typeface="Arial"/>
                  </a:endParaRPr>
                </a:p>
              </p:txBody>
            </p:sp>
          </p:grp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E550AD61-9AB2-42DA-960E-A75E0A75CD42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3244604" y="2775777"/>
                <a:ext cx="2586908" cy="2094615"/>
                <a:chOff x="2117024" y="1180212"/>
                <a:chExt cx="5770360" cy="4672252"/>
              </a:xfrm>
            </p:grpSpPr>
            <p:sp>
              <p:nvSpPr>
                <p:cNvPr id="40" name="Rectangle: Rounded Corners 39">
                  <a:extLst>
                    <a:ext uri="{FF2B5EF4-FFF2-40B4-BE49-F238E27FC236}">
                      <a16:creationId xmlns:a16="http://schemas.microsoft.com/office/drawing/2014/main" id="{9F1A35BD-3FBB-41EE-A881-694DF7FA7458}"/>
                    </a:ext>
                  </a:extLst>
                </p:cNvPr>
                <p:cNvSpPr/>
                <p:nvPr/>
              </p:nvSpPr>
              <p:spPr>
                <a:xfrm>
                  <a:off x="3506772" y="1180212"/>
                  <a:ext cx="1786269" cy="680484"/>
                </a:xfrm>
                <a:prstGeom prst="roundRect">
                  <a:avLst/>
                </a:prstGeom>
                <a:solidFill>
                  <a:srgbClr val="1C3863"/>
                </a:solidFill>
                <a:ln w="28575" cap="flat" cmpd="sng" algn="ctr">
                  <a:noFill/>
                  <a:prstDash val="solid"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algn="ctr" defTabSz="914400"/>
                  <a:endParaRPr lang="en-US" sz="1100" b="1" kern="0" dirty="0">
                    <a:solidFill>
                      <a:srgbClr val="FF0000"/>
                    </a:solidFill>
                    <a:latin typeface="Arial"/>
                  </a:endParaRPr>
                </a:p>
              </p:txBody>
            </p:sp>
            <p:sp>
              <p:nvSpPr>
                <p:cNvPr id="41" name="Rectangle: Rounded Corners 40">
                  <a:extLst>
                    <a:ext uri="{FF2B5EF4-FFF2-40B4-BE49-F238E27FC236}">
                      <a16:creationId xmlns:a16="http://schemas.microsoft.com/office/drawing/2014/main" id="{61EB3DB1-A41B-4F93-92EF-E32604634DC8}"/>
                    </a:ext>
                  </a:extLst>
                </p:cNvPr>
                <p:cNvSpPr/>
                <p:nvPr/>
              </p:nvSpPr>
              <p:spPr>
                <a:xfrm>
                  <a:off x="4794298" y="2502364"/>
                  <a:ext cx="1786269" cy="680484"/>
                </a:xfrm>
                <a:prstGeom prst="roundRect">
                  <a:avLst/>
                </a:prstGeom>
                <a:solidFill>
                  <a:srgbClr val="1C3863"/>
                </a:solidFill>
                <a:ln w="28575" cap="flat" cmpd="sng" algn="ctr">
                  <a:noFill/>
                  <a:prstDash val="solid"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algn="ctr" defTabSz="914400"/>
                  <a:endParaRPr lang="en-US" sz="1100" b="1" kern="0" dirty="0">
                    <a:solidFill>
                      <a:srgbClr val="FF0000"/>
                    </a:solidFill>
                    <a:latin typeface="Arial"/>
                  </a:endParaRPr>
                </a:p>
              </p:txBody>
            </p:sp>
            <p:sp>
              <p:nvSpPr>
                <p:cNvPr id="42" name="Rectangle: Rounded Corners 41">
                  <a:extLst>
                    <a:ext uri="{FF2B5EF4-FFF2-40B4-BE49-F238E27FC236}">
                      <a16:creationId xmlns:a16="http://schemas.microsoft.com/office/drawing/2014/main" id="{8403382A-88C2-48BD-980D-FEDAEBD291EB}"/>
                    </a:ext>
                  </a:extLst>
                </p:cNvPr>
                <p:cNvSpPr/>
                <p:nvPr/>
              </p:nvSpPr>
              <p:spPr>
                <a:xfrm>
                  <a:off x="3501253" y="3810170"/>
                  <a:ext cx="1786269" cy="680484"/>
                </a:xfrm>
                <a:prstGeom prst="roundRect">
                  <a:avLst/>
                </a:prstGeom>
                <a:solidFill>
                  <a:srgbClr val="1C3863"/>
                </a:solidFill>
                <a:ln w="28575" cap="flat" cmpd="sng" algn="ctr">
                  <a:noFill/>
                  <a:prstDash val="solid"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algn="ctr" defTabSz="914400"/>
                  <a:endParaRPr lang="en-US" sz="1100" b="1" kern="0" dirty="0">
                    <a:solidFill>
                      <a:srgbClr val="FF0000"/>
                    </a:solidFill>
                    <a:latin typeface="Arial"/>
                  </a:endParaRPr>
                </a:p>
              </p:txBody>
            </p:sp>
            <p:sp>
              <p:nvSpPr>
                <p:cNvPr id="43" name="Oval 42">
                  <a:extLst>
                    <a:ext uri="{FF2B5EF4-FFF2-40B4-BE49-F238E27FC236}">
                      <a16:creationId xmlns:a16="http://schemas.microsoft.com/office/drawing/2014/main" id="{96961FE5-5D41-469F-9541-84C41B00C3EC}"/>
                    </a:ext>
                  </a:extLst>
                </p:cNvPr>
                <p:cNvSpPr/>
                <p:nvPr/>
              </p:nvSpPr>
              <p:spPr>
                <a:xfrm>
                  <a:off x="2117024" y="4964645"/>
                  <a:ext cx="1222745" cy="887819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28575" cap="flat" cmpd="sng" algn="ctr">
                  <a:noFill/>
                  <a:prstDash val="solid"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algn="ctr" defTabSz="914400"/>
                  <a:endParaRPr lang="en-US" sz="1100" b="1" kern="0" dirty="0">
                    <a:solidFill>
                      <a:srgbClr val="FF0000"/>
                    </a:solidFill>
                    <a:latin typeface="Arial"/>
                  </a:endParaRPr>
                </a:p>
              </p:txBody>
            </p: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4B685359-F4CB-46A4-ACB5-D7EE23039013}"/>
                    </a:ext>
                  </a:extLst>
                </p:cNvPr>
                <p:cNvSpPr/>
                <p:nvPr/>
              </p:nvSpPr>
              <p:spPr>
                <a:xfrm>
                  <a:off x="6662088" y="3706928"/>
                  <a:ext cx="1225296" cy="886968"/>
                </a:xfrm>
                <a:prstGeom prst="ellipse">
                  <a:avLst/>
                </a:prstGeom>
                <a:solidFill>
                  <a:srgbClr val="C00000"/>
                </a:solidFill>
                <a:ln w="28575" cap="flat" cmpd="sng" algn="ctr">
                  <a:noFill/>
                  <a:prstDash val="solid"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algn="ctr" defTabSz="914400"/>
                  <a:endParaRPr lang="en-US" sz="1100" b="1" kern="0" dirty="0">
                    <a:solidFill>
                      <a:srgbClr val="FF0000"/>
                    </a:solidFill>
                    <a:latin typeface="Arial"/>
                  </a:endParaRPr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3AF76408-4C6D-4E29-8FDC-D89C568F1FC3}"/>
                    </a:ext>
                  </a:extLst>
                </p:cNvPr>
                <p:cNvSpPr/>
                <p:nvPr/>
              </p:nvSpPr>
              <p:spPr>
                <a:xfrm>
                  <a:off x="2117024" y="2355101"/>
                  <a:ext cx="1225296" cy="886968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28575" cap="flat" cmpd="sng" algn="ctr">
                  <a:noFill/>
                  <a:prstDash val="solid"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algn="ctr" defTabSz="914400"/>
                  <a:endParaRPr lang="en-US" sz="1100" b="1" kern="0" dirty="0">
                    <a:solidFill>
                      <a:srgbClr val="FF0000"/>
                    </a:solidFill>
                    <a:latin typeface="Arial"/>
                  </a:endParaRPr>
                </a:p>
              </p:txBody>
            </p:sp>
            <p:cxnSp>
              <p:nvCxnSpPr>
                <p:cNvPr id="46" name="Straight Connector 45">
                  <a:extLst>
                    <a:ext uri="{FF2B5EF4-FFF2-40B4-BE49-F238E27FC236}">
                      <a16:creationId xmlns:a16="http://schemas.microsoft.com/office/drawing/2014/main" id="{A939BED0-86A1-4088-8399-32F175FF1631}"/>
                    </a:ext>
                  </a:extLst>
                </p:cNvPr>
                <p:cNvCxnSpPr/>
                <p:nvPr/>
              </p:nvCxnSpPr>
              <p:spPr>
                <a:xfrm flipH="1">
                  <a:off x="3203448" y="1860696"/>
                  <a:ext cx="1196459" cy="62732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>
                  <a:extLst>
                    <a:ext uri="{FF2B5EF4-FFF2-40B4-BE49-F238E27FC236}">
                      <a16:creationId xmlns:a16="http://schemas.microsoft.com/office/drawing/2014/main" id="{015E07C4-4872-4BCB-84DD-EAAABA0202A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4399905" y="1875042"/>
                  <a:ext cx="1196459" cy="62732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>
                  <a:extLst>
                    <a:ext uri="{FF2B5EF4-FFF2-40B4-BE49-F238E27FC236}">
                      <a16:creationId xmlns:a16="http://schemas.microsoft.com/office/drawing/2014/main" id="{5C19BECF-DD89-4828-956B-BA9C8A41CEB5}"/>
                    </a:ext>
                  </a:extLst>
                </p:cNvPr>
                <p:cNvCxnSpPr/>
                <p:nvPr/>
              </p:nvCxnSpPr>
              <p:spPr>
                <a:xfrm flipH="1">
                  <a:off x="4501604" y="3182848"/>
                  <a:ext cx="1196459" cy="62732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>
                  <a:extLst>
                    <a:ext uri="{FF2B5EF4-FFF2-40B4-BE49-F238E27FC236}">
                      <a16:creationId xmlns:a16="http://schemas.microsoft.com/office/drawing/2014/main" id="{A5187CFD-63DD-4E1D-A7EB-B440D43343C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689645" y="3168502"/>
                  <a:ext cx="1196459" cy="62732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49">
                  <a:extLst>
                    <a:ext uri="{FF2B5EF4-FFF2-40B4-BE49-F238E27FC236}">
                      <a16:creationId xmlns:a16="http://schemas.microsoft.com/office/drawing/2014/main" id="{8C01E934-22BE-48FE-946B-1B3F33CBA279}"/>
                    </a:ext>
                  </a:extLst>
                </p:cNvPr>
                <p:cNvCxnSpPr/>
                <p:nvPr/>
              </p:nvCxnSpPr>
              <p:spPr>
                <a:xfrm flipH="1">
                  <a:off x="3199086" y="4480382"/>
                  <a:ext cx="1196459" cy="62732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>
                  <a:extLst>
                    <a:ext uri="{FF2B5EF4-FFF2-40B4-BE49-F238E27FC236}">
                      <a16:creationId xmlns:a16="http://schemas.microsoft.com/office/drawing/2014/main" id="{09E9B58E-10CE-41FE-A049-0FB0D489102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4402699" y="4490654"/>
                  <a:ext cx="1196459" cy="62732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2" name="Oval 51">
                  <a:extLst>
                    <a:ext uri="{FF2B5EF4-FFF2-40B4-BE49-F238E27FC236}">
                      <a16:creationId xmlns:a16="http://schemas.microsoft.com/office/drawing/2014/main" id="{DD46856D-3C55-44AA-9DEC-78881E186A86}"/>
                    </a:ext>
                  </a:extLst>
                </p:cNvPr>
                <p:cNvSpPr/>
                <p:nvPr/>
              </p:nvSpPr>
              <p:spPr>
                <a:xfrm>
                  <a:off x="5488467" y="4965070"/>
                  <a:ext cx="1225296" cy="886968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28575" cap="flat" cmpd="sng" algn="ctr">
                  <a:noFill/>
                  <a:prstDash val="solid"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algn="ctr" defTabSz="914400"/>
                  <a:endParaRPr lang="en-US" sz="1100" b="1" kern="0" dirty="0">
                    <a:solidFill>
                      <a:srgbClr val="FF0000"/>
                    </a:solidFill>
                    <a:latin typeface="Arial"/>
                  </a:endParaRPr>
                </a:p>
              </p:txBody>
            </p:sp>
          </p:grp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4AFBB95B-E8FE-44EF-AE45-FF9205CE26C3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6090412" y="2775777"/>
                <a:ext cx="2586908" cy="2094424"/>
                <a:chOff x="2117024" y="1180212"/>
                <a:chExt cx="5770360" cy="4671826"/>
              </a:xfrm>
            </p:grpSpPr>
            <p:sp>
              <p:nvSpPr>
                <p:cNvPr id="27" name="Rectangle: Rounded Corners 26">
                  <a:extLst>
                    <a:ext uri="{FF2B5EF4-FFF2-40B4-BE49-F238E27FC236}">
                      <a16:creationId xmlns:a16="http://schemas.microsoft.com/office/drawing/2014/main" id="{2503FC49-61FE-4FAB-A76C-9EAA575E0D4D}"/>
                    </a:ext>
                  </a:extLst>
                </p:cNvPr>
                <p:cNvSpPr/>
                <p:nvPr/>
              </p:nvSpPr>
              <p:spPr>
                <a:xfrm>
                  <a:off x="3506772" y="1180212"/>
                  <a:ext cx="1786269" cy="680484"/>
                </a:xfrm>
                <a:prstGeom prst="roundRect">
                  <a:avLst/>
                </a:prstGeom>
                <a:solidFill>
                  <a:srgbClr val="1C3863"/>
                </a:solidFill>
                <a:ln w="28575" cap="flat" cmpd="sng" algn="ctr">
                  <a:noFill/>
                  <a:prstDash val="solid"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algn="ctr" defTabSz="914400"/>
                  <a:endParaRPr lang="en-US" sz="1100" b="1" kern="0" dirty="0">
                    <a:solidFill>
                      <a:srgbClr val="FF0000"/>
                    </a:solidFill>
                    <a:latin typeface="Arial"/>
                  </a:endParaRPr>
                </a:p>
              </p:txBody>
            </p:sp>
            <p:sp>
              <p:nvSpPr>
                <p:cNvPr id="28" name="Rectangle: Rounded Corners 27">
                  <a:extLst>
                    <a:ext uri="{FF2B5EF4-FFF2-40B4-BE49-F238E27FC236}">
                      <a16:creationId xmlns:a16="http://schemas.microsoft.com/office/drawing/2014/main" id="{023EAE2C-0DF8-41F6-A4FF-5AB30D65FB39}"/>
                    </a:ext>
                  </a:extLst>
                </p:cNvPr>
                <p:cNvSpPr/>
                <p:nvPr/>
              </p:nvSpPr>
              <p:spPr>
                <a:xfrm>
                  <a:off x="4794298" y="2502364"/>
                  <a:ext cx="1786269" cy="680484"/>
                </a:xfrm>
                <a:prstGeom prst="roundRect">
                  <a:avLst/>
                </a:prstGeom>
                <a:solidFill>
                  <a:srgbClr val="1C3863"/>
                </a:solidFill>
                <a:ln w="28575" cap="flat" cmpd="sng" algn="ctr">
                  <a:noFill/>
                  <a:prstDash val="solid"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algn="ctr" defTabSz="914400"/>
                  <a:endParaRPr lang="en-US" sz="1100" b="1" kern="0" dirty="0">
                    <a:solidFill>
                      <a:srgbClr val="FF0000"/>
                    </a:solidFill>
                    <a:latin typeface="Arial"/>
                  </a:endParaRPr>
                </a:p>
              </p:txBody>
            </p:sp>
            <p:sp>
              <p:nvSpPr>
                <p:cNvPr id="29" name="Rectangle: Rounded Corners 28">
                  <a:extLst>
                    <a:ext uri="{FF2B5EF4-FFF2-40B4-BE49-F238E27FC236}">
                      <a16:creationId xmlns:a16="http://schemas.microsoft.com/office/drawing/2014/main" id="{A338207B-FBF2-4BCE-9CCF-8BE796641CAF}"/>
                    </a:ext>
                  </a:extLst>
                </p:cNvPr>
                <p:cNvSpPr/>
                <p:nvPr/>
              </p:nvSpPr>
              <p:spPr>
                <a:xfrm>
                  <a:off x="3501253" y="3810170"/>
                  <a:ext cx="1786269" cy="680484"/>
                </a:xfrm>
                <a:prstGeom prst="roundRect">
                  <a:avLst/>
                </a:prstGeom>
                <a:solidFill>
                  <a:srgbClr val="1C3863"/>
                </a:solidFill>
                <a:ln w="28575" cap="flat" cmpd="sng" algn="ctr">
                  <a:noFill/>
                  <a:prstDash val="solid"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algn="ctr" defTabSz="914400"/>
                  <a:endParaRPr lang="en-US" sz="1100" b="1" kern="0" dirty="0">
                    <a:solidFill>
                      <a:srgbClr val="FF0000"/>
                    </a:solidFill>
                    <a:latin typeface="Arial"/>
                  </a:endParaRPr>
                </a:p>
              </p:txBody>
            </p:sp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F83C7675-CE80-403B-9985-872B082B290E}"/>
                    </a:ext>
                  </a:extLst>
                </p:cNvPr>
                <p:cNvSpPr/>
                <p:nvPr/>
              </p:nvSpPr>
              <p:spPr>
                <a:xfrm>
                  <a:off x="6662088" y="3706928"/>
                  <a:ext cx="1225296" cy="886968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28575" cap="flat" cmpd="sng" algn="ctr">
                  <a:noFill/>
                  <a:prstDash val="solid"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algn="ctr" defTabSz="914400"/>
                  <a:endParaRPr lang="en-US" sz="1100" b="1" kern="0" dirty="0">
                    <a:solidFill>
                      <a:srgbClr val="FF0000"/>
                    </a:solidFill>
                    <a:latin typeface="Arial"/>
                  </a:endParaRPr>
                </a:p>
              </p:txBody>
            </p:sp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9E45A767-56A3-4FA3-A5E3-5F0B996F20BC}"/>
                    </a:ext>
                  </a:extLst>
                </p:cNvPr>
                <p:cNvSpPr/>
                <p:nvPr/>
              </p:nvSpPr>
              <p:spPr>
                <a:xfrm>
                  <a:off x="2117024" y="2355101"/>
                  <a:ext cx="1225296" cy="886968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28575" cap="flat" cmpd="sng" algn="ctr">
                  <a:noFill/>
                  <a:prstDash val="solid"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algn="ctr" defTabSz="914400"/>
                  <a:endParaRPr lang="en-US" sz="1100" b="1" kern="0" dirty="0">
                    <a:solidFill>
                      <a:srgbClr val="FF0000"/>
                    </a:solidFill>
                    <a:latin typeface="Arial"/>
                  </a:endParaRPr>
                </a:p>
              </p:txBody>
            </p:sp>
            <p:cxnSp>
              <p:nvCxnSpPr>
                <p:cNvPr id="33" name="Straight Connector 32">
                  <a:extLst>
                    <a:ext uri="{FF2B5EF4-FFF2-40B4-BE49-F238E27FC236}">
                      <a16:creationId xmlns:a16="http://schemas.microsoft.com/office/drawing/2014/main" id="{9E8DC796-3D52-41A3-B8ED-BC26162595AE}"/>
                    </a:ext>
                  </a:extLst>
                </p:cNvPr>
                <p:cNvCxnSpPr/>
                <p:nvPr/>
              </p:nvCxnSpPr>
              <p:spPr>
                <a:xfrm flipH="1">
                  <a:off x="3203448" y="1860696"/>
                  <a:ext cx="1196459" cy="62732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>
                  <a:extLst>
                    <a:ext uri="{FF2B5EF4-FFF2-40B4-BE49-F238E27FC236}">
                      <a16:creationId xmlns:a16="http://schemas.microsoft.com/office/drawing/2014/main" id="{E9ADBC2C-FBA9-4F84-951B-5EDBCDBBE33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4399905" y="1875042"/>
                  <a:ext cx="1196459" cy="62732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>
                  <a:extLst>
                    <a:ext uri="{FF2B5EF4-FFF2-40B4-BE49-F238E27FC236}">
                      <a16:creationId xmlns:a16="http://schemas.microsoft.com/office/drawing/2014/main" id="{8727E711-939D-44AB-B7E2-337FCBC39AED}"/>
                    </a:ext>
                  </a:extLst>
                </p:cNvPr>
                <p:cNvCxnSpPr/>
                <p:nvPr/>
              </p:nvCxnSpPr>
              <p:spPr>
                <a:xfrm flipH="1">
                  <a:off x="4501604" y="3182848"/>
                  <a:ext cx="1196459" cy="62732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Connector 35">
                  <a:extLst>
                    <a:ext uri="{FF2B5EF4-FFF2-40B4-BE49-F238E27FC236}">
                      <a16:creationId xmlns:a16="http://schemas.microsoft.com/office/drawing/2014/main" id="{FFF7CED7-765A-434E-8869-46676752F33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689645" y="3168502"/>
                  <a:ext cx="1196459" cy="62732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>
                  <a:extLst>
                    <a:ext uri="{FF2B5EF4-FFF2-40B4-BE49-F238E27FC236}">
                      <a16:creationId xmlns:a16="http://schemas.microsoft.com/office/drawing/2014/main" id="{F3C07675-928A-4338-A22A-E850CE18245A}"/>
                    </a:ext>
                  </a:extLst>
                </p:cNvPr>
                <p:cNvCxnSpPr/>
                <p:nvPr/>
              </p:nvCxnSpPr>
              <p:spPr>
                <a:xfrm flipH="1">
                  <a:off x="3199086" y="4480382"/>
                  <a:ext cx="1196459" cy="62732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>
                  <a:extLst>
                    <a:ext uri="{FF2B5EF4-FFF2-40B4-BE49-F238E27FC236}">
                      <a16:creationId xmlns:a16="http://schemas.microsoft.com/office/drawing/2014/main" id="{2A8EF376-C0A3-44BC-8E12-DB1491018C1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4402699" y="4490654"/>
                  <a:ext cx="1196459" cy="62732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82683AEE-6D4D-406F-963A-6DCDE3C20652}"/>
                    </a:ext>
                  </a:extLst>
                </p:cNvPr>
                <p:cNvSpPr/>
                <p:nvPr/>
              </p:nvSpPr>
              <p:spPr>
                <a:xfrm>
                  <a:off x="5488467" y="4965070"/>
                  <a:ext cx="1225296" cy="886968"/>
                </a:xfrm>
                <a:prstGeom prst="ellipse">
                  <a:avLst/>
                </a:prstGeom>
                <a:solidFill>
                  <a:srgbClr val="C00000"/>
                </a:solidFill>
                <a:ln w="28575" cap="flat" cmpd="sng" algn="ctr">
                  <a:noFill/>
                  <a:prstDash val="solid"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algn="ctr" defTabSz="914400"/>
                  <a:endParaRPr lang="en-US" sz="1100" b="1" kern="0" dirty="0">
                    <a:solidFill>
                      <a:srgbClr val="FF0000"/>
                    </a:solidFill>
                    <a:latin typeface="Arial"/>
                  </a:endParaRPr>
                </a:p>
              </p:txBody>
            </p:sp>
          </p:grpSp>
          <p:sp>
            <p:nvSpPr>
              <p:cNvPr id="11" name="AutoShape 304">
                <a:extLst>
                  <a:ext uri="{FF2B5EF4-FFF2-40B4-BE49-F238E27FC236}">
                    <a16:creationId xmlns:a16="http://schemas.microsoft.com/office/drawing/2014/main" id="{9791822B-C54C-4D7C-BFCF-980F63EE02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2274399">
                <a:off x="1818807" y="3102191"/>
                <a:ext cx="348870" cy="151067"/>
              </a:xfrm>
              <a:prstGeom prst="rightArrow">
                <a:avLst>
                  <a:gd name="adj1" fmla="val 52602"/>
                  <a:gd name="adj2" fmla="val 59572"/>
                </a:avLst>
              </a:prstGeom>
              <a:solidFill>
                <a:srgbClr val="009DDC"/>
              </a:solidFill>
              <a:ln w="9525">
                <a:noFill/>
                <a:miter lim="800000"/>
                <a:headEnd/>
                <a:tailEnd/>
              </a:ln>
              <a:effectLst>
                <a:outerShdw blurRad="38100" dist="25400" dir="2700000" sx="99000" sy="99000" algn="ctr" rotWithShape="0">
                  <a:srgbClr val="000000">
                    <a:alpha val="75000"/>
                  </a:srgbClr>
                </a:outerShdw>
              </a:effec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2" name="AutoShape 304">
                <a:extLst>
                  <a:ext uri="{FF2B5EF4-FFF2-40B4-BE49-F238E27FC236}">
                    <a16:creationId xmlns:a16="http://schemas.microsoft.com/office/drawing/2014/main" id="{42FBDA90-6988-492B-84DD-671384CA79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8577076">
                <a:off x="1139895" y="3696446"/>
                <a:ext cx="348870" cy="151067"/>
              </a:xfrm>
              <a:prstGeom prst="rightArrow">
                <a:avLst>
                  <a:gd name="adj1" fmla="val 52602"/>
                  <a:gd name="adj2" fmla="val 59572"/>
                </a:avLst>
              </a:prstGeom>
              <a:solidFill>
                <a:srgbClr val="009DDC"/>
              </a:solidFill>
              <a:ln w="9525">
                <a:noFill/>
                <a:miter lim="800000"/>
                <a:headEnd/>
                <a:tailEnd/>
              </a:ln>
              <a:effectLst>
                <a:outerShdw blurRad="38100" dist="25400" dir="2700000" sx="99000" sy="99000" algn="ctr" rotWithShape="0">
                  <a:srgbClr val="000000">
                    <a:alpha val="75000"/>
                  </a:srgbClr>
                </a:outerShdw>
              </a:effec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3" name="AutoShape 304">
                <a:extLst>
                  <a:ext uri="{FF2B5EF4-FFF2-40B4-BE49-F238E27FC236}">
                    <a16:creationId xmlns:a16="http://schemas.microsoft.com/office/drawing/2014/main" id="{E00FB222-6FC5-40D4-A887-C80B0AE2D6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8577076">
                <a:off x="582694" y="4224173"/>
                <a:ext cx="348870" cy="151067"/>
              </a:xfrm>
              <a:prstGeom prst="rightArrow">
                <a:avLst>
                  <a:gd name="adj1" fmla="val 52602"/>
                  <a:gd name="adj2" fmla="val 59572"/>
                </a:avLst>
              </a:prstGeom>
              <a:solidFill>
                <a:srgbClr val="009DDC"/>
              </a:solidFill>
              <a:ln w="9525">
                <a:noFill/>
                <a:miter lim="800000"/>
                <a:headEnd/>
                <a:tailEnd/>
              </a:ln>
              <a:effectLst>
                <a:outerShdw blurRad="38100" dist="25400" dir="2700000" sx="99000" sy="99000" algn="ctr" rotWithShape="0">
                  <a:srgbClr val="000000">
                    <a:alpha val="75000"/>
                  </a:srgbClr>
                </a:outerShdw>
              </a:effec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" name="AutoShape 304">
                <a:extLst>
                  <a:ext uri="{FF2B5EF4-FFF2-40B4-BE49-F238E27FC236}">
                    <a16:creationId xmlns:a16="http://schemas.microsoft.com/office/drawing/2014/main" id="{624CC3BC-E8FC-4F0F-9112-215A221777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2274399">
                <a:off x="4705147" y="3095760"/>
                <a:ext cx="348870" cy="151067"/>
              </a:xfrm>
              <a:prstGeom prst="rightArrow">
                <a:avLst>
                  <a:gd name="adj1" fmla="val 52602"/>
                  <a:gd name="adj2" fmla="val 59572"/>
                </a:avLst>
              </a:prstGeom>
              <a:solidFill>
                <a:srgbClr val="009DDC"/>
              </a:solidFill>
              <a:ln w="9525">
                <a:noFill/>
                <a:miter lim="800000"/>
                <a:headEnd/>
                <a:tailEnd/>
              </a:ln>
              <a:effectLst>
                <a:outerShdw blurRad="38100" dist="25400" dir="2700000" sx="99000" sy="99000" algn="ctr" rotWithShape="0">
                  <a:srgbClr val="000000">
                    <a:alpha val="75000"/>
                  </a:srgbClr>
                </a:outerShdw>
              </a:effec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5" name="AutoShape 304">
                <a:extLst>
                  <a:ext uri="{FF2B5EF4-FFF2-40B4-BE49-F238E27FC236}">
                    <a16:creationId xmlns:a16="http://schemas.microsoft.com/office/drawing/2014/main" id="{51EC0F73-BC46-4E9E-8C3C-D8CF12794F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2274399">
                <a:off x="5295659" y="3624594"/>
                <a:ext cx="348870" cy="151067"/>
              </a:xfrm>
              <a:prstGeom prst="rightArrow">
                <a:avLst>
                  <a:gd name="adj1" fmla="val 52602"/>
                  <a:gd name="adj2" fmla="val 59572"/>
                </a:avLst>
              </a:prstGeom>
              <a:solidFill>
                <a:srgbClr val="009DDC"/>
              </a:solidFill>
              <a:ln w="9525">
                <a:noFill/>
                <a:miter lim="800000"/>
                <a:headEnd/>
                <a:tailEnd/>
              </a:ln>
              <a:effectLst>
                <a:outerShdw blurRad="38100" dist="25400" dir="2700000" sx="99000" sy="99000" algn="ctr" rotWithShape="0">
                  <a:srgbClr val="000000">
                    <a:alpha val="75000"/>
                  </a:srgbClr>
                </a:outerShdw>
              </a:effec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6" name="AutoShape 304">
                <a:extLst>
                  <a:ext uri="{FF2B5EF4-FFF2-40B4-BE49-F238E27FC236}">
                    <a16:creationId xmlns:a16="http://schemas.microsoft.com/office/drawing/2014/main" id="{FB7AA35B-2284-476E-ABE6-7E43CD1B50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2274399">
                <a:off x="7597579" y="3064480"/>
                <a:ext cx="348870" cy="151067"/>
              </a:xfrm>
              <a:prstGeom prst="rightArrow">
                <a:avLst>
                  <a:gd name="adj1" fmla="val 52602"/>
                  <a:gd name="adj2" fmla="val 59572"/>
                </a:avLst>
              </a:prstGeom>
              <a:solidFill>
                <a:srgbClr val="009DDC"/>
              </a:solidFill>
              <a:ln w="9525">
                <a:noFill/>
                <a:miter lim="800000"/>
                <a:headEnd/>
                <a:tailEnd/>
              </a:ln>
              <a:effectLst>
                <a:outerShdw blurRad="38100" dist="25400" dir="2700000" sx="99000" sy="99000" algn="ctr" rotWithShape="0">
                  <a:srgbClr val="000000">
                    <a:alpha val="75000"/>
                  </a:srgbClr>
                </a:outerShdw>
              </a:effec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7" name="AutoShape 304">
                <a:extLst>
                  <a:ext uri="{FF2B5EF4-FFF2-40B4-BE49-F238E27FC236}">
                    <a16:creationId xmlns:a16="http://schemas.microsoft.com/office/drawing/2014/main" id="{B865914C-8605-4923-8623-48B76BC52A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8577076">
                <a:off x="6895965" y="3689878"/>
                <a:ext cx="348870" cy="151067"/>
              </a:xfrm>
              <a:prstGeom prst="rightArrow">
                <a:avLst>
                  <a:gd name="adj1" fmla="val 52602"/>
                  <a:gd name="adj2" fmla="val 59572"/>
                </a:avLst>
              </a:prstGeom>
              <a:solidFill>
                <a:srgbClr val="009DDC"/>
              </a:solidFill>
              <a:ln w="9525">
                <a:noFill/>
                <a:miter lim="800000"/>
                <a:headEnd/>
                <a:tailEnd/>
              </a:ln>
              <a:effectLst>
                <a:outerShdw blurRad="38100" dist="25400" dir="2700000" sx="99000" sy="99000" algn="ctr" rotWithShape="0">
                  <a:srgbClr val="000000">
                    <a:alpha val="75000"/>
                  </a:srgbClr>
                </a:outerShdw>
              </a:effec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8" name="AutoShape 304">
                <a:extLst>
                  <a:ext uri="{FF2B5EF4-FFF2-40B4-BE49-F238E27FC236}">
                    <a16:creationId xmlns:a16="http://schemas.microsoft.com/office/drawing/2014/main" id="{7658922C-1FA9-414C-8237-3CE837A7DC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2034747">
                <a:off x="7556547" y="4214409"/>
                <a:ext cx="348870" cy="151067"/>
              </a:xfrm>
              <a:prstGeom prst="rightArrow">
                <a:avLst>
                  <a:gd name="adj1" fmla="val 52602"/>
                  <a:gd name="adj2" fmla="val 59572"/>
                </a:avLst>
              </a:prstGeom>
              <a:solidFill>
                <a:srgbClr val="009DDC"/>
              </a:solidFill>
              <a:ln w="9525">
                <a:noFill/>
                <a:miter lim="800000"/>
                <a:headEnd/>
                <a:tailEnd/>
              </a:ln>
              <a:effectLst>
                <a:outerShdw blurRad="38100" dist="25400" dir="2700000" sx="99000" sy="99000" algn="ctr" rotWithShape="0">
                  <a:srgbClr val="000000">
                    <a:alpha val="75000"/>
                  </a:srgbClr>
                </a:outerShdw>
              </a:effec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9" name="AutoShape 304">
                <a:extLst>
                  <a:ext uri="{FF2B5EF4-FFF2-40B4-BE49-F238E27FC236}">
                    <a16:creationId xmlns:a16="http://schemas.microsoft.com/office/drawing/2014/main" id="{02B35FB9-25A2-49C3-AF30-A1E68827C4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9295014">
                <a:off x="1744377" y="2029460"/>
                <a:ext cx="2685141" cy="228130"/>
              </a:xfrm>
              <a:prstGeom prst="rightArrow">
                <a:avLst>
                  <a:gd name="adj1" fmla="val 52602"/>
                  <a:gd name="adj2" fmla="val 59572"/>
                </a:avLst>
              </a:prstGeom>
              <a:solidFill>
                <a:srgbClr val="009DDC"/>
              </a:solidFill>
              <a:ln w="9525">
                <a:noFill/>
                <a:miter lim="800000"/>
                <a:headEnd/>
                <a:tailEnd/>
              </a:ln>
              <a:effectLst>
                <a:outerShdw blurRad="38100" dist="25400" dir="2700000" sx="99000" sy="99000" algn="ctr" rotWithShape="0">
                  <a:srgbClr val="000000">
                    <a:alpha val="75000"/>
                  </a:srgbClr>
                </a:outerShdw>
              </a:effec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0" name="AutoShape 304">
                <a:extLst>
                  <a:ext uri="{FF2B5EF4-FFF2-40B4-BE49-F238E27FC236}">
                    <a16:creationId xmlns:a16="http://schemas.microsoft.com/office/drawing/2014/main" id="{3283C971-FBD9-4925-B953-5CAB6EF688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2304986" flipH="1">
                <a:off x="4111068" y="2032427"/>
                <a:ext cx="2685141" cy="228130"/>
              </a:xfrm>
              <a:prstGeom prst="rightArrow">
                <a:avLst>
                  <a:gd name="adj1" fmla="val 52602"/>
                  <a:gd name="adj2" fmla="val 59572"/>
                </a:avLst>
              </a:prstGeom>
              <a:solidFill>
                <a:srgbClr val="009DDC"/>
              </a:solidFill>
              <a:ln w="9525">
                <a:noFill/>
                <a:miter lim="800000"/>
                <a:headEnd/>
                <a:tailEnd/>
              </a:ln>
              <a:effectLst>
                <a:outerShdw blurRad="38100" dist="25400" dir="2700000" sx="99000" sy="99000" algn="ctr" rotWithShape="0">
                  <a:srgbClr val="000000">
                    <a:alpha val="75000"/>
                  </a:srgbClr>
                </a:outerShdw>
              </a:effec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1" name="AutoShape 304">
                <a:extLst>
                  <a:ext uri="{FF2B5EF4-FFF2-40B4-BE49-F238E27FC236}">
                    <a16:creationId xmlns:a16="http://schemas.microsoft.com/office/drawing/2014/main" id="{5D0FCCE6-FF99-4619-8785-92DC8CB268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>
                <a:off x="3681607" y="2008094"/>
                <a:ext cx="1164195" cy="196380"/>
              </a:xfrm>
              <a:prstGeom prst="rightArrow">
                <a:avLst>
                  <a:gd name="adj1" fmla="val 52602"/>
                  <a:gd name="adj2" fmla="val 59572"/>
                </a:avLst>
              </a:prstGeom>
              <a:solidFill>
                <a:srgbClr val="009DDC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2" name="Text Box 307">
                <a:extLst>
                  <a:ext uri="{FF2B5EF4-FFF2-40B4-BE49-F238E27FC236}">
                    <a16:creationId xmlns:a16="http://schemas.microsoft.com/office/drawing/2014/main" id="{5B84E874-D2B1-4084-851E-C63A63E95F9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44797" y="5468543"/>
                <a:ext cx="1490662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cs typeface="Calibri"/>
                  </a:rPr>
                  <a:t>Class 1</a:t>
                </a:r>
              </a:p>
            </p:txBody>
          </p:sp>
          <p:sp>
            <p:nvSpPr>
              <p:cNvPr id="23" name="Text Box 307">
                <a:extLst>
                  <a:ext uri="{FF2B5EF4-FFF2-40B4-BE49-F238E27FC236}">
                    <a16:creationId xmlns:a16="http://schemas.microsoft.com/office/drawing/2014/main" id="{2E72C405-23E5-4017-937C-F8EFF3561AF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72958" y="5469909"/>
                <a:ext cx="1490662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cs typeface="Calibri"/>
                  </a:rPr>
                  <a:t>Class 0</a:t>
                </a:r>
              </a:p>
            </p:txBody>
          </p:sp>
          <p:sp>
            <p:nvSpPr>
              <p:cNvPr id="24" name="Text Box 307">
                <a:extLst>
                  <a:ext uri="{FF2B5EF4-FFF2-40B4-BE49-F238E27FC236}">
                    <a16:creationId xmlns:a16="http://schemas.microsoft.com/office/drawing/2014/main" id="{BE2B2570-61F3-48D4-9905-698202C92A5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414111" y="5446086"/>
                <a:ext cx="1490662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cs typeface="Calibri"/>
                  </a:rPr>
                  <a:t>Class 0</a:t>
                </a:r>
              </a:p>
            </p:txBody>
          </p:sp>
          <p:sp>
            <p:nvSpPr>
              <p:cNvPr id="25" name="Text Box 307">
                <a:extLst>
                  <a:ext uri="{FF2B5EF4-FFF2-40B4-BE49-F238E27FC236}">
                    <a16:creationId xmlns:a16="http://schemas.microsoft.com/office/drawing/2014/main" id="{4A8F54C8-AFED-43BE-866F-0401FC6B86C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21486" y="5984993"/>
                <a:ext cx="2085829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cs typeface="Calibri"/>
                  </a:rPr>
                  <a:t>Mode = Class 0</a:t>
                </a:r>
              </a:p>
            </p:txBody>
          </p:sp>
          <p:sp>
            <p:nvSpPr>
              <p:cNvPr id="26" name="Text Box 307">
                <a:extLst>
                  <a:ext uri="{FF2B5EF4-FFF2-40B4-BE49-F238E27FC236}">
                    <a16:creationId xmlns:a16="http://schemas.microsoft.com/office/drawing/2014/main" id="{705EFC94-7FAD-4D46-929B-C64D76EC2E3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18688" y="1065612"/>
                <a:ext cx="1490662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cs typeface="Calibri"/>
                  </a:rPr>
                  <a:t>Data Example</a:t>
                </a:r>
              </a:p>
            </p:txBody>
          </p:sp>
        </p:grpSp>
        <p:sp>
          <p:nvSpPr>
            <p:cNvPr id="66" name="Rectangle: Rounded Corners 65">
              <a:extLst>
                <a:ext uri="{FF2B5EF4-FFF2-40B4-BE49-F238E27FC236}">
                  <a16:creationId xmlns:a16="http://schemas.microsoft.com/office/drawing/2014/main" id="{BC4680DC-3B84-4409-ABD2-38BE1DB4F4B4}"/>
                </a:ext>
              </a:extLst>
            </p:cNvPr>
            <p:cNvSpPr/>
            <p:nvPr/>
          </p:nvSpPr>
          <p:spPr>
            <a:xfrm>
              <a:off x="349224" y="3339565"/>
              <a:ext cx="800802" cy="305067"/>
            </a:xfrm>
            <a:prstGeom prst="roundRect">
              <a:avLst/>
            </a:prstGeom>
            <a:solidFill>
              <a:srgbClr val="1C3863"/>
            </a:solidFill>
            <a:ln w="28575" cap="flat" cmpd="sng" algn="ctr">
              <a:noFill/>
              <a:prstDash val="soli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74A15D02-EC9D-4759-A41A-A5C36181026A}"/>
                </a:ext>
              </a:extLst>
            </p:cNvPr>
            <p:cNvSpPr/>
            <p:nvPr/>
          </p:nvSpPr>
          <p:spPr>
            <a:xfrm>
              <a:off x="-256803" y="3839163"/>
              <a:ext cx="549312" cy="39763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28575" cap="flat" cmpd="sng" algn="ctr">
              <a:noFill/>
              <a:prstDash val="soli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24B6E072-6F48-48CC-B554-7D1511A84F4E}"/>
                </a:ext>
              </a:extLst>
            </p:cNvPr>
            <p:cNvCxnSpPr>
              <a:cxnSpLocks/>
              <a:stCxn id="66" idx="2"/>
              <a:endCxn id="67" idx="7"/>
            </p:cNvCxnSpPr>
            <p:nvPr/>
          </p:nvCxnSpPr>
          <p:spPr>
            <a:xfrm flipH="1">
              <a:off x="212064" y="3644632"/>
              <a:ext cx="537561" cy="252763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Rectangle: Rounded Corners 71">
              <a:extLst>
                <a:ext uri="{FF2B5EF4-FFF2-40B4-BE49-F238E27FC236}">
                  <a16:creationId xmlns:a16="http://schemas.microsoft.com/office/drawing/2014/main" id="{CB44DE63-E7A1-4CA7-B746-76DFE6AC87B5}"/>
                </a:ext>
              </a:extLst>
            </p:cNvPr>
            <p:cNvSpPr/>
            <p:nvPr/>
          </p:nvSpPr>
          <p:spPr>
            <a:xfrm>
              <a:off x="6126783" y="4518849"/>
              <a:ext cx="800802" cy="305067"/>
            </a:xfrm>
            <a:prstGeom prst="roundRect">
              <a:avLst/>
            </a:prstGeom>
            <a:solidFill>
              <a:srgbClr val="1C3863"/>
            </a:solidFill>
            <a:ln w="28575" cap="flat" cmpd="sng" algn="ctr">
              <a:noFill/>
              <a:prstDash val="soli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4E0CBBD6-8EA0-4B1B-92EA-DC7E4534ECC3}"/>
                </a:ext>
              </a:extLst>
            </p:cNvPr>
            <p:cNvSpPr/>
            <p:nvPr/>
          </p:nvSpPr>
          <p:spPr>
            <a:xfrm>
              <a:off x="5504178" y="5040202"/>
              <a:ext cx="548168" cy="39801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28575" cap="flat" cmpd="sng" algn="ctr">
              <a:noFill/>
              <a:prstDash val="soli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343C44D1-D784-4AF6-8AA1-190F23C6EDC1}"/>
                </a:ext>
              </a:extLst>
            </p:cNvPr>
            <p:cNvCxnSpPr/>
            <p:nvPr/>
          </p:nvCxnSpPr>
          <p:spPr>
            <a:xfrm flipH="1">
              <a:off x="5989277" y="4823103"/>
              <a:ext cx="536384" cy="281234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7768782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B723F93-39B4-4D7D-B2DC-4396BF42D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43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4EC63D-1C67-4098-9B30-D612179F0F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Past trees influence how new trees are built.</a:t>
            </a:r>
          </a:p>
          <a:p>
            <a:pPr lvl="1"/>
            <a:r>
              <a:rPr lang="en-US" dirty="0"/>
              <a:t>Different than random forests, which build trees independently.</a:t>
            </a:r>
          </a:p>
          <a:p>
            <a:r>
              <a:rPr lang="en-US" dirty="0"/>
              <a:t>Builds weak learners, which eventually lead to strong learners.</a:t>
            </a:r>
          </a:p>
          <a:p>
            <a:r>
              <a:rPr lang="en-US" dirty="0"/>
              <a:t>Starts by generating a base classification probability for initial decision tree: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Example: 5 returning customers, 3 not returning.</a:t>
            </a:r>
          </a:p>
          <a:p>
            <a:pPr lvl="1"/>
            <a:r>
              <a:rPr lang="en-US" dirty="0"/>
              <a:t>Probability is </a:t>
            </a:r>
            <a:r>
              <a:rPr lang="en-US" b="1" dirty="0"/>
              <a:t>0.625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Initial tree makes this estimation for all examples.</a:t>
            </a:r>
          </a:p>
          <a:p>
            <a:pPr lvl="1"/>
            <a:r>
              <a:rPr lang="en-US" dirty="0"/>
              <a:t>All customers are predicted to return.</a:t>
            </a:r>
          </a:p>
          <a:p>
            <a:pPr lvl="1"/>
            <a:r>
              <a:rPr lang="en-US" dirty="0"/>
              <a:t>A weak learner at this point.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EB874D-72E4-4980-B1D7-E441DE295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Boosting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2A67EF-2B68-42F4-99E6-170ED5E6E71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dirty="0"/>
              <a:t>Gradient boosting</a:t>
            </a:r>
            <a:r>
              <a:rPr lang="en-US" dirty="0"/>
              <a:t>: An ensemble algorithm that builds decision trees iteratively, where each new tree reduces the errors of the previous tree.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C420F68-C042-417C-ACE0-920A7D4EB525}"/>
              </a:ext>
            </a:extLst>
          </p:cNvPr>
          <p:cNvSpPr/>
          <p:nvPr/>
        </p:nvSpPr>
        <p:spPr>
          <a:xfrm>
            <a:off x="3135086" y="3440787"/>
            <a:ext cx="2821577" cy="1026710"/>
          </a:xfrm>
          <a:prstGeom prst="roundRect">
            <a:avLst>
              <a:gd name="adj" fmla="val 6571"/>
            </a:avLst>
          </a:prstGeom>
          <a:solidFill>
            <a:schemeClr val="tx1">
              <a:lumMod val="85000"/>
              <a:lumOff val="15000"/>
            </a:schemeClr>
          </a:solidFill>
          <a:ln w="2857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14400"/>
            <a:endParaRPr lang="en-US" sz="1100" b="1" kern="0" dirty="0">
              <a:solidFill>
                <a:srgbClr val="FF0000"/>
              </a:solidFill>
              <a:latin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FA71C99-AB1E-405C-A4B1-B8F99ACE9155}"/>
                  </a:ext>
                </a:extLst>
              </p:cNvPr>
              <p:cNvSpPr txBox="1"/>
              <p:nvPr/>
            </p:nvSpPr>
            <p:spPr>
              <a:xfrm>
                <a:off x="3639472" y="3658323"/>
                <a:ext cx="1812804" cy="5916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func>
                                <m:func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𝑜𝑑𝑑𝑠</m:t>
                                      </m:r>
                                    </m:e>
                                  </m:d>
                                </m:e>
                              </m:func>
                            </m:sup>
                          </m:sSup>
                        </m:num>
                        <m:den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func>
                                <m:func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𝑜𝑑𝑑𝑠</m:t>
                                      </m:r>
                                    </m:e>
                                  </m:d>
                                </m:e>
                              </m:func>
                            </m:sup>
                          </m:sSup>
                        </m:den>
                      </m:f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FA71C99-AB1E-405C-A4B1-B8F99ACE91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9472" y="3658323"/>
                <a:ext cx="1812804" cy="59163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992610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2E34605-4932-4C66-A49D-9BBE320B6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44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84A0E948-45AE-4517-917A-1983997782B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Probabilities are subtracted from class label values to get </a:t>
                </a:r>
                <a:r>
                  <a:rPr lang="en-US" i="1" dirty="0"/>
                  <a:t>residuals</a:t>
                </a:r>
                <a:r>
                  <a:rPr lang="en-US" dirty="0"/>
                  <a:t>.</a:t>
                </a:r>
              </a:p>
              <a:p>
                <a:pPr lvl="1"/>
                <a:r>
                  <a:rPr lang="en-US" dirty="0"/>
                  <a:t>Returning customer: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−0.625=0.375</m:t>
                    </m:r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lvl="1"/>
                <a:r>
                  <a:rPr lang="en-US" dirty="0"/>
                  <a:t>Non-returning customer: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−0.625=−0.625</m:t>
                    </m:r>
                  </m:oMath>
                </a14:m>
                <a:endParaRPr lang="en-US" dirty="0"/>
              </a:p>
              <a:p>
                <a:r>
                  <a:rPr lang="en-US" dirty="0"/>
                  <a:t>Next step is to build tree that tries to estimate residuals at each leaf: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𝑅𝑒𝑠𝑖𝑑𝑢𝑎𝑙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residual score at current leaf.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/>
                  <a:t> is previous tree's probability score.</a:t>
                </a:r>
              </a:p>
              <a:p>
                <a:r>
                  <a:rPr lang="en-US" dirty="0"/>
                  <a:t>If leaf has residual of 0.375, new estimated residual is </a:t>
                </a:r>
                <a:r>
                  <a:rPr lang="en-US" b="1" dirty="0"/>
                  <a:t>1.6</a:t>
                </a:r>
                <a:r>
                  <a:rPr lang="en-US" dirty="0"/>
                  <a:t>.</a:t>
                </a:r>
              </a:p>
              <a:p>
                <a:r>
                  <a:rPr lang="en-US" dirty="0"/>
                  <a:t>Process is repeated for all other leaves.</a:t>
                </a:r>
              </a:p>
            </p:txBody>
          </p:sp>
        </mc:Choice>
        <mc:Fallback xmlns="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84A0E948-45AE-4517-917A-1983997782B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32" t="-7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5">
            <a:extLst>
              <a:ext uri="{FF2B5EF4-FFF2-40B4-BE49-F238E27FC236}">
                <a16:creationId xmlns:a16="http://schemas.microsoft.com/office/drawing/2014/main" id="{C8648E24-595F-4DC3-B5AB-6DA1FAB7A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Boosting: Residuals (Slide 1 of 2)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43CE97E-AA36-4045-A1F2-DD20D6CCF929}"/>
              </a:ext>
            </a:extLst>
          </p:cNvPr>
          <p:cNvSpPr/>
          <p:nvPr/>
        </p:nvSpPr>
        <p:spPr>
          <a:xfrm>
            <a:off x="3135086" y="2848601"/>
            <a:ext cx="2821577" cy="1026710"/>
          </a:xfrm>
          <a:prstGeom prst="roundRect">
            <a:avLst>
              <a:gd name="adj" fmla="val 6571"/>
            </a:avLst>
          </a:prstGeom>
          <a:solidFill>
            <a:schemeClr val="tx1">
              <a:lumMod val="85000"/>
              <a:lumOff val="15000"/>
            </a:schemeClr>
          </a:solidFill>
          <a:ln w="2857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14400"/>
            <a:endParaRPr lang="en-US" sz="1100" b="1" kern="0" dirty="0">
              <a:solidFill>
                <a:srgbClr val="FF0000"/>
              </a:solidFill>
              <a:latin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241D6BF-8B89-4A46-A980-B51D7049875D}"/>
                  </a:ext>
                </a:extLst>
              </p:cNvPr>
              <p:cNvSpPr txBox="1"/>
              <p:nvPr/>
            </p:nvSpPr>
            <p:spPr>
              <a:xfrm>
                <a:off x="3546594" y="3070818"/>
                <a:ext cx="1998560" cy="5822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𝑅𝑒𝑠𝑖𝑑𝑢𝑎𝑙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1−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  <m:r>
                                            <a:rPr lang="en-US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</m:nary>
                        </m:den>
                      </m:f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241D6BF-8B89-4A46-A980-B51D704987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6594" y="3070818"/>
                <a:ext cx="1998560" cy="5822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220485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B9588AB-779E-4956-BE91-F7360F23F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45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0FD62EA-A552-4C6F-B393-FDC44334F7F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Data examples are then fed through the tree to generate new probabilities: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is estimation probability from base estimator.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l-GR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en-US" dirty="0"/>
                  <a:t> is learning rate to reduce bias/overfitting.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𝑅𝑒𝑠𝑖𝑑𝑢𝑎𝑙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residual score at leaf data example is in.</a:t>
                </a:r>
              </a:p>
              <a:p>
                <a:r>
                  <a:rPr lang="en-US" dirty="0"/>
                  <a:t>With a learning rate of 0.1 for the same leaf as before,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𝑜𝑑𝑑𝑠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=0.785</m:t>
                        </m:r>
                      </m:e>
                    </m:func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Put this through logistic function as before to get </a:t>
                </a:r>
                <a:r>
                  <a:rPr lang="en-US" b="1" dirty="0"/>
                  <a:t>~0.687</a:t>
                </a:r>
                <a:r>
                  <a:rPr lang="en-US" dirty="0"/>
                  <a:t>.</a:t>
                </a:r>
              </a:p>
              <a:p>
                <a:r>
                  <a:rPr lang="en-US" dirty="0"/>
                  <a:t>New residuals are calculated based on new probabilities.</a:t>
                </a:r>
              </a:p>
              <a:p>
                <a:r>
                  <a:rPr lang="en-US" dirty="0"/>
                  <a:t>Then passed to next tree, and so on, until stopping criterion met.</a:t>
                </a:r>
              </a:p>
              <a:p>
                <a:pPr lvl="1"/>
                <a:r>
                  <a:rPr lang="en-US" dirty="0"/>
                  <a:t>Residuals get close to zero or maximum trees reached.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0FD62EA-A552-4C6F-B393-FDC44334F7F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32" t="-7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3">
            <a:extLst>
              <a:ext uri="{FF2B5EF4-FFF2-40B4-BE49-F238E27FC236}">
                <a16:creationId xmlns:a16="http://schemas.microsoft.com/office/drawing/2014/main" id="{3AE4DB44-01B8-4167-9B9C-F8A6B8500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Boosting: Residuals (Slide 2 of 2)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18FF22D-756F-4004-A5E2-AC6A9400E38B}"/>
              </a:ext>
            </a:extLst>
          </p:cNvPr>
          <p:cNvSpPr/>
          <p:nvPr/>
        </p:nvSpPr>
        <p:spPr>
          <a:xfrm>
            <a:off x="3135086" y="1960325"/>
            <a:ext cx="2821577" cy="1026710"/>
          </a:xfrm>
          <a:prstGeom prst="roundRect">
            <a:avLst>
              <a:gd name="adj" fmla="val 6571"/>
            </a:avLst>
          </a:prstGeom>
          <a:solidFill>
            <a:schemeClr val="tx1">
              <a:lumMod val="85000"/>
              <a:lumOff val="15000"/>
            </a:schemeClr>
          </a:solidFill>
          <a:ln w="2857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14400"/>
            <a:endParaRPr lang="en-US" sz="1100" b="1" kern="0" dirty="0">
              <a:solidFill>
                <a:srgbClr val="FF0000"/>
              </a:solidFill>
              <a:latin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D286437-D745-4F3F-AAF7-090FFE704A9E}"/>
                  </a:ext>
                </a:extLst>
              </p:cNvPr>
              <p:cNvSpPr txBox="1"/>
              <p:nvPr/>
            </p:nvSpPr>
            <p:spPr>
              <a:xfrm>
                <a:off x="3531430" y="2263725"/>
                <a:ext cx="202888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l-G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𝜂</m:t>
                          </m:r>
                          <m:r>
                            <a:rPr lang="el-GR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l-GR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𝑅𝑒𝑠𝑖𝑑𝑢𝑎𝑙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D286437-D745-4F3F-AAF7-090FFE704A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1430" y="2263725"/>
                <a:ext cx="2028889" cy="276999"/>
              </a:xfrm>
              <a:prstGeom prst="rect">
                <a:avLst/>
              </a:prstGeom>
              <a:blipFill>
                <a:blip r:embed="rId3"/>
                <a:stretch>
                  <a:fillRect l="-2402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489562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C9B357D-B430-42E4-925E-4E5ABB476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46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388195E-FDD0-4A1E-BB07-1007593F71F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Final estimation adds up weighted residuals for all trees, plus base probability, to get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𝑜𝑑𝑑𝑠</m:t>
                            </m:r>
                          </m:e>
                        </m:d>
                      </m:e>
                    </m:func>
                  </m:oMath>
                </a14:m>
                <a:endParaRPr lang="en-US" dirty="0"/>
              </a:p>
              <a:p>
                <a:r>
                  <a:rPr lang="en-US" dirty="0"/>
                  <a:t>Run through logistic function to get probability for unseen data example.</a:t>
                </a:r>
              </a:p>
              <a:p>
                <a:pPr lvl="1"/>
                <a:r>
                  <a:rPr lang="en-US" dirty="0"/>
                  <a:t>If &gt; 0.5, predict customer to return.</a:t>
                </a:r>
              </a:p>
              <a:p>
                <a:pPr lvl="1"/>
                <a:r>
                  <a:rPr lang="en-US" dirty="0"/>
                  <a:t>If &lt; 0.5, predict customer not to return.</a:t>
                </a:r>
              </a:p>
              <a:p>
                <a:r>
                  <a:rPr lang="en-US" dirty="0"/>
                  <a:t>Gradient boosting can lead to better performance than random forests.</a:t>
                </a:r>
              </a:p>
              <a:p>
                <a:pPr lvl="1"/>
                <a:r>
                  <a:rPr lang="en-US" dirty="0"/>
                  <a:t>Especially with unbalanced datasets.</a:t>
                </a:r>
              </a:p>
              <a:p>
                <a:r>
                  <a:rPr lang="en-US" dirty="0"/>
                  <a:t>Disadvantages:</a:t>
                </a:r>
              </a:p>
              <a:p>
                <a:pPr lvl="1"/>
                <a:r>
                  <a:rPr lang="en-US" dirty="0"/>
                  <a:t>Highly susceptible to overfitting when data is noisy.</a:t>
                </a:r>
              </a:p>
              <a:p>
                <a:pPr lvl="1"/>
                <a:r>
                  <a:rPr lang="en-US" dirty="0"/>
                  <a:t>Can take longer to train.</a:t>
                </a:r>
              </a:p>
              <a:p>
                <a:pPr lvl="1"/>
                <a:r>
                  <a:rPr lang="en-US" dirty="0"/>
                  <a:t>Difficult to tune.</a:t>
                </a:r>
              </a:p>
              <a:p>
                <a:r>
                  <a:rPr lang="en-US" dirty="0"/>
                  <a:t>Real-world applications:</a:t>
                </a:r>
              </a:p>
              <a:p>
                <a:pPr lvl="1"/>
                <a:r>
                  <a:rPr lang="en-US" dirty="0"/>
                  <a:t>Page ranking for search engines.</a:t>
                </a:r>
              </a:p>
              <a:p>
                <a:pPr lvl="1"/>
                <a:r>
                  <a:rPr lang="en-US" dirty="0"/>
                  <a:t>Realtime risk assessment.</a:t>
                </a:r>
              </a:p>
              <a:p>
                <a:pPr lvl="1"/>
                <a:r>
                  <a:rPr lang="en-US" dirty="0"/>
                  <a:t>Scientific data analysis.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388195E-FDD0-4A1E-BB07-1007593F71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32" t="-743" r="-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3">
            <a:extLst>
              <a:ext uri="{FF2B5EF4-FFF2-40B4-BE49-F238E27FC236}">
                <a16:creationId xmlns:a16="http://schemas.microsoft.com/office/drawing/2014/main" id="{9D7C309A-17B6-4B5D-8338-0C64FE327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Boosting: Estimations</a:t>
            </a:r>
          </a:p>
        </p:txBody>
      </p:sp>
    </p:spTree>
    <p:extLst>
      <p:ext uri="{BB962C8B-B14F-4D97-AF65-F5344CB8AC3E}">
        <p14:creationId xmlns:p14="http://schemas.microsoft.com/office/powerpoint/2010/main" val="394888492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E5D023D-C50A-43D6-8F3F-6B2EEC10C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A444E7-9DD4-4F04-BFEB-899198D6F6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dirty="0"/>
              <a:t>Decision trees:</a:t>
            </a:r>
          </a:p>
          <a:p>
            <a:pPr lvl="1"/>
            <a:r>
              <a:rPr lang="en-US" sz="1400" dirty="0"/>
              <a:t>Use decision trees for keeping a model simple and easy to understand.</a:t>
            </a:r>
          </a:p>
          <a:p>
            <a:pPr lvl="1"/>
            <a:r>
              <a:rPr lang="en-US" sz="1400" dirty="0"/>
              <a:t>Consider that you may not need to prepare the data as much as with other algorithms.</a:t>
            </a:r>
          </a:p>
          <a:p>
            <a:pPr lvl="1"/>
            <a:r>
              <a:rPr lang="en-US" sz="1400" dirty="0"/>
              <a:t>Consider one-hot encoding categorical variables first.</a:t>
            </a:r>
          </a:p>
          <a:p>
            <a:pPr lvl="1"/>
            <a:r>
              <a:rPr lang="en-US" sz="1400" dirty="0"/>
              <a:t>Consider that you may need to discretize continuous variables.</a:t>
            </a:r>
          </a:p>
          <a:p>
            <a:pPr lvl="1"/>
            <a:r>
              <a:rPr lang="en-US" sz="1400" dirty="0"/>
              <a:t>Be aware that they are prone to overfitting.</a:t>
            </a:r>
          </a:p>
          <a:p>
            <a:pPr lvl="1"/>
            <a:r>
              <a:rPr lang="en-US" sz="1400" dirty="0"/>
              <a:t>Perform pre-pruning techniques to reduce overfitting.</a:t>
            </a:r>
          </a:p>
          <a:p>
            <a:pPr lvl="1"/>
            <a:r>
              <a:rPr lang="en-US" sz="1400" dirty="0"/>
              <a:t>Use post-pruning methods to reduce overfitting as well.</a:t>
            </a:r>
          </a:p>
          <a:p>
            <a:r>
              <a:rPr lang="en-US" sz="1600" dirty="0"/>
              <a:t>Random forests:</a:t>
            </a:r>
          </a:p>
          <a:p>
            <a:pPr lvl="1"/>
            <a:r>
              <a:rPr lang="en-US" sz="1400" dirty="0"/>
              <a:t>Use random forests to improve estimative skill and reduce overfitting.</a:t>
            </a:r>
          </a:p>
          <a:p>
            <a:pPr lvl="1"/>
            <a:r>
              <a:rPr lang="en-US" sz="1400" dirty="0"/>
              <a:t>Use bagging to perform data sampling.</a:t>
            </a:r>
          </a:p>
          <a:p>
            <a:pPr lvl="1"/>
            <a:r>
              <a:rPr lang="en-US" sz="1400" dirty="0"/>
              <a:t>Consider that cross-validation is unnecessary with bagging.</a:t>
            </a:r>
          </a:p>
          <a:p>
            <a:pPr lvl="1"/>
            <a:r>
              <a:rPr lang="en-US" sz="1400" dirty="0"/>
              <a:t>Use most of the same pre-pruning hyperparameters as with decision trees.</a:t>
            </a:r>
          </a:p>
          <a:p>
            <a:pPr lvl="1"/>
            <a:r>
              <a:rPr lang="en-US" sz="1400" dirty="0"/>
              <a:t>Consider limiting the number of trees in the forest to a few hundred.</a:t>
            </a:r>
          </a:p>
          <a:p>
            <a:pPr lvl="1"/>
            <a:r>
              <a:rPr lang="en-US" sz="1400" dirty="0"/>
              <a:t>Use random forests for feature selection.</a:t>
            </a:r>
          </a:p>
          <a:p>
            <a:r>
              <a:rPr lang="en-US" sz="1600" dirty="0"/>
              <a:t>Gradient boosting:</a:t>
            </a:r>
          </a:p>
          <a:p>
            <a:pPr lvl="1"/>
            <a:r>
              <a:rPr lang="en-US" sz="1400" dirty="0"/>
              <a:t>Consider using over random forests if you have unbalanced data.</a:t>
            </a:r>
          </a:p>
          <a:p>
            <a:pPr lvl="1"/>
            <a:r>
              <a:rPr lang="en-US" sz="1400" dirty="0"/>
              <a:t>Be aware of its tendency to overfit to noisy data.</a:t>
            </a:r>
          </a:p>
          <a:p>
            <a:pPr lvl="1"/>
            <a:r>
              <a:rPr lang="en-US" sz="1400" dirty="0"/>
              <a:t>Be aware that it can take longer to train.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D2E7072-B4D6-4E7F-81AE-824DFE855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Guidelines for Training Classification Decision Trees and Ensemble Models</a:t>
            </a:r>
          </a:p>
        </p:txBody>
      </p:sp>
    </p:spTree>
    <p:extLst>
      <p:ext uri="{BB962C8B-B14F-4D97-AF65-F5344CB8AC3E}">
        <p14:creationId xmlns:p14="http://schemas.microsoft.com/office/powerpoint/2010/main" val="280967260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F3BA112-AA2E-4EFF-9083-1EFA5C044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CC86BA-3491-4725-BA75-C152BDA30A5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Training Classification Decision Trees and Ensemble Models</a:t>
            </a:r>
          </a:p>
        </p:txBody>
      </p:sp>
    </p:spTree>
    <p:extLst>
      <p:ext uri="{BB962C8B-B14F-4D97-AF65-F5344CB8AC3E}">
        <p14:creationId xmlns:p14="http://schemas.microsoft.com/office/powerpoint/2010/main" val="222868964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C5DEDE-F497-42F7-A6EF-C61E374AF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8036F8A-2DF8-48F5-9A15-A96D4D7E2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Hyperparameter Optimization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F7C89D19-53C9-425E-9B4B-7E2761E8C8A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dirty="0"/>
              <a:t>Hyperparameter optimization: </a:t>
            </a:r>
            <a:r>
              <a:rPr lang="en-US" dirty="0"/>
              <a:t>The process of repeatedly altering hyperparameters that an algorithm uses to train a model to determine the hyperparameters that lead to the best or desired level of model performance.</a:t>
            </a:r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0E92862F-95B0-476C-930B-0C34EF785C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925" y="2268888"/>
            <a:ext cx="8460150" cy="4013200"/>
          </a:xfrm>
        </p:spPr>
        <p:txBody>
          <a:bodyPr/>
          <a:lstStyle/>
          <a:p>
            <a:r>
              <a:rPr lang="en-US" dirty="0"/>
              <a:t>You can try tuning the hyperparameters manually.</a:t>
            </a:r>
          </a:p>
          <a:p>
            <a:pPr lvl="1"/>
            <a:r>
              <a:rPr lang="en-US" dirty="0"/>
              <a:t>This can get tedious and is prone to error.</a:t>
            </a:r>
          </a:p>
          <a:p>
            <a:r>
              <a:rPr lang="en-US" dirty="0"/>
              <a:t>Automated optimization methods:</a:t>
            </a:r>
          </a:p>
          <a:p>
            <a:pPr lvl="1"/>
            <a:r>
              <a:rPr lang="en-US" dirty="0"/>
              <a:t>Grid search</a:t>
            </a:r>
          </a:p>
          <a:p>
            <a:pPr lvl="1"/>
            <a:r>
              <a:rPr lang="en-US" dirty="0"/>
              <a:t>Randomized search</a:t>
            </a:r>
          </a:p>
          <a:p>
            <a:pPr lvl="1"/>
            <a:r>
              <a:rPr lang="en-US" dirty="0"/>
              <a:t>Bayesian optimization</a:t>
            </a:r>
          </a:p>
        </p:txBody>
      </p:sp>
    </p:spTree>
    <p:extLst>
      <p:ext uri="{BB962C8B-B14F-4D97-AF65-F5344CB8AC3E}">
        <p14:creationId xmlns:p14="http://schemas.microsoft.com/office/powerpoint/2010/main" val="2630654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5E3D437-F21E-406E-A24F-3F7200FC9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C61DD2-E7BE-4AA5-BF69-4F95247C3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5</a:t>
            </a:fld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4DC5047-8842-4B4C-93BE-C9D8A7AE60A8}"/>
              </a:ext>
            </a:extLst>
          </p:cNvPr>
          <p:cNvGrpSpPr/>
          <p:nvPr/>
        </p:nvGrpSpPr>
        <p:grpSpPr>
          <a:xfrm>
            <a:off x="7369502" y="1384313"/>
            <a:ext cx="1489825" cy="621696"/>
            <a:chOff x="7369502" y="1384313"/>
            <a:chExt cx="1489825" cy="621696"/>
          </a:xfrm>
        </p:grpSpPr>
        <p:sp>
          <p:nvSpPr>
            <p:cNvPr id="7" name="Text Box 307">
              <a:extLst>
                <a:ext uri="{FF2B5EF4-FFF2-40B4-BE49-F238E27FC236}">
                  <a16:creationId xmlns:a16="http://schemas.microsoft.com/office/drawing/2014/main" id="{D3531BA9-D752-452A-8E33-D32307CEB6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25565" y="1384313"/>
              <a:ext cx="1033762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cs typeface="Calibri"/>
                </a:rPr>
                <a:t>Data example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60876EED-CCE4-4F10-84C7-04167F3AD91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80381" y="1384313"/>
              <a:ext cx="275061" cy="276222"/>
            </a:xfrm>
            <a:prstGeom prst="ellipse">
              <a:avLst/>
            </a:prstGeom>
            <a:solidFill>
              <a:srgbClr val="01A1DD"/>
            </a:solidFill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70AB14E3-8911-4B1E-A590-8D9C6E7BBB54}"/>
                </a:ext>
              </a:extLst>
            </p:cNvPr>
            <p:cNvCxnSpPr>
              <a:cxnSpLocks/>
            </p:cNvCxnSpPr>
            <p:nvPr/>
          </p:nvCxnSpPr>
          <p:spPr>
            <a:xfrm>
              <a:off x="7369502" y="1876625"/>
              <a:ext cx="329856" cy="0"/>
            </a:xfrm>
            <a:prstGeom prst="line">
              <a:avLst/>
            </a:prstGeom>
            <a:ln w="28575">
              <a:solidFill>
                <a:srgbClr val="C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 Box 307">
              <a:extLst>
                <a:ext uri="{FF2B5EF4-FFF2-40B4-BE49-F238E27FC236}">
                  <a16:creationId xmlns:a16="http://schemas.microsoft.com/office/drawing/2014/main" id="{3F899708-DB7E-49E5-98B7-3DE542AFF5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21451" y="1744399"/>
              <a:ext cx="1033762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cs typeface="Calibri"/>
                </a:rPr>
                <a:t>Line of best fit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B771CE9-2945-4C65-BB59-3078F0A7663E}"/>
              </a:ext>
            </a:extLst>
          </p:cNvPr>
          <p:cNvGrpSpPr/>
          <p:nvPr/>
        </p:nvGrpSpPr>
        <p:grpSpPr>
          <a:xfrm>
            <a:off x="598467" y="2434856"/>
            <a:ext cx="8343514" cy="3722455"/>
            <a:chOff x="598467" y="2434856"/>
            <a:chExt cx="8343514" cy="3722455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D6817F7-5D64-4C53-9F7D-027DDF99D3B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01140" y="5386309"/>
              <a:ext cx="5639784" cy="0"/>
            </a:xfrm>
            <a:prstGeom prst="line">
              <a:avLst/>
            </a:prstGeom>
            <a:ln w="28575" cap="rnd">
              <a:solidFill>
                <a:schemeClr val="tx1"/>
              </a:solidFill>
              <a:head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BA3C2B7-7DBF-405E-AA30-D8328878F403}"/>
                </a:ext>
              </a:extLst>
            </p:cNvPr>
            <p:cNvSpPr txBox="1"/>
            <p:nvPr/>
          </p:nvSpPr>
          <p:spPr>
            <a:xfrm>
              <a:off x="3156067" y="5695646"/>
              <a:ext cx="23591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Satisfaction score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F4A17E8-F7C6-495F-992E-CD737AB7629F}"/>
                </a:ext>
              </a:extLst>
            </p:cNvPr>
            <p:cNvSpPr txBox="1"/>
            <p:nvPr/>
          </p:nvSpPr>
          <p:spPr>
            <a:xfrm rot="16200000">
              <a:off x="252612" y="3614545"/>
              <a:ext cx="152271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Return customer?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874E575-88BF-4AE5-8535-05995B7A9876}"/>
                </a:ext>
              </a:extLst>
            </p:cNvPr>
            <p:cNvSpPr txBox="1"/>
            <p:nvPr/>
          </p:nvSpPr>
          <p:spPr>
            <a:xfrm>
              <a:off x="598467" y="2473725"/>
              <a:ext cx="86517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1</a:t>
              </a:r>
              <a:r>
                <a:rPr lang="en-US" sz="2000" dirty="0"/>
                <a:t> (Yes)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0AB2831-94F8-4F67-9985-AE478B4275E5}"/>
                </a:ext>
              </a:extLst>
            </p:cNvPr>
            <p:cNvSpPr txBox="1"/>
            <p:nvPr/>
          </p:nvSpPr>
          <p:spPr>
            <a:xfrm>
              <a:off x="692533" y="5186254"/>
              <a:ext cx="82907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0</a:t>
              </a:r>
              <a:r>
                <a:rPr lang="en-US" sz="2000" dirty="0"/>
                <a:t> (No)</a:t>
              </a:r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94DFFF7-7C56-4DB6-9649-3E0FB50D7F7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63640" y="2669382"/>
              <a:ext cx="460853" cy="0"/>
            </a:xfrm>
            <a:prstGeom prst="line">
              <a:avLst/>
            </a:prstGeom>
            <a:ln w="28575" cap="rnd">
              <a:solidFill>
                <a:schemeClr val="tx1"/>
              </a:solidFill>
              <a:head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D295DEA8-4EC9-4AF8-BE8A-6BBA3B7A8C2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1766" y="5248198"/>
              <a:ext cx="275061" cy="276222"/>
            </a:xfrm>
            <a:prstGeom prst="ellipse">
              <a:avLst/>
            </a:prstGeom>
            <a:solidFill>
              <a:srgbClr val="01A1DD"/>
            </a:solidFill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D8BE96A-F0A3-4DE0-80AE-1A73D720BF0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21926" y="5254320"/>
              <a:ext cx="275061" cy="276222"/>
            </a:xfrm>
            <a:prstGeom prst="ellipse">
              <a:avLst/>
            </a:prstGeom>
            <a:solidFill>
              <a:srgbClr val="01A1DD"/>
            </a:solidFill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8D0D851-C2F8-46E8-96DA-210EA9EC0F4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22086" y="5248198"/>
              <a:ext cx="275061" cy="276222"/>
            </a:xfrm>
            <a:prstGeom prst="ellipse">
              <a:avLst/>
            </a:prstGeom>
            <a:solidFill>
              <a:srgbClr val="01A1DD"/>
            </a:solidFill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3E9F86D-7EC7-472E-AC61-06E74A76F1F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22246" y="5243800"/>
              <a:ext cx="275061" cy="276222"/>
            </a:xfrm>
            <a:prstGeom prst="ellipse">
              <a:avLst/>
            </a:prstGeom>
            <a:solidFill>
              <a:srgbClr val="01A1DD"/>
            </a:solidFill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4D24FA0A-EB3E-4B34-ADED-A7D9C03AC64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00653" y="2541791"/>
              <a:ext cx="275061" cy="276222"/>
            </a:xfrm>
            <a:prstGeom prst="ellipse">
              <a:avLst/>
            </a:prstGeom>
            <a:solidFill>
              <a:srgbClr val="01A1DD"/>
            </a:solidFill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B1BBF811-69BE-445A-B397-CF231FD5A05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00813" y="2541791"/>
              <a:ext cx="275061" cy="276222"/>
            </a:xfrm>
            <a:prstGeom prst="ellipse">
              <a:avLst/>
            </a:prstGeom>
            <a:solidFill>
              <a:srgbClr val="01A1DD"/>
            </a:solidFill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87A2496E-E7B4-4C5D-ADCA-DCE411A36AE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0973" y="2535669"/>
              <a:ext cx="275061" cy="276222"/>
            </a:xfrm>
            <a:prstGeom prst="ellipse">
              <a:avLst/>
            </a:prstGeom>
            <a:solidFill>
              <a:srgbClr val="01A1DD"/>
            </a:solidFill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E641C444-E245-4661-91A4-C687EFD5A1E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01133" y="2531271"/>
              <a:ext cx="275061" cy="276222"/>
            </a:xfrm>
            <a:prstGeom prst="ellipse">
              <a:avLst/>
            </a:prstGeom>
            <a:solidFill>
              <a:srgbClr val="01A1DD"/>
            </a:solidFill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C2AD10A1-D575-4E6D-BA23-883782A3EC9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57696" y="2531544"/>
              <a:ext cx="275061" cy="276222"/>
            </a:xfrm>
            <a:prstGeom prst="ellipse">
              <a:avLst/>
            </a:prstGeom>
            <a:solidFill>
              <a:srgbClr val="01A1DD"/>
            </a:solidFill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D6835E3D-BFE0-4F89-B2DE-5E7932036FC7}"/>
                </a:ext>
              </a:extLst>
            </p:cNvPr>
            <p:cNvCxnSpPr>
              <a:cxnSpLocks/>
            </p:cNvCxnSpPr>
            <p:nvPr/>
          </p:nvCxnSpPr>
          <p:spPr>
            <a:xfrm>
              <a:off x="1690577" y="2434856"/>
              <a:ext cx="3804" cy="3243948"/>
            </a:xfrm>
            <a:prstGeom prst="line">
              <a:avLst/>
            </a:prstGeom>
            <a:ln w="28575" cap="rnd">
              <a:solidFill>
                <a:schemeClr val="tx1"/>
              </a:solidFill>
              <a:head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2D1CA0BB-EB68-4EE0-87C4-A263DA73C4E2}"/>
                </a:ext>
              </a:extLst>
            </p:cNvPr>
            <p:cNvSpPr/>
            <p:nvPr/>
          </p:nvSpPr>
          <p:spPr>
            <a:xfrm>
              <a:off x="1733107" y="2582969"/>
              <a:ext cx="7208874" cy="2824518"/>
            </a:xfrm>
            <a:custGeom>
              <a:avLst/>
              <a:gdLst>
                <a:gd name="connsiteX0" fmla="*/ 0 w 7208874"/>
                <a:gd name="connsiteY0" fmla="*/ 2772144 h 2921135"/>
                <a:gd name="connsiteX1" fmla="*/ 1818167 w 7208874"/>
                <a:gd name="connsiteY1" fmla="*/ 2655186 h 2921135"/>
                <a:gd name="connsiteX2" fmla="*/ 2126512 w 7208874"/>
                <a:gd name="connsiteY2" fmla="*/ 326655 h 2921135"/>
                <a:gd name="connsiteX3" fmla="*/ 7208874 w 7208874"/>
                <a:gd name="connsiteY3" fmla="*/ 60842 h 2921135"/>
                <a:gd name="connsiteX0" fmla="*/ 0 w 7208874"/>
                <a:gd name="connsiteY0" fmla="*/ 2772144 h 2826344"/>
                <a:gd name="connsiteX1" fmla="*/ 1818167 w 7208874"/>
                <a:gd name="connsiteY1" fmla="*/ 2655186 h 2826344"/>
                <a:gd name="connsiteX2" fmla="*/ 2126512 w 7208874"/>
                <a:gd name="connsiteY2" fmla="*/ 326655 h 2826344"/>
                <a:gd name="connsiteX3" fmla="*/ 7208874 w 7208874"/>
                <a:gd name="connsiteY3" fmla="*/ 60842 h 2826344"/>
                <a:gd name="connsiteX0" fmla="*/ 0 w 7208874"/>
                <a:gd name="connsiteY0" fmla="*/ 2777470 h 2858991"/>
                <a:gd name="connsiteX1" fmla="*/ 1275906 w 7208874"/>
                <a:gd name="connsiteY1" fmla="*/ 2766838 h 2858991"/>
                <a:gd name="connsiteX2" fmla="*/ 2126512 w 7208874"/>
                <a:gd name="connsiteY2" fmla="*/ 331981 h 2858991"/>
                <a:gd name="connsiteX3" fmla="*/ 7208874 w 7208874"/>
                <a:gd name="connsiteY3" fmla="*/ 66168 h 2858991"/>
                <a:gd name="connsiteX0" fmla="*/ 0 w 7208874"/>
                <a:gd name="connsiteY0" fmla="*/ 2777470 h 2806353"/>
                <a:gd name="connsiteX1" fmla="*/ 1275906 w 7208874"/>
                <a:gd name="connsiteY1" fmla="*/ 2766838 h 2806353"/>
                <a:gd name="connsiteX2" fmla="*/ 2126512 w 7208874"/>
                <a:gd name="connsiteY2" fmla="*/ 331981 h 2806353"/>
                <a:gd name="connsiteX3" fmla="*/ 7208874 w 7208874"/>
                <a:gd name="connsiteY3" fmla="*/ 66168 h 2806353"/>
                <a:gd name="connsiteX0" fmla="*/ 0 w 7208874"/>
                <a:gd name="connsiteY0" fmla="*/ 2845090 h 2873973"/>
                <a:gd name="connsiteX1" fmla="*/ 1275906 w 7208874"/>
                <a:gd name="connsiteY1" fmla="*/ 2834458 h 2873973"/>
                <a:gd name="connsiteX2" fmla="*/ 2126512 w 7208874"/>
                <a:gd name="connsiteY2" fmla="*/ 399601 h 2873973"/>
                <a:gd name="connsiteX3" fmla="*/ 7208874 w 7208874"/>
                <a:gd name="connsiteY3" fmla="*/ 133788 h 2873973"/>
                <a:gd name="connsiteX0" fmla="*/ 0 w 7208874"/>
                <a:gd name="connsiteY0" fmla="*/ 2769577 h 2931136"/>
                <a:gd name="connsiteX1" fmla="*/ 1275906 w 7208874"/>
                <a:gd name="connsiteY1" fmla="*/ 2758945 h 2931136"/>
                <a:gd name="connsiteX2" fmla="*/ 2551814 w 7208874"/>
                <a:gd name="connsiteY2" fmla="*/ 504841 h 2931136"/>
                <a:gd name="connsiteX3" fmla="*/ 7208874 w 7208874"/>
                <a:gd name="connsiteY3" fmla="*/ 58275 h 2931136"/>
                <a:gd name="connsiteX0" fmla="*/ 0 w 7208874"/>
                <a:gd name="connsiteY0" fmla="*/ 2730987 h 2756712"/>
                <a:gd name="connsiteX1" fmla="*/ 1626780 w 7208874"/>
                <a:gd name="connsiteY1" fmla="*/ 2486438 h 2756712"/>
                <a:gd name="connsiteX2" fmla="*/ 2551814 w 7208874"/>
                <a:gd name="connsiteY2" fmla="*/ 466251 h 2756712"/>
                <a:gd name="connsiteX3" fmla="*/ 7208874 w 7208874"/>
                <a:gd name="connsiteY3" fmla="*/ 19685 h 2756712"/>
                <a:gd name="connsiteX0" fmla="*/ 0 w 7208874"/>
                <a:gd name="connsiteY0" fmla="*/ 2762606 h 2797159"/>
                <a:gd name="connsiteX1" fmla="*/ 1626780 w 7208874"/>
                <a:gd name="connsiteY1" fmla="*/ 2518057 h 2797159"/>
                <a:gd name="connsiteX2" fmla="*/ 2551814 w 7208874"/>
                <a:gd name="connsiteY2" fmla="*/ 327749 h 2797159"/>
                <a:gd name="connsiteX3" fmla="*/ 7208874 w 7208874"/>
                <a:gd name="connsiteY3" fmla="*/ 51304 h 2797159"/>
                <a:gd name="connsiteX0" fmla="*/ 0 w 7208874"/>
                <a:gd name="connsiteY0" fmla="*/ 2786473 h 2824518"/>
                <a:gd name="connsiteX1" fmla="*/ 1626780 w 7208874"/>
                <a:gd name="connsiteY1" fmla="*/ 2541924 h 2824518"/>
                <a:gd name="connsiteX2" fmla="*/ 3274828 w 7208874"/>
                <a:gd name="connsiteY2" fmla="*/ 287820 h 2824518"/>
                <a:gd name="connsiteX3" fmla="*/ 7208874 w 7208874"/>
                <a:gd name="connsiteY3" fmla="*/ 75171 h 2824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08874" h="2824518">
                  <a:moveTo>
                    <a:pt x="0" y="2786473"/>
                  </a:moveTo>
                  <a:cubicBezTo>
                    <a:pt x="710609" y="2793562"/>
                    <a:pt x="1080975" y="2958366"/>
                    <a:pt x="1626780" y="2541924"/>
                  </a:cubicBezTo>
                  <a:cubicBezTo>
                    <a:pt x="2172585" y="2125482"/>
                    <a:pt x="2344479" y="698945"/>
                    <a:pt x="3274828" y="287820"/>
                  </a:cubicBezTo>
                  <a:cubicBezTo>
                    <a:pt x="4205177" y="-123305"/>
                    <a:pt x="6276753" y="6059"/>
                    <a:pt x="7208874" y="75171"/>
                  </a:cubicBezTo>
                </a:path>
              </a:pathLst>
            </a:custGeom>
            <a:noFill/>
            <a:ln w="28575" cap="flat" cmpd="sng" algn="ctr">
              <a:solidFill>
                <a:srgbClr val="C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74604229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0473BC1-D1DA-4FA7-885B-8D513E3DA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C28AF706-8061-4A1F-8F13-254A1574E7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925" y="2098766"/>
            <a:ext cx="8460150" cy="4228882"/>
          </a:xfrm>
        </p:spPr>
        <p:txBody>
          <a:bodyPr/>
          <a:lstStyle/>
          <a:p>
            <a:r>
              <a:rPr lang="en-US" dirty="0"/>
              <a:t>You supply which metric you want to optimize on.</a:t>
            </a:r>
          </a:p>
          <a:p>
            <a:r>
              <a:rPr lang="en-US" dirty="0"/>
              <a:t>Can also use cross-validation to derive parameters by training over several folds.</a:t>
            </a:r>
          </a:p>
          <a:p>
            <a:r>
              <a:rPr lang="en-US" dirty="0"/>
              <a:t>Example parameter grid:</a:t>
            </a:r>
          </a:p>
          <a:p>
            <a:pPr marL="0" indent="0">
              <a:buNone/>
            </a:pPr>
            <a:r>
              <a:rPr lang="en-US" dirty="0"/>
              <a:t>     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grid = [{'max_depth': [5, 6, 7],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'min_samples_split': [10, 50, 100],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'min_samples_leaf': [10, 50, 100]}]</a:t>
            </a:r>
          </a:p>
          <a:p>
            <a:pPr lvl="1"/>
            <a:r>
              <a:rPr lang="en-US" dirty="0">
                <a:latin typeface="+mj-lt"/>
                <a:cs typeface="Courier New" panose="02070309020205020404" pitchFamily="49" charset="0"/>
              </a:rPr>
              <a:t>Each is a separate hyperparameter.</a:t>
            </a:r>
          </a:p>
          <a:p>
            <a:pPr lvl="1"/>
            <a:r>
              <a:rPr lang="en-US" dirty="0">
                <a:latin typeface="+mj-lt"/>
                <a:cs typeface="Courier New" panose="02070309020205020404" pitchFamily="49" charset="0"/>
              </a:rPr>
              <a:t>Will train on dataset 3 × 3 × 3 = 27 times.</a:t>
            </a:r>
          </a:p>
          <a:p>
            <a:r>
              <a:rPr lang="en-US" dirty="0"/>
              <a:t>Example search object: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search = GridSearchCV(model, param_grid = grid, scoring = 'accuracy', cv = 5)</a:t>
            </a:r>
          </a:p>
          <a:p>
            <a:pPr lvl="1"/>
            <a:r>
              <a:rPr lang="en-US" dirty="0"/>
              <a:t>Will do 5-fold cross-validation for each combination.</a:t>
            </a:r>
          </a:p>
          <a:p>
            <a:pPr lvl="1"/>
            <a:r>
              <a:rPr lang="en-US" dirty="0"/>
              <a:t>Trains 27 × 5 = 135 times.</a:t>
            </a:r>
          </a:p>
          <a:p>
            <a:pPr lvl="1"/>
            <a:r>
              <a:rPr lang="en-US" dirty="0"/>
              <a:t>Optimizes on accuracy score.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3214738-E8C4-4817-AD08-D1971BFE3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Grid Search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40D247B5-9EEF-4CB8-95EF-08903A77771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dirty="0"/>
              <a:t>Grid search: </a:t>
            </a:r>
            <a:r>
              <a:rPr lang="en-US" dirty="0"/>
              <a:t>A hyperparameter optimization method that takes a grid of parameter combinations, trains a model using each one, then returns the best combination that optimizes an evaluation metric.</a:t>
            </a:r>
          </a:p>
        </p:txBody>
      </p:sp>
    </p:spTree>
    <p:extLst>
      <p:ext uri="{BB962C8B-B14F-4D97-AF65-F5344CB8AC3E}">
        <p14:creationId xmlns:p14="http://schemas.microsoft.com/office/powerpoint/2010/main" val="257747970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FFAED00-472A-4FE0-B6A9-CE34557A7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872A4DC7-0C94-4219-BC63-9B890C3F25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925" y="2090056"/>
            <a:ext cx="8460150" cy="4237591"/>
          </a:xfrm>
        </p:spPr>
        <p:txBody>
          <a:bodyPr/>
          <a:lstStyle/>
          <a:p>
            <a:r>
              <a:rPr lang="en-US" dirty="0"/>
              <a:t>Takes a distribution of algorithm combinations, rather than a grid.</a:t>
            </a:r>
          </a:p>
          <a:p>
            <a:pPr lvl="1"/>
            <a:r>
              <a:rPr lang="en-US" dirty="0"/>
              <a:t>Algorithm selects values from these distributions for a certain number of iterations.</a:t>
            </a:r>
          </a:p>
          <a:p>
            <a:r>
              <a:rPr lang="en-US" dirty="0"/>
              <a:t>Example parameter grid:</a:t>
            </a:r>
          </a:p>
          <a:p>
            <a:pPr marL="0" indent="0">
              <a:buNone/>
            </a:pPr>
            <a:r>
              <a:rPr lang="en-US" dirty="0"/>
              <a:t>     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dist = {'max_depth': [5, 6, 7],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'min_samples_split': [10, 50, 100],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'min_samples_leaf': sp_randint(10, 100)}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search = RandomizedSearchCV(model, param_distributions = 	dist, n_iter = 50, scoring = 'accuracy', cv = 5)</a:t>
            </a:r>
          </a:p>
          <a:p>
            <a:pPr lvl="1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min_samples_leaf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 is now a distribution of random integers from 10 to 100.</a:t>
            </a:r>
          </a:p>
          <a:p>
            <a:pPr lvl="1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n_iter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 specifies number of times a random combination is sampled.</a:t>
            </a:r>
          </a:p>
          <a:p>
            <a:pPr lvl="1"/>
            <a:r>
              <a:rPr lang="en-US" dirty="0">
                <a:latin typeface="+mj-lt"/>
                <a:cs typeface="Courier New" panose="02070309020205020404" pitchFamily="49" charset="0"/>
              </a:rPr>
              <a:t>Also performs cross-validation.</a:t>
            </a:r>
          </a:p>
          <a:p>
            <a:r>
              <a:rPr lang="en-US" dirty="0">
                <a:latin typeface="+mj-lt"/>
                <a:cs typeface="Courier New" panose="02070309020205020404" pitchFamily="49" charset="0"/>
              </a:rPr>
              <a:t>Can minimize training time in large feature spaces.</a:t>
            </a:r>
          </a:p>
          <a:p>
            <a:r>
              <a:rPr lang="en-US" dirty="0">
                <a:latin typeface="+mj-lt"/>
                <a:cs typeface="Courier New" panose="02070309020205020404" pitchFamily="49" charset="0"/>
              </a:rPr>
              <a:t>Not as thorough as grid search, but will usually lead to adequate results.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8332CEA-0F91-4F12-944F-28A313AD6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Randomized Search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E7FD26F8-7806-485B-92B7-AC04307F7CE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dirty="0"/>
              <a:t>Randomized search: </a:t>
            </a:r>
            <a:r>
              <a:rPr lang="en-US" dirty="0"/>
              <a:t>A hyperparameter optimization method that uses random combinations of hyperparameters to train and evaluate a model. </a:t>
            </a:r>
          </a:p>
        </p:txBody>
      </p:sp>
    </p:spTree>
    <p:extLst>
      <p:ext uri="{BB962C8B-B14F-4D97-AF65-F5344CB8AC3E}">
        <p14:creationId xmlns:p14="http://schemas.microsoft.com/office/powerpoint/2010/main" val="120417815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92C275F-9E7E-43C7-B7A2-2C8A91603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52</a:t>
            </a:fld>
            <a:endParaRPr lang="en-US" dirty="0"/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B9906A1A-0AB7-459C-9309-F997CC56B2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925" y="2185850"/>
            <a:ext cx="8460150" cy="4141797"/>
          </a:xfrm>
        </p:spPr>
        <p:txBody>
          <a:bodyPr/>
          <a:lstStyle/>
          <a:p>
            <a:r>
              <a:rPr lang="en-US" dirty="0"/>
              <a:t>Can determine the next optimal space to sample from.</a:t>
            </a:r>
          </a:p>
          <a:p>
            <a:r>
              <a:rPr lang="en-US" dirty="0"/>
              <a:t>Makes it "smarter" than randomized search.</a:t>
            </a:r>
          </a:p>
          <a:p>
            <a:pPr lvl="1"/>
            <a:r>
              <a:rPr lang="en-US" dirty="0"/>
              <a:t>Can get to optimal hyperparameters much faster.</a:t>
            </a:r>
          </a:p>
          <a:p>
            <a:r>
              <a:rPr lang="en-US" dirty="0"/>
              <a:t>Simplified process: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Start with initial random sampling of distribution space.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Evaluate loss function for this space.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Use evaluation to compute a posterior distribution of the loss function.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Sample new space that optimizes acquisition function.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Evaluate loss from new space.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Repeat steps 3 through 5 until some stopping criterion is met.</a:t>
            </a:r>
          </a:p>
          <a:p>
            <a:r>
              <a:rPr lang="en-US" dirty="0"/>
              <a:t>More complicated and harder to implement than randomized search.</a:t>
            </a:r>
          </a:p>
          <a:p>
            <a:pPr lvl="1"/>
            <a:r>
              <a:rPr lang="en-US" dirty="0"/>
              <a:t>Has shown to be faster in some scenarios, however.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070642A-6AF3-4AA3-AE76-CEC2491DB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Bayesian Optimization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6C85722E-780B-4707-A3B7-6D26CB66DF8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dirty="0"/>
              <a:t>Bayesian optimization: </a:t>
            </a:r>
            <a:r>
              <a:rPr lang="en-US" dirty="0"/>
              <a:t>A hyperparameter optimization method that uses past samples to influence where sampling is conducted in subsequent iterations.</a:t>
            </a:r>
          </a:p>
        </p:txBody>
      </p:sp>
    </p:spTree>
    <p:extLst>
      <p:ext uri="{BB962C8B-B14F-4D97-AF65-F5344CB8AC3E}">
        <p14:creationId xmlns:p14="http://schemas.microsoft.com/office/powerpoint/2010/main" val="423300003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D41882B-0BBB-42B5-947C-9D253F536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53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9D29B9E0-F201-456B-9515-A44F21381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Guidelines for Tuning Classification Models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C8FC130-1F23-4C87-8042-1630430F27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grid search to find optimal hyperparameters for a model.</a:t>
            </a:r>
          </a:p>
          <a:p>
            <a:r>
              <a:rPr lang="en-US" dirty="0"/>
              <a:t>Perform search based on metrics you're trying to optimize.</a:t>
            </a:r>
          </a:p>
          <a:p>
            <a:r>
              <a:rPr lang="en-US" dirty="0"/>
              <a:t>Define a grid that includes the hyperparameters you want to try in combination.</a:t>
            </a:r>
          </a:p>
          <a:p>
            <a:r>
              <a:rPr lang="en-US" dirty="0"/>
              <a:t>Perform randomized search to cut down on search time.</a:t>
            </a:r>
          </a:p>
          <a:p>
            <a:pPr lvl="1"/>
            <a:r>
              <a:rPr lang="en-US" dirty="0"/>
              <a:t>Especially if the search field is large.</a:t>
            </a:r>
          </a:p>
          <a:p>
            <a:r>
              <a:rPr lang="en-US" dirty="0"/>
              <a:t>Adjust number of iterations in randomized search.</a:t>
            </a:r>
          </a:p>
          <a:p>
            <a:pPr lvl="1"/>
            <a:r>
              <a:rPr lang="en-US" dirty="0"/>
              <a:t>Consider tradeoff between search time and quality of results.</a:t>
            </a:r>
          </a:p>
          <a:p>
            <a:r>
              <a:rPr lang="en-US" dirty="0"/>
              <a:t>Consider Bayesian optimization can return results faster than randomized search.</a:t>
            </a:r>
          </a:p>
          <a:p>
            <a:pPr lvl="1"/>
            <a:r>
              <a:rPr lang="en-US" dirty="0"/>
              <a:t>More difficult to implement.</a:t>
            </a:r>
          </a:p>
        </p:txBody>
      </p:sp>
    </p:spTree>
    <p:extLst>
      <p:ext uri="{BB962C8B-B14F-4D97-AF65-F5344CB8AC3E}">
        <p14:creationId xmlns:p14="http://schemas.microsoft.com/office/powerpoint/2010/main" val="107204433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4F6784B-D1A6-422C-B7FF-5F2963F25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54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937863-C84F-446C-B71E-905F7DA2452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Tuning Classification Models</a:t>
            </a:r>
          </a:p>
        </p:txBody>
      </p:sp>
    </p:spTree>
    <p:extLst>
      <p:ext uri="{BB962C8B-B14F-4D97-AF65-F5344CB8AC3E}">
        <p14:creationId xmlns:p14="http://schemas.microsoft.com/office/powerpoint/2010/main" val="293161643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30654D1-5A78-4DED-A5E8-E625487A5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55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83A9529-6EA4-46C3-B1FB-56547A9ECBA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Evaluate Classification Models</a:t>
            </a:r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0EE40469-FD78-4D17-8E5A-2268B4930E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331" y="2435266"/>
            <a:ext cx="5145470" cy="1987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54236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9E47A20-5C7F-406A-9972-9EBCB60EF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56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10F747A-E755-4249-9E39-217A869BAD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different types with many different measurements.</a:t>
            </a:r>
          </a:p>
          <a:p>
            <a:pPr lvl="1"/>
            <a:r>
              <a:rPr lang="en-US" dirty="0"/>
              <a:t>Each ML outcome has different metrics.</a:t>
            </a:r>
          </a:p>
          <a:p>
            <a:pPr lvl="1"/>
            <a:r>
              <a:rPr lang="en-US" dirty="0"/>
              <a:t>You can use multiple metrics.</a:t>
            </a:r>
          </a:p>
          <a:p>
            <a:r>
              <a:rPr lang="en-US" dirty="0"/>
              <a:t>Supervised metrics evaluate estimations on validation/test sets.</a:t>
            </a:r>
          </a:p>
          <a:p>
            <a:pPr lvl="1"/>
            <a:r>
              <a:rPr lang="en-US" dirty="0"/>
              <a:t>Labels make measuring performance easy.</a:t>
            </a:r>
          </a:p>
          <a:p>
            <a:pPr lvl="1"/>
            <a:r>
              <a:rPr lang="en-US" dirty="0"/>
              <a:t>Metrics usually report performance in the aggregate.</a:t>
            </a:r>
          </a:p>
          <a:p>
            <a:r>
              <a:rPr lang="en-US" dirty="0"/>
              <a:t>Unsupervised metrics evaluate model itself.</a:t>
            </a:r>
          </a:p>
          <a:p>
            <a:pPr lvl="1"/>
            <a:r>
              <a:rPr lang="en-US" dirty="0"/>
              <a:t>No labels with which to measure performance.</a:t>
            </a:r>
          </a:p>
          <a:p>
            <a:r>
              <a:rPr lang="en-US" dirty="0"/>
              <a:t>Metrics are useful for:</a:t>
            </a:r>
          </a:p>
          <a:p>
            <a:pPr lvl="1"/>
            <a:r>
              <a:rPr lang="en-US" dirty="0"/>
              <a:t>Determining whether model meets expectations.</a:t>
            </a:r>
          </a:p>
          <a:p>
            <a:pPr lvl="1"/>
            <a:r>
              <a:rPr lang="en-US" dirty="0"/>
              <a:t>Informing the tuning process.</a:t>
            </a:r>
          </a:p>
          <a:p>
            <a:r>
              <a:rPr lang="en-US" dirty="0"/>
              <a:t>You can tune hyperparameters so that they optimize certain metrics.</a:t>
            </a:r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869F84E-DA0D-422D-BDA5-58075CC29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Metrics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7E2560D-CB2E-4DCA-894F-118E395CFA6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dirty="0"/>
              <a:t>Evaluation metrics</a:t>
            </a:r>
            <a:r>
              <a:rPr lang="en-US" dirty="0"/>
              <a:t>: Measurements that assess the skill, performance, and characteristics of a model.</a:t>
            </a:r>
          </a:p>
        </p:txBody>
      </p:sp>
    </p:spTree>
    <p:extLst>
      <p:ext uri="{BB962C8B-B14F-4D97-AF65-F5344CB8AC3E}">
        <p14:creationId xmlns:p14="http://schemas.microsoft.com/office/powerpoint/2010/main" val="5736337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6AED10D-83E7-4EC0-BD18-C480C1918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Model Performance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ED6B351-92FA-4822-A578-1B7DC39B3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57</a:t>
            </a:fld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0AB992A3-7DF3-4978-913D-79D6DB2F5683}"/>
              </a:ext>
            </a:extLst>
          </p:cNvPr>
          <p:cNvSpPr txBox="1">
            <a:spLocks/>
          </p:cNvSpPr>
          <p:nvPr/>
        </p:nvSpPr>
        <p:spPr>
          <a:xfrm>
            <a:off x="341925" y="1302040"/>
            <a:ext cx="8460150" cy="492096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As you train a classifier, there are several ways the model can succeed or fail.</a:t>
            </a:r>
          </a:p>
        </p:txBody>
      </p:sp>
      <p:graphicFrame>
        <p:nvGraphicFramePr>
          <p:cNvPr id="9" name="Group 23">
            <a:extLst>
              <a:ext uri="{FF2B5EF4-FFF2-40B4-BE49-F238E27FC236}">
                <a16:creationId xmlns:a16="http://schemas.microsoft.com/office/drawing/2014/main" id="{F23705DE-8769-46ED-8B99-09FE5ED816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1061711"/>
              </p:ext>
            </p:extLst>
          </p:nvPr>
        </p:nvGraphicFramePr>
        <p:xfrm>
          <a:off x="1033153" y="2657104"/>
          <a:ext cx="7077694" cy="1981200"/>
        </p:xfrm>
        <a:graphic>
          <a:graphicData uri="http://schemas.openxmlformats.org/drawingml/2006/table">
            <a:tbl>
              <a:tblPr/>
              <a:tblGrid>
                <a:gridCol w="10569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824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94428">
                  <a:extLst>
                    <a:ext uri="{9D8B030D-6E8A-4147-A177-3AD203B41FA5}">
                      <a16:colId xmlns:a16="http://schemas.microsoft.com/office/drawing/2014/main" val="3495981206"/>
                    </a:ext>
                  </a:extLst>
                </a:gridCol>
                <a:gridCol w="2143866">
                  <a:extLst>
                    <a:ext uri="{9D8B030D-6E8A-4147-A177-3AD203B41FA5}">
                      <a16:colId xmlns:a16="http://schemas.microsoft.com/office/drawing/2014/main" val="3926444582"/>
                    </a:ext>
                  </a:extLst>
                </a:gridCol>
              </a:tblGrid>
              <a:tr h="45720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  <a:cs typeface="Calibri"/>
                        </a:rPr>
                        <a:t>True Label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DDC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Calibri"/>
                        </a:rPr>
                        <a:t>Estimated Label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D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Calibri"/>
                        </a:rPr>
                        <a:t>Result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D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Calibri"/>
                        </a:rPr>
                        <a:t>Assessment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D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Yes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Yes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Success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True positive (TP)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No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No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Success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True negative (TN)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No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Yes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Failure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False positive (FP)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Yes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No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Failure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False negative (FN)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1328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330445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5B5AE-8EFA-4751-AC5F-CB8A36908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Considerations When Choosing Classification Metrics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B4A3A1A-16AC-4D22-B013-F90245693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58</a:t>
            </a:fld>
            <a:endParaRPr lang="en-US" dirty="0"/>
          </a:p>
        </p:txBody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965BE1DD-EBF6-47CE-ABD4-63AAD374046F}"/>
              </a:ext>
            </a:extLst>
          </p:cNvPr>
          <p:cNvSpPr txBox="1">
            <a:spLocks/>
          </p:cNvSpPr>
          <p:nvPr/>
        </p:nvSpPr>
        <p:spPr>
          <a:xfrm>
            <a:off x="341925" y="1302040"/>
            <a:ext cx="5900537" cy="492096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Every estimation being correct is infeasible; the model will make some mistakes.</a:t>
            </a:r>
          </a:p>
          <a:p>
            <a:r>
              <a:rPr lang="en-US" dirty="0"/>
              <a:t>Tune the model to ensure that it makes correct estimations when essential, at the expense of allowing failures within what is tolerable.</a:t>
            </a:r>
          </a:p>
          <a:p>
            <a:r>
              <a:rPr lang="en-US" dirty="0"/>
              <a:t>Storage device monitoring example:</a:t>
            </a:r>
          </a:p>
          <a:p>
            <a:pPr lvl="1"/>
            <a:r>
              <a:rPr lang="en-US" dirty="0"/>
              <a:t>Positive = device labeled as defective.</a:t>
            </a:r>
          </a:p>
          <a:p>
            <a:pPr lvl="1"/>
            <a:r>
              <a:rPr lang="en-US" dirty="0"/>
              <a:t>False negatives:</a:t>
            </a:r>
          </a:p>
          <a:p>
            <a:pPr lvl="2"/>
            <a:r>
              <a:rPr lang="en-US" dirty="0"/>
              <a:t>Problematic. May lead to defective devices going unchecked.</a:t>
            </a:r>
          </a:p>
          <a:p>
            <a:pPr lvl="1"/>
            <a:r>
              <a:rPr lang="en-US" dirty="0"/>
              <a:t>False positives:</a:t>
            </a:r>
          </a:p>
          <a:p>
            <a:pPr lvl="2"/>
            <a:r>
              <a:rPr lang="en-US" dirty="0"/>
              <a:t>Not a problem. Just means that some devices still in acceptable condition will be examined for defects.</a:t>
            </a:r>
          </a:p>
          <a:p>
            <a:pPr lvl="1"/>
            <a:r>
              <a:rPr lang="en-US" dirty="0"/>
              <a:t>In this case, it is better to err on the side of overidentifying.</a:t>
            </a:r>
          </a:p>
          <a:p>
            <a:endParaRPr lang="en-US" dirty="0"/>
          </a:p>
        </p:txBody>
      </p:sp>
      <p:pic>
        <p:nvPicPr>
          <p:cNvPr id="6" name="Picture 5" descr="A picture containing hard disc, scissors&#10;&#10;Description automatically generated">
            <a:extLst>
              <a:ext uri="{FF2B5EF4-FFF2-40B4-BE49-F238E27FC236}">
                <a16:creationId xmlns:a16="http://schemas.microsoft.com/office/drawing/2014/main" id="{24F0C80F-BAAE-44DC-BAE0-B4A11BDF38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680" r="16680"/>
          <a:stretch/>
        </p:blipFill>
        <p:spPr>
          <a:xfrm>
            <a:off x="6488752" y="2272338"/>
            <a:ext cx="2313323" cy="2313323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425544843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94228-BA0A-4076-8F74-BA1801FDE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Confusion Matrix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88DACFE-FC3B-47F9-867A-25293611C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59</a:t>
            </a:fld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B78D2E5-6851-49ED-BAA2-73A7541E86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9333388"/>
              </p:ext>
            </p:extLst>
          </p:nvPr>
        </p:nvGraphicFramePr>
        <p:xfrm>
          <a:off x="2152106" y="1155414"/>
          <a:ext cx="4839789" cy="2273586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1209947">
                  <a:extLst>
                    <a:ext uri="{9D8B030D-6E8A-4147-A177-3AD203B41FA5}">
                      <a16:colId xmlns:a16="http://schemas.microsoft.com/office/drawing/2014/main" val="924023810"/>
                    </a:ext>
                  </a:extLst>
                </a:gridCol>
                <a:gridCol w="1209947">
                  <a:extLst>
                    <a:ext uri="{9D8B030D-6E8A-4147-A177-3AD203B41FA5}">
                      <a16:colId xmlns:a16="http://schemas.microsoft.com/office/drawing/2014/main" val="852288813"/>
                    </a:ext>
                  </a:extLst>
                </a:gridCol>
                <a:gridCol w="1260944">
                  <a:extLst>
                    <a:ext uri="{9D8B030D-6E8A-4147-A177-3AD203B41FA5}">
                      <a16:colId xmlns:a16="http://schemas.microsoft.com/office/drawing/2014/main" val="640612370"/>
                    </a:ext>
                  </a:extLst>
                </a:gridCol>
                <a:gridCol w="1158951">
                  <a:extLst>
                    <a:ext uri="{9D8B030D-6E8A-4147-A177-3AD203B41FA5}">
                      <a16:colId xmlns:a16="http://schemas.microsoft.com/office/drawing/2014/main" val="1426151887"/>
                    </a:ext>
                  </a:extLst>
                </a:gridCol>
              </a:tblGrid>
              <a:tr h="492450">
                <a:tc rowSpan="2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Estimation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370149"/>
                  </a:ext>
                </a:extLst>
              </a:tr>
              <a:tr h="49245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Yes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3117507"/>
                  </a:ext>
                </a:extLst>
              </a:tr>
              <a:tr h="601477">
                <a:tc rowSpan="2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Actual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/>
                        <a:t>True negatives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/>
                        <a:t>False positives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9012244"/>
                  </a:ext>
                </a:extLst>
              </a:tr>
              <a:tr h="648606">
                <a:tc vMerge="1"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Yes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/>
                        <a:t>False negatives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/>
                        <a:t>True positives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8143973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A4EB87A-610F-44FE-8D8C-42A37D994B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8598702"/>
              </p:ext>
            </p:extLst>
          </p:nvPr>
        </p:nvGraphicFramePr>
        <p:xfrm>
          <a:off x="2152106" y="3881254"/>
          <a:ext cx="4839789" cy="2421216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1209947">
                  <a:extLst>
                    <a:ext uri="{9D8B030D-6E8A-4147-A177-3AD203B41FA5}">
                      <a16:colId xmlns:a16="http://schemas.microsoft.com/office/drawing/2014/main" val="924023810"/>
                    </a:ext>
                  </a:extLst>
                </a:gridCol>
                <a:gridCol w="1209947">
                  <a:extLst>
                    <a:ext uri="{9D8B030D-6E8A-4147-A177-3AD203B41FA5}">
                      <a16:colId xmlns:a16="http://schemas.microsoft.com/office/drawing/2014/main" val="852288813"/>
                    </a:ext>
                  </a:extLst>
                </a:gridCol>
                <a:gridCol w="1260944">
                  <a:extLst>
                    <a:ext uri="{9D8B030D-6E8A-4147-A177-3AD203B41FA5}">
                      <a16:colId xmlns:a16="http://schemas.microsoft.com/office/drawing/2014/main" val="640612370"/>
                    </a:ext>
                  </a:extLst>
                </a:gridCol>
                <a:gridCol w="1158951">
                  <a:extLst>
                    <a:ext uri="{9D8B030D-6E8A-4147-A177-3AD203B41FA5}">
                      <a16:colId xmlns:a16="http://schemas.microsoft.com/office/drawing/2014/main" val="1426151887"/>
                    </a:ext>
                  </a:extLst>
                </a:gridCol>
              </a:tblGrid>
              <a:tr h="492450">
                <a:tc rowSpan="2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Estimation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370149"/>
                  </a:ext>
                </a:extLst>
              </a:tr>
              <a:tr h="49245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Device didn't fail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Device failed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3117507"/>
                  </a:ext>
                </a:extLst>
              </a:tr>
              <a:tr h="601477">
                <a:tc rowSpan="2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Actual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Device didn't fail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/>
                        <a:t>513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/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9012244"/>
                  </a:ext>
                </a:extLst>
              </a:tr>
              <a:tr h="648606">
                <a:tc vMerge="1"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Device failed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/>
                        <a:t>17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81439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5402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24154-D569-4453-87C4-421EDEAB9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Function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E67BBF3-3B70-4A0C-AD2D-338C8CEAB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6</a:t>
            </a:fld>
            <a:endParaRPr lang="en-US" dirty="0"/>
          </a:p>
        </p:txBody>
      </p:sp>
      <p:sp>
        <p:nvSpPr>
          <p:cNvPr id="4" name="Content Placeholder 8">
            <a:extLst>
              <a:ext uri="{FF2B5EF4-FFF2-40B4-BE49-F238E27FC236}">
                <a16:creationId xmlns:a16="http://schemas.microsoft.com/office/drawing/2014/main" id="{421FDE8D-6906-4DDF-8A5C-1322E0A69687}"/>
              </a:ext>
            </a:extLst>
          </p:cNvPr>
          <p:cNvSpPr txBox="1">
            <a:spLocks/>
          </p:cNvSpPr>
          <p:nvPr/>
        </p:nvSpPr>
        <p:spPr>
          <a:xfrm>
            <a:off x="341925" y="1302040"/>
            <a:ext cx="8460150" cy="492096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Objective is to estimate model parameters.</a:t>
            </a:r>
          </a:p>
          <a:p>
            <a:pPr lvl="1"/>
            <a:r>
              <a:rPr lang="en-US" dirty="0"/>
              <a:t>Values "learned" by model.</a:t>
            </a:r>
          </a:p>
          <a:p>
            <a:pPr lvl="1"/>
            <a:r>
              <a:rPr lang="en-US" dirty="0"/>
              <a:t>Enhance decision-making capabilities.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99CC000-2A7F-4D2C-9FF3-42E952A47624}"/>
                  </a:ext>
                </a:extLst>
              </p:cNvPr>
              <p:cNvSpPr txBox="1"/>
              <p:nvPr/>
            </p:nvSpPr>
            <p:spPr>
              <a:xfrm>
                <a:off x="928733" y="1424022"/>
                <a:ext cx="1523687" cy="5250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99CC000-2A7F-4D2C-9FF3-42E952A476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733" y="1424022"/>
                <a:ext cx="1523687" cy="52501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0EA6082-01CF-4A3E-9DAC-C39343D14618}"/>
              </a:ext>
            </a:extLst>
          </p:cNvPr>
          <p:cNvSpPr/>
          <p:nvPr/>
        </p:nvSpPr>
        <p:spPr>
          <a:xfrm>
            <a:off x="562406" y="1215964"/>
            <a:ext cx="2133600" cy="1771651"/>
          </a:xfrm>
          <a:prstGeom prst="roundRect">
            <a:avLst>
              <a:gd name="adj" fmla="val 6571"/>
            </a:avLst>
          </a:prstGeom>
          <a:solidFill>
            <a:schemeClr val="tx1">
              <a:lumMod val="85000"/>
              <a:lumOff val="15000"/>
            </a:schemeClr>
          </a:solidFill>
          <a:ln w="2857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14400"/>
            <a:endParaRPr lang="en-US" sz="1100" b="1" kern="0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7" name="Text Box 307">
            <a:extLst>
              <a:ext uri="{FF2B5EF4-FFF2-40B4-BE49-F238E27FC236}">
                <a16:creationId xmlns:a16="http://schemas.microsoft.com/office/drawing/2014/main" id="{40A34A04-D00E-4F4C-A5F8-FA9AF28883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5583" y="1136062"/>
            <a:ext cx="6206973" cy="9925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lvl="0" defTabSz="914400" eaLnBrk="1" hangingPunct="1">
              <a:spcBef>
                <a:spcPct val="50000"/>
              </a:spcBef>
              <a:defRPr/>
            </a:pPr>
            <a:r>
              <a:rPr lang="en-US" sz="1300" b="1" kern="0" dirty="0">
                <a:solidFill>
                  <a:srgbClr val="000000"/>
                </a:solidFill>
                <a:latin typeface="Calibri"/>
                <a:cs typeface="Calibri"/>
              </a:rPr>
              <a:t>Logistic function</a:t>
            </a:r>
            <a:r>
              <a:rPr lang="en-US" sz="1300" kern="0" dirty="0">
                <a:solidFill>
                  <a:srgbClr val="000000"/>
                </a:solidFill>
                <a:latin typeface="Calibri"/>
                <a:cs typeface="Calibri"/>
              </a:rPr>
              <a:t>—A type of sigmoid function used in logistic regression.</a:t>
            </a:r>
          </a:p>
          <a:p>
            <a:pPr lvl="0" defTabSz="914400" eaLnBrk="1" hangingPunct="1">
              <a:spcBef>
                <a:spcPct val="50000"/>
              </a:spcBef>
              <a:defRPr/>
            </a:pPr>
            <a:r>
              <a:rPr lang="en-US" sz="1300" kern="0" dirty="0">
                <a:solidFill>
                  <a:srgbClr val="000000"/>
                </a:solidFill>
                <a:latin typeface="Calibri"/>
                <a:cs typeface="Calibri"/>
              </a:rPr>
              <a:t>Where:</a:t>
            </a:r>
          </a:p>
          <a:p>
            <a:pPr marL="285750" lvl="0" indent="-285750" defTabSz="914400" eaLnBrk="1" hangingPunct="1">
              <a:buFont typeface="Arial" panose="020B0604020202020204" pitchFamily="34" charset="0"/>
              <a:buChar char="•"/>
              <a:defRPr/>
            </a:pPr>
            <a:r>
              <a:rPr lang="en-US" sz="1300" i="1" kern="0" dirty="0">
                <a:solidFill>
                  <a:srgbClr val="000000"/>
                </a:solidFill>
                <a:latin typeface="Calibri"/>
                <a:cs typeface="Calibri"/>
              </a:rPr>
              <a:t>t</a:t>
            </a:r>
            <a:r>
              <a:rPr lang="en-US" sz="1300" kern="0" dirty="0">
                <a:solidFill>
                  <a:srgbClr val="000000"/>
                </a:solidFill>
                <a:latin typeface="Calibri"/>
                <a:cs typeface="Calibri"/>
              </a:rPr>
              <a:t> is the estimation between negative infinity and positive infinity.</a:t>
            </a:r>
          </a:p>
          <a:p>
            <a:pPr marL="285750" lvl="0" indent="-285750" defTabSz="914400" eaLnBrk="1" hangingPunct="1">
              <a:buFont typeface="Arial" panose="020B0604020202020204" pitchFamily="34" charset="0"/>
              <a:buChar char="•"/>
              <a:defRPr/>
            </a:pPr>
            <a:r>
              <a:rPr lang="en-US" sz="1300" i="1" kern="0" dirty="0">
                <a:solidFill>
                  <a:srgbClr val="000000"/>
                </a:solidFill>
                <a:latin typeface="Calibri"/>
                <a:cs typeface="Calibri"/>
              </a:rPr>
              <a:t>e</a:t>
            </a:r>
            <a:r>
              <a:rPr lang="en-US" sz="1300" kern="0" dirty="0">
                <a:solidFill>
                  <a:srgbClr val="000000"/>
                </a:solidFill>
                <a:latin typeface="Calibri"/>
                <a:cs typeface="Calibri"/>
              </a:rPr>
              <a:t> is the natural logarithm base.</a:t>
            </a:r>
            <a:endParaRPr lang="en-US" sz="1300" i="1" kern="0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4829E68-EE0E-4BB6-8E76-70CEF32705AB}"/>
                  </a:ext>
                </a:extLst>
              </p:cNvPr>
              <p:cNvSpPr txBox="1"/>
              <p:nvPr/>
            </p:nvSpPr>
            <p:spPr>
              <a:xfrm>
                <a:off x="809156" y="1424022"/>
                <a:ext cx="1523687" cy="5250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4829E68-EE0E-4BB6-8E76-70CEF32705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156" y="1424022"/>
                <a:ext cx="1523687" cy="52501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369915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D5788E2-EC20-4588-A01D-13D4B2DFA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60</a:t>
            </a:fld>
            <a:endParaRPr lang="en-US" dirty="0"/>
          </a:p>
        </p:txBody>
      </p:sp>
      <p:sp>
        <p:nvSpPr>
          <p:cNvPr id="26" name="Content Placeholder 25">
            <a:extLst>
              <a:ext uri="{FF2B5EF4-FFF2-40B4-BE49-F238E27FC236}">
                <a16:creationId xmlns:a16="http://schemas.microsoft.com/office/drawing/2014/main" id="{E9450E48-CB26-4736-982F-0BE312B6C7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925" y="3937767"/>
            <a:ext cx="8460150" cy="2285232"/>
          </a:xfrm>
        </p:spPr>
        <p:txBody>
          <a:bodyPr/>
          <a:lstStyle/>
          <a:p>
            <a:r>
              <a:rPr lang="en-US" dirty="0"/>
              <a:t>Drive failure model accuracy: </a:t>
            </a:r>
            <a:r>
              <a:rPr lang="en-US" b="1" dirty="0"/>
              <a:t>~98%</a:t>
            </a:r>
            <a:r>
              <a:rPr lang="en-US" dirty="0"/>
              <a:t>.</a:t>
            </a:r>
          </a:p>
          <a:p>
            <a:r>
              <a:rPr lang="en-US" dirty="0"/>
              <a:t>Intuitive, but often unreliable.</a:t>
            </a:r>
          </a:p>
          <a:p>
            <a:r>
              <a:rPr lang="en-US" dirty="0"/>
              <a:t>You can have a high accuracy even if the model doesn't excel at its purpose.</a:t>
            </a:r>
          </a:p>
          <a:p>
            <a:r>
              <a:rPr lang="en-US" dirty="0"/>
              <a:t>Only really suitable in balanced datasets.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E779B3-2B30-4915-8ECC-2C01A73C0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Accuracy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0912217-85AD-488D-89D1-29CEDE6CD288}"/>
              </a:ext>
            </a:extLst>
          </p:cNvPr>
          <p:cNvGrpSpPr/>
          <p:nvPr/>
        </p:nvGrpSpPr>
        <p:grpSpPr>
          <a:xfrm>
            <a:off x="426721" y="1170994"/>
            <a:ext cx="5286103" cy="1866621"/>
            <a:chOff x="1060399" y="1877816"/>
            <a:chExt cx="6861384" cy="2384906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752BF88-C32F-4390-9E83-C025767A7C8E}"/>
                </a:ext>
              </a:extLst>
            </p:cNvPr>
            <p:cNvSpPr/>
            <p:nvPr/>
          </p:nvSpPr>
          <p:spPr>
            <a:xfrm>
              <a:off x="3589934" y="1992100"/>
              <a:ext cx="4331848" cy="208196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3F77776-70BE-405C-9196-9B9396332BCF}"/>
                </a:ext>
              </a:extLst>
            </p:cNvPr>
            <p:cNvSpPr txBox="1"/>
            <p:nvPr/>
          </p:nvSpPr>
          <p:spPr>
            <a:xfrm>
              <a:off x="3589935" y="2177915"/>
              <a:ext cx="4331848" cy="5898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Correct estimations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85C6DA6-A1BB-443A-83A1-A8CD0C3CD92D}"/>
                </a:ext>
              </a:extLst>
            </p:cNvPr>
            <p:cNvSpPr txBox="1"/>
            <p:nvPr/>
          </p:nvSpPr>
          <p:spPr>
            <a:xfrm>
              <a:off x="3589934" y="3242706"/>
              <a:ext cx="4331848" cy="5898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All estimations</a:t>
              </a: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939EE153-C7FD-4F3F-9DC4-7FF506E87C9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42792" y="3006226"/>
              <a:ext cx="3998566" cy="0"/>
            </a:xfrm>
            <a:prstGeom prst="line">
              <a:avLst/>
            </a:prstGeom>
            <a:ln w="28575" cap="rnd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1D46134-81C5-4A37-B852-897BCCBE34C9}"/>
                </a:ext>
              </a:extLst>
            </p:cNvPr>
            <p:cNvSpPr txBox="1"/>
            <p:nvPr/>
          </p:nvSpPr>
          <p:spPr>
            <a:xfrm>
              <a:off x="1060399" y="2807758"/>
              <a:ext cx="2283914" cy="14549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indent="-228600"/>
              <a:r>
                <a:rPr lang="en-US" sz="2000" dirty="0"/>
                <a:t>	</a:t>
              </a:r>
              <a:r>
                <a:rPr lang="en-US" sz="1600" dirty="0"/>
                <a:t>True Positives </a:t>
              </a:r>
            </a:p>
            <a:p>
              <a:pPr marL="228600" indent="-228600"/>
              <a:r>
                <a:rPr lang="en-US" sz="1600" dirty="0"/>
                <a:t>+	True Negatives</a:t>
              </a:r>
            </a:p>
            <a:p>
              <a:pPr marL="228600" indent="-228600"/>
              <a:r>
                <a:rPr lang="en-US" sz="1600" dirty="0"/>
                <a:t>+	False Positives</a:t>
              </a:r>
            </a:p>
            <a:p>
              <a:pPr marL="228600" indent="-228600"/>
              <a:r>
                <a:rPr lang="en-US" sz="1600" dirty="0"/>
                <a:t>+	False Negatives</a:t>
              </a:r>
            </a:p>
          </p:txBody>
        </p:sp>
        <p:sp>
          <p:nvSpPr>
            <p:cNvPr id="21" name="AutoShape 302">
              <a:extLst>
                <a:ext uri="{FF2B5EF4-FFF2-40B4-BE49-F238E27FC236}">
                  <a16:creationId xmlns:a16="http://schemas.microsoft.com/office/drawing/2014/main" id="{969F5945-6DFF-42B3-BFD5-883669178784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3041" y="2973440"/>
              <a:ext cx="188034" cy="1188764"/>
            </a:xfrm>
            <a:prstGeom prst="rightBrace">
              <a:avLst>
                <a:gd name="adj1" fmla="val 65909"/>
                <a:gd name="adj2" fmla="val 50000"/>
              </a:avLst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51C5157-B7AD-4008-9727-7E6606BA70B7}"/>
                </a:ext>
              </a:extLst>
            </p:cNvPr>
            <p:cNvSpPr txBox="1"/>
            <p:nvPr/>
          </p:nvSpPr>
          <p:spPr>
            <a:xfrm>
              <a:off x="1060399" y="1877816"/>
              <a:ext cx="2283914" cy="8257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indent="-228600"/>
              <a:r>
                <a:rPr lang="en-US" sz="2000" dirty="0"/>
                <a:t>	</a:t>
              </a:r>
              <a:r>
                <a:rPr lang="en-US" sz="1600" dirty="0"/>
                <a:t>True Positives </a:t>
              </a:r>
            </a:p>
            <a:p>
              <a:pPr marL="228600" indent="-228600"/>
              <a:r>
                <a:rPr lang="en-US" sz="1600" dirty="0"/>
                <a:t>+	True Negatives</a:t>
              </a:r>
            </a:p>
          </p:txBody>
        </p:sp>
        <p:sp>
          <p:nvSpPr>
            <p:cNvPr id="23" name="AutoShape 302">
              <a:extLst>
                <a:ext uri="{FF2B5EF4-FFF2-40B4-BE49-F238E27FC236}">
                  <a16:creationId xmlns:a16="http://schemas.microsoft.com/office/drawing/2014/main" id="{633257F3-7ECF-4CAA-9EA0-72DA4A9ED494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3041" y="1992100"/>
              <a:ext cx="188034" cy="649235"/>
            </a:xfrm>
            <a:prstGeom prst="rightBrace">
              <a:avLst>
                <a:gd name="adj1" fmla="val 38892"/>
                <a:gd name="adj2" fmla="val 50000"/>
              </a:avLst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8DE74721-D25C-426E-A077-C214631524CC}"/>
              </a:ext>
            </a:extLst>
          </p:cNvPr>
          <p:cNvSpPr/>
          <p:nvPr/>
        </p:nvSpPr>
        <p:spPr>
          <a:xfrm>
            <a:off x="6514345" y="1684280"/>
            <a:ext cx="2133600" cy="739798"/>
          </a:xfrm>
          <a:prstGeom prst="roundRect">
            <a:avLst>
              <a:gd name="adj" fmla="val 6571"/>
            </a:avLst>
          </a:prstGeom>
          <a:solidFill>
            <a:schemeClr val="tx1">
              <a:lumMod val="85000"/>
              <a:lumOff val="15000"/>
            </a:schemeClr>
          </a:solidFill>
          <a:ln w="2857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14400"/>
            <a:endParaRPr lang="en-US" sz="1100" b="1" kern="0" dirty="0">
              <a:solidFill>
                <a:srgbClr val="FF0000"/>
              </a:solidFill>
              <a:latin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F4B5364-427C-4551-AFBA-86188B04FEB0}"/>
                  </a:ext>
                </a:extLst>
              </p:cNvPr>
              <p:cNvSpPr txBox="1"/>
              <p:nvPr/>
            </p:nvSpPr>
            <p:spPr>
              <a:xfrm>
                <a:off x="6592894" y="1765101"/>
                <a:ext cx="1976502" cy="5231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TP</m:t>
                          </m:r>
                          <m:r>
                            <a:rPr lang="en-US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TN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TP</m:t>
                          </m:r>
                          <m:r>
                            <a:rPr lang="en-US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TN</m:t>
                          </m:r>
                          <m:r>
                            <a:rPr lang="en-US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FP</m:t>
                          </m:r>
                          <m:r>
                            <a:rPr lang="en-US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FN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F4B5364-427C-4551-AFBA-86188B04FE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2894" y="1765101"/>
                <a:ext cx="1976502" cy="52315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075485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D5788E2-EC20-4588-A01D-13D4B2DFA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61</a:t>
            </a:fld>
            <a:endParaRPr lang="en-US" dirty="0"/>
          </a:p>
        </p:txBody>
      </p:sp>
      <p:sp>
        <p:nvSpPr>
          <p:cNvPr id="26" name="Content Placeholder 25">
            <a:extLst>
              <a:ext uri="{FF2B5EF4-FFF2-40B4-BE49-F238E27FC236}">
                <a16:creationId xmlns:a16="http://schemas.microsoft.com/office/drawing/2014/main" id="{E9450E48-CB26-4736-982F-0BE312B6C7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925" y="3937767"/>
            <a:ext cx="8460150" cy="2285232"/>
          </a:xfrm>
        </p:spPr>
        <p:txBody>
          <a:bodyPr/>
          <a:lstStyle/>
          <a:p>
            <a:r>
              <a:rPr lang="en-US" dirty="0"/>
              <a:t>Drive failure model precision: </a:t>
            </a:r>
            <a:r>
              <a:rPr lang="en-US" b="1" dirty="0"/>
              <a:t>68%</a:t>
            </a:r>
            <a:r>
              <a:rPr lang="en-US" dirty="0"/>
              <a:t>.</a:t>
            </a:r>
          </a:p>
          <a:p>
            <a:r>
              <a:rPr lang="en-US" dirty="0"/>
              <a:t>More useful than accuracy in unbalanced datasets.</a:t>
            </a:r>
          </a:p>
          <a:p>
            <a:r>
              <a:rPr lang="en-US" dirty="0"/>
              <a:t>Doesn't account for false negatives.</a:t>
            </a:r>
          </a:p>
          <a:p>
            <a:pPr lvl="1"/>
            <a:r>
              <a:rPr lang="en-US" dirty="0"/>
              <a:t>Just one drive malfunctioning is undesirable.</a:t>
            </a:r>
          </a:p>
          <a:p>
            <a:r>
              <a:rPr lang="en-US" dirty="0"/>
              <a:t>You could set your tolerance for false negatives higher, but precision will still come up short.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E779B3-2B30-4915-8ECC-2C01A73C0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Precision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0912217-85AD-488D-89D1-29CEDE6CD288}"/>
              </a:ext>
            </a:extLst>
          </p:cNvPr>
          <p:cNvGrpSpPr/>
          <p:nvPr/>
        </p:nvGrpSpPr>
        <p:grpSpPr>
          <a:xfrm>
            <a:off x="426721" y="1260443"/>
            <a:ext cx="5299902" cy="1698499"/>
            <a:chOff x="1060399" y="1992100"/>
            <a:chExt cx="6879295" cy="2170104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752BF88-C32F-4390-9E83-C025767A7C8E}"/>
                </a:ext>
              </a:extLst>
            </p:cNvPr>
            <p:cNvSpPr/>
            <p:nvPr/>
          </p:nvSpPr>
          <p:spPr>
            <a:xfrm>
              <a:off x="3589934" y="1992100"/>
              <a:ext cx="4331848" cy="208196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3F77776-70BE-405C-9196-9B9396332BCF}"/>
                </a:ext>
              </a:extLst>
            </p:cNvPr>
            <p:cNvSpPr txBox="1"/>
            <p:nvPr/>
          </p:nvSpPr>
          <p:spPr>
            <a:xfrm>
              <a:off x="3559758" y="2177915"/>
              <a:ext cx="4379936" cy="5505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/>
                <a:t>Correct positive estimations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85C6DA6-A1BB-443A-83A1-A8CD0C3CD92D}"/>
                </a:ext>
              </a:extLst>
            </p:cNvPr>
            <p:cNvSpPr txBox="1"/>
            <p:nvPr/>
          </p:nvSpPr>
          <p:spPr>
            <a:xfrm>
              <a:off x="3589934" y="3242706"/>
              <a:ext cx="4331848" cy="5505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/>
                <a:t>All positive estimations</a:t>
              </a: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939EE153-C7FD-4F3F-9DC4-7FF506E87C9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42792" y="3006226"/>
              <a:ext cx="3998566" cy="0"/>
            </a:xfrm>
            <a:prstGeom prst="line">
              <a:avLst/>
            </a:prstGeom>
            <a:ln w="28575" cap="rnd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1D46134-81C5-4A37-B852-897BCCBE34C9}"/>
                </a:ext>
              </a:extLst>
            </p:cNvPr>
            <p:cNvSpPr txBox="1"/>
            <p:nvPr/>
          </p:nvSpPr>
          <p:spPr>
            <a:xfrm>
              <a:off x="1060399" y="3097055"/>
              <a:ext cx="2283914" cy="8257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indent="-228600"/>
              <a:r>
                <a:rPr lang="en-US" sz="2000" dirty="0"/>
                <a:t>	</a:t>
              </a:r>
              <a:r>
                <a:rPr lang="en-US" sz="1600" dirty="0"/>
                <a:t>True Positives</a:t>
              </a:r>
            </a:p>
            <a:p>
              <a:pPr marL="228600" indent="-228600"/>
              <a:r>
                <a:rPr lang="en-US" sz="1600" dirty="0"/>
                <a:t>+	False Positives</a:t>
              </a:r>
            </a:p>
          </p:txBody>
        </p:sp>
        <p:sp>
          <p:nvSpPr>
            <p:cNvPr id="21" name="AutoShape 302">
              <a:extLst>
                <a:ext uri="{FF2B5EF4-FFF2-40B4-BE49-F238E27FC236}">
                  <a16:creationId xmlns:a16="http://schemas.microsoft.com/office/drawing/2014/main" id="{969F5945-6DFF-42B3-BFD5-883669178784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3041" y="2973440"/>
              <a:ext cx="188034" cy="1188764"/>
            </a:xfrm>
            <a:prstGeom prst="rightBrace">
              <a:avLst>
                <a:gd name="adj1" fmla="val 65909"/>
                <a:gd name="adj2" fmla="val 50000"/>
              </a:avLst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51C5157-B7AD-4008-9727-7E6606BA70B7}"/>
                </a:ext>
              </a:extLst>
            </p:cNvPr>
            <p:cNvSpPr txBox="1"/>
            <p:nvPr/>
          </p:nvSpPr>
          <p:spPr>
            <a:xfrm>
              <a:off x="1060399" y="2144856"/>
              <a:ext cx="2283914" cy="511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indent="-228600"/>
              <a:r>
                <a:rPr lang="en-US" sz="2000" dirty="0"/>
                <a:t>	</a:t>
              </a:r>
              <a:r>
                <a:rPr lang="en-US" sz="1600" dirty="0"/>
                <a:t>True Positives</a:t>
              </a:r>
            </a:p>
          </p:txBody>
        </p:sp>
        <p:sp>
          <p:nvSpPr>
            <p:cNvPr id="23" name="AutoShape 302">
              <a:extLst>
                <a:ext uri="{FF2B5EF4-FFF2-40B4-BE49-F238E27FC236}">
                  <a16:creationId xmlns:a16="http://schemas.microsoft.com/office/drawing/2014/main" id="{633257F3-7ECF-4CAA-9EA0-72DA4A9ED494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3041" y="2114493"/>
              <a:ext cx="188034" cy="649235"/>
            </a:xfrm>
            <a:prstGeom prst="rightBrace">
              <a:avLst>
                <a:gd name="adj1" fmla="val 38892"/>
                <a:gd name="adj2" fmla="val 50000"/>
              </a:avLst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8DE74721-D25C-426E-A077-C214631524CC}"/>
              </a:ext>
            </a:extLst>
          </p:cNvPr>
          <p:cNvSpPr/>
          <p:nvPr/>
        </p:nvSpPr>
        <p:spPr>
          <a:xfrm>
            <a:off x="6514345" y="1684280"/>
            <a:ext cx="2133600" cy="739798"/>
          </a:xfrm>
          <a:prstGeom prst="roundRect">
            <a:avLst>
              <a:gd name="adj" fmla="val 6571"/>
            </a:avLst>
          </a:prstGeom>
          <a:solidFill>
            <a:schemeClr val="tx1">
              <a:lumMod val="85000"/>
              <a:lumOff val="15000"/>
            </a:schemeClr>
          </a:solidFill>
          <a:ln w="2857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14400"/>
            <a:endParaRPr lang="en-US" sz="1100" b="1" kern="0" dirty="0">
              <a:solidFill>
                <a:srgbClr val="FF0000"/>
              </a:solidFill>
              <a:latin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F4B5364-427C-4551-AFBA-86188B04FEB0}"/>
                  </a:ext>
                </a:extLst>
              </p:cNvPr>
              <p:cNvSpPr txBox="1"/>
              <p:nvPr/>
            </p:nvSpPr>
            <p:spPr>
              <a:xfrm>
                <a:off x="7158954" y="1765101"/>
                <a:ext cx="851195" cy="5231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TP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TP</m:t>
                          </m:r>
                          <m:r>
                            <a:rPr lang="en-US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FP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F4B5364-427C-4551-AFBA-86188B04FE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8954" y="1765101"/>
                <a:ext cx="851195" cy="52315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84175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D5788E2-EC20-4588-A01D-13D4B2DFA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62</a:t>
            </a:fld>
            <a:endParaRPr lang="en-US" dirty="0"/>
          </a:p>
        </p:txBody>
      </p:sp>
      <p:sp>
        <p:nvSpPr>
          <p:cNvPr id="26" name="Content Placeholder 25">
            <a:extLst>
              <a:ext uri="{FF2B5EF4-FFF2-40B4-BE49-F238E27FC236}">
                <a16:creationId xmlns:a16="http://schemas.microsoft.com/office/drawing/2014/main" id="{E9450E48-CB26-4736-982F-0BE312B6C7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925" y="3937767"/>
            <a:ext cx="8460150" cy="2285232"/>
          </a:xfrm>
        </p:spPr>
        <p:txBody>
          <a:bodyPr/>
          <a:lstStyle/>
          <a:p>
            <a:r>
              <a:rPr lang="en-US" dirty="0"/>
              <a:t>Drive failure model recall: </a:t>
            </a:r>
            <a:r>
              <a:rPr lang="en-US" b="1" dirty="0"/>
              <a:t>81%</a:t>
            </a:r>
            <a:r>
              <a:rPr lang="en-US" dirty="0"/>
              <a:t>.</a:t>
            </a:r>
          </a:p>
          <a:p>
            <a:r>
              <a:rPr lang="en-US" dirty="0"/>
              <a:t>Minimizes false negatives.</a:t>
            </a:r>
          </a:p>
          <a:p>
            <a:r>
              <a:rPr lang="en-US" dirty="0"/>
              <a:t>You could predict all drives will fail, making recall 100%, but the model would be useless.</a:t>
            </a:r>
          </a:p>
          <a:p>
            <a:r>
              <a:rPr lang="en-US" dirty="0"/>
              <a:t>Not as good as precision at minimizing false positives.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E779B3-2B30-4915-8ECC-2C01A73C0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0912217-85AD-488D-89D1-29CEDE6CD288}"/>
              </a:ext>
            </a:extLst>
          </p:cNvPr>
          <p:cNvGrpSpPr/>
          <p:nvPr/>
        </p:nvGrpSpPr>
        <p:grpSpPr>
          <a:xfrm>
            <a:off x="426721" y="1260443"/>
            <a:ext cx="5330902" cy="1698499"/>
            <a:chOff x="1060399" y="1992100"/>
            <a:chExt cx="6919530" cy="2170104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752BF88-C32F-4390-9E83-C025767A7C8E}"/>
                </a:ext>
              </a:extLst>
            </p:cNvPr>
            <p:cNvSpPr/>
            <p:nvPr/>
          </p:nvSpPr>
          <p:spPr>
            <a:xfrm>
              <a:off x="3589934" y="1992100"/>
              <a:ext cx="4331848" cy="208196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3F77776-70BE-405C-9196-9B9396332BCF}"/>
                </a:ext>
              </a:extLst>
            </p:cNvPr>
            <p:cNvSpPr txBox="1"/>
            <p:nvPr/>
          </p:nvSpPr>
          <p:spPr>
            <a:xfrm>
              <a:off x="3524550" y="2177915"/>
              <a:ext cx="4455379" cy="5505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/>
                <a:t>Correct positive estimations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85C6DA6-A1BB-443A-83A1-A8CD0C3CD92D}"/>
                </a:ext>
              </a:extLst>
            </p:cNvPr>
            <p:cNvSpPr txBox="1"/>
            <p:nvPr/>
          </p:nvSpPr>
          <p:spPr>
            <a:xfrm>
              <a:off x="3589934" y="3242706"/>
              <a:ext cx="4331848" cy="5505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/>
                <a:t>All relevant instances</a:t>
              </a: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939EE153-C7FD-4F3F-9DC4-7FF506E87C9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42792" y="3006226"/>
              <a:ext cx="3998566" cy="0"/>
            </a:xfrm>
            <a:prstGeom prst="line">
              <a:avLst/>
            </a:prstGeom>
            <a:ln w="28575" cap="rnd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1D46134-81C5-4A37-B852-897BCCBE34C9}"/>
                </a:ext>
              </a:extLst>
            </p:cNvPr>
            <p:cNvSpPr txBox="1"/>
            <p:nvPr/>
          </p:nvSpPr>
          <p:spPr>
            <a:xfrm>
              <a:off x="1060399" y="3097055"/>
              <a:ext cx="2283914" cy="8257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indent="-228600"/>
              <a:r>
                <a:rPr lang="en-US" sz="2000" dirty="0"/>
                <a:t>	</a:t>
              </a:r>
              <a:r>
                <a:rPr lang="en-US" sz="1600" dirty="0"/>
                <a:t>True Positives</a:t>
              </a:r>
            </a:p>
            <a:p>
              <a:pPr marL="228600" indent="-228600"/>
              <a:r>
                <a:rPr lang="en-US" sz="1600" dirty="0"/>
                <a:t>+	False Negatives</a:t>
              </a:r>
            </a:p>
          </p:txBody>
        </p:sp>
        <p:sp>
          <p:nvSpPr>
            <p:cNvPr id="21" name="AutoShape 302">
              <a:extLst>
                <a:ext uri="{FF2B5EF4-FFF2-40B4-BE49-F238E27FC236}">
                  <a16:creationId xmlns:a16="http://schemas.microsoft.com/office/drawing/2014/main" id="{969F5945-6DFF-42B3-BFD5-883669178784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3041" y="2973440"/>
              <a:ext cx="188034" cy="1188764"/>
            </a:xfrm>
            <a:prstGeom prst="rightBrace">
              <a:avLst>
                <a:gd name="adj1" fmla="val 65909"/>
                <a:gd name="adj2" fmla="val 50000"/>
              </a:avLst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51C5157-B7AD-4008-9727-7E6606BA70B7}"/>
                </a:ext>
              </a:extLst>
            </p:cNvPr>
            <p:cNvSpPr txBox="1"/>
            <p:nvPr/>
          </p:nvSpPr>
          <p:spPr>
            <a:xfrm>
              <a:off x="1060399" y="2144856"/>
              <a:ext cx="2283914" cy="511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indent="-228600"/>
              <a:r>
                <a:rPr lang="en-US" sz="2000" dirty="0"/>
                <a:t>	</a:t>
              </a:r>
              <a:r>
                <a:rPr lang="en-US" sz="1600" dirty="0"/>
                <a:t>True Positives</a:t>
              </a:r>
            </a:p>
          </p:txBody>
        </p:sp>
        <p:sp>
          <p:nvSpPr>
            <p:cNvPr id="23" name="AutoShape 302">
              <a:extLst>
                <a:ext uri="{FF2B5EF4-FFF2-40B4-BE49-F238E27FC236}">
                  <a16:creationId xmlns:a16="http://schemas.microsoft.com/office/drawing/2014/main" id="{633257F3-7ECF-4CAA-9EA0-72DA4A9ED494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3041" y="2114493"/>
              <a:ext cx="188034" cy="649235"/>
            </a:xfrm>
            <a:prstGeom prst="rightBrace">
              <a:avLst>
                <a:gd name="adj1" fmla="val 38892"/>
                <a:gd name="adj2" fmla="val 50000"/>
              </a:avLst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8DE74721-D25C-426E-A077-C214631524CC}"/>
              </a:ext>
            </a:extLst>
          </p:cNvPr>
          <p:cNvSpPr/>
          <p:nvPr/>
        </p:nvSpPr>
        <p:spPr>
          <a:xfrm>
            <a:off x="6514345" y="1684280"/>
            <a:ext cx="2133600" cy="739798"/>
          </a:xfrm>
          <a:prstGeom prst="roundRect">
            <a:avLst>
              <a:gd name="adj" fmla="val 6571"/>
            </a:avLst>
          </a:prstGeom>
          <a:solidFill>
            <a:schemeClr val="tx1">
              <a:lumMod val="85000"/>
              <a:lumOff val="15000"/>
            </a:schemeClr>
          </a:solidFill>
          <a:ln w="2857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14400"/>
            <a:endParaRPr lang="en-US" sz="1100" b="1" kern="0" dirty="0">
              <a:solidFill>
                <a:srgbClr val="FF0000"/>
              </a:solidFill>
              <a:latin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F4B5364-427C-4551-AFBA-86188B04FEB0}"/>
                  </a:ext>
                </a:extLst>
              </p:cNvPr>
              <p:cNvSpPr txBox="1"/>
              <p:nvPr/>
            </p:nvSpPr>
            <p:spPr>
              <a:xfrm>
                <a:off x="7158954" y="1765101"/>
                <a:ext cx="893706" cy="5231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TP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TP</m:t>
                          </m:r>
                          <m:r>
                            <a:rPr lang="en-US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FN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F4B5364-427C-4551-AFBA-86188B04FE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8954" y="1765101"/>
                <a:ext cx="893706" cy="52315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721795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D1E5D-1E78-44DA-8F2F-F9A32E30F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Precision–Recall Tradeoff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7263704-4ED1-438A-A9A9-C87048718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63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B138703-6E5C-4C7D-AB5E-2C54944EB131}"/>
              </a:ext>
            </a:extLst>
          </p:cNvPr>
          <p:cNvGrpSpPr/>
          <p:nvPr/>
        </p:nvGrpSpPr>
        <p:grpSpPr>
          <a:xfrm>
            <a:off x="939880" y="1374195"/>
            <a:ext cx="7413513" cy="4762443"/>
            <a:chOff x="939880" y="1374195"/>
            <a:chExt cx="7413513" cy="476244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763AA651-2A63-4E41-BFA4-9633349E1152}"/>
                </a:ext>
              </a:extLst>
            </p:cNvPr>
            <p:cNvGrpSpPr/>
            <p:nvPr/>
          </p:nvGrpSpPr>
          <p:grpSpPr>
            <a:xfrm>
              <a:off x="939880" y="1374195"/>
              <a:ext cx="7413513" cy="4762443"/>
              <a:chOff x="769499" y="1398086"/>
              <a:chExt cx="7413513" cy="4762443"/>
            </a:xfrm>
          </p:grpSpPr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8FEF5492-3D60-4FF6-A39E-E0E768F53D88}"/>
                  </a:ext>
                </a:extLst>
              </p:cNvPr>
              <p:cNvCxnSpPr/>
              <p:nvPr/>
            </p:nvCxnSpPr>
            <p:spPr>
              <a:xfrm>
                <a:off x="1524000" y="1828800"/>
                <a:ext cx="0" cy="3581400"/>
              </a:xfrm>
              <a:prstGeom prst="line">
                <a:avLst/>
              </a:prstGeom>
              <a:ln w="28575" cap="rnd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54DF0C71-0373-4DBB-8137-67CBD2FACD47}"/>
                  </a:ext>
                </a:extLst>
              </p:cNvPr>
              <p:cNvSpPr/>
              <p:nvPr/>
            </p:nvSpPr>
            <p:spPr>
              <a:xfrm>
                <a:off x="1566250" y="1855961"/>
                <a:ext cx="5339469" cy="2495080"/>
              </a:xfrm>
              <a:custGeom>
                <a:avLst/>
                <a:gdLst>
                  <a:gd name="connsiteX0" fmla="*/ 97563 w 6109064"/>
                  <a:gd name="connsiteY0" fmla="*/ 0 h 2516979"/>
                  <a:gd name="connsiteX1" fmla="*/ 387274 w 6109064"/>
                  <a:gd name="connsiteY1" fmla="*/ 344032 h 2516979"/>
                  <a:gd name="connsiteX2" fmla="*/ 3211955 w 6109064"/>
                  <a:gd name="connsiteY2" fmla="*/ 1122630 h 2516979"/>
                  <a:gd name="connsiteX3" fmla="*/ 4751044 w 6109064"/>
                  <a:gd name="connsiteY3" fmla="*/ 1747319 h 2516979"/>
                  <a:gd name="connsiteX4" fmla="*/ 5837460 w 6109064"/>
                  <a:gd name="connsiteY4" fmla="*/ 2390115 h 2516979"/>
                  <a:gd name="connsiteX5" fmla="*/ 6109064 w 6109064"/>
                  <a:gd name="connsiteY5" fmla="*/ 2516864 h 2516979"/>
                  <a:gd name="connsiteX0" fmla="*/ 0 w 6011501"/>
                  <a:gd name="connsiteY0" fmla="*/ 0 h 2516979"/>
                  <a:gd name="connsiteX1" fmla="*/ 289711 w 6011501"/>
                  <a:gd name="connsiteY1" fmla="*/ 344032 h 2516979"/>
                  <a:gd name="connsiteX2" fmla="*/ 3114392 w 6011501"/>
                  <a:gd name="connsiteY2" fmla="*/ 1122630 h 2516979"/>
                  <a:gd name="connsiteX3" fmla="*/ 4653481 w 6011501"/>
                  <a:gd name="connsiteY3" fmla="*/ 1747319 h 2516979"/>
                  <a:gd name="connsiteX4" fmla="*/ 5739897 w 6011501"/>
                  <a:gd name="connsiteY4" fmla="*/ 2390115 h 2516979"/>
                  <a:gd name="connsiteX5" fmla="*/ 6011501 w 6011501"/>
                  <a:gd name="connsiteY5" fmla="*/ 2516864 h 2516979"/>
                  <a:gd name="connsiteX0" fmla="*/ 0 w 6011501"/>
                  <a:gd name="connsiteY0" fmla="*/ 0 h 2516979"/>
                  <a:gd name="connsiteX1" fmla="*/ 434567 w 6011501"/>
                  <a:gd name="connsiteY1" fmla="*/ 344032 h 2516979"/>
                  <a:gd name="connsiteX2" fmla="*/ 3114392 w 6011501"/>
                  <a:gd name="connsiteY2" fmla="*/ 1122630 h 2516979"/>
                  <a:gd name="connsiteX3" fmla="*/ 4653481 w 6011501"/>
                  <a:gd name="connsiteY3" fmla="*/ 1747319 h 2516979"/>
                  <a:gd name="connsiteX4" fmla="*/ 5739897 w 6011501"/>
                  <a:gd name="connsiteY4" fmla="*/ 2390115 h 2516979"/>
                  <a:gd name="connsiteX5" fmla="*/ 6011501 w 6011501"/>
                  <a:gd name="connsiteY5" fmla="*/ 2516864 h 2516979"/>
                  <a:gd name="connsiteX0" fmla="*/ 0 w 6011501"/>
                  <a:gd name="connsiteY0" fmla="*/ 0 h 2516979"/>
                  <a:gd name="connsiteX1" fmla="*/ 434567 w 6011501"/>
                  <a:gd name="connsiteY1" fmla="*/ 344032 h 2516979"/>
                  <a:gd name="connsiteX2" fmla="*/ 3114392 w 6011501"/>
                  <a:gd name="connsiteY2" fmla="*/ 1122630 h 2516979"/>
                  <a:gd name="connsiteX3" fmla="*/ 4653481 w 6011501"/>
                  <a:gd name="connsiteY3" fmla="*/ 1747319 h 2516979"/>
                  <a:gd name="connsiteX4" fmla="*/ 5739897 w 6011501"/>
                  <a:gd name="connsiteY4" fmla="*/ 2390115 h 2516979"/>
                  <a:gd name="connsiteX5" fmla="*/ 6011501 w 6011501"/>
                  <a:gd name="connsiteY5" fmla="*/ 2516864 h 2516979"/>
                  <a:gd name="connsiteX0" fmla="*/ 0 w 6011501"/>
                  <a:gd name="connsiteY0" fmla="*/ 0 h 2516979"/>
                  <a:gd name="connsiteX1" fmla="*/ 434567 w 6011501"/>
                  <a:gd name="connsiteY1" fmla="*/ 344032 h 2516979"/>
                  <a:gd name="connsiteX2" fmla="*/ 3114392 w 6011501"/>
                  <a:gd name="connsiteY2" fmla="*/ 1122630 h 2516979"/>
                  <a:gd name="connsiteX3" fmla="*/ 4653481 w 6011501"/>
                  <a:gd name="connsiteY3" fmla="*/ 1747319 h 2516979"/>
                  <a:gd name="connsiteX4" fmla="*/ 5739897 w 6011501"/>
                  <a:gd name="connsiteY4" fmla="*/ 2390115 h 2516979"/>
                  <a:gd name="connsiteX5" fmla="*/ 6011501 w 6011501"/>
                  <a:gd name="connsiteY5" fmla="*/ 2516864 h 25169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011501" h="2516979">
                    <a:moveTo>
                      <a:pt x="0" y="0"/>
                    </a:moveTo>
                    <a:cubicBezTo>
                      <a:pt x="184087" y="123730"/>
                      <a:pt x="96571" y="202195"/>
                      <a:pt x="434567" y="344032"/>
                    </a:cubicBezTo>
                    <a:cubicBezTo>
                      <a:pt x="772563" y="485869"/>
                      <a:pt x="2411240" y="888749"/>
                      <a:pt x="3114392" y="1122630"/>
                    </a:cubicBezTo>
                    <a:cubicBezTo>
                      <a:pt x="3817544" y="1356511"/>
                      <a:pt x="4215897" y="1536072"/>
                      <a:pt x="4653481" y="1747319"/>
                    </a:cubicBezTo>
                    <a:cubicBezTo>
                      <a:pt x="5091065" y="1958567"/>
                      <a:pt x="5513560" y="2261858"/>
                      <a:pt x="5739897" y="2390115"/>
                    </a:cubicBezTo>
                    <a:cubicBezTo>
                      <a:pt x="5966234" y="2518373"/>
                      <a:pt x="5988867" y="2517618"/>
                      <a:pt x="6011501" y="2516864"/>
                    </a:cubicBezTo>
                  </a:path>
                </a:pathLst>
              </a:custGeom>
              <a:noFill/>
              <a:ln w="28575" cap="flat" cmpd="sng" algn="ctr">
                <a:solidFill>
                  <a:srgbClr val="1B3763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359E713-BEDE-4835-919D-C309E1E97B77}"/>
                  </a:ext>
                </a:extLst>
              </p:cNvPr>
              <p:cNvSpPr txBox="1"/>
              <p:nvPr/>
            </p:nvSpPr>
            <p:spPr>
              <a:xfrm>
                <a:off x="1062677" y="1671293"/>
                <a:ext cx="476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1.0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836F18E-3E9F-46B9-A492-88C9F12F2203}"/>
                  </a:ext>
                </a:extLst>
              </p:cNvPr>
              <p:cNvSpPr txBox="1"/>
              <p:nvPr/>
            </p:nvSpPr>
            <p:spPr>
              <a:xfrm>
                <a:off x="1062677" y="5186707"/>
                <a:ext cx="476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0.0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E8586AD-9369-45AB-B0A0-A4D3AC319873}"/>
                  </a:ext>
                </a:extLst>
              </p:cNvPr>
              <p:cNvSpPr txBox="1"/>
              <p:nvPr/>
            </p:nvSpPr>
            <p:spPr>
              <a:xfrm>
                <a:off x="1397655" y="5368939"/>
                <a:ext cx="476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0.0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52D701C-215E-4557-A501-7EB2C703DEA3}"/>
                  </a:ext>
                </a:extLst>
              </p:cNvPr>
              <p:cNvSpPr txBox="1"/>
              <p:nvPr/>
            </p:nvSpPr>
            <p:spPr>
              <a:xfrm>
                <a:off x="4178168" y="5698864"/>
                <a:ext cx="9157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Recall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6B908BF-F238-4680-962A-6BEB064F8B11}"/>
                  </a:ext>
                </a:extLst>
              </p:cNvPr>
              <p:cNvSpPr txBox="1"/>
              <p:nvPr/>
            </p:nvSpPr>
            <p:spPr>
              <a:xfrm rot="16200000">
                <a:off x="342555" y="3337351"/>
                <a:ext cx="131555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Precision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F161D48-8A94-4390-A59A-96C947CC3E87}"/>
                  </a:ext>
                </a:extLst>
              </p:cNvPr>
              <p:cNvSpPr txBox="1"/>
              <p:nvPr/>
            </p:nvSpPr>
            <p:spPr>
              <a:xfrm>
                <a:off x="1529632" y="1398086"/>
                <a:ext cx="141628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/>
                  <a:t>High precision,</a:t>
                </a:r>
                <a:br>
                  <a:rPr lang="en-US" sz="1600" dirty="0"/>
                </a:br>
                <a:r>
                  <a:rPr lang="en-US" sz="1600" dirty="0"/>
                  <a:t>low recall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96B33BA-83FC-4C70-93C2-72DB1418FBEB}"/>
                  </a:ext>
                </a:extLst>
              </p:cNvPr>
              <p:cNvSpPr txBox="1"/>
              <p:nvPr/>
            </p:nvSpPr>
            <p:spPr>
              <a:xfrm>
                <a:off x="6802826" y="3910597"/>
                <a:ext cx="138018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/>
                  <a:t>Low precision,</a:t>
                </a:r>
                <a:br>
                  <a:rPr lang="en-US" sz="1600" dirty="0"/>
                </a:br>
                <a:r>
                  <a:rPr lang="en-US" sz="1600" dirty="0"/>
                  <a:t>high recall</a:t>
                </a:r>
              </a:p>
            </p:txBody>
          </p:sp>
        </p:grp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2FDB9A53-296F-478F-8DE1-075374BDD1A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09470" y="5386309"/>
              <a:ext cx="5431454" cy="0"/>
            </a:xfrm>
            <a:prstGeom prst="line">
              <a:avLst/>
            </a:prstGeom>
            <a:ln w="28575" cap="rnd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8BC3297-EC50-422F-851C-3C62061650F7}"/>
                </a:ext>
              </a:extLst>
            </p:cNvPr>
            <p:cNvSpPr txBox="1"/>
            <p:nvPr/>
          </p:nvSpPr>
          <p:spPr>
            <a:xfrm>
              <a:off x="6973207" y="5345048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1.0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8493780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8A73B-57E8-485D-A648-861FF2C08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F₁ Score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7154AAF-1AAA-4A82-89C3-663537450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64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3615FE-6359-4195-A51C-AC3B34810658}"/>
              </a:ext>
            </a:extLst>
          </p:cNvPr>
          <p:cNvSpPr txBox="1">
            <a:spLocks/>
          </p:cNvSpPr>
          <p:nvPr/>
        </p:nvSpPr>
        <p:spPr>
          <a:xfrm>
            <a:off x="341925" y="1302040"/>
            <a:ext cx="8460150" cy="492096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Precision and recall are more useful in unbalanced datasets.</a:t>
            </a:r>
          </a:p>
          <a:p>
            <a:pPr lvl="1"/>
            <a:r>
              <a:rPr lang="en-US" dirty="0"/>
              <a:t>They come with a tradeoff.</a:t>
            </a:r>
          </a:p>
          <a:p>
            <a:r>
              <a:rPr lang="en-US" dirty="0"/>
              <a:t>Not always clear which metric is more useful.</a:t>
            </a:r>
          </a:p>
          <a:p>
            <a:pPr lvl="1"/>
            <a:r>
              <a:rPr lang="en-US" dirty="0"/>
              <a:t>A false positive may be just as undesirable as a false negative.</a:t>
            </a:r>
          </a:p>
          <a:p>
            <a:r>
              <a:rPr lang="en-US" dirty="0"/>
              <a:t>F₁ score helps you find optimal combination of both precision and recall.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8341A06-1409-4E67-80BB-1396D3E0D908}"/>
              </a:ext>
            </a:extLst>
          </p:cNvPr>
          <p:cNvGrpSpPr/>
          <p:nvPr/>
        </p:nvGrpSpPr>
        <p:grpSpPr>
          <a:xfrm>
            <a:off x="1739247" y="3274881"/>
            <a:ext cx="3070456" cy="2136309"/>
            <a:chOff x="3036772" y="3381759"/>
            <a:chExt cx="3070456" cy="2136309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54F69404-2C69-4559-ABE6-A64595A7254E}"/>
                </a:ext>
              </a:extLst>
            </p:cNvPr>
            <p:cNvSpPr/>
            <p:nvPr/>
          </p:nvSpPr>
          <p:spPr>
            <a:xfrm>
              <a:off x="3036772" y="3381759"/>
              <a:ext cx="3070456" cy="2136309"/>
            </a:xfrm>
            <a:prstGeom prst="roundRect">
              <a:avLst>
                <a:gd name="adj" fmla="val 6571"/>
              </a:avLst>
            </a:prstGeom>
            <a:solidFill>
              <a:schemeClr val="tx1">
                <a:lumMod val="85000"/>
                <a:lumOff val="15000"/>
              </a:schemeClr>
            </a:solidFill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FAF8EF3C-6A9C-4772-98A2-85CFE3CEB63F}"/>
                    </a:ext>
                  </a:extLst>
                </p:cNvPr>
                <p:cNvSpPr txBox="1"/>
                <p:nvPr/>
              </p:nvSpPr>
              <p:spPr>
                <a:xfrm>
                  <a:off x="3201368" y="3716559"/>
                  <a:ext cx="2741263" cy="62235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precision</m:t>
                                </m:r>
                                <m:r>
                                  <a:rPr lang="en-US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recall</m:t>
                                </m:r>
                              </m:num>
                              <m:den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precision</m:t>
                                </m:r>
                                <m:r>
                                  <a:rPr lang="en-US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recall</m:t>
                                </m:r>
                              </m:den>
                            </m:f>
                          </m:e>
                        </m:d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6A4BCC3E-F1E5-4124-82A4-202D6683C88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01368" y="3716559"/>
                  <a:ext cx="2741263" cy="62235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C0E21EB7-BEC2-4987-8817-25E309C8897F}"/>
                    </a:ext>
                  </a:extLst>
                </p:cNvPr>
                <p:cNvSpPr txBox="1"/>
                <p:nvPr/>
              </p:nvSpPr>
              <p:spPr>
                <a:xfrm>
                  <a:off x="3627766" y="4696069"/>
                  <a:ext cx="1888466" cy="62235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87</m:t>
                                </m:r>
                                <m:r>
                                  <a:rPr lang="en-U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∙.</m:t>
                                </m:r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79</m:t>
                                </m:r>
                              </m:num>
                              <m:den>
                                <m:r>
                                  <a:rPr lang="en-U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87</m:t>
                                </m:r>
                                <m:r>
                                  <a:rPr lang="en-U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+.</m:t>
                                </m:r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79</m:t>
                                </m:r>
                              </m:den>
                            </m:f>
                          </m:e>
                        </m:d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C0E21EB7-BEC2-4987-8817-25E309C8897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27766" y="4696069"/>
                  <a:ext cx="1888466" cy="62235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68B61275-02AB-46B5-BF9E-8BA036D802DD}"/>
              </a:ext>
            </a:extLst>
          </p:cNvPr>
          <p:cNvSpPr/>
          <p:nvPr/>
        </p:nvSpPr>
        <p:spPr>
          <a:xfrm>
            <a:off x="5214662" y="4746477"/>
            <a:ext cx="2635104" cy="30777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115888" indent="-115888" defTabSz="914400">
              <a:buFont typeface="Arial" panose="020B0604020202020204" pitchFamily="34" charset="0"/>
              <a:buChar char="•"/>
            </a:pPr>
            <a:r>
              <a:rPr lang="en-US" sz="1300" kern="0" dirty="0">
                <a:latin typeface="Calibri"/>
                <a:cs typeface="Calibri"/>
              </a:rPr>
              <a:t>Resulting </a:t>
            </a:r>
            <a:r>
              <a:rPr lang="en-US" sz="1400" dirty="0"/>
              <a:t>F₁ score is around </a:t>
            </a:r>
            <a:r>
              <a:rPr lang="en-US" sz="1400" b="1" dirty="0"/>
              <a:t>83%</a:t>
            </a:r>
            <a:r>
              <a:rPr lang="en-US" sz="1400" dirty="0"/>
              <a:t>.</a:t>
            </a:r>
            <a:endParaRPr lang="en-US" sz="1300" kern="0" dirty="0">
              <a:latin typeface="Calibri"/>
              <a:cs typeface="Calibri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FB2BB8A-3549-4CC0-8304-589805DEECF3}"/>
              </a:ext>
            </a:extLst>
          </p:cNvPr>
          <p:cNvCxnSpPr>
            <a:cxnSpLocks/>
          </p:cNvCxnSpPr>
          <p:nvPr/>
        </p:nvCxnSpPr>
        <p:spPr>
          <a:xfrm flipH="1">
            <a:off x="4251770" y="4900366"/>
            <a:ext cx="929829" cy="0"/>
          </a:xfrm>
          <a:prstGeom prst="straightConnector1">
            <a:avLst/>
          </a:prstGeom>
          <a:ln w="19050">
            <a:solidFill>
              <a:srgbClr val="15A76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145471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D5788E2-EC20-4588-A01D-13D4B2DFA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65</a:t>
            </a:fld>
            <a:endParaRPr lang="en-US" dirty="0"/>
          </a:p>
        </p:txBody>
      </p:sp>
      <p:sp>
        <p:nvSpPr>
          <p:cNvPr id="26" name="Content Placeholder 25">
            <a:extLst>
              <a:ext uri="{FF2B5EF4-FFF2-40B4-BE49-F238E27FC236}">
                <a16:creationId xmlns:a16="http://schemas.microsoft.com/office/drawing/2014/main" id="{E9450E48-CB26-4736-982F-0BE312B6C7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925" y="3937767"/>
            <a:ext cx="8460150" cy="2285232"/>
          </a:xfrm>
        </p:spPr>
        <p:txBody>
          <a:bodyPr/>
          <a:lstStyle/>
          <a:p>
            <a:r>
              <a:rPr lang="en-US" dirty="0"/>
              <a:t>Drive failure model specificity: </a:t>
            </a:r>
            <a:r>
              <a:rPr lang="en-US" b="1" dirty="0"/>
              <a:t>98%</a:t>
            </a:r>
            <a:r>
              <a:rPr lang="en-US" dirty="0"/>
              <a:t>.</a:t>
            </a:r>
          </a:p>
          <a:p>
            <a:r>
              <a:rPr lang="en-US" dirty="0"/>
              <a:t>Maximizes true negatives.</a:t>
            </a:r>
          </a:p>
          <a:p>
            <a:r>
              <a:rPr lang="en-US" dirty="0"/>
              <a:t>Not useful in all cases, especially with imbalanced datasets.</a:t>
            </a:r>
          </a:p>
          <a:p>
            <a:r>
              <a:rPr lang="en-US" dirty="0"/>
              <a:t>Customer attrition scenario based on satisfaction with a new product:</a:t>
            </a:r>
          </a:p>
          <a:p>
            <a:pPr lvl="1"/>
            <a:r>
              <a:rPr lang="en-US" dirty="0"/>
              <a:t>Satisfaction is positive, lack of satisfaction is negative.</a:t>
            </a:r>
          </a:p>
          <a:p>
            <a:pPr lvl="1"/>
            <a:r>
              <a:rPr lang="en-US" dirty="0"/>
              <a:t>Responses are balanced.</a:t>
            </a:r>
          </a:p>
          <a:p>
            <a:pPr lvl="1"/>
            <a:r>
              <a:rPr lang="en-US" dirty="0"/>
              <a:t>Maximize true negatives to reduce attrition from unsatisfied customers.</a:t>
            </a:r>
          </a:p>
          <a:p>
            <a:pPr lvl="1"/>
            <a:r>
              <a:rPr lang="en-US" dirty="0"/>
              <a:t>Might be a good case for specificity.</a:t>
            </a:r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E779B3-2B30-4915-8ECC-2C01A73C0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Specificity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0912217-85AD-488D-89D1-29CEDE6CD288}"/>
              </a:ext>
            </a:extLst>
          </p:cNvPr>
          <p:cNvGrpSpPr/>
          <p:nvPr/>
        </p:nvGrpSpPr>
        <p:grpSpPr>
          <a:xfrm>
            <a:off x="426721" y="1260443"/>
            <a:ext cx="5365768" cy="1698499"/>
            <a:chOff x="1060399" y="1992100"/>
            <a:chExt cx="6964792" cy="2170104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752BF88-C32F-4390-9E83-C025767A7C8E}"/>
                </a:ext>
              </a:extLst>
            </p:cNvPr>
            <p:cNvSpPr/>
            <p:nvPr/>
          </p:nvSpPr>
          <p:spPr>
            <a:xfrm>
              <a:off x="3589934" y="1992100"/>
              <a:ext cx="4331848" cy="208196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3F77776-70BE-405C-9196-9B9396332BCF}"/>
                </a:ext>
              </a:extLst>
            </p:cNvPr>
            <p:cNvSpPr txBox="1"/>
            <p:nvPr/>
          </p:nvSpPr>
          <p:spPr>
            <a:xfrm>
              <a:off x="3479338" y="2177915"/>
              <a:ext cx="4545853" cy="5505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/>
                <a:t>Correct negative estimations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85C6DA6-A1BB-443A-83A1-A8CD0C3CD92D}"/>
                </a:ext>
              </a:extLst>
            </p:cNvPr>
            <p:cNvSpPr txBox="1"/>
            <p:nvPr/>
          </p:nvSpPr>
          <p:spPr>
            <a:xfrm>
              <a:off x="3589934" y="3242706"/>
              <a:ext cx="4331848" cy="5505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/>
                <a:t>All actual negatives</a:t>
              </a: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939EE153-C7FD-4F3F-9DC4-7FF506E87C9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42792" y="3006226"/>
              <a:ext cx="3998566" cy="0"/>
            </a:xfrm>
            <a:prstGeom prst="line">
              <a:avLst/>
            </a:prstGeom>
            <a:ln w="28575" cap="rnd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1D46134-81C5-4A37-B852-897BCCBE34C9}"/>
                </a:ext>
              </a:extLst>
            </p:cNvPr>
            <p:cNvSpPr txBox="1"/>
            <p:nvPr/>
          </p:nvSpPr>
          <p:spPr>
            <a:xfrm>
              <a:off x="1060399" y="3097055"/>
              <a:ext cx="2283914" cy="8257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indent="-228600"/>
              <a:r>
                <a:rPr lang="en-US" sz="2000" dirty="0"/>
                <a:t>	</a:t>
              </a:r>
              <a:r>
                <a:rPr lang="en-US" sz="1600" dirty="0"/>
                <a:t>True Negatives</a:t>
              </a:r>
            </a:p>
            <a:p>
              <a:pPr marL="228600" indent="-228600"/>
              <a:r>
                <a:rPr lang="en-US" sz="1600" dirty="0"/>
                <a:t>+	False Positives</a:t>
              </a:r>
            </a:p>
          </p:txBody>
        </p:sp>
        <p:sp>
          <p:nvSpPr>
            <p:cNvPr id="21" name="AutoShape 302">
              <a:extLst>
                <a:ext uri="{FF2B5EF4-FFF2-40B4-BE49-F238E27FC236}">
                  <a16:creationId xmlns:a16="http://schemas.microsoft.com/office/drawing/2014/main" id="{969F5945-6DFF-42B3-BFD5-883669178784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3041" y="2973440"/>
              <a:ext cx="188034" cy="1188764"/>
            </a:xfrm>
            <a:prstGeom prst="rightBrace">
              <a:avLst>
                <a:gd name="adj1" fmla="val 65909"/>
                <a:gd name="adj2" fmla="val 50000"/>
              </a:avLst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51C5157-B7AD-4008-9727-7E6606BA70B7}"/>
                </a:ext>
              </a:extLst>
            </p:cNvPr>
            <p:cNvSpPr txBox="1"/>
            <p:nvPr/>
          </p:nvSpPr>
          <p:spPr>
            <a:xfrm>
              <a:off x="1060399" y="2144856"/>
              <a:ext cx="2283914" cy="511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indent="-228600"/>
              <a:r>
                <a:rPr lang="en-US" sz="2000" dirty="0"/>
                <a:t>	</a:t>
              </a:r>
              <a:r>
                <a:rPr lang="en-US" sz="1600" dirty="0"/>
                <a:t>True Negatives</a:t>
              </a:r>
            </a:p>
          </p:txBody>
        </p:sp>
        <p:sp>
          <p:nvSpPr>
            <p:cNvPr id="23" name="AutoShape 302">
              <a:extLst>
                <a:ext uri="{FF2B5EF4-FFF2-40B4-BE49-F238E27FC236}">
                  <a16:creationId xmlns:a16="http://schemas.microsoft.com/office/drawing/2014/main" id="{633257F3-7ECF-4CAA-9EA0-72DA4A9ED494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3041" y="2114493"/>
              <a:ext cx="188034" cy="649235"/>
            </a:xfrm>
            <a:prstGeom prst="rightBrace">
              <a:avLst>
                <a:gd name="adj1" fmla="val 38892"/>
                <a:gd name="adj2" fmla="val 50000"/>
              </a:avLst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8DE74721-D25C-426E-A077-C214631524CC}"/>
              </a:ext>
            </a:extLst>
          </p:cNvPr>
          <p:cNvSpPr/>
          <p:nvPr/>
        </p:nvSpPr>
        <p:spPr>
          <a:xfrm>
            <a:off x="6514345" y="1684280"/>
            <a:ext cx="2133600" cy="739798"/>
          </a:xfrm>
          <a:prstGeom prst="roundRect">
            <a:avLst>
              <a:gd name="adj" fmla="val 6571"/>
            </a:avLst>
          </a:prstGeom>
          <a:solidFill>
            <a:schemeClr val="tx1">
              <a:lumMod val="85000"/>
              <a:lumOff val="15000"/>
            </a:schemeClr>
          </a:solidFill>
          <a:ln w="2857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14400"/>
            <a:endParaRPr lang="en-US" sz="1100" b="1" kern="0" dirty="0">
              <a:solidFill>
                <a:srgbClr val="FF0000"/>
              </a:solidFill>
              <a:latin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F4B5364-427C-4551-AFBA-86188B04FEB0}"/>
                  </a:ext>
                </a:extLst>
              </p:cNvPr>
              <p:cNvSpPr txBox="1"/>
              <p:nvPr/>
            </p:nvSpPr>
            <p:spPr>
              <a:xfrm>
                <a:off x="7158954" y="1765101"/>
                <a:ext cx="893706" cy="5231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TN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TN</m:t>
                          </m:r>
                          <m:r>
                            <a:rPr lang="en-US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FP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F4B5364-427C-4551-AFBA-86188B04FE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8954" y="1765101"/>
                <a:ext cx="893706" cy="52315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01915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F5A5BB8-BCE9-48A7-B10A-FF399FBB9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Receiver Operating Characteristic (ROC) Curve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615C98B-30F9-4545-A5C3-374D59B1D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66</a:t>
            </a:fld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B1A9BC6-3326-4032-8714-A52A7384BF91}"/>
              </a:ext>
            </a:extLst>
          </p:cNvPr>
          <p:cNvGrpSpPr/>
          <p:nvPr/>
        </p:nvGrpSpPr>
        <p:grpSpPr>
          <a:xfrm>
            <a:off x="7254224" y="1675970"/>
            <a:ext cx="1266320" cy="1090663"/>
            <a:chOff x="7164531" y="1448150"/>
            <a:chExt cx="1266320" cy="1090663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2392EE6-2B26-4002-B926-D9AB74E60D75}"/>
                </a:ext>
              </a:extLst>
            </p:cNvPr>
            <p:cNvCxnSpPr>
              <a:cxnSpLocks/>
            </p:cNvCxnSpPr>
            <p:nvPr/>
          </p:nvCxnSpPr>
          <p:spPr>
            <a:xfrm>
              <a:off x="7178096" y="2304442"/>
              <a:ext cx="421602" cy="0"/>
            </a:xfrm>
            <a:prstGeom prst="line">
              <a:avLst/>
            </a:prstGeom>
            <a:ln w="19050">
              <a:solidFill>
                <a:schemeClr val="tx1"/>
              </a:solidFill>
              <a:prstDash val="lg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E812E52-B8D2-4ACA-8310-0E6440D0BF9E}"/>
                </a:ext>
              </a:extLst>
            </p:cNvPr>
            <p:cNvCxnSpPr>
              <a:cxnSpLocks/>
            </p:cNvCxnSpPr>
            <p:nvPr/>
          </p:nvCxnSpPr>
          <p:spPr>
            <a:xfrm>
              <a:off x="7169630" y="1924232"/>
              <a:ext cx="421602" cy="0"/>
            </a:xfrm>
            <a:prstGeom prst="line">
              <a:avLst/>
            </a:prstGeom>
            <a:ln w="19050">
              <a:solidFill>
                <a:srgbClr val="C00000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DB220D37-4B5E-4947-AF9D-E66A165A3593}"/>
                </a:ext>
              </a:extLst>
            </p:cNvPr>
            <p:cNvCxnSpPr>
              <a:cxnSpLocks/>
            </p:cNvCxnSpPr>
            <p:nvPr/>
          </p:nvCxnSpPr>
          <p:spPr>
            <a:xfrm>
              <a:off x="7164531" y="1578022"/>
              <a:ext cx="421602" cy="0"/>
            </a:xfrm>
            <a:prstGeom prst="line">
              <a:avLst/>
            </a:prstGeom>
            <a:ln w="19050">
              <a:solidFill>
                <a:srgbClr val="01A1DD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 Box 307">
              <a:extLst>
                <a:ext uri="{FF2B5EF4-FFF2-40B4-BE49-F238E27FC236}">
                  <a16:creationId xmlns:a16="http://schemas.microsoft.com/office/drawing/2014/main" id="{BEC876C3-C275-497C-BE8B-A5440BD2A3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24233" y="1448150"/>
              <a:ext cx="801820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cs typeface="Calibri"/>
                </a:rPr>
                <a:t>Model A</a:t>
              </a:r>
            </a:p>
          </p:txBody>
        </p:sp>
        <p:sp>
          <p:nvSpPr>
            <p:cNvPr id="22" name="Text Box 307">
              <a:extLst>
                <a:ext uri="{FF2B5EF4-FFF2-40B4-BE49-F238E27FC236}">
                  <a16:creationId xmlns:a16="http://schemas.microsoft.com/office/drawing/2014/main" id="{48EBD49D-D253-4EC7-BE3E-A14E0CA20F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29031" y="2107926"/>
              <a:ext cx="801820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cs typeface="Calibri"/>
                </a:rPr>
                <a:t>Random guess</a:t>
              </a:r>
            </a:p>
          </p:txBody>
        </p:sp>
        <p:sp>
          <p:nvSpPr>
            <p:cNvPr id="23" name="Text Box 307">
              <a:extLst>
                <a:ext uri="{FF2B5EF4-FFF2-40B4-BE49-F238E27FC236}">
                  <a16:creationId xmlns:a16="http://schemas.microsoft.com/office/drawing/2014/main" id="{25FB8C84-F84C-48C9-BB07-FE67CE547E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24233" y="1794970"/>
              <a:ext cx="801820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cs typeface="Calibri"/>
                </a:rPr>
                <a:t>Model B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D6E25BCC-FD61-40CB-BB0C-3FBE47026D04}"/>
              </a:ext>
            </a:extLst>
          </p:cNvPr>
          <p:cNvGrpSpPr/>
          <p:nvPr/>
        </p:nvGrpSpPr>
        <p:grpSpPr>
          <a:xfrm>
            <a:off x="445256" y="1647402"/>
            <a:ext cx="6678397" cy="4499320"/>
            <a:chOff x="771222" y="1647402"/>
            <a:chExt cx="6678397" cy="449932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F857E6F4-11C5-4F9D-B4D6-47ABE156F100}"/>
                </a:ext>
              </a:extLst>
            </p:cNvPr>
            <p:cNvCxnSpPr/>
            <p:nvPr/>
          </p:nvCxnSpPr>
          <p:spPr>
            <a:xfrm>
              <a:off x="1694381" y="1804909"/>
              <a:ext cx="0" cy="3581400"/>
            </a:xfrm>
            <a:prstGeom prst="line">
              <a:avLst/>
            </a:prstGeom>
            <a:ln w="28575" cap="rnd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98326A1-E16A-41B5-A4DE-620C40B19F6D}"/>
                </a:ext>
              </a:extLst>
            </p:cNvPr>
            <p:cNvSpPr txBox="1"/>
            <p:nvPr/>
          </p:nvSpPr>
          <p:spPr>
            <a:xfrm>
              <a:off x="1233058" y="1647402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1.0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92C3F14-2B7D-4AD5-B774-F29A8BFDC95D}"/>
                </a:ext>
              </a:extLst>
            </p:cNvPr>
            <p:cNvSpPr txBox="1"/>
            <p:nvPr/>
          </p:nvSpPr>
          <p:spPr>
            <a:xfrm>
              <a:off x="1233058" y="5162816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0.0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045A209-2CD5-4945-89FE-82AF1FF6AA86}"/>
                </a:ext>
              </a:extLst>
            </p:cNvPr>
            <p:cNvSpPr txBox="1"/>
            <p:nvPr/>
          </p:nvSpPr>
          <p:spPr>
            <a:xfrm>
              <a:off x="6973207" y="5345048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1.0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82D71A6-F59E-4F5A-817E-7E20C6EB5F7F}"/>
                </a:ext>
              </a:extLst>
            </p:cNvPr>
            <p:cNvSpPr txBox="1"/>
            <p:nvPr/>
          </p:nvSpPr>
          <p:spPr>
            <a:xfrm>
              <a:off x="1568036" y="5345048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0.0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1A8BE77-F4BC-4C74-B6B0-585FD69735F6}"/>
                </a:ext>
              </a:extLst>
            </p:cNvPr>
            <p:cNvSpPr txBox="1"/>
            <p:nvPr/>
          </p:nvSpPr>
          <p:spPr>
            <a:xfrm>
              <a:off x="3331724" y="5685057"/>
              <a:ext cx="24805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False Positive Rate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497C388-FFCC-4503-AD73-B40C73AFE002}"/>
                </a:ext>
              </a:extLst>
            </p:cNvPr>
            <p:cNvSpPr txBox="1"/>
            <p:nvPr/>
          </p:nvSpPr>
          <p:spPr>
            <a:xfrm rot="16200000">
              <a:off x="-203147" y="3358942"/>
              <a:ext cx="24104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True Positive Rate</a:t>
              </a: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4A7F2345-6146-49E3-8629-0FAC70694C1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09470" y="5386309"/>
              <a:ext cx="5431454" cy="0"/>
            </a:xfrm>
            <a:prstGeom prst="line">
              <a:avLst/>
            </a:prstGeom>
            <a:ln w="28575" cap="rnd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C15BADFC-C7CE-40B2-8941-20BE5ECCD60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94381" y="1804909"/>
              <a:ext cx="5446543" cy="3581401"/>
            </a:xfrm>
            <a:prstGeom prst="line">
              <a:avLst/>
            </a:prstGeom>
            <a:ln w="19050">
              <a:solidFill>
                <a:schemeClr val="tx1"/>
              </a:solidFill>
              <a:prstDash val="lg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E55C0A1-B556-4382-9360-2876E8D336B4}"/>
                </a:ext>
              </a:extLst>
            </p:cNvPr>
            <p:cNvSpPr/>
            <p:nvPr/>
          </p:nvSpPr>
          <p:spPr>
            <a:xfrm>
              <a:off x="1695450" y="1713550"/>
              <a:ext cx="5498537" cy="3649025"/>
            </a:xfrm>
            <a:custGeom>
              <a:avLst/>
              <a:gdLst>
                <a:gd name="connsiteX0" fmla="*/ 0 w 5286375"/>
                <a:gd name="connsiteY0" fmla="*/ 3845906 h 3845906"/>
                <a:gd name="connsiteX1" fmla="*/ 809625 w 5286375"/>
                <a:gd name="connsiteY1" fmla="*/ 1988531 h 3845906"/>
                <a:gd name="connsiteX2" fmla="*/ 3181350 w 5286375"/>
                <a:gd name="connsiteY2" fmla="*/ 216881 h 3845906"/>
                <a:gd name="connsiteX3" fmla="*/ 5286375 w 5286375"/>
                <a:gd name="connsiteY3" fmla="*/ 93056 h 3845906"/>
                <a:gd name="connsiteX0" fmla="*/ 0 w 5286375"/>
                <a:gd name="connsiteY0" fmla="*/ 3846480 h 3846480"/>
                <a:gd name="connsiteX1" fmla="*/ 952500 w 5286375"/>
                <a:gd name="connsiteY1" fmla="*/ 1998630 h 3846480"/>
                <a:gd name="connsiteX2" fmla="*/ 3181350 w 5286375"/>
                <a:gd name="connsiteY2" fmla="*/ 217455 h 3846480"/>
                <a:gd name="connsiteX3" fmla="*/ 5286375 w 5286375"/>
                <a:gd name="connsiteY3" fmla="*/ 93630 h 3846480"/>
                <a:gd name="connsiteX0" fmla="*/ 0 w 5286375"/>
                <a:gd name="connsiteY0" fmla="*/ 3842040 h 3842040"/>
                <a:gd name="connsiteX1" fmla="*/ 952500 w 5286375"/>
                <a:gd name="connsiteY1" fmla="*/ 1994190 h 3842040"/>
                <a:gd name="connsiteX2" fmla="*/ 3171825 w 5286375"/>
                <a:gd name="connsiteY2" fmla="*/ 222540 h 3842040"/>
                <a:gd name="connsiteX3" fmla="*/ 5286375 w 5286375"/>
                <a:gd name="connsiteY3" fmla="*/ 89190 h 3842040"/>
                <a:gd name="connsiteX0" fmla="*/ 0 w 5286375"/>
                <a:gd name="connsiteY0" fmla="*/ 3812029 h 3812029"/>
                <a:gd name="connsiteX1" fmla="*/ 952500 w 5286375"/>
                <a:gd name="connsiteY1" fmla="*/ 1964179 h 3812029"/>
                <a:gd name="connsiteX2" fmla="*/ 3356759 w 5286375"/>
                <a:gd name="connsiteY2" fmla="*/ 271331 h 3812029"/>
                <a:gd name="connsiteX3" fmla="*/ 5286375 w 5286375"/>
                <a:gd name="connsiteY3" fmla="*/ 59179 h 3812029"/>
                <a:gd name="connsiteX0" fmla="*/ 0 w 5286375"/>
                <a:gd name="connsiteY0" fmla="*/ 3858541 h 3858541"/>
                <a:gd name="connsiteX1" fmla="*/ 952500 w 5286375"/>
                <a:gd name="connsiteY1" fmla="*/ 2010691 h 3858541"/>
                <a:gd name="connsiteX2" fmla="*/ 3684357 w 5286375"/>
                <a:gd name="connsiteY2" fmla="*/ 205268 h 3858541"/>
                <a:gd name="connsiteX3" fmla="*/ 5286375 w 5286375"/>
                <a:gd name="connsiteY3" fmla="*/ 105691 h 3858541"/>
                <a:gd name="connsiteX0" fmla="*/ 0 w 5286375"/>
                <a:gd name="connsiteY0" fmla="*/ 3782069 h 3782069"/>
                <a:gd name="connsiteX1" fmla="*/ 952500 w 5286375"/>
                <a:gd name="connsiteY1" fmla="*/ 1934219 h 3782069"/>
                <a:gd name="connsiteX2" fmla="*/ 3811169 w 5286375"/>
                <a:gd name="connsiteY2" fmla="*/ 398974 h 3782069"/>
                <a:gd name="connsiteX3" fmla="*/ 5286375 w 5286375"/>
                <a:gd name="connsiteY3" fmla="*/ 29219 h 3782069"/>
                <a:gd name="connsiteX0" fmla="*/ 0 w 5286375"/>
                <a:gd name="connsiteY0" fmla="*/ 3777529 h 3777529"/>
                <a:gd name="connsiteX1" fmla="*/ 1089880 w 5286375"/>
                <a:gd name="connsiteY1" fmla="*/ 1614471 h 3777529"/>
                <a:gd name="connsiteX2" fmla="*/ 3811169 w 5286375"/>
                <a:gd name="connsiteY2" fmla="*/ 394434 h 3777529"/>
                <a:gd name="connsiteX3" fmla="*/ 5286375 w 5286375"/>
                <a:gd name="connsiteY3" fmla="*/ 24679 h 3777529"/>
                <a:gd name="connsiteX0" fmla="*/ 0 w 5328645"/>
                <a:gd name="connsiteY0" fmla="*/ 3735953 h 3735953"/>
                <a:gd name="connsiteX1" fmla="*/ 1089880 w 5328645"/>
                <a:gd name="connsiteY1" fmla="*/ 1572895 h 3735953"/>
                <a:gd name="connsiteX2" fmla="*/ 3811169 w 5328645"/>
                <a:gd name="connsiteY2" fmla="*/ 352858 h 3735953"/>
                <a:gd name="connsiteX3" fmla="*/ 5328645 w 5328645"/>
                <a:gd name="connsiteY3" fmla="*/ 28133 h 3735953"/>
                <a:gd name="connsiteX0" fmla="*/ 0 w 5328645"/>
                <a:gd name="connsiteY0" fmla="*/ 3732846 h 3732846"/>
                <a:gd name="connsiteX1" fmla="*/ 1089880 w 5328645"/>
                <a:gd name="connsiteY1" fmla="*/ 1569788 h 3732846"/>
                <a:gd name="connsiteX2" fmla="*/ 3832305 w 5328645"/>
                <a:gd name="connsiteY2" fmla="*/ 383524 h 3732846"/>
                <a:gd name="connsiteX3" fmla="*/ 5328645 w 5328645"/>
                <a:gd name="connsiteY3" fmla="*/ 25026 h 3732846"/>
                <a:gd name="connsiteX0" fmla="*/ 0 w 5328645"/>
                <a:gd name="connsiteY0" fmla="*/ 3733740 h 3733740"/>
                <a:gd name="connsiteX1" fmla="*/ 1089880 w 5328645"/>
                <a:gd name="connsiteY1" fmla="*/ 1570682 h 3733740"/>
                <a:gd name="connsiteX2" fmla="*/ 3832305 w 5328645"/>
                <a:gd name="connsiteY2" fmla="*/ 384418 h 3733740"/>
                <a:gd name="connsiteX3" fmla="*/ 5328645 w 5328645"/>
                <a:gd name="connsiteY3" fmla="*/ 25920 h 3733740"/>
                <a:gd name="connsiteX0" fmla="*/ 0 w 5328645"/>
                <a:gd name="connsiteY0" fmla="*/ 3734764 h 3734764"/>
                <a:gd name="connsiteX1" fmla="*/ 1089880 w 5328645"/>
                <a:gd name="connsiteY1" fmla="*/ 1571706 h 3734764"/>
                <a:gd name="connsiteX2" fmla="*/ 3832305 w 5328645"/>
                <a:gd name="connsiteY2" fmla="*/ 374184 h 3734764"/>
                <a:gd name="connsiteX3" fmla="*/ 5328645 w 5328645"/>
                <a:gd name="connsiteY3" fmla="*/ 26944 h 3734764"/>
                <a:gd name="connsiteX0" fmla="*/ 0 w 5328645"/>
                <a:gd name="connsiteY0" fmla="*/ 3724670 h 3724670"/>
                <a:gd name="connsiteX1" fmla="*/ 1058177 w 5328645"/>
                <a:gd name="connsiteY1" fmla="*/ 593472 h 3724670"/>
                <a:gd name="connsiteX2" fmla="*/ 3832305 w 5328645"/>
                <a:gd name="connsiteY2" fmla="*/ 364090 h 3724670"/>
                <a:gd name="connsiteX3" fmla="*/ 5328645 w 5328645"/>
                <a:gd name="connsiteY3" fmla="*/ 16850 h 3724670"/>
                <a:gd name="connsiteX0" fmla="*/ 0 w 5328645"/>
                <a:gd name="connsiteY0" fmla="*/ 3766159 h 3766159"/>
                <a:gd name="connsiteX1" fmla="*/ 1058177 w 5328645"/>
                <a:gd name="connsiteY1" fmla="*/ 634961 h 3766159"/>
                <a:gd name="connsiteX2" fmla="*/ 4022523 w 5328645"/>
                <a:gd name="connsiteY2" fmla="*/ 90371 h 3766159"/>
                <a:gd name="connsiteX3" fmla="*/ 5328645 w 5328645"/>
                <a:gd name="connsiteY3" fmla="*/ 58339 h 3766159"/>
                <a:gd name="connsiteX0" fmla="*/ 0 w 5328645"/>
                <a:gd name="connsiteY0" fmla="*/ 3781046 h 3781046"/>
                <a:gd name="connsiteX1" fmla="*/ 1058177 w 5328645"/>
                <a:gd name="connsiteY1" fmla="*/ 649848 h 3781046"/>
                <a:gd name="connsiteX2" fmla="*/ 4001388 w 5328645"/>
                <a:gd name="connsiteY2" fmla="*/ 71486 h 3781046"/>
                <a:gd name="connsiteX3" fmla="*/ 5328645 w 5328645"/>
                <a:gd name="connsiteY3" fmla="*/ 73226 h 3781046"/>
                <a:gd name="connsiteX0" fmla="*/ 0 w 5328645"/>
                <a:gd name="connsiteY0" fmla="*/ 3765246 h 3765246"/>
                <a:gd name="connsiteX1" fmla="*/ 1058177 w 5328645"/>
                <a:gd name="connsiteY1" fmla="*/ 634048 h 3765246"/>
                <a:gd name="connsiteX2" fmla="*/ 4001388 w 5328645"/>
                <a:gd name="connsiteY2" fmla="*/ 55686 h 3765246"/>
                <a:gd name="connsiteX3" fmla="*/ 5328645 w 5328645"/>
                <a:gd name="connsiteY3" fmla="*/ 57426 h 3765246"/>
                <a:gd name="connsiteX0" fmla="*/ 0 w 5337892"/>
                <a:gd name="connsiteY0" fmla="*/ 3812230 h 3812230"/>
                <a:gd name="connsiteX1" fmla="*/ 1058177 w 5337892"/>
                <a:gd name="connsiteY1" fmla="*/ 681032 h 3812230"/>
                <a:gd name="connsiteX2" fmla="*/ 4001388 w 5337892"/>
                <a:gd name="connsiteY2" fmla="*/ 102670 h 3812230"/>
                <a:gd name="connsiteX3" fmla="*/ 5337892 w 5337892"/>
                <a:gd name="connsiteY3" fmla="*/ 55159 h 3812230"/>
                <a:gd name="connsiteX0" fmla="*/ 0 w 5337892"/>
                <a:gd name="connsiteY0" fmla="*/ 3783141 h 3783141"/>
                <a:gd name="connsiteX1" fmla="*/ 1058177 w 5337892"/>
                <a:gd name="connsiteY1" fmla="*/ 651943 h 3783141"/>
                <a:gd name="connsiteX2" fmla="*/ 4001388 w 5337892"/>
                <a:gd name="connsiteY2" fmla="*/ 73581 h 3783141"/>
                <a:gd name="connsiteX3" fmla="*/ 5337892 w 5337892"/>
                <a:gd name="connsiteY3" fmla="*/ 26070 h 3783141"/>
                <a:gd name="connsiteX0" fmla="*/ 0 w 5337892"/>
                <a:gd name="connsiteY0" fmla="*/ 3804910 h 3804910"/>
                <a:gd name="connsiteX1" fmla="*/ 1058177 w 5337892"/>
                <a:gd name="connsiteY1" fmla="*/ 673712 h 3804910"/>
                <a:gd name="connsiteX2" fmla="*/ 3992142 w 5337892"/>
                <a:gd name="connsiteY2" fmla="*/ 55949 h 3804910"/>
                <a:gd name="connsiteX3" fmla="*/ 5337892 w 5337892"/>
                <a:gd name="connsiteY3" fmla="*/ 47839 h 3804910"/>
                <a:gd name="connsiteX0" fmla="*/ 0 w 5337892"/>
                <a:gd name="connsiteY0" fmla="*/ 3773632 h 3773632"/>
                <a:gd name="connsiteX1" fmla="*/ 1058177 w 5337892"/>
                <a:gd name="connsiteY1" fmla="*/ 642434 h 3773632"/>
                <a:gd name="connsiteX2" fmla="*/ 3992142 w 5337892"/>
                <a:gd name="connsiteY2" fmla="*/ 24671 h 3773632"/>
                <a:gd name="connsiteX3" fmla="*/ 5337892 w 5337892"/>
                <a:gd name="connsiteY3" fmla="*/ 16561 h 3773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37892" h="3773632">
                  <a:moveTo>
                    <a:pt x="0" y="3773632"/>
                  </a:moveTo>
                  <a:cubicBezTo>
                    <a:pt x="139700" y="3147363"/>
                    <a:pt x="392820" y="1267261"/>
                    <a:pt x="1058177" y="642434"/>
                  </a:cubicBezTo>
                  <a:cubicBezTo>
                    <a:pt x="1723534" y="17607"/>
                    <a:pt x="3241869" y="50181"/>
                    <a:pt x="3992142" y="24671"/>
                  </a:cubicBezTo>
                  <a:cubicBezTo>
                    <a:pt x="4742415" y="-839"/>
                    <a:pt x="5235458" y="-11324"/>
                    <a:pt x="5337892" y="16561"/>
                  </a:cubicBezTo>
                </a:path>
              </a:pathLst>
            </a:custGeom>
            <a:noFill/>
            <a:ln w="28575" cap="flat" cmpd="sng" algn="ctr">
              <a:solidFill>
                <a:srgbClr val="01A1DD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9EA7AF9-C74B-4055-BEE3-C3A846F9D948}"/>
                </a:ext>
              </a:extLst>
            </p:cNvPr>
            <p:cNvSpPr/>
            <p:nvPr/>
          </p:nvSpPr>
          <p:spPr>
            <a:xfrm>
              <a:off x="1722401" y="1722774"/>
              <a:ext cx="5489012" cy="3606383"/>
            </a:xfrm>
            <a:custGeom>
              <a:avLst/>
              <a:gdLst>
                <a:gd name="connsiteX0" fmla="*/ 0 w 5286375"/>
                <a:gd name="connsiteY0" fmla="*/ 3845906 h 3845906"/>
                <a:gd name="connsiteX1" fmla="*/ 809625 w 5286375"/>
                <a:gd name="connsiteY1" fmla="*/ 1988531 h 3845906"/>
                <a:gd name="connsiteX2" fmla="*/ 3181350 w 5286375"/>
                <a:gd name="connsiteY2" fmla="*/ 216881 h 3845906"/>
                <a:gd name="connsiteX3" fmla="*/ 5286375 w 5286375"/>
                <a:gd name="connsiteY3" fmla="*/ 93056 h 3845906"/>
                <a:gd name="connsiteX0" fmla="*/ 0 w 5286375"/>
                <a:gd name="connsiteY0" fmla="*/ 3846480 h 3846480"/>
                <a:gd name="connsiteX1" fmla="*/ 952500 w 5286375"/>
                <a:gd name="connsiteY1" fmla="*/ 1998630 h 3846480"/>
                <a:gd name="connsiteX2" fmla="*/ 3181350 w 5286375"/>
                <a:gd name="connsiteY2" fmla="*/ 217455 h 3846480"/>
                <a:gd name="connsiteX3" fmla="*/ 5286375 w 5286375"/>
                <a:gd name="connsiteY3" fmla="*/ 93630 h 3846480"/>
                <a:gd name="connsiteX0" fmla="*/ 0 w 5286375"/>
                <a:gd name="connsiteY0" fmla="*/ 3842040 h 3842040"/>
                <a:gd name="connsiteX1" fmla="*/ 952500 w 5286375"/>
                <a:gd name="connsiteY1" fmla="*/ 1994190 h 3842040"/>
                <a:gd name="connsiteX2" fmla="*/ 3171825 w 5286375"/>
                <a:gd name="connsiteY2" fmla="*/ 222540 h 3842040"/>
                <a:gd name="connsiteX3" fmla="*/ 5286375 w 5286375"/>
                <a:gd name="connsiteY3" fmla="*/ 89190 h 3842040"/>
                <a:gd name="connsiteX0" fmla="*/ 0 w 5286375"/>
                <a:gd name="connsiteY0" fmla="*/ 3812029 h 3812029"/>
                <a:gd name="connsiteX1" fmla="*/ 952500 w 5286375"/>
                <a:gd name="connsiteY1" fmla="*/ 1964179 h 3812029"/>
                <a:gd name="connsiteX2" fmla="*/ 3356759 w 5286375"/>
                <a:gd name="connsiteY2" fmla="*/ 271331 h 3812029"/>
                <a:gd name="connsiteX3" fmla="*/ 5286375 w 5286375"/>
                <a:gd name="connsiteY3" fmla="*/ 59179 h 3812029"/>
                <a:gd name="connsiteX0" fmla="*/ 0 w 5286375"/>
                <a:gd name="connsiteY0" fmla="*/ 3858541 h 3858541"/>
                <a:gd name="connsiteX1" fmla="*/ 952500 w 5286375"/>
                <a:gd name="connsiteY1" fmla="*/ 2010691 h 3858541"/>
                <a:gd name="connsiteX2" fmla="*/ 3684357 w 5286375"/>
                <a:gd name="connsiteY2" fmla="*/ 205268 h 3858541"/>
                <a:gd name="connsiteX3" fmla="*/ 5286375 w 5286375"/>
                <a:gd name="connsiteY3" fmla="*/ 105691 h 3858541"/>
                <a:gd name="connsiteX0" fmla="*/ 0 w 5286375"/>
                <a:gd name="connsiteY0" fmla="*/ 3782069 h 3782069"/>
                <a:gd name="connsiteX1" fmla="*/ 952500 w 5286375"/>
                <a:gd name="connsiteY1" fmla="*/ 1934219 h 3782069"/>
                <a:gd name="connsiteX2" fmla="*/ 3811169 w 5286375"/>
                <a:gd name="connsiteY2" fmla="*/ 398974 h 3782069"/>
                <a:gd name="connsiteX3" fmla="*/ 5286375 w 5286375"/>
                <a:gd name="connsiteY3" fmla="*/ 29219 h 3782069"/>
                <a:gd name="connsiteX0" fmla="*/ 0 w 5286375"/>
                <a:gd name="connsiteY0" fmla="*/ 3777529 h 3777529"/>
                <a:gd name="connsiteX1" fmla="*/ 1089880 w 5286375"/>
                <a:gd name="connsiteY1" fmla="*/ 1614471 h 3777529"/>
                <a:gd name="connsiteX2" fmla="*/ 3811169 w 5286375"/>
                <a:gd name="connsiteY2" fmla="*/ 394434 h 3777529"/>
                <a:gd name="connsiteX3" fmla="*/ 5286375 w 5286375"/>
                <a:gd name="connsiteY3" fmla="*/ 24679 h 3777529"/>
                <a:gd name="connsiteX0" fmla="*/ 0 w 5328645"/>
                <a:gd name="connsiteY0" fmla="*/ 3735953 h 3735953"/>
                <a:gd name="connsiteX1" fmla="*/ 1089880 w 5328645"/>
                <a:gd name="connsiteY1" fmla="*/ 1572895 h 3735953"/>
                <a:gd name="connsiteX2" fmla="*/ 3811169 w 5328645"/>
                <a:gd name="connsiteY2" fmla="*/ 352858 h 3735953"/>
                <a:gd name="connsiteX3" fmla="*/ 5328645 w 5328645"/>
                <a:gd name="connsiteY3" fmla="*/ 28133 h 3735953"/>
                <a:gd name="connsiteX0" fmla="*/ 0 w 5328645"/>
                <a:gd name="connsiteY0" fmla="*/ 3732846 h 3732846"/>
                <a:gd name="connsiteX1" fmla="*/ 1089880 w 5328645"/>
                <a:gd name="connsiteY1" fmla="*/ 1569788 h 3732846"/>
                <a:gd name="connsiteX2" fmla="*/ 3832305 w 5328645"/>
                <a:gd name="connsiteY2" fmla="*/ 383524 h 3732846"/>
                <a:gd name="connsiteX3" fmla="*/ 5328645 w 5328645"/>
                <a:gd name="connsiteY3" fmla="*/ 25026 h 3732846"/>
                <a:gd name="connsiteX0" fmla="*/ 0 w 5328645"/>
                <a:gd name="connsiteY0" fmla="*/ 3733740 h 3733740"/>
                <a:gd name="connsiteX1" fmla="*/ 1089880 w 5328645"/>
                <a:gd name="connsiteY1" fmla="*/ 1570682 h 3733740"/>
                <a:gd name="connsiteX2" fmla="*/ 3832305 w 5328645"/>
                <a:gd name="connsiteY2" fmla="*/ 384418 h 3733740"/>
                <a:gd name="connsiteX3" fmla="*/ 5328645 w 5328645"/>
                <a:gd name="connsiteY3" fmla="*/ 25920 h 3733740"/>
                <a:gd name="connsiteX0" fmla="*/ 0 w 5328645"/>
                <a:gd name="connsiteY0" fmla="*/ 3734764 h 3734764"/>
                <a:gd name="connsiteX1" fmla="*/ 1089880 w 5328645"/>
                <a:gd name="connsiteY1" fmla="*/ 1571706 h 3734764"/>
                <a:gd name="connsiteX2" fmla="*/ 3832305 w 5328645"/>
                <a:gd name="connsiteY2" fmla="*/ 374184 h 3734764"/>
                <a:gd name="connsiteX3" fmla="*/ 5328645 w 5328645"/>
                <a:gd name="connsiteY3" fmla="*/ 26944 h 3734764"/>
                <a:gd name="connsiteX0" fmla="*/ 0 w 5328645"/>
                <a:gd name="connsiteY0" fmla="*/ 3729534 h 3729534"/>
                <a:gd name="connsiteX1" fmla="*/ 1089880 w 5328645"/>
                <a:gd name="connsiteY1" fmla="*/ 1566476 h 3729534"/>
                <a:gd name="connsiteX2" fmla="*/ 3663221 w 5328645"/>
                <a:gd name="connsiteY2" fmla="*/ 436498 h 3729534"/>
                <a:gd name="connsiteX3" fmla="*/ 5328645 w 5328645"/>
                <a:gd name="connsiteY3" fmla="*/ 21714 h 3729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28645" h="3729534">
                  <a:moveTo>
                    <a:pt x="0" y="3729534"/>
                  </a:moveTo>
                  <a:cubicBezTo>
                    <a:pt x="139700" y="3103265"/>
                    <a:pt x="479343" y="2115315"/>
                    <a:pt x="1089880" y="1566476"/>
                  </a:cubicBezTo>
                  <a:cubicBezTo>
                    <a:pt x="1700417" y="1017637"/>
                    <a:pt x="2935623" y="705216"/>
                    <a:pt x="3663221" y="436498"/>
                  </a:cubicBezTo>
                  <a:cubicBezTo>
                    <a:pt x="4390819" y="167780"/>
                    <a:pt x="5198470" y="-75123"/>
                    <a:pt x="5328645" y="21714"/>
                  </a:cubicBezTo>
                </a:path>
              </a:pathLst>
            </a:custGeom>
            <a:noFill/>
            <a:ln w="28575" cap="flat" cmpd="sng" algn="ctr">
              <a:solidFill>
                <a:srgbClr val="C00000"/>
              </a:solidFill>
              <a:prstDash val="sysDash"/>
            </a:ln>
            <a:effectLst/>
          </p:spPr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6922519-ED39-49DF-BE26-08D4680F3B2F}"/>
              </a:ext>
            </a:extLst>
          </p:cNvPr>
          <p:cNvGrpSpPr/>
          <p:nvPr/>
        </p:nvGrpSpPr>
        <p:grpSpPr>
          <a:xfrm>
            <a:off x="5486309" y="5702300"/>
            <a:ext cx="870947" cy="508469"/>
            <a:chOff x="5486309" y="5702300"/>
            <a:chExt cx="870947" cy="508469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8265E189-281F-44C1-A2B0-06484A8217F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86309" y="5702300"/>
              <a:ext cx="870947" cy="508469"/>
            </a:xfrm>
            <a:prstGeom prst="roundRect">
              <a:avLst>
                <a:gd name="adj" fmla="val 6571"/>
              </a:avLst>
            </a:prstGeom>
            <a:solidFill>
              <a:schemeClr val="tx1">
                <a:lumMod val="85000"/>
                <a:lumOff val="15000"/>
              </a:schemeClr>
            </a:solidFill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3A5EEEB4-22A1-42C3-B658-52A3398D48C6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5582939" y="5733211"/>
                  <a:ext cx="680892" cy="40690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4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sz="1400" b="0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FP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sz="1400" b="0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FP</m:t>
                            </m:r>
                            <m:r>
                              <a:rPr lang="en-US" sz="1400" b="0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m:rPr>
                                <m:sty m:val="p"/>
                              </m:rPr>
                              <a:rPr lang="en-US" sz="1400" b="0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TN</m:t>
                            </m:r>
                          </m:den>
                        </m:f>
                      </m:oMath>
                    </m:oMathPara>
                  </a14:m>
                  <a:endParaRPr lang="en-US" sz="14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3A5EEEB4-22A1-42C3-B658-52A3398D48C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82939" y="5733211"/>
                  <a:ext cx="680892" cy="406906"/>
                </a:xfrm>
                <a:prstGeom prst="rect">
                  <a:avLst/>
                </a:prstGeom>
                <a:blipFill>
                  <a:blip r:embed="rId2"/>
                  <a:stretch>
                    <a:fillRect l="-5357" r="-5357" b="-134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30120660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8F221-36AD-4C1E-9DCF-E44B45934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Thresholds (Slide 1 of 2)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07181D1-ED6D-4963-84E4-C2A54C04F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67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0B8680E-E7E8-4B22-95AA-EB4EEF177730}"/>
              </a:ext>
            </a:extLst>
          </p:cNvPr>
          <p:cNvGrpSpPr/>
          <p:nvPr/>
        </p:nvGrpSpPr>
        <p:grpSpPr>
          <a:xfrm>
            <a:off x="1568036" y="3006593"/>
            <a:ext cx="5881583" cy="3140129"/>
            <a:chOff x="1568036" y="3006593"/>
            <a:chExt cx="5881583" cy="3140129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D021AFFF-5392-42D1-981A-B1326A06BD5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09470" y="5386309"/>
              <a:ext cx="5431454" cy="0"/>
            </a:xfrm>
            <a:prstGeom prst="line">
              <a:avLst/>
            </a:prstGeom>
            <a:ln w="28575" cap="rnd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78A4883-F85C-49C5-965D-8E330600E00D}"/>
                </a:ext>
              </a:extLst>
            </p:cNvPr>
            <p:cNvSpPr txBox="1"/>
            <p:nvPr/>
          </p:nvSpPr>
          <p:spPr>
            <a:xfrm>
              <a:off x="6973207" y="5345048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1.0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0E4F544-9B60-4072-83F6-8AE4C946A5B1}"/>
                </a:ext>
              </a:extLst>
            </p:cNvPr>
            <p:cNvSpPr txBox="1"/>
            <p:nvPr/>
          </p:nvSpPr>
          <p:spPr>
            <a:xfrm>
              <a:off x="1568036" y="5345048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0.0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D5A4CBC-DF7D-42DF-B172-2483A359D1F0}"/>
                </a:ext>
              </a:extLst>
            </p:cNvPr>
            <p:cNvSpPr txBox="1"/>
            <p:nvPr/>
          </p:nvSpPr>
          <p:spPr>
            <a:xfrm>
              <a:off x="2954956" y="5685057"/>
              <a:ext cx="29289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Estimation Probability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7B17BD5F-08B4-416C-A8F9-355BF7BEAFD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60334" y="3128433"/>
              <a:ext cx="0" cy="2235202"/>
            </a:xfrm>
            <a:prstGeom prst="line">
              <a:avLst/>
            </a:prstGeom>
            <a:ln w="19050">
              <a:solidFill>
                <a:schemeClr val="tx1"/>
              </a:solidFill>
              <a:prstDash val="lg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0" name="Graphic 9" descr="Close">
              <a:extLst>
                <a:ext uri="{FF2B5EF4-FFF2-40B4-BE49-F238E27FC236}">
                  <a16:creationId xmlns:a16="http://schemas.microsoft.com/office/drawing/2014/main" id="{C44C72FE-169B-427E-B3F7-55FCBD01FDD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548718" y="3481392"/>
              <a:ext cx="427565" cy="427565"/>
            </a:xfrm>
            <a:prstGeom prst="rect">
              <a:avLst/>
            </a:prstGeom>
          </p:spPr>
        </p:pic>
        <p:pic>
          <p:nvPicPr>
            <p:cNvPr id="11" name="Graphic 10" descr="Close">
              <a:extLst>
                <a:ext uri="{FF2B5EF4-FFF2-40B4-BE49-F238E27FC236}">
                  <a16:creationId xmlns:a16="http://schemas.microsoft.com/office/drawing/2014/main" id="{C0E31477-B5F9-45C8-A7EF-B6E3A6ECDD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657689" y="3756559"/>
              <a:ext cx="427565" cy="427565"/>
            </a:xfrm>
            <a:prstGeom prst="rect">
              <a:avLst/>
            </a:prstGeom>
          </p:spPr>
        </p:pic>
        <p:pic>
          <p:nvPicPr>
            <p:cNvPr id="12" name="Graphic 11" descr="Close">
              <a:extLst>
                <a:ext uri="{FF2B5EF4-FFF2-40B4-BE49-F238E27FC236}">
                  <a16:creationId xmlns:a16="http://schemas.microsoft.com/office/drawing/2014/main" id="{B7DCB377-73C7-438C-9FBA-48FC82E988C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811125" y="4341318"/>
              <a:ext cx="427565" cy="427565"/>
            </a:xfrm>
            <a:prstGeom prst="rect">
              <a:avLst/>
            </a:prstGeom>
          </p:spPr>
        </p:pic>
        <p:pic>
          <p:nvPicPr>
            <p:cNvPr id="13" name="Graphic 12" descr="Close">
              <a:extLst>
                <a:ext uri="{FF2B5EF4-FFF2-40B4-BE49-F238E27FC236}">
                  <a16:creationId xmlns:a16="http://schemas.microsoft.com/office/drawing/2014/main" id="{FBBB2C54-82AD-4853-8AE0-EBD58A0475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099914" y="4246034"/>
              <a:ext cx="427565" cy="427565"/>
            </a:xfrm>
            <a:prstGeom prst="rect">
              <a:avLst/>
            </a:prstGeom>
          </p:spPr>
        </p:pic>
        <p:pic>
          <p:nvPicPr>
            <p:cNvPr id="14" name="Graphic 13" descr="Close">
              <a:extLst>
                <a:ext uri="{FF2B5EF4-FFF2-40B4-BE49-F238E27FC236}">
                  <a16:creationId xmlns:a16="http://schemas.microsoft.com/office/drawing/2014/main" id="{6D4A201F-7E7E-4D55-B852-09ABF09497B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689232" y="3587256"/>
              <a:ext cx="427565" cy="427565"/>
            </a:xfrm>
            <a:prstGeom prst="rect">
              <a:avLst/>
            </a:prstGeom>
          </p:spPr>
        </p:pic>
        <p:pic>
          <p:nvPicPr>
            <p:cNvPr id="15" name="Graphic 14" descr="Checkmark">
              <a:extLst>
                <a:ext uri="{FF2B5EF4-FFF2-40B4-BE49-F238E27FC236}">
                  <a16:creationId xmlns:a16="http://schemas.microsoft.com/office/drawing/2014/main" id="{03409CBB-0C80-4D15-A365-4918E2A26F2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863005" y="4227659"/>
              <a:ext cx="429768" cy="429768"/>
            </a:xfrm>
            <a:prstGeom prst="rect">
              <a:avLst/>
            </a:prstGeom>
          </p:spPr>
        </p:pic>
        <p:pic>
          <p:nvPicPr>
            <p:cNvPr id="16" name="Graphic 15" descr="Checkmark">
              <a:extLst>
                <a:ext uri="{FF2B5EF4-FFF2-40B4-BE49-F238E27FC236}">
                  <a16:creationId xmlns:a16="http://schemas.microsoft.com/office/drawing/2014/main" id="{F05CFE11-56F8-4B39-96B6-45FCB5E4949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355363" y="3315454"/>
              <a:ext cx="429768" cy="429768"/>
            </a:xfrm>
            <a:prstGeom prst="rect">
              <a:avLst/>
            </a:prstGeom>
          </p:spPr>
        </p:pic>
        <p:pic>
          <p:nvPicPr>
            <p:cNvPr id="17" name="Graphic 16" descr="Checkmark">
              <a:extLst>
                <a:ext uri="{FF2B5EF4-FFF2-40B4-BE49-F238E27FC236}">
                  <a16:creationId xmlns:a16="http://schemas.microsoft.com/office/drawing/2014/main" id="{ACE04334-C585-423B-B00D-5121F7332B4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608999" y="4454333"/>
              <a:ext cx="429768" cy="429768"/>
            </a:xfrm>
            <a:prstGeom prst="rect">
              <a:avLst/>
            </a:prstGeom>
          </p:spPr>
        </p:pic>
        <p:pic>
          <p:nvPicPr>
            <p:cNvPr id="18" name="Graphic 17" descr="Checkmark">
              <a:extLst>
                <a:ext uri="{FF2B5EF4-FFF2-40B4-BE49-F238E27FC236}">
                  <a16:creationId xmlns:a16="http://schemas.microsoft.com/office/drawing/2014/main" id="{A5DE9EE1-081A-40C7-8BE2-9ABB45F8CB4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336573" y="3860227"/>
              <a:ext cx="429768" cy="429768"/>
            </a:xfrm>
            <a:prstGeom prst="rect">
              <a:avLst/>
            </a:prstGeom>
          </p:spPr>
        </p:pic>
        <p:pic>
          <p:nvPicPr>
            <p:cNvPr id="19" name="Graphic 18" descr="Checkmark">
              <a:extLst>
                <a:ext uri="{FF2B5EF4-FFF2-40B4-BE49-F238E27FC236}">
                  <a16:creationId xmlns:a16="http://schemas.microsoft.com/office/drawing/2014/main" id="{AF93AD30-D9BB-41BD-ADD2-27AD7109962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911747" y="4262769"/>
              <a:ext cx="429768" cy="429768"/>
            </a:xfrm>
            <a:prstGeom prst="rect">
              <a:avLst/>
            </a:prstGeom>
          </p:spPr>
        </p:pic>
        <p:pic>
          <p:nvPicPr>
            <p:cNvPr id="20" name="Graphic 19" descr="Checkmark">
              <a:extLst>
                <a:ext uri="{FF2B5EF4-FFF2-40B4-BE49-F238E27FC236}">
                  <a16:creationId xmlns:a16="http://schemas.microsoft.com/office/drawing/2014/main" id="{0D3BBBB4-4C5E-48EB-96AD-DED512540A5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076865" y="3372372"/>
              <a:ext cx="429768" cy="429768"/>
            </a:xfrm>
            <a:prstGeom prst="rect">
              <a:avLst/>
            </a:prstGeom>
          </p:spPr>
        </p:pic>
        <p:pic>
          <p:nvPicPr>
            <p:cNvPr id="21" name="Graphic 20" descr="Checkmark">
              <a:extLst>
                <a:ext uri="{FF2B5EF4-FFF2-40B4-BE49-F238E27FC236}">
                  <a16:creationId xmlns:a16="http://schemas.microsoft.com/office/drawing/2014/main" id="{F41AA8EA-7D1B-4C3D-8403-27277A4D60F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481979" y="4768883"/>
              <a:ext cx="429768" cy="429768"/>
            </a:xfrm>
            <a:prstGeom prst="rect">
              <a:avLst/>
            </a:prstGeom>
          </p:spPr>
        </p:pic>
        <p:sp>
          <p:nvSpPr>
            <p:cNvPr id="22" name="Rounded Rectangle 51">
              <a:extLst>
                <a:ext uri="{FF2B5EF4-FFF2-40B4-BE49-F238E27FC236}">
                  <a16:creationId xmlns:a16="http://schemas.microsoft.com/office/drawing/2014/main" id="{DDF6B6D8-81E6-4A4B-8300-C04B6AC053D1}"/>
                </a:ext>
              </a:extLst>
            </p:cNvPr>
            <p:cNvSpPr/>
            <p:nvPr/>
          </p:nvSpPr>
          <p:spPr>
            <a:xfrm>
              <a:off x="2967573" y="4894151"/>
              <a:ext cx="1216628" cy="274637"/>
            </a:xfrm>
            <a:prstGeom prst="roundRect">
              <a:avLst/>
            </a:prstGeom>
            <a:gradFill flip="none" rotWithShape="0">
              <a:gsLst>
                <a:gs pos="0">
                  <a:srgbClr val="FFFFFF">
                    <a:lumMod val="92000"/>
                  </a:srgbClr>
                </a:gs>
                <a:gs pos="100000">
                  <a:srgbClr val="FFFFFF"/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>
              <a:outerShdw blurRad="38100" dist="25400" dir="2700000" sx="99000" sy="99000" algn="tl" rotWithShape="0">
                <a:prstClr val="black">
                  <a:alpha val="75000"/>
                </a:prst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+mn-ea"/>
                  <a:cs typeface="Calibri"/>
                </a:rPr>
                <a:t>False negative</a:t>
              </a:r>
            </a:p>
          </p:txBody>
        </p:sp>
        <p:sp>
          <p:nvSpPr>
            <p:cNvPr id="23" name="Rounded Rectangle 51">
              <a:extLst>
                <a:ext uri="{FF2B5EF4-FFF2-40B4-BE49-F238E27FC236}">
                  <a16:creationId xmlns:a16="http://schemas.microsoft.com/office/drawing/2014/main" id="{C16EBB7F-83A4-4863-8E36-9FAD4ACBAD48}"/>
                </a:ext>
              </a:extLst>
            </p:cNvPr>
            <p:cNvSpPr/>
            <p:nvPr/>
          </p:nvSpPr>
          <p:spPr>
            <a:xfrm>
              <a:off x="4548432" y="3006593"/>
              <a:ext cx="1243012" cy="274637"/>
            </a:xfrm>
            <a:prstGeom prst="roundRect">
              <a:avLst/>
            </a:prstGeom>
            <a:gradFill flip="none" rotWithShape="0">
              <a:gsLst>
                <a:gs pos="0">
                  <a:srgbClr val="FFFFFF">
                    <a:lumMod val="92000"/>
                  </a:srgbClr>
                </a:gs>
                <a:gs pos="100000">
                  <a:srgbClr val="FFFFFF"/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>
              <a:outerShdw blurRad="38100" dist="25400" dir="2700000" sx="99000" sy="99000" algn="tl" rotWithShape="0">
                <a:prstClr val="black">
                  <a:alpha val="75000"/>
                </a:prst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+mn-ea"/>
                  <a:cs typeface="Calibri"/>
                </a:rPr>
                <a:t>Fal</a:t>
              </a:r>
              <a:r>
                <a:rPr lang="en-US" sz="1300" b="1" kern="0" dirty="0">
                  <a:solidFill>
                    <a:srgbClr val="000000"/>
                  </a:solidFill>
                  <a:latin typeface="Calibri"/>
                  <a:cs typeface="Calibri"/>
                </a:rPr>
                <a:t>se positive</a:t>
              </a:r>
              <a:endParaRPr kumimoji="0" lang="en-US" sz="13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Calibri"/>
              </a:endParaRPr>
            </a:p>
          </p:txBody>
        </p:sp>
        <p:sp>
          <p:nvSpPr>
            <p:cNvPr id="24" name="Line 316">
              <a:extLst>
                <a:ext uri="{FF2B5EF4-FFF2-40B4-BE49-F238E27FC236}">
                  <a16:creationId xmlns:a16="http://schemas.microsoft.com/office/drawing/2014/main" id="{D57DF225-86FE-4075-82A6-992C7F752DE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4718194" y="3346705"/>
              <a:ext cx="217522" cy="8657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5" name="Line 316">
              <a:extLst>
                <a:ext uri="{FF2B5EF4-FFF2-40B4-BE49-F238E27FC236}">
                  <a16:creationId xmlns:a16="http://schemas.microsoft.com/office/drawing/2014/main" id="{C812CB97-A293-48DF-8A19-4E1DD612DB8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H="1" flipV="1">
              <a:off x="2967312" y="4322896"/>
              <a:ext cx="1110002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6" name="Line 316">
              <a:extLst>
                <a:ext uri="{FF2B5EF4-FFF2-40B4-BE49-F238E27FC236}">
                  <a16:creationId xmlns:a16="http://schemas.microsoft.com/office/drawing/2014/main" id="{74568546-E55D-40C1-BF47-133E1620C00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H="1" flipV="1">
              <a:off x="3801916" y="4680601"/>
              <a:ext cx="255435" cy="13325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5D17133-4D4C-45E3-9BC5-38F60484CEE8}"/>
              </a:ext>
            </a:extLst>
          </p:cNvPr>
          <p:cNvGrpSpPr/>
          <p:nvPr/>
        </p:nvGrpSpPr>
        <p:grpSpPr>
          <a:xfrm>
            <a:off x="7233633" y="1624720"/>
            <a:ext cx="1303279" cy="926323"/>
            <a:chOff x="7233633" y="1624720"/>
            <a:chExt cx="1303279" cy="926323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E9C8CD54-FCEB-4216-B503-43FF371DB1B5}"/>
                </a:ext>
              </a:extLst>
            </p:cNvPr>
            <p:cNvGrpSpPr/>
            <p:nvPr/>
          </p:nvGrpSpPr>
          <p:grpSpPr>
            <a:xfrm>
              <a:off x="7713926" y="1629403"/>
              <a:ext cx="822986" cy="921640"/>
              <a:chOff x="7624233" y="1401583"/>
              <a:chExt cx="822986" cy="921640"/>
            </a:xfrm>
          </p:grpSpPr>
          <p:sp>
            <p:nvSpPr>
              <p:cNvPr id="31" name="Text Box 307">
                <a:extLst>
                  <a:ext uri="{FF2B5EF4-FFF2-40B4-BE49-F238E27FC236}">
                    <a16:creationId xmlns:a16="http://schemas.microsoft.com/office/drawing/2014/main" id="{D4473940-D354-4498-BED2-3B5F9F3BAD6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645399" y="1401583"/>
                <a:ext cx="801820" cy="430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cs typeface="Calibri"/>
                  </a:rPr>
                  <a:t>Actual negative</a:t>
                </a:r>
              </a:p>
            </p:txBody>
          </p:sp>
          <p:sp>
            <p:nvSpPr>
              <p:cNvPr id="32" name="Text Box 307">
                <a:extLst>
                  <a:ext uri="{FF2B5EF4-FFF2-40B4-BE49-F238E27FC236}">
                    <a16:creationId xmlns:a16="http://schemas.microsoft.com/office/drawing/2014/main" id="{47456DE6-5ABC-45D5-9296-D911DC25AC0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624233" y="1892336"/>
                <a:ext cx="801820" cy="430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cs typeface="Calibri"/>
                  </a:rPr>
                  <a:t>Actual positive</a:t>
                </a:r>
              </a:p>
            </p:txBody>
          </p:sp>
        </p:grpSp>
        <p:pic>
          <p:nvPicPr>
            <p:cNvPr id="29" name="Graphic 28" descr="Close">
              <a:extLst>
                <a:ext uri="{FF2B5EF4-FFF2-40B4-BE49-F238E27FC236}">
                  <a16:creationId xmlns:a16="http://schemas.microsoft.com/office/drawing/2014/main" id="{4F22E3BE-8204-4D25-9183-D8FB844AE27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235836" y="1624720"/>
              <a:ext cx="427565" cy="427565"/>
            </a:xfrm>
            <a:prstGeom prst="rect">
              <a:avLst/>
            </a:prstGeom>
          </p:spPr>
        </p:pic>
        <p:pic>
          <p:nvPicPr>
            <p:cNvPr id="30" name="Graphic 29" descr="Checkmark">
              <a:extLst>
                <a:ext uri="{FF2B5EF4-FFF2-40B4-BE49-F238E27FC236}">
                  <a16:creationId xmlns:a16="http://schemas.microsoft.com/office/drawing/2014/main" id="{AF841EF9-05C0-40D7-B8E7-DA2863C3507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233633" y="2102372"/>
              <a:ext cx="429768" cy="42976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3460302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2C7CB-D1DC-432F-958D-C7EB3172A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Thresholds (Slide 2 of 2)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A3E30EB-F3C3-472C-B355-E22E52333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68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525F734-C49D-4B65-AF23-03F0051ABD4C}"/>
              </a:ext>
            </a:extLst>
          </p:cNvPr>
          <p:cNvGrpSpPr/>
          <p:nvPr/>
        </p:nvGrpSpPr>
        <p:grpSpPr>
          <a:xfrm>
            <a:off x="7233633" y="1624720"/>
            <a:ext cx="1303279" cy="926323"/>
            <a:chOff x="7233633" y="1624720"/>
            <a:chExt cx="1303279" cy="92632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834AF980-0B36-4A05-992C-C640A2B6A82C}"/>
                </a:ext>
              </a:extLst>
            </p:cNvPr>
            <p:cNvGrpSpPr/>
            <p:nvPr/>
          </p:nvGrpSpPr>
          <p:grpSpPr>
            <a:xfrm>
              <a:off x="7713926" y="1629403"/>
              <a:ext cx="822986" cy="921640"/>
              <a:chOff x="7624233" y="1401583"/>
              <a:chExt cx="822986" cy="921640"/>
            </a:xfrm>
          </p:grpSpPr>
          <p:sp>
            <p:nvSpPr>
              <p:cNvPr id="8" name="Text Box 307">
                <a:extLst>
                  <a:ext uri="{FF2B5EF4-FFF2-40B4-BE49-F238E27FC236}">
                    <a16:creationId xmlns:a16="http://schemas.microsoft.com/office/drawing/2014/main" id="{B1BA4A61-1F49-4F0A-A8F1-AF796C240E2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645399" y="1401583"/>
                <a:ext cx="801820" cy="430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cs typeface="Calibri"/>
                  </a:rPr>
                  <a:t>Actual negative</a:t>
                </a:r>
              </a:p>
            </p:txBody>
          </p:sp>
          <p:sp>
            <p:nvSpPr>
              <p:cNvPr id="9" name="Text Box 307">
                <a:extLst>
                  <a:ext uri="{FF2B5EF4-FFF2-40B4-BE49-F238E27FC236}">
                    <a16:creationId xmlns:a16="http://schemas.microsoft.com/office/drawing/2014/main" id="{C8239298-A80F-4FA0-9245-79306876882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624233" y="1892336"/>
                <a:ext cx="801820" cy="430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cs typeface="Calibri"/>
                  </a:rPr>
                  <a:t>Actual positive</a:t>
                </a:r>
              </a:p>
            </p:txBody>
          </p:sp>
        </p:grpSp>
        <p:pic>
          <p:nvPicPr>
            <p:cNvPr id="6" name="Graphic 5" descr="Close">
              <a:extLst>
                <a:ext uri="{FF2B5EF4-FFF2-40B4-BE49-F238E27FC236}">
                  <a16:creationId xmlns:a16="http://schemas.microsoft.com/office/drawing/2014/main" id="{842FE3E3-5E41-41BE-B050-ED9607589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235836" y="1624720"/>
              <a:ext cx="427565" cy="427565"/>
            </a:xfrm>
            <a:prstGeom prst="rect">
              <a:avLst/>
            </a:prstGeom>
          </p:spPr>
        </p:pic>
        <p:pic>
          <p:nvPicPr>
            <p:cNvPr id="7" name="Graphic 6" descr="Checkmark">
              <a:extLst>
                <a:ext uri="{FF2B5EF4-FFF2-40B4-BE49-F238E27FC236}">
                  <a16:creationId xmlns:a16="http://schemas.microsoft.com/office/drawing/2014/main" id="{AF292209-2B33-48F9-A328-028A6315AE1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233633" y="2102372"/>
              <a:ext cx="429768" cy="429768"/>
            </a:xfrm>
            <a:prstGeom prst="rect">
              <a:avLst/>
            </a:prstGeom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D595962-D26B-414C-A73D-A602E83668AC}"/>
              </a:ext>
            </a:extLst>
          </p:cNvPr>
          <p:cNvGrpSpPr/>
          <p:nvPr/>
        </p:nvGrpSpPr>
        <p:grpSpPr>
          <a:xfrm>
            <a:off x="1568036" y="2982413"/>
            <a:ext cx="5881583" cy="3164309"/>
            <a:chOff x="1568036" y="2982413"/>
            <a:chExt cx="5881583" cy="3164309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5064974-28E5-455D-8EFA-7E950A4554C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09470" y="5386309"/>
              <a:ext cx="5431454" cy="0"/>
            </a:xfrm>
            <a:prstGeom prst="line">
              <a:avLst/>
            </a:prstGeom>
            <a:ln w="28575" cap="rnd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E2317F0-6A79-429E-8144-C912098727E9}"/>
                </a:ext>
              </a:extLst>
            </p:cNvPr>
            <p:cNvSpPr txBox="1"/>
            <p:nvPr/>
          </p:nvSpPr>
          <p:spPr>
            <a:xfrm>
              <a:off x="6973207" y="5345048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1.0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ECD05DF-5517-42E1-896E-62F90A87B44B}"/>
                </a:ext>
              </a:extLst>
            </p:cNvPr>
            <p:cNvSpPr txBox="1"/>
            <p:nvPr/>
          </p:nvSpPr>
          <p:spPr>
            <a:xfrm>
              <a:off x="1568036" y="5345048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0.0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EC22237-8469-4EA4-844C-D98A06F6BC7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07003" y="3128433"/>
              <a:ext cx="0" cy="2235202"/>
            </a:xfrm>
            <a:prstGeom prst="line">
              <a:avLst/>
            </a:prstGeom>
            <a:ln w="19050">
              <a:solidFill>
                <a:schemeClr val="tx1"/>
              </a:solidFill>
              <a:prstDash val="lg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5" name="Graphic 14" descr="Close">
              <a:extLst>
                <a:ext uri="{FF2B5EF4-FFF2-40B4-BE49-F238E27FC236}">
                  <a16:creationId xmlns:a16="http://schemas.microsoft.com/office/drawing/2014/main" id="{A2A04B9B-F136-4629-B5CF-F64AEBB7AE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548718" y="3481392"/>
              <a:ext cx="427565" cy="427565"/>
            </a:xfrm>
            <a:prstGeom prst="rect">
              <a:avLst/>
            </a:prstGeom>
          </p:spPr>
        </p:pic>
        <p:pic>
          <p:nvPicPr>
            <p:cNvPr id="16" name="Graphic 15" descr="Close">
              <a:extLst>
                <a:ext uri="{FF2B5EF4-FFF2-40B4-BE49-F238E27FC236}">
                  <a16:creationId xmlns:a16="http://schemas.microsoft.com/office/drawing/2014/main" id="{89A0FAE3-8C87-45DD-9019-FD80D69D04F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657689" y="3756559"/>
              <a:ext cx="427565" cy="427565"/>
            </a:xfrm>
            <a:prstGeom prst="rect">
              <a:avLst/>
            </a:prstGeom>
          </p:spPr>
        </p:pic>
        <p:pic>
          <p:nvPicPr>
            <p:cNvPr id="17" name="Graphic 16" descr="Close">
              <a:extLst>
                <a:ext uri="{FF2B5EF4-FFF2-40B4-BE49-F238E27FC236}">
                  <a16:creationId xmlns:a16="http://schemas.microsoft.com/office/drawing/2014/main" id="{B67649AA-0222-45A7-9480-624B2A0665F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811125" y="4341318"/>
              <a:ext cx="427565" cy="427565"/>
            </a:xfrm>
            <a:prstGeom prst="rect">
              <a:avLst/>
            </a:prstGeom>
          </p:spPr>
        </p:pic>
        <p:pic>
          <p:nvPicPr>
            <p:cNvPr id="18" name="Graphic 17" descr="Close">
              <a:extLst>
                <a:ext uri="{FF2B5EF4-FFF2-40B4-BE49-F238E27FC236}">
                  <a16:creationId xmlns:a16="http://schemas.microsoft.com/office/drawing/2014/main" id="{AEDD6CE9-90FE-47A5-9653-96CD09DE20E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099914" y="4246034"/>
              <a:ext cx="427565" cy="427565"/>
            </a:xfrm>
            <a:prstGeom prst="rect">
              <a:avLst/>
            </a:prstGeom>
          </p:spPr>
        </p:pic>
        <p:pic>
          <p:nvPicPr>
            <p:cNvPr id="19" name="Graphic 18" descr="Close">
              <a:extLst>
                <a:ext uri="{FF2B5EF4-FFF2-40B4-BE49-F238E27FC236}">
                  <a16:creationId xmlns:a16="http://schemas.microsoft.com/office/drawing/2014/main" id="{78F480E8-43D3-44D6-934D-927396BC0B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689232" y="3587256"/>
              <a:ext cx="427565" cy="427565"/>
            </a:xfrm>
            <a:prstGeom prst="rect">
              <a:avLst/>
            </a:prstGeom>
          </p:spPr>
        </p:pic>
        <p:pic>
          <p:nvPicPr>
            <p:cNvPr id="20" name="Graphic 19" descr="Checkmark">
              <a:extLst>
                <a:ext uri="{FF2B5EF4-FFF2-40B4-BE49-F238E27FC236}">
                  <a16:creationId xmlns:a16="http://schemas.microsoft.com/office/drawing/2014/main" id="{251F716A-B07A-48AA-A169-FD537920028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863005" y="4227659"/>
              <a:ext cx="429768" cy="429768"/>
            </a:xfrm>
            <a:prstGeom prst="rect">
              <a:avLst/>
            </a:prstGeom>
          </p:spPr>
        </p:pic>
        <p:pic>
          <p:nvPicPr>
            <p:cNvPr id="21" name="Graphic 20" descr="Checkmark">
              <a:extLst>
                <a:ext uri="{FF2B5EF4-FFF2-40B4-BE49-F238E27FC236}">
                  <a16:creationId xmlns:a16="http://schemas.microsoft.com/office/drawing/2014/main" id="{A1A02AA9-9050-44EF-BE3D-6643F64985E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355363" y="3315454"/>
              <a:ext cx="429768" cy="429768"/>
            </a:xfrm>
            <a:prstGeom prst="rect">
              <a:avLst/>
            </a:prstGeom>
          </p:spPr>
        </p:pic>
        <p:pic>
          <p:nvPicPr>
            <p:cNvPr id="22" name="Graphic 21" descr="Checkmark">
              <a:extLst>
                <a:ext uri="{FF2B5EF4-FFF2-40B4-BE49-F238E27FC236}">
                  <a16:creationId xmlns:a16="http://schemas.microsoft.com/office/drawing/2014/main" id="{6185681C-5828-4965-9DF1-B39B7293F06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608999" y="4454333"/>
              <a:ext cx="429768" cy="429768"/>
            </a:xfrm>
            <a:prstGeom prst="rect">
              <a:avLst/>
            </a:prstGeom>
          </p:spPr>
        </p:pic>
        <p:pic>
          <p:nvPicPr>
            <p:cNvPr id="23" name="Graphic 22" descr="Checkmark">
              <a:extLst>
                <a:ext uri="{FF2B5EF4-FFF2-40B4-BE49-F238E27FC236}">
                  <a16:creationId xmlns:a16="http://schemas.microsoft.com/office/drawing/2014/main" id="{AFC040DF-5BA5-4BA4-83D8-8429EDC38D6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336573" y="3860227"/>
              <a:ext cx="429768" cy="429768"/>
            </a:xfrm>
            <a:prstGeom prst="rect">
              <a:avLst/>
            </a:prstGeom>
          </p:spPr>
        </p:pic>
        <p:pic>
          <p:nvPicPr>
            <p:cNvPr id="24" name="Graphic 23" descr="Checkmark">
              <a:extLst>
                <a:ext uri="{FF2B5EF4-FFF2-40B4-BE49-F238E27FC236}">
                  <a16:creationId xmlns:a16="http://schemas.microsoft.com/office/drawing/2014/main" id="{1B8DA00B-26C9-47F5-B2BE-0AA53D1601B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911747" y="4262769"/>
              <a:ext cx="429768" cy="429768"/>
            </a:xfrm>
            <a:prstGeom prst="rect">
              <a:avLst/>
            </a:prstGeom>
          </p:spPr>
        </p:pic>
        <p:pic>
          <p:nvPicPr>
            <p:cNvPr id="25" name="Graphic 24" descr="Checkmark">
              <a:extLst>
                <a:ext uri="{FF2B5EF4-FFF2-40B4-BE49-F238E27FC236}">
                  <a16:creationId xmlns:a16="http://schemas.microsoft.com/office/drawing/2014/main" id="{41E4A8E5-08CA-47E4-8E72-5AD28127588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076865" y="3372372"/>
              <a:ext cx="429768" cy="429768"/>
            </a:xfrm>
            <a:prstGeom prst="rect">
              <a:avLst/>
            </a:prstGeom>
          </p:spPr>
        </p:pic>
        <p:pic>
          <p:nvPicPr>
            <p:cNvPr id="26" name="Graphic 25" descr="Checkmark">
              <a:extLst>
                <a:ext uri="{FF2B5EF4-FFF2-40B4-BE49-F238E27FC236}">
                  <a16:creationId xmlns:a16="http://schemas.microsoft.com/office/drawing/2014/main" id="{7E4507F9-BB37-4CCD-97D5-6012E56E9C1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481979" y="4768883"/>
              <a:ext cx="429768" cy="429768"/>
            </a:xfrm>
            <a:prstGeom prst="rect">
              <a:avLst/>
            </a:prstGeom>
          </p:spPr>
        </p:pic>
        <p:sp>
          <p:nvSpPr>
            <p:cNvPr id="27" name="Rounded Rectangle 51">
              <a:extLst>
                <a:ext uri="{FF2B5EF4-FFF2-40B4-BE49-F238E27FC236}">
                  <a16:creationId xmlns:a16="http://schemas.microsoft.com/office/drawing/2014/main" id="{20A76461-4F06-483A-AA3A-7E1CD114EED5}"/>
                </a:ext>
              </a:extLst>
            </p:cNvPr>
            <p:cNvSpPr/>
            <p:nvPr/>
          </p:nvSpPr>
          <p:spPr>
            <a:xfrm>
              <a:off x="2967573" y="4894151"/>
              <a:ext cx="1216628" cy="274637"/>
            </a:xfrm>
            <a:prstGeom prst="roundRect">
              <a:avLst/>
            </a:prstGeom>
            <a:gradFill flip="none" rotWithShape="0">
              <a:gsLst>
                <a:gs pos="0">
                  <a:srgbClr val="FFFFFF">
                    <a:lumMod val="92000"/>
                  </a:srgbClr>
                </a:gs>
                <a:gs pos="100000">
                  <a:srgbClr val="FFFFFF"/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>
              <a:outerShdw blurRad="38100" dist="25400" dir="2700000" sx="99000" sy="99000" algn="tl" rotWithShape="0">
                <a:prstClr val="black">
                  <a:alpha val="75000"/>
                </a:prst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+mn-ea"/>
                  <a:cs typeface="Calibri"/>
                </a:rPr>
                <a:t>False negative</a:t>
              </a:r>
            </a:p>
          </p:txBody>
        </p:sp>
        <p:sp>
          <p:nvSpPr>
            <p:cNvPr id="28" name="Rounded Rectangle 51">
              <a:extLst>
                <a:ext uri="{FF2B5EF4-FFF2-40B4-BE49-F238E27FC236}">
                  <a16:creationId xmlns:a16="http://schemas.microsoft.com/office/drawing/2014/main" id="{EF90A796-F643-4865-BF9F-B8CE85A5321A}"/>
                </a:ext>
              </a:extLst>
            </p:cNvPr>
            <p:cNvSpPr/>
            <p:nvPr/>
          </p:nvSpPr>
          <p:spPr>
            <a:xfrm>
              <a:off x="3812543" y="2982413"/>
              <a:ext cx="1243012" cy="274637"/>
            </a:xfrm>
            <a:prstGeom prst="roundRect">
              <a:avLst/>
            </a:prstGeom>
            <a:gradFill flip="none" rotWithShape="0">
              <a:gsLst>
                <a:gs pos="0">
                  <a:srgbClr val="FFFFFF">
                    <a:lumMod val="92000"/>
                  </a:srgbClr>
                </a:gs>
                <a:gs pos="100000">
                  <a:srgbClr val="FFFFFF"/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>
              <a:outerShdw blurRad="38100" dist="25400" dir="2700000" sx="99000" sy="99000" algn="tl" rotWithShape="0">
                <a:prstClr val="black">
                  <a:alpha val="75000"/>
                </a:prst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+mn-ea"/>
                  <a:cs typeface="Calibri"/>
                </a:rPr>
                <a:t>True negative</a:t>
              </a:r>
            </a:p>
          </p:txBody>
        </p:sp>
        <p:sp>
          <p:nvSpPr>
            <p:cNvPr id="29" name="Line 316">
              <a:extLst>
                <a:ext uri="{FF2B5EF4-FFF2-40B4-BE49-F238E27FC236}">
                  <a16:creationId xmlns:a16="http://schemas.microsoft.com/office/drawing/2014/main" id="{E8B704B7-E7B3-4F4C-ABA8-B39C89E9216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4606137" y="3371086"/>
              <a:ext cx="274638" cy="4656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0" name="Line 316">
              <a:extLst>
                <a:ext uri="{FF2B5EF4-FFF2-40B4-BE49-F238E27FC236}">
                  <a16:creationId xmlns:a16="http://schemas.microsoft.com/office/drawing/2014/main" id="{D30177E7-9C9C-4650-8682-044E7BE791B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H="1" flipV="1">
              <a:off x="2967312" y="4322896"/>
              <a:ext cx="1110002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1" name="Line 316">
              <a:extLst>
                <a:ext uri="{FF2B5EF4-FFF2-40B4-BE49-F238E27FC236}">
                  <a16:creationId xmlns:a16="http://schemas.microsoft.com/office/drawing/2014/main" id="{57F0539F-3372-45E9-ADDD-584C50ED5AB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H="1" flipV="1">
              <a:off x="3801916" y="4680601"/>
              <a:ext cx="255435" cy="13325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2" name="Line 316">
              <a:extLst>
                <a:ext uri="{FF2B5EF4-FFF2-40B4-BE49-F238E27FC236}">
                  <a16:creationId xmlns:a16="http://schemas.microsoft.com/office/drawing/2014/main" id="{4F6AE161-D1EE-4AF7-BA15-67EDF33641E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H="1" flipV="1">
              <a:off x="4287859" y="4676411"/>
              <a:ext cx="247259" cy="45982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6969D1D-277C-4BF3-8A2E-5A809D016B73}"/>
                </a:ext>
              </a:extLst>
            </p:cNvPr>
            <p:cNvSpPr txBox="1"/>
            <p:nvPr/>
          </p:nvSpPr>
          <p:spPr>
            <a:xfrm>
              <a:off x="2954956" y="5685057"/>
              <a:ext cx="29289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Estimation Probability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8187434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3B0CF-B166-4D35-A9FC-3A81F3FCE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Area Under Curve (AUC)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3778062-E695-42AD-B7E5-859D900EF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69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77BF180-1BBD-4E53-B191-58D15C5BC9C7}"/>
              </a:ext>
            </a:extLst>
          </p:cNvPr>
          <p:cNvGrpSpPr/>
          <p:nvPr/>
        </p:nvGrpSpPr>
        <p:grpSpPr>
          <a:xfrm>
            <a:off x="771222" y="1647402"/>
            <a:ext cx="6678397" cy="4499320"/>
            <a:chOff x="771222" y="1647402"/>
            <a:chExt cx="6678397" cy="449932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F9D73075-8F15-4F11-93F0-356EF41C0103}"/>
                </a:ext>
              </a:extLst>
            </p:cNvPr>
            <p:cNvCxnSpPr/>
            <p:nvPr/>
          </p:nvCxnSpPr>
          <p:spPr>
            <a:xfrm>
              <a:off x="1694381" y="1804909"/>
              <a:ext cx="0" cy="3581400"/>
            </a:xfrm>
            <a:prstGeom prst="line">
              <a:avLst/>
            </a:prstGeom>
            <a:ln w="28575" cap="rnd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ADFB92D-4803-4241-818B-DBEB45BCEDE4}"/>
                </a:ext>
              </a:extLst>
            </p:cNvPr>
            <p:cNvSpPr txBox="1"/>
            <p:nvPr/>
          </p:nvSpPr>
          <p:spPr>
            <a:xfrm>
              <a:off x="1233058" y="1647402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1.0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D1A97D9-0D98-4C94-9A4B-62037B63A6E5}"/>
                </a:ext>
              </a:extLst>
            </p:cNvPr>
            <p:cNvSpPr txBox="1"/>
            <p:nvPr/>
          </p:nvSpPr>
          <p:spPr>
            <a:xfrm>
              <a:off x="1233058" y="5162816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0.0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ADFDF1C-0670-460D-AA4F-AE29273D00B9}"/>
                </a:ext>
              </a:extLst>
            </p:cNvPr>
            <p:cNvSpPr txBox="1"/>
            <p:nvPr/>
          </p:nvSpPr>
          <p:spPr>
            <a:xfrm>
              <a:off x="6973207" y="5345048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1.0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BD51644-00E0-42E0-B77F-EB9220995E5D}"/>
                </a:ext>
              </a:extLst>
            </p:cNvPr>
            <p:cNvSpPr txBox="1"/>
            <p:nvPr/>
          </p:nvSpPr>
          <p:spPr>
            <a:xfrm>
              <a:off x="1568036" y="5345048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0.0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A42BB39-7D49-4470-BF03-AA1CDF39145C}"/>
                </a:ext>
              </a:extLst>
            </p:cNvPr>
            <p:cNvSpPr txBox="1"/>
            <p:nvPr/>
          </p:nvSpPr>
          <p:spPr>
            <a:xfrm>
              <a:off x="3331724" y="5685057"/>
              <a:ext cx="24805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False Positive Rate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B6699ED-C36E-4EBE-A744-BFF5240D98C8}"/>
                </a:ext>
              </a:extLst>
            </p:cNvPr>
            <p:cNvSpPr txBox="1"/>
            <p:nvPr/>
          </p:nvSpPr>
          <p:spPr>
            <a:xfrm rot="16200000">
              <a:off x="-203147" y="3358942"/>
              <a:ext cx="24104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True Positive Rate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06314BC-9072-4673-A898-A7DA89900FA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09470" y="5386309"/>
              <a:ext cx="5431454" cy="0"/>
            </a:xfrm>
            <a:prstGeom prst="line">
              <a:avLst/>
            </a:prstGeom>
            <a:ln w="28575" cap="rnd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85AF6908-3945-42F8-BBDA-533C40C4B7A7}"/>
                </a:ext>
              </a:extLst>
            </p:cNvPr>
            <p:cNvSpPr/>
            <p:nvPr/>
          </p:nvSpPr>
          <p:spPr>
            <a:xfrm>
              <a:off x="1695450" y="1713550"/>
              <a:ext cx="5498537" cy="3649025"/>
            </a:xfrm>
            <a:custGeom>
              <a:avLst/>
              <a:gdLst>
                <a:gd name="connsiteX0" fmla="*/ 0 w 5286375"/>
                <a:gd name="connsiteY0" fmla="*/ 3845906 h 3845906"/>
                <a:gd name="connsiteX1" fmla="*/ 809625 w 5286375"/>
                <a:gd name="connsiteY1" fmla="*/ 1988531 h 3845906"/>
                <a:gd name="connsiteX2" fmla="*/ 3181350 w 5286375"/>
                <a:gd name="connsiteY2" fmla="*/ 216881 h 3845906"/>
                <a:gd name="connsiteX3" fmla="*/ 5286375 w 5286375"/>
                <a:gd name="connsiteY3" fmla="*/ 93056 h 3845906"/>
                <a:gd name="connsiteX0" fmla="*/ 0 w 5286375"/>
                <a:gd name="connsiteY0" fmla="*/ 3846480 h 3846480"/>
                <a:gd name="connsiteX1" fmla="*/ 952500 w 5286375"/>
                <a:gd name="connsiteY1" fmla="*/ 1998630 h 3846480"/>
                <a:gd name="connsiteX2" fmla="*/ 3181350 w 5286375"/>
                <a:gd name="connsiteY2" fmla="*/ 217455 h 3846480"/>
                <a:gd name="connsiteX3" fmla="*/ 5286375 w 5286375"/>
                <a:gd name="connsiteY3" fmla="*/ 93630 h 3846480"/>
                <a:gd name="connsiteX0" fmla="*/ 0 w 5286375"/>
                <a:gd name="connsiteY0" fmla="*/ 3842040 h 3842040"/>
                <a:gd name="connsiteX1" fmla="*/ 952500 w 5286375"/>
                <a:gd name="connsiteY1" fmla="*/ 1994190 h 3842040"/>
                <a:gd name="connsiteX2" fmla="*/ 3171825 w 5286375"/>
                <a:gd name="connsiteY2" fmla="*/ 222540 h 3842040"/>
                <a:gd name="connsiteX3" fmla="*/ 5286375 w 5286375"/>
                <a:gd name="connsiteY3" fmla="*/ 89190 h 3842040"/>
                <a:gd name="connsiteX0" fmla="*/ 0 w 5286375"/>
                <a:gd name="connsiteY0" fmla="*/ 3812029 h 3812029"/>
                <a:gd name="connsiteX1" fmla="*/ 952500 w 5286375"/>
                <a:gd name="connsiteY1" fmla="*/ 1964179 h 3812029"/>
                <a:gd name="connsiteX2" fmla="*/ 3356759 w 5286375"/>
                <a:gd name="connsiteY2" fmla="*/ 271331 h 3812029"/>
                <a:gd name="connsiteX3" fmla="*/ 5286375 w 5286375"/>
                <a:gd name="connsiteY3" fmla="*/ 59179 h 3812029"/>
                <a:gd name="connsiteX0" fmla="*/ 0 w 5286375"/>
                <a:gd name="connsiteY0" fmla="*/ 3858541 h 3858541"/>
                <a:gd name="connsiteX1" fmla="*/ 952500 w 5286375"/>
                <a:gd name="connsiteY1" fmla="*/ 2010691 h 3858541"/>
                <a:gd name="connsiteX2" fmla="*/ 3684357 w 5286375"/>
                <a:gd name="connsiteY2" fmla="*/ 205268 h 3858541"/>
                <a:gd name="connsiteX3" fmla="*/ 5286375 w 5286375"/>
                <a:gd name="connsiteY3" fmla="*/ 105691 h 3858541"/>
                <a:gd name="connsiteX0" fmla="*/ 0 w 5286375"/>
                <a:gd name="connsiteY0" fmla="*/ 3782069 h 3782069"/>
                <a:gd name="connsiteX1" fmla="*/ 952500 w 5286375"/>
                <a:gd name="connsiteY1" fmla="*/ 1934219 h 3782069"/>
                <a:gd name="connsiteX2" fmla="*/ 3811169 w 5286375"/>
                <a:gd name="connsiteY2" fmla="*/ 398974 h 3782069"/>
                <a:gd name="connsiteX3" fmla="*/ 5286375 w 5286375"/>
                <a:gd name="connsiteY3" fmla="*/ 29219 h 3782069"/>
                <a:gd name="connsiteX0" fmla="*/ 0 w 5286375"/>
                <a:gd name="connsiteY0" fmla="*/ 3777529 h 3777529"/>
                <a:gd name="connsiteX1" fmla="*/ 1089880 w 5286375"/>
                <a:gd name="connsiteY1" fmla="*/ 1614471 h 3777529"/>
                <a:gd name="connsiteX2" fmla="*/ 3811169 w 5286375"/>
                <a:gd name="connsiteY2" fmla="*/ 394434 h 3777529"/>
                <a:gd name="connsiteX3" fmla="*/ 5286375 w 5286375"/>
                <a:gd name="connsiteY3" fmla="*/ 24679 h 3777529"/>
                <a:gd name="connsiteX0" fmla="*/ 0 w 5328645"/>
                <a:gd name="connsiteY0" fmla="*/ 3735953 h 3735953"/>
                <a:gd name="connsiteX1" fmla="*/ 1089880 w 5328645"/>
                <a:gd name="connsiteY1" fmla="*/ 1572895 h 3735953"/>
                <a:gd name="connsiteX2" fmla="*/ 3811169 w 5328645"/>
                <a:gd name="connsiteY2" fmla="*/ 352858 h 3735953"/>
                <a:gd name="connsiteX3" fmla="*/ 5328645 w 5328645"/>
                <a:gd name="connsiteY3" fmla="*/ 28133 h 3735953"/>
                <a:gd name="connsiteX0" fmla="*/ 0 w 5328645"/>
                <a:gd name="connsiteY0" fmla="*/ 3732846 h 3732846"/>
                <a:gd name="connsiteX1" fmla="*/ 1089880 w 5328645"/>
                <a:gd name="connsiteY1" fmla="*/ 1569788 h 3732846"/>
                <a:gd name="connsiteX2" fmla="*/ 3832305 w 5328645"/>
                <a:gd name="connsiteY2" fmla="*/ 383524 h 3732846"/>
                <a:gd name="connsiteX3" fmla="*/ 5328645 w 5328645"/>
                <a:gd name="connsiteY3" fmla="*/ 25026 h 3732846"/>
                <a:gd name="connsiteX0" fmla="*/ 0 w 5328645"/>
                <a:gd name="connsiteY0" fmla="*/ 3733740 h 3733740"/>
                <a:gd name="connsiteX1" fmla="*/ 1089880 w 5328645"/>
                <a:gd name="connsiteY1" fmla="*/ 1570682 h 3733740"/>
                <a:gd name="connsiteX2" fmla="*/ 3832305 w 5328645"/>
                <a:gd name="connsiteY2" fmla="*/ 384418 h 3733740"/>
                <a:gd name="connsiteX3" fmla="*/ 5328645 w 5328645"/>
                <a:gd name="connsiteY3" fmla="*/ 25920 h 3733740"/>
                <a:gd name="connsiteX0" fmla="*/ 0 w 5328645"/>
                <a:gd name="connsiteY0" fmla="*/ 3734764 h 3734764"/>
                <a:gd name="connsiteX1" fmla="*/ 1089880 w 5328645"/>
                <a:gd name="connsiteY1" fmla="*/ 1571706 h 3734764"/>
                <a:gd name="connsiteX2" fmla="*/ 3832305 w 5328645"/>
                <a:gd name="connsiteY2" fmla="*/ 374184 h 3734764"/>
                <a:gd name="connsiteX3" fmla="*/ 5328645 w 5328645"/>
                <a:gd name="connsiteY3" fmla="*/ 26944 h 3734764"/>
                <a:gd name="connsiteX0" fmla="*/ 0 w 5328645"/>
                <a:gd name="connsiteY0" fmla="*/ 3724670 h 3724670"/>
                <a:gd name="connsiteX1" fmla="*/ 1058177 w 5328645"/>
                <a:gd name="connsiteY1" fmla="*/ 593472 h 3724670"/>
                <a:gd name="connsiteX2" fmla="*/ 3832305 w 5328645"/>
                <a:gd name="connsiteY2" fmla="*/ 364090 h 3724670"/>
                <a:gd name="connsiteX3" fmla="*/ 5328645 w 5328645"/>
                <a:gd name="connsiteY3" fmla="*/ 16850 h 3724670"/>
                <a:gd name="connsiteX0" fmla="*/ 0 w 5328645"/>
                <a:gd name="connsiteY0" fmla="*/ 3766159 h 3766159"/>
                <a:gd name="connsiteX1" fmla="*/ 1058177 w 5328645"/>
                <a:gd name="connsiteY1" fmla="*/ 634961 h 3766159"/>
                <a:gd name="connsiteX2" fmla="*/ 4022523 w 5328645"/>
                <a:gd name="connsiteY2" fmla="*/ 90371 h 3766159"/>
                <a:gd name="connsiteX3" fmla="*/ 5328645 w 5328645"/>
                <a:gd name="connsiteY3" fmla="*/ 58339 h 3766159"/>
                <a:gd name="connsiteX0" fmla="*/ 0 w 5328645"/>
                <a:gd name="connsiteY0" fmla="*/ 3781046 h 3781046"/>
                <a:gd name="connsiteX1" fmla="*/ 1058177 w 5328645"/>
                <a:gd name="connsiteY1" fmla="*/ 649848 h 3781046"/>
                <a:gd name="connsiteX2" fmla="*/ 4001388 w 5328645"/>
                <a:gd name="connsiteY2" fmla="*/ 71486 h 3781046"/>
                <a:gd name="connsiteX3" fmla="*/ 5328645 w 5328645"/>
                <a:gd name="connsiteY3" fmla="*/ 73226 h 3781046"/>
                <a:gd name="connsiteX0" fmla="*/ 0 w 5328645"/>
                <a:gd name="connsiteY0" fmla="*/ 3765246 h 3765246"/>
                <a:gd name="connsiteX1" fmla="*/ 1058177 w 5328645"/>
                <a:gd name="connsiteY1" fmla="*/ 634048 h 3765246"/>
                <a:gd name="connsiteX2" fmla="*/ 4001388 w 5328645"/>
                <a:gd name="connsiteY2" fmla="*/ 55686 h 3765246"/>
                <a:gd name="connsiteX3" fmla="*/ 5328645 w 5328645"/>
                <a:gd name="connsiteY3" fmla="*/ 57426 h 3765246"/>
                <a:gd name="connsiteX0" fmla="*/ 0 w 5337892"/>
                <a:gd name="connsiteY0" fmla="*/ 3812230 h 3812230"/>
                <a:gd name="connsiteX1" fmla="*/ 1058177 w 5337892"/>
                <a:gd name="connsiteY1" fmla="*/ 681032 h 3812230"/>
                <a:gd name="connsiteX2" fmla="*/ 4001388 w 5337892"/>
                <a:gd name="connsiteY2" fmla="*/ 102670 h 3812230"/>
                <a:gd name="connsiteX3" fmla="*/ 5337892 w 5337892"/>
                <a:gd name="connsiteY3" fmla="*/ 55159 h 3812230"/>
                <a:gd name="connsiteX0" fmla="*/ 0 w 5337892"/>
                <a:gd name="connsiteY0" fmla="*/ 3783141 h 3783141"/>
                <a:gd name="connsiteX1" fmla="*/ 1058177 w 5337892"/>
                <a:gd name="connsiteY1" fmla="*/ 651943 h 3783141"/>
                <a:gd name="connsiteX2" fmla="*/ 4001388 w 5337892"/>
                <a:gd name="connsiteY2" fmla="*/ 73581 h 3783141"/>
                <a:gd name="connsiteX3" fmla="*/ 5337892 w 5337892"/>
                <a:gd name="connsiteY3" fmla="*/ 26070 h 3783141"/>
                <a:gd name="connsiteX0" fmla="*/ 0 w 5337892"/>
                <a:gd name="connsiteY0" fmla="*/ 3804910 h 3804910"/>
                <a:gd name="connsiteX1" fmla="*/ 1058177 w 5337892"/>
                <a:gd name="connsiteY1" fmla="*/ 673712 h 3804910"/>
                <a:gd name="connsiteX2" fmla="*/ 3992142 w 5337892"/>
                <a:gd name="connsiteY2" fmla="*/ 55949 h 3804910"/>
                <a:gd name="connsiteX3" fmla="*/ 5337892 w 5337892"/>
                <a:gd name="connsiteY3" fmla="*/ 47839 h 3804910"/>
                <a:gd name="connsiteX0" fmla="*/ 0 w 5337892"/>
                <a:gd name="connsiteY0" fmla="*/ 3773632 h 3773632"/>
                <a:gd name="connsiteX1" fmla="*/ 1058177 w 5337892"/>
                <a:gd name="connsiteY1" fmla="*/ 642434 h 3773632"/>
                <a:gd name="connsiteX2" fmla="*/ 3992142 w 5337892"/>
                <a:gd name="connsiteY2" fmla="*/ 24671 h 3773632"/>
                <a:gd name="connsiteX3" fmla="*/ 5337892 w 5337892"/>
                <a:gd name="connsiteY3" fmla="*/ 16561 h 3773632"/>
                <a:gd name="connsiteX0" fmla="*/ 0 w 5337892"/>
                <a:gd name="connsiteY0" fmla="*/ 3773632 h 3773632"/>
                <a:gd name="connsiteX1" fmla="*/ 1058177 w 5337892"/>
                <a:gd name="connsiteY1" fmla="*/ 642434 h 3773632"/>
                <a:gd name="connsiteX2" fmla="*/ 3992142 w 5337892"/>
                <a:gd name="connsiteY2" fmla="*/ 24671 h 3773632"/>
                <a:gd name="connsiteX3" fmla="*/ 5337892 w 5337892"/>
                <a:gd name="connsiteY3" fmla="*/ 16561 h 3773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37892" h="3773632">
                  <a:moveTo>
                    <a:pt x="0" y="3773632"/>
                  </a:moveTo>
                  <a:cubicBezTo>
                    <a:pt x="139700" y="3147363"/>
                    <a:pt x="392820" y="1267261"/>
                    <a:pt x="1058177" y="642434"/>
                  </a:cubicBezTo>
                  <a:cubicBezTo>
                    <a:pt x="1723534" y="17607"/>
                    <a:pt x="3241869" y="50181"/>
                    <a:pt x="3992142" y="24671"/>
                  </a:cubicBezTo>
                  <a:cubicBezTo>
                    <a:pt x="4742415" y="-839"/>
                    <a:pt x="5235458" y="-11324"/>
                    <a:pt x="5337892" y="16561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28575" cap="flat" cmpd="sng" algn="ctr">
              <a:solidFill>
                <a:srgbClr val="01A1DD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21">
              <a:extLst>
                <a:ext uri="{FF2B5EF4-FFF2-40B4-BE49-F238E27FC236}">
                  <a16:creationId xmlns:a16="http://schemas.microsoft.com/office/drawing/2014/main" id="{958F4D78-B105-46A7-A00F-8741C030E914}"/>
                </a:ext>
              </a:extLst>
            </p:cNvPr>
            <p:cNvSpPr/>
            <p:nvPr/>
          </p:nvSpPr>
          <p:spPr>
            <a:xfrm>
              <a:off x="4572000" y="1754109"/>
              <a:ext cx="2621987" cy="3614816"/>
            </a:xfrm>
            <a:custGeom>
              <a:avLst/>
              <a:gdLst>
                <a:gd name="connsiteX0" fmla="*/ 0 w 2075887"/>
                <a:gd name="connsiteY0" fmla="*/ 0 h 3557666"/>
                <a:gd name="connsiteX1" fmla="*/ 2075887 w 2075887"/>
                <a:gd name="connsiteY1" fmla="*/ 0 h 3557666"/>
                <a:gd name="connsiteX2" fmla="*/ 2075887 w 2075887"/>
                <a:gd name="connsiteY2" fmla="*/ 3557666 h 3557666"/>
                <a:gd name="connsiteX3" fmla="*/ 0 w 2075887"/>
                <a:gd name="connsiteY3" fmla="*/ 3557666 h 3557666"/>
                <a:gd name="connsiteX4" fmla="*/ 0 w 2075887"/>
                <a:gd name="connsiteY4" fmla="*/ 0 h 3557666"/>
                <a:gd name="connsiteX0" fmla="*/ 0 w 2075887"/>
                <a:gd name="connsiteY0" fmla="*/ 57150 h 3614816"/>
                <a:gd name="connsiteX1" fmla="*/ 2069537 w 2075887"/>
                <a:gd name="connsiteY1" fmla="*/ 0 h 3614816"/>
                <a:gd name="connsiteX2" fmla="*/ 2075887 w 2075887"/>
                <a:gd name="connsiteY2" fmla="*/ 3614816 h 3614816"/>
                <a:gd name="connsiteX3" fmla="*/ 0 w 2075887"/>
                <a:gd name="connsiteY3" fmla="*/ 3614816 h 3614816"/>
                <a:gd name="connsiteX4" fmla="*/ 0 w 2075887"/>
                <a:gd name="connsiteY4" fmla="*/ 57150 h 36148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75887" h="3614816">
                  <a:moveTo>
                    <a:pt x="0" y="57150"/>
                  </a:moveTo>
                  <a:lnTo>
                    <a:pt x="2069537" y="0"/>
                  </a:lnTo>
                  <a:cubicBezTo>
                    <a:pt x="2071654" y="1204939"/>
                    <a:pt x="2073770" y="2409877"/>
                    <a:pt x="2075887" y="3614816"/>
                  </a:cubicBezTo>
                  <a:lnTo>
                    <a:pt x="0" y="3614816"/>
                  </a:lnTo>
                  <a:lnTo>
                    <a:pt x="0" y="5715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5" name="Rectangle 21">
              <a:extLst>
                <a:ext uri="{FF2B5EF4-FFF2-40B4-BE49-F238E27FC236}">
                  <a16:creationId xmlns:a16="http://schemas.microsoft.com/office/drawing/2014/main" id="{6BD72F6F-4A51-439C-9889-16DA7B054E21}"/>
                </a:ext>
              </a:extLst>
            </p:cNvPr>
            <p:cNvSpPr/>
            <p:nvPr/>
          </p:nvSpPr>
          <p:spPr>
            <a:xfrm rot="5400000">
              <a:off x="3162116" y="2615469"/>
              <a:ext cx="1894641" cy="3614816"/>
            </a:xfrm>
            <a:custGeom>
              <a:avLst/>
              <a:gdLst>
                <a:gd name="connsiteX0" fmla="*/ 0 w 2075887"/>
                <a:gd name="connsiteY0" fmla="*/ 0 h 3557666"/>
                <a:gd name="connsiteX1" fmla="*/ 2075887 w 2075887"/>
                <a:gd name="connsiteY1" fmla="*/ 0 h 3557666"/>
                <a:gd name="connsiteX2" fmla="*/ 2075887 w 2075887"/>
                <a:gd name="connsiteY2" fmla="*/ 3557666 h 3557666"/>
                <a:gd name="connsiteX3" fmla="*/ 0 w 2075887"/>
                <a:gd name="connsiteY3" fmla="*/ 3557666 h 3557666"/>
                <a:gd name="connsiteX4" fmla="*/ 0 w 2075887"/>
                <a:gd name="connsiteY4" fmla="*/ 0 h 3557666"/>
                <a:gd name="connsiteX0" fmla="*/ 0 w 2075887"/>
                <a:gd name="connsiteY0" fmla="*/ 57150 h 3614816"/>
                <a:gd name="connsiteX1" fmla="*/ 2069537 w 2075887"/>
                <a:gd name="connsiteY1" fmla="*/ 0 h 3614816"/>
                <a:gd name="connsiteX2" fmla="*/ 2075887 w 2075887"/>
                <a:gd name="connsiteY2" fmla="*/ 3614816 h 3614816"/>
                <a:gd name="connsiteX3" fmla="*/ 0 w 2075887"/>
                <a:gd name="connsiteY3" fmla="*/ 3614816 h 3614816"/>
                <a:gd name="connsiteX4" fmla="*/ 0 w 2075887"/>
                <a:gd name="connsiteY4" fmla="*/ 57150 h 36148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75887" h="3614816">
                  <a:moveTo>
                    <a:pt x="0" y="57150"/>
                  </a:moveTo>
                  <a:lnTo>
                    <a:pt x="2069537" y="0"/>
                  </a:lnTo>
                  <a:cubicBezTo>
                    <a:pt x="2071654" y="1204939"/>
                    <a:pt x="2073770" y="2409877"/>
                    <a:pt x="2075887" y="3614816"/>
                  </a:cubicBezTo>
                  <a:lnTo>
                    <a:pt x="0" y="3614816"/>
                  </a:lnTo>
                  <a:lnTo>
                    <a:pt x="0" y="5715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ED330721-5B9A-4E95-9807-B8E245DC5568}"/>
                </a:ext>
              </a:extLst>
            </p:cNvPr>
            <p:cNvSpPr/>
            <p:nvPr/>
          </p:nvSpPr>
          <p:spPr>
            <a:xfrm>
              <a:off x="1694381" y="4853934"/>
              <a:ext cx="858462" cy="517132"/>
            </a:xfrm>
            <a:prstGeom prst="triangle">
              <a:avLst>
                <a:gd name="adj" fmla="val 74648"/>
              </a:avLst>
            </a:prstGeom>
            <a:solidFill>
              <a:schemeClr val="bg1">
                <a:lumMod val="85000"/>
              </a:schemeClr>
            </a:solidFill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77712B6-6C50-439F-AC75-C7543950EA48}"/>
                </a:ext>
              </a:extLst>
            </p:cNvPr>
            <p:cNvSpPr txBox="1"/>
            <p:nvPr/>
          </p:nvSpPr>
          <p:spPr>
            <a:xfrm>
              <a:off x="3584422" y="3182300"/>
              <a:ext cx="233242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AUC = 0.88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252874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783A4-3A2F-4996-B202-B56752E56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Boundary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AD3A15A-E605-409C-AB1F-29BFAF5E3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7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4EC3C31-0F0F-4277-BEEE-FE3933A899B2}"/>
              </a:ext>
            </a:extLst>
          </p:cNvPr>
          <p:cNvGrpSpPr/>
          <p:nvPr/>
        </p:nvGrpSpPr>
        <p:grpSpPr>
          <a:xfrm>
            <a:off x="7369502" y="1384313"/>
            <a:ext cx="1489825" cy="621696"/>
            <a:chOff x="7369502" y="1384313"/>
            <a:chExt cx="1489825" cy="621696"/>
          </a:xfrm>
        </p:grpSpPr>
        <p:sp>
          <p:nvSpPr>
            <p:cNvPr id="5" name="Text Box 307">
              <a:extLst>
                <a:ext uri="{FF2B5EF4-FFF2-40B4-BE49-F238E27FC236}">
                  <a16:creationId xmlns:a16="http://schemas.microsoft.com/office/drawing/2014/main" id="{6AD9E117-F020-41E2-9CF6-226D2B26E1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25565" y="1384313"/>
              <a:ext cx="1033762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cs typeface="Calibri"/>
                </a:rPr>
                <a:t>Data example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D9A373DC-AB30-4D5E-A74B-5E64442221D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80381" y="1384313"/>
              <a:ext cx="275061" cy="276222"/>
            </a:xfrm>
            <a:prstGeom prst="ellipse">
              <a:avLst/>
            </a:prstGeom>
            <a:solidFill>
              <a:srgbClr val="01A1DD"/>
            </a:solidFill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F8BE9D62-D570-4376-8890-2B6C0BBF1D7F}"/>
                </a:ext>
              </a:extLst>
            </p:cNvPr>
            <p:cNvCxnSpPr>
              <a:cxnSpLocks/>
            </p:cNvCxnSpPr>
            <p:nvPr/>
          </p:nvCxnSpPr>
          <p:spPr>
            <a:xfrm>
              <a:off x="7369502" y="1876625"/>
              <a:ext cx="329856" cy="0"/>
            </a:xfrm>
            <a:prstGeom prst="line">
              <a:avLst/>
            </a:prstGeom>
            <a:ln w="28575">
              <a:solidFill>
                <a:srgbClr val="C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 Box 307">
              <a:extLst>
                <a:ext uri="{FF2B5EF4-FFF2-40B4-BE49-F238E27FC236}">
                  <a16:creationId xmlns:a16="http://schemas.microsoft.com/office/drawing/2014/main" id="{1043EC36-42F8-452F-87CF-E48898FBEC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21451" y="1744399"/>
              <a:ext cx="1033762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cs typeface="Calibri"/>
                </a:rPr>
                <a:t>Line of best fit</a:t>
              </a:r>
            </a:p>
          </p:txBody>
        </p:sp>
      </p:grp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16EA59A6-D43A-487C-88D7-70458C9ABEEA}"/>
              </a:ext>
            </a:extLst>
          </p:cNvPr>
          <p:cNvSpPr/>
          <p:nvPr/>
        </p:nvSpPr>
        <p:spPr>
          <a:xfrm>
            <a:off x="563547" y="1206024"/>
            <a:ext cx="2133600" cy="695697"/>
          </a:xfrm>
          <a:prstGeom prst="roundRect">
            <a:avLst>
              <a:gd name="adj" fmla="val 6571"/>
            </a:avLst>
          </a:prstGeom>
          <a:solidFill>
            <a:schemeClr val="tx1">
              <a:lumMod val="85000"/>
              <a:lumOff val="15000"/>
            </a:schemeClr>
          </a:solidFill>
          <a:ln w="2857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14400"/>
            <a:endParaRPr lang="en-US" sz="1100" b="1" kern="0" dirty="0">
              <a:solidFill>
                <a:srgbClr val="FF0000"/>
              </a:solidFill>
              <a:latin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11">
                <a:extLst>
                  <a:ext uri="{FF2B5EF4-FFF2-40B4-BE49-F238E27FC236}">
                    <a16:creationId xmlns:a16="http://schemas.microsoft.com/office/drawing/2014/main" id="{30BE50F9-07EF-48E0-A4A7-CC13B0D29B77}"/>
                  </a:ext>
                </a:extLst>
              </p:cNvPr>
              <p:cNvSpPr txBox="1"/>
              <p:nvPr/>
            </p:nvSpPr>
            <p:spPr>
              <a:xfrm>
                <a:off x="753312" y="1281453"/>
                <a:ext cx="1754070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if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̂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≥0.50</m:t>
                      </m:r>
                      <m:r>
                        <a:rPr lang="en-US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̂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if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̂"/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0.50</m:t>
                      </m:r>
                      <m:r>
                        <a:rPr lang="en-US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̂"/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6" name="TextBox 11">
                <a:extLst>
                  <a:ext uri="{FF2B5EF4-FFF2-40B4-BE49-F238E27FC236}">
                    <a16:creationId xmlns:a16="http://schemas.microsoft.com/office/drawing/2014/main" id="{30BE50F9-07EF-48E0-A4A7-CC13B0D29B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312" y="1281453"/>
                <a:ext cx="1754070" cy="553998"/>
              </a:xfrm>
              <a:prstGeom prst="rect">
                <a:avLst/>
              </a:prstGeom>
              <a:blipFill>
                <a:blip r:embed="rId2"/>
                <a:stretch>
                  <a:fillRect l="-2787" t="-12088" r="-2787" b="-120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9" name="Group 38">
            <a:extLst>
              <a:ext uri="{FF2B5EF4-FFF2-40B4-BE49-F238E27FC236}">
                <a16:creationId xmlns:a16="http://schemas.microsoft.com/office/drawing/2014/main" id="{A0DD5921-47E0-486E-9D93-1B47A74741D3}"/>
              </a:ext>
            </a:extLst>
          </p:cNvPr>
          <p:cNvGrpSpPr/>
          <p:nvPr/>
        </p:nvGrpSpPr>
        <p:grpSpPr>
          <a:xfrm>
            <a:off x="598467" y="2434856"/>
            <a:ext cx="8343514" cy="3722455"/>
            <a:chOff x="598467" y="2434856"/>
            <a:chExt cx="8343514" cy="3722455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6389B21B-B02A-4A90-A215-65AAA71FE802}"/>
                </a:ext>
              </a:extLst>
            </p:cNvPr>
            <p:cNvGrpSpPr/>
            <p:nvPr/>
          </p:nvGrpSpPr>
          <p:grpSpPr>
            <a:xfrm>
              <a:off x="598467" y="2434856"/>
              <a:ext cx="8343514" cy="3722455"/>
              <a:chOff x="598467" y="2434856"/>
              <a:chExt cx="8343514" cy="3722455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627D9278-6C52-4DD1-BC10-7A6D0E937756}"/>
                  </a:ext>
                </a:extLst>
              </p:cNvPr>
              <p:cNvGrpSpPr/>
              <p:nvPr/>
            </p:nvGrpSpPr>
            <p:grpSpPr>
              <a:xfrm>
                <a:off x="598467" y="2434856"/>
                <a:ext cx="8343514" cy="3243948"/>
                <a:chOff x="598467" y="2434856"/>
                <a:chExt cx="8343514" cy="3243948"/>
              </a:xfrm>
            </p:grpSpPr>
            <p:grpSp>
              <p:nvGrpSpPr>
                <p:cNvPr id="10" name="Group 9">
                  <a:extLst>
                    <a:ext uri="{FF2B5EF4-FFF2-40B4-BE49-F238E27FC236}">
                      <a16:creationId xmlns:a16="http://schemas.microsoft.com/office/drawing/2014/main" id="{1C194204-3684-42B1-BB4A-67CF12D98A2C}"/>
                    </a:ext>
                  </a:extLst>
                </p:cNvPr>
                <p:cNvGrpSpPr/>
                <p:nvPr/>
              </p:nvGrpSpPr>
              <p:grpSpPr>
                <a:xfrm>
                  <a:off x="598467" y="2434856"/>
                  <a:ext cx="8343514" cy="3243948"/>
                  <a:chOff x="598467" y="2434856"/>
                  <a:chExt cx="8343514" cy="3243948"/>
                </a:xfrm>
              </p:grpSpPr>
              <p:cxnSp>
                <p:nvCxnSpPr>
                  <p:cNvPr id="14" name="Straight Connector 13">
                    <a:extLst>
                      <a:ext uri="{FF2B5EF4-FFF2-40B4-BE49-F238E27FC236}">
                        <a16:creationId xmlns:a16="http://schemas.microsoft.com/office/drawing/2014/main" id="{3A4B3368-70E4-414C-84C7-BFEB8D4F330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501140" y="5386309"/>
                    <a:ext cx="5639784" cy="0"/>
                  </a:xfrm>
                  <a:prstGeom prst="line">
                    <a:avLst/>
                  </a:prstGeom>
                  <a:ln w="28575" cap="rnd">
                    <a:solidFill>
                      <a:schemeClr val="tx1"/>
                    </a:solidFill>
                    <a:headEnd type="triangle" w="lg" len="lg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F9238F09-C66C-4376-B1AC-048DF38C98F0}"/>
                      </a:ext>
                    </a:extLst>
                  </p:cNvPr>
                  <p:cNvSpPr txBox="1"/>
                  <p:nvPr/>
                </p:nvSpPr>
                <p:spPr>
                  <a:xfrm>
                    <a:off x="598467" y="2473725"/>
                    <a:ext cx="865173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000" b="1" dirty="0"/>
                      <a:t>1</a:t>
                    </a:r>
                    <a:r>
                      <a:rPr lang="en-US" sz="2000" dirty="0"/>
                      <a:t> (Yes)</a:t>
                    </a:r>
                  </a:p>
                </p:txBody>
              </p:sp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5264FD0E-6A39-4739-BB89-263C1947E102}"/>
                      </a:ext>
                    </a:extLst>
                  </p:cNvPr>
                  <p:cNvSpPr txBox="1"/>
                  <p:nvPr/>
                </p:nvSpPr>
                <p:spPr>
                  <a:xfrm>
                    <a:off x="692533" y="5186254"/>
                    <a:ext cx="829073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000" b="1" dirty="0"/>
                      <a:t>0</a:t>
                    </a:r>
                    <a:r>
                      <a:rPr lang="en-US" sz="2000" dirty="0"/>
                      <a:t> (No)</a:t>
                    </a:r>
                  </a:p>
                </p:txBody>
              </p:sp>
              <p:cxnSp>
                <p:nvCxnSpPr>
                  <p:cNvPr id="19" name="Straight Connector 18">
                    <a:extLst>
                      <a:ext uri="{FF2B5EF4-FFF2-40B4-BE49-F238E27FC236}">
                        <a16:creationId xmlns:a16="http://schemas.microsoft.com/office/drawing/2014/main" id="{092F95DF-A4E7-4F41-9AB3-948416BCCBA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463640" y="2669382"/>
                    <a:ext cx="460853" cy="0"/>
                  </a:xfrm>
                  <a:prstGeom prst="line">
                    <a:avLst/>
                  </a:prstGeom>
                  <a:ln w="28575" cap="rnd">
                    <a:solidFill>
                      <a:schemeClr val="tx1"/>
                    </a:solidFill>
                    <a:headEnd type="none" w="lg" len="lg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0" name="Oval 19">
                    <a:extLst>
                      <a:ext uri="{FF2B5EF4-FFF2-40B4-BE49-F238E27FC236}">
                        <a16:creationId xmlns:a16="http://schemas.microsoft.com/office/drawing/2014/main" id="{F6C0B84F-DE80-46D2-BB6A-0B94A684D80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821766" y="5248198"/>
                    <a:ext cx="275061" cy="276222"/>
                  </a:xfrm>
                  <a:prstGeom prst="ellipse">
                    <a:avLst/>
                  </a:prstGeom>
                  <a:solidFill>
                    <a:srgbClr val="01A1DD"/>
                  </a:solidFill>
                  <a:ln w="28575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 defTabSz="914400"/>
                    <a:endParaRPr lang="en-US" sz="1100" b="1" kern="0" dirty="0">
                      <a:solidFill>
                        <a:srgbClr val="FF0000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21" name="Oval 20">
                    <a:extLst>
                      <a:ext uri="{FF2B5EF4-FFF2-40B4-BE49-F238E27FC236}">
                        <a16:creationId xmlns:a16="http://schemas.microsoft.com/office/drawing/2014/main" id="{EAD8D784-28C8-4737-88B6-D712AE746D3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121926" y="5254320"/>
                    <a:ext cx="275061" cy="276222"/>
                  </a:xfrm>
                  <a:prstGeom prst="ellipse">
                    <a:avLst/>
                  </a:prstGeom>
                  <a:solidFill>
                    <a:srgbClr val="01A1DD"/>
                  </a:solidFill>
                  <a:ln w="28575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 defTabSz="914400"/>
                    <a:endParaRPr lang="en-US" sz="1100" b="1" kern="0" dirty="0">
                      <a:solidFill>
                        <a:srgbClr val="FF0000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22" name="Oval 21">
                    <a:extLst>
                      <a:ext uri="{FF2B5EF4-FFF2-40B4-BE49-F238E27FC236}">
                        <a16:creationId xmlns:a16="http://schemas.microsoft.com/office/drawing/2014/main" id="{EEB0969C-6AC0-46F9-A0D0-A440B5CAEC5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422086" y="5248198"/>
                    <a:ext cx="275061" cy="276222"/>
                  </a:xfrm>
                  <a:prstGeom prst="ellipse">
                    <a:avLst/>
                  </a:prstGeom>
                  <a:solidFill>
                    <a:srgbClr val="01A1DD"/>
                  </a:solidFill>
                  <a:ln w="28575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 defTabSz="914400"/>
                    <a:endParaRPr lang="en-US" sz="1100" b="1" kern="0" dirty="0">
                      <a:solidFill>
                        <a:srgbClr val="FF0000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23" name="Oval 22">
                    <a:extLst>
                      <a:ext uri="{FF2B5EF4-FFF2-40B4-BE49-F238E27FC236}">
                        <a16:creationId xmlns:a16="http://schemas.microsoft.com/office/drawing/2014/main" id="{E55C8C67-F003-4666-BDE1-A2D1B3D0D90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722246" y="5243800"/>
                    <a:ext cx="275061" cy="276222"/>
                  </a:xfrm>
                  <a:prstGeom prst="ellipse">
                    <a:avLst/>
                  </a:prstGeom>
                  <a:solidFill>
                    <a:srgbClr val="01A1DD"/>
                  </a:solidFill>
                  <a:ln w="28575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 defTabSz="914400"/>
                    <a:endParaRPr lang="en-US" sz="1100" b="1" kern="0" dirty="0">
                      <a:solidFill>
                        <a:srgbClr val="FF0000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24" name="Oval 23">
                    <a:extLst>
                      <a:ext uri="{FF2B5EF4-FFF2-40B4-BE49-F238E27FC236}">
                        <a16:creationId xmlns:a16="http://schemas.microsoft.com/office/drawing/2014/main" id="{19CB30D1-6BA1-464C-A226-C055008BA4B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800653" y="2541791"/>
                    <a:ext cx="275061" cy="276222"/>
                  </a:xfrm>
                  <a:prstGeom prst="ellipse">
                    <a:avLst/>
                  </a:prstGeom>
                  <a:solidFill>
                    <a:srgbClr val="01A1DD"/>
                  </a:solidFill>
                  <a:ln w="28575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 defTabSz="914400"/>
                    <a:endParaRPr lang="en-US" sz="1100" b="1" kern="0" dirty="0">
                      <a:solidFill>
                        <a:srgbClr val="FF0000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25" name="Oval 24">
                    <a:extLst>
                      <a:ext uri="{FF2B5EF4-FFF2-40B4-BE49-F238E27FC236}">
                        <a16:creationId xmlns:a16="http://schemas.microsoft.com/office/drawing/2014/main" id="{FE487366-251E-4653-ABEC-9F8ADB2CB5B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5100813" y="2541791"/>
                    <a:ext cx="275061" cy="276222"/>
                  </a:xfrm>
                  <a:prstGeom prst="ellipse">
                    <a:avLst/>
                  </a:prstGeom>
                  <a:solidFill>
                    <a:srgbClr val="01A1DD"/>
                  </a:solidFill>
                  <a:ln w="28575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 defTabSz="914400"/>
                    <a:endParaRPr lang="en-US" sz="1100" b="1" kern="0" dirty="0">
                      <a:solidFill>
                        <a:srgbClr val="FF0000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26" name="Oval 25">
                    <a:extLst>
                      <a:ext uri="{FF2B5EF4-FFF2-40B4-BE49-F238E27FC236}">
                        <a16:creationId xmlns:a16="http://schemas.microsoft.com/office/drawing/2014/main" id="{05BC77E3-7C82-4767-81DB-C56DB55E0BD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5400973" y="2535669"/>
                    <a:ext cx="275061" cy="276222"/>
                  </a:xfrm>
                  <a:prstGeom prst="ellipse">
                    <a:avLst/>
                  </a:prstGeom>
                  <a:solidFill>
                    <a:srgbClr val="01A1DD"/>
                  </a:solidFill>
                  <a:ln w="28575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 defTabSz="914400"/>
                    <a:endParaRPr lang="en-US" sz="1100" b="1" kern="0" dirty="0">
                      <a:solidFill>
                        <a:srgbClr val="FF0000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27" name="Oval 26">
                    <a:extLst>
                      <a:ext uri="{FF2B5EF4-FFF2-40B4-BE49-F238E27FC236}">
                        <a16:creationId xmlns:a16="http://schemas.microsoft.com/office/drawing/2014/main" id="{56CBDAB8-91EA-4E7E-840D-5177DBDBB4D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5701133" y="2531271"/>
                    <a:ext cx="275061" cy="276222"/>
                  </a:xfrm>
                  <a:prstGeom prst="ellipse">
                    <a:avLst/>
                  </a:prstGeom>
                  <a:solidFill>
                    <a:srgbClr val="01A1DD"/>
                  </a:solidFill>
                  <a:ln w="28575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 defTabSz="914400"/>
                    <a:endParaRPr lang="en-US" sz="1100" b="1" kern="0" dirty="0">
                      <a:solidFill>
                        <a:srgbClr val="FF0000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28" name="Oval 27">
                    <a:extLst>
                      <a:ext uri="{FF2B5EF4-FFF2-40B4-BE49-F238E27FC236}">
                        <a16:creationId xmlns:a16="http://schemas.microsoft.com/office/drawing/2014/main" id="{10624A17-0700-4DC1-85C3-C0E9C5AB245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8557696" y="2531544"/>
                    <a:ext cx="275061" cy="276222"/>
                  </a:xfrm>
                  <a:prstGeom prst="ellipse">
                    <a:avLst/>
                  </a:prstGeom>
                  <a:solidFill>
                    <a:srgbClr val="01A1DD"/>
                  </a:solidFill>
                  <a:ln w="28575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 defTabSz="914400"/>
                    <a:endParaRPr lang="en-US" sz="1100" b="1" kern="0" dirty="0">
                      <a:solidFill>
                        <a:srgbClr val="FF0000"/>
                      </a:solidFill>
                      <a:latin typeface="Arial"/>
                    </a:endParaRPr>
                  </a:p>
                </p:txBody>
              </p:sp>
              <p:cxnSp>
                <p:nvCxnSpPr>
                  <p:cNvPr id="29" name="Straight Connector 28">
                    <a:extLst>
                      <a:ext uri="{FF2B5EF4-FFF2-40B4-BE49-F238E27FC236}">
                        <a16:creationId xmlns:a16="http://schemas.microsoft.com/office/drawing/2014/main" id="{FC8EB0E1-B23D-4043-A2DF-28E06F34ECA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690577" y="2434856"/>
                    <a:ext cx="3804" cy="3243948"/>
                  </a:xfrm>
                  <a:prstGeom prst="line">
                    <a:avLst/>
                  </a:prstGeom>
                  <a:ln w="28575" cap="rnd">
                    <a:solidFill>
                      <a:schemeClr val="tx1"/>
                    </a:solidFill>
                    <a:headEnd type="none" w="lg" len="lg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0" name="Freeform: Shape 29">
                    <a:extLst>
                      <a:ext uri="{FF2B5EF4-FFF2-40B4-BE49-F238E27FC236}">
                        <a16:creationId xmlns:a16="http://schemas.microsoft.com/office/drawing/2014/main" id="{8BD02E02-300F-4BB6-833B-FEA5F40B0C91}"/>
                      </a:ext>
                    </a:extLst>
                  </p:cNvPr>
                  <p:cNvSpPr/>
                  <p:nvPr/>
                </p:nvSpPr>
                <p:spPr>
                  <a:xfrm>
                    <a:off x="1733107" y="2582969"/>
                    <a:ext cx="7208874" cy="2824518"/>
                  </a:xfrm>
                  <a:custGeom>
                    <a:avLst/>
                    <a:gdLst>
                      <a:gd name="connsiteX0" fmla="*/ 0 w 7208874"/>
                      <a:gd name="connsiteY0" fmla="*/ 2772144 h 2921135"/>
                      <a:gd name="connsiteX1" fmla="*/ 1818167 w 7208874"/>
                      <a:gd name="connsiteY1" fmla="*/ 2655186 h 2921135"/>
                      <a:gd name="connsiteX2" fmla="*/ 2126512 w 7208874"/>
                      <a:gd name="connsiteY2" fmla="*/ 326655 h 2921135"/>
                      <a:gd name="connsiteX3" fmla="*/ 7208874 w 7208874"/>
                      <a:gd name="connsiteY3" fmla="*/ 60842 h 2921135"/>
                      <a:gd name="connsiteX0" fmla="*/ 0 w 7208874"/>
                      <a:gd name="connsiteY0" fmla="*/ 2772144 h 2826344"/>
                      <a:gd name="connsiteX1" fmla="*/ 1818167 w 7208874"/>
                      <a:gd name="connsiteY1" fmla="*/ 2655186 h 2826344"/>
                      <a:gd name="connsiteX2" fmla="*/ 2126512 w 7208874"/>
                      <a:gd name="connsiteY2" fmla="*/ 326655 h 2826344"/>
                      <a:gd name="connsiteX3" fmla="*/ 7208874 w 7208874"/>
                      <a:gd name="connsiteY3" fmla="*/ 60842 h 2826344"/>
                      <a:gd name="connsiteX0" fmla="*/ 0 w 7208874"/>
                      <a:gd name="connsiteY0" fmla="*/ 2777470 h 2858991"/>
                      <a:gd name="connsiteX1" fmla="*/ 1275906 w 7208874"/>
                      <a:gd name="connsiteY1" fmla="*/ 2766838 h 2858991"/>
                      <a:gd name="connsiteX2" fmla="*/ 2126512 w 7208874"/>
                      <a:gd name="connsiteY2" fmla="*/ 331981 h 2858991"/>
                      <a:gd name="connsiteX3" fmla="*/ 7208874 w 7208874"/>
                      <a:gd name="connsiteY3" fmla="*/ 66168 h 2858991"/>
                      <a:gd name="connsiteX0" fmla="*/ 0 w 7208874"/>
                      <a:gd name="connsiteY0" fmla="*/ 2777470 h 2806353"/>
                      <a:gd name="connsiteX1" fmla="*/ 1275906 w 7208874"/>
                      <a:gd name="connsiteY1" fmla="*/ 2766838 h 2806353"/>
                      <a:gd name="connsiteX2" fmla="*/ 2126512 w 7208874"/>
                      <a:gd name="connsiteY2" fmla="*/ 331981 h 2806353"/>
                      <a:gd name="connsiteX3" fmla="*/ 7208874 w 7208874"/>
                      <a:gd name="connsiteY3" fmla="*/ 66168 h 2806353"/>
                      <a:gd name="connsiteX0" fmla="*/ 0 w 7208874"/>
                      <a:gd name="connsiteY0" fmla="*/ 2845090 h 2873973"/>
                      <a:gd name="connsiteX1" fmla="*/ 1275906 w 7208874"/>
                      <a:gd name="connsiteY1" fmla="*/ 2834458 h 2873973"/>
                      <a:gd name="connsiteX2" fmla="*/ 2126512 w 7208874"/>
                      <a:gd name="connsiteY2" fmla="*/ 399601 h 2873973"/>
                      <a:gd name="connsiteX3" fmla="*/ 7208874 w 7208874"/>
                      <a:gd name="connsiteY3" fmla="*/ 133788 h 2873973"/>
                      <a:gd name="connsiteX0" fmla="*/ 0 w 7208874"/>
                      <a:gd name="connsiteY0" fmla="*/ 2769577 h 2931136"/>
                      <a:gd name="connsiteX1" fmla="*/ 1275906 w 7208874"/>
                      <a:gd name="connsiteY1" fmla="*/ 2758945 h 2931136"/>
                      <a:gd name="connsiteX2" fmla="*/ 2551814 w 7208874"/>
                      <a:gd name="connsiteY2" fmla="*/ 504841 h 2931136"/>
                      <a:gd name="connsiteX3" fmla="*/ 7208874 w 7208874"/>
                      <a:gd name="connsiteY3" fmla="*/ 58275 h 2931136"/>
                      <a:gd name="connsiteX0" fmla="*/ 0 w 7208874"/>
                      <a:gd name="connsiteY0" fmla="*/ 2730987 h 2756712"/>
                      <a:gd name="connsiteX1" fmla="*/ 1626780 w 7208874"/>
                      <a:gd name="connsiteY1" fmla="*/ 2486438 h 2756712"/>
                      <a:gd name="connsiteX2" fmla="*/ 2551814 w 7208874"/>
                      <a:gd name="connsiteY2" fmla="*/ 466251 h 2756712"/>
                      <a:gd name="connsiteX3" fmla="*/ 7208874 w 7208874"/>
                      <a:gd name="connsiteY3" fmla="*/ 19685 h 2756712"/>
                      <a:gd name="connsiteX0" fmla="*/ 0 w 7208874"/>
                      <a:gd name="connsiteY0" fmla="*/ 2762606 h 2797159"/>
                      <a:gd name="connsiteX1" fmla="*/ 1626780 w 7208874"/>
                      <a:gd name="connsiteY1" fmla="*/ 2518057 h 2797159"/>
                      <a:gd name="connsiteX2" fmla="*/ 2551814 w 7208874"/>
                      <a:gd name="connsiteY2" fmla="*/ 327749 h 2797159"/>
                      <a:gd name="connsiteX3" fmla="*/ 7208874 w 7208874"/>
                      <a:gd name="connsiteY3" fmla="*/ 51304 h 2797159"/>
                      <a:gd name="connsiteX0" fmla="*/ 0 w 7208874"/>
                      <a:gd name="connsiteY0" fmla="*/ 2786473 h 2824518"/>
                      <a:gd name="connsiteX1" fmla="*/ 1626780 w 7208874"/>
                      <a:gd name="connsiteY1" fmla="*/ 2541924 h 2824518"/>
                      <a:gd name="connsiteX2" fmla="*/ 3274828 w 7208874"/>
                      <a:gd name="connsiteY2" fmla="*/ 287820 h 2824518"/>
                      <a:gd name="connsiteX3" fmla="*/ 7208874 w 7208874"/>
                      <a:gd name="connsiteY3" fmla="*/ 75171 h 282451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7208874" h="2824518">
                        <a:moveTo>
                          <a:pt x="0" y="2786473"/>
                        </a:moveTo>
                        <a:cubicBezTo>
                          <a:pt x="710609" y="2793562"/>
                          <a:pt x="1080975" y="2958366"/>
                          <a:pt x="1626780" y="2541924"/>
                        </a:cubicBezTo>
                        <a:cubicBezTo>
                          <a:pt x="2172585" y="2125482"/>
                          <a:pt x="2344479" y="698945"/>
                          <a:pt x="3274828" y="287820"/>
                        </a:cubicBezTo>
                        <a:cubicBezTo>
                          <a:pt x="4205177" y="-123305"/>
                          <a:pt x="6276753" y="6059"/>
                          <a:pt x="7208874" y="75171"/>
                        </a:cubicBezTo>
                      </a:path>
                    </a:pathLst>
                  </a:custGeom>
                  <a:noFill/>
                  <a:ln w="28575" cap="flat" cmpd="sng" algn="ctr">
                    <a:solidFill>
                      <a:srgbClr val="C00000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cxnSp>
              <p:nvCxnSpPr>
                <p:cNvPr id="11" name="Straight Connector 10">
                  <a:extLst>
                    <a:ext uri="{FF2B5EF4-FFF2-40B4-BE49-F238E27FC236}">
                      <a16:creationId xmlns:a16="http://schemas.microsoft.com/office/drawing/2014/main" id="{98FF79B1-6B99-414D-B55C-D8F263620C5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114801" y="3923442"/>
                  <a:ext cx="0" cy="1462867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dash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" name="Line 167">
                  <a:extLst>
                    <a:ext uri="{FF2B5EF4-FFF2-40B4-BE49-F238E27FC236}">
                      <a16:creationId xmlns:a16="http://schemas.microsoft.com/office/drawing/2014/main" id="{97160354-596F-4461-B09B-7E0F35E86B9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5400000" flipV="1">
                  <a:off x="4662430" y="3482385"/>
                  <a:ext cx="199029" cy="1081144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 type="triangle" w="med" len="med"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3" name="Rounded Rectangle 149">
                  <a:extLst>
                    <a:ext uri="{FF2B5EF4-FFF2-40B4-BE49-F238E27FC236}">
                      <a16:creationId xmlns:a16="http://schemas.microsoft.com/office/drawing/2014/main" id="{C60C829A-0054-48ED-BB8D-07BDFFD540EB}"/>
                    </a:ext>
                  </a:extLst>
                </p:cNvPr>
                <p:cNvSpPr/>
                <p:nvPr/>
              </p:nvSpPr>
              <p:spPr>
                <a:xfrm>
                  <a:off x="4930899" y="3783187"/>
                  <a:ext cx="1574571" cy="489321"/>
                </a:xfrm>
                <a:prstGeom prst="roundRect">
                  <a:avLst/>
                </a:prstGeom>
                <a:gradFill flip="none" rotWithShape="0">
                  <a:gsLst>
                    <a:gs pos="0">
                      <a:srgbClr val="FFFFFF">
                        <a:lumMod val="92000"/>
                      </a:srgbClr>
                    </a:gs>
                    <a:gs pos="100000">
                      <a:srgbClr val="FFFFFF"/>
                    </a:gs>
                  </a:gsLst>
                  <a:lin ang="2700000" scaled="1"/>
                  <a:tileRect/>
                </a:gradFill>
                <a:ln w="25400" cap="flat" cmpd="sng" algn="ctr">
                  <a:noFill/>
                  <a:prstDash val="solid"/>
                </a:ln>
                <a:effectLst>
                  <a:outerShdw blurRad="38100" dist="25400" dir="2700000" sx="99000" sy="99000" algn="tl" rotWithShape="0">
                    <a:prstClr val="black">
                      <a:alpha val="75000"/>
                    </a:prstClr>
                  </a:outerShdw>
                </a:effectLst>
              </p:spPr>
              <p:txBody>
                <a:bodyPr anchor="ctr"/>
                <a:lstStyle/>
                <a:p>
                  <a:pPr lvl="0" algn="ctr" defTabSz="914400">
                    <a:defRPr/>
                  </a:pPr>
                  <a:r>
                    <a:rPr lang="en-US" sz="1300" b="1" kern="0" dirty="0">
                      <a:solidFill>
                        <a:srgbClr val="000000"/>
                      </a:solidFill>
                      <a:latin typeface="Calibri"/>
                      <a:cs typeface="Calibri"/>
                    </a:rPr>
                    <a:t>Decision boundary (0.50)</a:t>
                  </a:r>
                </a:p>
              </p:txBody>
            </p:sp>
          </p:grp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FF4102C6-EE78-4CDC-9BFA-592988841D39}"/>
                  </a:ext>
                </a:extLst>
              </p:cNvPr>
              <p:cNvSpPr txBox="1"/>
              <p:nvPr/>
            </p:nvSpPr>
            <p:spPr>
              <a:xfrm rot="16200000">
                <a:off x="252612" y="3614545"/>
                <a:ext cx="152271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Return customer?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83AFFB9-A284-4A07-9E91-809418662424}"/>
                  </a:ext>
                </a:extLst>
              </p:cNvPr>
              <p:cNvSpPr txBox="1"/>
              <p:nvPr/>
            </p:nvSpPr>
            <p:spPr>
              <a:xfrm>
                <a:off x="3156067" y="5695646"/>
                <a:ext cx="235917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Satisfaction score</a:t>
                </a:r>
              </a:p>
            </p:txBody>
          </p:sp>
        </p:grp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A473D81-E071-49F9-B9A3-0CE564FC6C1E}"/>
                </a:ext>
              </a:extLst>
            </p:cNvPr>
            <p:cNvCxnSpPr>
              <a:cxnSpLocks/>
            </p:cNvCxnSpPr>
            <p:nvPr/>
          </p:nvCxnSpPr>
          <p:spPr>
            <a:xfrm>
              <a:off x="1690577" y="3884103"/>
              <a:ext cx="2424224" cy="0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2706432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D0CDB-77F8-4AFB-B0CA-6080D963C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Curve (Evaluating Data Examples)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3D39691-29D7-4AE6-A38C-27DADCFE9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70</a:t>
            </a:fld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1EB4E93-2592-4DB9-91B3-C69C83077F8E}"/>
              </a:ext>
            </a:extLst>
          </p:cNvPr>
          <p:cNvGrpSpPr/>
          <p:nvPr/>
        </p:nvGrpSpPr>
        <p:grpSpPr>
          <a:xfrm>
            <a:off x="7254224" y="1327626"/>
            <a:ext cx="1604026" cy="777707"/>
            <a:chOff x="7164531" y="1448150"/>
            <a:chExt cx="1604026" cy="777707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A6E42FB-49EA-49FD-B86B-2A3CA80672C1}"/>
                </a:ext>
              </a:extLst>
            </p:cNvPr>
            <p:cNvCxnSpPr>
              <a:cxnSpLocks/>
            </p:cNvCxnSpPr>
            <p:nvPr/>
          </p:nvCxnSpPr>
          <p:spPr>
            <a:xfrm>
              <a:off x="7169630" y="1924232"/>
              <a:ext cx="421602" cy="0"/>
            </a:xfrm>
            <a:prstGeom prst="line">
              <a:avLst/>
            </a:prstGeom>
            <a:ln w="19050">
              <a:solidFill>
                <a:srgbClr val="C00000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9E421E6-2B24-4504-9F91-E35D9C7C0EF2}"/>
                </a:ext>
              </a:extLst>
            </p:cNvPr>
            <p:cNvCxnSpPr>
              <a:cxnSpLocks/>
            </p:cNvCxnSpPr>
            <p:nvPr/>
          </p:nvCxnSpPr>
          <p:spPr>
            <a:xfrm>
              <a:off x="7164531" y="1578022"/>
              <a:ext cx="421602" cy="0"/>
            </a:xfrm>
            <a:prstGeom prst="line">
              <a:avLst/>
            </a:prstGeom>
            <a:ln w="19050">
              <a:solidFill>
                <a:srgbClr val="01A1DD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 Box 307">
              <a:extLst>
                <a:ext uri="{FF2B5EF4-FFF2-40B4-BE49-F238E27FC236}">
                  <a16:creationId xmlns:a16="http://schemas.microsoft.com/office/drawing/2014/main" id="{6910A262-5152-44C4-A9B0-73B03C417D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05183" y="1448150"/>
              <a:ext cx="1049074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cs typeface="Calibri"/>
                </a:rPr>
                <a:t>Training Score</a:t>
              </a:r>
            </a:p>
          </p:txBody>
        </p:sp>
        <p:sp>
          <p:nvSpPr>
            <p:cNvPr id="24" name="Text Box 307">
              <a:extLst>
                <a:ext uri="{FF2B5EF4-FFF2-40B4-BE49-F238E27FC236}">
                  <a16:creationId xmlns:a16="http://schemas.microsoft.com/office/drawing/2014/main" id="{C95E80C1-84E2-4415-B21D-7BB9F59EFE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24233" y="1794970"/>
              <a:ext cx="1144324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cs typeface="Calibri"/>
                </a:rPr>
                <a:t>Cross-validation Score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8FA79698-3ED7-43A1-B41C-A71B9E8A3A9E}"/>
              </a:ext>
            </a:extLst>
          </p:cNvPr>
          <p:cNvGrpSpPr/>
          <p:nvPr/>
        </p:nvGrpSpPr>
        <p:grpSpPr>
          <a:xfrm>
            <a:off x="176110" y="2021607"/>
            <a:ext cx="8854558" cy="3693008"/>
            <a:chOff x="176110" y="2021607"/>
            <a:chExt cx="8854558" cy="3693008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3F016960-0F9B-4B4C-B93D-EBF0B291F5AA}"/>
                </a:ext>
              </a:extLst>
            </p:cNvPr>
            <p:cNvGrpSpPr/>
            <p:nvPr/>
          </p:nvGrpSpPr>
          <p:grpSpPr>
            <a:xfrm>
              <a:off x="176110" y="2021607"/>
              <a:ext cx="8854558" cy="3693008"/>
              <a:chOff x="176110" y="2021607"/>
              <a:chExt cx="8854558" cy="3693008"/>
            </a:xfrm>
          </p:grpSpPr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2F26DC1C-C25B-49C1-83B2-A699FED886B9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176110" y="2792582"/>
                <a:ext cx="4482309" cy="2922033"/>
                <a:chOff x="411531" y="1647402"/>
                <a:chExt cx="7005287" cy="4566772"/>
              </a:xfrm>
            </p:grpSpPr>
            <p:cxnSp>
              <p:nvCxnSpPr>
                <p:cNvPr id="5" name="Straight Connector 4">
                  <a:extLst>
                    <a:ext uri="{FF2B5EF4-FFF2-40B4-BE49-F238E27FC236}">
                      <a16:creationId xmlns:a16="http://schemas.microsoft.com/office/drawing/2014/main" id="{603E3998-D036-4071-9375-F4EF4E303923}"/>
                    </a:ext>
                  </a:extLst>
                </p:cNvPr>
                <p:cNvCxnSpPr/>
                <p:nvPr/>
              </p:nvCxnSpPr>
              <p:spPr>
                <a:xfrm>
                  <a:off x="1368415" y="1804909"/>
                  <a:ext cx="0" cy="3581400"/>
                </a:xfrm>
                <a:prstGeom prst="line">
                  <a:avLst/>
                </a:prstGeom>
                <a:ln w="28575" cap="rnd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9ED8A857-428B-4503-A802-7C8A4F24694C}"/>
                    </a:ext>
                  </a:extLst>
                </p:cNvPr>
                <p:cNvSpPr txBox="1"/>
                <p:nvPr/>
              </p:nvSpPr>
              <p:spPr>
                <a:xfrm>
                  <a:off x="866259" y="1647402"/>
                  <a:ext cx="594255" cy="43291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/>
                    <a:t>1.0</a:t>
                  </a:r>
                </a:p>
              </p:txBody>
            </p:sp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86F038DD-3E42-4E47-8BDA-0BB052485773}"/>
                    </a:ext>
                  </a:extLst>
                </p:cNvPr>
                <p:cNvSpPr txBox="1"/>
                <p:nvPr/>
              </p:nvSpPr>
              <p:spPr>
                <a:xfrm>
                  <a:off x="866260" y="5162817"/>
                  <a:ext cx="594255" cy="43291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/>
                    <a:t>0.0</a:t>
                  </a:r>
                </a:p>
              </p:txBody>
            </p:sp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41C4FE74-10C3-401D-B8CC-9453A0DF61C6}"/>
                    </a:ext>
                  </a:extLst>
                </p:cNvPr>
                <p:cNvSpPr txBox="1"/>
                <p:nvPr/>
              </p:nvSpPr>
              <p:spPr>
                <a:xfrm>
                  <a:off x="6454284" y="5345048"/>
                  <a:ext cx="962534" cy="43291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/>
                    <a:t>10,000</a:t>
                  </a:r>
                </a:p>
              </p:txBody>
            </p:sp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37333E56-48BD-4E8E-8FB9-EF0023AF11C7}"/>
                    </a:ext>
                  </a:extLst>
                </p:cNvPr>
                <p:cNvSpPr txBox="1"/>
                <p:nvPr/>
              </p:nvSpPr>
              <p:spPr>
                <a:xfrm>
                  <a:off x="1242069" y="5345048"/>
                  <a:ext cx="656889" cy="43291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/>
                    <a:t>100</a:t>
                  </a:r>
                </a:p>
              </p:txBody>
            </p:sp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49C2DE0C-850E-434A-B485-21323BC82ACA}"/>
                    </a:ext>
                  </a:extLst>
                </p:cNvPr>
                <p:cNvSpPr txBox="1"/>
                <p:nvPr/>
              </p:nvSpPr>
              <p:spPr>
                <a:xfrm>
                  <a:off x="3005757" y="5685057"/>
                  <a:ext cx="2189926" cy="52911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Data Examples</a:t>
                  </a:r>
                </a:p>
              </p:txBody>
            </p:sp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4047F9B2-D882-4EF7-955F-B6017FB3EC79}"/>
                    </a:ext>
                  </a:extLst>
                </p:cNvPr>
                <p:cNvSpPr txBox="1"/>
                <p:nvPr/>
              </p:nvSpPr>
              <p:spPr>
                <a:xfrm rot="16200000">
                  <a:off x="-49895" y="3325217"/>
                  <a:ext cx="1451969" cy="52911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Accuracy</a:t>
                  </a:r>
                </a:p>
              </p:txBody>
            </p:sp>
            <p:cxnSp>
              <p:nvCxnSpPr>
                <p:cNvPr id="12" name="Straight Connector 11">
                  <a:extLst>
                    <a:ext uri="{FF2B5EF4-FFF2-40B4-BE49-F238E27FC236}">
                      <a16:creationId xmlns:a16="http://schemas.microsoft.com/office/drawing/2014/main" id="{69EE3F8A-481E-4EA4-BB51-DD456D0D2DF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383504" y="5386309"/>
                  <a:ext cx="5431454" cy="0"/>
                </a:xfrm>
                <a:prstGeom prst="line">
                  <a:avLst/>
                </a:prstGeom>
                <a:ln w="28575" cap="rnd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" name="Freeform: Shape 15">
                  <a:extLst>
                    <a:ext uri="{FF2B5EF4-FFF2-40B4-BE49-F238E27FC236}">
                      <a16:creationId xmlns:a16="http://schemas.microsoft.com/office/drawing/2014/main" id="{DBF6FB5F-2B2A-462F-B99D-B7EC0F7D89E6}"/>
                    </a:ext>
                  </a:extLst>
                </p:cNvPr>
                <p:cNvSpPr/>
                <p:nvPr/>
              </p:nvSpPr>
              <p:spPr>
                <a:xfrm>
                  <a:off x="1454150" y="1816100"/>
                  <a:ext cx="5086350" cy="1797050"/>
                </a:xfrm>
                <a:custGeom>
                  <a:avLst/>
                  <a:gdLst>
                    <a:gd name="connsiteX0" fmla="*/ 0 w 5181600"/>
                    <a:gd name="connsiteY0" fmla="*/ 0 h 1798090"/>
                    <a:gd name="connsiteX1" fmla="*/ 387350 w 5181600"/>
                    <a:gd name="connsiteY1" fmla="*/ 914400 h 1798090"/>
                    <a:gd name="connsiteX2" fmla="*/ 1092200 w 5181600"/>
                    <a:gd name="connsiteY2" fmla="*/ 1498600 h 1798090"/>
                    <a:gd name="connsiteX3" fmla="*/ 2349500 w 5181600"/>
                    <a:gd name="connsiteY3" fmla="*/ 1739900 h 1798090"/>
                    <a:gd name="connsiteX4" fmla="*/ 3562350 w 5181600"/>
                    <a:gd name="connsiteY4" fmla="*/ 1797050 h 1798090"/>
                    <a:gd name="connsiteX5" fmla="*/ 4679950 w 5181600"/>
                    <a:gd name="connsiteY5" fmla="*/ 1771650 h 1798090"/>
                    <a:gd name="connsiteX6" fmla="*/ 5181600 w 5181600"/>
                    <a:gd name="connsiteY6" fmla="*/ 1708150 h 1798090"/>
                    <a:gd name="connsiteX0" fmla="*/ 0 w 5181600"/>
                    <a:gd name="connsiteY0" fmla="*/ 0 h 1798090"/>
                    <a:gd name="connsiteX1" fmla="*/ 387350 w 5181600"/>
                    <a:gd name="connsiteY1" fmla="*/ 914400 h 1798090"/>
                    <a:gd name="connsiteX2" fmla="*/ 1092200 w 5181600"/>
                    <a:gd name="connsiteY2" fmla="*/ 1498600 h 1798090"/>
                    <a:gd name="connsiteX3" fmla="*/ 2349500 w 5181600"/>
                    <a:gd name="connsiteY3" fmla="*/ 1739900 h 1798090"/>
                    <a:gd name="connsiteX4" fmla="*/ 3562350 w 5181600"/>
                    <a:gd name="connsiteY4" fmla="*/ 1797050 h 1798090"/>
                    <a:gd name="connsiteX5" fmla="*/ 4679950 w 5181600"/>
                    <a:gd name="connsiteY5" fmla="*/ 1771650 h 1798090"/>
                    <a:gd name="connsiteX6" fmla="*/ 5181600 w 5181600"/>
                    <a:gd name="connsiteY6" fmla="*/ 1708150 h 1798090"/>
                    <a:gd name="connsiteX0" fmla="*/ 0 w 5080000"/>
                    <a:gd name="connsiteY0" fmla="*/ 0 h 1797050"/>
                    <a:gd name="connsiteX1" fmla="*/ 387350 w 5080000"/>
                    <a:gd name="connsiteY1" fmla="*/ 914400 h 1797050"/>
                    <a:gd name="connsiteX2" fmla="*/ 1092200 w 5080000"/>
                    <a:gd name="connsiteY2" fmla="*/ 1498600 h 1797050"/>
                    <a:gd name="connsiteX3" fmla="*/ 2349500 w 5080000"/>
                    <a:gd name="connsiteY3" fmla="*/ 1739900 h 1797050"/>
                    <a:gd name="connsiteX4" fmla="*/ 3562350 w 5080000"/>
                    <a:gd name="connsiteY4" fmla="*/ 1797050 h 1797050"/>
                    <a:gd name="connsiteX5" fmla="*/ 4679950 w 5080000"/>
                    <a:gd name="connsiteY5" fmla="*/ 1771650 h 1797050"/>
                    <a:gd name="connsiteX6" fmla="*/ 5080000 w 5080000"/>
                    <a:gd name="connsiteY6" fmla="*/ 1720850 h 1797050"/>
                    <a:gd name="connsiteX0" fmla="*/ 0 w 5086350"/>
                    <a:gd name="connsiteY0" fmla="*/ 0 h 1797050"/>
                    <a:gd name="connsiteX1" fmla="*/ 387350 w 5086350"/>
                    <a:gd name="connsiteY1" fmla="*/ 914400 h 1797050"/>
                    <a:gd name="connsiteX2" fmla="*/ 1092200 w 5086350"/>
                    <a:gd name="connsiteY2" fmla="*/ 1498600 h 1797050"/>
                    <a:gd name="connsiteX3" fmla="*/ 2349500 w 5086350"/>
                    <a:gd name="connsiteY3" fmla="*/ 1739900 h 1797050"/>
                    <a:gd name="connsiteX4" fmla="*/ 3562350 w 5086350"/>
                    <a:gd name="connsiteY4" fmla="*/ 1797050 h 1797050"/>
                    <a:gd name="connsiteX5" fmla="*/ 4679950 w 5086350"/>
                    <a:gd name="connsiteY5" fmla="*/ 1771650 h 1797050"/>
                    <a:gd name="connsiteX6" fmla="*/ 5086350 w 5086350"/>
                    <a:gd name="connsiteY6" fmla="*/ 1765300 h 17970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5086350" h="1797050">
                      <a:moveTo>
                        <a:pt x="0" y="0"/>
                      </a:moveTo>
                      <a:cubicBezTo>
                        <a:pt x="102658" y="332316"/>
                        <a:pt x="205317" y="664633"/>
                        <a:pt x="387350" y="914400"/>
                      </a:cubicBezTo>
                      <a:cubicBezTo>
                        <a:pt x="569383" y="1164167"/>
                        <a:pt x="765175" y="1361017"/>
                        <a:pt x="1092200" y="1498600"/>
                      </a:cubicBezTo>
                      <a:cubicBezTo>
                        <a:pt x="1419225" y="1636183"/>
                        <a:pt x="1937808" y="1690158"/>
                        <a:pt x="2349500" y="1739900"/>
                      </a:cubicBezTo>
                      <a:cubicBezTo>
                        <a:pt x="2761192" y="1789642"/>
                        <a:pt x="3562350" y="1797050"/>
                        <a:pt x="3562350" y="1797050"/>
                      </a:cubicBezTo>
                      <a:lnTo>
                        <a:pt x="4679950" y="1771650"/>
                      </a:lnTo>
                      <a:cubicBezTo>
                        <a:pt x="4933950" y="1766358"/>
                        <a:pt x="4839758" y="1784350"/>
                        <a:pt x="5086350" y="1765300"/>
                      </a:cubicBezTo>
                    </a:path>
                  </a:pathLst>
                </a:custGeom>
                <a:noFill/>
                <a:ln w="28575" cap="flat" cmpd="sng" algn="ctr">
                  <a:solidFill>
                    <a:srgbClr val="00A0DD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7" name="Freeform: Shape 16">
                  <a:extLst>
                    <a:ext uri="{FF2B5EF4-FFF2-40B4-BE49-F238E27FC236}">
                      <a16:creationId xmlns:a16="http://schemas.microsoft.com/office/drawing/2014/main" id="{C9EAD3F0-BC37-4C96-BC2E-E34787410263}"/>
                    </a:ext>
                  </a:extLst>
                </p:cNvPr>
                <p:cNvSpPr/>
                <p:nvPr/>
              </p:nvSpPr>
              <p:spPr>
                <a:xfrm>
                  <a:off x="1435100" y="3705359"/>
                  <a:ext cx="5130800" cy="1603239"/>
                </a:xfrm>
                <a:custGeom>
                  <a:avLst/>
                  <a:gdLst>
                    <a:gd name="connsiteX0" fmla="*/ 0 w 5130800"/>
                    <a:gd name="connsiteY0" fmla="*/ 1682750 h 1682750"/>
                    <a:gd name="connsiteX1" fmla="*/ 400050 w 5130800"/>
                    <a:gd name="connsiteY1" fmla="*/ 1200150 h 1682750"/>
                    <a:gd name="connsiteX2" fmla="*/ 876300 w 5130800"/>
                    <a:gd name="connsiteY2" fmla="*/ 781050 h 1682750"/>
                    <a:gd name="connsiteX3" fmla="*/ 1530350 w 5130800"/>
                    <a:gd name="connsiteY3" fmla="*/ 381000 h 1682750"/>
                    <a:gd name="connsiteX4" fmla="*/ 2495550 w 5130800"/>
                    <a:gd name="connsiteY4" fmla="*/ 127000 h 1682750"/>
                    <a:gd name="connsiteX5" fmla="*/ 3232150 w 5130800"/>
                    <a:gd name="connsiteY5" fmla="*/ 38100 h 1682750"/>
                    <a:gd name="connsiteX6" fmla="*/ 3892550 w 5130800"/>
                    <a:gd name="connsiteY6" fmla="*/ 31750 h 1682750"/>
                    <a:gd name="connsiteX7" fmla="*/ 5130800 w 5130800"/>
                    <a:gd name="connsiteY7" fmla="*/ 0 h 16827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5130800" h="1682750">
                      <a:moveTo>
                        <a:pt x="0" y="1682750"/>
                      </a:moveTo>
                      <a:cubicBezTo>
                        <a:pt x="127000" y="1516591"/>
                        <a:pt x="254000" y="1350433"/>
                        <a:pt x="400050" y="1200150"/>
                      </a:cubicBezTo>
                      <a:cubicBezTo>
                        <a:pt x="546100" y="1049867"/>
                        <a:pt x="687917" y="917575"/>
                        <a:pt x="876300" y="781050"/>
                      </a:cubicBezTo>
                      <a:cubicBezTo>
                        <a:pt x="1064683" y="644525"/>
                        <a:pt x="1260475" y="490008"/>
                        <a:pt x="1530350" y="381000"/>
                      </a:cubicBezTo>
                      <a:cubicBezTo>
                        <a:pt x="1800225" y="271992"/>
                        <a:pt x="2211917" y="184150"/>
                        <a:pt x="2495550" y="127000"/>
                      </a:cubicBezTo>
                      <a:cubicBezTo>
                        <a:pt x="2779183" y="69850"/>
                        <a:pt x="2999317" y="53975"/>
                        <a:pt x="3232150" y="38100"/>
                      </a:cubicBezTo>
                      <a:cubicBezTo>
                        <a:pt x="3464983" y="22225"/>
                        <a:pt x="3892550" y="31750"/>
                        <a:pt x="3892550" y="31750"/>
                      </a:cubicBezTo>
                      <a:lnTo>
                        <a:pt x="5130800" y="0"/>
                      </a:lnTo>
                    </a:path>
                  </a:pathLst>
                </a:custGeom>
                <a:noFill/>
                <a:ln w="28575" cap="flat" cmpd="sng" algn="ctr">
                  <a:solidFill>
                    <a:srgbClr val="C00000"/>
                  </a:solidFill>
                  <a:prstDash val="sysDash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848CAC18-0A6B-4636-B80D-F8337AE989F6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4848025" y="2792582"/>
                <a:ext cx="4182643" cy="2922033"/>
                <a:chOff x="879871" y="1647402"/>
                <a:chExt cx="6536947" cy="4566772"/>
              </a:xfrm>
            </p:grpSpPr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80A5CC5A-0DF9-49E8-8E75-DDD44F3272A1}"/>
                    </a:ext>
                  </a:extLst>
                </p:cNvPr>
                <p:cNvCxnSpPr/>
                <p:nvPr/>
              </p:nvCxnSpPr>
              <p:spPr>
                <a:xfrm>
                  <a:off x="1368415" y="1804909"/>
                  <a:ext cx="0" cy="3581400"/>
                </a:xfrm>
                <a:prstGeom prst="line">
                  <a:avLst/>
                </a:prstGeom>
                <a:ln w="28575" cap="rnd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6142370D-FDA5-4154-A732-A10399B23F46}"/>
                    </a:ext>
                  </a:extLst>
                </p:cNvPr>
                <p:cNvSpPr txBox="1"/>
                <p:nvPr/>
              </p:nvSpPr>
              <p:spPr>
                <a:xfrm>
                  <a:off x="879871" y="1647402"/>
                  <a:ext cx="594255" cy="43291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/>
                    <a:t>1.0</a:t>
                  </a:r>
                </a:p>
              </p:txBody>
            </p:sp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1572C6FC-891B-4992-B062-E810A7F433F3}"/>
                    </a:ext>
                  </a:extLst>
                </p:cNvPr>
                <p:cNvSpPr txBox="1"/>
                <p:nvPr/>
              </p:nvSpPr>
              <p:spPr>
                <a:xfrm>
                  <a:off x="879871" y="5162817"/>
                  <a:ext cx="594255" cy="43291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/>
                    <a:t>0.0</a:t>
                  </a:r>
                </a:p>
              </p:txBody>
            </p:sp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A9379B39-C9FB-47BC-A35A-50CCE088ABEC}"/>
                    </a:ext>
                  </a:extLst>
                </p:cNvPr>
                <p:cNvSpPr txBox="1"/>
                <p:nvPr/>
              </p:nvSpPr>
              <p:spPr>
                <a:xfrm>
                  <a:off x="6454284" y="5345048"/>
                  <a:ext cx="962534" cy="43291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/>
                    <a:t>10,000</a:t>
                  </a:r>
                </a:p>
              </p:txBody>
            </p:sp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30215C46-C19B-4BC2-80EF-F1E6C3563BC1}"/>
                    </a:ext>
                  </a:extLst>
                </p:cNvPr>
                <p:cNvSpPr txBox="1"/>
                <p:nvPr/>
              </p:nvSpPr>
              <p:spPr>
                <a:xfrm>
                  <a:off x="1242069" y="5345048"/>
                  <a:ext cx="656889" cy="43291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/>
                    <a:t>100</a:t>
                  </a:r>
                </a:p>
              </p:txBody>
            </p:sp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357FB367-1586-4BF2-8B5E-145DCF923EFB}"/>
                    </a:ext>
                  </a:extLst>
                </p:cNvPr>
                <p:cNvSpPr txBox="1"/>
                <p:nvPr/>
              </p:nvSpPr>
              <p:spPr>
                <a:xfrm>
                  <a:off x="3005757" y="5685057"/>
                  <a:ext cx="2189926" cy="52911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Data Examples</a:t>
                  </a:r>
                </a:p>
              </p:txBody>
            </p:sp>
            <p:cxnSp>
              <p:nvCxnSpPr>
                <p:cNvPr id="34" name="Straight Connector 33">
                  <a:extLst>
                    <a:ext uri="{FF2B5EF4-FFF2-40B4-BE49-F238E27FC236}">
                      <a16:creationId xmlns:a16="http://schemas.microsoft.com/office/drawing/2014/main" id="{DB155FC4-6270-4070-A032-2BC4711C959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383504" y="5386309"/>
                  <a:ext cx="5431454" cy="0"/>
                </a:xfrm>
                <a:prstGeom prst="line">
                  <a:avLst/>
                </a:prstGeom>
                <a:ln w="28575" cap="rnd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5" name="Freeform: Shape 34">
                  <a:extLst>
                    <a:ext uri="{FF2B5EF4-FFF2-40B4-BE49-F238E27FC236}">
                      <a16:creationId xmlns:a16="http://schemas.microsoft.com/office/drawing/2014/main" id="{9683C8B8-72C3-4960-9820-1AE7CE6791AC}"/>
                    </a:ext>
                  </a:extLst>
                </p:cNvPr>
                <p:cNvSpPr/>
                <p:nvPr/>
              </p:nvSpPr>
              <p:spPr>
                <a:xfrm>
                  <a:off x="1454150" y="1816100"/>
                  <a:ext cx="5086350" cy="630012"/>
                </a:xfrm>
                <a:custGeom>
                  <a:avLst/>
                  <a:gdLst>
                    <a:gd name="connsiteX0" fmla="*/ 0 w 5181600"/>
                    <a:gd name="connsiteY0" fmla="*/ 0 h 1798090"/>
                    <a:gd name="connsiteX1" fmla="*/ 387350 w 5181600"/>
                    <a:gd name="connsiteY1" fmla="*/ 914400 h 1798090"/>
                    <a:gd name="connsiteX2" fmla="*/ 1092200 w 5181600"/>
                    <a:gd name="connsiteY2" fmla="*/ 1498600 h 1798090"/>
                    <a:gd name="connsiteX3" fmla="*/ 2349500 w 5181600"/>
                    <a:gd name="connsiteY3" fmla="*/ 1739900 h 1798090"/>
                    <a:gd name="connsiteX4" fmla="*/ 3562350 w 5181600"/>
                    <a:gd name="connsiteY4" fmla="*/ 1797050 h 1798090"/>
                    <a:gd name="connsiteX5" fmla="*/ 4679950 w 5181600"/>
                    <a:gd name="connsiteY5" fmla="*/ 1771650 h 1798090"/>
                    <a:gd name="connsiteX6" fmla="*/ 5181600 w 5181600"/>
                    <a:gd name="connsiteY6" fmla="*/ 1708150 h 1798090"/>
                    <a:gd name="connsiteX0" fmla="*/ 0 w 5181600"/>
                    <a:gd name="connsiteY0" fmla="*/ 0 h 1798090"/>
                    <a:gd name="connsiteX1" fmla="*/ 387350 w 5181600"/>
                    <a:gd name="connsiteY1" fmla="*/ 914400 h 1798090"/>
                    <a:gd name="connsiteX2" fmla="*/ 1092200 w 5181600"/>
                    <a:gd name="connsiteY2" fmla="*/ 1498600 h 1798090"/>
                    <a:gd name="connsiteX3" fmla="*/ 2349500 w 5181600"/>
                    <a:gd name="connsiteY3" fmla="*/ 1739900 h 1798090"/>
                    <a:gd name="connsiteX4" fmla="*/ 3562350 w 5181600"/>
                    <a:gd name="connsiteY4" fmla="*/ 1797050 h 1798090"/>
                    <a:gd name="connsiteX5" fmla="*/ 4679950 w 5181600"/>
                    <a:gd name="connsiteY5" fmla="*/ 1771650 h 1798090"/>
                    <a:gd name="connsiteX6" fmla="*/ 5181600 w 5181600"/>
                    <a:gd name="connsiteY6" fmla="*/ 1708150 h 1798090"/>
                    <a:gd name="connsiteX0" fmla="*/ 0 w 5080000"/>
                    <a:gd name="connsiteY0" fmla="*/ 0 h 1797050"/>
                    <a:gd name="connsiteX1" fmla="*/ 387350 w 5080000"/>
                    <a:gd name="connsiteY1" fmla="*/ 914400 h 1797050"/>
                    <a:gd name="connsiteX2" fmla="*/ 1092200 w 5080000"/>
                    <a:gd name="connsiteY2" fmla="*/ 1498600 h 1797050"/>
                    <a:gd name="connsiteX3" fmla="*/ 2349500 w 5080000"/>
                    <a:gd name="connsiteY3" fmla="*/ 1739900 h 1797050"/>
                    <a:gd name="connsiteX4" fmla="*/ 3562350 w 5080000"/>
                    <a:gd name="connsiteY4" fmla="*/ 1797050 h 1797050"/>
                    <a:gd name="connsiteX5" fmla="*/ 4679950 w 5080000"/>
                    <a:gd name="connsiteY5" fmla="*/ 1771650 h 1797050"/>
                    <a:gd name="connsiteX6" fmla="*/ 5080000 w 5080000"/>
                    <a:gd name="connsiteY6" fmla="*/ 1720850 h 1797050"/>
                    <a:gd name="connsiteX0" fmla="*/ 0 w 5086350"/>
                    <a:gd name="connsiteY0" fmla="*/ 0 h 1797050"/>
                    <a:gd name="connsiteX1" fmla="*/ 387350 w 5086350"/>
                    <a:gd name="connsiteY1" fmla="*/ 914400 h 1797050"/>
                    <a:gd name="connsiteX2" fmla="*/ 1092200 w 5086350"/>
                    <a:gd name="connsiteY2" fmla="*/ 1498600 h 1797050"/>
                    <a:gd name="connsiteX3" fmla="*/ 2349500 w 5086350"/>
                    <a:gd name="connsiteY3" fmla="*/ 1739900 h 1797050"/>
                    <a:gd name="connsiteX4" fmla="*/ 3562350 w 5086350"/>
                    <a:gd name="connsiteY4" fmla="*/ 1797050 h 1797050"/>
                    <a:gd name="connsiteX5" fmla="*/ 4679950 w 5086350"/>
                    <a:gd name="connsiteY5" fmla="*/ 1771650 h 1797050"/>
                    <a:gd name="connsiteX6" fmla="*/ 5086350 w 5086350"/>
                    <a:gd name="connsiteY6" fmla="*/ 1765300 h 17970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5086350" h="1797050">
                      <a:moveTo>
                        <a:pt x="0" y="0"/>
                      </a:moveTo>
                      <a:cubicBezTo>
                        <a:pt x="102658" y="332316"/>
                        <a:pt x="205317" y="664633"/>
                        <a:pt x="387350" y="914400"/>
                      </a:cubicBezTo>
                      <a:cubicBezTo>
                        <a:pt x="569383" y="1164167"/>
                        <a:pt x="765175" y="1361017"/>
                        <a:pt x="1092200" y="1498600"/>
                      </a:cubicBezTo>
                      <a:cubicBezTo>
                        <a:pt x="1419225" y="1636183"/>
                        <a:pt x="1937808" y="1690158"/>
                        <a:pt x="2349500" y="1739900"/>
                      </a:cubicBezTo>
                      <a:cubicBezTo>
                        <a:pt x="2761192" y="1789642"/>
                        <a:pt x="3562350" y="1797050"/>
                        <a:pt x="3562350" y="1797050"/>
                      </a:cubicBezTo>
                      <a:lnTo>
                        <a:pt x="4679950" y="1771650"/>
                      </a:lnTo>
                      <a:cubicBezTo>
                        <a:pt x="4933950" y="1766358"/>
                        <a:pt x="4839758" y="1784350"/>
                        <a:pt x="5086350" y="1765300"/>
                      </a:cubicBezTo>
                    </a:path>
                  </a:pathLst>
                </a:custGeom>
                <a:noFill/>
                <a:ln w="28575" cap="flat" cmpd="sng" algn="ctr">
                  <a:solidFill>
                    <a:srgbClr val="00A0DD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6" name="Freeform: Shape 35">
                  <a:extLst>
                    <a:ext uri="{FF2B5EF4-FFF2-40B4-BE49-F238E27FC236}">
                      <a16:creationId xmlns:a16="http://schemas.microsoft.com/office/drawing/2014/main" id="{41B9CF38-FC1F-4434-81F1-84C455412A76}"/>
                    </a:ext>
                  </a:extLst>
                </p:cNvPr>
                <p:cNvSpPr/>
                <p:nvPr/>
              </p:nvSpPr>
              <p:spPr>
                <a:xfrm>
                  <a:off x="1435101" y="2908184"/>
                  <a:ext cx="5159721" cy="2400415"/>
                </a:xfrm>
                <a:custGeom>
                  <a:avLst/>
                  <a:gdLst>
                    <a:gd name="connsiteX0" fmla="*/ 0 w 5130800"/>
                    <a:gd name="connsiteY0" fmla="*/ 1682750 h 1682750"/>
                    <a:gd name="connsiteX1" fmla="*/ 400050 w 5130800"/>
                    <a:gd name="connsiteY1" fmla="*/ 1200150 h 1682750"/>
                    <a:gd name="connsiteX2" fmla="*/ 876300 w 5130800"/>
                    <a:gd name="connsiteY2" fmla="*/ 781050 h 1682750"/>
                    <a:gd name="connsiteX3" fmla="*/ 1530350 w 5130800"/>
                    <a:gd name="connsiteY3" fmla="*/ 381000 h 1682750"/>
                    <a:gd name="connsiteX4" fmla="*/ 2495550 w 5130800"/>
                    <a:gd name="connsiteY4" fmla="*/ 127000 h 1682750"/>
                    <a:gd name="connsiteX5" fmla="*/ 3232150 w 5130800"/>
                    <a:gd name="connsiteY5" fmla="*/ 38100 h 1682750"/>
                    <a:gd name="connsiteX6" fmla="*/ 3892550 w 5130800"/>
                    <a:gd name="connsiteY6" fmla="*/ 31750 h 1682750"/>
                    <a:gd name="connsiteX7" fmla="*/ 5130800 w 5130800"/>
                    <a:gd name="connsiteY7" fmla="*/ 0 h 1682750"/>
                    <a:gd name="connsiteX0" fmla="*/ 0 w 5171632"/>
                    <a:gd name="connsiteY0" fmla="*/ 1753394 h 1753394"/>
                    <a:gd name="connsiteX1" fmla="*/ 400050 w 5171632"/>
                    <a:gd name="connsiteY1" fmla="*/ 1270794 h 1753394"/>
                    <a:gd name="connsiteX2" fmla="*/ 876300 w 5171632"/>
                    <a:gd name="connsiteY2" fmla="*/ 851694 h 1753394"/>
                    <a:gd name="connsiteX3" fmla="*/ 1530350 w 5171632"/>
                    <a:gd name="connsiteY3" fmla="*/ 451644 h 1753394"/>
                    <a:gd name="connsiteX4" fmla="*/ 2495550 w 5171632"/>
                    <a:gd name="connsiteY4" fmla="*/ 197644 h 1753394"/>
                    <a:gd name="connsiteX5" fmla="*/ 3232150 w 5171632"/>
                    <a:gd name="connsiteY5" fmla="*/ 108744 h 1753394"/>
                    <a:gd name="connsiteX6" fmla="*/ 3892550 w 5171632"/>
                    <a:gd name="connsiteY6" fmla="*/ 102394 h 1753394"/>
                    <a:gd name="connsiteX7" fmla="*/ 5171632 w 5171632"/>
                    <a:gd name="connsiteY7" fmla="*/ 0 h 1753394"/>
                    <a:gd name="connsiteX0" fmla="*/ 0 w 5171632"/>
                    <a:gd name="connsiteY0" fmla="*/ 1753394 h 1753394"/>
                    <a:gd name="connsiteX1" fmla="*/ 400050 w 5171632"/>
                    <a:gd name="connsiteY1" fmla="*/ 1270794 h 1753394"/>
                    <a:gd name="connsiteX2" fmla="*/ 876300 w 5171632"/>
                    <a:gd name="connsiteY2" fmla="*/ 851694 h 1753394"/>
                    <a:gd name="connsiteX3" fmla="*/ 1530350 w 5171632"/>
                    <a:gd name="connsiteY3" fmla="*/ 451644 h 1753394"/>
                    <a:gd name="connsiteX4" fmla="*/ 2495550 w 5171632"/>
                    <a:gd name="connsiteY4" fmla="*/ 197644 h 1753394"/>
                    <a:gd name="connsiteX5" fmla="*/ 3232150 w 5171632"/>
                    <a:gd name="connsiteY5" fmla="*/ 108744 h 1753394"/>
                    <a:gd name="connsiteX6" fmla="*/ 3892550 w 5171632"/>
                    <a:gd name="connsiteY6" fmla="*/ 93564 h 1753394"/>
                    <a:gd name="connsiteX7" fmla="*/ 5171632 w 5171632"/>
                    <a:gd name="connsiteY7" fmla="*/ 0 h 1753394"/>
                    <a:gd name="connsiteX0" fmla="*/ 0 w 5171632"/>
                    <a:gd name="connsiteY0" fmla="*/ 1753394 h 1753394"/>
                    <a:gd name="connsiteX1" fmla="*/ 400050 w 5171632"/>
                    <a:gd name="connsiteY1" fmla="*/ 1270794 h 1753394"/>
                    <a:gd name="connsiteX2" fmla="*/ 876300 w 5171632"/>
                    <a:gd name="connsiteY2" fmla="*/ 851694 h 1753394"/>
                    <a:gd name="connsiteX3" fmla="*/ 1530350 w 5171632"/>
                    <a:gd name="connsiteY3" fmla="*/ 451644 h 1753394"/>
                    <a:gd name="connsiteX4" fmla="*/ 2495550 w 5171632"/>
                    <a:gd name="connsiteY4" fmla="*/ 197644 h 1753394"/>
                    <a:gd name="connsiteX5" fmla="*/ 3232150 w 5171632"/>
                    <a:gd name="connsiteY5" fmla="*/ 108744 h 1753394"/>
                    <a:gd name="connsiteX6" fmla="*/ 3892550 w 5171632"/>
                    <a:gd name="connsiteY6" fmla="*/ 93564 h 1753394"/>
                    <a:gd name="connsiteX7" fmla="*/ 5171632 w 5171632"/>
                    <a:gd name="connsiteY7" fmla="*/ 0 h 1753394"/>
                    <a:gd name="connsiteX0" fmla="*/ 0 w 5171632"/>
                    <a:gd name="connsiteY0" fmla="*/ 1753394 h 1753394"/>
                    <a:gd name="connsiteX1" fmla="*/ 400050 w 5171632"/>
                    <a:gd name="connsiteY1" fmla="*/ 1270794 h 1753394"/>
                    <a:gd name="connsiteX2" fmla="*/ 876300 w 5171632"/>
                    <a:gd name="connsiteY2" fmla="*/ 851694 h 1753394"/>
                    <a:gd name="connsiteX3" fmla="*/ 1530350 w 5171632"/>
                    <a:gd name="connsiteY3" fmla="*/ 451644 h 1753394"/>
                    <a:gd name="connsiteX4" fmla="*/ 2495550 w 5171632"/>
                    <a:gd name="connsiteY4" fmla="*/ 197644 h 1753394"/>
                    <a:gd name="connsiteX5" fmla="*/ 3232150 w 5171632"/>
                    <a:gd name="connsiteY5" fmla="*/ 108744 h 1753394"/>
                    <a:gd name="connsiteX6" fmla="*/ 3892550 w 5171632"/>
                    <a:gd name="connsiteY6" fmla="*/ 67072 h 1753394"/>
                    <a:gd name="connsiteX7" fmla="*/ 5171632 w 5171632"/>
                    <a:gd name="connsiteY7" fmla="*/ 0 h 1753394"/>
                    <a:gd name="connsiteX0" fmla="*/ 0 w 5159723"/>
                    <a:gd name="connsiteY0" fmla="*/ 1779885 h 1779885"/>
                    <a:gd name="connsiteX1" fmla="*/ 400050 w 5159723"/>
                    <a:gd name="connsiteY1" fmla="*/ 1297285 h 1779885"/>
                    <a:gd name="connsiteX2" fmla="*/ 876300 w 5159723"/>
                    <a:gd name="connsiteY2" fmla="*/ 878185 h 1779885"/>
                    <a:gd name="connsiteX3" fmla="*/ 1530350 w 5159723"/>
                    <a:gd name="connsiteY3" fmla="*/ 478135 h 1779885"/>
                    <a:gd name="connsiteX4" fmla="*/ 2495550 w 5159723"/>
                    <a:gd name="connsiteY4" fmla="*/ 224135 h 1779885"/>
                    <a:gd name="connsiteX5" fmla="*/ 3232150 w 5159723"/>
                    <a:gd name="connsiteY5" fmla="*/ 135235 h 1779885"/>
                    <a:gd name="connsiteX6" fmla="*/ 3892550 w 5159723"/>
                    <a:gd name="connsiteY6" fmla="*/ 93563 h 1779885"/>
                    <a:gd name="connsiteX7" fmla="*/ 5159723 w 5159723"/>
                    <a:gd name="connsiteY7" fmla="*/ 0 h 17798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5159723" h="1779885">
                      <a:moveTo>
                        <a:pt x="0" y="1779885"/>
                      </a:moveTo>
                      <a:cubicBezTo>
                        <a:pt x="127000" y="1613726"/>
                        <a:pt x="254000" y="1447568"/>
                        <a:pt x="400050" y="1297285"/>
                      </a:cubicBezTo>
                      <a:cubicBezTo>
                        <a:pt x="546100" y="1147002"/>
                        <a:pt x="687917" y="1014710"/>
                        <a:pt x="876300" y="878185"/>
                      </a:cubicBezTo>
                      <a:cubicBezTo>
                        <a:pt x="1064683" y="741660"/>
                        <a:pt x="1260475" y="587143"/>
                        <a:pt x="1530350" y="478135"/>
                      </a:cubicBezTo>
                      <a:cubicBezTo>
                        <a:pt x="1800225" y="369127"/>
                        <a:pt x="2211917" y="281285"/>
                        <a:pt x="2495550" y="224135"/>
                      </a:cubicBezTo>
                      <a:cubicBezTo>
                        <a:pt x="2779183" y="166985"/>
                        <a:pt x="2999317" y="156997"/>
                        <a:pt x="3232150" y="135235"/>
                      </a:cubicBezTo>
                      <a:cubicBezTo>
                        <a:pt x="3464983" y="113473"/>
                        <a:pt x="3571288" y="116102"/>
                        <a:pt x="3892550" y="93563"/>
                      </a:cubicBezTo>
                      <a:lnTo>
                        <a:pt x="5159723" y="0"/>
                      </a:lnTo>
                    </a:path>
                  </a:pathLst>
                </a:custGeom>
                <a:noFill/>
                <a:ln w="28575" cap="flat" cmpd="sng" algn="ctr">
                  <a:solidFill>
                    <a:srgbClr val="C00000"/>
                  </a:solidFill>
                  <a:prstDash val="sysDash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38" name="Rounded Rectangle 51">
                <a:extLst>
                  <a:ext uri="{FF2B5EF4-FFF2-40B4-BE49-F238E27FC236}">
                    <a16:creationId xmlns:a16="http://schemas.microsoft.com/office/drawing/2014/main" id="{DEB4DE5E-BDEA-468D-892B-535A4559E033}"/>
                  </a:ext>
                </a:extLst>
              </p:cNvPr>
              <p:cNvSpPr/>
              <p:nvPr/>
            </p:nvSpPr>
            <p:spPr>
              <a:xfrm>
                <a:off x="2831858" y="4499922"/>
                <a:ext cx="1265852" cy="274637"/>
              </a:xfrm>
              <a:prstGeom prst="roundRect">
                <a:avLst/>
              </a:prstGeom>
              <a:gradFill flip="none" rotWithShape="0">
                <a:gsLst>
                  <a:gs pos="0">
                    <a:srgbClr val="FFFFFF">
                      <a:lumMod val="92000"/>
                    </a:srgbClr>
                  </a:gs>
                  <a:gs pos="100000">
                    <a:srgbClr val="FFFFFF"/>
                  </a:gs>
                </a:gsLst>
                <a:lin ang="2700000" scaled="1"/>
                <a:tileRect/>
              </a:gradFill>
              <a:ln w="25400" cap="flat" cmpd="sng" algn="ctr">
                <a:noFill/>
                <a:prstDash val="solid"/>
              </a:ln>
              <a:effectLst>
                <a:outerShdw blurRad="38100" dist="25400" dir="2700000" sx="99000" sy="99000" algn="tl" rotWithShape="0">
                  <a:prstClr val="black">
                    <a:alpha val="75000"/>
                  </a:prst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3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Calibri"/>
                  </a:rPr>
                  <a:t>Convergence</a:t>
                </a:r>
              </a:p>
            </p:txBody>
          </p:sp>
          <p:sp>
            <p:nvSpPr>
              <p:cNvPr id="39" name="Line 316">
                <a:extLst>
                  <a:ext uri="{FF2B5EF4-FFF2-40B4-BE49-F238E27FC236}">
                    <a16:creationId xmlns:a16="http://schemas.microsoft.com/office/drawing/2014/main" id="{16D7A73B-2793-41C1-A247-B45282B2FD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 flipH="1">
                <a:off x="2974005" y="4236693"/>
                <a:ext cx="311098" cy="21535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0" name="Rounded Rectangle 51">
                <a:extLst>
                  <a:ext uri="{FF2B5EF4-FFF2-40B4-BE49-F238E27FC236}">
                    <a16:creationId xmlns:a16="http://schemas.microsoft.com/office/drawing/2014/main" id="{2ADB1C3D-B82B-45AC-B65A-AF523F10D2CC}"/>
                  </a:ext>
                </a:extLst>
              </p:cNvPr>
              <p:cNvSpPr/>
              <p:nvPr/>
            </p:nvSpPr>
            <p:spPr>
              <a:xfrm>
                <a:off x="7177031" y="4008802"/>
                <a:ext cx="1391346" cy="431640"/>
              </a:xfrm>
              <a:prstGeom prst="roundRect">
                <a:avLst/>
              </a:prstGeom>
              <a:gradFill flip="none" rotWithShape="0">
                <a:gsLst>
                  <a:gs pos="0">
                    <a:srgbClr val="FFFFFF">
                      <a:lumMod val="92000"/>
                    </a:srgbClr>
                  </a:gs>
                  <a:gs pos="100000">
                    <a:srgbClr val="FFFFFF"/>
                  </a:gs>
                </a:gsLst>
                <a:lin ang="2700000" scaled="1"/>
                <a:tileRect/>
              </a:gradFill>
              <a:ln w="25400" cap="flat" cmpd="sng" algn="ctr">
                <a:noFill/>
                <a:prstDash val="solid"/>
              </a:ln>
              <a:effectLst>
                <a:outerShdw blurRad="38100" dist="25400" dir="2700000" sx="99000" sy="99000" algn="tl" rotWithShape="0">
                  <a:prstClr val="black">
                    <a:alpha val="75000"/>
                  </a:prst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3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Calibri"/>
                  </a:rPr>
                  <a:t>No convergence yet</a:t>
                </a:r>
              </a:p>
            </p:txBody>
          </p:sp>
          <p:sp>
            <p:nvSpPr>
              <p:cNvPr id="42" name="Text Box 307">
                <a:extLst>
                  <a:ext uri="{FF2B5EF4-FFF2-40B4-BE49-F238E27FC236}">
                    <a16:creationId xmlns:a16="http://schemas.microsoft.com/office/drawing/2014/main" id="{17D02341-C112-4694-8188-B64F08C1FBA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86437" y="2026017"/>
                <a:ext cx="1968061" cy="584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cs typeface="Calibri"/>
                  </a:rPr>
                  <a:t>Logistic Regression Model</a:t>
                </a:r>
              </a:p>
            </p:txBody>
          </p:sp>
          <p:sp>
            <p:nvSpPr>
              <p:cNvPr id="43" name="Text Box 307">
                <a:extLst>
                  <a:ext uri="{FF2B5EF4-FFF2-40B4-BE49-F238E27FC236}">
                    <a16:creationId xmlns:a16="http://schemas.microsoft.com/office/drawing/2014/main" id="{B189D571-74DA-47D5-A593-B71673D9729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858686" y="2021607"/>
                <a:ext cx="1968061" cy="584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cs typeface="Calibri"/>
                  </a:rPr>
                  <a:t>Random Forest Model</a:t>
                </a:r>
              </a:p>
            </p:txBody>
          </p:sp>
        </p:grpSp>
        <p:sp>
          <p:nvSpPr>
            <p:cNvPr id="46" name="Line 316">
              <a:extLst>
                <a:ext uri="{FF2B5EF4-FFF2-40B4-BE49-F238E27FC236}">
                  <a16:creationId xmlns:a16="http://schemas.microsoft.com/office/drawing/2014/main" id="{837A80E4-6935-45B8-9F19-B650398FD9A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H="1" flipV="1">
              <a:off x="8218419" y="3759756"/>
              <a:ext cx="331400" cy="16669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4215500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D0CDB-77F8-4AFB-B0CA-6080D963C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Curve (Evaluating Bias and Variance)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3D39691-29D7-4AE6-A38C-27DADCFE9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71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C3911F2-7EF7-4420-B4E0-384B0D6CC2D6}"/>
              </a:ext>
            </a:extLst>
          </p:cNvPr>
          <p:cNvGrpSpPr/>
          <p:nvPr/>
        </p:nvGrpSpPr>
        <p:grpSpPr>
          <a:xfrm>
            <a:off x="51503" y="1058028"/>
            <a:ext cx="8936712" cy="5629603"/>
            <a:chOff x="51503" y="1058028"/>
            <a:chExt cx="8936712" cy="5629603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2F26DC1C-C25B-49C1-83B2-A699FED886B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88121" y="1334056"/>
              <a:ext cx="3874662" cy="2252936"/>
              <a:chOff x="337635" y="1647402"/>
              <a:chExt cx="7194766" cy="4183425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603E3998-D036-4071-9375-F4EF4E303923}"/>
                  </a:ext>
                </a:extLst>
              </p:cNvPr>
              <p:cNvCxnSpPr/>
              <p:nvPr/>
            </p:nvCxnSpPr>
            <p:spPr>
              <a:xfrm>
                <a:off x="1368415" y="1804909"/>
                <a:ext cx="0" cy="3581400"/>
              </a:xfrm>
              <a:prstGeom prst="line">
                <a:avLst/>
              </a:prstGeom>
              <a:ln w="28575" cap="rnd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ED8A857-428B-4503-A802-7C8A4F24694C}"/>
                  </a:ext>
                </a:extLst>
              </p:cNvPr>
              <p:cNvSpPr txBox="1"/>
              <p:nvPr/>
            </p:nvSpPr>
            <p:spPr>
              <a:xfrm>
                <a:off x="830886" y="1647402"/>
                <a:ext cx="676278" cy="4857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/>
                  <a:t>1.0</a:t>
                </a: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6F038DD-3E42-4E47-8BDA-0BB052485773}"/>
                  </a:ext>
                </a:extLst>
              </p:cNvPr>
              <p:cNvSpPr txBox="1"/>
              <p:nvPr/>
            </p:nvSpPr>
            <p:spPr>
              <a:xfrm>
                <a:off x="830886" y="5162817"/>
                <a:ext cx="676278" cy="4857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/>
                  <a:t>0.0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1C4FE74-10C3-401D-B8CC-9453A0DF61C6}"/>
                  </a:ext>
                </a:extLst>
              </p:cNvPr>
              <p:cNvSpPr txBox="1"/>
              <p:nvPr/>
            </p:nvSpPr>
            <p:spPr>
              <a:xfrm>
                <a:off x="6454284" y="5345048"/>
                <a:ext cx="1078117" cy="4857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/>
                  <a:t>10,000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7333E56-48BD-4E8E-8FB9-EF0023AF11C7}"/>
                  </a:ext>
                </a:extLst>
              </p:cNvPr>
              <p:cNvSpPr txBox="1"/>
              <p:nvPr/>
            </p:nvSpPr>
            <p:spPr>
              <a:xfrm>
                <a:off x="1242069" y="5345049"/>
                <a:ext cx="744741" cy="4857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/>
                  <a:t>100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047F9B2-D882-4EF7-955F-B6017FB3EC79}"/>
                  </a:ext>
                </a:extLst>
              </p:cNvPr>
              <p:cNvSpPr txBox="1"/>
              <p:nvPr/>
            </p:nvSpPr>
            <p:spPr>
              <a:xfrm rot="16200000">
                <a:off x="-153381" y="3453413"/>
                <a:ext cx="1553535" cy="5715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Accuracy</a:t>
                </a:r>
              </a:p>
            </p:txBody>
          </p: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69EE3F8A-481E-4EA4-BB51-DD456D0D2DF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383504" y="5386309"/>
                <a:ext cx="5431454" cy="0"/>
              </a:xfrm>
              <a:prstGeom prst="line">
                <a:avLst/>
              </a:prstGeom>
              <a:ln w="28575" cap="rnd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DBF6FB5F-2B2A-462F-B99D-B7EC0F7D89E6}"/>
                  </a:ext>
                </a:extLst>
              </p:cNvPr>
              <p:cNvSpPr/>
              <p:nvPr/>
            </p:nvSpPr>
            <p:spPr>
              <a:xfrm>
                <a:off x="1454150" y="1816099"/>
                <a:ext cx="5086350" cy="2222375"/>
              </a:xfrm>
              <a:custGeom>
                <a:avLst/>
                <a:gdLst>
                  <a:gd name="connsiteX0" fmla="*/ 0 w 5181600"/>
                  <a:gd name="connsiteY0" fmla="*/ 0 h 1798090"/>
                  <a:gd name="connsiteX1" fmla="*/ 387350 w 5181600"/>
                  <a:gd name="connsiteY1" fmla="*/ 914400 h 1798090"/>
                  <a:gd name="connsiteX2" fmla="*/ 1092200 w 5181600"/>
                  <a:gd name="connsiteY2" fmla="*/ 1498600 h 1798090"/>
                  <a:gd name="connsiteX3" fmla="*/ 2349500 w 5181600"/>
                  <a:gd name="connsiteY3" fmla="*/ 1739900 h 1798090"/>
                  <a:gd name="connsiteX4" fmla="*/ 3562350 w 5181600"/>
                  <a:gd name="connsiteY4" fmla="*/ 1797050 h 1798090"/>
                  <a:gd name="connsiteX5" fmla="*/ 4679950 w 5181600"/>
                  <a:gd name="connsiteY5" fmla="*/ 1771650 h 1798090"/>
                  <a:gd name="connsiteX6" fmla="*/ 5181600 w 5181600"/>
                  <a:gd name="connsiteY6" fmla="*/ 1708150 h 1798090"/>
                  <a:gd name="connsiteX0" fmla="*/ 0 w 5181600"/>
                  <a:gd name="connsiteY0" fmla="*/ 0 h 1798090"/>
                  <a:gd name="connsiteX1" fmla="*/ 387350 w 5181600"/>
                  <a:gd name="connsiteY1" fmla="*/ 914400 h 1798090"/>
                  <a:gd name="connsiteX2" fmla="*/ 1092200 w 5181600"/>
                  <a:gd name="connsiteY2" fmla="*/ 1498600 h 1798090"/>
                  <a:gd name="connsiteX3" fmla="*/ 2349500 w 5181600"/>
                  <a:gd name="connsiteY3" fmla="*/ 1739900 h 1798090"/>
                  <a:gd name="connsiteX4" fmla="*/ 3562350 w 5181600"/>
                  <a:gd name="connsiteY4" fmla="*/ 1797050 h 1798090"/>
                  <a:gd name="connsiteX5" fmla="*/ 4679950 w 5181600"/>
                  <a:gd name="connsiteY5" fmla="*/ 1771650 h 1798090"/>
                  <a:gd name="connsiteX6" fmla="*/ 5181600 w 5181600"/>
                  <a:gd name="connsiteY6" fmla="*/ 1708150 h 1798090"/>
                  <a:gd name="connsiteX0" fmla="*/ 0 w 5080000"/>
                  <a:gd name="connsiteY0" fmla="*/ 0 h 1797050"/>
                  <a:gd name="connsiteX1" fmla="*/ 387350 w 5080000"/>
                  <a:gd name="connsiteY1" fmla="*/ 914400 h 1797050"/>
                  <a:gd name="connsiteX2" fmla="*/ 1092200 w 5080000"/>
                  <a:gd name="connsiteY2" fmla="*/ 1498600 h 1797050"/>
                  <a:gd name="connsiteX3" fmla="*/ 2349500 w 5080000"/>
                  <a:gd name="connsiteY3" fmla="*/ 1739900 h 1797050"/>
                  <a:gd name="connsiteX4" fmla="*/ 3562350 w 5080000"/>
                  <a:gd name="connsiteY4" fmla="*/ 1797050 h 1797050"/>
                  <a:gd name="connsiteX5" fmla="*/ 4679950 w 5080000"/>
                  <a:gd name="connsiteY5" fmla="*/ 1771650 h 1797050"/>
                  <a:gd name="connsiteX6" fmla="*/ 5080000 w 5080000"/>
                  <a:gd name="connsiteY6" fmla="*/ 1720850 h 1797050"/>
                  <a:gd name="connsiteX0" fmla="*/ 0 w 5086350"/>
                  <a:gd name="connsiteY0" fmla="*/ 0 h 1797050"/>
                  <a:gd name="connsiteX1" fmla="*/ 387350 w 5086350"/>
                  <a:gd name="connsiteY1" fmla="*/ 914400 h 1797050"/>
                  <a:gd name="connsiteX2" fmla="*/ 1092200 w 5086350"/>
                  <a:gd name="connsiteY2" fmla="*/ 1498600 h 1797050"/>
                  <a:gd name="connsiteX3" fmla="*/ 2349500 w 5086350"/>
                  <a:gd name="connsiteY3" fmla="*/ 1739900 h 1797050"/>
                  <a:gd name="connsiteX4" fmla="*/ 3562350 w 5086350"/>
                  <a:gd name="connsiteY4" fmla="*/ 1797050 h 1797050"/>
                  <a:gd name="connsiteX5" fmla="*/ 4679950 w 5086350"/>
                  <a:gd name="connsiteY5" fmla="*/ 1771650 h 1797050"/>
                  <a:gd name="connsiteX6" fmla="*/ 5086350 w 5086350"/>
                  <a:gd name="connsiteY6" fmla="*/ 1765300 h 1797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086350" h="1797050">
                    <a:moveTo>
                      <a:pt x="0" y="0"/>
                    </a:moveTo>
                    <a:cubicBezTo>
                      <a:pt x="102658" y="332316"/>
                      <a:pt x="205317" y="664633"/>
                      <a:pt x="387350" y="914400"/>
                    </a:cubicBezTo>
                    <a:cubicBezTo>
                      <a:pt x="569383" y="1164167"/>
                      <a:pt x="765175" y="1361017"/>
                      <a:pt x="1092200" y="1498600"/>
                    </a:cubicBezTo>
                    <a:cubicBezTo>
                      <a:pt x="1419225" y="1636183"/>
                      <a:pt x="1937808" y="1690158"/>
                      <a:pt x="2349500" y="1739900"/>
                    </a:cubicBezTo>
                    <a:cubicBezTo>
                      <a:pt x="2761192" y="1789642"/>
                      <a:pt x="3562350" y="1797050"/>
                      <a:pt x="3562350" y="1797050"/>
                    </a:cubicBezTo>
                    <a:lnTo>
                      <a:pt x="4679950" y="1771650"/>
                    </a:lnTo>
                    <a:cubicBezTo>
                      <a:pt x="4933950" y="1766358"/>
                      <a:pt x="4839758" y="1784350"/>
                      <a:pt x="5086350" y="1765300"/>
                    </a:cubicBezTo>
                  </a:path>
                </a:pathLst>
              </a:custGeom>
              <a:noFill/>
              <a:ln w="28575" cap="flat" cmpd="sng" algn="ctr">
                <a:solidFill>
                  <a:srgbClr val="00A0DD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C9EAD3F0-BC37-4C96-BC2E-E34787410263}"/>
                  </a:ext>
                </a:extLst>
              </p:cNvPr>
              <p:cNvSpPr/>
              <p:nvPr/>
            </p:nvSpPr>
            <p:spPr>
              <a:xfrm>
                <a:off x="1435101" y="4718303"/>
                <a:ext cx="5130800" cy="590297"/>
              </a:xfrm>
              <a:custGeom>
                <a:avLst/>
                <a:gdLst>
                  <a:gd name="connsiteX0" fmla="*/ 0 w 5130800"/>
                  <a:gd name="connsiteY0" fmla="*/ 1682750 h 1682750"/>
                  <a:gd name="connsiteX1" fmla="*/ 400050 w 5130800"/>
                  <a:gd name="connsiteY1" fmla="*/ 1200150 h 1682750"/>
                  <a:gd name="connsiteX2" fmla="*/ 876300 w 5130800"/>
                  <a:gd name="connsiteY2" fmla="*/ 781050 h 1682750"/>
                  <a:gd name="connsiteX3" fmla="*/ 1530350 w 5130800"/>
                  <a:gd name="connsiteY3" fmla="*/ 381000 h 1682750"/>
                  <a:gd name="connsiteX4" fmla="*/ 2495550 w 5130800"/>
                  <a:gd name="connsiteY4" fmla="*/ 127000 h 1682750"/>
                  <a:gd name="connsiteX5" fmla="*/ 3232150 w 5130800"/>
                  <a:gd name="connsiteY5" fmla="*/ 38100 h 1682750"/>
                  <a:gd name="connsiteX6" fmla="*/ 3892550 w 5130800"/>
                  <a:gd name="connsiteY6" fmla="*/ 31750 h 1682750"/>
                  <a:gd name="connsiteX7" fmla="*/ 5130800 w 5130800"/>
                  <a:gd name="connsiteY7" fmla="*/ 0 h 1682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130800" h="1682750">
                    <a:moveTo>
                      <a:pt x="0" y="1682750"/>
                    </a:moveTo>
                    <a:cubicBezTo>
                      <a:pt x="127000" y="1516591"/>
                      <a:pt x="254000" y="1350433"/>
                      <a:pt x="400050" y="1200150"/>
                    </a:cubicBezTo>
                    <a:cubicBezTo>
                      <a:pt x="546100" y="1049867"/>
                      <a:pt x="687917" y="917575"/>
                      <a:pt x="876300" y="781050"/>
                    </a:cubicBezTo>
                    <a:cubicBezTo>
                      <a:pt x="1064683" y="644525"/>
                      <a:pt x="1260475" y="490008"/>
                      <a:pt x="1530350" y="381000"/>
                    </a:cubicBezTo>
                    <a:cubicBezTo>
                      <a:pt x="1800225" y="271992"/>
                      <a:pt x="2211917" y="184150"/>
                      <a:pt x="2495550" y="127000"/>
                    </a:cubicBezTo>
                    <a:cubicBezTo>
                      <a:pt x="2779183" y="69850"/>
                      <a:pt x="2999317" y="53975"/>
                      <a:pt x="3232150" y="38100"/>
                    </a:cubicBezTo>
                    <a:cubicBezTo>
                      <a:pt x="3464983" y="22225"/>
                      <a:pt x="3892550" y="31750"/>
                      <a:pt x="3892550" y="31750"/>
                    </a:cubicBezTo>
                    <a:lnTo>
                      <a:pt x="5130800" y="0"/>
                    </a:lnTo>
                  </a:path>
                </a:pathLst>
              </a:custGeom>
              <a:noFill/>
              <a:ln w="28575" cap="flat" cmpd="sng" algn="ctr">
                <a:solidFill>
                  <a:srgbClr val="C00000"/>
                </a:solidFill>
                <a:prstDash val="sysDash"/>
              </a:ln>
              <a:effectLst/>
            </p:spPr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F30357E7-AC29-4871-9C25-B49C615F8B0A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112729" y="4120596"/>
              <a:ext cx="3846279" cy="2482211"/>
              <a:chOff x="390339" y="1647402"/>
              <a:chExt cx="7142062" cy="4609159"/>
            </a:xfrm>
          </p:grpSpPr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3DFF9717-3378-45DD-AF7A-A69277A52C27}"/>
                  </a:ext>
                </a:extLst>
              </p:cNvPr>
              <p:cNvCxnSpPr/>
              <p:nvPr/>
            </p:nvCxnSpPr>
            <p:spPr>
              <a:xfrm>
                <a:off x="1368415" y="1804909"/>
                <a:ext cx="0" cy="3581400"/>
              </a:xfrm>
              <a:prstGeom prst="line">
                <a:avLst/>
              </a:prstGeom>
              <a:ln w="28575" cap="rnd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54A6B95F-F014-4CA4-886B-E47A826FD26B}"/>
                  </a:ext>
                </a:extLst>
              </p:cNvPr>
              <p:cNvSpPr txBox="1"/>
              <p:nvPr/>
            </p:nvSpPr>
            <p:spPr>
              <a:xfrm>
                <a:off x="830885" y="1647402"/>
                <a:ext cx="676278" cy="485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/>
                  <a:t>1.0</a:t>
                </a: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40BA425B-44C8-48A4-8CFB-CF9FDD6840F9}"/>
                  </a:ext>
                </a:extLst>
              </p:cNvPr>
              <p:cNvSpPr txBox="1"/>
              <p:nvPr/>
            </p:nvSpPr>
            <p:spPr>
              <a:xfrm>
                <a:off x="830885" y="5162816"/>
                <a:ext cx="676278" cy="485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/>
                  <a:t>0.0</a:t>
                </a: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60B15EFB-FC4F-47DA-B88B-C94CE53F70B8}"/>
                  </a:ext>
                </a:extLst>
              </p:cNvPr>
              <p:cNvSpPr txBox="1"/>
              <p:nvPr/>
            </p:nvSpPr>
            <p:spPr>
              <a:xfrm>
                <a:off x="6454284" y="5345048"/>
                <a:ext cx="1078117" cy="485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/>
                  <a:t>10,000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DD3491AC-9C90-4153-A68F-B7890B7A18E0}"/>
                  </a:ext>
                </a:extLst>
              </p:cNvPr>
              <p:cNvSpPr txBox="1"/>
              <p:nvPr/>
            </p:nvSpPr>
            <p:spPr>
              <a:xfrm>
                <a:off x="1242069" y="5345048"/>
                <a:ext cx="744741" cy="485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/>
                  <a:t>100</a:t>
                </a:r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30702972-9444-409B-89FA-1794C5E13DE8}"/>
                  </a:ext>
                </a:extLst>
              </p:cNvPr>
              <p:cNvSpPr txBox="1"/>
              <p:nvPr/>
            </p:nvSpPr>
            <p:spPr>
              <a:xfrm>
                <a:off x="3005757" y="5685057"/>
                <a:ext cx="2329947" cy="5715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Data Examples</a:t>
                </a: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41ED0908-B11F-4373-8E9F-7ED9ACDC6018}"/>
                  </a:ext>
                </a:extLst>
              </p:cNvPr>
              <p:cNvSpPr txBox="1"/>
              <p:nvPr/>
            </p:nvSpPr>
            <p:spPr>
              <a:xfrm rot="16200000">
                <a:off x="-100677" y="3304024"/>
                <a:ext cx="1553535" cy="5715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Accuracy</a:t>
                </a:r>
              </a:p>
            </p:txBody>
          </p: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43155768-C7B2-45AA-BA55-693AB25EDA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383504" y="5386309"/>
                <a:ext cx="5431454" cy="0"/>
              </a:xfrm>
              <a:prstGeom prst="line">
                <a:avLst/>
              </a:prstGeom>
              <a:ln w="28575" cap="rnd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96A286EB-0D05-4DE9-AC4E-50A1150F1B99}"/>
                  </a:ext>
                </a:extLst>
              </p:cNvPr>
              <p:cNvSpPr/>
              <p:nvPr/>
            </p:nvSpPr>
            <p:spPr>
              <a:xfrm>
                <a:off x="1454151" y="1816101"/>
                <a:ext cx="5086350" cy="499310"/>
              </a:xfrm>
              <a:custGeom>
                <a:avLst/>
                <a:gdLst>
                  <a:gd name="connsiteX0" fmla="*/ 0 w 5181600"/>
                  <a:gd name="connsiteY0" fmla="*/ 0 h 1798090"/>
                  <a:gd name="connsiteX1" fmla="*/ 387350 w 5181600"/>
                  <a:gd name="connsiteY1" fmla="*/ 914400 h 1798090"/>
                  <a:gd name="connsiteX2" fmla="*/ 1092200 w 5181600"/>
                  <a:gd name="connsiteY2" fmla="*/ 1498600 h 1798090"/>
                  <a:gd name="connsiteX3" fmla="*/ 2349500 w 5181600"/>
                  <a:gd name="connsiteY3" fmla="*/ 1739900 h 1798090"/>
                  <a:gd name="connsiteX4" fmla="*/ 3562350 w 5181600"/>
                  <a:gd name="connsiteY4" fmla="*/ 1797050 h 1798090"/>
                  <a:gd name="connsiteX5" fmla="*/ 4679950 w 5181600"/>
                  <a:gd name="connsiteY5" fmla="*/ 1771650 h 1798090"/>
                  <a:gd name="connsiteX6" fmla="*/ 5181600 w 5181600"/>
                  <a:gd name="connsiteY6" fmla="*/ 1708150 h 1798090"/>
                  <a:gd name="connsiteX0" fmla="*/ 0 w 5181600"/>
                  <a:gd name="connsiteY0" fmla="*/ 0 h 1798090"/>
                  <a:gd name="connsiteX1" fmla="*/ 387350 w 5181600"/>
                  <a:gd name="connsiteY1" fmla="*/ 914400 h 1798090"/>
                  <a:gd name="connsiteX2" fmla="*/ 1092200 w 5181600"/>
                  <a:gd name="connsiteY2" fmla="*/ 1498600 h 1798090"/>
                  <a:gd name="connsiteX3" fmla="*/ 2349500 w 5181600"/>
                  <a:gd name="connsiteY3" fmla="*/ 1739900 h 1798090"/>
                  <a:gd name="connsiteX4" fmla="*/ 3562350 w 5181600"/>
                  <a:gd name="connsiteY4" fmla="*/ 1797050 h 1798090"/>
                  <a:gd name="connsiteX5" fmla="*/ 4679950 w 5181600"/>
                  <a:gd name="connsiteY5" fmla="*/ 1771650 h 1798090"/>
                  <a:gd name="connsiteX6" fmla="*/ 5181600 w 5181600"/>
                  <a:gd name="connsiteY6" fmla="*/ 1708150 h 1798090"/>
                  <a:gd name="connsiteX0" fmla="*/ 0 w 5080000"/>
                  <a:gd name="connsiteY0" fmla="*/ 0 h 1797050"/>
                  <a:gd name="connsiteX1" fmla="*/ 387350 w 5080000"/>
                  <a:gd name="connsiteY1" fmla="*/ 914400 h 1797050"/>
                  <a:gd name="connsiteX2" fmla="*/ 1092200 w 5080000"/>
                  <a:gd name="connsiteY2" fmla="*/ 1498600 h 1797050"/>
                  <a:gd name="connsiteX3" fmla="*/ 2349500 w 5080000"/>
                  <a:gd name="connsiteY3" fmla="*/ 1739900 h 1797050"/>
                  <a:gd name="connsiteX4" fmla="*/ 3562350 w 5080000"/>
                  <a:gd name="connsiteY4" fmla="*/ 1797050 h 1797050"/>
                  <a:gd name="connsiteX5" fmla="*/ 4679950 w 5080000"/>
                  <a:gd name="connsiteY5" fmla="*/ 1771650 h 1797050"/>
                  <a:gd name="connsiteX6" fmla="*/ 5080000 w 5080000"/>
                  <a:gd name="connsiteY6" fmla="*/ 1720850 h 1797050"/>
                  <a:gd name="connsiteX0" fmla="*/ 0 w 5086350"/>
                  <a:gd name="connsiteY0" fmla="*/ 0 h 1797050"/>
                  <a:gd name="connsiteX1" fmla="*/ 387350 w 5086350"/>
                  <a:gd name="connsiteY1" fmla="*/ 914400 h 1797050"/>
                  <a:gd name="connsiteX2" fmla="*/ 1092200 w 5086350"/>
                  <a:gd name="connsiteY2" fmla="*/ 1498600 h 1797050"/>
                  <a:gd name="connsiteX3" fmla="*/ 2349500 w 5086350"/>
                  <a:gd name="connsiteY3" fmla="*/ 1739900 h 1797050"/>
                  <a:gd name="connsiteX4" fmla="*/ 3562350 w 5086350"/>
                  <a:gd name="connsiteY4" fmla="*/ 1797050 h 1797050"/>
                  <a:gd name="connsiteX5" fmla="*/ 4679950 w 5086350"/>
                  <a:gd name="connsiteY5" fmla="*/ 1771650 h 1797050"/>
                  <a:gd name="connsiteX6" fmla="*/ 5086350 w 5086350"/>
                  <a:gd name="connsiteY6" fmla="*/ 1765300 h 1797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086350" h="1797050">
                    <a:moveTo>
                      <a:pt x="0" y="0"/>
                    </a:moveTo>
                    <a:cubicBezTo>
                      <a:pt x="102658" y="332316"/>
                      <a:pt x="205317" y="664633"/>
                      <a:pt x="387350" y="914400"/>
                    </a:cubicBezTo>
                    <a:cubicBezTo>
                      <a:pt x="569383" y="1164167"/>
                      <a:pt x="765175" y="1361017"/>
                      <a:pt x="1092200" y="1498600"/>
                    </a:cubicBezTo>
                    <a:cubicBezTo>
                      <a:pt x="1419225" y="1636183"/>
                      <a:pt x="1937808" y="1690158"/>
                      <a:pt x="2349500" y="1739900"/>
                    </a:cubicBezTo>
                    <a:cubicBezTo>
                      <a:pt x="2761192" y="1789642"/>
                      <a:pt x="3562350" y="1797050"/>
                      <a:pt x="3562350" y="1797050"/>
                    </a:cubicBezTo>
                    <a:lnTo>
                      <a:pt x="4679950" y="1771650"/>
                    </a:lnTo>
                    <a:cubicBezTo>
                      <a:pt x="4933950" y="1766358"/>
                      <a:pt x="4839758" y="1784350"/>
                      <a:pt x="5086350" y="1765300"/>
                    </a:cubicBezTo>
                  </a:path>
                </a:pathLst>
              </a:custGeom>
              <a:noFill/>
              <a:ln w="28575" cap="flat" cmpd="sng" algn="ctr">
                <a:solidFill>
                  <a:srgbClr val="00A0DD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263AF766-B891-45DA-BB2A-EE700163AD05}"/>
                  </a:ext>
                </a:extLst>
              </p:cNvPr>
              <p:cNvSpPr/>
              <p:nvPr/>
            </p:nvSpPr>
            <p:spPr>
              <a:xfrm>
                <a:off x="1435101" y="2981744"/>
                <a:ext cx="5130800" cy="2326852"/>
              </a:xfrm>
              <a:custGeom>
                <a:avLst/>
                <a:gdLst>
                  <a:gd name="connsiteX0" fmla="*/ 0 w 5130800"/>
                  <a:gd name="connsiteY0" fmla="*/ 1682750 h 1682750"/>
                  <a:gd name="connsiteX1" fmla="*/ 400050 w 5130800"/>
                  <a:gd name="connsiteY1" fmla="*/ 1200150 h 1682750"/>
                  <a:gd name="connsiteX2" fmla="*/ 876300 w 5130800"/>
                  <a:gd name="connsiteY2" fmla="*/ 781050 h 1682750"/>
                  <a:gd name="connsiteX3" fmla="*/ 1530350 w 5130800"/>
                  <a:gd name="connsiteY3" fmla="*/ 381000 h 1682750"/>
                  <a:gd name="connsiteX4" fmla="*/ 2495550 w 5130800"/>
                  <a:gd name="connsiteY4" fmla="*/ 127000 h 1682750"/>
                  <a:gd name="connsiteX5" fmla="*/ 3232150 w 5130800"/>
                  <a:gd name="connsiteY5" fmla="*/ 38100 h 1682750"/>
                  <a:gd name="connsiteX6" fmla="*/ 3892550 w 5130800"/>
                  <a:gd name="connsiteY6" fmla="*/ 31750 h 1682750"/>
                  <a:gd name="connsiteX7" fmla="*/ 5130800 w 5130800"/>
                  <a:gd name="connsiteY7" fmla="*/ 0 h 1682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130800" h="1682750">
                    <a:moveTo>
                      <a:pt x="0" y="1682750"/>
                    </a:moveTo>
                    <a:cubicBezTo>
                      <a:pt x="127000" y="1516591"/>
                      <a:pt x="254000" y="1350433"/>
                      <a:pt x="400050" y="1200150"/>
                    </a:cubicBezTo>
                    <a:cubicBezTo>
                      <a:pt x="546100" y="1049867"/>
                      <a:pt x="687917" y="917575"/>
                      <a:pt x="876300" y="781050"/>
                    </a:cubicBezTo>
                    <a:cubicBezTo>
                      <a:pt x="1064683" y="644525"/>
                      <a:pt x="1260475" y="490008"/>
                      <a:pt x="1530350" y="381000"/>
                    </a:cubicBezTo>
                    <a:cubicBezTo>
                      <a:pt x="1800225" y="271992"/>
                      <a:pt x="2211917" y="184150"/>
                      <a:pt x="2495550" y="127000"/>
                    </a:cubicBezTo>
                    <a:cubicBezTo>
                      <a:pt x="2779183" y="69850"/>
                      <a:pt x="2999317" y="53975"/>
                      <a:pt x="3232150" y="38100"/>
                    </a:cubicBezTo>
                    <a:cubicBezTo>
                      <a:pt x="3464983" y="22225"/>
                      <a:pt x="3892550" y="31750"/>
                      <a:pt x="3892550" y="31750"/>
                    </a:cubicBezTo>
                    <a:lnTo>
                      <a:pt x="5130800" y="0"/>
                    </a:lnTo>
                  </a:path>
                </a:pathLst>
              </a:custGeom>
              <a:noFill/>
              <a:ln w="28575" cap="flat" cmpd="sng" algn="ctr">
                <a:solidFill>
                  <a:srgbClr val="C00000"/>
                </a:solidFill>
                <a:prstDash val="sysDash"/>
              </a:ln>
              <a:effectLst/>
            </p:spPr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9FECAA96-E395-4FAE-8F64-C56DFA38A37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354388" y="1418880"/>
              <a:ext cx="3609027" cy="2252936"/>
              <a:chOff x="830885" y="1647402"/>
              <a:chExt cx="6701516" cy="4183425"/>
            </a:xfrm>
          </p:grpSpPr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D9DDFDB7-85CA-4D03-BE21-297581CE1DB9}"/>
                  </a:ext>
                </a:extLst>
              </p:cNvPr>
              <p:cNvCxnSpPr/>
              <p:nvPr/>
            </p:nvCxnSpPr>
            <p:spPr>
              <a:xfrm>
                <a:off x="1368415" y="1804909"/>
                <a:ext cx="0" cy="3581400"/>
              </a:xfrm>
              <a:prstGeom prst="line">
                <a:avLst/>
              </a:prstGeom>
              <a:ln w="28575" cap="rnd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17093061-ADDC-4D29-B911-D55A13DA0C38}"/>
                  </a:ext>
                </a:extLst>
              </p:cNvPr>
              <p:cNvSpPr txBox="1"/>
              <p:nvPr/>
            </p:nvSpPr>
            <p:spPr>
              <a:xfrm>
                <a:off x="830885" y="1647402"/>
                <a:ext cx="676278" cy="4857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/>
                  <a:t>1.0</a:t>
                </a: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30FC8671-0A07-4363-9FE4-78E20F61886A}"/>
                  </a:ext>
                </a:extLst>
              </p:cNvPr>
              <p:cNvSpPr txBox="1"/>
              <p:nvPr/>
            </p:nvSpPr>
            <p:spPr>
              <a:xfrm>
                <a:off x="830887" y="5162817"/>
                <a:ext cx="676278" cy="4857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/>
                  <a:t>0.0</a:t>
                </a:r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F7AF7673-7846-44EF-914F-7FEC31A221C4}"/>
                  </a:ext>
                </a:extLst>
              </p:cNvPr>
              <p:cNvSpPr txBox="1"/>
              <p:nvPr/>
            </p:nvSpPr>
            <p:spPr>
              <a:xfrm>
                <a:off x="6454284" y="5345048"/>
                <a:ext cx="1078117" cy="4857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/>
                  <a:t>10,000</a:t>
                </a:r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F18FEA51-8699-4A30-8CE5-EE42B4A68392}"/>
                  </a:ext>
                </a:extLst>
              </p:cNvPr>
              <p:cNvSpPr txBox="1"/>
              <p:nvPr/>
            </p:nvSpPr>
            <p:spPr>
              <a:xfrm>
                <a:off x="1242068" y="5345049"/>
                <a:ext cx="744741" cy="4857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/>
                  <a:t>100</a:t>
                </a:r>
              </a:p>
            </p:txBody>
          </p: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CA997E50-033A-43CD-9B5E-F882CEA6670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383504" y="5386309"/>
                <a:ext cx="5431454" cy="0"/>
              </a:xfrm>
              <a:prstGeom prst="line">
                <a:avLst/>
              </a:prstGeom>
              <a:ln w="28575" cap="rnd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CD3B870A-2AB5-4B18-AB2B-D26FAD44995F}"/>
                  </a:ext>
                </a:extLst>
              </p:cNvPr>
              <p:cNvSpPr/>
              <p:nvPr/>
            </p:nvSpPr>
            <p:spPr>
              <a:xfrm>
                <a:off x="1454149" y="1816099"/>
                <a:ext cx="5086349" cy="2064868"/>
              </a:xfrm>
              <a:custGeom>
                <a:avLst/>
                <a:gdLst>
                  <a:gd name="connsiteX0" fmla="*/ 0 w 5181600"/>
                  <a:gd name="connsiteY0" fmla="*/ 0 h 1798090"/>
                  <a:gd name="connsiteX1" fmla="*/ 387350 w 5181600"/>
                  <a:gd name="connsiteY1" fmla="*/ 914400 h 1798090"/>
                  <a:gd name="connsiteX2" fmla="*/ 1092200 w 5181600"/>
                  <a:gd name="connsiteY2" fmla="*/ 1498600 h 1798090"/>
                  <a:gd name="connsiteX3" fmla="*/ 2349500 w 5181600"/>
                  <a:gd name="connsiteY3" fmla="*/ 1739900 h 1798090"/>
                  <a:gd name="connsiteX4" fmla="*/ 3562350 w 5181600"/>
                  <a:gd name="connsiteY4" fmla="*/ 1797050 h 1798090"/>
                  <a:gd name="connsiteX5" fmla="*/ 4679950 w 5181600"/>
                  <a:gd name="connsiteY5" fmla="*/ 1771650 h 1798090"/>
                  <a:gd name="connsiteX6" fmla="*/ 5181600 w 5181600"/>
                  <a:gd name="connsiteY6" fmla="*/ 1708150 h 1798090"/>
                  <a:gd name="connsiteX0" fmla="*/ 0 w 5181600"/>
                  <a:gd name="connsiteY0" fmla="*/ 0 h 1798090"/>
                  <a:gd name="connsiteX1" fmla="*/ 387350 w 5181600"/>
                  <a:gd name="connsiteY1" fmla="*/ 914400 h 1798090"/>
                  <a:gd name="connsiteX2" fmla="*/ 1092200 w 5181600"/>
                  <a:gd name="connsiteY2" fmla="*/ 1498600 h 1798090"/>
                  <a:gd name="connsiteX3" fmla="*/ 2349500 w 5181600"/>
                  <a:gd name="connsiteY3" fmla="*/ 1739900 h 1798090"/>
                  <a:gd name="connsiteX4" fmla="*/ 3562350 w 5181600"/>
                  <a:gd name="connsiteY4" fmla="*/ 1797050 h 1798090"/>
                  <a:gd name="connsiteX5" fmla="*/ 4679950 w 5181600"/>
                  <a:gd name="connsiteY5" fmla="*/ 1771650 h 1798090"/>
                  <a:gd name="connsiteX6" fmla="*/ 5181600 w 5181600"/>
                  <a:gd name="connsiteY6" fmla="*/ 1708150 h 1798090"/>
                  <a:gd name="connsiteX0" fmla="*/ 0 w 5080000"/>
                  <a:gd name="connsiteY0" fmla="*/ 0 h 1797050"/>
                  <a:gd name="connsiteX1" fmla="*/ 387350 w 5080000"/>
                  <a:gd name="connsiteY1" fmla="*/ 914400 h 1797050"/>
                  <a:gd name="connsiteX2" fmla="*/ 1092200 w 5080000"/>
                  <a:gd name="connsiteY2" fmla="*/ 1498600 h 1797050"/>
                  <a:gd name="connsiteX3" fmla="*/ 2349500 w 5080000"/>
                  <a:gd name="connsiteY3" fmla="*/ 1739900 h 1797050"/>
                  <a:gd name="connsiteX4" fmla="*/ 3562350 w 5080000"/>
                  <a:gd name="connsiteY4" fmla="*/ 1797050 h 1797050"/>
                  <a:gd name="connsiteX5" fmla="*/ 4679950 w 5080000"/>
                  <a:gd name="connsiteY5" fmla="*/ 1771650 h 1797050"/>
                  <a:gd name="connsiteX6" fmla="*/ 5080000 w 5080000"/>
                  <a:gd name="connsiteY6" fmla="*/ 1720850 h 1797050"/>
                  <a:gd name="connsiteX0" fmla="*/ 0 w 5086350"/>
                  <a:gd name="connsiteY0" fmla="*/ 0 h 1797050"/>
                  <a:gd name="connsiteX1" fmla="*/ 387350 w 5086350"/>
                  <a:gd name="connsiteY1" fmla="*/ 914400 h 1797050"/>
                  <a:gd name="connsiteX2" fmla="*/ 1092200 w 5086350"/>
                  <a:gd name="connsiteY2" fmla="*/ 1498600 h 1797050"/>
                  <a:gd name="connsiteX3" fmla="*/ 2349500 w 5086350"/>
                  <a:gd name="connsiteY3" fmla="*/ 1739900 h 1797050"/>
                  <a:gd name="connsiteX4" fmla="*/ 3562350 w 5086350"/>
                  <a:gd name="connsiteY4" fmla="*/ 1797050 h 1797050"/>
                  <a:gd name="connsiteX5" fmla="*/ 4679950 w 5086350"/>
                  <a:gd name="connsiteY5" fmla="*/ 1771650 h 1797050"/>
                  <a:gd name="connsiteX6" fmla="*/ 5086350 w 5086350"/>
                  <a:gd name="connsiteY6" fmla="*/ 1765300 h 1797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086350" h="1797050">
                    <a:moveTo>
                      <a:pt x="0" y="0"/>
                    </a:moveTo>
                    <a:cubicBezTo>
                      <a:pt x="102658" y="332316"/>
                      <a:pt x="205317" y="664633"/>
                      <a:pt x="387350" y="914400"/>
                    </a:cubicBezTo>
                    <a:cubicBezTo>
                      <a:pt x="569383" y="1164167"/>
                      <a:pt x="765175" y="1361017"/>
                      <a:pt x="1092200" y="1498600"/>
                    </a:cubicBezTo>
                    <a:cubicBezTo>
                      <a:pt x="1419225" y="1636183"/>
                      <a:pt x="1937808" y="1690158"/>
                      <a:pt x="2349500" y="1739900"/>
                    </a:cubicBezTo>
                    <a:cubicBezTo>
                      <a:pt x="2761192" y="1789642"/>
                      <a:pt x="3562350" y="1797050"/>
                      <a:pt x="3562350" y="1797050"/>
                    </a:cubicBezTo>
                    <a:lnTo>
                      <a:pt x="4679950" y="1771650"/>
                    </a:lnTo>
                    <a:cubicBezTo>
                      <a:pt x="4933950" y="1766358"/>
                      <a:pt x="4839758" y="1784350"/>
                      <a:pt x="5086350" y="1765300"/>
                    </a:cubicBezTo>
                  </a:path>
                </a:pathLst>
              </a:custGeom>
              <a:noFill/>
              <a:ln w="28575" cap="flat" cmpd="sng" algn="ctr">
                <a:solidFill>
                  <a:srgbClr val="00A0DD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66864C90-7767-488D-96A0-6A12EC68CBDE}"/>
                  </a:ext>
                </a:extLst>
              </p:cNvPr>
              <p:cNvSpPr/>
              <p:nvPr/>
            </p:nvSpPr>
            <p:spPr>
              <a:xfrm>
                <a:off x="1435099" y="3958677"/>
                <a:ext cx="5130799" cy="1349918"/>
              </a:xfrm>
              <a:custGeom>
                <a:avLst/>
                <a:gdLst>
                  <a:gd name="connsiteX0" fmla="*/ 0 w 5130800"/>
                  <a:gd name="connsiteY0" fmla="*/ 1682750 h 1682750"/>
                  <a:gd name="connsiteX1" fmla="*/ 400050 w 5130800"/>
                  <a:gd name="connsiteY1" fmla="*/ 1200150 h 1682750"/>
                  <a:gd name="connsiteX2" fmla="*/ 876300 w 5130800"/>
                  <a:gd name="connsiteY2" fmla="*/ 781050 h 1682750"/>
                  <a:gd name="connsiteX3" fmla="*/ 1530350 w 5130800"/>
                  <a:gd name="connsiteY3" fmla="*/ 381000 h 1682750"/>
                  <a:gd name="connsiteX4" fmla="*/ 2495550 w 5130800"/>
                  <a:gd name="connsiteY4" fmla="*/ 127000 h 1682750"/>
                  <a:gd name="connsiteX5" fmla="*/ 3232150 w 5130800"/>
                  <a:gd name="connsiteY5" fmla="*/ 38100 h 1682750"/>
                  <a:gd name="connsiteX6" fmla="*/ 3892550 w 5130800"/>
                  <a:gd name="connsiteY6" fmla="*/ 31750 h 1682750"/>
                  <a:gd name="connsiteX7" fmla="*/ 5130800 w 5130800"/>
                  <a:gd name="connsiteY7" fmla="*/ 0 h 1682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130800" h="1682750">
                    <a:moveTo>
                      <a:pt x="0" y="1682750"/>
                    </a:moveTo>
                    <a:cubicBezTo>
                      <a:pt x="127000" y="1516591"/>
                      <a:pt x="254000" y="1350433"/>
                      <a:pt x="400050" y="1200150"/>
                    </a:cubicBezTo>
                    <a:cubicBezTo>
                      <a:pt x="546100" y="1049867"/>
                      <a:pt x="687917" y="917575"/>
                      <a:pt x="876300" y="781050"/>
                    </a:cubicBezTo>
                    <a:cubicBezTo>
                      <a:pt x="1064683" y="644525"/>
                      <a:pt x="1260475" y="490008"/>
                      <a:pt x="1530350" y="381000"/>
                    </a:cubicBezTo>
                    <a:cubicBezTo>
                      <a:pt x="1800225" y="271992"/>
                      <a:pt x="2211917" y="184150"/>
                      <a:pt x="2495550" y="127000"/>
                    </a:cubicBezTo>
                    <a:cubicBezTo>
                      <a:pt x="2779183" y="69850"/>
                      <a:pt x="2999317" y="53975"/>
                      <a:pt x="3232150" y="38100"/>
                    </a:cubicBezTo>
                    <a:cubicBezTo>
                      <a:pt x="3464983" y="22225"/>
                      <a:pt x="3892550" y="31750"/>
                      <a:pt x="3892550" y="31750"/>
                    </a:cubicBezTo>
                    <a:lnTo>
                      <a:pt x="5130800" y="0"/>
                    </a:lnTo>
                  </a:path>
                </a:pathLst>
              </a:custGeom>
              <a:noFill/>
              <a:ln w="28575" cap="flat" cmpd="sng" algn="ctr">
                <a:solidFill>
                  <a:srgbClr val="C00000"/>
                </a:solidFill>
                <a:prstDash val="sysDash"/>
              </a:ln>
              <a:effectLst/>
            </p:spPr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58B25746-6A6D-4E82-A68D-F423EDDBF2F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379188" y="4205420"/>
              <a:ext cx="3609027" cy="2482211"/>
              <a:chOff x="830885" y="1647402"/>
              <a:chExt cx="6701516" cy="4609159"/>
            </a:xfrm>
          </p:grpSpPr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4A13C047-2782-4C7E-A854-2E99D4D64620}"/>
                  </a:ext>
                </a:extLst>
              </p:cNvPr>
              <p:cNvCxnSpPr/>
              <p:nvPr/>
            </p:nvCxnSpPr>
            <p:spPr>
              <a:xfrm>
                <a:off x="1368415" y="1804909"/>
                <a:ext cx="0" cy="3581400"/>
              </a:xfrm>
              <a:prstGeom prst="line">
                <a:avLst/>
              </a:prstGeom>
              <a:ln w="28575" cap="rnd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1742879D-91E0-46D5-95C1-880A5DC53D14}"/>
                  </a:ext>
                </a:extLst>
              </p:cNvPr>
              <p:cNvSpPr txBox="1"/>
              <p:nvPr/>
            </p:nvSpPr>
            <p:spPr>
              <a:xfrm>
                <a:off x="830885" y="1647402"/>
                <a:ext cx="676278" cy="485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/>
                  <a:t>1.0</a:t>
                </a:r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BCCB317D-EA6F-4114-8AFD-C4C1D2A5E5FB}"/>
                  </a:ext>
                </a:extLst>
              </p:cNvPr>
              <p:cNvSpPr txBox="1"/>
              <p:nvPr/>
            </p:nvSpPr>
            <p:spPr>
              <a:xfrm>
                <a:off x="830887" y="5162816"/>
                <a:ext cx="676278" cy="485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/>
                  <a:t>0.0</a:t>
                </a:r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7275D2A5-92A4-4AB4-80B3-E50AD42E85C4}"/>
                  </a:ext>
                </a:extLst>
              </p:cNvPr>
              <p:cNvSpPr txBox="1"/>
              <p:nvPr/>
            </p:nvSpPr>
            <p:spPr>
              <a:xfrm>
                <a:off x="6454284" y="5345048"/>
                <a:ext cx="1078117" cy="485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/>
                  <a:t>10,000</a:t>
                </a:r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98A99EFA-7EEA-47B3-A200-A46A417ED194}"/>
                  </a:ext>
                </a:extLst>
              </p:cNvPr>
              <p:cNvSpPr txBox="1"/>
              <p:nvPr/>
            </p:nvSpPr>
            <p:spPr>
              <a:xfrm>
                <a:off x="1242068" y="5345048"/>
                <a:ext cx="744741" cy="485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/>
                  <a:t>100</a:t>
                </a:r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1BB72F05-B545-407C-A7C8-FCFDA5F937B8}"/>
                  </a:ext>
                </a:extLst>
              </p:cNvPr>
              <p:cNvSpPr txBox="1"/>
              <p:nvPr/>
            </p:nvSpPr>
            <p:spPr>
              <a:xfrm>
                <a:off x="3005757" y="5685057"/>
                <a:ext cx="2329947" cy="5715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Data Examples</a:t>
                </a:r>
              </a:p>
            </p:txBody>
          </p: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23ED4464-697A-4202-83D6-920C1738DF9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383504" y="5386309"/>
                <a:ext cx="5431454" cy="0"/>
              </a:xfrm>
              <a:prstGeom prst="line">
                <a:avLst/>
              </a:prstGeom>
              <a:ln w="28575" cap="rnd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7D35CDE5-F717-492F-B5A0-B08280EAF413}"/>
                  </a:ext>
                </a:extLst>
              </p:cNvPr>
              <p:cNvSpPr/>
              <p:nvPr/>
            </p:nvSpPr>
            <p:spPr>
              <a:xfrm>
                <a:off x="1454149" y="1816099"/>
                <a:ext cx="5086349" cy="476380"/>
              </a:xfrm>
              <a:custGeom>
                <a:avLst/>
                <a:gdLst>
                  <a:gd name="connsiteX0" fmla="*/ 0 w 5181600"/>
                  <a:gd name="connsiteY0" fmla="*/ 0 h 1798090"/>
                  <a:gd name="connsiteX1" fmla="*/ 387350 w 5181600"/>
                  <a:gd name="connsiteY1" fmla="*/ 914400 h 1798090"/>
                  <a:gd name="connsiteX2" fmla="*/ 1092200 w 5181600"/>
                  <a:gd name="connsiteY2" fmla="*/ 1498600 h 1798090"/>
                  <a:gd name="connsiteX3" fmla="*/ 2349500 w 5181600"/>
                  <a:gd name="connsiteY3" fmla="*/ 1739900 h 1798090"/>
                  <a:gd name="connsiteX4" fmla="*/ 3562350 w 5181600"/>
                  <a:gd name="connsiteY4" fmla="*/ 1797050 h 1798090"/>
                  <a:gd name="connsiteX5" fmla="*/ 4679950 w 5181600"/>
                  <a:gd name="connsiteY5" fmla="*/ 1771650 h 1798090"/>
                  <a:gd name="connsiteX6" fmla="*/ 5181600 w 5181600"/>
                  <a:gd name="connsiteY6" fmla="*/ 1708150 h 1798090"/>
                  <a:gd name="connsiteX0" fmla="*/ 0 w 5181600"/>
                  <a:gd name="connsiteY0" fmla="*/ 0 h 1798090"/>
                  <a:gd name="connsiteX1" fmla="*/ 387350 w 5181600"/>
                  <a:gd name="connsiteY1" fmla="*/ 914400 h 1798090"/>
                  <a:gd name="connsiteX2" fmla="*/ 1092200 w 5181600"/>
                  <a:gd name="connsiteY2" fmla="*/ 1498600 h 1798090"/>
                  <a:gd name="connsiteX3" fmla="*/ 2349500 w 5181600"/>
                  <a:gd name="connsiteY3" fmla="*/ 1739900 h 1798090"/>
                  <a:gd name="connsiteX4" fmla="*/ 3562350 w 5181600"/>
                  <a:gd name="connsiteY4" fmla="*/ 1797050 h 1798090"/>
                  <a:gd name="connsiteX5" fmla="*/ 4679950 w 5181600"/>
                  <a:gd name="connsiteY5" fmla="*/ 1771650 h 1798090"/>
                  <a:gd name="connsiteX6" fmla="*/ 5181600 w 5181600"/>
                  <a:gd name="connsiteY6" fmla="*/ 1708150 h 1798090"/>
                  <a:gd name="connsiteX0" fmla="*/ 0 w 5080000"/>
                  <a:gd name="connsiteY0" fmla="*/ 0 h 1797050"/>
                  <a:gd name="connsiteX1" fmla="*/ 387350 w 5080000"/>
                  <a:gd name="connsiteY1" fmla="*/ 914400 h 1797050"/>
                  <a:gd name="connsiteX2" fmla="*/ 1092200 w 5080000"/>
                  <a:gd name="connsiteY2" fmla="*/ 1498600 h 1797050"/>
                  <a:gd name="connsiteX3" fmla="*/ 2349500 w 5080000"/>
                  <a:gd name="connsiteY3" fmla="*/ 1739900 h 1797050"/>
                  <a:gd name="connsiteX4" fmla="*/ 3562350 w 5080000"/>
                  <a:gd name="connsiteY4" fmla="*/ 1797050 h 1797050"/>
                  <a:gd name="connsiteX5" fmla="*/ 4679950 w 5080000"/>
                  <a:gd name="connsiteY5" fmla="*/ 1771650 h 1797050"/>
                  <a:gd name="connsiteX6" fmla="*/ 5080000 w 5080000"/>
                  <a:gd name="connsiteY6" fmla="*/ 1720850 h 1797050"/>
                  <a:gd name="connsiteX0" fmla="*/ 0 w 5086350"/>
                  <a:gd name="connsiteY0" fmla="*/ 0 h 1797050"/>
                  <a:gd name="connsiteX1" fmla="*/ 387350 w 5086350"/>
                  <a:gd name="connsiteY1" fmla="*/ 914400 h 1797050"/>
                  <a:gd name="connsiteX2" fmla="*/ 1092200 w 5086350"/>
                  <a:gd name="connsiteY2" fmla="*/ 1498600 h 1797050"/>
                  <a:gd name="connsiteX3" fmla="*/ 2349500 w 5086350"/>
                  <a:gd name="connsiteY3" fmla="*/ 1739900 h 1797050"/>
                  <a:gd name="connsiteX4" fmla="*/ 3562350 w 5086350"/>
                  <a:gd name="connsiteY4" fmla="*/ 1797050 h 1797050"/>
                  <a:gd name="connsiteX5" fmla="*/ 4679950 w 5086350"/>
                  <a:gd name="connsiteY5" fmla="*/ 1771650 h 1797050"/>
                  <a:gd name="connsiteX6" fmla="*/ 5086350 w 5086350"/>
                  <a:gd name="connsiteY6" fmla="*/ 1765300 h 1797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086350" h="1797050">
                    <a:moveTo>
                      <a:pt x="0" y="0"/>
                    </a:moveTo>
                    <a:cubicBezTo>
                      <a:pt x="102658" y="332316"/>
                      <a:pt x="205317" y="664633"/>
                      <a:pt x="387350" y="914400"/>
                    </a:cubicBezTo>
                    <a:cubicBezTo>
                      <a:pt x="569383" y="1164167"/>
                      <a:pt x="765175" y="1361017"/>
                      <a:pt x="1092200" y="1498600"/>
                    </a:cubicBezTo>
                    <a:cubicBezTo>
                      <a:pt x="1419225" y="1636183"/>
                      <a:pt x="1937808" y="1690158"/>
                      <a:pt x="2349500" y="1739900"/>
                    </a:cubicBezTo>
                    <a:cubicBezTo>
                      <a:pt x="2761192" y="1789642"/>
                      <a:pt x="3562350" y="1797050"/>
                      <a:pt x="3562350" y="1797050"/>
                    </a:cubicBezTo>
                    <a:lnTo>
                      <a:pt x="4679950" y="1771650"/>
                    </a:lnTo>
                    <a:cubicBezTo>
                      <a:pt x="4933950" y="1766358"/>
                      <a:pt x="4839758" y="1784350"/>
                      <a:pt x="5086350" y="1765300"/>
                    </a:cubicBezTo>
                  </a:path>
                </a:pathLst>
              </a:custGeom>
              <a:noFill/>
              <a:ln w="28575" cap="flat" cmpd="sng" algn="ctr">
                <a:solidFill>
                  <a:srgbClr val="00A0DD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3ED53BEF-4CF1-4ED8-8624-C9CA5625E6F0}"/>
                  </a:ext>
                </a:extLst>
              </p:cNvPr>
              <p:cNvSpPr/>
              <p:nvPr/>
            </p:nvSpPr>
            <p:spPr>
              <a:xfrm>
                <a:off x="1435099" y="2392778"/>
                <a:ext cx="5130799" cy="2915820"/>
              </a:xfrm>
              <a:custGeom>
                <a:avLst/>
                <a:gdLst>
                  <a:gd name="connsiteX0" fmla="*/ 0 w 5130800"/>
                  <a:gd name="connsiteY0" fmla="*/ 1682750 h 1682750"/>
                  <a:gd name="connsiteX1" fmla="*/ 400050 w 5130800"/>
                  <a:gd name="connsiteY1" fmla="*/ 1200150 h 1682750"/>
                  <a:gd name="connsiteX2" fmla="*/ 876300 w 5130800"/>
                  <a:gd name="connsiteY2" fmla="*/ 781050 h 1682750"/>
                  <a:gd name="connsiteX3" fmla="*/ 1530350 w 5130800"/>
                  <a:gd name="connsiteY3" fmla="*/ 381000 h 1682750"/>
                  <a:gd name="connsiteX4" fmla="*/ 2495550 w 5130800"/>
                  <a:gd name="connsiteY4" fmla="*/ 127000 h 1682750"/>
                  <a:gd name="connsiteX5" fmla="*/ 3232150 w 5130800"/>
                  <a:gd name="connsiteY5" fmla="*/ 38100 h 1682750"/>
                  <a:gd name="connsiteX6" fmla="*/ 3892550 w 5130800"/>
                  <a:gd name="connsiteY6" fmla="*/ 31750 h 1682750"/>
                  <a:gd name="connsiteX7" fmla="*/ 5130800 w 5130800"/>
                  <a:gd name="connsiteY7" fmla="*/ 0 h 1682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130800" h="1682750">
                    <a:moveTo>
                      <a:pt x="0" y="1682750"/>
                    </a:moveTo>
                    <a:cubicBezTo>
                      <a:pt x="127000" y="1516591"/>
                      <a:pt x="254000" y="1350433"/>
                      <a:pt x="400050" y="1200150"/>
                    </a:cubicBezTo>
                    <a:cubicBezTo>
                      <a:pt x="546100" y="1049867"/>
                      <a:pt x="687917" y="917575"/>
                      <a:pt x="876300" y="781050"/>
                    </a:cubicBezTo>
                    <a:cubicBezTo>
                      <a:pt x="1064683" y="644525"/>
                      <a:pt x="1260475" y="490008"/>
                      <a:pt x="1530350" y="381000"/>
                    </a:cubicBezTo>
                    <a:cubicBezTo>
                      <a:pt x="1800225" y="271992"/>
                      <a:pt x="2211917" y="184150"/>
                      <a:pt x="2495550" y="127000"/>
                    </a:cubicBezTo>
                    <a:cubicBezTo>
                      <a:pt x="2779183" y="69850"/>
                      <a:pt x="2999317" y="53975"/>
                      <a:pt x="3232150" y="38100"/>
                    </a:cubicBezTo>
                    <a:cubicBezTo>
                      <a:pt x="3464983" y="22225"/>
                      <a:pt x="3892550" y="31750"/>
                      <a:pt x="3892550" y="31750"/>
                    </a:cubicBezTo>
                    <a:lnTo>
                      <a:pt x="5130800" y="0"/>
                    </a:lnTo>
                  </a:path>
                </a:pathLst>
              </a:custGeom>
              <a:noFill/>
              <a:ln w="28575" cap="flat" cmpd="sng" algn="ctr">
                <a:solidFill>
                  <a:srgbClr val="C00000"/>
                </a:solidFill>
                <a:prstDash val="sysDash"/>
              </a:ln>
              <a:effectLst/>
            </p:spPr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90" name="Text Box 307">
              <a:extLst>
                <a:ext uri="{FF2B5EF4-FFF2-40B4-BE49-F238E27FC236}">
                  <a16:creationId xmlns:a16="http://schemas.microsoft.com/office/drawing/2014/main" id="{E4D7884E-440D-4165-A9AE-A592216245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39981" y="1058028"/>
              <a:ext cx="149066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cs typeface="Calibri"/>
                </a:rPr>
                <a:t>High Variance</a:t>
              </a:r>
            </a:p>
          </p:txBody>
        </p:sp>
        <p:sp>
          <p:nvSpPr>
            <p:cNvPr id="91" name="Text Box 307">
              <a:extLst>
                <a:ext uri="{FF2B5EF4-FFF2-40B4-BE49-F238E27FC236}">
                  <a16:creationId xmlns:a16="http://schemas.microsoft.com/office/drawing/2014/main" id="{FD9B4C63-3F55-4684-B2ED-439BE6EBFE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503" y="4971663"/>
              <a:ext cx="1068688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cs typeface="Calibri"/>
                </a:rPr>
                <a:t>Low Bias</a:t>
              </a:r>
            </a:p>
          </p:txBody>
        </p:sp>
        <p:sp>
          <p:nvSpPr>
            <p:cNvPr id="92" name="Text Box 307">
              <a:extLst>
                <a:ext uri="{FF2B5EF4-FFF2-40B4-BE49-F238E27FC236}">
                  <a16:creationId xmlns:a16="http://schemas.microsoft.com/office/drawing/2014/main" id="{E65468E9-9D63-489D-9F98-205BA90A0E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625" y="2308234"/>
              <a:ext cx="101044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cs typeface="Calibri"/>
                </a:rPr>
                <a:t>High Bias</a:t>
              </a:r>
            </a:p>
          </p:txBody>
        </p:sp>
        <p:sp>
          <p:nvSpPr>
            <p:cNvPr id="93" name="Text Box 307">
              <a:extLst>
                <a:ext uri="{FF2B5EF4-FFF2-40B4-BE49-F238E27FC236}">
                  <a16:creationId xmlns:a16="http://schemas.microsoft.com/office/drawing/2014/main" id="{EEF3B047-36DA-46F0-AB6C-735BED18BE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32493" y="1083543"/>
              <a:ext cx="149066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cs typeface="Calibri"/>
                </a:rPr>
                <a:t>Low Variance</a:t>
              </a:r>
            </a:p>
          </p:txBody>
        </p:sp>
        <p:sp>
          <p:nvSpPr>
            <p:cNvPr id="94" name="AutoShape 302">
              <a:extLst>
                <a:ext uri="{FF2B5EF4-FFF2-40B4-BE49-F238E27FC236}">
                  <a16:creationId xmlns:a16="http://schemas.microsoft.com/office/drawing/2014/main" id="{301B2806-4642-472D-A454-E75627E42DCB}"/>
                </a:ext>
              </a:extLst>
            </p:cNvPr>
            <p:cNvSpPr>
              <a:spLocks/>
            </p:cNvSpPr>
            <p:nvPr/>
          </p:nvSpPr>
          <p:spPr bwMode="auto">
            <a:xfrm>
              <a:off x="4495733" y="2621882"/>
              <a:ext cx="144752" cy="383123"/>
            </a:xfrm>
            <a:prstGeom prst="rightBrace">
              <a:avLst>
                <a:gd name="adj1" fmla="val 65909"/>
                <a:gd name="adj2" fmla="val 50000"/>
              </a:avLst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5" name="Rounded Rectangle 142">
              <a:extLst>
                <a:ext uri="{FF2B5EF4-FFF2-40B4-BE49-F238E27FC236}">
                  <a16:creationId xmlns:a16="http://schemas.microsoft.com/office/drawing/2014/main" id="{B030479F-D669-4A50-8E98-53A8CFFA0076}"/>
                </a:ext>
              </a:extLst>
            </p:cNvPr>
            <p:cNvSpPr/>
            <p:nvPr/>
          </p:nvSpPr>
          <p:spPr>
            <a:xfrm>
              <a:off x="4589817" y="2102136"/>
              <a:ext cx="901140" cy="274637"/>
            </a:xfrm>
            <a:prstGeom prst="roundRect">
              <a:avLst/>
            </a:prstGeom>
            <a:gradFill flip="none" rotWithShape="0">
              <a:gsLst>
                <a:gs pos="0">
                  <a:srgbClr val="FFFFFF">
                    <a:lumMod val="92000"/>
                  </a:srgbClr>
                </a:gs>
                <a:gs pos="100000">
                  <a:srgbClr val="FFFFFF"/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>
              <a:outerShdw blurRad="38100" dist="25400" dir="2700000" sx="99000" sy="99000" algn="tl" rotWithShape="0">
                <a:prstClr val="black">
                  <a:alpha val="75000"/>
                </a:prst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+mn-ea"/>
                  <a:cs typeface="Calibri"/>
                </a:rPr>
                <a:t>Large gap</a:t>
              </a:r>
            </a:p>
          </p:txBody>
        </p:sp>
        <p:sp>
          <p:nvSpPr>
            <p:cNvPr id="96" name="Line 316">
              <a:extLst>
                <a:ext uri="{FF2B5EF4-FFF2-40B4-BE49-F238E27FC236}">
                  <a16:creationId xmlns:a16="http://schemas.microsoft.com/office/drawing/2014/main" id="{BAF78126-9A39-4C32-A42F-4F15B7D7BEC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4594651" y="2478147"/>
              <a:ext cx="417042" cy="25354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7" name="Rounded Rectangle 142">
              <a:extLst>
                <a:ext uri="{FF2B5EF4-FFF2-40B4-BE49-F238E27FC236}">
                  <a16:creationId xmlns:a16="http://schemas.microsoft.com/office/drawing/2014/main" id="{B345BDA1-869D-4A3A-A861-C3BC6EF8350C}"/>
                </a:ext>
              </a:extLst>
            </p:cNvPr>
            <p:cNvSpPr/>
            <p:nvPr/>
          </p:nvSpPr>
          <p:spPr>
            <a:xfrm>
              <a:off x="8062275" y="1957032"/>
              <a:ext cx="901140" cy="274637"/>
            </a:xfrm>
            <a:prstGeom prst="roundRect">
              <a:avLst/>
            </a:prstGeom>
            <a:gradFill flip="none" rotWithShape="0">
              <a:gsLst>
                <a:gs pos="0">
                  <a:srgbClr val="FFFFFF">
                    <a:lumMod val="92000"/>
                  </a:srgbClr>
                </a:gs>
                <a:gs pos="100000">
                  <a:srgbClr val="FFFFFF"/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>
              <a:outerShdw blurRad="38100" dist="25400" dir="2700000" sx="99000" sy="99000" algn="tl" rotWithShape="0">
                <a:prstClr val="black">
                  <a:alpha val="75000"/>
                </a:prst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+mn-ea"/>
                  <a:cs typeface="Calibri"/>
                </a:rPr>
                <a:t>Small gap</a:t>
              </a:r>
            </a:p>
          </p:txBody>
        </p:sp>
        <p:sp>
          <p:nvSpPr>
            <p:cNvPr id="98" name="Line 316">
              <a:extLst>
                <a:ext uri="{FF2B5EF4-FFF2-40B4-BE49-F238E27FC236}">
                  <a16:creationId xmlns:a16="http://schemas.microsoft.com/office/drawing/2014/main" id="{CEE2B6A1-4DB1-4B9D-9B69-C978DC99564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8342838" y="2353560"/>
              <a:ext cx="380897" cy="13711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1174973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671C44B-DA0D-407C-9DE0-32C5211E2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72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EED513-384D-4DD3-970E-B4C6EDD316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the significance of TPs, TNs, FPs, and FNs.</a:t>
            </a:r>
          </a:p>
          <a:p>
            <a:pPr lvl="1"/>
            <a:r>
              <a:rPr lang="en-US" dirty="0"/>
              <a:t>Use a confusion matrix to visualize these truth results.</a:t>
            </a:r>
          </a:p>
          <a:p>
            <a:r>
              <a:rPr lang="en-US" dirty="0"/>
              <a:t>Individual metrics:</a:t>
            </a:r>
          </a:p>
          <a:p>
            <a:pPr lvl="1"/>
            <a:r>
              <a:rPr lang="en-US" dirty="0"/>
              <a:t>Consider accuracy may not be useful with imbalanced datasets.</a:t>
            </a:r>
          </a:p>
          <a:p>
            <a:pPr lvl="1"/>
            <a:r>
              <a:rPr lang="en-US" dirty="0"/>
              <a:t>Prefer precision and recall when there is a class imbalance.</a:t>
            </a:r>
          </a:p>
          <a:p>
            <a:pPr lvl="1"/>
            <a:r>
              <a:rPr lang="en-US" dirty="0"/>
              <a:t>Prefer recall over precision when avoiding false negatives is crucial.</a:t>
            </a:r>
          </a:p>
          <a:p>
            <a:pPr lvl="1"/>
            <a:r>
              <a:rPr lang="en-US" dirty="0"/>
              <a:t>Be mindful of the tradeoff between precision and recall.</a:t>
            </a:r>
          </a:p>
          <a:p>
            <a:pPr lvl="1"/>
            <a:r>
              <a:rPr lang="en-US" dirty="0"/>
              <a:t>Use F₁ score when neither precision nor recall are more important.</a:t>
            </a:r>
          </a:p>
          <a:p>
            <a:pPr lvl="1"/>
            <a:r>
              <a:rPr lang="en-US" dirty="0"/>
              <a:t>Prefer specificity for maximizing true negatives in balanced datasets.</a:t>
            </a:r>
          </a:p>
          <a:p>
            <a:pPr lvl="1"/>
            <a:r>
              <a:rPr lang="en-US" dirty="0"/>
              <a:t>Generate ROC curve and AUC to compare TPR and FPR for all thresholds.</a:t>
            </a:r>
          </a:p>
          <a:p>
            <a:pPr lvl="1"/>
            <a:r>
              <a:rPr lang="en-US" dirty="0"/>
              <a:t>Generate learning curves to see if adding more data examples will have a benefit.</a:t>
            </a:r>
          </a:p>
          <a:p>
            <a:pPr lvl="1"/>
            <a:r>
              <a:rPr lang="en-US" dirty="0"/>
              <a:t>Generate learning curves to detect high bias and high variance.</a:t>
            </a:r>
          </a:p>
          <a:p>
            <a:r>
              <a:rPr lang="en-US" dirty="0"/>
              <a:t>Overall:</a:t>
            </a:r>
          </a:p>
          <a:p>
            <a:pPr lvl="1"/>
            <a:r>
              <a:rPr lang="en-US" dirty="0"/>
              <a:t>Consider there is no objectively correct metric for all problems.</a:t>
            </a:r>
          </a:p>
          <a:p>
            <a:pPr lvl="1"/>
            <a:r>
              <a:rPr lang="en-US" dirty="0"/>
              <a:t>Consider applying multiple metrics to the same problem.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E414EA-7804-4195-8DBF-1E2DEF023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Guidelines for Evaluating Classification Models</a:t>
            </a:r>
          </a:p>
        </p:txBody>
      </p:sp>
    </p:spTree>
    <p:extLst>
      <p:ext uri="{BB962C8B-B14F-4D97-AF65-F5344CB8AC3E}">
        <p14:creationId xmlns:p14="http://schemas.microsoft.com/office/powerpoint/2010/main" val="403226889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8AC491C-23F7-4896-9DAE-38A74FB66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73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EB51F3-6E1A-4F61-9E6E-6D1104157FF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Evaluating Classification Models</a:t>
            </a:r>
          </a:p>
        </p:txBody>
      </p:sp>
    </p:spTree>
    <p:extLst>
      <p:ext uri="{BB962C8B-B14F-4D97-AF65-F5344CB8AC3E}">
        <p14:creationId xmlns:p14="http://schemas.microsoft.com/office/powerpoint/2010/main" val="313386972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5E3A3F-B1FE-4F57-9349-94AB84360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74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3674A6-CA34-42AF-A958-76CA1FE4876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What type of data in your organization do you think might be conducive to classification?</a:t>
            </a:r>
          </a:p>
          <a:p>
            <a:r>
              <a:rPr lang="en-US" dirty="0"/>
              <a:t>Given the datasets you're likely to use and classification problems you're trying to solve, what evaluation metrics do you think you'll find most useful when tuning a classification model?</a:t>
            </a:r>
          </a:p>
        </p:txBody>
      </p:sp>
    </p:spTree>
    <p:extLst>
      <p:ext uri="{BB962C8B-B14F-4D97-AF65-F5344CB8AC3E}">
        <p14:creationId xmlns:p14="http://schemas.microsoft.com/office/powerpoint/2010/main" val="42103558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082FFE2-50DE-4EB5-95E8-A167A462D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8</a:t>
            </a:fld>
            <a:endParaRPr lang="en-US" dirty="0"/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3B08FD56-5C4A-4F2B-B3D2-630E3E02E9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opposed to binary classification, in which an example </a:t>
            </a:r>
            <a:r>
              <a:rPr lang="en-US" i="1" dirty="0"/>
              <a:t>is x</a:t>
            </a:r>
            <a:r>
              <a:rPr lang="en-US" dirty="0"/>
              <a:t> or </a:t>
            </a:r>
            <a:r>
              <a:rPr lang="en-US" i="1" dirty="0"/>
              <a:t>is not x</a:t>
            </a:r>
            <a:r>
              <a:rPr lang="en-US" dirty="0"/>
              <a:t>.</a:t>
            </a:r>
          </a:p>
          <a:p>
            <a:r>
              <a:rPr lang="en-US" dirty="0"/>
              <a:t>Classifying written works.</a:t>
            </a:r>
          </a:p>
          <a:p>
            <a:pPr lvl="1"/>
            <a:r>
              <a:rPr lang="en-US" dirty="0"/>
              <a:t>Category 1: Work is either </a:t>
            </a:r>
            <a:r>
              <a:rPr lang="en-US" b="1" dirty="0"/>
              <a:t>fiction</a:t>
            </a:r>
            <a:r>
              <a:rPr lang="en-US" dirty="0"/>
              <a:t> or </a:t>
            </a:r>
            <a:r>
              <a:rPr lang="en-US" b="1" dirty="0"/>
              <a:t>non-fiction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Category 2: Work is either for </a:t>
            </a:r>
            <a:r>
              <a:rPr lang="en-US" b="1" dirty="0"/>
              <a:t>young children</a:t>
            </a:r>
            <a:r>
              <a:rPr lang="en-US" dirty="0"/>
              <a:t> or </a:t>
            </a:r>
            <a:r>
              <a:rPr lang="en-US" b="1" dirty="0"/>
              <a:t>adults</a:t>
            </a:r>
            <a:r>
              <a:rPr lang="en-US" dirty="0"/>
              <a:t>.</a:t>
            </a:r>
          </a:p>
          <a:p>
            <a:r>
              <a:rPr lang="en-US" dirty="0"/>
              <a:t>Classes in each category are mutually exclusive.</a:t>
            </a:r>
          </a:p>
          <a:p>
            <a:r>
              <a:rPr lang="en-US" dirty="0"/>
              <a:t>Classes </a:t>
            </a:r>
            <a:r>
              <a:rPr lang="en-US" i="1" dirty="0"/>
              <a:t>between</a:t>
            </a:r>
            <a:r>
              <a:rPr lang="en-US" dirty="0"/>
              <a:t> categories are not mutually exclusive.</a:t>
            </a:r>
          </a:p>
          <a:p>
            <a:pPr lvl="1"/>
            <a:r>
              <a:rPr lang="en-US" dirty="0"/>
              <a:t>Work can be: children's fiction, adult fiction, children's non-fiction, adult non-fiction.</a:t>
            </a:r>
          </a:p>
          <a:p>
            <a:r>
              <a:rPr lang="en-US" dirty="0"/>
              <a:t>Multi-label problems can be solved by training multiple binary classifiers.</a:t>
            </a:r>
          </a:p>
          <a:p>
            <a:pPr lvl="1"/>
            <a:r>
              <a:rPr lang="en-US" dirty="0"/>
              <a:t>Unless labels are correlated.</a:t>
            </a:r>
          </a:p>
          <a:p>
            <a:pPr lvl="1"/>
            <a:r>
              <a:rPr lang="en-US" dirty="0"/>
              <a:t>In written work example, train one model for category 1, another model for category 2.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E40BD00-F115-494D-A172-629BA898F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Multi-Label Classification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DA419299-792A-471B-95F2-FB62AAB95D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dirty="0"/>
              <a:t>Multi-label classification: </a:t>
            </a:r>
            <a:r>
              <a:rPr lang="en-US" dirty="0"/>
              <a:t>A classification scheme in which a data example is given more than one label.</a:t>
            </a:r>
          </a:p>
        </p:txBody>
      </p:sp>
    </p:spTree>
    <p:extLst>
      <p:ext uri="{BB962C8B-B14F-4D97-AF65-F5344CB8AC3E}">
        <p14:creationId xmlns:p14="http://schemas.microsoft.com/office/powerpoint/2010/main" val="28768546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082FFE2-50DE-4EB5-95E8-A167A462D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9</a:t>
            </a:fld>
            <a:endParaRPr lang="en-US" dirty="0"/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97A82598-D214-464D-A790-73FD934759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Classes are mutually exclusive.</a:t>
            </a:r>
          </a:p>
          <a:p>
            <a:pPr lvl="1"/>
            <a:r>
              <a:rPr lang="en-US" dirty="0"/>
              <a:t>Example cannot belong to class A and B and C.</a:t>
            </a:r>
          </a:p>
          <a:p>
            <a:pPr lvl="1"/>
            <a:r>
              <a:rPr lang="en-US" dirty="0"/>
              <a:t>Example must belong to A </a:t>
            </a:r>
            <a:r>
              <a:rPr lang="en-US" i="1" dirty="0"/>
              <a:t>or</a:t>
            </a:r>
            <a:r>
              <a:rPr lang="en-US" dirty="0"/>
              <a:t> B </a:t>
            </a:r>
            <a:r>
              <a:rPr lang="en-US" i="1" dirty="0"/>
              <a:t>or</a:t>
            </a:r>
            <a:r>
              <a:rPr lang="en-US" dirty="0"/>
              <a:t> C.</a:t>
            </a:r>
          </a:p>
          <a:p>
            <a:r>
              <a:rPr lang="en-US" dirty="0"/>
              <a:t>Classifying fictional works based on genre:</a:t>
            </a:r>
          </a:p>
          <a:p>
            <a:pPr lvl="1"/>
            <a:r>
              <a:rPr lang="en-US" b="1" dirty="0"/>
              <a:t>Horror</a:t>
            </a:r>
          </a:p>
          <a:p>
            <a:pPr lvl="1"/>
            <a:r>
              <a:rPr lang="en-US" b="1" dirty="0"/>
              <a:t>Fantasy</a:t>
            </a:r>
          </a:p>
          <a:p>
            <a:pPr lvl="1"/>
            <a:r>
              <a:rPr lang="en-US" b="1" dirty="0"/>
              <a:t>Romance</a:t>
            </a:r>
          </a:p>
          <a:p>
            <a:pPr lvl="1"/>
            <a:r>
              <a:rPr lang="en-US" dirty="0"/>
              <a:t>Etc.</a:t>
            </a:r>
          </a:p>
          <a:p>
            <a:r>
              <a:rPr lang="en-US" dirty="0"/>
              <a:t>A work is either horror or some other non-horror type; it cannot be both.</a:t>
            </a:r>
          </a:p>
          <a:p>
            <a:r>
              <a:rPr lang="en-US" dirty="0"/>
              <a:t>Such problems require a unique approach.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E40BD00-F115-494D-A172-629BA898F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Multi-Class Classification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3810035E-D407-4DFF-981F-38FD87EE42B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dirty="0"/>
              <a:t>Multi-class classification: </a:t>
            </a:r>
            <a:r>
              <a:rPr lang="en-US" dirty="0"/>
              <a:t>A classification scheme in which a data example is placed within a single class among three or more choices.</a:t>
            </a:r>
          </a:p>
        </p:txBody>
      </p:sp>
    </p:spTree>
    <p:extLst>
      <p:ext uri="{BB962C8B-B14F-4D97-AF65-F5344CB8AC3E}">
        <p14:creationId xmlns:p14="http://schemas.microsoft.com/office/powerpoint/2010/main" val="201125387"/>
      </p:ext>
    </p:extLst>
  </p:cSld>
  <p:clrMapOvr>
    <a:masterClrMapping/>
  </p:clrMapOvr>
</p:sld>
</file>

<file path=ppt/theme/theme1.xml><?xml version="1.0" encoding="utf-8"?>
<a:theme xmlns:a="http://schemas.openxmlformats.org/drawingml/2006/main" name="1_CNX">
  <a:themeElements>
    <a:clrScheme name="CNX 1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9DDC"/>
      </a:accent1>
      <a:accent2>
        <a:srgbClr val="1D76BB"/>
      </a:accent2>
      <a:accent3>
        <a:srgbClr val="F05323"/>
      </a:accent3>
      <a:accent4>
        <a:srgbClr val="1D3764"/>
      </a:accent4>
      <a:accent5>
        <a:srgbClr val="C1C5C9"/>
      </a:accent5>
      <a:accent6>
        <a:srgbClr val="009DDC"/>
      </a:accent6>
      <a:hlink>
        <a:srgbClr val="009DDC"/>
      </a:hlink>
      <a:folHlink>
        <a:srgbClr val="009DDC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28575" cap="flat" cmpd="sng" algn="ctr">
          <a:solidFill>
            <a:srgbClr val="FF0000"/>
          </a:solidFill>
          <a:prstDash val="solid"/>
        </a:ln>
        <a:effectLst/>
      </a:spPr>
      <a:bodyPr rtlCol="0" anchor="ctr"/>
      <a:lstStyle>
        <a:defPPr algn="ctr" defTabSz="914400">
          <a:defRPr sz="1100" b="1" kern="0" dirty="0" err="1" smtClean="0">
            <a:solidFill>
              <a:srgbClr val="FF0000"/>
            </a:solidFill>
            <a:latin typeface="Arial"/>
          </a:defRPr>
        </a:defPPr>
      </a:lstStyle>
    </a:spDef>
    <a:lnDef>
      <a:spPr>
        <a:ln w="19050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NX OV Template 2021" id="{1BF9BA27-2BA5-46CF-9109-DB49F2DEDA24}" vid="{21BF752C-A7B0-49D2-9D19-553DD9AA7ED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2826</TotalTime>
  <Words>5018</Words>
  <Application>Microsoft Office PowerPoint</Application>
  <PresentationFormat>On-screen Show (4:3)</PresentationFormat>
  <Paragraphs>953</Paragraphs>
  <Slides>74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74</vt:i4>
      </vt:variant>
    </vt:vector>
  </HeadingPairs>
  <TitlesOfParts>
    <vt:vector size="79" baseType="lpstr">
      <vt:lpstr>Arial</vt:lpstr>
      <vt:lpstr>Calibri</vt:lpstr>
      <vt:lpstr>Cambria Math</vt:lpstr>
      <vt:lpstr>Courier New</vt:lpstr>
      <vt:lpstr>1_CNX</vt:lpstr>
      <vt:lpstr>Developing Classification Models</vt:lpstr>
      <vt:lpstr>PowerPoint Presentation</vt:lpstr>
      <vt:lpstr>You Are Here (Process, Analyze, Train Models)</vt:lpstr>
      <vt:lpstr>Binary Classification</vt:lpstr>
      <vt:lpstr>Logistic Regression</vt:lpstr>
      <vt:lpstr>Logistic Function</vt:lpstr>
      <vt:lpstr>Decision Boundary</vt:lpstr>
      <vt:lpstr>Multi-Label Classification</vt:lpstr>
      <vt:lpstr>Multi-Class Classification</vt:lpstr>
      <vt:lpstr>Multinomial Logistic Regression</vt:lpstr>
      <vt:lpstr>Guidelines for Training Logistic Regression Models</vt:lpstr>
      <vt:lpstr>PowerPoint Presentation</vt:lpstr>
      <vt:lpstr>k-Nearest Neighbor (k-NN) (Slide 1 of 2)</vt:lpstr>
      <vt:lpstr>k-Nearest Neighbor (k-NN) (Slide 2 of 2)</vt:lpstr>
      <vt:lpstr>k Determination (Slide 1 of 2)</vt:lpstr>
      <vt:lpstr>k Determination (Slide 2 of 2)</vt:lpstr>
      <vt:lpstr>Guidelines for Training k-NN Models</vt:lpstr>
      <vt:lpstr>PowerPoint Presentation</vt:lpstr>
      <vt:lpstr>Support-Vector Machines (SVMs)</vt:lpstr>
      <vt:lpstr>SVMs for Linear Classification (Slide 1 of 2)</vt:lpstr>
      <vt:lpstr>SVMs for Linear Classification (Slide 2 of 2)</vt:lpstr>
      <vt:lpstr>Hard-Margin Classification (Slide 1 of 2)</vt:lpstr>
      <vt:lpstr>Hard-Margin Classification (Slide 2 of 2)</vt:lpstr>
      <vt:lpstr>Soft-Margin Classification</vt:lpstr>
      <vt:lpstr>Guidelines for Training SVM Classification Models</vt:lpstr>
      <vt:lpstr>PowerPoint Presentation</vt:lpstr>
      <vt:lpstr>Naïve Bayes</vt:lpstr>
      <vt:lpstr>Naïve Bayes Example (Slide 1 of 2)</vt:lpstr>
      <vt:lpstr>Naïve Bayes Example (Slide 2 of 2)</vt:lpstr>
      <vt:lpstr>Naïve Bayes Classification Characteristics</vt:lpstr>
      <vt:lpstr>Guidelines for Training Naïve Bayes Models</vt:lpstr>
      <vt:lpstr>PowerPoint Presentation</vt:lpstr>
      <vt:lpstr>Decision Tree</vt:lpstr>
      <vt:lpstr>Classification and Regression Tree (CART)</vt:lpstr>
      <vt:lpstr>Gini Index Example (Slide 1 of 3)</vt:lpstr>
      <vt:lpstr>Gini Index Example (Slide 2 of 3)</vt:lpstr>
      <vt:lpstr>Gini Index Example (Slide 3 of 3)</vt:lpstr>
      <vt:lpstr>Customer Retention Example Tree</vt:lpstr>
      <vt:lpstr>CART Hyperparameters</vt:lpstr>
      <vt:lpstr>Pruning</vt:lpstr>
      <vt:lpstr>Ensemble Learning</vt:lpstr>
      <vt:lpstr>Random Forest</vt:lpstr>
      <vt:lpstr>Gradient Boosting</vt:lpstr>
      <vt:lpstr>Gradient Boosting: Residuals (Slide 1 of 2)</vt:lpstr>
      <vt:lpstr>Gradient Boosting: Residuals (Slide 2 of 2)</vt:lpstr>
      <vt:lpstr>Gradient Boosting: Estimations</vt:lpstr>
      <vt:lpstr>Guidelines for Training Classification Decision Trees and Ensemble Models</vt:lpstr>
      <vt:lpstr>PowerPoint Presentation</vt:lpstr>
      <vt:lpstr>Hyperparameter Optimization</vt:lpstr>
      <vt:lpstr>Grid Search</vt:lpstr>
      <vt:lpstr>Randomized Search</vt:lpstr>
      <vt:lpstr>Bayesian Optimization</vt:lpstr>
      <vt:lpstr>Guidelines for Tuning Classification Models</vt:lpstr>
      <vt:lpstr>PowerPoint Presentation</vt:lpstr>
      <vt:lpstr>PowerPoint Presentation</vt:lpstr>
      <vt:lpstr>Evaluation Metrics</vt:lpstr>
      <vt:lpstr>Classification Model Performance</vt:lpstr>
      <vt:lpstr>Considerations When Choosing Classification Metrics</vt:lpstr>
      <vt:lpstr>Confusion Matrix</vt:lpstr>
      <vt:lpstr>Accuracy</vt:lpstr>
      <vt:lpstr>Precision</vt:lpstr>
      <vt:lpstr>Recall</vt:lpstr>
      <vt:lpstr>Precision–Recall Tradeoff</vt:lpstr>
      <vt:lpstr>F₁ Score</vt:lpstr>
      <vt:lpstr>Specificity</vt:lpstr>
      <vt:lpstr>Receiver Operating Characteristic (ROC) Curve</vt:lpstr>
      <vt:lpstr>Thresholds (Slide 1 of 2)</vt:lpstr>
      <vt:lpstr>Thresholds (Slide 2 of 2)</vt:lpstr>
      <vt:lpstr>Area Under Curve (AUC)</vt:lpstr>
      <vt:lpstr>Learning Curve (Evaluating Data Examples)</vt:lpstr>
      <vt:lpstr>Learning Curve (Evaluating Bias and Variance)</vt:lpstr>
      <vt:lpstr>Guidelines for Evaluating Classification Models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Developing Classification Models</dc:title>
  <dc:creator>Jason P Nufryk</dc:creator>
  <cp:lastModifiedBy>Jason Nufryk</cp:lastModifiedBy>
  <cp:revision>134</cp:revision>
  <dcterms:created xsi:type="dcterms:W3CDTF">2021-01-14T14:04:42Z</dcterms:created>
  <dcterms:modified xsi:type="dcterms:W3CDTF">2021-05-13T14:34:07Z</dcterms:modified>
</cp:coreProperties>
</file>