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3" r:id="rId1"/>
  </p:sldMasterIdLst>
  <p:notesMasterIdLst>
    <p:notesMasterId r:id="rId46"/>
  </p:notesMasterIdLst>
  <p:handoutMasterIdLst>
    <p:handoutMasterId r:id="rId47"/>
  </p:handoutMasterIdLst>
  <p:sldIdLst>
    <p:sldId id="457" r:id="rId2"/>
    <p:sldId id="460" r:id="rId3"/>
    <p:sldId id="532" r:id="rId4"/>
    <p:sldId id="471" r:id="rId5"/>
    <p:sldId id="472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503" r:id="rId15"/>
    <p:sldId id="499" r:id="rId16"/>
    <p:sldId id="496" r:id="rId17"/>
    <p:sldId id="495" r:id="rId18"/>
    <p:sldId id="504" r:id="rId19"/>
    <p:sldId id="500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505" r:id="rId28"/>
    <p:sldId id="462" r:id="rId29"/>
    <p:sldId id="481" r:id="rId30"/>
    <p:sldId id="470" r:id="rId31"/>
    <p:sldId id="467" r:id="rId32"/>
    <p:sldId id="468" r:id="rId33"/>
    <p:sldId id="469" r:id="rId34"/>
    <p:sldId id="497" r:id="rId35"/>
    <p:sldId id="506" r:id="rId36"/>
    <p:sldId id="501" r:id="rId37"/>
    <p:sldId id="461" r:id="rId38"/>
    <p:sldId id="463" r:id="rId39"/>
    <p:sldId id="464" r:id="rId40"/>
    <p:sldId id="465" r:id="rId41"/>
    <p:sldId id="466" r:id="rId42"/>
    <p:sldId id="498" r:id="rId43"/>
    <p:sldId id="502" r:id="rId44"/>
    <p:sldId id="459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Vorenkamp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DD"/>
    <a:srgbClr val="1B3764"/>
    <a:srgbClr val="01A1DD"/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164" autoAdjust="0"/>
    <p:restoredTop sz="96357" autoAdjust="0"/>
  </p:normalViewPr>
  <p:slideViewPr>
    <p:cSldViewPr snapToGrid="0">
      <p:cViewPr varScale="1">
        <p:scale>
          <a:sx n="164" d="100"/>
          <a:sy n="164" d="100"/>
        </p:scale>
        <p:origin x="1596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327"/>
    </p:cViewPr>
  </p:sorterViewPr>
  <p:notesViewPr>
    <p:cSldViewPr snapToGrid="0">
      <p:cViewPr varScale="1">
        <p:scale>
          <a:sx n="81" d="100"/>
          <a:sy n="81" d="100"/>
        </p:scale>
        <p:origin x="205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5/13/2021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13135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Course/Lesson outline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1FCA484-90F5-4C80-A5AF-6095AFAFD8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5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 Blank for Fig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11A1732-E019-4B7E-8DB8-A1B97165E6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9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with 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2121408"/>
            <a:ext cx="8460150" cy="401320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ED50CB8A-6B60-044F-87D5-5441D94268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B6CC00F-6FB1-49C5-85F6-9A9DF972F5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94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0FABA5-3959-4ECC-BCAF-965B5087E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4" name="Picture 100" descr="book">
            <a:extLst>
              <a:ext uri="{FF2B5EF4-FFF2-40B4-BE49-F238E27FC236}">
                <a16:creationId xmlns:a16="http://schemas.microsoft.com/office/drawing/2014/main" id="{C25255A9-7AEB-4215-B5D7-DAB4FE55BF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A169CA63-D23E-4494-8445-3335F13F19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919B9C0-6064-40CC-A66B-EC7BD9BEFEC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19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2B6BB9-2A3D-DF4A-9060-5A45A706EC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8352" y="5340096"/>
            <a:ext cx="1411636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80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28B54-DCF8-48E1-A25A-E747ACAB1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Activity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F42795-A8F6-F84B-8E22-F8D65AD9D2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28024" y="2574545"/>
            <a:ext cx="3087952" cy="1920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B28057-63C9-9D40-BE6D-F4769F21FF68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Activity</a:t>
            </a:r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647D7577-F081-4B08-ABEF-CE8F1F8AA2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5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28B6A3-652F-4FE1-B5B0-822F9838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13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15AE6-89DC-4B00-95C2-C09677B47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" y="4512820"/>
            <a:ext cx="8001000" cy="61118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Activity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9395E-254B-4DF4-AD8F-137598C79946}"/>
              </a:ext>
            </a:extLst>
          </p:cNvPr>
          <p:cNvSpPr txBox="1"/>
          <p:nvPr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Activity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E749B-ABEB-48F3-9D2B-5E513D86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3F9B4B-4A9B-A240-A5BF-BAF1522CD42D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Activity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A24C80-8B44-0248-B261-01FD44A26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05920" y="2574545"/>
            <a:ext cx="3532160" cy="192024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067BA05B-1CFA-4307-8AAD-4B8F6F469A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4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1B051-CC06-447C-AEEE-4E1DE7CB3684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Reflective 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1B1AC-8EF9-494A-854A-0DEAAC0343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75200" y="4622800"/>
            <a:ext cx="4368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07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42888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057AC0A-1609-477A-9A99-D36B0A2CCC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2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79387D-9BE2-4A19-9DB3-EA5D808DAF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6D59A8F-E744-4482-BF05-F93078169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marL="0" indent="0">
              <a:buNone/>
              <a:defRPr sz="4000" b="1" cap="all" baseline="0">
                <a:solidFill>
                  <a:srgbClr val="1B3764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topic title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3D57EB6-E166-43CD-BC52-18BDC7A9C6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15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No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193AA2-F1FD-415B-809F-52E7D4576B38}"/>
              </a:ext>
            </a:extLst>
          </p:cNvPr>
          <p:cNvSpPr/>
          <p:nvPr userDrawn="1"/>
        </p:nvSpPr>
        <p:spPr>
          <a:xfrm>
            <a:off x="0" y="0"/>
            <a:ext cx="9144000" cy="979749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85312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94C81C2-694D-4D7D-A77E-22E73EEB40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76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F0D55ED0-191B-4BA1-8528-2328CD4D31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980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2A8D8C1-DE20-4D91-979A-11122A90A8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46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972" y="107462"/>
            <a:ext cx="7797800" cy="820616"/>
          </a:xfrm>
        </p:spPr>
        <p:txBody>
          <a:bodyPr anchor="ctr" anchorCtr="0">
            <a:no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31FEB7CC-137A-4C5B-8F39-14D07259D9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91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95690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3691"/>
            <a:ext cx="5486400" cy="3770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523642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F2C6B86-13F5-4C36-9B79-F57E92D450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454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54B8F8A-79DB-433A-9067-F18F39587E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93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1211385"/>
            <a:ext cx="2057400" cy="4914778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1385"/>
            <a:ext cx="6019800" cy="49147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06CA71C-EF28-4536-B2C7-C011582E7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126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579387D-9BE2-4A19-9DB3-EA5D808DAF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2313" y="2906713"/>
            <a:ext cx="7772400" cy="150018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6D59A8F-E744-4482-BF05-F930781695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marL="0" indent="0">
              <a:buNone/>
              <a:defRPr sz="4000" b="1" cap="all" baseline="0">
                <a:solidFill>
                  <a:srgbClr val="1B3764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topic title</a:t>
            </a:r>
          </a:p>
        </p:txBody>
      </p:sp>
    </p:spTree>
    <p:extLst>
      <p:ext uri="{BB962C8B-B14F-4D97-AF65-F5344CB8AC3E}">
        <p14:creationId xmlns:p14="http://schemas.microsoft.com/office/powerpoint/2010/main" val="18380867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lossary Term Blank for Fig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13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D455180-5821-4BCF-BC5B-696BECC6CE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455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lossary Term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0FABA5-3959-4ECC-BCAF-965B5087E8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4" name="Picture 100" descr="book">
            <a:extLst>
              <a:ext uri="{FF2B5EF4-FFF2-40B4-BE49-F238E27FC236}">
                <a16:creationId xmlns:a16="http://schemas.microsoft.com/office/drawing/2014/main" id="{C25255A9-7AEB-4215-B5D7-DAB4FE55BF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374" y="2057400"/>
            <a:ext cx="1299252" cy="11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A169CA63-D23E-4494-8445-3335F13F19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0"/>
            <a:ext cx="77724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</p:spTree>
    <p:extLst>
      <p:ext uri="{BB962C8B-B14F-4D97-AF65-F5344CB8AC3E}">
        <p14:creationId xmlns:p14="http://schemas.microsoft.com/office/powerpoint/2010/main" val="35868926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Activity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28B6A3-652F-4FE1-B5B0-822F9838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5231" y="5341937"/>
            <a:ext cx="1416844" cy="8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393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9B97F-4B6B-4623-8514-D7FD629FE2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1925" y="1302039"/>
            <a:ext cx="8460150" cy="4525963"/>
          </a:xfrm>
        </p:spPr>
        <p:txBody>
          <a:bodyPr/>
          <a:lstStyle>
            <a:lvl1pPr>
              <a:spcAft>
                <a:spcPts val="2400"/>
              </a:spcAft>
              <a:buFont typeface="+mj-lt"/>
              <a:buAutoNum type="arabicPeriod"/>
              <a:defRPr sz="2000"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Insert Question #1</a:t>
            </a:r>
          </a:p>
          <a:p>
            <a:pPr lvl="0"/>
            <a:r>
              <a:rPr lang="en-US" dirty="0"/>
              <a:t>Insert Question #2</a:t>
            </a:r>
          </a:p>
          <a:p>
            <a:pPr lvl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1B051-CC06-447C-AEEE-4E1DE7CB3684}"/>
              </a:ext>
            </a:extLst>
          </p:cNvPr>
          <p:cNvSpPr txBox="1"/>
          <p:nvPr userDrawn="1"/>
        </p:nvSpPr>
        <p:spPr>
          <a:xfrm>
            <a:off x="341925" y="291741"/>
            <a:ext cx="788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</a:rPr>
              <a:t>Reflective 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1B1AC-8EF9-494A-854A-0DEAAC0343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75200" y="4622800"/>
            <a:ext cx="43688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2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0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6880241-CC2C-4B05-A31C-B6047777B3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38350D3-45BC-4BEE-AAE7-B1F307232D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3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BA05DDA4-54B2-4BF1-9DB5-2F786958A8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2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528"/>
            <a:ext cx="8460150" cy="438912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15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938528"/>
            <a:ext cx="8460150" cy="438912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1060704"/>
            <a:ext cx="6934200" cy="762000"/>
          </a:xfrm>
        </p:spPr>
        <p:txBody>
          <a:bodyPr/>
          <a:lstStyle>
            <a:lvl1pPr marL="0" indent="0" algn="l" defTabSz="457200" rtl="0" eaLnBrk="1" latinLnBrk="0" hangingPunct="1">
              <a:spcBef>
                <a:spcPts val="8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pic>
        <p:nvPicPr>
          <p:cNvPr id="9" name="Picture 100" descr="book">
            <a:extLst>
              <a:ext uri="{FF2B5EF4-FFF2-40B4-BE49-F238E27FC236}">
                <a16:creationId xmlns:a16="http://schemas.microsoft.com/office/drawing/2014/main" id="{88DFBDBB-1DC9-7A47-9BD6-91E3930C28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3272"/>
            <a:ext cx="867375" cy="75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0C938678-C96C-46F0-B747-1024A3A87F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31" y="6242538"/>
            <a:ext cx="2987900" cy="7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8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69768C-8B2A-48B2-B74C-906E19461848}"/>
              </a:ext>
            </a:extLst>
          </p:cNvPr>
          <p:cNvSpPr/>
          <p:nvPr userDrawn="1"/>
        </p:nvSpPr>
        <p:spPr>
          <a:xfrm>
            <a:off x="0" y="-1"/>
            <a:ext cx="9144000" cy="948583"/>
          </a:xfrm>
          <a:prstGeom prst="rect">
            <a:avLst/>
          </a:prstGeom>
          <a:solidFill>
            <a:srgbClr val="28426C"/>
          </a:solidFill>
          <a:ln>
            <a:solidFill>
              <a:srgbClr val="284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1307130"/>
            <a:ext cx="8460152" cy="4935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2806" y="645563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C4C4C4"/>
                </a:solidFill>
                <a:latin typeface="Arial"/>
                <a:cs typeface="Arial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160BDD-7155-D744-B749-9730458604AD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4C4C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Copyright © 2021 CertNexus,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087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  <p:sldLayoutId id="2147483970" r:id="rId17"/>
    <p:sldLayoutId id="2147483971" r:id="rId18"/>
    <p:sldLayoutId id="2147483972" r:id="rId19"/>
    <p:sldLayoutId id="2147483973" r:id="rId20"/>
    <p:sldLayoutId id="2147483974" r:id="rId21"/>
    <p:sldLayoutId id="2147483975" r:id="rId22"/>
    <p:sldLayoutId id="2147483976" r:id="rId23"/>
    <p:sldLayoutId id="2147483977" r:id="rId24"/>
    <p:sldLayoutId id="2147483978" r:id="rId25"/>
    <p:sldLayoutId id="2147483979" r:id="rId26"/>
    <p:sldLayoutId id="2147483980" r:id="rId27"/>
    <p:sldLayoutId id="2147483948" r:id="rId28"/>
    <p:sldLayoutId id="2147483949" r:id="rId29"/>
    <p:sldLayoutId id="2147483951" r:id="rId30"/>
    <p:sldLayoutId id="2147483936" r:id="rId31"/>
    <p:sldLayoutId id="2147483939" r:id="rId3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4AC283-F536-42B1-A1E3-F76FF8BA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0546D-9B02-42D7-8969-2E87BD060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and Tune Regression Models</a:t>
            </a:r>
          </a:p>
          <a:p>
            <a:r>
              <a:rPr lang="en-US" dirty="0"/>
              <a:t>Evaluate Regression Models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112236-7F32-4E9B-8EE0-F1C71B8C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3615331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C6257-6500-494A-9C50-C1E06E42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Machine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979FF2-8C33-40DD-8738-6124A429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03C979C-80C5-46CA-A7DC-4C62626183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034" y="3128915"/>
                <a:ext cx="8528522" cy="31806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marR="0" indent="-3429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9DDC"/>
                  </a:buClr>
                  <a:buSzTx/>
                  <a:buFont typeface="Arial"/>
                  <a:buChar char="•"/>
                  <a:tabLst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marR="0" indent="-28575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9DDC"/>
                  </a:buClr>
                  <a:buSzTx/>
                  <a:buFont typeface="Arial"/>
                  <a:buChar char="•"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009DDC"/>
                  </a:buClr>
                  <a:buSzTx/>
                  <a:buFont typeface="Arial"/>
                  <a:buChar char="•"/>
                  <a:tabLst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Linear regression algorithm finds error/cost.</a:t>
                </a:r>
              </a:p>
              <a:p>
                <a:pPr lvl="1"/>
                <a:r>
                  <a:rPr lang="en-US" dirty="0"/>
                  <a:t>Difference between input training data and estimative line fit that the model generates.</a:t>
                </a:r>
              </a:p>
              <a:p>
                <a:r>
                  <a:rPr lang="en-US" dirty="0"/>
                  <a:t>Each feature will have a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the model must solve for.</a:t>
                </a:r>
              </a:p>
              <a:p>
                <a:pPr lvl="1"/>
                <a:r>
                  <a:rPr lang="en-US" dirty="0"/>
                  <a:t>What model "learns," just like in logistic regression.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03C979C-80C5-46CA-A7DC-4C6262618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4" y="3128915"/>
                <a:ext cx="8528522" cy="3180653"/>
              </a:xfrm>
              <a:prstGeom prst="rect">
                <a:avLst/>
              </a:prstGeom>
              <a:blipFill>
                <a:blip r:embed="rId2"/>
                <a:stretch>
                  <a:fillRect l="-429" t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266E5A-AFD4-4AB8-9A2F-8B4E89B620CF}"/>
              </a:ext>
            </a:extLst>
          </p:cNvPr>
          <p:cNvSpPr/>
          <p:nvPr/>
        </p:nvSpPr>
        <p:spPr>
          <a:xfrm>
            <a:off x="562406" y="1215964"/>
            <a:ext cx="2133600" cy="1771651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Text Box 307">
            <a:extLst>
              <a:ext uri="{FF2B5EF4-FFF2-40B4-BE49-F238E27FC236}">
                <a16:creationId xmlns:a16="http://schemas.microsoft.com/office/drawing/2014/main" id="{58825AB8-A94A-4C07-9BF6-1558813B6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5583" y="1136062"/>
            <a:ext cx="6206973" cy="159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914400" eaLnBrk="1" hangingPunct="1">
              <a:spcBef>
                <a:spcPct val="50000"/>
              </a:spcBef>
              <a:defRPr/>
            </a:pP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Linear regression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—Provides a basic linear model in machine learning.</a:t>
            </a:r>
          </a:p>
          <a:p>
            <a:pPr lvl="0" defTabSz="914400" eaLnBrk="1" hangingPunct="1">
              <a:spcBef>
                <a:spcPct val="50000"/>
              </a:spcBef>
              <a:defRPr/>
            </a:pP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Where:</a:t>
            </a:r>
          </a:p>
          <a:p>
            <a:pPr marL="285750" lvl="0" indent="-285750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ŷ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the variable you're trying to estimate (the dependent variable).</a:t>
            </a:r>
          </a:p>
          <a:p>
            <a:pPr marL="285750" lvl="0" indent="-285750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θ</a:t>
            </a:r>
            <a:r>
              <a:rPr lang="en-US" sz="1300" kern="0" baseline="-25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0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the intercept (equivalent to </a:t>
            </a: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in the linear equation).</a:t>
            </a:r>
          </a:p>
          <a:p>
            <a:pPr marL="285750" lvl="0" indent="-285750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θ</a:t>
            </a:r>
            <a:r>
              <a:rPr lang="en-US" sz="1300" kern="0" baseline="-25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/>
              </a:rPr>
              <a:t>1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a model parameter (equivalent to </a:t>
            </a: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in the linear equation). </a:t>
            </a:r>
          </a:p>
          <a:p>
            <a:pPr marL="285750" lvl="0" indent="-285750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the independent variable of interest—the features you'd extract and pass into the model.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9E75A3-85C2-4E5D-B02B-B72D748BE7D4}"/>
                  </a:ext>
                </a:extLst>
              </p:cNvPr>
              <p:cNvSpPr txBox="1"/>
              <p:nvPr/>
            </p:nvSpPr>
            <p:spPr>
              <a:xfrm>
                <a:off x="846299" y="1344103"/>
                <a:ext cx="15658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cy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l-G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9E75A3-85C2-4E5D-B02B-B72D748BE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99" y="1344103"/>
                <a:ext cx="1565813" cy="276999"/>
              </a:xfrm>
              <a:prstGeom prst="rect">
                <a:avLst/>
              </a:prstGeom>
              <a:blipFill>
                <a:blip r:embed="rId3"/>
                <a:stretch>
                  <a:fillRect l="-1556" t="-2391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88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A8FA-3169-4F6D-B9E4-39864F14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Machine Learning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A8B2D4-B518-4F31-96DE-AC4DD52D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AD546B-073C-4127-B9C0-E9B570F77B06}"/>
              </a:ext>
            </a:extLst>
          </p:cNvPr>
          <p:cNvSpPr txBox="1">
            <a:spLocks/>
          </p:cNvSpPr>
          <p:nvPr/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TV price example:</a:t>
            </a:r>
          </a:p>
          <a:p>
            <a:pPr lvl="1"/>
            <a:r>
              <a:rPr lang="en-US" dirty="0"/>
              <a:t>Start by mapping a single feature, the TV's market lifespan, plugged into the formula as:</a:t>
            </a:r>
          </a:p>
          <a:p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  <a:p>
            <a:pPr lvl="1"/>
            <a:r>
              <a:rPr lang="en-US" dirty="0"/>
              <a:t>When you map this function to more features, you can evaluate the fit to a straight line. </a:t>
            </a:r>
          </a:p>
          <a:p>
            <a:pPr lvl="1"/>
            <a:r>
              <a:rPr lang="en-US" dirty="0"/>
              <a:t>If data fits to the line, that feature has a strong correlation with the prediction variable.</a:t>
            </a:r>
          </a:p>
          <a:p>
            <a:r>
              <a:rPr lang="en-US" dirty="0"/>
              <a:t>Linear regression is commonly used in supervised learning to estimate numerical values (the dependent variables) that increase or decrease based on multiple features (the independent variables).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AE613D-2F3D-4D90-BCFB-F0D7867E721B}"/>
              </a:ext>
            </a:extLst>
          </p:cNvPr>
          <p:cNvSpPr/>
          <p:nvPr/>
        </p:nvSpPr>
        <p:spPr>
          <a:xfrm>
            <a:off x="2436339" y="1998987"/>
            <a:ext cx="4271323" cy="538491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FA98D4-41C4-46BE-A24D-1E373D0AF226}"/>
                  </a:ext>
                </a:extLst>
              </p:cNvPr>
              <p:cNvSpPr txBox="1"/>
              <p:nvPr/>
            </p:nvSpPr>
            <p:spPr>
              <a:xfrm>
                <a:off x="2753186" y="2120255"/>
                <a:ext cx="3694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TV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price</m:t>
                      </m:r>
                      <m:r>
                        <a:rPr lang="cy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l-G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time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on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market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FA98D4-41C4-46BE-A24D-1E373D0AF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186" y="2120255"/>
                <a:ext cx="3694024" cy="276999"/>
              </a:xfrm>
              <a:prstGeom prst="rect">
                <a:avLst/>
              </a:prstGeom>
              <a:blipFill>
                <a:blip r:embed="rId2"/>
                <a:stretch>
                  <a:fillRect l="-1155" r="-132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22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145D-2D00-488F-8C5F-12C8F3E1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in Linear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492E6C-8211-4534-A8D2-2843E337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0441C-902E-439F-BC41-A6360E2D0637}"/>
              </a:ext>
            </a:extLst>
          </p:cNvPr>
          <p:cNvSpPr txBox="1">
            <a:spLocks/>
          </p:cNvSpPr>
          <p:nvPr/>
        </p:nvSpPr>
        <p:spPr>
          <a:xfrm>
            <a:off x="494034" y="2311247"/>
            <a:ext cx="8528522" cy="3998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simplicity's sake, consider how these matrices would be filled in using just the last two points of the TV price dataset: (112, 405.99) and (120, 299.99).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applying the inverse matrix: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plugging in the last two points of the dataset: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6DAA24-78E8-4DDB-8503-328440C418D0}"/>
              </a:ext>
            </a:extLst>
          </p:cNvPr>
          <p:cNvSpPr/>
          <p:nvPr/>
        </p:nvSpPr>
        <p:spPr>
          <a:xfrm>
            <a:off x="562406" y="1215965"/>
            <a:ext cx="4297010" cy="994576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Text Box 307">
            <a:extLst>
              <a:ext uri="{FF2B5EF4-FFF2-40B4-BE49-F238E27FC236}">
                <a16:creationId xmlns:a16="http://schemas.microsoft.com/office/drawing/2014/main" id="{7E0C084D-D470-422E-82A3-A3F3191F3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6323" y="1144940"/>
            <a:ext cx="406072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914400" eaLnBrk="1" hangingPunct="1">
              <a:spcBef>
                <a:spcPct val="50000"/>
              </a:spcBef>
              <a:defRPr/>
            </a:pP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Single-parameter linear model equation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—Represents linear equations for each value of </a:t>
            </a: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and </a:t>
            </a: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in a dataset.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DC239B6-9D20-4A32-9DC7-364C79766A3E}"/>
              </a:ext>
            </a:extLst>
          </p:cNvPr>
          <p:cNvSpPr/>
          <p:nvPr/>
        </p:nvSpPr>
        <p:spPr>
          <a:xfrm>
            <a:off x="933516" y="2912746"/>
            <a:ext cx="4652373" cy="637528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5D8639-A3AA-4EE0-8B80-EA5886B5FC8E}"/>
                  </a:ext>
                </a:extLst>
              </p:cNvPr>
              <p:cNvSpPr txBox="1"/>
              <p:nvPr/>
            </p:nvSpPr>
            <p:spPr>
              <a:xfrm>
                <a:off x="664824" y="1299252"/>
                <a:ext cx="1997726" cy="7793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5D8639-A3AA-4EE0-8B80-EA5886B5F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24" y="1299252"/>
                <a:ext cx="1997726" cy="779381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CECD26-96E0-4981-975B-FD0F337708C3}"/>
                  </a:ext>
                </a:extLst>
              </p:cNvPr>
              <p:cNvSpPr txBox="1"/>
              <p:nvPr/>
            </p:nvSpPr>
            <p:spPr>
              <a:xfrm>
                <a:off x="1002987" y="2951248"/>
                <a:ext cx="2579616" cy="519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405.99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299.99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120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CECD26-96E0-4981-975B-FD0F33770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987" y="2951248"/>
                <a:ext cx="2579616" cy="519373"/>
              </a:xfrm>
              <a:prstGeom prst="rect">
                <a:avLst/>
              </a:prstGeom>
              <a:blipFill>
                <a:blip r:embed="rId3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D72380-EA92-4635-BB75-2B1D3FBF1CF0}"/>
              </a:ext>
            </a:extLst>
          </p:cNvPr>
          <p:cNvSpPr/>
          <p:nvPr/>
        </p:nvSpPr>
        <p:spPr>
          <a:xfrm>
            <a:off x="933516" y="3905374"/>
            <a:ext cx="4652373" cy="977345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36A67A-A2B5-458C-9B56-C916A8349650}"/>
                  </a:ext>
                </a:extLst>
              </p:cNvPr>
              <p:cNvSpPr txBox="1"/>
              <p:nvPr/>
            </p:nvSpPr>
            <p:spPr>
              <a:xfrm>
                <a:off x="1052756" y="3920766"/>
                <a:ext cx="2192780" cy="934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36A67A-A2B5-458C-9B56-C916A8349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56" y="3920766"/>
                <a:ext cx="2192780" cy="934487"/>
              </a:xfrm>
              <a:prstGeom prst="rect">
                <a:avLst/>
              </a:prstGeom>
              <a:blipFill>
                <a:blip r:embed="rId4"/>
                <a:stretch>
                  <a:fillRect b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EAE8E51-28E7-4DBD-8B06-7348E29ED892}"/>
              </a:ext>
            </a:extLst>
          </p:cNvPr>
          <p:cNvSpPr/>
          <p:nvPr/>
        </p:nvSpPr>
        <p:spPr>
          <a:xfrm>
            <a:off x="933516" y="5253986"/>
            <a:ext cx="4652374" cy="676298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1DD20F-E628-4597-AAB1-B8C63F7E6202}"/>
                  </a:ext>
                </a:extLst>
              </p:cNvPr>
              <p:cNvSpPr txBox="1"/>
              <p:nvPr/>
            </p:nvSpPr>
            <p:spPr>
              <a:xfrm>
                <a:off x="930192" y="5313668"/>
                <a:ext cx="4655698" cy="519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0.125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0.125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405.99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299.99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1889.99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13.25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1DD20F-E628-4597-AAB1-B8C63F7E6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92" y="5313668"/>
                <a:ext cx="4655698" cy="5193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177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D3E7-A334-4C91-B7B3-76642E92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Equation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7C2032-7183-4C01-AE39-616CCCAD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68C0B3-F815-483A-ACD2-BB3DFDE02229}"/>
              </a:ext>
            </a:extLst>
          </p:cNvPr>
          <p:cNvSpPr txBox="1">
            <a:spLocks/>
          </p:cNvSpPr>
          <p:nvPr/>
        </p:nvSpPr>
        <p:spPr>
          <a:xfrm>
            <a:off x="341925" y="1198581"/>
            <a:ext cx="8460150" cy="49209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cannot take the inverse of a non-square matrix. </a:t>
            </a:r>
          </a:p>
          <a:p>
            <a:pPr lvl="1"/>
            <a:r>
              <a:rPr lang="en-US" dirty="0"/>
              <a:t>Problem: When you plug in 15 data points, you end up with a 15 × 2 matrix for the </a:t>
            </a:r>
            <a:r>
              <a:rPr lang="en-US" i="1" dirty="0"/>
              <a:t>x</a:t>
            </a:r>
            <a:r>
              <a:rPr lang="en-US" dirty="0"/>
              <a:t> values.</a:t>
            </a:r>
          </a:p>
          <a:p>
            <a:pPr lvl="1"/>
            <a:r>
              <a:rPr lang="en-US" dirty="0"/>
              <a:t>Solution: Take the pseudoinverse of the matrix.</a:t>
            </a:r>
          </a:p>
          <a:p>
            <a:r>
              <a:rPr lang="en-US" dirty="0"/>
              <a:t>Moore–Penrose Inverse.</a:t>
            </a:r>
          </a:p>
          <a:p>
            <a:pPr lvl="1"/>
            <a:r>
              <a:rPr lang="en-US" dirty="0"/>
              <a:t>Transposes the matrix of </a:t>
            </a:r>
            <a:r>
              <a:rPr lang="en-US" i="1" dirty="0"/>
              <a:t>x</a:t>
            </a:r>
            <a:r>
              <a:rPr lang="en-US" dirty="0"/>
              <a:t> values.</a:t>
            </a:r>
          </a:p>
          <a:p>
            <a:r>
              <a:rPr lang="en-US" dirty="0"/>
              <a:t>Normal equation takes this pseudoinverse.</a:t>
            </a:r>
          </a:p>
          <a:p>
            <a:pPr lvl="1"/>
            <a:r>
              <a:rPr lang="en-US" dirty="0"/>
              <a:t>A closed-form solution.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6CA79D-062A-4A73-9F72-E247FE4853CD}"/>
              </a:ext>
            </a:extLst>
          </p:cNvPr>
          <p:cNvSpPr/>
          <p:nvPr/>
        </p:nvSpPr>
        <p:spPr>
          <a:xfrm>
            <a:off x="899757" y="3577424"/>
            <a:ext cx="4827080" cy="2778988"/>
          </a:xfrm>
          <a:prstGeom prst="roundRect">
            <a:avLst>
              <a:gd name="adj" fmla="val 3812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A49CEB-2CDE-4854-A362-01729BA42004}"/>
                  </a:ext>
                </a:extLst>
              </p:cNvPr>
              <p:cNvSpPr txBox="1"/>
              <p:nvPr/>
            </p:nvSpPr>
            <p:spPr>
              <a:xfrm>
                <a:off x="1028825" y="3692156"/>
                <a:ext cx="926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A49CEB-2CDE-4854-A362-01729BA42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25" y="3692156"/>
                <a:ext cx="926857" cy="276999"/>
              </a:xfrm>
              <a:prstGeom prst="rect">
                <a:avLst/>
              </a:prstGeom>
              <a:blipFill>
                <a:blip r:embed="rId2"/>
                <a:stretch>
                  <a:fillRect l="-5921" r="-592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E465C0-7A18-4D3B-A717-EF8770FE7EC1}"/>
                  </a:ext>
                </a:extLst>
              </p:cNvPr>
              <p:cNvSpPr txBox="1"/>
              <p:nvPr/>
            </p:nvSpPr>
            <p:spPr>
              <a:xfrm>
                <a:off x="1028825" y="4921773"/>
                <a:ext cx="14679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E465C0-7A18-4D3B-A717-EF8770FE7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25" y="4921773"/>
                <a:ext cx="1467902" cy="276999"/>
              </a:xfrm>
              <a:prstGeom prst="rect">
                <a:avLst/>
              </a:prstGeom>
              <a:blipFill>
                <a:blip r:embed="rId3"/>
                <a:stretch>
                  <a:fillRect l="-3734" t="-4348" r="-332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887CAD-B1DA-492C-96F2-FB0887245132}"/>
                  </a:ext>
                </a:extLst>
              </p:cNvPr>
              <p:cNvSpPr txBox="1"/>
              <p:nvPr/>
            </p:nvSpPr>
            <p:spPr>
              <a:xfrm>
                <a:off x="1028825" y="5417917"/>
                <a:ext cx="34737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"/>
                          <m:endChr m:val=""/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887CAD-B1DA-492C-96F2-FB0887245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25" y="5417917"/>
                <a:ext cx="3473708" cy="276999"/>
              </a:xfrm>
              <a:prstGeom prst="rect">
                <a:avLst/>
              </a:prstGeom>
              <a:blipFill>
                <a:blip r:embed="rId4"/>
                <a:stretch>
                  <a:fillRect t="-4444" r="-105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6CD113-0598-4E7C-8153-80907118928D}"/>
                  </a:ext>
                </a:extLst>
              </p:cNvPr>
              <p:cNvSpPr txBox="1"/>
              <p:nvPr/>
            </p:nvSpPr>
            <p:spPr>
              <a:xfrm>
                <a:off x="1028825" y="5914060"/>
                <a:ext cx="1926297" cy="288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6CD113-0598-4E7C-8153-809071189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25" y="5914060"/>
                <a:ext cx="1926297" cy="288733"/>
              </a:xfrm>
              <a:prstGeom prst="rect">
                <a:avLst/>
              </a:prstGeom>
              <a:blipFill>
                <a:blip r:embed="rId5"/>
                <a:stretch>
                  <a:fillRect l="-1582" t="-16667" r="-1899" b="-2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307">
            <a:extLst>
              <a:ext uri="{FF2B5EF4-FFF2-40B4-BE49-F238E27FC236}">
                <a16:creationId xmlns:a16="http://schemas.microsoft.com/office/drawing/2014/main" id="{400F759C-C7B9-4F75-8F72-1A14FE394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4205" y="3659061"/>
            <a:ext cx="3230110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lvl="0" indent="-285750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b="1" kern="0" dirty="0">
                <a:solidFill>
                  <a:schemeClr val="bg1"/>
                </a:solidFill>
                <a:latin typeface="Calibri"/>
                <a:cs typeface="Calibri"/>
              </a:rPr>
              <a:t>θ</a:t>
            </a:r>
            <a:r>
              <a:rPr lang="en-US" sz="1300" kern="0" dirty="0">
                <a:solidFill>
                  <a:schemeClr val="bg1"/>
                </a:solidFill>
                <a:latin typeface="Calibri"/>
                <a:cs typeface="Calibri"/>
              </a:rPr>
              <a:t> is a matrix of the model parameters. </a:t>
            </a:r>
            <a:br>
              <a:rPr lang="en-US" sz="1300" kern="0" dirty="0">
                <a:solidFill>
                  <a:schemeClr val="bg1"/>
                </a:solidFill>
                <a:latin typeface="Calibri"/>
                <a:cs typeface="Calibri"/>
              </a:rPr>
            </a:br>
            <a:r>
              <a:rPr lang="en-US" sz="1300" kern="0" dirty="0">
                <a:solidFill>
                  <a:schemeClr val="bg1"/>
                </a:solidFill>
                <a:latin typeface="Calibri"/>
                <a:cs typeface="Calibri"/>
              </a:rPr>
              <a:t>(e.g., </a:t>
            </a:r>
            <a:r>
              <a:rPr lang="en-US" sz="1300" i="1" kern="0" dirty="0">
                <a:solidFill>
                  <a:schemeClr val="bg1"/>
                </a:solidFill>
                <a:latin typeface="Calibri"/>
                <a:cs typeface="Calibri"/>
              </a:rPr>
              <a:t>m</a:t>
            </a:r>
            <a:r>
              <a:rPr lang="en-US" sz="1300" kern="0" dirty="0">
                <a:solidFill>
                  <a:schemeClr val="bg1"/>
                </a:solidFill>
                <a:latin typeface="Calibri"/>
                <a:cs typeface="Calibri"/>
              </a:rPr>
              <a:t> and </a:t>
            </a:r>
            <a:r>
              <a:rPr lang="en-US" sz="1300" i="1" kern="0" dirty="0">
                <a:solidFill>
                  <a:schemeClr val="bg1"/>
                </a:solidFill>
                <a:latin typeface="Calibri"/>
                <a:cs typeface="Calibri"/>
              </a:rPr>
              <a:t>b</a:t>
            </a:r>
            <a:r>
              <a:rPr lang="en-US" sz="1300" kern="0" dirty="0">
                <a:solidFill>
                  <a:schemeClr val="bg1"/>
                </a:solidFill>
                <a:latin typeface="Calibri"/>
                <a:cs typeface="Calibri"/>
              </a:rPr>
              <a:t> for slope and intercept).</a:t>
            </a:r>
          </a:p>
          <a:p>
            <a:pPr marL="285750" lvl="0" indent="-285750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b="1" kern="0" dirty="0">
                <a:solidFill>
                  <a:schemeClr val="bg1"/>
                </a:solidFill>
                <a:latin typeface="Calibri"/>
                <a:cs typeface="Calibri"/>
              </a:rPr>
              <a:t>X</a:t>
            </a:r>
            <a:r>
              <a:rPr lang="en-US" sz="1300" kern="0" dirty="0">
                <a:solidFill>
                  <a:schemeClr val="bg1"/>
                </a:solidFill>
                <a:latin typeface="Calibri"/>
                <a:cs typeface="Calibri"/>
              </a:rPr>
              <a:t> is a matrix of the </a:t>
            </a:r>
            <a:r>
              <a:rPr lang="en-US" sz="1300" i="1" kern="0" dirty="0">
                <a:solidFill>
                  <a:schemeClr val="bg1"/>
                </a:solidFill>
                <a:latin typeface="Calibri"/>
                <a:cs typeface="Calibri"/>
              </a:rPr>
              <a:t>x</a:t>
            </a:r>
            <a:r>
              <a:rPr lang="en-US" sz="1300" kern="0" dirty="0">
                <a:solidFill>
                  <a:schemeClr val="bg1"/>
                </a:solidFill>
                <a:latin typeface="Calibri"/>
                <a:cs typeface="Calibri"/>
              </a:rPr>
              <a:t> values.</a:t>
            </a:r>
          </a:p>
          <a:p>
            <a:pPr marL="285750" lvl="0" indent="-285750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b="1" kern="0" dirty="0">
                <a:solidFill>
                  <a:schemeClr val="bg1"/>
                </a:solidFill>
                <a:latin typeface="Calibri"/>
                <a:cs typeface="Calibri"/>
              </a:rPr>
              <a:t>y</a:t>
            </a:r>
            <a:r>
              <a:rPr lang="en-US" sz="1300" kern="0" dirty="0">
                <a:solidFill>
                  <a:schemeClr val="bg1"/>
                </a:solidFill>
                <a:latin typeface="Calibri"/>
                <a:cs typeface="Calibri"/>
              </a:rPr>
              <a:t> is the vector of </a:t>
            </a:r>
            <a:r>
              <a:rPr lang="en-US" sz="1300" i="1" kern="0" dirty="0">
                <a:solidFill>
                  <a:schemeClr val="bg1"/>
                </a:solidFill>
                <a:latin typeface="Calibri"/>
                <a:cs typeface="Calibri"/>
              </a:rPr>
              <a:t>y</a:t>
            </a:r>
            <a:r>
              <a:rPr lang="en-US" sz="1300" kern="0" dirty="0">
                <a:solidFill>
                  <a:schemeClr val="bg1"/>
                </a:solidFill>
                <a:latin typeface="Calibri"/>
                <a:cs typeface="Calibri"/>
              </a:rPr>
              <a:t> values.</a:t>
            </a:r>
          </a:p>
          <a:p>
            <a:pPr lvl="0" defTabSz="914400" eaLnBrk="1" hangingPunct="1">
              <a:defRPr/>
            </a:pPr>
            <a:endParaRPr lang="en-US" sz="1300" kern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C9C99F-7671-429C-AAD5-4A4C9717E184}"/>
              </a:ext>
            </a:extLst>
          </p:cNvPr>
          <p:cNvSpPr/>
          <p:nvPr/>
        </p:nvSpPr>
        <p:spPr>
          <a:xfrm>
            <a:off x="6029925" y="4924568"/>
            <a:ext cx="2546205" cy="4924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15888" indent="-115888" defTabSz="914400">
              <a:buFont typeface="Arial" panose="020B0604020202020204" pitchFamily="34" charset="0"/>
              <a:buChar char="•"/>
            </a:pPr>
            <a:r>
              <a:rPr lang="en-US" sz="1300" kern="0" dirty="0">
                <a:latin typeface="Calibri"/>
                <a:cs typeface="Calibri"/>
              </a:rPr>
              <a:t>Multiply each side of the equation by the transpose of </a:t>
            </a:r>
            <a:r>
              <a:rPr lang="en-US" sz="1300" b="1" kern="0" dirty="0">
                <a:latin typeface="Calibri"/>
                <a:cs typeface="Calibri"/>
              </a:rPr>
              <a:t>X</a:t>
            </a:r>
            <a:r>
              <a:rPr lang="en-US" sz="1300" kern="0" dirty="0">
                <a:latin typeface="Calibri"/>
                <a:cs typeface="Calibri"/>
              </a:rPr>
              <a:t>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8E6E71-5F87-4CE2-AE2E-558AFC88BA4A}"/>
              </a:ext>
            </a:extLst>
          </p:cNvPr>
          <p:cNvCxnSpPr>
            <a:cxnSpLocks/>
          </p:cNvCxnSpPr>
          <p:nvPr/>
        </p:nvCxnSpPr>
        <p:spPr>
          <a:xfrm flipH="1">
            <a:off x="2656525" y="5064573"/>
            <a:ext cx="3373400" cy="0"/>
          </a:xfrm>
          <a:prstGeom prst="straightConnector1">
            <a:avLst/>
          </a:prstGeom>
          <a:ln w="19050">
            <a:solidFill>
              <a:srgbClr val="15A76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998E6A-48F3-415C-B962-844A6BFE4E9C}"/>
                  </a:ext>
                </a:extLst>
              </p:cNvPr>
              <p:cNvSpPr/>
              <p:nvPr/>
            </p:nvSpPr>
            <p:spPr>
              <a:xfrm>
                <a:off x="6029925" y="5411015"/>
                <a:ext cx="2546205" cy="509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115888" indent="-115888" defTabSz="914400">
                  <a:buFont typeface="Arial" panose="020B0604020202020204" pitchFamily="34" charset="0"/>
                  <a:buChar char="•"/>
                </a:pPr>
                <a:r>
                  <a:rPr lang="en-US" sz="1300" kern="0" dirty="0">
                    <a:latin typeface="Calibri"/>
                    <a:cs typeface="Calibri"/>
                  </a:rPr>
                  <a:t>Apply the inverse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300" i="1" kern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1300" b="1" i="0" kern="0" smtClean="0">
                            <a:latin typeface="Cambria Math" panose="02040503050406030204" pitchFamily="18" charset="0"/>
                            <a:cs typeface="Calibri"/>
                          </a:rPr>
                          <m:t>𝐗</m:t>
                        </m:r>
                      </m:e>
                      <m:sup>
                        <m:r>
                          <a:rPr lang="en-US" sz="1300" b="0" i="1" kern="0" smtClean="0">
                            <a:latin typeface="Cambria Math" panose="02040503050406030204" pitchFamily="18" charset="0"/>
                            <a:cs typeface="Calibri"/>
                          </a:rPr>
                          <m:t>𝑇</m:t>
                        </m:r>
                      </m:sup>
                    </m:sSup>
                    <m:r>
                      <a:rPr lang="en-US" sz="1300" b="1" i="0" kern="0" smtClean="0">
                        <a:latin typeface="Cambria Math" panose="02040503050406030204" pitchFamily="18" charset="0"/>
                        <a:cs typeface="Calibri"/>
                      </a:rPr>
                      <m:t>𝐗</m:t>
                    </m:r>
                    <m:r>
                      <a:rPr lang="en-US" sz="1300" b="0" i="1" kern="0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</m:oMath>
                </a14:m>
                <a:r>
                  <a:rPr lang="en-US" sz="1300" kern="0" dirty="0">
                    <a:latin typeface="Calibri"/>
                    <a:cs typeface="Calibri"/>
                  </a:rPr>
                  <a:t>to both sides of the equation.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998E6A-48F3-415C-B962-844A6BFE4E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925" y="5411015"/>
                <a:ext cx="2546205" cy="509563"/>
              </a:xfrm>
              <a:prstGeom prst="rect">
                <a:avLst/>
              </a:prstGeom>
              <a:blipFill>
                <a:blip r:embed="rId6"/>
                <a:stretch>
                  <a:fillRect r="-478" b="-72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E4BEE8-DEB3-486D-8C24-5E2500ED1BBF}"/>
              </a:ext>
            </a:extLst>
          </p:cNvPr>
          <p:cNvCxnSpPr>
            <a:cxnSpLocks/>
          </p:cNvCxnSpPr>
          <p:nvPr/>
        </p:nvCxnSpPr>
        <p:spPr>
          <a:xfrm flipH="1">
            <a:off x="4563123" y="5556416"/>
            <a:ext cx="1466802" cy="0"/>
          </a:xfrm>
          <a:prstGeom prst="straightConnector1">
            <a:avLst/>
          </a:prstGeom>
          <a:ln w="19050">
            <a:solidFill>
              <a:srgbClr val="15A76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BFDE0F-9778-4C97-B506-3D7C5B4E9284}"/>
              </a:ext>
            </a:extLst>
          </p:cNvPr>
          <p:cNvCxnSpPr>
            <a:cxnSpLocks/>
          </p:cNvCxnSpPr>
          <p:nvPr/>
        </p:nvCxnSpPr>
        <p:spPr>
          <a:xfrm flipH="1">
            <a:off x="3098307" y="6058426"/>
            <a:ext cx="2931618" cy="0"/>
          </a:xfrm>
          <a:prstGeom prst="straightConnector1">
            <a:avLst/>
          </a:prstGeom>
          <a:ln w="19050">
            <a:solidFill>
              <a:srgbClr val="15A76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E6B17B4-5FFB-4254-9510-0105F2F2F007}"/>
              </a:ext>
            </a:extLst>
          </p:cNvPr>
          <p:cNvSpPr/>
          <p:nvPr/>
        </p:nvSpPr>
        <p:spPr>
          <a:xfrm>
            <a:off x="6029925" y="5914351"/>
            <a:ext cx="2546205" cy="4924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15888" indent="-115888" defTabSz="914400">
              <a:buFont typeface="Arial" panose="020B0604020202020204" pitchFamily="34" charset="0"/>
              <a:buChar char="•"/>
            </a:pPr>
            <a:r>
              <a:rPr lang="en-US" sz="1300" kern="0" dirty="0">
                <a:latin typeface="Calibri"/>
                <a:cs typeface="Calibri"/>
              </a:rPr>
              <a:t>Remove the right side of the equation (other than </a:t>
            </a:r>
            <a:r>
              <a:rPr lang="en-US" sz="1300" b="1" kern="0" dirty="0">
                <a:latin typeface="Calibri"/>
                <a:cs typeface="Calibri"/>
              </a:rPr>
              <a:t>θ</a:t>
            </a:r>
            <a:r>
              <a:rPr lang="en-US" sz="1300" kern="0" dirty="0">
                <a:latin typeface="Calibri"/>
                <a:cs typeface="Calibri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0533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3FA5E-CA05-48B4-8F32-94E8A8D5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74D545-41F3-47ED-B6AE-ACB249E7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Training Linear Regression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79AF1B-E6CB-40D4-9B6F-887615603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linear regression to predict the change in value of a numeric dependent variable in relation to one or more independent variables.</a:t>
            </a:r>
          </a:p>
          <a:p>
            <a:r>
              <a:rPr lang="en-US" dirty="0"/>
              <a:t>Consider how linear regression can lead to more simplified and interpretable results.</a:t>
            </a:r>
          </a:p>
          <a:p>
            <a:r>
              <a:rPr lang="en-US" dirty="0"/>
              <a:t>Consider that not all data can easily be fit to a straight line.</a:t>
            </a:r>
          </a:p>
          <a:p>
            <a:r>
              <a:rPr lang="en-US" dirty="0"/>
              <a:t>Keep in mind that the normal equation is prone to overfitting, as well as memory issues in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2127954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EDE6AF-EB84-40E3-8BCD-B66BFC10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36B05-751C-4160-B818-8A3BB3B33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Training a Linear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1089211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50EC62-03A9-41A7-8A82-EC6548ED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D6C9D-E17C-4B10-95D3-0F04CC71B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 can be used to estimate continuous numerical variables.</a:t>
            </a:r>
          </a:p>
          <a:p>
            <a:r>
              <a:rPr lang="en-US" dirty="0"/>
              <a:t>Structure is similar to classification trees.</a:t>
            </a:r>
          </a:p>
          <a:p>
            <a:r>
              <a:rPr lang="en-US" dirty="0"/>
              <a:t>Regression trees reduce error at each decision node.</a:t>
            </a:r>
          </a:p>
          <a:p>
            <a:pPr lvl="1"/>
            <a:r>
              <a:rPr lang="en-US" dirty="0"/>
              <a:t>Use an error metric like MSE instead of Gini index.</a:t>
            </a:r>
          </a:p>
          <a:p>
            <a:r>
              <a:rPr lang="en-US" dirty="0"/>
              <a:t>Regression trees output a numeric value instead of a class estimation.</a:t>
            </a:r>
          </a:p>
          <a:p>
            <a:r>
              <a:rPr lang="en-US" dirty="0"/>
              <a:t>CART doesn't make assumptions about relationship between dependent/independent variables.</a:t>
            </a:r>
          </a:p>
          <a:p>
            <a:pPr lvl="1"/>
            <a:r>
              <a:rPr lang="en-US" dirty="0"/>
              <a:t>Better choice if linear regression is too restrictive.</a:t>
            </a:r>
          </a:p>
          <a:p>
            <a:pPr lvl="1"/>
            <a:r>
              <a:rPr lang="en-US" dirty="0"/>
              <a:t>Require more training data to be effective.</a:t>
            </a:r>
          </a:p>
          <a:p>
            <a:r>
              <a:rPr lang="en-US" dirty="0"/>
              <a:t>In random forests for regression, forest selects mean of all regressor trees as output.</a:t>
            </a:r>
          </a:p>
          <a:p>
            <a:r>
              <a:rPr lang="en-US" dirty="0"/>
              <a:t>Gradient boosting for regression calculates residuals from numeric estimations.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72DF8-A8A5-4501-9E26-E5F71483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Using Decision Trees and Ensemble Models (Slide 1 of 2)</a:t>
            </a:r>
          </a:p>
        </p:txBody>
      </p:sp>
    </p:spTree>
    <p:extLst>
      <p:ext uri="{BB962C8B-B14F-4D97-AF65-F5344CB8AC3E}">
        <p14:creationId xmlns:p14="http://schemas.microsoft.com/office/powerpoint/2010/main" val="207741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3FF7-A41E-47C5-9856-301113F4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Using Decision Trees and Ensemble Models (Slide 2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10C6A5-B380-4B44-A7F9-202CCC92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17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1E20A6-3D8C-4A46-B139-480761214EE5}"/>
              </a:ext>
            </a:extLst>
          </p:cNvPr>
          <p:cNvSpPr txBox="1"/>
          <p:nvPr/>
        </p:nvSpPr>
        <p:spPr>
          <a:xfrm>
            <a:off x="6109766" y="5604168"/>
            <a:ext cx="1950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Samples = 2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T: 1 | F: 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Class: </a:t>
            </a:r>
            <a:r>
              <a:rPr lang="en-US" sz="1200" b="1" dirty="0">
                <a:solidFill>
                  <a:schemeClr val="bg1"/>
                </a:solidFill>
              </a:rPr>
              <a:t>Not returning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02004C7-4AAA-432F-8B5F-41D6CBA992E6}"/>
              </a:ext>
            </a:extLst>
          </p:cNvPr>
          <p:cNvGrpSpPr/>
          <p:nvPr/>
        </p:nvGrpSpPr>
        <p:grpSpPr>
          <a:xfrm>
            <a:off x="289399" y="1397929"/>
            <a:ext cx="8746448" cy="4085982"/>
            <a:chOff x="289399" y="1180211"/>
            <a:chExt cx="8746448" cy="408598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52D5C81-4B1B-4DE2-B5F4-423FE96D26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0849" y="2072628"/>
              <a:ext cx="1196459" cy="6273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CFA48E6-374D-4AB2-8368-0A05C94FB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4101" y="3421998"/>
              <a:ext cx="586711" cy="1034159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F4419B6-8C50-464B-8A1C-0A7F67E7F8D3}"/>
                </a:ext>
              </a:extLst>
            </p:cNvPr>
            <p:cNvSpPr/>
            <p:nvPr/>
          </p:nvSpPr>
          <p:spPr>
            <a:xfrm>
              <a:off x="3487788" y="1180211"/>
              <a:ext cx="1950720" cy="915815"/>
            </a:xfrm>
            <a:prstGeom prst="roundRect">
              <a:avLst/>
            </a:prstGeom>
            <a:solidFill>
              <a:srgbClr val="1C3863"/>
            </a:solidFill>
            <a:ln w="28575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E02DD4-7FEF-4622-9CF1-256B87ABD240}"/>
                </a:ext>
              </a:extLst>
            </p:cNvPr>
            <p:cNvSpPr txBox="1"/>
            <p:nvPr/>
          </p:nvSpPr>
          <p:spPr>
            <a:xfrm>
              <a:off x="3335381" y="1318414"/>
              <a:ext cx="2274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Months since release &lt;= 61.0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Samples = 15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Price: </a:t>
              </a:r>
              <a:r>
                <a:rPr lang="en-US" sz="1200" b="1" dirty="0">
                  <a:solidFill>
                    <a:schemeClr val="bg1"/>
                  </a:solidFill>
                </a:rPr>
                <a:t>601.823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754FF95-11CF-40E1-8A3D-2B5AB41EEF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4040" y="2096024"/>
              <a:ext cx="1196459" cy="627322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5C72814-A28B-4DBE-9C83-907995610F48}"/>
                </a:ext>
              </a:extLst>
            </p:cNvPr>
            <p:cNvGrpSpPr/>
            <p:nvPr/>
          </p:nvGrpSpPr>
          <p:grpSpPr>
            <a:xfrm>
              <a:off x="289399" y="4350378"/>
              <a:ext cx="1950721" cy="915815"/>
              <a:chOff x="260261" y="3929008"/>
              <a:chExt cx="1950721" cy="915815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10C8CFB-8296-4C8D-8B06-52826A887C0A}"/>
                  </a:ext>
                </a:extLst>
              </p:cNvPr>
              <p:cNvSpPr/>
              <p:nvPr/>
            </p:nvSpPr>
            <p:spPr>
              <a:xfrm>
                <a:off x="341925" y="3929008"/>
                <a:ext cx="1767067" cy="915815"/>
              </a:xfrm>
              <a:prstGeom prst="ellipse">
                <a:avLst/>
              </a:prstGeom>
              <a:solidFill>
                <a:srgbClr val="00A0DD"/>
              </a:solidFill>
              <a:ln w="285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0CA476-4968-4D88-A270-E618A38408D2}"/>
                  </a:ext>
                </a:extLst>
              </p:cNvPr>
              <p:cNvSpPr txBox="1"/>
              <p:nvPr/>
            </p:nvSpPr>
            <p:spPr>
              <a:xfrm>
                <a:off x="260261" y="4140566"/>
                <a:ext cx="19507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Samples = 3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Price: </a:t>
                </a:r>
                <a:r>
                  <a:rPr lang="en-US" sz="1200" b="1" dirty="0">
                    <a:solidFill>
                      <a:schemeClr val="bg1"/>
                    </a:solidFill>
                  </a:rPr>
                  <a:t>815.153</a:t>
                </a:r>
              </a:p>
            </p:txBody>
          </p:sp>
        </p:grp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5708650-716C-4C16-B8BC-6AC53A4B71C1}"/>
                </a:ext>
              </a:extLst>
            </p:cNvPr>
            <p:cNvSpPr/>
            <p:nvPr/>
          </p:nvSpPr>
          <p:spPr>
            <a:xfrm>
              <a:off x="1324328" y="2515268"/>
              <a:ext cx="1950720" cy="915815"/>
            </a:xfrm>
            <a:prstGeom prst="roundRect">
              <a:avLst/>
            </a:prstGeom>
            <a:solidFill>
              <a:srgbClr val="1C3863"/>
            </a:solidFill>
            <a:ln w="28575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367BB2-1214-4DF6-B954-BF694454E1A1}"/>
                </a:ext>
              </a:extLst>
            </p:cNvPr>
            <p:cNvSpPr txBox="1"/>
            <p:nvPr/>
          </p:nvSpPr>
          <p:spPr>
            <a:xfrm>
              <a:off x="1171921" y="2653471"/>
              <a:ext cx="2274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Months since release &lt;= 24.5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Samples = 7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Price: </a:t>
              </a:r>
              <a:r>
                <a:rPr lang="en-US" sz="1200" b="1" dirty="0">
                  <a:solidFill>
                    <a:schemeClr val="bg1"/>
                  </a:solidFill>
                </a:rPr>
                <a:t>748.203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00A3B356-A663-49A5-9C9C-2639A63AAE93}"/>
                </a:ext>
              </a:extLst>
            </p:cNvPr>
            <p:cNvSpPr/>
            <p:nvPr/>
          </p:nvSpPr>
          <p:spPr>
            <a:xfrm>
              <a:off x="5763334" y="2499137"/>
              <a:ext cx="1950720" cy="915815"/>
            </a:xfrm>
            <a:prstGeom prst="roundRect">
              <a:avLst/>
            </a:prstGeom>
            <a:solidFill>
              <a:srgbClr val="1C3863"/>
            </a:solidFill>
            <a:ln w="28575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62D87DD-62C8-4A62-A47C-A33B20B76BC3}"/>
                </a:ext>
              </a:extLst>
            </p:cNvPr>
            <p:cNvSpPr txBox="1"/>
            <p:nvPr/>
          </p:nvSpPr>
          <p:spPr>
            <a:xfrm>
              <a:off x="5610927" y="2637340"/>
              <a:ext cx="2274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Months since release &lt;= 95.5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Samples = 8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Price: </a:t>
              </a:r>
              <a:r>
                <a:rPr lang="en-US" sz="1200" b="1" dirty="0">
                  <a:solidFill>
                    <a:schemeClr val="bg1"/>
                  </a:solidFill>
                </a:rPr>
                <a:t>473.74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C595A54-E042-4565-AAD8-5F67E13686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30358" y="3414952"/>
              <a:ext cx="586711" cy="1034159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EA11B02-4C4E-40CE-9226-8FC50A85C972}"/>
                </a:ext>
              </a:extLst>
            </p:cNvPr>
            <p:cNvGrpSpPr/>
            <p:nvPr/>
          </p:nvGrpSpPr>
          <p:grpSpPr>
            <a:xfrm>
              <a:off x="2630358" y="4350378"/>
              <a:ext cx="1950721" cy="915815"/>
              <a:chOff x="260261" y="3929008"/>
              <a:chExt cx="1950721" cy="915815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B9BF1D7-2070-4561-8C59-C6C24839DDF1}"/>
                  </a:ext>
                </a:extLst>
              </p:cNvPr>
              <p:cNvSpPr/>
              <p:nvPr/>
            </p:nvSpPr>
            <p:spPr>
              <a:xfrm>
                <a:off x="341925" y="3929008"/>
                <a:ext cx="1767067" cy="915815"/>
              </a:xfrm>
              <a:prstGeom prst="ellipse">
                <a:avLst/>
              </a:prstGeom>
              <a:solidFill>
                <a:srgbClr val="00A0DD"/>
              </a:solidFill>
              <a:ln w="285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FB136A4-C7B8-46D8-A014-9C69721504CD}"/>
                  </a:ext>
                </a:extLst>
              </p:cNvPr>
              <p:cNvSpPr txBox="1"/>
              <p:nvPr/>
            </p:nvSpPr>
            <p:spPr>
              <a:xfrm>
                <a:off x="260261" y="4140566"/>
                <a:ext cx="19507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Samples = 4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Price: </a:t>
                </a:r>
                <a:r>
                  <a:rPr lang="en-US" sz="1200" b="1" dirty="0">
                    <a:solidFill>
                      <a:schemeClr val="bg1"/>
                    </a:solidFill>
                  </a:rPr>
                  <a:t>697.99</a:t>
                </a:r>
              </a:p>
            </p:txBody>
          </p: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94E7B25-62AA-4EC8-AB70-E86C84C007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2097" y="3400888"/>
              <a:ext cx="586711" cy="1034159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C70A84A-0040-4085-9FE6-4D1C35CA98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50290" y="3407920"/>
              <a:ext cx="586711" cy="1034159"/>
            </a:xfrm>
            <a:prstGeom prst="line">
              <a:avLst/>
            </a:prstGeom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28BE82A-A6BF-42DB-9055-A8A96C8F8943}"/>
                </a:ext>
              </a:extLst>
            </p:cNvPr>
            <p:cNvGrpSpPr/>
            <p:nvPr/>
          </p:nvGrpSpPr>
          <p:grpSpPr>
            <a:xfrm>
              <a:off x="4709331" y="4350377"/>
              <a:ext cx="1950721" cy="915815"/>
              <a:chOff x="260261" y="3929008"/>
              <a:chExt cx="1950721" cy="915815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8BF59BC-3220-4C2F-B3FD-63C9FB07C1AB}"/>
                  </a:ext>
                </a:extLst>
              </p:cNvPr>
              <p:cNvSpPr/>
              <p:nvPr/>
            </p:nvSpPr>
            <p:spPr>
              <a:xfrm>
                <a:off x="341925" y="3929008"/>
                <a:ext cx="1767067" cy="915815"/>
              </a:xfrm>
              <a:prstGeom prst="ellipse">
                <a:avLst/>
              </a:prstGeom>
              <a:solidFill>
                <a:srgbClr val="00A0DD"/>
              </a:solidFill>
              <a:ln w="285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A80C611-B5E6-49A0-852B-0E446DEB8770}"/>
                  </a:ext>
                </a:extLst>
              </p:cNvPr>
              <p:cNvSpPr txBox="1"/>
              <p:nvPr/>
            </p:nvSpPr>
            <p:spPr>
              <a:xfrm>
                <a:off x="260261" y="4140566"/>
                <a:ext cx="19507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Samples = 4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Price: </a:t>
                </a:r>
                <a:r>
                  <a:rPr lang="en-US" sz="1200" b="1" dirty="0">
                    <a:solidFill>
                      <a:schemeClr val="bg1"/>
                    </a:solidFill>
                  </a:rPr>
                  <a:t>563.24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788E8CB-17D8-47FF-8B2E-977092E56607}"/>
                </a:ext>
              </a:extLst>
            </p:cNvPr>
            <p:cNvGrpSpPr/>
            <p:nvPr/>
          </p:nvGrpSpPr>
          <p:grpSpPr>
            <a:xfrm>
              <a:off x="7085126" y="4350376"/>
              <a:ext cx="1950721" cy="915815"/>
              <a:chOff x="260261" y="3929008"/>
              <a:chExt cx="1950721" cy="91581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E5A230C-E132-46BE-80AC-16DA4085BADB}"/>
                  </a:ext>
                </a:extLst>
              </p:cNvPr>
              <p:cNvSpPr/>
              <p:nvPr/>
            </p:nvSpPr>
            <p:spPr>
              <a:xfrm>
                <a:off x="341925" y="3929008"/>
                <a:ext cx="1767067" cy="915815"/>
              </a:xfrm>
              <a:prstGeom prst="ellipse">
                <a:avLst/>
              </a:prstGeom>
              <a:solidFill>
                <a:srgbClr val="00A0DD"/>
              </a:solidFill>
              <a:ln w="28575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DD47C3C-86CC-48A0-AFE3-904A04F9D8A1}"/>
                  </a:ext>
                </a:extLst>
              </p:cNvPr>
              <p:cNvSpPr txBox="1"/>
              <p:nvPr/>
            </p:nvSpPr>
            <p:spPr>
              <a:xfrm>
                <a:off x="260261" y="4140566"/>
                <a:ext cx="19507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Samples = 4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Price: </a:t>
                </a:r>
                <a:r>
                  <a:rPr lang="en-US" sz="1200" b="1" dirty="0">
                    <a:solidFill>
                      <a:schemeClr val="bg1"/>
                    </a:solidFill>
                  </a:rPr>
                  <a:t>384.24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4708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1C65B6-6FA9-46E2-9346-6F99CC83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971215-C6C2-4FA5-9109-1CC3907B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Training Regression Trees and Ensemble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2579D1-94D6-45A0-B1AB-3B211BA8E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adding a bagging or other ensemble learner for better results and resistance to overfitting.</a:t>
            </a:r>
          </a:p>
          <a:p>
            <a:r>
              <a:rPr lang="en-US" dirty="0"/>
              <a:t>Encode categorical data into numerical values.</a:t>
            </a:r>
          </a:p>
          <a:p>
            <a:r>
              <a:rPr lang="en-US" dirty="0"/>
              <a:t>Use a bagged random forest to increase training speed with large datasets.</a:t>
            </a:r>
          </a:p>
          <a:p>
            <a:r>
              <a:rPr lang="en-US" dirty="0"/>
              <a:t>Reduce the number of dimensions to increase training speed.</a:t>
            </a:r>
          </a:p>
        </p:txBody>
      </p:sp>
    </p:spTree>
    <p:extLst>
      <p:ext uri="{BB962C8B-B14F-4D97-AF65-F5344CB8AC3E}">
        <p14:creationId xmlns:p14="http://schemas.microsoft.com/office/powerpoint/2010/main" val="3729684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79CDF3-CB83-4E4D-B34F-1DCD1F1B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598E3-E138-45EC-B973-BF62FDFCCF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Training Regression Trees and Ensemble Models</a:t>
            </a:r>
          </a:p>
        </p:txBody>
      </p:sp>
    </p:spTree>
    <p:extLst>
      <p:ext uri="{BB962C8B-B14F-4D97-AF65-F5344CB8AC3E}">
        <p14:creationId xmlns:p14="http://schemas.microsoft.com/office/powerpoint/2010/main" val="206693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654D1-5A78-4DED-A5E8-E625487A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A9529-6EA4-46C3-B1FB-56547A9ECB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Train and Tune Regression Models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19FF204-A8E4-4CD2-BC52-7369D311E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31" y="2435266"/>
            <a:ext cx="5145470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71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ED2EC6-699B-49E3-8CFD-A4EE267D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3631A4-089B-4B0F-81DD-C820E8FDC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refers to time series forecasting.</a:t>
            </a:r>
          </a:p>
          <a:p>
            <a:r>
              <a:rPr lang="en-US" dirty="0"/>
              <a:t>A subset of regression analysis.</a:t>
            </a:r>
          </a:p>
          <a:p>
            <a:r>
              <a:rPr lang="en-US" dirty="0"/>
              <a:t>Each value of an independent variable is directly correlated with previous value.</a:t>
            </a:r>
          </a:p>
          <a:p>
            <a:r>
              <a:rPr lang="en-US" dirty="0"/>
              <a:t>Time series format example: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7CFE2-95AE-40F6-BCEE-CEDAF72C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</a:t>
            </a:r>
            <a:r>
              <a:rPr lang="en-US" dirty="0"/>
              <a:t>o</a:t>
            </a:r>
            <a:r>
              <a:rPr lang="en-DE" dirty="0"/>
              <a:t>r</a:t>
            </a:r>
            <a:r>
              <a:rPr lang="en-US" dirty="0"/>
              <a:t>e</a:t>
            </a:r>
            <a:r>
              <a:rPr lang="en-DE" dirty="0"/>
              <a:t>c</a:t>
            </a:r>
            <a:r>
              <a:rPr lang="en-US" dirty="0"/>
              <a:t>a</a:t>
            </a:r>
            <a:r>
              <a:rPr lang="en-DE" dirty="0"/>
              <a:t>s</a:t>
            </a:r>
            <a:r>
              <a:rPr lang="en-US" dirty="0"/>
              <a:t>t</a:t>
            </a:r>
            <a:r>
              <a:rPr lang="en-DE" dirty="0" err="1"/>
              <a:t>i</a:t>
            </a:r>
            <a:r>
              <a:rPr lang="en-US" dirty="0"/>
              <a:t>n</a:t>
            </a:r>
            <a:r>
              <a:rPr lang="en-DE" dirty="0"/>
              <a:t>g</a:t>
            </a:r>
            <a:r>
              <a:rPr lang="en-US" dirty="0"/>
              <a:t> (Slide 1 of 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E9346E-8EBE-42E3-9029-61FAD4789D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b="1" dirty="0"/>
              <a:t>F</a:t>
            </a:r>
            <a:r>
              <a:rPr lang="en-US" b="1" dirty="0"/>
              <a:t>o</a:t>
            </a:r>
            <a:r>
              <a:rPr lang="en-DE" b="1" dirty="0"/>
              <a:t>r</a:t>
            </a:r>
            <a:r>
              <a:rPr lang="en-US" b="1" dirty="0"/>
              <a:t>e</a:t>
            </a:r>
            <a:r>
              <a:rPr lang="en-DE" b="1" dirty="0"/>
              <a:t>c</a:t>
            </a:r>
            <a:r>
              <a:rPr lang="en-US" b="1" dirty="0"/>
              <a:t>a</a:t>
            </a:r>
            <a:r>
              <a:rPr lang="en-DE" b="1" dirty="0"/>
              <a:t>s</a:t>
            </a:r>
            <a:r>
              <a:rPr lang="en-US" b="1" dirty="0"/>
              <a:t>t</a:t>
            </a:r>
            <a:r>
              <a:rPr lang="en-DE" b="1" dirty="0" err="1"/>
              <a:t>i</a:t>
            </a:r>
            <a:r>
              <a:rPr lang="en-US" b="1" dirty="0"/>
              <a:t>n</a:t>
            </a:r>
            <a:r>
              <a:rPr lang="en-DE" b="1" dirty="0"/>
              <a:t>g</a:t>
            </a:r>
            <a:r>
              <a:rPr lang="en-US" dirty="0"/>
              <a:t>: The task of making predictions about future events based on the analysis of relevant past events.</a:t>
            </a:r>
          </a:p>
        </p:txBody>
      </p:sp>
      <p:graphicFrame>
        <p:nvGraphicFramePr>
          <p:cNvPr id="7" name="Group 23">
            <a:extLst>
              <a:ext uri="{FF2B5EF4-FFF2-40B4-BE49-F238E27FC236}">
                <a16:creationId xmlns:a16="http://schemas.microsoft.com/office/drawing/2014/main" id="{0C795B10-EC7F-48F5-BF05-0B5E8A859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07676"/>
              </p:ext>
            </p:extLst>
          </p:nvPr>
        </p:nvGraphicFramePr>
        <p:xfrm>
          <a:off x="609601" y="3603173"/>
          <a:ext cx="7924799" cy="2362200"/>
        </p:xfrm>
        <a:graphic>
          <a:graphicData uri="http://schemas.openxmlformats.org/drawingml/2006/table">
            <a:tbl>
              <a:tblPr/>
              <a:tblGrid>
                <a:gridCol w="896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2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332">
                  <a:extLst>
                    <a:ext uri="{9D8B030D-6E8A-4147-A177-3AD203B41FA5}">
                      <a16:colId xmlns:a16="http://schemas.microsoft.com/office/drawing/2014/main" val="898351143"/>
                    </a:ext>
                  </a:extLst>
                </a:gridCol>
                <a:gridCol w="1776548">
                  <a:extLst>
                    <a:ext uri="{9D8B030D-6E8A-4147-A177-3AD203B41FA5}">
                      <a16:colId xmlns:a16="http://schemas.microsoft.com/office/drawing/2014/main" val="4036841528"/>
                    </a:ext>
                  </a:extLst>
                </a:gridCol>
                <a:gridCol w="1654629">
                  <a:extLst>
                    <a:ext uri="{9D8B030D-6E8A-4147-A177-3AD203B41FA5}">
                      <a16:colId xmlns:a16="http://schemas.microsoft.com/office/drawing/2014/main" val="331533704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Time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Relative Humidity (%)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</a:rPr>
                        <a:t>Dew Point (°F)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Wind Speed (mph)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</a:rPr>
                        <a:t>Temperature (°F)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02:00:00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88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03:00:00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89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04:00:00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89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05:00:00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84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46232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06:00:00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84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956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130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CE7C2F-9923-4753-9312-A0029FCB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B1BB88-911B-48DD-AC06-73FB8099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</a:t>
            </a:r>
            <a:r>
              <a:rPr lang="en-US" dirty="0"/>
              <a:t>o</a:t>
            </a:r>
            <a:r>
              <a:rPr lang="en-DE" dirty="0"/>
              <a:t>r</a:t>
            </a:r>
            <a:r>
              <a:rPr lang="en-US" dirty="0"/>
              <a:t>e</a:t>
            </a:r>
            <a:r>
              <a:rPr lang="en-DE" dirty="0"/>
              <a:t>c</a:t>
            </a:r>
            <a:r>
              <a:rPr lang="en-US" dirty="0"/>
              <a:t>a</a:t>
            </a:r>
            <a:r>
              <a:rPr lang="en-DE" dirty="0"/>
              <a:t>s</a:t>
            </a:r>
            <a:r>
              <a:rPr lang="en-US" dirty="0"/>
              <a:t>t</a:t>
            </a:r>
            <a:r>
              <a:rPr lang="en-DE" dirty="0" err="1"/>
              <a:t>i</a:t>
            </a:r>
            <a:r>
              <a:rPr lang="en-US" dirty="0"/>
              <a:t>n</a:t>
            </a:r>
            <a:r>
              <a:rPr lang="en-DE" dirty="0"/>
              <a:t>g</a:t>
            </a:r>
            <a:r>
              <a:rPr lang="en-US" dirty="0"/>
              <a:t> (Slide 2 of 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A8EDE-BB58-4159-A974-F77762D0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row is a specific time (hourly in this case).</a:t>
            </a:r>
          </a:p>
          <a:p>
            <a:r>
              <a:rPr lang="en-US" dirty="0"/>
              <a:t>Values are directly dependent on values in the past.</a:t>
            </a:r>
          </a:p>
          <a:p>
            <a:r>
              <a:rPr lang="en-US" dirty="0"/>
              <a:t>Predictions of future temperatures must consider sequence of historical data.</a:t>
            </a:r>
          </a:p>
          <a:p>
            <a:pPr lvl="1"/>
            <a:r>
              <a:rPr lang="en-US" dirty="0"/>
              <a:t>Not as an independent observation.</a:t>
            </a:r>
          </a:p>
          <a:p>
            <a:r>
              <a:rPr lang="en-US" dirty="0"/>
              <a:t>Row order is important.</a:t>
            </a:r>
          </a:p>
          <a:p>
            <a:pPr lvl="1"/>
            <a:r>
              <a:rPr lang="en-US" dirty="0"/>
              <a:t>Records must follow order if dataset is to grow.</a:t>
            </a:r>
          </a:p>
          <a:p>
            <a:r>
              <a:rPr lang="en-US" dirty="0"/>
              <a:t>Forecasting is popular in sales, business planning, risk assessment, etc.</a:t>
            </a:r>
          </a:p>
          <a:p>
            <a:r>
              <a:rPr lang="en-US" dirty="0"/>
              <a:t>Many algorithms perform forecasting, including neural networks for deep learning.</a:t>
            </a:r>
          </a:p>
        </p:txBody>
      </p:sp>
    </p:spTree>
    <p:extLst>
      <p:ext uri="{BB962C8B-B14F-4D97-AF65-F5344CB8AC3E}">
        <p14:creationId xmlns:p14="http://schemas.microsoft.com/office/powerpoint/2010/main" val="2879548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86467-FD27-4DE0-9EC2-94D1ADA1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FC1D7-CA2C-4DC3-98AE-EC26ED837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Considers a single variable in its prediction.</a:t>
            </a:r>
          </a:p>
          <a:p>
            <a:pPr lvl="1"/>
            <a:r>
              <a:rPr lang="en-US" dirty="0"/>
              <a:t>Example: Just time and temperature.</a:t>
            </a:r>
          </a:p>
          <a:p>
            <a:r>
              <a:rPr lang="en-US" dirty="0"/>
              <a:t>Each term is related to its function:</a:t>
            </a:r>
          </a:p>
          <a:p>
            <a:pPr lvl="1"/>
            <a:r>
              <a:rPr lang="en-US" b="1" dirty="0"/>
              <a:t>Autoregressive</a:t>
            </a:r>
            <a:r>
              <a:rPr lang="en-US" dirty="0"/>
              <a:t> describes relationship between one observation and one or more observations. Gap between each observation is </a:t>
            </a:r>
            <a:r>
              <a:rPr lang="en-US" i="1" dirty="0"/>
              <a:t>lag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Integrated</a:t>
            </a:r>
            <a:r>
              <a:rPr lang="en-US" dirty="0"/>
              <a:t> means observation is subtracted from previous observation to make time series stationary.</a:t>
            </a:r>
          </a:p>
          <a:p>
            <a:pPr lvl="1"/>
            <a:r>
              <a:rPr lang="en-US" b="1" dirty="0"/>
              <a:t>Moving average</a:t>
            </a:r>
            <a:r>
              <a:rPr lang="en-US" dirty="0"/>
              <a:t> describes relationship between one observation and residual errors from lagged observations.</a:t>
            </a:r>
          </a:p>
          <a:p>
            <a:r>
              <a:rPr lang="en-US" dirty="0"/>
              <a:t>Hyperparameters matching each term:</a:t>
            </a:r>
          </a:p>
          <a:p>
            <a:pPr lvl="1"/>
            <a:r>
              <a:rPr lang="en-US" i="1" dirty="0"/>
              <a:t>p </a:t>
            </a:r>
            <a:r>
              <a:rPr lang="en-US" dirty="0"/>
              <a:t>—number of lags.</a:t>
            </a:r>
          </a:p>
          <a:p>
            <a:pPr lvl="1"/>
            <a:r>
              <a:rPr lang="en-US" i="1" dirty="0"/>
              <a:t>d </a:t>
            </a:r>
            <a:r>
              <a:rPr lang="en-US" dirty="0"/>
              <a:t>—number of times observations are differenced.</a:t>
            </a:r>
          </a:p>
          <a:p>
            <a:pPr lvl="1"/>
            <a:r>
              <a:rPr lang="en-US" i="1" dirty="0"/>
              <a:t>q </a:t>
            </a:r>
            <a:r>
              <a:rPr lang="en-US" dirty="0"/>
              <a:t>—number of lagged forecast errors.</a:t>
            </a:r>
          </a:p>
          <a:p>
            <a:r>
              <a:rPr lang="en-US" dirty="0"/>
              <a:t>You can set 0 for any of these to remove that functionality from the model.</a:t>
            </a:r>
          </a:p>
          <a:p>
            <a:r>
              <a:rPr lang="en-US" dirty="0"/>
              <a:t>Automated analysis methods can help you choose optimal hyperparameters.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5D44E5-8B10-4DB9-8829-78844FF7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Autoregressive Integrated Moving Average (ARIMA)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2B884F-887B-420E-86D9-12224092B6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ARIMA</a:t>
            </a:r>
            <a:r>
              <a:rPr lang="en-US" dirty="0"/>
              <a:t>: One of the most common algorithms used for univariate time series forecasting.</a:t>
            </a:r>
          </a:p>
        </p:txBody>
      </p:sp>
    </p:spTree>
    <p:extLst>
      <p:ext uri="{BB962C8B-B14F-4D97-AF65-F5344CB8AC3E}">
        <p14:creationId xmlns:p14="http://schemas.microsoft.com/office/powerpoint/2010/main" val="1355551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7341B0-5AFE-4039-A561-4C50F83B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Temperature Example: Historical Data (Slide 1 of 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B258C6-48E5-4580-8102-954593B1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7" name="Group 23">
            <a:extLst>
              <a:ext uri="{FF2B5EF4-FFF2-40B4-BE49-F238E27FC236}">
                <a16:creationId xmlns:a16="http://schemas.microsoft.com/office/drawing/2014/main" id="{94E040E6-1FCF-4B96-A167-FB8A694CC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50378"/>
              </p:ext>
            </p:extLst>
          </p:nvPr>
        </p:nvGraphicFramePr>
        <p:xfrm>
          <a:off x="1100477" y="1698735"/>
          <a:ext cx="3183332" cy="3992880"/>
        </p:xfrm>
        <a:graphic>
          <a:graphicData uri="http://schemas.openxmlformats.org/drawingml/2006/table">
            <a:tbl>
              <a:tblPr/>
              <a:tblGrid>
                <a:gridCol w="1830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2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Time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Temperature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58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2021-01-27 00:00:00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58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2021-01-27 01:00:00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58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2021-01-27 02:00:00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2021-01-27 03:00:00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49236"/>
                  </a:ext>
                </a:extLst>
              </a:tr>
              <a:tr h="214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2021-01-27 04:00:00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64256"/>
                  </a:ext>
                </a:extLst>
              </a:tr>
              <a:tr h="214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2021-01-27 05:00:00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557121"/>
                  </a:ext>
                </a:extLst>
              </a:tr>
              <a:tr h="214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2021-01-27 06:00:00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405849"/>
                  </a:ext>
                </a:extLst>
              </a:tr>
              <a:tr h="214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2021-01-27 07:00:00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802064"/>
                  </a:ext>
                </a:extLst>
              </a:tr>
              <a:tr h="214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2021-01-27 08:00:00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265261"/>
                  </a:ext>
                </a:extLst>
              </a:tr>
              <a:tr h="214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2021-01-27 09:00:00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400421"/>
                  </a:ext>
                </a:extLst>
              </a:tr>
              <a:tr h="214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2021-01-27 10:00:00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092866"/>
                  </a:ext>
                </a:extLst>
              </a:tr>
              <a:tr h="214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2021-01-27 11:00:00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262251"/>
                  </a:ext>
                </a:extLst>
              </a:tr>
            </a:tbl>
          </a:graphicData>
        </a:graphic>
      </p:graphicFrame>
      <p:graphicFrame>
        <p:nvGraphicFramePr>
          <p:cNvPr id="12" name="Group 23">
            <a:extLst>
              <a:ext uri="{FF2B5EF4-FFF2-40B4-BE49-F238E27FC236}">
                <a16:creationId xmlns:a16="http://schemas.microsoft.com/office/drawing/2014/main" id="{E351A555-8AC7-42E1-84D4-540399501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944851"/>
              </p:ext>
            </p:extLst>
          </p:nvPr>
        </p:nvGraphicFramePr>
        <p:xfrm>
          <a:off x="4704052" y="1698735"/>
          <a:ext cx="3183332" cy="3992880"/>
        </p:xfrm>
        <a:graphic>
          <a:graphicData uri="http://schemas.openxmlformats.org/drawingml/2006/table">
            <a:tbl>
              <a:tblPr/>
              <a:tblGrid>
                <a:gridCol w="1830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3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2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Time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Temperature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2021-01-27 12:00:00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2021-01-27 13:00:00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2021-01-27 14:00:00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2021-01-27 15:00:00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949236"/>
                  </a:ext>
                </a:extLst>
              </a:tr>
              <a:tr h="214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2021-01-27 16:00:00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064256"/>
                  </a:ext>
                </a:extLst>
              </a:tr>
              <a:tr h="214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2021-01-27 17:00:00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557121"/>
                  </a:ext>
                </a:extLst>
              </a:tr>
              <a:tr h="214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2021-01-27 18:00:00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405849"/>
                  </a:ext>
                </a:extLst>
              </a:tr>
              <a:tr h="214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2021-01-27 19:00:00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802064"/>
                  </a:ext>
                </a:extLst>
              </a:tr>
              <a:tr h="214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2021-01-27 20:00:00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265261"/>
                  </a:ext>
                </a:extLst>
              </a:tr>
              <a:tr h="214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2021-01-27 21:00:00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400421"/>
                  </a:ext>
                </a:extLst>
              </a:tr>
              <a:tr h="214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2021-01-27 22:00:00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092866"/>
                  </a:ext>
                </a:extLst>
              </a:tr>
              <a:tr h="214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2021-01-27 23:00:00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262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875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7341B0-5AFE-4039-A561-4C50F83B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Temperature Example: Historical Data (Slide 2 of 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B258C6-48E5-4580-8102-954593B1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FB90787-E52B-43C3-945D-48FD472F3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811" y="1125621"/>
            <a:ext cx="6174378" cy="513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D5D88-F790-4189-94A5-7699E4B7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34F45B-0341-4A99-A0D3-0FFBB5CA7E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statsmodels' 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ARIMA()</a:t>
                </a:r>
                <a:r>
                  <a:rPr lang="en-US" dirty="0"/>
                  <a:t> method can forecast data.</a:t>
                </a:r>
              </a:p>
              <a:p>
                <a:r>
                  <a:rPr lang="en-US" dirty="0"/>
                  <a:t>Argument 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order = (3, 1, 1)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predict()</a:t>
                </a:r>
                <a:r>
                  <a:rPr lang="en-US" dirty="0"/>
                  <a:t> method can forecast based on start/end times: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D34F45B-0341-4A99-A0D3-0FFBB5CA7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2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F8F941A-C48A-4722-8CE8-87DD93FE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Temperature Example: Forecasted Data (Slide 1 of 2)</a:t>
            </a:r>
          </a:p>
        </p:txBody>
      </p:sp>
      <p:graphicFrame>
        <p:nvGraphicFramePr>
          <p:cNvPr id="5" name="Group 23">
            <a:extLst>
              <a:ext uri="{FF2B5EF4-FFF2-40B4-BE49-F238E27FC236}">
                <a16:creationId xmlns:a16="http://schemas.microsoft.com/office/drawing/2014/main" id="{0E4DD2A8-9FA4-40C8-86E4-F3DB0EC9B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830221"/>
              </p:ext>
            </p:extLst>
          </p:nvPr>
        </p:nvGraphicFramePr>
        <p:xfrm>
          <a:off x="2627637" y="3429000"/>
          <a:ext cx="3888726" cy="2743200"/>
        </p:xfrm>
        <a:graphic>
          <a:graphicData uri="http://schemas.openxmlformats.org/drawingml/2006/table">
            <a:tbl>
              <a:tblPr/>
              <a:tblGrid>
                <a:gridCol w="1772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6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Time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Predicted Temperature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2021-01-28 00:00:00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21.615124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2021-01-28 01:00:00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21.281705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2021-01-28 02:00:00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21.389586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2021-01-28 03:00:00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20.921223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97144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2021-01-28 04:00:00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21.124714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98382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/>
                        </a:rPr>
                        <a:t>2021-01-28 05:00:00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20.840282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855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437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358CBF-DB0B-4A4F-B28F-0413E8A4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Temperature Example: Forecasted Data (Slide 2 of 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08AEBD-B688-4C9D-BD33-102179A9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6C9BCC2-D969-4FE5-B084-23A70D198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5129" y="1161778"/>
            <a:ext cx="6233743" cy="51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38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3AF9D9-534F-4B4D-800B-8EF7DF74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187217-FD0C-4826-8FCF-FA0F3956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Training Forecasting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4E289-F980-44EA-83C0-D0E24726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splitting your data into 60% training and 40% testing data.</a:t>
            </a:r>
          </a:p>
          <a:p>
            <a:r>
              <a:rPr lang="en-US" dirty="0"/>
              <a:t>Split time series data into segments instead of selecting values at random, with training data always earlier than test data.</a:t>
            </a:r>
          </a:p>
          <a:p>
            <a:r>
              <a:rPr lang="en-US" dirty="0"/>
              <a:t>Reduce training time by using fewer categories or applying dimensionality reduction.</a:t>
            </a:r>
          </a:p>
          <a:p>
            <a:r>
              <a:rPr lang="en-US" dirty="0"/>
              <a:t>Consider using differences rather than raw values when forecasting time series data.</a:t>
            </a:r>
          </a:p>
          <a:p>
            <a:r>
              <a:rPr lang="en-US" dirty="0"/>
              <a:t>Use multiple regions for testing time series data to evaluate overfitting of data.</a:t>
            </a:r>
          </a:p>
        </p:txBody>
      </p:sp>
    </p:spTree>
    <p:extLst>
      <p:ext uri="{BB962C8B-B14F-4D97-AF65-F5344CB8AC3E}">
        <p14:creationId xmlns:p14="http://schemas.microsoft.com/office/powerpoint/2010/main" val="3899374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10831E-1D39-4E12-8ED4-65EE7BF5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6DB79D9-8496-49EB-B13C-0C151371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D74C8F6D-12A3-4A16-B879-E4AAFD56FD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Cost function</a:t>
            </a:r>
            <a:r>
              <a:rPr lang="en-US" dirty="0"/>
              <a:t>: A function that attempts to quantify the error between the estimated values and the actual labeled training values.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7785D03B-BA76-420E-BAC4-C45F926CD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evaluate the performance of a model on training data.</a:t>
            </a:r>
          </a:p>
          <a:p>
            <a:r>
              <a:rPr lang="en-US" dirty="0"/>
              <a:t>Evaluates how </a:t>
            </a:r>
            <a:r>
              <a:rPr lang="en-US" i="1" dirty="0"/>
              <a:t>poorly</a:t>
            </a:r>
            <a:r>
              <a:rPr lang="en-US" dirty="0"/>
              <a:t> the model estimates—in other words, its cost.</a:t>
            </a:r>
          </a:p>
          <a:p>
            <a:r>
              <a:rPr lang="en-US" dirty="0"/>
              <a:t>Determines how bad model is at estimating relationship between dependent and independent variables.</a:t>
            </a:r>
          </a:p>
          <a:p>
            <a:r>
              <a:rPr lang="en-US" dirty="0"/>
              <a:t>The learning process involves minimizing this cost function.</a:t>
            </a:r>
          </a:p>
          <a:p>
            <a:pPr lvl="1"/>
            <a:r>
              <a:rPr lang="en-US" dirty="0"/>
              <a:t>Leads model toward optimal parameters.</a:t>
            </a:r>
          </a:p>
          <a:p>
            <a:r>
              <a:rPr lang="en-US" dirty="0"/>
              <a:t>Normal equation is one way of minimizing cost function.</a:t>
            </a:r>
          </a:p>
          <a:p>
            <a:r>
              <a:rPr lang="en-US" dirty="0"/>
              <a:t>Tuning techniques try to minimize cost function.</a:t>
            </a:r>
          </a:p>
        </p:txBody>
      </p:sp>
    </p:spTree>
    <p:extLst>
      <p:ext uri="{BB962C8B-B14F-4D97-AF65-F5344CB8AC3E}">
        <p14:creationId xmlns:p14="http://schemas.microsoft.com/office/powerpoint/2010/main" val="2751093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A5E701-2FA4-411F-8446-AAC69354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17A2FD-5CEF-44D1-836E-C4C78599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6FADF6-14CB-4BEF-A790-7A3CAAB833B1}"/>
              </a:ext>
            </a:extLst>
          </p:cNvPr>
          <p:cNvGrpSpPr/>
          <p:nvPr/>
        </p:nvGrpSpPr>
        <p:grpSpPr>
          <a:xfrm>
            <a:off x="1020378" y="1540056"/>
            <a:ext cx="7103245" cy="4521698"/>
            <a:chOff x="710499" y="1422610"/>
            <a:chExt cx="7103245" cy="452169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AA7357-57EE-4B12-AAFB-D4F1A38CFD71}"/>
                </a:ext>
              </a:extLst>
            </p:cNvPr>
            <p:cNvGrpSpPr/>
            <p:nvPr/>
          </p:nvGrpSpPr>
          <p:grpSpPr>
            <a:xfrm>
              <a:off x="6039246" y="1500554"/>
              <a:ext cx="1774498" cy="591055"/>
              <a:chOff x="7369502" y="1529776"/>
              <a:chExt cx="1774498" cy="591055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A10B07C-20EB-41F0-BD73-587245272A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9502" y="1663971"/>
                <a:ext cx="329856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 Box 307">
                <a:extLst>
                  <a:ext uri="{FF2B5EF4-FFF2-40B4-BE49-F238E27FC236}">
                    <a16:creationId xmlns:a16="http://schemas.microsoft.com/office/drawing/2014/main" id="{B19AA1E6-0C9F-4D9A-AB8F-315776664A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43163" y="1529776"/>
                <a:ext cx="139697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Unregularized model</a:t>
                </a: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549D615-1D8F-4A7D-B7A0-2F84FC874B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9502" y="1997861"/>
                <a:ext cx="3298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 Box 307">
                <a:extLst>
                  <a:ext uri="{FF2B5EF4-FFF2-40B4-BE49-F238E27FC236}">
                    <a16:creationId xmlns:a16="http://schemas.microsoft.com/office/drawing/2014/main" id="{A5B53EFE-B07A-41B4-9C62-682EC53F2F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47029" y="1859221"/>
                <a:ext cx="1396971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</a:rPr>
                  <a:t>Regularized model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BB4CF32-5FDB-4EC9-8B0C-6972BE7E545C}"/>
                </a:ext>
              </a:extLst>
            </p:cNvPr>
            <p:cNvGrpSpPr/>
            <p:nvPr/>
          </p:nvGrpSpPr>
          <p:grpSpPr>
            <a:xfrm>
              <a:off x="710499" y="1422610"/>
              <a:ext cx="6999349" cy="4521698"/>
              <a:chOff x="710499" y="1422610"/>
              <a:chExt cx="6999349" cy="4521698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C3EA199-6CD2-4E0E-8CBB-0374D8349E09}"/>
                  </a:ext>
                </a:extLst>
              </p:cNvPr>
              <p:cNvGrpSpPr/>
              <p:nvPr/>
            </p:nvGrpSpPr>
            <p:grpSpPr>
              <a:xfrm>
                <a:off x="710499" y="1422610"/>
                <a:ext cx="6999349" cy="4521698"/>
                <a:chOff x="1084968" y="2029808"/>
                <a:chExt cx="6999349" cy="4521698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88783AEA-BE0D-4AC1-B3AC-F87A89D314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084968" y="2029808"/>
                  <a:ext cx="6999349" cy="4521698"/>
                  <a:chOff x="4125547" y="1031196"/>
                  <a:chExt cx="4786758" cy="3092327"/>
                </a:xfrm>
              </p:grpSpPr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37D7771A-6EB5-42E0-BE0E-598FF3DC7B0F}"/>
                      </a:ext>
                    </a:extLst>
                  </p:cNvPr>
                  <p:cNvSpPr txBox="1"/>
                  <p:nvPr/>
                </p:nvSpPr>
                <p:spPr>
                  <a:xfrm>
                    <a:off x="4283409" y="1031196"/>
                    <a:ext cx="5357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900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8C908A4-D4F4-4DD5-A6D4-9362813B48AE}"/>
                      </a:ext>
                    </a:extLst>
                  </p:cNvPr>
                  <p:cNvSpPr txBox="1"/>
                  <p:nvPr/>
                </p:nvSpPr>
                <p:spPr>
                  <a:xfrm>
                    <a:off x="4283409" y="3418419"/>
                    <a:ext cx="5357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200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EF5DEDBD-00CE-4D2C-8733-FFAE6E1D04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76581" y="3618234"/>
                    <a:ext cx="5357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120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FF7F601E-5598-47C1-B068-2C75ABF9D103}"/>
                      </a:ext>
                    </a:extLst>
                  </p:cNvPr>
                  <p:cNvSpPr txBox="1"/>
                  <p:nvPr/>
                </p:nvSpPr>
                <p:spPr>
                  <a:xfrm>
                    <a:off x="4678657" y="3618234"/>
                    <a:ext cx="208447" cy="2551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2DE885AC-23BC-49E8-B9BB-088889AFD72B}"/>
                      </a:ext>
                    </a:extLst>
                  </p:cNvPr>
                  <p:cNvCxnSpPr/>
                  <p:nvPr/>
                </p:nvCxnSpPr>
                <p:spPr>
                  <a:xfrm>
                    <a:off x="4765954" y="1172205"/>
                    <a:ext cx="0" cy="2474537"/>
                  </a:xfrm>
                  <a:prstGeom prst="line">
                    <a:avLst/>
                  </a:prstGeom>
                  <a:ln w="28575" cap="rnd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0BB118C7-AA46-4050-9080-17C50C157A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76380" y="3646743"/>
                    <a:ext cx="3752817" cy="0"/>
                  </a:xfrm>
                  <a:prstGeom prst="line">
                    <a:avLst/>
                  </a:prstGeom>
                  <a:ln w="28575" cap="rnd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82D8301-0DC9-4CAC-B31E-8DB9EB2E9839}"/>
                      </a:ext>
                    </a:extLst>
                  </p:cNvPr>
                  <p:cNvSpPr txBox="1"/>
                  <p:nvPr/>
                </p:nvSpPr>
                <p:spPr>
                  <a:xfrm>
                    <a:off x="5672732" y="3807797"/>
                    <a:ext cx="1989776" cy="315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/>
                      <a:t>Months Since Release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18A9E6FA-EA8D-4C66-B706-63D6AC623D6A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625409" y="2203213"/>
                    <a:ext cx="1316001" cy="3157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Sale Price ($)</a:t>
                    </a:r>
                  </a:p>
                </p:txBody>
              </p:sp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137FE6B5-58C2-48B5-8627-7B943E4329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458432" y="3304086"/>
                    <a:ext cx="70765" cy="70766"/>
                  </a:xfrm>
                  <a:prstGeom prst="ellipse">
                    <a:avLst/>
                  </a:prstGeom>
                  <a:solidFill>
                    <a:srgbClr val="01A1DD"/>
                  </a:soli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70FAACE-8903-44BD-BD75-0ED42301C1D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28695" y="1665167"/>
                    <a:ext cx="70765" cy="70766"/>
                  </a:xfrm>
                  <a:prstGeom prst="ellipse">
                    <a:avLst/>
                  </a:prstGeom>
                  <a:solidFill>
                    <a:srgbClr val="01A1DD"/>
                  </a:soli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BEA47208-5348-41BB-A7F7-94CB823079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439148" y="2122206"/>
                    <a:ext cx="70765" cy="70766"/>
                  </a:xfrm>
                  <a:prstGeom prst="ellipse">
                    <a:avLst/>
                  </a:prstGeom>
                  <a:solidFill>
                    <a:srgbClr val="01A1DD"/>
                  </a:soli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69A60498-904C-47F2-8623-54280FD9E1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459669" y="1539618"/>
                    <a:ext cx="70765" cy="70766"/>
                  </a:xfrm>
                  <a:prstGeom prst="ellipse">
                    <a:avLst/>
                  </a:prstGeom>
                  <a:solidFill>
                    <a:srgbClr val="01A1DD"/>
                  </a:soli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060934E9-72D2-4A26-A9AA-AC4D7B4D4F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13468" y="1420183"/>
                    <a:ext cx="70765" cy="70766"/>
                  </a:xfrm>
                  <a:prstGeom prst="ellipse">
                    <a:avLst/>
                  </a:prstGeom>
                  <a:solidFill>
                    <a:srgbClr val="01A1DD"/>
                  </a:soli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3A7DB5B1-0E9E-4665-9EC3-37ED733D7D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35756" y="2983694"/>
                    <a:ext cx="70765" cy="70766"/>
                  </a:xfrm>
                  <a:prstGeom prst="ellipse">
                    <a:avLst/>
                  </a:prstGeom>
                  <a:solidFill>
                    <a:srgbClr val="01A1DD"/>
                  </a:soli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89EC1459-8B63-4BF7-A03B-1CC7150E42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801027" y="1233328"/>
                    <a:ext cx="70765" cy="70766"/>
                  </a:xfrm>
                  <a:prstGeom prst="ellipse">
                    <a:avLst/>
                  </a:prstGeom>
                  <a:solidFill>
                    <a:srgbClr val="01A1DD"/>
                  </a:soli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9BE6014D-09B0-439B-8E65-9660238B39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378117" y="2585189"/>
                    <a:ext cx="70765" cy="70766"/>
                  </a:xfrm>
                  <a:prstGeom prst="ellipse">
                    <a:avLst/>
                  </a:prstGeom>
                  <a:solidFill>
                    <a:srgbClr val="01A1DD"/>
                  </a:soli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5E2D27ED-F119-4EB1-9C24-F05F5733CA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712489" y="1912827"/>
                    <a:ext cx="70765" cy="70766"/>
                  </a:xfrm>
                  <a:prstGeom prst="ellipse">
                    <a:avLst/>
                  </a:prstGeom>
                  <a:solidFill>
                    <a:srgbClr val="01A1DD"/>
                  </a:soli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F3002097-A863-4707-9D72-3C4C2CF78B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16619" y="2842590"/>
                    <a:ext cx="70765" cy="70766"/>
                  </a:xfrm>
                  <a:prstGeom prst="ellipse">
                    <a:avLst/>
                  </a:prstGeom>
                  <a:solidFill>
                    <a:srgbClr val="01A1DD"/>
                  </a:soli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C0D89E23-43D4-45BC-9CD1-195BC47C0E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002003" y="3082670"/>
                    <a:ext cx="70765" cy="70766"/>
                  </a:xfrm>
                  <a:prstGeom prst="ellipse">
                    <a:avLst/>
                  </a:prstGeom>
                  <a:solidFill>
                    <a:srgbClr val="01A1DD"/>
                  </a:soli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ED9456C6-D4E8-4171-8D94-805AEEA9FA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935194" y="1820227"/>
                    <a:ext cx="70765" cy="70766"/>
                  </a:xfrm>
                  <a:prstGeom prst="ellipse">
                    <a:avLst/>
                  </a:prstGeom>
                  <a:solidFill>
                    <a:srgbClr val="01A1DD"/>
                  </a:soli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6039BF7B-1BB1-4D6C-AFBB-94980E72C9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778873" y="2320644"/>
                    <a:ext cx="70765" cy="70766"/>
                  </a:xfrm>
                  <a:prstGeom prst="ellipse">
                    <a:avLst/>
                  </a:prstGeom>
                  <a:solidFill>
                    <a:srgbClr val="01A1DD"/>
                  </a:soli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8D1BC4F3-D3E0-4C52-B88D-8674C4C544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115423" y="2231744"/>
                    <a:ext cx="70765" cy="70766"/>
                  </a:xfrm>
                  <a:prstGeom prst="ellipse">
                    <a:avLst/>
                  </a:prstGeom>
                  <a:solidFill>
                    <a:srgbClr val="01A1DD"/>
                  </a:soli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4DD68CBB-444E-4A7F-8E0D-B4391D6691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616339" y="2177882"/>
                    <a:ext cx="70765" cy="70766"/>
                  </a:xfrm>
                  <a:prstGeom prst="ellipse">
                    <a:avLst/>
                  </a:prstGeom>
                  <a:solidFill>
                    <a:srgbClr val="01A1DD"/>
                  </a:soli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</p:grp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A4978A39-10A6-4B99-90A2-287CB8B53E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176151" y="2598597"/>
                  <a:ext cx="5516489" cy="2492052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F6A5881-6E0B-40E6-A7EF-2FB402793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6441" y="1821650"/>
                <a:ext cx="5289090" cy="292445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5481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AC7A13-00CF-4D63-A85F-B4E36C79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Here (Process, Analyze, Train Models)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D8BB88-857F-4DEA-BBCE-6E45287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797E46-9099-4154-938F-93F161BA184F}"/>
              </a:ext>
            </a:extLst>
          </p:cNvPr>
          <p:cNvGrpSpPr/>
          <p:nvPr/>
        </p:nvGrpSpPr>
        <p:grpSpPr>
          <a:xfrm>
            <a:off x="445043" y="1954221"/>
            <a:ext cx="8253914" cy="3481907"/>
            <a:chOff x="358148" y="1958424"/>
            <a:chExt cx="8253914" cy="3481907"/>
          </a:xfrm>
        </p:grpSpPr>
        <p:pic>
          <p:nvPicPr>
            <p:cNvPr id="7" name="Graphic 14" descr="Magnifying glass">
              <a:extLst>
                <a:ext uri="{FF2B5EF4-FFF2-40B4-BE49-F238E27FC236}">
                  <a16:creationId xmlns:a16="http://schemas.microsoft.com/office/drawing/2014/main" id="{F7A579F4-10D5-4833-BF01-F60B09B37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1147" y="2044485"/>
              <a:ext cx="1380915" cy="1380915"/>
            </a:xfrm>
            <a:prstGeom prst="rect">
              <a:avLst/>
            </a:prstGeom>
          </p:spPr>
        </p:pic>
        <p:pic>
          <p:nvPicPr>
            <p:cNvPr id="8" name="Graphic 20" descr="Gears">
              <a:extLst>
                <a:ext uri="{FF2B5EF4-FFF2-40B4-BE49-F238E27FC236}">
                  <a16:creationId xmlns:a16="http://schemas.microsoft.com/office/drawing/2014/main" id="{08C3A815-0340-493E-A07D-37BCB388C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11592" y="2122451"/>
              <a:ext cx="1229393" cy="1229393"/>
            </a:xfrm>
            <a:prstGeom prst="rect">
              <a:avLst/>
            </a:prstGeom>
          </p:spPr>
        </p:pic>
        <p:pic>
          <p:nvPicPr>
            <p:cNvPr id="9" name="Graphic 24" descr="Database">
              <a:extLst>
                <a:ext uri="{FF2B5EF4-FFF2-40B4-BE49-F238E27FC236}">
                  <a16:creationId xmlns:a16="http://schemas.microsoft.com/office/drawing/2014/main" id="{26A9F55C-A67F-4BA2-B79D-46911958A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2843" y="2075351"/>
              <a:ext cx="1261272" cy="1261272"/>
            </a:xfrm>
            <a:prstGeom prst="rect">
              <a:avLst/>
            </a:prstGeom>
          </p:spPr>
        </p:pic>
        <p:pic>
          <p:nvPicPr>
            <p:cNvPr id="10" name="Graphic 30" descr="Beaker">
              <a:extLst>
                <a:ext uri="{FF2B5EF4-FFF2-40B4-BE49-F238E27FC236}">
                  <a16:creationId xmlns:a16="http://schemas.microsoft.com/office/drawing/2014/main" id="{534C50DF-BE7C-4AF2-884F-3CBEED869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617064" y="3731074"/>
              <a:ext cx="1392683" cy="1392683"/>
            </a:xfrm>
            <a:prstGeom prst="rect">
              <a:avLst/>
            </a:prstGeom>
          </p:spPr>
        </p:pic>
        <p:pic>
          <p:nvPicPr>
            <p:cNvPr id="11" name="Graphic 32" descr="Questions">
              <a:extLst>
                <a:ext uri="{FF2B5EF4-FFF2-40B4-BE49-F238E27FC236}">
                  <a16:creationId xmlns:a16="http://schemas.microsoft.com/office/drawing/2014/main" id="{36CD79E3-F082-448F-A245-74E02D77A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8148" y="1958424"/>
              <a:ext cx="1390658" cy="1390658"/>
            </a:xfrm>
            <a:prstGeom prst="rect">
              <a:avLst/>
            </a:prstGeom>
          </p:spPr>
        </p:pic>
        <p:pic>
          <p:nvPicPr>
            <p:cNvPr id="12" name="Graphic 34" descr="Teacher">
              <a:extLst>
                <a:ext uri="{FF2B5EF4-FFF2-40B4-BE49-F238E27FC236}">
                  <a16:creationId xmlns:a16="http://schemas.microsoft.com/office/drawing/2014/main" id="{978080C5-1C1B-4E5F-BFF8-A7FD392A8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87492" y="4059416"/>
              <a:ext cx="1380915" cy="1380915"/>
            </a:xfrm>
            <a:prstGeom prst="rect">
              <a:avLst/>
            </a:prstGeom>
          </p:spPr>
        </p:pic>
        <p:sp>
          <p:nvSpPr>
            <p:cNvPr id="13" name="Rounded Rectangle 143">
              <a:extLst>
                <a:ext uri="{FF2B5EF4-FFF2-40B4-BE49-F238E27FC236}">
                  <a16:creationId xmlns:a16="http://schemas.microsoft.com/office/drawing/2014/main" id="{8BA99001-6B31-474B-864F-011D4F4379E1}"/>
                </a:ext>
              </a:extLst>
            </p:cNvPr>
            <p:cNvSpPr/>
            <p:nvPr/>
          </p:nvSpPr>
          <p:spPr>
            <a:xfrm>
              <a:off x="954238" y="2610145"/>
              <a:ext cx="1174985" cy="498943"/>
            </a:xfrm>
            <a:prstGeom prst="roundRect">
              <a:avLst/>
            </a:prstGeom>
            <a:solidFill>
              <a:srgbClr val="009DDC">
                <a:alpha val="15000"/>
              </a:srgbClr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Frame the Problem</a:t>
              </a:r>
            </a:p>
          </p:txBody>
        </p:sp>
        <p:sp>
          <p:nvSpPr>
            <p:cNvPr id="14" name="Rounded Rectangle 143">
              <a:extLst>
                <a:ext uri="{FF2B5EF4-FFF2-40B4-BE49-F238E27FC236}">
                  <a16:creationId xmlns:a16="http://schemas.microsoft.com/office/drawing/2014/main" id="{0BD09801-6789-4A83-BB1C-D64CF4F46722}"/>
                </a:ext>
              </a:extLst>
            </p:cNvPr>
            <p:cNvSpPr/>
            <p:nvPr/>
          </p:nvSpPr>
          <p:spPr>
            <a:xfrm>
              <a:off x="2918585" y="2610145"/>
              <a:ext cx="1174985" cy="498943"/>
            </a:xfrm>
            <a:prstGeom prst="roundRect">
              <a:avLst/>
            </a:prstGeom>
            <a:solidFill>
              <a:srgbClr val="009DDC">
                <a:alpha val="15000"/>
              </a:srgbClr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Identify &amp; Collect Data</a:t>
              </a:r>
            </a:p>
          </p:txBody>
        </p:sp>
        <p:sp>
          <p:nvSpPr>
            <p:cNvPr id="15" name="Rounded Rectangle 143">
              <a:extLst>
                <a:ext uri="{FF2B5EF4-FFF2-40B4-BE49-F238E27FC236}">
                  <a16:creationId xmlns:a16="http://schemas.microsoft.com/office/drawing/2014/main" id="{81F2E299-B5BF-4E57-ADE8-EFA8D1AC5BDF}"/>
                </a:ext>
              </a:extLst>
            </p:cNvPr>
            <p:cNvSpPr/>
            <p:nvPr/>
          </p:nvSpPr>
          <p:spPr>
            <a:xfrm>
              <a:off x="5026290" y="2610145"/>
              <a:ext cx="1174985" cy="498943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Process Data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6" name="Rounded Rectangle 143">
              <a:extLst>
                <a:ext uri="{FF2B5EF4-FFF2-40B4-BE49-F238E27FC236}">
                  <a16:creationId xmlns:a16="http://schemas.microsoft.com/office/drawing/2014/main" id="{BB1D83EB-AC7F-4135-8145-E52429C4AB1D}"/>
                </a:ext>
              </a:extLst>
            </p:cNvPr>
            <p:cNvSpPr/>
            <p:nvPr/>
          </p:nvSpPr>
          <p:spPr>
            <a:xfrm>
              <a:off x="6834762" y="2620784"/>
              <a:ext cx="1174985" cy="498943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Analyze Data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7" name="Rounded Rectangle 143">
              <a:extLst>
                <a:ext uri="{FF2B5EF4-FFF2-40B4-BE49-F238E27FC236}">
                  <a16:creationId xmlns:a16="http://schemas.microsoft.com/office/drawing/2014/main" id="{24BFF758-7D4D-44B7-9D2F-8F1F538CBC87}"/>
                </a:ext>
              </a:extLst>
            </p:cNvPr>
            <p:cNvSpPr/>
            <p:nvPr/>
          </p:nvSpPr>
          <p:spPr>
            <a:xfrm>
              <a:off x="5984901" y="4427416"/>
              <a:ext cx="1174985" cy="498943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Train Models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8" name="Rounded Rectangle 143">
              <a:extLst>
                <a:ext uri="{FF2B5EF4-FFF2-40B4-BE49-F238E27FC236}">
                  <a16:creationId xmlns:a16="http://schemas.microsoft.com/office/drawing/2014/main" id="{495251CB-9387-4246-AA31-7252A88E8733}"/>
                </a:ext>
              </a:extLst>
            </p:cNvPr>
            <p:cNvSpPr/>
            <p:nvPr/>
          </p:nvSpPr>
          <p:spPr>
            <a:xfrm>
              <a:off x="3574115" y="4427416"/>
              <a:ext cx="1174985" cy="498943"/>
            </a:xfrm>
            <a:prstGeom prst="roundRect">
              <a:avLst/>
            </a:prstGeom>
            <a:solidFill>
              <a:srgbClr val="009DDC">
                <a:alpha val="15000"/>
              </a:srgbClr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Finalize the Project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1F5A2AE-C79F-4A98-80C7-F9A40A207474}"/>
                </a:ext>
              </a:extLst>
            </p:cNvPr>
            <p:cNvCxnSpPr>
              <a:stCxn id="16" idx="1"/>
              <a:endCxn id="15" idx="3"/>
            </p:cNvCxnSpPr>
            <p:nvPr/>
          </p:nvCxnSpPr>
          <p:spPr>
            <a:xfrm flipH="1" flipV="1">
              <a:off x="6201275" y="2859617"/>
              <a:ext cx="63348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EB3DB2D-9FBE-4292-A78D-B96690D14DB4}"/>
                </a:ext>
              </a:extLst>
            </p:cNvPr>
            <p:cNvCxnSpPr>
              <a:stCxn id="16" idx="2"/>
              <a:endCxn id="10" idx="1"/>
            </p:cNvCxnSpPr>
            <p:nvPr/>
          </p:nvCxnSpPr>
          <p:spPr>
            <a:xfrm flipH="1">
              <a:off x="6617064" y="3119727"/>
              <a:ext cx="805191" cy="130768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7AB4C09-8299-46CE-BEA8-7DC78B5DF4BA}"/>
                </a:ext>
              </a:extLst>
            </p:cNvPr>
            <p:cNvCxnSpPr>
              <a:stCxn id="17" idx="0"/>
              <a:endCxn id="15" idx="2"/>
            </p:cNvCxnSpPr>
            <p:nvPr/>
          </p:nvCxnSpPr>
          <p:spPr>
            <a:xfrm flipH="1" flipV="1">
              <a:off x="5613783" y="3109088"/>
              <a:ext cx="958611" cy="131832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6E90E6D-BFE6-4468-9796-F758D21F577B}"/>
                </a:ext>
              </a:extLst>
            </p:cNvPr>
            <p:cNvCxnSpPr>
              <a:stCxn id="17" idx="1"/>
              <a:endCxn id="18" idx="3"/>
            </p:cNvCxnSpPr>
            <p:nvPr/>
          </p:nvCxnSpPr>
          <p:spPr>
            <a:xfrm flipH="1">
              <a:off x="4749100" y="4676888"/>
              <a:ext cx="1235801" cy="0"/>
            </a:xfrm>
            <a:prstGeom prst="straightConnector1">
              <a:avLst/>
            </a:prstGeom>
            <a:ln w="31750">
              <a:solidFill>
                <a:schemeClr val="tx1">
                  <a:alpha val="1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89BDF1F-228D-4F36-AA42-0E71E7043E6F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>
              <a:off x="2129223" y="2859617"/>
              <a:ext cx="789362" cy="0"/>
            </a:xfrm>
            <a:prstGeom prst="straightConnector1">
              <a:avLst/>
            </a:prstGeom>
            <a:ln w="31750">
              <a:solidFill>
                <a:schemeClr val="tx1">
                  <a:alpha val="1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480A99C-D23A-450E-B2C4-62EAAC2DE388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4093570" y="2859617"/>
              <a:ext cx="932720" cy="0"/>
            </a:xfrm>
            <a:prstGeom prst="straightConnector1">
              <a:avLst/>
            </a:prstGeom>
            <a:ln w="31750">
              <a:solidFill>
                <a:schemeClr val="tx1">
                  <a:alpha val="1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9E84986-B4A7-4448-9E9D-D6B074B41DA2}"/>
                </a:ext>
              </a:extLst>
            </p:cNvPr>
            <p:cNvCxnSpPr>
              <a:cxnSpLocks/>
              <a:stCxn id="18" idx="1"/>
              <a:endCxn id="13" idx="2"/>
            </p:cNvCxnSpPr>
            <p:nvPr/>
          </p:nvCxnSpPr>
          <p:spPr>
            <a:xfrm flipH="1" flipV="1">
              <a:off x="1541731" y="3109088"/>
              <a:ext cx="2032384" cy="1567800"/>
            </a:xfrm>
            <a:prstGeom prst="straightConnector1">
              <a:avLst/>
            </a:prstGeom>
            <a:ln w="31750">
              <a:solidFill>
                <a:schemeClr val="tx1">
                  <a:alpha val="1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6145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958F7F-9DCE-43EB-9379-B7915366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Techniques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FB120B-073E-4E18-97E4-BC865E04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6" name="Group 23">
            <a:extLst>
              <a:ext uri="{FF2B5EF4-FFF2-40B4-BE49-F238E27FC236}">
                <a16:creationId xmlns:a16="http://schemas.microsoft.com/office/drawing/2014/main" id="{BF7D74A6-AA9A-42DA-9A6B-05F5453E3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51099"/>
              </p:ext>
            </p:extLst>
          </p:nvPr>
        </p:nvGraphicFramePr>
        <p:xfrm>
          <a:off x="575398" y="1756954"/>
          <a:ext cx="7993205" cy="3633216"/>
        </p:xfrm>
        <a:graphic>
          <a:graphicData uri="http://schemas.openxmlformats.org/drawingml/2006/table">
            <a:tbl>
              <a:tblPr/>
              <a:tblGrid>
                <a:gridCol w="124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7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Technique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Ridge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Minimizes ℓ₂ norm (sum of square coefficients).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Keeps parameter weights small.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Suitable for datasets with many features, each with estimative power.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Lasso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Minimizes ℓ₁ norm (forces coefficients of least relevant features to 0).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Suitable for datasets with small to moderate number of features with moderate estimative power.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Eliminates features with no significant effect.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Elastic net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Weighted average of both ridge and lasso.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l-GR" sz="14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α</a:t>
                      </a: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 determines which norm has more influence (ridge: closer to 0; lasso: closer to 1).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Suitable for datasets with small to moderate number of relevant features.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Usually preferable to lasso.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Ridge may still be better if you can't afford to lose any features.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917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F62971-1054-4A4A-9D17-40DF619D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8CA608-CC4E-41CA-8FCC-8BB0C3B2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7AE747-33E2-46E3-A223-D9D0EB164034}"/>
              </a:ext>
            </a:extLst>
          </p:cNvPr>
          <p:cNvGrpSpPr/>
          <p:nvPr/>
        </p:nvGrpSpPr>
        <p:grpSpPr>
          <a:xfrm>
            <a:off x="771232" y="1804909"/>
            <a:ext cx="6369692" cy="4335560"/>
            <a:chOff x="771232" y="1804909"/>
            <a:chExt cx="6369692" cy="43355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77CD825-D38A-4EDF-98E0-98192E9F388B}"/>
                </a:ext>
              </a:extLst>
            </p:cNvPr>
            <p:cNvGrpSpPr/>
            <p:nvPr/>
          </p:nvGrpSpPr>
          <p:grpSpPr>
            <a:xfrm>
              <a:off x="771232" y="1804909"/>
              <a:ext cx="6369692" cy="4335560"/>
              <a:chOff x="771232" y="1804909"/>
              <a:chExt cx="6369692" cy="433556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2C400D-EC85-4D56-8CD0-2ADFC6EFDE86}"/>
                  </a:ext>
                </a:extLst>
              </p:cNvPr>
              <p:cNvCxnSpPr/>
              <p:nvPr/>
            </p:nvCxnSpPr>
            <p:spPr>
              <a:xfrm>
                <a:off x="1694381" y="1804909"/>
                <a:ext cx="0" cy="358140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287EED7-3EF3-45F9-8AD5-36310C4B13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09470" y="5386309"/>
                <a:ext cx="5431454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5BCC08-11D5-4431-AEE4-3B62B2D1597D}"/>
                  </a:ext>
                </a:extLst>
              </p:cNvPr>
              <p:cNvSpPr txBox="1"/>
              <p:nvPr/>
            </p:nvSpPr>
            <p:spPr>
              <a:xfrm>
                <a:off x="3098563" y="5678804"/>
                <a:ext cx="24858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Model Parameters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80337C-3778-4DC4-BF38-B36A53913F77}"/>
                  </a:ext>
                </a:extLst>
              </p:cNvPr>
              <p:cNvSpPr txBox="1"/>
              <p:nvPr/>
            </p:nvSpPr>
            <p:spPr>
              <a:xfrm rot="16200000">
                <a:off x="637350" y="3358942"/>
                <a:ext cx="7294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Cost</a:t>
                </a: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B1D7DEE-71BF-48A9-9882-23AD36E4FC34}"/>
                  </a:ext>
                </a:extLst>
              </p:cNvPr>
              <p:cNvSpPr/>
              <p:nvPr/>
            </p:nvSpPr>
            <p:spPr>
              <a:xfrm>
                <a:off x="2155865" y="2090554"/>
                <a:ext cx="4635795" cy="3009016"/>
              </a:xfrm>
              <a:custGeom>
                <a:avLst/>
                <a:gdLst>
                  <a:gd name="connsiteX0" fmla="*/ 0 w 4614530"/>
                  <a:gd name="connsiteY0" fmla="*/ 0 h 2998439"/>
                  <a:gd name="connsiteX1" fmla="*/ 2190307 w 4614530"/>
                  <a:gd name="connsiteY1" fmla="*/ 2998382 h 2998439"/>
                  <a:gd name="connsiteX2" fmla="*/ 4614530 w 4614530"/>
                  <a:gd name="connsiteY2" fmla="*/ 63796 h 2998439"/>
                  <a:gd name="connsiteX0" fmla="*/ 0 w 4614530"/>
                  <a:gd name="connsiteY0" fmla="*/ 0 h 3009071"/>
                  <a:gd name="connsiteX1" fmla="*/ 2254103 w 4614530"/>
                  <a:gd name="connsiteY1" fmla="*/ 3009015 h 3009071"/>
                  <a:gd name="connsiteX2" fmla="*/ 4614530 w 4614530"/>
                  <a:gd name="connsiteY2" fmla="*/ 63796 h 3009071"/>
                  <a:gd name="connsiteX0" fmla="*/ 0 w 4635795"/>
                  <a:gd name="connsiteY0" fmla="*/ 0 h 3009016"/>
                  <a:gd name="connsiteX1" fmla="*/ 2254103 w 4635795"/>
                  <a:gd name="connsiteY1" fmla="*/ 3009015 h 3009016"/>
                  <a:gd name="connsiteX2" fmla="*/ 4635795 w 4635795"/>
                  <a:gd name="connsiteY2" fmla="*/ 10633 h 300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35795" h="3009016">
                    <a:moveTo>
                      <a:pt x="0" y="0"/>
                    </a:moveTo>
                    <a:cubicBezTo>
                      <a:pt x="710609" y="1493874"/>
                      <a:pt x="1481471" y="3007243"/>
                      <a:pt x="2254103" y="3009015"/>
                    </a:cubicBezTo>
                    <a:cubicBezTo>
                      <a:pt x="3026735" y="3010787"/>
                      <a:pt x="3808227" y="1483242"/>
                      <a:pt x="4635795" y="10633"/>
                    </a:cubicBezTo>
                  </a:path>
                </a:pathLst>
              </a:custGeom>
              <a:noFill/>
              <a:ln w="28575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F22F50A-7785-48CC-9D4C-3860D29D72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10586" y="2518809"/>
                <a:ext cx="201168" cy="202017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729E153-7E77-47EA-8523-AEB22DE8EB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40329" y="2998040"/>
                <a:ext cx="201168" cy="202017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0CBC920-6731-4B46-B29E-6AC9E082ED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07029" y="3488765"/>
                <a:ext cx="201168" cy="202017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2AE1EC3-2626-45D0-A953-E3B418DC34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0463" y="3903690"/>
                <a:ext cx="201168" cy="202017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D9FBF93-37E0-4593-96A7-F8927E10C4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99731" y="4241229"/>
                <a:ext cx="201168" cy="202017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878C66B-E08B-4FE8-8FC1-845460D8B9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00899" y="4491216"/>
                <a:ext cx="201168" cy="202017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3C2786C-61EC-41BF-8740-93BBAA2DE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08729" y="4706190"/>
                <a:ext cx="201168" cy="202017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B9FD56A-ABA0-466E-9AE6-3E3368ED23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9993" y="4866114"/>
                <a:ext cx="201168" cy="202017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D7B0B94-A1D0-46BD-B853-20899A9977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83809" y="4992806"/>
                <a:ext cx="201168" cy="202017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4" name="Line 167">
                <a:extLst>
                  <a:ext uri="{FF2B5EF4-FFF2-40B4-BE49-F238E27FC236}">
                    <a16:creationId xmlns:a16="http://schemas.microsoft.com/office/drawing/2014/main" id="{65BBE767-CDD2-4780-B549-C20CEF903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 flipV="1">
                <a:off x="4394351" y="4565797"/>
                <a:ext cx="460079" cy="33337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ounded Rectangle 149">
                    <a:extLst>
                      <a:ext uri="{FF2B5EF4-FFF2-40B4-BE49-F238E27FC236}">
                        <a16:creationId xmlns:a16="http://schemas.microsoft.com/office/drawing/2014/main" id="{C95ECD91-A815-4B30-BD83-FF5A24EFAFCA}"/>
                      </a:ext>
                    </a:extLst>
                  </p:cNvPr>
                  <p:cNvSpPr/>
                  <p:nvPr/>
                </p:nvSpPr>
                <p:spPr>
                  <a:xfrm>
                    <a:off x="4484977" y="4216578"/>
                    <a:ext cx="1476375" cy="274637"/>
                  </a:xfrm>
                  <a:prstGeom prst="roundRect">
                    <a:avLst/>
                  </a:prstGeom>
                  <a:gradFill flip="none" rotWithShape="0">
                    <a:gsLst>
                      <a:gs pos="0">
                        <a:srgbClr val="FFFFFF">
                          <a:lumMod val="92000"/>
                        </a:srgbClr>
                      </a:gs>
                      <a:gs pos="100000">
                        <a:srgbClr val="FFFFFF"/>
                      </a:gs>
                    </a:gsLst>
                    <a:lin ang="270000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outerShdw blurRad="38100" dist="25400" dir="2700000" sx="99000" sy="99000" algn="tl" rotWithShape="0">
                      <a:prstClr val="black">
                        <a:alpha val="75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lvl="0" algn="ctr" defTabSz="914400">
                      <a:defRPr/>
                    </a:pP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300" b="1" i="1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sz="1300" b="1" i="0" ker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/>
                              </a:rPr>
                              <m:t>𝛉</m:t>
                            </m:r>
                          </m:e>
                        </m:acc>
                      </m:oMath>
                    </a14:m>
                    <a:r>
                      <a:rPr lang="en-US" sz="1300" b="1" kern="0" dirty="0">
                        <a:solidFill>
                          <a:srgbClr val="000000"/>
                        </a:solidFill>
                        <a:latin typeface="Calibri"/>
                        <a:cs typeface="Calibri"/>
                      </a:rPr>
                      <a:t> (Minimum)</a:t>
                    </a:r>
                  </a:p>
                </p:txBody>
              </p:sp>
            </mc:Choice>
            <mc:Fallback xmlns="">
              <p:sp>
                <p:nvSpPr>
                  <p:cNvPr id="26" name="Rounded Rectangle 149">
                    <a:extLst>
                      <a:ext uri="{FF2B5EF4-FFF2-40B4-BE49-F238E27FC236}">
                        <a16:creationId xmlns:a16="http://schemas.microsoft.com/office/drawing/2014/main" id="{609C3198-D6A7-45C5-A9F3-62D3E40CE7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4977" y="4216578"/>
                    <a:ext cx="1476375" cy="274637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 b="-3448"/>
                    </a:stretch>
                  </a:blipFill>
                  <a:ln w="25400" cap="flat" cmpd="sng" algn="ctr">
                    <a:noFill/>
                    <a:prstDash val="solid"/>
                  </a:ln>
                  <a:effectLst>
                    <a:outerShdw blurRad="38100" dist="25400" dir="2700000" sx="99000" sy="99000" algn="tl" rotWithShape="0">
                      <a:prstClr val="black">
                        <a:alpha val="75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D7980AB-41A5-4933-9788-0A66D801CA66}"/>
                  </a:ext>
                </a:extLst>
              </p:cNvPr>
              <p:cNvSpPr/>
              <p:nvPr/>
            </p:nvSpPr>
            <p:spPr>
              <a:xfrm>
                <a:off x="2501900" y="2565400"/>
                <a:ext cx="254853" cy="463550"/>
              </a:xfrm>
              <a:custGeom>
                <a:avLst/>
                <a:gdLst>
                  <a:gd name="connsiteX0" fmla="*/ 0 w 254853"/>
                  <a:gd name="connsiteY0" fmla="*/ 0 h 463550"/>
                  <a:gd name="connsiteX1" fmla="*/ 241300 w 254853"/>
                  <a:gd name="connsiteY1" fmla="*/ 152400 h 463550"/>
                  <a:gd name="connsiteX2" fmla="*/ 203200 w 254853"/>
                  <a:gd name="connsiteY2" fmla="*/ 463550 h 463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4853" h="463550">
                    <a:moveTo>
                      <a:pt x="0" y="0"/>
                    </a:moveTo>
                    <a:cubicBezTo>
                      <a:pt x="103716" y="37571"/>
                      <a:pt x="207433" y="75142"/>
                      <a:pt x="241300" y="152400"/>
                    </a:cubicBezTo>
                    <a:cubicBezTo>
                      <a:pt x="275167" y="229658"/>
                      <a:pt x="239183" y="346604"/>
                      <a:pt x="203200" y="463550"/>
                    </a:cubicBezTo>
                  </a:path>
                </a:pathLst>
              </a:custGeom>
              <a:noFill/>
              <a:ln w="15875" cap="flat" cmpd="sng" algn="ctr">
                <a:solidFill>
                  <a:srgbClr val="C00000"/>
                </a:solidFill>
                <a:prstDash val="solid"/>
                <a:tailEnd type="triangle"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6FCB8D3-9E6C-48A5-BB31-1DF81A5BCADB}"/>
                  </a:ext>
                </a:extLst>
              </p:cNvPr>
              <p:cNvSpPr/>
              <p:nvPr/>
            </p:nvSpPr>
            <p:spPr>
              <a:xfrm>
                <a:off x="2736850" y="3054349"/>
                <a:ext cx="260031" cy="442913"/>
              </a:xfrm>
              <a:custGeom>
                <a:avLst/>
                <a:gdLst>
                  <a:gd name="connsiteX0" fmla="*/ 0 w 257936"/>
                  <a:gd name="connsiteY0" fmla="*/ 0 h 457200"/>
                  <a:gd name="connsiteX1" fmla="*/ 247650 w 257936"/>
                  <a:gd name="connsiteY1" fmla="*/ 165100 h 457200"/>
                  <a:gd name="connsiteX2" fmla="*/ 234950 w 257936"/>
                  <a:gd name="connsiteY2" fmla="*/ 457200 h 457200"/>
                  <a:gd name="connsiteX0" fmla="*/ 0 w 254318"/>
                  <a:gd name="connsiteY0" fmla="*/ 0 h 442913"/>
                  <a:gd name="connsiteX1" fmla="*/ 247650 w 254318"/>
                  <a:gd name="connsiteY1" fmla="*/ 165100 h 442913"/>
                  <a:gd name="connsiteX2" fmla="*/ 206375 w 254318"/>
                  <a:gd name="connsiteY2" fmla="*/ 442913 h 442913"/>
                  <a:gd name="connsiteX0" fmla="*/ 0 w 260031"/>
                  <a:gd name="connsiteY0" fmla="*/ 0 h 442913"/>
                  <a:gd name="connsiteX1" fmla="*/ 247650 w 260031"/>
                  <a:gd name="connsiteY1" fmla="*/ 165100 h 442913"/>
                  <a:gd name="connsiteX2" fmla="*/ 206375 w 260031"/>
                  <a:gd name="connsiteY2" fmla="*/ 442913 h 4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0031" h="442913">
                    <a:moveTo>
                      <a:pt x="0" y="0"/>
                    </a:moveTo>
                    <a:cubicBezTo>
                      <a:pt x="104246" y="44450"/>
                      <a:pt x="213254" y="91281"/>
                      <a:pt x="247650" y="165100"/>
                    </a:cubicBezTo>
                    <a:cubicBezTo>
                      <a:pt x="282046" y="238919"/>
                      <a:pt x="237067" y="389996"/>
                      <a:pt x="206375" y="442913"/>
                    </a:cubicBezTo>
                  </a:path>
                </a:pathLst>
              </a:custGeom>
              <a:noFill/>
              <a:ln w="15875" cap="flat" cmpd="sng" algn="ctr">
                <a:solidFill>
                  <a:srgbClr val="C00000"/>
                </a:solidFill>
                <a:prstDash val="solid"/>
                <a:tailEnd type="triangle"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3D26E68-F003-4DAE-93E0-D6B06FFAFA30}"/>
                  </a:ext>
                </a:extLst>
              </p:cNvPr>
              <p:cNvSpPr/>
              <p:nvPr/>
            </p:nvSpPr>
            <p:spPr>
              <a:xfrm>
                <a:off x="2997200" y="3543300"/>
                <a:ext cx="234704" cy="368300"/>
              </a:xfrm>
              <a:custGeom>
                <a:avLst/>
                <a:gdLst>
                  <a:gd name="connsiteX0" fmla="*/ 0 w 234704"/>
                  <a:gd name="connsiteY0" fmla="*/ 0 h 368300"/>
                  <a:gd name="connsiteX1" fmla="*/ 215900 w 234704"/>
                  <a:gd name="connsiteY1" fmla="*/ 177800 h 368300"/>
                  <a:gd name="connsiteX2" fmla="*/ 209550 w 234704"/>
                  <a:gd name="connsiteY2" fmla="*/ 36830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4704" h="368300">
                    <a:moveTo>
                      <a:pt x="0" y="0"/>
                    </a:moveTo>
                    <a:cubicBezTo>
                      <a:pt x="90487" y="58208"/>
                      <a:pt x="180975" y="116417"/>
                      <a:pt x="215900" y="177800"/>
                    </a:cubicBezTo>
                    <a:cubicBezTo>
                      <a:pt x="250825" y="239183"/>
                      <a:pt x="230187" y="303741"/>
                      <a:pt x="209550" y="368300"/>
                    </a:cubicBezTo>
                  </a:path>
                </a:pathLst>
              </a:custGeom>
              <a:noFill/>
              <a:ln w="15875" cap="flat" cmpd="sng" algn="ctr">
                <a:solidFill>
                  <a:srgbClr val="C00000"/>
                </a:solidFill>
                <a:prstDash val="solid"/>
                <a:tailEnd type="triangle"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97793E2-B858-4095-93A3-3F6F1EE3206E}"/>
                  </a:ext>
                </a:extLst>
              </p:cNvPr>
              <p:cNvSpPr/>
              <p:nvPr/>
            </p:nvSpPr>
            <p:spPr>
              <a:xfrm>
                <a:off x="3251200" y="3943350"/>
                <a:ext cx="220788" cy="323850"/>
              </a:xfrm>
              <a:custGeom>
                <a:avLst/>
                <a:gdLst>
                  <a:gd name="connsiteX0" fmla="*/ 0 w 220788"/>
                  <a:gd name="connsiteY0" fmla="*/ 0 h 323850"/>
                  <a:gd name="connsiteX1" fmla="*/ 203200 w 220788"/>
                  <a:gd name="connsiteY1" fmla="*/ 101600 h 323850"/>
                  <a:gd name="connsiteX2" fmla="*/ 196850 w 220788"/>
                  <a:gd name="connsiteY2" fmla="*/ 32385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0788" h="323850">
                    <a:moveTo>
                      <a:pt x="0" y="0"/>
                    </a:moveTo>
                    <a:cubicBezTo>
                      <a:pt x="85196" y="23812"/>
                      <a:pt x="170392" y="47625"/>
                      <a:pt x="203200" y="101600"/>
                    </a:cubicBezTo>
                    <a:cubicBezTo>
                      <a:pt x="236008" y="155575"/>
                      <a:pt x="216429" y="239712"/>
                      <a:pt x="196850" y="323850"/>
                    </a:cubicBezTo>
                  </a:path>
                </a:pathLst>
              </a:custGeom>
              <a:noFill/>
              <a:ln w="15875" cap="flat" cmpd="sng" algn="ctr">
                <a:solidFill>
                  <a:srgbClr val="C00000"/>
                </a:solidFill>
                <a:prstDash val="solid"/>
                <a:tailEnd type="triangle"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1796B9F-0BA5-4FED-9337-39DAF7E4DC5C}"/>
                  </a:ext>
                </a:extLst>
              </p:cNvPr>
              <p:cNvSpPr/>
              <p:nvPr/>
            </p:nvSpPr>
            <p:spPr>
              <a:xfrm>
                <a:off x="3486150" y="4290839"/>
                <a:ext cx="217429" cy="230361"/>
              </a:xfrm>
              <a:custGeom>
                <a:avLst/>
                <a:gdLst>
                  <a:gd name="connsiteX0" fmla="*/ 0 w 217429"/>
                  <a:gd name="connsiteY0" fmla="*/ 1761 h 230361"/>
                  <a:gd name="connsiteX1" fmla="*/ 203200 w 217429"/>
                  <a:gd name="connsiteY1" fmla="*/ 33511 h 230361"/>
                  <a:gd name="connsiteX2" fmla="*/ 184150 w 217429"/>
                  <a:gd name="connsiteY2" fmla="*/ 230361 h 230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7429" h="230361">
                    <a:moveTo>
                      <a:pt x="0" y="1761"/>
                    </a:moveTo>
                    <a:cubicBezTo>
                      <a:pt x="86254" y="-1414"/>
                      <a:pt x="172508" y="-4589"/>
                      <a:pt x="203200" y="33511"/>
                    </a:cubicBezTo>
                    <a:cubicBezTo>
                      <a:pt x="233892" y="71611"/>
                      <a:pt x="209021" y="150986"/>
                      <a:pt x="184150" y="230361"/>
                    </a:cubicBezTo>
                  </a:path>
                </a:pathLst>
              </a:custGeom>
              <a:noFill/>
              <a:ln w="15875" cap="flat" cmpd="sng" algn="ctr">
                <a:solidFill>
                  <a:srgbClr val="C00000"/>
                </a:solidFill>
                <a:prstDash val="solid"/>
                <a:tailEnd type="triangle"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DB0BB5B-AC96-444A-9574-C267746E98B7}"/>
                  </a:ext>
                </a:extLst>
              </p:cNvPr>
              <p:cNvSpPr/>
              <p:nvPr/>
            </p:nvSpPr>
            <p:spPr>
              <a:xfrm>
                <a:off x="3683000" y="4535602"/>
                <a:ext cx="186003" cy="188798"/>
              </a:xfrm>
              <a:custGeom>
                <a:avLst/>
                <a:gdLst>
                  <a:gd name="connsiteX0" fmla="*/ 0 w 186003"/>
                  <a:gd name="connsiteY0" fmla="*/ 4648 h 188798"/>
                  <a:gd name="connsiteX1" fmla="*/ 171450 w 186003"/>
                  <a:gd name="connsiteY1" fmla="*/ 23698 h 188798"/>
                  <a:gd name="connsiteX2" fmla="*/ 165100 w 186003"/>
                  <a:gd name="connsiteY2" fmla="*/ 188798 h 188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03" h="188798">
                    <a:moveTo>
                      <a:pt x="0" y="4648"/>
                    </a:moveTo>
                    <a:cubicBezTo>
                      <a:pt x="71966" y="-1173"/>
                      <a:pt x="143933" y="-6994"/>
                      <a:pt x="171450" y="23698"/>
                    </a:cubicBezTo>
                    <a:cubicBezTo>
                      <a:pt x="198967" y="54390"/>
                      <a:pt x="182033" y="121594"/>
                      <a:pt x="165100" y="188798"/>
                    </a:cubicBezTo>
                  </a:path>
                </a:pathLst>
              </a:custGeom>
              <a:noFill/>
              <a:ln w="15875" cap="flat" cmpd="sng" algn="ctr">
                <a:solidFill>
                  <a:srgbClr val="C00000"/>
                </a:solidFill>
                <a:prstDash val="solid"/>
                <a:tailEnd type="triangle"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63E252B-82DB-49B4-8280-5D0865DDBCF2}"/>
                  </a:ext>
                </a:extLst>
              </p:cNvPr>
              <p:cNvSpPr/>
              <p:nvPr/>
            </p:nvSpPr>
            <p:spPr>
              <a:xfrm>
                <a:off x="3886200" y="4708090"/>
                <a:ext cx="144173" cy="146996"/>
              </a:xfrm>
              <a:custGeom>
                <a:avLst/>
                <a:gdLst>
                  <a:gd name="connsiteX0" fmla="*/ 0 w 209477"/>
                  <a:gd name="connsiteY0" fmla="*/ 35361 h 181411"/>
                  <a:gd name="connsiteX1" fmla="*/ 184150 w 209477"/>
                  <a:gd name="connsiteY1" fmla="*/ 9961 h 181411"/>
                  <a:gd name="connsiteX2" fmla="*/ 203200 w 209477"/>
                  <a:gd name="connsiteY2" fmla="*/ 181411 h 18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477" h="181411">
                    <a:moveTo>
                      <a:pt x="0" y="35361"/>
                    </a:moveTo>
                    <a:cubicBezTo>
                      <a:pt x="75141" y="10490"/>
                      <a:pt x="150283" y="-14381"/>
                      <a:pt x="184150" y="9961"/>
                    </a:cubicBezTo>
                    <a:cubicBezTo>
                      <a:pt x="218017" y="34303"/>
                      <a:pt x="210608" y="107857"/>
                      <a:pt x="203200" y="181411"/>
                    </a:cubicBezTo>
                  </a:path>
                </a:pathLst>
              </a:custGeom>
              <a:noFill/>
              <a:ln w="15875" cap="flat" cmpd="sng" algn="ctr">
                <a:solidFill>
                  <a:srgbClr val="C00000"/>
                </a:solidFill>
                <a:prstDash val="solid"/>
                <a:tailEnd type="triangle"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A236635-030F-406F-9EB1-242A32AFA321}"/>
                  </a:ext>
                </a:extLst>
              </p:cNvPr>
              <p:cNvSpPr/>
              <p:nvPr/>
            </p:nvSpPr>
            <p:spPr>
              <a:xfrm>
                <a:off x="4079759" y="4831107"/>
                <a:ext cx="128086" cy="127963"/>
              </a:xfrm>
              <a:custGeom>
                <a:avLst/>
                <a:gdLst>
                  <a:gd name="connsiteX0" fmla="*/ 0 w 260350"/>
                  <a:gd name="connsiteY0" fmla="*/ 59815 h 136015"/>
                  <a:gd name="connsiteX1" fmla="*/ 139700 w 260350"/>
                  <a:gd name="connsiteY1" fmla="*/ 2665 h 136015"/>
                  <a:gd name="connsiteX2" fmla="*/ 260350 w 260350"/>
                  <a:gd name="connsiteY2" fmla="*/ 136015 h 136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0350" h="136015">
                    <a:moveTo>
                      <a:pt x="0" y="59815"/>
                    </a:moveTo>
                    <a:cubicBezTo>
                      <a:pt x="48154" y="24890"/>
                      <a:pt x="96308" y="-10035"/>
                      <a:pt x="139700" y="2665"/>
                    </a:cubicBezTo>
                    <a:cubicBezTo>
                      <a:pt x="183092" y="15365"/>
                      <a:pt x="221721" y="75690"/>
                      <a:pt x="260350" y="136015"/>
                    </a:cubicBezTo>
                  </a:path>
                </a:pathLst>
              </a:custGeom>
              <a:noFill/>
              <a:ln w="15875" cap="flat" cmpd="sng" algn="ctr">
                <a:solidFill>
                  <a:srgbClr val="C00000"/>
                </a:solidFill>
                <a:prstDash val="solid"/>
                <a:tailEnd type="triangle"/>
              </a:ln>
              <a:effectLst/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Line 167">
                <a:extLst>
                  <a:ext uri="{FF2B5EF4-FFF2-40B4-BE49-F238E27FC236}">
                    <a16:creationId xmlns:a16="http://schemas.microsoft.com/office/drawing/2014/main" id="{2F5A7FC2-F039-4CE0-87C2-5BE5A0A3C1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 flipV="1">
                <a:off x="2404214" y="2117078"/>
                <a:ext cx="460079" cy="33337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Rounded Rectangle 149">
                <a:extLst>
                  <a:ext uri="{FF2B5EF4-FFF2-40B4-BE49-F238E27FC236}">
                    <a16:creationId xmlns:a16="http://schemas.microsoft.com/office/drawing/2014/main" id="{B421ED94-27C0-4BB5-8122-DDC95359398A}"/>
                  </a:ext>
                </a:extLst>
              </p:cNvPr>
              <p:cNvSpPr/>
              <p:nvPr/>
            </p:nvSpPr>
            <p:spPr>
              <a:xfrm>
                <a:off x="2493337" y="1855091"/>
                <a:ext cx="1084769" cy="274637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lvl="0" algn="ctr" defTabSz="914400">
                  <a:defRPr/>
                </a:pPr>
                <a:r>
                  <a:rPr lang="en-US" sz="13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Start value</a:t>
                </a: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546FCA3-804C-40ED-9346-B324927EF0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71257" y="4959070"/>
              <a:ext cx="201168" cy="202017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29FBDF9-A0E9-4DA5-A97B-34C5E16E1CDB}"/>
                </a:ext>
              </a:extLst>
            </p:cNvPr>
            <p:cNvSpPr/>
            <p:nvPr/>
          </p:nvSpPr>
          <p:spPr>
            <a:xfrm>
              <a:off x="4233863" y="4908207"/>
              <a:ext cx="176212" cy="84599"/>
            </a:xfrm>
            <a:custGeom>
              <a:avLst/>
              <a:gdLst>
                <a:gd name="connsiteX0" fmla="*/ 0 w 260350"/>
                <a:gd name="connsiteY0" fmla="*/ 59815 h 136015"/>
                <a:gd name="connsiteX1" fmla="*/ 139700 w 260350"/>
                <a:gd name="connsiteY1" fmla="*/ 2665 h 136015"/>
                <a:gd name="connsiteX2" fmla="*/ 260350 w 260350"/>
                <a:gd name="connsiteY2" fmla="*/ 136015 h 136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350" h="136015">
                  <a:moveTo>
                    <a:pt x="0" y="59815"/>
                  </a:moveTo>
                  <a:cubicBezTo>
                    <a:pt x="48154" y="24890"/>
                    <a:pt x="96308" y="-10035"/>
                    <a:pt x="139700" y="2665"/>
                  </a:cubicBezTo>
                  <a:cubicBezTo>
                    <a:pt x="183092" y="15365"/>
                    <a:pt x="221721" y="75690"/>
                    <a:pt x="260350" y="136015"/>
                  </a:cubicBezTo>
                </a:path>
              </a:pathLst>
            </a:custGeom>
            <a:noFill/>
            <a:ln w="15875" cap="flat" cmpd="sng" algn="ctr">
              <a:solidFill>
                <a:srgbClr val="C00000"/>
              </a:solidFill>
              <a:prstDash val="solid"/>
              <a:tailEnd type="triangle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8315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8E91-AAD0-4995-942B-F198380D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Learning Rate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5E213D-ABCE-44A1-9556-228ABA8B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6F542C-C02D-40E4-A6A9-F1953DA78A83}"/>
              </a:ext>
            </a:extLst>
          </p:cNvPr>
          <p:cNvGrpSpPr/>
          <p:nvPr/>
        </p:nvGrpSpPr>
        <p:grpSpPr>
          <a:xfrm>
            <a:off x="771232" y="1804909"/>
            <a:ext cx="6369692" cy="4335560"/>
            <a:chOff x="771232" y="1804909"/>
            <a:chExt cx="6369692" cy="433556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1CAFA96-DBE1-4EA5-90DF-F21B5A335563}"/>
                </a:ext>
              </a:extLst>
            </p:cNvPr>
            <p:cNvCxnSpPr/>
            <p:nvPr/>
          </p:nvCxnSpPr>
          <p:spPr>
            <a:xfrm>
              <a:off x="1694381" y="1804909"/>
              <a:ext cx="0" cy="3581400"/>
            </a:xfrm>
            <a:prstGeom prst="line">
              <a:avLst/>
            </a:prstGeom>
            <a:ln w="28575" cap="rnd">
              <a:solidFill>
                <a:schemeClr val="tx1"/>
              </a:solidFill>
              <a:head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A08DB70-60F5-4CE0-B7ED-B7C8F8587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9470" y="5386309"/>
              <a:ext cx="5431454" cy="0"/>
            </a:xfrm>
            <a:prstGeom prst="line">
              <a:avLst/>
            </a:prstGeom>
            <a:ln w="28575" cap="rnd">
              <a:solidFill>
                <a:schemeClr val="tx1"/>
              </a:solidFill>
              <a:head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798CF8-6467-4C30-BCC4-AF40B73AEFAB}"/>
                </a:ext>
              </a:extLst>
            </p:cNvPr>
            <p:cNvSpPr txBox="1"/>
            <p:nvPr/>
          </p:nvSpPr>
          <p:spPr>
            <a:xfrm>
              <a:off x="3098563" y="5678804"/>
              <a:ext cx="24858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Model Parameters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1FCA87-173D-462A-8AEA-668939785D94}"/>
                </a:ext>
              </a:extLst>
            </p:cNvPr>
            <p:cNvSpPr txBox="1"/>
            <p:nvPr/>
          </p:nvSpPr>
          <p:spPr>
            <a:xfrm rot="16200000">
              <a:off x="637350" y="3358942"/>
              <a:ext cx="7294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Cost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3183D3-6DD5-478D-8EC1-B3BE5473C863}"/>
                </a:ext>
              </a:extLst>
            </p:cNvPr>
            <p:cNvSpPr/>
            <p:nvPr/>
          </p:nvSpPr>
          <p:spPr>
            <a:xfrm>
              <a:off x="2155865" y="2090554"/>
              <a:ext cx="4635795" cy="3009016"/>
            </a:xfrm>
            <a:custGeom>
              <a:avLst/>
              <a:gdLst>
                <a:gd name="connsiteX0" fmla="*/ 0 w 4614530"/>
                <a:gd name="connsiteY0" fmla="*/ 0 h 2998439"/>
                <a:gd name="connsiteX1" fmla="*/ 2190307 w 4614530"/>
                <a:gd name="connsiteY1" fmla="*/ 2998382 h 2998439"/>
                <a:gd name="connsiteX2" fmla="*/ 4614530 w 4614530"/>
                <a:gd name="connsiteY2" fmla="*/ 63796 h 2998439"/>
                <a:gd name="connsiteX0" fmla="*/ 0 w 4614530"/>
                <a:gd name="connsiteY0" fmla="*/ 0 h 3009071"/>
                <a:gd name="connsiteX1" fmla="*/ 2254103 w 4614530"/>
                <a:gd name="connsiteY1" fmla="*/ 3009015 h 3009071"/>
                <a:gd name="connsiteX2" fmla="*/ 4614530 w 4614530"/>
                <a:gd name="connsiteY2" fmla="*/ 63796 h 3009071"/>
                <a:gd name="connsiteX0" fmla="*/ 0 w 4635795"/>
                <a:gd name="connsiteY0" fmla="*/ 0 h 3009016"/>
                <a:gd name="connsiteX1" fmla="*/ 2254103 w 4635795"/>
                <a:gd name="connsiteY1" fmla="*/ 3009015 h 3009016"/>
                <a:gd name="connsiteX2" fmla="*/ 4635795 w 4635795"/>
                <a:gd name="connsiteY2" fmla="*/ 10633 h 3009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5795" h="3009016">
                  <a:moveTo>
                    <a:pt x="0" y="0"/>
                  </a:moveTo>
                  <a:cubicBezTo>
                    <a:pt x="710609" y="1493874"/>
                    <a:pt x="1481471" y="3007243"/>
                    <a:pt x="2254103" y="3009015"/>
                  </a:cubicBezTo>
                  <a:cubicBezTo>
                    <a:pt x="3026735" y="3010787"/>
                    <a:pt x="3808227" y="1483242"/>
                    <a:pt x="4635795" y="10633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BF647E9-EFFD-462F-86DB-874C5AA43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0586" y="2518809"/>
              <a:ext cx="201168" cy="202017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0121F5C-D105-487F-936A-44F7730F0E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11170" y="2720826"/>
              <a:ext cx="201168" cy="202017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C28E04A-AFAE-404E-953E-C3C1A10BD9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1754" y="2929044"/>
              <a:ext cx="201168" cy="202017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AB53BAC-27A6-4718-A4AC-585716201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29674" y="3142696"/>
              <a:ext cx="201168" cy="202017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A66F2FE-419B-4859-9EB0-C677E89773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30258" y="3356348"/>
              <a:ext cx="201168" cy="202017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4A5653-925B-494D-88FB-816D2D6631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6796" y="3558365"/>
              <a:ext cx="201168" cy="202017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2F17129-6955-467B-9E07-39AA204A1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0557" y="3752473"/>
              <a:ext cx="201168" cy="202017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B07EBA0-12E4-46FF-AB59-7F8DC17B2BBA}"/>
                </a:ext>
              </a:extLst>
            </p:cNvPr>
            <p:cNvSpPr/>
            <p:nvPr/>
          </p:nvSpPr>
          <p:spPr>
            <a:xfrm>
              <a:off x="2495550" y="2555875"/>
              <a:ext cx="108255" cy="184150"/>
            </a:xfrm>
            <a:custGeom>
              <a:avLst/>
              <a:gdLst>
                <a:gd name="connsiteX0" fmla="*/ 0 w 108255"/>
                <a:gd name="connsiteY0" fmla="*/ 0 h 184150"/>
                <a:gd name="connsiteX1" fmla="*/ 104775 w 108255"/>
                <a:gd name="connsiteY1" fmla="*/ 79375 h 184150"/>
                <a:gd name="connsiteX2" fmla="*/ 73025 w 108255"/>
                <a:gd name="connsiteY2" fmla="*/ 18415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255" h="184150">
                  <a:moveTo>
                    <a:pt x="0" y="0"/>
                  </a:moveTo>
                  <a:cubicBezTo>
                    <a:pt x="46302" y="24341"/>
                    <a:pt x="92604" y="48683"/>
                    <a:pt x="104775" y="79375"/>
                  </a:cubicBezTo>
                  <a:cubicBezTo>
                    <a:pt x="116946" y="110067"/>
                    <a:pt x="94985" y="147108"/>
                    <a:pt x="73025" y="184150"/>
                  </a:cubicBezTo>
                </a:path>
              </a:pathLst>
            </a:custGeom>
            <a:noFill/>
            <a:ln w="15875" cap="flat" cmpd="sng" algn="ctr">
              <a:solidFill>
                <a:srgbClr val="C00000"/>
              </a:solidFill>
              <a:prstDash val="solid"/>
              <a:tailEnd type="triangle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B586753-C6AC-409B-B968-9B29194C7CD5}"/>
                </a:ext>
              </a:extLst>
            </p:cNvPr>
            <p:cNvSpPr/>
            <p:nvPr/>
          </p:nvSpPr>
          <p:spPr>
            <a:xfrm>
              <a:off x="2597150" y="2771775"/>
              <a:ext cx="98312" cy="187325"/>
            </a:xfrm>
            <a:custGeom>
              <a:avLst/>
              <a:gdLst>
                <a:gd name="connsiteX0" fmla="*/ 0 w 98312"/>
                <a:gd name="connsiteY0" fmla="*/ 0 h 187325"/>
                <a:gd name="connsiteX1" fmla="*/ 92075 w 98312"/>
                <a:gd name="connsiteY1" fmla="*/ 47625 h 187325"/>
                <a:gd name="connsiteX2" fmla="*/ 82550 w 98312"/>
                <a:gd name="connsiteY2" fmla="*/ 187325 h 18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312" h="187325">
                  <a:moveTo>
                    <a:pt x="0" y="0"/>
                  </a:moveTo>
                  <a:cubicBezTo>
                    <a:pt x="39158" y="8202"/>
                    <a:pt x="78317" y="16404"/>
                    <a:pt x="92075" y="47625"/>
                  </a:cubicBezTo>
                  <a:cubicBezTo>
                    <a:pt x="105833" y="78846"/>
                    <a:pt x="94191" y="133085"/>
                    <a:pt x="82550" y="187325"/>
                  </a:cubicBezTo>
                </a:path>
              </a:pathLst>
            </a:custGeom>
            <a:noFill/>
            <a:ln w="15875" cap="flat" cmpd="sng" algn="ctr">
              <a:solidFill>
                <a:srgbClr val="C00000"/>
              </a:solidFill>
              <a:prstDash val="solid"/>
              <a:tailEnd type="triangle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5E30D31-41E6-4973-A12E-84E81372D5DB}"/>
                </a:ext>
              </a:extLst>
            </p:cNvPr>
            <p:cNvSpPr/>
            <p:nvPr/>
          </p:nvSpPr>
          <p:spPr>
            <a:xfrm>
              <a:off x="2701925" y="2984500"/>
              <a:ext cx="100438" cy="174625"/>
            </a:xfrm>
            <a:custGeom>
              <a:avLst/>
              <a:gdLst>
                <a:gd name="connsiteX0" fmla="*/ 0 w 100438"/>
                <a:gd name="connsiteY0" fmla="*/ 0 h 174625"/>
                <a:gd name="connsiteX1" fmla="*/ 95250 w 100438"/>
                <a:gd name="connsiteY1" fmla="*/ 60325 h 174625"/>
                <a:gd name="connsiteX2" fmla="*/ 79375 w 100438"/>
                <a:gd name="connsiteY2" fmla="*/ 174625 h 17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438" h="174625">
                  <a:moveTo>
                    <a:pt x="0" y="0"/>
                  </a:moveTo>
                  <a:cubicBezTo>
                    <a:pt x="41010" y="15610"/>
                    <a:pt x="82021" y="31221"/>
                    <a:pt x="95250" y="60325"/>
                  </a:cubicBezTo>
                  <a:cubicBezTo>
                    <a:pt x="108479" y="89429"/>
                    <a:pt x="93927" y="132027"/>
                    <a:pt x="79375" y="174625"/>
                  </a:cubicBezTo>
                </a:path>
              </a:pathLst>
            </a:custGeom>
            <a:noFill/>
            <a:ln w="15875" cap="flat" cmpd="sng" algn="ctr">
              <a:solidFill>
                <a:srgbClr val="C00000"/>
              </a:solidFill>
              <a:prstDash val="solid"/>
              <a:tailEnd type="triangle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426E8CB-802E-4CC5-B745-5A6E8F18673F}"/>
                </a:ext>
              </a:extLst>
            </p:cNvPr>
            <p:cNvSpPr/>
            <p:nvPr/>
          </p:nvSpPr>
          <p:spPr>
            <a:xfrm>
              <a:off x="2813050" y="3181350"/>
              <a:ext cx="101097" cy="196850"/>
            </a:xfrm>
            <a:custGeom>
              <a:avLst/>
              <a:gdLst>
                <a:gd name="connsiteX0" fmla="*/ 0 w 101097"/>
                <a:gd name="connsiteY0" fmla="*/ 0 h 196850"/>
                <a:gd name="connsiteX1" fmla="*/ 98425 w 101097"/>
                <a:gd name="connsiteY1" fmla="*/ 73025 h 196850"/>
                <a:gd name="connsiteX2" fmla="*/ 63500 w 101097"/>
                <a:gd name="connsiteY2" fmla="*/ 196850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097" h="196850">
                  <a:moveTo>
                    <a:pt x="0" y="0"/>
                  </a:moveTo>
                  <a:cubicBezTo>
                    <a:pt x="43921" y="20108"/>
                    <a:pt x="87842" y="40217"/>
                    <a:pt x="98425" y="73025"/>
                  </a:cubicBezTo>
                  <a:cubicBezTo>
                    <a:pt x="109008" y="105833"/>
                    <a:pt x="86254" y="151341"/>
                    <a:pt x="63500" y="196850"/>
                  </a:cubicBezTo>
                </a:path>
              </a:pathLst>
            </a:custGeom>
            <a:noFill/>
            <a:ln w="15875" cap="flat" cmpd="sng" algn="ctr">
              <a:solidFill>
                <a:srgbClr val="C00000"/>
              </a:solidFill>
              <a:prstDash val="solid"/>
              <a:tailEnd type="triangle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6359FB5-FD41-4C7E-85AE-E3761C7A055B}"/>
                </a:ext>
              </a:extLst>
            </p:cNvPr>
            <p:cNvSpPr/>
            <p:nvPr/>
          </p:nvSpPr>
          <p:spPr>
            <a:xfrm>
              <a:off x="2917825" y="3400425"/>
              <a:ext cx="103888" cy="177800"/>
            </a:xfrm>
            <a:custGeom>
              <a:avLst/>
              <a:gdLst>
                <a:gd name="connsiteX0" fmla="*/ 0 w 103888"/>
                <a:gd name="connsiteY0" fmla="*/ 0 h 177800"/>
                <a:gd name="connsiteX1" fmla="*/ 98425 w 103888"/>
                <a:gd name="connsiteY1" fmla="*/ 50800 h 177800"/>
                <a:gd name="connsiteX2" fmla="*/ 82550 w 103888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888" h="177800">
                  <a:moveTo>
                    <a:pt x="0" y="0"/>
                  </a:moveTo>
                  <a:cubicBezTo>
                    <a:pt x="42333" y="10583"/>
                    <a:pt x="84667" y="21167"/>
                    <a:pt x="98425" y="50800"/>
                  </a:cubicBezTo>
                  <a:cubicBezTo>
                    <a:pt x="112183" y="80433"/>
                    <a:pt x="97366" y="129116"/>
                    <a:pt x="82550" y="177800"/>
                  </a:cubicBezTo>
                </a:path>
              </a:pathLst>
            </a:custGeom>
            <a:noFill/>
            <a:ln w="15875" cap="flat" cmpd="sng" algn="ctr">
              <a:solidFill>
                <a:srgbClr val="C00000"/>
              </a:solidFill>
              <a:prstDash val="solid"/>
              <a:tailEnd type="triangle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561F67D-C815-44D3-B5F5-70A3237B889A}"/>
                </a:ext>
              </a:extLst>
            </p:cNvPr>
            <p:cNvSpPr/>
            <p:nvPr/>
          </p:nvSpPr>
          <p:spPr>
            <a:xfrm>
              <a:off x="3032125" y="3597275"/>
              <a:ext cx="109511" cy="180975"/>
            </a:xfrm>
            <a:custGeom>
              <a:avLst/>
              <a:gdLst>
                <a:gd name="connsiteX0" fmla="*/ 0 w 109511"/>
                <a:gd name="connsiteY0" fmla="*/ 0 h 180975"/>
                <a:gd name="connsiteX1" fmla="*/ 101600 w 109511"/>
                <a:gd name="connsiteY1" fmla="*/ 60325 h 180975"/>
                <a:gd name="connsiteX2" fmla="*/ 95250 w 109511"/>
                <a:gd name="connsiteY2" fmla="*/ 1809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511" h="180975">
                  <a:moveTo>
                    <a:pt x="0" y="0"/>
                  </a:moveTo>
                  <a:cubicBezTo>
                    <a:pt x="42862" y="15081"/>
                    <a:pt x="85725" y="30163"/>
                    <a:pt x="101600" y="60325"/>
                  </a:cubicBezTo>
                  <a:cubicBezTo>
                    <a:pt x="117475" y="90487"/>
                    <a:pt x="106362" y="135731"/>
                    <a:pt x="95250" y="180975"/>
                  </a:cubicBezTo>
                </a:path>
              </a:pathLst>
            </a:custGeom>
            <a:noFill/>
            <a:ln w="15875" cap="flat" cmpd="sng" algn="ctr">
              <a:solidFill>
                <a:srgbClr val="C00000"/>
              </a:solidFill>
              <a:prstDash val="solid"/>
              <a:tailEnd type="triangle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Line 167">
              <a:extLst>
                <a:ext uri="{FF2B5EF4-FFF2-40B4-BE49-F238E27FC236}">
                  <a16:creationId xmlns:a16="http://schemas.microsoft.com/office/drawing/2014/main" id="{AFEE242B-AD15-4C20-9E82-7BBB39DE70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2404214" y="2117078"/>
              <a:ext cx="460079" cy="3333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ounded Rectangle 149">
              <a:extLst>
                <a:ext uri="{FF2B5EF4-FFF2-40B4-BE49-F238E27FC236}">
                  <a16:creationId xmlns:a16="http://schemas.microsoft.com/office/drawing/2014/main" id="{7A06B030-9004-43DB-A046-FB88D0E57B10}"/>
                </a:ext>
              </a:extLst>
            </p:cNvPr>
            <p:cNvSpPr/>
            <p:nvPr/>
          </p:nvSpPr>
          <p:spPr>
            <a:xfrm>
              <a:off x="2493337" y="1855091"/>
              <a:ext cx="1084769" cy="27463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Start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7365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8E91-AAD0-4995-942B-F198380D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Learning Rate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5E213D-ABCE-44A1-9556-228ABA8B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BE1524-A5EB-48CB-90FD-8F5C3EA65607}"/>
              </a:ext>
            </a:extLst>
          </p:cNvPr>
          <p:cNvGrpSpPr/>
          <p:nvPr/>
        </p:nvGrpSpPr>
        <p:grpSpPr>
          <a:xfrm>
            <a:off x="771232" y="1804909"/>
            <a:ext cx="6369692" cy="4335560"/>
            <a:chOff x="771232" y="1804909"/>
            <a:chExt cx="6369692" cy="433556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04AE5F-8BE3-43FD-8D4F-3BEC8E690683}"/>
                </a:ext>
              </a:extLst>
            </p:cNvPr>
            <p:cNvCxnSpPr/>
            <p:nvPr/>
          </p:nvCxnSpPr>
          <p:spPr>
            <a:xfrm>
              <a:off x="1694381" y="1804909"/>
              <a:ext cx="0" cy="3581400"/>
            </a:xfrm>
            <a:prstGeom prst="line">
              <a:avLst/>
            </a:prstGeom>
            <a:ln w="28575" cap="rnd">
              <a:solidFill>
                <a:schemeClr val="tx1"/>
              </a:solidFill>
              <a:head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B089DCF-E347-46E5-8B1E-F5CEEE8EA5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9470" y="5386309"/>
              <a:ext cx="5431454" cy="0"/>
            </a:xfrm>
            <a:prstGeom prst="line">
              <a:avLst/>
            </a:prstGeom>
            <a:ln w="28575" cap="rnd">
              <a:solidFill>
                <a:schemeClr val="tx1"/>
              </a:solidFill>
              <a:head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CE1915-4A3A-4162-BED2-AEA0D6476DAB}"/>
                </a:ext>
              </a:extLst>
            </p:cNvPr>
            <p:cNvSpPr txBox="1"/>
            <p:nvPr/>
          </p:nvSpPr>
          <p:spPr>
            <a:xfrm>
              <a:off x="3098563" y="5678804"/>
              <a:ext cx="24858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Model Parameters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A4E445-4B2E-4068-A298-7C1FFFCF0B20}"/>
                </a:ext>
              </a:extLst>
            </p:cNvPr>
            <p:cNvSpPr txBox="1"/>
            <p:nvPr/>
          </p:nvSpPr>
          <p:spPr>
            <a:xfrm rot="16200000">
              <a:off x="637350" y="3358942"/>
              <a:ext cx="7294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Cost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6F35FC4-D510-447D-8AE3-E535A3937B6D}"/>
                </a:ext>
              </a:extLst>
            </p:cNvPr>
            <p:cNvSpPr/>
            <p:nvPr/>
          </p:nvSpPr>
          <p:spPr>
            <a:xfrm>
              <a:off x="2155865" y="2090554"/>
              <a:ext cx="4635795" cy="3009016"/>
            </a:xfrm>
            <a:custGeom>
              <a:avLst/>
              <a:gdLst>
                <a:gd name="connsiteX0" fmla="*/ 0 w 4614530"/>
                <a:gd name="connsiteY0" fmla="*/ 0 h 2998439"/>
                <a:gd name="connsiteX1" fmla="*/ 2190307 w 4614530"/>
                <a:gd name="connsiteY1" fmla="*/ 2998382 h 2998439"/>
                <a:gd name="connsiteX2" fmla="*/ 4614530 w 4614530"/>
                <a:gd name="connsiteY2" fmla="*/ 63796 h 2998439"/>
                <a:gd name="connsiteX0" fmla="*/ 0 w 4614530"/>
                <a:gd name="connsiteY0" fmla="*/ 0 h 3009071"/>
                <a:gd name="connsiteX1" fmla="*/ 2254103 w 4614530"/>
                <a:gd name="connsiteY1" fmla="*/ 3009015 h 3009071"/>
                <a:gd name="connsiteX2" fmla="*/ 4614530 w 4614530"/>
                <a:gd name="connsiteY2" fmla="*/ 63796 h 3009071"/>
                <a:gd name="connsiteX0" fmla="*/ 0 w 4635795"/>
                <a:gd name="connsiteY0" fmla="*/ 0 h 3009016"/>
                <a:gd name="connsiteX1" fmla="*/ 2254103 w 4635795"/>
                <a:gd name="connsiteY1" fmla="*/ 3009015 h 3009016"/>
                <a:gd name="connsiteX2" fmla="*/ 4635795 w 4635795"/>
                <a:gd name="connsiteY2" fmla="*/ 10633 h 3009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5795" h="3009016">
                  <a:moveTo>
                    <a:pt x="0" y="0"/>
                  </a:moveTo>
                  <a:cubicBezTo>
                    <a:pt x="710609" y="1493874"/>
                    <a:pt x="1481471" y="3007243"/>
                    <a:pt x="2254103" y="3009015"/>
                  </a:cubicBezTo>
                  <a:cubicBezTo>
                    <a:pt x="3026735" y="3010787"/>
                    <a:pt x="3808227" y="1483242"/>
                    <a:pt x="4635795" y="10633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3B604A7-84D2-45B6-AB86-C24F409C4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0557" y="3752473"/>
              <a:ext cx="201168" cy="202017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3880B4-27B9-4A2E-B4A3-362E8CAB31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5207" y="3429000"/>
              <a:ext cx="201168" cy="202017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FE7607-98B6-40DC-8C1A-48E2EED570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1932" y="2963577"/>
              <a:ext cx="201168" cy="202017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3A2A6C0-CCE3-4CB2-A0A0-9B62F586B2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3382" y="2314575"/>
              <a:ext cx="201168" cy="202017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A553415-11DE-4EDB-BD67-AFDBCFE02B4D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 flipV="1">
              <a:off x="3161725" y="3530009"/>
              <a:ext cx="2713482" cy="323473"/>
            </a:xfrm>
            <a:prstGeom prst="line">
              <a:avLst/>
            </a:prstGeom>
            <a:ln w="15875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304410C-38F7-44A1-AEE4-F89502E8D7BA}"/>
                </a:ext>
              </a:extLst>
            </p:cNvPr>
            <p:cNvCxnSpPr>
              <a:cxnSpLocks/>
              <a:stCxn id="11" idx="1"/>
              <a:endCxn id="12" idx="6"/>
            </p:cNvCxnSpPr>
            <p:nvPr/>
          </p:nvCxnSpPr>
          <p:spPr>
            <a:xfrm flipH="1" flipV="1">
              <a:off x="2733100" y="3064586"/>
              <a:ext cx="3171567" cy="393999"/>
            </a:xfrm>
            <a:prstGeom prst="line">
              <a:avLst/>
            </a:prstGeom>
            <a:ln w="15875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764207-44B5-45A6-A2AB-3C4DA5E59E05}"/>
                </a:ext>
              </a:extLst>
            </p:cNvPr>
            <p:cNvCxnSpPr>
              <a:cxnSpLocks/>
              <a:stCxn id="12" idx="7"/>
              <a:endCxn id="13" idx="2"/>
            </p:cNvCxnSpPr>
            <p:nvPr/>
          </p:nvCxnSpPr>
          <p:spPr>
            <a:xfrm flipV="1">
              <a:off x="2703640" y="2415584"/>
              <a:ext cx="3809742" cy="577578"/>
            </a:xfrm>
            <a:prstGeom prst="line">
              <a:avLst/>
            </a:prstGeom>
            <a:ln w="15875">
              <a:solidFill>
                <a:srgbClr val="C0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Line 167">
              <a:extLst>
                <a:ext uri="{FF2B5EF4-FFF2-40B4-BE49-F238E27FC236}">
                  <a16:creationId xmlns:a16="http://schemas.microsoft.com/office/drawing/2014/main" id="{54032762-346A-4AC1-ABC1-40EA15CB860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650920" y="4063629"/>
              <a:ext cx="431634" cy="2672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Rounded Rectangle 149">
              <a:extLst>
                <a:ext uri="{FF2B5EF4-FFF2-40B4-BE49-F238E27FC236}">
                  <a16:creationId xmlns:a16="http://schemas.microsoft.com/office/drawing/2014/main" id="{059349A6-7D39-48D3-8CE7-231B7C8D28DE}"/>
                </a:ext>
              </a:extLst>
            </p:cNvPr>
            <p:cNvSpPr/>
            <p:nvPr/>
          </p:nvSpPr>
          <p:spPr>
            <a:xfrm>
              <a:off x="2137227" y="4413082"/>
              <a:ext cx="1084769" cy="27463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Start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580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086D1A-97D5-4927-87A3-D801CC03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476F9-D45A-4F2D-A6E0-F9F72CBF7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hyperparameter searching for regression in addition to classification.</a:t>
            </a:r>
          </a:p>
          <a:p>
            <a:r>
              <a:rPr lang="en-US" dirty="0"/>
              <a:t>Same basic mechanics:</a:t>
            </a:r>
          </a:p>
          <a:p>
            <a:pPr lvl="1"/>
            <a:r>
              <a:rPr lang="en-US" dirty="0"/>
              <a:t>Define parameter grid/distribution to search.</a:t>
            </a:r>
          </a:p>
          <a:p>
            <a:pPr lvl="1"/>
            <a:r>
              <a:rPr lang="en-US" dirty="0"/>
              <a:t>Select evaluation metric to optimize.</a:t>
            </a:r>
          </a:p>
          <a:p>
            <a:pPr lvl="1"/>
            <a:r>
              <a:rPr lang="en-US" dirty="0"/>
              <a:t>Run search.</a:t>
            </a:r>
          </a:p>
          <a:p>
            <a:r>
              <a:rPr lang="en-US" dirty="0"/>
              <a:t>You need to be aware of the available hyperparameters for your model.</a:t>
            </a:r>
          </a:p>
          <a:p>
            <a:pPr lvl="1"/>
            <a:r>
              <a:rPr lang="en-US" dirty="0"/>
              <a:t>Some have unique parameters, like decision trees.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grid = [{'penalty': ['l1', 'l2'],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'alpha': [0.0001, 0.001, 0.01, 0.1],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'learning_rate': ['constant'],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'eta0': [0.01, 0.05, 0.1]}]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search = GridSearchCV(model, param_grid = grid,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scoring = 'mean_squared_error', cv = 5)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5556C-AE5D-4CC6-B6C5-8B7BEA30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Grid/Randomized Search for Regression</a:t>
            </a:r>
          </a:p>
        </p:txBody>
      </p:sp>
    </p:spTree>
    <p:extLst>
      <p:ext uri="{BB962C8B-B14F-4D97-AF65-F5344CB8AC3E}">
        <p14:creationId xmlns:p14="http://schemas.microsoft.com/office/powerpoint/2010/main" val="391630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78F502-2248-4063-A409-0C3EDBB3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7C66EC-1F7A-4134-8CC3-FEE61DF4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Tuning Regression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8D0BDD-115C-4E04-8160-38AD2FA31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lower-order polynomials for linear regression to avoid overfitting.</a:t>
            </a:r>
          </a:p>
          <a:p>
            <a:r>
              <a:rPr lang="en-US" dirty="0"/>
              <a:t>Increase leaf size/tree size in tree-based regression models if overfitting is occurring.</a:t>
            </a:r>
          </a:p>
          <a:p>
            <a:r>
              <a:rPr lang="en-US" dirty="0"/>
              <a:t>Tune the number of trees in a forest as well as leaf size, measuring overfitting with each change.</a:t>
            </a:r>
          </a:p>
          <a:p>
            <a:r>
              <a:rPr lang="en-US" dirty="0"/>
              <a:t>Keep in mind that increasing leaf size for a decision tree can lead to diminished skill.</a:t>
            </a:r>
          </a:p>
          <a:p>
            <a:r>
              <a:rPr lang="en-US" dirty="0"/>
              <a:t>Apply grid and/or randomized searches to evaluate a model across a range of hyperparameter values.</a:t>
            </a:r>
          </a:p>
        </p:txBody>
      </p:sp>
    </p:spTree>
    <p:extLst>
      <p:ext uri="{BB962C8B-B14F-4D97-AF65-F5344CB8AC3E}">
        <p14:creationId xmlns:p14="http://schemas.microsoft.com/office/powerpoint/2010/main" val="2512577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55B86F-6CC6-4E12-8CC6-7D4301B0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D209D-74FA-497D-8FF7-FE2A1BD4F5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Tuning 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16264438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0654D1-5A78-4DED-A5E8-E625487A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3A9529-6EA4-46C3-B1FB-56547A9ECB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Evaluate Regression Models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39FAAB0-E37C-4D25-B308-CAF62B42A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31" y="2435266"/>
            <a:ext cx="5145470" cy="19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037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CB03D4-C228-466A-B7DB-BC92A584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29096D-19C3-4318-A66A-036ACD6A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Functions Used to Evaluate Regression Models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6EC0C-AA74-41CA-BF7B-1BE9E41DF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functions used to evaluate regression models:</a:t>
            </a:r>
          </a:p>
          <a:p>
            <a:pPr lvl="1"/>
            <a:r>
              <a:rPr lang="en-US" dirty="0"/>
              <a:t>Mean squared error (MSE)</a:t>
            </a:r>
          </a:p>
          <a:p>
            <a:pPr lvl="1"/>
            <a:r>
              <a:rPr lang="en-US" dirty="0"/>
              <a:t>Mean absolute error (MAE)</a:t>
            </a:r>
          </a:p>
          <a:p>
            <a:pPr lvl="1"/>
            <a:r>
              <a:rPr lang="en-US" dirty="0"/>
              <a:t>Coefficient of determination (</a:t>
            </a:r>
            <a:r>
              <a:rPr lang="en-US" i="1" dirty="0"/>
              <a:t>R</a:t>
            </a:r>
            <a:r>
              <a:rPr lang="en-US" dirty="0"/>
              <a:t>²)</a:t>
            </a:r>
          </a:p>
          <a:p>
            <a:r>
              <a:rPr lang="en-US" dirty="0"/>
              <a:t>Each outputs a score that can guide tuning.</a:t>
            </a:r>
          </a:p>
          <a:p>
            <a:pPr lvl="1"/>
            <a:r>
              <a:rPr lang="en-US" dirty="0"/>
              <a:t>No objectively good score.</a:t>
            </a:r>
          </a:p>
          <a:p>
            <a:pPr lvl="1"/>
            <a:r>
              <a:rPr lang="en-US" dirty="0"/>
              <a:t>Dependent on nature of data.</a:t>
            </a:r>
          </a:p>
          <a:p>
            <a:r>
              <a:rPr lang="en-US" dirty="0"/>
              <a:t>Use cost scores to compare, not to determine absolute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234150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16C89C-C0EA-43A5-8A77-59DFAFA7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 (MSE)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23FC9B-C391-46D1-8D53-00537054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DB2BD4C-4EC9-4D11-AA31-EEE2C1FBD18E}"/>
              </a:ext>
            </a:extLst>
          </p:cNvPr>
          <p:cNvSpPr txBox="1">
            <a:spLocks/>
          </p:cNvSpPr>
          <p:nvPr/>
        </p:nvSpPr>
        <p:spPr>
          <a:xfrm>
            <a:off x="341925" y="2779000"/>
            <a:ext cx="8460150" cy="3444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Usually simplest and most effective cost function for regression.</a:t>
            </a:r>
          </a:p>
          <a:p>
            <a:r>
              <a:rPr lang="en-US" dirty="0"/>
              <a:t>Error is calculated, then squared, then average is taken.</a:t>
            </a:r>
          </a:p>
          <a:p>
            <a:pPr lvl="1"/>
            <a:r>
              <a:rPr lang="en-US" dirty="0"/>
              <a:t>Squaring makes all values positive; otherwise, average trends toward 0.</a:t>
            </a:r>
          </a:p>
          <a:p>
            <a:r>
              <a:rPr lang="en-US" dirty="0"/>
              <a:t>RMSE takes square root of MSE to make results more interpretable.</a:t>
            </a:r>
          </a:p>
          <a:p>
            <a:pPr lvl="1"/>
            <a:r>
              <a:rPr lang="en-US" dirty="0"/>
              <a:t>Puts score in same scale as label being estimated.</a:t>
            </a:r>
          </a:p>
          <a:p>
            <a:pPr lvl="1"/>
            <a:r>
              <a:rPr lang="en-US" dirty="0"/>
              <a:t>Similar to how standard deviation makes variance more interpretable.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A054C1-6265-4FAD-9A73-EA4D302DBD21}"/>
              </a:ext>
            </a:extLst>
          </p:cNvPr>
          <p:cNvSpPr/>
          <p:nvPr/>
        </p:nvSpPr>
        <p:spPr>
          <a:xfrm>
            <a:off x="562406" y="1215965"/>
            <a:ext cx="4297010" cy="1291951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8" name="Text Box 307">
            <a:extLst>
              <a:ext uri="{FF2B5EF4-FFF2-40B4-BE49-F238E27FC236}">
                <a16:creationId xmlns:a16="http://schemas.microsoft.com/office/drawing/2014/main" id="{63CAFA45-1CFC-4A70-9E6F-A4BE8004A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985" y="1115582"/>
            <a:ext cx="4163627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914400" eaLnBrk="1" hangingPunct="1">
              <a:spcBef>
                <a:spcPct val="50000"/>
              </a:spcBef>
              <a:defRPr/>
            </a:pP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Mean squared error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used as a simple and effective cost function for regression, where:</a:t>
            </a:r>
          </a:p>
          <a:p>
            <a:pPr marL="168275" lvl="0" indent="-168275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the size of the training set, </a:t>
            </a:r>
            <a:b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i.e., the total number of examples.</a:t>
            </a:r>
          </a:p>
          <a:p>
            <a:pPr marL="168275" lvl="0" indent="-168275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lang="en-US" sz="1300" i="1" kern="0" baseline="-25000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the actual value of a variable.</a:t>
            </a:r>
          </a:p>
          <a:p>
            <a:pPr marL="168275" lvl="0" indent="-168275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ŷ</a:t>
            </a:r>
            <a:r>
              <a:rPr lang="en-US" sz="1300" i="1" kern="0" baseline="-25000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the estimated value of the variable.</a:t>
            </a:r>
          </a:p>
          <a:p>
            <a:pPr marL="168275" lvl="0" indent="-168275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J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θ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) is the cost function itself.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76EBE7-C72E-4591-8FC5-D7B5FB84F5C1}"/>
                  </a:ext>
                </a:extLst>
              </p:cNvPr>
              <p:cNvSpPr txBox="1"/>
              <p:nvPr/>
            </p:nvSpPr>
            <p:spPr>
              <a:xfrm>
                <a:off x="1706959" y="1428002"/>
                <a:ext cx="2226955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76EBE7-C72E-4591-8FC5-D7B5FB84F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959" y="1428002"/>
                <a:ext cx="2226955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39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9A320A-D98E-42F3-8987-B834CB7F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EF9B0-B075-498F-9905-0F39BA5E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F869F1-22FD-4DB8-971E-F724FEC2BEB4}"/>
              </a:ext>
            </a:extLst>
          </p:cNvPr>
          <p:cNvGrpSpPr/>
          <p:nvPr/>
        </p:nvGrpSpPr>
        <p:grpSpPr>
          <a:xfrm>
            <a:off x="771232" y="1647402"/>
            <a:ext cx="6737699" cy="4493067"/>
            <a:chOff x="771232" y="1647402"/>
            <a:chExt cx="6737699" cy="44930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4008CE-3BC9-4621-BDB8-343C7F7CEACA}"/>
                </a:ext>
              </a:extLst>
            </p:cNvPr>
            <p:cNvSpPr txBox="1"/>
            <p:nvPr/>
          </p:nvSpPr>
          <p:spPr>
            <a:xfrm>
              <a:off x="1233058" y="16474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C286DD-061A-4678-B73E-9A7FFF1522FC}"/>
                </a:ext>
              </a:extLst>
            </p:cNvPr>
            <p:cNvSpPr txBox="1"/>
            <p:nvPr/>
          </p:nvSpPr>
          <p:spPr>
            <a:xfrm>
              <a:off x="1320421" y="51628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0B939B-0B18-4AC8-AC21-3E1AAE75B98F}"/>
                </a:ext>
              </a:extLst>
            </p:cNvPr>
            <p:cNvSpPr txBox="1"/>
            <p:nvPr/>
          </p:nvSpPr>
          <p:spPr>
            <a:xfrm>
              <a:off x="6973207" y="534504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ACC08B-4A42-4468-8C26-094B9524BB4C}"/>
                </a:ext>
              </a:extLst>
            </p:cNvPr>
            <p:cNvSpPr txBox="1"/>
            <p:nvPr/>
          </p:nvSpPr>
          <p:spPr>
            <a:xfrm>
              <a:off x="1568036" y="53450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921188A-C497-43EC-80BD-C3929DCE1043}"/>
                </a:ext>
              </a:extLst>
            </p:cNvPr>
            <p:cNvCxnSpPr/>
            <p:nvPr/>
          </p:nvCxnSpPr>
          <p:spPr>
            <a:xfrm>
              <a:off x="1694381" y="1804909"/>
              <a:ext cx="0" cy="35814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74F524-972D-42A7-AC9A-4B96BBE54C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9470" y="5386309"/>
              <a:ext cx="5431454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197EFD5-B675-41BE-B1B3-388A05D0CEE9}"/>
                </a:ext>
              </a:extLst>
            </p:cNvPr>
            <p:cNvGrpSpPr/>
            <p:nvPr/>
          </p:nvGrpSpPr>
          <p:grpSpPr>
            <a:xfrm>
              <a:off x="1835313" y="1781180"/>
              <a:ext cx="4489254" cy="3533289"/>
              <a:chOff x="1835313" y="1781180"/>
              <a:chExt cx="4489254" cy="353328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3E69787-B859-475B-8E9A-194C09283F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94020" y="2083868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5D5366D-A5F7-4A17-9CF6-3936959B3E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60414" y="4468293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2F0709B-7AE3-4C19-9014-93C39EDD94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62832" y="4345243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FBECDC3-7539-4B7B-BC8E-6EAA24B0FA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02682" y="4065526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5E6CB30-85F9-4663-9563-5057FE2EB4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65250" y="4167946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1B0F1C1-5628-4FCC-B97F-10069CB7C5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1473" y="4280771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AF5F62D-9DE0-4A0A-AE11-CE9D504DE6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1282" y="3887268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51913C7-419C-480C-87D3-F5709E8E12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1282" y="4315975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748F13-CCCD-4D27-9DA9-2B9B274D82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9055" y="4697526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F903E2B-D120-43DA-8454-FEAE647D7D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02682" y="3723799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0F7485D-6874-4370-9FCD-4573F336B6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0357" y="3621379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A32714E-2627-4ADE-87FD-45637C3C70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95614" y="3544399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C974E34-500D-45B0-9CD5-BFE01A7F85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93196" y="3874189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BB28828-2C65-4193-935A-541BCA23ED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0357" y="400936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0A02E00-053B-495B-8F2D-10D4EB113D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59584" y="3495853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5CC8BDD-53B1-44A9-B266-0BC6A6A1B1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11543" y="3354171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5FFF90F-DE88-4804-A351-D608F06EFE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10079" y="3262391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2ED8478-2713-49CE-89C9-BD8020DBDA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62191" y="3723799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7F5616F-4C28-4C6F-943F-B430B7C750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91402" y="3262391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4A904A7-35A4-45E3-9CFC-3D41A3E7FB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64609" y="3456591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514A2C6-6B18-4B10-B203-EFEB4D2D28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51297" y="4618039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F56BCE6-925E-47EE-AACD-59244E112A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6809" y="478233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1637763-0DED-4FAA-BCE4-4033069DAA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385" y="4702673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CC432F2-32E3-422F-81AB-F491A430C2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23377" y="317103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ED44C7B-D6A0-4508-BCB9-5D86D3618C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10982" y="2993998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0E08FF0-7B47-42C3-9A2C-1302A0199B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24239" y="2960402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5A0E11C-14B0-47F3-8493-54392CAABC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7496" y="3011964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18FC2C6-DD3A-4008-88E0-87142169D9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35078" y="2825128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7CEB5BF-B6F7-4D26-A280-A1DDD26AC3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09994" y="3364811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28465A2-2F7B-4FE2-89A1-5704F4152F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7576" y="2552956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B7409B6-62B3-441D-AC26-8124326B0D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2779" y="2604166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550B286-7F35-4D16-9D74-9BC3076BEC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73988" y="2863958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DF98398-A1E3-4490-BE40-B493C8F6C1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25197" y="2277581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8272BAC-E43A-465C-AD71-7D5536B043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3422" y="242591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2A62F67-CB46-4EB6-8DE4-9502EA580C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1689" y="2764202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9A6ACCE-4AA2-423A-AE37-1A0CE0BABC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0122" y="2239081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E80926F-9B85-4079-BA0D-6D59C1B0A9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13422" y="209784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94CA60E-5C76-4896-8CDC-829537A94F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0122" y="2596412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913F520-5AAE-433A-8098-5BC9AB22A6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0137" y="199542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659FACF-0205-43C9-BD09-E824F7E93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02555" y="2254824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0B65890-E61A-46B2-820C-512EA7FF1E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91602" y="2655611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8B00673-6607-4AB7-95C1-DBCDBB7F99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0122" y="2902533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2CA0611-ACEC-499D-8F5A-D275E696DD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42811" y="2353622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938D2E8-7AAF-4036-AD20-4AA9CF5CFE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45229" y="1892348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15C6961-5BBA-48CA-9100-D266B31DC3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87903" y="1927212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0C77F13-8637-48DF-8385-AE71C0095B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3585" y="2152404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5D5704E-9C13-41F2-A170-5DEB82C323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3167" y="2366853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1E36C4F-7880-45AF-A6AE-113C357DCA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2149" y="1904325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697B19D9-F073-4B61-A468-FE4AF31090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53150" y="2149050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21AF6463-FC3B-43A1-B5B8-67B32D68CB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7398" y="4990708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DD82512-22C0-4D8A-89CC-88A95FD43D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35313" y="5212049"/>
                <a:ext cx="102418" cy="102420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0CA7C21-2B00-43B5-95E8-F8830F1E2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9377" y="1781180"/>
                <a:ext cx="4253773" cy="3070076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1DCF19-6C11-4F0C-B258-FC562726AEAE}"/>
                </a:ext>
              </a:extLst>
            </p:cNvPr>
            <p:cNvSpPr txBox="1"/>
            <p:nvPr/>
          </p:nvSpPr>
          <p:spPr>
            <a:xfrm>
              <a:off x="3002869" y="5678804"/>
              <a:ext cx="28801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Independent Variable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8803B3-D3BF-49C8-B1F9-E0C878FF437F}"/>
                </a:ext>
              </a:extLst>
            </p:cNvPr>
            <p:cNvSpPr txBox="1"/>
            <p:nvPr/>
          </p:nvSpPr>
          <p:spPr>
            <a:xfrm rot="16200000">
              <a:off x="-332211" y="3358942"/>
              <a:ext cx="26685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Dependent Variable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487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BB4C-C360-4E8A-8859-BEAD4FD4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Absolute Error (MAE)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A6995D-3285-4347-B281-35E43129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40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7C40DE-40BE-4519-A65E-47D785602B0D}"/>
              </a:ext>
            </a:extLst>
          </p:cNvPr>
          <p:cNvSpPr txBox="1">
            <a:spLocks/>
          </p:cNvSpPr>
          <p:nvPr/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Doesn't consider sign of values.</a:t>
            </a:r>
          </a:p>
          <a:p>
            <a:r>
              <a:rPr lang="en-US" dirty="0"/>
              <a:t>Unlike MSE, MAE doesn't:</a:t>
            </a:r>
          </a:p>
          <a:p>
            <a:pPr lvl="1"/>
            <a:r>
              <a:rPr lang="en-US" dirty="0"/>
              <a:t>Minimize errors much less than 1.</a:t>
            </a:r>
          </a:p>
          <a:p>
            <a:pPr lvl="1"/>
            <a:r>
              <a:rPr lang="en-US" dirty="0"/>
              <a:t>Exaggerate errors much greater than 1.</a:t>
            </a:r>
          </a:p>
          <a:p>
            <a:r>
              <a:rPr lang="en-US" dirty="0"/>
              <a:t>However, MSE is preferred because:</a:t>
            </a:r>
          </a:p>
          <a:p>
            <a:pPr lvl="1"/>
            <a:r>
              <a:rPr lang="en-US" dirty="0"/>
              <a:t>It is differentiable.</a:t>
            </a:r>
          </a:p>
          <a:p>
            <a:pPr lvl="1"/>
            <a:r>
              <a:rPr lang="en-US" dirty="0"/>
              <a:t>It matches what the linear equation is minimizing.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61FD434-C1B7-4D12-9AD5-41A3011A49C9}"/>
              </a:ext>
            </a:extLst>
          </p:cNvPr>
          <p:cNvSpPr/>
          <p:nvPr/>
        </p:nvSpPr>
        <p:spPr>
          <a:xfrm>
            <a:off x="562406" y="1215965"/>
            <a:ext cx="4297010" cy="1291951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Text Box 307">
            <a:extLst>
              <a:ext uri="{FF2B5EF4-FFF2-40B4-BE49-F238E27FC236}">
                <a16:creationId xmlns:a16="http://schemas.microsoft.com/office/drawing/2014/main" id="{DDE37F7E-D747-4436-91E5-6413A83A4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985" y="1115582"/>
            <a:ext cx="4163627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914400" eaLnBrk="1" hangingPunct="1">
              <a:spcBef>
                <a:spcPct val="50000"/>
              </a:spcBef>
              <a:defRPr/>
            </a:pP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Mean absolute error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an alternative cost function, where:</a:t>
            </a:r>
          </a:p>
          <a:p>
            <a:pPr marL="168275" lvl="0" indent="-168275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the size of the training set, </a:t>
            </a:r>
            <a:b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i.e., the total number of examples.</a:t>
            </a:r>
          </a:p>
          <a:p>
            <a:pPr marL="168275" lvl="0" indent="-168275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lang="en-US" sz="1300" i="1" kern="0" baseline="-25000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the actual value of a variable.</a:t>
            </a:r>
          </a:p>
          <a:p>
            <a:pPr marL="168275" lvl="0" indent="-168275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ŷ</a:t>
            </a:r>
            <a:r>
              <a:rPr lang="en-US" sz="1300" i="1" kern="0" baseline="-25000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the predicted value of the variable.</a:t>
            </a:r>
          </a:p>
          <a:p>
            <a:pPr marL="168275" lvl="0" indent="-168275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J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θ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) is the cost function itself.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E14776-A6D6-44B9-B568-943D7CC72988}"/>
                  </a:ext>
                </a:extLst>
              </p:cNvPr>
              <p:cNvSpPr txBox="1"/>
              <p:nvPr/>
            </p:nvSpPr>
            <p:spPr>
              <a:xfrm>
                <a:off x="1706959" y="1428002"/>
                <a:ext cx="207537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E14776-A6D6-44B9-B568-943D7CC72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959" y="1428002"/>
                <a:ext cx="2075376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163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78CB3-CA4E-443B-94A6-9DEA936E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F87EBED-BBC5-4B4F-BD63-16B837FFC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5" y="1950560"/>
            <a:ext cx="8460150" cy="4389120"/>
          </a:xfrm>
        </p:spPr>
        <p:txBody>
          <a:bodyPr/>
          <a:lstStyle/>
          <a:p>
            <a:r>
              <a:rPr lang="en-US" dirty="0"/>
              <a:t>Also called </a:t>
            </a:r>
            <a:r>
              <a:rPr lang="en-US" i="1" dirty="0"/>
              <a:t>R</a:t>
            </a:r>
            <a:r>
              <a:rPr lang="en-US" dirty="0"/>
              <a:t>².</a:t>
            </a:r>
          </a:p>
          <a:p>
            <a:r>
              <a:rPr lang="en-US" dirty="0"/>
              <a:t>Used as scoring method for regression models.</a:t>
            </a:r>
          </a:p>
          <a:p>
            <a:r>
              <a:rPr lang="en-US" dirty="0"/>
              <a:t>Usually between 0 and 1.</a:t>
            </a:r>
          </a:p>
          <a:p>
            <a:pPr lvl="1"/>
            <a:r>
              <a:rPr lang="en-US" dirty="0"/>
              <a:t>Perfectly hitting all points on the line would be a 1.</a:t>
            </a:r>
          </a:p>
          <a:p>
            <a:pPr lvl="1"/>
            <a:r>
              <a:rPr lang="en-US" dirty="0"/>
              <a:t>As line fails to pass through more and more points, </a:t>
            </a:r>
            <a:r>
              <a:rPr lang="en-US" i="1" dirty="0"/>
              <a:t>R</a:t>
            </a:r>
            <a:r>
              <a:rPr lang="en-US" dirty="0"/>
              <a:t>² decreases toward 0.</a:t>
            </a:r>
          </a:p>
          <a:p>
            <a:pPr lvl="1"/>
            <a:r>
              <a:rPr lang="en-US" dirty="0"/>
              <a:t>Decreasing </a:t>
            </a:r>
            <a:r>
              <a:rPr lang="en-US" i="1" dirty="0"/>
              <a:t>R</a:t>
            </a:r>
            <a:r>
              <a:rPr lang="en-US" dirty="0"/>
              <a:t>² is less and less able to explain variance.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² of 0.76 means 76% of variance in label is explainable by the model.</a:t>
            </a:r>
          </a:p>
          <a:p>
            <a:r>
              <a:rPr lang="en-US" dirty="0"/>
              <a:t>Can be negative if model performs worse than baseline.</a:t>
            </a:r>
          </a:p>
          <a:p>
            <a:pPr lvl="1"/>
            <a:r>
              <a:rPr lang="en-US" dirty="0"/>
              <a:t>Model learns wrong patterns in data.</a:t>
            </a:r>
          </a:p>
          <a:p>
            <a:r>
              <a:rPr lang="en-US" dirty="0"/>
              <a:t>High </a:t>
            </a:r>
            <a:r>
              <a:rPr lang="en-US" i="1" dirty="0"/>
              <a:t>R</a:t>
            </a:r>
            <a:r>
              <a:rPr lang="en-US" dirty="0"/>
              <a:t>² does not always mean a more skillful model, and vice versa.</a:t>
            </a:r>
          </a:p>
          <a:p>
            <a:pPr lvl="1"/>
            <a:r>
              <a:rPr lang="en-US" dirty="0"/>
              <a:t>Low </a:t>
            </a:r>
            <a:r>
              <a:rPr lang="en-US" i="1" dirty="0"/>
              <a:t>R</a:t>
            </a:r>
            <a:r>
              <a:rPr lang="en-US" dirty="0"/>
              <a:t>² may have more estimative power than high </a:t>
            </a:r>
            <a:r>
              <a:rPr lang="en-US" i="1" dirty="0"/>
              <a:t>R</a:t>
            </a:r>
            <a:r>
              <a:rPr lang="en-US" dirty="0"/>
              <a:t>².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² can change dramatically from model to model, but estimation error may stay the same.</a:t>
            </a:r>
          </a:p>
          <a:p>
            <a:pPr lvl="1"/>
            <a:r>
              <a:rPr lang="en-US" dirty="0"/>
              <a:t>Strong connection between variable does not always imply strong causality.</a:t>
            </a:r>
          </a:p>
          <a:p>
            <a:r>
              <a:rPr lang="en-US" dirty="0"/>
              <a:t>Minimizing MSE is preferable to optimizing </a:t>
            </a:r>
            <a:r>
              <a:rPr lang="en-US" i="1" dirty="0"/>
              <a:t>R</a:t>
            </a:r>
            <a:r>
              <a:rPr lang="en-US" dirty="0"/>
              <a:t>².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64F705-50D3-42D8-862D-786F7F4E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 of Determination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4E551DA-5113-45E5-ADBF-E57BC11D25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Coefficient of determination</a:t>
            </a:r>
            <a:r>
              <a:rPr lang="en-US" dirty="0"/>
              <a:t>: A statistical measure indicating how much of a dependent variable's variance is explainable by the model.</a:t>
            </a:r>
          </a:p>
        </p:txBody>
      </p:sp>
    </p:spTree>
    <p:extLst>
      <p:ext uri="{BB962C8B-B14F-4D97-AF65-F5344CB8AC3E}">
        <p14:creationId xmlns:p14="http://schemas.microsoft.com/office/powerpoint/2010/main" val="10389225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74230E-6841-4AE0-A681-9B582F3B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B871682-9617-4BEB-8AC5-72E1AF570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Evaluating Regression Models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B0AB7-E451-456F-9459-369FCB72C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regression models are evaluated based on cost.</a:t>
            </a:r>
          </a:p>
          <a:p>
            <a:r>
              <a:rPr lang="en-US" dirty="0"/>
              <a:t>Prefer MSE over </a:t>
            </a:r>
            <a:r>
              <a:rPr lang="en-US" i="1" dirty="0"/>
              <a:t>R</a:t>
            </a:r>
            <a:r>
              <a:rPr lang="en-US" dirty="0"/>
              <a:t>² when evaluating regression model skill.</a:t>
            </a:r>
          </a:p>
          <a:p>
            <a:r>
              <a:rPr lang="en-US" dirty="0"/>
              <a:t>Prefer MSE over MAE.</a:t>
            </a:r>
          </a:p>
          <a:p>
            <a:r>
              <a:rPr lang="en-US" dirty="0"/>
              <a:t>Consider using </a:t>
            </a:r>
            <a:r>
              <a:rPr lang="en-US" i="1" dirty="0"/>
              <a:t>root</a:t>
            </a:r>
            <a:r>
              <a:rPr lang="en-US" dirty="0"/>
              <a:t> MSE to make results more interpretable.</a:t>
            </a:r>
          </a:p>
          <a:p>
            <a:r>
              <a:rPr lang="en-US" dirty="0"/>
              <a:t>Consider using </a:t>
            </a:r>
            <a:r>
              <a:rPr lang="en-US" i="1" dirty="0"/>
              <a:t>relative</a:t>
            </a:r>
            <a:r>
              <a:rPr lang="en-US" dirty="0"/>
              <a:t> error to compare models on different scales.</a:t>
            </a:r>
          </a:p>
        </p:txBody>
      </p:sp>
    </p:spTree>
    <p:extLst>
      <p:ext uri="{BB962C8B-B14F-4D97-AF65-F5344CB8AC3E}">
        <p14:creationId xmlns:p14="http://schemas.microsoft.com/office/powerpoint/2010/main" val="40664068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745AAA-ACC2-4751-9EC0-1A51D894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68762-9663-4243-9551-617A2954D5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Evaluating 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33314878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E3A3F-B1FE-4F57-9349-94AB8436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674A6-CA34-42AF-A958-76CA1FE487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type of data in your organization do you think might be conducive to regression analysis?</a:t>
            </a:r>
          </a:p>
          <a:p>
            <a:r>
              <a:rPr lang="en-US" dirty="0"/>
              <a:t>What types of evaluation metrics do you think you'll find most useful when tuning a regression model?</a:t>
            </a:r>
          </a:p>
        </p:txBody>
      </p:sp>
    </p:spTree>
    <p:extLst>
      <p:ext uri="{BB962C8B-B14F-4D97-AF65-F5344CB8AC3E}">
        <p14:creationId xmlns:p14="http://schemas.microsoft.com/office/powerpoint/2010/main" val="421035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9387-3701-4CBF-9103-471D1978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Equation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8040C4-61BD-4081-851C-25D40FF2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0CFD4-1D81-488B-A439-30570F3C16A9}"/>
              </a:ext>
            </a:extLst>
          </p:cNvPr>
          <p:cNvSpPr txBox="1">
            <a:spLocks/>
          </p:cNvSpPr>
          <p:nvPr/>
        </p:nvSpPr>
        <p:spPr>
          <a:xfrm>
            <a:off x="494034" y="3588326"/>
            <a:ext cx="8528522" cy="28510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Provides a basis for understanding linear regression.</a:t>
            </a:r>
          </a:p>
          <a:p>
            <a:r>
              <a:rPr lang="en-US" dirty="0"/>
              <a:t>Generates a straight line to fit linear data.</a:t>
            </a:r>
          </a:p>
          <a:p>
            <a:r>
              <a:rPr lang="en-US" dirty="0"/>
              <a:t>Foundational concept in statistics.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222111-E4C2-4671-942F-AA901F2CFAD3}"/>
              </a:ext>
            </a:extLst>
          </p:cNvPr>
          <p:cNvSpPr/>
          <p:nvPr/>
        </p:nvSpPr>
        <p:spPr>
          <a:xfrm>
            <a:off x="562406" y="1171574"/>
            <a:ext cx="2133600" cy="1771651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6" name="Text Box 307">
            <a:extLst>
              <a:ext uri="{FF2B5EF4-FFF2-40B4-BE49-F238E27FC236}">
                <a16:creationId xmlns:a16="http://schemas.microsoft.com/office/drawing/2014/main" id="{48736FFB-FDF6-4CEC-B924-AED24EFD8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5583" y="1243242"/>
            <a:ext cx="6206973" cy="159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defTabSz="914400" eaLnBrk="1" hangingPunct="1">
              <a:spcBef>
                <a:spcPct val="50000"/>
              </a:spcBef>
              <a:defRPr/>
            </a:pPr>
            <a:r>
              <a:rPr lang="en-US" sz="1300" b="1" kern="0" dirty="0">
                <a:solidFill>
                  <a:srgbClr val="000000"/>
                </a:solidFill>
                <a:latin typeface="Calibri"/>
                <a:cs typeface="Calibri"/>
              </a:rPr>
              <a:t>Linear equation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—Describes a straight line in terms of </a:t>
            </a: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and </a:t>
            </a: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points within the line, the slope of the line, and the location where the line intercepts the y-axis when </a:t>
            </a: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0.</a:t>
            </a:r>
          </a:p>
          <a:p>
            <a:pPr lvl="0" defTabSz="914400" eaLnBrk="1" hangingPunct="1">
              <a:spcBef>
                <a:spcPct val="50000"/>
              </a:spcBef>
              <a:defRPr/>
            </a:pP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Where:</a:t>
            </a:r>
          </a:p>
          <a:p>
            <a:pPr marL="285750" lvl="0" indent="-285750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the y-value for a data example (the dependent variable).</a:t>
            </a:r>
          </a:p>
          <a:p>
            <a:pPr marL="285750" lvl="0" indent="-285750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the x-value for a data example (the independent variable).</a:t>
            </a:r>
          </a:p>
          <a:p>
            <a:pPr marL="285750" lvl="0" indent="-285750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the slope of the line, calculated by dividing the change in </a:t>
            </a: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by the change in </a:t>
            </a: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  <a:p>
            <a:pPr marL="285750" lvl="0" indent="-285750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the intercept—the value of </a:t>
            </a: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when </a:t>
            </a:r>
            <a:r>
              <a:rPr lang="en-US" sz="1300" i="1" kern="0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lang="en-US" sz="1300" kern="0" dirty="0">
                <a:solidFill>
                  <a:srgbClr val="000000"/>
                </a:solidFill>
                <a:latin typeface="Calibri"/>
                <a:cs typeface="Calibri"/>
              </a:rPr>
              <a:t> is 0.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C50177-B522-4A36-BB4E-B079D2702933}"/>
                  </a:ext>
                </a:extLst>
              </p:cNvPr>
              <p:cNvSpPr txBox="1"/>
              <p:nvPr/>
            </p:nvSpPr>
            <p:spPr>
              <a:xfrm>
                <a:off x="934134" y="1367117"/>
                <a:ext cx="12182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C50177-B522-4A36-BB4E-B079D2702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34" y="1367117"/>
                <a:ext cx="1218282" cy="276999"/>
              </a:xfrm>
              <a:prstGeom prst="rect">
                <a:avLst/>
              </a:prstGeom>
              <a:blipFill>
                <a:blip r:embed="rId2"/>
                <a:stretch>
                  <a:fillRect l="-4500" r="-350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58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6039-C192-4A1C-AF29-08C1F93B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Equation Example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A2A8E-5BC0-47FE-A03D-A4D5E2F8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4" name="Group 64">
            <a:extLst>
              <a:ext uri="{FF2B5EF4-FFF2-40B4-BE49-F238E27FC236}">
                <a16:creationId xmlns:a16="http://schemas.microsoft.com/office/drawing/2014/main" id="{FB2C07EF-AFB8-460A-AB2A-49B50BC08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046540"/>
              </p:ext>
            </p:extLst>
          </p:nvPr>
        </p:nvGraphicFramePr>
        <p:xfrm>
          <a:off x="119984" y="1063377"/>
          <a:ext cx="3814478" cy="5151504"/>
        </p:xfrm>
        <a:graphic>
          <a:graphicData uri="http://schemas.openxmlformats.org/drawingml/2006/table">
            <a:tbl>
              <a:tblPr/>
              <a:tblGrid>
                <a:gridCol w="1620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2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Months Since First Release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Sale Price in Dollars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32" marB="45732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0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849.99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626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8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819.49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19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775.99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30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699.49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37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720.49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941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44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745.99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382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56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625.99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251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66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560.99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677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75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580.49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134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87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520.99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472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92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590.49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485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99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440.99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714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105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389.99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3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112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405.99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259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120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4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299.99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231995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1815ECD4-616E-4175-B976-E64A0CEFD750}"/>
              </a:ext>
            </a:extLst>
          </p:cNvPr>
          <p:cNvGrpSpPr/>
          <p:nvPr/>
        </p:nvGrpSpPr>
        <p:grpSpPr>
          <a:xfrm>
            <a:off x="4056776" y="1031196"/>
            <a:ext cx="4855529" cy="3241869"/>
            <a:chOff x="4056776" y="1031196"/>
            <a:chExt cx="4855529" cy="32418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AAE4B4-DDC2-44E7-A352-D59E0B0DAA55}"/>
                </a:ext>
              </a:extLst>
            </p:cNvPr>
            <p:cNvSpPr txBox="1"/>
            <p:nvPr/>
          </p:nvSpPr>
          <p:spPr>
            <a:xfrm>
              <a:off x="4283409" y="1031196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0ED26D-6932-4437-B0E4-9412CA3C04F8}"/>
                </a:ext>
              </a:extLst>
            </p:cNvPr>
            <p:cNvSpPr txBox="1"/>
            <p:nvPr/>
          </p:nvSpPr>
          <p:spPr>
            <a:xfrm>
              <a:off x="4283409" y="3418419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F6E271-8738-4A70-AE58-E4DDDE1F9D90}"/>
                </a:ext>
              </a:extLst>
            </p:cNvPr>
            <p:cNvSpPr txBox="1"/>
            <p:nvPr/>
          </p:nvSpPr>
          <p:spPr>
            <a:xfrm>
              <a:off x="8376581" y="361823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FDA92E-5281-443D-8357-CF3523F87730}"/>
                </a:ext>
              </a:extLst>
            </p:cNvPr>
            <p:cNvSpPr txBox="1"/>
            <p:nvPr/>
          </p:nvSpPr>
          <p:spPr>
            <a:xfrm>
              <a:off x="4678657" y="3618234"/>
              <a:ext cx="208447" cy="2551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5801E6-7480-4F07-A0FD-07C1E59C06F9}"/>
                </a:ext>
              </a:extLst>
            </p:cNvPr>
            <p:cNvCxnSpPr/>
            <p:nvPr/>
          </p:nvCxnSpPr>
          <p:spPr>
            <a:xfrm>
              <a:off x="4765954" y="1172205"/>
              <a:ext cx="0" cy="2474537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7F0B0B-0BC4-4644-ACB7-ACCE39B9D1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76380" y="3646743"/>
              <a:ext cx="3752817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906703-2998-45BD-BB31-6BE52C09FCA1}"/>
                </a:ext>
              </a:extLst>
            </p:cNvPr>
            <p:cNvSpPr txBox="1"/>
            <p:nvPr/>
          </p:nvSpPr>
          <p:spPr>
            <a:xfrm>
              <a:off x="5457129" y="3872955"/>
              <a:ext cx="24620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Months Since Release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F9B162-2FA3-4C28-81A8-9E246D21D967}"/>
                </a:ext>
              </a:extLst>
            </p:cNvPr>
            <p:cNvSpPr txBox="1"/>
            <p:nvPr/>
          </p:nvSpPr>
          <p:spPr>
            <a:xfrm rot="16200000">
              <a:off x="3388965" y="2174610"/>
              <a:ext cx="17972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Sale Price ($)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B697D81-E33F-4778-9483-69657B1A9F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8432" y="3304086"/>
              <a:ext cx="70765" cy="70766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3F26C7-F72D-49B8-B88B-AC8447E423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8695" y="1665167"/>
              <a:ext cx="70765" cy="70766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3AF1F76-57E9-4CF3-80F0-9AD435E110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39148" y="2122206"/>
              <a:ext cx="70765" cy="70766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759D338-6EEA-44DA-B3D8-19EEB9E81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59669" y="1539618"/>
              <a:ext cx="70765" cy="70766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53DE4FA-C5B2-4DEE-9D58-E73239048D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3468" y="1420183"/>
              <a:ext cx="70765" cy="70766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4862122-E623-4BA2-AB89-7E9E776ECF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35756" y="2983694"/>
              <a:ext cx="70765" cy="70766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1CDCCD8-EAA1-408F-B1D9-A34F176640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027" y="1233328"/>
              <a:ext cx="70765" cy="70766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4D256E-837E-4678-94AD-C45F63C274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8117" y="2585189"/>
              <a:ext cx="70765" cy="70766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01971F4-E37F-416A-819E-D885807F4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2489" y="1912827"/>
              <a:ext cx="70765" cy="70766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194996A-9AC4-4E23-A38F-F6048EE651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6619" y="2842590"/>
              <a:ext cx="70765" cy="70766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3AAB9B2-2D12-47A4-A0FE-D69385A8D8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2003" y="3082670"/>
              <a:ext cx="70765" cy="70766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89D9E03-74B5-437B-8989-7A7B9D11AA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5194" y="1820227"/>
              <a:ext cx="70765" cy="70766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F443DA9-A3CF-49B7-9373-4748DD3C5E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78873" y="2320644"/>
              <a:ext cx="70765" cy="70766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2E2A283-FD91-479C-817C-7C45FE2CF2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5423" y="2231744"/>
              <a:ext cx="70765" cy="70766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6D39EB-1D83-4771-8062-C25DAC3333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6339" y="2177882"/>
              <a:ext cx="70765" cy="70766"/>
            </a:xfrm>
            <a:prstGeom prst="ellipse">
              <a:avLst/>
            </a:prstGeom>
            <a:solidFill>
              <a:srgbClr val="01A1DD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854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0AAA-CD66-4AF6-99EF-878690EE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 Line Fit to Example Data (Slide 1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EA5229-0E40-4E8E-B4EF-8140D188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839022-C027-47ED-B617-972F5672EE08}"/>
              </a:ext>
            </a:extLst>
          </p:cNvPr>
          <p:cNvSpPr/>
          <p:nvPr/>
        </p:nvSpPr>
        <p:spPr>
          <a:xfrm>
            <a:off x="1812397" y="1146778"/>
            <a:ext cx="5443933" cy="692301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323B95A-46B6-4B20-B4A2-354BB60D9BA3}"/>
                  </a:ext>
                </a:extLst>
              </p:cNvPr>
              <p:cNvSpPr txBox="1"/>
              <p:nvPr/>
            </p:nvSpPr>
            <p:spPr>
              <a:xfrm>
                <a:off x="3336652" y="1337507"/>
                <a:ext cx="21894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=−4.144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+864.3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323B95A-46B6-4B20-B4A2-354BB60D9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652" y="1337507"/>
                <a:ext cx="2189446" cy="276999"/>
              </a:xfrm>
              <a:prstGeom prst="rect">
                <a:avLst/>
              </a:prstGeom>
              <a:blipFill>
                <a:blip r:embed="rId2"/>
                <a:stretch>
                  <a:fillRect l="-2222" r="-22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33600778-B06A-4CFB-A932-7C8D234954E5}"/>
              </a:ext>
            </a:extLst>
          </p:cNvPr>
          <p:cNvGrpSpPr/>
          <p:nvPr/>
        </p:nvGrpSpPr>
        <p:grpSpPr>
          <a:xfrm>
            <a:off x="1084968" y="2029808"/>
            <a:ext cx="6999349" cy="4521698"/>
            <a:chOff x="1084968" y="2029808"/>
            <a:chExt cx="6999349" cy="452169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C576474-0D25-453C-A6D8-A976D990A5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84968" y="2029808"/>
              <a:ext cx="6999349" cy="4521698"/>
              <a:chOff x="4125547" y="1031196"/>
              <a:chExt cx="4786758" cy="3092327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A43C750-2EC3-4B16-8DC1-7AE2C550C16B}"/>
                  </a:ext>
                </a:extLst>
              </p:cNvPr>
              <p:cNvSpPr txBox="1"/>
              <p:nvPr/>
            </p:nvSpPr>
            <p:spPr>
              <a:xfrm>
                <a:off x="4283409" y="1031196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900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F956F3E-F353-41D3-A4EC-50CC3D4A8876}"/>
                  </a:ext>
                </a:extLst>
              </p:cNvPr>
              <p:cNvSpPr txBox="1"/>
              <p:nvPr/>
            </p:nvSpPr>
            <p:spPr>
              <a:xfrm>
                <a:off x="4283409" y="3418419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200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AF2C2B-35D3-47B8-B45A-1DC0059A448E}"/>
                  </a:ext>
                </a:extLst>
              </p:cNvPr>
              <p:cNvSpPr txBox="1"/>
              <p:nvPr/>
            </p:nvSpPr>
            <p:spPr>
              <a:xfrm>
                <a:off x="8376581" y="3618234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120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258DEE-2E8A-4AAA-9F47-5A68D1B938D4}"/>
                  </a:ext>
                </a:extLst>
              </p:cNvPr>
              <p:cNvSpPr txBox="1"/>
              <p:nvPr/>
            </p:nvSpPr>
            <p:spPr>
              <a:xfrm>
                <a:off x="4678657" y="3618234"/>
                <a:ext cx="208447" cy="255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843CA02-85A6-44C0-97F2-3F725B47BD05}"/>
                  </a:ext>
                </a:extLst>
              </p:cNvPr>
              <p:cNvCxnSpPr/>
              <p:nvPr/>
            </p:nvCxnSpPr>
            <p:spPr>
              <a:xfrm>
                <a:off x="4765954" y="1172205"/>
                <a:ext cx="0" cy="2474537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762E306-F1D2-4457-8BD7-0EB1B4DB32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76380" y="3646743"/>
                <a:ext cx="3752817" cy="0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3F5EE-D637-45FA-B7FC-7218B9DD3E5B}"/>
                  </a:ext>
                </a:extLst>
              </p:cNvPr>
              <p:cNvSpPr txBox="1"/>
              <p:nvPr/>
            </p:nvSpPr>
            <p:spPr>
              <a:xfrm>
                <a:off x="5672732" y="3807797"/>
                <a:ext cx="1989776" cy="315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Months Since Release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5CD2588-D929-4501-A442-BD73511B9C0E}"/>
                  </a:ext>
                </a:extLst>
              </p:cNvPr>
              <p:cNvSpPr txBox="1"/>
              <p:nvPr/>
            </p:nvSpPr>
            <p:spPr>
              <a:xfrm rot="16200000">
                <a:off x="3625409" y="2203213"/>
                <a:ext cx="1316001" cy="315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Sale Price ($)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8A834DB-6372-4025-A973-6B4671F9A5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58432" y="3304086"/>
                <a:ext cx="70765" cy="70766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738EC33-E391-4B80-AB42-A5FF6C27A7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28695" y="1665167"/>
                <a:ext cx="70765" cy="70766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3460F44-F708-4BD0-B316-4A7C407446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39148" y="2122206"/>
                <a:ext cx="70765" cy="70766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7751DF0-A91C-4D8B-BA42-7B229D6D1A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59669" y="1539618"/>
                <a:ext cx="70765" cy="70766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87697AB-C8C8-45FC-ABE7-BBD856F021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13468" y="1420183"/>
                <a:ext cx="70765" cy="70766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CEE401F-9257-4D3A-B71F-D0CF01313E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35756" y="2983694"/>
                <a:ext cx="70765" cy="70766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2C733E3-B215-4091-8CC6-9A194692D5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01027" y="1233328"/>
                <a:ext cx="70765" cy="70766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93094E8-FD34-4F22-A011-BB002C1819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78117" y="2585189"/>
                <a:ext cx="70765" cy="70766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2A59DC6-3A80-4B68-A3E0-9A01BB63C3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12489" y="1912827"/>
                <a:ext cx="70765" cy="70766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C6F6D35-019A-4DAB-89A7-66F72894B7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6619" y="2842590"/>
                <a:ext cx="70765" cy="70766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3B4BCE6-D413-47D7-A419-ABA8F7D7F4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02003" y="3082670"/>
                <a:ext cx="70765" cy="70766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355ED52-E170-48AB-9B94-B564033996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5194" y="1820227"/>
                <a:ext cx="70765" cy="70766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4924737-BDA9-4AAD-8B32-2826A0F429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78873" y="2320644"/>
                <a:ext cx="70765" cy="70766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6347744-BD00-4047-A12A-7F34B5DBF1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15423" y="2231744"/>
                <a:ext cx="70765" cy="70766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BFE8D04-D93A-43F1-9B47-8969118C65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16339" y="2177882"/>
                <a:ext cx="70765" cy="70766"/>
              </a:xfrm>
              <a:prstGeom prst="ellipse">
                <a:avLst/>
              </a:prstGeom>
              <a:solidFill>
                <a:srgbClr val="01A1DD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CE5C484-5EB0-49DE-95AA-9273D97D08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76152" y="2598597"/>
              <a:ext cx="5603868" cy="2397564"/>
            </a:xfrm>
            <a:prstGeom prst="line">
              <a:avLst/>
            </a:prstGeom>
            <a:ln w="28575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047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0AAA-CD66-4AF6-99EF-878690EE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 Line Fit to Example Data (Slide 2 of 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EA5229-0E40-4E8E-B4EF-8140D188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22A644-9B66-421E-B18B-7393AB25878D}"/>
              </a:ext>
            </a:extLst>
          </p:cNvPr>
          <p:cNvSpPr/>
          <p:nvPr/>
        </p:nvSpPr>
        <p:spPr>
          <a:xfrm>
            <a:off x="1812397" y="1146778"/>
            <a:ext cx="5443933" cy="692301"/>
          </a:xfrm>
          <a:prstGeom prst="roundRect">
            <a:avLst>
              <a:gd name="adj" fmla="val 6571"/>
            </a:avLst>
          </a:prstGeom>
          <a:solidFill>
            <a:schemeClr val="tx1">
              <a:lumMod val="85000"/>
              <a:lumOff val="15000"/>
            </a:schemeClr>
          </a:solidFill>
          <a:ln w="285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D7F19F-F87F-4626-B0BE-28F6F8F3E6F0}"/>
                  </a:ext>
                </a:extLst>
              </p:cNvPr>
              <p:cNvSpPr txBox="1"/>
              <p:nvPr/>
            </p:nvSpPr>
            <p:spPr>
              <a:xfrm>
                <a:off x="2727490" y="1337507"/>
                <a:ext cx="3625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.144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864.3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615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66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D7F19F-F87F-4626-B0BE-28F6F8F3E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490" y="1337507"/>
                <a:ext cx="3625993" cy="276999"/>
              </a:xfrm>
              <a:prstGeom prst="rect">
                <a:avLst/>
              </a:prstGeom>
              <a:blipFill>
                <a:blip r:embed="rId2"/>
                <a:stretch>
                  <a:fillRect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417FE342-8B22-47D6-9545-F32326FFAADA}"/>
              </a:ext>
            </a:extLst>
          </p:cNvPr>
          <p:cNvGrpSpPr/>
          <p:nvPr/>
        </p:nvGrpSpPr>
        <p:grpSpPr>
          <a:xfrm>
            <a:off x="1084968" y="2029808"/>
            <a:ext cx="6999349" cy="4521698"/>
            <a:chOff x="1084968" y="2029808"/>
            <a:chExt cx="6999349" cy="452169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511D4EB-69E3-489D-A30C-5755C3CE7D53}"/>
                </a:ext>
              </a:extLst>
            </p:cNvPr>
            <p:cNvGrpSpPr/>
            <p:nvPr/>
          </p:nvGrpSpPr>
          <p:grpSpPr>
            <a:xfrm>
              <a:off x="1084968" y="2029808"/>
              <a:ext cx="6999349" cy="4521698"/>
              <a:chOff x="1084968" y="2029808"/>
              <a:chExt cx="6999349" cy="452169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4B7414D-7E2B-4023-9448-CA4C1011507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84968" y="2029808"/>
                <a:ext cx="6999349" cy="4521698"/>
                <a:chOff x="4125547" y="1031196"/>
                <a:chExt cx="4786758" cy="3092327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1CC07D2-9FDC-48C9-8911-B8D4DECA5977}"/>
                    </a:ext>
                  </a:extLst>
                </p:cNvPr>
                <p:cNvSpPr txBox="1"/>
                <p:nvPr/>
              </p:nvSpPr>
              <p:spPr>
                <a:xfrm>
                  <a:off x="4283409" y="1031196"/>
                  <a:ext cx="535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900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272ED2E-2897-4CBF-BF9B-3847AE1AFA61}"/>
                    </a:ext>
                  </a:extLst>
                </p:cNvPr>
                <p:cNvSpPr txBox="1"/>
                <p:nvPr/>
              </p:nvSpPr>
              <p:spPr>
                <a:xfrm>
                  <a:off x="4283409" y="3418419"/>
                  <a:ext cx="535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200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E4BBBFA-3FF7-4FAA-89F2-792C4FD2E5DC}"/>
                    </a:ext>
                  </a:extLst>
                </p:cNvPr>
                <p:cNvSpPr txBox="1"/>
                <p:nvPr/>
              </p:nvSpPr>
              <p:spPr>
                <a:xfrm>
                  <a:off x="8376581" y="3618234"/>
                  <a:ext cx="535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120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D751112-C894-4B42-AB0C-CAE8558F012F}"/>
                    </a:ext>
                  </a:extLst>
                </p:cNvPr>
                <p:cNvSpPr txBox="1"/>
                <p:nvPr/>
              </p:nvSpPr>
              <p:spPr>
                <a:xfrm>
                  <a:off x="4678657" y="3618234"/>
                  <a:ext cx="208447" cy="2551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D68427AC-E86F-4BCF-BCEB-337B61994F22}"/>
                    </a:ext>
                  </a:extLst>
                </p:cNvPr>
                <p:cNvCxnSpPr/>
                <p:nvPr/>
              </p:nvCxnSpPr>
              <p:spPr>
                <a:xfrm>
                  <a:off x="4765954" y="1172205"/>
                  <a:ext cx="0" cy="2474537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9F037C6-6482-40F0-B7E7-8DA92D3F6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6380" y="3646743"/>
                  <a:ext cx="3752817" cy="0"/>
                </a:xfrm>
                <a:prstGeom prst="line">
                  <a:avLst/>
                </a:prstGeom>
                <a:ln w="28575" cap="rnd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974BE10-8AE3-44F0-AE9F-659B80077EAB}"/>
                    </a:ext>
                  </a:extLst>
                </p:cNvPr>
                <p:cNvSpPr txBox="1"/>
                <p:nvPr/>
              </p:nvSpPr>
              <p:spPr>
                <a:xfrm>
                  <a:off x="5672732" y="3807797"/>
                  <a:ext cx="1989776" cy="3157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Months Since Release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35784EE-2993-4402-8E66-01F366C53AEB}"/>
                    </a:ext>
                  </a:extLst>
                </p:cNvPr>
                <p:cNvSpPr txBox="1"/>
                <p:nvPr/>
              </p:nvSpPr>
              <p:spPr>
                <a:xfrm rot="16200000">
                  <a:off x="3625409" y="2203213"/>
                  <a:ext cx="1316001" cy="3157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Sale Price ($)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D068343-FA38-4AF0-8EC5-92D95AE064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58432" y="3304086"/>
                  <a:ext cx="70765" cy="70766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89C87E9-5C5E-4AE2-BC94-98D9E73F28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28695" y="1665167"/>
                  <a:ext cx="70765" cy="70766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67B3CF1-7C4C-44DB-9AB6-4976347ABD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39148" y="2122206"/>
                  <a:ext cx="70765" cy="70766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36DDDDA-B58A-4279-B292-E341839A20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59669" y="1539618"/>
                  <a:ext cx="70765" cy="70766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FC80D0B-D049-428A-ACCE-A7499508C5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13468" y="1420183"/>
                  <a:ext cx="70765" cy="70766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9ABD1B82-69A7-4F33-92BE-9B69AD3BD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35756" y="2983694"/>
                  <a:ext cx="70765" cy="70766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BBDDEF2-CCEC-4357-9032-01A3E668C9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01027" y="1233328"/>
                  <a:ext cx="70765" cy="70766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FC1B545-6558-4A08-A323-06FB22C126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78117" y="2585189"/>
                  <a:ext cx="70765" cy="70766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A437D490-50C0-40A7-A575-7DB513B582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12489" y="1912827"/>
                  <a:ext cx="70765" cy="70766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24E749A-8DCD-42A9-B969-7D31F33E01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16619" y="2842590"/>
                  <a:ext cx="70765" cy="70766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273AEA2-ACDD-45C1-95A9-AA395E8A6B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02003" y="3082670"/>
                  <a:ext cx="70765" cy="70766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CDC1A76-A54C-4A49-A27D-32FD2F4EEA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35194" y="1820227"/>
                  <a:ext cx="70765" cy="70766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6424BA12-6213-4D50-B3D4-B669FD6001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78873" y="2320644"/>
                  <a:ext cx="70765" cy="70766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34994655-701F-419A-BADA-EA0A0C21DA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115423" y="2231744"/>
                  <a:ext cx="70765" cy="70766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8907BD7E-0A76-47CE-8E48-51F37E6DCA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16339" y="2177882"/>
                  <a:ext cx="70765" cy="70766"/>
                </a:xfrm>
                <a:prstGeom prst="ellipse">
                  <a:avLst/>
                </a:prstGeom>
                <a:solidFill>
                  <a:srgbClr val="01A1DD"/>
                </a:solidFill>
                <a:ln w="285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</p:grp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ED006A4-53EE-4083-9637-37F144A996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76152" y="2598597"/>
                <a:ext cx="5603868" cy="2397564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Multiplication Sign 31">
              <a:extLst>
                <a:ext uri="{FF2B5EF4-FFF2-40B4-BE49-F238E27FC236}">
                  <a16:creationId xmlns:a16="http://schemas.microsoft.com/office/drawing/2014/main" id="{4CBD8B02-A90A-4247-9186-963C86468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7985" y="3574328"/>
              <a:ext cx="310101" cy="274320"/>
            </a:xfrm>
            <a:prstGeom prst="mathMultiply">
              <a:avLst/>
            </a:prstGeom>
            <a:solidFill>
              <a:srgbClr val="00B05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B09A238-96A5-477D-8596-AB69D9EFF8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6144" y="3716413"/>
              <a:ext cx="269632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5030D5C-5C57-4ECC-A133-F63EB9BD19CB}"/>
                </a:ext>
              </a:extLst>
            </p:cNvPr>
            <p:cNvCxnSpPr>
              <a:cxnSpLocks/>
            </p:cNvCxnSpPr>
            <p:nvPr/>
          </p:nvCxnSpPr>
          <p:spPr>
            <a:xfrm>
              <a:off x="4818664" y="3775143"/>
              <a:ext cx="0" cy="207157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Line 167">
              <a:extLst>
                <a:ext uri="{FF2B5EF4-FFF2-40B4-BE49-F238E27FC236}">
                  <a16:creationId xmlns:a16="http://schemas.microsoft.com/office/drawing/2014/main" id="{1FA93E6B-1DD1-461F-ABC8-BA4C84F002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 flipV="1">
              <a:off x="4816512" y="3169222"/>
              <a:ext cx="433761" cy="4190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Rounded Rectangle 149">
              <a:extLst>
                <a:ext uri="{FF2B5EF4-FFF2-40B4-BE49-F238E27FC236}">
                  <a16:creationId xmlns:a16="http://schemas.microsoft.com/office/drawing/2014/main" id="{B9A6F334-1562-4919-96DA-18BC71EE9F40}"/>
                </a:ext>
              </a:extLst>
            </p:cNvPr>
            <p:cNvSpPr/>
            <p:nvPr/>
          </p:nvSpPr>
          <p:spPr>
            <a:xfrm>
              <a:off x="4823846" y="2887249"/>
              <a:ext cx="1476375" cy="274637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Predicted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037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27AA-7D65-45D2-993B-77B5F689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Equation Shortcomings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CE1C73-9774-4D97-9CC5-0588E6E7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3241F-2E3F-43CD-A14A-F6D0AE87522B}"/>
              </a:ext>
            </a:extLst>
          </p:cNvPr>
          <p:cNvSpPr txBox="1">
            <a:spLocks/>
          </p:cNvSpPr>
          <p:nvPr/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Linear equation:</a:t>
            </a:r>
          </a:p>
          <a:p>
            <a:pPr lvl="1"/>
            <a:r>
              <a:rPr lang="en-US" dirty="0"/>
              <a:t>Provides a simple approach to making estimations based on a dataset.</a:t>
            </a:r>
          </a:p>
          <a:p>
            <a:pPr lvl="1"/>
            <a:r>
              <a:rPr lang="en-US" dirty="0"/>
              <a:t>Is not as powerful as other ways of applying linear regression to machine learning.</a:t>
            </a:r>
          </a:p>
          <a:p>
            <a:pPr lvl="1"/>
            <a:r>
              <a:rPr lang="en-US" dirty="0"/>
              <a:t>May not work well or as expected with data that cannot be fit linearly.</a:t>
            </a:r>
          </a:p>
          <a:p>
            <a:pPr lvl="1"/>
            <a:r>
              <a:rPr lang="en-US" dirty="0"/>
              <a:t>Fails to account for multiple predictors.</a:t>
            </a:r>
          </a:p>
          <a:p>
            <a:pPr lvl="2"/>
            <a:r>
              <a:rPr lang="en-US" dirty="0"/>
              <a:t>Market lifespan is not the only factor that influences how much a TV sells for. Other factors include the display resolution, screen size, units sold, R&amp;D cost, manufacturing cost, and many more.</a:t>
            </a:r>
          </a:p>
          <a:p>
            <a:r>
              <a:rPr lang="en-US" dirty="0"/>
              <a:t>Machine learning tasks often necessitate somewhat more complex approaches to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1206515141"/>
      </p:ext>
    </p:extLst>
  </p:cSld>
  <p:clrMapOvr>
    <a:masterClrMapping/>
  </p:clrMapOvr>
</p:sld>
</file>

<file path=ppt/theme/theme1.xml><?xml version="1.0" encoding="utf-8"?>
<a:theme xmlns:a="http://schemas.openxmlformats.org/drawingml/2006/main" name="1_CNX">
  <a:themeElements>
    <a:clrScheme name="CNX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DDC"/>
      </a:accent1>
      <a:accent2>
        <a:srgbClr val="1D76BB"/>
      </a:accent2>
      <a:accent3>
        <a:srgbClr val="F05323"/>
      </a:accent3>
      <a:accent4>
        <a:srgbClr val="1D3764"/>
      </a:accent4>
      <a:accent5>
        <a:srgbClr val="C1C5C9"/>
      </a:accent5>
      <a:accent6>
        <a:srgbClr val="009DDC"/>
      </a:accent6>
      <a:hlink>
        <a:srgbClr val="009DDC"/>
      </a:hlink>
      <a:folHlink>
        <a:srgbClr val="009D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NX OV Template 2021" id="{1BF9BA27-2BA5-46CF-9109-DB49F2DEDA24}" vid="{21BF752C-A7B0-49D2-9D19-553DD9AA7E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2052</TotalTime>
  <Words>3000</Words>
  <Application>Microsoft Office PowerPoint</Application>
  <PresentationFormat>On-screen Show (4:3)</PresentationFormat>
  <Paragraphs>513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Cambria Math</vt:lpstr>
      <vt:lpstr>Courier New</vt:lpstr>
      <vt:lpstr>1_CNX</vt:lpstr>
      <vt:lpstr>Developing Regression Models</vt:lpstr>
      <vt:lpstr>PowerPoint Presentation</vt:lpstr>
      <vt:lpstr>You Are Here (Process, Analyze, Train Models)</vt:lpstr>
      <vt:lpstr>Linear Regression</vt:lpstr>
      <vt:lpstr>Linear Equation</vt:lpstr>
      <vt:lpstr>Linear Equation Example Data</vt:lpstr>
      <vt:lpstr>Straight Line Fit to Example Data (Slide 1 of 2)</vt:lpstr>
      <vt:lpstr>Straight Line Fit to Example Data (Slide 2 of 2)</vt:lpstr>
      <vt:lpstr>Linear Equation Shortcomings</vt:lpstr>
      <vt:lpstr>Linear Regression in Machine Learning</vt:lpstr>
      <vt:lpstr>Linear Regression in Machine Learning Example</vt:lpstr>
      <vt:lpstr>Matrices in Linear Regression</vt:lpstr>
      <vt:lpstr>Normal Equation</vt:lpstr>
      <vt:lpstr>Guidelines for Training Linear Regression Models</vt:lpstr>
      <vt:lpstr>PowerPoint Presentation</vt:lpstr>
      <vt:lpstr>Regression Using Decision Trees and Ensemble Models (Slide 1 of 2)</vt:lpstr>
      <vt:lpstr>Regression Using Decision Trees and Ensemble Models (Slide 2 of 2)</vt:lpstr>
      <vt:lpstr>Guidelines for Training Regression Trees and Ensemble Models</vt:lpstr>
      <vt:lpstr>PowerPoint Presentation</vt:lpstr>
      <vt:lpstr>Forecasting (Slide 1 of 2)</vt:lpstr>
      <vt:lpstr>Forecasting (Slide 2 of 2)</vt:lpstr>
      <vt:lpstr>Autoregressive Integrated Moving Average (ARIMA)</vt:lpstr>
      <vt:lpstr>ARIMA Temperature Example: Historical Data (Slide 1 of 2)</vt:lpstr>
      <vt:lpstr>ARIMA Temperature Example: Historical Data (Slide 2 of 2)</vt:lpstr>
      <vt:lpstr>ARIMA Temperature Example: Forecasted Data (Slide 1 of 2)</vt:lpstr>
      <vt:lpstr>ARIMA Temperature Example: Forecasted Data (Slide 2 of 2)</vt:lpstr>
      <vt:lpstr>Guidelines for Training Forecasting Models</vt:lpstr>
      <vt:lpstr>Cost Function</vt:lpstr>
      <vt:lpstr>Regularization</vt:lpstr>
      <vt:lpstr>Regularization Techniques</vt:lpstr>
      <vt:lpstr>Gradient Descent</vt:lpstr>
      <vt:lpstr>Small Learning Rate</vt:lpstr>
      <vt:lpstr>Large Learning Rate</vt:lpstr>
      <vt:lpstr>Grid/Randomized Search for Regression</vt:lpstr>
      <vt:lpstr>Guidelines for Tuning Regression Models</vt:lpstr>
      <vt:lpstr>PowerPoint Presentation</vt:lpstr>
      <vt:lpstr>PowerPoint Presentation</vt:lpstr>
      <vt:lpstr>Cost Functions Used to Evaluate Regression Models</vt:lpstr>
      <vt:lpstr>Mean Squared Error (MSE)</vt:lpstr>
      <vt:lpstr>Mean Absolute Error (MAE)</vt:lpstr>
      <vt:lpstr>Coefficient of Determination</vt:lpstr>
      <vt:lpstr>Guidelines for Evaluating Regression Models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Regression and Forecasting Models</dc:title>
  <dc:creator>Jason P Nufryk</dc:creator>
  <cp:lastModifiedBy>Jason Nufryk</cp:lastModifiedBy>
  <cp:revision>75</cp:revision>
  <dcterms:created xsi:type="dcterms:W3CDTF">2021-01-14T14:05:37Z</dcterms:created>
  <dcterms:modified xsi:type="dcterms:W3CDTF">2021-05-13T19:25:15Z</dcterms:modified>
</cp:coreProperties>
</file>