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notesMasterIdLst>
    <p:notesMasterId r:id="rId50"/>
  </p:notesMasterIdLst>
  <p:handoutMasterIdLst>
    <p:handoutMasterId r:id="rId51"/>
  </p:handoutMasterIdLst>
  <p:sldIdLst>
    <p:sldId id="457" r:id="rId2"/>
    <p:sldId id="460" r:id="rId3"/>
    <p:sldId id="532" r:id="rId4"/>
    <p:sldId id="463" r:id="rId5"/>
    <p:sldId id="464" r:id="rId6"/>
    <p:sldId id="493" r:id="rId7"/>
    <p:sldId id="465" r:id="rId8"/>
    <p:sldId id="466" r:id="rId9"/>
    <p:sldId id="469" r:id="rId10"/>
    <p:sldId id="467" r:id="rId11"/>
    <p:sldId id="468" r:id="rId12"/>
    <p:sldId id="470" r:id="rId13"/>
    <p:sldId id="471" r:id="rId14"/>
    <p:sldId id="472" r:id="rId15"/>
    <p:sldId id="473" r:id="rId16"/>
    <p:sldId id="474" r:id="rId17"/>
    <p:sldId id="495" r:id="rId18"/>
    <p:sldId id="461" r:id="rId19"/>
    <p:sldId id="475" r:id="rId20"/>
    <p:sldId id="533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534" r:id="rId29"/>
    <p:sldId id="494" r:id="rId30"/>
    <p:sldId id="496" r:id="rId31"/>
    <p:sldId id="462" r:id="rId32"/>
    <p:sldId id="483" r:id="rId33"/>
    <p:sldId id="484" r:id="rId34"/>
    <p:sldId id="485" r:id="rId35"/>
    <p:sldId id="539" r:id="rId36"/>
    <p:sldId id="486" r:id="rId37"/>
    <p:sldId id="535" r:id="rId38"/>
    <p:sldId id="487" r:id="rId39"/>
    <p:sldId id="536" r:id="rId40"/>
    <p:sldId id="488" r:id="rId41"/>
    <p:sldId id="537" r:id="rId42"/>
    <p:sldId id="489" r:id="rId43"/>
    <p:sldId id="538" r:id="rId44"/>
    <p:sldId id="490" r:id="rId45"/>
    <p:sldId id="491" r:id="rId46"/>
    <p:sldId id="492" r:id="rId47"/>
    <p:sldId id="497" r:id="rId48"/>
    <p:sldId id="45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64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52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1FCA484-90F5-4C80-A5AF-6095AFAFD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1A1732-E019-4B7E-8DB8-A1B97165E6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6CC00F-6FB1-49C5-85F6-9A9DF972F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919B9C0-6064-40CC-A66B-EC7BD9BEFE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47D7577-F081-4B08-ABEF-CE8F1F8AA2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67BA05B-1CFA-4307-8AAD-4B8F6F469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5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86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10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057AC0A-1609-477A-9A99-D36B0A2CC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9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D57EB6-E166-43CD-BC52-18BDC7A9C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8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839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94C81C2-694D-4D7D-A77E-22E73EEB40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00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0D55ED0-191B-4BA1-8528-2328CD4D3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89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2A8D8C1-DE20-4D91-979A-11122A90A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21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1FEB7CC-137A-4C5B-8F39-14D07259D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42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F2C6B86-13F5-4C36-9B79-F57E92D45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54B8F8A-79DB-433A-9067-F18F39587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8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6CA71C-EF28-4536-B2C7-C011582E7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46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D455180-5821-4BCF-BC5B-696BECC6C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26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6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6880241-CC2C-4B05-A31C-B6047777B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9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8350D3-45BC-4BEE-AAE7-B1F307232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A05DDA4-54B2-4BF1-9DB5-2F786958A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26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C938678-C96C-46F0-B747-1024A3A87F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6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69768C-8B2A-48B2-B74C-906E19461848}"/>
              </a:ext>
            </a:extLst>
          </p:cNvPr>
          <p:cNvSpPr/>
          <p:nvPr userDrawn="1"/>
        </p:nvSpPr>
        <p:spPr>
          <a:xfrm>
            <a:off x="0" y="-1"/>
            <a:ext cx="9144000" cy="948583"/>
          </a:xfrm>
          <a:prstGeom prst="rect">
            <a:avLst/>
          </a:prstGeom>
          <a:solidFill>
            <a:srgbClr val="28426C"/>
          </a:solidFill>
          <a:ln>
            <a:solidFill>
              <a:srgbClr val="284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2806" y="64556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42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  <p:sldLayoutId id="2147483948" r:id="rId28"/>
    <p:sldLayoutId id="2147483949" r:id="rId29"/>
    <p:sldLayoutId id="2147483951" r:id="rId30"/>
    <p:sldLayoutId id="2147483936" r:id="rId31"/>
    <p:sldLayoutId id="2147483939" r:id="rId3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Results to Stakeholders</a:t>
            </a:r>
          </a:p>
          <a:p>
            <a:r>
              <a:rPr lang="en-US" dirty="0"/>
              <a:t>Demonstrate Models in a Web App</a:t>
            </a:r>
          </a:p>
          <a:p>
            <a:r>
              <a:rPr lang="en-US" dirty="0"/>
              <a:t>Implement and Test Production Pipelines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a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361533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A4F9CC-F240-40B1-8E6F-4B0801FF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0E315-F17A-480D-AC5B-9060CD06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Visuals can be used for presentation, not just analysis.</a:t>
            </a:r>
          </a:p>
          <a:p>
            <a:pPr lvl="1"/>
            <a:r>
              <a:rPr lang="en-US" dirty="0"/>
              <a:t>Powerful means of conveying patterns to an audience.</a:t>
            </a:r>
          </a:p>
          <a:p>
            <a:r>
              <a:rPr lang="en-US" dirty="0"/>
              <a:t>Some chart types are more suited to non-technical audiences.</a:t>
            </a:r>
          </a:p>
          <a:p>
            <a:pPr lvl="1"/>
            <a:r>
              <a:rPr lang="en-US" dirty="0"/>
              <a:t>Bar, line, etc.</a:t>
            </a:r>
          </a:p>
          <a:p>
            <a:r>
              <a:rPr lang="en-US" dirty="0"/>
              <a:t>Some are more difficult to interpret.</a:t>
            </a:r>
          </a:p>
          <a:p>
            <a:pPr lvl="1"/>
            <a:r>
              <a:rPr lang="en-US" dirty="0"/>
              <a:t>Heatmap, pair plots, etc.</a:t>
            </a:r>
          </a:p>
          <a:p>
            <a:r>
              <a:rPr lang="en-US" dirty="0"/>
              <a:t>Type and quantity of information can also affect interpretability.</a:t>
            </a:r>
          </a:p>
          <a:p>
            <a:r>
              <a:rPr lang="en-US" dirty="0"/>
              <a:t>Visuals should be simple, yet impart important ideas and/or tell a good story.</a:t>
            </a:r>
          </a:p>
          <a:p>
            <a:r>
              <a:rPr lang="en-US" dirty="0"/>
              <a:t>Also be sure to:</a:t>
            </a:r>
          </a:p>
          <a:p>
            <a:pPr lvl="1"/>
            <a:r>
              <a:rPr lang="en-US" dirty="0"/>
              <a:t>Label axes and chart titles.</a:t>
            </a:r>
          </a:p>
          <a:p>
            <a:pPr lvl="1"/>
            <a:r>
              <a:rPr lang="en-US" dirty="0"/>
              <a:t>Label ticks as needed without overwhelming the plot.</a:t>
            </a:r>
          </a:p>
          <a:p>
            <a:pPr lvl="1"/>
            <a:r>
              <a:rPr lang="en-US" dirty="0"/>
              <a:t>Use legends as needed to help identification.</a:t>
            </a:r>
          </a:p>
          <a:p>
            <a:pPr lvl="1"/>
            <a:r>
              <a:rPr lang="en-US" dirty="0"/>
              <a:t>Not rely solely on color coding, but at least consider people with color blindness.</a:t>
            </a:r>
          </a:p>
          <a:p>
            <a:pPr lvl="1"/>
            <a:r>
              <a:rPr lang="en-US" dirty="0"/>
              <a:t>Avoid unnecessary details or decoration.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9CAB5A-1B7E-4AB8-B4A6-618C105C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Visuals in Presentations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191690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6E2905-4FF2-44FE-BE75-81FD71AB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Visuals in Presentations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EE7A8E-120D-433D-8775-9A9259A1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0EC943-14D4-48A6-A93D-20EF7AAB7624}"/>
              </a:ext>
            </a:extLst>
          </p:cNvPr>
          <p:cNvGrpSpPr/>
          <p:nvPr/>
        </p:nvGrpSpPr>
        <p:grpSpPr>
          <a:xfrm>
            <a:off x="136960" y="1642370"/>
            <a:ext cx="8819667" cy="3900069"/>
            <a:chOff x="136960" y="1529157"/>
            <a:chExt cx="8819667" cy="390006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D10FC9F-B1A0-451E-8E9C-DBBC58B0D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36960" y="2533613"/>
              <a:ext cx="4225227" cy="281949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A85617E-7304-4925-800E-3FF14C4FC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0193" y="2245757"/>
              <a:ext cx="4096434" cy="3183469"/>
            </a:xfrm>
            <a:prstGeom prst="rect">
              <a:avLst/>
            </a:prstGeom>
          </p:spPr>
        </p:pic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91F88D2F-AF06-4A8A-9F45-003E954388DB}"/>
                </a:ext>
              </a:extLst>
            </p:cNvPr>
            <p:cNvSpPr/>
            <p:nvPr/>
          </p:nvSpPr>
          <p:spPr>
            <a:xfrm>
              <a:off x="1651520" y="1530768"/>
              <a:ext cx="1457440" cy="41695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Unhelpful</a:t>
              </a:r>
            </a:p>
          </p:txBody>
        </p:sp>
        <p:sp>
          <p:nvSpPr>
            <p:cNvPr id="24" name="Rounded Rectangle 51">
              <a:extLst>
                <a:ext uri="{FF2B5EF4-FFF2-40B4-BE49-F238E27FC236}">
                  <a16:creationId xmlns:a16="http://schemas.microsoft.com/office/drawing/2014/main" id="{9F58DB47-B874-4C1E-B83E-C4DAEF78DFB4}"/>
                </a:ext>
              </a:extLst>
            </p:cNvPr>
            <p:cNvSpPr/>
            <p:nvPr/>
          </p:nvSpPr>
          <p:spPr>
            <a:xfrm>
              <a:off x="6262708" y="1529157"/>
              <a:ext cx="1457440" cy="41695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Helpful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FFFD7-C753-4C24-B45C-31A7F965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DF5806-8573-436E-9E62-F3046C83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stakeholders to view project progress at a quick glance.</a:t>
            </a:r>
          </a:p>
          <a:p>
            <a:r>
              <a:rPr lang="en-US" dirty="0"/>
              <a:t>Also used by practitioners to get a performance overview.</a:t>
            </a:r>
          </a:p>
          <a:p>
            <a:r>
              <a:rPr lang="en-US" dirty="0"/>
              <a:t>Give pertinent information up front.</a:t>
            </a:r>
          </a:p>
          <a:p>
            <a:r>
              <a:rPr lang="en-US" dirty="0"/>
              <a:t>Can be viewed on a rolling basis, not just at the end of a project.</a:t>
            </a:r>
          </a:p>
          <a:p>
            <a:r>
              <a:rPr lang="en-US" dirty="0"/>
              <a:t>Structure is based on KPIs:</a:t>
            </a:r>
          </a:p>
          <a:p>
            <a:pPr lvl="1"/>
            <a:r>
              <a:rPr lang="en-US" dirty="0"/>
              <a:t>Size of data</a:t>
            </a:r>
          </a:p>
          <a:p>
            <a:pPr lvl="1"/>
            <a:r>
              <a:rPr lang="en-US" dirty="0"/>
              <a:t>Model training time</a:t>
            </a:r>
          </a:p>
          <a:p>
            <a:pPr lvl="1"/>
            <a:r>
              <a:rPr lang="en-US" dirty="0"/>
              <a:t>Computation price</a:t>
            </a:r>
          </a:p>
          <a:p>
            <a:pPr lvl="1"/>
            <a:r>
              <a:rPr lang="en-US" dirty="0"/>
              <a:t>Model metrics</a:t>
            </a:r>
          </a:p>
          <a:p>
            <a:pPr lvl="1"/>
            <a:r>
              <a:rPr lang="en-US" dirty="0"/>
              <a:t>Model parameter complexity</a:t>
            </a:r>
          </a:p>
          <a:p>
            <a:r>
              <a:rPr lang="en-US" dirty="0"/>
              <a:t>KPIs visualized using charts, graphs, tables, etc.</a:t>
            </a:r>
          </a:p>
          <a:p>
            <a:pPr lvl="1"/>
            <a:r>
              <a:rPr lang="en-US" dirty="0"/>
              <a:t>Arranged on a single screen; no need to flip between pages.</a:t>
            </a:r>
          </a:p>
          <a:p>
            <a:pPr lvl="1"/>
            <a:r>
              <a:rPr lang="en-US" dirty="0"/>
              <a:t>Similar elements are grouped together.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8E7196-9972-48F8-978F-34EB8E0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 (Slide 1 of 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9E4A33-C713-4EE2-ACAD-E292689D5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Dashboard</a:t>
            </a:r>
            <a:r>
              <a:rPr lang="en-US" dirty="0"/>
              <a:t>: A high-level visualization tool that summarizes the status of an entire project or one or more parts of a project.</a:t>
            </a:r>
          </a:p>
        </p:txBody>
      </p:sp>
    </p:spTree>
    <p:extLst>
      <p:ext uri="{BB962C8B-B14F-4D97-AF65-F5344CB8AC3E}">
        <p14:creationId xmlns:p14="http://schemas.microsoft.com/office/powerpoint/2010/main" val="1918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2AEC-A9B6-44D6-9B2F-4A299203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CCB31-1645-49B2-8419-F51EC2CB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8FADF2-944B-4B47-A513-294C815BF94B}"/>
              </a:ext>
            </a:extLst>
          </p:cNvPr>
          <p:cNvGrpSpPr/>
          <p:nvPr/>
        </p:nvGrpSpPr>
        <p:grpSpPr>
          <a:xfrm>
            <a:off x="217714" y="1137596"/>
            <a:ext cx="8804366" cy="5115158"/>
            <a:chOff x="217714" y="1137596"/>
            <a:chExt cx="8804366" cy="51151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1BB93D-3E67-467E-AB68-93695A2B8A00}"/>
                </a:ext>
              </a:extLst>
            </p:cNvPr>
            <p:cNvSpPr/>
            <p:nvPr/>
          </p:nvSpPr>
          <p:spPr>
            <a:xfrm>
              <a:off x="217714" y="1137596"/>
              <a:ext cx="8804366" cy="51151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C775801-E0A5-4209-8750-AA048688CE35}"/>
                </a:ext>
              </a:extLst>
            </p:cNvPr>
            <p:cNvGrpSpPr/>
            <p:nvPr/>
          </p:nvGrpSpPr>
          <p:grpSpPr>
            <a:xfrm>
              <a:off x="341925" y="1267218"/>
              <a:ext cx="8561380" cy="4595525"/>
              <a:chOff x="341925" y="1267218"/>
              <a:chExt cx="8561380" cy="4595525"/>
            </a:xfrm>
          </p:grpSpPr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9EAC1CB8-98C2-4D95-B103-CCDB5500701C}"/>
                  </a:ext>
                </a:extLst>
              </p:cNvPr>
              <p:cNvSpPr txBox="1"/>
              <p:nvPr/>
            </p:nvSpPr>
            <p:spPr>
              <a:xfrm>
                <a:off x="341925" y="2033256"/>
                <a:ext cx="4086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/>
                  <a:t>Current Status</a:t>
                </a:r>
              </a:p>
            </p:txBody>
          </p:sp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5538A65D-27D4-4FCC-8CE2-1D2BF67F2FEA}"/>
                  </a:ext>
                </a:extLst>
              </p:cNvPr>
              <p:cNvSpPr txBox="1"/>
              <p:nvPr/>
            </p:nvSpPr>
            <p:spPr>
              <a:xfrm>
                <a:off x="1892411" y="1267218"/>
                <a:ext cx="5359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/>
                  <a:t>Image Classifier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403BD53-A372-4981-8B9B-6763422DD0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19602" y="2120182"/>
                <a:ext cx="3783703" cy="3742561"/>
                <a:chOff x="5107027" y="1731358"/>
                <a:chExt cx="5082632" cy="502736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9486D0E-D98E-4316-9873-6C007BF5DFB2}"/>
                    </a:ext>
                  </a:extLst>
                </p:cNvPr>
                <p:cNvCxnSpPr/>
                <p:nvPr/>
              </p:nvCxnSpPr>
              <p:spPr>
                <a:xfrm>
                  <a:off x="6015225" y="2462309"/>
                  <a:ext cx="0" cy="3387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2227101-A756-42F5-A31B-87B39FDAE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5225" y="5849565"/>
                  <a:ext cx="41744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14">
                  <a:extLst>
                    <a:ext uri="{FF2B5EF4-FFF2-40B4-BE49-F238E27FC236}">
                      <a16:creationId xmlns:a16="http://schemas.microsoft.com/office/drawing/2014/main" id="{5BED2D31-F622-47AC-B961-8EF8C151B3D3}"/>
                    </a:ext>
                  </a:extLst>
                </p:cNvPr>
                <p:cNvSpPr txBox="1"/>
                <p:nvPr/>
              </p:nvSpPr>
              <p:spPr>
                <a:xfrm rot="16200000">
                  <a:off x="4387782" y="3928548"/>
                  <a:ext cx="1893267" cy="45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/>
                    <a:t>Accuracy</a:t>
                  </a:r>
                </a:p>
              </p:txBody>
            </p:sp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EEB4DA6A-64F0-4C06-9791-BAFD3F7BBF0D}"/>
                    </a:ext>
                  </a:extLst>
                </p:cNvPr>
                <p:cNvSpPr txBox="1"/>
                <p:nvPr/>
              </p:nvSpPr>
              <p:spPr>
                <a:xfrm>
                  <a:off x="7166008" y="6303944"/>
                  <a:ext cx="1973905" cy="45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/>
                    <a:t>Training Epoch</a:t>
                  </a:r>
                </a:p>
              </p:txBody>
            </p:sp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2A16368A-2727-45F0-83D2-083FD9787719}"/>
                    </a:ext>
                  </a:extLst>
                </p:cNvPr>
                <p:cNvSpPr txBox="1"/>
                <p:nvPr/>
              </p:nvSpPr>
              <p:spPr>
                <a:xfrm>
                  <a:off x="6147542" y="5864617"/>
                  <a:ext cx="369332" cy="413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77107297-D6FE-4329-A057-EE6575EBDD4C}"/>
                    </a:ext>
                  </a:extLst>
                </p:cNvPr>
                <p:cNvSpPr txBox="1"/>
                <p:nvPr/>
              </p:nvSpPr>
              <p:spPr>
                <a:xfrm>
                  <a:off x="6936183" y="5865881"/>
                  <a:ext cx="369332" cy="413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4" name="TextBox 20">
                  <a:extLst>
                    <a:ext uri="{FF2B5EF4-FFF2-40B4-BE49-F238E27FC236}">
                      <a16:creationId xmlns:a16="http://schemas.microsoft.com/office/drawing/2014/main" id="{F2D06084-214E-4286-B409-BCA1E74AF795}"/>
                    </a:ext>
                  </a:extLst>
                </p:cNvPr>
                <p:cNvSpPr txBox="1"/>
                <p:nvPr/>
              </p:nvSpPr>
              <p:spPr>
                <a:xfrm>
                  <a:off x="7724825" y="5864617"/>
                  <a:ext cx="369332" cy="413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15" name="TextBox 21">
                  <a:extLst>
                    <a:ext uri="{FF2B5EF4-FFF2-40B4-BE49-F238E27FC236}">
                      <a16:creationId xmlns:a16="http://schemas.microsoft.com/office/drawing/2014/main" id="{D576833F-8FF1-4D36-B3ED-B44BD81A21F3}"/>
                    </a:ext>
                  </a:extLst>
                </p:cNvPr>
                <p:cNvSpPr txBox="1"/>
                <p:nvPr/>
              </p:nvSpPr>
              <p:spPr>
                <a:xfrm>
                  <a:off x="8513466" y="5875342"/>
                  <a:ext cx="369332" cy="413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16" name="TextBox 22">
                  <a:extLst>
                    <a:ext uri="{FF2B5EF4-FFF2-40B4-BE49-F238E27FC236}">
                      <a16:creationId xmlns:a16="http://schemas.microsoft.com/office/drawing/2014/main" id="{7AD0FB13-CF5E-4C0B-B22A-3FFB668329D8}"/>
                    </a:ext>
                  </a:extLst>
                </p:cNvPr>
                <p:cNvSpPr txBox="1"/>
                <p:nvPr/>
              </p:nvSpPr>
              <p:spPr>
                <a:xfrm>
                  <a:off x="9308187" y="5875342"/>
                  <a:ext cx="369332" cy="413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17" name="TextBox 25">
                  <a:extLst>
                    <a:ext uri="{FF2B5EF4-FFF2-40B4-BE49-F238E27FC236}">
                      <a16:creationId xmlns:a16="http://schemas.microsoft.com/office/drawing/2014/main" id="{6B075889-74A8-4987-9FCB-77ADBE41CBA9}"/>
                    </a:ext>
                  </a:extLst>
                </p:cNvPr>
                <p:cNvSpPr txBox="1"/>
                <p:nvPr/>
              </p:nvSpPr>
              <p:spPr>
                <a:xfrm>
                  <a:off x="5463719" y="5406849"/>
                  <a:ext cx="535638" cy="413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/>
                    <a:t>75</a:t>
                  </a:r>
                </a:p>
              </p:txBody>
            </p:sp>
            <p:sp>
              <p:nvSpPr>
                <p:cNvPr id="18" name="TextBox 26">
                  <a:extLst>
                    <a:ext uri="{FF2B5EF4-FFF2-40B4-BE49-F238E27FC236}">
                      <a16:creationId xmlns:a16="http://schemas.microsoft.com/office/drawing/2014/main" id="{15E82098-4119-4303-86E5-B807EB721B92}"/>
                    </a:ext>
                  </a:extLst>
                </p:cNvPr>
                <p:cNvSpPr txBox="1"/>
                <p:nvPr/>
              </p:nvSpPr>
              <p:spPr>
                <a:xfrm>
                  <a:off x="5463719" y="2412775"/>
                  <a:ext cx="535638" cy="413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/>
                    <a:t>95</a:t>
                  </a:r>
                </a:p>
              </p:txBody>
            </p:sp>
            <p:sp>
              <p:nvSpPr>
                <p:cNvPr id="19" name="TextBox 27">
                  <a:extLst>
                    <a:ext uri="{FF2B5EF4-FFF2-40B4-BE49-F238E27FC236}">
                      <a16:creationId xmlns:a16="http://schemas.microsoft.com/office/drawing/2014/main" id="{0CF67546-DA2C-4D5B-B4E5-382955727FDF}"/>
                    </a:ext>
                  </a:extLst>
                </p:cNvPr>
                <p:cNvSpPr txBox="1"/>
                <p:nvPr/>
              </p:nvSpPr>
              <p:spPr>
                <a:xfrm>
                  <a:off x="5463719" y="3909812"/>
                  <a:ext cx="535638" cy="413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/>
                    <a:t>85</a:t>
                  </a: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5637520-C44C-4593-AF08-B79DAF318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4572" y="4926496"/>
                  <a:ext cx="958850" cy="849684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4DDACB4-D936-4066-B7A7-706A8E3050A6}"/>
                    </a:ext>
                  </a:extLst>
                </p:cNvPr>
                <p:cNvCxnSpPr/>
                <p:nvPr/>
              </p:nvCxnSpPr>
              <p:spPr>
                <a:xfrm flipV="1">
                  <a:off x="7053422" y="4532796"/>
                  <a:ext cx="774700" cy="393700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8CB3015-DC58-4266-98B1-97B4E4D06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8122" y="3389796"/>
                  <a:ext cx="958850" cy="1143000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4EAEC02-1580-4E46-896F-AC7D074AF5DC}"/>
                    </a:ext>
                  </a:extLst>
                </p:cNvPr>
                <p:cNvCxnSpPr/>
                <p:nvPr/>
              </p:nvCxnSpPr>
              <p:spPr>
                <a:xfrm flipV="1">
                  <a:off x="8786972" y="3209302"/>
                  <a:ext cx="705881" cy="180494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38">
                  <a:extLst>
                    <a:ext uri="{FF2B5EF4-FFF2-40B4-BE49-F238E27FC236}">
                      <a16:creationId xmlns:a16="http://schemas.microsoft.com/office/drawing/2014/main" id="{7DDFA41B-CA57-40BA-A124-6AED17103029}"/>
                    </a:ext>
                  </a:extLst>
                </p:cNvPr>
                <p:cNvSpPr txBox="1"/>
                <p:nvPr/>
              </p:nvSpPr>
              <p:spPr>
                <a:xfrm>
                  <a:off x="6050671" y="1731358"/>
                  <a:ext cx="4086970" cy="496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/>
                    <a:t>Accuracy Metric</a:t>
                  </a:r>
                </a:p>
              </p:txBody>
            </p:sp>
          </p:grpSp>
        </p:grpSp>
      </p:grpSp>
      <p:graphicFrame>
        <p:nvGraphicFramePr>
          <p:cNvPr id="26" name="Group 23">
            <a:extLst>
              <a:ext uri="{FF2B5EF4-FFF2-40B4-BE49-F238E27FC236}">
                <a16:creationId xmlns:a16="http://schemas.microsoft.com/office/drawing/2014/main" id="{F3692627-6E03-4524-B1D6-4B473581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40673"/>
              </p:ext>
            </p:extLst>
          </p:nvPr>
        </p:nvGraphicFramePr>
        <p:xfrm>
          <a:off x="407987" y="2447970"/>
          <a:ext cx="4325590" cy="1280160"/>
        </p:xfrm>
        <a:graphic>
          <a:graphicData uri="http://schemas.openxmlformats.org/drawingml/2006/table">
            <a:tbl>
              <a:tblPr bandRow="1"/>
              <a:tblGrid>
                <a:gridCol w="199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Status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Value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Dataset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13,398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Last epoch training 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5 hours, 32 minutes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Elastic compute cost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$453.09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roup 23">
            <a:extLst>
              <a:ext uri="{FF2B5EF4-FFF2-40B4-BE49-F238E27FC236}">
                <a16:creationId xmlns:a16="http://schemas.microsoft.com/office/drawing/2014/main" id="{864ADA65-3CC7-45F2-8FC1-68F536335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39009"/>
              </p:ext>
            </p:extLst>
          </p:nvPr>
        </p:nvGraphicFramePr>
        <p:xfrm>
          <a:off x="407987" y="4044906"/>
          <a:ext cx="4325590" cy="1280160"/>
        </p:xfrm>
        <a:graphic>
          <a:graphicData uri="http://schemas.openxmlformats.org/drawingml/2006/table">
            <a:tbl>
              <a:tblPr bandRow="1"/>
              <a:tblGrid>
                <a:gridCol w="199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Metric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Value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Accuracy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93.45%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Recall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67.23%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Precision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75.21%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48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4A09-BDB6-4402-BB63-48F504D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Gains Charts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A5363-1489-4628-ACB8-28385841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B50B0-8C3B-45A6-9F04-8CB0D22A8BCE}"/>
              </a:ext>
            </a:extLst>
          </p:cNvPr>
          <p:cNvGrpSpPr/>
          <p:nvPr/>
        </p:nvGrpSpPr>
        <p:grpSpPr>
          <a:xfrm>
            <a:off x="1124342" y="1689815"/>
            <a:ext cx="6895317" cy="4429218"/>
            <a:chOff x="476040" y="1689815"/>
            <a:chExt cx="6895317" cy="442921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B51F83C-87C6-4B2B-859E-37F05260FB75}"/>
                </a:ext>
              </a:extLst>
            </p:cNvPr>
            <p:cNvGrpSpPr/>
            <p:nvPr/>
          </p:nvGrpSpPr>
          <p:grpSpPr>
            <a:xfrm>
              <a:off x="476040" y="1689815"/>
              <a:ext cx="6630154" cy="4429218"/>
              <a:chOff x="476040" y="1689815"/>
              <a:chExt cx="6630154" cy="442921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61F68-4F1B-465B-ABB0-705220FF41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2671" y="4337050"/>
                <a:ext cx="496454" cy="1049262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C51BBAA-54EC-49DF-BC23-AE118A6A3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1188" y="3619500"/>
                <a:ext cx="533400" cy="738188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D3132B-9D2C-40F2-B9B5-1AA9D62E16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4588" y="3271838"/>
                <a:ext cx="542925" cy="346076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0319AC1-1CDD-4CE7-918E-EB9812F82B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9100" y="3027363"/>
                <a:ext cx="508000" cy="246063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09414F3-8A21-46CA-9167-482292C28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7100" y="2863850"/>
                <a:ext cx="577850" cy="162984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6DC1F36-49D1-473B-A520-FEF4606AD5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4950" y="2707217"/>
                <a:ext cx="543983" cy="160867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9825EBE-6676-48F3-9AE4-628F666F6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3167" y="2512483"/>
                <a:ext cx="611716" cy="192617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E26CF1-9540-466F-9998-02602524C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7950" y="2315633"/>
                <a:ext cx="529167" cy="203200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CA84492-DCB6-402F-9732-A05E636C6A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67" y="2097617"/>
                <a:ext cx="478366" cy="224367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D15E05F-6385-4B5B-9CD7-F8AB37408E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7017" y="1839383"/>
                <a:ext cx="505883" cy="266701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BE3D4B-7837-4152-809C-7A8896474F88}"/>
                  </a:ext>
                </a:extLst>
              </p:cNvPr>
              <p:cNvGrpSpPr/>
              <p:nvPr/>
            </p:nvGrpSpPr>
            <p:grpSpPr>
              <a:xfrm>
                <a:off x="476040" y="1804909"/>
                <a:ext cx="6630154" cy="4314124"/>
                <a:chOff x="802006" y="1804909"/>
                <a:chExt cx="6630154" cy="4314124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D138289-36EE-4F2F-ACC6-DEBD953290A2}"/>
                    </a:ext>
                  </a:extLst>
                </p:cNvPr>
                <p:cNvCxnSpPr/>
                <p:nvPr/>
              </p:nvCxnSpPr>
              <p:spPr>
                <a:xfrm>
                  <a:off x="1694381" y="1804909"/>
                  <a:ext cx="0" cy="358140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76DB51D-6F11-4E1D-A513-CB5A59B641A2}"/>
                    </a:ext>
                  </a:extLst>
                </p:cNvPr>
                <p:cNvSpPr txBox="1"/>
                <p:nvPr/>
              </p:nvSpPr>
              <p:spPr>
                <a:xfrm>
                  <a:off x="1568035" y="5353757"/>
                  <a:ext cx="5864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0      10      20      30      40      50      60      70      80      90     100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F1ADF4-FDCB-4120-A97C-E4B7628AEE9B}"/>
                    </a:ext>
                  </a:extLst>
                </p:cNvPr>
                <p:cNvSpPr txBox="1"/>
                <p:nvPr/>
              </p:nvSpPr>
              <p:spPr>
                <a:xfrm>
                  <a:off x="3331724" y="5718923"/>
                  <a:ext cx="23643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% of Total Customers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EECD6C-4386-4DB1-881E-D166EDC5FE77}"/>
                    </a:ext>
                  </a:extLst>
                </p:cNvPr>
                <p:cNvSpPr txBox="1"/>
                <p:nvPr/>
              </p:nvSpPr>
              <p:spPr>
                <a:xfrm rot="16200000">
                  <a:off x="471306" y="3537768"/>
                  <a:ext cx="10615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Gain (%)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4FC31B6-990C-4406-AB72-3A051223A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09470" y="5386309"/>
                  <a:ext cx="5431454" cy="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0F12A57-E022-4D1B-ABD7-80CF8DA8B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94381" y="1804909"/>
                  <a:ext cx="5446543" cy="35814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85CD05-B320-4947-96BA-A54E39D05D09}"/>
                  </a:ext>
                </a:extLst>
              </p:cNvPr>
              <p:cNvSpPr txBox="1"/>
              <p:nvPr/>
            </p:nvSpPr>
            <p:spPr>
              <a:xfrm>
                <a:off x="777515" y="1689815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100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CD3274-0220-4599-B6D9-E0793AD33EAE}"/>
                  </a:ext>
                </a:extLst>
              </p:cNvPr>
              <p:cNvSpPr txBox="1"/>
              <p:nvPr/>
            </p:nvSpPr>
            <p:spPr>
              <a:xfrm>
                <a:off x="754051" y="5181364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916241-4DD4-4411-9B25-C447B3915518}"/>
                  </a:ext>
                </a:extLst>
              </p:cNvPr>
              <p:cNvSpPr txBox="1"/>
              <p:nvPr/>
            </p:nvSpPr>
            <p:spPr>
              <a:xfrm>
                <a:off x="773140" y="2038970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90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987EBA-2F75-4E65-9477-7B76AF646F01}"/>
                  </a:ext>
                </a:extLst>
              </p:cNvPr>
              <p:cNvSpPr txBox="1"/>
              <p:nvPr/>
            </p:nvSpPr>
            <p:spPr>
              <a:xfrm>
                <a:off x="773139" y="2388125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80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7B1DEC-8814-4975-B750-F8405DF7AC85}"/>
                  </a:ext>
                </a:extLst>
              </p:cNvPr>
              <p:cNvSpPr txBox="1"/>
              <p:nvPr/>
            </p:nvSpPr>
            <p:spPr>
              <a:xfrm>
                <a:off x="777515" y="2737280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70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FEC75C-C00C-4336-BE0C-2B349F557D10}"/>
                  </a:ext>
                </a:extLst>
              </p:cNvPr>
              <p:cNvSpPr txBox="1"/>
              <p:nvPr/>
            </p:nvSpPr>
            <p:spPr>
              <a:xfrm>
                <a:off x="773138" y="3086435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60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F3135E-5304-4AD5-BF72-7B39B0B51EA2}"/>
                  </a:ext>
                </a:extLst>
              </p:cNvPr>
              <p:cNvSpPr txBox="1"/>
              <p:nvPr/>
            </p:nvSpPr>
            <p:spPr>
              <a:xfrm>
                <a:off x="784686" y="3435590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50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0937ED-2326-4748-B6FC-0F3640AD67F4}"/>
                  </a:ext>
                </a:extLst>
              </p:cNvPr>
              <p:cNvSpPr txBox="1"/>
              <p:nvPr/>
            </p:nvSpPr>
            <p:spPr>
              <a:xfrm>
                <a:off x="796234" y="3784745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40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37B0E8-4BFA-4FEE-B919-00B23B50C262}"/>
                  </a:ext>
                </a:extLst>
              </p:cNvPr>
              <p:cNvSpPr txBox="1"/>
              <p:nvPr/>
            </p:nvSpPr>
            <p:spPr>
              <a:xfrm>
                <a:off x="795533" y="4133900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30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6E068D-C5C2-46E3-BF43-22CC93390BDC}"/>
                  </a:ext>
                </a:extLst>
              </p:cNvPr>
              <p:cNvSpPr txBox="1"/>
              <p:nvPr/>
            </p:nvSpPr>
            <p:spPr>
              <a:xfrm>
                <a:off x="800001" y="4483055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20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679993-B30E-482E-AEFE-EEA6EB233F3C}"/>
                  </a:ext>
                </a:extLst>
              </p:cNvPr>
              <p:cNvSpPr txBox="1"/>
              <p:nvPr/>
            </p:nvSpPr>
            <p:spPr>
              <a:xfrm>
                <a:off x="815089" y="4832210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10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A5C49A4-3A9D-4C1B-AB4E-F9E5995482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1586" y="4299475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F59A0B-F1FF-4402-9228-3969254DBF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54826" y="3565392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377C47A-9204-4162-A1C2-3A500382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0514" y="3216237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B850E84-926A-4312-8C2B-7FEAD10EA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8514" y="2972672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986842-8575-43F5-ABD7-807BF8AEB1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6442" y="2812218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7D6A1C-8E3C-4B63-90C3-436C229551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9171" y="2647729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6FE396E-4D4E-4882-A7D4-BA8C16311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3691" y="2463063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6EAEA18-F588-4B0F-898E-50ED1161E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1691" y="2264206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2A9D524-2774-4077-8196-42B745A8D9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29211" y="2045928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541874-1243-4F6F-B973-CAB7C526AB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6246" y="1794608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0F3BAC9-A982-4076-AD92-554EA0E41F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6498" y="4977834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C753CB8-F03A-47AB-9E1C-166D94F5B0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5458" y="4617154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C349F94-026F-4CAB-8F85-E4ED27F181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8538" y="4281874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C2DC9DF-4BB5-4FC9-A905-BC59E5DD0C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4885" y="3891015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8A5DF2-1071-4501-A350-017B212E2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8925" y="3525255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837EADF-9787-4BB8-9886-3A5164E5EB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8823" y="3161373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3731E25-8697-45B6-9CAD-16D460F46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313" y="2784122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BBD3004-FB68-4049-8DB1-D5CA033BB6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53" y="2463063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18A1D61-4B48-443C-956B-AEAAB2A982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11166" y="2108293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F692400-1A30-4308-BB17-08FCB8850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625" y="1819617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5" name="Line 315">
                <a:extLst>
                  <a:ext uri="{FF2B5EF4-FFF2-40B4-BE49-F238E27FC236}">
                    <a16:creationId xmlns:a16="http://schemas.microsoft.com/office/drawing/2014/main" id="{6CA3B2F3-2543-4B84-8BB0-F80165287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2863728"/>
                <a:ext cx="0" cy="6541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ounded Rectangle 51">
                <a:extLst>
                  <a:ext uri="{FF2B5EF4-FFF2-40B4-BE49-F238E27FC236}">
                    <a16:creationId xmlns:a16="http://schemas.microsoft.com/office/drawing/2014/main" id="{7E72F95A-FC5C-467B-B599-08A052A37E84}"/>
                  </a:ext>
                </a:extLst>
              </p:cNvPr>
              <p:cNvSpPr/>
              <p:nvPr/>
            </p:nvSpPr>
            <p:spPr>
              <a:xfrm>
                <a:off x="1540340" y="2218820"/>
                <a:ext cx="2117576" cy="644116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Offering credit to top 20% will be received by 50% of returning customers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108" name="Rounded Rectangle 51">
                <a:extLst>
                  <a:ext uri="{FF2B5EF4-FFF2-40B4-BE49-F238E27FC236}">
                    <a16:creationId xmlns:a16="http://schemas.microsoft.com/office/drawing/2014/main" id="{D08C463C-B4A1-4BBF-9BD5-5D1A9B3896EF}"/>
                  </a:ext>
                </a:extLst>
              </p:cNvPr>
              <p:cNvSpPr/>
              <p:nvPr/>
            </p:nvSpPr>
            <p:spPr>
              <a:xfrm>
                <a:off x="2988278" y="4832210"/>
                <a:ext cx="1333876" cy="341519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Null hypothesis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109" name="Line 315">
                <a:extLst>
                  <a:ext uri="{FF2B5EF4-FFF2-40B4-BE49-F238E27FC236}">
                    <a16:creationId xmlns:a16="http://schemas.microsoft.com/office/drawing/2014/main" id="{480F7A2D-B74A-4AAC-9B0C-1F1AC732C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06132" y="4715931"/>
                <a:ext cx="474135" cy="21590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C546474-F0F2-4DA9-B650-E3F0FFAA2A15}"/>
                </a:ext>
              </a:extLst>
            </p:cNvPr>
            <p:cNvGrpSpPr/>
            <p:nvPr/>
          </p:nvGrpSpPr>
          <p:grpSpPr>
            <a:xfrm>
              <a:off x="6105037" y="4651101"/>
              <a:ext cx="1266320" cy="555627"/>
              <a:chOff x="7164531" y="1448150"/>
              <a:chExt cx="1266320" cy="55562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69E0EF-3C7F-4387-A803-D063722AC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8096" y="1877720"/>
                <a:ext cx="4216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CB391D0-2AEA-4559-8F55-87F4BBC6F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531" y="1578022"/>
                <a:ext cx="421602" cy="0"/>
              </a:xfrm>
              <a:prstGeom prst="line">
                <a:avLst/>
              </a:prstGeom>
              <a:ln w="19050">
                <a:solidFill>
                  <a:srgbClr val="01A1DD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 Box 307">
                <a:extLst>
                  <a:ext uri="{FF2B5EF4-FFF2-40B4-BE49-F238E27FC236}">
                    <a16:creationId xmlns:a16="http://schemas.microsoft.com/office/drawing/2014/main" id="{8E2693B3-8D89-4944-A44D-F491D2BA5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4233" y="1448150"/>
                <a:ext cx="80182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Model</a:t>
                </a:r>
              </a:p>
            </p:txBody>
          </p:sp>
          <p:sp>
            <p:nvSpPr>
              <p:cNvPr id="68" name="Text Box 307">
                <a:extLst>
                  <a:ext uri="{FF2B5EF4-FFF2-40B4-BE49-F238E27FC236}">
                    <a16:creationId xmlns:a16="http://schemas.microsoft.com/office/drawing/2014/main" id="{7736C164-E82B-48AB-B2FC-C899B207BB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9031" y="1742167"/>
                <a:ext cx="80182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Baseline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698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4A09-BDB6-4402-BB63-48F504D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A5363-1489-4628-ACB8-28385841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A2826-0617-4A03-9E96-1C6137FF6E2B}"/>
              </a:ext>
            </a:extLst>
          </p:cNvPr>
          <p:cNvGrpSpPr/>
          <p:nvPr/>
        </p:nvGrpSpPr>
        <p:grpSpPr>
          <a:xfrm>
            <a:off x="1124341" y="1689815"/>
            <a:ext cx="6895318" cy="4429218"/>
            <a:chOff x="476039" y="1689815"/>
            <a:chExt cx="6895318" cy="442921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46AD16-613E-4890-89AF-34DB52BFF5F3}"/>
                </a:ext>
              </a:extLst>
            </p:cNvPr>
            <p:cNvGrpSpPr/>
            <p:nvPr/>
          </p:nvGrpSpPr>
          <p:grpSpPr>
            <a:xfrm>
              <a:off x="476039" y="1689815"/>
              <a:ext cx="6630155" cy="4429218"/>
              <a:chOff x="476039" y="1689815"/>
              <a:chExt cx="6630155" cy="442921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836CEF8-CD14-419B-AFBC-A91BFA242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0975" y="1762125"/>
                <a:ext cx="422275" cy="98425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6263629-6D9C-4338-99B1-724167BDF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9017" y="1858433"/>
                <a:ext cx="560916" cy="577850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F28D693-4669-4301-AD2A-B7EF7767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467" y="2436283"/>
                <a:ext cx="552450" cy="579967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50B908B-3052-4127-888F-23B1C013D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567" y="3016250"/>
                <a:ext cx="550333" cy="177800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7F5AE670-63D3-4DCA-B410-07CE38188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783" y="3194050"/>
                <a:ext cx="565150" cy="472017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B2FC07D-A821-4C6D-A08A-2737DE46F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2467" y="3666067"/>
                <a:ext cx="527050" cy="232833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CBC23C4-DE8A-4AA8-9AA4-1E949160B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0575" y="3897314"/>
                <a:ext cx="563563" cy="123824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17D5DED-2FD4-4B96-92BC-948EE70EF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0488" y="4024314"/>
                <a:ext cx="525462" cy="55561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F57A2EF-727C-4566-8615-B8A9FA3C2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5950" y="4081463"/>
                <a:ext cx="539750" cy="95250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5AAB5A-0B2D-4483-B3C5-8BE8F9198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350" y="4176713"/>
                <a:ext cx="596900" cy="19050"/>
              </a:xfrm>
              <a:prstGeom prst="line">
                <a:avLst/>
              </a:prstGeom>
              <a:ln w="19050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D138289-36EE-4F2F-ACC6-DEBD953290A2}"/>
                  </a:ext>
                </a:extLst>
              </p:cNvPr>
              <p:cNvCxnSpPr/>
              <p:nvPr/>
            </p:nvCxnSpPr>
            <p:spPr>
              <a:xfrm>
                <a:off x="1368415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DB51D-6F11-4E1D-A513-CB5A59B641A2}"/>
                  </a:ext>
                </a:extLst>
              </p:cNvPr>
              <p:cNvSpPr txBox="1"/>
              <p:nvPr/>
            </p:nvSpPr>
            <p:spPr>
              <a:xfrm>
                <a:off x="1242069" y="5353757"/>
                <a:ext cx="5864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0      10      20      30      40      50      60      70      80      90     100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F1ADF4-FDCB-4120-A97C-E4B7628AEE9B}"/>
                  </a:ext>
                </a:extLst>
              </p:cNvPr>
              <p:cNvSpPr txBox="1"/>
              <p:nvPr/>
            </p:nvSpPr>
            <p:spPr>
              <a:xfrm>
                <a:off x="3005758" y="5718923"/>
                <a:ext cx="23643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% of Total Customers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EECD6C-4386-4DB1-881E-D166EDC5FE77}"/>
                  </a:ext>
                </a:extLst>
              </p:cNvPr>
              <p:cNvSpPr txBox="1"/>
              <p:nvPr/>
            </p:nvSpPr>
            <p:spPr>
              <a:xfrm rot="16200000">
                <a:off x="417850" y="3537768"/>
                <a:ext cx="5164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Lift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4FC31B6-990C-4406-AB72-3A051223A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3504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85CD05-B320-4947-96BA-A54E39D05D09}"/>
                  </a:ext>
                </a:extLst>
              </p:cNvPr>
              <p:cNvSpPr txBox="1"/>
              <p:nvPr/>
            </p:nvSpPr>
            <p:spPr>
              <a:xfrm>
                <a:off x="777515" y="1689815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3.0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CD3274-0220-4599-B6D9-E0793AD33EAE}"/>
                  </a:ext>
                </a:extLst>
              </p:cNvPr>
              <p:cNvSpPr txBox="1"/>
              <p:nvPr/>
            </p:nvSpPr>
            <p:spPr>
              <a:xfrm>
                <a:off x="787918" y="5181364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0.0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987EBA-2F75-4E65-9477-7B76AF646F01}"/>
                  </a:ext>
                </a:extLst>
              </p:cNvPr>
              <p:cNvSpPr txBox="1"/>
              <p:nvPr/>
            </p:nvSpPr>
            <p:spPr>
              <a:xfrm>
                <a:off x="773139" y="2271740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2.5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FEC75C-C00C-4336-BE0C-2B349F557D10}"/>
                  </a:ext>
                </a:extLst>
              </p:cNvPr>
              <p:cNvSpPr txBox="1"/>
              <p:nvPr/>
            </p:nvSpPr>
            <p:spPr>
              <a:xfrm>
                <a:off x="773138" y="2853665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2.0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0937ED-2326-4748-B6FC-0F3640AD67F4}"/>
                  </a:ext>
                </a:extLst>
              </p:cNvPr>
              <p:cNvSpPr txBox="1"/>
              <p:nvPr/>
            </p:nvSpPr>
            <p:spPr>
              <a:xfrm>
                <a:off x="783535" y="3435590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1.5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6E068D-C5C2-46E3-BF43-22CC93390BDC}"/>
                  </a:ext>
                </a:extLst>
              </p:cNvPr>
              <p:cNvSpPr txBox="1"/>
              <p:nvPr/>
            </p:nvSpPr>
            <p:spPr>
              <a:xfrm>
                <a:off x="783068" y="4017515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1.0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679993-B30E-482E-AEFE-EEA6EB233F3C}"/>
                  </a:ext>
                </a:extLst>
              </p:cNvPr>
              <p:cNvSpPr txBox="1"/>
              <p:nvPr/>
            </p:nvSpPr>
            <p:spPr>
              <a:xfrm>
                <a:off x="793924" y="4599440"/>
                <a:ext cx="60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0.5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A5C49A4-3A9D-4C1B-AB4E-F9E5995482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7215" y="1806422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0F3BAC9-A982-4076-AD92-554EA0E41F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1808060" y="4164430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C753CB8-F03A-47AB-9E1C-166D94F5B0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2358037" y="4160927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C349F94-026F-4CAB-8F85-E4ED27F181E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2896764" y="4154028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C2DC9DF-4BB5-4FC9-A905-BC59E5DD0C9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3412683" y="4154027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8A5DF2-1071-4501-A350-017B212E26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3981734" y="4157454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837EADF-9787-4BB8-9886-3A5164E5EB1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4513584" y="4160926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3731E25-8697-45B6-9CAD-16D460F46DF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5089148" y="4160925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BBD3004-FB68-4049-8DB1-D5CA033BB63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5625223" y="4153087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18A1D61-4B48-443C-956B-AEAAB2A9829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6182204" y="4136880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F692400-1A30-4308-BB17-08FCB8850AA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66782">
                <a:off x="6759522" y="4136662"/>
                <a:ext cx="105244" cy="109728"/>
              </a:xfrm>
              <a:prstGeom prst="ellipse">
                <a:avLst/>
              </a:prstGeom>
              <a:solidFill>
                <a:schemeClr val="tx2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E825B86-EB33-4BB5-8921-56518F293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79725" y="2380078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7D0A2D9-E4ED-4137-AF25-6CCEFAA678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2262" y="2956223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69E62BB-DAA5-49FD-9E2E-02020F1EF3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4885" y="3138276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F7DD6D4-8AAD-46BC-B2C4-59912C95B6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27926" y="3613818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7A3B67A-C50D-4B95-8511-D167B1D764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3734" y="3843112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2174BD7-2399-4C18-A766-CCF480644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1724" y="3970888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36FECA5-E7D3-4D5C-896E-D8193DE96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46548" y="4025752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CD3DF6A-67FE-4FEF-A0C8-DA7ED7AF4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9462" y="4135480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F9EC0B3-0D4E-4C58-9F05-E923483055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59522" y="4135480"/>
                <a:ext cx="105244" cy="109728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E3D529C-2653-422A-A294-F100DE7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1123" y="4210815"/>
                <a:ext cx="54682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Line 315">
                <a:extLst>
                  <a:ext uri="{FF2B5EF4-FFF2-40B4-BE49-F238E27FC236}">
                    <a16:creationId xmlns:a16="http://schemas.microsoft.com/office/drawing/2014/main" id="{0576AE47-77E4-434A-A123-7707E9B76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7775" y="2149434"/>
                <a:ext cx="455221" cy="2375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Rounded Rectangle 51">
                <a:extLst>
                  <a:ext uri="{FF2B5EF4-FFF2-40B4-BE49-F238E27FC236}">
                    <a16:creationId xmlns:a16="http://schemas.microsoft.com/office/drawing/2014/main" id="{32991495-0998-48BD-A8CA-4DB73DB8E1D9}"/>
                  </a:ext>
                </a:extLst>
              </p:cNvPr>
              <p:cNvSpPr/>
              <p:nvPr/>
            </p:nvSpPr>
            <p:spPr>
              <a:xfrm>
                <a:off x="2963944" y="1801744"/>
                <a:ext cx="2100632" cy="644116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Offering credit to top 20% will be received by 2.5x as many returning customers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129" name="Rounded Rectangle 51">
                <a:extLst>
                  <a:ext uri="{FF2B5EF4-FFF2-40B4-BE49-F238E27FC236}">
                    <a16:creationId xmlns:a16="http://schemas.microsoft.com/office/drawing/2014/main" id="{FB8076E9-A452-4462-AF95-2C34D9354264}"/>
                  </a:ext>
                </a:extLst>
              </p:cNvPr>
              <p:cNvSpPr/>
              <p:nvPr/>
            </p:nvSpPr>
            <p:spPr>
              <a:xfrm>
                <a:off x="2421045" y="4594121"/>
                <a:ext cx="1333876" cy="341519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Null hypothesis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130" name="Line 315">
                <a:extLst>
                  <a:ext uri="{FF2B5EF4-FFF2-40B4-BE49-F238E27FC236}">
                    <a16:creationId xmlns:a16="http://schemas.microsoft.com/office/drawing/2014/main" id="{408890B8-FF24-445A-9CA6-E29AF3A39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26524" y="4302826"/>
                <a:ext cx="189992" cy="285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4D7F3B7-9EDC-4A26-AB5D-00BCC8A43B30}"/>
                </a:ext>
              </a:extLst>
            </p:cNvPr>
            <p:cNvGrpSpPr/>
            <p:nvPr/>
          </p:nvGrpSpPr>
          <p:grpSpPr>
            <a:xfrm>
              <a:off x="6105037" y="4651101"/>
              <a:ext cx="1266320" cy="555627"/>
              <a:chOff x="7164531" y="1448150"/>
              <a:chExt cx="1266320" cy="555627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EDB1471-80C9-41E6-97C0-89169BB06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8096" y="1877720"/>
                <a:ext cx="4216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5E171E-11B2-4605-A5BB-DFE73E3DC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531" y="1578022"/>
                <a:ext cx="421602" cy="0"/>
              </a:xfrm>
              <a:prstGeom prst="line">
                <a:avLst/>
              </a:prstGeom>
              <a:ln w="19050">
                <a:solidFill>
                  <a:srgbClr val="01A1DD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 Box 307">
                <a:extLst>
                  <a:ext uri="{FF2B5EF4-FFF2-40B4-BE49-F238E27FC236}">
                    <a16:creationId xmlns:a16="http://schemas.microsoft.com/office/drawing/2014/main" id="{E7FB53FB-31FA-42C4-A8AD-D0891190E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4233" y="1448150"/>
                <a:ext cx="80182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Model</a:t>
                </a:r>
              </a:p>
            </p:txBody>
          </p:sp>
          <p:sp>
            <p:nvSpPr>
              <p:cNvPr id="67" name="Text Box 307">
                <a:extLst>
                  <a:ext uri="{FF2B5EF4-FFF2-40B4-BE49-F238E27FC236}">
                    <a16:creationId xmlns:a16="http://schemas.microsoft.com/office/drawing/2014/main" id="{0346496E-CE37-4250-85D1-06BC59E863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9031" y="1742167"/>
                <a:ext cx="80182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Baseline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148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B756D-F01A-458C-BC1C-DE21DF3E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D005B-8B06-4FBA-AB50-C2C367EF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drown your audience in a sea of numbers.</a:t>
            </a:r>
          </a:p>
          <a:p>
            <a:r>
              <a:rPr lang="en-US" dirty="0"/>
              <a:t>Use visuals strategically.</a:t>
            </a:r>
          </a:p>
          <a:p>
            <a:r>
              <a:rPr lang="en-US" dirty="0"/>
              <a:t>Use formatting, labels, and legends.</a:t>
            </a:r>
          </a:p>
          <a:p>
            <a:r>
              <a:rPr lang="en-US" dirty="0"/>
              <a:t>Avoid suspense.</a:t>
            </a:r>
          </a:p>
          <a:p>
            <a:r>
              <a:rPr lang="en-US" dirty="0"/>
              <a:t>Provide context for details.</a:t>
            </a:r>
          </a:p>
          <a:p>
            <a:r>
              <a:rPr lang="en-US" dirty="0"/>
              <a:t>Be honest and transparent.</a:t>
            </a:r>
          </a:p>
          <a:p>
            <a:r>
              <a:rPr lang="en-US" dirty="0"/>
              <a:t>Identify key assumptions you have made.</a:t>
            </a:r>
          </a:p>
          <a:p>
            <a:r>
              <a:rPr lang="en-US" dirty="0"/>
              <a:t>Check your work.</a:t>
            </a:r>
          </a:p>
          <a:p>
            <a:r>
              <a:rPr lang="en-US" dirty="0"/>
              <a:t>Invite feedback.</a:t>
            </a:r>
          </a:p>
          <a:p>
            <a:r>
              <a:rPr lang="en-US" dirty="0"/>
              <a:t>Provide supplementary channels for those with different communication styles.</a:t>
            </a:r>
          </a:p>
          <a:p>
            <a:r>
              <a:rPr lang="en-US" dirty="0"/>
              <a:t>Provide supplementary documentation for those with different informational needs.</a:t>
            </a:r>
          </a:p>
          <a:p>
            <a:r>
              <a:rPr lang="en-US" dirty="0"/>
              <a:t>Test it before you deliver it.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D4127-8E74-4A3C-A48A-2BDC60F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Communicating Results to Stakeholders</a:t>
            </a:r>
          </a:p>
        </p:txBody>
      </p:sp>
    </p:spTree>
    <p:extLst>
      <p:ext uri="{BB962C8B-B14F-4D97-AF65-F5344CB8AC3E}">
        <p14:creationId xmlns:p14="http://schemas.microsoft.com/office/powerpoint/2010/main" val="1016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7FE66-4DA8-4B32-A587-B08EFC5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55563-0AE2-44DF-A545-D5814A52F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Communicating Results to Stakeholders</a:t>
            </a:r>
          </a:p>
        </p:txBody>
      </p:sp>
    </p:spTree>
    <p:extLst>
      <p:ext uri="{BB962C8B-B14F-4D97-AF65-F5344CB8AC3E}">
        <p14:creationId xmlns:p14="http://schemas.microsoft.com/office/powerpoint/2010/main" val="18787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Demonstrate Models in a Web App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04B2CA1-4B5C-4580-A6C4-9B3BD1EA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F54D00-179A-477C-A0B2-638F9DED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11B658-0AAB-4A2F-A196-4FFDFA77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browsers make requests of web servers, which respond.</a:t>
            </a:r>
          </a:p>
          <a:p>
            <a:r>
              <a:rPr lang="en-US" dirty="0"/>
              <a:t>Often used to demonstrate results of data science project.</a:t>
            </a:r>
          </a:p>
          <a:p>
            <a:pPr lvl="1"/>
            <a:r>
              <a:rPr lang="en-US" dirty="0"/>
              <a:t>E.g., a POC or a final presentation.</a:t>
            </a:r>
          </a:p>
          <a:p>
            <a:r>
              <a:rPr lang="en-US" dirty="0"/>
              <a:t>More robust than traditional presentation methods like slide shows.</a:t>
            </a:r>
          </a:p>
          <a:p>
            <a:pPr lvl="1"/>
            <a:r>
              <a:rPr lang="en-US" dirty="0"/>
              <a:t>Can dynamically accept input and make changes.</a:t>
            </a:r>
          </a:p>
          <a:p>
            <a:pPr lvl="1"/>
            <a:r>
              <a:rPr lang="en-US" dirty="0"/>
              <a:t>E.g., users can change time scale of forecasting visual.</a:t>
            </a:r>
          </a:p>
          <a:p>
            <a:pPr lvl="1"/>
            <a:r>
              <a:rPr lang="en-US" dirty="0"/>
              <a:t>Input is done through menus, buttons, text fields, etc.</a:t>
            </a:r>
          </a:p>
          <a:p>
            <a:pPr lvl="1"/>
            <a:r>
              <a:rPr lang="en-US" dirty="0"/>
              <a:t>Makes it easier for audience to get what they're looking for.</a:t>
            </a:r>
          </a:p>
          <a:p>
            <a:r>
              <a:rPr lang="en-US" dirty="0"/>
              <a:t>Consider how your demonstration might be better delivered as a web app.</a:t>
            </a:r>
          </a:p>
          <a:p>
            <a:pPr lvl="1"/>
            <a:r>
              <a:rPr lang="en-US" dirty="0"/>
              <a:t>More complicated and requires more time and effort.</a:t>
            </a:r>
          </a:p>
          <a:p>
            <a:pPr lvl="1"/>
            <a:r>
              <a:rPr lang="en-US" dirty="0"/>
              <a:t>Requires specialized expertise.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BABCE7-75C6-4D1C-BCFB-C2C75EC0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(Slide 1 of 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AD0C37-BF15-4D56-B367-A9B09C475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Web app</a:t>
            </a:r>
            <a:r>
              <a:rPr lang="en-US" dirty="0"/>
              <a:t>: An app that runs on a server using HTTP/S.</a:t>
            </a:r>
          </a:p>
        </p:txBody>
      </p:sp>
    </p:spTree>
    <p:extLst>
      <p:ext uri="{BB962C8B-B14F-4D97-AF65-F5344CB8AC3E}">
        <p14:creationId xmlns:p14="http://schemas.microsoft.com/office/powerpoint/2010/main" val="356964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Communicate Results to Stakeholders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532782B-FF74-4FF9-B36C-4A454167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76783A-B32B-47DE-9F4B-B05EC209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4273B-8635-4CA4-A8E5-4379188F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786B50-4772-4030-A16F-403228FD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97" y="1331021"/>
            <a:ext cx="6932806" cy="473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0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47553-157D-4AAB-A7D2-8F9EF38C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6A31-BC2F-4A8F-9E27-CDA2A02B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 are composed of HTML elements.</a:t>
            </a:r>
          </a:p>
          <a:p>
            <a:pPr lvl="1"/>
            <a:r>
              <a:rPr lang="en-US" dirty="0"/>
              <a:t>Handles both content and page structure.</a:t>
            </a:r>
          </a:p>
          <a:p>
            <a:pPr lvl="1"/>
            <a:r>
              <a:rPr lang="en-US" dirty="0"/>
              <a:t>Lenient when it comes to errors.</a:t>
            </a:r>
          </a:p>
          <a:p>
            <a:r>
              <a:rPr lang="en-US" dirty="0"/>
              <a:t>HTML is foundational to web apps.</a:t>
            </a:r>
          </a:p>
          <a:p>
            <a:pPr lvl="1"/>
            <a:r>
              <a:rPr lang="en-US" dirty="0"/>
              <a:t>Ensure you're familiar with its syntax and common elements/attributes.</a:t>
            </a:r>
          </a:p>
          <a:p>
            <a:r>
              <a:rPr lang="en-US" dirty="0"/>
              <a:t>Example of nesting page elements through opening and closing tags: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1910B-F346-4BFB-9B5E-41B9E90B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832F5-3409-4F8A-85B5-B01143A20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Hypertext Markup Language</a:t>
            </a:r>
            <a:r>
              <a:rPr lang="en-US" dirty="0"/>
              <a:t>: The primary markup language used to develop web page content.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2F20893-B699-4747-A328-36B4236D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82" y="4349875"/>
            <a:ext cx="4287236" cy="14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0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B648A-E223-4C15-9906-1E8B851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7618-2D5B-4847-9E96-D6F708D5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how page elements are colored, how text is aligned, and much more.</a:t>
            </a:r>
          </a:p>
          <a:p>
            <a:r>
              <a:rPr lang="en-US" dirty="0"/>
              <a:t>Separates web content (HTML) from presentation style (CSS).</a:t>
            </a:r>
          </a:p>
          <a:p>
            <a:pPr lvl="1"/>
            <a:r>
              <a:rPr lang="en-US" dirty="0"/>
              <a:t>Distinguishes functionality, making it more manageable.</a:t>
            </a:r>
          </a:p>
          <a:p>
            <a:pPr lvl="1"/>
            <a:r>
              <a:rPr lang="en-US" dirty="0"/>
              <a:t>Doing styles through HTML only is tedious and messy.</a:t>
            </a:r>
          </a:p>
          <a:p>
            <a:r>
              <a:rPr lang="en-US" dirty="0"/>
              <a:t>Style sheets are text files that specify how HTML elements are displayed.</a:t>
            </a:r>
          </a:p>
          <a:p>
            <a:pPr lvl="1"/>
            <a:r>
              <a:rPr lang="en-US" dirty="0"/>
              <a:t>HTML file references sheets.</a:t>
            </a:r>
          </a:p>
          <a:p>
            <a:r>
              <a:rPr lang="en-US" dirty="0"/>
              <a:t>Syntax for making text in all list items blue: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Prevents you from needing to format each element separately.</a:t>
            </a:r>
          </a:p>
          <a:p>
            <a:r>
              <a:rPr lang="en-US" dirty="0"/>
              <a:t>Makes demonstrations more visually appealing.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34C504-7893-4731-BB65-C9C9704A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24CA2-E9C2-40A1-A6EE-07A08405B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Cascading Style Sheets</a:t>
            </a:r>
            <a:r>
              <a:rPr lang="en-US" dirty="0"/>
              <a:t>: A set of rules that define the appearance of web content.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B0B9CBD-EA4A-4F9C-AF1E-322D99CC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63" y="4273404"/>
            <a:ext cx="2617675" cy="4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E211C-3572-4908-8769-8A8A86CC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5643-BD89-48E9-B957-114C2AC5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browser how to change in response to an event, like user input.</a:t>
            </a:r>
          </a:p>
          <a:p>
            <a:r>
              <a:rPr lang="en-US" dirty="0"/>
              <a:t>Significant component to the dynamic web.</a:t>
            </a:r>
          </a:p>
          <a:p>
            <a:r>
              <a:rPr lang="en-US" dirty="0"/>
              <a:t>Syntax can use multiple paradigms, include object-oriented programming.</a:t>
            </a:r>
          </a:p>
          <a:p>
            <a:r>
              <a:rPr lang="en-US" dirty="0"/>
              <a:t>Example of a button that changes the text of the third unordered list item:</a:t>
            </a:r>
          </a:p>
          <a:p>
            <a:endParaRPr lang="en-US" dirty="0"/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en-US" dirty="0"/>
              <a:t> is HTML element.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/>
              <a:t> is an attribute.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getElementById()</a:t>
            </a:r>
            <a:r>
              <a:rPr lang="en-US" dirty="0"/>
              <a:t> is a method that gets the list item's contents.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/>
              <a:t> is a property that sets the text when button is pressed.</a:t>
            </a:r>
          </a:p>
          <a:p>
            <a:pPr lvl="1"/>
            <a:r>
              <a:rPr lang="en-US" dirty="0"/>
              <a:t>"Listen item 3" becomes "Listen item changed!"</a:t>
            </a:r>
          </a:p>
          <a:p>
            <a:r>
              <a:rPr lang="en-US" dirty="0"/>
              <a:t>JavaScript adds an extra level of interactivity to demonstrations.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21780D-8743-4939-927E-BA5B8FA8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1403B-79F2-4032-A157-C1EEE60AA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JavaScript</a:t>
            </a:r>
            <a:r>
              <a:rPr lang="en-US" dirty="0"/>
              <a:t>: A scripting language that provides interactive functionality to a web app.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7D399-870F-4A35-8EB6-E4FD8B3D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08" y="3398345"/>
            <a:ext cx="6820584" cy="5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9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7B09B-45B9-4F49-A426-FBFA06EE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B14A-0087-4405-BE2F-B41C503B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Alleviates effort of writing functionality from scratch using HTML.</a:t>
            </a:r>
          </a:p>
          <a:p>
            <a:pPr lvl="1"/>
            <a:r>
              <a:rPr lang="en-US" dirty="0"/>
              <a:t>The more dynamic an app is, the more tedious it is to write.</a:t>
            </a:r>
          </a:p>
          <a:p>
            <a:r>
              <a:rPr lang="en-US" dirty="0"/>
              <a:t>Provides functions developer can use to automate/streamline process.</a:t>
            </a:r>
          </a:p>
          <a:p>
            <a:r>
              <a:rPr lang="en-US" dirty="0"/>
              <a:t>App requires less effort to build and can be highly interactive.</a:t>
            </a:r>
          </a:p>
          <a:p>
            <a:r>
              <a:rPr lang="en-US" dirty="0"/>
              <a:t>Highly popular among developers of dynamic apps.</a:t>
            </a:r>
          </a:p>
          <a:p>
            <a:r>
              <a:rPr lang="en-US" dirty="0"/>
              <a:t>Implemented in specific languages.</a:t>
            </a:r>
          </a:p>
          <a:p>
            <a:pPr lvl="1"/>
            <a:r>
              <a:rPr lang="en-US" dirty="0"/>
              <a:t>E.g., Ruby on Rails won't work with Python.</a:t>
            </a:r>
          </a:p>
          <a:p>
            <a:r>
              <a:rPr lang="en-US" dirty="0"/>
              <a:t>Most frameworks provide common features like:</a:t>
            </a:r>
          </a:p>
          <a:p>
            <a:pPr lvl="1"/>
            <a:r>
              <a:rPr lang="en-US" dirty="0"/>
              <a:t>HTML template generation</a:t>
            </a:r>
          </a:p>
          <a:p>
            <a:pPr lvl="1"/>
            <a:r>
              <a:rPr lang="en-US" dirty="0"/>
              <a:t>Input validation</a:t>
            </a:r>
          </a:p>
          <a:p>
            <a:pPr lvl="1"/>
            <a:r>
              <a:rPr lang="en-US" dirty="0"/>
              <a:t>Defense against web-based attacks</a:t>
            </a:r>
          </a:p>
          <a:p>
            <a:pPr lvl="1"/>
            <a:r>
              <a:rPr lang="en-US" dirty="0"/>
              <a:t>Database connection/configuration</a:t>
            </a:r>
          </a:p>
          <a:p>
            <a:pPr lvl="1"/>
            <a:r>
              <a:rPr lang="en-US" dirty="0"/>
              <a:t>Session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1141F4-1FF6-4223-9717-E2DEFB19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D476C-6438-4114-9AA8-4A30F528A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Web framework</a:t>
            </a:r>
            <a:r>
              <a:rPr lang="en-US" dirty="0"/>
              <a:t>: A programming library that supports the development of web apps through a standardized interface.</a:t>
            </a:r>
          </a:p>
        </p:txBody>
      </p:sp>
    </p:spTree>
    <p:extLst>
      <p:ext uri="{BB962C8B-B14F-4D97-AF65-F5344CB8AC3E}">
        <p14:creationId xmlns:p14="http://schemas.microsoft.com/office/powerpoint/2010/main" val="2779772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1BB3F8-AA8B-44B8-8FEF-834AC805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Web Frameworks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FDC1F-6D81-41A9-8CF0-B18F091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03CE89DF-6448-4FA0-A1D3-CE8D81410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04049"/>
              </p:ext>
            </p:extLst>
          </p:nvPr>
        </p:nvGraphicFramePr>
        <p:xfrm>
          <a:off x="2553903" y="1546335"/>
          <a:ext cx="4036194" cy="4541520"/>
        </p:xfrm>
        <a:graphic>
          <a:graphicData uri="http://schemas.openxmlformats.org/drawingml/2006/table">
            <a:tbl>
              <a:tblPr/>
              <a:tblGrid>
                <a:gridCol w="149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Language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Web Frameworks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Python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Flask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Django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web2py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Ruby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Ruby on Rails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Sinatra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Padrino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PHP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Laravel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Symfony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CodeIgniter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Java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Spring Framework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Apache Struts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Grails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199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JavaScript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AngularJS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Express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Meteor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1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8D5A8-30AF-4BCF-9804-1A1D49B7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691BE-BDB0-4FA4-A918-3A854CE2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features are added through third-party extensions, not built in.</a:t>
            </a:r>
          </a:p>
          <a:p>
            <a:pPr lvl="1"/>
            <a:r>
              <a:rPr lang="en-US" dirty="0"/>
              <a:t>Extensions available on PyPI.</a:t>
            </a:r>
          </a:p>
          <a:p>
            <a:pPr lvl="1"/>
            <a:r>
              <a:rPr lang="en-US" dirty="0"/>
              <a:t>Extensions for database connections, graphing, RESTful services, and many more.</a:t>
            </a:r>
          </a:p>
          <a:p>
            <a:r>
              <a:rPr lang="en-US" dirty="0"/>
              <a:t>Flask is simple to set up and easy to use.</a:t>
            </a:r>
          </a:p>
          <a:p>
            <a:r>
              <a:rPr lang="en-US" dirty="0"/>
              <a:t>Commonly used by new web developers.</a:t>
            </a:r>
          </a:p>
          <a:p>
            <a:r>
              <a:rPr lang="en-US" dirty="0"/>
              <a:t>Example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Experienced developers can leverage Flask to build small, single-purpose apps.</a:t>
            </a:r>
          </a:p>
          <a:p>
            <a:r>
              <a:rPr lang="en-US" dirty="0"/>
              <a:t>Flask can adapt to ever-changing apps.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26730-7E1F-41EA-9FDA-06C50C04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CADF5-17E4-40FF-9236-A3B067EE9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Flask</a:t>
            </a:r>
            <a:r>
              <a:rPr lang="en-US" dirty="0"/>
              <a:t>: A lightweight web framework for Python.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C12C802-4A8A-486E-B63E-D0511A1B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77" y="3886864"/>
            <a:ext cx="2891246" cy="14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65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B6AAFF-08EA-424C-AB36-708C2B2C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B210-D460-4A0E-A4F0-34ABC8BC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Flask, Django has a robust toolkit with most features built in.</a:t>
            </a:r>
          </a:p>
          <a:p>
            <a:r>
              <a:rPr lang="en-US" dirty="0"/>
              <a:t>Django setup is more involved and time consuming.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Once setup is complete, development in Django can proceed quickly.</a:t>
            </a:r>
          </a:p>
          <a:p>
            <a:pPr lvl="1"/>
            <a:r>
              <a:rPr lang="en-US" dirty="0"/>
              <a:t>Django is versatile.</a:t>
            </a:r>
          </a:p>
          <a:p>
            <a:pPr lvl="1"/>
            <a:r>
              <a:rPr lang="en-US" dirty="0"/>
              <a:t>Django projects can be split into multiple apps.</a:t>
            </a:r>
          </a:p>
          <a:p>
            <a:r>
              <a:rPr lang="en-US" dirty="0"/>
              <a:t>Django is best for large, complex projects with many features.</a:t>
            </a:r>
          </a:p>
          <a:p>
            <a:r>
              <a:rPr lang="en-US" dirty="0"/>
              <a:t>Many developers start with Flask, then migrate to Django.</a:t>
            </a:r>
          </a:p>
          <a:p>
            <a:r>
              <a:rPr lang="en-US" dirty="0"/>
              <a:t>For data science projects:</a:t>
            </a:r>
          </a:p>
          <a:p>
            <a:pPr lvl="1"/>
            <a:r>
              <a:rPr lang="en-US" dirty="0"/>
              <a:t>Flask usually suffices for most demonstrative web apps.</a:t>
            </a:r>
          </a:p>
          <a:p>
            <a:pPr lvl="1"/>
            <a:r>
              <a:rPr lang="en-US" dirty="0"/>
              <a:t>Django is preferred for more complex presentations to wider audiences.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155B4A-C47C-445A-9624-6A370B8E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(Slide 1 of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5956A-534F-4E49-9400-CF5CE4635F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Django</a:t>
            </a:r>
            <a:r>
              <a:rPr lang="en-US" dirty="0"/>
              <a:t>: A fully featured web framework for Python.</a:t>
            </a:r>
          </a:p>
        </p:txBody>
      </p:sp>
    </p:spTree>
    <p:extLst>
      <p:ext uri="{BB962C8B-B14F-4D97-AF65-F5344CB8AC3E}">
        <p14:creationId xmlns:p14="http://schemas.microsoft.com/office/powerpoint/2010/main" val="2970641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6F0B7-35DD-4B3A-A036-998F0DAF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2AA285-0156-4DD0-9613-53B08837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899C17-A6EB-4A6A-A538-BE71C0A8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4" y="1627008"/>
            <a:ext cx="8225693" cy="429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55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39712-AA96-423B-BF69-771B81EA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FFC581-5EFC-478B-A223-23B306CB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small and simple, using an iterative approach to refine a web app.</a:t>
            </a:r>
          </a:p>
          <a:p>
            <a:r>
              <a:rPr lang="en-US" dirty="0"/>
              <a:t>Be aware that web apps can be complicated to create and maintain.</a:t>
            </a:r>
          </a:p>
          <a:p>
            <a:r>
              <a:rPr lang="en-US" dirty="0"/>
              <a:t>Consider engaging an IT or development organization to assist with web app design.</a:t>
            </a:r>
          </a:p>
          <a:p>
            <a:r>
              <a:rPr lang="en-US" dirty="0"/>
              <a:t>Use a built-in utility or application to display results, conclusions, and charts, if provided.</a:t>
            </a:r>
          </a:p>
          <a:p>
            <a:r>
              <a:rPr lang="en-US" dirty="0"/>
              <a:t>Consider prototyping a solution with a small group before it is enabled for everyone.</a:t>
            </a:r>
          </a:p>
          <a:p>
            <a:r>
              <a:rPr lang="en-US" dirty="0"/>
              <a:t>Remember to tell a story with the data.</a:t>
            </a:r>
          </a:p>
          <a:p>
            <a:r>
              <a:rPr lang="en-US" dirty="0"/>
              <a:t>Focus more on the information being presented than fancy features.</a:t>
            </a:r>
          </a:p>
          <a:p>
            <a:r>
              <a:rPr lang="en-US" dirty="0"/>
              <a:t>Consider where a web app will be deployed based on the availability required.</a:t>
            </a:r>
          </a:p>
          <a:p>
            <a:r>
              <a:rPr lang="en-US" dirty="0"/>
              <a:t>Be aware of security issues for your web app.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F385D1-C69C-45B3-9F5E-BCA3ECDB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Demonstrating Models in a Web App</a:t>
            </a:r>
          </a:p>
        </p:txBody>
      </p:sp>
    </p:spTree>
    <p:extLst>
      <p:ext uri="{BB962C8B-B14F-4D97-AF65-F5344CB8AC3E}">
        <p14:creationId xmlns:p14="http://schemas.microsoft.com/office/powerpoint/2010/main" val="374308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C7A13-00CF-4D63-A85F-B4E36C79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Here (Finalize)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8BB88-857F-4DEA-BBCE-6E45287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797E46-9099-4154-938F-93F161BA184F}"/>
              </a:ext>
            </a:extLst>
          </p:cNvPr>
          <p:cNvGrpSpPr/>
          <p:nvPr/>
        </p:nvGrpSpPr>
        <p:grpSpPr>
          <a:xfrm>
            <a:off x="445043" y="1954221"/>
            <a:ext cx="8253914" cy="3481907"/>
            <a:chOff x="358148" y="1958424"/>
            <a:chExt cx="8253914" cy="3481907"/>
          </a:xfrm>
        </p:grpSpPr>
        <p:pic>
          <p:nvPicPr>
            <p:cNvPr id="7" name="Graphic 14" descr="Magnifying glass">
              <a:extLst>
                <a:ext uri="{FF2B5EF4-FFF2-40B4-BE49-F238E27FC236}">
                  <a16:creationId xmlns:a16="http://schemas.microsoft.com/office/drawing/2014/main" id="{F7A579F4-10D5-4833-BF01-F60B09B3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1147" y="2044485"/>
              <a:ext cx="1380915" cy="1380915"/>
            </a:xfrm>
            <a:prstGeom prst="rect">
              <a:avLst/>
            </a:prstGeom>
          </p:spPr>
        </p:pic>
        <p:pic>
          <p:nvPicPr>
            <p:cNvPr id="8" name="Graphic 20" descr="Gears">
              <a:extLst>
                <a:ext uri="{FF2B5EF4-FFF2-40B4-BE49-F238E27FC236}">
                  <a16:creationId xmlns:a16="http://schemas.microsoft.com/office/drawing/2014/main" id="{08C3A815-0340-493E-A07D-37BCB388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1592" y="2122451"/>
              <a:ext cx="1229393" cy="1229393"/>
            </a:xfrm>
            <a:prstGeom prst="rect">
              <a:avLst/>
            </a:prstGeom>
          </p:spPr>
        </p:pic>
        <p:pic>
          <p:nvPicPr>
            <p:cNvPr id="9" name="Graphic 24" descr="Database">
              <a:extLst>
                <a:ext uri="{FF2B5EF4-FFF2-40B4-BE49-F238E27FC236}">
                  <a16:creationId xmlns:a16="http://schemas.microsoft.com/office/drawing/2014/main" id="{26A9F55C-A67F-4BA2-B79D-46911958A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2843" y="2075351"/>
              <a:ext cx="1261272" cy="1261272"/>
            </a:xfrm>
            <a:prstGeom prst="rect">
              <a:avLst/>
            </a:prstGeom>
          </p:spPr>
        </p:pic>
        <p:pic>
          <p:nvPicPr>
            <p:cNvPr id="10" name="Graphic 30" descr="Beaker">
              <a:extLst>
                <a:ext uri="{FF2B5EF4-FFF2-40B4-BE49-F238E27FC236}">
                  <a16:creationId xmlns:a16="http://schemas.microsoft.com/office/drawing/2014/main" id="{534C50DF-BE7C-4AF2-884F-3CBEED869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617064" y="3731074"/>
              <a:ext cx="1392683" cy="1392683"/>
            </a:xfrm>
            <a:prstGeom prst="rect">
              <a:avLst/>
            </a:prstGeom>
          </p:spPr>
        </p:pic>
        <p:pic>
          <p:nvPicPr>
            <p:cNvPr id="11" name="Graphic 32" descr="Questions">
              <a:extLst>
                <a:ext uri="{FF2B5EF4-FFF2-40B4-BE49-F238E27FC236}">
                  <a16:creationId xmlns:a16="http://schemas.microsoft.com/office/drawing/2014/main" id="{36CD79E3-F082-448F-A245-74E02D77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8148" y="1958424"/>
              <a:ext cx="1390658" cy="1390658"/>
            </a:xfrm>
            <a:prstGeom prst="rect">
              <a:avLst/>
            </a:prstGeom>
          </p:spPr>
        </p:pic>
        <p:pic>
          <p:nvPicPr>
            <p:cNvPr id="12" name="Graphic 34" descr="Teacher">
              <a:extLst>
                <a:ext uri="{FF2B5EF4-FFF2-40B4-BE49-F238E27FC236}">
                  <a16:creationId xmlns:a16="http://schemas.microsoft.com/office/drawing/2014/main" id="{978080C5-1C1B-4E5F-BFF8-A7FD392A8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7492" y="4059416"/>
              <a:ext cx="1380915" cy="1380915"/>
            </a:xfrm>
            <a:prstGeom prst="rect">
              <a:avLst/>
            </a:prstGeom>
          </p:spPr>
        </p:pic>
        <p:sp>
          <p:nvSpPr>
            <p:cNvPr id="13" name="Rounded Rectangle 143">
              <a:extLst>
                <a:ext uri="{FF2B5EF4-FFF2-40B4-BE49-F238E27FC236}">
                  <a16:creationId xmlns:a16="http://schemas.microsoft.com/office/drawing/2014/main" id="{8BA99001-6B31-474B-864F-011D4F4379E1}"/>
                </a:ext>
              </a:extLst>
            </p:cNvPr>
            <p:cNvSpPr/>
            <p:nvPr/>
          </p:nvSpPr>
          <p:spPr>
            <a:xfrm>
              <a:off x="954238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Frame the Problem</a:t>
              </a:r>
            </a:p>
          </p:txBody>
        </p:sp>
        <p:sp>
          <p:nvSpPr>
            <p:cNvPr id="14" name="Rounded Rectangle 143">
              <a:extLst>
                <a:ext uri="{FF2B5EF4-FFF2-40B4-BE49-F238E27FC236}">
                  <a16:creationId xmlns:a16="http://schemas.microsoft.com/office/drawing/2014/main" id="{0BD09801-6789-4A83-BB1C-D64CF4F46722}"/>
                </a:ext>
              </a:extLst>
            </p:cNvPr>
            <p:cNvSpPr/>
            <p:nvPr/>
          </p:nvSpPr>
          <p:spPr>
            <a:xfrm>
              <a:off x="2918585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Identify &amp; Collect Data</a:t>
              </a:r>
            </a:p>
          </p:txBody>
        </p:sp>
        <p:sp>
          <p:nvSpPr>
            <p:cNvPr id="15" name="Rounded Rectangle 143">
              <a:extLst>
                <a:ext uri="{FF2B5EF4-FFF2-40B4-BE49-F238E27FC236}">
                  <a16:creationId xmlns:a16="http://schemas.microsoft.com/office/drawing/2014/main" id="{81F2E299-B5BF-4E57-ADE8-EFA8D1AC5BDF}"/>
                </a:ext>
              </a:extLst>
            </p:cNvPr>
            <p:cNvSpPr/>
            <p:nvPr/>
          </p:nvSpPr>
          <p:spPr>
            <a:xfrm>
              <a:off x="5026290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Process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6" name="Rounded Rectangle 143">
              <a:extLst>
                <a:ext uri="{FF2B5EF4-FFF2-40B4-BE49-F238E27FC236}">
                  <a16:creationId xmlns:a16="http://schemas.microsoft.com/office/drawing/2014/main" id="{BB1D83EB-AC7F-4135-8145-E52429C4AB1D}"/>
                </a:ext>
              </a:extLst>
            </p:cNvPr>
            <p:cNvSpPr/>
            <p:nvPr/>
          </p:nvSpPr>
          <p:spPr>
            <a:xfrm>
              <a:off x="6834762" y="2620784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Analyze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7" name="Rounded Rectangle 143">
              <a:extLst>
                <a:ext uri="{FF2B5EF4-FFF2-40B4-BE49-F238E27FC236}">
                  <a16:creationId xmlns:a16="http://schemas.microsoft.com/office/drawing/2014/main" id="{24BFF758-7D4D-44B7-9D2F-8F1F538CBC87}"/>
                </a:ext>
              </a:extLst>
            </p:cNvPr>
            <p:cNvSpPr/>
            <p:nvPr/>
          </p:nvSpPr>
          <p:spPr>
            <a:xfrm>
              <a:off x="5984901" y="4427416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Train Models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8" name="Rounded Rectangle 143">
              <a:extLst>
                <a:ext uri="{FF2B5EF4-FFF2-40B4-BE49-F238E27FC236}">
                  <a16:creationId xmlns:a16="http://schemas.microsoft.com/office/drawing/2014/main" id="{495251CB-9387-4246-AA31-7252A88E8733}"/>
                </a:ext>
              </a:extLst>
            </p:cNvPr>
            <p:cNvSpPr/>
            <p:nvPr/>
          </p:nvSpPr>
          <p:spPr>
            <a:xfrm>
              <a:off x="3574115" y="4427416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Finalize the Project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F5A2AE-C79F-4A98-80C7-F9A40A207474}"/>
                </a:ext>
              </a:extLst>
            </p:cNvPr>
            <p:cNvCxnSpPr>
              <a:stCxn id="16" idx="1"/>
              <a:endCxn id="15" idx="3"/>
            </p:cNvCxnSpPr>
            <p:nvPr/>
          </p:nvCxnSpPr>
          <p:spPr>
            <a:xfrm flipH="1" flipV="1">
              <a:off x="6201275" y="2859617"/>
              <a:ext cx="633487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B3DB2D-9FBE-4292-A78D-B96690D14DB4}"/>
                </a:ext>
              </a:extLst>
            </p:cNvPr>
            <p:cNvCxnSpPr>
              <a:stCxn id="16" idx="2"/>
              <a:endCxn id="10" idx="1"/>
            </p:cNvCxnSpPr>
            <p:nvPr/>
          </p:nvCxnSpPr>
          <p:spPr>
            <a:xfrm flipH="1">
              <a:off x="6617064" y="3119727"/>
              <a:ext cx="805191" cy="1307689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AB4C09-8299-46CE-BEA8-7DC78B5DF4BA}"/>
                </a:ext>
              </a:extLst>
            </p:cNvPr>
            <p:cNvCxnSpPr>
              <a:stCxn id="17" idx="0"/>
              <a:endCxn id="15" idx="2"/>
            </p:cNvCxnSpPr>
            <p:nvPr/>
          </p:nvCxnSpPr>
          <p:spPr>
            <a:xfrm flipH="1" flipV="1">
              <a:off x="5613783" y="3109088"/>
              <a:ext cx="958611" cy="1318328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E90E6D-BFE6-4468-9796-F758D21F577B}"/>
                </a:ext>
              </a:extLst>
            </p:cNvPr>
            <p:cNvCxnSpPr>
              <a:stCxn id="17" idx="1"/>
              <a:endCxn id="18" idx="3"/>
            </p:cNvCxnSpPr>
            <p:nvPr/>
          </p:nvCxnSpPr>
          <p:spPr>
            <a:xfrm flipH="1">
              <a:off x="4749100" y="4676888"/>
              <a:ext cx="123580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9BDF1F-228D-4F36-AA42-0E71E7043E6F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2129223" y="2859617"/>
              <a:ext cx="789362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80A99C-D23A-450E-B2C4-62EAAC2DE388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4093570" y="2859617"/>
              <a:ext cx="932720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84986-B4A7-4448-9E9D-D6B074B41DA2}"/>
                </a:ext>
              </a:extLst>
            </p:cNvPr>
            <p:cNvCxnSpPr>
              <a:cxnSpLocks/>
              <a:stCxn id="18" idx="1"/>
              <a:endCxn id="13" idx="2"/>
            </p:cNvCxnSpPr>
            <p:nvPr/>
          </p:nvCxnSpPr>
          <p:spPr>
            <a:xfrm flipH="1" flipV="1">
              <a:off x="1541731" y="3109088"/>
              <a:ext cx="2032384" cy="156780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14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E558D-2C85-4401-92D9-6C5CBB95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8FA43-8A40-42F3-A065-0A1AD635B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Demonstrating Models in a Web App</a:t>
            </a:r>
          </a:p>
        </p:txBody>
      </p:sp>
    </p:spTree>
    <p:extLst>
      <p:ext uri="{BB962C8B-B14F-4D97-AF65-F5344CB8AC3E}">
        <p14:creationId xmlns:p14="http://schemas.microsoft.com/office/powerpoint/2010/main" val="121182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Implement and Test Production Pipelines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233CF95-3366-432F-B2B5-8193B012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92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5FEDB-B0B5-484A-B962-FAE59D82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D472F-CCB5-4A95-BA3A-D5DC551E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development is done and solution has been accepted, the model must be deployed to production.</a:t>
            </a:r>
          </a:p>
          <a:p>
            <a:r>
              <a:rPr lang="en-US" dirty="0"/>
              <a:t>Some models represent a larger prototype, rather than just a one-time answer.</a:t>
            </a:r>
          </a:p>
          <a:p>
            <a:pPr lvl="1"/>
            <a:r>
              <a:rPr lang="en-US" dirty="0"/>
              <a:t>Models rolled into existing products/processes.</a:t>
            </a:r>
          </a:p>
          <a:p>
            <a:pPr lvl="1"/>
            <a:r>
              <a:rPr lang="en-US" dirty="0"/>
              <a:t>Models incorporated into solutions still in development.</a:t>
            </a:r>
          </a:p>
          <a:p>
            <a:r>
              <a:rPr lang="en-US" dirty="0"/>
              <a:t>Consider how to deploy model on a platform that may have different code.</a:t>
            </a:r>
          </a:p>
          <a:p>
            <a:pPr lvl="1"/>
            <a:r>
              <a:rPr lang="en-US" dirty="0"/>
              <a:t>You may hand off code to other software developers.</a:t>
            </a:r>
          </a:p>
          <a:p>
            <a:r>
              <a:rPr lang="en-US" dirty="0"/>
              <a:t>Model must be tested and maintained over time.</a:t>
            </a:r>
          </a:p>
          <a:p>
            <a:r>
              <a:rPr lang="en-US" dirty="0"/>
              <a:t>Answer questions such as:</a:t>
            </a:r>
          </a:p>
          <a:p>
            <a:pPr lvl="1"/>
            <a:r>
              <a:rPr lang="en-US" dirty="0"/>
              <a:t>Should a data pipeline be constructed to support the model?</a:t>
            </a:r>
          </a:p>
          <a:p>
            <a:pPr lvl="1"/>
            <a:r>
              <a:rPr lang="en-US" dirty="0"/>
              <a:t>How can the solution address needs of scale and growth?</a:t>
            </a:r>
          </a:p>
          <a:p>
            <a:pPr lvl="1"/>
            <a:r>
              <a:rPr lang="en-US" dirty="0"/>
              <a:t>How should the system be maintained?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DCD389-6D3F-42AA-8CED-337577F2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 Model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3006624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F8573-5B43-4959-9E18-1AEFE8EF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4A6ED-E6FA-4FEE-8C92-B3D70F16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one phase can flow into the input of another phase.</a:t>
            </a:r>
          </a:p>
          <a:p>
            <a:pPr lvl="1"/>
            <a:r>
              <a:rPr lang="en-US" dirty="0"/>
              <a:t>E.g., data is ingested, cleaned, analyzed, modeled, and deployed as a series of steps.</a:t>
            </a:r>
          </a:p>
          <a:p>
            <a:r>
              <a:rPr lang="en-US" dirty="0"/>
              <a:t>Makes your job easier by automating repetitive tasks.</a:t>
            </a:r>
          </a:p>
          <a:p>
            <a:pPr lvl="1"/>
            <a:r>
              <a:rPr lang="en-US" dirty="0"/>
              <a:t>More time to focus on tasks requiring human judgment.</a:t>
            </a:r>
          </a:p>
          <a:p>
            <a:r>
              <a:rPr lang="en-US" dirty="0"/>
              <a:t>Examples of automation at each step of the data science process:</a:t>
            </a:r>
          </a:p>
          <a:p>
            <a:pPr lvl="1"/>
            <a:r>
              <a:rPr lang="en-US" b="1" dirty="0"/>
              <a:t>Problem formulation</a:t>
            </a:r>
            <a:r>
              <a:rPr lang="en-US" dirty="0"/>
              <a:t>—machine learning can identify areas of improvement.</a:t>
            </a:r>
          </a:p>
          <a:p>
            <a:pPr lvl="1"/>
            <a:r>
              <a:rPr lang="en-US" b="1" dirty="0"/>
              <a:t>Data collection</a:t>
            </a:r>
            <a:r>
              <a:rPr lang="en-US" dirty="0"/>
              <a:t>—endpoints can ingest data automatically from external resources.</a:t>
            </a:r>
          </a:p>
          <a:p>
            <a:pPr lvl="1"/>
            <a:r>
              <a:rPr lang="en-US" b="1" dirty="0"/>
              <a:t>Data processing</a:t>
            </a:r>
            <a:r>
              <a:rPr lang="en-US" dirty="0"/>
              <a:t>—issues with data can be identified and corrected automatically.</a:t>
            </a:r>
          </a:p>
          <a:p>
            <a:pPr lvl="1"/>
            <a:r>
              <a:rPr lang="en-US" b="1" dirty="0"/>
              <a:t>Data analysis</a:t>
            </a:r>
            <a:r>
              <a:rPr lang="en-US" dirty="0"/>
              <a:t>—visuals and other analysis outputs can be constructed automatically.</a:t>
            </a:r>
          </a:p>
          <a:p>
            <a:pPr lvl="1"/>
            <a:r>
              <a:rPr lang="en-US" b="1" dirty="0"/>
              <a:t>Model training</a:t>
            </a:r>
            <a:r>
              <a:rPr lang="en-US" dirty="0"/>
              <a:t>—the training/tuning process is repeatable.</a:t>
            </a:r>
          </a:p>
          <a:p>
            <a:pPr lvl="1"/>
            <a:r>
              <a:rPr lang="en-US" b="1" dirty="0"/>
              <a:t>Project finalization</a:t>
            </a:r>
            <a:r>
              <a:rPr lang="en-US" dirty="0"/>
              <a:t>—pipeline can load new data into a presentation automatically.</a:t>
            </a:r>
          </a:p>
          <a:p>
            <a:r>
              <a:rPr lang="en-US" dirty="0"/>
              <a:t>Identify models in deployment as being offline or online.</a:t>
            </a:r>
          </a:p>
          <a:p>
            <a:pPr lvl="1"/>
            <a:r>
              <a:rPr lang="en-US" i="1" dirty="0"/>
              <a:t>Offline</a:t>
            </a:r>
            <a:r>
              <a:rPr lang="en-US" dirty="0"/>
              <a:t> models train on historical data and are static.</a:t>
            </a:r>
          </a:p>
          <a:p>
            <a:pPr lvl="1"/>
            <a:r>
              <a:rPr lang="en-US" i="1" dirty="0"/>
              <a:t>Online</a:t>
            </a:r>
            <a:r>
              <a:rPr lang="en-US" dirty="0"/>
              <a:t> models continuously train on new data and are dynamic.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781C24-180B-4964-AAEF-6FF4DFA6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010BB5-203B-4074-8914-53B392908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Data pipeline</a:t>
            </a:r>
            <a:r>
              <a:rPr lang="en-US" dirty="0"/>
              <a:t>: A sequential set of processes that automate the data science process by chaining tasks together.</a:t>
            </a:r>
          </a:p>
        </p:txBody>
      </p:sp>
    </p:spTree>
    <p:extLst>
      <p:ext uri="{BB962C8B-B14F-4D97-AF65-F5344CB8AC3E}">
        <p14:creationId xmlns:p14="http://schemas.microsoft.com/office/powerpoint/2010/main" val="449922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D6AB6-63FA-48A6-810E-305E8A03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4C9D-AFE7-48A9-AFE6-CA8E3481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Affects some domains more than others.</a:t>
            </a:r>
          </a:p>
          <a:p>
            <a:r>
              <a:rPr lang="en-US" dirty="0"/>
              <a:t>Example: Model predicts behavior of online shoppers.</a:t>
            </a:r>
          </a:p>
          <a:p>
            <a:pPr lvl="1"/>
            <a:r>
              <a:rPr lang="en-US" dirty="0"/>
              <a:t>How they respond to advertising, coupons, etc.</a:t>
            </a:r>
          </a:p>
          <a:p>
            <a:pPr lvl="1"/>
            <a:r>
              <a:rPr lang="en-US" dirty="0"/>
              <a:t>Behaviors change over time.</a:t>
            </a:r>
          </a:p>
          <a:p>
            <a:pPr lvl="1"/>
            <a:r>
              <a:rPr lang="en-US" dirty="0"/>
              <a:t>A website may see decreased traffic, so ads are less effective.</a:t>
            </a:r>
          </a:p>
          <a:p>
            <a:pPr lvl="1"/>
            <a:r>
              <a:rPr lang="en-US" dirty="0"/>
              <a:t>Model's skill decays since it can't keep up with changing factors.</a:t>
            </a:r>
          </a:p>
          <a:p>
            <a:r>
              <a:rPr lang="en-US" dirty="0"/>
              <a:t>Online models can help mitigate drift.</a:t>
            </a:r>
          </a:p>
          <a:p>
            <a:pPr lvl="1"/>
            <a:r>
              <a:rPr lang="en-US" dirty="0"/>
              <a:t>Model's domain knowledge is kept up to date.</a:t>
            </a:r>
          </a:p>
          <a:p>
            <a:pPr lvl="1"/>
            <a:r>
              <a:rPr lang="en-US" dirty="0"/>
              <a:t>Model's assumptions are also up to date.</a:t>
            </a:r>
          </a:p>
          <a:p>
            <a:pPr lvl="1"/>
            <a:r>
              <a:rPr lang="en-US" dirty="0"/>
              <a:t>E.g., continuously track customer behavior and feed that data into a pipeline.</a:t>
            </a:r>
          </a:p>
          <a:p>
            <a:pPr lvl="1"/>
            <a:r>
              <a:rPr lang="en-US" dirty="0"/>
              <a:t>New model is produced that can make decisions based on current data.</a:t>
            </a:r>
          </a:p>
          <a:p>
            <a:r>
              <a:rPr lang="en-US" dirty="0"/>
              <a:t>Online models are difficult to implement.</a:t>
            </a:r>
          </a:p>
          <a:p>
            <a:pPr lvl="1"/>
            <a:r>
              <a:rPr lang="en-US" dirty="0"/>
              <a:t>Require constant ingest of new data.</a:t>
            </a:r>
          </a:p>
          <a:p>
            <a:pPr lvl="1"/>
            <a:r>
              <a:rPr lang="en-US" dirty="0"/>
              <a:t>Take up a lot of time and resources going through the training process.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5FF7C-7830-4B31-AAA2-D939EAD3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Drift (Slide 1 of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CB6C8-0D1C-4922-B8D9-1C71FF729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Model drift</a:t>
            </a:r>
            <a:r>
              <a:rPr lang="en-US" dirty="0"/>
              <a:t>: A process through which a model's effectiveness decays over time due to changing factors in the problem domain.</a:t>
            </a:r>
          </a:p>
        </p:txBody>
      </p:sp>
    </p:spTree>
    <p:extLst>
      <p:ext uri="{BB962C8B-B14F-4D97-AF65-F5344CB8AC3E}">
        <p14:creationId xmlns:p14="http://schemas.microsoft.com/office/powerpoint/2010/main" val="3432055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2853E-F2A5-4FDA-8201-C0BBB749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Drift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C0DD4-048D-4D54-AEBD-6F5E03B9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737E4-860E-4B3D-8000-2AB22CD006A7}"/>
              </a:ext>
            </a:extLst>
          </p:cNvPr>
          <p:cNvGrpSpPr/>
          <p:nvPr/>
        </p:nvGrpSpPr>
        <p:grpSpPr>
          <a:xfrm>
            <a:off x="1105626" y="1730246"/>
            <a:ext cx="6707908" cy="4415489"/>
            <a:chOff x="1105626" y="1730246"/>
            <a:chExt cx="6707908" cy="441548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7CC925F-C8EC-4FEA-AB19-DCC7792FAA95}"/>
                </a:ext>
              </a:extLst>
            </p:cNvPr>
            <p:cNvGrpSpPr/>
            <p:nvPr/>
          </p:nvGrpSpPr>
          <p:grpSpPr>
            <a:xfrm>
              <a:off x="1774371" y="1852549"/>
              <a:ext cx="5587342" cy="3649684"/>
              <a:chOff x="1755567" y="1852549"/>
              <a:chExt cx="5587342" cy="364968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33F8F36-FBAF-44CF-9E16-3CD249CBC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5567" y="5498275"/>
                <a:ext cx="5587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8DB86DF-49ED-46D5-9AE4-BAD470963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483" y="1852549"/>
                <a:ext cx="0" cy="3649684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01BEAB3-2E4A-4C8D-83CA-DC5FD8ACD260}"/>
                  </a:ext>
                </a:extLst>
              </p:cNvPr>
              <p:cNvSpPr/>
              <p:nvPr/>
            </p:nvSpPr>
            <p:spPr>
              <a:xfrm>
                <a:off x="1884218" y="2747158"/>
                <a:ext cx="1615044" cy="550224"/>
              </a:xfrm>
              <a:custGeom>
                <a:avLst/>
                <a:gdLst>
                  <a:gd name="connsiteX0" fmla="*/ 0 w 1615044"/>
                  <a:gd name="connsiteY0" fmla="*/ 0 h 550224"/>
                  <a:gd name="connsiteX1" fmla="*/ 1033153 w 1615044"/>
                  <a:gd name="connsiteY1" fmla="*/ 296884 h 550224"/>
                  <a:gd name="connsiteX2" fmla="*/ 1615044 w 1615044"/>
                  <a:gd name="connsiteY2" fmla="*/ 550224 h 550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5044" h="550224">
                    <a:moveTo>
                      <a:pt x="0" y="0"/>
                    </a:moveTo>
                    <a:cubicBezTo>
                      <a:pt x="381989" y="102590"/>
                      <a:pt x="763979" y="205180"/>
                      <a:pt x="1033153" y="296884"/>
                    </a:cubicBezTo>
                    <a:cubicBezTo>
                      <a:pt x="1302327" y="388588"/>
                      <a:pt x="1465943" y="494806"/>
                      <a:pt x="1615044" y="550224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8CED795-FF96-47A3-A2BB-2E0104F95FF7}"/>
                  </a:ext>
                </a:extLst>
              </p:cNvPr>
              <p:cNvSpPr/>
              <p:nvPr/>
            </p:nvSpPr>
            <p:spPr>
              <a:xfrm>
                <a:off x="3471553" y="2973556"/>
                <a:ext cx="1096488" cy="311950"/>
              </a:xfrm>
              <a:custGeom>
                <a:avLst/>
                <a:gdLst>
                  <a:gd name="connsiteX0" fmla="*/ 0 w 1096488"/>
                  <a:gd name="connsiteY0" fmla="*/ 311950 h 311950"/>
                  <a:gd name="connsiteX1" fmla="*/ 471055 w 1096488"/>
                  <a:gd name="connsiteY1" fmla="*/ 19026 h 311950"/>
                  <a:gd name="connsiteX2" fmla="*/ 827314 w 1096488"/>
                  <a:gd name="connsiteY2" fmla="*/ 42776 h 311950"/>
                  <a:gd name="connsiteX3" fmla="*/ 1096488 w 1096488"/>
                  <a:gd name="connsiteY3" fmla="*/ 157571 h 31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6488" h="311950">
                    <a:moveTo>
                      <a:pt x="0" y="311950"/>
                    </a:moveTo>
                    <a:cubicBezTo>
                      <a:pt x="166584" y="187919"/>
                      <a:pt x="333169" y="63888"/>
                      <a:pt x="471055" y="19026"/>
                    </a:cubicBezTo>
                    <a:cubicBezTo>
                      <a:pt x="608941" y="-25836"/>
                      <a:pt x="723075" y="19685"/>
                      <a:pt x="827314" y="42776"/>
                    </a:cubicBezTo>
                    <a:cubicBezTo>
                      <a:pt x="931553" y="65867"/>
                      <a:pt x="1015340" y="113368"/>
                      <a:pt x="1096488" y="157571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E456BE5-4C06-412E-8620-1BC87E5C303A}"/>
                  </a:ext>
                </a:extLst>
              </p:cNvPr>
              <p:cNvSpPr/>
              <p:nvPr/>
            </p:nvSpPr>
            <p:spPr>
              <a:xfrm>
                <a:off x="4556166" y="2872688"/>
                <a:ext cx="1084613" cy="242606"/>
              </a:xfrm>
              <a:custGeom>
                <a:avLst/>
                <a:gdLst>
                  <a:gd name="connsiteX0" fmla="*/ 0 w 1084613"/>
                  <a:gd name="connsiteY0" fmla="*/ 242606 h 242606"/>
                  <a:gd name="connsiteX1" fmla="*/ 415636 w 1084613"/>
                  <a:gd name="connsiteY1" fmla="*/ 32808 h 242606"/>
                  <a:gd name="connsiteX2" fmla="*/ 680852 w 1084613"/>
                  <a:gd name="connsiteY2" fmla="*/ 16974 h 242606"/>
                  <a:gd name="connsiteX3" fmla="*/ 1084613 w 1084613"/>
                  <a:gd name="connsiteY3" fmla="*/ 195104 h 24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4613" h="242606">
                    <a:moveTo>
                      <a:pt x="0" y="242606"/>
                    </a:moveTo>
                    <a:cubicBezTo>
                      <a:pt x="151080" y="156509"/>
                      <a:pt x="302161" y="70413"/>
                      <a:pt x="415636" y="32808"/>
                    </a:cubicBezTo>
                    <a:cubicBezTo>
                      <a:pt x="529111" y="-4797"/>
                      <a:pt x="569356" y="-10075"/>
                      <a:pt x="680852" y="16974"/>
                    </a:cubicBezTo>
                    <a:cubicBezTo>
                      <a:pt x="792348" y="44023"/>
                      <a:pt x="1008083" y="155520"/>
                      <a:pt x="1084613" y="195104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73A41DE-22C9-44B6-B554-6E96F83DF811}"/>
                  </a:ext>
                </a:extLst>
              </p:cNvPr>
              <p:cNvSpPr/>
              <p:nvPr/>
            </p:nvSpPr>
            <p:spPr>
              <a:xfrm>
                <a:off x="3491345" y="3301340"/>
                <a:ext cx="1939637" cy="1425039"/>
              </a:xfrm>
              <a:custGeom>
                <a:avLst/>
                <a:gdLst>
                  <a:gd name="connsiteX0" fmla="*/ 0 w 1939637"/>
                  <a:gd name="connsiteY0" fmla="*/ 0 h 1425039"/>
                  <a:gd name="connsiteX1" fmla="*/ 1231076 w 1939637"/>
                  <a:gd name="connsiteY1" fmla="*/ 601683 h 1425039"/>
                  <a:gd name="connsiteX2" fmla="*/ 1939637 w 1939637"/>
                  <a:gd name="connsiteY2" fmla="*/ 1425039 h 142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9637" h="1425039">
                    <a:moveTo>
                      <a:pt x="0" y="0"/>
                    </a:moveTo>
                    <a:cubicBezTo>
                      <a:pt x="453901" y="182088"/>
                      <a:pt x="907803" y="364177"/>
                      <a:pt x="1231076" y="601683"/>
                    </a:cubicBezTo>
                    <a:cubicBezTo>
                      <a:pt x="1554349" y="839190"/>
                      <a:pt x="1746993" y="1132114"/>
                      <a:pt x="1939637" y="1425039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1A1DD">
                    <a:alpha val="32000"/>
                  </a:srgb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0F365B5-D0B2-4B1D-B956-6BC60E4DE9B2}"/>
                  </a:ext>
                </a:extLst>
              </p:cNvPr>
              <p:cNvSpPr/>
              <p:nvPr/>
            </p:nvSpPr>
            <p:spPr>
              <a:xfrm>
                <a:off x="4553196" y="3129034"/>
                <a:ext cx="1524000" cy="1310244"/>
              </a:xfrm>
              <a:custGeom>
                <a:avLst/>
                <a:gdLst>
                  <a:gd name="connsiteX0" fmla="*/ 0 w 1999013"/>
                  <a:gd name="connsiteY0" fmla="*/ 0 h 1310479"/>
                  <a:gd name="connsiteX1" fmla="*/ 835231 w 1999013"/>
                  <a:gd name="connsiteY1" fmla="*/ 447304 h 1310479"/>
                  <a:gd name="connsiteX2" fmla="*/ 1524000 w 1999013"/>
                  <a:gd name="connsiteY2" fmla="*/ 1310244 h 1310479"/>
                  <a:gd name="connsiteX3" fmla="*/ 1999013 w 1999013"/>
                  <a:gd name="connsiteY3" fmla="*/ 360218 h 1310479"/>
                  <a:gd name="connsiteX0" fmla="*/ 0 w 1524000"/>
                  <a:gd name="connsiteY0" fmla="*/ 0 h 1310479"/>
                  <a:gd name="connsiteX1" fmla="*/ 835231 w 1524000"/>
                  <a:gd name="connsiteY1" fmla="*/ 447304 h 1310479"/>
                  <a:gd name="connsiteX2" fmla="*/ 1524000 w 1524000"/>
                  <a:gd name="connsiteY2" fmla="*/ 1310244 h 1310479"/>
                  <a:gd name="connsiteX0" fmla="*/ 0 w 1524000"/>
                  <a:gd name="connsiteY0" fmla="*/ 0 h 1310244"/>
                  <a:gd name="connsiteX1" fmla="*/ 835231 w 1524000"/>
                  <a:gd name="connsiteY1" fmla="*/ 447304 h 1310244"/>
                  <a:gd name="connsiteX2" fmla="*/ 1524000 w 1524000"/>
                  <a:gd name="connsiteY2" fmla="*/ 1310244 h 1310244"/>
                  <a:gd name="connsiteX0" fmla="*/ 0 w 1524000"/>
                  <a:gd name="connsiteY0" fmla="*/ 0 h 1310244"/>
                  <a:gd name="connsiteX1" fmla="*/ 835231 w 1524000"/>
                  <a:gd name="connsiteY1" fmla="*/ 447304 h 1310244"/>
                  <a:gd name="connsiteX2" fmla="*/ 1524000 w 1524000"/>
                  <a:gd name="connsiteY2" fmla="*/ 1310244 h 13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0" h="1310244">
                    <a:moveTo>
                      <a:pt x="0" y="0"/>
                    </a:moveTo>
                    <a:cubicBezTo>
                      <a:pt x="290615" y="114465"/>
                      <a:pt x="581231" y="228930"/>
                      <a:pt x="835231" y="447304"/>
                    </a:cubicBezTo>
                    <a:cubicBezTo>
                      <a:pt x="1089231" y="665678"/>
                      <a:pt x="1393372" y="1146629"/>
                      <a:pt x="1524000" y="1310244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1A1DD">
                    <a:alpha val="32000"/>
                  </a:srgb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AB9EB6C-CE4F-40B4-A3D0-54985D304E45}"/>
                  </a:ext>
                </a:extLst>
              </p:cNvPr>
              <p:cNvSpPr/>
              <p:nvPr/>
            </p:nvSpPr>
            <p:spPr>
              <a:xfrm>
                <a:off x="5640779" y="3068020"/>
                <a:ext cx="1266702" cy="1302327"/>
              </a:xfrm>
              <a:custGeom>
                <a:avLst/>
                <a:gdLst>
                  <a:gd name="connsiteX0" fmla="*/ 0 w 1266702"/>
                  <a:gd name="connsiteY0" fmla="*/ 0 h 1302327"/>
                  <a:gd name="connsiteX1" fmla="*/ 637309 w 1266702"/>
                  <a:gd name="connsiteY1" fmla="*/ 514598 h 1302327"/>
                  <a:gd name="connsiteX2" fmla="*/ 1266702 w 1266702"/>
                  <a:gd name="connsiteY2" fmla="*/ 1302327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6702" h="1302327">
                    <a:moveTo>
                      <a:pt x="0" y="0"/>
                    </a:moveTo>
                    <a:cubicBezTo>
                      <a:pt x="213096" y="148772"/>
                      <a:pt x="426192" y="297544"/>
                      <a:pt x="637309" y="514598"/>
                    </a:cubicBezTo>
                    <a:cubicBezTo>
                      <a:pt x="848426" y="731652"/>
                      <a:pt x="1057564" y="1016989"/>
                      <a:pt x="1266702" y="1302327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1A1DD">
                    <a:alpha val="32000"/>
                  </a:srgb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AB1DCF19-6C11-4F0C-B258-FC562726AEAE}"/>
                </a:ext>
              </a:extLst>
            </p:cNvPr>
            <p:cNvSpPr txBox="1"/>
            <p:nvPr/>
          </p:nvSpPr>
          <p:spPr>
            <a:xfrm>
              <a:off x="4169486" y="5684070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Time</a:t>
              </a:r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A07F4BDB-424B-4173-94AA-E43D445B2C8E}"/>
                </a:ext>
              </a:extLst>
            </p:cNvPr>
            <p:cNvSpPr txBox="1"/>
            <p:nvPr/>
          </p:nvSpPr>
          <p:spPr>
            <a:xfrm rot="16200000">
              <a:off x="558041" y="3488350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Model Skill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AA7357-57EE-4B12-AAFB-D4F1A38CFD71}"/>
                </a:ext>
              </a:extLst>
            </p:cNvPr>
            <p:cNvGrpSpPr/>
            <p:nvPr/>
          </p:nvGrpSpPr>
          <p:grpSpPr>
            <a:xfrm>
              <a:off x="6039036" y="1730246"/>
              <a:ext cx="1774498" cy="591055"/>
              <a:chOff x="7369502" y="1529776"/>
              <a:chExt cx="1774498" cy="591055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A10B07C-20EB-41F0-BD73-587245272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9502" y="1663971"/>
                <a:ext cx="329856" cy="0"/>
              </a:xfrm>
              <a:prstGeom prst="line">
                <a:avLst/>
              </a:prstGeom>
              <a:ln w="28575">
                <a:solidFill>
                  <a:srgbClr val="01A1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307">
                <a:extLst>
                  <a:ext uri="{FF2B5EF4-FFF2-40B4-BE49-F238E27FC236}">
                    <a16:creationId xmlns:a16="http://schemas.microsoft.com/office/drawing/2014/main" id="{B19AA1E6-0C9F-4D9A-AB8F-315776664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3163" y="1529776"/>
                <a:ext cx="13969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Model Updated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549D615-1D8F-4A7D-B7A0-2F84FC874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9502" y="1997861"/>
                <a:ext cx="329856" cy="0"/>
              </a:xfrm>
              <a:prstGeom prst="line">
                <a:avLst/>
              </a:prstGeom>
              <a:ln w="28575">
                <a:solidFill>
                  <a:srgbClr val="01A1DD">
                    <a:alpha val="32000"/>
                  </a:srgb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307">
                <a:extLst>
                  <a:ext uri="{FF2B5EF4-FFF2-40B4-BE49-F238E27FC236}">
                    <a16:creationId xmlns:a16="http://schemas.microsoft.com/office/drawing/2014/main" id="{A5B53EFE-B07A-41B4-9C62-682EC53F2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7029" y="1859221"/>
                <a:ext cx="13969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Model Not Updated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741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D4892-B1FC-4D25-A827-72D3A32C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AC94-DB27-4311-99FC-5C9C2A40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run apps without disrupting host environment.</a:t>
            </a:r>
          </a:p>
          <a:p>
            <a:r>
              <a:rPr lang="en-US" dirty="0"/>
              <a:t>Containers share resources with underlying host OS.</a:t>
            </a:r>
          </a:p>
          <a:p>
            <a:pPr lvl="1"/>
            <a:r>
              <a:rPr lang="en-US" dirty="0"/>
              <a:t>Don't virtualize an entire OS like a VM.</a:t>
            </a:r>
          </a:p>
          <a:p>
            <a:pPr lvl="1"/>
            <a:r>
              <a:rPr lang="en-US" dirty="0"/>
              <a:t>Are isolated from OS and other containers.</a:t>
            </a:r>
          </a:p>
          <a:p>
            <a:r>
              <a:rPr lang="en-US" dirty="0"/>
              <a:t>Containers are faster, more lightweight, and more portable than VMs.</a:t>
            </a:r>
          </a:p>
          <a:p>
            <a:r>
              <a:rPr lang="en-US" dirty="0"/>
              <a:t>Containers built for one OS don't always work for another OS.</a:t>
            </a:r>
          </a:p>
          <a:p>
            <a:r>
              <a:rPr lang="en-US" dirty="0"/>
              <a:t>Docker is most popular containerization software.</a:t>
            </a:r>
          </a:p>
          <a:p>
            <a:pPr lvl="1"/>
            <a:r>
              <a:rPr lang="en-US" dirty="0"/>
              <a:t>Docker Desktop is main GUI for managing containers.</a:t>
            </a:r>
          </a:p>
          <a:p>
            <a:pPr lvl="1"/>
            <a:r>
              <a:rPr lang="en-US" dirty="0"/>
              <a:t>Docker Hub is main repo for pulling/pushing container images.</a:t>
            </a:r>
          </a:p>
          <a:p>
            <a:r>
              <a:rPr lang="en-US" dirty="0"/>
              <a:t>Docker facilitates pipelining.</a:t>
            </a:r>
          </a:p>
          <a:p>
            <a:pPr lvl="1"/>
            <a:r>
              <a:rPr lang="en-US" dirty="0"/>
              <a:t>Can create separate container for each step in the process.</a:t>
            </a:r>
          </a:p>
          <a:p>
            <a:pPr lvl="1"/>
            <a:r>
              <a:rPr lang="en-US" dirty="0"/>
              <a:t>Outputs flow from one container to next.</a:t>
            </a:r>
          </a:p>
          <a:p>
            <a:pPr lvl="1"/>
            <a:r>
              <a:rPr lang="en-US" dirty="0"/>
              <a:t>You can configure each task without disrupting others.</a:t>
            </a:r>
          </a:p>
          <a:p>
            <a:pPr lvl="1"/>
            <a:r>
              <a:rPr lang="en-US" dirty="0"/>
              <a:t>You can share containers with colleagues.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1F292-32C3-40F1-A1C3-50B6CF14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(Slide 1 of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1A82B-5A99-4E0A-8918-26D05FBCE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Docker</a:t>
            </a:r>
            <a:r>
              <a:rPr lang="en-US" dirty="0"/>
              <a:t>: An open source platform for building and maintaining virtual containers.</a:t>
            </a:r>
          </a:p>
        </p:txBody>
      </p:sp>
    </p:spTree>
    <p:extLst>
      <p:ext uri="{BB962C8B-B14F-4D97-AF65-F5344CB8AC3E}">
        <p14:creationId xmlns:p14="http://schemas.microsoft.com/office/powerpoint/2010/main" val="976325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84E888-E4A5-4829-B4B2-1A968367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8E589-F74B-4956-8AFF-AC369489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BA303B-253B-4869-BF7B-F058FF5F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" y="2107648"/>
            <a:ext cx="7768046" cy="301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75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E0E4A-D994-427B-839C-C9C1DF94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7E1F-CCD2-42F5-BA31-B7165C02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container-related tasks.</a:t>
            </a:r>
          </a:p>
          <a:p>
            <a:r>
              <a:rPr lang="en-US" dirty="0"/>
              <a:t>Helps organizations scale container environments.</a:t>
            </a:r>
          </a:p>
          <a:p>
            <a:r>
              <a:rPr lang="en-US" dirty="0"/>
              <a:t>Uses computer clusters.</a:t>
            </a:r>
          </a:p>
          <a:p>
            <a:pPr lvl="1"/>
            <a:r>
              <a:rPr lang="en-US" dirty="0"/>
              <a:t>Group of hosts working together as one.</a:t>
            </a:r>
          </a:p>
          <a:p>
            <a:pPr lvl="1"/>
            <a:r>
              <a:rPr lang="en-US" dirty="0"/>
              <a:t>Run an infrastructure of containers on multiple physical or virtual machines.</a:t>
            </a:r>
          </a:p>
          <a:p>
            <a:pPr lvl="1"/>
            <a:r>
              <a:rPr lang="en-US" dirty="0"/>
              <a:t>Simulates deployment at certain scales.</a:t>
            </a:r>
          </a:p>
          <a:p>
            <a:pPr lvl="1"/>
            <a:r>
              <a:rPr lang="en-US" dirty="0"/>
              <a:t>Leverages hardware for resource-intensive projects.</a:t>
            </a:r>
          </a:p>
          <a:p>
            <a:pPr lvl="1"/>
            <a:r>
              <a:rPr lang="en-US" dirty="0"/>
              <a:t>Can span cloud and on-premises locations.</a:t>
            </a:r>
          </a:p>
          <a:p>
            <a:r>
              <a:rPr lang="en-US" dirty="0"/>
              <a:t>Supports multiple containerization platforms, particularly Docker.</a:t>
            </a:r>
          </a:p>
          <a:p>
            <a:pPr lvl="1"/>
            <a:r>
              <a:rPr lang="en-US" dirty="0"/>
              <a:t>Consider using if setting up/maintaining Docker containers is tedious.</a:t>
            </a:r>
          </a:p>
          <a:p>
            <a:pPr lvl="1"/>
            <a:r>
              <a:rPr lang="en-US" dirty="0"/>
              <a:t>Consider using if you have large-scale data or deployment needs.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4BA92-BBAB-4CDD-BD06-82455ADB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(Slide 1 of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9AAD6-D2E3-4453-8A18-B748BA871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Kubernetes</a:t>
            </a:r>
            <a:r>
              <a:rPr lang="en-US" dirty="0"/>
              <a:t>: An open source platform for orchestrating the deployment and management of virtual containers.</a:t>
            </a:r>
          </a:p>
        </p:txBody>
      </p:sp>
    </p:spTree>
    <p:extLst>
      <p:ext uri="{BB962C8B-B14F-4D97-AF65-F5344CB8AC3E}">
        <p14:creationId xmlns:p14="http://schemas.microsoft.com/office/powerpoint/2010/main" val="1979243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56583D-7F09-4B5E-B24E-F7D57CDF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5AF17-3157-40CF-B1BE-316E467C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85F31BA5-492F-4216-98ED-2534192D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2" y="1668483"/>
            <a:ext cx="7637417" cy="40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3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B4BFCD-BE0B-490D-974D-6AAA4A96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E903B-9606-4A1D-A33B-011E05D7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A large crowd of people&#10;&#10;Description automatically generated">
            <a:extLst>
              <a:ext uri="{FF2B5EF4-FFF2-40B4-BE49-F238E27FC236}">
                <a16:creationId xmlns:a16="http://schemas.microsoft.com/office/drawing/2014/main" id="{D9F9CE3A-D8B0-4A22-8C35-9A0121B48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058"/>
          <a:stretch/>
        </p:blipFill>
        <p:spPr>
          <a:xfrm>
            <a:off x="0" y="944880"/>
            <a:ext cx="9144000" cy="543914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A36972-585A-46DA-8A76-14FC201E4460}"/>
              </a:ext>
            </a:extLst>
          </p:cNvPr>
          <p:cNvSpPr/>
          <p:nvPr/>
        </p:nvSpPr>
        <p:spPr>
          <a:xfrm>
            <a:off x="2093136" y="2002554"/>
            <a:ext cx="4727448" cy="2996166"/>
          </a:xfrm>
          <a:prstGeom prst="roundRect">
            <a:avLst>
              <a:gd name="adj" fmla="val 4475"/>
            </a:avLst>
          </a:prstGeom>
          <a:solidFill>
            <a:schemeClr val="bg1">
              <a:alpha val="98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1F0B61C-E999-4249-A820-4869AE33F2FE}"/>
              </a:ext>
            </a:extLst>
          </p:cNvPr>
          <p:cNvSpPr txBox="1">
            <a:spLocks/>
          </p:cNvSpPr>
          <p:nvPr/>
        </p:nvSpPr>
        <p:spPr>
          <a:xfrm>
            <a:off x="2195203" y="2058760"/>
            <a:ext cx="4535424" cy="27404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audience might be:</a:t>
            </a:r>
          </a:p>
          <a:p>
            <a:pPr lvl="1"/>
            <a:r>
              <a:rPr lang="en-US" dirty="0"/>
              <a:t>Just you, no reporting needed</a:t>
            </a:r>
          </a:p>
          <a:p>
            <a:pPr lvl="1"/>
            <a:r>
              <a:rPr lang="en-US" dirty="0"/>
              <a:t>A single person</a:t>
            </a:r>
          </a:p>
          <a:p>
            <a:pPr lvl="1"/>
            <a:r>
              <a:rPr lang="en-US" dirty="0"/>
              <a:t>A small group of stakeholders</a:t>
            </a:r>
          </a:p>
          <a:p>
            <a:pPr lvl="1"/>
            <a:r>
              <a:rPr lang="en-US" dirty="0"/>
              <a:t>An entire organization</a:t>
            </a:r>
          </a:p>
          <a:p>
            <a:r>
              <a:rPr lang="en-US" dirty="0"/>
              <a:t>You may need to adjust your reporting for:</a:t>
            </a:r>
          </a:p>
          <a:p>
            <a:pPr lvl="1"/>
            <a:r>
              <a:rPr lang="en-US" dirty="0"/>
              <a:t>Different knowledge</a:t>
            </a:r>
          </a:p>
          <a:p>
            <a:pPr lvl="1"/>
            <a:r>
              <a:rPr lang="en-US" dirty="0"/>
              <a:t>Different needs</a:t>
            </a:r>
          </a:p>
          <a:p>
            <a:pPr lvl="1"/>
            <a:r>
              <a:rPr lang="en-US" dirty="0"/>
              <a:t>Different expectations</a:t>
            </a:r>
          </a:p>
        </p:txBody>
      </p:sp>
    </p:spTree>
    <p:extLst>
      <p:ext uri="{BB962C8B-B14F-4D97-AF65-F5344CB8AC3E}">
        <p14:creationId xmlns:p14="http://schemas.microsoft.com/office/powerpoint/2010/main" val="2547692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866E1-1B5E-40A6-BC9F-A3F19022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42C3-379C-4E86-A08C-B9B01DE3B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each step of the data science process.</a:t>
            </a:r>
          </a:p>
          <a:p>
            <a:pPr lvl="1"/>
            <a:r>
              <a:rPr lang="en-US" dirty="0"/>
              <a:t>From collecting and preparing data to deploying models.</a:t>
            </a:r>
          </a:p>
          <a:p>
            <a:r>
              <a:rPr lang="en-US" dirty="0"/>
              <a:t>Has many individual services that can contribute to an overall pipeline.</a:t>
            </a:r>
          </a:p>
          <a:p>
            <a:pPr lvl="1"/>
            <a:r>
              <a:rPr lang="en-US" dirty="0"/>
              <a:t>E.g., SageMaker Ground Truth automates data labeling.</a:t>
            </a:r>
          </a:p>
          <a:p>
            <a:pPr lvl="1"/>
            <a:r>
              <a:rPr lang="en-US" dirty="0"/>
              <a:t>E.g., SageMaker Clarify automatically detects bias.</a:t>
            </a:r>
          </a:p>
          <a:p>
            <a:pPr lvl="1"/>
            <a:r>
              <a:rPr lang="en-US" dirty="0"/>
              <a:t>Integrate with common data science languages and frameworks.</a:t>
            </a:r>
          </a:p>
          <a:p>
            <a:r>
              <a:rPr lang="en-US" dirty="0"/>
              <a:t>Includes pre-built templates and solutions.</a:t>
            </a:r>
          </a:p>
          <a:p>
            <a:pPr lvl="1"/>
            <a:r>
              <a:rPr lang="en-US" dirty="0"/>
              <a:t>E.g., SageMaker JumpStart provides pre-trained models to save time.</a:t>
            </a:r>
          </a:p>
          <a:p>
            <a:r>
              <a:rPr lang="en-US" dirty="0"/>
              <a:t>SageMaker also supports Kubernetes orchestration.</a:t>
            </a:r>
          </a:p>
          <a:p>
            <a:r>
              <a:rPr lang="en-US" dirty="0"/>
              <a:t>SageMaker Pipelines is a custom-built orchestration service.</a:t>
            </a:r>
          </a:p>
          <a:p>
            <a:r>
              <a:rPr lang="en-US" dirty="0"/>
              <a:t>Organizations rely on cloud services like this because of their scalability.</a:t>
            </a:r>
          </a:p>
          <a:p>
            <a:pPr lvl="1"/>
            <a:r>
              <a:rPr lang="en-US" dirty="0"/>
              <a:t>Amazon has access to resources most don't.</a:t>
            </a:r>
          </a:p>
          <a:p>
            <a:pPr lvl="1"/>
            <a:r>
              <a:rPr lang="en-US" dirty="0"/>
              <a:t>Can be practical and cost-effective to rely on the cloud.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CDDBA7-B423-46FD-B936-E84F83B1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SageMaker (Slide 1 of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92911-99D7-4AD4-98AD-15E10196D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Amazon SageMaker</a:t>
            </a:r>
            <a:r>
              <a:rPr lang="en-US" dirty="0"/>
              <a:t>: A cloud machine learning service that is part of Amazon Web Services (AWS).</a:t>
            </a:r>
          </a:p>
        </p:txBody>
      </p:sp>
    </p:spTree>
    <p:extLst>
      <p:ext uri="{BB962C8B-B14F-4D97-AF65-F5344CB8AC3E}">
        <p14:creationId xmlns:p14="http://schemas.microsoft.com/office/powerpoint/2010/main" val="579286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AC19F6-877E-47D3-9577-A67132D3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SageMaker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E6D10-576F-4513-801D-3A319539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B391CDA-A2D7-47B9-9C9D-DA581FEE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5" y="1407370"/>
            <a:ext cx="7611291" cy="45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00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B4CC54-50F2-4874-9248-9037C015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D741-6136-46F6-AEED-39A18FFB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many tools and solutions that can be part of an overall pipeline.</a:t>
            </a:r>
          </a:p>
          <a:p>
            <a:pPr lvl="1"/>
            <a:r>
              <a:rPr lang="en-US" dirty="0"/>
              <a:t>Streamline data preparation, train on pre-configured algorithms, deploy to endpoints, etc.</a:t>
            </a:r>
          </a:p>
          <a:p>
            <a:pPr lvl="1"/>
            <a:r>
              <a:rPr lang="en-US" dirty="0"/>
              <a:t>Also support common languages/frameworks.</a:t>
            </a:r>
          </a:p>
          <a:p>
            <a:r>
              <a:rPr lang="en-US" dirty="0"/>
              <a:t>Emphasizes MLOps.</a:t>
            </a:r>
          </a:p>
          <a:p>
            <a:pPr lvl="1"/>
            <a:r>
              <a:rPr lang="en-US" dirty="0"/>
              <a:t>Marriage of machine learning and traditional IT operations, like DevOps.</a:t>
            </a:r>
          </a:p>
          <a:p>
            <a:pPr lvl="1"/>
            <a:r>
              <a:rPr lang="en-US" dirty="0"/>
              <a:t>Enables tracking of data.</a:t>
            </a:r>
          </a:p>
          <a:p>
            <a:pPr lvl="1"/>
            <a:r>
              <a:rPr lang="en-US" dirty="0"/>
              <a:t>Supports data governance for meeting business needs and requirements.</a:t>
            </a:r>
          </a:p>
          <a:p>
            <a:r>
              <a:rPr lang="en-US" dirty="0"/>
              <a:t>There is not necessarily one best option for cloud-based data automation.</a:t>
            </a:r>
          </a:p>
          <a:p>
            <a:pPr lvl="1"/>
            <a:r>
              <a:rPr lang="en-US" dirty="0"/>
              <a:t>Research them with your team.</a:t>
            </a:r>
          </a:p>
          <a:p>
            <a:pPr lvl="1"/>
            <a:r>
              <a:rPr lang="en-US" dirty="0"/>
              <a:t>Determine which ones meet your needs the best.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B34CC6-BC42-45A1-965C-62B2DD86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(Slide 1 of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C8A23-54E1-4DFE-B93C-39D813E4E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Azure Machine Learning</a:t>
            </a:r>
            <a:r>
              <a:rPr lang="en-US" dirty="0"/>
              <a:t>: A cloud-based machine learning service offered as part of Microsoft Azure.</a:t>
            </a:r>
          </a:p>
        </p:txBody>
      </p:sp>
    </p:spTree>
    <p:extLst>
      <p:ext uri="{BB962C8B-B14F-4D97-AF65-F5344CB8AC3E}">
        <p14:creationId xmlns:p14="http://schemas.microsoft.com/office/powerpoint/2010/main" val="575042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1C28D8-E62D-44D9-93FD-256C645F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0E8DB2-9717-4825-81D2-9AEBA655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979015-6D93-4CED-9FDC-16639FE3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6" y="1552155"/>
            <a:ext cx="7883768" cy="42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82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721A0-6B13-4E39-8DE5-C294D3C3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91F3F-684F-4D15-9C89-A1BB0F26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Models in Production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A9178A-5135-4C60-BE56-C9091D4F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benefit of a pipeline is monitoring project tasks.</a:t>
            </a:r>
          </a:p>
          <a:p>
            <a:r>
              <a:rPr lang="en-US" dirty="0"/>
              <a:t>You want to avoid situations where you get unexpected outputs.</a:t>
            </a:r>
          </a:p>
          <a:p>
            <a:pPr lvl="1"/>
            <a:r>
              <a:rPr lang="en-US" dirty="0"/>
              <a:t>E.g., model failure, model performance degradation, leaking data, etc.</a:t>
            </a:r>
          </a:p>
          <a:p>
            <a:r>
              <a:rPr lang="en-US" dirty="0"/>
              <a:t>Catching problems early can save you time and effort.</a:t>
            </a:r>
          </a:p>
          <a:p>
            <a:pPr lvl="1"/>
            <a:r>
              <a:rPr lang="en-US" dirty="0"/>
              <a:t>Monitoring is therefore crucial.</a:t>
            </a:r>
          </a:p>
          <a:p>
            <a:r>
              <a:rPr lang="en-US" dirty="0"/>
              <a:t>Monitoring can take many forms.</a:t>
            </a:r>
          </a:p>
          <a:p>
            <a:pPr lvl="1"/>
            <a:r>
              <a:rPr lang="en-US" dirty="0"/>
              <a:t>E.g., log each epoch of training to determine if training is on schedule.</a:t>
            </a:r>
          </a:p>
          <a:p>
            <a:pPr lvl="1"/>
            <a:r>
              <a:rPr lang="en-US" dirty="0"/>
              <a:t>E.g., dashboard of training metrics to identify skill improvement or degradation.</a:t>
            </a:r>
          </a:p>
          <a:p>
            <a:r>
              <a:rPr lang="en-US" dirty="0"/>
              <a:t>You can monitor at many levels of granularity.</a:t>
            </a:r>
          </a:p>
        </p:txBody>
      </p:sp>
    </p:spTree>
    <p:extLst>
      <p:ext uri="{BB962C8B-B14F-4D97-AF65-F5344CB8AC3E}">
        <p14:creationId xmlns:p14="http://schemas.microsoft.com/office/powerpoint/2010/main" val="3669623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1546E8-6FB7-4BCA-893A-5BDA134C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Monitoring Solutions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D4B4B-2F6A-4FF5-8DA3-B6DD175A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6" name="Group 23">
            <a:extLst>
              <a:ext uri="{FF2B5EF4-FFF2-40B4-BE49-F238E27FC236}">
                <a16:creationId xmlns:a16="http://schemas.microsoft.com/office/drawing/2014/main" id="{CF91DCCC-7CEC-4F7F-A863-3DB078DCE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63598"/>
              </p:ext>
            </p:extLst>
          </p:nvPr>
        </p:nvGraphicFramePr>
        <p:xfrm>
          <a:off x="838025" y="1857231"/>
          <a:ext cx="7467950" cy="3675888"/>
        </p:xfrm>
        <a:graphic>
          <a:graphicData uri="http://schemas.openxmlformats.org/drawingml/2006/table">
            <a:tbl>
              <a:tblPr/>
              <a:tblGrid>
                <a:gridCol w="172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Solution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Kubeflow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Orchestrates data science/ML pipelines that run with Kubernetes.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Has dashboards for monitoring clusters and recent tasks.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Logs model metrics.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Supports third-party monitoring tool Prometheus.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MLflow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Open source data automation platform that's part of Linux Foundation.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MLflow Tracking logs parameters, model metrics, file outputs, etc.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Has APIs for Python, R, Java, and RESTful services.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Has a GUI version.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Datadog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General platform for monitoring cloud services.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Integrates with many services from many providers.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Consolidates app data and logs into a single monitoring platform.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Provides interactive dashboards and alert functionality.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451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36D3C-9CFA-45F6-ADED-25632342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91B9F-6D7E-497D-9516-1D385F62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Implementing and Testing Production Pipelines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B74A2-AD57-4BFD-90F1-6EC5AB2E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unit tests that validate the model every time new code is pushed out to the application.</a:t>
            </a:r>
          </a:p>
          <a:p>
            <a:r>
              <a:rPr lang="en-US" dirty="0"/>
              <a:t>Protect the model from upstream changes to the data pipeline.</a:t>
            </a:r>
          </a:p>
          <a:p>
            <a:r>
              <a:rPr lang="en-US" dirty="0"/>
              <a:t>Protect downstream consumers of the model.</a:t>
            </a:r>
          </a:p>
          <a:p>
            <a:r>
              <a:rPr lang="en-US" dirty="0"/>
              <a:t>Design for periodic retraining of the model.</a:t>
            </a:r>
          </a:p>
          <a:p>
            <a:r>
              <a:rPr lang="en-US" dirty="0"/>
              <a:t>Provide a versioning system for various components used in the application.</a:t>
            </a:r>
          </a:p>
          <a:p>
            <a:r>
              <a:rPr lang="en-US" dirty="0"/>
              <a:t>Put appropriate protections in place for the data pipeline and all outputs.</a:t>
            </a:r>
          </a:p>
        </p:txBody>
      </p:sp>
    </p:spTree>
    <p:extLst>
      <p:ext uri="{BB962C8B-B14F-4D97-AF65-F5344CB8AC3E}">
        <p14:creationId xmlns:p14="http://schemas.microsoft.com/office/powerpoint/2010/main" val="3335617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A118A-4AFA-4A78-A28E-5FB3589D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E7B58-11FE-4917-8570-30E21AA18D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Building an ML Pipeline</a:t>
            </a:r>
          </a:p>
        </p:txBody>
      </p:sp>
    </p:spTree>
    <p:extLst>
      <p:ext uri="{BB962C8B-B14F-4D97-AF65-F5344CB8AC3E}">
        <p14:creationId xmlns:p14="http://schemas.microsoft.com/office/powerpoint/2010/main" val="234059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your data science projects, to whom will you typically have to present your findings?</a:t>
            </a:r>
          </a:p>
          <a:p>
            <a:r>
              <a:rPr lang="en-US" dirty="0"/>
              <a:t>What form will your presentations most likely take?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68585A-ADDD-49D6-A86B-6847B9E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74731-42FB-4196-B7E0-7D24C7B3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must be translated into business insights to demonstrate their value.</a:t>
            </a:r>
          </a:p>
          <a:p>
            <a:r>
              <a:rPr lang="en-US" dirty="0"/>
              <a:t>Begin by reviewing the overall process and results.</a:t>
            </a:r>
          </a:p>
          <a:p>
            <a:r>
              <a:rPr lang="en-US" dirty="0"/>
              <a:t>Ask yourself:</a:t>
            </a:r>
          </a:p>
          <a:p>
            <a:pPr lvl="1"/>
            <a:r>
              <a:rPr lang="en-US" dirty="0"/>
              <a:t>What did I know before the project?</a:t>
            </a:r>
          </a:p>
          <a:p>
            <a:pPr lvl="1"/>
            <a:r>
              <a:rPr lang="en-US" dirty="0"/>
              <a:t>What do I know now?</a:t>
            </a:r>
          </a:p>
          <a:p>
            <a:pPr lvl="1"/>
            <a:r>
              <a:rPr lang="en-US" dirty="0"/>
              <a:t>How does my analysis supplement my knowledge?</a:t>
            </a:r>
          </a:p>
          <a:p>
            <a:pPr lvl="1"/>
            <a:r>
              <a:rPr lang="en-US" dirty="0"/>
              <a:t>How do the models I built address issues?</a:t>
            </a:r>
          </a:p>
          <a:p>
            <a:pPr lvl="1"/>
            <a:r>
              <a:rPr lang="en-US" dirty="0"/>
              <a:t>How do the results align with KPIs?</a:t>
            </a:r>
          </a:p>
          <a:p>
            <a:pPr lvl="1"/>
            <a:r>
              <a:rPr lang="en-US" dirty="0"/>
              <a:t>What business actions can be taken?</a:t>
            </a:r>
          </a:p>
          <a:p>
            <a:pPr lvl="1"/>
            <a:r>
              <a:rPr lang="en-US" dirty="0"/>
              <a:t>How can I improve the data science process in the future?</a:t>
            </a:r>
          </a:p>
          <a:p>
            <a:r>
              <a:rPr lang="en-US" dirty="0"/>
              <a:t>Ensure insights are both relevant and in context.</a:t>
            </a:r>
          </a:p>
          <a:p>
            <a:pPr lvl="1"/>
            <a:r>
              <a:rPr lang="en-US" dirty="0"/>
              <a:t>E.g., customers care less about insights into increasing profits than insights into improving the user experience.</a:t>
            </a:r>
          </a:p>
          <a:p>
            <a:r>
              <a:rPr lang="en-US" dirty="0"/>
              <a:t>Ensure insights are clear and precise.</a:t>
            </a:r>
          </a:p>
          <a:p>
            <a:pPr lvl="1"/>
            <a:r>
              <a:rPr lang="en-US" dirty="0"/>
              <a:t>E.g., a classifier "is 95% accurate and will save 20 work hours in a week as compared to current manual review."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57037-3BA7-41B2-A5C3-AD0F6D8E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Insights from Findings</a:t>
            </a:r>
          </a:p>
        </p:txBody>
      </p:sp>
    </p:spTree>
    <p:extLst>
      <p:ext uri="{BB962C8B-B14F-4D97-AF65-F5344CB8AC3E}">
        <p14:creationId xmlns:p14="http://schemas.microsoft.com/office/powerpoint/2010/main" val="347435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42C4B-AE07-4340-99E4-E0E8AF0B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4486-4016-4B45-9253-6059CF57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Explainability/interpretability is one factor that drives your conclusions.</a:t>
            </a:r>
          </a:p>
          <a:p>
            <a:r>
              <a:rPr lang="en-US" dirty="0"/>
              <a:t>An explainable process is one whose inner workings are identifiable and can be communicated.</a:t>
            </a:r>
          </a:p>
          <a:p>
            <a:r>
              <a:rPr lang="en-US" dirty="0"/>
              <a:t>Often, you must be able to explain </a:t>
            </a:r>
            <a:r>
              <a:rPr lang="en-US" i="1" dirty="0"/>
              <a:t>why</a:t>
            </a:r>
            <a:r>
              <a:rPr lang="en-US" dirty="0"/>
              <a:t> a model produced a result.</a:t>
            </a:r>
          </a:p>
          <a:p>
            <a:pPr lvl="1"/>
            <a:r>
              <a:rPr lang="en-US" dirty="0"/>
              <a:t>Proves model's skill.</a:t>
            </a:r>
          </a:p>
          <a:p>
            <a:pPr lvl="1"/>
            <a:r>
              <a:rPr lang="en-US" dirty="0"/>
              <a:t>Makes decisions more defensible.</a:t>
            </a:r>
          </a:p>
          <a:p>
            <a:pPr lvl="1"/>
            <a:r>
              <a:rPr lang="en-US" dirty="0"/>
              <a:t>Allays concerns people have for automation.</a:t>
            </a:r>
          </a:p>
          <a:p>
            <a:r>
              <a:rPr lang="en-US" dirty="0"/>
              <a:t>Some algorithms are "black boxes" and can't be easily interpreted.</a:t>
            </a:r>
          </a:p>
          <a:p>
            <a:pPr lvl="1"/>
            <a:r>
              <a:rPr lang="en-US" dirty="0"/>
              <a:t>E.g., neural networks.</a:t>
            </a:r>
          </a:p>
          <a:p>
            <a:r>
              <a:rPr lang="en-US" dirty="0"/>
              <a:t>Many algorithms are explainable, however.</a:t>
            </a:r>
          </a:p>
          <a:p>
            <a:pPr lvl="1"/>
            <a:r>
              <a:rPr lang="en-US" dirty="0"/>
              <a:t>There are several ways to explain them.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8C13B7-E298-4DEF-9111-8F25505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41515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4C42F-15E5-4A77-8459-D0BEBCB3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Local Interpretability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AB8-F105-4A61-806D-0535177C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643949-9E69-4DFC-9828-D740F1B98FC6}"/>
              </a:ext>
            </a:extLst>
          </p:cNvPr>
          <p:cNvGrpSpPr/>
          <p:nvPr/>
        </p:nvGrpSpPr>
        <p:grpSpPr>
          <a:xfrm>
            <a:off x="352746" y="1832532"/>
            <a:ext cx="8438508" cy="3678242"/>
            <a:chOff x="352746" y="1832532"/>
            <a:chExt cx="8438508" cy="36782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A83307-E5ED-4A3B-8638-B2BA58D2069A}"/>
                </a:ext>
              </a:extLst>
            </p:cNvPr>
            <p:cNvGrpSpPr/>
            <p:nvPr/>
          </p:nvGrpSpPr>
          <p:grpSpPr>
            <a:xfrm>
              <a:off x="352746" y="1832532"/>
              <a:ext cx="8438508" cy="3678242"/>
              <a:chOff x="289253" y="1832532"/>
              <a:chExt cx="8438508" cy="3678242"/>
            </a:xfrm>
          </p:grpSpPr>
          <p:pic>
            <p:nvPicPr>
              <p:cNvPr id="6" name="Picture 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719FD47-8B48-47CC-B587-7766AEF32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9253" y="2297225"/>
                <a:ext cx="3994556" cy="315379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24CF5B-2AA0-4ABD-A51D-E9FC02F69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8062" y="2297225"/>
                <a:ext cx="3679699" cy="3213549"/>
              </a:xfrm>
              <a:prstGeom prst="rect">
                <a:avLst/>
              </a:prstGeom>
            </p:spPr>
          </p:pic>
          <p:sp>
            <p:nvSpPr>
              <p:cNvPr id="8" name="Text Box 307">
                <a:extLst>
                  <a:ext uri="{FF2B5EF4-FFF2-40B4-BE49-F238E27FC236}">
                    <a16:creationId xmlns:a16="http://schemas.microsoft.com/office/drawing/2014/main" id="{0D8140E7-2D71-4202-8326-4C6EF3379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1200" y="1832532"/>
                <a:ext cx="14906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SHAP (Global)</a:t>
                </a:r>
              </a:p>
            </p:txBody>
          </p:sp>
          <p:sp>
            <p:nvSpPr>
              <p:cNvPr id="9" name="Text Box 307">
                <a:extLst>
                  <a:ext uri="{FF2B5EF4-FFF2-40B4-BE49-F238E27FC236}">
                    <a16:creationId xmlns:a16="http://schemas.microsoft.com/office/drawing/2014/main" id="{DB880FB7-8C6A-4905-960A-C34DC84AF0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5253" y="1832532"/>
                <a:ext cx="14906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ELI5 (Local)</a:t>
                </a:r>
              </a:p>
            </p:txBody>
          </p:sp>
        </p:grpSp>
        <p:sp>
          <p:nvSpPr>
            <p:cNvPr id="16" name="Line 167">
              <a:extLst>
                <a:ext uri="{FF2B5EF4-FFF2-40B4-BE49-F238E27FC236}">
                  <a16:creationId xmlns:a16="http://schemas.microsoft.com/office/drawing/2014/main" id="{953BF57C-AC40-454B-8646-39EFD4CFAE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01093" y="2905228"/>
              <a:ext cx="5316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ounded Rectangle 149">
              <a:extLst>
                <a:ext uri="{FF2B5EF4-FFF2-40B4-BE49-F238E27FC236}">
                  <a16:creationId xmlns:a16="http://schemas.microsoft.com/office/drawing/2014/main" id="{9FCF555D-A6A1-4D02-B4A8-F59D1518C9A9}"/>
                </a:ext>
              </a:extLst>
            </p:cNvPr>
            <p:cNvSpPr/>
            <p:nvPr/>
          </p:nvSpPr>
          <p:spPr>
            <a:xfrm>
              <a:off x="3159587" y="2863657"/>
              <a:ext cx="1261412" cy="408049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% low-income households</a:t>
              </a:r>
            </a:p>
          </p:txBody>
        </p:sp>
        <p:sp>
          <p:nvSpPr>
            <p:cNvPr id="13" name="Line 167">
              <a:extLst>
                <a:ext uri="{FF2B5EF4-FFF2-40B4-BE49-F238E27FC236}">
                  <a16:creationId xmlns:a16="http://schemas.microsoft.com/office/drawing/2014/main" id="{5C119A3D-D013-4E60-B082-5A2C129A0C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385108" y="3179803"/>
              <a:ext cx="6322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ounded Rectangle 149">
              <a:extLst>
                <a:ext uri="{FF2B5EF4-FFF2-40B4-BE49-F238E27FC236}">
                  <a16:creationId xmlns:a16="http://schemas.microsoft.com/office/drawing/2014/main" id="{404E0DB3-C81D-4FC7-8DC4-8B42478028AE}"/>
                </a:ext>
              </a:extLst>
            </p:cNvPr>
            <p:cNvSpPr/>
            <p:nvPr/>
          </p:nvSpPr>
          <p:spPr>
            <a:xfrm>
              <a:off x="2204641" y="3336767"/>
              <a:ext cx="1261412" cy="408049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Number of rooms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3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25BB3-E812-4696-943D-118A7861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910D-67FB-4C46-89ED-51A17B41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Factors That Drive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B8E26-DC41-4044-B99B-68A40109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Accountability</a:t>
            </a:r>
          </a:p>
          <a:p>
            <a:pPr lvl="1"/>
            <a:r>
              <a:rPr lang="en-US" dirty="0"/>
              <a:t>Safety and security</a:t>
            </a:r>
          </a:p>
          <a:p>
            <a:pPr lvl="1"/>
            <a:r>
              <a:rPr lang="en-US" dirty="0"/>
              <a:t>Fairness and non-discrimination</a:t>
            </a:r>
          </a:p>
          <a:p>
            <a:pPr lvl="1"/>
            <a:r>
              <a:rPr lang="en-US" dirty="0"/>
              <a:t>Time and resources</a:t>
            </a:r>
          </a:p>
          <a:p>
            <a:r>
              <a:rPr lang="en-US" dirty="0"/>
              <a:t>Review your own project for any other potential factors.</a:t>
            </a:r>
          </a:p>
          <a:p>
            <a:r>
              <a:rPr lang="en-US" dirty="0"/>
              <a:t>Identifying factors will better prepare you to communicate outcomes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12188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91DEA-11DD-4273-A827-18E5E523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F05FE5-2721-41A0-98E9-AC6D42AB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Model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18B5E-7741-493C-AA58-FED2DC4C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executive summary or abstract of the project.</a:t>
            </a:r>
          </a:p>
          <a:p>
            <a:pPr lvl="1"/>
            <a:r>
              <a:rPr lang="en-US" dirty="0"/>
              <a:t>Captures high-level points.</a:t>
            </a:r>
          </a:p>
          <a:p>
            <a:r>
              <a:rPr lang="en-US" dirty="0"/>
              <a:t>The business issue you set out to address.</a:t>
            </a:r>
          </a:p>
          <a:p>
            <a:pPr lvl="1"/>
            <a:r>
              <a:rPr lang="en-US" dirty="0"/>
              <a:t>Describe problem and identify solution.</a:t>
            </a:r>
          </a:p>
          <a:p>
            <a:r>
              <a:rPr lang="en-US" dirty="0"/>
              <a:t>The data.</a:t>
            </a:r>
          </a:p>
          <a:p>
            <a:pPr lvl="1"/>
            <a:r>
              <a:rPr lang="en-US" dirty="0"/>
              <a:t>What data was used and where it came from.</a:t>
            </a:r>
          </a:p>
          <a:p>
            <a:r>
              <a:rPr lang="en-US" dirty="0"/>
              <a:t>The hypothesis.</a:t>
            </a:r>
          </a:p>
          <a:p>
            <a:pPr lvl="1"/>
            <a:r>
              <a:rPr lang="en-US" dirty="0"/>
              <a:t>How solution evolved based on initial analysis.</a:t>
            </a:r>
          </a:p>
          <a:p>
            <a:r>
              <a:rPr lang="en-US" dirty="0"/>
              <a:t>The solution.</a:t>
            </a:r>
          </a:p>
          <a:p>
            <a:pPr lvl="1"/>
            <a:r>
              <a:rPr lang="en-US" dirty="0"/>
              <a:t>Identify what was revealed and its business implications.</a:t>
            </a:r>
          </a:p>
        </p:txBody>
      </p:sp>
    </p:spTree>
    <p:extLst>
      <p:ext uri="{BB962C8B-B14F-4D97-AF65-F5344CB8AC3E}">
        <p14:creationId xmlns:p14="http://schemas.microsoft.com/office/powerpoint/2010/main" val="1692207903"/>
      </p:ext>
    </p:extLst>
  </p:cSld>
  <p:clrMapOvr>
    <a:masterClrMapping/>
  </p:clrMapOvr>
</p:sld>
</file>

<file path=ppt/theme/theme1.xml><?xml version="1.0" encoding="utf-8"?>
<a:theme xmlns:a="http://schemas.openxmlformats.org/drawingml/2006/main" name="1_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X OV Template 2021" id="{1BF9BA27-2BA5-46CF-9109-DB49F2DEDA24}" vid="{21BF752C-A7B0-49D2-9D19-553DD9AA7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</TotalTime>
  <Words>3308</Words>
  <Application>Microsoft Office PowerPoint</Application>
  <PresentationFormat>On-screen Show (4:3)</PresentationFormat>
  <Paragraphs>508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Courier New</vt:lpstr>
      <vt:lpstr>1_CNX</vt:lpstr>
      <vt:lpstr>Finalizing a Data Science Project</vt:lpstr>
      <vt:lpstr>PowerPoint Presentation</vt:lpstr>
      <vt:lpstr>You Are Here (Finalize)</vt:lpstr>
      <vt:lpstr>Know Your Audience</vt:lpstr>
      <vt:lpstr>Derive Insights from Findings</vt:lpstr>
      <vt:lpstr>Explainability</vt:lpstr>
      <vt:lpstr>Global vs. Local Interpretability</vt:lpstr>
      <vt:lpstr>Additional Factors That Drive Outcomes</vt:lpstr>
      <vt:lpstr>Present Model Results</vt:lpstr>
      <vt:lpstr>Use Visuals in Presentations (Slide 1 of 2)</vt:lpstr>
      <vt:lpstr>Use Visuals in Presentations (Slide 2 of 2)</vt:lpstr>
      <vt:lpstr>Dashboards (Slide 1 of 2)</vt:lpstr>
      <vt:lpstr>Dashboards (Slide 2 of 2)</vt:lpstr>
      <vt:lpstr>Cumulative Gains Charts</vt:lpstr>
      <vt:lpstr>Lift Charts</vt:lpstr>
      <vt:lpstr>Guidelines for Communicating Results to Stakeholders</vt:lpstr>
      <vt:lpstr>PowerPoint Presentation</vt:lpstr>
      <vt:lpstr>PowerPoint Presentation</vt:lpstr>
      <vt:lpstr>Web App (Slide 1 of 2)</vt:lpstr>
      <vt:lpstr>Web App (Slide 2 of 2)</vt:lpstr>
      <vt:lpstr>HTML</vt:lpstr>
      <vt:lpstr>CSS</vt:lpstr>
      <vt:lpstr>JavaScript</vt:lpstr>
      <vt:lpstr>Web Frameworks</vt:lpstr>
      <vt:lpstr>Common Web Frameworks</vt:lpstr>
      <vt:lpstr>Flask</vt:lpstr>
      <vt:lpstr>Django (Slide 1 of 2)</vt:lpstr>
      <vt:lpstr>Django (Slide 2 of 2)</vt:lpstr>
      <vt:lpstr>Guidelines for Demonstrating Models in a Web App</vt:lpstr>
      <vt:lpstr>PowerPoint Presentation</vt:lpstr>
      <vt:lpstr>PowerPoint Presentation</vt:lpstr>
      <vt:lpstr>Put a Model into Production</vt:lpstr>
      <vt:lpstr>Data Pipelines</vt:lpstr>
      <vt:lpstr>Model Drift (Slide 1 of 2)</vt:lpstr>
      <vt:lpstr>Model Drift (Slide 2 of 2)</vt:lpstr>
      <vt:lpstr>Docker (Slide 1 of 2)</vt:lpstr>
      <vt:lpstr>Docker (Slide 2 of 2)</vt:lpstr>
      <vt:lpstr>Kubernetes (Slide 1 of 2)</vt:lpstr>
      <vt:lpstr>Kubernetes (Slide 2 of 2)</vt:lpstr>
      <vt:lpstr>Amazon SageMaker (Slide 1 of 2)</vt:lpstr>
      <vt:lpstr>Amazon SageMaker (Slide 2 of 2)</vt:lpstr>
      <vt:lpstr>Azure Machine Learning (Slide 1 of 2)</vt:lpstr>
      <vt:lpstr>Azure Machine Learning (Slide 2 of 2)</vt:lpstr>
      <vt:lpstr>Monitor Models in Production</vt:lpstr>
      <vt:lpstr>Pipeline Monitoring Solutions</vt:lpstr>
      <vt:lpstr>Guidelines for Implementing and Testing Production Pipelines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Finalizing a Data Science Project</dc:title>
  <dc:creator>Jason P Nufryk</dc:creator>
  <cp:lastModifiedBy>Geoff Graser</cp:lastModifiedBy>
  <cp:revision>84</cp:revision>
  <dcterms:created xsi:type="dcterms:W3CDTF">2021-01-14T14:07:59Z</dcterms:created>
  <dcterms:modified xsi:type="dcterms:W3CDTF">2021-04-28T19:30:21Z</dcterms:modified>
</cp:coreProperties>
</file>