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01A1DD"/>
    <a:srgbClr val="1B3764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6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584" y="6557231"/>
            <a:ext cx="2133600" cy="270290"/>
          </a:xfrm>
        </p:spPr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584444"/>
            <a:ext cx="9144000" cy="889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 panose="020B0604020202020204" pitchFamily="34" charset="0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7C63F-F306-B946-A1AC-9C32883A29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991755" y="4369383"/>
            <a:ext cx="1823999" cy="10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353B-495C-4B36-B7B9-BDB47B8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E95E1-3B2D-4F7F-8B4B-E56698179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100">
            <a:extLst>
              <a:ext uri="{FF2B5EF4-FFF2-40B4-BE49-F238E27FC236}">
                <a16:creationId xmlns:a16="http://schemas.microsoft.com/office/drawing/2014/main" id="{09F59B51-C9CC-4DF6-8E10-4632928847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3923453" y="2057400"/>
            <a:ext cx="1297093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5A58856-F166-4DAD-97B3-888D3997E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4059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85231" y="5342758"/>
            <a:ext cx="1416844" cy="8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028024" y="2576335"/>
            <a:ext cx="3087952" cy="191665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4A9A1-6CA7-4F15-AE41-4322B2947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5A9553-962E-4240-844E-734EAA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3E492-9AFA-4CAE-B07B-7C1C0D61D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91400" y="5450709"/>
            <a:ext cx="1416844" cy="7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05920" y="2575452"/>
            <a:ext cx="3532160" cy="19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1B561-FD09-4177-BEFF-5AE0DBC8A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36" r="336"/>
          <a:stretch/>
        </p:blipFill>
        <p:spPr>
          <a:xfrm>
            <a:off x="4800599" y="4615071"/>
            <a:ext cx="4354443" cy="2242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465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156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AEF4164-1CFE-484B-A3C0-C09B6FA545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480783"/>
            <a:ext cx="7772400" cy="1362075"/>
          </a:xfrm>
        </p:spPr>
        <p:txBody>
          <a:bodyPr anchor="t"/>
          <a:lstStyle>
            <a:lvl1pPr algn="ctr">
              <a:defRPr sz="4000" b="0" cap="none" baseline="0"/>
            </a:lvl1pPr>
          </a:lstStyle>
          <a:p>
            <a:r>
              <a:rPr lang="en-US" dirty="0"/>
              <a:t>Click to add Topic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980596"/>
            <a:ext cx="7772400" cy="1500187"/>
          </a:xfrm>
        </p:spPr>
        <p:txBody>
          <a:bodyPr anchor="b"/>
          <a:lstStyle>
            <a:lvl1pPr marL="0" indent="0" algn="ctr">
              <a:buNone/>
              <a:defRPr sz="4000">
                <a:solidFill>
                  <a:srgbClr val="EF334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"Topic [letter]"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584" y="6553200"/>
            <a:ext cx="2133600" cy="257395"/>
          </a:xfrm>
        </p:spPr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1AF83B-8E2D-7949-9CEA-92605C41AA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6568440"/>
            <a:ext cx="1371600" cy="18288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CC377DE-FCD1-374D-BB2A-151824CFD645}"/>
              </a:ext>
            </a:extLst>
          </p:cNvPr>
          <p:cNvSpPr txBox="1">
            <a:spLocks/>
          </p:cNvSpPr>
          <p:nvPr userDrawn="1"/>
        </p:nvSpPr>
        <p:spPr>
          <a:xfrm>
            <a:off x="1836057" y="6496280"/>
            <a:ext cx="3813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48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+mj-lt"/>
              <a:buAutoNum type="arabicPeriod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E6706B2-382E-3343-A29D-A72A04B8D7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300" y="4305300"/>
            <a:ext cx="191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496"/>
            <a:ext cx="8460150" cy="438610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1154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211616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617924" y="1036463"/>
            <a:ext cx="848914" cy="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688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4194"/>
            <a:ext cx="8460151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F3340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E34A0A8-C686-624A-93D2-15C21326CE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6300" y="4305300"/>
            <a:ext cx="191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0" y="1886"/>
            <a:ext cx="9144000" cy="9411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8FAD8B-4614-9D49-9D3C-B48F5DE1DFDB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04800" y="6568440"/>
            <a:ext cx="1371600" cy="1828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1B4CC5C-97ED-4142-B7DA-F5E18714616B}"/>
              </a:ext>
            </a:extLst>
          </p:cNvPr>
          <p:cNvSpPr txBox="1">
            <a:spLocks/>
          </p:cNvSpPr>
          <p:nvPr userDrawn="1"/>
        </p:nvSpPr>
        <p:spPr>
          <a:xfrm>
            <a:off x="1836057" y="6496280"/>
            <a:ext cx="3813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Logical Operations,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25" r:id="rId2"/>
    <p:sldLayoutId id="2147483800" r:id="rId3"/>
    <p:sldLayoutId id="2147483810" r:id="rId4"/>
    <p:sldLayoutId id="2147483801" r:id="rId5"/>
    <p:sldLayoutId id="2147483802" r:id="rId6"/>
    <p:sldLayoutId id="2147483818" r:id="rId7"/>
    <p:sldLayoutId id="2147483822" r:id="rId8"/>
    <p:sldLayoutId id="2147483819" r:id="rId9"/>
    <p:sldLayoutId id="2147483826" r:id="rId10"/>
    <p:sldLayoutId id="2147483816" r:id="rId11"/>
    <p:sldLayoutId id="2147483823" r:id="rId12"/>
    <p:sldLayoutId id="2147483817" r:id="rId13"/>
    <p:sldLayoutId id="2147483821" r:id="rId14"/>
    <p:sldLayoutId id="2147483804" r:id="rId15"/>
    <p:sldLayoutId id="2147483811" r:id="rId16"/>
    <p:sldLayoutId id="2147483824" r:id="rId17"/>
    <p:sldLayoutId id="2147483827" r:id="rId18"/>
    <p:sldLayoutId id="2147483808" r:id="rId19"/>
    <p:sldLayoutId id="2147483809" r:id="rId20"/>
    <p:sldLayoutId id="2147483812" r:id="rId21"/>
    <p:sldLayoutId id="2147483813" r:id="rId22"/>
    <p:sldLayoutId id="2147483814" r:id="rId23"/>
    <p:sldLayoutId id="2147483815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buClr>
          <a:srgbClr val="EF334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Ethics of Emerging Technologies</a:t>
            </a:r>
          </a:p>
          <a:p>
            <a:r>
              <a:rPr lang="en-US" dirty="0"/>
              <a:t>Identifying Ethical Risks</a:t>
            </a:r>
          </a:p>
          <a:p>
            <a:r>
              <a:rPr lang="en-US" dirty="0"/>
              <a:t>Ethical Reasoning in Practice</a:t>
            </a:r>
          </a:p>
          <a:p>
            <a:r>
              <a:rPr lang="en-US" dirty="0"/>
              <a:t>Identifying and Mitigating Security Risks</a:t>
            </a:r>
          </a:p>
          <a:p>
            <a:r>
              <a:rPr lang="en-US" dirty="0"/>
              <a:t>Identifying and Mitigating Privacy Risks</a:t>
            </a:r>
          </a:p>
          <a:p>
            <a:r>
              <a:rPr lang="en-US" dirty="0"/>
              <a:t>Identifying and Mitigating Fairness and Bias Risks</a:t>
            </a:r>
          </a:p>
          <a:p>
            <a:r>
              <a:rPr lang="en-US" dirty="0"/>
              <a:t>Identifying and Mitigating Transparency and Explainability Risks</a:t>
            </a:r>
          </a:p>
          <a:p>
            <a:r>
              <a:rPr lang="en-US" dirty="0"/>
              <a:t>Identifying and Mitigating Accountability Risks</a:t>
            </a:r>
          </a:p>
          <a:p>
            <a:r>
              <a:rPr lang="en-US" dirty="0"/>
              <a:t>Building an </a:t>
            </a:r>
            <a:r>
              <a:rPr lang="en-US"/>
              <a:t>Ethical Organization</a:t>
            </a:r>
            <a:endParaRPr lang="en-US" dirty="0"/>
          </a:p>
          <a:p>
            <a:r>
              <a:rPr lang="en-US" dirty="0"/>
              <a:t>Developing Ethical Systems in Technology-Focused Organizations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Certified Ethical Emerging Technologist™ (CEET): </a:t>
            </a:r>
            <a:br>
              <a:rPr lang="en-US" dirty="0"/>
            </a:br>
            <a:r>
              <a:rPr lang="en-US" dirty="0"/>
              <a:t>Exam CET-110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Princip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6B8C1"/>
      </a:accent1>
      <a:accent2>
        <a:srgbClr val="003E51"/>
      </a:accent2>
      <a:accent3>
        <a:srgbClr val="EF3340"/>
      </a:accent3>
      <a:accent4>
        <a:srgbClr val="D9D9D6"/>
      </a:accent4>
      <a:accent5>
        <a:srgbClr val="003E51"/>
      </a:accent5>
      <a:accent6>
        <a:srgbClr val="A6B8C1"/>
      </a:accent6>
      <a:hlink>
        <a:srgbClr val="009DDC"/>
      </a:hlink>
      <a:folHlink>
        <a:srgbClr val="009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BBC1330D-A6D5-C344-AB97-FF961354A336}" vid="{4FBD2EC7-F7AB-E24F-8CD6-F12DD68EB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Principia_OV_Template</Template>
  <TotalTime>7</TotalTime>
  <Words>65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LO Choice</vt:lpstr>
      <vt:lpstr>Certified Ethical Emerging Technologist™ (CEET):  Exam CET-110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Ethical Emerging Technologist™ (CEET):  Exam CET-110</dc:title>
  <dc:creator>Pam Taylor</dc:creator>
  <cp:lastModifiedBy>Michelle Farney</cp:lastModifiedBy>
  <cp:revision>3</cp:revision>
  <dcterms:created xsi:type="dcterms:W3CDTF">2021-04-12T21:11:25Z</dcterms:created>
  <dcterms:modified xsi:type="dcterms:W3CDTF">2021-06-11T18:24:11Z</dcterms:modified>
</cp:coreProperties>
</file>