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44"/>
  </p:notesMasterIdLst>
  <p:handoutMasterIdLst>
    <p:handoutMasterId r:id="rId45"/>
  </p:handoutMasterIdLst>
  <p:sldIdLst>
    <p:sldId id="261" r:id="rId2"/>
    <p:sldId id="293" r:id="rId3"/>
    <p:sldId id="269" r:id="rId4"/>
    <p:sldId id="294" r:id="rId5"/>
    <p:sldId id="298" r:id="rId6"/>
    <p:sldId id="299" r:id="rId7"/>
    <p:sldId id="270" r:id="rId8"/>
    <p:sldId id="271" r:id="rId9"/>
    <p:sldId id="272" r:id="rId10"/>
    <p:sldId id="300" r:id="rId11"/>
    <p:sldId id="301" r:id="rId12"/>
    <p:sldId id="302" r:id="rId13"/>
    <p:sldId id="312" r:id="rId14"/>
    <p:sldId id="309" r:id="rId15"/>
    <p:sldId id="304" r:id="rId16"/>
    <p:sldId id="295" r:id="rId17"/>
    <p:sldId id="273" r:id="rId18"/>
    <p:sldId id="274" r:id="rId19"/>
    <p:sldId id="306" r:id="rId20"/>
    <p:sldId id="275" r:id="rId21"/>
    <p:sldId id="276" r:id="rId22"/>
    <p:sldId id="307" r:id="rId23"/>
    <p:sldId id="277" r:id="rId24"/>
    <p:sldId id="278" r:id="rId25"/>
    <p:sldId id="279" r:id="rId26"/>
    <p:sldId id="280" r:id="rId27"/>
    <p:sldId id="281" r:id="rId28"/>
    <p:sldId id="313" r:id="rId29"/>
    <p:sldId id="296" r:id="rId30"/>
    <p:sldId id="282" r:id="rId31"/>
    <p:sldId id="283" r:id="rId32"/>
    <p:sldId id="284" r:id="rId33"/>
    <p:sldId id="285" r:id="rId34"/>
    <p:sldId id="286" r:id="rId35"/>
    <p:sldId id="308" r:id="rId36"/>
    <p:sldId id="297" r:id="rId37"/>
    <p:sldId id="288" r:id="rId38"/>
    <p:sldId id="289" r:id="rId39"/>
    <p:sldId id="290" r:id="rId40"/>
    <p:sldId id="291" r:id="rId41"/>
    <p:sldId id="314" r:id="rId42"/>
    <p:sldId id="266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9FD"/>
    <a:srgbClr val="BFBFBF"/>
    <a:srgbClr val="B2B2B2"/>
    <a:srgbClr val="F8F8F8"/>
    <a:srgbClr val="F2F2F2"/>
    <a:srgbClr val="01A1DD"/>
    <a:srgbClr val="1B3764"/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6374" autoAdjust="0"/>
  </p:normalViewPr>
  <p:slideViewPr>
    <p:cSldViewPr>
      <p:cViewPr varScale="1">
        <p:scale>
          <a:sx n="97" d="100"/>
          <a:sy n="97" d="100"/>
        </p:scale>
        <p:origin x="90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65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5020" y="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1FC477B-C84B-4B92-BE7E-84B2E73A852D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 dirty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2317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course outline graph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0888"/>
            <a:ext cx="9144000" cy="896112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13135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</p:spTree>
    <p:extLst>
      <p:ext uri="{BB962C8B-B14F-4D97-AF65-F5344CB8AC3E}">
        <p14:creationId xmlns:p14="http://schemas.microsoft.com/office/powerpoint/2010/main" val="127490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353B-495C-4B36-B7B9-BDB47B8D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FE95E1-3B2D-4F7F-8B4B-E56698179A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100" descr="book">
            <a:extLst>
              <a:ext uri="{FF2B5EF4-FFF2-40B4-BE49-F238E27FC236}">
                <a16:creationId xmlns:a16="http://schemas.microsoft.com/office/drawing/2014/main" id="{09F59B51-C9CC-4DF6-8E10-4632928847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D5A58856-F166-4DAD-97B3-888D3997E4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140599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45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2" name="Picture 11" descr="bottom graphic.png">
            <a:extLst>
              <a:ext uri="{FF2B5EF4-FFF2-40B4-BE49-F238E27FC236}">
                <a16:creationId xmlns:a16="http://schemas.microsoft.com/office/drawing/2014/main" id="{C4E4A9A1-6CA7-4F15-AE41-4322B29471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5A9553-962E-4240-844E-734EAAE4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3E492-9AFA-4CAE-B07B-7C1C0D61D7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84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E749B-ABEB-48F3-9D2B-5E513D8652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pic>
        <p:nvPicPr>
          <p:cNvPr id="8" name="Picture 7" descr="bottom graphic.png">
            <a:extLst>
              <a:ext uri="{FF2B5EF4-FFF2-40B4-BE49-F238E27FC236}">
                <a16:creationId xmlns:a16="http://schemas.microsoft.com/office/drawing/2014/main" id="{7FA1B561-FD09-4177-BEFF-5AE0DBC8A7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1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bbl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79" t="67295"/>
          <a:stretch/>
        </p:blipFill>
        <p:spPr>
          <a:xfrm>
            <a:off x="4800599" y="4648199"/>
            <a:ext cx="4354443" cy="22429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Reflective Questions</a:t>
            </a:r>
          </a:p>
        </p:txBody>
      </p:sp>
    </p:spTree>
    <p:extLst>
      <p:ext uri="{BB962C8B-B14F-4D97-AF65-F5344CB8AC3E}">
        <p14:creationId xmlns:p14="http://schemas.microsoft.com/office/powerpoint/2010/main" val="3341243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36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93AA2-F1FD-415B-809F-52E7D4576B38}"/>
              </a:ext>
            </a:extLst>
          </p:cNvPr>
          <p:cNvSpPr/>
          <p:nvPr userDrawn="1"/>
        </p:nvSpPr>
        <p:spPr>
          <a:xfrm>
            <a:off x="0" y="0"/>
            <a:ext cx="9144000" cy="97974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465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41566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7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480783"/>
            <a:ext cx="7772400" cy="1362075"/>
          </a:xfrm>
        </p:spPr>
        <p:txBody>
          <a:bodyPr anchor="t"/>
          <a:lstStyle>
            <a:lvl1pPr algn="ctr">
              <a:defRPr sz="4000" b="0" cap="none" baseline="0"/>
            </a:lvl1pPr>
          </a:lstStyle>
          <a:p>
            <a:r>
              <a:rPr lang="en-US" dirty="0"/>
              <a:t>Click to add Topic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980596"/>
            <a:ext cx="7772400" cy="1500187"/>
          </a:xfrm>
        </p:spPr>
        <p:txBody>
          <a:bodyPr anchor="b"/>
          <a:lstStyle>
            <a:lvl1pPr marL="0" indent="0" algn="ctr">
              <a:buNone/>
              <a:defRPr sz="4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"Topic [letter]"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FDC4D2C-B4F5-41A9-ABFD-D19613EFB4E4}"/>
              </a:ext>
            </a:extLst>
          </p:cNvPr>
          <p:cNvSpPr txBox="1">
            <a:spLocks/>
          </p:cNvSpPr>
          <p:nvPr userDrawn="1"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Logical Operations,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4482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16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02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71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76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9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9682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7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bottom graph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8861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8" name="Picture 7" descr="choice blocks-02.png">
            <a:extLst>
              <a:ext uri="{FF2B5EF4-FFF2-40B4-BE49-F238E27FC236}">
                <a16:creationId xmlns:a16="http://schemas.microsoft.com/office/drawing/2014/main" id="{6B4ACE13-3355-4781-B102-899B69DF7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3" t="62222"/>
          <a:stretch/>
        </p:blipFill>
        <p:spPr>
          <a:xfrm>
            <a:off x="6248400" y="4267200"/>
            <a:ext cx="2895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2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496"/>
            <a:ext cx="8460150" cy="4386103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11546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Blank for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211616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2124194"/>
            <a:ext cx="8460151" cy="401320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 descr="choice blocks-02.png">
            <a:extLst>
              <a:ext uri="{FF2B5EF4-FFF2-40B4-BE49-F238E27FC236}">
                <a16:creationId xmlns:a16="http://schemas.microsoft.com/office/drawing/2014/main" id="{E259ACEE-8472-4B3D-B9D8-5F70F6E2B2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3" t="62222"/>
          <a:stretch/>
        </p:blipFill>
        <p:spPr>
          <a:xfrm>
            <a:off x="6248400" y="4267200"/>
            <a:ext cx="2895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2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_stroke.png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448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0584" y="64454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4C4C4"/>
                </a:solidFill>
                <a:latin typeface="Arial"/>
                <a:cs typeface="Arial"/>
              </a:defRPr>
            </a:lvl1pPr>
          </a:lstStyle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Logical Operations,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383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25" r:id="rId2"/>
    <p:sldLayoutId id="2147483800" r:id="rId3"/>
    <p:sldLayoutId id="2147483810" r:id="rId4"/>
    <p:sldLayoutId id="2147483801" r:id="rId5"/>
    <p:sldLayoutId id="2147483802" r:id="rId6"/>
    <p:sldLayoutId id="2147483818" r:id="rId7"/>
    <p:sldLayoutId id="2147483822" r:id="rId8"/>
    <p:sldLayoutId id="2147483819" r:id="rId9"/>
    <p:sldLayoutId id="2147483826" r:id="rId10"/>
    <p:sldLayoutId id="2147483816" r:id="rId11"/>
    <p:sldLayoutId id="2147483823" r:id="rId12"/>
    <p:sldLayoutId id="2147483817" r:id="rId13"/>
    <p:sldLayoutId id="2147483821" r:id="rId14"/>
    <p:sldLayoutId id="2147483804" r:id="rId15"/>
    <p:sldLayoutId id="2147483811" r:id="rId16"/>
    <p:sldLayoutId id="2147483824" r:id="rId17"/>
    <p:sldLayoutId id="2147483827" r:id="rId18"/>
    <p:sldLayoutId id="2147483808" r:id="rId19"/>
    <p:sldLayoutId id="2147483809" r:id="rId20"/>
    <p:sldLayoutId id="2147483812" r:id="rId21"/>
    <p:sldLayoutId id="2147483813" r:id="rId22"/>
    <p:sldLayoutId id="2147483814" r:id="rId23"/>
    <p:sldLayoutId id="2147483815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9/library/functions.html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Set Up the Development Environment</a:t>
            </a:r>
          </a:p>
          <a:p>
            <a:pPr eaLnBrk="1" hangingPunct="1"/>
            <a:r>
              <a:rPr lang="en-US" altLang="en-US" dirty="0"/>
              <a:t>Write Python Statements	</a:t>
            </a:r>
          </a:p>
          <a:p>
            <a:pPr eaLnBrk="1" hangingPunct="1"/>
            <a:r>
              <a:rPr lang="en-US" altLang="en-US" dirty="0"/>
              <a:t>Create a Python Application</a:t>
            </a:r>
          </a:p>
          <a:p>
            <a:pPr eaLnBrk="1" hangingPunct="1"/>
            <a:r>
              <a:rPr lang="en-US" altLang="en-US" dirty="0"/>
              <a:t>Prevent Errors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Calibri" pitchFamily="34" charset="0"/>
              </a:rPr>
              <a:t>Setting Up Python and Developing a Simple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3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826590D3-9AE2-413A-83A3-0E94026EB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240" y="1788826"/>
            <a:ext cx="1600001" cy="16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022042-FA02-4235-8739-92A64E30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76458-B601-4022-9AAA-9ABA49012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018" y="3733800"/>
            <a:ext cx="6363675" cy="2489200"/>
          </a:xfrm>
        </p:spPr>
        <p:txBody>
          <a:bodyPr/>
          <a:lstStyle/>
          <a:p>
            <a:r>
              <a:rPr lang="en-US" dirty="0"/>
              <a:t>Choice in Python implementations</a:t>
            </a:r>
          </a:p>
          <a:p>
            <a:pPr lvl="1"/>
            <a:r>
              <a:rPr lang="en-US" dirty="0"/>
              <a:t>As a Python developer, you might have:</a:t>
            </a:r>
          </a:p>
          <a:p>
            <a:pPr lvl="2"/>
            <a:r>
              <a:rPr lang="en-US" dirty="0"/>
              <a:t>Programs written in various versions of Python </a:t>
            </a:r>
          </a:p>
          <a:p>
            <a:pPr lvl="2"/>
            <a:r>
              <a:rPr lang="en-US" dirty="0"/>
              <a:t>Multiple versions of Python installed on your development computer</a:t>
            </a:r>
          </a:p>
          <a:p>
            <a:pPr lvl="2"/>
            <a:r>
              <a:rPr lang="en-US" dirty="0"/>
              <a:t>Multiple IDEs and code editors</a:t>
            </a:r>
          </a:p>
          <a:p>
            <a:r>
              <a:rPr lang="en-US" dirty="0"/>
              <a:t>Python interpreters and IDEs</a:t>
            </a:r>
          </a:p>
          <a:p>
            <a:pPr lvl="1"/>
            <a:r>
              <a:rPr lang="en-US" dirty="0"/>
              <a:t>Are typically separate software products, installed separately</a:t>
            </a:r>
          </a:p>
          <a:p>
            <a:pPr lvl="1"/>
            <a:r>
              <a:rPr lang="en-US" dirty="0"/>
              <a:t>May need to be configured to work together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082910-991E-4399-A191-197F0975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Configuration</a:t>
            </a:r>
          </a:p>
        </p:txBody>
      </p:sp>
      <p:pic>
        <p:nvPicPr>
          <p:cNvPr id="4098" name="Picture 2" descr="Wrench PNG Transparent Images | PNG All">
            <a:extLst>
              <a:ext uri="{FF2B5EF4-FFF2-40B4-BE49-F238E27FC236}">
                <a16:creationId xmlns:a16="http://schemas.microsoft.com/office/drawing/2014/main" id="{EAFE0C80-CC6B-41F0-B425-D3DACADD9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62" t="39328"/>
          <a:stretch/>
        </p:blipFill>
        <p:spPr bwMode="auto">
          <a:xfrm>
            <a:off x="0" y="944880"/>
            <a:ext cx="3427594" cy="19790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DABECAE0-254F-408C-9958-B181237DF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41"/>
          <a:stretch/>
        </p:blipFill>
        <p:spPr bwMode="auto">
          <a:xfrm flipV="1">
            <a:off x="5816086" y="2624011"/>
            <a:ext cx="3327914" cy="221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03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83E3246-518C-4F58-81BF-1E23484BD936}"/>
              </a:ext>
            </a:extLst>
          </p:cNvPr>
          <p:cNvGrpSpPr/>
          <p:nvPr/>
        </p:nvGrpSpPr>
        <p:grpSpPr>
          <a:xfrm>
            <a:off x="4613228" y="4572000"/>
            <a:ext cx="4495800" cy="2247900"/>
            <a:chOff x="4114800" y="4343400"/>
            <a:chExt cx="5029200" cy="2514600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687A170C-A7E8-4A7C-9058-5F76F6E54F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7" t="35334" r="7333" b="20667"/>
            <a:stretch/>
          </p:blipFill>
          <p:spPr bwMode="auto">
            <a:xfrm>
              <a:off x="4114800" y="4343400"/>
              <a:ext cx="5029200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253781-C360-4139-B34B-072B1430E021}"/>
                </a:ext>
              </a:extLst>
            </p:cNvPr>
            <p:cNvSpPr txBox="1"/>
            <p:nvPr/>
          </p:nvSpPr>
          <p:spPr>
            <a:xfrm>
              <a:off x="4780323" y="4512084"/>
              <a:ext cx="3224935" cy="1067306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  <a:scene3d>
              <a:camera prst="isometricTopUp">
                <a:rot lat="18139739" lon="19033842" rev="3498264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alpha val="2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WordCount project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9C3C72-CE41-4F22-A70C-835280A3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2DBB8-81C6-42A1-BFC9-BE7D396A6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become large and complex, with multiple files</a:t>
            </a:r>
          </a:p>
          <a:p>
            <a:r>
              <a:rPr lang="en-US" dirty="0"/>
              <a:t>Are often stored in a project folder to keep things organized</a:t>
            </a:r>
          </a:p>
          <a:p>
            <a:r>
              <a:rPr lang="en-US" dirty="0"/>
              <a:t>IDEs such as PyCharm:</a:t>
            </a:r>
          </a:p>
          <a:p>
            <a:pPr lvl="1"/>
            <a:r>
              <a:rPr lang="en-US" dirty="0"/>
              <a:t>Enable you to automatically create a new folder when starting a project</a:t>
            </a:r>
          </a:p>
          <a:p>
            <a:pPr lvl="1"/>
            <a:r>
              <a:rPr lang="en-US" dirty="0"/>
              <a:t>May include support files that configure the programming project </a:t>
            </a:r>
          </a:p>
          <a:p>
            <a:pPr lvl="1"/>
            <a:r>
              <a:rPr lang="en-US" dirty="0"/>
              <a:t>Example: Which version of Python should be used to interpret project’s source code</a:t>
            </a:r>
          </a:p>
          <a:p>
            <a:r>
              <a:rPr lang="en-US" dirty="0"/>
              <a:t>Associating an interpreter with a project:</a:t>
            </a:r>
          </a:p>
          <a:p>
            <a:pPr lvl="1"/>
            <a:r>
              <a:rPr lang="en-US" dirty="0"/>
              <a:t>Enables your software development environment to know which Python interpreter to use</a:t>
            </a:r>
          </a:p>
          <a:p>
            <a:pPr lvl="1"/>
            <a:r>
              <a:rPr lang="en-US" dirty="0"/>
              <a:t>Is typically configured at the start of a new project</a:t>
            </a:r>
          </a:p>
          <a:p>
            <a:pPr lvl="1"/>
            <a:r>
              <a:rPr lang="en-US" dirty="0"/>
              <a:t>Identifies which version of the Python language is supported in your project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CE6D3E-2218-4FDD-B042-73C1AE82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Projects</a:t>
            </a:r>
          </a:p>
        </p:txBody>
      </p:sp>
    </p:spTree>
    <p:extLst>
      <p:ext uri="{BB962C8B-B14F-4D97-AF65-F5344CB8AC3E}">
        <p14:creationId xmlns:p14="http://schemas.microsoft.com/office/powerpoint/2010/main" val="4112421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89534E-ACC0-4CEF-A52A-6422786DD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3B218-8B7C-4EE0-97E7-F6217E125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48" y="2306057"/>
            <a:ext cx="7633053" cy="2865255"/>
          </a:xfrm>
        </p:spPr>
        <p:txBody>
          <a:bodyPr/>
          <a:lstStyle/>
          <a:p>
            <a:r>
              <a:rPr lang="en-US" dirty="0"/>
              <a:t>Fuller &amp; Ackerman (F&amp;A) publishing firm:</a:t>
            </a:r>
          </a:p>
          <a:p>
            <a:pPr lvl="1"/>
            <a:r>
              <a:rPr lang="en-US" dirty="0"/>
              <a:t>Publishes a wide variety of books and other written materials in various formats.</a:t>
            </a:r>
          </a:p>
          <a:p>
            <a:pPr lvl="1"/>
            <a:r>
              <a:rPr lang="en-US" dirty="0"/>
              <a:t>Wants to use computer programs to analyze manuscripts submitted by authors. </a:t>
            </a:r>
          </a:p>
          <a:p>
            <a:pPr lvl="1"/>
            <a:r>
              <a:rPr lang="en-US" dirty="0"/>
              <a:t>Will eventually perform a wide range of automated analysis this way.</a:t>
            </a:r>
          </a:p>
          <a:p>
            <a:pPr lvl="1"/>
            <a:r>
              <a:rPr lang="en-US" dirty="0"/>
              <a:t>Has identified simple software requirements for a proof-of-concept application.</a:t>
            </a:r>
          </a:p>
          <a:p>
            <a:pPr lvl="1"/>
            <a:r>
              <a:rPr lang="en-US" dirty="0"/>
              <a:t>Wants the application to be developed in Python.</a:t>
            </a:r>
          </a:p>
          <a:p>
            <a:pPr lvl="1"/>
            <a:r>
              <a:rPr lang="en-US" dirty="0"/>
              <a:t>Has recently hired you as an application developer to perform this task.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A31D18-82E0-4BF2-B9D5-97C4898A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Running a Python Script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8BD8B-F013-4CF4-816D-1C5369B78F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792966">
            <a:off x="6292412" y="5009843"/>
            <a:ext cx="1960342" cy="1480220"/>
          </a:xfrm>
          <a:prstGeom prst="rect">
            <a:avLst/>
          </a:prstGeom>
          <a:noFill/>
          <a:effectLst>
            <a:outerShdw blurRad="165100" dist="50800" dir="30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D5B668B-B470-415B-90F0-AC3D2AF8B686}"/>
              </a:ext>
            </a:extLst>
          </p:cNvPr>
          <p:cNvGrpSpPr/>
          <p:nvPr/>
        </p:nvGrpSpPr>
        <p:grpSpPr>
          <a:xfrm>
            <a:off x="52415" y="764082"/>
            <a:ext cx="2232696" cy="2389040"/>
            <a:chOff x="142568" y="626296"/>
            <a:chExt cx="2722583" cy="29132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787EEC0-E6D2-4CAC-9D38-7BD2A2423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2568" y="1177328"/>
              <a:ext cx="2362200" cy="2362200"/>
            </a:xfrm>
            <a:prstGeom prst="rect">
              <a:avLst/>
            </a:prstGeom>
          </p:spPr>
        </p:pic>
        <p:pic>
          <p:nvPicPr>
            <p:cNvPr id="10" name="Picture 2" descr="http://u.osu.edu/gabrelcik.3/files/2014/07/Magnifying-Glass-psd24080-23lwu0j.png">
              <a:extLst>
                <a:ext uri="{FF2B5EF4-FFF2-40B4-BE49-F238E27FC236}">
                  <a16:creationId xmlns:a16="http://schemas.microsoft.com/office/drawing/2014/main" id="{54C8B2A4-01FA-47DE-93F1-E9F9719E7D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7417927">
              <a:off x="723958" y="1104299"/>
              <a:ext cx="2619196" cy="1663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66B88B-ED03-400E-A647-52921DBCE7FB}"/>
                </a:ext>
              </a:extLst>
            </p:cNvPr>
            <p:cNvSpPr/>
            <p:nvPr/>
          </p:nvSpPr>
          <p:spPr>
            <a:xfrm>
              <a:off x="1106130" y="2237356"/>
              <a:ext cx="1047135" cy="5156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Inflate">
                <a:avLst>
                  <a:gd name="adj" fmla="val 20000"/>
                </a:avLst>
              </a:prstTxWarp>
              <a:spAutoFit/>
            </a:bodyPr>
            <a:lstStyle/>
            <a:p>
              <a:pPr algn="ctr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manuscript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01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DB23254-6DBE-448C-8D67-CE48D7E52C2F}"/>
              </a:ext>
            </a:extLst>
          </p:cNvPr>
          <p:cNvGrpSpPr/>
          <p:nvPr/>
        </p:nvGrpSpPr>
        <p:grpSpPr>
          <a:xfrm>
            <a:off x="6195713" y="2971800"/>
            <a:ext cx="1550151" cy="1245691"/>
            <a:chOff x="3031371" y="4405027"/>
            <a:chExt cx="1550151" cy="1245691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C4F68C4-3F66-4328-B0F5-2BFEEBEC5080}"/>
                </a:ext>
              </a:extLst>
            </p:cNvPr>
            <p:cNvSpPr/>
            <p:nvPr/>
          </p:nvSpPr>
          <p:spPr>
            <a:xfrm>
              <a:off x="3031371" y="4405027"/>
              <a:ext cx="1550151" cy="1245691"/>
            </a:xfrm>
            <a:prstGeom prst="roundRect">
              <a:avLst>
                <a:gd name="adj" fmla="val 11252"/>
              </a:avLst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FDDE513-B0EB-419B-A734-E6CBDB4E365D}"/>
                </a:ext>
              </a:extLst>
            </p:cNvPr>
            <p:cNvSpPr/>
            <p:nvPr/>
          </p:nvSpPr>
          <p:spPr>
            <a:xfrm>
              <a:off x="3730052" y="4445001"/>
              <a:ext cx="820240" cy="1169697"/>
            </a:xfrm>
            <a:prstGeom prst="roundRect">
              <a:avLst>
                <a:gd name="adj" fmla="val 12166"/>
              </a:avLst>
            </a:prstGeom>
            <a:solidFill>
              <a:schemeClr val="bg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9A0A8D8-939A-421C-938A-1C187561AC40}"/>
              </a:ext>
            </a:extLst>
          </p:cNvPr>
          <p:cNvGrpSpPr/>
          <p:nvPr/>
        </p:nvGrpSpPr>
        <p:grpSpPr>
          <a:xfrm>
            <a:off x="990600" y="2971800"/>
            <a:ext cx="1550151" cy="1245691"/>
            <a:chOff x="3031371" y="4405027"/>
            <a:chExt cx="1550151" cy="1245691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3FD2C7B-5F77-40F8-A729-8CA80C604BA6}"/>
                </a:ext>
              </a:extLst>
            </p:cNvPr>
            <p:cNvSpPr/>
            <p:nvPr/>
          </p:nvSpPr>
          <p:spPr>
            <a:xfrm>
              <a:off x="3031371" y="4405027"/>
              <a:ext cx="1550151" cy="1245691"/>
            </a:xfrm>
            <a:prstGeom prst="roundRect">
              <a:avLst>
                <a:gd name="adj" fmla="val 11252"/>
              </a:avLst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8DF5238-488C-4493-A354-D525B7C0CBD2}"/>
                </a:ext>
              </a:extLst>
            </p:cNvPr>
            <p:cNvSpPr/>
            <p:nvPr/>
          </p:nvSpPr>
          <p:spPr>
            <a:xfrm>
              <a:off x="3730052" y="4445001"/>
              <a:ext cx="820240" cy="1169697"/>
            </a:xfrm>
            <a:prstGeom prst="roundRect">
              <a:avLst>
                <a:gd name="adj" fmla="val 12166"/>
              </a:avLst>
            </a:prstGeom>
            <a:solidFill>
              <a:schemeClr val="bg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122AF-68EA-4F15-A76E-346C6233A1BF}"/>
              </a:ext>
            </a:extLst>
          </p:cNvPr>
          <p:cNvGrpSpPr/>
          <p:nvPr/>
        </p:nvGrpSpPr>
        <p:grpSpPr>
          <a:xfrm>
            <a:off x="2725638" y="2971800"/>
            <a:ext cx="1550151" cy="1245691"/>
            <a:chOff x="3031371" y="4405027"/>
            <a:chExt cx="1550151" cy="124569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69E7B3D-FDBF-4EDE-BD48-840365C2000D}"/>
                </a:ext>
              </a:extLst>
            </p:cNvPr>
            <p:cNvSpPr/>
            <p:nvPr/>
          </p:nvSpPr>
          <p:spPr>
            <a:xfrm>
              <a:off x="3031371" y="4405027"/>
              <a:ext cx="1550151" cy="1245691"/>
            </a:xfrm>
            <a:prstGeom prst="roundRect">
              <a:avLst>
                <a:gd name="adj" fmla="val 11252"/>
              </a:avLst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7D80B7B-DD0D-4D24-88D4-19F80E5C0BF9}"/>
                </a:ext>
              </a:extLst>
            </p:cNvPr>
            <p:cNvSpPr/>
            <p:nvPr/>
          </p:nvSpPr>
          <p:spPr>
            <a:xfrm>
              <a:off x="3730052" y="4445001"/>
              <a:ext cx="820240" cy="1169697"/>
            </a:xfrm>
            <a:prstGeom prst="roundRect">
              <a:avLst>
                <a:gd name="adj" fmla="val 12166"/>
              </a:avLst>
            </a:prstGeom>
            <a:solidFill>
              <a:schemeClr val="bg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0E523D4-64D6-44DF-B38C-6FC86C176201}"/>
              </a:ext>
            </a:extLst>
          </p:cNvPr>
          <p:cNvGrpSpPr/>
          <p:nvPr/>
        </p:nvGrpSpPr>
        <p:grpSpPr>
          <a:xfrm>
            <a:off x="4460676" y="2971800"/>
            <a:ext cx="1550151" cy="1245691"/>
            <a:chOff x="3031371" y="4405027"/>
            <a:chExt cx="1550151" cy="1245691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C93A820-21FE-4185-B18D-E8765F0AF735}"/>
                </a:ext>
              </a:extLst>
            </p:cNvPr>
            <p:cNvSpPr/>
            <p:nvPr/>
          </p:nvSpPr>
          <p:spPr>
            <a:xfrm>
              <a:off x="3031371" y="4405027"/>
              <a:ext cx="1550151" cy="1245691"/>
            </a:xfrm>
            <a:prstGeom prst="roundRect">
              <a:avLst>
                <a:gd name="adj" fmla="val 11252"/>
              </a:avLst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833753F-8888-419C-9C18-01C38B1AC05F}"/>
                </a:ext>
              </a:extLst>
            </p:cNvPr>
            <p:cNvSpPr/>
            <p:nvPr/>
          </p:nvSpPr>
          <p:spPr>
            <a:xfrm>
              <a:off x="3730052" y="4445001"/>
              <a:ext cx="820240" cy="1169697"/>
            </a:xfrm>
            <a:prstGeom prst="roundRect">
              <a:avLst>
                <a:gd name="adj" fmla="val 12166"/>
              </a:avLst>
            </a:prstGeom>
            <a:solidFill>
              <a:schemeClr val="bg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59A26E-5742-4F60-8C2E-6B651279712F}"/>
              </a:ext>
            </a:extLst>
          </p:cNvPr>
          <p:cNvCxnSpPr>
            <a:cxnSpLocks/>
          </p:cNvCxnSpPr>
          <p:nvPr/>
        </p:nvCxnSpPr>
        <p:spPr>
          <a:xfrm>
            <a:off x="2131253" y="2223046"/>
            <a:ext cx="0" cy="917587"/>
          </a:xfrm>
          <a:prstGeom prst="straightConnector1">
            <a:avLst/>
          </a:prstGeom>
          <a:ln w="10795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9A0AAB-309F-4533-BB3D-961111E2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96312C-D008-483F-975F-9EC6B83F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Resources Used in WordCount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03F7BE-2AF3-4B04-8696-D1E6009533B7}"/>
              </a:ext>
            </a:extLst>
          </p:cNvPr>
          <p:cNvGrpSpPr/>
          <p:nvPr/>
        </p:nvGrpSpPr>
        <p:grpSpPr>
          <a:xfrm>
            <a:off x="3473354" y="1149459"/>
            <a:ext cx="746763" cy="1466127"/>
            <a:chOff x="5879280" y="2172409"/>
            <a:chExt cx="746763" cy="1466127"/>
          </a:xfrm>
        </p:grpSpPr>
        <p:sp>
          <p:nvSpPr>
            <p:cNvPr id="93" name="Flowchart: Document 92">
              <a:extLst>
                <a:ext uri="{FF2B5EF4-FFF2-40B4-BE49-F238E27FC236}">
                  <a16:creationId xmlns:a16="http://schemas.microsoft.com/office/drawing/2014/main" id="{9C620673-4DE9-4B91-A9F2-E37593FBF4D1}"/>
                </a:ext>
              </a:extLst>
            </p:cNvPr>
            <p:cNvSpPr/>
            <p:nvPr/>
          </p:nvSpPr>
          <p:spPr>
            <a:xfrm>
              <a:off x="5879280" y="2365150"/>
              <a:ext cx="746763" cy="1273386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800" kern="0" dirty="0">
                  <a:latin typeface="Arial"/>
                </a:rPr>
                <a:t>wordsEn.txt</a:t>
              </a:r>
              <a:br>
                <a:rPr lang="en-US" sz="800" kern="0" dirty="0">
                  <a:latin typeface="Arial"/>
                </a:rPr>
              </a:br>
              <a:r>
                <a:rPr lang="en-US" sz="800" kern="0" dirty="0">
                  <a:latin typeface="Arial"/>
                </a:rPr>
                <a:t>100,000+</a:t>
              </a:r>
            </a:p>
            <a:p>
              <a:pPr algn="ctr" defTabSz="914400"/>
              <a:r>
                <a:rPr lang="en-US" sz="800" kern="0" dirty="0">
                  <a:latin typeface="Arial"/>
                </a:rPr>
                <a:t>English words</a:t>
              </a:r>
              <a:br>
                <a:rPr lang="en-US" sz="800" kern="0" dirty="0">
                  <a:latin typeface="Arial"/>
                </a:rPr>
              </a:br>
              <a:endParaRPr lang="en-US" sz="800" kern="0" dirty="0">
                <a:latin typeface="Arial"/>
              </a:endParaRPr>
            </a:p>
            <a:p>
              <a:pPr algn="ctr"/>
              <a:r>
                <a:rPr lang="en-US" sz="800" i="1" kern="0" dirty="0">
                  <a:latin typeface="Arial"/>
                </a:rPr>
                <a:t>aardvark</a:t>
              </a:r>
            </a:p>
            <a:p>
              <a:pPr algn="ctr"/>
              <a:r>
                <a:rPr lang="en-US" sz="800" i="1" kern="0" dirty="0">
                  <a:latin typeface="Arial"/>
                </a:rPr>
                <a:t>… </a:t>
              </a:r>
            </a:p>
            <a:p>
              <a:pPr algn="ctr"/>
              <a:r>
                <a:rPr lang="en-US" sz="800" i="1" kern="0" dirty="0">
                  <a:latin typeface="Arial"/>
                </a:rPr>
                <a:t>zymurgy</a:t>
              </a:r>
            </a:p>
          </p:txBody>
        </p:sp>
        <p:sp>
          <p:nvSpPr>
            <p:cNvPr id="693" name="TextBox 692">
              <a:extLst>
                <a:ext uri="{FF2B5EF4-FFF2-40B4-BE49-F238E27FC236}">
                  <a16:creationId xmlns:a16="http://schemas.microsoft.com/office/drawing/2014/main" id="{1B0FBBD9-D5CF-48D1-A1BA-7787413AC3AE}"/>
                </a:ext>
              </a:extLst>
            </p:cNvPr>
            <p:cNvSpPr txBox="1"/>
            <p:nvPr/>
          </p:nvSpPr>
          <p:spPr>
            <a:xfrm>
              <a:off x="5895082" y="2172409"/>
              <a:ext cx="724899" cy="21544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>
                <a:defRPr sz="800" kern="0">
                  <a:latin typeface="Arial"/>
                </a:defRPr>
              </a:lvl1pPr>
            </a:lstStyle>
            <a:p>
              <a:pPr algn="ctr"/>
              <a:r>
                <a:rPr lang="en-US" b="1" dirty="0"/>
                <a:t>Word List</a:t>
              </a:r>
            </a:p>
          </p:txBody>
        </p:sp>
      </p:grpSp>
      <p:grpSp>
        <p:nvGrpSpPr>
          <p:cNvPr id="732" name="Group 731">
            <a:extLst>
              <a:ext uri="{FF2B5EF4-FFF2-40B4-BE49-F238E27FC236}">
                <a16:creationId xmlns:a16="http://schemas.microsoft.com/office/drawing/2014/main" id="{C1A2325B-08E9-4CA7-ACA1-AD3CA7233D95}"/>
              </a:ext>
            </a:extLst>
          </p:cNvPr>
          <p:cNvGrpSpPr/>
          <p:nvPr/>
        </p:nvGrpSpPr>
        <p:grpSpPr>
          <a:xfrm>
            <a:off x="6704102" y="1611859"/>
            <a:ext cx="1216203" cy="925864"/>
            <a:chOff x="6212482" y="5977164"/>
            <a:chExt cx="1216203" cy="925864"/>
          </a:xfrm>
        </p:grpSpPr>
        <p:sp>
          <p:nvSpPr>
            <p:cNvPr id="730" name="Flowchart: Internal Storage 729">
              <a:extLst>
                <a:ext uri="{FF2B5EF4-FFF2-40B4-BE49-F238E27FC236}">
                  <a16:creationId xmlns:a16="http://schemas.microsoft.com/office/drawing/2014/main" id="{E80E1DDD-A0EF-4366-8E7B-DD1CCAF1BD7D}"/>
                </a:ext>
              </a:extLst>
            </p:cNvPr>
            <p:cNvSpPr/>
            <p:nvPr/>
          </p:nvSpPr>
          <p:spPr>
            <a:xfrm>
              <a:off x="6379541" y="6152731"/>
              <a:ext cx="882084" cy="750297"/>
            </a:xfrm>
            <a:prstGeom prst="flowChartInternalStora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br>
                <a:rPr lang="en-US" sz="800" kern="0" dirty="0">
                  <a:latin typeface="Arial"/>
                </a:rPr>
              </a:br>
              <a:br>
                <a:rPr lang="en-US" sz="800" kern="0" dirty="0">
                  <a:latin typeface="Arial"/>
                </a:rPr>
              </a:br>
              <a:r>
                <a:rPr lang="en-US" sz="800" kern="0" dirty="0">
                  <a:latin typeface="Arial"/>
                </a:rPr>
                <a:t>33 common words “the”, “be”, “are”, “is”, …</a:t>
              </a:r>
            </a:p>
            <a:p>
              <a:pPr algn="ctr" defTabSz="914400"/>
              <a:endParaRPr lang="en-US" sz="800" kern="0" dirty="0">
                <a:latin typeface="Arial"/>
              </a:endParaRPr>
            </a:p>
          </p:txBody>
        </p:sp>
        <p:sp>
          <p:nvSpPr>
            <p:cNvPr id="731" name="TextBox 730">
              <a:extLst>
                <a:ext uri="{FF2B5EF4-FFF2-40B4-BE49-F238E27FC236}">
                  <a16:creationId xmlns:a16="http://schemas.microsoft.com/office/drawing/2014/main" id="{B80FA888-DFDF-45D8-B920-9A83D565FBC1}"/>
                </a:ext>
              </a:extLst>
            </p:cNvPr>
            <p:cNvSpPr txBox="1"/>
            <p:nvPr/>
          </p:nvSpPr>
          <p:spPr>
            <a:xfrm>
              <a:off x="6212482" y="5977164"/>
              <a:ext cx="1216203" cy="21544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>
                <a:defRPr sz="800" kern="0">
                  <a:latin typeface="Arial"/>
                </a:defRPr>
              </a:lvl1pPr>
            </a:lstStyle>
            <a:p>
              <a:pPr algn="ctr"/>
              <a:r>
                <a:rPr lang="en-US" b="1" dirty="0"/>
                <a:t>Common Words</a:t>
              </a:r>
            </a:p>
          </p:txBody>
        </p: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162AF806-1AF1-4700-9E58-78C0B3742D65}"/>
              </a:ext>
            </a:extLst>
          </p:cNvPr>
          <p:cNvSpPr txBox="1"/>
          <p:nvPr/>
        </p:nvSpPr>
        <p:spPr>
          <a:xfrm>
            <a:off x="3450168" y="3028211"/>
            <a:ext cx="7106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i="1" kern="0" dirty="0">
                <a:latin typeface="Arial"/>
              </a:rPr>
              <a:t>the: 23</a:t>
            </a:r>
          </a:p>
          <a:p>
            <a:r>
              <a:rPr lang="en-US" sz="900" i="1" kern="0" dirty="0">
                <a:latin typeface="Arial"/>
              </a:rPr>
              <a:t>quick: 13</a:t>
            </a:r>
          </a:p>
          <a:p>
            <a:r>
              <a:rPr lang="en-US" sz="900" i="1" kern="0" dirty="0">
                <a:latin typeface="Arial"/>
              </a:rPr>
              <a:t>brown: 15</a:t>
            </a:r>
          </a:p>
          <a:p>
            <a:r>
              <a:rPr lang="en-US" sz="900" i="1" kern="0" dirty="0">
                <a:latin typeface="Arial"/>
              </a:rPr>
              <a:t>fox: 11</a:t>
            </a:r>
          </a:p>
          <a:p>
            <a:r>
              <a:rPr lang="en-US" sz="900" i="1" kern="0" dirty="0">
                <a:latin typeface="Arial"/>
              </a:rPr>
              <a:t>jumped: 9</a:t>
            </a:r>
          </a:p>
          <a:p>
            <a:r>
              <a:rPr lang="en-US" sz="900" i="1" kern="0" dirty="0">
                <a:latin typeface="Arial"/>
              </a:rPr>
              <a:t>over: 8</a:t>
            </a:r>
          </a:p>
          <a:p>
            <a:r>
              <a:rPr lang="en-US" sz="900" i="1" kern="0" dirty="0">
                <a:latin typeface="Arial"/>
              </a:rPr>
              <a:t>lazy: 7</a:t>
            </a:r>
          </a:p>
          <a:p>
            <a:r>
              <a:rPr lang="en-US" sz="900" i="1" kern="0" dirty="0">
                <a:latin typeface="Arial"/>
              </a:rPr>
              <a:t>…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B3E4ACE1-5FD4-457C-9132-08B059DC8D12}"/>
              </a:ext>
            </a:extLst>
          </p:cNvPr>
          <p:cNvSpPr txBox="1"/>
          <p:nvPr/>
        </p:nvSpPr>
        <p:spPr>
          <a:xfrm>
            <a:off x="5175430" y="3028211"/>
            <a:ext cx="70419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i="1" kern="0" dirty="0">
                <a:latin typeface="Arial"/>
              </a:rPr>
              <a:t>the: 23</a:t>
            </a:r>
          </a:p>
          <a:p>
            <a:r>
              <a:rPr lang="en-US" sz="900" i="1" kern="0" dirty="0">
                <a:latin typeface="Arial"/>
              </a:rPr>
              <a:t>brown: 15</a:t>
            </a:r>
          </a:p>
          <a:p>
            <a:r>
              <a:rPr lang="en-US" sz="900" i="1" kern="0" dirty="0">
                <a:latin typeface="Arial"/>
              </a:rPr>
              <a:t>quick: 13</a:t>
            </a:r>
          </a:p>
          <a:p>
            <a:r>
              <a:rPr lang="en-US" sz="900" i="1" kern="0" dirty="0">
                <a:latin typeface="Arial"/>
              </a:rPr>
              <a:t>fox: 11</a:t>
            </a:r>
            <a:br>
              <a:rPr lang="en-US" sz="900" i="1" kern="0" dirty="0">
                <a:latin typeface="Arial"/>
              </a:rPr>
            </a:br>
            <a:r>
              <a:rPr lang="en-US" sz="900" i="1" kern="0" dirty="0">
                <a:latin typeface="Arial"/>
              </a:rPr>
              <a:t>…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B817F7C0-6A68-4BF1-9F45-D5104E2C6F8D}"/>
              </a:ext>
            </a:extLst>
          </p:cNvPr>
          <p:cNvSpPr txBox="1"/>
          <p:nvPr/>
        </p:nvSpPr>
        <p:spPr>
          <a:xfrm>
            <a:off x="6894195" y="3028211"/>
            <a:ext cx="7106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i="1" strike="sngStrike" kern="0" dirty="0">
                <a:latin typeface="Arial"/>
              </a:rPr>
              <a:t>the: 23</a:t>
            </a:r>
          </a:p>
          <a:p>
            <a:r>
              <a:rPr lang="en-US" sz="900" i="1" kern="0" dirty="0">
                <a:latin typeface="Arial"/>
              </a:rPr>
              <a:t>brown: 15</a:t>
            </a:r>
          </a:p>
          <a:p>
            <a:r>
              <a:rPr lang="en-US" sz="900" i="1" kern="0" dirty="0">
                <a:latin typeface="Arial"/>
              </a:rPr>
              <a:t>quick: 13</a:t>
            </a:r>
          </a:p>
          <a:p>
            <a:r>
              <a:rPr lang="en-US" sz="900" i="1" kern="0" dirty="0">
                <a:latin typeface="Arial"/>
              </a:rPr>
              <a:t>fox: 11,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8054EF09-1F40-4DEE-8402-0BE0047D3A7B}"/>
              </a:ext>
            </a:extLst>
          </p:cNvPr>
          <p:cNvSpPr txBox="1"/>
          <p:nvPr/>
        </p:nvSpPr>
        <p:spPr>
          <a:xfrm>
            <a:off x="1754073" y="3204184"/>
            <a:ext cx="72649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i="1" kern="0" dirty="0">
                <a:latin typeface="Arial"/>
              </a:rPr>
              <a:t>The quick brown fox jumped over the lazy dog…</a:t>
            </a: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BD32683C-BEAA-4355-9D2C-2B69363C28C3}"/>
              </a:ext>
            </a:extLst>
          </p:cNvPr>
          <p:cNvSpPr txBox="1"/>
          <p:nvPr/>
        </p:nvSpPr>
        <p:spPr>
          <a:xfrm>
            <a:off x="990600" y="3328890"/>
            <a:ext cx="698681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>
              <a:defRPr sz="800" kern="0">
                <a:latin typeface="Arial"/>
              </a:defRPr>
            </a:lvl1pPr>
          </a:lstStyle>
          <a:p>
            <a:pPr algn="ctr"/>
            <a:r>
              <a:rPr lang="en-US" b="1" dirty="0"/>
              <a:t>Read all </a:t>
            </a:r>
            <a:br>
              <a:rPr lang="en-US" b="1" dirty="0"/>
            </a:br>
            <a:r>
              <a:rPr lang="en-US" b="1" dirty="0"/>
              <a:t>words </a:t>
            </a:r>
            <a:br>
              <a:rPr lang="en-US" b="1" dirty="0"/>
            </a:br>
            <a:r>
              <a:rPr lang="en-US" b="1" dirty="0"/>
              <a:t>in from the manuscript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839BE-92CD-49B9-975E-3ABB022721AC}"/>
              </a:ext>
            </a:extLst>
          </p:cNvPr>
          <p:cNvGrpSpPr/>
          <p:nvPr/>
        </p:nvGrpSpPr>
        <p:grpSpPr>
          <a:xfrm>
            <a:off x="1775959" y="1787448"/>
            <a:ext cx="724899" cy="827332"/>
            <a:chOff x="5717394" y="1779898"/>
            <a:chExt cx="724899" cy="827332"/>
          </a:xfrm>
        </p:grpSpPr>
        <p:sp>
          <p:nvSpPr>
            <p:cNvPr id="145" name="Flowchart: Document 144">
              <a:extLst>
                <a:ext uri="{FF2B5EF4-FFF2-40B4-BE49-F238E27FC236}">
                  <a16:creationId xmlns:a16="http://schemas.microsoft.com/office/drawing/2014/main" id="{FB17E496-F8CD-421E-B630-DC23B16D5E59}"/>
                </a:ext>
              </a:extLst>
            </p:cNvPr>
            <p:cNvSpPr/>
            <p:nvPr/>
          </p:nvSpPr>
          <p:spPr>
            <a:xfrm>
              <a:off x="5723439" y="1984678"/>
              <a:ext cx="698334" cy="622552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800" kern="0" dirty="0">
                  <a:latin typeface="Arial"/>
                </a:rPr>
                <a:t>Manuscript</a:t>
              </a:r>
            </a:p>
          </p:txBody>
        </p:sp>
        <p:sp>
          <p:nvSpPr>
            <p:cNvPr id="689" name="TextBox 688">
              <a:extLst>
                <a:ext uri="{FF2B5EF4-FFF2-40B4-BE49-F238E27FC236}">
                  <a16:creationId xmlns:a16="http://schemas.microsoft.com/office/drawing/2014/main" id="{C24A11C8-1621-4708-B339-E989BF52EBBD}"/>
                </a:ext>
              </a:extLst>
            </p:cNvPr>
            <p:cNvSpPr txBox="1"/>
            <p:nvPr/>
          </p:nvSpPr>
          <p:spPr>
            <a:xfrm>
              <a:off x="5717394" y="1779898"/>
              <a:ext cx="724899" cy="21544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>
                <a:defRPr sz="800" kern="0">
                  <a:latin typeface="Arial"/>
                </a:defRPr>
              </a:lvl1pPr>
            </a:lstStyle>
            <a:p>
              <a:pPr algn="ctr"/>
              <a:r>
                <a:rPr lang="en-US" b="1" dirty="0"/>
                <a:t>Input File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002835D-CF37-4110-8E4D-E247C9CC6A3C}"/>
              </a:ext>
            </a:extLst>
          </p:cNvPr>
          <p:cNvSpPr txBox="1"/>
          <p:nvPr/>
        </p:nvSpPr>
        <p:spPr>
          <a:xfrm>
            <a:off x="2743200" y="3192942"/>
            <a:ext cx="658094" cy="738664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defRPr sz="800" kern="0">
                <a:latin typeface="Arial"/>
              </a:defRPr>
            </a:lvl1pPr>
          </a:lstStyle>
          <a:p>
            <a:pPr algn="ctr"/>
            <a:r>
              <a:rPr lang="en-US" b="1" dirty="0"/>
              <a:t>If a manuscript word appears in the word list, then count it.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EDB75A-DE64-4438-B1A6-88E4447F384A}"/>
              </a:ext>
            </a:extLst>
          </p:cNvPr>
          <p:cNvSpPr txBox="1"/>
          <p:nvPr/>
        </p:nvSpPr>
        <p:spPr>
          <a:xfrm>
            <a:off x="4495800" y="3120143"/>
            <a:ext cx="627169" cy="984885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defRPr sz="800" kern="0">
                <a:latin typeface="Arial"/>
              </a:defRPr>
            </a:lvl1pPr>
          </a:lstStyle>
          <a:p>
            <a:pPr algn="ctr"/>
            <a:r>
              <a:rPr lang="en-US" b="1" dirty="0"/>
              <a:t>After all manuscript words are counted, keep just </a:t>
            </a:r>
            <a:br>
              <a:rPr lang="en-US" b="1" dirty="0"/>
            </a:br>
            <a:r>
              <a:rPr lang="en-US" b="1" dirty="0"/>
              <a:t>the 50</a:t>
            </a:r>
          </a:p>
          <a:p>
            <a:pPr algn="ctr"/>
            <a:r>
              <a:rPr lang="en-US" b="1" dirty="0"/>
              <a:t>most frequent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AAEED0-CA84-4101-B782-5D15EB60FCCE}"/>
              </a:ext>
            </a:extLst>
          </p:cNvPr>
          <p:cNvSpPr txBox="1"/>
          <p:nvPr/>
        </p:nvSpPr>
        <p:spPr>
          <a:xfrm>
            <a:off x="6120653" y="3390445"/>
            <a:ext cx="741159" cy="369332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defRPr sz="800" kern="0">
                <a:latin typeface="Arial"/>
              </a:defRPr>
            </a:lvl1pPr>
          </a:lstStyle>
          <a:p>
            <a:pPr algn="ctr"/>
            <a:r>
              <a:rPr lang="en-US" b="1" dirty="0"/>
              <a:t>Strip</a:t>
            </a:r>
            <a:br>
              <a:rPr lang="en-US" b="1" dirty="0"/>
            </a:br>
            <a:r>
              <a:rPr lang="en-US" b="1" dirty="0"/>
              <a:t> common words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98F453-DB06-47C6-B742-CD3D6FBC5110}"/>
              </a:ext>
            </a:extLst>
          </p:cNvPr>
          <p:cNvGrpSpPr/>
          <p:nvPr/>
        </p:nvGrpSpPr>
        <p:grpSpPr>
          <a:xfrm>
            <a:off x="3548708" y="2440574"/>
            <a:ext cx="609600" cy="646331"/>
            <a:chOff x="3365079" y="4186174"/>
            <a:chExt cx="609600" cy="64633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195E46A-D389-4DCC-8BEB-71E578C27329}"/>
                </a:ext>
              </a:extLst>
            </p:cNvPr>
            <p:cNvSpPr/>
            <p:nvPr/>
          </p:nvSpPr>
          <p:spPr>
            <a:xfrm>
              <a:off x="3509259" y="4355691"/>
              <a:ext cx="319988" cy="319988"/>
            </a:xfrm>
            <a:prstGeom prst="ellipse">
              <a:avLst/>
            </a:prstGeom>
            <a:solidFill>
              <a:srgbClr val="BFBFBF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239A3B-4282-468A-95DC-A2E21F61ED65}"/>
                </a:ext>
              </a:extLst>
            </p:cNvPr>
            <p:cNvSpPr txBox="1"/>
            <p:nvPr/>
          </p:nvSpPr>
          <p:spPr>
            <a:xfrm>
              <a:off x="3365079" y="4186174"/>
              <a:ext cx="6096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sz="3600" b="1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2BCE906-3020-42B1-AD32-FBBF158B6784}"/>
              </a:ext>
            </a:extLst>
          </p:cNvPr>
          <p:cNvSpPr txBox="1"/>
          <p:nvPr/>
        </p:nvSpPr>
        <p:spPr>
          <a:xfrm>
            <a:off x="5284658" y="2559398"/>
            <a:ext cx="5334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/>
            <a:r>
              <a:rPr lang="en-US" sz="11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A6A9A99-3A70-46B7-9745-A633F9726432}"/>
              </a:ext>
            </a:extLst>
          </p:cNvPr>
          <p:cNvGrpSpPr/>
          <p:nvPr/>
        </p:nvGrpSpPr>
        <p:grpSpPr>
          <a:xfrm>
            <a:off x="6985669" y="2399346"/>
            <a:ext cx="609600" cy="646331"/>
            <a:chOff x="3357583" y="4144946"/>
            <a:chExt cx="609600" cy="646331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ED6DC45-6D1F-4030-8595-9B7434A94B17}"/>
                </a:ext>
              </a:extLst>
            </p:cNvPr>
            <p:cNvSpPr/>
            <p:nvPr/>
          </p:nvSpPr>
          <p:spPr>
            <a:xfrm>
              <a:off x="3509259" y="4355691"/>
              <a:ext cx="319988" cy="319988"/>
            </a:xfrm>
            <a:prstGeom prst="ellipse">
              <a:avLst/>
            </a:prstGeom>
            <a:solidFill>
              <a:srgbClr val="BFBFBF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26931C0-FFC6-4748-A4DE-0CED9A8E4D97}"/>
                </a:ext>
              </a:extLst>
            </p:cNvPr>
            <p:cNvSpPr txBox="1"/>
            <p:nvPr/>
          </p:nvSpPr>
          <p:spPr>
            <a:xfrm>
              <a:off x="3357583" y="4144946"/>
              <a:ext cx="6096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sz="3600" b="1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C937A1-AA3A-4BBE-850E-F71E60321739}"/>
              </a:ext>
            </a:extLst>
          </p:cNvPr>
          <p:cNvGrpSpPr/>
          <p:nvPr/>
        </p:nvGrpSpPr>
        <p:grpSpPr>
          <a:xfrm>
            <a:off x="5286785" y="2585575"/>
            <a:ext cx="533400" cy="344504"/>
            <a:chOff x="5720663" y="4834429"/>
            <a:chExt cx="533400" cy="344504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75EBF31-D7F8-4964-8F48-1FF440F1552A}"/>
                </a:ext>
              </a:extLst>
            </p:cNvPr>
            <p:cNvSpPr/>
            <p:nvPr/>
          </p:nvSpPr>
          <p:spPr>
            <a:xfrm>
              <a:off x="5826473" y="4858945"/>
              <a:ext cx="319988" cy="319988"/>
            </a:xfrm>
            <a:prstGeom prst="ellipse">
              <a:avLst/>
            </a:prstGeom>
            <a:solidFill>
              <a:srgbClr val="BFBFBF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0" name="Partial Circle 29">
              <a:extLst>
                <a:ext uri="{FF2B5EF4-FFF2-40B4-BE49-F238E27FC236}">
                  <a16:creationId xmlns:a16="http://schemas.microsoft.com/office/drawing/2014/main" id="{213D3CFD-F695-465C-9FAB-DF031A6AF54D}"/>
                </a:ext>
              </a:extLst>
            </p:cNvPr>
            <p:cNvSpPr/>
            <p:nvPr/>
          </p:nvSpPr>
          <p:spPr>
            <a:xfrm rot="10800000">
              <a:off x="5858502" y="4892806"/>
              <a:ext cx="259244" cy="259244"/>
            </a:xfrm>
            <a:prstGeom prst="pie">
              <a:avLst>
                <a:gd name="adj1" fmla="val 0"/>
                <a:gd name="adj2" fmla="val 10767265"/>
              </a:avLst>
            </a:prstGeom>
            <a:solidFill>
              <a:schemeClr val="bg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7777EC4-87CD-4C59-9136-DEC222477762}"/>
                </a:ext>
              </a:extLst>
            </p:cNvPr>
            <p:cNvSpPr txBox="1"/>
            <p:nvPr/>
          </p:nvSpPr>
          <p:spPr>
            <a:xfrm>
              <a:off x="5720663" y="4834429"/>
              <a:ext cx="5334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sz="1100" b="1" kern="0" dirty="0">
                  <a:solidFill>
                    <a:srgbClr val="BFBF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385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9A0AAB-309F-4533-BB3D-961111E2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96312C-D008-483F-975F-9EC6B83F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WordCount Program Flowchart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CEB21B47-9D4F-4E4B-94F6-C3FED87CD75B}"/>
              </a:ext>
            </a:extLst>
          </p:cNvPr>
          <p:cNvSpPr/>
          <p:nvPr/>
        </p:nvSpPr>
        <p:spPr>
          <a:xfrm>
            <a:off x="768434" y="2404950"/>
            <a:ext cx="1143001" cy="681652"/>
          </a:xfrm>
          <a:prstGeom prst="diamond">
            <a:avLst/>
          </a:prstGeom>
          <a:solidFill>
            <a:srgbClr val="F8F8F8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000" kern="0" dirty="0">
                <a:latin typeface="Arial"/>
              </a:rPr>
              <a:t>Valid file?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939E9EE-75D1-40A2-891A-2E38095633CE}"/>
              </a:ext>
            </a:extLst>
          </p:cNvPr>
          <p:cNvSpPr/>
          <p:nvPr/>
        </p:nvSpPr>
        <p:spPr>
          <a:xfrm>
            <a:off x="3568073" y="2434047"/>
            <a:ext cx="1620564" cy="739112"/>
          </a:xfrm>
          <a:prstGeom prst="diamond">
            <a:avLst/>
          </a:prstGeom>
          <a:solidFill>
            <a:srgbClr val="F8F8F8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000" kern="0" dirty="0">
                <a:latin typeface="Arial"/>
              </a:rPr>
              <a:t>Manuscript word in the word list?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8C2B60A-518F-45F5-A7EE-6097F88932FE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flipV="1">
            <a:off x="1911435" y="1877133"/>
            <a:ext cx="71707" cy="868643"/>
          </a:xfrm>
          <a:prstGeom prst="curvedConnector3">
            <a:avLst>
              <a:gd name="adj1" fmla="val 418797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D25E6FAE-2BF7-418F-972B-B6D095703F23}"/>
              </a:ext>
            </a:extLst>
          </p:cNvPr>
          <p:cNvSpPr/>
          <p:nvPr/>
        </p:nvSpPr>
        <p:spPr>
          <a:xfrm>
            <a:off x="3457745" y="3343735"/>
            <a:ext cx="1841221" cy="294285"/>
          </a:xfrm>
          <a:prstGeom prst="flowChartProcess">
            <a:avLst/>
          </a:prstGeom>
          <a:solidFill>
            <a:srgbClr val="F8F8F8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000" kern="0" dirty="0">
                <a:latin typeface="Arial"/>
              </a:rPr>
              <a:t>Increase count of this word</a:t>
            </a:r>
          </a:p>
        </p:txBody>
      </p:sp>
      <p:sp>
        <p:nvSpPr>
          <p:cNvPr id="73" name="Rectangle: Top Corners Snipped 72">
            <a:extLst>
              <a:ext uri="{FF2B5EF4-FFF2-40B4-BE49-F238E27FC236}">
                <a16:creationId xmlns:a16="http://schemas.microsoft.com/office/drawing/2014/main" id="{0878FF83-C84D-474C-BB60-E61EFDEB3B73}"/>
              </a:ext>
            </a:extLst>
          </p:cNvPr>
          <p:cNvSpPr/>
          <p:nvPr/>
        </p:nvSpPr>
        <p:spPr>
          <a:xfrm>
            <a:off x="3457744" y="1487057"/>
            <a:ext cx="1841222" cy="228834"/>
          </a:xfrm>
          <a:prstGeom prst="snip2SameRect">
            <a:avLst>
              <a:gd name="adj1" fmla="val 32135"/>
              <a:gd name="adj2" fmla="val 0"/>
            </a:avLst>
          </a:prstGeom>
          <a:solidFill>
            <a:srgbClr val="F8F8F8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000" kern="0" dirty="0">
                <a:latin typeface="Arial"/>
              </a:rPr>
              <a:t>Loop</a:t>
            </a:r>
          </a:p>
        </p:txBody>
      </p:sp>
      <p:sp>
        <p:nvSpPr>
          <p:cNvPr id="142" name="Rectangle: Top Corners Snipped 141">
            <a:extLst>
              <a:ext uri="{FF2B5EF4-FFF2-40B4-BE49-F238E27FC236}">
                <a16:creationId xmlns:a16="http://schemas.microsoft.com/office/drawing/2014/main" id="{0BEE1B45-D6BD-44DD-B915-8F061D545F4E}"/>
              </a:ext>
            </a:extLst>
          </p:cNvPr>
          <p:cNvSpPr/>
          <p:nvPr/>
        </p:nvSpPr>
        <p:spPr>
          <a:xfrm>
            <a:off x="3457744" y="3788562"/>
            <a:ext cx="1841222" cy="285945"/>
          </a:xfrm>
          <a:prstGeom prst="snip2SameRect">
            <a:avLst>
              <a:gd name="adj1" fmla="val 0"/>
              <a:gd name="adj2" fmla="val 29834"/>
            </a:avLst>
          </a:prstGeom>
          <a:solidFill>
            <a:srgbClr val="F8F8F8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000" kern="0" dirty="0">
                <a:latin typeface="Arial"/>
              </a:rPr>
              <a:t>End of Loop</a:t>
            </a:r>
          </a:p>
        </p:txBody>
      </p:sp>
      <p:sp>
        <p:nvSpPr>
          <p:cNvPr id="149" name="Flowchart: Process 148">
            <a:extLst>
              <a:ext uri="{FF2B5EF4-FFF2-40B4-BE49-F238E27FC236}">
                <a16:creationId xmlns:a16="http://schemas.microsoft.com/office/drawing/2014/main" id="{5C424379-2875-4348-98E5-413D168A098D}"/>
              </a:ext>
            </a:extLst>
          </p:cNvPr>
          <p:cNvSpPr/>
          <p:nvPr/>
        </p:nvSpPr>
        <p:spPr>
          <a:xfrm>
            <a:off x="3457745" y="1868098"/>
            <a:ext cx="1841220" cy="424194"/>
          </a:xfrm>
          <a:prstGeom prst="flowChartProcess">
            <a:avLst/>
          </a:prstGeom>
          <a:solidFill>
            <a:srgbClr val="F8F8F8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000" kern="0" dirty="0">
                <a:latin typeface="Arial"/>
              </a:rPr>
              <a:t>Get next word </a:t>
            </a:r>
            <a:br>
              <a:rPr lang="en-US" sz="1000" kern="0" dirty="0">
                <a:latin typeface="Arial"/>
              </a:rPr>
            </a:br>
            <a:r>
              <a:rPr lang="en-US" sz="1000" kern="0" dirty="0">
                <a:latin typeface="Arial"/>
              </a:rPr>
              <a:t>from manuscript words</a:t>
            </a:r>
          </a:p>
        </p:txBody>
      </p:sp>
      <p:cxnSp>
        <p:nvCxnSpPr>
          <p:cNvPr id="169" name="Connector: Elbow 16">
            <a:extLst>
              <a:ext uri="{FF2B5EF4-FFF2-40B4-BE49-F238E27FC236}">
                <a16:creationId xmlns:a16="http://schemas.microsoft.com/office/drawing/2014/main" id="{63F3C426-7959-4BB5-92A8-F32311E67D8D}"/>
              </a:ext>
            </a:extLst>
          </p:cNvPr>
          <p:cNvCxnSpPr>
            <a:cxnSpLocks/>
            <a:stCxn id="142" idx="0"/>
            <a:endCxn id="73" idx="0"/>
          </p:cNvCxnSpPr>
          <p:nvPr/>
        </p:nvCxnSpPr>
        <p:spPr>
          <a:xfrm flipV="1">
            <a:off x="5298966" y="1601474"/>
            <a:ext cx="12700" cy="233006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Flowchart: Process 194">
            <a:extLst>
              <a:ext uri="{FF2B5EF4-FFF2-40B4-BE49-F238E27FC236}">
                <a16:creationId xmlns:a16="http://schemas.microsoft.com/office/drawing/2014/main" id="{61C69803-9B3F-4A75-A82C-7EDFEF7AF7CA}"/>
              </a:ext>
            </a:extLst>
          </p:cNvPr>
          <p:cNvSpPr/>
          <p:nvPr/>
        </p:nvSpPr>
        <p:spPr>
          <a:xfrm>
            <a:off x="702855" y="3377451"/>
            <a:ext cx="1274159" cy="750305"/>
          </a:xfrm>
          <a:prstGeom prst="flowChartProcess">
            <a:avLst/>
          </a:prstGeom>
          <a:solidFill>
            <a:srgbClr val="F8F8F8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000" kern="0" dirty="0">
                <a:latin typeface="Arial"/>
              </a:rPr>
              <a:t>Read manuscript and make a list of all manuscript words</a:t>
            </a:r>
          </a:p>
        </p:txBody>
      </p:sp>
      <p:cxnSp>
        <p:nvCxnSpPr>
          <p:cNvPr id="219" name="Connector: Elbow 16">
            <a:extLst>
              <a:ext uri="{FF2B5EF4-FFF2-40B4-BE49-F238E27FC236}">
                <a16:creationId xmlns:a16="http://schemas.microsoft.com/office/drawing/2014/main" id="{37F36B4D-4080-4744-A9D4-4E5FDA68EF7C}"/>
              </a:ext>
            </a:extLst>
          </p:cNvPr>
          <p:cNvCxnSpPr>
            <a:cxnSpLocks/>
            <a:stCxn id="6" idx="1"/>
            <a:endCxn id="142" idx="2"/>
          </p:cNvCxnSpPr>
          <p:nvPr/>
        </p:nvCxnSpPr>
        <p:spPr>
          <a:xfrm rot="10800000" flipV="1">
            <a:off x="3457745" y="2803603"/>
            <a:ext cx="110329" cy="1127932"/>
          </a:xfrm>
          <a:prstGeom prst="curvedConnector3">
            <a:avLst>
              <a:gd name="adj1" fmla="val 361545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Diamond 257">
            <a:extLst>
              <a:ext uri="{FF2B5EF4-FFF2-40B4-BE49-F238E27FC236}">
                <a16:creationId xmlns:a16="http://schemas.microsoft.com/office/drawing/2014/main" id="{92A6B30A-0986-486B-BAE6-EFAA15A707E7}"/>
              </a:ext>
            </a:extLst>
          </p:cNvPr>
          <p:cNvSpPr/>
          <p:nvPr/>
        </p:nvSpPr>
        <p:spPr>
          <a:xfrm>
            <a:off x="3568073" y="4867471"/>
            <a:ext cx="1620564" cy="616315"/>
          </a:xfrm>
          <a:prstGeom prst="diamond">
            <a:avLst/>
          </a:prstGeom>
          <a:solidFill>
            <a:srgbClr val="F8F8F8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000" kern="0" dirty="0">
                <a:latin typeface="Arial"/>
              </a:rPr>
              <a:t>Strip common words?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12C55A0-E28B-435D-BCDD-EA4DFEC8F998}"/>
              </a:ext>
            </a:extLst>
          </p:cNvPr>
          <p:cNvSpPr txBox="1"/>
          <p:nvPr/>
        </p:nvSpPr>
        <p:spPr>
          <a:xfrm>
            <a:off x="4027543" y="5405057"/>
            <a:ext cx="4171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kern="0" dirty="0">
                <a:latin typeface="Arial"/>
              </a:rPr>
              <a:t>yes</a:t>
            </a:r>
            <a:endParaRPr lang="en-US" sz="8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0A105856-272D-441E-AC01-E406D764F49E}"/>
              </a:ext>
            </a:extLst>
          </p:cNvPr>
          <p:cNvSpPr txBox="1"/>
          <p:nvPr/>
        </p:nvSpPr>
        <p:spPr>
          <a:xfrm>
            <a:off x="3377860" y="5155680"/>
            <a:ext cx="40884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kern="0" dirty="0">
                <a:latin typeface="Arial"/>
              </a:rPr>
              <a:t>no</a:t>
            </a:r>
            <a:endParaRPr lang="en-US" sz="8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66611348-AC2A-4148-8F7E-9B255B7E8AA4}"/>
              </a:ext>
            </a:extLst>
          </p:cNvPr>
          <p:cNvSpPr txBox="1"/>
          <p:nvPr/>
        </p:nvSpPr>
        <p:spPr>
          <a:xfrm>
            <a:off x="1271308" y="3013745"/>
            <a:ext cx="4171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800" kern="0">
                <a:latin typeface="Arial"/>
              </a:defRPr>
            </a:lvl1pPr>
          </a:lstStyle>
          <a:p>
            <a:r>
              <a:rPr lang="en-US" dirty="0"/>
              <a:t>yes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15A5794E-E5E8-40BC-AB4B-2C12B064408E}"/>
              </a:ext>
            </a:extLst>
          </p:cNvPr>
          <p:cNvSpPr txBox="1"/>
          <p:nvPr/>
        </p:nvSpPr>
        <p:spPr>
          <a:xfrm>
            <a:off x="5219147" y="3581970"/>
            <a:ext cx="583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800" kern="0">
                <a:latin typeface="Arial"/>
              </a:defRPr>
            </a:lvl1pPr>
          </a:lstStyle>
          <a:p>
            <a:pPr algn="r"/>
            <a:r>
              <a:rPr lang="en-US" dirty="0"/>
              <a:t>More </a:t>
            </a:r>
            <a:br>
              <a:rPr lang="en-US" dirty="0"/>
            </a:br>
            <a:r>
              <a:rPr lang="en-US" dirty="0"/>
              <a:t>words </a:t>
            </a:r>
          </a:p>
          <a:p>
            <a:pPr algn="r"/>
            <a:r>
              <a:rPr lang="en-US" dirty="0"/>
              <a:t>to read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DA6E04D9-2801-44F9-9E38-C2FFFFDD2A15}"/>
              </a:ext>
            </a:extLst>
          </p:cNvPr>
          <p:cNvSpPr txBox="1"/>
          <p:nvPr/>
        </p:nvSpPr>
        <p:spPr>
          <a:xfrm>
            <a:off x="1808840" y="2745776"/>
            <a:ext cx="4171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800" kern="0">
                <a:latin typeface="Arial"/>
              </a:defRPr>
            </a:lvl1pPr>
          </a:lstStyle>
          <a:p>
            <a:r>
              <a:rPr lang="en-US" dirty="0"/>
              <a:t>no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15270228-2245-4008-94B8-F7D3229ED245}"/>
              </a:ext>
            </a:extLst>
          </p:cNvPr>
          <p:cNvSpPr txBox="1"/>
          <p:nvPr/>
        </p:nvSpPr>
        <p:spPr>
          <a:xfrm>
            <a:off x="4023591" y="3086602"/>
            <a:ext cx="4171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kern="0" dirty="0">
                <a:latin typeface="Arial"/>
              </a:rPr>
              <a:t>yes</a:t>
            </a:r>
            <a:endParaRPr lang="en-US" sz="800" dirty="0"/>
          </a:p>
        </p:txBody>
      </p:sp>
      <p:sp>
        <p:nvSpPr>
          <p:cNvPr id="327" name="Flowchart: Process 326">
            <a:extLst>
              <a:ext uri="{FF2B5EF4-FFF2-40B4-BE49-F238E27FC236}">
                <a16:creationId xmlns:a16="http://schemas.microsoft.com/office/drawing/2014/main" id="{C2EAC3B7-E688-4E80-A337-7F6D6ECB9C65}"/>
              </a:ext>
            </a:extLst>
          </p:cNvPr>
          <p:cNvSpPr/>
          <p:nvPr/>
        </p:nvSpPr>
        <p:spPr>
          <a:xfrm>
            <a:off x="6848437" y="1571031"/>
            <a:ext cx="1289304" cy="433410"/>
          </a:xfrm>
          <a:prstGeom prst="flowChartProcess">
            <a:avLst/>
          </a:prstGeom>
          <a:solidFill>
            <a:srgbClr val="F8F8F8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000" kern="0" dirty="0">
                <a:latin typeface="Arial"/>
              </a:rPr>
              <a:t>Display results on screen</a:t>
            </a:r>
          </a:p>
        </p:txBody>
      </p:sp>
      <p:sp>
        <p:nvSpPr>
          <p:cNvPr id="369" name="Flowchart: Process 368">
            <a:extLst>
              <a:ext uri="{FF2B5EF4-FFF2-40B4-BE49-F238E27FC236}">
                <a16:creationId xmlns:a16="http://schemas.microsoft.com/office/drawing/2014/main" id="{D6C16E9C-8106-45A2-9780-33D64E53C033}"/>
              </a:ext>
            </a:extLst>
          </p:cNvPr>
          <p:cNvSpPr/>
          <p:nvPr/>
        </p:nvSpPr>
        <p:spPr>
          <a:xfrm>
            <a:off x="3457745" y="4385912"/>
            <a:ext cx="1841221" cy="329674"/>
          </a:xfrm>
          <a:prstGeom prst="flowChartProcess">
            <a:avLst/>
          </a:prstGeom>
          <a:solidFill>
            <a:srgbClr val="F8F8F8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000" kern="0" dirty="0">
                <a:latin typeface="Arial"/>
              </a:rPr>
              <a:t>Only keep counts for </a:t>
            </a:r>
            <a:br>
              <a:rPr lang="en-US" sz="1000" kern="0" dirty="0">
                <a:latin typeface="Arial"/>
              </a:rPr>
            </a:br>
            <a:r>
              <a:rPr lang="en-US" sz="1000" kern="0" dirty="0">
                <a:latin typeface="Arial"/>
              </a:rPr>
              <a:t>the top 50 words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A1E33B8A-7459-4589-93A7-0BC6F85D74FB}"/>
              </a:ext>
            </a:extLst>
          </p:cNvPr>
          <p:cNvSpPr txBox="1"/>
          <p:nvPr/>
        </p:nvSpPr>
        <p:spPr>
          <a:xfrm>
            <a:off x="3335807" y="2803603"/>
            <a:ext cx="4171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kern="0" dirty="0">
                <a:latin typeface="Arial"/>
              </a:rPr>
              <a:t>no</a:t>
            </a:r>
            <a:endParaRPr lang="en-US" sz="800" dirty="0"/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4BD692FD-6B09-4616-A68D-31D9E4F1BE48}"/>
              </a:ext>
            </a:extLst>
          </p:cNvPr>
          <p:cNvSpPr txBox="1"/>
          <p:nvPr/>
        </p:nvSpPr>
        <p:spPr>
          <a:xfrm>
            <a:off x="4329615" y="4053628"/>
            <a:ext cx="9338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kern="0" dirty="0">
                <a:latin typeface="Arial"/>
              </a:rPr>
              <a:t>No more words </a:t>
            </a:r>
            <a:br>
              <a:rPr lang="en-US" sz="800" kern="0" dirty="0">
                <a:latin typeface="Arial"/>
              </a:rPr>
            </a:br>
            <a:r>
              <a:rPr lang="en-US" sz="800" kern="0" dirty="0">
                <a:latin typeface="Arial"/>
              </a:rPr>
              <a:t>to read</a:t>
            </a:r>
            <a:endParaRPr lang="en-US" sz="800" dirty="0"/>
          </a:p>
        </p:txBody>
      </p:sp>
      <p:sp>
        <p:nvSpPr>
          <p:cNvPr id="476" name="Flowchart: Process 475">
            <a:extLst>
              <a:ext uri="{FF2B5EF4-FFF2-40B4-BE49-F238E27FC236}">
                <a16:creationId xmlns:a16="http://schemas.microsoft.com/office/drawing/2014/main" id="{5D78DACE-DBA3-4B48-AADF-A12CFA1A992B}"/>
              </a:ext>
            </a:extLst>
          </p:cNvPr>
          <p:cNvSpPr/>
          <p:nvPr/>
        </p:nvSpPr>
        <p:spPr>
          <a:xfrm>
            <a:off x="3457745" y="5688702"/>
            <a:ext cx="1841221" cy="373281"/>
          </a:xfrm>
          <a:prstGeom prst="flowChartProcess">
            <a:avLst/>
          </a:prstGeom>
          <a:solidFill>
            <a:srgbClr val="F8F8F8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000" kern="0" dirty="0">
                <a:latin typeface="Arial"/>
              </a:rPr>
              <a:t>Strip common words </a:t>
            </a:r>
            <a:br>
              <a:rPr lang="en-US" sz="1000" kern="0" dirty="0">
                <a:latin typeface="Arial"/>
              </a:rPr>
            </a:br>
            <a:r>
              <a:rPr lang="en-US" sz="1000" kern="0" dirty="0">
                <a:latin typeface="Arial"/>
              </a:rPr>
              <a:t>from the top 50 list</a:t>
            </a:r>
          </a:p>
        </p:txBody>
      </p:sp>
      <p:cxnSp>
        <p:nvCxnSpPr>
          <p:cNvPr id="487" name="Connector: Elbow 16">
            <a:extLst>
              <a:ext uri="{FF2B5EF4-FFF2-40B4-BE49-F238E27FC236}">
                <a16:creationId xmlns:a16="http://schemas.microsoft.com/office/drawing/2014/main" id="{0B619468-3908-4AA3-8024-350F7488AC74}"/>
              </a:ext>
            </a:extLst>
          </p:cNvPr>
          <p:cNvCxnSpPr>
            <a:cxnSpLocks/>
            <a:stCxn id="258" idx="1"/>
            <a:endCxn id="495" idx="1"/>
          </p:cNvCxnSpPr>
          <p:nvPr/>
        </p:nvCxnSpPr>
        <p:spPr>
          <a:xfrm rot="10800000" flipH="1" flipV="1">
            <a:off x="3568073" y="5175629"/>
            <a:ext cx="235636" cy="1178380"/>
          </a:xfrm>
          <a:prstGeom prst="curvedConnector3">
            <a:avLst>
              <a:gd name="adj1" fmla="val -213113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3" name="Flowchart: Process 492">
            <a:extLst>
              <a:ext uri="{FF2B5EF4-FFF2-40B4-BE49-F238E27FC236}">
                <a16:creationId xmlns:a16="http://schemas.microsoft.com/office/drawing/2014/main" id="{0DD6B693-9B08-4A16-8A4B-8764D40FB77F}"/>
              </a:ext>
            </a:extLst>
          </p:cNvPr>
          <p:cNvSpPr/>
          <p:nvPr/>
        </p:nvSpPr>
        <p:spPr>
          <a:xfrm>
            <a:off x="6848437" y="3081606"/>
            <a:ext cx="1289304" cy="433411"/>
          </a:xfrm>
          <a:prstGeom prst="flowChartProcess">
            <a:avLst/>
          </a:prstGeom>
          <a:solidFill>
            <a:srgbClr val="F8F8F8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000" kern="0" dirty="0">
                <a:latin typeface="Arial"/>
              </a:rPr>
              <a:t>Save to log file and dated archive file</a:t>
            </a:r>
          </a:p>
        </p:txBody>
      </p:sp>
      <p:sp>
        <p:nvSpPr>
          <p:cNvPr id="495" name="Rectangle: Rounded Corners 494">
            <a:extLst>
              <a:ext uri="{FF2B5EF4-FFF2-40B4-BE49-F238E27FC236}">
                <a16:creationId xmlns:a16="http://schemas.microsoft.com/office/drawing/2014/main" id="{B5901C9F-E2B8-44EE-B65B-553E0760EF93}"/>
              </a:ext>
            </a:extLst>
          </p:cNvPr>
          <p:cNvSpPr/>
          <p:nvPr/>
        </p:nvSpPr>
        <p:spPr>
          <a:xfrm>
            <a:off x="3803709" y="6216690"/>
            <a:ext cx="1149291" cy="2746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000" kern="0" dirty="0">
                <a:latin typeface="Arial"/>
              </a:rPr>
              <a:t>Done analyzing</a:t>
            </a:r>
          </a:p>
        </p:txBody>
      </p:sp>
      <p:sp>
        <p:nvSpPr>
          <p:cNvPr id="513" name="Rectangle: Rounded Corners 512">
            <a:extLst>
              <a:ext uri="{FF2B5EF4-FFF2-40B4-BE49-F238E27FC236}">
                <a16:creationId xmlns:a16="http://schemas.microsoft.com/office/drawing/2014/main" id="{9C7657E5-2247-4933-B63B-F42B4B58FDE7}"/>
              </a:ext>
            </a:extLst>
          </p:cNvPr>
          <p:cNvSpPr/>
          <p:nvPr/>
        </p:nvSpPr>
        <p:spPr>
          <a:xfrm>
            <a:off x="3825910" y="1061807"/>
            <a:ext cx="1099982" cy="2746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000" kern="0" dirty="0">
                <a:latin typeface="Arial"/>
              </a:rPr>
              <a:t>Start analyzing</a:t>
            </a:r>
          </a:p>
        </p:txBody>
      </p:sp>
      <p:sp>
        <p:nvSpPr>
          <p:cNvPr id="518" name="Rectangle: Rounded Corners 517">
            <a:extLst>
              <a:ext uri="{FF2B5EF4-FFF2-40B4-BE49-F238E27FC236}">
                <a16:creationId xmlns:a16="http://schemas.microsoft.com/office/drawing/2014/main" id="{016DD370-3D32-4C69-9D0C-D604CDAC346A}"/>
              </a:ext>
            </a:extLst>
          </p:cNvPr>
          <p:cNvSpPr/>
          <p:nvPr/>
        </p:nvSpPr>
        <p:spPr>
          <a:xfrm>
            <a:off x="643354" y="1061807"/>
            <a:ext cx="1393161" cy="2746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000" kern="0" dirty="0">
                <a:latin typeface="Arial"/>
              </a:rPr>
              <a:t>Start reading input</a:t>
            </a:r>
          </a:p>
        </p:txBody>
      </p:sp>
      <p:sp>
        <p:nvSpPr>
          <p:cNvPr id="527" name="Rectangle: Rounded Corners 526">
            <a:extLst>
              <a:ext uri="{FF2B5EF4-FFF2-40B4-BE49-F238E27FC236}">
                <a16:creationId xmlns:a16="http://schemas.microsoft.com/office/drawing/2014/main" id="{6EDE1085-A89F-485E-AA67-264A7663F0E8}"/>
              </a:ext>
            </a:extLst>
          </p:cNvPr>
          <p:cNvSpPr/>
          <p:nvPr/>
        </p:nvSpPr>
        <p:spPr>
          <a:xfrm>
            <a:off x="6715288" y="1061807"/>
            <a:ext cx="1555602" cy="2746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000" kern="0" dirty="0">
                <a:latin typeface="Arial"/>
              </a:rPr>
              <a:t>Start reporting</a:t>
            </a:r>
          </a:p>
        </p:txBody>
      </p:sp>
      <p:sp>
        <p:nvSpPr>
          <p:cNvPr id="529" name="Rectangle: Rounded Corners 528">
            <a:extLst>
              <a:ext uri="{FF2B5EF4-FFF2-40B4-BE49-F238E27FC236}">
                <a16:creationId xmlns:a16="http://schemas.microsoft.com/office/drawing/2014/main" id="{7F05314C-A85F-477B-AFC8-AE9231A04C44}"/>
              </a:ext>
            </a:extLst>
          </p:cNvPr>
          <p:cNvSpPr/>
          <p:nvPr/>
        </p:nvSpPr>
        <p:spPr>
          <a:xfrm>
            <a:off x="674011" y="4418605"/>
            <a:ext cx="1331846" cy="2746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000" kern="0" dirty="0">
                <a:latin typeface="Arial"/>
              </a:rPr>
              <a:t>Done reading input</a:t>
            </a:r>
          </a:p>
        </p:txBody>
      </p:sp>
      <p:cxnSp>
        <p:nvCxnSpPr>
          <p:cNvPr id="556" name="Connector: Elbow 16">
            <a:extLst>
              <a:ext uri="{FF2B5EF4-FFF2-40B4-BE49-F238E27FC236}">
                <a16:creationId xmlns:a16="http://schemas.microsoft.com/office/drawing/2014/main" id="{D289EFB6-9BAD-47CE-AEE3-D7B85AA0D1B7}"/>
              </a:ext>
            </a:extLst>
          </p:cNvPr>
          <p:cNvCxnSpPr>
            <a:cxnSpLocks/>
            <a:stCxn id="495" idx="3"/>
            <a:endCxn id="527" idx="1"/>
          </p:cNvCxnSpPr>
          <p:nvPr/>
        </p:nvCxnSpPr>
        <p:spPr>
          <a:xfrm flipV="1">
            <a:off x="4953000" y="1199126"/>
            <a:ext cx="1762288" cy="5154883"/>
          </a:xfrm>
          <a:prstGeom prst="bentConnector3">
            <a:avLst>
              <a:gd name="adj1" fmla="val 59782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8" name="Diamond 567">
            <a:extLst>
              <a:ext uri="{FF2B5EF4-FFF2-40B4-BE49-F238E27FC236}">
                <a16:creationId xmlns:a16="http://schemas.microsoft.com/office/drawing/2014/main" id="{52175972-BE09-44DA-AA01-EF85DD8E7926}"/>
              </a:ext>
            </a:extLst>
          </p:cNvPr>
          <p:cNvSpPr/>
          <p:nvPr/>
        </p:nvSpPr>
        <p:spPr>
          <a:xfrm>
            <a:off x="6848437" y="2179228"/>
            <a:ext cx="1289304" cy="688859"/>
          </a:xfrm>
          <a:prstGeom prst="diamond">
            <a:avLst/>
          </a:prstGeom>
          <a:solidFill>
            <a:srgbClr val="F8F8F8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000" kern="0" dirty="0">
                <a:latin typeface="Arial"/>
              </a:rPr>
              <a:t>Save to log?</a:t>
            </a:r>
          </a:p>
        </p:txBody>
      </p:sp>
      <p:sp>
        <p:nvSpPr>
          <p:cNvPr id="582" name="Rectangle: Rounded Corners 581">
            <a:extLst>
              <a:ext uri="{FF2B5EF4-FFF2-40B4-BE49-F238E27FC236}">
                <a16:creationId xmlns:a16="http://schemas.microsoft.com/office/drawing/2014/main" id="{0177C220-B265-452F-83C4-D01DA064B5FC}"/>
              </a:ext>
            </a:extLst>
          </p:cNvPr>
          <p:cNvSpPr/>
          <p:nvPr/>
        </p:nvSpPr>
        <p:spPr>
          <a:xfrm>
            <a:off x="6851775" y="4413430"/>
            <a:ext cx="1282628" cy="2746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000" kern="0" dirty="0">
                <a:latin typeface="Arial"/>
              </a:rPr>
              <a:t>Done reporting</a:t>
            </a:r>
          </a:p>
        </p:txBody>
      </p:sp>
      <p:cxnSp>
        <p:nvCxnSpPr>
          <p:cNvPr id="663" name="Connector: Elbow 16">
            <a:extLst>
              <a:ext uri="{FF2B5EF4-FFF2-40B4-BE49-F238E27FC236}">
                <a16:creationId xmlns:a16="http://schemas.microsoft.com/office/drawing/2014/main" id="{2B585D54-686E-4465-AF8D-9ED018EB4834}"/>
              </a:ext>
            </a:extLst>
          </p:cNvPr>
          <p:cNvCxnSpPr>
            <a:cxnSpLocks/>
            <a:stCxn id="568" idx="3"/>
            <a:endCxn id="707" idx="3"/>
          </p:cNvCxnSpPr>
          <p:nvPr/>
        </p:nvCxnSpPr>
        <p:spPr>
          <a:xfrm>
            <a:off x="8137741" y="2523658"/>
            <a:ext cx="12700" cy="142655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1" name="TextBox 670">
            <a:extLst>
              <a:ext uri="{FF2B5EF4-FFF2-40B4-BE49-F238E27FC236}">
                <a16:creationId xmlns:a16="http://schemas.microsoft.com/office/drawing/2014/main" id="{A423FE5E-BB9D-4D22-B1FD-8E5AFD6E8A30}"/>
              </a:ext>
            </a:extLst>
          </p:cNvPr>
          <p:cNvSpPr txBox="1"/>
          <p:nvPr/>
        </p:nvSpPr>
        <p:spPr>
          <a:xfrm>
            <a:off x="7928986" y="2563585"/>
            <a:ext cx="40884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kern="0" dirty="0">
                <a:latin typeface="Arial"/>
              </a:rPr>
              <a:t>no</a:t>
            </a:r>
            <a:endParaRPr lang="en-US" sz="800" dirty="0"/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C0C1CE57-7414-45CC-B3F3-3C68865D0625}"/>
              </a:ext>
            </a:extLst>
          </p:cNvPr>
          <p:cNvSpPr txBox="1"/>
          <p:nvPr/>
        </p:nvSpPr>
        <p:spPr>
          <a:xfrm>
            <a:off x="7422814" y="2809818"/>
            <a:ext cx="4171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kern="0" dirty="0">
                <a:latin typeface="Arial"/>
              </a:rPr>
              <a:t>yes</a:t>
            </a:r>
            <a:endParaRPr lang="en-US" sz="800" dirty="0"/>
          </a:p>
        </p:txBody>
      </p:sp>
      <p:sp>
        <p:nvSpPr>
          <p:cNvPr id="697" name="Oval 696">
            <a:extLst>
              <a:ext uri="{FF2B5EF4-FFF2-40B4-BE49-F238E27FC236}">
                <a16:creationId xmlns:a16="http://schemas.microsoft.com/office/drawing/2014/main" id="{300D31F3-8AF9-4287-9B9F-1083B362808C}"/>
              </a:ext>
            </a:extLst>
          </p:cNvPr>
          <p:cNvSpPr/>
          <p:nvPr/>
        </p:nvSpPr>
        <p:spPr>
          <a:xfrm>
            <a:off x="3310175" y="1791994"/>
            <a:ext cx="292402" cy="274638"/>
          </a:xfrm>
          <a:prstGeom prst="ellipse">
            <a:avLst/>
          </a:prstGeom>
          <a:solidFill>
            <a:srgbClr val="B2B2B2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100" b="1" kern="0" dirty="0">
                <a:solidFill>
                  <a:schemeClr val="bg1"/>
                </a:solidFill>
                <a:latin typeface="Arial"/>
              </a:rPr>
              <a:t>2</a:t>
            </a:r>
          </a:p>
        </p:txBody>
      </p:sp>
      <p:sp>
        <p:nvSpPr>
          <p:cNvPr id="699" name="Oval 698">
            <a:extLst>
              <a:ext uri="{FF2B5EF4-FFF2-40B4-BE49-F238E27FC236}">
                <a16:creationId xmlns:a16="http://schemas.microsoft.com/office/drawing/2014/main" id="{4928625C-B72C-4E2A-A283-15A4C17911F9}"/>
              </a:ext>
            </a:extLst>
          </p:cNvPr>
          <p:cNvSpPr/>
          <p:nvPr/>
        </p:nvSpPr>
        <p:spPr>
          <a:xfrm>
            <a:off x="3323480" y="4311967"/>
            <a:ext cx="292402" cy="274638"/>
          </a:xfrm>
          <a:prstGeom prst="ellipse">
            <a:avLst/>
          </a:prstGeom>
          <a:solidFill>
            <a:srgbClr val="B2B2B2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100" b="1" kern="0" dirty="0">
                <a:solidFill>
                  <a:schemeClr val="bg1"/>
                </a:solidFill>
                <a:latin typeface="Arial"/>
              </a:rPr>
              <a:t>3</a:t>
            </a:r>
          </a:p>
        </p:txBody>
      </p:sp>
      <p:sp>
        <p:nvSpPr>
          <p:cNvPr id="700" name="Oval 699">
            <a:extLst>
              <a:ext uri="{FF2B5EF4-FFF2-40B4-BE49-F238E27FC236}">
                <a16:creationId xmlns:a16="http://schemas.microsoft.com/office/drawing/2014/main" id="{F739827D-87E2-48FC-92EE-33B9CB2953A7}"/>
              </a:ext>
            </a:extLst>
          </p:cNvPr>
          <p:cNvSpPr/>
          <p:nvPr/>
        </p:nvSpPr>
        <p:spPr>
          <a:xfrm>
            <a:off x="3314111" y="5597839"/>
            <a:ext cx="292402" cy="274638"/>
          </a:xfrm>
          <a:prstGeom prst="ellipse">
            <a:avLst/>
          </a:prstGeom>
          <a:solidFill>
            <a:srgbClr val="B2B2B2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100" b="1" kern="0" dirty="0">
                <a:solidFill>
                  <a:schemeClr val="bg1"/>
                </a:solidFill>
                <a:latin typeface="Arial"/>
              </a:rPr>
              <a:t>4</a:t>
            </a:r>
          </a:p>
        </p:txBody>
      </p:sp>
      <p:sp>
        <p:nvSpPr>
          <p:cNvPr id="702" name="Oval 701">
            <a:extLst>
              <a:ext uri="{FF2B5EF4-FFF2-40B4-BE49-F238E27FC236}">
                <a16:creationId xmlns:a16="http://schemas.microsoft.com/office/drawing/2014/main" id="{831608C0-56D8-471D-B1F7-3AA9328611B1}"/>
              </a:ext>
            </a:extLst>
          </p:cNvPr>
          <p:cNvSpPr/>
          <p:nvPr/>
        </p:nvSpPr>
        <p:spPr>
          <a:xfrm>
            <a:off x="6665585" y="2984225"/>
            <a:ext cx="292402" cy="274638"/>
          </a:xfrm>
          <a:prstGeom prst="ellipse">
            <a:avLst/>
          </a:prstGeom>
          <a:solidFill>
            <a:srgbClr val="B2B2B2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100" b="1" kern="0" dirty="0">
                <a:solidFill>
                  <a:schemeClr val="bg1"/>
                </a:solidFill>
                <a:latin typeface="Arial"/>
              </a:rPr>
              <a:t>5</a:t>
            </a:r>
          </a:p>
        </p:txBody>
      </p:sp>
      <p:sp>
        <p:nvSpPr>
          <p:cNvPr id="707" name="Flowchart: Process 706">
            <a:extLst>
              <a:ext uri="{FF2B5EF4-FFF2-40B4-BE49-F238E27FC236}">
                <a16:creationId xmlns:a16="http://schemas.microsoft.com/office/drawing/2014/main" id="{3E838CD2-0924-4C0C-AA60-5F30D2E6A0BC}"/>
              </a:ext>
            </a:extLst>
          </p:cNvPr>
          <p:cNvSpPr/>
          <p:nvPr/>
        </p:nvSpPr>
        <p:spPr>
          <a:xfrm>
            <a:off x="6848437" y="3733507"/>
            <a:ext cx="1289304" cy="433411"/>
          </a:xfrm>
          <a:prstGeom prst="flowChartProcess">
            <a:avLst/>
          </a:prstGeom>
          <a:solidFill>
            <a:srgbClr val="F8F8F8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000" kern="0" dirty="0">
                <a:latin typeface="Arial"/>
              </a:rPr>
              <a:t>List files in the output folder</a:t>
            </a:r>
          </a:p>
        </p:txBody>
      </p:sp>
      <p:sp>
        <p:nvSpPr>
          <p:cNvPr id="714" name="Oval 713">
            <a:extLst>
              <a:ext uri="{FF2B5EF4-FFF2-40B4-BE49-F238E27FC236}">
                <a16:creationId xmlns:a16="http://schemas.microsoft.com/office/drawing/2014/main" id="{C354868C-E680-4B95-AE56-8FBA962E03F8}"/>
              </a:ext>
            </a:extLst>
          </p:cNvPr>
          <p:cNvSpPr/>
          <p:nvPr/>
        </p:nvSpPr>
        <p:spPr>
          <a:xfrm>
            <a:off x="6689536" y="3647630"/>
            <a:ext cx="292402" cy="274638"/>
          </a:xfrm>
          <a:prstGeom prst="ellipse">
            <a:avLst/>
          </a:prstGeom>
          <a:solidFill>
            <a:srgbClr val="B2B2B2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100" b="1" kern="0" dirty="0">
                <a:solidFill>
                  <a:schemeClr val="bg1"/>
                </a:solidFill>
                <a:latin typeface="Arial"/>
              </a:rPr>
              <a:t>6</a:t>
            </a:r>
          </a:p>
        </p:txBody>
      </p:sp>
      <p:cxnSp>
        <p:nvCxnSpPr>
          <p:cNvPr id="197" name="Connector: Elbow 16">
            <a:extLst>
              <a:ext uri="{FF2B5EF4-FFF2-40B4-BE49-F238E27FC236}">
                <a16:creationId xmlns:a16="http://schemas.microsoft.com/office/drawing/2014/main" id="{179B3868-B0DA-4B3D-8B2C-69E425A9E47B}"/>
              </a:ext>
            </a:extLst>
          </p:cNvPr>
          <p:cNvCxnSpPr>
            <a:cxnSpLocks/>
            <a:stCxn id="529" idx="3"/>
            <a:endCxn id="513" idx="1"/>
          </p:cNvCxnSpPr>
          <p:nvPr/>
        </p:nvCxnSpPr>
        <p:spPr>
          <a:xfrm flipV="1">
            <a:off x="2005857" y="1199126"/>
            <a:ext cx="1820053" cy="3356798"/>
          </a:xfrm>
          <a:prstGeom prst="bentConnector3">
            <a:avLst>
              <a:gd name="adj1" fmla="val 38675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9F011049-B10B-48AB-B5C8-75E3577324F2}"/>
              </a:ext>
            </a:extLst>
          </p:cNvPr>
          <p:cNvSpPr/>
          <p:nvPr/>
        </p:nvSpPr>
        <p:spPr>
          <a:xfrm>
            <a:off x="696726" y="1580266"/>
            <a:ext cx="1286416" cy="593733"/>
          </a:xfrm>
          <a:prstGeom prst="flowChartProcess">
            <a:avLst/>
          </a:prstGeom>
          <a:solidFill>
            <a:srgbClr val="F8F8F8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000" kern="0" dirty="0">
                <a:latin typeface="Arial"/>
              </a:rPr>
              <a:t>Get</a:t>
            </a:r>
          </a:p>
          <a:p>
            <a:pPr algn="ctr" defTabSz="914400"/>
            <a:r>
              <a:rPr lang="en-US" sz="1000" kern="0" dirty="0">
                <a:latin typeface="Arial"/>
              </a:rPr>
              <a:t>manuscript </a:t>
            </a:r>
            <a:br>
              <a:rPr lang="en-US" sz="1000" kern="0" dirty="0">
                <a:latin typeface="Arial"/>
              </a:rPr>
            </a:br>
            <a:r>
              <a:rPr lang="en-US" sz="1000" kern="0" dirty="0">
                <a:latin typeface="Arial"/>
              </a:rPr>
              <a:t>file name from user</a:t>
            </a:r>
          </a:p>
        </p:txBody>
      </p:sp>
      <p:sp>
        <p:nvSpPr>
          <p:cNvPr id="695" name="Oval 694">
            <a:extLst>
              <a:ext uri="{FF2B5EF4-FFF2-40B4-BE49-F238E27FC236}">
                <a16:creationId xmlns:a16="http://schemas.microsoft.com/office/drawing/2014/main" id="{395EF3A4-172E-4D26-BA6D-5B02D2812AA4}"/>
              </a:ext>
            </a:extLst>
          </p:cNvPr>
          <p:cNvSpPr/>
          <p:nvPr/>
        </p:nvSpPr>
        <p:spPr>
          <a:xfrm>
            <a:off x="553041" y="1489082"/>
            <a:ext cx="292402" cy="274638"/>
          </a:xfrm>
          <a:prstGeom prst="ellipse">
            <a:avLst/>
          </a:prstGeom>
          <a:solidFill>
            <a:srgbClr val="B2B2B2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100" b="1" kern="0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DBF9BB5-8D7F-40B6-B47C-DF9451B19F65}"/>
              </a:ext>
            </a:extLst>
          </p:cNvPr>
          <p:cNvCxnSpPr>
            <a:cxnSpLocks/>
            <a:stCxn id="518" idx="2"/>
            <a:endCxn id="3" idx="0"/>
          </p:cNvCxnSpPr>
          <p:nvPr/>
        </p:nvCxnSpPr>
        <p:spPr>
          <a:xfrm flipH="1">
            <a:off x="1339934" y="1336445"/>
            <a:ext cx="1" cy="243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26B268D-A304-492B-B343-85146201257F}"/>
              </a:ext>
            </a:extLst>
          </p:cNvPr>
          <p:cNvCxnSpPr>
            <a:cxnSpLocks/>
            <a:stCxn id="513" idx="2"/>
            <a:endCxn id="73" idx="3"/>
          </p:cNvCxnSpPr>
          <p:nvPr/>
        </p:nvCxnSpPr>
        <p:spPr>
          <a:xfrm>
            <a:off x="4375901" y="1336445"/>
            <a:ext cx="2454" cy="150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86E98FE-179B-4E27-8723-7067B132C4EA}"/>
              </a:ext>
            </a:extLst>
          </p:cNvPr>
          <p:cNvCxnSpPr>
            <a:cxnSpLocks/>
            <a:stCxn id="73" idx="1"/>
            <a:endCxn id="149" idx="0"/>
          </p:cNvCxnSpPr>
          <p:nvPr/>
        </p:nvCxnSpPr>
        <p:spPr>
          <a:xfrm>
            <a:off x="4378355" y="1715891"/>
            <a:ext cx="0" cy="152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1E4F697C-72B7-4454-9CB0-D9D9466C673A}"/>
              </a:ext>
            </a:extLst>
          </p:cNvPr>
          <p:cNvCxnSpPr>
            <a:cxnSpLocks/>
            <a:stCxn id="38" idx="2"/>
            <a:endCxn id="142" idx="3"/>
          </p:cNvCxnSpPr>
          <p:nvPr/>
        </p:nvCxnSpPr>
        <p:spPr>
          <a:xfrm flipH="1">
            <a:off x="4378355" y="3638020"/>
            <a:ext cx="1" cy="150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3A9D0706-73C4-4BA0-84B7-D9D97DC78A59}"/>
              </a:ext>
            </a:extLst>
          </p:cNvPr>
          <p:cNvCxnSpPr>
            <a:cxnSpLocks/>
            <a:stCxn id="6" idx="2"/>
            <a:endCxn id="38" idx="0"/>
          </p:cNvCxnSpPr>
          <p:nvPr/>
        </p:nvCxnSpPr>
        <p:spPr>
          <a:xfrm>
            <a:off x="4378355" y="3173159"/>
            <a:ext cx="1" cy="1705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8471579-B821-4002-9454-A046AD1844BD}"/>
              </a:ext>
            </a:extLst>
          </p:cNvPr>
          <p:cNvCxnSpPr>
            <a:cxnSpLocks/>
            <a:stCxn id="142" idx="1"/>
            <a:endCxn id="369" idx="0"/>
          </p:cNvCxnSpPr>
          <p:nvPr/>
        </p:nvCxnSpPr>
        <p:spPr>
          <a:xfrm>
            <a:off x="4378355" y="4074507"/>
            <a:ext cx="1" cy="3114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4AB29694-97C7-4023-93F1-A09E3EDBECEB}"/>
              </a:ext>
            </a:extLst>
          </p:cNvPr>
          <p:cNvCxnSpPr>
            <a:cxnSpLocks/>
            <a:stCxn id="369" idx="2"/>
            <a:endCxn id="258" idx="0"/>
          </p:cNvCxnSpPr>
          <p:nvPr/>
        </p:nvCxnSpPr>
        <p:spPr>
          <a:xfrm flipH="1">
            <a:off x="4378355" y="4715586"/>
            <a:ext cx="1" cy="1518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1F91258E-315B-484D-BA47-DC58DA17E1C1}"/>
              </a:ext>
            </a:extLst>
          </p:cNvPr>
          <p:cNvCxnSpPr>
            <a:cxnSpLocks/>
            <a:stCxn id="476" idx="2"/>
            <a:endCxn id="495" idx="0"/>
          </p:cNvCxnSpPr>
          <p:nvPr/>
        </p:nvCxnSpPr>
        <p:spPr>
          <a:xfrm flipH="1">
            <a:off x="4378355" y="6061983"/>
            <a:ext cx="1" cy="154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7060B2FE-3A7A-4ACF-991D-3F1332E67056}"/>
              </a:ext>
            </a:extLst>
          </p:cNvPr>
          <p:cNvCxnSpPr>
            <a:cxnSpLocks/>
            <a:stCxn id="149" idx="2"/>
            <a:endCxn id="6" idx="0"/>
          </p:cNvCxnSpPr>
          <p:nvPr/>
        </p:nvCxnSpPr>
        <p:spPr>
          <a:xfrm>
            <a:off x="4378355" y="2292292"/>
            <a:ext cx="0" cy="141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A82E8345-F1E0-4F15-A2EA-F8161EA8AC4A}"/>
              </a:ext>
            </a:extLst>
          </p:cNvPr>
          <p:cNvCxnSpPr>
            <a:cxnSpLocks/>
            <a:stCxn id="527" idx="2"/>
            <a:endCxn id="327" idx="0"/>
          </p:cNvCxnSpPr>
          <p:nvPr/>
        </p:nvCxnSpPr>
        <p:spPr>
          <a:xfrm>
            <a:off x="7493089" y="1336445"/>
            <a:ext cx="0" cy="234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2F1CE94E-FF9F-4461-BD3C-95C0E847D93E}"/>
              </a:ext>
            </a:extLst>
          </p:cNvPr>
          <p:cNvCxnSpPr>
            <a:cxnSpLocks/>
            <a:stCxn id="327" idx="2"/>
            <a:endCxn id="568" idx="0"/>
          </p:cNvCxnSpPr>
          <p:nvPr/>
        </p:nvCxnSpPr>
        <p:spPr>
          <a:xfrm>
            <a:off x="7493089" y="2004441"/>
            <a:ext cx="0" cy="1747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8B33D184-4C2D-4A35-9EEB-779F1FDB43D7}"/>
              </a:ext>
            </a:extLst>
          </p:cNvPr>
          <p:cNvCxnSpPr>
            <a:cxnSpLocks/>
            <a:stCxn id="568" idx="2"/>
            <a:endCxn id="493" idx="0"/>
          </p:cNvCxnSpPr>
          <p:nvPr/>
        </p:nvCxnSpPr>
        <p:spPr>
          <a:xfrm>
            <a:off x="7493089" y="2868087"/>
            <a:ext cx="0" cy="2135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C1445531-9DF5-4411-BA24-C01503F55A63}"/>
              </a:ext>
            </a:extLst>
          </p:cNvPr>
          <p:cNvCxnSpPr>
            <a:cxnSpLocks/>
            <a:stCxn id="493" idx="2"/>
            <a:endCxn id="707" idx="0"/>
          </p:cNvCxnSpPr>
          <p:nvPr/>
        </p:nvCxnSpPr>
        <p:spPr>
          <a:xfrm>
            <a:off x="7493089" y="3515017"/>
            <a:ext cx="0" cy="2184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64009F90-800C-4A87-8632-17245AD0C468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1339934" y="2173999"/>
            <a:ext cx="1" cy="2309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564A055-8F18-4B39-A582-1216BA90A445}"/>
              </a:ext>
            </a:extLst>
          </p:cNvPr>
          <p:cNvCxnSpPr>
            <a:cxnSpLocks/>
            <a:stCxn id="5" idx="2"/>
            <a:endCxn id="195" idx="0"/>
          </p:cNvCxnSpPr>
          <p:nvPr/>
        </p:nvCxnSpPr>
        <p:spPr>
          <a:xfrm>
            <a:off x="1339935" y="3086602"/>
            <a:ext cx="0" cy="290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7DD89C53-7AC9-42FE-AA6D-F23F1BFFC714}"/>
              </a:ext>
            </a:extLst>
          </p:cNvPr>
          <p:cNvCxnSpPr>
            <a:cxnSpLocks/>
            <a:stCxn id="195" idx="2"/>
            <a:endCxn id="529" idx="0"/>
          </p:cNvCxnSpPr>
          <p:nvPr/>
        </p:nvCxnSpPr>
        <p:spPr>
          <a:xfrm flipH="1">
            <a:off x="1339934" y="4127756"/>
            <a:ext cx="1" cy="290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ED6315E2-63C8-4946-A4D1-24992EED7E2D}"/>
              </a:ext>
            </a:extLst>
          </p:cNvPr>
          <p:cNvCxnSpPr>
            <a:cxnSpLocks/>
            <a:stCxn id="258" idx="2"/>
            <a:endCxn id="476" idx="0"/>
          </p:cNvCxnSpPr>
          <p:nvPr/>
        </p:nvCxnSpPr>
        <p:spPr>
          <a:xfrm>
            <a:off x="4378355" y="5483786"/>
            <a:ext cx="1" cy="204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03A55A0C-2A2F-43ED-A7D7-F4A641961E88}"/>
              </a:ext>
            </a:extLst>
          </p:cNvPr>
          <p:cNvCxnSpPr>
            <a:cxnSpLocks/>
            <a:stCxn id="707" idx="2"/>
            <a:endCxn id="582" idx="0"/>
          </p:cNvCxnSpPr>
          <p:nvPr/>
        </p:nvCxnSpPr>
        <p:spPr>
          <a:xfrm>
            <a:off x="7493089" y="4166918"/>
            <a:ext cx="0" cy="246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946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89534E-ACC0-4CEF-A52A-6422786DD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3B218-8B7C-4EE0-97E7-F6217E12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Python 3.9.0 interpreter and the PyCharm IDE have both been installed on your computer. </a:t>
            </a:r>
          </a:p>
          <a:p>
            <a:r>
              <a:rPr lang="en-US" dirty="0"/>
              <a:t>Before you start developing any project, you need to configure the IDE with the directory paths to any Python interpreters that you plan to use for development. </a:t>
            </a:r>
          </a:p>
          <a:p>
            <a:r>
              <a:rPr lang="en-US" dirty="0"/>
              <a:t>Then when you create a new project, you can identify the specific Python interpreter you will use to develop your program.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A31D18-82E0-4BF2-B9D5-97C4898A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Setting Up the Python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2862136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AF74-75A8-40FF-958A-16D47341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Python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FD640-68ED-4368-BCEA-9FC45413E3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6D9D9-2B8A-4747-B544-0EDC4317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13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WIDTH_SETTER">
            <a:extLst>
              <a:ext uri="{FF2B5EF4-FFF2-40B4-BE49-F238E27FC236}">
                <a16:creationId xmlns:a16="http://schemas.microsoft.com/office/drawing/2014/main" id="{CCED1F45-732A-46F1-B1E4-DA8DC39516B2}"/>
              </a:ext>
            </a:extLst>
          </p:cNvPr>
          <p:cNvSpPr/>
          <p:nvPr/>
        </p:nvSpPr>
        <p:spPr>
          <a:xfrm>
            <a:off x="127000" y="1205276"/>
            <a:ext cx="8890000" cy="381000"/>
          </a:xfrm>
          <a:prstGeom prst="rect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Mode</a:t>
            </a:r>
          </a:p>
        </p:txBody>
      </p:sp>
      <p:sp>
        <p:nvSpPr>
          <p:cNvPr id="13" name="Line 167">
            <a:extLst>
              <a:ext uri="{FF2B5EF4-FFF2-40B4-BE49-F238E27FC236}">
                <a16:creationId xmlns:a16="http://schemas.microsoft.com/office/drawing/2014/main" id="{1098BF57-CAD3-4F8D-8B26-459CF7F4F7A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222721" y="2487400"/>
            <a:ext cx="0" cy="37719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Rounded Rectangle 143">
            <a:extLst>
              <a:ext uri="{FF2B5EF4-FFF2-40B4-BE49-F238E27FC236}">
                <a16:creationId xmlns:a16="http://schemas.microsoft.com/office/drawing/2014/main" id="{D89A7E9E-3633-4E0C-B205-C5ACA8BDC1D9}"/>
              </a:ext>
            </a:extLst>
          </p:cNvPr>
          <p:cNvSpPr/>
          <p:nvPr/>
        </p:nvSpPr>
        <p:spPr>
          <a:xfrm>
            <a:off x="1310103" y="2147590"/>
            <a:ext cx="1724025" cy="274638"/>
          </a:xfrm>
          <a:prstGeom prst="roundRect">
            <a:avLst/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Statement entered</a:t>
            </a:r>
          </a:p>
        </p:txBody>
      </p:sp>
      <p:sp>
        <p:nvSpPr>
          <p:cNvPr id="16" name="Rounded Rectangle 143">
            <a:extLst>
              <a:ext uri="{FF2B5EF4-FFF2-40B4-BE49-F238E27FC236}">
                <a16:creationId xmlns:a16="http://schemas.microsoft.com/office/drawing/2014/main" id="{7D23E1DC-6C2E-402B-9DE4-4D430A88FF70}"/>
              </a:ext>
            </a:extLst>
          </p:cNvPr>
          <p:cNvSpPr/>
          <p:nvPr/>
        </p:nvSpPr>
        <p:spPr>
          <a:xfrm>
            <a:off x="1310103" y="2523030"/>
            <a:ext cx="1724025" cy="274638"/>
          </a:xfrm>
          <a:prstGeom prst="roundRect">
            <a:avLst/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>
                <a:solidFill>
                  <a:srgbClr val="FFFFFF"/>
                </a:solidFill>
                <a:latin typeface="Calibri"/>
                <a:cs typeface="Calibri"/>
              </a:rPr>
              <a:t>Result returned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7" name="Rounded Rectangle 143">
            <a:extLst>
              <a:ext uri="{FF2B5EF4-FFF2-40B4-BE49-F238E27FC236}">
                <a16:creationId xmlns:a16="http://schemas.microsoft.com/office/drawing/2014/main" id="{49A35C90-3AF1-4A5A-9B45-8A4C31D15BCF}"/>
              </a:ext>
            </a:extLst>
          </p:cNvPr>
          <p:cNvSpPr/>
          <p:nvPr/>
        </p:nvSpPr>
        <p:spPr>
          <a:xfrm>
            <a:off x="1310103" y="2898364"/>
            <a:ext cx="1724025" cy="274638"/>
          </a:xfrm>
          <a:prstGeom prst="roundRect">
            <a:avLst/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Next prompt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3348D4-8D1A-48EC-87EB-19FD4DDA21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102" b="47717"/>
          <a:stretch/>
        </p:blipFill>
        <p:spPr>
          <a:xfrm>
            <a:off x="3505200" y="1205276"/>
            <a:ext cx="5102050" cy="2637240"/>
          </a:xfrm>
          <a:prstGeom prst="rect">
            <a:avLst/>
          </a:prstGeom>
        </p:spPr>
      </p:pic>
      <p:sp>
        <p:nvSpPr>
          <p:cNvPr id="21" name="Line 167">
            <a:extLst>
              <a:ext uri="{FF2B5EF4-FFF2-40B4-BE49-F238E27FC236}">
                <a16:creationId xmlns:a16="http://schemas.microsoft.com/office/drawing/2014/main" id="{C316DB6B-06D9-4694-8C4A-44323827D63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134249" y="2747581"/>
            <a:ext cx="188093" cy="38834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Line 167">
            <a:extLst>
              <a:ext uri="{FF2B5EF4-FFF2-40B4-BE49-F238E27FC236}">
                <a16:creationId xmlns:a16="http://schemas.microsoft.com/office/drawing/2014/main" id="{607D8E99-8EF5-4F60-8D49-EB8DAD7EC892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119323" y="2213636"/>
            <a:ext cx="217947" cy="38834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0" name="BORDERS_AND_FADERS">
            <a:extLst>
              <a:ext uri="{FF2B5EF4-FFF2-40B4-BE49-F238E27FC236}">
                <a16:creationId xmlns:a16="http://schemas.microsoft.com/office/drawing/2014/main" id="{66BD9893-A1CF-4F4A-9CFA-A8BBB74D1FCA}"/>
              </a:ext>
            </a:extLst>
          </p:cNvPr>
          <p:cNvGrpSpPr/>
          <p:nvPr/>
        </p:nvGrpSpPr>
        <p:grpSpPr>
          <a:xfrm>
            <a:off x="3479800" y="1179876"/>
            <a:ext cx="5152850" cy="2688040"/>
            <a:chOff x="3479800" y="1179876"/>
            <a:chExt cx="5152850" cy="2688040"/>
          </a:xfrm>
        </p:grpSpPr>
        <p:sp>
          <p:nvSpPr>
            <p:cNvPr id="26" name="BORDER_TOP">
              <a:extLst>
                <a:ext uri="{FF2B5EF4-FFF2-40B4-BE49-F238E27FC236}">
                  <a16:creationId xmlns:a16="http://schemas.microsoft.com/office/drawing/2014/main" id="{6F09DD8F-CF0A-4E11-BB58-A29C28F0A4E1}"/>
                </a:ext>
              </a:extLst>
            </p:cNvPr>
            <p:cNvSpPr/>
            <p:nvPr/>
          </p:nvSpPr>
          <p:spPr>
            <a:xfrm>
              <a:off x="3479800" y="1179876"/>
              <a:ext cx="5152850" cy="25400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FF0000"/>
                  </a:solidFill>
                  <a:prstDash val="solid"/>
                </a14:hiddenLine>
              </a:ext>
            </a:ex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7" name="BORDER_LEFT">
              <a:extLst>
                <a:ext uri="{FF2B5EF4-FFF2-40B4-BE49-F238E27FC236}">
                  <a16:creationId xmlns:a16="http://schemas.microsoft.com/office/drawing/2014/main" id="{57996DFC-468B-479B-85BF-D8584D77C6BE}"/>
                </a:ext>
              </a:extLst>
            </p:cNvPr>
            <p:cNvSpPr/>
            <p:nvPr/>
          </p:nvSpPr>
          <p:spPr>
            <a:xfrm>
              <a:off x="3479800" y="1179876"/>
              <a:ext cx="25400" cy="2688040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FF0000"/>
                  </a:solidFill>
                  <a:prstDash val="solid"/>
                </a14:hiddenLine>
              </a:ext>
            </a:ex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8" name="FADER_BOTTOM">
              <a:extLst>
                <a:ext uri="{FF2B5EF4-FFF2-40B4-BE49-F238E27FC236}">
                  <a16:creationId xmlns:a16="http://schemas.microsoft.com/office/drawing/2014/main" id="{3F346CEA-ED34-470A-A800-EAC34A1A8A69}"/>
                </a:ext>
              </a:extLst>
            </p:cNvPr>
            <p:cNvSpPr/>
            <p:nvPr/>
          </p:nvSpPr>
          <p:spPr>
            <a:xfrm>
              <a:off x="3479800" y="3461516"/>
              <a:ext cx="5152850" cy="406400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lin ang="5400000" scaled="1"/>
              <a:tileRect/>
            </a:gra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FF0000"/>
                  </a:solidFill>
                  <a:prstDash val="solid"/>
                </a14:hiddenLine>
              </a:ext>
            </a:ex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9" name="FADER_RIGHT">
              <a:extLst>
                <a:ext uri="{FF2B5EF4-FFF2-40B4-BE49-F238E27FC236}">
                  <a16:creationId xmlns:a16="http://schemas.microsoft.com/office/drawing/2014/main" id="{9897F387-E07C-44D3-93C8-7D8C28A899EA}"/>
                </a:ext>
              </a:extLst>
            </p:cNvPr>
            <p:cNvSpPr/>
            <p:nvPr/>
          </p:nvSpPr>
          <p:spPr>
            <a:xfrm>
              <a:off x="8251650" y="1179876"/>
              <a:ext cx="381000" cy="2688040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lin ang="0" scaled="1"/>
              <a:tileRect/>
            </a:gra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FF0000"/>
                  </a:solidFill>
                  <a:prstDash val="solid"/>
                </a14:hiddenLine>
              </a:ext>
            </a:ex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</p:grp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FB154C4B-D702-4FFC-9C5C-BF71270D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73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AC092B-0A98-42EE-900A-FF8E976D341F}"/>
              </a:ext>
            </a:extLst>
          </p:cNvPr>
          <p:cNvGrpSpPr/>
          <p:nvPr/>
        </p:nvGrpSpPr>
        <p:grpSpPr>
          <a:xfrm>
            <a:off x="762000" y="1459284"/>
            <a:ext cx="7871916" cy="3251647"/>
            <a:chOff x="203200" y="1117600"/>
            <a:chExt cx="7871916" cy="325164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92D9739-E3C7-4262-887E-1EB78E0D5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1143000"/>
              <a:ext cx="7821116" cy="3200847"/>
            </a:xfrm>
            <a:prstGeom prst="rect">
              <a:avLst/>
            </a:prstGeom>
          </p:spPr>
        </p:pic>
        <p:grpSp>
          <p:nvGrpSpPr>
            <p:cNvPr id="11" name="BORDERS_AND_FADERS">
              <a:extLst>
                <a:ext uri="{FF2B5EF4-FFF2-40B4-BE49-F238E27FC236}">
                  <a16:creationId xmlns:a16="http://schemas.microsoft.com/office/drawing/2014/main" id="{CADC6E52-6A75-4638-900D-255E07BBAE01}"/>
                </a:ext>
              </a:extLst>
            </p:cNvPr>
            <p:cNvGrpSpPr/>
            <p:nvPr/>
          </p:nvGrpSpPr>
          <p:grpSpPr>
            <a:xfrm>
              <a:off x="203200" y="1117600"/>
              <a:ext cx="7871916" cy="3251647"/>
              <a:chOff x="203200" y="1117600"/>
              <a:chExt cx="7871916" cy="3251647"/>
            </a:xfrm>
          </p:grpSpPr>
          <p:sp>
            <p:nvSpPr>
              <p:cNvPr id="7" name="BORDER_TOP">
                <a:extLst>
                  <a:ext uri="{FF2B5EF4-FFF2-40B4-BE49-F238E27FC236}">
                    <a16:creationId xmlns:a16="http://schemas.microsoft.com/office/drawing/2014/main" id="{6804AD31-F27A-40D5-BA28-86114A5BC2EF}"/>
                  </a:ext>
                </a:extLst>
              </p:cNvPr>
              <p:cNvSpPr/>
              <p:nvPr/>
            </p:nvSpPr>
            <p:spPr>
              <a:xfrm>
                <a:off x="203200" y="1117600"/>
                <a:ext cx="7871916" cy="25400"/>
              </a:xfrm>
              <a:prstGeom prst="rect">
                <a:avLst/>
              </a:prstGeom>
              <a:solidFill>
                <a:srgbClr val="000000"/>
              </a:solidFill>
              <a:ln w="2857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28575" cap="flat" cmpd="sng" algn="ctr">
                    <a:solidFill>
                      <a:srgbClr val="FF0000"/>
                    </a:solidFill>
                    <a:prstDash val="solid"/>
                  </a14:hiddenLine>
                </a:ext>
              </a:ex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8" name="BORDER_LEFT">
                <a:extLst>
                  <a:ext uri="{FF2B5EF4-FFF2-40B4-BE49-F238E27FC236}">
                    <a16:creationId xmlns:a16="http://schemas.microsoft.com/office/drawing/2014/main" id="{7AC9DA75-01CF-48D6-AF96-8BE88A4DB80C}"/>
                  </a:ext>
                </a:extLst>
              </p:cNvPr>
              <p:cNvSpPr/>
              <p:nvPr/>
            </p:nvSpPr>
            <p:spPr>
              <a:xfrm>
                <a:off x="203200" y="1117600"/>
                <a:ext cx="25400" cy="3251647"/>
              </a:xfrm>
              <a:prstGeom prst="rect">
                <a:avLst/>
              </a:prstGeom>
              <a:solidFill>
                <a:srgbClr val="000000"/>
              </a:solidFill>
              <a:ln w="2857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28575" cap="flat" cmpd="sng" algn="ctr">
                    <a:solidFill>
                      <a:srgbClr val="FF0000"/>
                    </a:solidFill>
                    <a:prstDash val="solid"/>
                  </a14:hiddenLine>
                </a:ext>
              </a:ex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" name="FADER_BOTTOM">
                <a:extLst>
                  <a:ext uri="{FF2B5EF4-FFF2-40B4-BE49-F238E27FC236}">
                    <a16:creationId xmlns:a16="http://schemas.microsoft.com/office/drawing/2014/main" id="{AD14C5A2-C1E7-4F68-8D7F-3EBC87FF38A3}"/>
                  </a:ext>
                </a:extLst>
              </p:cNvPr>
              <p:cNvSpPr/>
              <p:nvPr/>
            </p:nvSpPr>
            <p:spPr>
              <a:xfrm>
                <a:off x="203200" y="3962847"/>
                <a:ext cx="7871916" cy="406400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n w="2857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28575" cap="flat" cmpd="sng" algn="ctr">
                    <a:solidFill>
                      <a:srgbClr val="FF0000"/>
                    </a:solidFill>
                    <a:prstDash val="solid"/>
                  </a14:hiddenLine>
                </a:ext>
              </a:ex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" name="FADER_RIGHT">
                <a:extLst>
                  <a:ext uri="{FF2B5EF4-FFF2-40B4-BE49-F238E27FC236}">
                    <a16:creationId xmlns:a16="http://schemas.microsoft.com/office/drawing/2014/main" id="{BEADE316-C5C6-4957-97B4-5CC6E3FD520F}"/>
                  </a:ext>
                </a:extLst>
              </p:cNvPr>
              <p:cNvSpPr/>
              <p:nvPr/>
            </p:nvSpPr>
            <p:spPr>
              <a:xfrm>
                <a:off x="7694116" y="1117600"/>
                <a:ext cx="381000" cy="3251647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2857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28575" cap="flat" cmpd="sng" algn="ctr">
                    <a:solidFill>
                      <a:srgbClr val="FF0000"/>
                    </a:solidFill>
                    <a:prstDash val="solid"/>
                  </a14:hiddenLine>
                </a:ext>
              </a:ex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0A474A-21DE-494C-8906-39499D67A1B0}"/>
              </a:ext>
            </a:extLst>
          </p:cNvPr>
          <p:cNvGrpSpPr/>
          <p:nvPr/>
        </p:nvGrpSpPr>
        <p:grpSpPr>
          <a:xfrm>
            <a:off x="2286000" y="4898709"/>
            <a:ext cx="3289752" cy="1327328"/>
            <a:chOff x="1117600" y="4554297"/>
            <a:chExt cx="3289752" cy="13273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CB0F6B8-2A9B-44CE-9E66-0147D1173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000" y="4579697"/>
              <a:ext cx="3238952" cy="1276528"/>
            </a:xfrm>
            <a:prstGeom prst="rect">
              <a:avLst/>
            </a:prstGeom>
          </p:spPr>
        </p:pic>
        <p:sp>
          <p:nvSpPr>
            <p:cNvPr id="12" name="BORDER_TOP">
              <a:extLst>
                <a:ext uri="{FF2B5EF4-FFF2-40B4-BE49-F238E27FC236}">
                  <a16:creationId xmlns:a16="http://schemas.microsoft.com/office/drawing/2014/main" id="{A9F18F61-A365-44A0-B3FC-7FE209069F19}"/>
                </a:ext>
              </a:extLst>
            </p:cNvPr>
            <p:cNvSpPr/>
            <p:nvPr/>
          </p:nvSpPr>
          <p:spPr>
            <a:xfrm>
              <a:off x="1117600" y="4554297"/>
              <a:ext cx="3289752" cy="25400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FF0000"/>
                  </a:solidFill>
                  <a:prstDash val="solid"/>
                </a14:hiddenLine>
              </a:ext>
            </a:ex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" name="BORDER_LEFT">
              <a:extLst>
                <a:ext uri="{FF2B5EF4-FFF2-40B4-BE49-F238E27FC236}">
                  <a16:creationId xmlns:a16="http://schemas.microsoft.com/office/drawing/2014/main" id="{E2C6952D-DBC2-4F73-BD92-5ECFC7BC6A62}"/>
                </a:ext>
              </a:extLst>
            </p:cNvPr>
            <p:cNvSpPr/>
            <p:nvPr/>
          </p:nvSpPr>
          <p:spPr>
            <a:xfrm>
              <a:off x="1117600" y="4554297"/>
              <a:ext cx="25400" cy="1327328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FF0000"/>
                  </a:solidFill>
                  <a:prstDash val="solid"/>
                </a14:hiddenLine>
              </a:ext>
            </a:ex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" name="FADER_BOTTOM">
              <a:extLst>
                <a:ext uri="{FF2B5EF4-FFF2-40B4-BE49-F238E27FC236}">
                  <a16:creationId xmlns:a16="http://schemas.microsoft.com/office/drawing/2014/main" id="{5B878200-9BB5-4D06-85E9-FE43EB29E7E9}"/>
                </a:ext>
              </a:extLst>
            </p:cNvPr>
            <p:cNvSpPr/>
            <p:nvPr/>
          </p:nvSpPr>
          <p:spPr>
            <a:xfrm>
              <a:off x="1117600" y="5475225"/>
              <a:ext cx="3289752" cy="406400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lin ang="5400000" scaled="1"/>
              <a:tileRect/>
            </a:gra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FF0000"/>
                  </a:solidFill>
                  <a:prstDash val="solid"/>
                </a14:hiddenLine>
              </a:ext>
            </a:ex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" name="FADER_RIGHT">
              <a:extLst>
                <a:ext uri="{FF2B5EF4-FFF2-40B4-BE49-F238E27FC236}">
                  <a16:creationId xmlns:a16="http://schemas.microsoft.com/office/drawing/2014/main" id="{5E51CDC2-4297-49D3-8EA0-5E33807179D9}"/>
                </a:ext>
              </a:extLst>
            </p:cNvPr>
            <p:cNvSpPr/>
            <p:nvPr/>
          </p:nvSpPr>
          <p:spPr>
            <a:xfrm>
              <a:off x="4026352" y="4554297"/>
              <a:ext cx="381000" cy="1327328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lin ang="0" scaled="1"/>
              <a:tileRect/>
            </a:gra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FF0000"/>
                  </a:solidFill>
                  <a:prstDash val="solid"/>
                </a14:hiddenLine>
              </a:ext>
            </a:ex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</p:grpSp>
      <p:sp>
        <p:nvSpPr>
          <p:cNvPr id="19" name="Rounded Rectangle 143">
            <a:extLst>
              <a:ext uri="{FF2B5EF4-FFF2-40B4-BE49-F238E27FC236}">
                <a16:creationId xmlns:a16="http://schemas.microsoft.com/office/drawing/2014/main" id="{3CA0BBC9-36B1-4D44-9E15-4699EC38FFB2}"/>
              </a:ext>
            </a:extLst>
          </p:cNvPr>
          <p:cNvSpPr/>
          <p:nvPr/>
        </p:nvSpPr>
        <p:spPr>
          <a:xfrm>
            <a:off x="76200" y="1033404"/>
            <a:ext cx="1724025" cy="274638"/>
          </a:xfrm>
          <a:prstGeom prst="roundRect">
            <a:avLst/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Interactive help</a:t>
            </a:r>
          </a:p>
        </p:txBody>
      </p:sp>
      <p:sp>
        <p:nvSpPr>
          <p:cNvPr id="27" name="Line 167">
            <a:extLst>
              <a:ext uri="{FF2B5EF4-FFF2-40B4-BE49-F238E27FC236}">
                <a16:creationId xmlns:a16="http://schemas.microsoft.com/office/drawing/2014/main" id="{0434D96A-782E-431D-976A-F00E7116B0A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863827" y="4392749"/>
            <a:ext cx="0" cy="187642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Rounded Rectangle 143">
            <a:extLst>
              <a:ext uri="{FF2B5EF4-FFF2-40B4-BE49-F238E27FC236}">
                <a16:creationId xmlns:a16="http://schemas.microsoft.com/office/drawing/2014/main" id="{8B0AAB54-5E1D-4D75-8DD6-9587942E0DC3}"/>
              </a:ext>
            </a:extLst>
          </p:cNvPr>
          <p:cNvSpPr/>
          <p:nvPr/>
        </p:nvSpPr>
        <p:spPr>
          <a:xfrm>
            <a:off x="5658395" y="5195411"/>
            <a:ext cx="2436316" cy="274638"/>
          </a:xfrm>
          <a:prstGeom prst="roundRect">
            <a:avLst/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>
                <a:solidFill>
                  <a:srgbClr val="FFFFFF"/>
                </a:solidFill>
                <a:latin typeface="Calibri"/>
                <a:cs typeface="Calibri"/>
              </a:rPr>
              <a:t>Variable identified as an integer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0" name="Line 167">
            <a:extLst>
              <a:ext uri="{FF2B5EF4-FFF2-40B4-BE49-F238E27FC236}">
                <a16:creationId xmlns:a16="http://schemas.microsoft.com/office/drawing/2014/main" id="{812E5CC0-E51E-47C2-84C5-E4FA394F3F9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600682" y="4530835"/>
            <a:ext cx="0" cy="130416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Rounded Rectangle 143">
            <a:extLst>
              <a:ext uri="{FF2B5EF4-FFF2-40B4-BE49-F238E27FC236}">
                <a16:creationId xmlns:a16="http://schemas.microsoft.com/office/drawing/2014/main" id="{D77A1E1B-5A80-4105-84CC-1631BFEEA23F}"/>
              </a:ext>
            </a:extLst>
          </p:cNvPr>
          <p:cNvSpPr/>
          <p:nvPr/>
        </p:nvSpPr>
        <p:spPr>
          <a:xfrm>
            <a:off x="76200" y="5045598"/>
            <a:ext cx="2032000" cy="274638"/>
          </a:xfrm>
          <a:prstGeom prst="roundRect">
            <a:avLst/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Getting help on a variable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24D0D2BB-9E9E-4C54-A549-68BA1F52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15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60F359-297E-46F7-91B5-A4E3A643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08D54-BE69-4CB3-877E-2550C2D98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for writing code</a:t>
            </a:r>
          </a:p>
          <a:p>
            <a:r>
              <a:rPr lang="en-US" dirty="0"/>
              <a:t>Some similarities with C, Java, Perl</a:t>
            </a:r>
          </a:p>
          <a:p>
            <a:r>
              <a:rPr lang="en-US" dirty="0"/>
              <a:t>Python principles</a:t>
            </a:r>
          </a:p>
          <a:p>
            <a:pPr lvl="1"/>
            <a:r>
              <a:rPr lang="en-US" dirty="0"/>
              <a:t>As much as possible, provide one obvious way to do something</a:t>
            </a:r>
          </a:p>
          <a:p>
            <a:pPr lvl="1"/>
            <a:r>
              <a:rPr lang="en-US" dirty="0"/>
              <a:t>Easily readable</a:t>
            </a:r>
          </a:p>
          <a:p>
            <a:pPr lvl="2"/>
            <a:r>
              <a:rPr lang="en-US" dirty="0"/>
              <a:t>Identifies block of code using indentation instead of { } braces</a:t>
            </a:r>
          </a:p>
          <a:p>
            <a:pPr lvl="2"/>
            <a:r>
              <a:rPr lang="en-US" dirty="0"/>
              <a:t>Uses English words instead of punctuation for readability</a:t>
            </a:r>
          </a:p>
          <a:p>
            <a:pPr lvl="1"/>
            <a:r>
              <a:rPr lang="en-US" dirty="0"/>
              <a:t>Everything is an object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32CC27-9B03-4D28-899C-A682BF54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Syntax</a:t>
            </a:r>
          </a:p>
        </p:txBody>
      </p:sp>
    </p:spTree>
    <p:extLst>
      <p:ext uri="{BB962C8B-B14F-4D97-AF65-F5344CB8AC3E}">
        <p14:creationId xmlns:p14="http://schemas.microsoft.com/office/powerpoint/2010/main" val="193971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AF74-75A8-40FF-958A-16D47341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the Development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FD640-68ED-4368-BCEA-9FC45413E3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6D9D9-2B8A-4747-B544-0EDC4317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00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279BE-B9CD-4437-96EB-462191F15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don’t have to declare variable type (e.g., integer, float, string).</a:t>
            </a:r>
          </a:p>
          <a:p>
            <a:r>
              <a:rPr lang="en-US" dirty="0"/>
              <a:t>When you assign a value to a variable, the type is defined automatically.</a:t>
            </a:r>
          </a:p>
          <a:p>
            <a:r>
              <a:rPr lang="en-US" dirty="0"/>
              <a:t>Example: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count = 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Variable is named count.</a:t>
            </a:r>
          </a:p>
          <a:p>
            <a:pPr lvl="1"/>
            <a:r>
              <a:rPr lang="en-US" dirty="0"/>
              <a:t>Value of 1 is assigned to count.</a:t>
            </a:r>
          </a:p>
          <a:p>
            <a:pPr lvl="1"/>
            <a:r>
              <a:rPr lang="en-US" dirty="0"/>
              <a:t>Python figures out that the data type of 1 is integer, so count will be treated as an integer.</a:t>
            </a:r>
          </a:p>
          <a:p>
            <a:r>
              <a:rPr lang="en-US" dirty="0"/>
              <a:t>Write variable names in lowercase</a:t>
            </a:r>
          </a:p>
          <a:p>
            <a:pPr lvl="1"/>
            <a:r>
              <a:rPr lang="en-US" dirty="0"/>
              <a:t>Correct: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my_variable = 1</a:t>
            </a:r>
          </a:p>
          <a:p>
            <a:pPr lvl="1"/>
            <a:r>
              <a:rPr lang="en-US" dirty="0"/>
              <a:t>Incorrect: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MyVariable = 1</a:t>
            </a:r>
          </a:p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Have values that don’t change.</a:t>
            </a:r>
          </a:p>
          <a:p>
            <a:pPr lvl="1"/>
            <a:r>
              <a:rPr lang="en-US" dirty="0"/>
              <a:t>Differentiated by using uppercase letters.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PI_CONSTANT = 3.14159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Assignment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CB25C-4BDF-4A28-AE5E-A38C0FB415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Variable</a:t>
            </a:r>
            <a:r>
              <a:rPr lang="en-US" dirty="0"/>
              <a:t>: Any value that is stored in memory and given a name or an identifier. In your code, you can assign values to these variables.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C975216-1091-4771-9FB6-41012F2F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71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339643"/>
              </p:ext>
            </p:extLst>
          </p:nvPr>
        </p:nvGraphicFramePr>
        <p:xfrm>
          <a:off x="457200" y="1524000"/>
          <a:ext cx="8229600" cy="4079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elif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lambda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assert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continue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95A8F-048F-4362-80BA-7DE7B2B1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741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AB4CB5-D766-4AAB-931F-9DA54226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766A24-0BDC-40F2-BF2A-EDFB2B830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a vital part of writing efficient code.</a:t>
            </a:r>
          </a:p>
          <a:p>
            <a:pPr lvl="1"/>
            <a:r>
              <a:rPr lang="en-US" dirty="0"/>
              <a:t>Saves you from having to write similar routines repeatedly.</a:t>
            </a:r>
          </a:p>
          <a:p>
            <a:pPr lvl="1"/>
            <a:r>
              <a:rPr lang="en-US" dirty="0"/>
              <a:t>You can define your own functions.</a:t>
            </a:r>
          </a:p>
          <a:p>
            <a:pPr lvl="1"/>
            <a:r>
              <a:rPr lang="en-US" dirty="0"/>
              <a:t>Python provides built-in functions that you can call at any time.</a:t>
            </a:r>
          </a:p>
          <a:p>
            <a:r>
              <a:rPr lang="en-US" dirty="0"/>
              <a:t>Function names</a:t>
            </a:r>
          </a:p>
          <a:p>
            <a:pPr lvl="1"/>
            <a:r>
              <a:rPr lang="en-US" dirty="0"/>
              <a:t>Followed by open and close parentheses ().</a:t>
            </a:r>
          </a:p>
          <a:p>
            <a:pPr lvl="2"/>
            <a:r>
              <a:rPr lang="en-US" dirty="0"/>
              <a:t>Example: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help()</a:t>
            </a:r>
            <a:r>
              <a:rPr lang="en-US" dirty="0"/>
              <a:t> function mentioned earlier.</a:t>
            </a:r>
          </a:p>
          <a:p>
            <a:pPr lvl="1"/>
            <a:r>
              <a:rPr lang="en-US" dirty="0"/>
              <a:t>Must be unique and lowercase, like variable names.</a:t>
            </a:r>
          </a:p>
          <a:p>
            <a:pPr lvl="1"/>
            <a:r>
              <a:rPr lang="en-US" dirty="0"/>
              <a:t>Underscores between words.</a:t>
            </a:r>
          </a:p>
          <a:p>
            <a:pPr lvl="2"/>
            <a:r>
              <a:rPr lang="en-US" dirty="0"/>
              <a:t>Example: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read_input_file( )</a:t>
            </a:r>
            <a:endParaRPr lang="en-US" dirty="0"/>
          </a:p>
          <a:p>
            <a:r>
              <a:rPr lang="en-US" dirty="0"/>
              <a:t>List of built-in Python functions: </a:t>
            </a:r>
            <a:r>
              <a:rPr lang="en-US" dirty="0">
                <a:hlinkClick r:id="rId2"/>
              </a:rPr>
              <a:t>https://docs.python.org/3.9/library/functions.html</a:t>
            </a:r>
            <a:r>
              <a:rPr lang="en-US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15391A-A760-451D-AC5D-1F2F07AB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4E49F4-8CEA-4A79-A69F-600A245A9A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Function</a:t>
            </a:r>
            <a:r>
              <a:rPr lang="en-US" dirty="0"/>
              <a:t>: A block of code that you can reuse to perform a specific task.</a:t>
            </a:r>
          </a:p>
        </p:txBody>
      </p:sp>
    </p:spTree>
    <p:extLst>
      <p:ext uri="{BB962C8B-B14F-4D97-AF65-F5344CB8AC3E}">
        <p14:creationId xmlns:p14="http://schemas.microsoft.com/office/powerpoint/2010/main" val="2225345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graphicFrame>
        <p:nvGraphicFramePr>
          <p:cNvPr id="3" name="Group 64">
            <a:extLst>
              <a:ext uri="{FF2B5EF4-FFF2-40B4-BE49-F238E27FC236}">
                <a16:creationId xmlns:a16="http://schemas.microsoft.com/office/drawing/2014/main" id="{C618A942-E62D-4E9F-B0B3-89442E95F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991333"/>
              </p:ext>
            </p:extLst>
          </p:nvPr>
        </p:nvGraphicFramePr>
        <p:xfrm>
          <a:off x="215536" y="1147355"/>
          <a:ext cx="8649789" cy="3254829"/>
        </p:xfrm>
        <a:graphic>
          <a:graphicData uri="http://schemas.openxmlformats.org/drawingml/2006/table">
            <a:tbl>
              <a:tblPr/>
              <a:tblGrid>
                <a:gridCol w="1097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6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6061">
                  <a:extLst>
                    <a:ext uri="{9D8B030D-6E8A-4147-A177-3AD203B41FA5}">
                      <a16:colId xmlns:a16="http://schemas.microsoft.com/office/drawing/2014/main" val="2953897363"/>
                    </a:ext>
                  </a:extLst>
                </a:gridCol>
              </a:tblGrid>
              <a:tr h="375579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Operator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Definition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Example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888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/>
                        <a:t>+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Adds operands together.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2 + 4 </a:t>
                      </a:r>
                      <a:r>
                        <a:rPr lang="en-US" sz="1200" i="0" dirty="0"/>
                        <a:t>will return</a:t>
                      </a:r>
                      <a:r>
                        <a:rPr lang="en-US" sz="1200" i="0" baseline="0" dirty="0"/>
                        <a:t> </a:t>
                      </a:r>
                      <a:r>
                        <a:rPr lang="en-US" sz="1200" i="1" baseline="0" dirty="0"/>
                        <a:t>6</a:t>
                      </a:r>
                      <a:endParaRPr lang="en-US" sz="1200" i="1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838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/>
                        <a:t>-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Subtracts</a:t>
                      </a:r>
                      <a:r>
                        <a:rPr lang="en-US" sz="1200" i="0" baseline="0" dirty="0"/>
                        <a:t> right operand from left operand.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4 – 2 </a:t>
                      </a:r>
                      <a:r>
                        <a:rPr lang="en-US" sz="1200" i="0" dirty="0"/>
                        <a:t>will return</a:t>
                      </a:r>
                      <a:r>
                        <a:rPr lang="en-US" sz="1200" i="0" baseline="0" dirty="0"/>
                        <a:t> </a:t>
                      </a:r>
                      <a:r>
                        <a:rPr lang="en-US" sz="1200" i="1" baseline="0" dirty="0"/>
                        <a:t>2</a:t>
                      </a:r>
                      <a:endParaRPr lang="en-US" sz="1200" i="1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838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/>
                        <a:t>*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Multiplies</a:t>
                      </a:r>
                      <a:r>
                        <a:rPr lang="en-US" sz="1200" i="0" baseline="0" dirty="0"/>
                        <a:t> operands together.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2 * 4 </a:t>
                      </a:r>
                      <a:r>
                        <a:rPr lang="en-US" sz="1200" i="0" dirty="0"/>
                        <a:t>will return </a:t>
                      </a:r>
                      <a:r>
                        <a:rPr lang="en-US" sz="1200" i="1" dirty="0"/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892434"/>
                  </a:ext>
                </a:extLst>
              </a:tr>
              <a:tr h="464838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/>
                        <a:t>/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Divides</a:t>
                      </a:r>
                      <a:r>
                        <a:rPr lang="en-US" sz="1200" i="0" baseline="0" dirty="0"/>
                        <a:t> left operand by right operand.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10 / 2 </a:t>
                      </a:r>
                      <a:r>
                        <a:rPr lang="en-US" sz="1200" i="0" dirty="0"/>
                        <a:t>will return </a:t>
                      </a:r>
                      <a:r>
                        <a:rPr lang="en-US" sz="1200" i="1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993688"/>
                  </a:ext>
                </a:extLst>
              </a:tr>
              <a:tr h="464838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/>
                        <a:t>%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Divides</a:t>
                      </a:r>
                      <a:r>
                        <a:rPr lang="en-US" sz="1200" i="0" baseline="0" dirty="0"/>
                        <a:t> left operand by right and returns remainder.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13 % 4 </a:t>
                      </a:r>
                      <a:r>
                        <a:rPr lang="en-US" sz="1200" i="0" dirty="0"/>
                        <a:t>will return </a:t>
                      </a:r>
                      <a:r>
                        <a:rPr lang="en-US" sz="1200" i="1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836617"/>
                  </a:ext>
                </a:extLst>
              </a:tr>
              <a:tr h="47801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/>
                        <a:t>**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Performs</a:t>
                      </a:r>
                      <a:r>
                        <a:rPr lang="en-US" sz="1200" i="0" baseline="0" dirty="0"/>
                        <a:t> exponential calculation with left operand as the base and right operand as the exponent.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2 ** 4 </a:t>
                      </a:r>
                      <a:r>
                        <a:rPr lang="en-US" sz="1200" i="0" dirty="0"/>
                        <a:t>will return</a:t>
                      </a:r>
                      <a:r>
                        <a:rPr lang="en-US" sz="1200" i="0" baseline="0" dirty="0"/>
                        <a:t> </a:t>
                      </a:r>
                      <a:r>
                        <a:rPr lang="en-US" sz="1200" i="1" baseline="0" dirty="0"/>
                        <a:t>16</a:t>
                      </a:r>
                      <a:endParaRPr lang="en-US" sz="1200" i="1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291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33800-0602-4AA1-ABA1-B8B3FC06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1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</a:t>
            </a:r>
          </a:p>
          <a:p>
            <a:r>
              <a:rPr lang="en-US" dirty="0"/>
              <a:t>* / %</a:t>
            </a:r>
          </a:p>
          <a:p>
            <a:r>
              <a:rPr lang="en-US" dirty="0"/>
              <a:t>+ -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149E2-E217-4F54-BEF4-2F3297C5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57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print() Function</a:t>
            </a:r>
          </a:p>
        </p:txBody>
      </p:sp>
      <p:sp>
        <p:nvSpPr>
          <p:cNvPr id="9" name="WIDTH_SETTER">
            <a:extLst>
              <a:ext uri="{FF2B5EF4-FFF2-40B4-BE49-F238E27FC236}">
                <a16:creationId xmlns:a16="http://schemas.microsoft.com/office/drawing/2014/main" id="{290589E5-F216-4A32-885C-DC590BDBA9FC}"/>
              </a:ext>
            </a:extLst>
          </p:cNvPr>
          <p:cNvSpPr/>
          <p:nvPr/>
        </p:nvSpPr>
        <p:spPr>
          <a:xfrm>
            <a:off x="167640" y="1151708"/>
            <a:ext cx="8890000" cy="381000"/>
          </a:xfrm>
          <a:prstGeom prst="rect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1151708"/>
            <a:ext cx="3724795" cy="914528"/>
          </a:xfrm>
          <a:prstGeom prst="rect">
            <a:avLst/>
          </a:prstGeom>
        </p:spPr>
      </p:pic>
      <p:grpSp>
        <p:nvGrpSpPr>
          <p:cNvPr id="14" name="BORDERS_AND_FADERS">
            <a:extLst>
              <a:ext uri="{FF2B5EF4-FFF2-40B4-BE49-F238E27FC236}">
                <a16:creationId xmlns:a16="http://schemas.microsoft.com/office/drawing/2014/main" id="{B7AB930C-0955-45D0-99F5-559E5AA23427}"/>
              </a:ext>
            </a:extLst>
          </p:cNvPr>
          <p:cNvGrpSpPr/>
          <p:nvPr/>
        </p:nvGrpSpPr>
        <p:grpSpPr>
          <a:xfrm>
            <a:off x="142240" y="1126308"/>
            <a:ext cx="3775595" cy="965328"/>
            <a:chOff x="142240" y="1126308"/>
            <a:chExt cx="3775595" cy="965328"/>
          </a:xfrm>
        </p:grpSpPr>
        <p:sp>
          <p:nvSpPr>
            <p:cNvPr id="10" name="BORDER_TOP">
              <a:extLst>
                <a:ext uri="{FF2B5EF4-FFF2-40B4-BE49-F238E27FC236}">
                  <a16:creationId xmlns:a16="http://schemas.microsoft.com/office/drawing/2014/main" id="{5219D235-1E8E-4FD5-B31F-D177498B6475}"/>
                </a:ext>
              </a:extLst>
            </p:cNvPr>
            <p:cNvSpPr/>
            <p:nvPr/>
          </p:nvSpPr>
          <p:spPr>
            <a:xfrm>
              <a:off x="142240" y="1126308"/>
              <a:ext cx="3775595" cy="25400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FF0000"/>
                  </a:solidFill>
                  <a:prstDash val="solid"/>
                </a14:hiddenLine>
              </a:ext>
            </a:ex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" name="BORDER_LEFT">
              <a:extLst>
                <a:ext uri="{FF2B5EF4-FFF2-40B4-BE49-F238E27FC236}">
                  <a16:creationId xmlns:a16="http://schemas.microsoft.com/office/drawing/2014/main" id="{A716C1B2-6D03-4862-B3CF-112509094003}"/>
                </a:ext>
              </a:extLst>
            </p:cNvPr>
            <p:cNvSpPr/>
            <p:nvPr/>
          </p:nvSpPr>
          <p:spPr>
            <a:xfrm>
              <a:off x="142240" y="1126308"/>
              <a:ext cx="25400" cy="965328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FF0000"/>
                  </a:solidFill>
                  <a:prstDash val="solid"/>
                </a14:hiddenLine>
              </a:ext>
            </a:ex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" name="FADER_BOTTOM">
              <a:extLst>
                <a:ext uri="{FF2B5EF4-FFF2-40B4-BE49-F238E27FC236}">
                  <a16:creationId xmlns:a16="http://schemas.microsoft.com/office/drawing/2014/main" id="{8ADD8A2D-5FAB-47D5-93C2-834351030E9A}"/>
                </a:ext>
              </a:extLst>
            </p:cNvPr>
            <p:cNvSpPr/>
            <p:nvPr/>
          </p:nvSpPr>
          <p:spPr>
            <a:xfrm>
              <a:off x="142240" y="1685236"/>
              <a:ext cx="3775595" cy="406400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lin ang="5400000" scaled="1"/>
              <a:tileRect/>
            </a:gra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FF0000"/>
                  </a:solidFill>
                  <a:prstDash val="solid"/>
                </a14:hiddenLine>
              </a:ext>
            </a:ex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" name="FADER_RIGHT">
              <a:extLst>
                <a:ext uri="{FF2B5EF4-FFF2-40B4-BE49-F238E27FC236}">
                  <a16:creationId xmlns:a16="http://schemas.microsoft.com/office/drawing/2014/main" id="{F709CCA0-EED1-41D7-B5AD-8DEA25189D54}"/>
                </a:ext>
              </a:extLst>
            </p:cNvPr>
            <p:cNvSpPr/>
            <p:nvPr/>
          </p:nvSpPr>
          <p:spPr>
            <a:xfrm>
              <a:off x="3536835" y="1126308"/>
              <a:ext cx="381000" cy="965328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lin ang="0" scaled="1"/>
              <a:tileRect/>
            </a:gra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FF0000"/>
                  </a:solidFill>
                  <a:prstDash val="solid"/>
                </a14:hiddenLine>
              </a:ext>
            </a:ex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343D6605-00FB-4AF0-92C9-2D3589CD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85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69490-1155-4F10-AF0D-F1B9E5F7C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Enclose within double or single quotation marks.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Use triple quotes to enclose multiple lines.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This results in:</a:t>
            </a:r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FC37D-3BEB-4D17-8EEF-42C11BD19A1D}"/>
              </a:ext>
            </a:extLst>
          </p:cNvPr>
          <p:cNvSpPr/>
          <p:nvPr/>
        </p:nvSpPr>
        <p:spPr>
          <a:xfrm>
            <a:off x="735818" y="2342270"/>
            <a:ext cx="2423551" cy="5303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= "Hello"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 = 'Hello'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EBD71-59A5-4194-871B-2F5E37AE3E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String literal</a:t>
            </a:r>
            <a:r>
              <a:rPr lang="en-US" dirty="0"/>
              <a:t>: A value enclosed in single (') or double (") quotation marks, which is treated as text characters.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F3773D-4DD1-4186-91EA-1343E6BCC776}"/>
              </a:ext>
            </a:extLst>
          </p:cNvPr>
          <p:cNvSpPr/>
          <p:nvPr/>
        </p:nvSpPr>
        <p:spPr>
          <a:xfrm>
            <a:off x="735818" y="3562393"/>
            <a:ext cx="2423551" cy="7325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= """Hello,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world!"""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0B8DA6F-3EB7-4795-BD06-DD6864C9A5D1}"/>
              </a:ext>
            </a:extLst>
          </p:cNvPr>
          <p:cNvSpPr/>
          <p:nvPr/>
        </p:nvSpPr>
        <p:spPr>
          <a:xfrm>
            <a:off x="735818" y="4781595"/>
            <a:ext cx="2423551" cy="7325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Hello,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world!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0C37594-7D1B-4812-A546-6CEF46EF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23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Codes</a:t>
            </a:r>
          </a:p>
        </p:txBody>
      </p:sp>
      <p:graphicFrame>
        <p:nvGraphicFramePr>
          <p:cNvPr id="3" name="Group 64">
            <a:extLst>
              <a:ext uri="{FF2B5EF4-FFF2-40B4-BE49-F238E27FC236}">
                <a16:creationId xmlns:a16="http://schemas.microsoft.com/office/drawing/2014/main" id="{AE6D98FC-44B4-4116-A523-CAD9E753A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409792"/>
              </p:ext>
            </p:extLst>
          </p:nvPr>
        </p:nvGraphicFramePr>
        <p:xfrm>
          <a:off x="1883702" y="1371600"/>
          <a:ext cx="5376595" cy="3627120"/>
        </p:xfrm>
        <a:graphic>
          <a:graphicData uri="http://schemas.openxmlformats.org/drawingml/2006/table">
            <a:tbl>
              <a:tblPr/>
              <a:tblGrid>
                <a:gridCol w="1323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Escape Code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Add A 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/>
                        <a:t>\\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Backslash character.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/>
                        <a:t>\'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Single quote character.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/>
                        <a:t>\"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Double quote character.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892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/>
                        <a:t>\b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Backspace character.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99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/>
                        <a:t>\f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Page break</a:t>
                      </a:r>
                      <a:r>
                        <a:rPr lang="en-US" sz="1200" i="0" baseline="0" dirty="0"/>
                        <a:t> </a:t>
                      </a:r>
                      <a:r>
                        <a:rPr lang="en-US" sz="1200" i="0" dirty="0"/>
                        <a:t>character.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83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/>
                        <a:t>\n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Line break character.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29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/>
                        <a:t>\r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Carriage return character.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186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/>
                        <a:t>\t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Horizontal tab character.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861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/>
                        <a:t>\v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Vertical tab character.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34611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FACEAE6-1DEA-4D50-8222-F5D28B019C24}"/>
              </a:ext>
            </a:extLst>
          </p:cNvPr>
          <p:cNvSpPr/>
          <p:nvPr/>
        </p:nvSpPr>
        <p:spPr>
          <a:xfrm>
            <a:off x="1842868" y="5376204"/>
            <a:ext cx="5387926" cy="732525"/>
          </a:xfrm>
          <a:prstGeom prst="roundRect">
            <a:avLst>
              <a:gd name="adj" fmla="val 20508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"This is a \"string literal.\""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2F13D2D-BE8E-42E2-8035-8180F208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03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FE9135-ABDB-48CE-87A6-D5A3A829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6B1EB-0345-4441-B500-FD4DFBEC0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set up your environment.</a:t>
            </a:r>
          </a:p>
          <a:p>
            <a:r>
              <a:rPr lang="en-US" dirty="0"/>
              <a:t>Now you will begin writing Python code. </a:t>
            </a:r>
          </a:p>
          <a:p>
            <a:r>
              <a:rPr lang="en-US" dirty="0"/>
              <a:t>You will:</a:t>
            </a:r>
          </a:p>
          <a:p>
            <a:pPr lvl="1"/>
            <a:r>
              <a:rPr lang="en-US" dirty="0"/>
              <a:t>Start practicing in the interactive shell, which provides immediate feedback. </a:t>
            </a:r>
          </a:p>
          <a:p>
            <a:pPr lvl="1"/>
            <a:r>
              <a:rPr lang="en-US" dirty="0"/>
              <a:t>Work with programming fundamentals all programs are based on:</a:t>
            </a:r>
          </a:p>
          <a:p>
            <a:pPr lvl="2"/>
            <a:r>
              <a:rPr lang="en-US" dirty="0"/>
              <a:t>Creating variables</a:t>
            </a:r>
          </a:p>
          <a:p>
            <a:pPr lvl="2"/>
            <a:r>
              <a:rPr lang="en-US" dirty="0"/>
              <a:t>Assigning values</a:t>
            </a:r>
          </a:p>
          <a:p>
            <a:pPr lvl="2"/>
            <a:r>
              <a:rPr lang="en-US" dirty="0"/>
              <a:t>Performing operations</a:t>
            </a:r>
          </a:p>
          <a:p>
            <a:pPr lvl="2"/>
            <a:r>
              <a:rPr lang="en-US" dirty="0"/>
              <a:t>Outputting text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18A60C-E612-49D9-95C3-77E4F47B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Writing Python Statements</a:t>
            </a:r>
          </a:p>
        </p:txBody>
      </p:sp>
    </p:spTree>
    <p:extLst>
      <p:ext uri="{BB962C8B-B14F-4D97-AF65-F5344CB8AC3E}">
        <p14:creationId xmlns:p14="http://schemas.microsoft.com/office/powerpoint/2010/main" val="2271359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AF74-75A8-40FF-958A-16D47341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Python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FD640-68ED-4368-BCEA-9FC45413E3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6D9D9-2B8A-4747-B544-0EDC4317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4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79D40F7-8125-4D39-A8C6-3034C475495B}"/>
              </a:ext>
            </a:extLst>
          </p:cNvPr>
          <p:cNvSpPr/>
          <p:nvPr/>
        </p:nvSpPr>
        <p:spPr>
          <a:xfrm>
            <a:off x="329610" y="1215654"/>
            <a:ext cx="4486941" cy="44869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Calibri" pitchFamily="34" charset="0"/>
              </a:rPr>
              <a:t>Programs Developed in Python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9724" y="1599747"/>
            <a:ext cx="3981894" cy="3704123"/>
          </a:xfrm>
        </p:spPr>
        <p:txBody>
          <a:bodyPr/>
          <a:lstStyle/>
          <a:p>
            <a:pPr marL="1881188" indent="-339725">
              <a:buNone/>
            </a:pPr>
            <a:r>
              <a:rPr lang="en-US" sz="2400" dirty="0"/>
              <a:t>Types</a:t>
            </a:r>
            <a:br>
              <a:rPr lang="en-US" sz="2400" dirty="0"/>
            </a:br>
            <a:endParaRPr lang="en-US" sz="900" dirty="0"/>
          </a:p>
          <a:p>
            <a:pPr lvl="1"/>
            <a:r>
              <a:rPr lang="en-US" dirty="0"/>
              <a:t>Data analysis and forecasting tools</a:t>
            </a:r>
          </a:p>
          <a:p>
            <a:pPr lvl="1"/>
            <a:r>
              <a:rPr lang="en-US" dirty="0"/>
              <a:t>Artificial intelligence</a:t>
            </a:r>
          </a:p>
          <a:p>
            <a:pPr lvl="1"/>
            <a:r>
              <a:rPr lang="en-US" dirty="0"/>
              <a:t>Web apps</a:t>
            </a:r>
          </a:p>
          <a:p>
            <a:pPr lvl="1"/>
            <a:r>
              <a:rPr lang="en-US" dirty="0"/>
              <a:t>Video games</a:t>
            </a:r>
          </a:p>
          <a:p>
            <a:pPr lvl="1"/>
            <a:r>
              <a:rPr lang="en-US" dirty="0"/>
              <a:t>Audio/video apps</a:t>
            </a:r>
          </a:p>
          <a:p>
            <a:pPr lvl="1"/>
            <a:r>
              <a:rPr lang="en-US" dirty="0"/>
              <a:t>Mobile apps</a:t>
            </a:r>
          </a:p>
          <a:p>
            <a:pPr lvl="1"/>
            <a:r>
              <a:rPr lang="en-US" dirty="0"/>
              <a:t>Networking apps</a:t>
            </a:r>
          </a:p>
          <a:p>
            <a:pPr lvl="1"/>
            <a:r>
              <a:rPr lang="en-US" dirty="0"/>
              <a:t>Scientific/mathematical apps</a:t>
            </a:r>
          </a:p>
          <a:p>
            <a:pPr lvl="1"/>
            <a:r>
              <a:rPr lang="en-US" dirty="0"/>
              <a:t>Security utilities</a:t>
            </a:r>
          </a:p>
          <a:p>
            <a:pPr lvl="1"/>
            <a:r>
              <a:rPr lang="en-US" dirty="0"/>
              <a:t>Educational apps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F2E3E6-9EF3-4405-A839-878AC1C36494}"/>
              </a:ext>
            </a:extLst>
          </p:cNvPr>
          <p:cNvGrpSpPr/>
          <p:nvPr/>
        </p:nvGrpSpPr>
        <p:grpSpPr>
          <a:xfrm>
            <a:off x="5619276" y="3241418"/>
            <a:ext cx="3294321" cy="4095454"/>
            <a:chOff x="5488112" y="2937867"/>
            <a:chExt cx="3294321" cy="409545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4D26651-6CAF-4F73-8F46-8CC6183C143C}"/>
                </a:ext>
              </a:extLst>
            </p:cNvPr>
            <p:cNvSpPr/>
            <p:nvPr/>
          </p:nvSpPr>
          <p:spPr>
            <a:xfrm>
              <a:off x="5488112" y="2937867"/>
              <a:ext cx="3294321" cy="329432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" name="Content Placeholder 1">
              <a:extLst>
                <a:ext uri="{FF2B5EF4-FFF2-40B4-BE49-F238E27FC236}">
                  <a16:creationId xmlns:a16="http://schemas.microsoft.com/office/drawing/2014/main" id="{9DF1A729-DEB0-4022-8A75-97FFC3AD275A}"/>
                </a:ext>
              </a:extLst>
            </p:cNvPr>
            <p:cNvSpPr txBox="1">
              <a:spLocks/>
            </p:cNvSpPr>
            <p:nvPr/>
          </p:nvSpPr>
          <p:spPr>
            <a:xfrm>
              <a:off x="5952373" y="3329198"/>
              <a:ext cx="2599663" cy="37041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marR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9DDC"/>
                </a:buClr>
                <a:buSzTx/>
                <a:buFont typeface="Arial"/>
                <a:buChar char="•"/>
                <a:tabLst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marR="0" indent="-28575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9DDC"/>
                </a:buClr>
                <a:buSzTx/>
                <a:buFont typeface="Arial"/>
                <a:buChar char="•"/>
                <a:tabLst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marR="0" indent="-2286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9DDC"/>
                </a:buClr>
                <a:buSzTx/>
                <a:buFont typeface="Arial"/>
                <a:buChar char="•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4813" indent="0">
                <a:buFont typeface="Arial"/>
                <a:buNone/>
              </a:pPr>
              <a:r>
                <a:rPr lang="en-US" sz="2400" dirty="0"/>
                <a:t>Examples</a:t>
              </a:r>
            </a:p>
            <a:p>
              <a:pPr marL="404813" indent="0">
                <a:buFont typeface="Arial"/>
                <a:buNone/>
              </a:pPr>
              <a:endParaRPr lang="en-US" sz="300" dirty="0"/>
            </a:p>
            <a:p>
              <a:pPr lvl="1"/>
              <a:r>
                <a:rPr lang="en-US" dirty="0"/>
                <a:t>Instagram</a:t>
              </a:r>
            </a:p>
            <a:p>
              <a:pPr lvl="1"/>
              <a:r>
                <a:rPr lang="en-US" dirty="0"/>
                <a:t>Spotify</a:t>
              </a:r>
            </a:p>
            <a:p>
              <a:pPr lvl="1"/>
              <a:r>
                <a:rPr lang="en-US" dirty="0"/>
                <a:t>Dropbox</a:t>
              </a:r>
            </a:p>
            <a:p>
              <a:pPr lvl="1"/>
              <a:r>
                <a:rPr lang="en-US" dirty="0"/>
                <a:t>PyCharm</a:t>
              </a:r>
            </a:p>
            <a:p>
              <a:pPr lvl="1"/>
              <a:r>
                <a:rPr lang="en-US" dirty="0"/>
                <a:t>Django</a:t>
              </a:r>
            </a:p>
            <a:p>
              <a:pPr lvl="1"/>
              <a:r>
                <a:rPr lang="en-US" dirty="0"/>
                <a:t>Blender</a:t>
              </a:r>
            </a:p>
            <a:p>
              <a:pPr lvl="1"/>
              <a:r>
                <a:rPr lang="en-US" dirty="0"/>
                <a:t>ERP5</a:t>
              </a: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7DE13455-88CF-4237-AB0F-7FB8AF4CA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895" y="1214204"/>
            <a:ext cx="2086130" cy="20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8D428E2-9D74-4440-AEA4-C99F6178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89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Scripts and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DFF27-7A16-4BA3-9E79-EE0D6F34E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257" y="1750136"/>
            <a:ext cx="2544174" cy="35674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B9EB0-EB3E-4F54-A217-03E5B390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7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0E9490-0335-473E-8C9D-786D56CD6A7C}"/>
              </a:ext>
            </a:extLst>
          </p:cNvPr>
          <p:cNvSpPr/>
          <p:nvPr/>
        </p:nvSpPr>
        <p:spPr>
          <a:xfrm>
            <a:off x="313787" y="1194333"/>
            <a:ext cx="8601613" cy="1244067"/>
          </a:xfrm>
          <a:prstGeom prst="roundRect">
            <a:avLst>
              <a:gd name="adj" fmla="val 7827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User hasn't yet exited the window.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done = False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done = False  # User hasn't yet exited the window.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9B0F3-BB2D-4811-AE98-B1D978AD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69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Docstring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7E28A9-2D57-403F-BFF0-244C8031CBE4}"/>
              </a:ext>
            </a:extLst>
          </p:cNvPr>
          <p:cNvSpPr/>
          <p:nvPr/>
        </p:nvSpPr>
        <p:spPr>
          <a:xfrm>
            <a:off x="313787" y="1194333"/>
            <a:ext cx="8601613" cy="704805"/>
          </a:xfrm>
          <a:prstGeom prst="roundRect">
            <a:avLst>
              <a:gd name="adj" fmla="val 25791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"""This program gets a user's input and returns a game board back to them."""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8C6789-A82C-4A4C-98F6-19E72322C4A6}"/>
              </a:ext>
            </a:extLst>
          </p:cNvPr>
          <p:cNvSpPr/>
          <p:nvPr/>
        </p:nvSpPr>
        <p:spPr>
          <a:xfrm>
            <a:off x="313787" y="2186105"/>
            <a:ext cx="8601613" cy="1090495"/>
          </a:xfrm>
          <a:prstGeom prst="roundRect">
            <a:avLst>
              <a:gd name="adj" fmla="val 21921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"""This program gets a user's input and returns a game board back to them.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It passes a user's input into a create_board() function that returns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game board based on the user's difficulty selection."""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50A60D6-FE6D-4ABA-9BD8-60A107E7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39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IDTH_SETTER">
            <a:extLst>
              <a:ext uri="{FF2B5EF4-FFF2-40B4-BE49-F238E27FC236}">
                <a16:creationId xmlns:a16="http://schemas.microsoft.com/office/drawing/2014/main" id="{6B79709A-F319-46C6-B389-529AE5D61D53}"/>
              </a:ext>
            </a:extLst>
          </p:cNvPr>
          <p:cNvSpPr/>
          <p:nvPr/>
        </p:nvSpPr>
        <p:spPr>
          <a:xfrm>
            <a:off x="1058204" y="1436078"/>
            <a:ext cx="6866596" cy="381000"/>
          </a:xfrm>
          <a:prstGeom prst="rect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input()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36078"/>
            <a:ext cx="2896004" cy="714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9" t="11507" r="42594"/>
          <a:stretch/>
        </p:blipFill>
        <p:spPr>
          <a:xfrm>
            <a:off x="3927475" y="3425484"/>
            <a:ext cx="2549525" cy="1298243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 bwMode="auto">
          <a:xfrm>
            <a:off x="4495800" y="2198078"/>
            <a:ext cx="380798" cy="990600"/>
          </a:xfrm>
          <a:prstGeom prst="downArrow">
            <a:avLst/>
          </a:prstGeom>
          <a:solidFill>
            <a:srgbClr val="009DDC"/>
          </a:solidFill>
          <a:ln>
            <a:noFill/>
          </a:ln>
          <a:effectLst>
            <a:outerShdw blurRad="38100" dist="25401" dir="2700000" sx="99001" sy="99001" algn="ctr" rotWithShape="0">
              <a:schemeClr val="tx1">
                <a:alpha val="75000"/>
              </a:schemeClr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64434" y="2716548"/>
            <a:ext cx="1057274" cy="381001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b="1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8" name="Line 69"/>
          <p:cNvSpPr>
            <a:spLocks noChangeShapeType="1"/>
          </p:cNvSpPr>
          <p:nvPr/>
        </p:nvSpPr>
        <p:spPr bwMode="auto">
          <a:xfrm rot="16200000" flipH="1">
            <a:off x="3313608" y="2905647"/>
            <a:ext cx="387723" cy="771527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064434" y="3295892"/>
            <a:ext cx="1057274" cy="381001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b="1" dirty="0">
                <a:solidFill>
                  <a:schemeClr val="tx1"/>
                </a:solidFill>
              </a:rPr>
              <a:t>User input</a:t>
            </a:r>
          </a:p>
        </p:txBody>
      </p:sp>
      <p:sp>
        <p:nvSpPr>
          <p:cNvPr id="10" name="Line 69"/>
          <p:cNvSpPr>
            <a:spLocks noChangeShapeType="1"/>
          </p:cNvSpPr>
          <p:nvPr/>
        </p:nvSpPr>
        <p:spPr bwMode="auto">
          <a:xfrm rot="16200000" flipH="1">
            <a:off x="3444768" y="3195931"/>
            <a:ext cx="125403" cy="771527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064434" y="3858531"/>
            <a:ext cx="1057274" cy="381001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b="1" dirty="0">
                <a:solidFill>
                  <a:schemeClr val="tx1"/>
                </a:solidFill>
              </a:rPr>
              <a:t>Print</a:t>
            </a:r>
          </a:p>
        </p:txBody>
      </p:sp>
      <p:sp>
        <p:nvSpPr>
          <p:cNvPr id="12" name="Line 69"/>
          <p:cNvSpPr>
            <a:spLocks noChangeShapeType="1"/>
          </p:cNvSpPr>
          <p:nvPr/>
        </p:nvSpPr>
        <p:spPr bwMode="auto">
          <a:xfrm rot="16200000">
            <a:off x="3416144" y="3541580"/>
            <a:ext cx="182655" cy="771528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7" name="BORDERS_AND_FADERS">
            <a:extLst>
              <a:ext uri="{FF2B5EF4-FFF2-40B4-BE49-F238E27FC236}">
                <a16:creationId xmlns:a16="http://schemas.microsoft.com/office/drawing/2014/main" id="{743BF04F-3342-4D3B-8C49-A1C8CE83CC82}"/>
              </a:ext>
            </a:extLst>
          </p:cNvPr>
          <p:cNvGrpSpPr/>
          <p:nvPr/>
        </p:nvGrpSpPr>
        <p:grpSpPr>
          <a:xfrm>
            <a:off x="3022600" y="1410678"/>
            <a:ext cx="2946804" cy="765275"/>
            <a:chOff x="3022600" y="1410678"/>
            <a:chExt cx="2946804" cy="765275"/>
          </a:xfrm>
        </p:grpSpPr>
        <p:sp>
          <p:nvSpPr>
            <p:cNvPr id="13" name="BORDER_TOP">
              <a:extLst>
                <a:ext uri="{FF2B5EF4-FFF2-40B4-BE49-F238E27FC236}">
                  <a16:creationId xmlns:a16="http://schemas.microsoft.com/office/drawing/2014/main" id="{C8333B27-21D2-48DA-A13A-90ECEE169176}"/>
                </a:ext>
              </a:extLst>
            </p:cNvPr>
            <p:cNvSpPr/>
            <p:nvPr/>
          </p:nvSpPr>
          <p:spPr>
            <a:xfrm>
              <a:off x="3022600" y="1410678"/>
              <a:ext cx="2946804" cy="25400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FF0000"/>
                  </a:solidFill>
                  <a:prstDash val="solid"/>
                </a14:hiddenLine>
              </a:ext>
            </a:ex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" name="BORDER_LEFT">
              <a:extLst>
                <a:ext uri="{FF2B5EF4-FFF2-40B4-BE49-F238E27FC236}">
                  <a16:creationId xmlns:a16="http://schemas.microsoft.com/office/drawing/2014/main" id="{22B13302-E591-4D12-822B-DEFA4A9A9E47}"/>
                </a:ext>
              </a:extLst>
            </p:cNvPr>
            <p:cNvSpPr/>
            <p:nvPr/>
          </p:nvSpPr>
          <p:spPr>
            <a:xfrm>
              <a:off x="3022600" y="1410678"/>
              <a:ext cx="25400" cy="765275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FF0000"/>
                  </a:solidFill>
                  <a:prstDash val="solid"/>
                </a14:hiddenLine>
              </a:ext>
            </a:ex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" name="FADER_BOTTOM">
              <a:extLst>
                <a:ext uri="{FF2B5EF4-FFF2-40B4-BE49-F238E27FC236}">
                  <a16:creationId xmlns:a16="http://schemas.microsoft.com/office/drawing/2014/main" id="{7927D368-87FA-409A-9613-C251BBB806AA}"/>
                </a:ext>
              </a:extLst>
            </p:cNvPr>
            <p:cNvSpPr/>
            <p:nvPr/>
          </p:nvSpPr>
          <p:spPr>
            <a:xfrm>
              <a:off x="3022600" y="1769553"/>
              <a:ext cx="2946804" cy="406400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lin ang="5400000" scaled="1"/>
              <a:tileRect/>
            </a:gra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FF0000"/>
                  </a:solidFill>
                  <a:prstDash val="solid"/>
                </a14:hiddenLine>
              </a:ext>
            </a:ex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" name="FADER_RIGHT">
              <a:extLst>
                <a:ext uri="{FF2B5EF4-FFF2-40B4-BE49-F238E27FC236}">
                  <a16:creationId xmlns:a16="http://schemas.microsoft.com/office/drawing/2014/main" id="{D63F81AB-5EFD-4C66-AA0E-2660E595797D}"/>
                </a:ext>
              </a:extLst>
            </p:cNvPr>
            <p:cNvSpPr/>
            <p:nvPr/>
          </p:nvSpPr>
          <p:spPr>
            <a:xfrm>
              <a:off x="5588404" y="1410678"/>
              <a:ext cx="381000" cy="76527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lin ang="0" scaled="1"/>
              <a:tileRect/>
            </a:gra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FF0000"/>
                  </a:solidFill>
                  <a:prstDash val="solid"/>
                </a14:hiddenLine>
              </a:ext>
            </a:ex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436EB1-133E-4018-8770-94FA5018F2CD}"/>
              </a:ext>
            </a:extLst>
          </p:cNvPr>
          <p:cNvSpPr/>
          <p:nvPr/>
        </p:nvSpPr>
        <p:spPr>
          <a:xfrm>
            <a:off x="1981200" y="5040923"/>
            <a:ext cx="5181600" cy="932335"/>
          </a:xfrm>
          <a:prstGeom prst="roundRect">
            <a:avLst>
              <a:gd name="adj" fmla="val 21435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input("What is your name?\n")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quest = input("What is your quest?\n")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color = input("What is your favorite color?\n")</a:t>
            </a: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C7B2FE5-814F-40C4-8BDB-C7BD486B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10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3784C-AE4E-4B34-9E2C-F08519C5F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06" y="1454330"/>
            <a:ext cx="7709796" cy="39218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40281" y="2717073"/>
            <a:ext cx="1295400" cy="457201"/>
          </a:xfrm>
          <a:prstGeom prst="roundRect">
            <a:avLst/>
          </a:prstGeom>
          <a:solidFill>
            <a:srgbClr val="009DDC"/>
          </a:solidFill>
          <a:ln>
            <a:noFill/>
          </a:ln>
          <a:effectLst>
            <a:outerShdw blurRad="38100" dist="25401" dir="2700000" sx="99001" sy="99001" algn="tl" rotWithShape="0">
              <a:srgbClr val="000000">
                <a:alpha val="75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charset="0"/>
              </a:rPr>
              <a:t>Name of Python script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37154" y="2717073"/>
            <a:ext cx="1515873" cy="457201"/>
          </a:xfrm>
          <a:prstGeom prst="roundRect">
            <a:avLst/>
          </a:prstGeom>
          <a:solidFill>
            <a:srgbClr val="009DDC"/>
          </a:solidFill>
          <a:ln>
            <a:noFill/>
          </a:ln>
          <a:effectLst>
            <a:outerShdw blurRad="38100" dist="25401" dir="2700000" sx="99001" sy="99001" algn="tl" rotWithShape="0">
              <a:srgbClr val="000000">
                <a:alpha val="75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charset="0"/>
              </a:rPr>
              <a:t>Input file argument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54500" y="2717073"/>
            <a:ext cx="1614490" cy="457201"/>
          </a:xfrm>
          <a:prstGeom prst="roundRect">
            <a:avLst/>
          </a:prstGeom>
          <a:solidFill>
            <a:srgbClr val="009DDC"/>
          </a:solidFill>
          <a:ln>
            <a:noFill/>
          </a:ln>
          <a:effectLst>
            <a:outerShdw blurRad="38100" dist="25401" dir="2700000" sx="99001" sy="99001" algn="tl" rotWithShape="0">
              <a:srgbClr val="000000">
                <a:alpha val="75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charset="0"/>
              </a:rPr>
              <a:t>Output file argument</a:t>
            </a:r>
          </a:p>
        </p:txBody>
      </p:sp>
      <p:sp>
        <p:nvSpPr>
          <p:cNvPr id="7" name="AutoShape 303">
            <a:extLst>
              <a:ext uri="{FF2B5EF4-FFF2-40B4-BE49-F238E27FC236}">
                <a16:creationId xmlns:a16="http://schemas.microsoft.com/office/drawing/2014/main" id="{EDEAA4FF-898E-4AEF-AB9F-C47640A619BA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2804868" y="1891263"/>
            <a:ext cx="165920" cy="1295705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AutoShape 303">
            <a:extLst>
              <a:ext uri="{FF2B5EF4-FFF2-40B4-BE49-F238E27FC236}">
                <a16:creationId xmlns:a16="http://schemas.microsoft.com/office/drawing/2014/main" id="{DD01FCDB-3591-42F8-B1A1-569EE85ED369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4312132" y="1781180"/>
            <a:ext cx="165920" cy="1515873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AutoShape 303">
            <a:extLst>
              <a:ext uri="{FF2B5EF4-FFF2-40B4-BE49-F238E27FC236}">
                <a16:creationId xmlns:a16="http://schemas.microsoft.com/office/drawing/2014/main" id="{FB440ADB-C0DB-4DE5-B51D-FE97CA4F3401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5982086" y="1731873"/>
            <a:ext cx="165920" cy="1614490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758F7118-5EC8-45DD-9E10-D1174004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92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7094A-44DE-47D5-BE12-69BA0E03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17FE89-8230-49D5-9844-5808FA487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already:</a:t>
            </a:r>
          </a:p>
          <a:p>
            <a:pPr lvl="1"/>
            <a:r>
              <a:rPr lang="en-US" dirty="0"/>
              <a:t>Reviewed the requirements for the WordCount project.</a:t>
            </a:r>
          </a:p>
          <a:p>
            <a:pPr lvl="1"/>
            <a:r>
              <a:rPr lang="en-US" dirty="0"/>
              <a:t>Created a Python project, including a file to contain the main script. </a:t>
            </a:r>
          </a:p>
          <a:p>
            <a:r>
              <a:rPr lang="en-US" dirty="0"/>
              <a:t>Now you will start writing Python code to perform some simple input/output tasks.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49235BD-6E4B-4CD6-BB07-76AE0AD9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Creating a Python Application</a:t>
            </a:r>
          </a:p>
        </p:txBody>
      </p:sp>
    </p:spTree>
    <p:extLst>
      <p:ext uri="{BB962C8B-B14F-4D97-AF65-F5344CB8AC3E}">
        <p14:creationId xmlns:p14="http://schemas.microsoft.com/office/powerpoint/2010/main" val="2272013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AF74-75A8-40FF-958A-16D47341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FD640-68ED-4368-BCEA-9FC45413E3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6D9D9-2B8A-4747-B544-0EDC4317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94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errors</a:t>
            </a:r>
          </a:p>
          <a:p>
            <a:r>
              <a:rPr lang="en-US" dirty="0"/>
              <a:t>Logic errors</a:t>
            </a:r>
          </a:p>
          <a:p>
            <a:r>
              <a:rPr lang="en-US" dirty="0"/>
              <a:t>Exceptions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CFB36-4719-436A-A73D-332754B8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895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</a:t>
            </a:r>
          </a:p>
        </p:txBody>
      </p:sp>
      <p:sp>
        <p:nvSpPr>
          <p:cNvPr id="3" name="WIDTH_SETTER">
            <a:extLst>
              <a:ext uri="{FF2B5EF4-FFF2-40B4-BE49-F238E27FC236}">
                <a16:creationId xmlns:a16="http://schemas.microsoft.com/office/drawing/2014/main" id="{E97A0B4F-CE08-434A-AB00-504B531B7369}"/>
              </a:ext>
            </a:extLst>
          </p:cNvPr>
          <p:cNvSpPr/>
          <p:nvPr/>
        </p:nvSpPr>
        <p:spPr>
          <a:xfrm>
            <a:off x="200891" y="1066800"/>
            <a:ext cx="8890000" cy="381000"/>
          </a:xfrm>
          <a:prstGeom prst="rect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1066800"/>
            <a:ext cx="6840664" cy="1451050"/>
          </a:xfrm>
        </p:spPr>
      </p:pic>
      <p:grpSp>
        <p:nvGrpSpPr>
          <p:cNvPr id="8" name="BORDERS_AND_FADERS">
            <a:extLst>
              <a:ext uri="{FF2B5EF4-FFF2-40B4-BE49-F238E27FC236}">
                <a16:creationId xmlns:a16="http://schemas.microsoft.com/office/drawing/2014/main" id="{F2F73F8E-2D1F-4AA7-87B6-27EE812DD1A7}"/>
              </a:ext>
            </a:extLst>
          </p:cNvPr>
          <p:cNvGrpSpPr/>
          <p:nvPr/>
        </p:nvGrpSpPr>
        <p:grpSpPr>
          <a:xfrm>
            <a:off x="175491" y="1041400"/>
            <a:ext cx="6891464" cy="1501850"/>
            <a:chOff x="175491" y="1041400"/>
            <a:chExt cx="6891464" cy="1501850"/>
          </a:xfrm>
        </p:grpSpPr>
        <p:sp>
          <p:nvSpPr>
            <p:cNvPr id="4" name="BORDER_TOP">
              <a:extLst>
                <a:ext uri="{FF2B5EF4-FFF2-40B4-BE49-F238E27FC236}">
                  <a16:creationId xmlns:a16="http://schemas.microsoft.com/office/drawing/2014/main" id="{670B7673-F1D3-491D-B4A2-C0A7620DDED9}"/>
                </a:ext>
              </a:extLst>
            </p:cNvPr>
            <p:cNvSpPr/>
            <p:nvPr/>
          </p:nvSpPr>
          <p:spPr>
            <a:xfrm>
              <a:off x="175491" y="1041400"/>
              <a:ext cx="6891464" cy="25400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FF0000"/>
                  </a:solidFill>
                  <a:prstDash val="solid"/>
                </a14:hiddenLine>
              </a:ext>
            </a:ex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" name="BORDER_LEFT">
              <a:extLst>
                <a:ext uri="{FF2B5EF4-FFF2-40B4-BE49-F238E27FC236}">
                  <a16:creationId xmlns:a16="http://schemas.microsoft.com/office/drawing/2014/main" id="{3CF18BCC-2BC3-45B5-AFB5-527F888652D7}"/>
                </a:ext>
              </a:extLst>
            </p:cNvPr>
            <p:cNvSpPr/>
            <p:nvPr/>
          </p:nvSpPr>
          <p:spPr>
            <a:xfrm>
              <a:off x="175491" y="1041400"/>
              <a:ext cx="25400" cy="1501850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FF0000"/>
                  </a:solidFill>
                  <a:prstDash val="solid"/>
                </a14:hiddenLine>
              </a:ext>
            </a:ex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" name="FADER_BOTTOM">
              <a:extLst>
                <a:ext uri="{FF2B5EF4-FFF2-40B4-BE49-F238E27FC236}">
                  <a16:creationId xmlns:a16="http://schemas.microsoft.com/office/drawing/2014/main" id="{C125ACA5-F37C-45A7-B743-0E52DA023FB7}"/>
                </a:ext>
              </a:extLst>
            </p:cNvPr>
            <p:cNvSpPr/>
            <p:nvPr/>
          </p:nvSpPr>
          <p:spPr>
            <a:xfrm>
              <a:off x="175491" y="2136850"/>
              <a:ext cx="6891464" cy="406400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lin ang="5400000" scaled="1"/>
              <a:tileRect/>
            </a:gra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FF0000"/>
                  </a:solidFill>
                  <a:prstDash val="solid"/>
                </a14:hiddenLine>
              </a:ext>
            </a:ex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" name="FADER_RIGHT">
              <a:extLst>
                <a:ext uri="{FF2B5EF4-FFF2-40B4-BE49-F238E27FC236}">
                  <a16:creationId xmlns:a16="http://schemas.microsoft.com/office/drawing/2014/main" id="{2588C087-D343-462E-8CAC-DFD398F8A690}"/>
                </a:ext>
              </a:extLst>
            </p:cNvPr>
            <p:cNvSpPr/>
            <p:nvPr/>
          </p:nvSpPr>
          <p:spPr>
            <a:xfrm>
              <a:off x="6685955" y="1041400"/>
              <a:ext cx="381000" cy="1501850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lin ang="0" scaled="1"/>
              <a:tileRect/>
            </a:gra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FF0000"/>
                  </a:solidFill>
                  <a:prstDash val="solid"/>
                </a14:hiddenLine>
              </a:ext>
            </a:ex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</p:grp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5008505-2930-4552-8F32-E0BBAEC9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34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Error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6E502E-0F2D-4914-9615-7596B36C1991}"/>
              </a:ext>
            </a:extLst>
          </p:cNvPr>
          <p:cNvSpPr/>
          <p:nvPr/>
        </p:nvSpPr>
        <p:spPr>
          <a:xfrm>
            <a:off x="313787" y="1295400"/>
            <a:ext cx="7437511" cy="1390605"/>
          </a:xfrm>
          <a:prstGeom prst="roundRect">
            <a:avLst>
              <a:gd name="adj" fmla="val 16077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fav_number = input("What is your favorite number?")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fav_color = input("What is your favorite number?")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print(fav_number)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print(fav_color)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FEBCD-E410-4E3A-9ED3-E4132048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9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42E86E-D6E3-4AFB-B10E-758FCEE9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8AC92-0253-47E0-B908-A75CE20D6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Guido van Rossum in the late 1980s. </a:t>
            </a:r>
          </a:p>
          <a:p>
            <a:pPr lvl="1"/>
            <a:r>
              <a:rPr lang="en-US" dirty="0"/>
              <a:t>Goals</a:t>
            </a:r>
          </a:p>
          <a:p>
            <a:pPr lvl="2"/>
            <a:r>
              <a:rPr lang="en-US" dirty="0"/>
              <a:t>Easy to read</a:t>
            </a:r>
          </a:p>
          <a:p>
            <a:pPr lvl="2"/>
            <a:r>
              <a:rPr lang="en-US" dirty="0"/>
              <a:t>Require minimal lines of code as compared to other languages</a:t>
            </a:r>
          </a:p>
          <a:p>
            <a:pPr lvl="1"/>
            <a:r>
              <a:rPr lang="en-US" dirty="0"/>
              <a:t>Early versions released over the next few years</a:t>
            </a:r>
          </a:p>
          <a:p>
            <a:pPr lvl="1"/>
            <a:r>
              <a:rPr lang="en-US" dirty="0"/>
              <a:t>Version 1.0 not released until January of 1994</a:t>
            </a:r>
          </a:p>
          <a:p>
            <a:r>
              <a:rPr lang="en-US" dirty="0"/>
              <a:t>Python 2</a:t>
            </a:r>
          </a:p>
          <a:p>
            <a:pPr lvl="1"/>
            <a:r>
              <a:rPr lang="en-US" dirty="0"/>
              <a:t>First major update to Python</a:t>
            </a:r>
          </a:p>
          <a:p>
            <a:pPr lvl="1"/>
            <a:r>
              <a:rPr lang="en-US" dirty="0"/>
              <a:t>Released in October 2000</a:t>
            </a:r>
          </a:p>
          <a:p>
            <a:pPr lvl="1"/>
            <a:r>
              <a:rPr lang="en-US" dirty="0"/>
              <a:t>Garbage collection, augmented assignment, list comprehension, Unicode strings, etc.</a:t>
            </a:r>
          </a:p>
          <a:p>
            <a:pPr lvl="1"/>
            <a:r>
              <a:rPr lang="en-US" dirty="0"/>
              <a:t>As </a:t>
            </a:r>
            <a:r>
              <a:rPr lang="en-US"/>
              <a:t>of April 2020, </a:t>
            </a:r>
            <a:r>
              <a:rPr lang="en-US" dirty="0"/>
              <a:t>most recent version of Python 2 </a:t>
            </a:r>
            <a:r>
              <a:rPr lang="en-US"/>
              <a:t>is 2.7.18</a:t>
            </a:r>
            <a:endParaRPr lang="en-US" dirty="0"/>
          </a:p>
          <a:p>
            <a:pPr lvl="1"/>
            <a:r>
              <a:rPr lang="en-US" dirty="0"/>
              <a:t>Superseded by Python 3 but remains in use by some developers</a:t>
            </a:r>
          </a:p>
          <a:p>
            <a:r>
              <a:rPr lang="en-US" dirty="0"/>
              <a:t>Python 3 </a:t>
            </a:r>
          </a:p>
          <a:p>
            <a:pPr lvl="1"/>
            <a:r>
              <a:rPr lang="en-US" dirty="0"/>
              <a:t>Most recent major version</a:t>
            </a:r>
          </a:p>
          <a:p>
            <a:pPr lvl="1"/>
            <a:r>
              <a:rPr lang="en-US" dirty="0"/>
              <a:t>Up to version 3.9.0 as of late 2020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41E258-DBE5-4A05-985B-55B99F5E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Python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B86BC6-D51B-4FE3-BAD9-B4926ABB8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34"/>
          <a:stretch/>
        </p:blipFill>
        <p:spPr bwMode="auto">
          <a:xfrm>
            <a:off x="6526618" y="1305147"/>
            <a:ext cx="2006748" cy="18261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16733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checklist png">
            <a:extLst>
              <a:ext uri="{FF2B5EF4-FFF2-40B4-BE49-F238E27FC236}">
                <a16:creationId xmlns:a16="http://schemas.microsoft.com/office/drawing/2014/main" id="{4FBF7167-A34A-4294-BE1D-E17FDBE41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0" r="20259"/>
          <a:stretch/>
        </p:blipFill>
        <p:spPr bwMode="auto">
          <a:xfrm>
            <a:off x="7756267" y="5404577"/>
            <a:ext cx="1290918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Preventing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 IDE with error indicators to detect syntax errors before execution.</a:t>
            </a:r>
          </a:p>
          <a:p>
            <a:r>
              <a:rPr lang="en-US" dirty="0"/>
              <a:t>Use an IDE with code suggestion or completion to help you resolve syntax errors.</a:t>
            </a:r>
          </a:p>
          <a:p>
            <a:r>
              <a:rPr lang="en-US" dirty="0"/>
              <a:t>Type carefully, and always remember to indent loops, conditional statements, function definitions, and other objects.</a:t>
            </a:r>
          </a:p>
          <a:p>
            <a:r>
              <a:rPr lang="en-US" dirty="0"/>
              <a:t>Remember to add a colon at the end of the first line of most of these objects.</a:t>
            </a:r>
          </a:p>
          <a:p>
            <a:r>
              <a:rPr lang="en-US" dirty="0"/>
              <a:t>Know Python's reserved words list so you don't accidentally try to use one as a variable.</a:t>
            </a:r>
          </a:p>
          <a:p>
            <a:r>
              <a:rPr lang="en-US" dirty="0"/>
              <a:t>Use docstrings and comments to adequately explain what every block of code should do.</a:t>
            </a:r>
          </a:p>
          <a:p>
            <a:r>
              <a:rPr lang="en-US" dirty="0"/>
              <a:t>Try to envision how a block of code could affect the whole program if it fails to execute as intended.</a:t>
            </a:r>
          </a:p>
          <a:p>
            <a:r>
              <a:rPr lang="en-US" dirty="0"/>
              <a:t>Watch for loops that never initiate or terminate.</a:t>
            </a:r>
          </a:p>
          <a:p>
            <a:r>
              <a:rPr lang="en-US" dirty="0"/>
              <a:t>Thoroughly test larger, more complex programs before releasing them to a wider audience.</a:t>
            </a:r>
          </a:p>
          <a:p>
            <a:r>
              <a:rPr lang="en-US" dirty="0"/>
              <a:t>During testing, attempt to "break" your code; i.e., test how the code handles unconventional or uncommon input.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59D1615-063E-42CA-97CE-DC56DE75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17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C0185D-5C7F-4A6A-AF04-68244740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9166F-8FD5-40DA-98FB-7C1FA814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activity, you will:</a:t>
            </a:r>
          </a:p>
          <a:p>
            <a:pPr lvl="1"/>
            <a:r>
              <a:rPr lang="en-US" dirty="0"/>
              <a:t>Open a slightly different version of wordcount.py that contains some errors. </a:t>
            </a:r>
          </a:p>
          <a:p>
            <a:pPr lvl="1"/>
            <a:r>
              <a:rPr lang="en-US" dirty="0"/>
              <a:t>Use PyCharm features to fix mistakes and get the program running properly.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C5DE55-A400-42B2-8E5E-D997EB44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Preventing Errors</a:t>
            </a:r>
          </a:p>
        </p:txBody>
      </p:sp>
    </p:spTree>
    <p:extLst>
      <p:ext uri="{BB962C8B-B14F-4D97-AF65-F5344CB8AC3E}">
        <p14:creationId xmlns:p14="http://schemas.microsoft.com/office/powerpoint/2010/main" val="33199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789CBB-1F0D-4D66-A35C-594FB506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B7F1D-42B0-45AF-9D38-E13BCED6ED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about Python is different from the other programming languages you’ve used or have heard of?</a:t>
            </a:r>
          </a:p>
          <a:p>
            <a:pPr algn="l"/>
            <a:r>
              <a:rPr lang="en-US" b="0" i="0" u="none" strike="noStrike" baseline="0" dirty="0"/>
              <a:t>When do you think you'll use interactive mode versus running a Python script normally?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5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8B2CB-D9FD-481E-A751-CAA021B3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2260DD-2D11-4B75-A589-482F1C7B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Interpreters and Compilers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9B1E5D-25B2-452D-BD45-D97EAE32F4EF}"/>
              </a:ext>
            </a:extLst>
          </p:cNvPr>
          <p:cNvSpPr txBox="1">
            <a:spLocks/>
          </p:cNvSpPr>
          <p:nvPr/>
        </p:nvSpPr>
        <p:spPr>
          <a:xfrm>
            <a:off x="341925" y="1311165"/>
            <a:ext cx="4230075" cy="4235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Compiler</a:t>
            </a:r>
          </a:p>
          <a:p>
            <a:r>
              <a:rPr lang="en-US" dirty="0"/>
              <a:t>Translates source code into code that can run on the computer</a:t>
            </a:r>
          </a:p>
          <a:p>
            <a:r>
              <a:rPr lang="en-US" dirty="0"/>
              <a:t>Translates code in advance, </a:t>
            </a:r>
            <a:br>
              <a:rPr lang="en-US" dirty="0"/>
            </a:br>
            <a:r>
              <a:rPr lang="en-US" b="1" dirty="0"/>
              <a:t>compiling</a:t>
            </a:r>
            <a:r>
              <a:rPr lang="en-US" dirty="0"/>
              <a:t> it into a ready-to-run executable file 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Tends to run faster than interpreter</a:t>
            </a:r>
          </a:p>
          <a:p>
            <a:pPr lvl="1"/>
            <a:r>
              <a:rPr lang="en-US" dirty="0"/>
              <a:t>Reveals major errors to the programmer when program is compiled</a:t>
            </a:r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9CCE9B-8865-4D8E-9BB3-C5FDABCECD76}"/>
              </a:ext>
            </a:extLst>
          </p:cNvPr>
          <p:cNvSpPr txBox="1">
            <a:spLocks/>
          </p:cNvSpPr>
          <p:nvPr/>
        </p:nvSpPr>
        <p:spPr>
          <a:xfrm>
            <a:off x="4572000" y="1311165"/>
            <a:ext cx="4230075" cy="4235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Interpreter</a:t>
            </a:r>
          </a:p>
          <a:p>
            <a:r>
              <a:rPr lang="en-US" dirty="0"/>
              <a:t>Translates source code into code that can run on the computer</a:t>
            </a:r>
          </a:p>
          <a:p>
            <a:r>
              <a:rPr lang="en-US" dirty="0"/>
              <a:t>Translates code just-in-time, </a:t>
            </a:r>
            <a:r>
              <a:rPr lang="en-US" b="1" dirty="0"/>
              <a:t>interpreting</a:t>
            </a:r>
            <a:r>
              <a:rPr lang="en-US" dirty="0"/>
              <a:t> the source code into executable code as the program runs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Generally easier to use than compiler</a:t>
            </a:r>
          </a:p>
          <a:p>
            <a:pPr lvl="1"/>
            <a:r>
              <a:rPr lang="en-US" dirty="0"/>
              <a:t>Deliverable is more “portable”</a:t>
            </a:r>
          </a:p>
          <a:p>
            <a:pPr lvl="1"/>
            <a:r>
              <a:rPr lang="en-US" dirty="0"/>
              <a:t>More convenient to perform quick updates</a:t>
            </a:r>
          </a:p>
        </p:txBody>
      </p:sp>
    </p:spTree>
    <p:extLst>
      <p:ext uri="{BB962C8B-B14F-4D97-AF65-F5344CB8AC3E}">
        <p14:creationId xmlns:p14="http://schemas.microsoft.com/office/powerpoint/2010/main" val="32876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8F9DFA75-683F-4C02-8E06-7143428116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8" t="28750" r="20000" b="31250"/>
          <a:stretch/>
        </p:blipFill>
        <p:spPr bwMode="auto">
          <a:xfrm>
            <a:off x="6030725" y="2714171"/>
            <a:ext cx="1181784" cy="55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ome | Jython">
            <a:extLst>
              <a:ext uri="{FF2B5EF4-FFF2-40B4-BE49-F238E27FC236}">
                <a16:creationId xmlns:a16="http://schemas.microsoft.com/office/drawing/2014/main" id="{0BFFFFDD-54B6-413E-ADEE-B3A2291B8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549" y="3547819"/>
            <a:ext cx="1295400" cy="78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89A2BA2-AB16-4E21-B568-76E62C4D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Implementations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7687272-46B4-4AED-9FB2-B811BB2F6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445" y="2285062"/>
            <a:ext cx="438008" cy="43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3932FF5-A4D1-456E-8C66-4DCC28055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11" y="3231426"/>
            <a:ext cx="1128377" cy="53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A32A78-5DE7-4EC9-8D96-A6E6587C31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7431" y="4849707"/>
            <a:ext cx="1625326" cy="389276"/>
          </a:xfrm>
          <a:prstGeom prst="rect">
            <a:avLst/>
          </a:prstGeom>
        </p:spPr>
      </p:pic>
      <p:pic>
        <p:nvPicPr>
          <p:cNvPr id="3084" name="Picture 12" descr="Related image">
            <a:extLst>
              <a:ext uri="{FF2B5EF4-FFF2-40B4-BE49-F238E27FC236}">
                <a16:creationId xmlns:a16="http://schemas.microsoft.com/office/drawing/2014/main" id="{164B92A9-4AFD-4FF1-AFE5-7543C2FC47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20" b="24872"/>
          <a:stretch/>
        </p:blipFill>
        <p:spPr bwMode="auto">
          <a:xfrm>
            <a:off x="6323585" y="4327669"/>
            <a:ext cx="1828800" cy="52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C9D4D2-335D-4209-B575-70132103F17C}"/>
              </a:ext>
            </a:extLst>
          </p:cNvPr>
          <p:cNvCxnSpPr/>
          <p:nvPr/>
        </p:nvCxnSpPr>
        <p:spPr>
          <a:xfrm>
            <a:off x="2762250" y="2509915"/>
            <a:ext cx="36576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3EF310-877C-4A44-AD53-C4AACECB8A10}"/>
              </a:ext>
            </a:extLst>
          </p:cNvPr>
          <p:cNvCxnSpPr>
            <a:cxnSpLocks/>
          </p:cNvCxnSpPr>
          <p:nvPr/>
        </p:nvCxnSpPr>
        <p:spPr>
          <a:xfrm>
            <a:off x="2762250" y="2516707"/>
            <a:ext cx="3321570" cy="397943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2E853A-7907-4517-A5BB-82F0FC88A8C8}"/>
              </a:ext>
            </a:extLst>
          </p:cNvPr>
          <p:cNvCxnSpPr>
            <a:cxnSpLocks/>
          </p:cNvCxnSpPr>
          <p:nvPr/>
        </p:nvCxnSpPr>
        <p:spPr>
          <a:xfrm>
            <a:off x="2770994" y="2516707"/>
            <a:ext cx="3658849" cy="854978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02C39A-EFF0-4B84-85A2-1F6FB03F6EF3}"/>
              </a:ext>
            </a:extLst>
          </p:cNvPr>
          <p:cNvCxnSpPr>
            <a:cxnSpLocks/>
          </p:cNvCxnSpPr>
          <p:nvPr/>
        </p:nvCxnSpPr>
        <p:spPr>
          <a:xfrm>
            <a:off x="2770994" y="2516707"/>
            <a:ext cx="3376535" cy="1349818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2E134C-53F4-4940-9A78-66372E866642}"/>
              </a:ext>
            </a:extLst>
          </p:cNvPr>
          <p:cNvCxnSpPr>
            <a:cxnSpLocks/>
          </p:cNvCxnSpPr>
          <p:nvPr/>
        </p:nvCxnSpPr>
        <p:spPr>
          <a:xfrm>
            <a:off x="2759829" y="2516707"/>
            <a:ext cx="3537601" cy="2039366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D647AD-A922-47B0-9B45-3FE8CACAD6A0}"/>
              </a:ext>
            </a:extLst>
          </p:cNvPr>
          <p:cNvCxnSpPr>
            <a:cxnSpLocks/>
          </p:cNvCxnSpPr>
          <p:nvPr/>
        </p:nvCxnSpPr>
        <p:spPr>
          <a:xfrm>
            <a:off x="2759829" y="2523772"/>
            <a:ext cx="3406437" cy="2482006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4">
            <a:extLst>
              <a:ext uri="{FF2B5EF4-FFF2-40B4-BE49-F238E27FC236}">
                <a16:creationId xmlns:a16="http://schemas.microsoft.com/office/drawing/2014/main" id="{66BA8FA2-85B4-41C0-8D37-68FD9C62B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" y="1535906"/>
            <a:ext cx="2086130" cy="20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5E7B1830-D860-4414-B8CE-9CEB61EE285F}"/>
              </a:ext>
            </a:extLst>
          </p:cNvPr>
          <p:cNvSpPr txBox="1">
            <a:spLocks/>
          </p:cNvSpPr>
          <p:nvPr/>
        </p:nvSpPr>
        <p:spPr>
          <a:xfrm>
            <a:off x="6820584" y="64454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160BDD-7155-D744-B749-9730458604A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3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CPython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98843"/>
            <a:ext cx="620730" cy="1381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165" y="3641085"/>
            <a:ext cx="757238" cy="7528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51502" y="34517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185BF"/>
                </a:solidFill>
              </a:rPr>
              <a:t>Hello, world!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2046515" y="3678955"/>
            <a:ext cx="77655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endCxn id="7" idx="1"/>
          </p:cNvCxnSpPr>
          <p:nvPr/>
        </p:nvCxnSpPr>
        <p:spPr bwMode="auto">
          <a:xfrm>
            <a:off x="4721976" y="3660292"/>
            <a:ext cx="91682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6706403" y="3636462"/>
            <a:ext cx="83739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43934" y="290215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Python code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59565" y="253282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Bytecode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80388" y="253282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Virtual machine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10438" y="2800843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Program output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57200" y="3352800"/>
            <a:ext cx="1600200" cy="609600"/>
            <a:chOff x="457200" y="3352800"/>
            <a:chExt cx="1600200" cy="6096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3352800"/>
              <a:ext cx="1600200" cy="6096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57200" y="3505200"/>
              <a:ext cx="1600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print("Hello, world!")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819400" y="3048000"/>
            <a:ext cx="1905000" cy="1553528"/>
            <a:chOff x="2819400" y="3048000"/>
            <a:chExt cx="1905000" cy="155352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9400" y="3048000"/>
              <a:ext cx="1905000" cy="12954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971800" y="3124200"/>
              <a:ext cx="17526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FFFFFF"/>
                  </a:solidFill>
                </a:rPr>
                <a:t>0   LOAD_NAME</a:t>
              </a:r>
            </a:p>
            <a:p>
              <a:r>
                <a:rPr lang="en-US" sz="1100" b="1" dirty="0">
                  <a:solidFill>
                    <a:srgbClr val="FFFFFF"/>
                  </a:solidFill>
                </a:rPr>
                <a:t>3   LOAD_CONST</a:t>
              </a:r>
            </a:p>
            <a:p>
              <a:r>
                <a:rPr lang="en-US" sz="1100" b="1" dirty="0">
                  <a:solidFill>
                    <a:srgbClr val="FFFFFF"/>
                  </a:solidFill>
                </a:rPr>
                <a:t>6   CALL_FUNCTION</a:t>
              </a:r>
            </a:p>
            <a:p>
              <a:r>
                <a:rPr lang="en-US" sz="1100" b="1" dirty="0">
                  <a:solidFill>
                    <a:srgbClr val="FFFFFF"/>
                  </a:solidFill>
                </a:rPr>
                <a:t>9   PRINT_EXPR</a:t>
              </a:r>
            </a:p>
            <a:p>
              <a:r>
                <a:rPr lang="en-US" sz="1100" b="1" dirty="0">
                  <a:solidFill>
                    <a:srgbClr val="FFFFFF"/>
                  </a:solidFill>
                </a:rPr>
                <a:t>12 LOAD_CONST</a:t>
              </a:r>
            </a:p>
            <a:p>
              <a:r>
                <a:rPr lang="en-US" sz="1100" b="1" dirty="0">
                  <a:solidFill>
                    <a:srgbClr val="FFFFFF"/>
                  </a:solidFill>
                </a:rPr>
                <a:t>15 RETURN_VALUE+</a:t>
              </a:r>
            </a:p>
            <a:p>
              <a:endParaRPr lang="en-US" dirty="0"/>
            </a:p>
          </p:txBody>
        </p:sp>
      </p:grp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FBC46A7C-3B43-4EE7-ACF8-E45F7119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8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75C79F-0977-4272-9700-1F928A771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39" y="1370350"/>
            <a:ext cx="7798176" cy="34995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9411-3E1A-43F3-B499-209B24A1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2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Python 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PyCharm</a:t>
            </a:r>
          </a:p>
          <a:p>
            <a:r>
              <a:rPr lang="en-US" dirty="0"/>
              <a:t>Jupyter Notebook</a:t>
            </a:r>
          </a:p>
          <a:p>
            <a:r>
              <a:rPr lang="en-US" dirty="0"/>
              <a:t>Python Tools for Visual Studio®</a:t>
            </a:r>
          </a:p>
          <a:p>
            <a:r>
              <a:rPr lang="en-US" dirty="0"/>
              <a:t>Komodo® IDE</a:t>
            </a:r>
          </a:p>
          <a:p>
            <a:r>
              <a:rPr lang="en-US" dirty="0"/>
              <a:t>Wing IDE</a:t>
            </a:r>
          </a:p>
          <a:p>
            <a:r>
              <a:rPr lang="en-US" dirty="0"/>
              <a:t>PyDev</a:t>
            </a:r>
          </a:p>
          <a:p>
            <a:r>
              <a:rPr lang="en-US" dirty="0"/>
              <a:t>Spyder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0B1C2-9FB2-414E-8079-B5178E0C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99550"/>
      </p:ext>
    </p:extLst>
  </p:cSld>
  <p:clrMapOvr>
    <a:masterClrMapping/>
  </p:clrMapOvr>
</p:sld>
</file>

<file path=ppt/theme/theme1.xml><?xml version="1.0" encoding="utf-8"?>
<a:theme xmlns:a="http://schemas.openxmlformats.org/drawingml/2006/main" name="LO Choice">
  <a:themeElements>
    <a:clrScheme name="LO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C"/>
      </a:accent1>
      <a:accent2>
        <a:srgbClr val="1D76BB"/>
      </a:accent2>
      <a:accent3>
        <a:srgbClr val="B2D237"/>
      </a:accent3>
      <a:accent4>
        <a:srgbClr val="1D3764"/>
      </a:accent4>
      <a:accent5>
        <a:srgbClr val="972883"/>
      </a:accent5>
      <a:accent6>
        <a:srgbClr val="5F1F5A"/>
      </a:accent6>
      <a:hlink>
        <a:srgbClr val="009DDC"/>
      </a:hlink>
      <a:folHlink>
        <a:srgbClr val="009DD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C5A209F0-3A10-4164-BFE6-F94292788432}" vid="{3EF6DB90-8CCD-4819-A86D-0BFAE91588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LO_OV_Template_4_2</Template>
  <TotalTime>2501</TotalTime>
  <Words>2144</Words>
  <Application>Microsoft Office PowerPoint</Application>
  <PresentationFormat>On-screen Show (4:3)</PresentationFormat>
  <Paragraphs>454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Courier New</vt:lpstr>
      <vt:lpstr>Times New Roman</vt:lpstr>
      <vt:lpstr>LO Choice</vt:lpstr>
      <vt:lpstr>Setting Up Python and Developing a Simple Application</vt:lpstr>
      <vt:lpstr>Set Up the Development Environment</vt:lpstr>
      <vt:lpstr>Programs Developed in Python</vt:lpstr>
      <vt:lpstr>History of Python</vt:lpstr>
      <vt:lpstr>Interpreters and Compilers</vt:lpstr>
      <vt:lpstr>Python Implementations</vt:lpstr>
      <vt:lpstr>CPython</vt:lpstr>
      <vt:lpstr>IDLE</vt:lpstr>
      <vt:lpstr>Other Python IDEs</vt:lpstr>
      <vt:lpstr>IDE Configuration</vt:lpstr>
      <vt:lpstr>Python Projects</vt:lpstr>
      <vt:lpstr>Activity: Running a Python Script</vt:lpstr>
      <vt:lpstr>Data Resources Used in WordCount</vt:lpstr>
      <vt:lpstr>The WordCount Program Flowchart</vt:lpstr>
      <vt:lpstr>Activity: Setting Up the Python Development Environment</vt:lpstr>
      <vt:lpstr>Write Python Statements</vt:lpstr>
      <vt:lpstr>Interactive Mode</vt:lpstr>
      <vt:lpstr>Help</vt:lpstr>
      <vt:lpstr>Python Syntax</vt:lpstr>
      <vt:lpstr>Variable Assignment</vt:lpstr>
      <vt:lpstr>Reserved Words</vt:lpstr>
      <vt:lpstr>Functions</vt:lpstr>
      <vt:lpstr>Arithmetic Operators</vt:lpstr>
      <vt:lpstr>Order of Operations</vt:lpstr>
      <vt:lpstr>The print() Function</vt:lpstr>
      <vt:lpstr>String Literals</vt:lpstr>
      <vt:lpstr>Escape Codes</vt:lpstr>
      <vt:lpstr>Activity: Writing Python Statements</vt:lpstr>
      <vt:lpstr>Create a Python Application</vt:lpstr>
      <vt:lpstr>Python Scripts and Files</vt:lpstr>
      <vt:lpstr>Comments</vt:lpstr>
      <vt:lpstr>Program Docstring</vt:lpstr>
      <vt:lpstr>The input() Function</vt:lpstr>
      <vt:lpstr>Command Line Arguments</vt:lpstr>
      <vt:lpstr>Activity: Creating a Python Application</vt:lpstr>
      <vt:lpstr>Prevent Errors</vt:lpstr>
      <vt:lpstr>Types of Errors in Python</vt:lpstr>
      <vt:lpstr>Syntax Error</vt:lpstr>
      <vt:lpstr>Logic Error</vt:lpstr>
      <vt:lpstr>Guidelines for Preventing Errors</vt:lpstr>
      <vt:lpstr>Activity: Preventing Errors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Python and Developing a Simple Application</dc:title>
  <dc:creator>Brian Wilson</dc:creator>
  <cp:lastModifiedBy>Brian Wilson</cp:lastModifiedBy>
  <cp:revision>140</cp:revision>
  <dcterms:created xsi:type="dcterms:W3CDTF">2020-07-27T18:25:59Z</dcterms:created>
  <dcterms:modified xsi:type="dcterms:W3CDTF">2020-10-15T21:32:35Z</dcterms:modified>
</cp:coreProperties>
</file>